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7" r:id="rId1"/>
    <p:sldMasterId id="2147483822" r:id="rId2"/>
    <p:sldMasterId id="2147483850" r:id="rId3"/>
    <p:sldMasterId id="2147483880" r:id="rId4"/>
    <p:sldMasterId id="2147483863" r:id="rId5"/>
    <p:sldMasterId id="2147483897" r:id="rId6"/>
  </p:sldMasterIdLst>
  <p:notesMasterIdLst>
    <p:notesMasterId r:id="rId69"/>
  </p:notesMasterIdLst>
  <p:handoutMasterIdLst>
    <p:handoutMasterId r:id="rId70"/>
  </p:handoutMasterIdLst>
  <p:sldIdLst>
    <p:sldId id="318" r:id="rId7"/>
    <p:sldId id="319" r:id="rId8"/>
    <p:sldId id="258" r:id="rId9"/>
    <p:sldId id="321" r:id="rId10"/>
    <p:sldId id="324" r:id="rId11"/>
    <p:sldId id="326" r:id="rId12"/>
    <p:sldId id="262" r:id="rId13"/>
    <p:sldId id="327" r:id="rId14"/>
    <p:sldId id="328" r:id="rId15"/>
    <p:sldId id="329" r:id="rId16"/>
    <p:sldId id="357" r:id="rId17"/>
    <p:sldId id="331" r:id="rId18"/>
    <p:sldId id="333" r:id="rId19"/>
    <p:sldId id="358" r:id="rId20"/>
    <p:sldId id="354" r:id="rId21"/>
    <p:sldId id="271" r:id="rId22"/>
    <p:sldId id="272" r:id="rId23"/>
    <p:sldId id="273" r:id="rId24"/>
    <p:sldId id="356" r:id="rId25"/>
    <p:sldId id="339" r:id="rId26"/>
    <p:sldId id="338" r:id="rId27"/>
    <p:sldId id="340" r:id="rId28"/>
    <p:sldId id="278" r:id="rId29"/>
    <p:sldId id="279" r:id="rId30"/>
    <p:sldId id="280" r:id="rId31"/>
    <p:sldId id="281" r:id="rId32"/>
    <p:sldId id="282" r:id="rId33"/>
    <p:sldId id="283" r:id="rId34"/>
    <p:sldId id="284" r:id="rId35"/>
    <p:sldId id="285" r:id="rId36"/>
    <p:sldId id="286" r:id="rId37"/>
    <p:sldId id="343" r:id="rId38"/>
    <p:sldId id="353" r:id="rId39"/>
    <p:sldId id="344" r:id="rId40"/>
    <p:sldId id="290" r:id="rId41"/>
    <p:sldId id="291" r:id="rId42"/>
    <p:sldId id="292" r:id="rId43"/>
    <p:sldId id="293" r:id="rId44"/>
    <p:sldId id="294" r:id="rId45"/>
    <p:sldId id="295" r:id="rId46"/>
    <p:sldId id="352" r:id="rId47"/>
    <p:sldId id="297" r:id="rId48"/>
    <p:sldId id="298" r:id="rId49"/>
    <p:sldId id="299" r:id="rId50"/>
    <p:sldId id="346" r:id="rId51"/>
    <p:sldId id="301" r:id="rId52"/>
    <p:sldId id="302" r:id="rId53"/>
    <p:sldId id="303" r:id="rId54"/>
    <p:sldId id="304" r:id="rId55"/>
    <p:sldId id="305" r:id="rId56"/>
    <p:sldId id="350" r:id="rId57"/>
    <p:sldId id="308" r:id="rId58"/>
    <p:sldId id="309" r:id="rId59"/>
    <p:sldId id="310" r:id="rId60"/>
    <p:sldId id="311" r:id="rId61"/>
    <p:sldId id="312" r:id="rId62"/>
    <p:sldId id="313" r:id="rId63"/>
    <p:sldId id="314" r:id="rId64"/>
    <p:sldId id="347" r:id="rId65"/>
    <p:sldId id="316" r:id="rId66"/>
    <p:sldId id="317" r:id="rId67"/>
    <p:sldId id="348" r:id="rId68"/>
  </p:sldIdLst>
  <p:sldSz cx="9144000" cy="6858000" type="screen4x3"/>
  <p:notesSz cx="6858000" cy="931386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4">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a L. Peeters" initials="JLP" lastIdx="60" clrIdx="0">
    <p:extLst/>
  </p:cmAuthor>
  <p:cmAuthor id="2" name="Heidi Mendenhall" initials="" lastIdx="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4E4"/>
    <a:srgbClr val="F8E5BE"/>
    <a:srgbClr val="94FCFA"/>
    <a:srgbClr val="0BD5D5"/>
    <a:srgbClr val="D3FEFD"/>
    <a:srgbClr val="FBC965"/>
    <a:srgbClr val="F9B327"/>
    <a:srgbClr val="9FCDFF"/>
    <a:srgbClr val="004FA5"/>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16" autoAdjust="0"/>
    <p:restoredTop sz="57540" autoAdjust="0"/>
  </p:normalViewPr>
  <p:slideViewPr>
    <p:cSldViewPr>
      <p:cViewPr varScale="1">
        <p:scale>
          <a:sx n="46" d="100"/>
          <a:sy n="46" d="100"/>
        </p:scale>
        <p:origin x="60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p:scale>
          <a:sx n="100" d="100"/>
          <a:sy n="100" d="100"/>
        </p:scale>
        <p:origin x="2508" y="-72"/>
      </p:cViewPr>
      <p:guideLst>
        <p:guide orient="horz" pos="293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notesMaster" Target="notesMasters/notesMaster1.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70" Type="http://schemas.openxmlformats.org/officeDocument/2006/relationships/handoutMaster" Target="handoutMasters/handoutMaster1.xml"/><Relationship Id="rId71" Type="http://schemas.openxmlformats.org/officeDocument/2006/relationships/commentAuthors" Target="commentAuthors.xml"/><Relationship Id="rId72" Type="http://schemas.openxmlformats.org/officeDocument/2006/relationships/presProps" Target="presProps.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76" Type="http://schemas.microsoft.com/office/2015/10/relationships/revisionInfo" Target="revisionInfo.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72E0C6-3E1C-4A31-BE39-73C028B16878}" type="doc">
      <dgm:prSet loTypeId="urn:microsoft.com/office/officeart/2005/8/layout/hierarchy4" loCatId="relationship" qsTypeId="urn:microsoft.com/office/officeart/2005/8/quickstyle/simple5" qsCatId="simple" csTypeId="urn:microsoft.com/office/officeart/2005/8/colors/accent0_2" csCatId="mainScheme" phldr="1"/>
      <dgm:spPr/>
      <dgm:t>
        <a:bodyPr/>
        <a:lstStyle/>
        <a:p>
          <a:endParaRPr lang="en-US"/>
        </a:p>
      </dgm:t>
    </dgm:pt>
    <dgm:pt modelId="{C8809C66-B633-454C-99BE-3CE884E2B894}">
      <dgm:prSet phldrT="[Text]" custT="1"/>
      <dgm:spPr/>
      <dgm:t>
        <a:bodyPr/>
        <a:lstStyle/>
        <a:p>
          <a:pPr algn="l"/>
          <a:r>
            <a:rPr lang="en-US" sz="4400" b="0" dirty="0">
              <a:solidFill>
                <a:schemeClr val="tx1"/>
              </a:solidFill>
            </a:rPr>
            <a:t>Domain: </a:t>
          </a:r>
        </a:p>
        <a:p>
          <a:pPr algn="l"/>
          <a:r>
            <a:rPr lang="en-US" sz="5400" b="1" dirty="0">
              <a:solidFill>
                <a:schemeClr val="tx1"/>
              </a:solidFill>
            </a:rPr>
            <a:t>Language and Literacy</a:t>
          </a:r>
        </a:p>
      </dgm:t>
    </dgm:pt>
    <dgm:pt modelId="{524FC79A-150E-4A28-89EC-3B627B3DBA40}" type="parTrans" cxnId="{0B8432B5-5B5E-4313-856F-F6119002FA8F}">
      <dgm:prSet/>
      <dgm:spPr/>
      <dgm:t>
        <a:bodyPr/>
        <a:lstStyle/>
        <a:p>
          <a:endParaRPr lang="en-US" sz="2000"/>
        </a:p>
      </dgm:t>
    </dgm:pt>
    <dgm:pt modelId="{8316CC86-8D08-4321-B48F-1406D245BA9B}" type="sibTrans" cxnId="{0B8432B5-5B5E-4313-856F-F6119002FA8F}">
      <dgm:prSet/>
      <dgm:spPr/>
      <dgm:t>
        <a:bodyPr/>
        <a:lstStyle/>
        <a:p>
          <a:endParaRPr lang="en-US" sz="2000"/>
        </a:p>
      </dgm:t>
    </dgm:pt>
    <dgm:pt modelId="{4AA67AEF-DC85-4311-80AE-D15FA43BE531}">
      <dgm:prSet phldrT="[Text]" custT="1"/>
      <dgm:spPr/>
      <dgm:t>
        <a:bodyPr/>
        <a:lstStyle/>
        <a:p>
          <a:pPr algn="l"/>
          <a:r>
            <a:rPr lang="en-US" sz="4000" b="0" dirty="0">
              <a:ln/>
              <a:solidFill>
                <a:schemeClr val="tx1"/>
              </a:solidFill>
            </a:rPr>
            <a:t>Strand: </a:t>
          </a:r>
        </a:p>
        <a:p>
          <a:pPr algn="l"/>
          <a:r>
            <a:rPr lang="en-US" sz="4800" b="1" dirty="0">
              <a:ln/>
              <a:solidFill>
                <a:schemeClr val="tx1"/>
              </a:solidFill>
            </a:rPr>
            <a:t>Listening and Speaking</a:t>
          </a:r>
        </a:p>
      </dgm:t>
    </dgm:pt>
    <dgm:pt modelId="{36EEC902-A40A-4B66-A5AC-5FF6EAA58FB9}" type="parTrans" cxnId="{4CFBF434-929A-4991-BAB7-E6B462936F44}">
      <dgm:prSet/>
      <dgm:spPr/>
      <dgm:t>
        <a:bodyPr/>
        <a:lstStyle/>
        <a:p>
          <a:endParaRPr lang="en-US" sz="2000"/>
        </a:p>
      </dgm:t>
    </dgm:pt>
    <dgm:pt modelId="{92E2BAC7-420F-470F-BDE9-1B3E32A5FAA8}" type="sibTrans" cxnId="{4CFBF434-929A-4991-BAB7-E6B462936F44}">
      <dgm:prSet/>
      <dgm:spPr/>
      <dgm:t>
        <a:bodyPr/>
        <a:lstStyle/>
        <a:p>
          <a:endParaRPr lang="en-US" sz="2000"/>
        </a:p>
      </dgm:t>
    </dgm:pt>
    <dgm:pt modelId="{205476E7-019E-4A53-8C5D-52ED3DB37BC5}">
      <dgm:prSet phldrT="[Text]" custT="1"/>
      <dgm:spPr>
        <a:solidFill>
          <a:schemeClr val="bg1"/>
        </a:solidFill>
      </dgm:spPr>
      <dgm:t>
        <a:bodyPr anchor="ctr" anchorCtr="0"/>
        <a:lstStyle/>
        <a:p>
          <a:r>
            <a:rPr lang="en-US" sz="2000" b="1" dirty="0">
              <a:solidFill>
                <a:schemeClr val="tx1"/>
              </a:solidFill>
            </a:rPr>
            <a:t>Substrand:</a:t>
          </a:r>
        </a:p>
        <a:p>
          <a:r>
            <a:rPr lang="en-US" sz="2000" b="0" dirty="0">
              <a:solidFill>
                <a:schemeClr val="tx1"/>
              </a:solidFill>
            </a:rPr>
            <a:t>Grammar</a:t>
          </a:r>
        </a:p>
      </dgm:t>
    </dgm:pt>
    <dgm:pt modelId="{8E97A144-AC8D-4029-A890-6C608CB170A8}" type="parTrans" cxnId="{46EF692E-219D-4251-86E5-63F402CE28D7}">
      <dgm:prSet/>
      <dgm:spPr/>
      <dgm:t>
        <a:bodyPr/>
        <a:lstStyle/>
        <a:p>
          <a:endParaRPr lang="en-US" sz="2000"/>
        </a:p>
      </dgm:t>
    </dgm:pt>
    <dgm:pt modelId="{F2DEBEC9-E825-47B2-AF5D-5DA30B39C37D}" type="sibTrans" cxnId="{46EF692E-219D-4251-86E5-63F402CE28D7}">
      <dgm:prSet/>
      <dgm:spPr/>
      <dgm:t>
        <a:bodyPr/>
        <a:lstStyle/>
        <a:p>
          <a:endParaRPr lang="en-US" sz="2000"/>
        </a:p>
      </dgm:t>
    </dgm:pt>
    <dgm:pt modelId="{0DBD51CD-DF5D-442A-8D3F-9D74C00D341D}">
      <dgm:prSet phldrT="[Text]" custT="1"/>
      <dgm:spPr/>
      <dgm:t>
        <a:bodyPr anchor="ctr" anchorCtr="0"/>
        <a:lstStyle/>
        <a:p>
          <a:r>
            <a:rPr lang="en-US" sz="2000" b="1" dirty="0">
              <a:solidFill>
                <a:schemeClr val="tx1"/>
              </a:solidFill>
            </a:rPr>
            <a:t>Substrand: </a:t>
          </a:r>
        </a:p>
        <a:p>
          <a:r>
            <a:rPr lang="en-US" sz="2000" b="0" dirty="0">
              <a:solidFill>
                <a:schemeClr val="tx1"/>
              </a:solidFill>
            </a:rPr>
            <a:t>Language Use and Conventions</a:t>
          </a:r>
        </a:p>
      </dgm:t>
    </dgm:pt>
    <dgm:pt modelId="{97D103B7-631B-4A67-A1F2-B257F886407C}" type="parTrans" cxnId="{A54E7AE2-4C4A-4BF9-BC2D-E9D433C6C361}">
      <dgm:prSet/>
      <dgm:spPr/>
      <dgm:t>
        <a:bodyPr/>
        <a:lstStyle/>
        <a:p>
          <a:endParaRPr lang="en-US" sz="2000"/>
        </a:p>
      </dgm:t>
    </dgm:pt>
    <dgm:pt modelId="{CA2F0643-6C3F-47AA-87C3-33E918902C39}" type="sibTrans" cxnId="{A54E7AE2-4C4A-4BF9-BC2D-E9D433C6C361}">
      <dgm:prSet/>
      <dgm:spPr/>
      <dgm:t>
        <a:bodyPr/>
        <a:lstStyle/>
        <a:p>
          <a:endParaRPr lang="en-US" sz="2000"/>
        </a:p>
      </dgm:t>
    </dgm:pt>
    <dgm:pt modelId="{D2B1BDE1-3671-4572-9475-387AB1AC5C88}">
      <dgm:prSet phldrT="[Text]" custT="1"/>
      <dgm:spPr>
        <a:solidFill>
          <a:srgbClr val="EEC168"/>
        </a:solidFill>
      </dgm:spPr>
      <dgm:t>
        <a:bodyPr anchor="ctr" anchorCtr="0"/>
        <a:lstStyle/>
        <a:p>
          <a:r>
            <a:rPr lang="en-US" sz="2000" b="1" dirty="0">
              <a:solidFill>
                <a:schemeClr val="tx1"/>
              </a:solidFill>
            </a:rPr>
            <a:t>Substrand:</a:t>
          </a:r>
        </a:p>
        <a:p>
          <a:r>
            <a:rPr lang="en-US" sz="2000" b="0" dirty="0">
              <a:solidFill>
                <a:schemeClr val="tx1"/>
              </a:solidFill>
            </a:rPr>
            <a:t>Vocabulary</a:t>
          </a:r>
        </a:p>
      </dgm:t>
    </dgm:pt>
    <dgm:pt modelId="{6B99DA1C-CB0E-493D-8ECD-8FA3328519BA}" type="parTrans" cxnId="{A142A300-180B-4A4D-8554-206E80DBAD33}">
      <dgm:prSet/>
      <dgm:spPr/>
      <dgm:t>
        <a:bodyPr/>
        <a:lstStyle/>
        <a:p>
          <a:endParaRPr lang="en-US" sz="2000"/>
        </a:p>
      </dgm:t>
    </dgm:pt>
    <dgm:pt modelId="{B19CF658-1E37-4D82-B057-420BE9E3C859}" type="sibTrans" cxnId="{A142A300-180B-4A4D-8554-206E80DBAD33}">
      <dgm:prSet/>
      <dgm:spPr/>
      <dgm:t>
        <a:bodyPr/>
        <a:lstStyle/>
        <a:p>
          <a:endParaRPr lang="en-US" sz="2000"/>
        </a:p>
      </dgm:t>
    </dgm:pt>
    <dgm:pt modelId="{2968131C-C982-41BA-862D-4EB75D703D7B}" type="pres">
      <dgm:prSet presAssocID="{1272E0C6-3E1C-4A31-BE39-73C028B16878}" presName="Name0" presStyleCnt="0">
        <dgm:presLayoutVars>
          <dgm:chPref val="1"/>
          <dgm:dir/>
          <dgm:animOne val="branch"/>
          <dgm:animLvl val="lvl"/>
          <dgm:resizeHandles/>
        </dgm:presLayoutVars>
      </dgm:prSet>
      <dgm:spPr/>
      <dgm:t>
        <a:bodyPr/>
        <a:lstStyle/>
        <a:p>
          <a:endParaRPr lang="en-US"/>
        </a:p>
      </dgm:t>
    </dgm:pt>
    <dgm:pt modelId="{90B6D1E7-8364-4A54-B920-C519DC7BA5E8}" type="pres">
      <dgm:prSet presAssocID="{C8809C66-B633-454C-99BE-3CE884E2B894}" presName="vertOne" presStyleCnt="0"/>
      <dgm:spPr/>
    </dgm:pt>
    <dgm:pt modelId="{2B9BF48D-7293-4BEE-97CD-79C69D1EA275}" type="pres">
      <dgm:prSet presAssocID="{C8809C66-B633-454C-99BE-3CE884E2B894}" presName="txOne" presStyleLbl="node0" presStyleIdx="0" presStyleCnt="1" custScaleY="118902" custLinFactNeighborX="628" custLinFactNeighborY="-40745">
        <dgm:presLayoutVars>
          <dgm:chPref val="3"/>
        </dgm:presLayoutVars>
      </dgm:prSet>
      <dgm:spPr/>
      <dgm:t>
        <a:bodyPr/>
        <a:lstStyle/>
        <a:p>
          <a:endParaRPr lang="en-US"/>
        </a:p>
      </dgm:t>
    </dgm:pt>
    <dgm:pt modelId="{6858B09B-D53F-4ADE-BE1B-CE06926D21AA}" type="pres">
      <dgm:prSet presAssocID="{C8809C66-B633-454C-99BE-3CE884E2B894}" presName="parTransOne" presStyleCnt="0"/>
      <dgm:spPr/>
    </dgm:pt>
    <dgm:pt modelId="{C3D39C7D-37FD-4DF7-8C1C-B635E641326B}" type="pres">
      <dgm:prSet presAssocID="{C8809C66-B633-454C-99BE-3CE884E2B894}" presName="horzOne" presStyleCnt="0"/>
      <dgm:spPr/>
    </dgm:pt>
    <dgm:pt modelId="{57FF9F6E-998D-4A4F-8A97-1F5216D14B07}" type="pres">
      <dgm:prSet presAssocID="{4AA67AEF-DC85-4311-80AE-D15FA43BE531}" presName="vertTwo" presStyleCnt="0"/>
      <dgm:spPr/>
    </dgm:pt>
    <dgm:pt modelId="{37739391-0FC3-43F3-99E5-2DC1B4A061BC}" type="pres">
      <dgm:prSet presAssocID="{4AA67AEF-DC85-4311-80AE-D15FA43BE531}" presName="txTwo" presStyleLbl="node2" presStyleIdx="0" presStyleCnt="1" custLinFactNeighborX="36" custLinFactNeighborY="-42376">
        <dgm:presLayoutVars>
          <dgm:chPref val="3"/>
        </dgm:presLayoutVars>
      </dgm:prSet>
      <dgm:spPr/>
      <dgm:t>
        <a:bodyPr/>
        <a:lstStyle/>
        <a:p>
          <a:endParaRPr lang="en-US"/>
        </a:p>
      </dgm:t>
    </dgm:pt>
    <dgm:pt modelId="{4B9084EF-BD0A-48D0-9700-866FC3C94B90}" type="pres">
      <dgm:prSet presAssocID="{4AA67AEF-DC85-4311-80AE-D15FA43BE531}" presName="parTransTwo" presStyleCnt="0"/>
      <dgm:spPr/>
    </dgm:pt>
    <dgm:pt modelId="{E7D71ED8-3124-41DF-A6B6-AF26CB086F26}" type="pres">
      <dgm:prSet presAssocID="{4AA67AEF-DC85-4311-80AE-D15FA43BE531}" presName="horzTwo" presStyleCnt="0"/>
      <dgm:spPr/>
    </dgm:pt>
    <dgm:pt modelId="{3DAFA7EB-14F0-496C-AFBE-7C98F51B96E8}" type="pres">
      <dgm:prSet presAssocID="{0DBD51CD-DF5D-442A-8D3F-9D74C00D341D}" presName="vertThree" presStyleCnt="0"/>
      <dgm:spPr/>
    </dgm:pt>
    <dgm:pt modelId="{51D2900B-4AD8-4D47-A27D-C4F3BF66BD4C}" type="pres">
      <dgm:prSet presAssocID="{0DBD51CD-DF5D-442A-8D3F-9D74C00D341D}" presName="txThree" presStyleLbl="node3" presStyleIdx="0" presStyleCnt="3" custScaleX="103956" custScaleY="100514" custLinFactNeighborX="947" custLinFactNeighborY="263">
        <dgm:presLayoutVars>
          <dgm:chPref val="3"/>
        </dgm:presLayoutVars>
      </dgm:prSet>
      <dgm:spPr/>
      <dgm:t>
        <a:bodyPr/>
        <a:lstStyle/>
        <a:p>
          <a:endParaRPr lang="en-US"/>
        </a:p>
      </dgm:t>
    </dgm:pt>
    <dgm:pt modelId="{148BC66E-C187-4B2B-89ED-0251DB9471CB}" type="pres">
      <dgm:prSet presAssocID="{0DBD51CD-DF5D-442A-8D3F-9D74C00D341D}" presName="horzThree" presStyleCnt="0"/>
      <dgm:spPr/>
    </dgm:pt>
    <dgm:pt modelId="{215C6B5D-D137-43CC-84CF-C6FDF7EF07A7}" type="pres">
      <dgm:prSet presAssocID="{CA2F0643-6C3F-47AA-87C3-33E918902C39}" presName="sibSpaceThree" presStyleCnt="0"/>
      <dgm:spPr/>
    </dgm:pt>
    <dgm:pt modelId="{A3B92E14-6E6F-4782-B9F3-2403A20A28B3}" type="pres">
      <dgm:prSet presAssocID="{D2B1BDE1-3671-4572-9475-387AB1AC5C88}" presName="vertThree" presStyleCnt="0"/>
      <dgm:spPr/>
    </dgm:pt>
    <dgm:pt modelId="{FDE17D78-052C-47CC-ACEA-46F5C687E048}" type="pres">
      <dgm:prSet presAssocID="{D2B1BDE1-3671-4572-9475-387AB1AC5C88}" presName="txThree" presStyleLbl="node3" presStyleIdx="1" presStyleCnt="3" custScaleY="100514">
        <dgm:presLayoutVars>
          <dgm:chPref val="3"/>
        </dgm:presLayoutVars>
      </dgm:prSet>
      <dgm:spPr/>
      <dgm:t>
        <a:bodyPr/>
        <a:lstStyle/>
        <a:p>
          <a:endParaRPr lang="en-US"/>
        </a:p>
      </dgm:t>
    </dgm:pt>
    <dgm:pt modelId="{E9E4FC40-3371-434F-89EA-BD883A900C16}" type="pres">
      <dgm:prSet presAssocID="{D2B1BDE1-3671-4572-9475-387AB1AC5C88}" presName="horzThree" presStyleCnt="0"/>
      <dgm:spPr/>
    </dgm:pt>
    <dgm:pt modelId="{083667F4-3FB6-417B-8228-BD121C45F1E3}" type="pres">
      <dgm:prSet presAssocID="{B19CF658-1E37-4D82-B057-420BE9E3C859}" presName="sibSpaceThree" presStyleCnt="0"/>
      <dgm:spPr/>
    </dgm:pt>
    <dgm:pt modelId="{6EB9EF3C-085C-4E49-A099-7154BD60E08B}" type="pres">
      <dgm:prSet presAssocID="{205476E7-019E-4A53-8C5D-52ED3DB37BC5}" presName="vertThree" presStyleCnt="0"/>
      <dgm:spPr/>
    </dgm:pt>
    <dgm:pt modelId="{1ADF242F-40A4-474D-A057-00DA774B0C73}" type="pres">
      <dgm:prSet presAssocID="{205476E7-019E-4A53-8C5D-52ED3DB37BC5}" presName="txThree" presStyleLbl="node3" presStyleIdx="2" presStyleCnt="3" custScaleY="100514" custLinFactNeighborX="-1874" custLinFactNeighborY="263">
        <dgm:presLayoutVars>
          <dgm:chPref val="3"/>
        </dgm:presLayoutVars>
      </dgm:prSet>
      <dgm:spPr/>
      <dgm:t>
        <a:bodyPr/>
        <a:lstStyle/>
        <a:p>
          <a:endParaRPr lang="en-US"/>
        </a:p>
      </dgm:t>
    </dgm:pt>
    <dgm:pt modelId="{0F2C4FBB-5C27-424B-89E4-EBDB66640445}" type="pres">
      <dgm:prSet presAssocID="{205476E7-019E-4A53-8C5D-52ED3DB37BC5}" presName="horzThree" presStyleCnt="0"/>
      <dgm:spPr/>
    </dgm:pt>
  </dgm:ptLst>
  <dgm:cxnLst>
    <dgm:cxn modelId="{07CCBEB5-C4A8-DE4B-BF1C-5EBCED67160E}" type="presOf" srcId="{1272E0C6-3E1C-4A31-BE39-73C028B16878}" destId="{2968131C-C982-41BA-862D-4EB75D703D7B}" srcOrd="0" destOrd="0" presId="urn:microsoft.com/office/officeart/2005/8/layout/hierarchy4"/>
    <dgm:cxn modelId="{4CFBF434-929A-4991-BAB7-E6B462936F44}" srcId="{C8809C66-B633-454C-99BE-3CE884E2B894}" destId="{4AA67AEF-DC85-4311-80AE-D15FA43BE531}" srcOrd="0" destOrd="0" parTransId="{36EEC902-A40A-4B66-A5AC-5FF6EAA58FB9}" sibTransId="{92E2BAC7-420F-470F-BDE9-1B3E32A5FAA8}"/>
    <dgm:cxn modelId="{21D123E9-DA9B-1144-8FC5-C2464AA6872A}" type="presOf" srcId="{0DBD51CD-DF5D-442A-8D3F-9D74C00D341D}" destId="{51D2900B-4AD8-4D47-A27D-C4F3BF66BD4C}" srcOrd="0" destOrd="0" presId="urn:microsoft.com/office/officeart/2005/8/layout/hierarchy4"/>
    <dgm:cxn modelId="{0B8432B5-5B5E-4313-856F-F6119002FA8F}" srcId="{1272E0C6-3E1C-4A31-BE39-73C028B16878}" destId="{C8809C66-B633-454C-99BE-3CE884E2B894}" srcOrd="0" destOrd="0" parTransId="{524FC79A-150E-4A28-89EC-3B627B3DBA40}" sibTransId="{8316CC86-8D08-4321-B48F-1406D245BA9B}"/>
    <dgm:cxn modelId="{A54E7AE2-4C4A-4BF9-BC2D-E9D433C6C361}" srcId="{4AA67AEF-DC85-4311-80AE-D15FA43BE531}" destId="{0DBD51CD-DF5D-442A-8D3F-9D74C00D341D}" srcOrd="0" destOrd="0" parTransId="{97D103B7-631B-4A67-A1F2-B257F886407C}" sibTransId="{CA2F0643-6C3F-47AA-87C3-33E918902C39}"/>
    <dgm:cxn modelId="{46EF692E-219D-4251-86E5-63F402CE28D7}" srcId="{4AA67AEF-DC85-4311-80AE-D15FA43BE531}" destId="{205476E7-019E-4A53-8C5D-52ED3DB37BC5}" srcOrd="2" destOrd="0" parTransId="{8E97A144-AC8D-4029-A890-6C608CB170A8}" sibTransId="{F2DEBEC9-E825-47B2-AF5D-5DA30B39C37D}"/>
    <dgm:cxn modelId="{A142A300-180B-4A4D-8554-206E80DBAD33}" srcId="{4AA67AEF-DC85-4311-80AE-D15FA43BE531}" destId="{D2B1BDE1-3671-4572-9475-387AB1AC5C88}" srcOrd="1" destOrd="0" parTransId="{6B99DA1C-CB0E-493D-8ECD-8FA3328519BA}" sibTransId="{B19CF658-1E37-4D82-B057-420BE9E3C859}"/>
    <dgm:cxn modelId="{D343AAC5-6040-6140-9089-826C6FC8AEB7}" type="presOf" srcId="{4AA67AEF-DC85-4311-80AE-D15FA43BE531}" destId="{37739391-0FC3-43F3-99E5-2DC1B4A061BC}" srcOrd="0" destOrd="0" presId="urn:microsoft.com/office/officeart/2005/8/layout/hierarchy4"/>
    <dgm:cxn modelId="{434DF816-4C5B-7F45-88BC-19D26E977206}" type="presOf" srcId="{C8809C66-B633-454C-99BE-3CE884E2B894}" destId="{2B9BF48D-7293-4BEE-97CD-79C69D1EA275}" srcOrd="0" destOrd="0" presId="urn:microsoft.com/office/officeart/2005/8/layout/hierarchy4"/>
    <dgm:cxn modelId="{403B5BE6-FD0C-D84C-B5BD-90604B9D0913}" type="presOf" srcId="{D2B1BDE1-3671-4572-9475-387AB1AC5C88}" destId="{FDE17D78-052C-47CC-ACEA-46F5C687E048}" srcOrd="0" destOrd="0" presId="urn:microsoft.com/office/officeart/2005/8/layout/hierarchy4"/>
    <dgm:cxn modelId="{D80E5E01-07B0-2843-B7D7-403BFC28435A}" type="presOf" srcId="{205476E7-019E-4A53-8C5D-52ED3DB37BC5}" destId="{1ADF242F-40A4-474D-A057-00DA774B0C73}" srcOrd="0" destOrd="0" presId="urn:microsoft.com/office/officeart/2005/8/layout/hierarchy4"/>
    <dgm:cxn modelId="{6BF87DBB-B28A-5D4A-9DB1-F26D0F5F14CF}" type="presParOf" srcId="{2968131C-C982-41BA-862D-4EB75D703D7B}" destId="{90B6D1E7-8364-4A54-B920-C519DC7BA5E8}" srcOrd="0" destOrd="0" presId="urn:microsoft.com/office/officeart/2005/8/layout/hierarchy4"/>
    <dgm:cxn modelId="{0FD28AE6-1492-E74A-BBC9-2A7B27C77109}" type="presParOf" srcId="{90B6D1E7-8364-4A54-B920-C519DC7BA5E8}" destId="{2B9BF48D-7293-4BEE-97CD-79C69D1EA275}" srcOrd="0" destOrd="0" presId="urn:microsoft.com/office/officeart/2005/8/layout/hierarchy4"/>
    <dgm:cxn modelId="{047ECC4C-28CA-1A45-A37C-39456991055B}" type="presParOf" srcId="{90B6D1E7-8364-4A54-B920-C519DC7BA5E8}" destId="{6858B09B-D53F-4ADE-BE1B-CE06926D21AA}" srcOrd="1" destOrd="0" presId="urn:microsoft.com/office/officeart/2005/8/layout/hierarchy4"/>
    <dgm:cxn modelId="{E2D69C59-0EB9-E44A-870C-EDA0A1150F5A}" type="presParOf" srcId="{90B6D1E7-8364-4A54-B920-C519DC7BA5E8}" destId="{C3D39C7D-37FD-4DF7-8C1C-B635E641326B}" srcOrd="2" destOrd="0" presId="urn:microsoft.com/office/officeart/2005/8/layout/hierarchy4"/>
    <dgm:cxn modelId="{22855245-994B-0846-BDF1-9CBE83B00773}" type="presParOf" srcId="{C3D39C7D-37FD-4DF7-8C1C-B635E641326B}" destId="{57FF9F6E-998D-4A4F-8A97-1F5216D14B07}" srcOrd="0" destOrd="0" presId="urn:microsoft.com/office/officeart/2005/8/layout/hierarchy4"/>
    <dgm:cxn modelId="{4024DF69-4AF2-6B40-9735-0B43FDC7B184}" type="presParOf" srcId="{57FF9F6E-998D-4A4F-8A97-1F5216D14B07}" destId="{37739391-0FC3-43F3-99E5-2DC1B4A061BC}" srcOrd="0" destOrd="0" presId="urn:microsoft.com/office/officeart/2005/8/layout/hierarchy4"/>
    <dgm:cxn modelId="{6D0755AF-1548-264C-A55F-A5349EDEA1B5}" type="presParOf" srcId="{57FF9F6E-998D-4A4F-8A97-1F5216D14B07}" destId="{4B9084EF-BD0A-48D0-9700-866FC3C94B90}" srcOrd="1" destOrd="0" presId="urn:microsoft.com/office/officeart/2005/8/layout/hierarchy4"/>
    <dgm:cxn modelId="{6375A229-6B42-084A-B024-3144548BA6C2}" type="presParOf" srcId="{57FF9F6E-998D-4A4F-8A97-1F5216D14B07}" destId="{E7D71ED8-3124-41DF-A6B6-AF26CB086F26}" srcOrd="2" destOrd="0" presId="urn:microsoft.com/office/officeart/2005/8/layout/hierarchy4"/>
    <dgm:cxn modelId="{DEAD92AF-AC28-7242-AAD3-FCA210F62034}" type="presParOf" srcId="{E7D71ED8-3124-41DF-A6B6-AF26CB086F26}" destId="{3DAFA7EB-14F0-496C-AFBE-7C98F51B96E8}" srcOrd="0" destOrd="0" presId="urn:microsoft.com/office/officeart/2005/8/layout/hierarchy4"/>
    <dgm:cxn modelId="{742BA85D-3A06-9C45-BB7A-AFADB9F41E3C}" type="presParOf" srcId="{3DAFA7EB-14F0-496C-AFBE-7C98F51B96E8}" destId="{51D2900B-4AD8-4D47-A27D-C4F3BF66BD4C}" srcOrd="0" destOrd="0" presId="urn:microsoft.com/office/officeart/2005/8/layout/hierarchy4"/>
    <dgm:cxn modelId="{8EA156A3-803F-F242-A389-B3E6F38F8142}" type="presParOf" srcId="{3DAFA7EB-14F0-496C-AFBE-7C98F51B96E8}" destId="{148BC66E-C187-4B2B-89ED-0251DB9471CB}" srcOrd="1" destOrd="0" presId="urn:microsoft.com/office/officeart/2005/8/layout/hierarchy4"/>
    <dgm:cxn modelId="{7D37B282-3C9F-FA4E-B442-7016D89A94CD}" type="presParOf" srcId="{E7D71ED8-3124-41DF-A6B6-AF26CB086F26}" destId="{215C6B5D-D137-43CC-84CF-C6FDF7EF07A7}" srcOrd="1" destOrd="0" presId="urn:microsoft.com/office/officeart/2005/8/layout/hierarchy4"/>
    <dgm:cxn modelId="{D9FE1569-B8BD-824A-9E72-4A3EB9B65A9E}" type="presParOf" srcId="{E7D71ED8-3124-41DF-A6B6-AF26CB086F26}" destId="{A3B92E14-6E6F-4782-B9F3-2403A20A28B3}" srcOrd="2" destOrd="0" presId="urn:microsoft.com/office/officeart/2005/8/layout/hierarchy4"/>
    <dgm:cxn modelId="{052DE414-F61C-1045-A2F0-F6C98C00F379}" type="presParOf" srcId="{A3B92E14-6E6F-4782-B9F3-2403A20A28B3}" destId="{FDE17D78-052C-47CC-ACEA-46F5C687E048}" srcOrd="0" destOrd="0" presId="urn:microsoft.com/office/officeart/2005/8/layout/hierarchy4"/>
    <dgm:cxn modelId="{B0B7F6C5-0F27-9247-B409-6A009D613C44}" type="presParOf" srcId="{A3B92E14-6E6F-4782-B9F3-2403A20A28B3}" destId="{E9E4FC40-3371-434F-89EA-BD883A900C16}" srcOrd="1" destOrd="0" presId="urn:microsoft.com/office/officeart/2005/8/layout/hierarchy4"/>
    <dgm:cxn modelId="{FDB7385B-3B79-E346-9885-D5B294E1FBAC}" type="presParOf" srcId="{E7D71ED8-3124-41DF-A6B6-AF26CB086F26}" destId="{083667F4-3FB6-417B-8228-BD121C45F1E3}" srcOrd="3" destOrd="0" presId="urn:microsoft.com/office/officeart/2005/8/layout/hierarchy4"/>
    <dgm:cxn modelId="{858B9B46-7802-204D-9A1E-96A2D250BC35}" type="presParOf" srcId="{E7D71ED8-3124-41DF-A6B6-AF26CB086F26}" destId="{6EB9EF3C-085C-4E49-A099-7154BD60E08B}" srcOrd="4" destOrd="0" presId="urn:microsoft.com/office/officeart/2005/8/layout/hierarchy4"/>
    <dgm:cxn modelId="{36694246-2915-7448-A4B3-47EB8429925A}" type="presParOf" srcId="{6EB9EF3C-085C-4E49-A099-7154BD60E08B}" destId="{1ADF242F-40A4-474D-A057-00DA774B0C73}" srcOrd="0" destOrd="0" presId="urn:microsoft.com/office/officeart/2005/8/layout/hierarchy4"/>
    <dgm:cxn modelId="{4A4F3480-649A-F344-9498-D4202AD67DDA}" type="presParOf" srcId="{6EB9EF3C-085C-4E49-A099-7154BD60E08B}" destId="{0F2C4FBB-5C27-424B-89E4-EBDB66640445}" srcOrd="1" destOrd="0" presId="urn:microsoft.com/office/officeart/2005/8/layout/hierarchy4"/>
  </dgm:cxnLst>
  <dgm:bg>
    <a:solidFill>
      <a:srgbClr val="EEE6B5"/>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BF48D-7293-4BEE-97CD-79C69D1EA275}">
      <dsp:nvSpPr>
        <dsp:cNvPr id="0" name=""/>
        <dsp:cNvSpPr/>
      </dsp:nvSpPr>
      <dsp:spPr>
        <a:xfrm>
          <a:off x="8887" y="0"/>
          <a:ext cx="8792212" cy="2169589"/>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67640" tIns="167640" rIns="167640" bIns="167640" numCol="1" spcCol="1270" anchor="ctr" anchorCtr="0">
          <a:noAutofit/>
        </a:bodyPr>
        <a:lstStyle/>
        <a:p>
          <a:pPr lvl="0" algn="l" defTabSz="1955800">
            <a:lnSpc>
              <a:spcPct val="90000"/>
            </a:lnSpc>
            <a:spcBef>
              <a:spcPct val="0"/>
            </a:spcBef>
            <a:spcAft>
              <a:spcPct val="35000"/>
            </a:spcAft>
          </a:pPr>
          <a:r>
            <a:rPr lang="en-US" sz="4400" b="0" kern="1200" dirty="0">
              <a:solidFill>
                <a:schemeClr val="tx1"/>
              </a:solidFill>
            </a:rPr>
            <a:t>Domain: </a:t>
          </a:r>
        </a:p>
        <a:p>
          <a:pPr lvl="0" algn="l" defTabSz="1955800">
            <a:lnSpc>
              <a:spcPct val="90000"/>
            </a:lnSpc>
            <a:spcBef>
              <a:spcPct val="0"/>
            </a:spcBef>
            <a:spcAft>
              <a:spcPct val="35000"/>
            </a:spcAft>
          </a:pPr>
          <a:r>
            <a:rPr lang="en-US" sz="5400" b="1" kern="1200" dirty="0">
              <a:solidFill>
                <a:schemeClr val="tx1"/>
              </a:solidFill>
            </a:rPr>
            <a:t>Language and Literacy</a:t>
          </a:r>
        </a:p>
      </dsp:txBody>
      <dsp:txXfrm>
        <a:off x="72432" y="63545"/>
        <a:ext cx="8665122" cy="2042499"/>
      </dsp:txXfrm>
    </dsp:sp>
    <dsp:sp modelId="{37739391-0FC3-43F3-99E5-2DC1B4A061BC}">
      <dsp:nvSpPr>
        <dsp:cNvPr id="0" name=""/>
        <dsp:cNvSpPr/>
      </dsp:nvSpPr>
      <dsp:spPr>
        <a:xfrm>
          <a:off x="16184" y="2256291"/>
          <a:ext cx="8775048" cy="1824686"/>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US" sz="4000" b="0" kern="1200" dirty="0">
              <a:ln/>
              <a:solidFill>
                <a:schemeClr val="tx1"/>
              </a:solidFill>
            </a:rPr>
            <a:t>Strand: </a:t>
          </a:r>
        </a:p>
        <a:p>
          <a:pPr lvl="0" algn="l" defTabSz="1778000">
            <a:lnSpc>
              <a:spcPct val="90000"/>
            </a:lnSpc>
            <a:spcBef>
              <a:spcPct val="0"/>
            </a:spcBef>
            <a:spcAft>
              <a:spcPct val="35000"/>
            </a:spcAft>
          </a:pPr>
          <a:r>
            <a:rPr lang="en-US" sz="4800" b="1" kern="1200" dirty="0">
              <a:ln/>
              <a:solidFill>
                <a:schemeClr val="tx1"/>
              </a:solidFill>
            </a:rPr>
            <a:t>Listening and Speaking</a:t>
          </a:r>
        </a:p>
      </dsp:txBody>
      <dsp:txXfrm>
        <a:off x="69627" y="2309734"/>
        <a:ext cx="8668162" cy="1717800"/>
      </dsp:txXfrm>
    </dsp:sp>
    <dsp:sp modelId="{51D2900B-4AD8-4D47-A27D-C4F3BF66BD4C}">
      <dsp:nvSpPr>
        <dsp:cNvPr id="0" name=""/>
        <dsp:cNvSpPr/>
      </dsp:nvSpPr>
      <dsp:spPr>
        <a:xfrm>
          <a:off x="56639" y="4292096"/>
          <a:ext cx="2909054" cy="1834065"/>
        </a:xfrm>
        <a:prstGeom prst="roundRect">
          <a:avLst>
            <a:gd name="adj" fmla="val 10000"/>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rPr>
            <a:t>Substrand: </a:t>
          </a:r>
        </a:p>
        <a:p>
          <a:pPr lvl="0" algn="ctr" defTabSz="889000">
            <a:lnSpc>
              <a:spcPct val="90000"/>
            </a:lnSpc>
            <a:spcBef>
              <a:spcPct val="0"/>
            </a:spcBef>
            <a:spcAft>
              <a:spcPct val="35000"/>
            </a:spcAft>
          </a:pPr>
          <a:r>
            <a:rPr lang="en-US" sz="2000" b="0" kern="1200" dirty="0">
              <a:solidFill>
                <a:schemeClr val="tx1"/>
              </a:solidFill>
            </a:rPr>
            <a:t>Language Use and Conventions</a:t>
          </a:r>
        </a:p>
      </dsp:txBody>
      <dsp:txXfrm>
        <a:off x="110357" y="4345814"/>
        <a:ext cx="2801618" cy="1726629"/>
      </dsp:txXfrm>
    </dsp:sp>
    <dsp:sp modelId="{FDE17D78-052C-47CC-ACEA-46F5C687E048}">
      <dsp:nvSpPr>
        <dsp:cNvPr id="0" name=""/>
        <dsp:cNvSpPr/>
      </dsp:nvSpPr>
      <dsp:spPr>
        <a:xfrm>
          <a:off x="3056725" y="4289985"/>
          <a:ext cx="2798352" cy="1834065"/>
        </a:xfrm>
        <a:prstGeom prst="roundRect">
          <a:avLst>
            <a:gd name="adj" fmla="val 10000"/>
          </a:avLst>
        </a:prstGeom>
        <a:solidFill>
          <a:srgbClr val="EEC168"/>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rPr>
            <a:t>Substrand:</a:t>
          </a:r>
        </a:p>
        <a:p>
          <a:pPr lvl="0" algn="ctr" defTabSz="889000">
            <a:lnSpc>
              <a:spcPct val="90000"/>
            </a:lnSpc>
            <a:spcBef>
              <a:spcPct val="0"/>
            </a:spcBef>
            <a:spcAft>
              <a:spcPct val="35000"/>
            </a:spcAft>
          </a:pPr>
          <a:r>
            <a:rPr lang="en-US" sz="2000" b="0" kern="1200" dirty="0">
              <a:solidFill>
                <a:schemeClr val="tx1"/>
              </a:solidFill>
            </a:rPr>
            <a:t>Vocabulary</a:t>
          </a:r>
        </a:p>
      </dsp:txBody>
      <dsp:txXfrm>
        <a:off x="3110443" y="4343703"/>
        <a:ext cx="2690916" cy="1726629"/>
      </dsp:txXfrm>
    </dsp:sp>
    <dsp:sp modelId="{1ADF242F-40A4-474D-A057-00DA774B0C73}">
      <dsp:nvSpPr>
        <dsp:cNvPr id="0" name=""/>
        <dsp:cNvSpPr/>
      </dsp:nvSpPr>
      <dsp:spPr>
        <a:xfrm>
          <a:off x="5920167" y="4292096"/>
          <a:ext cx="2798352" cy="1834065"/>
        </a:xfrm>
        <a:prstGeom prst="roundRect">
          <a:avLst>
            <a:gd name="adj" fmla="val 10000"/>
          </a:avLst>
        </a:prstGeom>
        <a:solidFill>
          <a:schemeClr val="bg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solidFill>
                <a:schemeClr val="tx1"/>
              </a:solidFill>
            </a:rPr>
            <a:t>Substrand:</a:t>
          </a:r>
        </a:p>
        <a:p>
          <a:pPr lvl="0" algn="ctr" defTabSz="889000">
            <a:lnSpc>
              <a:spcPct val="90000"/>
            </a:lnSpc>
            <a:spcBef>
              <a:spcPct val="0"/>
            </a:spcBef>
            <a:spcAft>
              <a:spcPct val="35000"/>
            </a:spcAft>
          </a:pPr>
          <a:r>
            <a:rPr lang="en-US" sz="2000" b="0" kern="1200" dirty="0">
              <a:solidFill>
                <a:schemeClr val="tx1"/>
              </a:solidFill>
            </a:rPr>
            <a:t>Grammar</a:t>
          </a:r>
        </a:p>
      </dsp:txBody>
      <dsp:txXfrm>
        <a:off x="5973885" y="4345814"/>
        <a:ext cx="2690916" cy="172662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ffectLst/>
                <a:latin typeface="Arial" charset="0"/>
                <a:ea typeface="+mn-ea"/>
                <a:cs typeface="+mn-cs"/>
              </a:defRPr>
            </a:lvl1pPr>
          </a:lstStyle>
          <a:p>
            <a:pPr>
              <a:defRPr/>
            </a:pPr>
            <a:endParaRPr lang="en-US"/>
          </a:p>
        </p:txBody>
      </p:sp>
      <p:sp>
        <p:nvSpPr>
          <p:cNvPr id="159747"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ffectLst/>
                <a:latin typeface="Arial" charset="0"/>
                <a:ea typeface="+mn-ea"/>
                <a:cs typeface="+mn-cs"/>
              </a:defRPr>
            </a:lvl1pPr>
          </a:lstStyle>
          <a:p>
            <a:pPr>
              <a:defRPr/>
            </a:pPr>
            <a:endParaRPr lang="en-US"/>
          </a:p>
        </p:txBody>
      </p:sp>
      <p:sp>
        <p:nvSpPr>
          <p:cNvPr id="159748"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latin typeface="Arial" charset="0"/>
                <a:ea typeface="+mn-ea"/>
                <a:cs typeface="+mn-cs"/>
              </a:defRPr>
            </a:lvl1pPr>
          </a:lstStyle>
          <a:p>
            <a:pPr>
              <a:defRPr/>
            </a:pPr>
            <a:endParaRPr lang="en-US"/>
          </a:p>
        </p:txBody>
      </p:sp>
      <p:sp>
        <p:nvSpPr>
          <p:cNvPr id="159749"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7E515072-6A05-4023-9D2D-2C180A696AF8}" type="slidenum">
              <a:rPr lang="en-US" altLang="en-US"/>
              <a:pPr/>
              <a:t>‹#›</a:t>
            </a:fld>
            <a:endParaRPr lang="en-US" altLang="en-US"/>
          </a:p>
        </p:txBody>
      </p:sp>
    </p:spTree>
    <p:extLst>
      <p:ext uri="{BB962C8B-B14F-4D97-AF65-F5344CB8AC3E}">
        <p14:creationId xmlns:p14="http://schemas.microsoft.com/office/powerpoint/2010/main" val="3705643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ffectLst/>
                <a:latin typeface="Arial" charset="0"/>
                <a:ea typeface="+mn-ea"/>
                <a:cs typeface="+mn-cs"/>
              </a:defRPr>
            </a:lvl1pPr>
          </a:lstStyle>
          <a:p>
            <a:pPr>
              <a:defRPr/>
            </a:pPr>
            <a:endParaRPr lang="en-US"/>
          </a:p>
        </p:txBody>
      </p:sp>
      <p:sp>
        <p:nvSpPr>
          <p:cNvPr id="327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ffectLst/>
                <a:latin typeface="Arial" charset="0"/>
                <a:ea typeface="+mn-ea"/>
                <a:cs typeface="+mn-cs"/>
              </a:defRPr>
            </a:lvl1pPr>
          </a:lstStyle>
          <a:p>
            <a:pPr>
              <a:defRPr/>
            </a:pPr>
            <a:endParaRPr lang="en-US"/>
          </a:p>
        </p:txBody>
      </p:sp>
      <p:sp>
        <p:nvSpPr>
          <p:cNvPr id="30724" name="Rectangle 4"/>
          <p:cNvSpPr>
            <a:spLocks noGrp="1" noRot="1" noChangeAspect="1" noChangeArrowheads="1" noTextEdit="1"/>
          </p:cNvSpPr>
          <p:nvPr>
            <p:ph type="sldImg" idx="2"/>
          </p:nvPr>
        </p:nvSpPr>
        <p:spPr bwMode="auto">
          <a:xfrm>
            <a:off x="1101725" y="698500"/>
            <a:ext cx="4654550" cy="34925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7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7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latin typeface="Arial" charset="0"/>
                <a:ea typeface="+mn-ea"/>
                <a:cs typeface="+mn-cs"/>
              </a:defRPr>
            </a:lvl1pPr>
          </a:lstStyle>
          <a:p>
            <a:pPr>
              <a:defRPr/>
            </a:pPr>
            <a:endParaRPr lang="en-US"/>
          </a:p>
        </p:txBody>
      </p:sp>
      <p:sp>
        <p:nvSpPr>
          <p:cNvPr id="327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C63BC816-A333-4379-8CA2-2F78EB8E295B}" type="slidenum">
              <a:rPr lang="en-US" altLang="en-US"/>
              <a:pPr/>
              <a:t>‹#›</a:t>
            </a:fld>
            <a:endParaRPr lang="en-US" altLang="en-US"/>
          </a:p>
        </p:txBody>
      </p:sp>
    </p:spTree>
    <p:extLst>
      <p:ext uri="{BB962C8B-B14F-4D97-AF65-F5344CB8AC3E}">
        <p14:creationId xmlns:p14="http://schemas.microsoft.com/office/powerpoint/2010/main" val="3782623985"/>
      </p:ext>
    </p:extLst>
  </p:cSld>
  <p:clrMap bg1="lt1" tx1="dk1" bg2="lt2" tx2="dk2" accent1="accent1" accent2="accent2" accent3="accent3" accent4="accent4" accent5="accent5" accent6="accent6" hlink="hlink" folHlink="folHlink"/>
  <p:notesStyle>
    <a:lvl1pPr algn="l" rtl="0" eaLnBrk="0" fontAlgn="base" hangingPunct="0">
      <a:spcBef>
        <a:spcPts val="0"/>
      </a:spcBef>
      <a:spcAft>
        <a:spcPct val="0"/>
      </a:spcAft>
      <a:defRPr sz="1200" kern="1200">
        <a:solidFill>
          <a:schemeClr val="tx1"/>
        </a:solidFill>
        <a:latin typeface="Arial" charset="0"/>
        <a:ea typeface="ＭＳ Ｐゴシック" panose="020B0600070205080204" pitchFamily="34" charset="-128"/>
        <a:cs typeface="MS Pゴシック" charset="0"/>
      </a:defRPr>
    </a:lvl1pPr>
    <a:lvl2pPr marL="457200" algn="l" rtl="0" eaLnBrk="0" fontAlgn="base" hangingPunct="0">
      <a:spcBef>
        <a:spcPts val="0"/>
      </a:spcBef>
      <a:spcAft>
        <a:spcPct val="0"/>
      </a:spcAft>
      <a:defRPr sz="1200" kern="1200">
        <a:solidFill>
          <a:schemeClr val="tx1"/>
        </a:solidFill>
        <a:latin typeface="Arial" charset="0"/>
        <a:ea typeface="ＭＳ Ｐゴシック" panose="020B0600070205080204" pitchFamily="34" charset="-128"/>
        <a:cs typeface="+mn-cs"/>
      </a:defRPr>
    </a:lvl2pPr>
    <a:lvl3pPr marL="914400" algn="l" rtl="0" eaLnBrk="0" fontAlgn="base" hangingPunct="0">
      <a:spcBef>
        <a:spcPts val="0"/>
      </a:spcBef>
      <a:spcAft>
        <a:spcPct val="0"/>
      </a:spcAft>
      <a:defRPr sz="1200" kern="1200">
        <a:solidFill>
          <a:schemeClr val="tx1"/>
        </a:solidFill>
        <a:latin typeface="Arial" charset="0"/>
        <a:ea typeface="ＭＳ Ｐゴシック" panose="020B0600070205080204" pitchFamily="34" charset="-128"/>
        <a:cs typeface="+mn-cs"/>
      </a:defRPr>
    </a:lvl3pPr>
    <a:lvl4pPr marL="1371600" algn="l" rtl="0" eaLnBrk="0" fontAlgn="base" hangingPunct="0">
      <a:spcBef>
        <a:spcPts val="0"/>
      </a:spcBef>
      <a:spcAft>
        <a:spcPct val="0"/>
      </a:spcAft>
      <a:defRPr sz="1200" kern="1200">
        <a:solidFill>
          <a:schemeClr val="tx1"/>
        </a:solidFill>
        <a:latin typeface="Arial" charset="0"/>
        <a:ea typeface="ＭＳ Ｐゴシック" panose="020B0600070205080204" pitchFamily="34" charset="-128"/>
        <a:cs typeface="+mn-cs"/>
      </a:defRPr>
    </a:lvl4pPr>
    <a:lvl5pPr marL="1828800" algn="l" rtl="0" eaLnBrk="0" fontAlgn="base" hangingPunct="0">
      <a:spcBef>
        <a:spcPts val="0"/>
      </a:spcBef>
      <a:spcAft>
        <a:spcPct val="0"/>
      </a:spcAft>
      <a:defRPr sz="1200" kern="1200">
        <a:solidFill>
          <a:schemeClr val="tx1"/>
        </a:solidFill>
        <a:latin typeface="Arial" charset="0"/>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a:xfrm>
            <a:off x="1136650" y="681038"/>
            <a:ext cx="4654550" cy="3492500"/>
          </a:xfrm>
          <a:solidFill>
            <a:srgbClr val="FFFFFF"/>
          </a:solidFill>
          <a:ln/>
        </p:spPr>
      </p:sp>
      <p:sp>
        <p:nvSpPr>
          <p:cNvPr id="116738" name="Notes Placeholder 2"/>
          <p:cNvSpPr>
            <a:spLocks noGrp="1"/>
          </p:cNvSpPr>
          <p:nvPr>
            <p:ph type="body" idx="1"/>
          </p:nvPr>
        </p:nvSpPr>
        <p:spPr>
          <a:noFill/>
          <a:ln>
            <a:noFill/>
          </a:ln>
          <a:extLst>
            <a:ext uri="{909E8E84-426E-40DD-AFC4-6F175D3DCCD1}">
              <a14:hiddenFill xmlns:a14="http://schemas.microsoft.com/office/drawing/2010/main">
                <a:solidFill>
                  <a:srgbClr val="FFFFFF"/>
                </a:solidFill>
              </a14:hiddenFill>
            </a:ext>
          </a:extLst>
        </p:spPr>
        <p:txBody>
          <a:bodyPr/>
          <a:lstStyle/>
          <a:p>
            <a:pPr eaLnBrk="1" hangingPunct="1"/>
            <a:r>
              <a:rPr lang="en-US" altLang="en-US" b="1" dirty="0">
                <a:latin typeface="Arial" panose="020B0604020202020204" pitchFamily="34" charset="0"/>
              </a:rPr>
              <a:t>Presenter Remarks: </a:t>
            </a:r>
          </a:p>
          <a:p>
            <a:pPr marL="0" marR="0" lvl="0" indent="0" algn="l" defTabSz="483306" rtl="0" eaLnBrk="1" fontAlgn="base" latinLnBrk="0" hangingPunct="1">
              <a:spcBef>
                <a:spcPts val="0"/>
              </a:spcBef>
              <a:spcAft>
                <a:spcPct val="0"/>
              </a:spcAft>
              <a:buClrTx/>
              <a:buSzTx/>
              <a:buFontTx/>
              <a:buNone/>
              <a:tabLst/>
              <a:defRPr/>
            </a:pPr>
            <a:r>
              <a:rPr lang="en-US" dirty="0">
                <a:ea typeface="MS PGothic" charset="0"/>
              </a:rPr>
              <a:t>Welcome to Language and Literacy in Transitional Kindergarten</a:t>
            </a:r>
            <a:r>
              <a:rPr lang="en-US" baseline="0" dirty="0">
                <a:ea typeface="MS PGothic" charset="0"/>
              </a:rPr>
              <a:t>: Vocabulary—a </a:t>
            </a:r>
            <a:r>
              <a:rPr lang="en-US" dirty="0">
                <a:ea typeface="MS PGothic" charset="0"/>
              </a:rPr>
              <a:t>presentation</a:t>
            </a:r>
            <a:r>
              <a:rPr lang="en-US" baseline="0" dirty="0">
                <a:ea typeface="MS PGothic" charset="0"/>
              </a:rPr>
              <a:t> </a:t>
            </a:r>
            <a:r>
              <a:rPr lang="en-US" dirty="0">
                <a:ea typeface="MS PGothic" charset="0"/>
              </a:rPr>
              <a:t>focusing on the </a:t>
            </a:r>
            <a:r>
              <a:rPr lang="en-US" i="1" dirty="0">
                <a:ea typeface="MS PGothic" charset="0"/>
              </a:rPr>
              <a:t>California Preschool Learning Foundations </a:t>
            </a:r>
            <a:r>
              <a:rPr lang="en-US" dirty="0">
                <a:ea typeface="MS PGothic" charset="0"/>
              </a:rPr>
              <a:t>(Preschool Learning Foundations or PLF), the </a:t>
            </a:r>
            <a:r>
              <a:rPr lang="en-US" i="1" dirty="0">
                <a:ea typeface="MS PGothic" charset="0"/>
              </a:rPr>
              <a:t>California Preschool Curriculum Framework</a:t>
            </a:r>
            <a:r>
              <a:rPr lang="en-US" i="1" baseline="0" dirty="0">
                <a:ea typeface="MS PGothic" charset="0"/>
              </a:rPr>
              <a:t> </a:t>
            </a:r>
            <a:r>
              <a:rPr lang="en-US" baseline="0" dirty="0">
                <a:ea typeface="MS PGothic" charset="0"/>
              </a:rPr>
              <a:t>(Preschool Curriculum Framework or PCF),</a:t>
            </a:r>
            <a:r>
              <a:rPr lang="en-US" dirty="0">
                <a:ea typeface="MS PGothic" charset="0"/>
              </a:rPr>
              <a:t> and other California Department of Education (CDE) resources in support of the Language and Literacy domain.</a:t>
            </a:r>
          </a:p>
          <a:p>
            <a:pPr marL="0" marR="0" indent="0" algn="l" defTabSz="457200" rtl="0" eaLnBrk="0" fontAlgn="base" latinLnBrk="0" hangingPunct="0">
              <a:spcBef>
                <a:spcPts val="0"/>
              </a:spcBef>
              <a:spcAft>
                <a:spcPct val="0"/>
              </a:spcAft>
              <a:buClrTx/>
              <a:buSzTx/>
              <a:buFontTx/>
              <a:buNone/>
              <a:tabLst/>
              <a:defRPr/>
            </a:pPr>
            <a:endParaRPr lang="en-US" dirty="0"/>
          </a:p>
          <a:p>
            <a:pPr marL="0" marR="0" indent="0" algn="l" defTabSz="457200" rtl="0" eaLnBrk="0" fontAlgn="base" latinLnBrk="0" hangingPunct="0">
              <a:spcBef>
                <a:spcPts val="0"/>
              </a:spcBef>
              <a:spcAft>
                <a:spcPct val="0"/>
              </a:spcAft>
              <a:buClrTx/>
              <a:buSzTx/>
              <a:buFontTx/>
              <a:buNone/>
              <a:tabLst/>
              <a:defRPr/>
            </a:pPr>
            <a:r>
              <a:rPr lang="en-US" dirty="0">
                <a:ea typeface="Arial" charset="0"/>
              </a:rPr>
              <a:t>This professional learning session is specifically designed to provide TK teachers with exposure to CDE resources that support TK curriculum planning, developmentally appropriate strategies, and classroom environment design recommendations that support the content area of vocabulary</a:t>
            </a:r>
            <a:r>
              <a:rPr lang="en-US" baseline="0" dirty="0">
                <a:ea typeface="Arial" charset="0"/>
              </a:rPr>
              <a:t>.</a:t>
            </a:r>
            <a:endParaRPr lang="en-US" dirty="0">
              <a:ea typeface="Arial" charset="0"/>
            </a:endParaRPr>
          </a:p>
          <a:p>
            <a:pPr eaLnBrk="1" hangingPunct="1"/>
            <a:endParaRPr lang="en-US" altLang="en-US" dirty="0">
              <a:latin typeface="Arial" panose="020B0604020202020204" pitchFamily="34" charset="0"/>
            </a:endParaRPr>
          </a:p>
          <a:p>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
        <p:nvSpPr>
          <p:cNvPr id="116739" name="Slide Number Placeholder 3"/>
          <p:cNvSpPr txBox="1">
            <a:spLocks noGrp="1"/>
          </p:cNvSpPr>
          <p:nvPr/>
        </p:nvSpPr>
        <p:spPr bwMode="auto">
          <a:xfrm>
            <a:off x="3884613" y="8847138"/>
            <a:ext cx="297180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E239C88C-D3FD-4799-BB0B-E4A3947656D7}" type="slidenum">
              <a:rPr lang="en-US" altLang="en-US" sz="1200"/>
              <a:pPr algn="r" eaLnBrk="1" hangingPunct="1"/>
              <a:t>1</a:t>
            </a:fld>
            <a:endParaRPr lang="en-US" altLang="en-US" sz="1200"/>
          </a:p>
        </p:txBody>
      </p:sp>
    </p:spTree>
    <p:extLst>
      <p:ext uri="{BB962C8B-B14F-4D97-AF65-F5344CB8AC3E}">
        <p14:creationId xmlns:p14="http://schemas.microsoft.com/office/powerpoint/2010/main" val="2262208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4157" y="4343399"/>
            <a:ext cx="5649686" cy="4799013"/>
          </a:xfrm>
        </p:spPr>
        <p:txBody>
          <a:bodyPr>
            <a:noAutofit/>
          </a:bodyPr>
          <a:lstStyle/>
          <a:p>
            <a:pPr fontAlgn="ctr">
              <a:spcBef>
                <a:spcPts val="0"/>
              </a:spcBef>
            </a:pPr>
            <a:r>
              <a:rPr lang="en-US" b="1" dirty="0">
                <a:latin typeface="Arial" charset="0"/>
                <a:ea typeface="Arial" charset="0"/>
                <a:cs typeface="Arial" charset="0"/>
              </a:rPr>
              <a:t>Presenter Remarks:</a:t>
            </a:r>
          </a:p>
          <a:p>
            <a:pPr fontAlgn="ctr">
              <a:spcBef>
                <a:spcPts val="0"/>
              </a:spcBef>
            </a:pPr>
            <a:r>
              <a:rPr lang="en-US" b="0" dirty="0">
                <a:latin typeface="Arial" charset="0"/>
                <a:ea typeface="Arial" charset="0"/>
                <a:cs typeface="Arial" charset="0"/>
              </a:rPr>
              <a:t>The TK Implementation Guide is organized into the following two sections: </a:t>
            </a:r>
          </a:p>
          <a:p>
            <a:pPr marL="171450" indent="-171450" fontAlgn="ctr">
              <a:spcBef>
                <a:spcPts val="0"/>
              </a:spcBef>
              <a:buFont typeface="Arial" panose="020B0604020202020204" pitchFamily="34" charset="0"/>
              <a:buChar char="•"/>
            </a:pPr>
            <a:r>
              <a:rPr lang="en-US" b="0" dirty="0">
                <a:latin typeface="Arial" charset="0"/>
                <a:ea typeface="Arial" charset="0"/>
                <a:cs typeface="Arial" charset="0"/>
              </a:rPr>
              <a:t>Section 1 is covered in Chapter 1.</a:t>
            </a:r>
            <a:r>
              <a:rPr lang="en-US" b="0" baseline="0" dirty="0">
                <a:latin typeface="Arial" charset="0"/>
                <a:ea typeface="Arial" charset="0"/>
                <a:cs typeface="Arial" charset="0"/>
              </a:rPr>
              <a:t> </a:t>
            </a:r>
            <a:r>
              <a:rPr lang="en-US" b="0" dirty="0">
                <a:latin typeface="Arial" charset="0"/>
                <a:ea typeface="Arial" charset="0"/>
                <a:cs typeface="Arial" charset="0"/>
              </a:rPr>
              <a:t> The information in this section was developed with the administrator in mind and focuses on the program structure and design.</a:t>
            </a:r>
          </a:p>
          <a:p>
            <a:pPr marL="171450" indent="-171450" fontAlgn="ctr">
              <a:spcBef>
                <a:spcPts val="0"/>
              </a:spcBef>
              <a:buFont typeface="Arial" panose="020B0604020202020204" pitchFamily="34" charset="0"/>
              <a:buChar char="•"/>
            </a:pPr>
            <a:r>
              <a:rPr lang="en-US" b="0" dirty="0">
                <a:latin typeface="Arial" charset="0"/>
                <a:ea typeface="Arial" charset="0"/>
                <a:cs typeface="Arial" charset="0"/>
              </a:rPr>
              <a:t>Section 2 is covered in Chapters 2-8. This section is a resource for both teachers and administrators and focuses on building a comprehensive TK programs by addressing curriculum, instruction environment, assessment and partnership with families and community.</a:t>
            </a:r>
          </a:p>
          <a:p>
            <a:pPr fontAlgn="ctr">
              <a:spcBef>
                <a:spcPts val="0"/>
              </a:spcBef>
            </a:pPr>
            <a:endParaRPr lang="en-US" b="0" dirty="0">
              <a:latin typeface="Arial" charset="0"/>
              <a:ea typeface="Arial" charset="0"/>
              <a:cs typeface="Arial" charset="0"/>
            </a:endParaRPr>
          </a:p>
          <a:p>
            <a:pPr fontAlgn="ctr">
              <a:spcBef>
                <a:spcPts val="0"/>
              </a:spcBef>
            </a:pPr>
            <a:r>
              <a:rPr lang="en-US" b="0" dirty="0">
                <a:latin typeface="Arial" charset="0"/>
                <a:ea typeface="Arial" charset="0"/>
                <a:cs typeface="Arial" charset="0"/>
              </a:rPr>
              <a:t>Within each of these chapters, vignettes, highlighted boxes, and resource boxes are included to illustrate examples of the information covered in each of the chapters.</a:t>
            </a:r>
          </a:p>
          <a:p>
            <a:pPr fontAlgn="ctr">
              <a:spcBef>
                <a:spcPts val="0"/>
              </a:spcBef>
            </a:pPr>
            <a:endParaRPr lang="en-US" b="0" dirty="0">
              <a:latin typeface="Arial" charset="0"/>
              <a:ea typeface="Arial" charset="0"/>
              <a:cs typeface="Arial" charset="0"/>
            </a:endParaRPr>
          </a:p>
          <a:p>
            <a:pPr fontAlgn="ctr">
              <a:spcBef>
                <a:spcPts val="0"/>
              </a:spcBef>
            </a:pPr>
            <a:r>
              <a:rPr lang="en-US" b="0" dirty="0">
                <a:latin typeface="Arial" charset="0"/>
                <a:ea typeface="Arial" charset="0"/>
                <a:cs typeface="Arial" charset="0"/>
              </a:rPr>
              <a:t>A PDF copy of the document can be accessed at the California Department of Education Web page (www.cde.ca.gov/ci/gs/em/documents/tkguide.pdf).</a:t>
            </a:r>
          </a:p>
          <a:p>
            <a:pPr>
              <a:spcBef>
                <a:spcPts val="0"/>
              </a:spcBef>
            </a:pPr>
            <a:endParaRPr lang="en-US" b="0" dirty="0">
              <a:latin typeface="Arial" charset="0"/>
              <a:ea typeface="Arial" charset="0"/>
              <a:cs typeface="Arial" charset="0"/>
            </a:endParaRPr>
          </a:p>
          <a:p>
            <a:pPr>
              <a:spcBef>
                <a:spcPts val="0"/>
              </a:spcBef>
            </a:pPr>
            <a:r>
              <a:rPr lang="en-US" b="0" dirty="0">
                <a:latin typeface="Arial" charset="0"/>
                <a:ea typeface="Arial" charset="0"/>
                <a:cs typeface="Arial" charset="0"/>
              </a:rPr>
              <a:t>Video footage for each chapter can be accessed at the California Department of Education.</a:t>
            </a:r>
            <a:r>
              <a:rPr lang="en-US" b="0" baseline="0" dirty="0">
                <a:latin typeface="Arial" charset="0"/>
                <a:ea typeface="Arial" charset="0"/>
                <a:cs typeface="Arial" charset="0"/>
              </a:rPr>
              <a:t>  The video clips include footage of TK classrooms and interviews with teachers, administrators, and parents.</a:t>
            </a:r>
            <a:r>
              <a:rPr lang="en-US" b="0" dirty="0">
                <a:latin typeface="Arial" charset="0"/>
                <a:ea typeface="Arial" charset="0"/>
                <a:cs typeface="Arial" charset="0"/>
              </a:rPr>
              <a:t> https://</a:t>
            </a:r>
            <a:r>
              <a:rPr lang="en-US" b="0" dirty="0" err="1">
                <a:latin typeface="Arial" charset="0"/>
                <a:ea typeface="Arial" charset="0"/>
                <a:cs typeface="Arial" charset="0"/>
              </a:rPr>
              <a:t>www.youtube.com</a:t>
            </a:r>
            <a:r>
              <a:rPr lang="en-US" b="0" dirty="0">
                <a:latin typeface="Arial" charset="0"/>
                <a:ea typeface="Arial" charset="0"/>
                <a:cs typeface="Arial" charset="0"/>
              </a:rPr>
              <a:t>/user/</a:t>
            </a:r>
            <a:r>
              <a:rPr lang="en-US" b="0" dirty="0" err="1">
                <a:latin typeface="Arial" charset="0"/>
                <a:ea typeface="Arial" charset="0"/>
                <a:cs typeface="Arial" charset="0"/>
              </a:rPr>
              <a:t>caeducation</a:t>
            </a:r>
            <a:r>
              <a:rPr lang="en-US" b="0" dirty="0">
                <a:latin typeface="Arial" charset="0"/>
                <a:ea typeface="Arial" charset="0"/>
                <a:cs typeface="Arial" charset="0"/>
              </a:rPr>
              <a:t/>
            </a:r>
            <a:br>
              <a:rPr lang="en-US" b="0" dirty="0">
                <a:latin typeface="Arial" charset="0"/>
                <a:ea typeface="Arial" charset="0"/>
                <a:cs typeface="Arial" charset="0"/>
              </a:rPr>
            </a:br>
            <a:r>
              <a:rPr lang="en-US" b="0" dirty="0">
                <a:latin typeface="Arial" charset="0"/>
                <a:ea typeface="Arial" charset="0"/>
                <a:cs typeface="Arial" charset="0"/>
              </a:rPr>
              <a:t>https://</a:t>
            </a:r>
            <a:r>
              <a:rPr lang="en-US" b="0" dirty="0" err="1">
                <a:latin typeface="Arial" charset="0"/>
                <a:ea typeface="Arial" charset="0"/>
                <a:cs typeface="Arial" charset="0"/>
              </a:rPr>
              <a:t>www.youtube.com</a:t>
            </a:r>
            <a:r>
              <a:rPr lang="en-US" b="0" dirty="0">
                <a:latin typeface="Arial" charset="0"/>
                <a:ea typeface="Arial" charset="0"/>
                <a:cs typeface="Arial" charset="0"/>
              </a:rPr>
              <a:t>/</a:t>
            </a:r>
            <a:r>
              <a:rPr lang="en-US" b="0" dirty="0" err="1">
                <a:latin typeface="Arial" charset="0"/>
                <a:ea typeface="Arial" charset="0"/>
                <a:cs typeface="Arial" charset="0"/>
              </a:rPr>
              <a:t>results?search_query</a:t>
            </a:r>
            <a:r>
              <a:rPr lang="en-US" b="0" dirty="0">
                <a:latin typeface="Arial" charset="0"/>
                <a:ea typeface="Arial" charset="0"/>
                <a:cs typeface="Arial" charset="0"/>
              </a:rPr>
              <a:t>=</a:t>
            </a:r>
            <a:r>
              <a:rPr lang="en-US" b="0" dirty="0" err="1">
                <a:latin typeface="Arial" charset="0"/>
                <a:ea typeface="Arial" charset="0"/>
                <a:cs typeface="Arial" charset="0"/>
              </a:rPr>
              <a:t>tk+implmentation+guide</a:t>
            </a:r>
            <a:endParaRPr lang="en-US" b="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C97BDEB4-3C8D-4D4E-BA50-91D785A10A5F}" type="slidenum">
              <a:rPr lang="en-US" smtClean="0"/>
              <a:t>10</a:t>
            </a:fld>
            <a:endParaRPr lang="en-US"/>
          </a:p>
        </p:txBody>
      </p:sp>
    </p:spTree>
    <p:extLst>
      <p:ext uri="{BB962C8B-B14F-4D97-AF65-F5344CB8AC3E}">
        <p14:creationId xmlns:p14="http://schemas.microsoft.com/office/powerpoint/2010/main" val="3677749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9091" name="Notes Placeholder 2"/>
          <p:cNvSpPr>
            <a:spLocks noGrp="1"/>
          </p:cNvSpPr>
          <p:nvPr>
            <p:ph type="body" idx="1"/>
          </p:nvPr>
        </p:nvSpPr>
        <p:spPr bwMode="auto">
          <a:xfrm>
            <a:off x="685800" y="4376738"/>
            <a:ext cx="5486400" cy="4046537"/>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spcBef>
                <a:spcPts val="0"/>
              </a:spcBef>
              <a:defRPr/>
            </a:pPr>
            <a:r>
              <a:rPr lang="en-US" b="1" dirty="0"/>
              <a:t>Background Information: </a:t>
            </a:r>
          </a:p>
          <a:p>
            <a:pPr>
              <a:spcBef>
                <a:spcPts val="0"/>
              </a:spcBef>
              <a:buFont typeface="Arial"/>
              <a:buNone/>
              <a:defRPr/>
            </a:pPr>
            <a:r>
              <a:rPr lang="en-US" dirty="0"/>
              <a:t>CDE.CA.gov/ci/gs/em/kinderfaq.asp#program </a:t>
            </a:r>
          </a:p>
          <a:p>
            <a:pPr>
              <a:spcBef>
                <a:spcPts val="0"/>
              </a:spcBef>
              <a:defRPr/>
            </a:pPr>
            <a:endParaRPr lang="en-US" b="1" dirty="0"/>
          </a:p>
          <a:p>
            <a:pPr>
              <a:spcBef>
                <a:spcPts val="0"/>
              </a:spcBef>
              <a:defRPr/>
            </a:pPr>
            <a:r>
              <a:rPr lang="en-US" b="1" dirty="0"/>
              <a:t>Presenter Remarks: </a:t>
            </a:r>
          </a:p>
          <a:p>
            <a:pPr>
              <a:spcBef>
                <a:spcPts val="0"/>
              </a:spcBef>
              <a:buFont typeface="Arial"/>
              <a:buNone/>
              <a:defRPr/>
            </a:pPr>
            <a:r>
              <a:rPr lang="en-US" dirty="0"/>
              <a:t>The state of California provides guidance on utilizing the Preschool Learning Foundations and the Preschool Curriculum Framework as planning and curriculum resources in the transitional kindergarten classroom.</a:t>
            </a:r>
          </a:p>
          <a:p>
            <a:pPr>
              <a:spcBef>
                <a:spcPts val="0"/>
              </a:spcBef>
              <a:buFont typeface="Arial"/>
              <a:buNone/>
              <a:defRPr/>
            </a:pPr>
            <a:endParaRPr lang="en-US" dirty="0"/>
          </a:p>
          <a:p>
            <a:pPr>
              <a:spcBef>
                <a:spcPts val="0"/>
              </a:spcBef>
              <a:defRPr/>
            </a:pPr>
            <a:r>
              <a:rPr lang="en-US" dirty="0">
                <a:ea typeface="MS PGothic" pitchFamily="34" charset="-128"/>
              </a:rPr>
              <a:t>In addition, the following publications and resources </a:t>
            </a:r>
            <a:r>
              <a:rPr lang="en-US" sz="1200" kern="1200" dirty="0">
                <a:solidFill>
                  <a:schemeClr val="tx1"/>
                </a:solidFill>
                <a:effectLst/>
                <a:latin typeface="Arial" pitchFamily="34" charset="0"/>
                <a:ea typeface="ＭＳ Ｐゴシック" pitchFamily="34" charset="-128"/>
                <a:cs typeface="Arial" pitchFamily="34" charset="0"/>
              </a:rPr>
              <a:t>are available to support age and developmentally appropriate TK curriculum</a:t>
            </a:r>
            <a:r>
              <a:rPr lang="en-US" dirty="0">
                <a:ea typeface="MS PGothic" pitchFamily="34" charset="-128"/>
              </a:rPr>
              <a:t>:</a:t>
            </a:r>
          </a:p>
          <a:p>
            <a:pPr marL="171450" indent="-171450">
              <a:spcBef>
                <a:spcPts val="0"/>
              </a:spcBef>
              <a:buFont typeface="Arial" panose="020B0604020202020204" pitchFamily="34" charset="0"/>
              <a:buChar char="•"/>
              <a:defRPr/>
            </a:pPr>
            <a:r>
              <a:rPr lang="en-US" dirty="0"/>
              <a:t>TK Implementation Guide</a:t>
            </a:r>
          </a:p>
          <a:p>
            <a:pPr marL="171450" indent="-171450">
              <a:spcBef>
                <a:spcPts val="0"/>
              </a:spcBef>
              <a:buFont typeface="Arial" panose="020B0604020202020204" pitchFamily="34" charset="0"/>
              <a:buChar char="•"/>
              <a:defRPr/>
            </a:pPr>
            <a:r>
              <a:rPr lang="en-US" dirty="0"/>
              <a:t>Alignment Document</a:t>
            </a:r>
          </a:p>
          <a:p>
            <a:pPr marL="171450" indent="-171450">
              <a:spcBef>
                <a:spcPts val="0"/>
              </a:spcBef>
              <a:buFont typeface="Arial" panose="020B0604020202020204" pitchFamily="34" charset="0"/>
              <a:buChar char="•"/>
              <a:defRPr/>
            </a:pPr>
            <a:r>
              <a:rPr lang="en-US" dirty="0"/>
              <a:t>CA CCSS</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lang="en-US" dirty="0"/>
              <a:t>DRDP-K (2015)</a:t>
            </a:r>
          </a:p>
          <a:p>
            <a:pPr marL="171430" indent="-171430">
              <a:spcBef>
                <a:spcPts val="0"/>
              </a:spcBef>
              <a:buFont typeface="Arial" panose="020B0604020202020204" pitchFamily="34" charset="0"/>
              <a:buChar char="•"/>
              <a:defRPr/>
            </a:pPr>
            <a:r>
              <a:rPr lang="en-US" i="0" dirty="0"/>
              <a:t>ELA Standards</a:t>
            </a:r>
          </a:p>
          <a:p>
            <a:pPr marL="171430" indent="-171430">
              <a:spcBef>
                <a:spcPts val="0"/>
              </a:spcBef>
              <a:buFont typeface="Arial" panose="020B0604020202020204" pitchFamily="34" charset="0"/>
              <a:buChar char="•"/>
              <a:defRPr/>
            </a:pPr>
            <a:r>
              <a:rPr lang="en-US" dirty="0"/>
              <a:t>ELA/ELD</a:t>
            </a:r>
            <a:r>
              <a:rPr lang="en-US" baseline="0" dirty="0"/>
              <a:t> Framework</a:t>
            </a:r>
          </a:p>
          <a:p>
            <a:pPr>
              <a:spcBef>
                <a:spcPts val="0"/>
              </a:spcBef>
              <a:defRPr/>
            </a:pPr>
            <a:endParaRPr lang="en-US" dirty="0"/>
          </a:p>
          <a:p>
            <a:pPr>
              <a:spcBef>
                <a:spcPts val="0"/>
              </a:spcBef>
              <a:defRPr/>
            </a:pPr>
            <a:r>
              <a:rPr lang="en-US" dirty="0"/>
              <a:t>We will now look at how these resources work together to support all</a:t>
            </a:r>
            <a:r>
              <a:rPr lang="en-US" baseline="0" dirty="0"/>
              <a:t> </a:t>
            </a:r>
            <a:r>
              <a:rPr lang="en-US" dirty="0"/>
              <a:t>learners. </a:t>
            </a:r>
          </a:p>
          <a:p>
            <a:pPr marL="181240" indent="-181240">
              <a:spcBef>
                <a:spcPts val="0"/>
              </a:spcBef>
              <a:buFont typeface="Arial"/>
              <a:buChar char="•"/>
              <a:defRPr/>
            </a:pPr>
            <a:endParaRPr lang="en-US" dirty="0">
              <a:ea typeface="MS PGothic" pitchFamily="34" charset="-128"/>
            </a:endParaRPr>
          </a:p>
          <a:p>
            <a:pPr>
              <a:spcBef>
                <a:spcPts val="0"/>
              </a:spcBef>
              <a:defRPr/>
            </a:pPr>
            <a:endParaRPr lang="en-US" dirty="0">
              <a:latin typeface="Arial" charset="0"/>
              <a:ea typeface="MS PGothic" charset="0"/>
              <a:cs typeface="Arial" charset="0"/>
            </a:endParaRPr>
          </a:p>
          <a:p>
            <a:pPr>
              <a:spcBef>
                <a:spcPts val="0"/>
              </a:spcBef>
              <a:defRPr/>
            </a:pPr>
            <a:endParaRPr lang="en-US" dirty="0">
              <a:latin typeface="Arial" charset="0"/>
              <a:ea typeface="MS PGothic" charset="0"/>
              <a:cs typeface="Arial" charset="0"/>
            </a:endParaRPr>
          </a:p>
        </p:txBody>
      </p:sp>
      <p:sp>
        <p:nvSpPr>
          <p:cNvPr id="675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2F43FC3-B18E-48B7-B9E9-4381331EFDE6}" type="slidenum">
              <a:rPr lang="en-US" altLang="en-US" sz="1200"/>
              <a:pPr eaLnBrk="1" hangingPunct="1"/>
              <a:t>11</a:t>
            </a:fld>
            <a:endParaRPr lang="en-US" altLang="en-US" sz="1200" dirty="0"/>
          </a:p>
        </p:txBody>
      </p:sp>
    </p:spTree>
    <p:extLst>
      <p:ext uri="{BB962C8B-B14F-4D97-AF65-F5344CB8AC3E}">
        <p14:creationId xmlns:p14="http://schemas.microsoft.com/office/powerpoint/2010/main" val="194006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xfrm>
            <a:off x="685800" y="4427538"/>
            <a:ext cx="5486400" cy="44196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Presenter Remarks: </a:t>
            </a:r>
            <a:endParaRPr kumimoji="0" lang="en-US" sz="1200" b="1" i="0" u="none" strike="noStrike" kern="1200" cap="none" spc="0" normalizeH="0" baseline="0" noProof="0" dirty="0">
              <a:ln>
                <a:noFill/>
              </a:ln>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charset="0"/>
              </a:rPr>
              <a:t>The purposes of the Preschool Learning Foundations are to promote a common understanding of TK children'</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charset="0"/>
              </a:rPr>
              <a:t>s learning and to guide instructional practice. They describe the knowledge and skills that young children typically develop when provided with developmentally, culturally, and linguistically appropriate learning experiences.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charset="0"/>
              </a:rPr>
              <a:t>T</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he Preschool Curriculum Framework </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charset="0"/>
              </a:rPr>
              <a:t>was created as a companion to the Preschool Learning Foundations. </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The framework ". . . presents strategies and information to enrich learning and development opportunities for all of California’s preschool [and TK] children" (PCF, Vol. 1, </a:t>
            </a:r>
            <a:r>
              <a:rPr kumimoji="0" lang="en-US" sz="1200" b="0" i="0" u="none" strike="noStrike" kern="1200" cap="none" spc="0" normalizeH="0" baseline="0" noProof="0" dirty="0">
                <a:ln>
                  <a:noFill/>
                </a:ln>
                <a:effectLst/>
                <a:uLnTx/>
                <a:uFillTx/>
                <a:latin typeface="Arial" pitchFamily="-1" charset="0"/>
                <a:ea typeface="ＭＳ Ｐゴシック" pitchFamily="-1" charset="-128"/>
                <a:cs typeface="ＭＳ Ｐゴシック" pitchFamily="-1" charset="-128"/>
              </a:rPr>
              <a:t>p. </a:t>
            </a:r>
            <a:r>
              <a:rPr kumimoji="0" lang="en-US" altLang="ja-JP"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v). </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charset="0"/>
              </a:rPr>
              <a:t>The Preschool Learning Foundations and the Preschool Curriculum Framework are designed to work together. While the foundations provide the background information to understand children's developing knowledge and skills (the "what"), the framework offers guidance on how teachers and programs can support the learning and development that are described in the foundations (the "how").</a:t>
            </a:r>
          </a:p>
          <a:p>
            <a:pPr marL="0" marR="0" lvl="0" indent="0" algn="l" defTabSz="457200" rtl="0" eaLnBrk="0" fontAlgn="base"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a:p>
            <a:pPr marL="0" marR="0" lvl="0" indent="0" algn="l" defTabSz="457200" rtl="0" eaLnBrk="0" fontAlgn="base"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Extra Notes:</a:t>
            </a:r>
            <a:endPar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The Preschool Learning Foundations were developed with research-based evidence and are enhanced with expert practitioners' suggestions and examples. All foundations were written by a team of researchers with expertise in the given domain. A complete reference list of the source materials, along with detailed bibliographic notes for each of the developmental domains, can be found in the Preschool Learning Foundations. Sources used in the development of the foundations include: </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Documents from the California Department of Education, such as the </a:t>
            </a:r>
            <a:r>
              <a:rPr kumimoji="0" lang="en-US" sz="1200" b="0" i="1" u="none" strike="noStrike" kern="1200" cap="none" spc="0" normalizeH="0" baseline="0" noProof="0" dirty="0">
                <a:ln>
                  <a:noFill/>
                </a:ln>
                <a:effectLst/>
                <a:uLnTx/>
                <a:uFillTx/>
                <a:latin typeface="Arial" pitchFamily="34" charset="0"/>
                <a:ea typeface="ＭＳ Ｐゴシック" pitchFamily="34" charset="-128"/>
                <a:cs typeface="Arial" pitchFamily="34" charset="0"/>
              </a:rPr>
              <a:t>English-Language Arts Content Standards for California Public Schools, Kindergarten Through Grade Twelve</a:t>
            </a: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 (Language and Literacy, Introduction, p. 48, left column).</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Well-validated assessment tools such as the </a:t>
            </a:r>
            <a:r>
              <a:rPr kumimoji="0" lang="en-US" sz="1200" b="0" i="1" u="none" strike="noStrike" kern="1200" cap="none" spc="0" normalizeH="0" baseline="0" noProof="0" dirty="0">
                <a:ln>
                  <a:noFill/>
                </a:ln>
                <a:effectLst/>
                <a:uLnTx/>
                <a:uFillTx/>
                <a:latin typeface="Arial" pitchFamily="34" charset="0"/>
                <a:ea typeface="ＭＳ Ｐゴシック" pitchFamily="34" charset="-128"/>
                <a:cs typeface="Arial" pitchFamily="34" charset="0"/>
              </a:rPr>
              <a:t>Ages &amp; Stages Questionnaires (ASQ): A Parent-Completed, Child-Monitoring System</a:t>
            </a: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 (Social-Emotional, References and Source Materials, p. 36).</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General sources such as the </a:t>
            </a:r>
            <a:r>
              <a:rPr kumimoji="0" lang="en-US" sz="1200" b="0" i="1" u="none" strike="noStrike" kern="1200" cap="none" spc="0" normalizeH="0" baseline="0" noProof="0" dirty="0">
                <a:ln>
                  <a:noFill/>
                </a:ln>
                <a:effectLst/>
                <a:uLnTx/>
                <a:uFillTx/>
                <a:latin typeface="Arial" pitchFamily="34" charset="0"/>
                <a:ea typeface="ＭＳ Ｐゴシック" pitchFamily="34" charset="-128"/>
                <a:cs typeface="Arial" pitchFamily="34" charset="0"/>
              </a:rPr>
              <a:t>Report of the National Reading Panel 2000</a:t>
            </a: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 (Language and Literacy, Introduction, p. 73, left column).</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Early childhood education standards from other states such as Hawaii and Texas (Social-Emotional, Introduction, p. 5, footnote).</a:t>
            </a:r>
          </a:p>
          <a:p>
            <a:pPr marL="171450" marR="0" lvl="0" indent="-1714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p:txBody>
      </p:sp>
      <p:sp>
        <p:nvSpPr>
          <p:cNvPr id="14340"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8DD2BF54-F570-6641-860F-A6CC9FA76D93}" type="slidenum">
              <a:rPr lang="en-US">
                <a:cs typeface="Arial" charset="0"/>
              </a:rPr>
              <a:pPr/>
              <a:t>12</a:t>
            </a:fld>
            <a:endParaRPr lang="en-US">
              <a:cs typeface="Arial" charset="0"/>
            </a:endParaRPr>
          </a:p>
        </p:txBody>
      </p:sp>
    </p:spTree>
    <p:extLst>
      <p:ext uri="{BB962C8B-B14F-4D97-AF65-F5344CB8AC3E}">
        <p14:creationId xmlns:p14="http://schemas.microsoft.com/office/powerpoint/2010/main" val="4105278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ln/>
        </p:spPr>
      </p:sp>
      <p:sp>
        <p:nvSpPr>
          <p:cNvPr id="4505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0" fontAlgn="base" latinLnBrk="0" hangingPunct="0">
              <a:spcBef>
                <a:spcPts val="0"/>
              </a:spcBef>
              <a:spcAft>
                <a:spcPct val="0"/>
              </a:spcAft>
              <a:buClrTx/>
              <a:buSzTx/>
              <a:buFont typeface="Arial"/>
              <a:buNone/>
              <a:tabLst/>
              <a:defRPr/>
            </a:pPr>
            <a:r>
              <a:rPr lang="en-US" b="1" dirty="0"/>
              <a:t>Presenter Remarks: </a:t>
            </a:r>
          </a:p>
          <a:p>
            <a:pPr marL="0" lvl="0" indent="0" algn="l">
              <a:buFont typeface="Arial"/>
              <a:buNone/>
            </a:pPr>
            <a:r>
              <a:rPr lang="en-US" dirty="0">
                <a:ea typeface="MS PGothic" charset="0"/>
              </a:rPr>
              <a:t>In the Preschool Learning Foundations and Preschool Curriculum Framework, Vocabulary is a substrand within the Listening and Speaking strand of the Language and Literacy domain.</a:t>
            </a:r>
          </a:p>
          <a:p>
            <a:pPr marL="0" lvl="0" indent="0" algn="l">
              <a:buFont typeface="Arial"/>
              <a:buNone/>
            </a:pPr>
            <a:endParaRPr lang="en-US" baseline="0" dirty="0">
              <a:ea typeface="MS PGothic" charset="0"/>
            </a:endParaRPr>
          </a:p>
          <a:p>
            <a:r>
              <a:rPr lang="en-US" altLang="en-US" dirty="0">
                <a:latin typeface="Arial" panose="020B0604020202020204" pitchFamily="34" charset="0"/>
              </a:rPr>
              <a:t>There are obvious connections and integrated components between the Vocabulary </a:t>
            </a:r>
            <a:r>
              <a:rPr lang="en-US" altLang="en-US" baseline="0" dirty="0" err="1">
                <a:latin typeface="Arial" panose="020B0604020202020204" pitchFamily="34" charset="0"/>
              </a:rPr>
              <a:t>substrand</a:t>
            </a:r>
            <a:r>
              <a:rPr lang="en-US" altLang="en-US" baseline="0" dirty="0">
                <a:latin typeface="Arial" panose="020B0604020202020204" pitchFamily="34" charset="0"/>
              </a:rPr>
              <a:t> </a:t>
            </a:r>
            <a:r>
              <a:rPr lang="en-US" altLang="en-US" dirty="0">
                <a:latin typeface="Arial" panose="020B0604020202020204" pitchFamily="34" charset="0"/>
              </a:rPr>
              <a:t>and the other Listening and Speaking </a:t>
            </a:r>
            <a:r>
              <a:rPr lang="en-US" altLang="en-US" dirty="0" err="1">
                <a:latin typeface="Arial" panose="020B0604020202020204" pitchFamily="34" charset="0"/>
              </a:rPr>
              <a:t>substrands</a:t>
            </a:r>
            <a:r>
              <a:rPr lang="en-US" altLang="en-US" dirty="0">
                <a:latin typeface="Arial" panose="020B0604020202020204" pitchFamily="34" charset="0"/>
              </a:rPr>
              <a:t>. Take a moment to read and</a:t>
            </a:r>
            <a:r>
              <a:rPr lang="en-US" altLang="en-US" baseline="0" dirty="0">
                <a:latin typeface="Arial" panose="020B0604020202020204" pitchFamily="34" charset="0"/>
              </a:rPr>
              <a:t> discuss </a:t>
            </a:r>
            <a:r>
              <a:rPr lang="en-US" altLang="en-US" dirty="0">
                <a:latin typeface="Arial" panose="020B0604020202020204" pitchFamily="34" charset="0"/>
              </a:rPr>
              <a:t>the titles of the other </a:t>
            </a:r>
            <a:r>
              <a:rPr lang="en-US" altLang="en-US" dirty="0" err="1">
                <a:latin typeface="Arial" panose="020B0604020202020204" pitchFamily="34" charset="0"/>
              </a:rPr>
              <a:t>substrands</a:t>
            </a:r>
            <a:r>
              <a:rPr lang="en-US" altLang="en-US" dirty="0">
                <a:latin typeface="Arial" panose="020B0604020202020204" pitchFamily="34" charset="0"/>
              </a:rPr>
              <a:t> with your tablemates.  </a:t>
            </a:r>
          </a:p>
          <a:p>
            <a:endParaRPr lang="en-US" altLang="en-US" dirty="0">
              <a:latin typeface="Arial" panose="020B0604020202020204" pitchFamily="34" charset="0"/>
            </a:endParaRPr>
          </a:p>
          <a:p>
            <a:r>
              <a:rPr lang="en-US" altLang="en-US" dirty="0">
                <a:latin typeface="Arial" panose="020B0604020202020204" pitchFamily="34" charset="0"/>
              </a:rPr>
              <a:t>As we focus on vocabulary,</a:t>
            </a:r>
            <a:r>
              <a:rPr lang="en-US" altLang="en-US" baseline="0" dirty="0">
                <a:latin typeface="Arial" panose="020B0604020202020204" pitchFamily="34" charset="0"/>
              </a:rPr>
              <a:t> </a:t>
            </a:r>
            <a:r>
              <a:rPr lang="en-US" altLang="en-US" dirty="0">
                <a:latin typeface="Arial" panose="020B0604020202020204" pitchFamily="34" charset="0"/>
              </a:rPr>
              <a:t>we will make connections to the other Listening and Speaking</a:t>
            </a:r>
            <a:r>
              <a:rPr lang="en-US" altLang="en-US" baseline="0" dirty="0">
                <a:latin typeface="Arial" panose="020B0604020202020204" pitchFamily="34" charset="0"/>
              </a:rPr>
              <a:t> </a:t>
            </a:r>
            <a:r>
              <a:rPr lang="en-US" altLang="en-US" dirty="0" err="1">
                <a:latin typeface="Arial" panose="020B0604020202020204" pitchFamily="34" charset="0"/>
              </a:rPr>
              <a:t>substrands</a:t>
            </a:r>
            <a:r>
              <a:rPr lang="en-US" altLang="en-US" dirty="0">
                <a:latin typeface="Arial" panose="020B0604020202020204" pitchFamily="34" charset="0"/>
              </a:rPr>
              <a:t> as well as to the </a:t>
            </a:r>
            <a:r>
              <a:rPr lang="en-US" altLang="en-US" dirty="0" err="1">
                <a:latin typeface="Arial" panose="020B0604020202020204" pitchFamily="34" charset="0"/>
              </a:rPr>
              <a:t>substrands</a:t>
            </a:r>
            <a:r>
              <a:rPr lang="en-US" altLang="en-US" dirty="0">
                <a:latin typeface="Arial" panose="020B0604020202020204" pitchFamily="34" charset="0"/>
              </a:rPr>
              <a:t> within the English-Language Development domain that connect to vocabulary. </a:t>
            </a:r>
          </a:p>
          <a:p>
            <a:endParaRPr lang="en-US" dirty="0"/>
          </a:p>
          <a:p>
            <a:r>
              <a:rPr lang="en-US" dirty="0"/>
              <a:t>“The vocabulary substrand</a:t>
            </a:r>
            <a:r>
              <a:rPr lang="en-US" baseline="0" dirty="0"/>
              <a:t> is organized around three areas:</a:t>
            </a:r>
          </a:p>
          <a:p>
            <a:pPr marL="171450" indent="-171450">
              <a:buFont typeface="Arial" panose="020B0604020202020204" pitchFamily="34" charset="0"/>
              <a:buChar char="•"/>
            </a:pPr>
            <a:r>
              <a:rPr lang="en-US" baseline="0" dirty="0"/>
              <a:t>Understanding and using words for objects, actions, and attributes</a:t>
            </a:r>
          </a:p>
          <a:p>
            <a:pPr marL="171450" indent="-171450">
              <a:buFont typeface="Arial" panose="020B0604020202020204" pitchFamily="34" charset="0"/>
              <a:buChar char="•"/>
            </a:pPr>
            <a:r>
              <a:rPr lang="en-US" dirty="0"/>
              <a:t>Understanding and using words for categories of things and actions</a:t>
            </a:r>
          </a:p>
          <a:p>
            <a:pPr marL="171450" indent="-171450">
              <a:buFont typeface="Arial" panose="020B0604020202020204" pitchFamily="34" charset="0"/>
              <a:buChar char="•"/>
            </a:pPr>
            <a:r>
              <a:rPr lang="en-US" dirty="0"/>
              <a:t>Understanding and using words for simple and complex relations between objects” (PCF, Vol. 1, p. 117).</a:t>
            </a:r>
          </a:p>
          <a:p>
            <a:pPr marL="171450" lvl="0" indent="-171450" algn="l">
              <a:buFont typeface="Arial"/>
              <a:buChar char="•"/>
            </a:pPr>
            <a:endParaRPr lang="en-US" dirty="0">
              <a:ea typeface="MS PGothic" charset="0"/>
            </a:endParaRPr>
          </a:p>
        </p:txBody>
      </p:sp>
    </p:spTree>
    <p:extLst>
      <p:ext uri="{BB962C8B-B14F-4D97-AF65-F5344CB8AC3E}">
        <p14:creationId xmlns:p14="http://schemas.microsoft.com/office/powerpoint/2010/main" val="1890195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xfrm>
            <a:off x="674688" y="4365625"/>
            <a:ext cx="5486400" cy="4556125"/>
          </a:xfrm>
          <a:extLst>
            <a:ext uri="{909E8E84-426E-40dd-AFC4-6F175D3DCCD1}"/>
            <a:ext uri="{91240B29-F687-4f45-9708-019B960494DF}"/>
          </a:extLst>
        </p:spPr>
        <p:txBody>
          <a:bodyPr>
            <a:noAutofit/>
          </a:bodyPr>
          <a:lstStyle/>
          <a:p>
            <a:pPr eaLnBrk="1" hangingPunct="1">
              <a:spcBef>
                <a:spcPts val="0"/>
              </a:spcBef>
              <a:defRPr/>
            </a:pPr>
            <a:r>
              <a:rPr lang="en-US" b="1" dirty="0">
                <a:solidFill>
                  <a:prstClr val="black"/>
                </a:solidFill>
              </a:rPr>
              <a:t>Presenter Remarks: </a:t>
            </a:r>
          </a:p>
          <a:p>
            <a:pPr>
              <a:spcBef>
                <a:spcPts val="0"/>
              </a:spcBef>
              <a:defRPr/>
            </a:pPr>
            <a:r>
              <a:rPr lang="en-US" dirty="0"/>
              <a:t>The foundations also assume that children have access to appropriate support in high quality programs that include the following aspects: </a:t>
            </a:r>
          </a:p>
          <a:p>
            <a:pPr marL="171450" indent="-171450">
              <a:spcBef>
                <a:spcPts val="0"/>
              </a:spcBef>
              <a:buFont typeface="Arial" panose="020B0604020202020204" pitchFamily="34" charset="0"/>
              <a:buChar char="•"/>
              <a:defRPr/>
            </a:pPr>
            <a:r>
              <a:rPr lang="en-US" dirty="0"/>
              <a:t>Environments and experiences that encourage active, playful exploration and experimentation</a:t>
            </a:r>
          </a:p>
          <a:p>
            <a:pPr marL="171450" indent="-171450" eaLnBrk="1" hangingPunct="1">
              <a:spcBef>
                <a:spcPts val="0"/>
              </a:spcBef>
              <a:buFont typeface="Arial" panose="020B0604020202020204" pitchFamily="34" charset="0"/>
              <a:buChar char="•"/>
              <a:defRPr/>
            </a:pPr>
            <a:r>
              <a:rPr lang="en-US" dirty="0"/>
              <a:t>Clearly defined learning centers where materials are rotated</a:t>
            </a:r>
          </a:p>
          <a:p>
            <a:pPr marL="171450" indent="-171450" eaLnBrk="1" hangingPunct="1">
              <a:spcBef>
                <a:spcPts val="0"/>
              </a:spcBef>
              <a:buFont typeface="Arial" panose="020B0604020202020204" pitchFamily="34" charset="0"/>
              <a:buChar char="•"/>
              <a:defRPr/>
            </a:pPr>
            <a:r>
              <a:rPr lang="en-US" dirty="0"/>
              <a:t>Purposeful teaching to help children gain knowledge and skills</a:t>
            </a:r>
          </a:p>
          <a:p>
            <a:pPr marL="171450" indent="-171450" eaLnBrk="1" hangingPunct="1">
              <a:spcBef>
                <a:spcPts val="0"/>
              </a:spcBef>
              <a:buFont typeface="Arial" panose="020B0604020202020204" pitchFamily="34" charset="0"/>
              <a:buChar char="•"/>
              <a:defRPr/>
            </a:pPr>
            <a:r>
              <a:rPr lang="en-US" dirty="0"/>
              <a:t>Predictable schedules and routines with large blocks of time for play and skillful integration of curriculum with an intentional focus on content</a:t>
            </a:r>
          </a:p>
          <a:p>
            <a:pPr marL="171450" indent="-171450" eaLnBrk="1" hangingPunct="1">
              <a:spcBef>
                <a:spcPts val="0"/>
              </a:spcBef>
              <a:buFont typeface="Arial" panose="020B0604020202020204" pitchFamily="34" charset="0"/>
              <a:buChar char="•"/>
              <a:defRPr/>
            </a:pPr>
            <a:r>
              <a:rPr lang="en-US" dirty="0"/>
              <a:t>Specific support for English learners with staff that have knowledge of the stages of English-language acquisition</a:t>
            </a:r>
          </a:p>
          <a:p>
            <a:pPr marL="171450" indent="-171450" eaLnBrk="1" hangingPunct="1">
              <a:spcBef>
                <a:spcPts val="0"/>
              </a:spcBef>
              <a:buFont typeface="Arial" panose="020B0604020202020204" pitchFamily="34" charset="0"/>
              <a:buChar char="•"/>
              <a:defRPr/>
            </a:pPr>
            <a:r>
              <a:rPr lang="en-US" dirty="0"/>
              <a:t>Accommodations and adaptations for children with disabilities and additional support when needed</a:t>
            </a:r>
          </a:p>
          <a:p>
            <a:pPr eaLnBrk="1" hangingPunct="1">
              <a:spcBef>
                <a:spcPts val="0"/>
              </a:spcBef>
              <a:defRPr/>
            </a:pPr>
            <a:endParaRPr lang="en-US" dirty="0">
              <a:solidFill>
                <a:prstClr val="black"/>
              </a:solidFill>
            </a:endParaRPr>
          </a:p>
          <a:p>
            <a:pPr eaLnBrk="1" hangingPunct="1">
              <a:spcBef>
                <a:spcPts val="0"/>
              </a:spcBef>
              <a:defRPr/>
            </a:pPr>
            <a:r>
              <a:rPr lang="en-US" dirty="0">
                <a:solidFill>
                  <a:prstClr val="black"/>
                </a:solidFill>
              </a:rPr>
              <a:t>Let’s take a closer look at one of the foundations as an example. Open the Preschool Learning Foundations (Volume 1) </a:t>
            </a:r>
            <a:r>
              <a:rPr lang="en-US" sz="1200" kern="1200" dirty="0">
                <a:solidFill>
                  <a:schemeClr val="tx1"/>
                </a:solidFill>
                <a:effectLst/>
                <a:latin typeface="Arial" pitchFamily="34" charset="0"/>
                <a:ea typeface="ＭＳ Ｐゴシック" pitchFamily="34" charset="-128"/>
                <a:cs typeface="Arial" pitchFamily="34" charset="0"/>
              </a:rPr>
              <a:t>to a page in the language and literacy development section </a:t>
            </a:r>
            <a:r>
              <a:rPr lang="en-US" dirty="0">
                <a:solidFill>
                  <a:prstClr val="black"/>
                </a:solidFill>
              </a:rPr>
              <a:t>where the age levels appear; this is an example of a foundation page. </a:t>
            </a:r>
          </a:p>
          <a:p>
            <a:pPr eaLnBrk="1" hangingPunct="1">
              <a:spcBef>
                <a:spcPts val="0"/>
              </a:spcBef>
              <a:defRPr/>
            </a:pPr>
            <a:endParaRPr lang="en-US" i="1" dirty="0">
              <a:solidFill>
                <a:prstClr val="black"/>
              </a:solidFill>
            </a:endParaRPr>
          </a:p>
          <a:p>
            <a:pPr eaLnBrk="1" hangingPunct="1">
              <a:spcBef>
                <a:spcPts val="0"/>
              </a:spcBef>
              <a:defRPr/>
            </a:pPr>
            <a:r>
              <a:rPr lang="en-US" dirty="0">
                <a:solidFill>
                  <a:prstClr val="black"/>
                </a:solidFill>
              </a:rPr>
              <a:t>If participants need guidance, direct them to pages 59-60 in the Preschool Learning Foundations (Volume 1). If there are not enough copies of the book, direct participants to Handout 1: </a:t>
            </a:r>
            <a:r>
              <a:rPr lang="en-US" altLang="ja-JP" dirty="0"/>
              <a:t>Foundations Map.</a:t>
            </a:r>
            <a:endParaRPr lang="en-US" dirty="0">
              <a:solidFill>
                <a:prstClr val="black"/>
              </a:solidFill>
            </a:endParaRPr>
          </a:p>
          <a:p>
            <a:pPr eaLnBrk="1" hangingPunct="1">
              <a:spcBef>
                <a:spcPts val="0"/>
              </a:spcBef>
              <a:defRPr/>
            </a:pPr>
            <a:endParaRPr lang="en-US" dirty="0">
              <a:solidFill>
                <a:prstClr val="black"/>
              </a:solidFill>
            </a:endParaRPr>
          </a:p>
          <a:p>
            <a:pPr eaLnBrk="1" hangingPunct="1">
              <a:spcBef>
                <a:spcPts val="0"/>
              </a:spcBef>
              <a:defRPr/>
            </a:pPr>
            <a:r>
              <a:rPr lang="en-US" dirty="0">
                <a:solidFill>
                  <a:prstClr val="black"/>
                </a:solidFill>
              </a:rPr>
              <a:t>Look across the page at the developmental progression at around 48 months. Notice the changes at around 60 months of age. </a:t>
            </a:r>
          </a:p>
          <a:p>
            <a:pPr eaLnBrk="1" hangingPunct="1">
              <a:spcBef>
                <a:spcPts val="0"/>
              </a:spcBef>
              <a:defRPr/>
            </a:pPr>
            <a:endParaRPr lang="en-US" dirty="0">
              <a:solidFill>
                <a:prstClr val="black"/>
              </a:solidFill>
            </a:endParaRPr>
          </a:p>
          <a:p>
            <a:pPr eaLnBrk="1" hangingPunct="1">
              <a:spcBef>
                <a:spcPts val="0"/>
              </a:spcBef>
              <a:defRPr/>
            </a:pPr>
            <a:r>
              <a:rPr lang="en-US" i="1" dirty="0">
                <a:solidFill>
                  <a:prstClr val="black"/>
                </a:solidFill>
              </a:rPr>
              <a:t>Solicit a few participants to read what they found. Summarize the exploration with the following key note.</a:t>
            </a:r>
          </a:p>
          <a:p>
            <a:pPr>
              <a:spcBef>
                <a:spcPts val="0"/>
              </a:spcBef>
              <a:defRPr/>
            </a:pPr>
            <a:endParaRPr lang="en-US" dirty="0">
              <a:solidFill>
                <a:prstClr val="black"/>
              </a:solidFill>
            </a:endParaRPr>
          </a:p>
          <a:p>
            <a:pPr>
              <a:spcBef>
                <a:spcPts val="0"/>
              </a:spcBef>
              <a:defRPr/>
            </a:pPr>
            <a:r>
              <a:rPr lang="en-US" dirty="0">
                <a:solidFill>
                  <a:prstClr val="black"/>
                </a:solidFill>
              </a:rPr>
              <a:t>Because children develop at different rates, the foundations were designed with the understanding that certain stages of development will occur at different times for all students. You will notice “at around” in the description. It is important to remember this variability occurs.</a:t>
            </a:r>
          </a:p>
          <a:p>
            <a:pPr eaLnBrk="1" hangingPunct="1">
              <a:spcBef>
                <a:spcPts val="0"/>
              </a:spcBef>
              <a:buFontTx/>
              <a:buChar char="•"/>
              <a:defRPr/>
            </a:pPr>
            <a:endParaRPr lang="en-US" altLang="en-US" dirty="0"/>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918F5D-87BA-440E-B65A-DAF033F30590}" type="slidenum">
              <a:rPr lang="en-US" altLang="en-US">
                <a:latin typeface="Calibri" panose="020F0502020204030204" pitchFamily="34" charset="0"/>
                <a:ea typeface="ＭＳ Ｐゴシック" panose="020B0600070205080204" pitchFamily="34" charset="-128"/>
              </a:rPr>
              <a:pPr/>
              <a:t>14</a:t>
            </a:fld>
            <a:endParaRPr lang="en-US" alt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4096258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Presenter Remarks: </a:t>
            </a: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The Preschool Curriculum Framework offers guidance on how teachers—through planned learning environments, materials, and experiences that are developmentally appropriate, individually and culturally meaningful, and engaging to families—can support the learning and development described in the foundations.</a:t>
            </a:r>
          </a:p>
          <a:p>
            <a:pPr marL="0" marR="0" lvl="0" indent="0" algn="l" defTabSz="4572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“Teachers address ideas and concepts that children can grasp at their developmental level and then progressively build on what children already know and understand. This approach applies to all children, including children with various abilities, disabilities, or other special needs (such as delays in language, cognition, or physical ability)” (PCF, Vol. 2, p. 227).</a:t>
            </a:r>
          </a:p>
          <a:p>
            <a:pPr marL="0" marR="0" lvl="0" indent="0" algn="l" defTabSz="4572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Let’s look at an examples from the Preschool Curriculum Framework that offer insight on creating an inclusive environment: </a:t>
            </a:r>
            <a:r>
              <a:rPr kumimoji="0" lang="en-US" sz="1200" b="0" i="0" u="none" strike="noStrike" kern="1200" cap="none" spc="0" normalizeH="0" baseline="0" noProof="0" dirty="0">
                <a:ln>
                  <a:noFill/>
                </a:ln>
                <a:effectLst/>
                <a:uLnTx/>
                <a:uFillTx/>
                <a:latin typeface="Arial" charset="0"/>
                <a:ea typeface="ＭＳ Ｐゴシック" panose="020B0600070205080204" pitchFamily="34" charset="-128"/>
              </a:rPr>
              <a:t>“Around the world, children in some cultures are encouraged to speak up while children in other cultures are encouraged to remain silent. Teachers need to be respectful of home expectations for language at the same time that they support children to speak up at school.  Children must be surrounded by language to acquire the vocabulary and sentence structures they need to read and write and think</a:t>
            </a:r>
            <a:r>
              <a:rPr kumimoji="0" lang="en-US" altLang="ja-JP" sz="1200" b="0" i="0" u="none" strike="noStrike" kern="1200" cap="none" spc="0" normalizeH="0" baseline="0" noProof="0" dirty="0">
                <a:ln>
                  <a:noFill/>
                </a:ln>
                <a:effectLst/>
                <a:uLnTx/>
                <a:uFillTx/>
                <a:latin typeface="Arial" charset="0"/>
                <a:ea typeface="ＭＳ Ｐゴシック" panose="020B0600070205080204" pitchFamily="34" charset="-128"/>
              </a:rPr>
              <a:t>” (PCF, Vol. 1, p. 102).</a:t>
            </a:r>
          </a:p>
        </p:txBody>
      </p:sp>
    </p:spTree>
    <p:extLst>
      <p:ext uri="{BB962C8B-B14F-4D97-AF65-F5344CB8AC3E}">
        <p14:creationId xmlns:p14="http://schemas.microsoft.com/office/powerpoint/2010/main" val="3977845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4363"/>
            <a:ext cx="5486400" cy="3813968"/>
          </a:xfrm>
        </p:spPr>
        <p:txBody>
          <a:bodyPr>
            <a:noAutofit/>
          </a:bodyPr>
          <a:lstStyle/>
          <a:p>
            <a:pPr marL="0" marR="0">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Activity 2: Research Conversations </a:t>
            </a:r>
          </a:p>
          <a:p>
            <a:pPr marL="0" marR="0">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Presenter Remarks:</a:t>
            </a:r>
          </a:p>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Let’s get to know the key implications from the research regarding vocabulary development in TK.</a:t>
            </a:r>
          </a:p>
          <a:p>
            <a:pPr marL="0" marR="0" algn="r">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Participants get to know key implications of research regarding vocabulary development in TK.</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OUTCOMES: </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Participants will discuss current research in vocabulary.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Materials Required: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pitchFamily="18" charset="0"/>
                <a:cs typeface="Arial" panose="020B0604020202020204" pitchFamily="34" charset="0"/>
              </a:rPr>
              <a:t>Participants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pitchFamily="18" charset="0"/>
                <a:cs typeface="Arial" panose="020B0604020202020204" pitchFamily="34" charset="0"/>
              </a:rPr>
              <a:t>Research posters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pitchFamily="18" charset="0"/>
                <a:cs typeface="Arial" panose="020B0604020202020204" pitchFamily="34" charset="0"/>
              </a:rPr>
              <a:t>Research slides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pitchFamily="18" charset="0"/>
                <a:cs typeface="Arial" panose="020B0604020202020204" pitchFamily="34" charset="0"/>
              </a:rPr>
              <a:t>Background music</a:t>
            </a:r>
          </a:p>
          <a:p>
            <a:pPr marL="342900" marR="0" lvl="0" indent="-342900">
              <a:spcBef>
                <a:spcPts val="0"/>
              </a:spcBef>
              <a:spcAft>
                <a:spcPts val="0"/>
              </a:spcAft>
              <a:buFont typeface="Symbol" panose="05050102010706020507" pitchFamily="18" charset="2"/>
              <a:buChar char=""/>
              <a:tabLst>
                <a:tab pos="457200" algn="l"/>
              </a:tabLst>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Font typeface="Symbol" panose="05050102010706020507" pitchFamily="18" charset="2"/>
              <a:buNone/>
              <a:tabLst>
                <a:tab pos="457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TIME: 15 minutes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gn="r">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Process: </a:t>
            </a:r>
          </a:p>
          <a:p>
            <a:pPr>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Prior to the training: </a:t>
            </a:r>
            <a:endParaRPr lang="en-US" dirty="0">
              <a:effectLst/>
              <a:latin typeface="Arial" panose="020B060402020202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Hang the research posters around the room.</a:t>
            </a:r>
          </a:p>
          <a:p>
            <a:pPr marL="0" marR="0" lvl="0" indent="0">
              <a:spcBef>
                <a:spcPts val="0"/>
              </a:spcBef>
              <a:spcAft>
                <a:spcPts val="0"/>
              </a:spcAft>
              <a:buFont typeface="Symbol" panose="05050102010706020507" pitchFamily="18" charset="2"/>
              <a:buNone/>
            </a:pPr>
            <a:endParaRPr lang="en-US" dirty="0">
              <a:effectLst/>
              <a:latin typeface="Arial" panose="020B0604020202020204" pitchFamily="34" charset="0"/>
              <a:cs typeface="Arial" panose="020B0604020202020204" pitchFamily="34" charset="0"/>
            </a:endParaRPr>
          </a:p>
          <a:p>
            <a:pPr>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During the training:</a:t>
            </a:r>
            <a:endParaRPr lang="en-US" dirty="0">
              <a:effectLst/>
              <a:latin typeface="Arial" panose="020B060402020202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Play the background music and invite participants to read and ponder the research posters as they wander around the room.</a:t>
            </a: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Ask participants to stay at a research poster they find to be particularly interesting.</a:t>
            </a: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Wait for like-minded participants to gather at the various research posters.</a:t>
            </a: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Ask participants to discuss—with those standing at the same poster—why they chose that particular research poster.</a:t>
            </a: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Inform participants that they may use the questions on the slide to guide their discussion: </a:t>
            </a:r>
          </a:p>
          <a:p>
            <a:pPr marL="628650" lvl="1" indent="-171450">
              <a:spcBef>
                <a:spcPts val="0"/>
              </a:spcBef>
              <a:spcAft>
                <a:spcPts val="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Arial" panose="020B0604020202020204" pitchFamily="34" charset="0"/>
              </a:rPr>
              <a:t>Why is this particularly interesting?</a:t>
            </a:r>
            <a:endParaRPr lang="en-US" dirty="0">
              <a:effectLst/>
              <a:latin typeface="Arial" panose="020B0604020202020204" pitchFamily="34" charset="0"/>
              <a:cs typeface="Arial" panose="020B0604020202020204" pitchFamily="34" charset="0"/>
            </a:endParaRPr>
          </a:p>
          <a:p>
            <a:pPr marL="628650" lvl="1" indent="-171450">
              <a:spcBef>
                <a:spcPts val="0"/>
              </a:spcBef>
              <a:spcAft>
                <a:spcPts val="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Arial" panose="020B0604020202020204" pitchFamily="34" charset="0"/>
              </a:rPr>
              <a:t>How do you see this impacting your daily practice?</a:t>
            </a:r>
            <a:endParaRPr lang="en-US" dirty="0">
              <a:effectLst/>
              <a:latin typeface="Arial" panose="020B0604020202020204" pitchFamily="34" charset="0"/>
              <a:cs typeface="Arial" panose="020B0604020202020204" pitchFamily="34" charset="0"/>
            </a:endParaRPr>
          </a:p>
          <a:p>
            <a:pPr marL="628650" lvl="1" indent="-171450">
              <a:spcBef>
                <a:spcPts val="0"/>
              </a:spcBef>
              <a:spcAft>
                <a:spcPts val="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Arial" panose="020B0604020202020204" pitchFamily="34" charset="0"/>
              </a:rPr>
              <a:t>What further questions do you have?</a:t>
            </a:r>
            <a:endParaRPr lang="en-US" dirty="0">
              <a:effectLst/>
              <a:latin typeface="Arial" panose="020B060402020202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Use two following slides to debrief what was discussed.</a:t>
            </a:r>
          </a:p>
          <a:p>
            <a:pPr>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0" marR="0" algn="r">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16</a:t>
            </a:fld>
            <a:endParaRPr lang="en-US" altLang="en-US" dirty="0"/>
          </a:p>
        </p:txBody>
      </p:sp>
    </p:spTree>
    <p:extLst>
      <p:ext uri="{BB962C8B-B14F-4D97-AF65-F5344CB8AC3E}">
        <p14:creationId xmlns:p14="http://schemas.microsoft.com/office/powerpoint/2010/main" val="2415224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b="0" dirty="0"/>
              <a:t>One crucial implication of the vast</a:t>
            </a:r>
            <a:r>
              <a:rPr lang="en-US" b="0" baseline="0" dirty="0"/>
              <a:t> body of research on vocabulary is the importance of conversation. </a:t>
            </a:r>
          </a:p>
          <a:p>
            <a:endParaRPr lang="en-US" b="0" baseline="0" dirty="0"/>
          </a:p>
          <a:p>
            <a:r>
              <a:rPr lang="en-US" b="0" baseline="0" dirty="0"/>
              <a:t>It</a:t>
            </a:r>
            <a:r>
              <a:rPr lang="en-US" b="0" dirty="0"/>
              <a:t> is integral for teachers to </a:t>
            </a:r>
            <a:r>
              <a:rPr lang="en-US" b="0" baseline="0" dirty="0"/>
              <a:t>provide opportunities for children to interact with each other as well as with their teacher. </a:t>
            </a:r>
            <a:r>
              <a:rPr lang="en-US" b="0" dirty="0"/>
              <a:t>Pay attention to what children are interested in and create or seize upon opportunities</a:t>
            </a:r>
            <a:r>
              <a:rPr lang="en-US" b="0" baseline="0" dirty="0"/>
              <a:t> to have a conversations using rich vocabulary that is adapted to their level.</a:t>
            </a:r>
          </a:p>
          <a:p>
            <a:endParaRPr lang="en-US" b="0" baseline="0" dirty="0"/>
          </a:p>
          <a:p>
            <a:r>
              <a:rPr lang="en-US" b="1" baseline="0" dirty="0"/>
              <a:t>Extra Notes</a:t>
            </a:r>
            <a:r>
              <a:rPr lang="en-US" b="0" baseline="0" dirty="0"/>
              <a:t>: </a:t>
            </a:r>
          </a:p>
          <a:p>
            <a:r>
              <a:rPr lang="en-US" b="0" baseline="0" dirty="0"/>
              <a:t>Act out the following example from the Preschool Curriculum Framework (Volume 1) with a partner. Prompt either a fellow trainer or participant to open and close the door while examining a hinge.  Then say, </a:t>
            </a:r>
            <a:r>
              <a:rPr lang="en-US" b="0" i="0" baseline="0" dirty="0"/>
              <a:t>“‘I think you might be wondering what that is.  It is called a </a:t>
            </a:r>
            <a:r>
              <a:rPr lang="en-US" b="0" i="1" baseline="0" dirty="0"/>
              <a:t>hinge</a:t>
            </a:r>
            <a:r>
              <a:rPr lang="en-US" b="0" i="0" baseline="0" dirty="0"/>
              <a:t>, and it attaches a door to the wall but also allows the door to move.  Do you see where the hinge is attached to the door and to the wall? Yes, it’s interesting to open and close the door to see how it works’” (PCF Vol. 1, p. 118).</a:t>
            </a:r>
          </a:p>
          <a:p>
            <a:endParaRPr lang="en-US" b="0" baseline="0"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17</a:t>
            </a:fld>
            <a:endParaRPr lang="en-US" altLang="en-US" dirty="0"/>
          </a:p>
        </p:txBody>
      </p:sp>
    </p:spTree>
    <p:extLst>
      <p:ext uri="{BB962C8B-B14F-4D97-AF65-F5344CB8AC3E}">
        <p14:creationId xmlns:p14="http://schemas.microsoft.com/office/powerpoint/2010/main" val="853419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4363"/>
            <a:ext cx="5486400" cy="4271168"/>
          </a:xfrm>
        </p:spPr>
        <p:txBody>
          <a:bodyPr>
            <a:noAutofit/>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sz="1100" dirty="0"/>
              <a:t>“Children often can acquire a general representation of a new word with only a single exposure through a process called ‘fast mapping’ (see McGregor and others 2002). This process is followed by ‘slow mapping,’ during which representations are gradually reﬁned over time with multiple exposures (Curtis 1987). Thus, multiple experiences with words across a variety of contexts are critical for children’s acquisition of a ﬁne-grained representation of those words” (PLF</a:t>
            </a:r>
            <a:r>
              <a:rPr lang="en-US" sz="1100" baseline="0" dirty="0"/>
              <a:t> Vol. 1, p. 73).</a:t>
            </a:r>
            <a:endParaRPr lang="en-US" sz="1100" dirty="0"/>
          </a:p>
          <a:p>
            <a:endParaRPr lang="en-US" sz="1100" dirty="0"/>
          </a:p>
          <a:p>
            <a:r>
              <a:rPr lang="en-US" sz="1100" dirty="0"/>
              <a:t>Let’s use a map analogy</a:t>
            </a:r>
            <a:r>
              <a:rPr lang="en-US" sz="1100" baseline="0" dirty="0"/>
              <a:t> to think about fast mapping and slow mapping. </a:t>
            </a:r>
            <a:r>
              <a:rPr lang="en-US" sz="1100" dirty="0"/>
              <a:t>I</a:t>
            </a:r>
            <a:r>
              <a:rPr lang="en-US" sz="1100" baseline="0" dirty="0"/>
              <a:t>magine you are at your office and you are going to a doctor’s appointment at a new location. You put it into your GPS and you go straight there. It was a Fast Map. If someone asks you, “Do you know where Dr. Lair’s office is?” you would say, “Yes, I do.”</a:t>
            </a:r>
          </a:p>
          <a:p>
            <a:endParaRPr lang="en-US" sz="1100" baseline="0" dirty="0"/>
          </a:p>
          <a:p>
            <a:r>
              <a:rPr lang="en-US" sz="1100" baseline="0" dirty="0"/>
              <a:t>But then if your friend who lives in a neighboring town called and said, “Can you tell me how to get to his office?” and you had lost your phone could you do it? </a:t>
            </a:r>
          </a:p>
          <a:p>
            <a:r>
              <a:rPr lang="en-US" sz="1100" baseline="0" dirty="0"/>
              <a:t>Now imagine your friend recently moved and she is coming to your house. You have not been to her new house but you know she lives close to your favorite restaurant and so when she calls for directions on the same day you flushed your phone down the toilet you say “oh sure” and quickly give her directions. In fact you even give her two different ways depending on traffic. This is because you have had much experience with how to get to your house. You did not just learn how but you have had time to “slow map” the location. </a:t>
            </a:r>
          </a:p>
          <a:p>
            <a:endParaRPr lang="en-US" sz="1100" baseline="0" dirty="0"/>
          </a:p>
          <a:p>
            <a:r>
              <a:rPr lang="en-US" sz="1100" baseline="0" dirty="0"/>
              <a:t>As we all have experienced, what is the best way to learn how to get some where? (Wait for participants to respond with “getting lost.”) Right. Getting lost or kind of playing with the information is the best way to really learn all about the different routes to get to one location. </a:t>
            </a:r>
          </a:p>
          <a:p>
            <a:endParaRPr lang="en-US" sz="1100" baseline="0" dirty="0"/>
          </a:p>
          <a:p>
            <a:r>
              <a:rPr lang="en-US" sz="1100" baseline="0" dirty="0"/>
              <a:t>Similarly children can learn the meaning of a word after one exposure especially if an adult provides a child friendly definition and the child is intrinsically interested in the meaning of the word. This is called “fast mapping.” </a:t>
            </a:r>
            <a:r>
              <a:rPr lang="en-US" sz="1100" dirty="0"/>
              <a:t>A</a:t>
            </a:r>
            <a:r>
              <a:rPr lang="en-US" sz="1100" baseline="0" dirty="0"/>
              <a:t>fter the child fast maps the world, they enter a process called “slow mapping.” When they play with usage of the word, they begin hearing the word in different contexts and their depth of knowledge around all the many meanings, usages, and components of the word is built. </a:t>
            </a: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18</a:t>
            </a:fld>
            <a:endParaRPr lang="en-US" altLang="en-US" dirty="0"/>
          </a:p>
        </p:txBody>
      </p:sp>
    </p:spTree>
    <p:extLst>
      <p:ext uri="{BB962C8B-B14F-4D97-AF65-F5344CB8AC3E}">
        <p14:creationId xmlns:p14="http://schemas.microsoft.com/office/powerpoint/2010/main" val="2929534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4363"/>
            <a:ext cx="5486400" cy="4728368"/>
          </a:xfrm>
        </p:spPr>
        <p:txBody>
          <a:bodyPr>
            <a:noAutofit/>
          </a:bodyPr>
          <a:lstStyle/>
          <a:p>
            <a:pPr marL="0" marR="0" lvl="0" indent="0" algn="l" defTabSz="914400" rtl="0" eaLnBrk="0" fontAlgn="base" latinLnBrk="0" hangingPunct="0">
              <a:spcBef>
                <a:spcPts val="0"/>
              </a:spcBef>
              <a:spcAft>
                <a:spcPct val="0"/>
              </a:spcAft>
              <a:buClrTx/>
              <a:buSzTx/>
              <a:buFontTx/>
              <a:buNone/>
              <a:tabLst/>
              <a:defRPr/>
            </a:pPr>
            <a:r>
              <a:rPr kumimoji="0" lang="en-US" altLang="en-US"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Background Information:</a:t>
            </a:r>
          </a:p>
          <a:p>
            <a:pPr marL="0" marR="0" lvl="0" indent="0" algn="l" defTabSz="914400" rtl="0" eaLnBrk="0" fontAlgn="base" latinLnBrk="0" hangingPunct="0">
              <a:spcBef>
                <a:spcPts val="0"/>
              </a:spcBef>
              <a:spcAft>
                <a:spcPct val="0"/>
              </a:spcAft>
              <a:buClrTx/>
              <a:buSzTx/>
              <a:buFontTx/>
              <a:buNone/>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 sure the following talking points are mentioned when groups are sharing what they discussed with their groups: </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ELD foundations are “…meant to be used along with the language and literacy foundations, not in place of them” (PLF, Vol. 1, p. 105).</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ELD foundations show children</a:t>
            </a:r>
            <a:r>
              <a:rPr kumimoji="0" lang="ja-JP"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ja-JP"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 development in English, which is acquired along a continuum of development, and not at specific points in time. </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LLD foundations outline the knowledge, skills, and behaviors children have acquired at specific points in time. </a:t>
            </a:r>
          </a:p>
          <a:p>
            <a:pPr marL="628650" marR="0" lvl="1" indent="-171450" algn="l" defTabSz="914400" rtl="0" eaLnBrk="0" fontAlgn="base" latinLnBrk="0" hangingPunct="0">
              <a:spcBef>
                <a:spcPts val="0"/>
              </a:spcBef>
              <a:spcAft>
                <a:spcPct val="0"/>
              </a:spcAft>
              <a:buClrTx/>
              <a:buSzTx/>
              <a:buFont typeface="Courier New" panose="02070309020205020404" pitchFamily="49" charset="0"/>
              <a:buChar char="o"/>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See foundation 1.1 on page 56 of the Preschool Learning Foundations (Volume 1) for the following example: “</a:t>
            </a:r>
            <a:r>
              <a:rPr kumimoji="0" lang="en-US" altLang="ja-JP"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Use language to communicate with others in familiar social situations for a variety of basic purposes, including describing, requesting, commenting, acknowledging, greeting and rejecting” (PLF, Vol. 1, p. 56).</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LLD foundations explain language development in any language, but they are based on research with children who speak English as their only language (monolinguals).</a:t>
            </a:r>
          </a:p>
          <a:p>
            <a:pPr marL="0" marR="0" lvl="0" indent="0" algn="l" defTabSz="914400" rtl="0" eaLnBrk="0" fontAlgn="base" latinLnBrk="0" hangingPunct="0">
              <a:spcBef>
                <a:spcPts val="0"/>
              </a:spcBef>
              <a:spcAft>
                <a:spcPct val="0"/>
              </a:spcAft>
              <a:buClrTx/>
              <a:buSzTx/>
              <a:buFontTx/>
              <a:buNone/>
              <a:tabLst/>
              <a:defRPr/>
            </a:pP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r>
              <a:rPr kumimoji="0" lang="en-US"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Presenter Remarks:</a:t>
            </a:r>
          </a:p>
          <a:p>
            <a:pPr marL="0" marR="0" lvl="0" indent="0" algn="l" defTabSz="914400" rtl="0" eaLnBrk="0" fontAlgn="base" latinLnBrk="0" hangingPunct="0">
              <a:spcBef>
                <a:spcPts val="0"/>
              </a:spcBef>
              <a:spcAft>
                <a:spcPct val="0"/>
              </a:spcAft>
              <a:buClrTx/>
              <a:buSzTx/>
              <a:buFontTx/>
              <a:buNone/>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Language and Literacy (LLD) foundations explain language development and are based on research with children who speak English as their only language (monolinguals); h</a:t>
            </a: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owever, many of the developmental principles are universal. The English-Language Development (ELD) foundations support development of a second language—focusing on English. </a:t>
            </a:r>
          </a:p>
          <a:p>
            <a:pPr marL="0" marR="0" lvl="0" indent="0" algn="l" defTabSz="914400" rtl="0" eaLnBrk="0" fontAlgn="base" latinLnBrk="0" hangingPunct="0">
              <a:spcBef>
                <a:spcPts val="0"/>
              </a:spcBef>
              <a:spcAft>
                <a:spcPct val="0"/>
              </a:spcAft>
              <a:buClrTx/>
              <a:buSzTx/>
              <a:buFontTx/>
              <a:buNone/>
              <a:tabLst/>
              <a:defRPr/>
            </a:pPr>
            <a:endPar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foundations work together.  While you support language and literacy development with the LLD foundations, you are referencing—as a guide—the ELD foundations to determine the levels of English learners and to understand where and how you can offer support.</a:t>
            </a:r>
          </a:p>
          <a:p>
            <a:pPr marL="0" marR="0" lvl="0" indent="0" algn="l" defTabSz="914400" rtl="0" eaLnBrk="0" fontAlgn="base" latinLnBrk="0" hangingPunct="0">
              <a:spcBef>
                <a:spcPts val="0"/>
              </a:spcBef>
              <a:spcAft>
                <a:spcPct val="0"/>
              </a:spcAft>
              <a:buClrTx/>
              <a:buSzTx/>
              <a:buFontTx/>
              <a:buNone/>
              <a:tabLst/>
              <a:defRPr/>
            </a:pP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“Young children can learn good listening skills in any language; these skills will facilitate the ability to attend to and comprehend spoken English” (</a:t>
            </a: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PCF, Vol. 1, p. 189).</a:t>
            </a:r>
          </a:p>
          <a:p>
            <a:pPr marL="0" marR="0" lvl="0" indent="0" algn="l" defTabSz="914400" rtl="0" eaLnBrk="0" fontAlgn="base" latinLnBrk="0" hangingPunct="0">
              <a:spcBef>
                <a:spcPts val="0"/>
              </a:spcBef>
              <a:spcAft>
                <a:spcPct val="0"/>
              </a:spcAft>
              <a:buClrTx/>
              <a:buSzTx/>
              <a:buFontTx/>
              <a:buNone/>
              <a:tabLst/>
              <a:defRPr/>
            </a:pPr>
            <a:endPar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457200" rtl="0" eaLnBrk="0" fontAlgn="base" latinLnBrk="0" hangingPunct="0">
              <a:spcBef>
                <a:spcPts val="0"/>
              </a:spcBef>
              <a:spcAft>
                <a:spcPct val="0"/>
              </a:spcAft>
              <a:buClrTx/>
              <a:buSzTx/>
              <a:buFontTx/>
              <a:buNone/>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Discuss the following questions with your table group:</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Look at the charts on the screen; what similarities and differences do you notice? </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first glance, or based on your experience, how do you use these foundations to support each other? </a:t>
            </a:r>
          </a:p>
          <a:p>
            <a:pPr marL="0" marR="0" lvl="0" indent="0" algn="l" defTabSz="914400" rtl="0" eaLnBrk="0" fontAlgn="base" latinLnBrk="0" hangingPunct="0">
              <a:spcBef>
                <a:spcPts val="0"/>
              </a:spcBef>
              <a:spcAft>
                <a:spcPct val="0"/>
              </a:spcAft>
              <a:buClrTx/>
              <a:buSzTx/>
              <a:buFontTx/>
              <a:buNone/>
              <a:tabLst/>
              <a:defRPr/>
            </a:pPr>
            <a:endPar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spcBef>
                <a:spcPts val="0"/>
              </a:spcBef>
              <a:spcAft>
                <a:spcPct val="0"/>
              </a:spcAft>
              <a:buClrTx/>
              <a:buSzTx/>
              <a:buFontTx/>
              <a:buNone/>
              <a:tabLst/>
              <a:defRPr/>
            </a:pPr>
            <a:r>
              <a:rPr kumimoji="0" lang="en-US" altLang="en-US"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Would anyone like to share something interesting they discussed with their group?</a:t>
            </a:r>
          </a:p>
          <a:p>
            <a:pPr marL="171450" marR="0" lvl="0" indent="-171450" algn="l" defTabSz="914400" rtl="0" eaLnBrk="0" fontAlgn="base" latinLnBrk="0" hangingPunct="0">
              <a:spcBef>
                <a:spcPts val="0"/>
              </a:spcBef>
              <a:spcAft>
                <a:spcPct val="0"/>
              </a:spcAft>
              <a:buClrTx/>
              <a:buSzTx/>
              <a:buFont typeface="Arial" panose="020B0604020202020204" pitchFamily="34" charset="0"/>
              <a:buChar char="•"/>
              <a:tabLst/>
              <a:defRPr/>
            </a:pPr>
            <a:endParaRPr kumimoji="0" lang="en-US"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spcBef>
                <a:spcPts val="0"/>
              </a:spcBef>
              <a:spcAft>
                <a:spcPct val="0"/>
              </a:spcAft>
              <a:buClrTx/>
              <a:buSzTx/>
              <a:buFont typeface="Arial" panose="020B0604020202020204" pitchFamily="34" charset="0"/>
              <a:buNone/>
              <a:tabLst/>
              <a:defRPr/>
            </a:pPr>
            <a:r>
              <a:rPr kumimoji="0" lang="en-US" altLang="ja-JP" b="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Extra Notes: </a:t>
            </a:r>
          </a:p>
          <a:p>
            <a:pPr marL="0" marR="0" lvl="0" indent="0" algn="l" defTabSz="914400" rtl="0" eaLnBrk="0" fontAlgn="base" latinLnBrk="0" hangingPunct="0">
              <a:spcBef>
                <a:spcPts val="0"/>
              </a:spcBef>
              <a:spcAft>
                <a:spcPct val="0"/>
              </a:spcAft>
              <a:buClrTx/>
              <a:buSzTx/>
              <a:buFontTx/>
              <a:buNone/>
              <a:tabLst/>
              <a:defRPr/>
            </a:pPr>
            <a:r>
              <a:rPr kumimoji="0" lang="en-US"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There are multiple bodies of research that have examined language development. For example, there is a body of research on language development in Chinese, a body of research on language development in Italian, etc. The research review that was conducted to develop the language and literacy foundations and framework did not sample all of the research conducted on participants speaking non-English languages; it primarily focused on the body of research that was conducted with English-speaking participants. </a:t>
            </a:r>
          </a:p>
          <a:p>
            <a:pPr marL="171450" indent="-171450">
              <a:buFont typeface="Arial" panose="020B0604020202020204" pitchFamily="34" charset="0"/>
              <a:buChar char="•"/>
            </a:pPr>
            <a:endParaRPr lang="en-US" altLang="ja-JP"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CE9ED2B-B8DD-438B-A0BE-FFD01778ACBF}" type="slidenum">
              <a:rPr lang="en-US" altLang="en-US" smtClean="0"/>
              <a:pPr/>
              <a:t>19</a:t>
            </a:fld>
            <a:endParaRPr lang="en-US" altLang="en-US"/>
          </a:p>
        </p:txBody>
      </p:sp>
    </p:spTree>
    <p:extLst>
      <p:ext uri="{BB962C8B-B14F-4D97-AF65-F5344CB8AC3E}">
        <p14:creationId xmlns:p14="http://schemas.microsoft.com/office/powerpoint/2010/main" val="3416084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b="1" dirty="0"/>
              <a:t>Presenter Remarks:</a:t>
            </a:r>
          </a:p>
          <a:p>
            <a:pPr>
              <a:spcBef>
                <a:spcPts val="0"/>
              </a:spcBef>
            </a:pPr>
            <a:r>
              <a:rPr lang="en-US" dirty="0"/>
              <a:t>This slide shows the objectives for today’s training:</a:t>
            </a:r>
          </a:p>
          <a:p>
            <a:pPr marL="171450" lvl="0" indent="-171450">
              <a:spcBef>
                <a:spcPts val="0"/>
              </a:spcBef>
              <a:buFont typeface="Arial" panose="020B0604020202020204" pitchFamily="34" charset="0"/>
              <a:buChar char="•"/>
            </a:pPr>
            <a:r>
              <a:rPr lang="en-US" altLang="en-US" sz="1200" dirty="0">
                <a:ea typeface="MS PGothic" panose="020B0600070205080204" pitchFamily="34" charset="-128"/>
              </a:rPr>
              <a:t>Gain understanding of key concepts from the California Preschool Learning Foundations, Volume 1  and the California Preschool Curriculum Framework, Volume 1—Language and Literacy domain, Listening and Speaking strand: Vocabulary </a:t>
            </a:r>
            <a:r>
              <a:rPr lang="en-US" altLang="en-US" sz="1200" dirty="0" err="1">
                <a:ea typeface="MS PGothic" panose="020B0600070205080204" pitchFamily="34" charset="-128"/>
              </a:rPr>
              <a:t>substrand</a:t>
            </a:r>
            <a:r>
              <a:rPr lang="en-US" altLang="en-US" sz="1200" dirty="0">
                <a:ea typeface="MS PGothic" panose="020B0600070205080204" pitchFamily="34" charset="-128"/>
              </a:rPr>
              <a:t>.</a:t>
            </a:r>
          </a:p>
          <a:p>
            <a:pPr marL="171450" lvl="0" indent="-171450">
              <a:spcBef>
                <a:spcPts val="0"/>
              </a:spcBef>
              <a:buFont typeface="Arial" panose="020B0604020202020204" pitchFamily="34" charset="0"/>
              <a:buChar char="•"/>
            </a:pPr>
            <a:r>
              <a:rPr lang="en-US" altLang="en-US" sz="1200" dirty="0">
                <a:ea typeface="MS PGothic" panose="020B0600070205080204" pitchFamily="34" charset="-128"/>
              </a:rPr>
              <a:t>Observe, read, and discuss the developmental continuum for vocabulary that will guide instruction and learning in Transitional Kindergarten (TK).</a:t>
            </a:r>
          </a:p>
          <a:p>
            <a:pPr marL="171450" lvl="0" indent="-171450">
              <a:spcBef>
                <a:spcPts val="0"/>
              </a:spcBef>
              <a:buFont typeface="Arial" panose="020B0604020202020204" pitchFamily="34" charset="0"/>
              <a:buChar char="•"/>
            </a:pPr>
            <a:r>
              <a:rPr lang="en-US" altLang="en-US" sz="1200" dirty="0">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skills, knowledge, and behaviors related to language and literacy development.</a:t>
            </a:r>
          </a:p>
          <a:p>
            <a:pPr>
              <a:spcBef>
                <a:spcPts val="0"/>
              </a:spcBef>
            </a:pPr>
            <a:endParaRPr lang="en-US" dirty="0"/>
          </a:p>
          <a:p>
            <a:pPr>
              <a:spcBef>
                <a:spcPts val="0"/>
              </a:spcBef>
            </a:pPr>
            <a:endParaRPr lang="en-US" dirty="0"/>
          </a:p>
        </p:txBody>
      </p:sp>
      <p:sp>
        <p:nvSpPr>
          <p:cNvPr id="4" name="Slide Number Placeholder 3"/>
          <p:cNvSpPr>
            <a:spLocks noGrp="1"/>
          </p:cNvSpPr>
          <p:nvPr>
            <p:ph type="sldNum" sz="quarter" idx="10"/>
          </p:nvPr>
        </p:nvSpPr>
        <p:spPr/>
        <p:txBody>
          <a:bodyPr/>
          <a:lstStyle/>
          <a:p>
            <a:fld id="{EF32236E-DBDE-4F84-8A8D-B4FE3BF401E9}" type="slidenum">
              <a:rPr lang="en-US" altLang="en-US" smtClean="0"/>
              <a:pPr/>
              <a:t>2</a:t>
            </a:fld>
            <a:endParaRPr lang="en-US" altLang="en-US"/>
          </a:p>
        </p:txBody>
      </p:sp>
    </p:spTree>
    <p:extLst>
      <p:ext uri="{BB962C8B-B14F-4D97-AF65-F5344CB8AC3E}">
        <p14:creationId xmlns:p14="http://schemas.microsoft.com/office/powerpoint/2010/main" val="4036551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solidFill>
            <a:srgbClr val="FFFFFF"/>
          </a:solidFill>
          <a:ln/>
        </p:spPr>
      </p:sp>
      <p:sp>
        <p:nvSpPr>
          <p:cNvPr id="124930" name="Rectangle 3"/>
          <p:cNvSpPr>
            <a:spLocks noGrp="1" noChangeArrowheads="1"/>
          </p:cNvSpPr>
          <p:nvPr>
            <p:ph type="body" idx="1"/>
          </p:nvPr>
        </p:nvSpPr>
        <p:spPr>
          <a:xfrm>
            <a:off x="608013" y="4410075"/>
            <a:ext cx="5641975" cy="42926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altLang="en-US" sz="1200" b="1"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Presenter Remarks:</a:t>
            </a:r>
          </a:p>
          <a:p>
            <a:pPr marL="0" marR="0" lvl="0" indent="0" algn="l" defTabSz="457200" rtl="0" eaLnBrk="0" fontAlgn="base" latinLnBrk="0" hangingPunct="0">
              <a:lnSpc>
                <a:spcPct val="100000"/>
              </a:lnSpc>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Please find Handout 1: Foundations Map and follow along </a:t>
            </a: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while we discuss each </a:t>
            </a:r>
            <a:r>
              <a:rPr kumimoji="0" lang="en-US" sz="1200" b="0" i="0" u="none" strike="noStrike" kern="1200" cap="none" spc="0" normalizeH="0" baseline="0" noProof="0" dirty="0">
                <a:ln>
                  <a:noFill/>
                </a:ln>
                <a:effectLst/>
                <a:uLnTx/>
                <a:uFillTx/>
                <a:latin typeface="Arial" pitchFamily="34" charset="0"/>
                <a:ea typeface="MS PGothic" panose="020B0600070205080204" pitchFamily="34" charset="-128"/>
                <a:cs typeface="Arial" pitchFamily="34" charset="0"/>
              </a:rPr>
              <a:t>component of the foundations</a:t>
            </a:r>
            <a:r>
              <a:rPr kumimoji="0" lang="en-US" sz="1200" b="0" i="0" u="none" strike="noStrike" kern="1200" cap="none" spc="0" normalizeH="0" baseline="0" noProof="0" dirty="0">
                <a:ln>
                  <a:noFill/>
                </a:ln>
                <a:effectLst/>
                <a:uLnTx/>
                <a:uFillTx/>
                <a:latin typeface="Arial" pitchFamily="34" charset="0"/>
                <a:cs typeface="Arial" pitchFamily="34" charset="0"/>
              </a:rPr>
              <a:t>:</a:t>
            </a:r>
            <a:endParaRPr kumimoji="0" lang="en-US" sz="1200" b="0" i="0" u="none" strike="noStrike" kern="1200" cap="none" spc="0" normalizeH="0" baseline="0" noProof="0" dirty="0">
              <a:ln>
                <a:noFill/>
              </a:ln>
              <a:effectLst/>
              <a:uLnTx/>
              <a:uFillTx/>
              <a:ea typeface="ＭＳ Ｐゴシック" charset="0"/>
              <a:cs typeface="Arial" charset="0"/>
            </a:endParaRP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The name of the domain is Language and Literacy.</a:t>
            </a:r>
          </a:p>
          <a:p>
            <a:pPr marL="174708" marR="0" lvl="0" indent="-174708" algn="l" defTabSz="465887"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The name of the strand is </a:t>
            </a:r>
            <a:r>
              <a:rPr kumimoji="0" lang="en-US" sz="1200" b="0" i="0" u="none" strike="noStrike" kern="1200" cap="none" spc="0" normalizeH="0" baseline="0" noProof="0" dirty="0">
                <a:ln/>
                <a:effectLst/>
                <a:uLnTx/>
                <a:uFillTx/>
                <a:latin typeface="Arial" pitchFamily="34" charset="0"/>
                <a:cs typeface="Arial" pitchFamily="34" charset="0"/>
              </a:rPr>
              <a:t>Listening and Speaking.</a:t>
            </a:r>
            <a:endParaRPr kumimoji="0" lang="en-US" sz="1200" b="0" i="0" u="none" strike="noStrike" kern="1200" cap="none" spc="0" normalizeH="0" baseline="0" noProof="0" dirty="0">
              <a:ln>
                <a:noFill/>
              </a:ln>
              <a:effectLst/>
              <a:uLnTx/>
              <a:uFillTx/>
              <a:ea typeface="ＭＳ Ｐゴシック" charset="0"/>
              <a:cs typeface="Arial" charset="0"/>
            </a:endParaRP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The name of the </a:t>
            </a:r>
            <a:r>
              <a:rPr kumimoji="0" lang="en-US" sz="1200" b="0" i="0" u="none" strike="noStrike" kern="1200" cap="none" spc="0" normalizeH="0" baseline="0" noProof="0" dirty="0" err="1">
                <a:ln>
                  <a:noFill/>
                </a:ln>
                <a:effectLst/>
                <a:uLnTx/>
                <a:uFillTx/>
                <a:latin typeface="Arial" charset="0"/>
                <a:ea typeface="ＭＳ Ｐゴシック" charset="0"/>
                <a:cs typeface="Arial" charset="0"/>
              </a:rPr>
              <a:t>substrand</a:t>
            </a:r>
            <a:r>
              <a:rPr kumimoji="0" lang="en-US" sz="1200" b="0" i="0" u="none" strike="noStrike" kern="1200" cap="none" spc="0" normalizeH="0" baseline="0" noProof="0" dirty="0">
                <a:ln>
                  <a:noFill/>
                </a:ln>
                <a:effectLst/>
                <a:uLnTx/>
                <a:uFillTx/>
                <a:latin typeface="Arial" charset="0"/>
                <a:ea typeface="ＭＳ Ｐゴシック" charset="0"/>
                <a:cs typeface="Arial" charset="0"/>
              </a:rPr>
              <a:t> is Vocabulary.</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Note that </a:t>
            </a:r>
            <a:r>
              <a:rPr kumimoji="0" lang="en-US" sz="1200" b="0" i="0" u="none" strike="noStrike" kern="1200" cap="none" spc="0" normalizeH="0" baseline="0" noProof="0" dirty="0" err="1">
                <a:ln>
                  <a:noFill/>
                </a:ln>
                <a:effectLst/>
                <a:uLnTx/>
                <a:uFillTx/>
                <a:latin typeface="Arial" charset="0"/>
                <a:ea typeface="ＭＳ Ｐゴシック" charset="0"/>
                <a:cs typeface="Arial" charset="0"/>
              </a:rPr>
              <a:t>substrands</a:t>
            </a:r>
            <a:r>
              <a:rPr kumimoji="0" lang="en-US" sz="1200" b="0" i="0" u="none" strike="noStrike" kern="1200" cap="none" spc="0" normalizeH="0" baseline="0" noProof="0" dirty="0">
                <a:ln>
                  <a:noFill/>
                </a:ln>
                <a:effectLst/>
                <a:uLnTx/>
                <a:uFillTx/>
                <a:latin typeface="Arial" charset="0"/>
                <a:ea typeface="ＭＳ Ｐゴシック" charset="0"/>
                <a:cs typeface="Arial" charset="0"/>
              </a:rPr>
              <a:t> always end with a zero (1.0, 2.0, etc.).</a:t>
            </a: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The two age levels are at around 48 months and at around 60 months.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Each foundation describes typical behaviors at around 48 months and at around 60 months (or four to five years of age).</a:t>
            </a: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The foundations for each age level are listed below the age levels.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There is one for each age level on this page (1.1 for 48 months; 1.1 for 60 months).</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ＭＳ Ｐゴシック" charset="0"/>
              </a:rPr>
              <a:t>Notice that there is a developmental progression from four years old to five years old within a </a:t>
            </a:r>
            <a:r>
              <a:rPr kumimoji="0" lang="en-US" sz="1200" b="0" i="0" u="none" strike="noStrike" kern="1200" cap="none" spc="0" normalizeH="0" baseline="0" noProof="0" dirty="0" err="1">
                <a:ln>
                  <a:noFill/>
                </a:ln>
                <a:effectLst/>
                <a:uLnTx/>
                <a:uFillTx/>
                <a:latin typeface="Arial" charset="0"/>
                <a:ea typeface="ＭＳ Ｐゴシック" charset="0"/>
                <a:cs typeface="ＭＳ Ｐゴシック" charset="0"/>
              </a:rPr>
              <a:t>substrand</a:t>
            </a:r>
            <a:r>
              <a:rPr kumimoji="0" lang="en-US" sz="1200" b="0" i="0" u="none" strike="noStrike" kern="1200" cap="none" spc="0" normalizeH="0" baseline="0" noProof="0" dirty="0">
                <a:ln>
                  <a:noFill/>
                </a:ln>
                <a:effectLst/>
                <a:uLnTx/>
                <a:uFillTx/>
                <a:latin typeface="Arial" charset="0"/>
                <a:ea typeface="ＭＳ Ｐゴシック" charset="0"/>
                <a:cs typeface="ＭＳ Ｐゴシック" charset="0"/>
              </a:rPr>
              <a:t>.</a:t>
            </a:r>
            <a:endParaRPr kumimoji="0" lang="en-US" sz="1200" b="0" i="0" u="none" strike="noStrike" kern="1200" cap="none" spc="0" normalizeH="0" baseline="0" noProof="0" dirty="0">
              <a:ln>
                <a:noFill/>
              </a:ln>
              <a:effectLst/>
              <a:uLnTx/>
              <a:uFillTx/>
              <a:latin typeface="Arial" charset="0"/>
              <a:ea typeface="ＭＳ Ｐゴシック" charset="0"/>
              <a:cs typeface="Arial" charset="0"/>
            </a:endParaRPr>
          </a:p>
          <a:p>
            <a:pPr marL="174708" marR="0" lvl="0" indent="-174708" algn="l" defTabSz="457200" rtl="0" eaLnBrk="1" fontAlgn="base" latinLnBrk="0" hangingPunct="1">
              <a:lnSpc>
                <a:spcPct val="100000"/>
              </a:lnSpc>
              <a:spcBef>
                <a:spcPts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The examples for each foundation are listed.</a:t>
            </a:r>
          </a:p>
          <a:p>
            <a:pPr marL="640594" marR="0" lvl="1" indent="-174708" algn="l" defTabSz="457200" rtl="0" eaLnBrk="1" fontAlgn="base" latinLnBrk="0" hangingPunct="1">
              <a:lnSpc>
                <a:spcPct val="100000"/>
              </a:lnSpc>
              <a:spcBef>
                <a:spcPts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These are only a few of the ways that children may demonstrate the behavior in the foundation.</a:t>
            </a:r>
          </a:p>
          <a:p>
            <a:pPr marL="0" marR="0" lvl="0" indent="0" algn="l" defTabSz="457200" rtl="0" eaLnBrk="1" fontAlgn="base" latinLnBrk="0" hangingPunct="1">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effectLst/>
              <a:uLnTx/>
              <a:uFillTx/>
              <a:latin typeface="Arial" charset="0"/>
              <a:ea typeface="ＭＳ Ｐゴシック" charset="0"/>
              <a:cs typeface="Arial" charset="0"/>
            </a:endParaRPr>
          </a:p>
          <a:p>
            <a:pPr marL="0" marR="0" lvl="0" indent="0" algn="l" defTabSz="457200" rtl="0" eaLnBrk="1" fontAlgn="base" latinLnBrk="0" hangingPunct="1">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effectLst/>
                <a:uLnTx/>
                <a:uFillTx/>
                <a:latin typeface="Arial" charset="0"/>
                <a:ea typeface="ＭＳ Ｐゴシック" charset="0"/>
                <a:cs typeface="Arial" charset="0"/>
              </a:rPr>
              <a:t>Many of the foundations also have footnotes that include information specific for students with Individualized Education Plans (IEP) or students with disabilities, such as information about adaptations or accommodations.</a:t>
            </a:r>
          </a:p>
          <a:p>
            <a:pPr eaLnBrk="1" hangingPunct="1"/>
            <a:endParaRPr lang="en-US" altLang="en-US" b="1" u="sng" dirty="0">
              <a:latin typeface="Arial" panose="020B0604020202020204" pitchFamily="34" charset="0"/>
            </a:endParaRPr>
          </a:p>
        </p:txBody>
      </p:sp>
      <p:sp>
        <p:nvSpPr>
          <p:cNvPr id="124931"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631E47-9314-4658-A0A8-444D4D4BD2DA}" type="slidenum">
              <a:rPr lang="en-US" altLang="en-US" sz="1200"/>
              <a:pPr/>
              <a:t>20</a:t>
            </a:fld>
            <a:endParaRPr lang="en-US" altLang="en-US" sz="1200"/>
          </a:p>
        </p:txBody>
      </p:sp>
    </p:spTree>
    <p:extLst>
      <p:ext uri="{BB962C8B-B14F-4D97-AF65-F5344CB8AC3E}">
        <p14:creationId xmlns:p14="http://schemas.microsoft.com/office/powerpoint/2010/main" val="2088484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solidFill>
            <a:srgbClr val="FFFFFF"/>
          </a:solidFill>
          <a:ln/>
        </p:spPr>
      </p:sp>
      <p:sp>
        <p:nvSpPr>
          <p:cNvPr id="124930" name="Rectangle 3"/>
          <p:cNvSpPr>
            <a:spLocks noGrp="1" noChangeArrowheads="1"/>
          </p:cNvSpPr>
          <p:nvPr>
            <p:ph type="body" idx="1"/>
          </p:nvPr>
        </p:nvSpPr>
        <p:spPr>
          <a:xfrm>
            <a:off x="608013" y="4410075"/>
            <a:ext cx="5641975" cy="42926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1" i="0" u="none" strike="noStrike" kern="1200" cap="none" spc="0" normalizeH="0" baseline="0" noProof="0" dirty="0">
                <a:ln>
                  <a:noFill/>
                </a:ln>
                <a:effectLst/>
                <a:uLnTx/>
                <a:uFillTx/>
                <a:latin typeface="Arial" charset="0"/>
                <a:ea typeface="ＭＳ Ｐゴシック" panose="020B0600070205080204" pitchFamily="34" charset="-128"/>
              </a:rPr>
              <a:t>Presenter Remarks: </a:t>
            </a:r>
            <a:endParaRPr kumimoji="0" lang="en-US" sz="1200" b="0" i="0" u="none" strike="noStrike" kern="1200" cap="none" spc="0" normalizeH="0" baseline="0" noProof="0" dirty="0">
              <a:ln>
                <a:noFill/>
              </a:ln>
              <a:effectLst/>
              <a:uLnTx/>
              <a:uFillTx/>
              <a:latin typeface="Arial" charset="0"/>
              <a:ea typeface="ＭＳ Ｐゴシック" panose="020B0600070205080204"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effectLst/>
                <a:uLnTx/>
                <a:uFillTx/>
                <a:latin typeface="Arial" charset="0"/>
                <a:ea typeface="ＭＳ Ｐゴシック" panose="020B0600070205080204" pitchFamily="34" charset="-128"/>
              </a:rPr>
              <a:t>Flip the first page of </a:t>
            </a: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Handout 1: PLF Map Language Use and Conventions Page </a:t>
            </a:r>
            <a:r>
              <a:rPr kumimoji="0" lang="en-US" sz="1200" b="0" i="0" u="none" strike="noStrike" kern="1200" cap="none" spc="0" normalizeH="0" baseline="0" noProof="0" dirty="0">
                <a:ln>
                  <a:noFill/>
                </a:ln>
                <a:effectLst/>
                <a:uLnTx/>
                <a:uFillTx/>
                <a:latin typeface="Arial" charset="0"/>
                <a:ea typeface="ＭＳ Ｐゴシック" panose="020B0600070205080204" pitchFamily="34" charset="-128"/>
              </a:rPr>
              <a:t>over to find the English-Language Development (ELD) foundation map. </a:t>
            </a:r>
            <a:endParaRPr kumimoji="0" lang="en-US" sz="1200" b="1" i="0" u="none" strike="noStrike" kern="1200" cap="none" spc="0" normalizeH="0" baseline="0" noProof="0" dirty="0">
              <a:ln>
                <a:noFill/>
              </a:ln>
              <a:effectLst/>
              <a:uLnTx/>
              <a:uFillTx/>
              <a:latin typeface="Arial" charset="0"/>
              <a:ea typeface="ＭＳ Ｐゴシック" panose="020B0600070205080204"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effectLst/>
              <a:uLnTx/>
              <a:uFillTx/>
              <a:latin typeface="Arial" charset="0"/>
              <a:ea typeface="ＭＳ Ｐゴシック" panose="020B0600070205080204"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effectLst/>
                <a:uLnTx/>
                <a:uFillTx/>
                <a:latin typeface="Arial" pitchFamily="34" charset="0"/>
                <a:ea typeface="ＭＳ Ｐゴシック" pitchFamily="34" charset="-128"/>
                <a:cs typeface="Arial" pitchFamily="34" charset="0"/>
              </a:rPr>
              <a:t>While today’s focus is on the Language and Literacy domain, it is important to recognize that the English-Language Development domain also has information about developing comprehension for our students learning English as a second language. Teachers need to remember to use these two domains together to support English learners.</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effectLst/>
              <a:uLnTx/>
              <a:uFillTx/>
              <a:latin typeface="Arial" charset="0"/>
              <a:ea typeface="ＭＳ Ｐゴシック" panose="020B0600070205080204"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effectLst/>
                <a:uLnTx/>
                <a:uFillTx/>
                <a:latin typeface="Arial" charset="0"/>
                <a:ea typeface="ＭＳ Ｐゴシック" panose="020B0600070205080204" pitchFamily="34" charset="-128"/>
              </a:rPr>
              <a:t>The important things to notice on this slide are the differences from the previous LLD foundation map. Does anyone know what these differences are? Turn and talk with your neighbor about similarities and differences. (Allow 1-2 minutes for participants to talk.)</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sz="1200" b="0" i="0" u="none" strike="noStrike" kern="1200" cap="none" spc="0" normalizeH="0" baseline="0" noProof="0" dirty="0">
              <a:ln>
                <a:noFill/>
              </a:ln>
              <a:effectLst/>
              <a:uLnTx/>
              <a:uFillTx/>
              <a:latin typeface="Arial" charset="0"/>
              <a:ea typeface="ＭＳ Ｐゴシック" panose="020B0600070205080204" pitchFamily="34"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200" b="0" i="0" u="none" strike="noStrike" kern="1200" cap="none" spc="0" normalizeH="0" baseline="0" noProof="0" dirty="0">
                <a:ln>
                  <a:noFill/>
                </a:ln>
                <a:effectLst/>
                <a:uLnTx/>
                <a:uFillTx/>
                <a:latin typeface="Arial" charset="0"/>
                <a:ea typeface="ＭＳ Ｐゴシック" panose="020B0600070205080204" pitchFamily="34" charset="-128"/>
              </a:rPr>
              <a:t>Could someone share what they discussed? (Ensure that following key points are shared: ELD has Focus area—LLD does not have focus area; ELD has beginning, middle, and later—LLD has 48 and 60 months.)</a:t>
            </a:r>
          </a:p>
        </p:txBody>
      </p:sp>
      <p:sp>
        <p:nvSpPr>
          <p:cNvPr id="124931" name="Slide Number Placeholder 1"/>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631E47-9314-4658-A0A8-444D4D4BD2DA}"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12515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ln/>
        </p:spPr>
      </p:sp>
      <p:sp>
        <p:nvSpPr>
          <p:cNvPr id="5427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ts val="0"/>
              </a:spcBef>
            </a:pPr>
            <a:r>
              <a:rPr lang="en-US" altLang="en-US" b="1" dirty="0">
                <a:latin typeface="Arial" panose="020B0604020202020204" pitchFamily="34" charset="0"/>
                <a:cs typeface="Arial" panose="020B0604020202020204" pitchFamily="34" charset="0"/>
              </a:rPr>
              <a:t>Presenter Remarks:</a:t>
            </a:r>
          </a:p>
          <a:p>
            <a:pPr>
              <a:spcBef>
                <a:spcPts val="0"/>
              </a:spcBef>
            </a:pPr>
            <a:r>
              <a:rPr lang="en-US" altLang="en-US" dirty="0">
                <a:latin typeface="Arial" panose="020B0604020202020204" pitchFamily="34" charset="0"/>
                <a:cs typeface="Arial" panose="020B0604020202020204" pitchFamily="34" charset="0"/>
              </a:rPr>
              <a:t>The Alignment Document is another resource that will help us to answer questions related to developmental progression. </a:t>
            </a:r>
          </a:p>
          <a:p>
            <a:pPr>
              <a:spcBef>
                <a:spcPts val="0"/>
              </a:spcBef>
            </a:pPr>
            <a:endParaRPr lang="en-US" altLang="en-US" dirty="0">
              <a:latin typeface="Arial" panose="020B0604020202020204" pitchFamily="34" charset="0"/>
              <a:cs typeface="Arial" panose="020B0604020202020204" pitchFamily="34" charset="0"/>
            </a:endParaRPr>
          </a:p>
          <a:p>
            <a:pPr>
              <a:spcBef>
                <a:spcPts val="0"/>
              </a:spcBef>
            </a:pPr>
            <a:r>
              <a:rPr lang="en-US" altLang="en-US" dirty="0">
                <a:latin typeface="Arial" panose="020B0604020202020204" pitchFamily="34" charset="0"/>
                <a:cs typeface="Arial" panose="020B0604020202020204" pitchFamily="34" charset="0"/>
              </a:rPr>
              <a:t>What do you know about this document? How do you use it in your work now?</a:t>
            </a:r>
          </a:p>
          <a:p>
            <a:pPr>
              <a:spcBef>
                <a:spcPts val="0"/>
              </a:spcBef>
            </a:pPr>
            <a:endParaRPr lang="en-US" altLang="en-US" b="1" dirty="0">
              <a:latin typeface="Arial" panose="020B0604020202020204" pitchFamily="34" charset="0"/>
              <a:cs typeface="Arial" panose="020B0604020202020204" pitchFamily="34" charset="0"/>
            </a:endParaRPr>
          </a:p>
          <a:p>
            <a:pPr>
              <a:spcBef>
                <a:spcPts val="0"/>
              </a:spcBef>
            </a:pPr>
            <a:r>
              <a:rPr lang="en-US" altLang="en-US" b="1" dirty="0">
                <a:latin typeface="Arial" panose="020B0604020202020204" pitchFamily="34" charset="0"/>
                <a:cs typeface="Arial" panose="020B0604020202020204" pitchFamily="34" charset="0"/>
              </a:rPr>
              <a:t>Extra Notes:</a:t>
            </a:r>
          </a:p>
          <a:p>
            <a:pPr>
              <a:spcBef>
                <a:spcPts val="0"/>
              </a:spcBef>
            </a:pPr>
            <a:r>
              <a:rPr lang="en-US" altLang="en-US" dirty="0">
                <a:latin typeface="Arial" panose="020B0604020202020204" pitchFamily="34" charset="0"/>
                <a:cs typeface="Arial" panose="020B0604020202020204" pitchFamily="34" charset="0"/>
              </a:rPr>
              <a:t>Depending on the size of the group, participants can share responses with tablemates or in pairs.  </a:t>
            </a:r>
          </a:p>
          <a:p>
            <a:pPr>
              <a:spcBef>
                <a:spcPts val="0"/>
              </a:spcBef>
            </a:pPr>
            <a:endParaRPr lang="en-US" altLang="en-US" dirty="0">
              <a:latin typeface="Arial" panose="020B0604020202020204" pitchFamily="34" charset="0"/>
              <a:cs typeface="Arial" panose="020B0604020202020204" pitchFamily="34" charset="0"/>
            </a:endParaRPr>
          </a:p>
        </p:txBody>
      </p:sp>
      <p:sp>
        <p:nvSpPr>
          <p:cNvPr id="54275"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320996-504C-4972-A27F-646538533AA7}" type="slidenum">
              <a:rPr lang="en-US" altLang="en-US" sz="1200"/>
              <a:pPr/>
              <a:t>22</a:t>
            </a:fld>
            <a:endParaRPr lang="en-US" altLang="en-US" sz="1200"/>
          </a:p>
        </p:txBody>
      </p:sp>
    </p:spTree>
    <p:extLst>
      <p:ext uri="{BB962C8B-B14F-4D97-AF65-F5344CB8AC3E}">
        <p14:creationId xmlns:p14="http://schemas.microsoft.com/office/powerpoint/2010/main" val="1882476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xfrm>
            <a:off x="685800" y="4424362"/>
            <a:ext cx="5486400" cy="44227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a:spcBef>
                <a:spcPts val="0"/>
              </a:spcBef>
            </a:pPr>
            <a:r>
              <a:rPr lang="en-US" altLang="en-US" b="1" dirty="0">
                <a:latin typeface="Arial" panose="020B0604020202020204" pitchFamily="34" charset="0"/>
              </a:rPr>
              <a:t>Background Information:</a:t>
            </a:r>
          </a:p>
          <a:p>
            <a:pPr>
              <a:spcBef>
                <a:spcPts val="0"/>
              </a:spcBef>
            </a:pPr>
            <a:r>
              <a:rPr lang="en-US" altLang="en-US" dirty="0">
                <a:latin typeface="Arial" panose="020B0604020202020204" pitchFamily="34" charset="0"/>
              </a:rPr>
              <a:t>The chart</a:t>
            </a:r>
            <a:r>
              <a:rPr lang="en-US" altLang="en-US" baseline="0" dirty="0">
                <a:latin typeface="Arial" panose="020B0604020202020204" pitchFamily="34" charset="0"/>
              </a:rPr>
              <a:t> on the slide can be found on page 41 of the Alignment Document.</a:t>
            </a:r>
          </a:p>
          <a:p>
            <a:endParaRPr lang="en-US" dirty="0"/>
          </a:p>
          <a:p>
            <a:pPr marL="0" marR="0" lvl="0" indent="0" algn="l" defTabSz="457200" rtl="0" eaLnBrk="0" fontAlgn="base" latinLnBrk="0" hangingPunct="0">
              <a:spcBef>
                <a:spcPts val="0"/>
              </a:spcBef>
              <a:spcAft>
                <a:spcPct val="0"/>
              </a:spcAft>
              <a:buClrTx/>
              <a:buSzTx/>
              <a:buFontTx/>
              <a:buNone/>
              <a:tabLst/>
              <a:defRPr/>
            </a:pPr>
            <a:r>
              <a:rPr kumimoji="0" lang="en-US" altLang="en-US" sz="1200" b="1"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Presenter Remarks:</a:t>
            </a:r>
          </a:p>
          <a:p>
            <a:pPr marL="0" marR="0" lvl="0" indent="0" algn="l" defTabSz="4572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The Alignment Document provides information about the connections between the Preschool Learning Foundations and the kindergarten content standards for California public schools. </a:t>
            </a:r>
          </a:p>
          <a:p>
            <a:pPr marL="0" marR="0" lvl="0" indent="0" algn="l" defTabSz="457200" rtl="0" eaLnBrk="0" fontAlgn="base" latinLnBrk="0" hangingPunct="0">
              <a:spcBef>
                <a:spcPts val="0"/>
              </a:spcBef>
              <a:spcAft>
                <a:spcPct val="0"/>
              </a:spcAft>
              <a:buClrTx/>
              <a:buSzTx/>
              <a:buFontTx/>
              <a:buNone/>
              <a:tabLst/>
              <a:defRPr/>
            </a:pPr>
            <a:endParaRPr kumimoji="0" lang="en-US" altLang="en-US" sz="1200" b="1"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endParaRPr>
          </a:p>
          <a:p>
            <a:pPr marL="0" marR="0" lvl="0" indent="0" algn="l" defTabSz="4572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Look at Handout 2: Language Use and Conventions Alignment to see the detailed alignment of </a:t>
            </a:r>
            <a:r>
              <a:rPr kumimoji="0" lang="en-US" altLang="en-US" sz="1200" b="0" i="0" u="none" strike="noStrike" kern="1200" cap="none" spc="0" normalizeH="0" baseline="0" noProof="0" dirty="0" err="1">
                <a:ln>
                  <a:noFill/>
                </a:ln>
                <a:effectLst/>
                <a:uLnTx/>
                <a:uFillTx/>
                <a:latin typeface="Arial" panose="020B0604020202020204" pitchFamily="34" charset="0"/>
                <a:ea typeface="ＭＳ Ｐゴシック" pitchFamily="34" charset="-128"/>
                <a:cs typeface="Arial" pitchFamily="34" charset="0"/>
              </a:rPr>
              <a:t>substrand</a:t>
            </a: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 2.0 and the kindergarten content standards. Underline anything you find interesting. (Allow 3-4 minutes to read and underline.)  </a:t>
            </a:r>
          </a:p>
          <a:p>
            <a:pPr marL="0" marR="0" lvl="0" indent="0" algn="l" defTabSz="4572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endParaRPr>
          </a:p>
          <a:p>
            <a:pPr marL="0" marR="0" lvl="0" indent="0" algn="l" defTabSz="4572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Would anyone like to share what they underlined or found to be of interest?</a:t>
            </a:r>
          </a:p>
          <a:p>
            <a:pPr marL="0" marR="0" lvl="0" indent="0" algn="l" defTabSz="4572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endParaRPr>
          </a:p>
          <a:p>
            <a:pPr marL="0" marR="0" lvl="0" indent="0" algn="l" defTabSz="4572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When you look at the alignment table you can see the connections between the preschool foundations and the kindergarten content standards.  Although the foundations and standards may, at times, be organized differently or may not correspond exactly, there is a correlational progression between them. </a:t>
            </a:r>
          </a:p>
          <a:p>
            <a:pPr marL="0" marR="0" lvl="0" indent="0" algn="l" defTabSz="457200" rtl="0" eaLnBrk="0" fontAlgn="base" latinLnBrk="0" hangingPunct="0">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endParaRPr>
          </a:p>
          <a:p>
            <a:pPr marL="0" marR="0" lvl="0" indent="0" algn="l" defTabSz="457200" rtl="0" eaLnBrk="0" fontAlgn="base" latinLnBrk="0" hangingPunct="0">
              <a:spcBef>
                <a:spcPts val="0"/>
              </a:spcBef>
              <a:spcAft>
                <a:spcPct val="0"/>
              </a:spcAft>
              <a:buClrTx/>
              <a:buSzTx/>
              <a:buFontTx/>
              <a:buNone/>
              <a:tabLst/>
              <a:defRPr/>
            </a:pPr>
            <a:r>
              <a:rPr kumimoji="0" lang="en-US" altLang="en-US" sz="1200" b="1"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Extra Notes:</a:t>
            </a:r>
          </a:p>
          <a:p>
            <a:pPr marL="0" marR="0" lvl="0" indent="0" algn="l" defTabSz="457200" rtl="0" eaLnBrk="0" fontAlgn="base" latinLnBrk="0" hangingPunct="0">
              <a:spcBef>
                <a:spcPts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The following optional discussion questions that can be used if participants need prompting to start discussion:</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What do you observe about the different expectations for children at around 48 months of age, at around 60 months of age, and by the end of kindergarten? </a:t>
            </a:r>
          </a:p>
          <a:p>
            <a:pPr marL="171450" marR="0" lvl="0" indent="-171450" algn="l" defTabSz="457200" rtl="0" eaLnBrk="0" fontAlgn="base" latinLnBrk="0" hangingPunct="0">
              <a:spcBef>
                <a:spcPts val="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effectLst/>
                <a:uLnTx/>
                <a:uFillTx/>
                <a:latin typeface="Arial" panose="020B0604020202020204" pitchFamily="34" charset="0"/>
                <a:ea typeface="ＭＳ Ｐゴシック" pitchFamily="34" charset="-128"/>
                <a:cs typeface="Arial" pitchFamily="34" charset="0"/>
              </a:rPr>
              <a:t>In recognition of these developmental stages, what are the implications for TK teachers in supporting children’s developing language use and conventions abilities?</a:t>
            </a:r>
          </a:p>
          <a:p>
            <a:endParaRPr lang="en-US" b="1" dirty="0"/>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B64DFD9D-7833-C04A-B8C3-9196ACA08F9C}" type="slidenum">
              <a:rPr lang="en-US">
                <a:cs typeface="Arial" charset="0"/>
              </a:rPr>
              <a:pPr/>
              <a:t>23</a:t>
            </a:fld>
            <a:endParaRPr lang="en-US">
              <a:cs typeface="Arial" charset="0"/>
            </a:endParaRPr>
          </a:p>
        </p:txBody>
      </p:sp>
    </p:spTree>
    <p:extLst>
      <p:ext uri="{BB962C8B-B14F-4D97-AF65-F5344CB8AC3E}">
        <p14:creationId xmlns:p14="http://schemas.microsoft.com/office/powerpoint/2010/main" val="1024790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dirty="0"/>
              <a:t>Multiple</a:t>
            </a:r>
            <a:r>
              <a:rPr lang="en-US" baseline="0" dirty="0"/>
              <a:t> experiences with words across a variety of contexts are critical for children’s acquisition and extension of vocabulary.</a:t>
            </a:r>
            <a:r>
              <a:rPr lang="en-US" dirty="0"/>
              <a:t>  There are three foundations for vocabulary development:</a:t>
            </a:r>
          </a:p>
          <a:p>
            <a:pPr marL="228600" indent="-228600">
              <a:buFont typeface="+mj-lt"/>
              <a:buAutoNum type="arabicPeriod"/>
            </a:pPr>
            <a:r>
              <a:rPr lang="en-US" dirty="0"/>
              <a:t>Understand and use an increasing variety and specificity of accepted words for objects, actions, and attributes encountered in both real and symbolic contexts.</a:t>
            </a:r>
          </a:p>
          <a:p>
            <a:pPr marL="685800" lvl="1" indent="-228600">
              <a:buFont typeface="Arial" panose="020B0604020202020204" pitchFamily="34" charset="0"/>
              <a:buChar char="•"/>
            </a:pPr>
            <a:r>
              <a:rPr lang="en-US" dirty="0"/>
              <a:t>Example: </a:t>
            </a:r>
            <a:r>
              <a:rPr lang="en-US" baseline="0" dirty="0"/>
              <a:t>A child who is almost four will use “dinosaur” for all dinosaurs, regardless of what type they are.  However, a child who is closer to five will use the specific name of the dinosaur (</a:t>
            </a:r>
            <a:r>
              <a:rPr lang="en-US" sz="1200" kern="1200" dirty="0">
                <a:solidFill>
                  <a:schemeClr val="tx1"/>
                </a:solidFill>
                <a:effectLst/>
                <a:latin typeface="Arial" charset="0"/>
                <a:ea typeface="ＭＳ Ｐゴシック" panose="020B0600070205080204" pitchFamily="34" charset="-128"/>
                <a:cs typeface="+mn-cs"/>
              </a:rPr>
              <a:t>e.g.,</a:t>
            </a:r>
            <a:r>
              <a:rPr lang="en-US" sz="1200" kern="1200" baseline="0" dirty="0">
                <a:solidFill>
                  <a:schemeClr val="tx1"/>
                </a:solidFill>
                <a:effectLst/>
                <a:latin typeface="Arial" charset="0"/>
                <a:ea typeface="ＭＳ Ｐゴシック" panose="020B0600070205080204" pitchFamily="34" charset="-128"/>
                <a:cs typeface="+mn-cs"/>
              </a:rPr>
              <a:t> </a:t>
            </a:r>
            <a:r>
              <a:rPr lang="en-US" baseline="0" dirty="0"/>
              <a:t>Apatosaurus) instead of the general term, dinosaur.</a:t>
            </a:r>
            <a:endParaRPr lang="en-US" dirty="0"/>
          </a:p>
          <a:p>
            <a:pPr marL="228600" indent="-228600">
              <a:buAutoNum type="arabicPeriod" startAt="2"/>
            </a:pPr>
            <a:r>
              <a:rPr lang="en-US" dirty="0"/>
              <a:t>Understand and use accepted words for categories of objects encountered in everyday life.</a:t>
            </a:r>
          </a:p>
          <a:p>
            <a:pPr marL="685800" lvl="1" indent="-228600">
              <a:buFont typeface="Arial" panose="020B0604020202020204" pitchFamily="34" charset="0"/>
              <a:buChar char="•"/>
            </a:pPr>
            <a:r>
              <a:rPr lang="en-US" dirty="0"/>
              <a:t>Example: </a:t>
            </a:r>
            <a:r>
              <a:rPr lang="en-US" baseline="0" dirty="0"/>
              <a:t>Children move from categorical words that they encounter regularly (</a:t>
            </a:r>
            <a:r>
              <a:rPr lang="en-US" sz="1200" kern="1200" dirty="0">
                <a:solidFill>
                  <a:schemeClr val="tx1"/>
                </a:solidFill>
                <a:effectLst/>
                <a:latin typeface="Arial" charset="0"/>
                <a:ea typeface="ＭＳ Ｐゴシック" panose="020B0600070205080204" pitchFamily="34" charset="-128"/>
                <a:cs typeface="+mn-cs"/>
              </a:rPr>
              <a:t>e.g.,</a:t>
            </a:r>
            <a:r>
              <a:rPr lang="en-US" sz="1200" kern="1200" baseline="0" dirty="0">
                <a:solidFill>
                  <a:schemeClr val="tx1"/>
                </a:solidFill>
                <a:effectLst/>
                <a:latin typeface="Arial" charset="0"/>
                <a:ea typeface="ＭＳ Ｐゴシック" panose="020B0600070205080204" pitchFamily="34" charset="-128"/>
                <a:cs typeface="+mn-cs"/>
              </a:rPr>
              <a:t> </a:t>
            </a:r>
            <a:r>
              <a:rPr lang="en-US" baseline="0" dirty="0"/>
              <a:t>toys, food) and move towards categorical words that they encounter less frequently (</a:t>
            </a:r>
            <a:r>
              <a:rPr lang="en-US" sz="1200" kern="1200" dirty="0">
                <a:solidFill>
                  <a:schemeClr val="tx1"/>
                </a:solidFill>
                <a:effectLst/>
                <a:latin typeface="Arial" charset="0"/>
                <a:ea typeface="ＭＳ Ｐゴシック" panose="020B0600070205080204" pitchFamily="34" charset="-128"/>
                <a:cs typeface="+mn-cs"/>
              </a:rPr>
              <a:t>e.g.,</a:t>
            </a:r>
            <a:r>
              <a:rPr lang="en-US" sz="1200" kern="1200" baseline="0" dirty="0">
                <a:solidFill>
                  <a:schemeClr val="tx1"/>
                </a:solidFill>
                <a:effectLst/>
                <a:latin typeface="Arial" charset="0"/>
                <a:ea typeface="ＭＳ Ｐゴシック" panose="020B0600070205080204" pitchFamily="34" charset="-128"/>
                <a:cs typeface="+mn-cs"/>
              </a:rPr>
              <a:t> </a:t>
            </a:r>
            <a:r>
              <a:rPr lang="en-US" baseline="0" dirty="0"/>
              <a:t>reptiles, vehicles).</a:t>
            </a:r>
            <a:endParaRPr lang="en-US" dirty="0"/>
          </a:p>
          <a:p>
            <a:pPr marL="228600" indent="-228600">
              <a:buAutoNum type="arabicPeriod" startAt="2"/>
            </a:pPr>
            <a:r>
              <a:rPr lang="en-US" dirty="0"/>
              <a:t>Understand and use both simple and complex words that describe the relations between objects.</a:t>
            </a:r>
          </a:p>
          <a:p>
            <a:pPr marL="685800" lvl="1" indent="-228600">
              <a:buFont typeface="Arial" panose="020B0604020202020204" pitchFamily="34" charset="0"/>
              <a:buChar char="•"/>
            </a:pPr>
            <a:r>
              <a:rPr lang="en-US" dirty="0"/>
              <a:t>Example: Children</a:t>
            </a:r>
            <a:r>
              <a:rPr lang="en-US" baseline="0" dirty="0"/>
              <a:t> move from words like </a:t>
            </a:r>
            <a:r>
              <a:rPr lang="en-US" i="1" baseline="0" dirty="0"/>
              <a:t>under</a:t>
            </a:r>
            <a:r>
              <a:rPr lang="en-US" baseline="0" dirty="0"/>
              <a:t>, </a:t>
            </a:r>
            <a:r>
              <a:rPr lang="en-US" i="1" baseline="0" dirty="0"/>
              <a:t>in</a:t>
            </a:r>
            <a:r>
              <a:rPr lang="en-US" baseline="0" dirty="0"/>
              <a:t>, </a:t>
            </a:r>
            <a:r>
              <a:rPr lang="en-US" i="1" baseline="0" dirty="0"/>
              <a:t>different </a:t>
            </a:r>
            <a:r>
              <a:rPr lang="en-US" i="0" baseline="0" dirty="0"/>
              <a:t>to more complex words like </a:t>
            </a:r>
            <a:r>
              <a:rPr lang="en-US" i="1" baseline="0" dirty="0"/>
              <a:t>smaller</a:t>
            </a:r>
            <a:r>
              <a:rPr lang="en-US" i="0" baseline="0" dirty="0"/>
              <a:t>, </a:t>
            </a:r>
            <a:r>
              <a:rPr lang="en-US" i="1" baseline="0" dirty="0"/>
              <a:t>bigger</a:t>
            </a:r>
            <a:r>
              <a:rPr lang="en-US" i="0" baseline="0" dirty="0"/>
              <a:t>, </a:t>
            </a:r>
            <a:r>
              <a:rPr lang="en-US" i="1" baseline="0" dirty="0"/>
              <a:t>next to</a:t>
            </a:r>
            <a:r>
              <a:rPr lang="en-US" i="0" baseline="0" dirty="0"/>
              <a:t>.</a:t>
            </a:r>
            <a:endParaRPr lang="en-US" i="1"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24</a:t>
            </a:fld>
            <a:endParaRPr lang="en-US" altLang="en-US" dirty="0"/>
          </a:p>
        </p:txBody>
      </p:sp>
    </p:spTree>
    <p:extLst>
      <p:ext uri="{BB962C8B-B14F-4D97-AF65-F5344CB8AC3E}">
        <p14:creationId xmlns:p14="http://schemas.microsoft.com/office/powerpoint/2010/main" val="2097715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xfrm>
            <a:off x="685800" y="4424085"/>
            <a:ext cx="5486400" cy="45000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Activity 3: Building Vocabulary</a:t>
            </a:r>
          </a:p>
          <a:p>
            <a:pPr marL="0" marR="0">
              <a:spcBef>
                <a:spcPts val="0"/>
              </a:spcBef>
              <a:spcAft>
                <a:spcPts val="0"/>
              </a:spcAft>
            </a:pPr>
            <a:endParaRPr lang="en-US" b="1"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Presenter Remarks:</a:t>
            </a:r>
            <a:r>
              <a:rPr lang="en-US" dirty="0">
                <a:effectLst/>
                <a:latin typeface="Arial" panose="020B0604020202020204" pitchFamily="34" charset="0"/>
                <a:ea typeface="Calibri" panose="020F0502020204030204" pitchFamily="34" charset="0"/>
                <a:cs typeface="Arial" panose="020B0604020202020204" pitchFamily="34" charset="0"/>
              </a:rPr>
              <a:t/>
            </a:r>
            <a:br>
              <a:rPr lang="en-US" dirty="0">
                <a:effectLst/>
                <a:latin typeface="Arial" panose="020B0604020202020204" pitchFamily="34" charset="0"/>
                <a:ea typeface="Calibri" panose="020F0502020204030204" pitchFamily="34" charset="0"/>
                <a:cs typeface="Arial" panose="020B0604020202020204" pitchFamily="34" charset="0"/>
              </a:rPr>
            </a:br>
            <a:r>
              <a:rPr lang="en-US" dirty="0">
                <a:latin typeface="Arial" panose="020B0604020202020204" pitchFamily="34" charset="0"/>
                <a:cs typeface="Arial" panose="020B0604020202020204" pitchFamily="34" charset="0"/>
              </a:rPr>
              <a:t>Let’s practice looking at how all the vocabulary types can be integrated.</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gn="r">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Participants will learn how to integrate vocabulary types.</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OUTCOMES: </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Participants will practice integrating vocabulary types and learn the importance of </a:t>
            </a:r>
            <a:r>
              <a:rPr kumimoji="0" lang="en-US"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emphasizing all components of vocabulary.</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Materials Required: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pitchFamily="18" charset="0"/>
                <a:cs typeface="Arial" panose="020B0604020202020204" pitchFamily="34" charset="0"/>
              </a:rPr>
              <a:t>Materials: Playdough, loose parts, paper, glue, etc.</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pitchFamily="18" charset="0"/>
                <a:cs typeface="Arial" panose="020B0604020202020204" pitchFamily="34" charset="0"/>
              </a:rPr>
              <a:t>Chart paper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pitchFamily="18" charset="0"/>
                <a:cs typeface="Arial" panose="020B0604020202020204" pitchFamily="34" charset="0"/>
              </a:rPr>
              <a:t>Table groups</a:t>
            </a:r>
          </a:p>
          <a:p>
            <a:pPr marL="0" marR="0" lvl="0" indent="0">
              <a:spcBef>
                <a:spcPts val="0"/>
              </a:spcBef>
              <a:spcAft>
                <a:spcPts val="0"/>
              </a:spcAft>
              <a:buFont typeface="Symbol" panose="05050102010706020507" pitchFamily="18" charset="2"/>
              <a:buNone/>
              <a:tabLst>
                <a:tab pos="457200" algn="l"/>
              </a:tabLst>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Font typeface="Symbol" panose="05050102010706020507" pitchFamily="18" charset="2"/>
              <a:buNone/>
              <a:tabLst>
                <a:tab pos="457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TIME: 10 minutes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gn="r">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spcAft>
                <a:spcPts val="0"/>
              </a:spcAft>
              <a:buFont typeface="Symbol" panose="05050102010706020507" pitchFamily="18" charset="2"/>
              <a:buNone/>
            </a:pPr>
            <a:r>
              <a:rPr lang="en-US" cap="all" dirty="0">
                <a:effectLst/>
                <a:latin typeface="Arial" panose="020B0604020202020204" pitchFamily="34" charset="0"/>
                <a:ea typeface="Times New Roman" panose="02020603050405020304" pitchFamily="18" charset="0"/>
                <a:cs typeface="Arial" panose="020B0604020202020204" pitchFamily="34" charset="0"/>
              </a:rPr>
              <a:t>Process: </a:t>
            </a:r>
          </a:p>
          <a:p>
            <a:pPr marL="171450" lvl="0" indent="-171450">
              <a:spcAft>
                <a:spcPts val="0"/>
              </a:spcAft>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Use the playdough on your table to make something with your tablemates.. </a:t>
            </a:r>
            <a:r>
              <a:rPr lang="en-US" dirty="0">
                <a:effectLst/>
                <a:latin typeface="Arial" panose="020B0604020202020204" pitchFamily="34" charset="0"/>
                <a:ea typeface="Times New Roman" panose="02020603050405020304" pitchFamily="18" charset="0"/>
                <a:cs typeface="Arial" panose="020B0604020202020204" pitchFamily="34" charset="0"/>
              </a:rPr>
              <a:t>(It can be anything. Give them a time limit.)</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Ask participants to write down all the vocabulary that could be connected to their creation (30 seconds).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Have participants make categories out of the words they wrote down (e.g., nouns, verbs, prepositions, describing words, title words, etc.).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Direct table groups to make a graphic representing what they did.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Say to participants, “These graphics show the wide variety of vocabulary types and illustrate that vocabulary is quite complex. They also show that we each probably have a strong suit and that we need to concentrate on emphasizing all components of vocabulary.” (This paves the way for talking about the three different foundations of vocabulary.)</a:t>
            </a:r>
            <a:endParaRPr lang="en-US"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6578319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altLang="en-US" dirty="0">
                <a:latin typeface="Arial" panose="020B0604020202020204" pitchFamily="34" charset="0"/>
              </a:rPr>
              <a:t>Let’s take a deeper look at foundation 2.1. Read both the 48 and 60 month foundations on the slide. What do you think </a:t>
            </a:r>
            <a:r>
              <a:rPr lang="en-US" altLang="en-US" i="1" dirty="0">
                <a:latin typeface="Arial" panose="020B0604020202020204" pitchFamily="34" charset="0"/>
              </a:rPr>
              <a:t>accepted words</a:t>
            </a:r>
            <a:r>
              <a:rPr lang="en-US" altLang="en-US" dirty="0">
                <a:latin typeface="Arial" panose="020B0604020202020204" pitchFamily="34" charset="0"/>
              </a:rPr>
              <a:t> refers to? (Wait 30 seconds for participants to consider, then solicit responses from the group.)</a:t>
            </a:r>
          </a:p>
          <a:p>
            <a:endParaRPr lang="en-US" altLang="en-US" i="1" dirty="0">
              <a:latin typeface="Arial" panose="020B0604020202020204" pitchFamily="34" charset="0"/>
            </a:endParaRPr>
          </a:p>
          <a:p>
            <a:r>
              <a:rPr lang="en-US" altLang="en-US" i="1" dirty="0">
                <a:latin typeface="Arial" panose="020B0604020202020204" pitchFamily="34" charset="0"/>
              </a:rPr>
              <a:t>Specificity of accepted words</a:t>
            </a:r>
            <a:r>
              <a:rPr lang="en-US" altLang="en-US" i="1" baseline="0" dirty="0">
                <a:latin typeface="Arial" panose="020B0604020202020204" pitchFamily="34" charset="0"/>
              </a:rPr>
              <a:t> </a:t>
            </a:r>
            <a:r>
              <a:rPr lang="en-US" altLang="en-US" dirty="0">
                <a:latin typeface="Arial" panose="020B0604020202020204" pitchFamily="34" charset="0"/>
              </a:rPr>
              <a:t>refers to </a:t>
            </a:r>
            <a:r>
              <a:rPr lang="en-US" altLang="en-US" baseline="0" dirty="0">
                <a:latin typeface="Arial" panose="020B0604020202020204" pitchFamily="34" charset="0"/>
              </a:rPr>
              <a:t>words which are common in a child’s environment or community.</a:t>
            </a:r>
          </a:p>
          <a:p>
            <a:endParaRPr lang="en-US" altLang="en-US" baseline="0" dirty="0">
              <a:latin typeface="Arial" panose="020B0604020202020204" pitchFamily="34" charset="0"/>
            </a:endParaRPr>
          </a:p>
          <a:p>
            <a:r>
              <a:rPr lang="en-US" dirty="0"/>
              <a:t>Look at your list of vocabulary words. Do you have any words that could be more sophisticated?</a:t>
            </a:r>
          </a:p>
          <a:p>
            <a:endParaRPr lang="en-US" dirty="0"/>
          </a:p>
          <a:p>
            <a:r>
              <a:rPr lang="en-US" dirty="0"/>
              <a:t>If you heard one of the words on your list in the classroom, how could you expand the conversation?</a:t>
            </a:r>
          </a:p>
          <a:p>
            <a:endParaRPr lang="en-US" altLang="en-US" baseline="0" dirty="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3CD4401-8270-4879-B841-6045969FFCBE}" type="slidenum">
              <a:rPr lang="en-US" altLang="en-US" smtClean="0"/>
              <a:pPr/>
              <a:t>26</a:t>
            </a:fld>
            <a:endParaRPr lang="en-US" altLang="en-US" dirty="0"/>
          </a:p>
        </p:txBody>
      </p:sp>
    </p:spTree>
    <p:extLst>
      <p:ext uri="{BB962C8B-B14F-4D97-AF65-F5344CB8AC3E}">
        <p14:creationId xmlns:p14="http://schemas.microsoft.com/office/powerpoint/2010/main" val="2831959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altLang="x-none" dirty="0"/>
              <a:t>This English-Language Development domain foundation most closely parallels Language and Literacy domain foundation 1.1.  </a:t>
            </a:r>
          </a:p>
          <a:p>
            <a:endParaRPr lang="en-US" altLang="x-none" dirty="0"/>
          </a:p>
          <a:p>
            <a:r>
              <a:rPr lang="en-US" altLang="x-none" dirty="0"/>
              <a:t>At around 48 months children use language to communicate with others in familiar social situations for a variety of basic purposes including describing, requesting, commenting, acknowledging, greeting, and rejecting.  </a:t>
            </a:r>
          </a:p>
          <a:p>
            <a:endParaRPr lang="en-US" altLang="x-none" dirty="0"/>
          </a:p>
          <a:p>
            <a:r>
              <a:rPr lang="en-US" altLang="x-none" dirty="0"/>
              <a:t>At around 60 months of age children use language to communicate with others in both familiar and unfamiliar social situations for a variety of basic and advanced purposes including reasoning, predicting problem solving, and seeking new information.  </a:t>
            </a:r>
          </a:p>
          <a:p>
            <a:endParaRPr lang="en-US" altLang="x-none" dirty="0"/>
          </a:p>
          <a:p>
            <a:r>
              <a:rPr lang="en-US" altLang="x-none" dirty="0"/>
              <a:t>Note that there are some differences in the expected levels of communication.</a:t>
            </a:r>
          </a:p>
          <a:p>
            <a:endParaRPr lang="en-US" altLang="x-none" dirty="0"/>
          </a:p>
          <a:p>
            <a:r>
              <a:rPr lang="en-US" altLang="x-none" dirty="0"/>
              <a:t>It is important to note that home language can be used and that code switching may be used. For this purpose,</a:t>
            </a:r>
            <a:r>
              <a:rPr lang="en-US" altLang="x-none" baseline="0" dirty="0"/>
              <a:t> learning a few key words in the home language and using cognates when possible is a powerful strategy teachers may use. </a:t>
            </a:r>
            <a:endParaRPr lang="en-US" altLang="x-none"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7C3A3CD-1605-3549-B520-BBD91FBFBC43}" type="slidenum">
              <a:rPr lang="en-US" altLang="x-none">
                <a:latin typeface="Calibri" charset="0"/>
              </a:rPr>
              <a:pPr eaLnBrk="1" hangingPunct="1"/>
              <a:t>27</a:t>
            </a:fld>
            <a:endParaRPr lang="en-US" altLang="x-none" dirty="0">
              <a:latin typeface="Calibri" charset="0"/>
            </a:endParaRPr>
          </a:p>
        </p:txBody>
      </p:sp>
    </p:spTree>
    <p:extLst>
      <p:ext uri="{BB962C8B-B14F-4D97-AF65-F5344CB8AC3E}">
        <p14:creationId xmlns:p14="http://schemas.microsoft.com/office/powerpoint/2010/main" val="3450334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dirty="0"/>
              <a:t>It is important</a:t>
            </a:r>
            <a:r>
              <a:rPr lang="en-US" baseline="0" dirty="0"/>
              <a:t> that words are taught in context.  For example, choose a book to read out loud that has some new words in it.  Exposing children to new vocabulary that is more “sophisticated” helps extend their vocabulary.  This is important with both English speaking children and with English learners.</a:t>
            </a:r>
          </a:p>
          <a:p>
            <a:endParaRPr lang="en-US" baseline="0" dirty="0"/>
          </a:p>
          <a:p>
            <a:r>
              <a:rPr lang="en-US" baseline="0" dirty="0"/>
              <a:t>Within your table groups, discuss which books you use to develop vocabulary in your class with your tablemates—and how you use them.</a:t>
            </a:r>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28</a:t>
            </a:fld>
            <a:endParaRPr lang="en-US" altLang="en-US"/>
          </a:p>
        </p:txBody>
      </p:sp>
    </p:spTree>
    <p:extLst>
      <p:ext uri="{BB962C8B-B14F-4D97-AF65-F5344CB8AC3E}">
        <p14:creationId xmlns:p14="http://schemas.microsoft.com/office/powerpoint/2010/main" val="1749689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pPr marL="0" marR="0" lvl="0" indent="0" algn="l" defTabSz="914400" rtl="0" eaLnBrk="0" fontAlgn="base" latinLnBrk="0" hangingPunct="0">
              <a:spcBef>
                <a:spcPts val="0"/>
              </a:spcBef>
              <a:spcAft>
                <a:spcPct val="0"/>
              </a:spcAft>
              <a:buClrTx/>
              <a:buSzTx/>
              <a:buFontTx/>
              <a:buNone/>
              <a:tabLst/>
              <a:defRPr/>
            </a:pPr>
            <a:r>
              <a:rPr lang="en-US" dirty="0"/>
              <a:t>Tier one words are those used in everyday speech. Invite participants</a:t>
            </a:r>
            <a:r>
              <a:rPr lang="en-US" baseline="0" dirty="0"/>
              <a:t> to share tier one examples inspired by the photograph </a:t>
            </a:r>
            <a:r>
              <a:rPr lang="en-US" i="0" baseline="0" dirty="0"/>
              <a:t>(</a:t>
            </a:r>
            <a:r>
              <a:rPr lang="en-US" i="0" dirty="0"/>
              <a:t>e.g., </a:t>
            </a:r>
            <a:r>
              <a:rPr lang="en-US" sz="1200" i="0" dirty="0"/>
              <a:t>cooking pizza, the pan is hot, pizza toppings,</a:t>
            </a:r>
            <a:r>
              <a:rPr lang="en-US" sz="1200" i="0" baseline="0" dirty="0"/>
              <a:t> cheese, pepperoni, mushrooms, vegetable toppings, crust finished).</a:t>
            </a:r>
          </a:p>
          <a:p>
            <a:endParaRPr lang="en-US" dirty="0"/>
          </a:p>
          <a:p>
            <a:pPr marL="0" marR="0" lvl="0" indent="0" algn="l" defTabSz="914400" rtl="0" eaLnBrk="0" fontAlgn="base" latinLnBrk="0" hangingPunct="0">
              <a:spcBef>
                <a:spcPts val="0"/>
              </a:spcBef>
              <a:spcAft>
                <a:spcPct val="0"/>
              </a:spcAft>
              <a:buClrTx/>
              <a:buSzTx/>
              <a:buFontTx/>
              <a:buNone/>
              <a:tabLst/>
              <a:defRPr/>
            </a:pPr>
            <a:r>
              <a:rPr lang="en-US" dirty="0"/>
              <a:t>Tier two words are high-frequency and more likely to appear in written material than in everyday speech. Invite participants</a:t>
            </a:r>
            <a:r>
              <a:rPr lang="en-US" baseline="0" dirty="0"/>
              <a:t> to share tier two examples inspired by the photograph </a:t>
            </a:r>
            <a:r>
              <a:rPr lang="en-US" i="0" baseline="0" dirty="0"/>
              <a:t>(</a:t>
            </a:r>
            <a:r>
              <a:rPr lang="en-US" i="0" dirty="0"/>
              <a:t>e.g., </a:t>
            </a:r>
            <a:r>
              <a:rPr lang="en-US" sz="1200" i="0" dirty="0"/>
              <a:t>chef, </a:t>
            </a:r>
            <a:r>
              <a:rPr lang="en-US" sz="1200" i="0" baseline="0" dirty="0"/>
              <a:t>preparing a feast, fresh/ organic vegetables, dough rising).</a:t>
            </a:r>
          </a:p>
          <a:p>
            <a:endParaRPr lang="en-US" dirty="0"/>
          </a:p>
          <a:p>
            <a:pPr marL="0" marR="0" lvl="0" indent="0" algn="l" defTabSz="914400" rtl="0" eaLnBrk="0" fontAlgn="base" latinLnBrk="0" hangingPunct="0">
              <a:spcBef>
                <a:spcPts val="0"/>
              </a:spcBef>
              <a:spcAft>
                <a:spcPct val="0"/>
              </a:spcAft>
              <a:buClrTx/>
              <a:buSzTx/>
              <a:buFontTx/>
              <a:buNone/>
              <a:tabLst/>
              <a:defRPr/>
            </a:pPr>
            <a:r>
              <a:rPr lang="en-US" dirty="0"/>
              <a:t>Tier three words are low-frequency, specialized words that are specific to a domain. Invite participants</a:t>
            </a:r>
            <a:r>
              <a:rPr lang="en-US" baseline="0" dirty="0"/>
              <a:t> to share tier three examples inspired by the photograph </a:t>
            </a:r>
            <a:r>
              <a:rPr lang="en-US" i="0" baseline="0" dirty="0"/>
              <a:t>(</a:t>
            </a:r>
            <a:r>
              <a:rPr lang="en-US" i="0" dirty="0"/>
              <a:t>e.g., </a:t>
            </a:r>
            <a:r>
              <a:rPr lang="en-US" sz="1200" i="0" dirty="0"/>
              <a:t>l</a:t>
            </a:r>
            <a:r>
              <a:rPr lang="en-US" sz="1200" dirty="0"/>
              <a:t>ook up the</a:t>
            </a:r>
            <a:r>
              <a:rPr lang="en-US" sz="1200" baseline="0" dirty="0"/>
              <a:t> science process of baking)</a:t>
            </a:r>
            <a:r>
              <a:rPr lang="en-US" sz="1200" i="0" baseline="0" dirty="0"/>
              <a:t>.</a:t>
            </a: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29</a:t>
            </a:fld>
            <a:endParaRPr lang="en-US" altLang="en-US" dirty="0"/>
          </a:p>
        </p:txBody>
      </p:sp>
    </p:spTree>
    <p:extLst>
      <p:ext uri="{BB962C8B-B14F-4D97-AF65-F5344CB8AC3E}">
        <p14:creationId xmlns:p14="http://schemas.microsoft.com/office/powerpoint/2010/main" val="2527576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0" fontAlgn="base" latinLnBrk="0" hangingPunct="0">
              <a:lnSpc>
                <a:spcPct val="100000"/>
              </a:lnSpc>
              <a:spcBef>
                <a:spcPts val="0"/>
              </a:spcBef>
              <a:spcAft>
                <a:spcPct val="0"/>
              </a:spcAft>
              <a:buClrTx/>
              <a:buSzTx/>
              <a:buFontTx/>
              <a:buNone/>
              <a:tabLst/>
              <a:defRPr/>
            </a:pPr>
            <a:r>
              <a:rPr lang="en-US" b="1" dirty="0"/>
              <a:t>Presenter Remarks:</a:t>
            </a:r>
          </a:p>
          <a:p>
            <a:pPr marL="0" marR="0" lvl="1" indent="0" algn="l" defTabSz="457200" rtl="0" eaLnBrk="0" fontAlgn="base" latinLnBrk="0" hangingPunct="0">
              <a:lnSpc>
                <a:spcPct val="100000"/>
              </a:lnSpc>
              <a:spcBef>
                <a:spcPts val="0"/>
              </a:spcBef>
              <a:spcAft>
                <a:spcPct val="0"/>
              </a:spcAft>
              <a:buClrTx/>
              <a:buSzTx/>
              <a:buFontTx/>
              <a:buNone/>
              <a:tabLst/>
              <a:defRPr/>
            </a:pPr>
            <a:r>
              <a:rPr lang="en-US" sz="1200" kern="1200" dirty="0">
                <a:solidFill>
                  <a:schemeClr val="tx1"/>
                </a:solidFill>
                <a:effectLst/>
                <a:latin typeface="Arial" charset="0"/>
                <a:ea typeface="ＭＳ Ｐゴシック" panose="020B0600070205080204" pitchFamily="34" charset="-128"/>
                <a:cs typeface="+mn-cs"/>
              </a:rPr>
              <a:t>Children’s communicative power is elevated when they increase their vocabulary knowledge.</a:t>
            </a:r>
          </a:p>
          <a:p>
            <a:pPr marL="0" marR="0" lvl="1" indent="0" algn="l" defTabSz="457200" rtl="0" eaLnBrk="0" fontAlgn="base" latinLnBrk="0" hangingPunct="0">
              <a:lnSpc>
                <a:spcPct val="100000"/>
              </a:lnSpc>
              <a:spcBef>
                <a:spcPts val="0"/>
              </a:spcBef>
              <a:spcAft>
                <a:spcPct val="0"/>
              </a:spcAft>
              <a:buClrTx/>
              <a:buSzTx/>
              <a:buFontTx/>
              <a:buNone/>
              <a:tabLst/>
              <a:defRPr/>
            </a:pPr>
            <a:endParaRPr lang="en-US" b="0" dirty="0">
              <a:solidFill>
                <a:schemeClr val="tx1"/>
              </a:solidFill>
            </a:endParaRPr>
          </a:p>
          <a:p>
            <a:pPr marL="0" marR="0" lvl="1" indent="0" algn="l" defTabSz="457200" rtl="0" eaLnBrk="0" fontAlgn="base" latinLnBrk="0" hangingPunct="0">
              <a:lnSpc>
                <a:spcPct val="100000"/>
              </a:lnSpc>
              <a:spcBef>
                <a:spcPts val="0"/>
              </a:spcBef>
              <a:spcAft>
                <a:spcPct val="0"/>
              </a:spcAft>
              <a:buClrTx/>
              <a:buSzTx/>
              <a:buFontTx/>
              <a:buNone/>
              <a:tabLst/>
              <a:defRPr/>
            </a:pPr>
            <a:r>
              <a:rPr lang="en-US" b="0" dirty="0">
                <a:solidFill>
                  <a:schemeClr val="tx1"/>
                </a:solidFill>
              </a:rPr>
              <a:t>Vocabulary</a:t>
            </a:r>
            <a:r>
              <a:rPr lang="en-US" b="0" baseline="0" dirty="0">
                <a:solidFill>
                  <a:schemeClr val="tx1"/>
                </a:solidFill>
              </a:rPr>
              <a:t> can be defined as “the words in a given language”</a:t>
            </a:r>
            <a:r>
              <a:rPr lang="en-US" b="0" dirty="0"/>
              <a:t> (PCF, Vol. 1, p. 99). </a:t>
            </a:r>
          </a:p>
          <a:p>
            <a:pPr marL="0" marR="0" lvl="1" indent="0" algn="l" defTabSz="457200" rtl="0" eaLnBrk="0" fontAlgn="base" latinLnBrk="0" hangingPunct="0">
              <a:lnSpc>
                <a:spcPct val="100000"/>
              </a:lnSpc>
              <a:spcBef>
                <a:spcPts val="0"/>
              </a:spcBef>
              <a:spcAft>
                <a:spcPct val="0"/>
              </a:spcAft>
              <a:buClrTx/>
              <a:buSzTx/>
              <a:buFontTx/>
              <a:buNone/>
              <a:tabLst/>
              <a:defRPr/>
            </a:pPr>
            <a:endParaRPr lang="en-US" dirty="0"/>
          </a:p>
          <a:p>
            <a:pPr marL="0" marR="0" lvl="1" indent="0" algn="l" defTabSz="457200" rtl="0" eaLnBrk="0" fontAlgn="base" latinLnBrk="0" hangingPunct="0">
              <a:lnSpc>
                <a:spcPct val="100000"/>
              </a:lnSpc>
              <a:spcBef>
                <a:spcPts val="0"/>
              </a:spcBef>
              <a:spcAft>
                <a:spcPct val="0"/>
              </a:spcAft>
              <a:buClrTx/>
              <a:buSzTx/>
              <a:buFontTx/>
              <a:buNone/>
              <a:tabLst/>
              <a:defRPr/>
            </a:pPr>
            <a:r>
              <a:rPr lang="en-US" dirty="0"/>
              <a:t>Today</a:t>
            </a:r>
            <a:r>
              <a:rPr lang="en-US" baseline="0" dirty="0"/>
              <a:t> we will explore the Vocabulary </a:t>
            </a:r>
            <a:r>
              <a:rPr lang="en-US" baseline="0" dirty="0" err="1"/>
              <a:t>substrand</a:t>
            </a:r>
            <a:r>
              <a:rPr lang="en-US" baseline="0" dirty="0"/>
              <a:t> and consider how vocabulary is more than words; it is connected to the understanding of word meaning, the accumulation of knowledge, and the ability to communicate effectively. </a:t>
            </a:r>
          </a:p>
          <a:p>
            <a:pPr marL="0" marR="0" lvl="1" indent="0" algn="l" defTabSz="457200" rtl="0" eaLnBrk="0" fontAlgn="base" latinLnBrk="0" hangingPunct="0">
              <a:lnSpc>
                <a:spcPct val="100000"/>
              </a:lnSpc>
              <a:spcBef>
                <a:spcPts val="0"/>
              </a:spcBef>
              <a:spcAft>
                <a:spcPct val="0"/>
              </a:spcAft>
              <a:buClrTx/>
              <a:buSzTx/>
              <a:buFontTx/>
              <a:buNone/>
              <a:tabLst/>
              <a:defRPr/>
            </a:pPr>
            <a:endParaRPr lang="en-US" dirty="0"/>
          </a:p>
          <a:p>
            <a:pPr marL="0" marR="0" lvl="1" indent="0" algn="l" defTabSz="457200" rtl="0" eaLnBrk="0" fontAlgn="base" latinLnBrk="0" hangingPunct="0">
              <a:lnSpc>
                <a:spcPct val="100000"/>
              </a:lnSpc>
              <a:spcBef>
                <a:spcPts val="0"/>
              </a:spcBef>
              <a:spcAft>
                <a:spcPct val="0"/>
              </a:spcAft>
              <a:buClrTx/>
              <a:buSzTx/>
              <a:buFontTx/>
              <a:buNone/>
              <a:tabLst/>
              <a:defRPr/>
            </a:pPr>
            <a:r>
              <a:rPr lang="en-US" altLang="x-none" dirty="0">
                <a:latin typeface="Arial" charset="0"/>
                <a:cs typeface="Arial" charset="0"/>
              </a:rPr>
              <a:t>“Oral language development results from the interaction of a variety of factors, including social, linguistic, maturational/biological and cognitive influences, and these factors interact and modify one another” (Bohannon and </a:t>
            </a:r>
            <a:r>
              <a:rPr lang="en-US" altLang="x-none" dirty="0" err="1">
                <a:latin typeface="Arial" charset="0"/>
                <a:cs typeface="Arial" charset="0"/>
              </a:rPr>
              <a:t>Bonvillian</a:t>
            </a:r>
            <a:r>
              <a:rPr lang="en-US" altLang="x-none" dirty="0">
                <a:latin typeface="Arial" charset="0"/>
                <a:cs typeface="Arial" charset="0"/>
              </a:rPr>
              <a:t> as cited in PLF, Vol. 1, p. 71). </a:t>
            </a:r>
          </a:p>
          <a:p>
            <a:pPr marL="0" marR="0" lvl="1" indent="0" algn="l" defTabSz="457200" rtl="0" eaLnBrk="0" fontAlgn="base" latinLnBrk="0" hangingPunct="0">
              <a:lnSpc>
                <a:spcPct val="100000"/>
              </a:lnSpc>
              <a:spcBef>
                <a:spcPts val="0"/>
              </a:spcBef>
              <a:spcAft>
                <a:spcPct val="0"/>
              </a:spcAft>
              <a:buClrTx/>
              <a:buSzTx/>
              <a:buFontTx/>
              <a:buNone/>
              <a:tabLst/>
              <a:defRPr/>
            </a:pPr>
            <a:endParaRPr lang="en-US" dirty="0">
              <a:latin typeface="Arial" charset="0"/>
              <a:cs typeface="Arial" charset="0"/>
            </a:endParaRPr>
          </a:p>
          <a:p>
            <a:pPr marL="0" marR="0" lvl="1" indent="0" algn="l" defTabSz="457200" rtl="0" eaLnBrk="0" fontAlgn="base" latinLnBrk="0" hangingPunct="0">
              <a:lnSpc>
                <a:spcPct val="100000"/>
              </a:lnSpc>
              <a:spcBef>
                <a:spcPts val="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3</a:t>
            </a:fld>
            <a:endParaRPr lang="en-US" altLang="en-US" dirty="0"/>
          </a:p>
        </p:txBody>
      </p:sp>
    </p:spTree>
    <p:extLst>
      <p:ext uri="{BB962C8B-B14F-4D97-AF65-F5344CB8AC3E}">
        <p14:creationId xmlns:p14="http://schemas.microsoft.com/office/powerpoint/2010/main" val="3835386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spcAft>
                <a:spcPts val="0"/>
              </a:spcAft>
              <a:buFont typeface="Arial" panose="020B0604020202020204" pitchFamily="34" charset="0"/>
              <a:buNone/>
            </a:pPr>
            <a:r>
              <a:rPr lang="en-US" b="1" dirty="0">
                <a:effectLst/>
                <a:latin typeface="Arial" panose="020B0604020202020204" pitchFamily="34" charset="0"/>
                <a:ea typeface="Calibri" panose="020F0502020204030204" pitchFamily="34" charset="0"/>
                <a:cs typeface="Arial" panose="020B0604020202020204" pitchFamily="34" charset="0"/>
              </a:rPr>
              <a:t>Presenter Remarks</a:t>
            </a:r>
            <a:r>
              <a:rPr lang="en-US" dirty="0">
                <a:effectLst/>
                <a:latin typeface="Arial" panose="020B0604020202020204" pitchFamily="34" charset="0"/>
                <a:ea typeface="Calibri" panose="020F0502020204030204" pitchFamily="34" charset="0"/>
                <a:cs typeface="Arial" panose="020B0604020202020204" pitchFamily="34" charset="0"/>
              </a:rPr>
              <a:t>:</a:t>
            </a:r>
            <a:br>
              <a:rPr lang="en-US" dirty="0">
                <a:effectLst/>
                <a:latin typeface="Arial" panose="020B0604020202020204" pitchFamily="34" charset="0"/>
                <a:ea typeface="Calibri" panose="020F0502020204030204" pitchFamily="34" charset="0"/>
                <a:cs typeface="Arial" panose="020B0604020202020204" pitchFamily="34" charset="0"/>
              </a:rPr>
            </a:br>
            <a:r>
              <a:rPr lang="en-US" dirty="0">
                <a:latin typeface="Arial" panose="020B0604020202020204" pitchFamily="34" charset="0"/>
                <a:cs typeface="Arial" panose="020B0604020202020204" pitchFamily="34" charset="0"/>
              </a:rPr>
              <a:t>Look at your Handout 3: Tiers Vocabulary Template and consider the following questions:</a:t>
            </a:r>
          </a:p>
          <a:p>
            <a:pPr marL="457200" indent="-457200">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Do you have vocabulary in all of the foundation areas?</a:t>
            </a:r>
          </a:p>
          <a:p>
            <a:pPr marL="457200" indent="-457200">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Do you have tier two and tier three vocabulary?</a:t>
            </a:r>
          </a:p>
          <a:p>
            <a:pPr marL="457200" indent="-457200">
              <a:spcAft>
                <a:spcPts val="0"/>
              </a:spcAft>
              <a:buFont typeface="Arial" panose="020B0604020202020204" pitchFamily="34" charset="0"/>
              <a:buChar char="•"/>
            </a:pPr>
            <a:r>
              <a:rPr lang="en-US" dirty="0">
                <a:latin typeface="Arial" panose="020B0604020202020204" pitchFamily="34" charset="0"/>
                <a:cs typeface="Arial" panose="020B0604020202020204" pitchFamily="34" charset="0"/>
              </a:rPr>
              <a:t>Are you using cognates where possible?</a:t>
            </a:r>
          </a:p>
          <a:p>
            <a:pPr marL="457200" indent="-457200">
              <a:spcAft>
                <a:spcPts val="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indent="0">
              <a:spcAft>
                <a:spcPts val="0"/>
              </a:spcAft>
              <a:buFont typeface="Arial" panose="020B0604020202020204" pitchFamily="34" charset="0"/>
              <a:buNone/>
            </a:pPr>
            <a:r>
              <a:rPr lang="en-US" dirty="0">
                <a:latin typeface="Arial" panose="020B0604020202020204" pitchFamily="34" charset="0"/>
                <a:cs typeface="Arial" panose="020B0604020202020204" pitchFamily="34" charset="0"/>
              </a:rPr>
              <a:t>Add ideas to areas where you might be lacking.</a:t>
            </a:r>
          </a:p>
          <a:p>
            <a:pPr marL="0" indent="0">
              <a:spcAft>
                <a:spcPts val="0"/>
              </a:spcAft>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spcAft>
                <a:spcPts val="0"/>
              </a:spcAft>
              <a:buFont typeface="Arial" panose="020B0604020202020204" pitchFamily="34" charset="0"/>
              <a:buNone/>
            </a:pPr>
            <a:r>
              <a:rPr lang="en-US" dirty="0">
                <a:latin typeface="Arial" panose="020B0604020202020204" pitchFamily="34" charset="0"/>
                <a:cs typeface="Arial" panose="020B0604020202020204" pitchFamily="34" charset="0"/>
              </a:rPr>
              <a:t>Underline words you may add to your classroom language tomorrow.</a:t>
            </a:r>
          </a:p>
          <a:p>
            <a:pPr marL="0" marR="0">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30</a:t>
            </a:fld>
            <a:endParaRPr lang="en-US" altLang="en-US" dirty="0"/>
          </a:p>
        </p:txBody>
      </p:sp>
    </p:spTree>
    <p:extLst>
      <p:ext uri="{BB962C8B-B14F-4D97-AF65-F5344CB8AC3E}">
        <p14:creationId xmlns:p14="http://schemas.microsoft.com/office/powerpoint/2010/main" val="3688569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altLang="en-US" dirty="0">
                <a:latin typeface="Arial" panose="020B0604020202020204" pitchFamily="34" charset="0"/>
              </a:rPr>
              <a:t>“Most words name categories rather than single objects; for  example, chair can be applied to many kinds of chairs, from  dining room chairs to beanbag chairs. And chair fits into another category called furniture. When we learn the names of categories, we are learning where one category begins and another ends” (PCF, Vol. 1, p. 119). </a:t>
            </a:r>
          </a:p>
          <a:p>
            <a:endParaRPr lang="en-US" altLang="en-US" dirty="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3CD4401-8270-4879-B841-6045969FFCBE}" type="slidenum">
              <a:rPr lang="en-US" altLang="en-US" smtClean="0"/>
              <a:pPr/>
              <a:t>31</a:t>
            </a:fld>
            <a:endParaRPr lang="en-US" altLang="en-US" dirty="0"/>
          </a:p>
        </p:txBody>
      </p:sp>
    </p:spTree>
    <p:extLst>
      <p:ext uri="{BB962C8B-B14F-4D97-AF65-F5344CB8AC3E}">
        <p14:creationId xmlns:p14="http://schemas.microsoft.com/office/powerpoint/2010/main" val="2438260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altLang="en-US" dirty="0">
                <a:latin typeface="Arial" panose="020B0604020202020204" pitchFamily="34" charset="0"/>
              </a:rPr>
              <a:t>“…[M]</a:t>
            </a:r>
            <a:r>
              <a:rPr lang="en-US" altLang="en-US" dirty="0" err="1">
                <a:latin typeface="Arial" panose="020B0604020202020204" pitchFamily="34" charset="0"/>
              </a:rPr>
              <a:t>ultiple</a:t>
            </a:r>
            <a:r>
              <a:rPr lang="en-US" altLang="en-US" dirty="0">
                <a:latin typeface="Arial" panose="020B0604020202020204" pitchFamily="34" charset="0"/>
              </a:rPr>
              <a:t> experiences with words across a variety of contexts are critical for children’s acquisition of a ﬁne-grained representation of those words” (PLF, Vol. 1, p. 73).</a:t>
            </a:r>
          </a:p>
          <a:p>
            <a:pPr marL="0" indent="0">
              <a:buNone/>
            </a:pPr>
            <a:endParaRPr lang="en-US" sz="1200" dirty="0"/>
          </a:p>
          <a:p>
            <a:pPr marL="0" indent="0">
              <a:buNone/>
            </a:pPr>
            <a:r>
              <a:rPr lang="en-US" sz="1200" dirty="0"/>
              <a:t>If a child says, “Here are the </a:t>
            </a:r>
            <a:r>
              <a:rPr lang="en-US" sz="1200" i="1" dirty="0"/>
              <a:t>animals </a:t>
            </a:r>
            <a:r>
              <a:rPr lang="en-US" sz="1200" dirty="0"/>
              <a:t>for our zoo.” </a:t>
            </a:r>
          </a:p>
          <a:p>
            <a:pPr marL="0" indent="0">
              <a:buNone/>
            </a:pPr>
            <a:endParaRPr lang="en-US" sz="1200" i="1" dirty="0"/>
          </a:p>
          <a:p>
            <a:pPr marL="0" indent="0">
              <a:buNone/>
            </a:pPr>
            <a:r>
              <a:rPr lang="en-US" sz="1200" i="0" dirty="0"/>
              <a:t>A teacher respond with, “Yes, you have some </a:t>
            </a:r>
            <a:r>
              <a:rPr lang="en-US" sz="1200" i="1" dirty="0"/>
              <a:t>fish</a:t>
            </a:r>
            <a:r>
              <a:rPr lang="en-US" sz="1200" i="0" dirty="0"/>
              <a:t> and some </a:t>
            </a:r>
            <a:r>
              <a:rPr lang="en-US" sz="1200" i="1" dirty="0"/>
              <a:t>reptiles</a:t>
            </a:r>
            <a:r>
              <a:rPr lang="en-US" sz="1200" i="0" dirty="0"/>
              <a:t> at your zoo.”</a:t>
            </a:r>
            <a:endParaRPr lang="en-US" altLang="en-US" i="0" baseline="0" dirty="0">
              <a:latin typeface="Arial" panose="020B0604020202020204" pitchFamily="34" charset="0"/>
            </a:endParaRPr>
          </a:p>
          <a:p>
            <a:endParaRPr lang="en-US" altLang="en-US" baseline="0" dirty="0">
              <a:latin typeface="Arial" panose="020B0604020202020204" pitchFamily="34" charset="0"/>
            </a:endParaRPr>
          </a:p>
          <a:p>
            <a:pPr marL="0" marR="0" indent="0" algn="l" defTabSz="457200" rtl="0" eaLnBrk="0" fontAlgn="base" latinLnBrk="0" hangingPunct="0">
              <a:spcBef>
                <a:spcPts val="0"/>
              </a:spcBef>
              <a:spcAft>
                <a:spcPct val="0"/>
              </a:spcAft>
              <a:buClrTx/>
              <a:buSzTx/>
              <a:buFontTx/>
              <a:buNone/>
              <a:tabLst/>
              <a:defRPr/>
            </a:pPr>
            <a:r>
              <a:rPr lang="en-US" dirty="0"/>
              <a:t>Look at your vocabulary list. Do you have any words that could be more sophisticated?</a:t>
            </a:r>
          </a:p>
          <a:p>
            <a:endParaRPr lang="en-US" altLang="en-US" baseline="0" dirty="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3CD4401-8270-4879-B841-6045969FFCBE}" type="slidenum">
              <a:rPr lang="en-US" altLang="en-US" smtClean="0"/>
              <a:pPr/>
              <a:t>32</a:t>
            </a:fld>
            <a:endParaRPr lang="en-US" altLang="en-US" dirty="0"/>
          </a:p>
        </p:txBody>
      </p:sp>
    </p:spTree>
    <p:extLst>
      <p:ext uri="{BB962C8B-B14F-4D97-AF65-F5344CB8AC3E}">
        <p14:creationId xmlns:p14="http://schemas.microsoft.com/office/powerpoint/2010/main" val="35991165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ts val="0"/>
              </a:spcBef>
              <a:spcAft>
                <a:spcPct val="0"/>
              </a:spcAft>
              <a:buClrTx/>
              <a:buSzTx/>
              <a:buFontTx/>
              <a:buNone/>
              <a:tabLst/>
              <a:defRPr/>
            </a:pPr>
            <a:r>
              <a:rPr lang="en-US" b="1" dirty="0"/>
              <a:t>Presenter Remarks:</a:t>
            </a:r>
          </a:p>
          <a:p>
            <a:pPr marL="0" marR="0" indent="0" algn="l" defTabSz="457200" rtl="0" eaLnBrk="0" fontAlgn="base" latinLnBrk="0" hangingPunct="0">
              <a:lnSpc>
                <a:spcPct val="100000"/>
              </a:lnSpc>
              <a:spcBef>
                <a:spcPts val="0"/>
              </a:spcBef>
              <a:spcAft>
                <a:spcPct val="0"/>
              </a:spcAft>
              <a:buClrTx/>
              <a:buSzTx/>
              <a:buFontTx/>
              <a:buNone/>
              <a:tabLst/>
              <a:defRPr/>
            </a:pPr>
            <a:r>
              <a:rPr lang="en-US" dirty="0"/>
              <a:t>“Teachers have a key role in making the sorting and grouping experiences meaningful and rich with language for </a:t>
            </a:r>
            <a:r>
              <a:rPr lang="en-US" i="1" dirty="0"/>
              <a:t>all </a:t>
            </a:r>
            <a:r>
              <a:rPr lang="en-US" dirty="0"/>
              <a:t>children” (PCF, Vol. 1, p. 262). </a:t>
            </a:r>
          </a:p>
          <a:p>
            <a:pPr marL="0" marR="0" indent="0" algn="l" defTabSz="457200" rtl="0" eaLnBrk="0" fontAlgn="base" latinLnBrk="0" hangingPunct="0">
              <a:lnSpc>
                <a:spcPct val="100000"/>
              </a:lnSpc>
              <a:spcBef>
                <a:spcPts val="0"/>
              </a:spcBef>
              <a:spcAft>
                <a:spcPct val="0"/>
              </a:spcAft>
              <a:buClrTx/>
              <a:buSzTx/>
              <a:buFontTx/>
              <a:buNone/>
              <a:tabLst/>
              <a:defRPr/>
            </a:pPr>
            <a:endParaRPr lang="en-US" dirty="0"/>
          </a:p>
          <a:p>
            <a:pPr marL="0" marR="0" indent="0" algn="l" defTabSz="457200" rtl="0" eaLnBrk="0" fontAlgn="base" latinLnBrk="0" hangingPunct="0">
              <a:lnSpc>
                <a:spcPct val="100000"/>
              </a:lnSpc>
              <a:spcBef>
                <a:spcPts val="0"/>
              </a:spcBef>
              <a:spcAft>
                <a:spcPct val="0"/>
              </a:spcAft>
              <a:buClrTx/>
              <a:buSzTx/>
              <a:buFontTx/>
              <a:buNone/>
              <a:tabLst/>
              <a:defRPr/>
            </a:pPr>
            <a:r>
              <a:rPr lang="en-US" dirty="0"/>
              <a:t>Teachers can</a:t>
            </a:r>
            <a:r>
              <a:rPr lang="en-US" baseline="0" dirty="0"/>
              <a:t> observe play opportunities and expand language by asking questions and prompting critical thinking. For example, in the picture from the previous slide the teacher might have asked, “Which of these are wild animals?”</a:t>
            </a:r>
          </a:p>
          <a:p>
            <a:pPr marL="0" marR="0" indent="0" algn="l" defTabSz="457200" rtl="0" eaLnBrk="0" fontAlgn="base" latinLnBrk="0" hangingPunct="0">
              <a:lnSpc>
                <a:spcPct val="100000"/>
              </a:lnSpc>
              <a:spcBef>
                <a:spcPts val="0"/>
              </a:spcBef>
              <a:spcAft>
                <a:spcPct val="0"/>
              </a:spcAft>
              <a:buClrTx/>
              <a:buSzTx/>
              <a:buFontTx/>
              <a:buNone/>
              <a:tabLst/>
              <a:defRPr/>
            </a:pPr>
            <a:endParaRPr lang="en-US" baseline="0" dirty="0"/>
          </a:p>
          <a:p>
            <a:pPr marL="0" marR="0" indent="0" algn="l" defTabSz="457200" rtl="0" eaLnBrk="0" fontAlgn="base" latinLnBrk="0" hangingPunct="0">
              <a:lnSpc>
                <a:spcPct val="100000"/>
              </a:lnSpc>
              <a:spcBef>
                <a:spcPts val="0"/>
              </a:spcBef>
              <a:spcAft>
                <a:spcPct val="0"/>
              </a:spcAft>
              <a:buClrTx/>
              <a:buSzTx/>
              <a:buFontTx/>
              <a:buNone/>
              <a:tabLst/>
              <a:defRPr/>
            </a:pPr>
            <a:r>
              <a:rPr lang="en-US" dirty="0"/>
              <a:t>To support classification vocabulary teachers can do the following:</a:t>
            </a:r>
          </a:p>
          <a:p>
            <a:pPr marL="171450" marR="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b="1" dirty="0"/>
              <a:t>“Recognize sorting in play” </a:t>
            </a:r>
            <a:r>
              <a:rPr lang="en-US" dirty="0"/>
              <a:t>(PCF, Vol. 1, p. 262).</a:t>
            </a:r>
          </a:p>
          <a:p>
            <a:pPr marL="171450" marR="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b="1" dirty="0"/>
              <a:t>“Help children label the groups and verbalize their criteria for sorting”</a:t>
            </a:r>
            <a:r>
              <a:rPr lang="en-US" dirty="0"/>
              <a:t> (PCF, Vol. 1, p. 262).</a:t>
            </a:r>
          </a:p>
          <a:p>
            <a:pPr marL="171450" marR="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b="1" dirty="0"/>
              <a:t>“Encourage children to come up with their own criteria for sorting” </a:t>
            </a:r>
            <a:r>
              <a:rPr lang="en-US" dirty="0"/>
              <a:t>(PCF, Vol. 1, p. 262).</a:t>
            </a:r>
          </a:p>
          <a:p>
            <a:pPr marL="457200" marR="0" lvl="1" indent="0" algn="l" defTabSz="457200" rtl="0" eaLnBrk="0" fontAlgn="base" latinLnBrk="0" hangingPunct="0">
              <a:lnSpc>
                <a:spcPct val="100000"/>
              </a:lnSpc>
              <a:spcBef>
                <a:spcPts val="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33</a:t>
            </a:fld>
            <a:endParaRPr lang="en-US" altLang="en-US" dirty="0"/>
          </a:p>
        </p:txBody>
      </p:sp>
    </p:spTree>
    <p:extLst>
      <p:ext uri="{BB962C8B-B14F-4D97-AF65-F5344CB8AC3E}">
        <p14:creationId xmlns:p14="http://schemas.microsoft.com/office/powerpoint/2010/main" val="2689144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ts val="0"/>
              </a:spcBef>
              <a:spcAft>
                <a:spcPct val="0"/>
              </a:spcAft>
              <a:buClrTx/>
              <a:buSzTx/>
              <a:buFontTx/>
              <a:buNone/>
              <a:tabLst/>
              <a:defRPr/>
            </a:pPr>
            <a:r>
              <a:rPr lang="en-US" b="1" dirty="0"/>
              <a:t>Presenter Remarks: </a:t>
            </a:r>
          </a:p>
          <a:p>
            <a:pPr marL="0" marR="0" indent="0" algn="l" defTabSz="457200" rtl="0" eaLnBrk="0" fontAlgn="base" latinLnBrk="0" hangingPunct="0">
              <a:lnSpc>
                <a:spcPct val="100000"/>
              </a:lnSpc>
              <a:spcBef>
                <a:spcPts val="0"/>
              </a:spcBef>
              <a:spcAft>
                <a:spcPct val="0"/>
              </a:spcAft>
              <a:buClrTx/>
              <a:buSzTx/>
              <a:buFontTx/>
              <a:buNone/>
              <a:tabLst/>
              <a:defRPr/>
            </a:pPr>
            <a:r>
              <a:rPr lang="en-US" b="0" dirty="0"/>
              <a:t>The transitional kindergarten environment </a:t>
            </a:r>
            <a:r>
              <a:rPr lang="en-US" b="0" baseline="0" dirty="0"/>
              <a:t>is particularly beneficial in prompting category vocabulary. </a:t>
            </a:r>
          </a:p>
          <a:p>
            <a:pPr marL="0" marR="0" indent="0" algn="l" defTabSz="457200" rtl="0" eaLnBrk="0" fontAlgn="base" latinLnBrk="0" hangingPunct="0">
              <a:lnSpc>
                <a:spcPct val="100000"/>
              </a:lnSpc>
              <a:spcBef>
                <a:spcPts val="0"/>
              </a:spcBef>
              <a:spcAft>
                <a:spcPct val="0"/>
              </a:spcAft>
              <a:buClrTx/>
              <a:buSzTx/>
              <a:buFontTx/>
              <a:buNone/>
              <a:tabLst/>
              <a:defRPr/>
            </a:pPr>
            <a:endParaRPr lang="en-US" b="0" baseline="0" dirty="0"/>
          </a:p>
          <a:p>
            <a:pPr marL="0" marR="0" indent="0" algn="l" defTabSz="457200" rtl="0" eaLnBrk="0" fontAlgn="base" latinLnBrk="0" hangingPunct="0">
              <a:lnSpc>
                <a:spcPct val="100000"/>
              </a:lnSpc>
              <a:spcBef>
                <a:spcPts val="0"/>
              </a:spcBef>
              <a:spcAft>
                <a:spcPct val="0"/>
              </a:spcAft>
              <a:buClrTx/>
              <a:buSzTx/>
              <a:buFontTx/>
              <a:buNone/>
              <a:tabLst/>
              <a:defRPr/>
            </a:pPr>
            <a:r>
              <a:rPr lang="en-US" b="0" dirty="0"/>
              <a:t>Discuss</a:t>
            </a:r>
            <a:r>
              <a:rPr lang="en-US" b="0" baseline="0" dirty="0"/>
              <a:t> the following questions with your tablemates: </a:t>
            </a:r>
          </a:p>
          <a:p>
            <a:pPr marL="171450" marR="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1200" dirty="0"/>
              <a:t>What opportunities for category vocabulary do you see in these pictures?</a:t>
            </a:r>
          </a:p>
          <a:p>
            <a:pPr marL="171450" marR="0" indent="-171450" algn="l" defTabSz="4572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1200" dirty="0"/>
              <a:t>What opportunities for category vocabulary do you see in your classroom?</a:t>
            </a:r>
          </a:p>
          <a:p>
            <a:endParaRPr lang="en-US" b="0" baseline="0"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34</a:t>
            </a:fld>
            <a:endParaRPr lang="en-US" altLang="en-US" dirty="0"/>
          </a:p>
        </p:txBody>
      </p:sp>
    </p:spTree>
    <p:extLst>
      <p:ext uri="{BB962C8B-B14F-4D97-AF65-F5344CB8AC3E}">
        <p14:creationId xmlns:p14="http://schemas.microsoft.com/office/powerpoint/2010/main" val="3072818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Aft>
                <a:spcPts val="0"/>
              </a:spcAft>
            </a:pPr>
            <a:r>
              <a:rPr lang="en-US" b="1" dirty="0"/>
              <a:t>Background Information: </a:t>
            </a:r>
          </a:p>
          <a:p>
            <a:pPr eaLnBrk="1" hangingPunct="1">
              <a:spcAft>
                <a:spcPts val="0"/>
              </a:spcAft>
            </a:pPr>
            <a:r>
              <a:rPr lang="en-US" dirty="0"/>
              <a:t>Prior to the training download and embed</a:t>
            </a:r>
            <a:r>
              <a:rPr lang="en-US" baseline="0" dirty="0"/>
              <a:t> foundations video example 2.2. </a:t>
            </a:r>
            <a:r>
              <a:rPr lang="en-US" dirty="0"/>
              <a:t>Show</a:t>
            </a:r>
            <a:r>
              <a:rPr lang="en-US" baseline="0" dirty="0"/>
              <a:t> foundations example video Vocabulary 2.2.</a:t>
            </a:r>
            <a:r>
              <a:rPr lang="en-US" altLang="ja-JP" sz="1200" dirty="0">
                <a:ea typeface="MS PGothic" charset="0"/>
              </a:rPr>
              <a:t> It represents what you might see in a classroom. </a:t>
            </a:r>
            <a:endParaRPr lang="en-US" baseline="0" dirty="0"/>
          </a:p>
          <a:p>
            <a:pPr eaLnBrk="1" hangingPunct="1">
              <a:spcAft>
                <a:spcPts val="0"/>
              </a:spcAft>
            </a:pPr>
            <a:endParaRPr lang="en-US" dirty="0"/>
          </a:p>
          <a:p>
            <a:pPr marL="0" marR="0" indent="0" algn="l" defTabSz="457200" rtl="0" eaLnBrk="0" fontAlgn="base" latinLnBrk="0" hangingPunct="0">
              <a:spcBef>
                <a:spcPts val="0"/>
              </a:spcBef>
              <a:spcAft>
                <a:spcPts val="0"/>
              </a:spcAft>
              <a:buClrTx/>
              <a:buSzTx/>
              <a:buFontTx/>
              <a:buNone/>
              <a:tabLst/>
              <a:defRPr/>
            </a:pPr>
            <a:r>
              <a:rPr lang="en-US" b="1" dirty="0"/>
              <a:t>Presenter Remarks: </a:t>
            </a:r>
          </a:p>
          <a:p>
            <a:pPr>
              <a:spcAft>
                <a:spcPts val="0"/>
              </a:spcAft>
            </a:pPr>
            <a:r>
              <a:rPr lang="en-US" dirty="0"/>
              <a:t>Discuss the knowledge, skills, and behaviors that</a:t>
            </a:r>
            <a:r>
              <a:rPr lang="en-US" baseline="0" dirty="0"/>
              <a:t> take on a developmental shift.</a:t>
            </a:r>
            <a:endParaRPr lang="en-US" dirty="0"/>
          </a:p>
          <a:p>
            <a:pPr>
              <a:spcAft>
                <a:spcPts val="0"/>
              </a:spcAft>
            </a:pPr>
            <a:endParaRPr lang="en-US" b="1" dirty="0"/>
          </a:p>
          <a:p>
            <a:pPr>
              <a:spcAft>
                <a:spcPts val="0"/>
              </a:spcAft>
            </a:pPr>
            <a:endParaRPr lang="en-US" dirty="0"/>
          </a:p>
          <a:p>
            <a:pPr eaLnBrk="1" hangingPunct="1">
              <a:spcAft>
                <a:spcPts val="0"/>
              </a:spcAft>
            </a:pPr>
            <a:endParaRPr lang="en-US" b="1" u="sng" dirty="0"/>
          </a:p>
          <a:p>
            <a:pPr>
              <a:spcAft>
                <a:spcPts val="0"/>
              </a:spcAft>
            </a:pPr>
            <a:endParaRPr lang="en-US" dirty="0"/>
          </a:p>
        </p:txBody>
      </p:sp>
      <p:sp>
        <p:nvSpPr>
          <p:cNvPr id="4915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6DCFF484-C1CE-4245-B60F-F992C3B69BEF}" type="slidenum">
              <a:rPr lang="en-US">
                <a:cs typeface="Arial" charset="0"/>
              </a:rPr>
              <a:pPr/>
              <a:t>35</a:t>
            </a:fld>
            <a:endParaRPr lang="en-US" dirty="0">
              <a:cs typeface="Arial" charset="0"/>
            </a:endParaRPr>
          </a:p>
        </p:txBody>
      </p:sp>
    </p:spTree>
    <p:extLst>
      <p:ext uri="{BB962C8B-B14F-4D97-AF65-F5344CB8AC3E}">
        <p14:creationId xmlns:p14="http://schemas.microsoft.com/office/powerpoint/2010/main" val="1194060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ln/>
        </p:spPr>
      </p:sp>
      <p:sp>
        <p:nvSpPr>
          <p:cNvPr id="89090" name="Rectangle 3"/>
          <p:cNvSpPr>
            <a:spLocks noGrp="1" noChangeArrowheads="1"/>
          </p:cNvSpPr>
          <p:nvPr>
            <p:ph type="body" idx="1"/>
          </p:nvPr>
        </p:nvSpPr>
        <p:spPr>
          <a:xfrm>
            <a:off x="685800" y="4448175"/>
            <a:ext cx="5486400" cy="447595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2" indent="0" algn="l" defTabSz="457200" rtl="0" eaLnBrk="0" fontAlgn="base" latinLnBrk="0" hangingPunct="0">
              <a:lnSpc>
                <a:spcPct val="80000"/>
              </a:lnSpc>
              <a:spcBef>
                <a:spcPts val="0"/>
              </a:spcBef>
              <a:spcAft>
                <a:spcPct val="0"/>
              </a:spcAft>
              <a:buClrTx/>
              <a:buSzTx/>
              <a:buFontTx/>
              <a:buNone/>
              <a:tabLst/>
              <a:defRPr/>
            </a:pPr>
            <a:r>
              <a:rPr lang="en-US" b="1" dirty="0">
                <a:latin typeface="Arial" panose="020B0604020202020204" pitchFamily="34" charset="0"/>
                <a:cs typeface="Arial" panose="020B0604020202020204" pitchFamily="34" charset="0"/>
              </a:rPr>
              <a:t>Presenter Remarks: </a:t>
            </a:r>
          </a:p>
          <a:p>
            <a:pPr marL="0" lvl="2" indent="0">
              <a:buFontTx/>
              <a:buNone/>
            </a:pPr>
            <a:r>
              <a:rPr lang="en-US" dirty="0">
                <a:latin typeface="Arial" panose="020B0604020202020204" pitchFamily="34" charset="0"/>
                <a:ea typeface="MS PGothic" charset="0"/>
                <a:cs typeface="Arial" panose="020B0604020202020204" pitchFamily="34" charset="0"/>
              </a:rPr>
              <a:t>Recognizing that students follow different pathways to learning, this framework incorporates a concept known as Universal Design for Learning (UDL).</a:t>
            </a:r>
          </a:p>
          <a:p>
            <a:pPr marL="0" lvl="2" indent="0">
              <a:buFontTx/>
              <a:buNone/>
            </a:pPr>
            <a:endParaRPr lang="en-US" dirty="0">
              <a:latin typeface="Arial" panose="020B0604020202020204" pitchFamily="34" charset="0"/>
              <a:ea typeface="MS PGothic" charset="0"/>
              <a:cs typeface="Arial" panose="020B0604020202020204" pitchFamily="34" charset="0"/>
            </a:endParaRPr>
          </a:p>
          <a:p>
            <a:pPr marL="0" lvl="2" indent="0">
              <a:buFontTx/>
              <a:buNone/>
            </a:pPr>
            <a:r>
              <a:rPr lang="en-US" dirty="0">
                <a:latin typeface="Arial" panose="020B0604020202020204" pitchFamily="34" charset="0"/>
                <a:ea typeface="MS PGothic" charset="0"/>
                <a:cs typeface="Arial" panose="020B0604020202020204" pitchFamily="34" charset="0"/>
              </a:rPr>
              <a:t>“Universal design provides for multiple means of representation, multiple means of engagement, and multiple means of expression…Multiple means of representation refers to providing information in a variety of ways so the learning needs of all children are met. For example, it is important to speak clearly to children with auditory disabilities while also presenting information visually (such as with objects and pictures).</a:t>
            </a:r>
            <a:r>
              <a:rPr lang="en-US" baseline="0" dirty="0">
                <a:latin typeface="Arial" panose="020B0604020202020204" pitchFamily="34" charset="0"/>
                <a:ea typeface="MS PGothic" charset="0"/>
                <a:cs typeface="Arial" panose="020B0604020202020204" pitchFamily="34" charset="0"/>
              </a:rPr>
              <a:t> </a:t>
            </a:r>
          </a:p>
          <a:p>
            <a:pPr marL="0" lvl="2" indent="0">
              <a:buFontTx/>
              <a:buNone/>
            </a:pPr>
            <a:endParaRPr lang="en-US" baseline="0" dirty="0">
              <a:latin typeface="Arial" panose="020B0604020202020204" pitchFamily="34" charset="0"/>
              <a:ea typeface="MS PGothic" charset="0"/>
              <a:cs typeface="Arial" panose="020B0604020202020204" pitchFamily="34" charset="0"/>
            </a:endParaRPr>
          </a:p>
          <a:p>
            <a:pPr marL="0" lvl="2" indent="0">
              <a:buFontTx/>
              <a:buNone/>
            </a:pPr>
            <a:r>
              <a:rPr lang="en-US" dirty="0">
                <a:latin typeface="Arial" panose="020B0604020202020204" pitchFamily="34" charset="0"/>
                <a:ea typeface="MS PGothic" charset="0"/>
                <a:cs typeface="Arial" panose="020B0604020202020204" pitchFamily="34" charset="0"/>
              </a:rPr>
              <a:t>Multiple means of expression refers to allowing children to use alternative ways to communicate or demonstrate what they know or what they are feeling. For example, when a teacher seeks a verbal response, a child may respond in any language, including American Sign Language. A child with special needs who cannot speak may also respond by pointing, gazing, gesturing, using a picture system of communication, or by using any other form of alternative or augmented communication system.</a:t>
            </a:r>
            <a:r>
              <a:rPr lang="en-US" baseline="0" dirty="0">
                <a:latin typeface="Arial" panose="020B0604020202020204" pitchFamily="34" charset="0"/>
                <a:ea typeface="MS PGothic" charset="0"/>
                <a:cs typeface="Arial" panose="020B0604020202020204" pitchFamily="34" charset="0"/>
              </a:rPr>
              <a:t> </a:t>
            </a:r>
          </a:p>
          <a:p>
            <a:pPr marL="0" lvl="2" indent="0">
              <a:buFontTx/>
              <a:buNone/>
            </a:pPr>
            <a:endParaRPr lang="en-US" baseline="0" dirty="0">
              <a:latin typeface="Arial" panose="020B0604020202020204" pitchFamily="34" charset="0"/>
              <a:ea typeface="MS PGothic" charset="0"/>
              <a:cs typeface="Arial" panose="020B0604020202020204" pitchFamily="34" charset="0"/>
            </a:endParaRPr>
          </a:p>
          <a:p>
            <a:pPr marL="0" lvl="2" indent="0">
              <a:buFontTx/>
              <a:buNone/>
            </a:pPr>
            <a:r>
              <a:rPr lang="en-US" dirty="0">
                <a:latin typeface="Arial" panose="020B0604020202020204" pitchFamily="34" charset="0"/>
                <a:ea typeface="MS PGothic" charset="0"/>
                <a:cs typeface="Arial" panose="020B0604020202020204" pitchFamily="34" charset="0"/>
              </a:rPr>
              <a:t>Multiple means of engagement refers to providing choices in the setting or program that facilitate learning by building on children</a:t>
            </a:r>
            <a:r>
              <a:rPr lang="ja-JP" altLang="en-US" dirty="0">
                <a:latin typeface="Arial" panose="020B0604020202020204" pitchFamily="34" charset="0"/>
                <a:ea typeface="MS PGothic" charset="0"/>
                <a:cs typeface="Arial" panose="020B0604020202020204" pitchFamily="34" charset="0"/>
              </a:rPr>
              <a:t>’</a:t>
            </a:r>
            <a:r>
              <a:rPr lang="en-US" altLang="ja-JP" dirty="0">
                <a:latin typeface="Arial" panose="020B0604020202020204" pitchFamily="34" charset="0"/>
                <a:ea typeface="MS PGothic" charset="0"/>
                <a:cs typeface="Arial" panose="020B0604020202020204" pitchFamily="34" charset="0"/>
              </a:rPr>
              <a:t>s interests. The information in this curriculum framework has been worded to incorporate multiple means of representation, expression, and engagement” (PCF, Vol. 2, p. </a:t>
            </a:r>
            <a:r>
              <a:rPr lang="en-US" altLang="ja-JP" baseline="0" dirty="0">
                <a:latin typeface="Arial" panose="020B0604020202020204" pitchFamily="34" charset="0"/>
                <a:ea typeface="MS PGothic" charset="0"/>
                <a:cs typeface="Arial" panose="020B0604020202020204" pitchFamily="34" charset="0"/>
              </a:rPr>
              <a:t>14). </a:t>
            </a:r>
            <a:endParaRPr lang="en-US" altLang="ja-JP" dirty="0">
              <a:latin typeface="Arial" panose="020B0604020202020204" pitchFamily="34" charset="0"/>
              <a:ea typeface="MS PGothic" charset="0"/>
              <a:cs typeface="Arial" panose="020B0604020202020204" pitchFamily="34" charset="0"/>
            </a:endParaRPr>
          </a:p>
          <a:p>
            <a:pPr marL="0" marR="0" lvl="2" indent="0" algn="l" defTabSz="457200" rtl="0" eaLnBrk="0" fontAlgn="base" latinLnBrk="0" hangingPunct="0">
              <a:spcBef>
                <a:spcPts val="0"/>
              </a:spcBef>
              <a:spcAft>
                <a:spcPct val="0"/>
              </a:spcAft>
              <a:buClrTx/>
              <a:buSzTx/>
              <a:buFontTx/>
              <a:buNone/>
              <a:tabLst/>
              <a:defRPr/>
            </a:pPr>
            <a:endParaRPr lang="en-US" baseline="0" dirty="0">
              <a:latin typeface="Arial" panose="020B0604020202020204" pitchFamily="34" charset="0"/>
              <a:ea typeface="MS PGothic" charset="0"/>
              <a:cs typeface="Arial" panose="020B0604020202020204" pitchFamily="34" charset="0"/>
            </a:endParaRPr>
          </a:p>
          <a:p>
            <a:pPr marL="0" marR="0" lvl="2" indent="0" algn="l" defTabSz="457200" rtl="0" eaLnBrk="0" fontAlgn="base" latinLnBrk="0" hangingPunct="0">
              <a:spcBef>
                <a:spcPts val="0"/>
              </a:spcBef>
              <a:spcAft>
                <a:spcPct val="0"/>
              </a:spcAft>
              <a:buClrTx/>
              <a:buSzTx/>
              <a:buFontTx/>
              <a:buNone/>
              <a:tabLst/>
              <a:defRPr/>
            </a:pPr>
            <a:r>
              <a:rPr lang="en-US" baseline="0" dirty="0">
                <a:latin typeface="Arial" panose="020B0604020202020204" pitchFamily="34" charset="0"/>
                <a:ea typeface="MS PGothic" charset="0"/>
                <a:cs typeface="Arial" panose="020B0604020202020204" pitchFamily="34" charset="0"/>
              </a:rPr>
              <a:t>An intentionally designed environment can support UDL strategies for supporting vocabulary. Look at the various ways children are engaging with, representing, and expressing the concept of a volcano in these photographs. How many can you see?</a:t>
            </a:r>
          </a:p>
          <a:p>
            <a:pPr marL="0" lvl="2">
              <a:lnSpc>
                <a:spcPct val="80000"/>
              </a:lnSpc>
            </a:pPr>
            <a:endParaRPr lang="en-US" dirty="0">
              <a:latin typeface="Arial" panose="020B0604020202020204" pitchFamily="34" charset="0"/>
              <a:ea typeface="MS PGothic" charset="0"/>
              <a:cs typeface="Arial" panose="020B0604020202020204" pitchFamily="34" charset="0"/>
            </a:endParaRPr>
          </a:p>
          <a:p>
            <a:pPr marL="0" marR="0" lvl="2" indent="0" algn="l" defTabSz="914400" rtl="0" eaLnBrk="0" fontAlgn="base" latinLnBrk="0" hangingPunct="0">
              <a:spcAft>
                <a:spcPct val="0"/>
              </a:spcAft>
              <a:buClrTx/>
              <a:buSzTx/>
              <a:buFontTx/>
              <a:buNone/>
              <a:tabLst/>
              <a:defRPr/>
            </a:pPr>
            <a:r>
              <a:rPr lang="en-US" b="1" dirty="0">
                <a:latin typeface="Arial" panose="020B0604020202020204" pitchFamily="34" charset="0"/>
                <a:ea typeface="MS PGothic" charset="0"/>
                <a:cs typeface="Arial" panose="020B0604020202020204" pitchFamily="34" charset="0"/>
              </a:rPr>
              <a:t>Extra Notes</a:t>
            </a:r>
            <a:r>
              <a:rPr lang="en-US" dirty="0">
                <a:latin typeface="Arial" panose="020B0604020202020204" pitchFamily="34" charset="0"/>
                <a:ea typeface="MS PGothic" charset="0"/>
                <a:cs typeface="Arial" panose="020B0604020202020204" pitchFamily="34" charset="0"/>
              </a:rPr>
              <a:t>: </a:t>
            </a:r>
          </a:p>
          <a:p>
            <a:pPr marL="0" marR="0" lvl="2" indent="0" algn="l" defTabSz="914400" rtl="0" eaLnBrk="0" fontAlgn="base" latinLnBrk="0" hangingPunct="0">
              <a:spcAft>
                <a:spcPct val="0"/>
              </a:spcAft>
              <a:buClrTx/>
              <a:buSzTx/>
              <a:buFontTx/>
              <a:buNone/>
              <a:tabLst/>
              <a:defRPr/>
            </a:pPr>
            <a:r>
              <a:rPr lang="en-US" dirty="0">
                <a:latin typeface="Arial" panose="020B0604020202020204" pitchFamily="34" charset="0"/>
                <a:ea typeface="MS PGothic" charset="0"/>
                <a:cs typeface="Arial" panose="020B0604020202020204" pitchFamily="34" charset="0"/>
              </a:rPr>
              <a:t>Print and place the following article on the gallery table for those participants who are interested in learning more about UDL</a:t>
            </a:r>
            <a:r>
              <a:rPr lang="en-US" baseline="0" dirty="0">
                <a:latin typeface="Arial" panose="020B0604020202020204" pitchFamily="34" charset="0"/>
                <a:ea typeface="MS PGothic" charset="0"/>
                <a:cs typeface="Arial" panose="020B0604020202020204" pitchFamily="34" charset="0"/>
              </a:rPr>
              <a:t>: “</a:t>
            </a:r>
            <a:r>
              <a:rPr lang="en-US" kern="1200" dirty="0">
                <a:effectLst/>
                <a:latin typeface="Arial" panose="020B0604020202020204" pitchFamily="34" charset="0"/>
                <a:ea typeface="MS PGothic" panose="020B0600070205080204" pitchFamily="34" charset="-128"/>
                <a:cs typeface="Arial" panose="020B0604020202020204" pitchFamily="34" charset="0"/>
              </a:rPr>
              <a:t>Integrating Principles of Universal Design Into the Early Childhood Curriculum.”</a:t>
            </a:r>
            <a:endParaRPr lang="en-US" dirty="0">
              <a:latin typeface="Arial" panose="020B0604020202020204" pitchFamily="34" charset="0"/>
              <a:ea typeface="MS PGothic" charset="0"/>
              <a:cs typeface="Arial" panose="020B0604020202020204" pitchFamily="34" charset="0"/>
            </a:endParaRPr>
          </a:p>
          <a:p>
            <a:pPr>
              <a:lnSpc>
                <a:spcPct val="80000"/>
              </a:lnSpc>
            </a:pPr>
            <a:endParaRPr lang="en-US" dirty="0">
              <a:latin typeface="Arial" panose="020B0604020202020204" pitchFamily="34" charset="0"/>
              <a:ea typeface="MS PGothic" charset="0"/>
              <a:cs typeface="Arial" panose="020B0604020202020204" pitchFamily="34" charset="0"/>
            </a:endParaRPr>
          </a:p>
        </p:txBody>
      </p:sp>
      <p:sp>
        <p:nvSpPr>
          <p:cNvPr id="89091" name="Slide Number Placeholder 1"/>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A9002C5-7EC7-B247-885E-70592D44651A}" type="slidenum">
              <a:rPr lang="en-US" sz="1200">
                <a:ea typeface="ＭＳ Ｐゴシック" charset="0"/>
                <a:cs typeface="ＭＳ Ｐゴシック" charset="0"/>
              </a:rPr>
              <a:pPr/>
              <a:t>36</a:t>
            </a:fld>
            <a:endParaRPr lang="en-US" sz="1200" dirty="0">
              <a:ea typeface="ＭＳ Ｐゴシック" charset="0"/>
              <a:cs typeface="ＭＳ Ｐゴシック" charset="0"/>
            </a:endParaRPr>
          </a:p>
        </p:txBody>
      </p:sp>
    </p:spTree>
    <p:extLst>
      <p:ext uri="{BB962C8B-B14F-4D97-AF65-F5344CB8AC3E}">
        <p14:creationId xmlns:p14="http://schemas.microsoft.com/office/powerpoint/2010/main" val="2842185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0" fontAlgn="base" latinLnBrk="0" hangingPunct="0">
              <a:spcBef>
                <a:spcPts val="0"/>
              </a:spcBef>
              <a:spcAft>
                <a:spcPct val="0"/>
              </a:spcAft>
              <a:buClrTx/>
              <a:buSzTx/>
              <a:buFontTx/>
              <a:buNone/>
              <a:tabLst/>
              <a:defRPr/>
            </a:pPr>
            <a:r>
              <a:rPr lang="en-US" b="1" dirty="0"/>
              <a:t>Presenter Remarks: </a:t>
            </a:r>
          </a:p>
          <a:p>
            <a:pPr marL="0" indent="0">
              <a:buNone/>
            </a:pPr>
            <a:r>
              <a:rPr lang="en-US" dirty="0"/>
              <a:t>“Children with disabilities or communication differences benefit from teachers who understand their differences in language and communication and make allowances for them in the daily routine” (PCF, Vol. 1, p. 101).</a:t>
            </a:r>
          </a:p>
          <a:p>
            <a:pPr marL="0" indent="0">
              <a:buNone/>
            </a:pPr>
            <a:endParaRPr lang="en-US" dirty="0"/>
          </a:p>
          <a:p>
            <a:pPr marL="0" marR="0" lvl="0" indent="0" algn="l" defTabSz="457200" rtl="0" eaLnBrk="0" fontAlgn="base" latinLnBrk="0" hangingPunct="0">
              <a:spcBef>
                <a:spcPts val="0"/>
              </a:spcBef>
              <a:spcAft>
                <a:spcPct val="0"/>
              </a:spcAft>
              <a:buClrTx/>
              <a:buSzTx/>
              <a:buFontTx/>
              <a:buNone/>
              <a:tabLst/>
              <a:defRPr/>
            </a:pPr>
            <a:r>
              <a:rPr lang="en-US" dirty="0"/>
              <a:t>Let’s reflect on the practice of making allowances in daily routines.</a:t>
            </a:r>
          </a:p>
          <a:p>
            <a:pPr marL="0" indent="0">
              <a:buNone/>
            </a:pPr>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37</a:t>
            </a:fld>
            <a:endParaRPr lang="en-US" altLang="en-US" dirty="0"/>
          </a:p>
        </p:txBody>
      </p:sp>
    </p:spTree>
    <p:extLst>
      <p:ext uri="{BB962C8B-B14F-4D97-AF65-F5344CB8AC3E}">
        <p14:creationId xmlns:p14="http://schemas.microsoft.com/office/powerpoint/2010/main" val="37435981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Activity 4: Creating Environment Vocabulary Nets</a:t>
            </a:r>
          </a:p>
          <a:p>
            <a:pPr marL="0" marR="0">
              <a:spcBef>
                <a:spcPts val="0"/>
              </a:spcBef>
              <a:spcAft>
                <a:spcPts val="0"/>
              </a:spcAft>
            </a:pP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Presenter Remarks:</a:t>
            </a:r>
            <a:r>
              <a:rPr lang="en-US" dirty="0">
                <a:effectLst/>
                <a:latin typeface="Arial" panose="020B0604020202020204" pitchFamily="34" charset="0"/>
                <a:ea typeface="Calibri" panose="020F0502020204030204" pitchFamily="34" charset="0"/>
                <a:cs typeface="Arial" panose="020B0604020202020204" pitchFamily="34" charset="0"/>
              </a:rPr>
              <a:t/>
            </a:r>
            <a:br>
              <a:rPr lang="en-US" dirty="0">
                <a:effectLst/>
                <a:latin typeface="Arial" panose="020B0604020202020204" pitchFamily="34" charset="0"/>
                <a:ea typeface="Calibri" panose="020F0502020204030204" pitchFamily="34" charset="0"/>
                <a:cs typeface="Arial" panose="020B0604020202020204" pitchFamily="34" charset="0"/>
              </a:rPr>
            </a:br>
            <a:r>
              <a:rPr lang="en-US" dirty="0">
                <a:effectLst/>
                <a:latin typeface="Arial" panose="020B0604020202020204" pitchFamily="34" charset="0"/>
                <a:ea typeface="Calibri" panose="020F0502020204030204" pitchFamily="34" charset="0"/>
                <a:cs typeface="Arial" panose="020B0604020202020204" pitchFamily="34" charset="0"/>
              </a:rPr>
              <a:t>Let’s look at how we become aware of environmental opportunities to support sophisticated vocabulary.</a:t>
            </a:r>
          </a:p>
          <a:p>
            <a:pPr marL="0" marR="0">
              <a:spcBef>
                <a:spcPts val="0"/>
              </a:spcBef>
              <a:spcAft>
                <a:spcPts val="0"/>
              </a:spcAft>
            </a:pPr>
            <a:endParaRPr lang="en-US" cap="all"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Participants become aware of environmental opportunities to support sophisticated vocabulary.</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OUTCOMES: </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Participants will create scenarios for introducing tier two words and consider cues for introducing tier two words in their classrooms.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Materials Required: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Handout 5: Paths of Vocabulary Acquisition</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pitchFamily="18" charset="0"/>
                <a:cs typeface="Arial" panose="020B0604020202020204" pitchFamily="34" charset="0"/>
              </a:rPr>
              <a:t>Sticky notes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pitchFamily="18" charset="0"/>
                <a:cs typeface="Arial" panose="020B0604020202020204" pitchFamily="34" charset="0"/>
              </a:rPr>
              <a:t>Chart paper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pitchFamily="18" charset="0"/>
                <a:cs typeface="Arial" panose="020B0604020202020204" pitchFamily="34" charset="0"/>
              </a:rPr>
              <a:t>Tablemates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pitchFamily="18" charset="0"/>
                <a:cs typeface="Arial" panose="020B0604020202020204" pitchFamily="34" charset="0"/>
              </a:rPr>
              <a:t>Colored 3 x 5 index cards</a:t>
            </a:r>
          </a:p>
          <a:p>
            <a:pPr marL="0" marR="0" lvl="0" indent="0">
              <a:spcBef>
                <a:spcPts val="0"/>
              </a:spcBef>
              <a:spcAft>
                <a:spcPts val="0"/>
              </a:spcAft>
              <a:buFont typeface="Symbol" panose="05050102010706020507" pitchFamily="18" charset="2"/>
              <a:buNone/>
              <a:tabLst>
                <a:tab pos="457200" algn="l"/>
              </a:tabLst>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spcBef>
                <a:spcPts val="0"/>
              </a:spcBef>
              <a:spcAft>
                <a:spcPts val="0"/>
              </a:spcAft>
              <a:buFont typeface="Symbol" panose="05050102010706020507" pitchFamily="18" charset="2"/>
              <a:buNone/>
              <a:tabLst>
                <a:tab pos="457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TIME: 15 minutes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gn="r">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Process: </a:t>
            </a:r>
          </a:p>
          <a:p>
            <a:pPr>
              <a:spcAft>
                <a:spcPts val="0"/>
              </a:spcAft>
            </a:pPr>
            <a:r>
              <a:rPr lang="en-US" u="sng" dirty="0">
                <a:effectLst/>
                <a:latin typeface="Arial" panose="020B0604020202020204" pitchFamily="34" charset="0"/>
                <a:ea typeface="Times New Roman" panose="02020603050405020304" pitchFamily="18" charset="0"/>
                <a:cs typeface="Arial" panose="020B0604020202020204" pitchFamily="34" charset="0"/>
              </a:rPr>
              <a:t>Part 1</a:t>
            </a:r>
            <a:r>
              <a:rPr lang="en-US" dirty="0">
                <a:effectLst/>
                <a:latin typeface="Arial" panose="020B0604020202020204" pitchFamily="34" charset="0"/>
                <a:ea typeface="Times New Roman" panose="02020603050405020304" pitchFamily="18" charset="0"/>
                <a:cs typeface="Arial" panose="020B0604020202020204" pitchFamily="34" charset="0"/>
              </a:rPr>
              <a:t>: Be inspired by the environment.</a:t>
            </a:r>
            <a:endParaRPr lang="en-US" dirty="0">
              <a:effectLst/>
              <a:latin typeface="Arial" panose="020B060402020202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Look at the pictures of the opportunities to experience volcano vocabulary words on Handout 5: Paths of Vocabulary Acquisition.</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Work with your table group to write down all the vocabulary words you can think of that are inspired by the environment.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Consider all the words and come to a consensus regarding which tier each word would belong to (one, two, or three).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Select your group’s two favorite tier two words.</a:t>
            </a:r>
            <a:endParaRPr lang="en-US"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u="none" strike="noStrike"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a:spcAft>
                <a:spcPts val="0"/>
              </a:spcAft>
            </a:pPr>
            <a:r>
              <a:rPr lang="en-US" u="sng" dirty="0">
                <a:effectLst/>
                <a:latin typeface="Arial" panose="020B0604020202020204" pitchFamily="34" charset="0"/>
                <a:ea typeface="Times New Roman" panose="02020603050405020304" pitchFamily="18" charset="0"/>
                <a:cs typeface="Arial" panose="020B0604020202020204" pitchFamily="34" charset="0"/>
              </a:rPr>
              <a:t>Part 2</a:t>
            </a:r>
            <a:r>
              <a:rPr lang="en-US" dirty="0">
                <a:effectLst/>
                <a:latin typeface="Arial" panose="020B0604020202020204" pitchFamily="34" charset="0"/>
                <a:ea typeface="Times New Roman" panose="02020603050405020304" pitchFamily="18" charset="0"/>
                <a:cs typeface="Arial" panose="020B0604020202020204" pitchFamily="34" charset="0"/>
              </a:rPr>
              <a:t>: Choose your roles.</a:t>
            </a:r>
            <a:endParaRPr lang="en-US" dirty="0">
              <a:effectLst/>
              <a:latin typeface="Arial" panose="020B060402020202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Select your roles. One groupmate will play the child; the rest will be teachers.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Take three minutes to think of all the ways you could to build a net for the child and connect the words to the child’s daily world. For example, if one of the words you chose was eruption, you might say the following when you greet the child, “I am erupting with happiness to see you today.”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Write down the scenarios you come up with on the sticky-notes and stick them to the child. Your goal is to cover the child with a “net” of knowledge about your two favorite tier two words. </a:t>
            </a:r>
            <a:endParaRPr lang="en-US"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r>
              <a:rPr lang="en-US" u="sng" dirty="0">
                <a:effectLst/>
                <a:latin typeface="Arial" panose="020B0604020202020204" pitchFamily="34" charset="0"/>
                <a:ea typeface="Times New Roman" panose="02020603050405020304" pitchFamily="18" charset="0"/>
                <a:cs typeface="Arial" panose="020B0604020202020204" pitchFamily="34" charset="0"/>
              </a:rPr>
              <a:t>Part 3</a:t>
            </a:r>
            <a:r>
              <a:rPr lang="en-US" dirty="0">
                <a:effectLst/>
                <a:latin typeface="Arial" panose="020B0604020202020204" pitchFamily="34" charset="0"/>
                <a:ea typeface="Times New Roman" panose="02020603050405020304" pitchFamily="18" charset="0"/>
                <a:cs typeface="Arial" panose="020B0604020202020204" pitchFamily="34" charset="0"/>
              </a:rPr>
              <a:t>: Create environmental cues.</a:t>
            </a:r>
            <a:endParaRPr lang="en-US" dirty="0">
              <a:effectLst/>
              <a:latin typeface="Arial" panose="020B060402020202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Consider how you could use this experience to incorporate tier two vocabulary words in your classroom:</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Arial" panose="020B0604020202020204" pitchFamily="34" charset="0"/>
              </a:rPr>
              <a:t>Think of a topic you are studying in your classroom. What are some tier two words you may want to focus on?</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Arial" panose="020B0604020202020204" pitchFamily="34" charset="0"/>
              </a:rPr>
              <a:t>What cues can you place in your environment?</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Use the colored 3 x 5 index cards to make some visual reminders to hang up when you return to your classroom.</a:t>
            </a:r>
            <a:endParaRPr lang="en-US"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algn="r">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38</a:t>
            </a:fld>
            <a:endParaRPr lang="en-US" altLang="en-US" dirty="0"/>
          </a:p>
        </p:txBody>
      </p:sp>
    </p:spTree>
    <p:extLst>
      <p:ext uri="{BB962C8B-B14F-4D97-AF65-F5344CB8AC3E}">
        <p14:creationId xmlns:p14="http://schemas.microsoft.com/office/powerpoint/2010/main" val="15106581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Presenter Remarks:</a:t>
            </a:r>
          </a:p>
          <a:p>
            <a:pPr marL="0" marR="0">
              <a:spcBef>
                <a:spcPts val="0"/>
              </a:spcBef>
              <a:spcAft>
                <a:spcPts val="0"/>
              </a:spcAft>
            </a:pPr>
            <a:r>
              <a:rPr lang="en-US" i="1" dirty="0">
                <a:effectLst/>
                <a:latin typeface="Arial" panose="020B0604020202020204" pitchFamily="34" charset="0"/>
                <a:ea typeface="Calibri" panose="020F0502020204030204" pitchFamily="34" charset="0"/>
                <a:cs typeface="Arial" panose="020B0604020202020204" pitchFamily="34" charset="0"/>
              </a:rPr>
              <a:t>See previous slide for complete activity plan.</a:t>
            </a:r>
            <a:endParaRPr lang="en-US" i="1" cap="none" dirty="0">
              <a:effectLst/>
              <a:latin typeface="Arial" panose="020B0604020202020204" pitchFamily="34" charset="0"/>
              <a:ea typeface="Calibri" panose="020F0502020204030204" pitchFamily="34" charset="0"/>
              <a:cs typeface="Arial" panose="020B0604020202020204" pitchFamily="34" charset="0"/>
            </a:endParaRPr>
          </a:p>
          <a:p>
            <a:endParaRPr lang="en-US" dirty="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39</a:t>
            </a:fld>
            <a:endParaRPr lang="en-US" altLang="en-US" dirty="0"/>
          </a:p>
        </p:txBody>
      </p:sp>
    </p:spTree>
    <p:extLst>
      <p:ext uri="{BB962C8B-B14F-4D97-AF65-F5344CB8AC3E}">
        <p14:creationId xmlns:p14="http://schemas.microsoft.com/office/powerpoint/2010/main" val="526449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Activity 1: What Can You Teach? </a:t>
            </a:r>
          </a:p>
          <a:p>
            <a:pPr marL="0" marR="0">
              <a:lnSpc>
                <a:spcPct val="115000"/>
              </a:lnSpc>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Presenter Remarks:</a:t>
            </a:r>
          </a:p>
          <a:p>
            <a:pPr marL="0" marR="0">
              <a:lnSpc>
                <a:spcPct val="115000"/>
              </a:lnSpc>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Let’s consider our vocabulary knowledge.</a:t>
            </a:r>
          </a:p>
          <a:p>
            <a:pPr marL="0" marR="0" algn="r">
              <a:lnSpc>
                <a:spcPct val="115000"/>
              </a:lnSpc>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15000"/>
              </a:lnSpc>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Participants get to know groupmates and participate in a conversation about their vocabulary knowledge.</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15000"/>
              </a:lnSpc>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OUTCOMES: </a:t>
            </a:r>
          </a:p>
          <a:p>
            <a:pPr marL="0" marR="0">
              <a:lnSpc>
                <a:spcPct val="115000"/>
              </a:lnSpc>
              <a:spcBef>
                <a:spcPts val="0"/>
              </a:spcBef>
              <a:spcAft>
                <a:spcPts val="0"/>
              </a:spcAf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Participants will meet other participants and access their prior vocabulary knowledge.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Materials Required: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pitchFamily="18" charset="0"/>
                <a:cs typeface="Arial" panose="020B0604020202020204" pitchFamily="34" charset="0"/>
              </a:rPr>
              <a:t>Participants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pitchFamily="18" charset="0"/>
                <a:cs typeface="Arial" panose="020B0604020202020204" pitchFamily="34" charset="0"/>
              </a:rPr>
              <a:t>Sticky notes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pitchFamily="18" charset="0"/>
                <a:cs typeface="Arial" panose="020B0604020202020204" pitchFamily="34" charset="0"/>
              </a:rPr>
              <a:t>Pencil or pens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pitchFamily="18" charset="0"/>
                <a:cs typeface="Arial" panose="020B0604020202020204" pitchFamily="34" charset="0"/>
              </a:rPr>
              <a:t>Background music</a:t>
            </a:r>
          </a:p>
          <a:p>
            <a:pPr marL="0" marR="0" lvl="0" indent="0">
              <a:lnSpc>
                <a:spcPct val="115000"/>
              </a:lnSpc>
              <a:spcBef>
                <a:spcPts val="0"/>
              </a:spcBef>
              <a:spcAft>
                <a:spcPts val="0"/>
              </a:spcAft>
              <a:buFont typeface="Symbol" panose="05050102010706020507" pitchFamily="18" charset="2"/>
              <a:buNone/>
              <a:tabLst>
                <a:tab pos="457200" algn="l"/>
              </a:tabLst>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marR="0" lvl="0" indent="0">
              <a:lnSpc>
                <a:spcPct val="115000"/>
              </a:lnSpc>
              <a:spcBef>
                <a:spcPts val="0"/>
              </a:spcBef>
              <a:spcAft>
                <a:spcPts val="0"/>
              </a:spcAft>
              <a:buFont typeface="Symbol" panose="05050102010706020507" pitchFamily="18" charset="2"/>
              <a:buNone/>
              <a:tabLst>
                <a:tab pos="457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TIME: 10 minutes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gn="r">
              <a:lnSpc>
                <a:spcPct val="115000"/>
              </a:lnSpc>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Process: </a:t>
            </a:r>
          </a:p>
          <a:p>
            <a:pPr>
              <a:spcAft>
                <a:spcPts val="0"/>
              </a:spcAft>
            </a:pPr>
            <a:r>
              <a:rPr lang="en-US" u="sng" dirty="0">
                <a:effectLst/>
                <a:latin typeface="Arial" panose="020B0604020202020204" pitchFamily="34" charset="0"/>
                <a:ea typeface="Calibri" panose="020F0502020204030204" pitchFamily="34" charset="0"/>
                <a:cs typeface="Arial" panose="020B0604020202020204" pitchFamily="34" charset="0"/>
              </a:rPr>
              <a:t>Part 1</a:t>
            </a:r>
            <a:r>
              <a:rPr lang="en-US" dirty="0">
                <a:effectLst/>
                <a:latin typeface="Arial" panose="020B0604020202020204" pitchFamily="34" charset="0"/>
                <a:ea typeface="Calibri" panose="020F0502020204030204" pitchFamily="34" charset="0"/>
                <a:cs typeface="Arial" panose="020B0604020202020204" pitchFamily="34" charset="0"/>
              </a:rPr>
              <a:t>:</a:t>
            </a:r>
            <a:endParaRPr lang="en-US" dirty="0">
              <a:effectLst/>
              <a:latin typeface="Arial" panose="020B0604020202020204" pitchFamily="34" charset="0"/>
              <a:cs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Acknowledge that the adults in the room have a preexisting set of information about vocabulary and vocabulary development. </a:t>
            </a:r>
          </a:p>
          <a:p>
            <a:pPr marL="171450" marR="0" lvl="0" indent="-171450">
              <a:lnSpc>
                <a:spcPct val="115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Invite each person to think about three things they could teach someone about vocabulary. </a:t>
            </a:r>
          </a:p>
          <a:p>
            <a:pPr marL="171450" marR="0" lvl="0" indent="-171450">
              <a:lnSpc>
                <a:spcPct val="115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Guide participants to the sticky notes on the table and ask them to write the three things down. </a:t>
            </a:r>
          </a:p>
          <a:p>
            <a:pPr marL="171450" marR="0" lvl="0" indent="-171450">
              <a:lnSpc>
                <a:spcPct val="115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Ask participants to choose the one most interesting of the three things. </a:t>
            </a:r>
          </a:p>
          <a:p>
            <a:pPr marL="171450" marR="0" lvl="0" indent="-171450">
              <a:lnSpc>
                <a:spcPct val="115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Begin playing the background music.</a:t>
            </a:r>
          </a:p>
          <a:p>
            <a:pPr marL="171450" marR="0" lvl="0" indent="-171450">
              <a:lnSpc>
                <a:spcPct val="115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Direct participants to find and introduce themselves to a partner; have them teach their partner the one most interesting thing about vocabulary that they chose.</a:t>
            </a:r>
          </a:p>
          <a:p>
            <a:pPr marL="171450" marR="0" lvl="0" indent="-171450">
              <a:lnSpc>
                <a:spcPct val="115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Wait for partners to exchange their information. </a:t>
            </a:r>
          </a:p>
          <a:p>
            <a:pPr marL="457200" marR="0">
              <a:lnSpc>
                <a:spcPct val="115000"/>
              </a:lnSpc>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p>
          <a:p>
            <a:pPr>
              <a:spcAft>
                <a:spcPts val="0"/>
              </a:spcAft>
            </a:pPr>
            <a:r>
              <a:rPr lang="en-US" u="sng" dirty="0">
                <a:effectLst/>
                <a:latin typeface="Arial" panose="020B0604020202020204" pitchFamily="34" charset="0"/>
                <a:ea typeface="Calibri" panose="020F0502020204030204" pitchFamily="34" charset="0"/>
                <a:cs typeface="Arial" panose="020B0604020202020204" pitchFamily="34" charset="0"/>
              </a:rPr>
              <a:t>Part 2</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US" dirty="0">
              <a:effectLst/>
              <a:latin typeface="Arial" panose="020B0604020202020204" pitchFamily="34" charset="0"/>
              <a:cs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dirty="0">
                <a:effectLst/>
                <a:latin typeface="Arial" panose="020B0604020202020204" pitchFamily="34" charset="0"/>
                <a:ea typeface="Calibri" panose="020F0502020204030204" pitchFamily="34" charset="0"/>
                <a:cs typeface="Arial" panose="020B0604020202020204" pitchFamily="34" charset="0"/>
              </a:rPr>
              <a:t>Follow the script for the introduction into the second partner exchange:</a:t>
            </a:r>
          </a:p>
          <a:p>
            <a:pPr marL="628650" marR="0" lvl="1" indent="-171450">
              <a:lnSpc>
                <a:spcPct val="115000"/>
              </a:lnSpc>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Arial" panose="020B0604020202020204" pitchFamily="34" charset="0"/>
              </a:rPr>
              <a:t>Everyone show me a “V.”</a:t>
            </a:r>
          </a:p>
          <a:p>
            <a:pPr marL="628650" marR="0" lvl="1" indent="-171450">
              <a:lnSpc>
                <a:spcPct val="115000"/>
              </a:lnSpc>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Arial" panose="020B0604020202020204" pitchFamily="34" charset="0"/>
              </a:rPr>
              <a:t>Vocab begins with the letter “V,” so to remind us how important stretching our vocab is, we will make this sign throughout the day—“V” for vocab.</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lnSpc>
                <a:spcPct val="115000"/>
              </a:lnSpc>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Arial" panose="020B0604020202020204" pitchFamily="34" charset="0"/>
              </a:rPr>
              <a:t>Swap papers with your partner and go find a new partner.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lnSpc>
                <a:spcPct val="115000"/>
              </a:lnSpc>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Arial" panose="020B0604020202020204" pitchFamily="34" charset="0"/>
              </a:rPr>
              <a:t>Introduce yourself to your new partner and teach them what your partner taught you—BUT WAIT! You must use a word that starts with a “V.”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Wait for the new partners to exchange their information, then have everyone return to their table groups.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lnSpc>
                <a:spcPct val="115000"/>
              </a:lnSpc>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Use the following script to debrief with the whole group: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lnSpc>
                <a:spcPct val="115000"/>
              </a:lnSpc>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Arial" panose="020B0604020202020204" pitchFamily="34" charset="0"/>
              </a:rPr>
              <a:t>Was it hard to stretch your vocabulary?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lnSpc>
                <a:spcPct val="115000"/>
              </a:lnSpc>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Arial" panose="020B0604020202020204" pitchFamily="34" charset="0"/>
              </a:rPr>
              <a:t>This activity is wonderful because it reminds us how much we already know about vocabulary and it stretches our vocabulary, which is important as it is very easy to get comfortable using the same words repeatedly.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lnSpc>
                <a:spcPct val="115000"/>
              </a:lnSpc>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Arial" panose="020B0604020202020204" pitchFamily="34" charset="0"/>
              </a:rPr>
              <a:t>This activity also models that we all come to the table with a set of information. This is important to remember because we can build upon the vocabulary our children have—especially the vocabulary they have in another language—to support further vocabulary development.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lnSpc>
                <a:spcPct val="115000"/>
              </a:lnSpc>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Arial" panose="020B0604020202020204" pitchFamily="34" charset="0"/>
              </a:rPr>
              <a:t>These are ideas we want to remember these throughout the day.</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4</a:t>
            </a:fld>
            <a:endParaRPr lang="en-US" altLang="en-US" dirty="0"/>
          </a:p>
        </p:txBody>
      </p:sp>
    </p:spTree>
    <p:extLst>
      <p:ext uri="{BB962C8B-B14F-4D97-AF65-F5344CB8AC3E}">
        <p14:creationId xmlns:p14="http://schemas.microsoft.com/office/powerpoint/2010/main" val="6299847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spcBef>
                <a:spcPts val="0"/>
              </a:spcBef>
              <a:spcAft>
                <a:spcPts val="0"/>
              </a:spcAft>
            </a:pPr>
            <a:r>
              <a:rPr lang="en-US" sz="1200" b="1" dirty="0">
                <a:effectLst/>
                <a:latin typeface="Arial" panose="020B0604020202020204" pitchFamily="34" charset="0"/>
                <a:ea typeface="Calibri" panose="020F0502020204030204" pitchFamily="34" charset="0"/>
                <a:cs typeface="Arial" panose="020B0604020202020204" pitchFamily="34" charset="0"/>
              </a:rPr>
              <a:t>Presenter Remarks:</a:t>
            </a:r>
          </a:p>
          <a:p>
            <a:pPr marL="0" marR="0">
              <a:spcBef>
                <a:spcPts val="0"/>
              </a:spcBef>
              <a:spcAft>
                <a:spcPts val="0"/>
              </a:spcAft>
            </a:pPr>
            <a:r>
              <a:rPr lang="en-US" sz="1200" b="0" i="1" dirty="0">
                <a:effectLst/>
                <a:latin typeface="Arial" panose="020B0604020202020204" pitchFamily="34" charset="0"/>
                <a:ea typeface="Calibri" panose="020F0502020204030204" pitchFamily="34" charset="0"/>
                <a:cs typeface="Arial" panose="020B0604020202020204" pitchFamily="34" charset="0"/>
              </a:rPr>
              <a:t>Click back two slides to see complete activity plan.</a:t>
            </a: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40</a:t>
            </a:fld>
            <a:endParaRPr lang="en-US" altLang="en-US" dirty="0"/>
          </a:p>
        </p:txBody>
      </p:sp>
    </p:spTree>
    <p:extLst>
      <p:ext uri="{BB962C8B-B14F-4D97-AF65-F5344CB8AC3E}">
        <p14:creationId xmlns:p14="http://schemas.microsoft.com/office/powerpoint/2010/main" val="5695508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Remarks:</a:t>
            </a:r>
          </a:p>
          <a:p>
            <a:r>
              <a:rPr lang="en-US" dirty="0"/>
              <a:t>Follow the directions on the </a:t>
            </a:r>
            <a:r>
              <a:rPr lang="en-US" sz="1200" dirty="0"/>
              <a:t>Science Module Brain Break Songs trainer tool </a:t>
            </a:r>
            <a:r>
              <a:rPr lang="en-US" baseline="0" dirty="0"/>
              <a:t>to practice and lead this song. Invite everyone to do the moves with you, but remind participants to honor their own body restrictions.</a:t>
            </a:r>
          </a:p>
          <a:p>
            <a:endParaRPr lang="en-US" baseline="0" dirty="0"/>
          </a:p>
          <a:p>
            <a:pPr marL="0" indent="0">
              <a:buFont typeface="Arial" charset="0"/>
              <a:buNone/>
            </a:pPr>
            <a:r>
              <a:rPr lang="en-US" baseline="0" dirty="0"/>
              <a:t>Using this song as a clue, can you guess which type of vocabulary we are going to focus on next? (Wait for responses.) </a:t>
            </a:r>
          </a:p>
          <a:p>
            <a:pPr marL="0" indent="0">
              <a:buFont typeface="Arial" charset="0"/>
              <a:buNone/>
            </a:pPr>
            <a:endParaRPr lang="en-US" baseline="0" dirty="0"/>
          </a:p>
          <a:p>
            <a:pPr marL="0" indent="0">
              <a:buFont typeface="Arial" charset="0"/>
              <a:buNone/>
            </a:pPr>
            <a:r>
              <a:rPr lang="en-US" baseline="0" dirty="0"/>
              <a:t>There are many types of vocabulary that connect to this song, but we are going to focus on relational vocabulary. We practiced words that described relations in each of the verses. For example, “Lemons IN the trees” or “Pumpkins ON the ground.”</a:t>
            </a:r>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41</a:t>
            </a:fld>
            <a:endParaRPr lang="en-US" altLang="en-US" dirty="0"/>
          </a:p>
        </p:txBody>
      </p:sp>
    </p:spTree>
    <p:extLst>
      <p:ext uri="{BB962C8B-B14F-4D97-AF65-F5344CB8AC3E}">
        <p14:creationId xmlns:p14="http://schemas.microsoft.com/office/powerpoint/2010/main" val="9450470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altLang="en-US" dirty="0">
                <a:latin typeface="Arial" panose="020B0604020202020204" pitchFamily="34" charset="0"/>
              </a:rPr>
              <a:t>Another important aspect of vocabulary development</a:t>
            </a:r>
            <a:r>
              <a:rPr lang="en-US" altLang="en-US" baseline="0" dirty="0">
                <a:latin typeface="Arial" panose="020B0604020202020204" pitchFamily="34" charset="0"/>
              </a:rPr>
              <a:t> is using words that describe relationships between objects.  </a:t>
            </a:r>
          </a:p>
          <a:p>
            <a:endParaRPr lang="en-US" altLang="en-US" baseline="0" dirty="0">
              <a:latin typeface="Arial" panose="020B0604020202020204" pitchFamily="34" charset="0"/>
            </a:endParaRPr>
          </a:p>
          <a:p>
            <a:r>
              <a:rPr lang="en-US" altLang="en-US" baseline="0" dirty="0">
                <a:latin typeface="Arial" panose="020B0604020202020204" pitchFamily="34" charset="0"/>
              </a:rPr>
              <a:t>“[A]s children near 48 months of age, they use such words as </a:t>
            </a:r>
            <a:r>
              <a:rPr lang="en-US" altLang="en-US" i="1" baseline="0" dirty="0">
                <a:latin typeface="Arial" panose="020B0604020202020204" pitchFamily="34" charset="0"/>
              </a:rPr>
              <a:t>under</a:t>
            </a:r>
            <a:r>
              <a:rPr lang="en-US" altLang="en-US" baseline="0" dirty="0">
                <a:latin typeface="Arial" panose="020B0604020202020204" pitchFamily="34" charset="0"/>
              </a:rPr>
              <a:t>, </a:t>
            </a:r>
            <a:r>
              <a:rPr lang="en-US" altLang="en-US" i="1" baseline="0" dirty="0">
                <a:latin typeface="Arial" panose="020B0604020202020204" pitchFamily="34" charset="0"/>
              </a:rPr>
              <a:t>in</a:t>
            </a:r>
            <a:r>
              <a:rPr lang="en-US" altLang="en-US" baseline="0" dirty="0">
                <a:latin typeface="Arial" panose="020B0604020202020204" pitchFamily="34" charset="0"/>
              </a:rPr>
              <a:t>, and </a:t>
            </a:r>
            <a:r>
              <a:rPr lang="en-US" altLang="en-US" i="1" baseline="0" dirty="0">
                <a:latin typeface="Arial" panose="020B0604020202020204" pitchFamily="34" charset="0"/>
              </a:rPr>
              <a:t>different</a:t>
            </a:r>
            <a:r>
              <a:rPr lang="en-US" altLang="en-US" baseline="0" dirty="0">
                <a:latin typeface="Arial" panose="020B0604020202020204" pitchFamily="34" charset="0"/>
              </a:rPr>
              <a:t>. Children at around 60 months of age continue to use simple words to describe relations between objects and add complex relational words to their vocabulary, for example, </a:t>
            </a:r>
            <a:r>
              <a:rPr lang="en-US" altLang="en-US" i="1" baseline="0" dirty="0">
                <a:latin typeface="Arial" panose="020B0604020202020204" pitchFamily="34" charset="0"/>
              </a:rPr>
              <a:t>smaller</a:t>
            </a:r>
            <a:r>
              <a:rPr lang="en-US" altLang="en-US" baseline="0" dirty="0">
                <a:latin typeface="Arial" panose="020B0604020202020204" pitchFamily="34" charset="0"/>
              </a:rPr>
              <a:t>, </a:t>
            </a:r>
            <a:r>
              <a:rPr lang="en-US" altLang="en-US" i="1" baseline="0" dirty="0">
                <a:latin typeface="Arial" panose="020B0604020202020204" pitchFamily="34" charset="0"/>
              </a:rPr>
              <a:t>bigger</a:t>
            </a:r>
            <a:r>
              <a:rPr lang="en-US" altLang="en-US" baseline="0" dirty="0">
                <a:latin typeface="Arial" panose="020B0604020202020204" pitchFamily="34" charset="0"/>
              </a:rPr>
              <a:t>, </a:t>
            </a:r>
            <a:r>
              <a:rPr lang="en-US" altLang="en-US" i="1" baseline="0" dirty="0">
                <a:latin typeface="Arial" panose="020B0604020202020204" pitchFamily="34" charset="0"/>
              </a:rPr>
              <a:t>next to</a:t>
            </a:r>
            <a:r>
              <a:rPr lang="en-US" altLang="en-US" baseline="0" dirty="0">
                <a:latin typeface="Arial" panose="020B0604020202020204" pitchFamily="34" charset="0"/>
              </a:rPr>
              <a:t>, and </a:t>
            </a:r>
            <a:r>
              <a:rPr lang="en-US" altLang="en-US" i="1" baseline="0" dirty="0">
                <a:latin typeface="Arial" panose="020B0604020202020204" pitchFamily="34" charset="0"/>
              </a:rPr>
              <a:t>in front of</a:t>
            </a:r>
            <a:r>
              <a:rPr lang="en-US" altLang="en-US" baseline="0" dirty="0">
                <a:latin typeface="Arial" panose="020B0604020202020204" pitchFamily="34" charset="0"/>
              </a:rPr>
              <a:t>. During the preschool [and TK] years, children begin to use the comparative </a:t>
            </a:r>
            <a:r>
              <a:rPr lang="en-US" altLang="en-US" i="1" baseline="0" dirty="0">
                <a:latin typeface="Arial" panose="020B0604020202020204" pitchFamily="34" charset="0"/>
              </a:rPr>
              <a:t>-</a:t>
            </a:r>
            <a:r>
              <a:rPr lang="en-US" altLang="en-US" i="1" baseline="0" dirty="0" err="1">
                <a:latin typeface="Arial" panose="020B0604020202020204" pitchFamily="34" charset="0"/>
              </a:rPr>
              <a:t>er</a:t>
            </a:r>
            <a:r>
              <a:rPr lang="en-US" altLang="en-US" i="1" baseline="0" dirty="0">
                <a:latin typeface="Arial" panose="020B0604020202020204" pitchFamily="34" charset="0"/>
              </a:rPr>
              <a:t> </a:t>
            </a:r>
            <a:r>
              <a:rPr lang="en-US" altLang="en-US" baseline="0" dirty="0">
                <a:latin typeface="Arial" panose="020B0604020202020204" pitchFamily="34" charset="0"/>
              </a:rPr>
              <a:t>and the superlative </a:t>
            </a:r>
            <a:r>
              <a:rPr lang="en-US" altLang="en-US" i="1" baseline="0" dirty="0">
                <a:latin typeface="Arial" panose="020B0604020202020204" pitchFamily="34" charset="0"/>
              </a:rPr>
              <a:t>-</a:t>
            </a:r>
            <a:r>
              <a:rPr lang="en-US" altLang="en-US" i="1" baseline="0" dirty="0" err="1">
                <a:latin typeface="Arial" panose="020B0604020202020204" pitchFamily="34" charset="0"/>
              </a:rPr>
              <a:t>est</a:t>
            </a:r>
            <a:r>
              <a:rPr lang="en-US" altLang="en-US" i="1" baseline="0" dirty="0">
                <a:latin typeface="Arial" panose="020B0604020202020204" pitchFamily="34" charset="0"/>
              </a:rPr>
              <a:t> </a:t>
            </a:r>
            <a:r>
              <a:rPr lang="en-US" altLang="en-US" baseline="0" dirty="0">
                <a:latin typeface="Arial" panose="020B0604020202020204" pitchFamily="34" charset="0"/>
              </a:rPr>
              <a:t>(big, bigger, biggest; long, longer, longest) to discriminate among the sizes of objects” (PLF, Vol. 1, p. 50).</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3CD4401-8270-4879-B841-6045969FFCBE}" type="slidenum">
              <a:rPr lang="en-US" altLang="en-US" smtClean="0"/>
              <a:pPr/>
              <a:t>42</a:t>
            </a:fld>
            <a:endParaRPr lang="en-US" altLang="en-US" dirty="0"/>
          </a:p>
        </p:txBody>
      </p:sp>
    </p:spTree>
    <p:extLst>
      <p:ext uri="{BB962C8B-B14F-4D97-AF65-F5344CB8AC3E}">
        <p14:creationId xmlns:p14="http://schemas.microsoft.com/office/powerpoint/2010/main" val="33808048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pPr marL="171450" indent="-171450">
              <a:buFont typeface="Arial" panose="020B0604020202020204" pitchFamily="34" charset="0"/>
              <a:buChar char="•"/>
            </a:pPr>
            <a:r>
              <a:rPr lang="en-US" altLang="en-US" baseline="0" dirty="0">
                <a:latin typeface="Arial" panose="020B0604020202020204" pitchFamily="34" charset="0"/>
              </a:rPr>
              <a:t>Look at your list of vocabulary words.</a:t>
            </a:r>
          </a:p>
          <a:p>
            <a:pPr marL="171450" indent="-171450">
              <a:buFont typeface="Arial" panose="020B0604020202020204" pitchFamily="34" charset="0"/>
              <a:buChar char="•"/>
            </a:pPr>
            <a:r>
              <a:rPr lang="en-US" altLang="en-US" baseline="0" dirty="0">
                <a:latin typeface="Arial" panose="020B0604020202020204" pitchFamily="34" charset="0"/>
              </a:rPr>
              <a:t>What types of relation-based words are on your list?</a:t>
            </a:r>
          </a:p>
          <a:p>
            <a:pPr marL="171450" indent="-171450">
              <a:buFont typeface="Arial" panose="020B0604020202020204" pitchFamily="34" charset="0"/>
              <a:buChar char="•"/>
            </a:pPr>
            <a:r>
              <a:rPr lang="en-US" altLang="en-US" baseline="0" dirty="0">
                <a:latin typeface="Arial" panose="020B0604020202020204" pitchFamily="34" charset="0"/>
              </a:rPr>
              <a:t>Could you include more?</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3CD4401-8270-4879-B841-6045969FFCBE}" type="slidenum">
              <a:rPr lang="en-US" altLang="en-US" smtClean="0"/>
              <a:pPr/>
              <a:t>43</a:t>
            </a:fld>
            <a:endParaRPr lang="en-US" altLang="en-US" dirty="0"/>
          </a:p>
        </p:txBody>
      </p:sp>
    </p:spTree>
    <p:extLst>
      <p:ext uri="{BB962C8B-B14F-4D97-AF65-F5344CB8AC3E}">
        <p14:creationId xmlns:p14="http://schemas.microsoft.com/office/powerpoint/2010/main" val="19975897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dirty="0"/>
              <a:t>Words that describe</a:t>
            </a:r>
            <a:r>
              <a:rPr lang="en-US" baseline="0" dirty="0"/>
              <a:t> relationships such as </a:t>
            </a:r>
            <a:r>
              <a:rPr lang="en-US" i="1" baseline="0" dirty="0"/>
              <a:t>in front of </a:t>
            </a:r>
            <a:r>
              <a:rPr lang="en-US" baseline="0" dirty="0"/>
              <a:t>and </a:t>
            </a:r>
            <a:r>
              <a:rPr lang="en-US" i="1" baseline="0" dirty="0"/>
              <a:t>behind</a:t>
            </a:r>
            <a:r>
              <a:rPr lang="en-US" baseline="0" dirty="0"/>
              <a:t> or </a:t>
            </a:r>
            <a:r>
              <a:rPr lang="en-US" i="1" baseline="0" dirty="0"/>
              <a:t>big</a:t>
            </a:r>
            <a:r>
              <a:rPr lang="en-US" baseline="0" dirty="0"/>
              <a:t> and </a:t>
            </a:r>
            <a:r>
              <a:rPr lang="en-US" i="1" baseline="0" dirty="0"/>
              <a:t>little</a:t>
            </a:r>
            <a:r>
              <a:rPr lang="en-US" baseline="0" dirty="0"/>
              <a:t> can be difficult for children.  These words can also be more difficult because some of these words vary by language.  </a:t>
            </a:r>
          </a:p>
          <a:p>
            <a:endParaRPr lang="en-US" baseline="0" dirty="0"/>
          </a:p>
          <a:p>
            <a:r>
              <a:rPr lang="en-US" baseline="0" dirty="0"/>
              <a:t>One interaction and strategy to use is to play category games: </a:t>
            </a:r>
          </a:p>
          <a:p>
            <a:endParaRPr lang="en-US" baseline="0" dirty="0"/>
          </a:p>
          <a:p>
            <a:r>
              <a:rPr lang="en-US" baseline="0" dirty="0"/>
              <a:t>“’Can you put the circles in the green box and the squares in the red box?’</a:t>
            </a:r>
          </a:p>
          <a:p>
            <a:endParaRPr lang="en-US" baseline="0" dirty="0"/>
          </a:p>
          <a:p>
            <a:r>
              <a:rPr lang="en-US" baseline="0" dirty="0"/>
              <a:t>‘Let’s put the fruit in the bowl and the vegetables in the box.’</a:t>
            </a:r>
          </a:p>
          <a:p>
            <a:endParaRPr lang="en-US" baseline="0" dirty="0"/>
          </a:p>
          <a:p>
            <a:r>
              <a:rPr lang="en-US" baseline="0" dirty="0"/>
              <a:t>‘All the children with curly hair, please wash your hands’” (PCF, Vol. 1, p. 120).</a:t>
            </a: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44</a:t>
            </a:fld>
            <a:endParaRPr lang="en-US" altLang="en-US" dirty="0"/>
          </a:p>
        </p:txBody>
      </p:sp>
    </p:spTree>
    <p:extLst>
      <p:ext uri="{BB962C8B-B14F-4D97-AF65-F5344CB8AC3E}">
        <p14:creationId xmlns:p14="http://schemas.microsoft.com/office/powerpoint/2010/main" val="3356350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4363"/>
            <a:ext cx="5486400" cy="4575968"/>
          </a:xfrm>
        </p:spPr>
        <p:txBody>
          <a:bodyPr>
            <a:noAutofit/>
          </a:bodyPr>
          <a:lstStyle/>
          <a:p>
            <a:pPr marL="0" marR="0">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Activity 5: Relations-Style Simon Says</a:t>
            </a:r>
          </a:p>
          <a:p>
            <a:pPr marL="0" marR="0">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Presenter Remarks:</a:t>
            </a:r>
            <a:r>
              <a:rPr lang="en-US" dirty="0">
                <a:effectLst/>
                <a:latin typeface="Arial" panose="020B0604020202020204" pitchFamily="34" charset="0"/>
                <a:ea typeface="Calibri" panose="020F0502020204030204" pitchFamily="34" charset="0"/>
                <a:cs typeface="Arial" panose="020B0604020202020204" pitchFamily="34" charset="0"/>
              </a:rPr>
              <a:t/>
            </a:r>
            <a:br>
              <a:rPr lang="en-US" dirty="0">
                <a:effectLst/>
                <a:latin typeface="Arial" panose="020B0604020202020204" pitchFamily="34" charset="0"/>
                <a:ea typeface="Calibri" panose="020F0502020204030204" pitchFamily="34" charset="0"/>
                <a:cs typeface="Arial" panose="020B0604020202020204" pitchFamily="34" charset="0"/>
              </a:rPr>
            </a:br>
            <a:r>
              <a:rPr lang="en-US" dirty="0">
                <a:effectLst/>
                <a:latin typeface="Arial" panose="020B0604020202020204" pitchFamily="34" charset="0"/>
                <a:ea typeface="Calibri" panose="020F0502020204030204" pitchFamily="34" charset="0"/>
                <a:cs typeface="Arial" panose="020B0604020202020204" pitchFamily="34" charset="0"/>
              </a:rPr>
              <a:t>Let’s explore strategies for vocabulary development through word games.</a:t>
            </a:r>
          </a:p>
          <a:p>
            <a:pPr marL="0" marR="0" algn="r">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Participants explore strategies for vocabulary development through word games.</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OUTCOMES: </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Participants will do the following:</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Play a game of </a:t>
            </a:r>
            <a:r>
              <a:rPr lang="en-US" sz="1200" kern="1200" dirty="0" smtClean="0">
                <a:solidFill>
                  <a:schemeClr val="tx1"/>
                </a:solidFill>
                <a:effectLst/>
                <a:latin typeface="Arial" charset="0"/>
                <a:ea typeface="ＭＳ Ｐゴシック" panose="020B0600070205080204" pitchFamily="34" charset="-128"/>
                <a:cs typeface="MS Pゴシック" charset="0"/>
              </a:rPr>
              <a:t>Relations-Style Simon Says</a:t>
            </a:r>
            <a:r>
              <a:rPr lang="en-US" dirty="0" smtClean="0">
                <a:effectLst/>
              </a:rPr>
              <a:t> </a:t>
            </a:r>
            <a:r>
              <a:rPr lang="en-US" dirty="0" smtClean="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Discuss other word games that could be used for vocabulary building.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Design one game for the purpose of building children’s vocabulary.</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a:spcBef>
                <a:spcPts val="0"/>
              </a:spcBef>
              <a:spcAft>
                <a:spcPts val="0"/>
              </a:spcAft>
              <a:buFont typeface="Symbol" panose="05050102010706020507" pitchFamily="18" charset="2"/>
              <a:buNone/>
              <a:tabLst>
                <a:tab pos="457200" algn="l"/>
              </a:tabLst>
            </a:pPr>
            <a:r>
              <a:rPr lang="en-US" cap="all" dirty="0">
                <a:effectLst/>
                <a:latin typeface="Arial" panose="020B0604020202020204" pitchFamily="34" charset="0"/>
                <a:ea typeface="Times New Roman" panose="02020603050405020304" pitchFamily="18" charset="0"/>
                <a:cs typeface="Arial" panose="020B0604020202020204" pitchFamily="34" charset="0"/>
              </a:rPr>
              <a:t>Materials Required: </a:t>
            </a:r>
            <a:r>
              <a:rPr lang="en-US" dirty="0">
                <a:effectLst/>
                <a:latin typeface="Arial" panose="020B0604020202020204" pitchFamily="34" charset="0"/>
                <a:ea typeface="Times" pitchFamily="18" charset="0"/>
                <a:cs typeface="Arial" panose="020B0604020202020204" pitchFamily="34" charset="0"/>
              </a:rPr>
              <a:t>Handout 6: Language Game Lesson Plan Ideas                                                                       </a:t>
            </a:r>
          </a:p>
          <a:p>
            <a:pPr marL="0" marR="0" lvl="0" indent="0" algn="l">
              <a:spcBef>
                <a:spcPts val="0"/>
              </a:spcBef>
              <a:spcAft>
                <a:spcPts val="0"/>
              </a:spcAft>
              <a:buFont typeface="Symbol" panose="05050102010706020507" pitchFamily="18" charset="2"/>
              <a:buNone/>
              <a:tabLst>
                <a:tab pos="457200" algn="l"/>
              </a:tabLst>
            </a:pPr>
            <a:endParaRPr lang="en-US" dirty="0">
              <a:effectLst/>
              <a:latin typeface="Arial" panose="020B0604020202020204" pitchFamily="34" charset="0"/>
              <a:ea typeface="Times" pitchFamily="18" charset="0"/>
              <a:cs typeface="Arial" panose="020B0604020202020204" pitchFamily="34" charset="0"/>
            </a:endParaRPr>
          </a:p>
          <a:p>
            <a:pPr marL="0" marR="0" lvl="0" indent="0" algn="l">
              <a:spcBef>
                <a:spcPts val="0"/>
              </a:spcBef>
              <a:spcAft>
                <a:spcPts val="0"/>
              </a:spcAft>
              <a:buFont typeface="Symbol" panose="05050102010706020507" pitchFamily="18" charset="2"/>
              <a:buNone/>
              <a:tabLst>
                <a:tab pos="457200" algn="l"/>
              </a:tabLst>
            </a:pPr>
            <a:r>
              <a:rPr lang="en-US" dirty="0">
                <a:effectLst/>
                <a:latin typeface="Arial" panose="020B0604020202020204" pitchFamily="34" charset="0"/>
                <a:ea typeface="Times" pitchFamily="18" charset="0"/>
                <a:cs typeface="Arial" panose="020B0604020202020204" pitchFamily="34" charset="0"/>
              </a:rPr>
              <a:t>TIME: 30 minutes</a:t>
            </a:r>
          </a:p>
          <a:p>
            <a:pPr marL="0" marR="0" algn="r">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PROCESS: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u="sng" dirty="0">
                <a:effectLst/>
                <a:latin typeface="Arial" panose="020B0604020202020204" pitchFamily="34" charset="0"/>
                <a:ea typeface="Times New Roman" panose="02020603050405020304" pitchFamily="18" charset="0"/>
                <a:cs typeface="Arial" panose="020B0604020202020204" pitchFamily="34" charset="0"/>
              </a:rPr>
              <a:t>Part 1</a:t>
            </a:r>
            <a:r>
              <a:rPr lang="en-US" dirty="0">
                <a:effectLst/>
                <a:latin typeface="Arial" panose="020B0604020202020204" pitchFamily="34" charset="0"/>
                <a:ea typeface="Times New Roman" panose="02020603050405020304" pitchFamily="18" charset="0"/>
                <a:cs typeface="Arial" panose="020B0604020202020204" pitchFamily="34" charset="0"/>
              </a:rPr>
              <a:t>: With the whole group</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Ask participants to stand up to </a:t>
            </a:r>
            <a:r>
              <a:rPr lang="en-US">
                <a:effectLst/>
                <a:latin typeface="Arial" panose="020B0604020202020204" pitchFamily="34" charset="0"/>
                <a:ea typeface="Times New Roman" panose="02020603050405020304" pitchFamily="18" charset="0"/>
                <a:cs typeface="Arial" panose="020B0604020202020204" pitchFamily="34" charset="0"/>
              </a:rPr>
              <a:t>play </a:t>
            </a:r>
            <a:r>
              <a:rPr lang="en-US" sz="1200" kern="1200" smtClean="0">
                <a:solidFill>
                  <a:schemeClr val="tx1"/>
                </a:solidFill>
                <a:effectLst/>
                <a:latin typeface="Arial" charset="0"/>
                <a:ea typeface="ＭＳ Ｐゴシック" panose="020B0600070205080204" pitchFamily="34" charset="-128"/>
                <a:cs typeface="MS Pゴシック" charset="0"/>
              </a:rPr>
              <a:t>Relations-Style Simon Says</a:t>
            </a:r>
            <a:r>
              <a:rPr lang="en-US" smtClean="0">
                <a:effectLst/>
              </a:rPr>
              <a:t> </a:t>
            </a:r>
            <a:r>
              <a:rPr lang="en-US" smtClean="0">
                <a:effectLst/>
                <a:latin typeface="Arial" panose="020B0604020202020204" pitchFamily="34" charset="0"/>
                <a:ea typeface="Times New Roman" panose="02020603050405020304" pitchFamily="18"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This is an adaptation to the original game that focuses on relation-based vocabulary (foundation 2.3).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tabLst>
                <a:tab pos="4572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Play Simon Says focusing on using preposition or relationship words. For example: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tabLst>
                <a:tab pos="9144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Simon says—place your hands behind your back.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tabLst>
                <a:tab pos="9144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Simon says—place your nose under your arm.</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tabLst>
                <a:tab pos="9144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Simon says—put your finger on something bigger than your arm.</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tabLst>
                <a:tab pos="9144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Clap your hands three times. Uh oh, did some of you think you heard Simon says?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tabLst>
                <a:tab pos="9144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Let’s pause the game. Look around ask a friend if they heard Simon says.  (Let participants self-correct with guidance, modeling how to play with children so there are no children who are “out.”)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tabLst>
                <a:tab pos="9144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Let’s start the game again, listen for me to say Simon says first.</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tabLst>
                <a:tab pos="9144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Simon says—…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91440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u="sng" dirty="0">
                <a:effectLst/>
                <a:latin typeface="Arial" panose="020B0604020202020204" pitchFamily="34" charset="0"/>
                <a:ea typeface="Times New Roman" panose="02020603050405020304" pitchFamily="18" charset="0"/>
                <a:cs typeface="Arial" panose="020B0604020202020204" pitchFamily="34" charset="0"/>
              </a:rPr>
              <a:t>Part 2:</a:t>
            </a:r>
            <a:r>
              <a:rPr lang="en-US" dirty="0">
                <a:effectLst/>
                <a:latin typeface="Arial" panose="020B0604020202020204" pitchFamily="34" charset="0"/>
                <a:ea typeface="Times New Roman" panose="02020603050405020304" pitchFamily="18" charset="0"/>
                <a:cs typeface="Arial" panose="020B0604020202020204" pitchFamily="34" charset="0"/>
              </a:rPr>
              <a:t> Within table groups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Have table groups brain storm potential word games: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tabLst>
                <a:tab pos="9144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Decide on one game to modify.</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tabLst>
                <a:tab pos="9144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Adapt the game to focus on relation-based vocabulary.</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tabLst>
                <a:tab pos="9144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Partner with another table and teach each other your games.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Give participants the option to write the game ideas down on Handout 6: Language Game Lesson Plan Ideas.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Ask the following questions: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pPr>
            <a:r>
              <a:rPr lang="en-US" dirty="0">
                <a:effectLst/>
                <a:latin typeface="Arial" panose="020B0604020202020204" pitchFamily="34" charset="0"/>
                <a:ea typeface="Times New Roman" panose="02020603050405020304" pitchFamily="18" charset="0"/>
                <a:cs typeface="Arial" panose="020B0604020202020204" pitchFamily="34" charset="0"/>
              </a:rPr>
              <a:t>What are word games that you currently play in the classroom?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628650" marR="0" lvl="1" indent="-171450">
              <a:spcBef>
                <a:spcPts val="0"/>
              </a:spcBef>
              <a:spcAft>
                <a:spcPts val="0"/>
              </a:spcAft>
              <a:buFont typeface="Courier New" panose="02070309020205020404" pitchFamily="49" charset="0"/>
              <a:buChar char="o"/>
              <a:tabLst>
                <a:tab pos="914400" algn="l"/>
              </a:tabLst>
            </a:pPr>
            <a:r>
              <a:rPr lang="en-US" dirty="0">
                <a:effectLst/>
                <a:latin typeface="Arial" panose="020B0604020202020204" pitchFamily="34" charset="0"/>
                <a:ea typeface="Times New Roman" panose="02020603050405020304" pitchFamily="18" charset="0"/>
                <a:cs typeface="Arial" panose="020B0604020202020204" pitchFamily="34" charset="0"/>
              </a:rPr>
              <a:t>How could you change those games to focus on relation-based vocabulary? </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45</a:t>
            </a:fld>
            <a:endParaRPr lang="en-US" altLang="en-US" dirty="0"/>
          </a:p>
        </p:txBody>
      </p:sp>
    </p:spTree>
    <p:extLst>
      <p:ext uri="{BB962C8B-B14F-4D97-AF65-F5344CB8AC3E}">
        <p14:creationId xmlns:p14="http://schemas.microsoft.com/office/powerpoint/2010/main" val="3645707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b="0" dirty="0"/>
              <a:t>As the game</a:t>
            </a:r>
            <a:r>
              <a:rPr lang="en-US" b="0" baseline="0" dirty="0"/>
              <a:t> </a:t>
            </a:r>
            <a:r>
              <a:rPr lang="en-US" b="0" i="1" baseline="0" dirty="0"/>
              <a:t>Simon Says </a:t>
            </a:r>
            <a:r>
              <a:rPr lang="en-US" b="0" dirty="0"/>
              <a:t>is normally played, would it be an</a:t>
            </a:r>
            <a:r>
              <a:rPr lang="en-US" b="0" baseline="0" dirty="0"/>
              <a:t> effective strategy for ELD students?  Why or why not?</a:t>
            </a:r>
          </a:p>
          <a:p>
            <a:endParaRPr lang="en-US" b="0" baseline="0" dirty="0"/>
          </a:p>
          <a:p>
            <a:r>
              <a:rPr lang="en-US" b="0" baseline="0" dirty="0"/>
              <a:t>If not, what would need to be done to make it more effective?</a:t>
            </a:r>
          </a:p>
          <a:p>
            <a:endParaRPr lang="en-US" b="0" baseline="0" dirty="0"/>
          </a:p>
          <a:p>
            <a:r>
              <a:rPr lang="en-US" b="0" baseline="0" dirty="0"/>
              <a:t>Beginning English learners will not understand the language or the concept.  The concept will need to be explained to them beforehand.  Also, they might need to be paired with an English speaker to help them learn the game.</a:t>
            </a: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46</a:t>
            </a:fld>
            <a:endParaRPr lang="en-US" altLang="en-US" dirty="0"/>
          </a:p>
        </p:txBody>
      </p:sp>
    </p:spTree>
    <p:extLst>
      <p:ext uri="{BB962C8B-B14F-4D97-AF65-F5344CB8AC3E}">
        <p14:creationId xmlns:p14="http://schemas.microsoft.com/office/powerpoint/2010/main" val="9566303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b="0" dirty="0"/>
              <a:t>“The number of words that children learn is strongly related to later school success, because reading comprehension</a:t>
            </a:r>
            <a:r>
              <a:rPr lang="en-US" b="0" baseline="0" dirty="0"/>
              <a:t> depends on it.  So too, is the diversity of the words they know.  Children who know many names for things, for example can be more specific in representing what they mean, in telling people what they want, and in understanding what others say to them and the meaning of language in books” (PCF, Vol. 1, p. 117).</a:t>
            </a:r>
          </a:p>
          <a:p>
            <a:endParaRPr lang="en-US" b="0" baseline="0" dirty="0"/>
          </a:p>
          <a:p>
            <a:r>
              <a:rPr lang="en-US" b="0" baseline="0" dirty="0"/>
              <a:t>Another idea is to use art activities to focus on new vocabulary. When planning for the art activity, make sure to plan for new vocabulary words. Additional words may be brought up through discussion, but it is important to begin with a plan.</a:t>
            </a:r>
          </a:p>
          <a:p>
            <a:endParaRPr lang="en-US" b="0" baseline="0" dirty="0"/>
          </a:p>
          <a:p>
            <a:r>
              <a:rPr lang="en-US" b="0" baseline="0" dirty="0"/>
              <a:t>Have a vocabulary plan for the English learners as well.  In addition, try to make the connection between their home language and English. Many times, children have a home vocabulary and a school vocabulary, but the two are not connected for them. This connection will strengthen their vocabulary in both languages.</a:t>
            </a:r>
          </a:p>
          <a:p>
            <a:endParaRPr lang="en-US" b="0" baseline="0"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47</a:t>
            </a:fld>
            <a:endParaRPr lang="en-US" altLang="en-US" dirty="0"/>
          </a:p>
        </p:txBody>
      </p:sp>
    </p:spTree>
    <p:extLst>
      <p:ext uri="{BB962C8B-B14F-4D97-AF65-F5344CB8AC3E}">
        <p14:creationId xmlns:p14="http://schemas.microsoft.com/office/powerpoint/2010/main" val="18622893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dirty="0"/>
              <a:t>“Narration is another effective way to build children’s vocabulary. Preparing for snack time is a teachable moment for the children who are near the teacher as she shares, as if to herself, ‘Okay, let’s put the apple juice on the table and then we’ll need to get eight napkins’” (PCF, Vol. 1, p. 119).</a:t>
            </a:r>
          </a:p>
          <a:p>
            <a:endParaRPr lang="en-US" dirty="0"/>
          </a:p>
          <a:p>
            <a:r>
              <a:rPr lang="en-US" dirty="0"/>
              <a:t>Consider and discuss the questions on the slide with your table group: </a:t>
            </a:r>
          </a:p>
          <a:p>
            <a:pPr marL="171450" indent="-171450">
              <a:buFont typeface="Arial" panose="020B0604020202020204" pitchFamily="34" charset="0"/>
              <a:buChar char="•"/>
            </a:pPr>
            <a:r>
              <a:rPr lang="en-US" sz="1200" dirty="0"/>
              <a:t>How might you remember to use more sophisticated language in narration?</a:t>
            </a:r>
          </a:p>
          <a:p>
            <a:pPr marL="171450" indent="-171450">
              <a:buFont typeface="Arial" panose="020B0604020202020204" pitchFamily="34" charset="0"/>
              <a:buChar char="•"/>
            </a:pPr>
            <a:r>
              <a:rPr lang="en-US" sz="1200" dirty="0"/>
              <a:t>How might you partner with families to support more narration and children's exposure to more sophisticated language?</a:t>
            </a:r>
            <a:endParaRPr lang="en-US" dirty="0"/>
          </a:p>
          <a:p>
            <a:endParaRPr lang="en-US" dirty="0"/>
          </a:p>
          <a:p>
            <a:r>
              <a:rPr lang="en-US" dirty="0"/>
              <a:t>Remember that the All About Young Children Web site offers great tips for partnering with parents (https://allaboutyoungchildren.org/english/48-months-to-60-months/)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48</a:t>
            </a:fld>
            <a:endParaRPr lang="en-US" altLang="en-US" dirty="0"/>
          </a:p>
        </p:txBody>
      </p:sp>
    </p:spTree>
    <p:extLst>
      <p:ext uri="{BB962C8B-B14F-4D97-AF65-F5344CB8AC3E}">
        <p14:creationId xmlns:p14="http://schemas.microsoft.com/office/powerpoint/2010/main" val="29438738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dirty="0"/>
              <a:t>Using story book</a:t>
            </a:r>
            <a:r>
              <a:rPr lang="en-US" baseline="0" dirty="0"/>
              <a:t> reading to support vocabulary development is another evidence-based strategy discussed in the Preschool Curriculum Framework (Volume 1). </a:t>
            </a:r>
          </a:p>
          <a:p>
            <a:endParaRPr lang="en-US" baseline="0" dirty="0"/>
          </a:p>
          <a:p>
            <a:pPr marL="0" marR="0" indent="0" algn="l" defTabSz="457200" rtl="0" eaLnBrk="0" fontAlgn="base" latinLnBrk="0" hangingPunct="0">
              <a:spcBef>
                <a:spcPts val="0"/>
              </a:spcBef>
              <a:spcAft>
                <a:spcPct val="0"/>
              </a:spcAft>
              <a:buClrTx/>
              <a:buSzTx/>
              <a:buFontTx/>
              <a:buNone/>
              <a:tabLst/>
              <a:defRPr/>
            </a:pPr>
            <a:r>
              <a:rPr lang="en-US" baseline="0" dirty="0"/>
              <a:t>“Children also learn the meaning of new words from listening to multiple readings of good stories, ’</a:t>
            </a:r>
            <a:r>
              <a:rPr lang="en-US" b="1" baseline="0" dirty="0"/>
              <a:t>f</a:t>
            </a:r>
            <a:r>
              <a:rPr lang="en-US" b="1" dirty="0"/>
              <a:t>riendly</a:t>
            </a:r>
            <a:r>
              <a:rPr lang="en-US" b="1" baseline="0" dirty="0"/>
              <a:t> explanations of words</a:t>
            </a:r>
            <a:r>
              <a:rPr lang="en-US" baseline="0" dirty="0"/>
              <a:t>’ (explanation </a:t>
            </a:r>
            <a:r>
              <a:rPr lang="en-US" dirty="0"/>
              <a:t>with wording and examples within the preschool child’s grasp rather than a more formal definition from a dictionary), and from engagement with adults in discussions during story reading”</a:t>
            </a:r>
            <a:r>
              <a:rPr lang="en-US" sz="1200" dirty="0"/>
              <a:t> (PCF, Vol. 1, p. 99).</a:t>
            </a:r>
          </a:p>
          <a:p>
            <a:pPr marL="0" marR="0" indent="0" algn="l" defTabSz="457200" rtl="0" eaLnBrk="0" fontAlgn="base" latinLnBrk="0" hangingPunct="0">
              <a:spcBef>
                <a:spcPts val="0"/>
              </a:spcBef>
              <a:spcAft>
                <a:spcPct val="0"/>
              </a:spcAft>
              <a:buClrTx/>
              <a:buSzTx/>
              <a:buFontTx/>
              <a:buNone/>
              <a:tabLst/>
              <a:defRPr/>
            </a:pPr>
            <a:endParaRPr lang="en-US" sz="1200" dirty="0"/>
          </a:p>
          <a:p>
            <a:pPr marL="0" marR="0" indent="0" algn="l" defTabSz="457200" rtl="0" eaLnBrk="0" fontAlgn="base" latinLnBrk="0" hangingPunct="0">
              <a:spcBef>
                <a:spcPts val="0"/>
              </a:spcBef>
              <a:spcAft>
                <a:spcPct val="0"/>
              </a:spcAft>
              <a:buClrTx/>
              <a:buSzTx/>
              <a:buFontTx/>
              <a:buNone/>
              <a:tabLst/>
              <a:defRPr/>
            </a:pPr>
            <a:r>
              <a:rPr lang="en-US" sz="1200" dirty="0"/>
              <a:t>Teachers should infuse the practice of following story book reading with new vocabulary into the daily routine and environment.</a:t>
            </a:r>
          </a:p>
          <a:p>
            <a:pPr marL="0" marR="0" indent="0" algn="l" defTabSz="457200" rtl="0" eaLnBrk="0" fontAlgn="base" latinLnBrk="0" hangingPunct="0">
              <a:spcBef>
                <a:spcPts val="0"/>
              </a:spcBef>
              <a:spcAft>
                <a:spcPct val="0"/>
              </a:spcAft>
              <a:buClrTx/>
              <a:buSzTx/>
              <a:buFontTx/>
              <a:buNone/>
              <a:tabLst/>
              <a:defRPr/>
            </a:pPr>
            <a:r>
              <a:rPr lang="en-US" sz="1200" baseline="0" dirty="0"/>
              <a:t> </a:t>
            </a:r>
          </a:p>
          <a:p>
            <a:pPr marL="0" marR="0" indent="0" algn="l" defTabSz="457200" rtl="0" eaLnBrk="0" fontAlgn="base" latinLnBrk="0" hangingPunct="0">
              <a:spcBef>
                <a:spcPts val="0"/>
              </a:spcBef>
              <a:spcAft>
                <a:spcPct val="0"/>
              </a:spcAft>
              <a:buClrTx/>
              <a:buSzTx/>
              <a:buFontTx/>
              <a:buNone/>
              <a:tabLst/>
              <a:defRPr/>
            </a:pPr>
            <a:r>
              <a:rPr lang="en-US" sz="1200" baseline="0" dirty="0"/>
              <a:t>Look at your Table Tent. The cycle of infusing vocabulary is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from the NAEYC article “Sagacious, Sophisticated, and Sedulous: The Importance of Discussing 50-Cent Words with Preschoolers.” </a:t>
            </a:r>
            <a:r>
              <a:rPr lang="en-US" sz="1200" baseline="0" dirty="0"/>
              <a:t>It offers a great visual of how this can be done. For the rest of the day we will focus on how to capitalize on this strategy and increase our skills in regards to using story reading to support vocabulary development.</a:t>
            </a:r>
            <a:endParaRPr lang="en-US" dirty="0"/>
          </a:p>
          <a:p>
            <a:endParaRPr lang="en-US" dirty="0"/>
          </a:p>
          <a:p>
            <a:r>
              <a:rPr lang="en-US" dirty="0"/>
              <a:t> </a:t>
            </a: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49</a:t>
            </a:fld>
            <a:endParaRPr lang="en-US" altLang="en-US" dirty="0"/>
          </a:p>
        </p:txBody>
      </p:sp>
    </p:spTree>
    <p:extLst>
      <p:ext uri="{BB962C8B-B14F-4D97-AF65-F5344CB8AC3E}">
        <p14:creationId xmlns:p14="http://schemas.microsoft.com/office/powerpoint/2010/main" val="3534250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effectLst/>
                <a:latin typeface="Arial" pitchFamily="34" charset="0"/>
                <a:ea typeface="ＭＳ Ｐゴシック" pitchFamily="34" charset="-128"/>
                <a:cs typeface="Arial" pitchFamily="34" charset="0"/>
              </a:rPr>
              <a:t>Presenter Remarks:</a:t>
            </a:r>
          </a:p>
          <a:p>
            <a:r>
              <a:rPr lang="en-US" sz="1200" i="1" kern="1200" dirty="0">
                <a:effectLst/>
                <a:latin typeface="Arial" pitchFamily="34" charset="0"/>
                <a:ea typeface="ＭＳ Ｐゴシック" pitchFamily="34" charset="-128"/>
                <a:cs typeface="Arial" pitchFamily="34" charset="0"/>
              </a:rPr>
              <a:t>See</a:t>
            </a:r>
            <a:r>
              <a:rPr lang="en-US" sz="1200" i="1" kern="1200" baseline="0" dirty="0">
                <a:effectLst/>
                <a:latin typeface="Arial" pitchFamily="34" charset="0"/>
                <a:ea typeface="ＭＳ Ｐゴシック" pitchFamily="34" charset="-128"/>
                <a:cs typeface="Arial" pitchFamily="34" charset="0"/>
              </a:rPr>
              <a:t> previous slide for complete activity plan.</a:t>
            </a: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5</a:t>
            </a:fld>
            <a:endParaRPr lang="en-US" altLang="en-US" dirty="0"/>
          </a:p>
        </p:txBody>
      </p:sp>
    </p:spTree>
    <p:extLst>
      <p:ext uri="{BB962C8B-B14F-4D97-AF65-F5344CB8AC3E}">
        <p14:creationId xmlns:p14="http://schemas.microsoft.com/office/powerpoint/2010/main" val="19454648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4362"/>
            <a:ext cx="5486400" cy="4422775"/>
          </a:xfrm>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dirty="0"/>
              <a:t>It is also important to intentionally scaffold</a:t>
            </a:r>
            <a:r>
              <a:rPr lang="en-US" baseline="0" dirty="0"/>
              <a:t> to support English-language development while reading stories to support vocabulary. </a:t>
            </a:r>
          </a:p>
          <a:p>
            <a:endParaRPr lang="en-US" baseline="0" dirty="0"/>
          </a:p>
          <a:p>
            <a:r>
              <a:rPr lang="en-US" baseline="0" dirty="0"/>
              <a:t>The slide highlights some scaffolding strategies from </a:t>
            </a:r>
            <a:r>
              <a:rPr kumimoji="0" lang="en-US" b="0" i="1" u="none" strike="noStrike" kern="1200" cap="none" spc="0" normalizeH="0" baseline="0" noProof="0" dirty="0">
                <a:ln>
                  <a:noFill/>
                </a:ln>
                <a:solidFill>
                  <a:prstClr val="black"/>
                </a:solidFill>
                <a:effectLst/>
                <a:uLnTx/>
                <a:uFillTx/>
                <a:latin typeface="Arial"/>
                <a:ea typeface="ＭＳ Ｐゴシック" charset="0"/>
                <a:cs typeface="Arial"/>
              </a:rPr>
              <a:t>California’s Best Practices for Young Dual Language Learners: Research Overview Papers:</a:t>
            </a:r>
          </a:p>
          <a:p>
            <a:pPr marL="171450" indent="-171450">
              <a:buFont typeface="Arial" panose="020B0604020202020204" pitchFamily="34" charset="0"/>
              <a:buChar char="•"/>
            </a:pPr>
            <a:r>
              <a:rPr lang="en-US" dirty="0"/>
              <a:t>“Using pictures of vocabulary words to illustrate word meanings</a:t>
            </a:r>
          </a:p>
          <a:p>
            <a:pPr marL="171450" indent="-171450">
              <a:buFont typeface="Arial" panose="020B0604020202020204" pitchFamily="34" charset="0"/>
              <a:buChar char="•"/>
            </a:pPr>
            <a:r>
              <a:rPr lang="en-US" dirty="0"/>
              <a:t>Using hand puppets and game-like activities to illustrate concepts and actions and to engage children physically </a:t>
            </a:r>
          </a:p>
          <a:p>
            <a:pPr marL="171450" indent="-171450">
              <a:buFont typeface="Arial" panose="020B0604020202020204" pitchFamily="34" charset="0"/>
              <a:buChar char="•"/>
            </a:pPr>
            <a:r>
              <a:rPr lang="en-US" dirty="0"/>
              <a:t>Offering multimedia-enhanced instruction in the form of videos to enhance vocabulary instruction with nonfiction texts </a:t>
            </a:r>
          </a:p>
          <a:p>
            <a:pPr marL="171450" indent="-171450">
              <a:buFont typeface="Arial" panose="020B0604020202020204" pitchFamily="34" charset="0"/>
              <a:buChar char="•"/>
            </a:pPr>
            <a:r>
              <a:rPr lang="en-US" dirty="0"/>
              <a:t>Using materials with familiar content to promote comprehension and facilitate learning new concepts and skills” (</a:t>
            </a:r>
            <a:r>
              <a:rPr lang="en-US" i="1" dirty="0"/>
              <a:t>California’s Best Practices for Young Dual Language Learners: Research Overview Papers </a:t>
            </a:r>
            <a:r>
              <a:rPr lang="en-US" dirty="0"/>
              <a:t>[CDE], p. 106). </a:t>
            </a:r>
          </a:p>
          <a:p>
            <a:endParaRPr lang="en-US" baseline="0" dirty="0"/>
          </a:p>
          <a:p>
            <a:r>
              <a:rPr lang="en-US" dirty="0"/>
              <a:t>“The principal</a:t>
            </a:r>
            <a:r>
              <a:rPr lang="en-US" baseline="0" dirty="0"/>
              <a:t> point is that the students who are learning content in language they are simultaneously learning to speak and understand probably need additional support to make the content comprehensive to them” (</a:t>
            </a:r>
            <a:r>
              <a:rPr kumimoji="0" lang="en-US" b="0" i="1" u="none" strike="noStrike" kern="1200" cap="none" spc="0" normalizeH="0" baseline="0" noProof="0" dirty="0">
                <a:ln>
                  <a:noFill/>
                </a:ln>
                <a:solidFill>
                  <a:prstClr val="black"/>
                </a:solidFill>
                <a:effectLst/>
                <a:uLnTx/>
                <a:uFillTx/>
                <a:latin typeface="Arial"/>
                <a:ea typeface="ＭＳ Ｐゴシック" charset="0"/>
                <a:cs typeface="Arial"/>
              </a:rPr>
              <a:t>California’s Best Practices for Young Dual Language Learners: Research Overview Papers </a:t>
            </a:r>
            <a:r>
              <a:rPr kumimoji="0" lang="en-US" b="0" i="0" u="none" strike="noStrike" kern="1200" cap="none" spc="0" normalizeH="0" baseline="0" noProof="0" dirty="0">
                <a:ln>
                  <a:noFill/>
                </a:ln>
                <a:solidFill>
                  <a:prstClr val="black"/>
                </a:solidFill>
                <a:effectLst/>
                <a:uLnTx/>
                <a:uFillTx/>
                <a:latin typeface="Arial"/>
                <a:ea typeface="ＭＳ Ｐゴシック" charset="0"/>
                <a:cs typeface="Arial"/>
              </a:rPr>
              <a:t>[CDE], </a:t>
            </a:r>
            <a:r>
              <a:rPr kumimoji="0" lang="en-US" b="0" i="1" u="none" strike="noStrike" kern="1200" cap="none" spc="0" normalizeH="0" baseline="0" noProof="0" dirty="0">
                <a:ln>
                  <a:noFill/>
                </a:ln>
                <a:solidFill>
                  <a:prstClr val="black"/>
                </a:solidFill>
                <a:effectLst/>
                <a:uLnTx/>
                <a:uFillTx/>
                <a:latin typeface="Arial"/>
                <a:ea typeface="ＭＳ Ｐゴシック" charset="0"/>
                <a:cs typeface="Arial"/>
              </a:rPr>
              <a:t>p. 106).</a:t>
            </a:r>
            <a:r>
              <a:rPr lang="en-US" baseline="0" dirty="0"/>
              <a:t> </a:t>
            </a:r>
          </a:p>
          <a:p>
            <a:endParaRPr lang="en-US" baseline="0" dirty="0"/>
          </a:p>
          <a:p>
            <a:pPr algn="l"/>
            <a:r>
              <a:rPr lang="en-US" baseline="0" dirty="0"/>
              <a:t>These strategies need to be considered and intentionally planned to be integrated with the strategy on the previous slide.</a:t>
            </a:r>
          </a:p>
          <a:p>
            <a:pPr algn="l"/>
            <a:endParaRPr lang="en-US" dirty="0">
              <a:solidFill>
                <a:schemeClr val="bg1"/>
              </a:solidFill>
            </a:endParaRPr>
          </a:p>
          <a:p>
            <a:pPr algn="l"/>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50</a:t>
            </a:fld>
            <a:endParaRPr lang="en-US" altLang="en-US" dirty="0"/>
          </a:p>
        </p:txBody>
      </p:sp>
    </p:spTree>
    <p:extLst>
      <p:ext uri="{BB962C8B-B14F-4D97-AF65-F5344CB8AC3E}">
        <p14:creationId xmlns:p14="http://schemas.microsoft.com/office/powerpoint/2010/main" val="7481922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4363"/>
            <a:ext cx="5486400" cy="3813968"/>
          </a:xfrm>
        </p:spPr>
        <p:txBody>
          <a:bodyPr/>
          <a:lstStyle/>
          <a:p>
            <a:pPr marL="0" marR="0">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Activity 6: Vocabulary Inspired Book Reading</a:t>
            </a:r>
            <a:r>
              <a:rPr lang="en-US" dirty="0">
                <a:effectLst/>
                <a:latin typeface="Arial" panose="020B0604020202020204" pitchFamily="34" charset="0"/>
                <a:ea typeface="Calibri" panose="020F0502020204030204" pitchFamily="34" charset="0"/>
                <a:cs typeface="Arial" panose="020B0604020202020204" pitchFamily="34" charset="0"/>
              </a:rPr>
              <a:t/>
            </a:r>
            <a:br>
              <a:rPr lang="en-US" dirty="0">
                <a:effectLst/>
                <a:latin typeface="Arial" panose="020B0604020202020204" pitchFamily="34" charset="0"/>
                <a:ea typeface="Calibri" panose="020F0502020204030204" pitchFamily="34" charset="0"/>
                <a:cs typeface="Arial" panose="020B0604020202020204" pitchFamily="34" charset="0"/>
              </a:rPr>
            </a:b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Presenter Remarks:</a:t>
            </a:r>
            <a:r>
              <a:rPr lang="en-US" dirty="0">
                <a:effectLst/>
                <a:latin typeface="Arial" panose="020B0604020202020204" pitchFamily="34" charset="0"/>
                <a:ea typeface="Calibri" panose="020F0502020204030204" pitchFamily="34" charset="0"/>
                <a:cs typeface="Arial" panose="020B0604020202020204" pitchFamily="34" charset="0"/>
              </a:rPr>
              <a:t/>
            </a:r>
            <a:br>
              <a:rPr lang="en-US" dirty="0">
                <a:effectLst/>
                <a:latin typeface="Arial" panose="020B0604020202020204" pitchFamily="34" charset="0"/>
                <a:ea typeface="Calibri" panose="020F0502020204030204" pitchFamily="34" charset="0"/>
                <a:cs typeface="Arial" panose="020B0604020202020204" pitchFamily="34" charset="0"/>
              </a:rPr>
            </a:br>
            <a:r>
              <a:rPr lang="en-US" dirty="0">
                <a:effectLst/>
                <a:latin typeface="Arial" panose="020B0604020202020204" pitchFamily="34" charset="0"/>
                <a:ea typeface="Calibri" panose="020F0502020204030204" pitchFamily="34" charset="0"/>
                <a:cs typeface="Arial" panose="020B0604020202020204" pitchFamily="34" charset="0"/>
              </a:rPr>
              <a:t>Let’s develop a plan for building vocabulary through a book reading.</a:t>
            </a:r>
          </a:p>
          <a:p>
            <a:pPr marL="0" marR="0" algn="r">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Participants develop a plan for building vocabulary through a book reading.</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OUTCOMES: </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Participants will become familiar with how to plan for vocabulary development when reading a book to children.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cap="all"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Materials Required: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Pete's a Pizza by William </a:t>
            </a:r>
            <a:r>
              <a:rPr lang="en-US" dirty="0" err="1">
                <a:effectLst/>
                <a:latin typeface="Arial" panose="020B0604020202020204" pitchFamily="34" charset="0"/>
                <a:ea typeface="Times New Roman" panose="02020603050405020304" pitchFamily="18" charset="0"/>
                <a:cs typeface="Arial" panose="020B0604020202020204" pitchFamily="34" charset="0"/>
              </a:rPr>
              <a:t>Steig</a:t>
            </a:r>
            <a:r>
              <a:rPr lang="en-US" dirty="0">
                <a:effectLst/>
                <a:latin typeface="Arial" panose="020B0604020202020204" pitchFamily="34" charset="0"/>
                <a:ea typeface="Times New Roman" panose="02020603050405020304" pitchFamily="18" charset="0"/>
                <a:cs typeface="Arial" panose="020B0604020202020204" pitchFamily="34" charset="0"/>
              </a:rPr>
              <a:t> (for presenter)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Books (for table groups)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Chart paper hung on the wall</a:t>
            </a:r>
            <a:r>
              <a:rPr lang="en-US" dirty="0">
                <a:effectLst/>
                <a:latin typeface="Arial" panose="020B0604020202020204" pitchFamily="34"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Markers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Handout 3: Tiers Vocabulary Template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Handout 10: Vocabulary Reading Steps</a:t>
            </a:r>
          </a:p>
          <a:p>
            <a:pPr marL="0" marR="0" lvl="0" indent="0">
              <a:spcBef>
                <a:spcPts val="0"/>
              </a:spcBef>
              <a:spcAft>
                <a:spcPts val="0"/>
              </a:spcAft>
              <a:buFont typeface="Symbol" panose="05050102010706020507" pitchFamily="18" charset="2"/>
              <a:buNone/>
            </a:pPr>
            <a:endParaRPr lang="en-US" dirty="0">
              <a:effectLst/>
              <a:latin typeface="Arial" panose="020B0604020202020204" pitchFamily="34" charset="0"/>
              <a:ea typeface="Times" pitchFamily="18" charset="0"/>
              <a:cs typeface="Arial" panose="020B0604020202020204" pitchFamily="34" charset="0"/>
            </a:endParaRPr>
          </a:p>
          <a:p>
            <a:pPr marL="0" marR="0" lvl="0" indent="0">
              <a:spcBef>
                <a:spcPts val="0"/>
              </a:spcBef>
              <a:spcAft>
                <a:spcPts val="0"/>
              </a:spcAft>
              <a:buFont typeface="Symbol" panose="05050102010706020507" pitchFamily="18" charset="2"/>
              <a:buNone/>
            </a:pPr>
            <a:r>
              <a:rPr lang="en-US" dirty="0">
                <a:effectLst/>
                <a:latin typeface="Arial" panose="020B0604020202020204" pitchFamily="34" charset="0"/>
                <a:ea typeface="Times" pitchFamily="18" charset="0"/>
                <a:cs typeface="Arial" panose="020B0604020202020204" pitchFamily="34" charset="0"/>
              </a:rPr>
              <a:t>TIME: 20 minutes</a:t>
            </a:r>
          </a:p>
          <a:p>
            <a:pPr marL="0" marR="0" algn="r">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PROCESS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u="sng" dirty="0">
                <a:effectLst/>
                <a:latin typeface="Arial" panose="020B0604020202020204" pitchFamily="34" charset="0"/>
                <a:ea typeface="Times New Roman" panose="02020603050405020304" pitchFamily="18" charset="0"/>
                <a:cs typeface="Arial" panose="020B0604020202020204" pitchFamily="34" charset="0"/>
              </a:rPr>
              <a:t>Part 1</a:t>
            </a:r>
            <a:r>
              <a:rPr lang="en-US" dirty="0">
                <a:effectLst/>
                <a:latin typeface="Arial" panose="020B0604020202020204" pitchFamily="34" charset="0"/>
                <a:ea typeface="Times New Roman" panose="02020603050405020304" pitchFamily="18" charset="0"/>
                <a:cs typeface="Arial" panose="020B0604020202020204" pitchFamily="34" charset="0"/>
              </a:rPr>
              <a:t>: Getting Ready</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Have participants to find Handout 10: Vocabulary Reading Steps and read the steps for background knowledge.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Ask participants if they have any questions.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Model how you might do this with Pete’s a Pizza. You may choose to read a few of the pages for a visual and auditory experience.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Follow Steps one, two, and three on Handout 10: Vocabulary Reading Steps.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Provide chart paper for groups to list the key vocabulary words.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u="sng"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u="sng" dirty="0">
                <a:effectLst/>
                <a:latin typeface="Arial" panose="020B0604020202020204" pitchFamily="34" charset="0"/>
                <a:ea typeface="Times New Roman" panose="02020603050405020304" pitchFamily="18" charset="0"/>
                <a:cs typeface="Arial" panose="020B0604020202020204" pitchFamily="34" charset="0"/>
              </a:rPr>
              <a:t>Part 2</a:t>
            </a:r>
            <a:r>
              <a:rPr lang="en-US" dirty="0">
                <a:effectLst/>
                <a:latin typeface="Arial" panose="020B0604020202020204" pitchFamily="34" charset="0"/>
                <a:ea typeface="Times New Roman" panose="02020603050405020304" pitchFamily="18" charset="0"/>
                <a:cs typeface="Arial" panose="020B0604020202020204" pitchFamily="34" charset="0"/>
              </a:rPr>
              <a:t>: Center Extensions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Advance the slide to Part 2. This is an image from the NAEYC article “Sagacious, Sophisticated, and Sedulous: The Importance of Discussing 50-Cent Words with Preschoolers.” It demonstrates how to embed vocabulary extensions in the environment and throughout the day.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Share the example of how one program that followed this model and planned opportunities to extend vocabulary throughout the routine and environment using Pete's a Pizza.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Advance through slides 47-52.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Consider how you would do this with your focus book and vocabulary.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Work with your groupmates to chart your ideas in a way that other’s would understand at a glance.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u="sng"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u="sng" dirty="0">
                <a:effectLst/>
                <a:latin typeface="Arial" panose="020B0604020202020204" pitchFamily="34" charset="0"/>
                <a:ea typeface="Times New Roman" panose="02020603050405020304" pitchFamily="18" charset="0"/>
                <a:cs typeface="Arial" panose="020B0604020202020204" pitchFamily="34" charset="0"/>
              </a:rPr>
              <a:t>Part 3</a:t>
            </a:r>
            <a:r>
              <a:rPr lang="en-US" dirty="0">
                <a:effectLst/>
                <a:latin typeface="Arial" panose="020B0604020202020204" pitchFamily="34" charset="0"/>
                <a:ea typeface="Times New Roman" panose="02020603050405020304" pitchFamily="18" charset="0"/>
                <a:cs typeface="Arial" panose="020B0604020202020204" pitchFamily="34" charset="0"/>
              </a:rPr>
              <a:t>: Chart Walk</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Provide time for participants to walk around and gather ideas from the various charts.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Encourage participants to take notes and/or photographs.</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51</a:t>
            </a:fld>
            <a:endParaRPr lang="en-US" altLang="en-US" dirty="0"/>
          </a:p>
        </p:txBody>
      </p:sp>
    </p:spTree>
    <p:extLst>
      <p:ext uri="{BB962C8B-B14F-4D97-AF65-F5344CB8AC3E}">
        <p14:creationId xmlns:p14="http://schemas.microsoft.com/office/powerpoint/2010/main" val="10166379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effectLst/>
                <a:latin typeface="Arial" panose="020B0604020202020204" pitchFamily="34" charset="0"/>
                <a:cs typeface="Arial" pitchFamily="34" charset="0"/>
              </a:rPr>
              <a:t>Presenter Remarks:</a:t>
            </a:r>
          </a:p>
          <a:p>
            <a:r>
              <a:rPr lang="en-US" sz="1200" i="1" kern="1200" dirty="0">
                <a:effectLst/>
                <a:latin typeface="Arial" panose="020B0604020202020204" pitchFamily="34" charset="0"/>
                <a:cs typeface="Arial" pitchFamily="34" charset="0"/>
              </a:rPr>
              <a:t>See previous slide for complete activity plan. </a:t>
            </a:r>
            <a:r>
              <a:rPr lang="en-US" sz="1200" i="1" dirty="0">
                <a:effectLst/>
                <a:latin typeface="Arial" panose="020B0604020202020204" pitchFamily="34" charset="0"/>
                <a:ea typeface="Times New Roman" panose="02020603050405020304" pitchFamily="18" charset="0"/>
                <a:cs typeface="Arial" panose="020B0604020202020204" pitchFamily="34" charset="0"/>
              </a:rPr>
              <a:t>Below are the notes from the activity plan that pertain particularly to this slide.</a:t>
            </a:r>
          </a:p>
          <a:p>
            <a:pPr marL="0" marR="0">
              <a:spcBef>
                <a:spcPts val="0"/>
              </a:spcBef>
              <a:spcAft>
                <a:spcPts val="0"/>
              </a:spcAft>
            </a:pPr>
            <a:endParaRPr lang="en-US" sz="12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200" u="sng" dirty="0">
                <a:effectLst/>
                <a:latin typeface="Arial" panose="020B0604020202020204" pitchFamily="34" charset="0"/>
                <a:ea typeface="Times New Roman" panose="02020603050405020304" pitchFamily="18" charset="0"/>
                <a:cs typeface="Arial" panose="020B0604020202020204" pitchFamily="34" charset="0"/>
              </a:rPr>
              <a:t>Part 2</a:t>
            </a:r>
            <a:r>
              <a:rPr lang="en-US" sz="1200" dirty="0">
                <a:effectLst/>
                <a:latin typeface="Arial" panose="020B0604020202020204" pitchFamily="34" charset="0"/>
                <a:ea typeface="Times New Roman" panose="02020603050405020304" pitchFamily="18" charset="0"/>
                <a:cs typeface="Arial" panose="020B0604020202020204" pitchFamily="34" charset="0"/>
              </a:rPr>
              <a:t>: Center Extensions</a:t>
            </a:r>
          </a:p>
          <a:p>
            <a:pPr marL="171450" marR="0" lvl="0" indent="-171450">
              <a:spcBef>
                <a:spcPts val="0"/>
              </a:spcBef>
              <a:spcAft>
                <a:spcPts val="0"/>
              </a:spcAft>
              <a:buFont typeface="Arial" panose="020B0604020202020204" pitchFamily="34" charset="0"/>
              <a:buChar char="•"/>
              <a:tabLst>
                <a:tab pos="4572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This is an image from the NAEYC article “Sagacious, Sophisticated, and Sedulous: The Importance of Discussing 50-Cent Words with Preschoolers.” It demonstrates how to embed vocabulary extensions in the environment and throughout the day. </a:t>
            </a:r>
          </a:p>
          <a:p>
            <a:pPr marL="171450" marR="0" lvl="0" indent="-171450">
              <a:spcBef>
                <a:spcPts val="0"/>
              </a:spcBef>
              <a:spcAft>
                <a:spcPts val="0"/>
              </a:spcAft>
              <a:buFont typeface="Arial" panose="020B0604020202020204" pitchFamily="34" charset="0"/>
              <a:buChar char="•"/>
              <a:tabLst>
                <a:tab pos="4572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Share the example of how one program that followed this model and planned opportunities to extend vocabulary throughout the routine and environment using Pete's a Pizza. </a:t>
            </a:r>
          </a:p>
          <a:p>
            <a:pPr marL="171450" marR="0" lvl="0" indent="-171450">
              <a:spcBef>
                <a:spcPts val="0"/>
              </a:spcBef>
              <a:spcAft>
                <a:spcPts val="0"/>
              </a:spcAft>
              <a:buFont typeface="Arial" panose="020B0604020202020204" pitchFamily="34" charset="0"/>
              <a:buChar char="•"/>
              <a:tabLst>
                <a:tab pos="4572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Advance through slides 47-52. </a:t>
            </a:r>
          </a:p>
          <a:p>
            <a:pPr marL="171450" marR="0" lvl="0" indent="-171450">
              <a:spcBef>
                <a:spcPts val="0"/>
              </a:spcBef>
              <a:spcAft>
                <a:spcPts val="0"/>
              </a:spcAft>
              <a:buFont typeface="Arial" panose="020B0604020202020204" pitchFamily="34" charset="0"/>
              <a:buChar char="•"/>
              <a:tabLst>
                <a:tab pos="4572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Consider how you would do this with your focus book and vocabulary. </a:t>
            </a:r>
          </a:p>
          <a:p>
            <a:pPr marL="171450" marR="0" lvl="0" indent="-171450">
              <a:spcBef>
                <a:spcPts val="0"/>
              </a:spcBef>
              <a:spcAft>
                <a:spcPts val="0"/>
              </a:spcAft>
              <a:buFont typeface="Arial" panose="020B0604020202020204" pitchFamily="34" charset="0"/>
              <a:buChar char="•"/>
              <a:tabLst>
                <a:tab pos="4572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Work with your groupmates to chart your ideas in a way that other’s would understand at a glance.</a:t>
            </a:r>
          </a:p>
          <a:p>
            <a:pPr marL="0" marR="0" lvl="0" indent="0">
              <a:spcBef>
                <a:spcPts val="0"/>
              </a:spcBef>
              <a:spcAft>
                <a:spcPts val="0"/>
              </a:spcAft>
              <a:buFont typeface="Symbol" panose="05050102010706020507" pitchFamily="18" charset="2"/>
              <a:buNone/>
              <a:tabLst>
                <a:tab pos="457200" algn="l"/>
              </a:tabLst>
            </a:pPr>
            <a:endParaRPr lang="en-US" sz="1200"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1200" u="sng" dirty="0">
                <a:effectLst/>
                <a:latin typeface="Arial" panose="020B0604020202020204" pitchFamily="34" charset="0"/>
                <a:ea typeface="Times New Roman" panose="02020603050405020304" pitchFamily="18" charset="0"/>
                <a:cs typeface="Arial" panose="020B0604020202020204" pitchFamily="34" charset="0"/>
              </a:rPr>
              <a:t>Part 3</a:t>
            </a:r>
            <a:r>
              <a:rPr lang="en-US" sz="1200" dirty="0">
                <a:effectLst/>
                <a:latin typeface="Arial" panose="020B0604020202020204" pitchFamily="34" charset="0"/>
                <a:ea typeface="Times New Roman" panose="02020603050405020304" pitchFamily="18" charset="0"/>
                <a:cs typeface="Arial" panose="020B0604020202020204" pitchFamily="34" charset="0"/>
              </a:rPr>
              <a:t>: Chart Walk</a:t>
            </a:r>
          </a:p>
          <a:p>
            <a:pPr marL="171450" marR="0" lvl="0" indent="-171450">
              <a:spcBef>
                <a:spcPts val="0"/>
              </a:spcBef>
              <a:spcAft>
                <a:spcPts val="0"/>
              </a:spcAft>
              <a:buFont typeface="Arial" panose="020B0604020202020204" pitchFamily="34" charset="0"/>
              <a:buChar char="•"/>
              <a:tabLst>
                <a:tab pos="4572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Provide time for participants to walk around and gather ideas from the various charts. </a:t>
            </a:r>
          </a:p>
          <a:p>
            <a:pPr marL="171450" marR="0" lvl="0" indent="-171450">
              <a:spcBef>
                <a:spcPts val="0"/>
              </a:spcBef>
              <a:spcAft>
                <a:spcPts val="0"/>
              </a:spcAft>
              <a:buFont typeface="Arial" panose="020B0604020202020204" pitchFamily="34" charset="0"/>
              <a:buChar char="•"/>
              <a:tabLst>
                <a:tab pos="457200" algn="l"/>
              </a:tabLst>
            </a:pPr>
            <a:r>
              <a:rPr lang="en-US" sz="1200" dirty="0">
                <a:effectLst/>
                <a:latin typeface="Arial" panose="020B0604020202020204" pitchFamily="34" charset="0"/>
                <a:ea typeface="Times New Roman" panose="02020603050405020304" pitchFamily="18" charset="0"/>
                <a:cs typeface="Arial" panose="020B0604020202020204" pitchFamily="34" charset="0"/>
              </a:rPr>
              <a:t>Encourage participants to take notes and/or photographs.</a:t>
            </a:r>
          </a:p>
          <a:p>
            <a:pPr marL="0" marR="0">
              <a:spcBef>
                <a:spcPts val="0"/>
              </a:spcBef>
              <a:spcAft>
                <a:spcPts val="0"/>
              </a:spcAft>
            </a:pPr>
            <a:r>
              <a:rPr lang="en-US" sz="1200" dirty="0">
                <a:effectLst/>
                <a:latin typeface="Arial" panose="020B0604020202020204" pitchFamily="34" charset="0"/>
                <a:ea typeface="Times New Roman" panose="02020603050405020304" pitchFamily="18"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52</a:t>
            </a:fld>
            <a:endParaRPr lang="en-US" altLang="en-US" dirty="0"/>
          </a:p>
        </p:txBody>
      </p:sp>
    </p:spTree>
    <p:extLst>
      <p:ext uri="{BB962C8B-B14F-4D97-AF65-F5344CB8AC3E}">
        <p14:creationId xmlns:p14="http://schemas.microsoft.com/office/powerpoint/2010/main" val="5424763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 typeface="Arial" charset="0"/>
              <a:buNone/>
              <a:tabLst/>
              <a:defRPr/>
            </a:pPr>
            <a:r>
              <a:rPr lang="en-US" b="1" dirty="0"/>
              <a:t>Presenter Remarks: </a:t>
            </a:r>
          </a:p>
          <a:p>
            <a:pPr marL="0" indent="0">
              <a:buFont typeface="Arial" charset="0"/>
              <a:buNone/>
            </a:pPr>
            <a:r>
              <a:rPr lang="en-US" dirty="0"/>
              <a:t>After</a:t>
            </a:r>
            <a:r>
              <a:rPr lang="en-US" baseline="0" dirty="0"/>
              <a:t> reading </a:t>
            </a:r>
            <a:r>
              <a:rPr lang="en-US" sz="1200" i="1" dirty="0">
                <a:latin typeface="Arial" panose="020B0604020202020204" pitchFamily="34" charset="0"/>
                <a:ea typeface="Times New Roman" panose="02020603050405020304" pitchFamily="18" charset="0"/>
                <a:cs typeface="Arial" panose="020B0604020202020204" pitchFamily="34" charset="0"/>
              </a:rPr>
              <a:t>Pete’s a Pizza, </a:t>
            </a:r>
            <a:r>
              <a:rPr lang="en-US" sz="1200" i="0" dirty="0">
                <a:latin typeface="Arial" panose="020B0604020202020204" pitchFamily="34" charset="0"/>
                <a:ea typeface="Times New Roman" panose="02020603050405020304" pitchFamily="18" charset="0"/>
                <a:cs typeface="Arial" panose="020B0604020202020204" pitchFamily="34" charset="0"/>
              </a:rPr>
              <a:t>this classroom </a:t>
            </a:r>
            <a:r>
              <a:rPr lang="en-US" baseline="0" dirty="0"/>
              <a:t>turned their dramatic play center into a pizza parlor. The children could be chefs (focus word) and prepare (focus word) pizzas using vegetables and other toppings. </a:t>
            </a:r>
          </a:p>
          <a:p>
            <a:pPr marL="171450" indent="-171450">
              <a:buFont typeface="Arial"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53</a:t>
            </a:fld>
            <a:endParaRPr lang="en-US" altLang="en-US" dirty="0"/>
          </a:p>
        </p:txBody>
      </p:sp>
    </p:spTree>
    <p:extLst>
      <p:ext uri="{BB962C8B-B14F-4D97-AF65-F5344CB8AC3E}">
        <p14:creationId xmlns:p14="http://schemas.microsoft.com/office/powerpoint/2010/main" val="12956230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dirty="0"/>
              <a:t>The dramatic</a:t>
            </a:r>
            <a:r>
              <a:rPr lang="en-US" baseline="0" dirty="0"/>
              <a:t> play material was extended outside so children could extend their conversations, play, and choose to be involved for a longer period of time—increasing conversation opportunities.</a:t>
            </a:r>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54</a:t>
            </a:fld>
            <a:endParaRPr lang="en-US" altLang="en-US" dirty="0"/>
          </a:p>
        </p:txBody>
      </p:sp>
    </p:spTree>
    <p:extLst>
      <p:ext uri="{BB962C8B-B14F-4D97-AF65-F5344CB8AC3E}">
        <p14:creationId xmlns:p14="http://schemas.microsoft.com/office/powerpoint/2010/main" val="32856430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dirty="0"/>
              <a:t>Teachers worked with kitchen staff to develop a menu that included many opportunities</a:t>
            </a:r>
            <a:r>
              <a:rPr lang="en-US" baseline="0" dirty="0"/>
              <a:t> for preparing pizzas. </a:t>
            </a:r>
          </a:p>
          <a:p>
            <a:endParaRPr lang="en-US" baseline="0" dirty="0"/>
          </a:p>
          <a:p>
            <a:r>
              <a:rPr lang="en-US" baseline="0" dirty="0"/>
              <a:t>Children also planted some vegetables in the small garden to grow fresh vegetables for the pizzas.</a:t>
            </a:r>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55</a:t>
            </a:fld>
            <a:endParaRPr lang="en-US" altLang="en-US" dirty="0"/>
          </a:p>
        </p:txBody>
      </p:sp>
    </p:spTree>
    <p:extLst>
      <p:ext uri="{BB962C8B-B14F-4D97-AF65-F5344CB8AC3E}">
        <p14:creationId xmlns:p14="http://schemas.microsoft.com/office/powerpoint/2010/main" val="5655413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dirty="0"/>
              <a:t>Teachers planned</a:t>
            </a:r>
            <a:r>
              <a:rPr lang="en-US" baseline="0" dirty="0"/>
              <a:t> literacy extensions for </a:t>
            </a:r>
            <a:r>
              <a:rPr lang="en-US" dirty="0"/>
              <a:t>writing opportunities</a:t>
            </a:r>
            <a:r>
              <a:rPr lang="en-US" baseline="0" dirty="0"/>
              <a:t>. Children were inspired by the recipes they had followed when they were “chefs” and had prepared pizzas with fresh organic vegetables. They also wanted to add to the dramatic play area by designing a menu of sizes and flavors.</a:t>
            </a:r>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56</a:t>
            </a:fld>
            <a:endParaRPr lang="en-US" altLang="en-US" dirty="0"/>
          </a:p>
        </p:txBody>
      </p:sp>
    </p:spTree>
    <p:extLst>
      <p:ext uri="{BB962C8B-B14F-4D97-AF65-F5344CB8AC3E}">
        <p14:creationId xmlns:p14="http://schemas.microsoft.com/office/powerpoint/2010/main" val="38016994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dirty="0"/>
              <a:t>The teachers reached out to</a:t>
            </a:r>
            <a:r>
              <a:rPr lang="en-US" baseline="0" dirty="0"/>
              <a:t> other classroom teachers who were bicultural and bilingual to find a song in Spanish—one of the home languages in their classroom. They added the song to their second group time and then left it in the CD player so children could play it during choice time.</a:t>
            </a:r>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57</a:t>
            </a:fld>
            <a:endParaRPr lang="en-US" altLang="en-US" dirty="0"/>
          </a:p>
        </p:txBody>
      </p:sp>
    </p:spTree>
    <p:extLst>
      <p:ext uri="{BB962C8B-B14F-4D97-AF65-F5344CB8AC3E}">
        <p14:creationId xmlns:p14="http://schemas.microsoft.com/office/powerpoint/2010/main" val="1336471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spcBef>
                <a:spcPts val="0"/>
              </a:spcBef>
              <a:spcAft>
                <a:spcPct val="0"/>
              </a:spcAft>
              <a:buClrTx/>
              <a:buSzTx/>
              <a:buFontTx/>
              <a:buNone/>
              <a:tabLst/>
              <a:defRPr/>
            </a:pPr>
            <a:r>
              <a:rPr lang="en-US" b="1" dirty="0"/>
              <a:t>Presenter Remarks: </a:t>
            </a:r>
          </a:p>
          <a:p>
            <a:r>
              <a:rPr lang="en-US" dirty="0"/>
              <a:t>Teachers worked with students to write a letter home to their families to invite them to a pizza celebration. Families and students became</a:t>
            </a:r>
            <a:r>
              <a:rPr lang="en-US" baseline="0" dirty="0"/>
              <a:t> the chefs and prepared pizzas. They used bagels to make the pizzas, but to ensure some of the vocabulary was used (like “rising dough”) they also prepared pizza dough and set in in the kitchen to rise for the next class.</a:t>
            </a:r>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58</a:t>
            </a:fld>
            <a:endParaRPr lang="en-US" altLang="en-US" dirty="0"/>
          </a:p>
        </p:txBody>
      </p:sp>
    </p:spTree>
    <p:extLst>
      <p:ext uri="{BB962C8B-B14F-4D97-AF65-F5344CB8AC3E}">
        <p14:creationId xmlns:p14="http://schemas.microsoft.com/office/powerpoint/2010/main" val="20443449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ts val="0"/>
              </a:spcBef>
            </a:pPr>
            <a:r>
              <a:rPr lang="en-US" altLang="en-US" b="1" dirty="0"/>
              <a:t>Presenter Remarks: </a:t>
            </a:r>
          </a:p>
          <a:p>
            <a:pPr>
              <a:spcBef>
                <a:spcPts val="0"/>
              </a:spcBef>
            </a:pPr>
            <a:r>
              <a:rPr lang="en-US" dirty="0"/>
              <a:t>In order to effectively build on children's existing strengths, we must understand them. To do this, we need to </a:t>
            </a:r>
            <a:r>
              <a:rPr lang="en-US" dirty="0">
                <a:latin typeface="Arial" charset="0"/>
                <a:ea typeface="MS PGothic" charset="0"/>
              </a:rPr>
              <a:t>partner with families to learn about their children’s strengths.</a:t>
            </a:r>
          </a:p>
          <a:p>
            <a:pPr>
              <a:spcBef>
                <a:spcPts val="0"/>
              </a:spcBef>
            </a:pPr>
            <a:endParaRPr lang="en-US" dirty="0"/>
          </a:p>
          <a:p>
            <a:pPr>
              <a:spcBef>
                <a:spcPts val="0"/>
              </a:spcBef>
            </a:pPr>
            <a:r>
              <a:rPr lang="en-US" dirty="0"/>
              <a:t>The resources on this slide are specifically beneficial for partnering with families. You may want to take a picture of this slide and refer to it later. </a:t>
            </a:r>
          </a:p>
          <a:p>
            <a:pPr>
              <a:spcBef>
                <a:spcPts val="0"/>
              </a:spcBef>
            </a:pPr>
            <a:endParaRPr lang="en-US" altLang="en-US" dirty="0"/>
          </a:p>
          <a:p>
            <a:pPr>
              <a:spcBef>
                <a:spcPts val="0"/>
              </a:spcBef>
            </a:pPr>
            <a:r>
              <a:rPr lang="en-US" altLang="en-US" b="1" dirty="0"/>
              <a:t>Optional: </a:t>
            </a:r>
          </a:p>
          <a:p>
            <a:pPr>
              <a:spcBef>
                <a:spcPts val="0"/>
              </a:spcBef>
            </a:pPr>
            <a:r>
              <a:rPr lang="en-US" altLang="en-US" dirty="0"/>
              <a:t>Create a gallery table and have examples of documents there.</a:t>
            </a:r>
          </a:p>
          <a:p>
            <a:pPr>
              <a:spcBef>
                <a:spcPts val="0"/>
              </a:spcBef>
            </a:pPr>
            <a:endParaRPr lang="en-US" altLang="en-US" dirty="0"/>
          </a:p>
          <a:p>
            <a:pPr>
              <a:spcBef>
                <a:spcPts val="0"/>
              </a:spcBef>
            </a:pPr>
            <a:r>
              <a:rPr lang="en-US" altLang="en-US" b="1" dirty="0"/>
              <a:t>Extra Notes: </a:t>
            </a:r>
          </a:p>
          <a:p>
            <a:pPr>
              <a:spcBef>
                <a:spcPts val="0"/>
              </a:spcBef>
            </a:pPr>
            <a:r>
              <a:rPr lang="en-US" altLang="en-US" dirty="0"/>
              <a:t>The resources are hyperlinked. If Wi-Fi access is available, display the resources and do a walkthrough.</a:t>
            </a:r>
          </a:p>
        </p:txBody>
      </p:sp>
      <p:sp>
        <p:nvSpPr>
          <p:cNvPr id="4" name="Slide Number Placeholder 3"/>
          <p:cNvSpPr>
            <a:spLocks noGrp="1"/>
          </p:cNvSpPr>
          <p:nvPr>
            <p:ph type="sldNum" sz="quarter" idx="10"/>
          </p:nvPr>
        </p:nvSpPr>
        <p:spPr/>
        <p:txBody>
          <a:bodyPr/>
          <a:lstStyle/>
          <a:p>
            <a:pPr>
              <a:defRPr/>
            </a:pPr>
            <a:fld id="{6B0F81F6-424E-5542-AF2E-A15900B00EFE}" type="slidenum">
              <a:rPr lang="en-US" smtClean="0"/>
              <a:pPr>
                <a:defRPr/>
              </a:pPr>
              <a:t>59</a:t>
            </a:fld>
            <a:endParaRPr lang="en-US" dirty="0"/>
          </a:p>
        </p:txBody>
      </p:sp>
    </p:spTree>
    <p:extLst>
      <p:ext uri="{BB962C8B-B14F-4D97-AF65-F5344CB8AC3E}">
        <p14:creationId xmlns:p14="http://schemas.microsoft.com/office/powerpoint/2010/main" val="485288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0" fontAlgn="base" latinLnBrk="0" hangingPunct="0">
              <a:spcBef>
                <a:spcPts val="0"/>
              </a:spcBef>
              <a:spcAft>
                <a:spcPct val="0"/>
              </a:spcAft>
              <a:buClrTx/>
              <a:buSzTx/>
              <a:buFontTx/>
              <a:buNone/>
              <a:tabLst/>
              <a:defRPr/>
            </a:pPr>
            <a:r>
              <a:rPr lang="en-US" b="1" dirty="0"/>
              <a:t>Presenter Remarks:</a:t>
            </a:r>
          </a:p>
          <a:p>
            <a:pPr marL="0" marR="0" lvl="0" indent="0" algn="l" defTabSz="914400" rtl="0" eaLnBrk="0" fontAlgn="base" latinLnBrk="0" hangingPunct="0">
              <a:spcBef>
                <a:spcPts val="0"/>
              </a:spcBef>
              <a:spcAft>
                <a:spcPct val="0"/>
              </a:spcAft>
              <a:buClrTx/>
              <a:buSzTx/>
              <a:buFontTx/>
              <a:buNone/>
              <a:tabLst/>
              <a:defRPr/>
            </a:pPr>
            <a:r>
              <a:rPr lang="en-US" dirty="0"/>
              <a:t>Did anyone discuss the importance of vocabulary? These</a:t>
            </a:r>
            <a:r>
              <a:rPr lang="en-US" baseline="0" dirty="0"/>
              <a:t> are a few of the reasons that the state of California developed the foundations and framework to support teachers in facilitating and supporting vocabulary development:</a:t>
            </a:r>
          </a:p>
          <a:p>
            <a:pPr marL="171450" indent="-171450">
              <a:buFont typeface="Arial" panose="020B0604020202020204" pitchFamily="34" charset="0"/>
              <a:buChar char="•"/>
            </a:pPr>
            <a:r>
              <a:rPr lang="en-US" altLang="en-US" dirty="0"/>
              <a:t>Promotes social/emotional well-being</a:t>
            </a:r>
          </a:p>
          <a:p>
            <a:pPr marL="171450" indent="-171450">
              <a:buFont typeface="Arial" panose="020B0604020202020204" pitchFamily="34" charset="0"/>
              <a:buChar char="•"/>
            </a:pPr>
            <a:r>
              <a:rPr lang="en-US" altLang="en-US" dirty="0"/>
              <a:t>Improves communication (receptive/expressive)</a:t>
            </a:r>
          </a:p>
          <a:p>
            <a:pPr marL="171450" indent="-171450">
              <a:buFont typeface="Arial" panose="020B0604020202020204" pitchFamily="34" charset="0"/>
              <a:buChar char="•"/>
            </a:pPr>
            <a:r>
              <a:rPr lang="en-US" altLang="en-US" dirty="0"/>
              <a:t>Develops thinking and learning from experience</a:t>
            </a:r>
          </a:p>
          <a:p>
            <a:pPr marL="171450" indent="-171450">
              <a:buFont typeface="Arial" panose="020B0604020202020204" pitchFamily="34" charset="0"/>
              <a:buChar char="•"/>
            </a:pPr>
            <a:r>
              <a:rPr lang="en-US" altLang="en-US" dirty="0"/>
              <a:t>Aids in the control of behavior</a:t>
            </a:r>
          </a:p>
          <a:p>
            <a:pPr marL="171450" indent="-171450">
              <a:buFont typeface="Arial" panose="020B0604020202020204" pitchFamily="34" charset="0"/>
              <a:buChar char="•"/>
            </a:pPr>
            <a:r>
              <a:rPr lang="en-US" altLang="en-US" dirty="0"/>
              <a:t>Enhances school learning</a:t>
            </a:r>
          </a:p>
          <a:p>
            <a:pPr marL="171450" indent="-171450">
              <a:buFont typeface="Arial" panose="020B0604020202020204" pitchFamily="34" charset="0"/>
              <a:buChar char="•"/>
            </a:pPr>
            <a:r>
              <a:rPr lang="en-US" altLang="en-US" dirty="0"/>
              <a:t>Helps reading comprehension </a:t>
            </a:r>
          </a:p>
          <a:p>
            <a:pPr marL="0" marR="0" lvl="0" indent="0" algn="l" defTabSz="914400" rtl="0" eaLnBrk="0" fontAlgn="base" latinLnBrk="0" hangingPunct="0">
              <a:spcBef>
                <a:spcPts val="0"/>
              </a:spcBef>
              <a:spcAft>
                <a:spcPct val="0"/>
              </a:spcAft>
              <a:buClrTx/>
              <a:buSzTx/>
              <a:buFontTx/>
              <a:buNone/>
              <a:tabLst/>
              <a:defRPr/>
            </a:pPr>
            <a:endParaRPr lang="en-US" baseline="0" dirty="0"/>
          </a:p>
          <a:p>
            <a:pPr marL="0" marR="0" lvl="0" indent="0" algn="l" defTabSz="457200" rtl="0" eaLnBrk="0" fontAlgn="base" latinLnBrk="0" hangingPunct="0">
              <a:spcBef>
                <a:spcPts val="0"/>
              </a:spcBef>
              <a:spcAft>
                <a:spcPct val="0"/>
              </a:spcAft>
              <a:buClrTx/>
              <a:buSzTx/>
              <a:buFontTx/>
              <a:buNone/>
              <a:tabLst/>
              <a:defRPr/>
            </a:pPr>
            <a:r>
              <a:rPr lang="en-US" sz="1200" kern="1200" dirty="0">
                <a:solidFill>
                  <a:schemeClr val="tx1"/>
                </a:solidFill>
                <a:effectLst/>
                <a:latin typeface="Arial" pitchFamily="34" charset="0"/>
                <a:ea typeface="ＭＳ Ｐゴシック" pitchFamily="34" charset="-128"/>
                <a:cs typeface="Arial" pitchFamily="34" charset="0"/>
              </a:rPr>
              <a:t>Having a large vocabulary</a:t>
            </a:r>
            <a:r>
              <a:rPr lang="en-US" sz="1200" kern="1200" baseline="0" dirty="0">
                <a:solidFill>
                  <a:schemeClr val="tx1"/>
                </a:solidFill>
                <a:effectLst/>
                <a:latin typeface="Arial" pitchFamily="34" charset="0"/>
                <a:ea typeface="ＭＳ Ｐゴシック" pitchFamily="34" charset="-128"/>
                <a:cs typeface="Arial" pitchFamily="34" charset="0"/>
              </a:rPr>
              <a:t> is important for children.  It allows them to acquire new words more easily, it makes them better readers, and it benefits their reading comprehension.</a:t>
            </a:r>
          </a:p>
          <a:p>
            <a:endParaRPr lang="en-US" dirty="0"/>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6</a:t>
            </a:fld>
            <a:endParaRPr lang="en-US" altLang="en-US" dirty="0"/>
          </a:p>
        </p:txBody>
      </p:sp>
    </p:spTree>
    <p:extLst>
      <p:ext uri="{BB962C8B-B14F-4D97-AF65-F5344CB8AC3E}">
        <p14:creationId xmlns:p14="http://schemas.microsoft.com/office/powerpoint/2010/main" val="31683333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24363"/>
            <a:ext cx="5486400" cy="3890168"/>
          </a:xfrm>
        </p:spPr>
        <p:txBody>
          <a:bodyPr>
            <a:noAutofit/>
          </a:bodyPr>
          <a:lstStyle/>
          <a:p>
            <a:pPr marL="0" marR="0">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Activity 6: Vocabulary Inspired Book Reading</a:t>
            </a:r>
            <a:r>
              <a:rPr lang="en-US" dirty="0">
                <a:effectLst/>
                <a:latin typeface="Arial" panose="020B0604020202020204" pitchFamily="34" charset="0"/>
                <a:ea typeface="Calibri" panose="020F0502020204030204" pitchFamily="34" charset="0"/>
                <a:cs typeface="Arial" panose="020B0604020202020204" pitchFamily="34" charset="0"/>
              </a:rPr>
              <a:t/>
            </a:r>
            <a:br>
              <a:rPr lang="en-US" dirty="0">
                <a:effectLst/>
                <a:latin typeface="Arial" panose="020B0604020202020204" pitchFamily="34" charset="0"/>
                <a:ea typeface="Calibri" panose="020F0502020204030204" pitchFamily="34" charset="0"/>
                <a:cs typeface="Arial" panose="020B0604020202020204" pitchFamily="34" charset="0"/>
              </a:rPr>
            </a:b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b="1" dirty="0">
                <a:effectLst/>
                <a:latin typeface="Arial" panose="020B0604020202020204" pitchFamily="34" charset="0"/>
                <a:ea typeface="Calibri" panose="020F0502020204030204" pitchFamily="34" charset="0"/>
                <a:cs typeface="Arial" panose="020B0604020202020204" pitchFamily="34" charset="0"/>
              </a:rPr>
              <a:t>Presenter Remarks:</a:t>
            </a:r>
            <a:r>
              <a:rPr lang="en-US" dirty="0">
                <a:effectLst/>
                <a:latin typeface="Arial" panose="020B0604020202020204" pitchFamily="34" charset="0"/>
                <a:ea typeface="Calibri" panose="020F0502020204030204" pitchFamily="34" charset="0"/>
                <a:cs typeface="Arial" panose="020B0604020202020204" pitchFamily="34" charset="0"/>
              </a:rPr>
              <a:t/>
            </a:r>
            <a:br>
              <a:rPr lang="en-US" dirty="0">
                <a:effectLst/>
                <a:latin typeface="Arial" panose="020B0604020202020204" pitchFamily="34" charset="0"/>
                <a:ea typeface="Calibri" panose="020F0502020204030204" pitchFamily="34" charset="0"/>
                <a:cs typeface="Arial" panose="020B0604020202020204" pitchFamily="34" charset="0"/>
              </a:rPr>
            </a:br>
            <a:r>
              <a:rPr lang="en-US" i="1" dirty="0">
                <a:effectLst/>
                <a:latin typeface="Arial" panose="020B0604020202020204" pitchFamily="34" charset="0"/>
                <a:ea typeface="Calibri" panose="020F0502020204030204" pitchFamily="34" charset="0"/>
                <a:cs typeface="Arial" panose="020B0604020202020204" pitchFamily="34" charset="0"/>
              </a:rPr>
              <a:t>This is the full activity plan repeated from a previous slide.</a:t>
            </a:r>
          </a:p>
          <a:p>
            <a:pPr marL="0" marR="0" algn="r">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intent: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Participants develop a plan for building vocabulary through a book reading.</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OUTCOMES: </a:t>
            </a: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Participants will become familiar with how to plan for vocabulary development when reading a book to children.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cap="all"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cap="all" dirty="0">
                <a:effectLst/>
                <a:latin typeface="Arial" panose="020B0604020202020204" pitchFamily="34" charset="0"/>
                <a:ea typeface="Times New Roman" panose="02020603050405020304" pitchFamily="18" charset="0"/>
                <a:cs typeface="Arial" panose="020B0604020202020204" pitchFamily="34" charset="0"/>
              </a:rPr>
              <a:t>Materials Required: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Pete's a Pizza by William </a:t>
            </a:r>
            <a:r>
              <a:rPr lang="en-US" dirty="0" err="1">
                <a:effectLst/>
                <a:latin typeface="Arial" panose="020B0604020202020204" pitchFamily="34" charset="0"/>
                <a:ea typeface="Times New Roman" panose="02020603050405020304" pitchFamily="18" charset="0"/>
                <a:cs typeface="Arial" panose="020B0604020202020204" pitchFamily="34" charset="0"/>
              </a:rPr>
              <a:t>Steig</a:t>
            </a:r>
            <a:r>
              <a:rPr lang="en-US" dirty="0">
                <a:effectLst/>
                <a:latin typeface="Arial" panose="020B0604020202020204" pitchFamily="34" charset="0"/>
                <a:ea typeface="Times New Roman" panose="02020603050405020304" pitchFamily="18" charset="0"/>
                <a:cs typeface="Arial" panose="020B0604020202020204" pitchFamily="34" charset="0"/>
              </a:rPr>
              <a:t> (for presenter)</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Books (for table groups)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Chart paper hung on the wall</a:t>
            </a:r>
            <a:r>
              <a:rPr lang="en-US" dirty="0">
                <a:effectLst/>
                <a:latin typeface="Arial" panose="020B0604020202020204" pitchFamily="34" charset="0"/>
                <a:cs typeface="Arial" panose="020B0604020202020204" pitchFamily="34" charset="0"/>
              </a:rPr>
              <a:t> </a:t>
            </a:r>
            <a:r>
              <a:rPr lang="en-US" dirty="0">
                <a:effectLst/>
                <a:latin typeface="Arial" panose="020B0604020202020204" pitchFamily="34" charset="0"/>
                <a:ea typeface="Times New Roman" panose="02020603050405020304" pitchFamily="18" charset="0"/>
                <a:cs typeface="Arial" panose="020B0604020202020204" pitchFamily="34" charset="0"/>
              </a:rPr>
              <a:t>Markers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Handout 3: Tiers Vocabulary Template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Handout 10: Vocabulary Reading Steps</a:t>
            </a:r>
          </a:p>
          <a:p>
            <a:pPr marL="0" marR="0" lvl="0" indent="0">
              <a:spcBef>
                <a:spcPts val="0"/>
              </a:spcBef>
              <a:spcAft>
                <a:spcPts val="0"/>
              </a:spcAft>
              <a:buFont typeface="Symbol" panose="05050102010706020507" pitchFamily="18" charset="2"/>
              <a:buNone/>
            </a:pPr>
            <a:endParaRPr lang="en-US" dirty="0">
              <a:effectLst/>
              <a:latin typeface="Arial" panose="020B0604020202020204" pitchFamily="34" charset="0"/>
              <a:ea typeface="Times" pitchFamily="18" charset="0"/>
              <a:cs typeface="Arial" panose="020B0604020202020204" pitchFamily="34" charset="0"/>
            </a:endParaRPr>
          </a:p>
          <a:p>
            <a:pPr marL="0" marR="0" lvl="0" indent="0">
              <a:spcBef>
                <a:spcPts val="0"/>
              </a:spcBef>
              <a:spcAft>
                <a:spcPts val="0"/>
              </a:spcAft>
              <a:buFont typeface="Symbol" panose="05050102010706020507" pitchFamily="18" charset="2"/>
              <a:buNone/>
            </a:pPr>
            <a:r>
              <a:rPr lang="en-US" dirty="0">
                <a:effectLst/>
                <a:latin typeface="Arial" panose="020B0604020202020204" pitchFamily="34" charset="0"/>
                <a:ea typeface="Times" pitchFamily="18" charset="0"/>
                <a:cs typeface="Arial" panose="020B0604020202020204" pitchFamily="34" charset="0"/>
              </a:rPr>
              <a:t>TIME: 20 minutes</a:t>
            </a:r>
          </a:p>
          <a:p>
            <a:pPr marL="0" marR="0" algn="r">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dirty="0">
                <a:effectLst/>
                <a:latin typeface="Arial" panose="020B0604020202020204" pitchFamily="34" charset="0"/>
                <a:ea typeface="Times New Roman" panose="02020603050405020304" pitchFamily="18" charset="0"/>
                <a:cs typeface="Arial" panose="020B0604020202020204" pitchFamily="34" charset="0"/>
              </a:rPr>
              <a:t>PROCESS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u="sng" dirty="0">
                <a:effectLst/>
                <a:latin typeface="Arial" panose="020B0604020202020204" pitchFamily="34" charset="0"/>
                <a:ea typeface="Times New Roman" panose="02020603050405020304" pitchFamily="18" charset="0"/>
                <a:cs typeface="Arial" panose="020B0604020202020204" pitchFamily="34" charset="0"/>
              </a:rPr>
              <a:t>Part 1</a:t>
            </a:r>
            <a:r>
              <a:rPr lang="en-US" dirty="0">
                <a:effectLst/>
                <a:latin typeface="Arial" panose="020B0604020202020204" pitchFamily="34" charset="0"/>
                <a:ea typeface="Times New Roman" panose="02020603050405020304" pitchFamily="18" charset="0"/>
                <a:cs typeface="Arial" panose="020B0604020202020204" pitchFamily="34" charset="0"/>
              </a:rPr>
              <a:t>: Getting Ready</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Have participants to find Handout 10: Vocabulary Reading Steps and read the steps for background knowledge.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Ask participants if they have any questions.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Model how you might do this with Pete’s a Pizza. You may choose to read a few of the pages for a visual and auditory experience.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Follow Steps one, two, and three on Handout 10: Vocabulary Reading Steps.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Provide chart paper for groups to list the key vocabulary words.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u="sng"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u="sng" dirty="0">
                <a:effectLst/>
                <a:latin typeface="Arial" panose="020B0604020202020204" pitchFamily="34" charset="0"/>
                <a:ea typeface="Times New Roman" panose="02020603050405020304" pitchFamily="18" charset="0"/>
                <a:cs typeface="Arial" panose="020B0604020202020204" pitchFamily="34" charset="0"/>
              </a:rPr>
              <a:t>Part 2</a:t>
            </a:r>
            <a:r>
              <a:rPr lang="en-US" dirty="0">
                <a:effectLst/>
                <a:latin typeface="Arial" panose="020B0604020202020204" pitchFamily="34" charset="0"/>
                <a:ea typeface="Times New Roman" panose="02020603050405020304" pitchFamily="18" charset="0"/>
                <a:cs typeface="Arial" panose="020B0604020202020204" pitchFamily="34" charset="0"/>
              </a:rPr>
              <a:t>: Center Extensions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Advance the slide to Part 2. This is an image from the NAEYC article “Sagacious, Sophisticated, and Sedulous: The Importance of Discussing 50-Cent Words with Preschoolers.” It demonstrates how to embed vocabulary extensions in the environment and throughout the day.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Share the example of how one program that followed this model and planned opportunities to extend vocabulary throughout the routine and environment using Pete's a Pizza.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Advance through slides 47-52.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Consider how you would do this with your focus book and vocabulary.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Work with your groupmates to chart your ideas in a way that other’s would understand at a glance.</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u="sng" dirty="0">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u="sng" dirty="0">
                <a:effectLst/>
                <a:latin typeface="Arial" panose="020B0604020202020204" pitchFamily="34" charset="0"/>
                <a:ea typeface="Times New Roman" panose="02020603050405020304" pitchFamily="18" charset="0"/>
                <a:cs typeface="Arial" panose="020B0604020202020204" pitchFamily="34" charset="0"/>
              </a:rPr>
              <a:t>Part 3</a:t>
            </a:r>
            <a:r>
              <a:rPr lang="en-US" dirty="0">
                <a:effectLst/>
                <a:latin typeface="Arial" panose="020B0604020202020204" pitchFamily="34" charset="0"/>
                <a:ea typeface="Times New Roman" panose="02020603050405020304" pitchFamily="18" charset="0"/>
                <a:cs typeface="Arial" panose="020B0604020202020204" pitchFamily="34" charset="0"/>
              </a:rPr>
              <a:t>: Chart Walk</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Provide time for participants to walk around and gather ideas from the various charts. </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171450" marR="0" lvl="0" indent="-171450">
              <a:spcBef>
                <a:spcPts val="0"/>
              </a:spcBef>
              <a:spcAft>
                <a:spcPts val="0"/>
              </a:spcAft>
              <a:buFont typeface="Arial" panose="020B0604020202020204" pitchFamily="34" charset="0"/>
              <a:buChar char="•"/>
            </a:pPr>
            <a:r>
              <a:rPr lang="en-US" dirty="0">
                <a:effectLst/>
                <a:latin typeface="Arial" panose="020B0604020202020204" pitchFamily="34" charset="0"/>
                <a:ea typeface="Times New Roman" panose="02020603050405020304" pitchFamily="18" charset="0"/>
                <a:cs typeface="Arial" panose="020B0604020202020204" pitchFamily="34" charset="0"/>
              </a:rPr>
              <a:t>Encourage participants to take notes and/or photographs.</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0"/>
              </a:spcAft>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6EE7987-312B-4AAA-96D5-22C04B111186}" type="slidenum">
              <a:rPr lang="en-US" altLang="en-US" smtClean="0"/>
              <a:pPr/>
              <a:t>60</a:t>
            </a:fld>
            <a:endParaRPr lang="en-US" altLang="en-US" dirty="0"/>
          </a:p>
        </p:txBody>
      </p:sp>
    </p:spTree>
    <p:extLst>
      <p:ext uri="{BB962C8B-B14F-4D97-AF65-F5344CB8AC3E}">
        <p14:creationId xmlns:p14="http://schemas.microsoft.com/office/powerpoint/2010/main" val="18411884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a:solidFill>
            <a:srgbClr val="FFFFFF"/>
          </a:solidFill>
          <a:ln/>
        </p:spPr>
      </p:sp>
      <p:sp>
        <p:nvSpPr>
          <p:cNvPr id="106498" name="Notes Placeholder 2"/>
          <p:cNvSpPr>
            <a:spLocks noGrp="1"/>
          </p:cNvSpPr>
          <p:nvPr>
            <p:ph type="body" idx="1"/>
          </p:nvPr>
        </p:nvSpPr>
        <p:spPr>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pPr marL="0" marR="0" indent="0" algn="l" defTabSz="457200" rtl="0" eaLnBrk="1" fontAlgn="base" latinLnBrk="0" hangingPunct="1">
              <a:spcBef>
                <a:spcPts val="0"/>
              </a:spcBef>
              <a:spcAft>
                <a:spcPct val="0"/>
              </a:spcAft>
              <a:buClrTx/>
              <a:buSzTx/>
              <a:buFontTx/>
              <a:buNone/>
              <a:tabLst/>
              <a:defRPr/>
            </a:pPr>
            <a:r>
              <a:rPr lang="en-US" b="1" dirty="0"/>
              <a:t>Presenter Remarks: </a:t>
            </a:r>
          </a:p>
          <a:p>
            <a:pPr eaLnBrk="1" hangingPunct="1"/>
            <a:r>
              <a:rPr lang="en-US" dirty="0">
                <a:latin typeface="Arial" charset="0"/>
                <a:ea typeface="MS PGothic" charset="0"/>
                <a:cs typeface="MS PGothic" charset="0"/>
              </a:rPr>
              <a:t>Thank you for </a:t>
            </a:r>
            <a:r>
              <a:rPr lang="en-US" dirty="0">
                <a:ea typeface="MS PGothic" charset="0"/>
                <a:cs typeface="MS PGothic" charset="0"/>
              </a:rPr>
              <a:t>coming!</a:t>
            </a:r>
            <a:endParaRPr lang="en-US" dirty="0">
              <a:ea typeface="MS PGothic" charset="0"/>
            </a:endParaRPr>
          </a:p>
        </p:txBody>
      </p:sp>
      <p:sp>
        <p:nvSpPr>
          <p:cNvPr id="106499" name="Slide Number Placeholder 3"/>
          <p:cNvSpPr txBox="1">
            <a:spLocks noGrp="1"/>
          </p:cNvSpPr>
          <p:nvPr/>
        </p:nvSpPr>
        <p:spPr bwMode="auto">
          <a:xfrm>
            <a:off x="3884613" y="8847138"/>
            <a:ext cx="2971800"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fld id="{CF31A4D5-3B72-1F47-83A2-1B0DC2D3224D}" type="slidenum">
              <a:rPr lang="en-US" sz="1200"/>
              <a:pPr algn="r" eaLnBrk="1" hangingPunct="1"/>
              <a:t>61</a:t>
            </a:fld>
            <a:endParaRPr lang="en-US" sz="1200" dirty="0"/>
          </a:p>
        </p:txBody>
      </p:sp>
    </p:spTree>
    <p:extLst>
      <p:ext uri="{BB962C8B-B14F-4D97-AF65-F5344CB8AC3E}">
        <p14:creationId xmlns:p14="http://schemas.microsoft.com/office/powerpoint/2010/main" val="18272414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3363" indent="-233363">
              <a:spcBef>
                <a:spcPts val="0"/>
              </a:spcBef>
              <a:spcAft>
                <a:spcPts val="1200"/>
              </a:spcAft>
              <a:buNone/>
            </a:pPr>
            <a:endParaRPr lang="en-US" sz="1200" dirty="0">
              <a:cs typeface="Arial"/>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5D3C4FBD-C711-A849-8589-3F2561AFF9A3}" type="slidenum">
              <a:rPr lang="en-US" smtClean="0"/>
              <a:pPr>
                <a:defRPr/>
              </a:pPr>
              <a:t>62</a:t>
            </a:fld>
            <a:endParaRPr lang="en-US"/>
          </a:p>
        </p:txBody>
      </p:sp>
    </p:spTree>
    <p:extLst>
      <p:ext uri="{BB962C8B-B14F-4D97-AF65-F5344CB8AC3E}">
        <p14:creationId xmlns:p14="http://schemas.microsoft.com/office/powerpoint/2010/main" val="3864511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1" name="Notes Placeholder 2"/>
          <p:cNvSpPr>
            <a:spLocks noGrp="1"/>
          </p:cNvSpPr>
          <p:nvPr>
            <p:ph type="body" idx="1"/>
          </p:nvPr>
        </p:nvSpPr>
        <p:spPr bwMode="auto">
          <a:xfrm>
            <a:off x="685800" y="4424362"/>
            <a:ext cx="5486400" cy="4422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marL="0" marR="0" lvl="1" indent="0" algn="l" defTabSz="457200" rtl="0" eaLnBrk="0" fontAlgn="base" latinLnBrk="0" hangingPunct="0">
              <a:spcBef>
                <a:spcPts val="0"/>
              </a:spcBef>
              <a:spcAft>
                <a:spcPct val="0"/>
              </a:spcAft>
              <a:buClrTx/>
              <a:buSzTx/>
              <a:buFontTx/>
              <a:buNone/>
              <a:tabLst/>
              <a:defRPr/>
            </a:pPr>
            <a:r>
              <a:rPr lang="en-US" b="1" dirty="0"/>
              <a:t>Presenter Remarks:</a:t>
            </a:r>
          </a:p>
          <a:p>
            <a:pPr marL="0" indent="0" algn="l">
              <a:buNone/>
            </a:pPr>
            <a:r>
              <a:rPr lang="en-US" altLang="x-none" dirty="0">
                <a:latin typeface="Arial" charset="0"/>
                <a:cs typeface="Arial" charset="0"/>
              </a:rPr>
              <a:t>Did anyone</a:t>
            </a:r>
            <a:r>
              <a:rPr lang="en-US" altLang="x-none" baseline="0" dirty="0">
                <a:latin typeface="Arial" charset="0"/>
                <a:cs typeface="Arial" charset="0"/>
              </a:rPr>
              <a:t> discuss how impressive the vocabulary explosion or word spurt is? “Vocabulary undergoes rapid growth during the preschool years. Many children enter into a period termed the ‘vocabulary explosion’ or ‘word spurt’ within the second year of life” (Bates, Bretherton, and Snyder as cited in PLF, Vol. 1, p. 73).</a:t>
            </a:r>
          </a:p>
          <a:p>
            <a:endParaRPr lang="en-US" dirty="0"/>
          </a:p>
          <a:p>
            <a:r>
              <a:rPr lang="en-US" dirty="0"/>
              <a:t>“This process continues throughout school, where children acquire from 3,000 to 5,000 new words each academic year, with about half of those words learned through reading” (Nagy and Herman as cited in PLF, Vol. 1, p. 73).</a:t>
            </a:r>
            <a:endParaRPr lang="en-US" altLang="x-none" baseline="0" dirty="0">
              <a:cs typeface="Arial" charset="0"/>
            </a:endParaRPr>
          </a:p>
          <a:p>
            <a:pPr marL="0" indent="0" algn="l">
              <a:buNone/>
            </a:pPr>
            <a:endParaRPr lang="en-US" altLang="x-none" dirty="0">
              <a:latin typeface="Arial" charset="0"/>
              <a:cs typeface="Arial" charset="0"/>
            </a:endParaRPr>
          </a:p>
          <a:p>
            <a:pPr marL="0" indent="0" algn="l">
              <a:buNone/>
            </a:pPr>
            <a:r>
              <a:rPr lang="en-US" altLang="x-none" dirty="0">
                <a:latin typeface="Arial" charset="0"/>
                <a:cs typeface="Arial" charset="0"/>
              </a:rPr>
              <a:t>“The development of oral language is one of the most impressive accomplishments that occur during the ﬁrst ﬁve years of children’s lives” (</a:t>
            </a:r>
            <a:r>
              <a:rPr lang="en-US" altLang="x-none" dirty="0" err="1">
                <a:latin typeface="Arial" charset="0"/>
                <a:cs typeface="Arial" charset="0"/>
              </a:rPr>
              <a:t>Genishi</a:t>
            </a:r>
            <a:r>
              <a:rPr lang="en-US" altLang="x-none" dirty="0">
                <a:latin typeface="Arial" charset="0"/>
                <a:cs typeface="Arial" charset="0"/>
              </a:rPr>
              <a:t> as cited in PLF, Vol. 1, p. 71).</a:t>
            </a:r>
          </a:p>
          <a:p>
            <a:pPr marL="0" indent="0" algn="l">
              <a:buNone/>
            </a:pPr>
            <a:endParaRPr lang="en-US" altLang="x-none" dirty="0"/>
          </a:p>
          <a:p>
            <a:r>
              <a:rPr lang="en-US" altLang="x-none" dirty="0"/>
              <a:t>Vocabulary is a crucial</a:t>
            </a:r>
            <a:r>
              <a:rPr lang="en-US" altLang="x-none" baseline="0" dirty="0"/>
              <a:t> focus of the Language and Literacy domain. Let’s look at how this focus on vocabulary fits within the other components of the Early Learning and Development System. </a:t>
            </a:r>
          </a:p>
          <a:p>
            <a:endParaRPr lang="en-US" altLang="x-none" baseline="0" dirty="0"/>
          </a:p>
          <a:p>
            <a:r>
              <a:rPr lang="en-US" altLang="x-none" b="1" baseline="0" dirty="0"/>
              <a:t>Extra Notes: </a:t>
            </a:r>
          </a:p>
          <a:p>
            <a:r>
              <a:rPr lang="en-US" altLang="x-none" baseline="0" dirty="0"/>
              <a:t>California is unique in that the our foundations equally emphasize language along with literacy; thus, the foundations are often used nationally as an example in language and literacy development.  </a:t>
            </a:r>
          </a:p>
          <a:p>
            <a:endParaRPr lang="en-US" altLang="x-none"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2038FB9-3590-AB42-B584-BAD6B9ED7143}" type="slidenum">
              <a:rPr lang="en-US" altLang="x-none">
                <a:latin typeface="Calibri" charset="0"/>
              </a:rPr>
              <a:pPr eaLnBrk="1" hangingPunct="1"/>
              <a:t>7</a:t>
            </a:fld>
            <a:endParaRPr lang="en-US" altLang="x-none" dirty="0">
              <a:latin typeface="Calibri" charset="0"/>
            </a:endParaRPr>
          </a:p>
        </p:txBody>
      </p:sp>
    </p:spTree>
    <p:extLst>
      <p:ext uri="{BB962C8B-B14F-4D97-AF65-F5344CB8AC3E}">
        <p14:creationId xmlns:p14="http://schemas.microsoft.com/office/powerpoint/2010/main" val="1472700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a:xfrm>
            <a:off x="381000" y="4352131"/>
            <a:ext cx="6172200" cy="4800600"/>
          </a:xfrm>
        </p:spPr>
        <p:txBody>
          <a:bodyPr>
            <a:noAutofit/>
          </a:bodyPr>
          <a:lstStyle/>
          <a:p>
            <a:pPr defTabSz="455613" eaLnBrk="1" hangingPunct="1">
              <a:spcBef>
                <a:spcPct val="0"/>
              </a:spcBef>
            </a:pPr>
            <a:r>
              <a:rPr lang="en-US" altLang="en-US" b="1" dirty="0"/>
              <a:t>Presenter Remarks: </a:t>
            </a:r>
            <a:endParaRPr lang="en-US" altLang="en-US" dirty="0"/>
          </a:p>
          <a:p>
            <a:pPr defTabSz="455613" eaLnBrk="1" hangingPunct="1">
              <a:spcBef>
                <a:spcPct val="0"/>
              </a:spcBef>
            </a:pPr>
            <a:r>
              <a:rPr lang="en-US" altLang="en-US" dirty="0"/>
              <a:t>The California Department of Education has developed many publications, resources, and supports that enable teachers to facilitate the most positive outcomes for students. </a:t>
            </a:r>
          </a:p>
          <a:p>
            <a:pPr defTabSz="455613" eaLnBrk="1" hangingPunct="1">
              <a:spcBef>
                <a:spcPct val="0"/>
              </a:spcBef>
            </a:pPr>
            <a:endParaRPr lang="en-US" altLang="en-US" dirty="0">
              <a:ea typeface="MS PGothic" panose="020B0600070205080204" pitchFamily="34" charset="-128"/>
            </a:endParaRPr>
          </a:p>
          <a:p>
            <a:pPr marL="0" indent="0" defTabSz="455613">
              <a:spcBef>
                <a:spcPct val="0"/>
              </a:spcBef>
              <a:buFont typeface="Arial" panose="020B0604020202020204" pitchFamily="34" charset="0"/>
              <a:buNone/>
            </a:pPr>
            <a:r>
              <a:rPr lang="en-US" altLang="en-US" dirty="0">
                <a:ea typeface="MS PGothic" panose="020B0600070205080204" pitchFamily="34" charset="-128"/>
              </a:rPr>
              <a:t>Today our main focus will be on Volume 1 of the Preschool Learning Foundations and the Preschool Curriculum Framework. In addition, there are other key resources that support language and literacy: </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altLang="en-US" dirty="0">
                <a:ea typeface="MS PGothic" panose="020B0600070205080204" pitchFamily="34" charset="-128"/>
              </a:rPr>
              <a:t>California Common Core State Standards (CA CCSS)</a:t>
            </a:r>
            <a:endParaRPr lang="en-US" sz="1200" b="0" i="1" kern="1200" dirty="0">
              <a:effectLst/>
              <a:latin typeface="Arial" panose="020B0604020202020204" pitchFamily="34" charset="0"/>
              <a:ea typeface="MS PGothic" pitchFamily="34" charset="-128"/>
              <a:cs typeface="Arial" panose="020B0604020202020204" pitchFamily="34" charset="0"/>
            </a:endParaRP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sz="1200" b="0" i="1" kern="1200" dirty="0">
                <a:effectLst/>
                <a:latin typeface="Arial" panose="020B0604020202020204" pitchFamily="34" charset="0"/>
                <a:ea typeface="MS PGothic" pitchFamily="34" charset="-128"/>
                <a:cs typeface="Arial" panose="020B0604020202020204" pitchFamily="34" charset="0"/>
              </a:rPr>
              <a:t>English–Language Arts Content Standards for California Public Schools, Kindergarten Through Grade Twelve </a:t>
            </a:r>
            <a:r>
              <a:rPr lang="en-US" sz="1200" b="0" i="0" kern="1200" dirty="0">
                <a:effectLst/>
                <a:latin typeface="Arial" panose="020B0604020202020204" pitchFamily="34" charset="0"/>
                <a:ea typeface="MS PGothic" pitchFamily="34" charset="-128"/>
                <a:cs typeface="Arial" panose="020B0604020202020204" pitchFamily="34" charset="0"/>
              </a:rPr>
              <a:t>(ELA Standards)</a:t>
            </a:r>
            <a:endParaRPr lang="en-US" sz="1200" dirty="0"/>
          </a:p>
          <a:p>
            <a:pPr marL="171450" indent="-171450" defTabSz="455613">
              <a:spcBef>
                <a:spcPct val="0"/>
              </a:spcBef>
              <a:buFont typeface="Arial" panose="020B0604020202020204" pitchFamily="34" charset="0"/>
              <a:buChar char="•"/>
            </a:pPr>
            <a:r>
              <a:rPr lang="en-US" sz="1200" i="1" dirty="0"/>
              <a:t>English Language Arts/English Language Development Framework for California Public Schools: Kindergarten Through Grade Twelve</a:t>
            </a:r>
            <a:r>
              <a:rPr lang="en-US" sz="1200" dirty="0"/>
              <a:t> (ELA/ELD Framework)</a:t>
            </a:r>
            <a:endParaRPr lang="en-US" altLang="en-US" dirty="0">
              <a:ea typeface="MS PGothic" panose="020B0600070205080204" pitchFamily="34" charset="-128"/>
            </a:endParaRPr>
          </a:p>
          <a:p>
            <a:pPr marL="171450" indent="-171450" defTabSz="455613">
              <a:spcBef>
                <a:spcPct val="0"/>
              </a:spcBef>
              <a:buFont typeface="Arial" panose="020B0604020202020204" pitchFamily="34" charset="0"/>
              <a:buChar char="•"/>
            </a:pPr>
            <a:r>
              <a:rPr lang="en-US" altLang="en-US" dirty="0">
                <a:ea typeface="Arial" panose="020B0604020202020204" pitchFamily="34" charset="0"/>
              </a:rPr>
              <a:t>Desired Results Developmental Profile—Kindergarten (2015): A Developmental Continuum for Kindergarten (</a:t>
            </a:r>
            <a:r>
              <a:rPr lang="en-US" altLang="en-US" dirty="0">
                <a:ea typeface="MS PGothic" panose="020B0600070205080204" pitchFamily="34" charset="-128"/>
              </a:rPr>
              <a:t>DRDP-K [2015])</a:t>
            </a:r>
          </a:p>
          <a:p>
            <a:pPr marL="171450" indent="-171450" defTabSz="455613">
              <a:spcBef>
                <a:spcPct val="0"/>
              </a:spcBef>
              <a:buFont typeface="Arial" panose="020B0604020202020204" pitchFamily="34" charset="0"/>
              <a:buChar char="•"/>
            </a:pPr>
            <a:r>
              <a:rPr lang="en-US" i="1" dirty="0"/>
              <a:t>Preschool English Learners: Principles and Practices to Promote Language, Literacy, and Learning—A Resource Guide (Second Edition) </a:t>
            </a:r>
            <a:r>
              <a:rPr lang="en-US" i="0" dirty="0"/>
              <a:t>(PEL</a:t>
            </a:r>
            <a:r>
              <a:rPr lang="en-US" i="0" baseline="0" dirty="0"/>
              <a:t> Resource Guide)</a:t>
            </a:r>
          </a:p>
          <a:p>
            <a:pPr marL="171450" indent="-171450" defTabSz="455613">
              <a:spcBef>
                <a:spcPct val="0"/>
              </a:spcBef>
              <a:buFont typeface="Arial" panose="020B0604020202020204" pitchFamily="34" charset="0"/>
              <a:buChar char="•"/>
            </a:pPr>
            <a:r>
              <a:rPr lang="en-US" altLang="en-US" i="1" dirty="0">
                <a:ea typeface="Arial" panose="020B0604020202020204" pitchFamily="34" charset="0"/>
              </a:rPr>
              <a:t>The Alignment of the California Preschool Learning Foundations with Key Early Education Resources </a:t>
            </a:r>
            <a:r>
              <a:rPr lang="en-US" altLang="en-US" dirty="0">
                <a:ea typeface="Arial" panose="020B0604020202020204" pitchFamily="34" charset="0"/>
              </a:rPr>
              <a:t>(Alignment Document)</a:t>
            </a:r>
          </a:p>
          <a:p>
            <a:pPr marL="171450" marR="0" lvl="0" indent="-171450" algn="l" defTabSz="455613" rtl="0" eaLnBrk="0" fontAlgn="base" latinLnBrk="0" hangingPunct="0">
              <a:spcBef>
                <a:spcPct val="0"/>
              </a:spcBef>
              <a:spcAft>
                <a:spcPct val="0"/>
              </a:spcAft>
              <a:buClrTx/>
              <a:buSzTx/>
              <a:buFont typeface="Arial" panose="020B0604020202020204" pitchFamily="34" charset="0"/>
              <a:buChar char="•"/>
              <a:tabLst/>
              <a:defRPr/>
            </a:pPr>
            <a:r>
              <a:rPr lang="en-US" altLang="en-US" i="1" dirty="0">
                <a:ea typeface="Arial" panose="020B0604020202020204" pitchFamily="34" charset="0"/>
              </a:rPr>
              <a:t>Transitional Kindergarten Implementation Guide</a:t>
            </a:r>
            <a:r>
              <a:rPr lang="en-US" altLang="en-US" dirty="0">
                <a:ea typeface="Arial" panose="020B0604020202020204" pitchFamily="34" charset="0"/>
              </a:rPr>
              <a:t>—</a:t>
            </a:r>
            <a:r>
              <a:rPr lang="en-US" altLang="en-US" i="1" dirty="0">
                <a:ea typeface="Arial" panose="020B0604020202020204" pitchFamily="34" charset="0"/>
              </a:rPr>
              <a:t>A Resource for Public School District Administrators and Teachers </a:t>
            </a:r>
            <a:r>
              <a:rPr lang="en-US" altLang="en-US" dirty="0">
                <a:ea typeface="Arial" panose="020B0604020202020204" pitchFamily="34" charset="0"/>
              </a:rPr>
              <a:t>(TK Implementation Guide)</a:t>
            </a:r>
            <a:endParaRPr lang="en-US" i="0" dirty="0"/>
          </a:p>
          <a:p>
            <a:pPr defTabSz="455613">
              <a:spcBef>
                <a:spcPct val="0"/>
              </a:spcBef>
            </a:pPr>
            <a:endParaRPr lang="en-US" altLang="en-US" dirty="0"/>
          </a:p>
          <a:p>
            <a:pPr defTabSz="455613">
              <a:spcBef>
                <a:spcPct val="0"/>
              </a:spcBef>
            </a:pPr>
            <a:r>
              <a:rPr lang="en-US" altLang="en-US" dirty="0"/>
              <a:t>(Name and hold up each resource.) The Preschool Learning Foundations, Volume 1, Volume 2, and Volume 3, and the Preschool Curriculum Framework, Volume 1, Volume 2, and Volume 3, are the center of the California Early Learning and Development System. </a:t>
            </a:r>
          </a:p>
        </p:txBody>
      </p:sp>
      <p:sp>
        <p:nvSpPr>
          <p:cNvPr id="29699"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4400A56-6546-4966-8364-8CD5F366C37F}" type="slidenum">
              <a:rPr lang="en-US" altLang="en-US" sz="1200">
                <a:cs typeface="Arial" panose="020B0604020202020204" pitchFamily="34" charset="0"/>
              </a:rPr>
              <a:pPr/>
              <a:t>8</a:t>
            </a:fld>
            <a:endParaRPr lang="en-US" altLang="en-US" sz="1200">
              <a:cs typeface="Arial" panose="020B0604020202020204" pitchFamily="34" charset="0"/>
            </a:endParaRPr>
          </a:p>
        </p:txBody>
      </p:sp>
    </p:spTree>
    <p:extLst>
      <p:ext uri="{BB962C8B-B14F-4D97-AF65-F5344CB8AC3E}">
        <p14:creationId xmlns:p14="http://schemas.microsoft.com/office/powerpoint/2010/main" val="1986899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spcBef>
                <a:spcPct val="0"/>
              </a:spcBef>
              <a:spcAft>
                <a:spcPts val="0"/>
              </a:spcAft>
              <a:defRPr/>
            </a:pPr>
            <a:r>
              <a:rPr lang="en-US" b="1" dirty="0">
                <a:latin typeface="Arial" charset="0"/>
                <a:ea typeface="Arial" charset="0"/>
                <a:cs typeface="Arial" charset="0"/>
              </a:rPr>
              <a:t>Presenter Remarks:</a:t>
            </a: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charset="0"/>
                <a:ea typeface="Arial" charset="0"/>
                <a:cs typeface="Arial" charset="0"/>
              </a:rPr>
              <a:t>The TK Implementation Guide is a resource that focuses on the essential components for school district administrators and teachers to consider for TK programs.  The TK Implementation Guide, published by the California Department of Education, is a resource to support implementation of comprehensive TK programs. </a:t>
            </a:r>
          </a:p>
          <a:p>
            <a:pPr marL="0" marR="0" lvl="0" indent="0" algn="l" defTabSz="457200" rtl="0" eaLnBrk="1" fontAlgn="auto" latinLnBrk="0" hangingPunct="1">
              <a:spcBef>
                <a:spcPct val="0"/>
              </a:spcBef>
              <a:spcAft>
                <a:spcPts val="0"/>
              </a:spcAft>
              <a:buClrTx/>
              <a:buSzTx/>
              <a:buFontTx/>
              <a:buNone/>
              <a:tabLst/>
              <a:defRPr/>
            </a:pPr>
            <a:endParaRPr kumimoji="0" lang="en-US" sz="1200" b="0" i="0" u="none" strike="noStrike" kern="1200" cap="none" spc="0" normalizeH="0" baseline="0" noProof="0" dirty="0">
              <a:ln>
                <a:noFill/>
              </a:ln>
              <a:effectLst/>
              <a:uLnTx/>
              <a:uFillTx/>
              <a:latin typeface="Arial" charset="0"/>
              <a:ea typeface="Arial" charset="0"/>
              <a:cs typeface="Arial" charset="0"/>
            </a:endParaRPr>
          </a:p>
          <a:p>
            <a:pPr marL="0" marR="0" lvl="0" indent="0" algn="l" defTabSz="457200" rtl="0" eaLnBrk="1" fontAlgn="auto" latinLnBrk="0" hangingPunct="1">
              <a:spcBef>
                <a:spcPct val="0"/>
              </a:spcBef>
              <a:spcAft>
                <a:spcPts val="0"/>
              </a:spcAft>
              <a:buClrTx/>
              <a:buSzTx/>
              <a:buFontTx/>
              <a:buNone/>
              <a:tabLst/>
              <a:defRPr/>
            </a:pPr>
            <a:r>
              <a:rPr kumimoji="0" lang="en-US" sz="1200" b="0" i="0" u="none" strike="noStrike" kern="1200" cap="none" spc="0" normalizeH="0" baseline="0" noProof="0" dirty="0">
                <a:ln>
                  <a:noFill/>
                </a:ln>
                <a:effectLst/>
                <a:uLnTx/>
                <a:uFillTx/>
                <a:latin typeface="Arial" charset="0"/>
                <a:ea typeface="Arial" charset="0"/>
                <a:cs typeface="Arial" charset="0"/>
              </a:rPr>
              <a:t>This publication provides resources and guidance in the areas of program design, curriculum, instruction, assessment, and family/community partnerships.</a:t>
            </a:r>
          </a:p>
        </p:txBody>
      </p:sp>
      <p:sp>
        <p:nvSpPr>
          <p:cNvPr id="4" name="Slide Number Placeholder 3"/>
          <p:cNvSpPr>
            <a:spLocks noGrp="1"/>
          </p:cNvSpPr>
          <p:nvPr>
            <p:ph type="sldNum" sz="quarter" idx="10"/>
          </p:nvPr>
        </p:nvSpPr>
        <p:spPr/>
        <p:txBody>
          <a:bodyPr/>
          <a:lstStyle/>
          <a:p>
            <a:fld id="{C97BDEB4-3C8D-4D4E-BA50-91D785A10A5F}" type="slidenum">
              <a:rPr lang="en-US" smtClean="0"/>
              <a:t>9</a:t>
            </a:fld>
            <a:endParaRPr lang="en-US"/>
          </a:p>
        </p:txBody>
      </p:sp>
    </p:spTree>
    <p:extLst>
      <p:ext uri="{BB962C8B-B14F-4D97-AF65-F5344CB8AC3E}">
        <p14:creationId xmlns:p14="http://schemas.microsoft.com/office/powerpoint/2010/main" val="522396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A3489BED-CF29-4D3B-BD38-797C47D94F6E}" type="slidenum">
              <a:rPr lang="en-US" altLang="en-US"/>
              <a:pPr/>
              <a:t>‹#›</a:t>
            </a:fld>
            <a:endParaRPr lang="en-US" altLang="en-US"/>
          </a:p>
        </p:txBody>
      </p:sp>
    </p:spTree>
    <p:extLst>
      <p:ext uri="{BB962C8B-B14F-4D97-AF65-F5344CB8AC3E}">
        <p14:creationId xmlns:p14="http://schemas.microsoft.com/office/powerpoint/2010/main" val="1959841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AE5EA4C-029D-4903-8F56-B1E35A65975A}" type="slidenum">
              <a:rPr lang="en-US" altLang="en-US"/>
              <a:pPr/>
              <a:t>‹#›</a:t>
            </a:fld>
            <a:endParaRPr lang="en-US" altLang="en-US"/>
          </a:p>
        </p:txBody>
      </p:sp>
    </p:spTree>
    <p:extLst>
      <p:ext uri="{BB962C8B-B14F-4D97-AF65-F5344CB8AC3E}">
        <p14:creationId xmlns:p14="http://schemas.microsoft.com/office/powerpoint/2010/main" val="1264508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9776236-D0AB-416B-8F69-69B531DB0CAE}" type="slidenum">
              <a:rPr lang="en-US" altLang="en-US"/>
              <a:pPr/>
              <a:t>‹#›</a:t>
            </a:fld>
            <a:endParaRPr lang="en-US" altLang="en-US"/>
          </a:p>
        </p:txBody>
      </p:sp>
    </p:spTree>
    <p:extLst>
      <p:ext uri="{BB962C8B-B14F-4D97-AF65-F5344CB8AC3E}">
        <p14:creationId xmlns:p14="http://schemas.microsoft.com/office/powerpoint/2010/main" val="3559291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375BFD89-2917-418B-A465-84786CF805C7}" type="slidenum">
              <a:rPr lang="en-US" altLang="en-US"/>
              <a:pPr/>
              <a:t>‹#›</a:t>
            </a:fld>
            <a:endParaRPr lang="en-US" altLang="en-US"/>
          </a:p>
        </p:txBody>
      </p:sp>
    </p:spTree>
    <p:extLst>
      <p:ext uri="{BB962C8B-B14F-4D97-AF65-F5344CB8AC3E}">
        <p14:creationId xmlns:p14="http://schemas.microsoft.com/office/powerpoint/2010/main" val="2911304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1D81D8C8-53AC-4D62-B4A0-778A96B2C57A}" type="slidenum">
              <a:rPr lang="en-US" altLang="en-US"/>
              <a:pPr/>
              <a:t>‹#›</a:t>
            </a:fld>
            <a:endParaRPr lang="en-US" altLang="en-US"/>
          </a:p>
        </p:txBody>
      </p:sp>
    </p:spTree>
    <p:extLst>
      <p:ext uri="{BB962C8B-B14F-4D97-AF65-F5344CB8AC3E}">
        <p14:creationId xmlns:p14="http://schemas.microsoft.com/office/powerpoint/2010/main" val="256210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203DE337-7DE0-4E6C-A2BD-00AAAFEAC29E}" type="slidenum">
              <a:rPr lang="en-US" altLang="en-US"/>
              <a:pPr/>
              <a:t>‹#›</a:t>
            </a:fld>
            <a:endParaRPr lang="en-US" altLang="en-US"/>
          </a:p>
        </p:txBody>
      </p:sp>
    </p:spTree>
    <p:extLst>
      <p:ext uri="{BB962C8B-B14F-4D97-AF65-F5344CB8AC3E}">
        <p14:creationId xmlns:p14="http://schemas.microsoft.com/office/powerpoint/2010/main" val="1414495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hasCustomPrompt="1"/>
          </p:nvPr>
        </p:nvSpPr>
        <p:spPr>
          <a:xfrm>
            <a:off x="457200" y="1600200"/>
            <a:ext cx="4038600" cy="2185988"/>
          </a:xfrm>
        </p:spPr>
        <p:txBody>
          <a:bodyPr/>
          <a:lstStyle/>
          <a:p>
            <a:pPr lvl="0"/>
            <a:r>
              <a:rPr lang="en-US" dirty="0"/>
              <a:t>Click to edit Master text styles</a:t>
            </a:r>
          </a:p>
          <a:p>
            <a:pPr lvl="4"/>
            <a:r>
              <a:rPr lang="en-US" dirty="0"/>
              <a:t>Fifth level</a:t>
            </a:r>
          </a:p>
        </p:txBody>
      </p:sp>
      <p:sp>
        <p:nvSpPr>
          <p:cNvPr id="4" name="Content Placeholder 3"/>
          <p:cNvSpPr>
            <a:spLocks noGrp="1"/>
          </p:cNvSpPr>
          <p:nvPr>
            <p:ph sz="quarter" idx="2" hasCustomPrompt="1"/>
          </p:nvPr>
        </p:nvSpPr>
        <p:spPr>
          <a:xfrm>
            <a:off x="4648200" y="1600200"/>
            <a:ext cx="4038600" cy="2185988"/>
          </a:xfrm>
        </p:spPr>
        <p:txBody>
          <a:bodyPr/>
          <a:lstStyle/>
          <a:p>
            <a:pPr lvl="0"/>
            <a:r>
              <a:rPr lang="en-US" dirty="0"/>
              <a:t>Click to edit Master text styles</a:t>
            </a:r>
          </a:p>
          <a:p>
            <a:pPr lvl="4"/>
            <a:r>
              <a:rPr lang="en-US" dirty="0"/>
              <a:t>Fifth level</a:t>
            </a:r>
          </a:p>
        </p:txBody>
      </p:sp>
      <p:sp>
        <p:nvSpPr>
          <p:cNvPr id="5" name="Content Placeholder 4"/>
          <p:cNvSpPr>
            <a:spLocks noGrp="1"/>
          </p:cNvSpPr>
          <p:nvPr>
            <p:ph sz="quarter" idx="3" hasCustomPrompt="1"/>
          </p:nvPr>
        </p:nvSpPr>
        <p:spPr>
          <a:xfrm>
            <a:off x="457200" y="3968750"/>
            <a:ext cx="4038600" cy="917892"/>
          </a:xfrm>
        </p:spPr>
        <p:txBody>
          <a:bodyPr/>
          <a:lstStyle/>
          <a:p>
            <a:pPr lvl="0"/>
            <a:r>
              <a:rPr lang="en-US" dirty="0"/>
              <a:t>Click to edit Master text styles</a:t>
            </a:r>
          </a:p>
        </p:txBody>
      </p:sp>
      <p:sp>
        <p:nvSpPr>
          <p:cNvPr id="6" name="Content Placeholder 5"/>
          <p:cNvSpPr>
            <a:spLocks noGrp="1"/>
          </p:cNvSpPr>
          <p:nvPr>
            <p:ph sz="quarter" idx="4" hasCustomPrompt="1"/>
          </p:nvPr>
        </p:nvSpPr>
        <p:spPr>
          <a:xfrm>
            <a:off x="4648200" y="3938589"/>
            <a:ext cx="4038600" cy="948054"/>
          </a:xfrm>
        </p:spPr>
        <p:txBody>
          <a:bodyPr/>
          <a:lstStyle/>
          <a:p>
            <a:pPr lvl="0"/>
            <a:r>
              <a:rPr lang="en-US" dirty="0"/>
              <a:t>Click to edit Master text styles</a:t>
            </a:r>
          </a:p>
        </p:txBody>
      </p:sp>
      <p:sp>
        <p:nvSpPr>
          <p:cNvPr id="7" name="Slide Number Placeholder 5"/>
          <p:cNvSpPr>
            <a:spLocks noGrp="1"/>
          </p:cNvSpPr>
          <p:nvPr>
            <p:ph type="sldNum" sz="quarter" idx="10"/>
          </p:nvPr>
        </p:nvSpPr>
        <p:spPr>
          <a:xfrm>
            <a:off x="8686800" y="0"/>
            <a:ext cx="457200" cy="365125"/>
          </a:xfrm>
        </p:spPr>
        <p:txBody>
          <a:bodyPr/>
          <a:lstStyle>
            <a:lvl1pPr>
              <a:defRPr/>
            </a:lvl1pPr>
          </a:lstStyle>
          <a:p>
            <a:fld id="{E5EF1F58-297D-44FB-84ED-1B63DB0C2A7A}" type="slidenum">
              <a:rPr lang="en-US" altLang="en-US"/>
              <a:pPr/>
              <a:t>‹#›</a:t>
            </a:fld>
            <a:endParaRPr lang="en-US" altLang="en-US" dirty="0"/>
          </a:p>
        </p:txBody>
      </p:sp>
      <p:sp>
        <p:nvSpPr>
          <p:cNvPr id="8" name="Content Placeholder 4"/>
          <p:cNvSpPr>
            <a:spLocks noGrp="1"/>
          </p:cNvSpPr>
          <p:nvPr>
            <p:ph sz="quarter" idx="11" hasCustomPrompt="1"/>
          </p:nvPr>
        </p:nvSpPr>
        <p:spPr>
          <a:xfrm>
            <a:off x="457200" y="4886642"/>
            <a:ext cx="4038600" cy="917892"/>
          </a:xfrm>
        </p:spPr>
        <p:txBody>
          <a:bodyPr/>
          <a:lstStyle/>
          <a:p>
            <a:pPr lvl="0"/>
            <a:r>
              <a:rPr lang="en-US" dirty="0"/>
              <a:t>Click to edit Master text styles</a:t>
            </a:r>
          </a:p>
        </p:txBody>
      </p:sp>
      <p:sp>
        <p:nvSpPr>
          <p:cNvPr id="9" name="Content Placeholder 4"/>
          <p:cNvSpPr>
            <a:spLocks noGrp="1"/>
          </p:cNvSpPr>
          <p:nvPr>
            <p:ph sz="quarter" idx="12" hasCustomPrompt="1"/>
          </p:nvPr>
        </p:nvSpPr>
        <p:spPr>
          <a:xfrm>
            <a:off x="4648200" y="4886643"/>
            <a:ext cx="4038600" cy="917892"/>
          </a:xfrm>
        </p:spPr>
        <p:txBody>
          <a:bodyPr/>
          <a:lstStyle/>
          <a:p>
            <a:pPr lvl="0"/>
            <a:r>
              <a:rPr lang="en-US" dirty="0"/>
              <a:t>Click to edit Master text styles</a:t>
            </a:r>
          </a:p>
        </p:txBody>
      </p:sp>
      <p:sp>
        <p:nvSpPr>
          <p:cNvPr id="10" name="Content Placeholder 4"/>
          <p:cNvSpPr>
            <a:spLocks noGrp="1"/>
          </p:cNvSpPr>
          <p:nvPr>
            <p:ph sz="quarter" idx="13" hasCustomPrompt="1"/>
          </p:nvPr>
        </p:nvSpPr>
        <p:spPr>
          <a:xfrm>
            <a:off x="457200" y="5804535"/>
            <a:ext cx="4038600" cy="917892"/>
          </a:xfrm>
        </p:spPr>
        <p:txBody>
          <a:bodyPr/>
          <a:lstStyle/>
          <a:p>
            <a:pPr lvl="0"/>
            <a:r>
              <a:rPr lang="en-US" dirty="0"/>
              <a:t>Click to edit Master text styles</a:t>
            </a:r>
          </a:p>
        </p:txBody>
      </p:sp>
      <p:sp>
        <p:nvSpPr>
          <p:cNvPr id="11" name="Content Placeholder 4"/>
          <p:cNvSpPr>
            <a:spLocks noGrp="1"/>
          </p:cNvSpPr>
          <p:nvPr>
            <p:ph sz="quarter" idx="14" hasCustomPrompt="1"/>
          </p:nvPr>
        </p:nvSpPr>
        <p:spPr>
          <a:xfrm>
            <a:off x="4648200" y="5804534"/>
            <a:ext cx="4038600" cy="917892"/>
          </a:xfrm>
        </p:spPr>
        <p:txBody>
          <a:bodyPr/>
          <a:lstStyle/>
          <a:p>
            <a:pPr lvl="0"/>
            <a:r>
              <a:rPr lang="en-US" dirty="0"/>
              <a:t>Click to edit Master text styles</a:t>
            </a:r>
          </a:p>
        </p:txBody>
      </p:sp>
    </p:spTree>
    <p:extLst>
      <p:ext uri="{BB962C8B-B14F-4D97-AF65-F5344CB8AC3E}">
        <p14:creationId xmlns:p14="http://schemas.microsoft.com/office/powerpoint/2010/main" val="216762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87C548F4-1B23-4BA4-9779-534847D73BC8}" type="slidenum">
              <a:rPr lang="en-US" altLang="en-US"/>
              <a:pPr/>
              <a:t>‹#›</a:t>
            </a:fld>
            <a:endParaRPr lang="en-US" altLang="en-US"/>
          </a:p>
        </p:txBody>
      </p:sp>
    </p:spTree>
    <p:extLst>
      <p:ext uri="{BB962C8B-B14F-4D97-AF65-F5344CB8AC3E}">
        <p14:creationId xmlns:p14="http://schemas.microsoft.com/office/powerpoint/2010/main" val="3726008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3D35D91F-9F8E-4C00-994F-C8476FFCA4FF}" type="slidenum">
              <a:rPr lang="en-US" altLang="en-US"/>
              <a:pPr/>
              <a:t>‹#›</a:t>
            </a:fld>
            <a:endParaRPr lang="en-US" altLang="en-US"/>
          </a:p>
        </p:txBody>
      </p:sp>
    </p:spTree>
    <p:extLst>
      <p:ext uri="{BB962C8B-B14F-4D97-AF65-F5344CB8AC3E}">
        <p14:creationId xmlns:p14="http://schemas.microsoft.com/office/powerpoint/2010/main" val="883779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93CF9415-E7AC-4D8E-94AB-CCFF1D4BC743}" type="slidenum">
              <a:rPr lang="en-US" altLang="en-US"/>
              <a:pPr/>
              <a:t>‹#›</a:t>
            </a:fld>
            <a:endParaRPr lang="en-US" altLang="en-US"/>
          </a:p>
        </p:txBody>
      </p:sp>
    </p:spTree>
    <p:extLst>
      <p:ext uri="{BB962C8B-B14F-4D97-AF65-F5344CB8AC3E}">
        <p14:creationId xmlns:p14="http://schemas.microsoft.com/office/powerpoint/2010/main" val="1615013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C1948BE2-D3C4-48C4-8109-A18093336619}" type="slidenum">
              <a:rPr lang="en-US" altLang="en-US"/>
              <a:pPr/>
              <a:t>‹#›</a:t>
            </a:fld>
            <a:endParaRPr lang="en-US" altLang="en-US"/>
          </a:p>
        </p:txBody>
      </p:sp>
    </p:spTree>
    <p:extLst>
      <p:ext uri="{BB962C8B-B14F-4D97-AF65-F5344CB8AC3E}">
        <p14:creationId xmlns:p14="http://schemas.microsoft.com/office/powerpoint/2010/main" val="1523792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68440D1-1C26-48C4-AD6C-D18BD75E7D3F}" type="slidenum">
              <a:rPr lang="en-US" altLang="en-US"/>
              <a:pPr/>
              <a:t>‹#›</a:t>
            </a:fld>
            <a:endParaRPr lang="en-US" altLang="en-US"/>
          </a:p>
        </p:txBody>
      </p:sp>
    </p:spTree>
    <p:extLst>
      <p:ext uri="{BB962C8B-B14F-4D97-AF65-F5344CB8AC3E}">
        <p14:creationId xmlns:p14="http://schemas.microsoft.com/office/powerpoint/2010/main" val="1885942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93394A5B-5E2D-4946-90D7-9A359F44B57C}" type="slidenum">
              <a:rPr lang="en-US" altLang="en-US"/>
              <a:pPr/>
              <a:t>‹#›</a:t>
            </a:fld>
            <a:endParaRPr lang="en-US" altLang="en-US"/>
          </a:p>
        </p:txBody>
      </p:sp>
    </p:spTree>
    <p:extLst>
      <p:ext uri="{BB962C8B-B14F-4D97-AF65-F5344CB8AC3E}">
        <p14:creationId xmlns:p14="http://schemas.microsoft.com/office/powerpoint/2010/main" val="1922395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EBA2A66D-75FF-47C2-A1E4-7FAE89F418B6}" type="slidenum">
              <a:rPr lang="en-US" altLang="en-US"/>
              <a:pPr/>
              <a:t>‹#›</a:t>
            </a:fld>
            <a:endParaRPr lang="en-US" altLang="en-US"/>
          </a:p>
        </p:txBody>
      </p:sp>
    </p:spTree>
    <p:extLst>
      <p:ext uri="{BB962C8B-B14F-4D97-AF65-F5344CB8AC3E}">
        <p14:creationId xmlns:p14="http://schemas.microsoft.com/office/powerpoint/2010/main" val="1710573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5AFDD658-AE34-4D5E-B8E9-83BDCA1C517F}" type="slidenum">
              <a:rPr lang="en-US" altLang="en-US"/>
              <a:pPr/>
              <a:t>‹#›</a:t>
            </a:fld>
            <a:endParaRPr lang="en-US" altLang="en-US"/>
          </a:p>
        </p:txBody>
      </p:sp>
    </p:spTree>
    <p:extLst>
      <p:ext uri="{BB962C8B-B14F-4D97-AF65-F5344CB8AC3E}">
        <p14:creationId xmlns:p14="http://schemas.microsoft.com/office/powerpoint/2010/main" val="222632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BABAE219-B78A-42BE-8A61-C147B4FE7B17}" type="slidenum">
              <a:rPr lang="en-US" altLang="en-US"/>
              <a:pPr/>
              <a:t>‹#›</a:t>
            </a:fld>
            <a:endParaRPr lang="en-US" altLang="en-US"/>
          </a:p>
        </p:txBody>
      </p:sp>
    </p:spTree>
    <p:extLst>
      <p:ext uri="{BB962C8B-B14F-4D97-AF65-F5344CB8AC3E}">
        <p14:creationId xmlns:p14="http://schemas.microsoft.com/office/powerpoint/2010/main" val="1004090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425A32F5-C90B-4CA0-A7EE-CCC986868206}" type="slidenum">
              <a:rPr lang="en-US" altLang="en-US"/>
              <a:pPr/>
              <a:t>‹#›</a:t>
            </a:fld>
            <a:endParaRPr lang="en-US" altLang="en-US"/>
          </a:p>
        </p:txBody>
      </p:sp>
    </p:spTree>
    <p:extLst>
      <p:ext uri="{BB962C8B-B14F-4D97-AF65-F5344CB8AC3E}">
        <p14:creationId xmlns:p14="http://schemas.microsoft.com/office/powerpoint/2010/main" val="30029398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201E51FB-342D-465B-A07C-76EFC6EBFB8B}" type="slidenum">
              <a:rPr lang="en-US" altLang="en-US"/>
              <a:pPr/>
              <a:t>‹#›</a:t>
            </a:fld>
            <a:endParaRPr lang="en-US" altLang="en-US"/>
          </a:p>
        </p:txBody>
      </p:sp>
    </p:spTree>
    <p:extLst>
      <p:ext uri="{BB962C8B-B14F-4D97-AF65-F5344CB8AC3E}">
        <p14:creationId xmlns:p14="http://schemas.microsoft.com/office/powerpoint/2010/main" val="2303094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A3B69066-1C4F-4CDA-8697-38092DA883DD}" type="slidenum">
              <a:rPr lang="en-US" altLang="en-US"/>
              <a:pPr/>
              <a:t>‹#›</a:t>
            </a:fld>
            <a:endParaRPr lang="en-US" altLang="en-US"/>
          </a:p>
        </p:txBody>
      </p:sp>
    </p:spTree>
    <p:extLst>
      <p:ext uri="{BB962C8B-B14F-4D97-AF65-F5344CB8AC3E}">
        <p14:creationId xmlns:p14="http://schemas.microsoft.com/office/powerpoint/2010/main" val="38085822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BB96568-E1AB-474B-814A-1EDF4BFA9E51}" type="slidenum">
              <a:rPr lang="en-US" altLang="en-US"/>
              <a:pPr/>
              <a:t>‹#›</a:t>
            </a:fld>
            <a:endParaRPr lang="en-US" altLang="en-US"/>
          </a:p>
        </p:txBody>
      </p:sp>
    </p:spTree>
    <p:extLst>
      <p:ext uri="{BB962C8B-B14F-4D97-AF65-F5344CB8AC3E}">
        <p14:creationId xmlns:p14="http://schemas.microsoft.com/office/powerpoint/2010/main" val="2250161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87C548F4-1B23-4BA4-9779-534847D73BC8}" type="slidenum">
              <a:rPr lang="en-US" altLang="en-US"/>
              <a:pPr/>
              <a:t>‹#›</a:t>
            </a:fld>
            <a:endParaRPr lang="en-US" altLang="en-US"/>
          </a:p>
        </p:txBody>
      </p:sp>
    </p:spTree>
    <p:extLst>
      <p:ext uri="{BB962C8B-B14F-4D97-AF65-F5344CB8AC3E}">
        <p14:creationId xmlns:p14="http://schemas.microsoft.com/office/powerpoint/2010/main" val="4248769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3D35D91F-9F8E-4C00-994F-C8476FFCA4FF}" type="slidenum">
              <a:rPr lang="en-US" altLang="en-US"/>
              <a:pPr/>
              <a:t>‹#›</a:t>
            </a:fld>
            <a:endParaRPr lang="en-US" altLang="en-US"/>
          </a:p>
        </p:txBody>
      </p:sp>
    </p:spTree>
    <p:extLst>
      <p:ext uri="{BB962C8B-B14F-4D97-AF65-F5344CB8AC3E}">
        <p14:creationId xmlns:p14="http://schemas.microsoft.com/office/powerpoint/2010/main" val="1762279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851FD15F-0156-49C8-892D-918EAC6C8CAC}" type="slidenum">
              <a:rPr lang="en-US" altLang="en-US"/>
              <a:pPr/>
              <a:t>‹#›</a:t>
            </a:fld>
            <a:endParaRPr lang="en-US" altLang="en-US"/>
          </a:p>
        </p:txBody>
      </p:sp>
    </p:spTree>
    <p:extLst>
      <p:ext uri="{BB962C8B-B14F-4D97-AF65-F5344CB8AC3E}">
        <p14:creationId xmlns:p14="http://schemas.microsoft.com/office/powerpoint/2010/main" val="36713502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93CF9415-E7AC-4D8E-94AB-CCFF1D4BC743}" type="slidenum">
              <a:rPr lang="en-US" altLang="en-US"/>
              <a:pPr/>
              <a:t>‹#›</a:t>
            </a:fld>
            <a:endParaRPr lang="en-US" altLang="en-US"/>
          </a:p>
        </p:txBody>
      </p:sp>
    </p:spTree>
    <p:extLst>
      <p:ext uri="{BB962C8B-B14F-4D97-AF65-F5344CB8AC3E}">
        <p14:creationId xmlns:p14="http://schemas.microsoft.com/office/powerpoint/2010/main" val="1983170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C1948BE2-D3C4-48C4-8109-A18093336619}" type="slidenum">
              <a:rPr lang="en-US" altLang="en-US"/>
              <a:pPr/>
              <a:t>‹#›</a:t>
            </a:fld>
            <a:endParaRPr lang="en-US" altLang="en-US"/>
          </a:p>
        </p:txBody>
      </p:sp>
    </p:spTree>
    <p:extLst>
      <p:ext uri="{BB962C8B-B14F-4D97-AF65-F5344CB8AC3E}">
        <p14:creationId xmlns:p14="http://schemas.microsoft.com/office/powerpoint/2010/main" val="1432354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93394A5B-5E2D-4946-90D7-9A359F44B57C}" type="slidenum">
              <a:rPr lang="en-US" altLang="en-US"/>
              <a:pPr/>
              <a:t>‹#›</a:t>
            </a:fld>
            <a:endParaRPr lang="en-US" altLang="en-US"/>
          </a:p>
        </p:txBody>
      </p:sp>
    </p:spTree>
    <p:extLst>
      <p:ext uri="{BB962C8B-B14F-4D97-AF65-F5344CB8AC3E}">
        <p14:creationId xmlns:p14="http://schemas.microsoft.com/office/powerpoint/2010/main" val="34803633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EBA2A66D-75FF-47C2-A1E4-7FAE89F418B6}" type="slidenum">
              <a:rPr lang="en-US" altLang="en-US"/>
              <a:pPr/>
              <a:t>‹#›</a:t>
            </a:fld>
            <a:endParaRPr lang="en-US" altLang="en-US"/>
          </a:p>
        </p:txBody>
      </p:sp>
    </p:spTree>
    <p:extLst>
      <p:ext uri="{BB962C8B-B14F-4D97-AF65-F5344CB8AC3E}">
        <p14:creationId xmlns:p14="http://schemas.microsoft.com/office/powerpoint/2010/main" val="286366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5AFDD658-AE34-4D5E-B8E9-83BDCA1C517F}" type="slidenum">
              <a:rPr lang="en-US" altLang="en-US"/>
              <a:pPr/>
              <a:t>‹#›</a:t>
            </a:fld>
            <a:endParaRPr lang="en-US" altLang="en-US"/>
          </a:p>
        </p:txBody>
      </p:sp>
    </p:spTree>
    <p:extLst>
      <p:ext uri="{BB962C8B-B14F-4D97-AF65-F5344CB8AC3E}">
        <p14:creationId xmlns:p14="http://schemas.microsoft.com/office/powerpoint/2010/main" val="2786961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BABAE219-B78A-42BE-8A61-C147B4FE7B17}" type="slidenum">
              <a:rPr lang="en-US" altLang="en-US"/>
              <a:pPr/>
              <a:t>‹#›</a:t>
            </a:fld>
            <a:endParaRPr lang="en-US" altLang="en-US"/>
          </a:p>
        </p:txBody>
      </p:sp>
    </p:spTree>
    <p:extLst>
      <p:ext uri="{BB962C8B-B14F-4D97-AF65-F5344CB8AC3E}">
        <p14:creationId xmlns:p14="http://schemas.microsoft.com/office/powerpoint/2010/main" val="1078501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425A32F5-C90B-4CA0-A7EE-CCC986868206}" type="slidenum">
              <a:rPr lang="en-US" altLang="en-US"/>
              <a:pPr/>
              <a:t>‹#›</a:t>
            </a:fld>
            <a:endParaRPr lang="en-US" altLang="en-US"/>
          </a:p>
        </p:txBody>
      </p:sp>
    </p:spTree>
    <p:extLst>
      <p:ext uri="{BB962C8B-B14F-4D97-AF65-F5344CB8AC3E}">
        <p14:creationId xmlns:p14="http://schemas.microsoft.com/office/powerpoint/2010/main" val="34972171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201E51FB-342D-465B-A07C-76EFC6EBFB8B}" type="slidenum">
              <a:rPr lang="en-US" altLang="en-US"/>
              <a:pPr/>
              <a:t>‹#›</a:t>
            </a:fld>
            <a:endParaRPr lang="en-US" altLang="en-US"/>
          </a:p>
        </p:txBody>
      </p:sp>
    </p:spTree>
    <p:extLst>
      <p:ext uri="{BB962C8B-B14F-4D97-AF65-F5344CB8AC3E}">
        <p14:creationId xmlns:p14="http://schemas.microsoft.com/office/powerpoint/2010/main" val="21714405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A3B69066-1C4F-4CDA-8697-38092DA883DD}" type="slidenum">
              <a:rPr lang="en-US" altLang="en-US"/>
              <a:pPr/>
              <a:t>‹#›</a:t>
            </a:fld>
            <a:endParaRPr lang="en-US" altLang="en-US"/>
          </a:p>
        </p:txBody>
      </p:sp>
    </p:spTree>
    <p:extLst>
      <p:ext uri="{BB962C8B-B14F-4D97-AF65-F5344CB8AC3E}">
        <p14:creationId xmlns:p14="http://schemas.microsoft.com/office/powerpoint/2010/main" val="2389339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BB96568-E1AB-474B-814A-1EDF4BFA9E51}" type="slidenum">
              <a:rPr lang="en-US" altLang="en-US"/>
              <a:pPr/>
              <a:t>‹#›</a:t>
            </a:fld>
            <a:endParaRPr lang="en-US" altLang="en-US"/>
          </a:p>
        </p:txBody>
      </p:sp>
    </p:spTree>
    <p:extLst>
      <p:ext uri="{BB962C8B-B14F-4D97-AF65-F5344CB8AC3E}">
        <p14:creationId xmlns:p14="http://schemas.microsoft.com/office/powerpoint/2010/main" val="294528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8FC9063-C193-43B7-9015-3C5A91ADA5C0}" type="slidenum">
              <a:rPr lang="en-US" altLang="en-US"/>
              <a:pPr/>
              <a:t>‹#›</a:t>
            </a:fld>
            <a:endParaRPr lang="en-US" altLang="en-US"/>
          </a:p>
        </p:txBody>
      </p:sp>
    </p:spTree>
    <p:extLst>
      <p:ext uri="{BB962C8B-B14F-4D97-AF65-F5344CB8AC3E}">
        <p14:creationId xmlns:p14="http://schemas.microsoft.com/office/powerpoint/2010/main" val="3848986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A3489BED-CF29-4D3B-BD38-797C47D94F6E}" type="slidenum">
              <a:rPr lang="en-US" altLang="en-US"/>
              <a:pPr/>
              <a:t>‹#›</a:t>
            </a:fld>
            <a:endParaRPr lang="en-US" altLang="en-US"/>
          </a:p>
        </p:txBody>
      </p:sp>
    </p:spTree>
    <p:extLst>
      <p:ext uri="{BB962C8B-B14F-4D97-AF65-F5344CB8AC3E}">
        <p14:creationId xmlns:p14="http://schemas.microsoft.com/office/powerpoint/2010/main" val="629961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68440D1-1C26-48C4-AD6C-D18BD75E7D3F}" type="slidenum">
              <a:rPr lang="en-US" altLang="en-US"/>
              <a:pPr/>
              <a:t>‹#›</a:t>
            </a:fld>
            <a:endParaRPr lang="en-US" altLang="en-US"/>
          </a:p>
        </p:txBody>
      </p:sp>
    </p:spTree>
    <p:extLst>
      <p:ext uri="{BB962C8B-B14F-4D97-AF65-F5344CB8AC3E}">
        <p14:creationId xmlns:p14="http://schemas.microsoft.com/office/powerpoint/2010/main" val="9082849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851FD15F-0156-49C8-892D-918EAC6C8CAC}" type="slidenum">
              <a:rPr lang="en-US" altLang="en-US"/>
              <a:pPr/>
              <a:t>‹#›</a:t>
            </a:fld>
            <a:endParaRPr lang="en-US" altLang="en-US"/>
          </a:p>
        </p:txBody>
      </p:sp>
    </p:spTree>
    <p:extLst>
      <p:ext uri="{BB962C8B-B14F-4D97-AF65-F5344CB8AC3E}">
        <p14:creationId xmlns:p14="http://schemas.microsoft.com/office/powerpoint/2010/main" val="28878215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8FC9063-C193-43B7-9015-3C5A91ADA5C0}" type="slidenum">
              <a:rPr lang="en-US" altLang="en-US"/>
              <a:pPr/>
              <a:t>‹#›</a:t>
            </a:fld>
            <a:endParaRPr lang="en-US" altLang="en-US"/>
          </a:p>
        </p:txBody>
      </p:sp>
    </p:spTree>
    <p:extLst>
      <p:ext uri="{BB962C8B-B14F-4D97-AF65-F5344CB8AC3E}">
        <p14:creationId xmlns:p14="http://schemas.microsoft.com/office/powerpoint/2010/main" val="4465459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CB65FB3-0601-456C-AEBA-99B5DF21D8E8}" type="slidenum">
              <a:rPr lang="en-US" altLang="en-US"/>
              <a:pPr/>
              <a:t>‹#›</a:t>
            </a:fld>
            <a:endParaRPr lang="en-US" altLang="en-US"/>
          </a:p>
        </p:txBody>
      </p:sp>
    </p:spTree>
    <p:extLst>
      <p:ext uri="{BB962C8B-B14F-4D97-AF65-F5344CB8AC3E}">
        <p14:creationId xmlns:p14="http://schemas.microsoft.com/office/powerpoint/2010/main" val="105828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F2C62604-C2D8-4857-8147-95D1984E782B}" type="slidenum">
              <a:rPr lang="en-US" altLang="en-US"/>
              <a:pPr/>
              <a:t>‹#›</a:t>
            </a:fld>
            <a:endParaRPr lang="en-US" altLang="en-US"/>
          </a:p>
        </p:txBody>
      </p:sp>
    </p:spTree>
    <p:extLst>
      <p:ext uri="{BB962C8B-B14F-4D97-AF65-F5344CB8AC3E}">
        <p14:creationId xmlns:p14="http://schemas.microsoft.com/office/powerpoint/2010/main" val="19288910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81FB4A03-2603-4E80-9F46-FBEA4B2D7EB7}" type="slidenum">
              <a:rPr lang="en-US" altLang="en-US"/>
              <a:pPr/>
              <a:t>‹#›</a:t>
            </a:fld>
            <a:endParaRPr lang="en-US" altLang="en-US"/>
          </a:p>
        </p:txBody>
      </p:sp>
    </p:spTree>
    <p:extLst>
      <p:ext uri="{BB962C8B-B14F-4D97-AF65-F5344CB8AC3E}">
        <p14:creationId xmlns:p14="http://schemas.microsoft.com/office/powerpoint/2010/main" val="9082179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F2D66A60-A9F0-498F-817B-6AAFFFAF4ACF}" type="slidenum">
              <a:rPr lang="en-US" altLang="en-US"/>
              <a:pPr/>
              <a:t>‹#›</a:t>
            </a:fld>
            <a:endParaRPr lang="en-US" altLang="en-US"/>
          </a:p>
        </p:txBody>
      </p:sp>
    </p:spTree>
    <p:extLst>
      <p:ext uri="{BB962C8B-B14F-4D97-AF65-F5344CB8AC3E}">
        <p14:creationId xmlns:p14="http://schemas.microsoft.com/office/powerpoint/2010/main" val="27822926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1ECEF87-26C5-4236-B8BA-A14E9B93E198}" type="slidenum">
              <a:rPr lang="en-US" altLang="en-US"/>
              <a:pPr/>
              <a:t>‹#›</a:t>
            </a:fld>
            <a:endParaRPr lang="en-US" altLang="en-US"/>
          </a:p>
        </p:txBody>
      </p:sp>
    </p:spTree>
    <p:extLst>
      <p:ext uri="{BB962C8B-B14F-4D97-AF65-F5344CB8AC3E}">
        <p14:creationId xmlns:p14="http://schemas.microsoft.com/office/powerpoint/2010/main" val="40412658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AE5EA4C-029D-4903-8F56-B1E35A65975A}" type="slidenum">
              <a:rPr lang="en-US" altLang="en-US"/>
              <a:pPr/>
              <a:t>‹#›</a:t>
            </a:fld>
            <a:endParaRPr lang="en-US" altLang="en-US"/>
          </a:p>
        </p:txBody>
      </p:sp>
    </p:spTree>
    <p:extLst>
      <p:ext uri="{BB962C8B-B14F-4D97-AF65-F5344CB8AC3E}">
        <p14:creationId xmlns:p14="http://schemas.microsoft.com/office/powerpoint/2010/main" val="3764961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CB65FB3-0601-456C-AEBA-99B5DF21D8E8}" type="slidenum">
              <a:rPr lang="en-US" altLang="en-US"/>
              <a:pPr/>
              <a:t>‹#›</a:t>
            </a:fld>
            <a:endParaRPr lang="en-US" altLang="en-US"/>
          </a:p>
        </p:txBody>
      </p:sp>
    </p:spTree>
    <p:extLst>
      <p:ext uri="{BB962C8B-B14F-4D97-AF65-F5344CB8AC3E}">
        <p14:creationId xmlns:p14="http://schemas.microsoft.com/office/powerpoint/2010/main" val="39440395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9776236-D0AB-416B-8F69-69B531DB0CAE}" type="slidenum">
              <a:rPr lang="en-US" altLang="en-US"/>
              <a:pPr/>
              <a:t>‹#›</a:t>
            </a:fld>
            <a:endParaRPr lang="en-US" altLang="en-US"/>
          </a:p>
        </p:txBody>
      </p:sp>
    </p:spTree>
    <p:extLst>
      <p:ext uri="{BB962C8B-B14F-4D97-AF65-F5344CB8AC3E}">
        <p14:creationId xmlns:p14="http://schemas.microsoft.com/office/powerpoint/2010/main" val="25038564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375BFD89-2917-418B-A465-84786CF805C7}" type="slidenum">
              <a:rPr lang="en-US" altLang="en-US"/>
              <a:pPr/>
              <a:t>‹#›</a:t>
            </a:fld>
            <a:endParaRPr lang="en-US" altLang="en-US"/>
          </a:p>
        </p:txBody>
      </p:sp>
    </p:spTree>
    <p:extLst>
      <p:ext uri="{BB962C8B-B14F-4D97-AF65-F5344CB8AC3E}">
        <p14:creationId xmlns:p14="http://schemas.microsoft.com/office/powerpoint/2010/main" val="25631764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1D81D8C8-53AC-4D62-B4A0-778A96B2C57A}" type="slidenum">
              <a:rPr lang="en-US" altLang="en-US"/>
              <a:pPr/>
              <a:t>‹#›</a:t>
            </a:fld>
            <a:endParaRPr lang="en-US" altLang="en-US"/>
          </a:p>
        </p:txBody>
      </p:sp>
    </p:spTree>
    <p:extLst>
      <p:ext uri="{BB962C8B-B14F-4D97-AF65-F5344CB8AC3E}">
        <p14:creationId xmlns:p14="http://schemas.microsoft.com/office/powerpoint/2010/main" val="12838963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203DE337-7DE0-4E6C-A2BD-00AAAFEAC29E}" type="slidenum">
              <a:rPr lang="en-US" altLang="en-US"/>
              <a:pPr/>
              <a:t>‹#›</a:t>
            </a:fld>
            <a:endParaRPr lang="en-US" altLang="en-US"/>
          </a:p>
        </p:txBody>
      </p:sp>
    </p:spTree>
    <p:extLst>
      <p:ext uri="{BB962C8B-B14F-4D97-AF65-F5344CB8AC3E}">
        <p14:creationId xmlns:p14="http://schemas.microsoft.com/office/powerpoint/2010/main" val="40127846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990600"/>
          </a:xfrm>
        </p:spPr>
        <p:txBody>
          <a:bodyPr/>
          <a:lstStyle>
            <a:lvl1pPr>
              <a:defRPr/>
            </a:lvl1pPr>
          </a:lstStyle>
          <a:p>
            <a:pPr lvl="0"/>
            <a:r>
              <a:rPr lang="en-US"/>
              <a:t>Click to edit Master text styles</a:t>
            </a:r>
          </a:p>
        </p:txBody>
      </p:sp>
      <p:sp>
        <p:nvSpPr>
          <p:cNvPr id="8" name="Content Placeholder 2"/>
          <p:cNvSpPr>
            <a:spLocks noGrp="1"/>
          </p:cNvSpPr>
          <p:nvPr>
            <p:ph sz="quarter" idx="11"/>
          </p:nvPr>
        </p:nvSpPr>
        <p:spPr>
          <a:xfrm>
            <a:off x="4648200" y="1600200"/>
            <a:ext cx="4038600" cy="990600"/>
          </a:xfrm>
        </p:spPr>
        <p:txBody>
          <a:bodyPr/>
          <a:lstStyle>
            <a:lvl1pPr>
              <a:defRPr/>
            </a:lvl1pPr>
          </a:lstStyle>
          <a:p>
            <a:pPr lvl="0"/>
            <a:r>
              <a:rPr lang="en-US"/>
              <a:t>Click to edit Master text styles</a:t>
            </a:r>
          </a:p>
        </p:txBody>
      </p:sp>
      <p:sp>
        <p:nvSpPr>
          <p:cNvPr id="9" name="Content Placeholder 2"/>
          <p:cNvSpPr>
            <a:spLocks noGrp="1"/>
          </p:cNvSpPr>
          <p:nvPr>
            <p:ph sz="quarter" idx="12"/>
          </p:nvPr>
        </p:nvSpPr>
        <p:spPr>
          <a:xfrm>
            <a:off x="457200" y="2590800"/>
            <a:ext cx="4038600" cy="990600"/>
          </a:xfrm>
        </p:spPr>
        <p:txBody>
          <a:bodyPr/>
          <a:lstStyle>
            <a:lvl1pPr>
              <a:defRPr/>
            </a:lvl1pPr>
          </a:lstStyle>
          <a:p>
            <a:pPr lvl="0"/>
            <a:r>
              <a:rPr lang="en-US"/>
              <a:t>Click to edit Master text styles</a:t>
            </a:r>
          </a:p>
        </p:txBody>
      </p:sp>
      <p:sp>
        <p:nvSpPr>
          <p:cNvPr id="10" name="Content Placeholder 2"/>
          <p:cNvSpPr>
            <a:spLocks noGrp="1"/>
          </p:cNvSpPr>
          <p:nvPr>
            <p:ph sz="quarter" idx="13"/>
          </p:nvPr>
        </p:nvSpPr>
        <p:spPr>
          <a:xfrm>
            <a:off x="4648200" y="2590800"/>
            <a:ext cx="4038600" cy="990600"/>
          </a:xfrm>
        </p:spPr>
        <p:txBody>
          <a:bodyPr/>
          <a:lstStyle>
            <a:lvl1pPr>
              <a:defRPr/>
            </a:lvl1pPr>
          </a:lstStyle>
          <a:p>
            <a:pPr lvl="0"/>
            <a:r>
              <a:rPr lang="en-US"/>
              <a:t>Click to edit Master text styles</a:t>
            </a:r>
          </a:p>
        </p:txBody>
      </p:sp>
      <p:sp>
        <p:nvSpPr>
          <p:cNvPr id="11" name="Content Placeholder 2"/>
          <p:cNvSpPr>
            <a:spLocks noGrp="1"/>
          </p:cNvSpPr>
          <p:nvPr>
            <p:ph sz="quarter" idx="14"/>
          </p:nvPr>
        </p:nvSpPr>
        <p:spPr>
          <a:xfrm>
            <a:off x="457200" y="3611562"/>
            <a:ext cx="4038600" cy="990600"/>
          </a:xfrm>
        </p:spPr>
        <p:txBody>
          <a:bodyPr/>
          <a:lstStyle>
            <a:lvl1pPr>
              <a:defRPr/>
            </a:lvl1pPr>
          </a:lstStyle>
          <a:p>
            <a:pPr lvl="0"/>
            <a:r>
              <a:rPr lang="en-US"/>
              <a:t>Click to edit Master text styles</a:t>
            </a:r>
          </a:p>
        </p:txBody>
      </p:sp>
      <p:sp>
        <p:nvSpPr>
          <p:cNvPr id="12" name="Content Placeholder 2"/>
          <p:cNvSpPr>
            <a:spLocks noGrp="1"/>
          </p:cNvSpPr>
          <p:nvPr>
            <p:ph sz="quarter" idx="15"/>
          </p:nvPr>
        </p:nvSpPr>
        <p:spPr>
          <a:xfrm>
            <a:off x="4648200" y="3581400"/>
            <a:ext cx="4038600" cy="990600"/>
          </a:xfrm>
        </p:spPr>
        <p:txBody>
          <a:bodyPr/>
          <a:lstStyle>
            <a:lvl1pPr>
              <a:defRPr/>
            </a:lvl1pPr>
          </a:lstStyle>
          <a:p>
            <a:pPr lvl="0"/>
            <a:r>
              <a:rPr lang="en-US"/>
              <a:t>Click to edit Master text styles</a:t>
            </a:r>
          </a:p>
        </p:txBody>
      </p:sp>
      <p:sp>
        <p:nvSpPr>
          <p:cNvPr id="13" name="Content Placeholder 2"/>
          <p:cNvSpPr>
            <a:spLocks noGrp="1"/>
          </p:cNvSpPr>
          <p:nvPr>
            <p:ph sz="quarter" idx="16"/>
          </p:nvPr>
        </p:nvSpPr>
        <p:spPr>
          <a:xfrm>
            <a:off x="457200" y="4632324"/>
            <a:ext cx="4038600" cy="990600"/>
          </a:xfrm>
        </p:spPr>
        <p:txBody>
          <a:bodyPr/>
          <a:lstStyle>
            <a:lvl1pPr>
              <a:defRPr/>
            </a:lvl1pPr>
          </a:lstStyle>
          <a:p>
            <a:pPr lvl="0"/>
            <a:r>
              <a:rPr lang="en-US"/>
              <a:t>Click to edit Master text styles</a:t>
            </a:r>
          </a:p>
        </p:txBody>
      </p:sp>
      <p:sp>
        <p:nvSpPr>
          <p:cNvPr id="14" name="Content Placeholder 2"/>
          <p:cNvSpPr>
            <a:spLocks noGrp="1"/>
          </p:cNvSpPr>
          <p:nvPr>
            <p:ph sz="quarter" idx="17"/>
          </p:nvPr>
        </p:nvSpPr>
        <p:spPr>
          <a:xfrm>
            <a:off x="4648200" y="4602162"/>
            <a:ext cx="4038600" cy="990600"/>
          </a:xfrm>
        </p:spPr>
        <p:txBody>
          <a:bodyPr/>
          <a:lstStyle>
            <a:lvl1pPr>
              <a:defRPr/>
            </a:lvl1pPr>
          </a:lstStyle>
          <a:p>
            <a:pPr lvl="0"/>
            <a:r>
              <a:rPr lang="en-US"/>
              <a:t>Click to edit Master text styles</a:t>
            </a:r>
          </a:p>
        </p:txBody>
      </p:sp>
      <p:sp>
        <p:nvSpPr>
          <p:cNvPr id="15" name="Slide Number Placeholder 5"/>
          <p:cNvSpPr>
            <a:spLocks noGrp="1"/>
          </p:cNvSpPr>
          <p:nvPr>
            <p:ph type="sldNum" sz="quarter" idx="18"/>
          </p:nvPr>
        </p:nvSpPr>
        <p:spPr/>
        <p:txBody>
          <a:bodyPr/>
          <a:lstStyle>
            <a:lvl1pPr>
              <a:defRPr/>
            </a:lvl1pPr>
          </a:lstStyle>
          <a:p>
            <a:fld id="{1642D662-1A9E-49C9-B960-8026D6395B12}" type="slidenum">
              <a:rPr lang="en-US" altLang="en-US"/>
              <a:pPr/>
              <a:t>‹#›</a:t>
            </a:fld>
            <a:endParaRPr lang="en-US" altLang="en-US"/>
          </a:p>
        </p:txBody>
      </p:sp>
    </p:spTree>
    <p:extLst>
      <p:ext uri="{BB962C8B-B14F-4D97-AF65-F5344CB8AC3E}">
        <p14:creationId xmlns:p14="http://schemas.microsoft.com/office/powerpoint/2010/main" val="31150392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1039305"/>
          </a:xfrm>
        </p:spPr>
        <p:txBody>
          <a:bodyPr/>
          <a:lstStyle/>
          <a:p>
            <a:pPr lvl="0"/>
            <a:r>
              <a:rPr lang="en-US" dirty="0"/>
              <a:t>Click to edit Master text styles</a:t>
            </a:r>
          </a:p>
        </p:txBody>
      </p:sp>
      <p:sp>
        <p:nvSpPr>
          <p:cNvPr id="7" name="Content Placeholder 2"/>
          <p:cNvSpPr>
            <a:spLocks noGrp="1"/>
          </p:cNvSpPr>
          <p:nvPr>
            <p:ph sz="quarter" idx="10"/>
          </p:nvPr>
        </p:nvSpPr>
        <p:spPr>
          <a:xfrm>
            <a:off x="4648200" y="1611198"/>
            <a:ext cx="4038600" cy="1039305"/>
          </a:xfrm>
        </p:spPr>
        <p:txBody>
          <a:bodyPr/>
          <a:lstStyle/>
          <a:p>
            <a:pPr lvl="0"/>
            <a:r>
              <a:rPr lang="en-US" dirty="0"/>
              <a:t>Click to edit Master text styles</a:t>
            </a:r>
          </a:p>
        </p:txBody>
      </p:sp>
      <p:sp>
        <p:nvSpPr>
          <p:cNvPr id="8" name="Content Placeholder 2"/>
          <p:cNvSpPr>
            <a:spLocks noGrp="1"/>
          </p:cNvSpPr>
          <p:nvPr>
            <p:ph sz="quarter" idx="11"/>
          </p:nvPr>
        </p:nvSpPr>
        <p:spPr>
          <a:xfrm>
            <a:off x="457200" y="2791905"/>
            <a:ext cx="4038600" cy="1039305"/>
          </a:xfrm>
        </p:spPr>
        <p:txBody>
          <a:bodyPr/>
          <a:lstStyle/>
          <a:p>
            <a:pPr lvl="0"/>
            <a:r>
              <a:rPr lang="en-US" dirty="0"/>
              <a:t>Click to edit Master text styles</a:t>
            </a:r>
          </a:p>
        </p:txBody>
      </p:sp>
      <p:sp>
        <p:nvSpPr>
          <p:cNvPr id="9" name="Content Placeholder 2"/>
          <p:cNvSpPr>
            <a:spLocks noGrp="1"/>
          </p:cNvSpPr>
          <p:nvPr>
            <p:ph sz="quarter" idx="12"/>
          </p:nvPr>
        </p:nvSpPr>
        <p:spPr>
          <a:xfrm>
            <a:off x="4648200" y="2812330"/>
            <a:ext cx="4038600" cy="1039305"/>
          </a:xfrm>
        </p:spPr>
        <p:txBody>
          <a:bodyPr/>
          <a:lstStyle/>
          <a:p>
            <a:pPr lvl="0"/>
            <a:r>
              <a:rPr lang="en-US" dirty="0"/>
              <a:t>Click to edit Master text styles</a:t>
            </a:r>
          </a:p>
        </p:txBody>
      </p:sp>
      <p:sp>
        <p:nvSpPr>
          <p:cNvPr id="10" name="Content Placeholder 2"/>
          <p:cNvSpPr>
            <a:spLocks noGrp="1"/>
          </p:cNvSpPr>
          <p:nvPr>
            <p:ph sz="quarter" idx="13"/>
          </p:nvPr>
        </p:nvSpPr>
        <p:spPr>
          <a:xfrm>
            <a:off x="457200" y="3983610"/>
            <a:ext cx="4038600" cy="1039305"/>
          </a:xfrm>
        </p:spPr>
        <p:txBody>
          <a:bodyPr/>
          <a:lstStyle/>
          <a:p>
            <a:pPr lvl="0"/>
            <a:r>
              <a:rPr lang="en-US" dirty="0"/>
              <a:t>Click to edit Master text styles</a:t>
            </a:r>
          </a:p>
        </p:txBody>
      </p:sp>
      <p:sp>
        <p:nvSpPr>
          <p:cNvPr id="11" name="Content Placeholder 2"/>
          <p:cNvSpPr>
            <a:spLocks noGrp="1"/>
          </p:cNvSpPr>
          <p:nvPr>
            <p:ph sz="quarter" idx="14"/>
          </p:nvPr>
        </p:nvSpPr>
        <p:spPr>
          <a:xfrm>
            <a:off x="4648200" y="4013462"/>
            <a:ext cx="4038600" cy="1039305"/>
          </a:xfrm>
        </p:spPr>
        <p:txBody>
          <a:bodyPr/>
          <a:lstStyle/>
          <a:p>
            <a:pPr lvl="0"/>
            <a:r>
              <a:rPr lang="en-US" dirty="0"/>
              <a:t>Click to edit Master text styles</a:t>
            </a:r>
          </a:p>
        </p:txBody>
      </p:sp>
      <p:sp>
        <p:nvSpPr>
          <p:cNvPr id="12" name="Content Placeholder 2"/>
          <p:cNvSpPr>
            <a:spLocks noGrp="1"/>
          </p:cNvSpPr>
          <p:nvPr>
            <p:ph sz="quarter" idx="15"/>
          </p:nvPr>
        </p:nvSpPr>
        <p:spPr>
          <a:xfrm>
            <a:off x="457200" y="5259371"/>
            <a:ext cx="4038600" cy="1039305"/>
          </a:xfrm>
        </p:spPr>
        <p:txBody>
          <a:bodyPr/>
          <a:lstStyle/>
          <a:p>
            <a:pPr lvl="0"/>
            <a:r>
              <a:rPr lang="en-US" dirty="0"/>
              <a:t>Click to edit Master text styles</a:t>
            </a:r>
          </a:p>
        </p:txBody>
      </p:sp>
      <p:sp>
        <p:nvSpPr>
          <p:cNvPr id="13" name="Content Placeholder 2"/>
          <p:cNvSpPr>
            <a:spLocks noGrp="1"/>
          </p:cNvSpPr>
          <p:nvPr>
            <p:ph sz="quarter" idx="16"/>
          </p:nvPr>
        </p:nvSpPr>
        <p:spPr>
          <a:xfrm>
            <a:off x="4648200" y="5279796"/>
            <a:ext cx="4038600" cy="1039305"/>
          </a:xfrm>
        </p:spPr>
        <p:txBody>
          <a:bodyPr/>
          <a:lstStyle/>
          <a:p>
            <a:pPr lvl="0"/>
            <a:r>
              <a:rPr lang="en-US" dirty="0"/>
              <a:t>Click to edit Master text styles</a:t>
            </a:r>
          </a:p>
        </p:txBody>
      </p:sp>
      <p:sp>
        <p:nvSpPr>
          <p:cNvPr id="14" name="Content Placeholder 2"/>
          <p:cNvSpPr>
            <a:spLocks noGrp="1"/>
          </p:cNvSpPr>
          <p:nvPr>
            <p:ph sz="quarter" idx="17"/>
          </p:nvPr>
        </p:nvSpPr>
        <p:spPr>
          <a:xfrm>
            <a:off x="457200" y="6319101"/>
            <a:ext cx="4038600" cy="538899"/>
          </a:xfrm>
        </p:spPr>
        <p:txBody>
          <a:bodyPr/>
          <a:lstStyle/>
          <a:p>
            <a:pPr lvl="0"/>
            <a:r>
              <a:rPr lang="en-US" dirty="0"/>
              <a:t>Click to edit Master text styles</a:t>
            </a:r>
          </a:p>
        </p:txBody>
      </p:sp>
      <p:sp>
        <p:nvSpPr>
          <p:cNvPr id="15" name="Content Placeholder 2"/>
          <p:cNvSpPr>
            <a:spLocks noGrp="1"/>
          </p:cNvSpPr>
          <p:nvPr>
            <p:ph sz="quarter" idx="18"/>
          </p:nvPr>
        </p:nvSpPr>
        <p:spPr>
          <a:xfrm>
            <a:off x="4648200" y="6338347"/>
            <a:ext cx="4038600" cy="1039305"/>
          </a:xfrm>
        </p:spPr>
        <p:txBody>
          <a:bodyPr/>
          <a:lstStyle/>
          <a:p>
            <a:pPr lvl="0"/>
            <a:r>
              <a:rPr lang="en-US" dirty="0"/>
              <a:t>Click to edit Master text styles</a:t>
            </a:r>
          </a:p>
        </p:txBody>
      </p:sp>
      <p:sp>
        <p:nvSpPr>
          <p:cNvPr id="16"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200">
                <a:cs typeface="Arial" panose="020B0604020202020204" pitchFamily="34" charset="0"/>
              </a:defRPr>
            </a:lvl1pPr>
          </a:lstStyle>
          <a:p>
            <a:fld id="{1DF67E9B-77D6-44BD-9ACE-91AD9F7338C4}" type="slidenum">
              <a:rPr lang="en-US" altLang="en-US"/>
              <a:pPr/>
              <a:t>‹#›</a:t>
            </a:fld>
            <a:endParaRPr lang="en-US" altLang="en-US" dirty="0"/>
          </a:p>
        </p:txBody>
      </p:sp>
    </p:spTree>
    <p:extLst>
      <p:ext uri="{BB962C8B-B14F-4D97-AF65-F5344CB8AC3E}">
        <p14:creationId xmlns:p14="http://schemas.microsoft.com/office/powerpoint/2010/main" val="39267720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A3489BED-CF29-4D3B-BD38-797C47D94F6E}" type="slidenum">
              <a:rPr lang="en-US" altLang="en-US"/>
              <a:pPr/>
              <a:t>‹#›</a:t>
            </a:fld>
            <a:endParaRPr lang="en-US" altLang="en-US"/>
          </a:p>
        </p:txBody>
      </p:sp>
    </p:spTree>
    <p:extLst>
      <p:ext uri="{BB962C8B-B14F-4D97-AF65-F5344CB8AC3E}">
        <p14:creationId xmlns:p14="http://schemas.microsoft.com/office/powerpoint/2010/main" val="7342793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68440D1-1C26-48C4-AD6C-D18BD75E7D3F}" type="slidenum">
              <a:rPr lang="en-US" altLang="en-US"/>
              <a:pPr/>
              <a:t>‹#›</a:t>
            </a:fld>
            <a:endParaRPr lang="en-US" altLang="en-US"/>
          </a:p>
        </p:txBody>
      </p:sp>
    </p:spTree>
    <p:extLst>
      <p:ext uri="{BB962C8B-B14F-4D97-AF65-F5344CB8AC3E}">
        <p14:creationId xmlns:p14="http://schemas.microsoft.com/office/powerpoint/2010/main" val="14478386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851FD15F-0156-49C8-892D-918EAC6C8CAC}" type="slidenum">
              <a:rPr lang="en-US" altLang="en-US"/>
              <a:pPr/>
              <a:t>‹#›</a:t>
            </a:fld>
            <a:endParaRPr lang="en-US" altLang="en-US"/>
          </a:p>
        </p:txBody>
      </p:sp>
    </p:spTree>
    <p:extLst>
      <p:ext uri="{BB962C8B-B14F-4D97-AF65-F5344CB8AC3E}">
        <p14:creationId xmlns:p14="http://schemas.microsoft.com/office/powerpoint/2010/main" val="12002536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8FC9063-C193-43B7-9015-3C5A91ADA5C0}" type="slidenum">
              <a:rPr lang="en-US" altLang="en-US"/>
              <a:pPr/>
              <a:t>‹#›</a:t>
            </a:fld>
            <a:endParaRPr lang="en-US" altLang="en-US"/>
          </a:p>
        </p:txBody>
      </p:sp>
    </p:spTree>
    <p:extLst>
      <p:ext uri="{BB962C8B-B14F-4D97-AF65-F5344CB8AC3E}">
        <p14:creationId xmlns:p14="http://schemas.microsoft.com/office/powerpoint/2010/main" val="3016983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F2C62604-C2D8-4857-8147-95D1984E782B}" type="slidenum">
              <a:rPr lang="en-US" altLang="en-US"/>
              <a:pPr/>
              <a:t>‹#›</a:t>
            </a:fld>
            <a:endParaRPr lang="en-US" altLang="en-US"/>
          </a:p>
        </p:txBody>
      </p:sp>
    </p:spTree>
    <p:extLst>
      <p:ext uri="{BB962C8B-B14F-4D97-AF65-F5344CB8AC3E}">
        <p14:creationId xmlns:p14="http://schemas.microsoft.com/office/powerpoint/2010/main" val="23386929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CB65FB3-0601-456C-AEBA-99B5DF21D8E8}" type="slidenum">
              <a:rPr lang="en-US" altLang="en-US"/>
              <a:pPr/>
              <a:t>‹#›</a:t>
            </a:fld>
            <a:endParaRPr lang="en-US" altLang="en-US"/>
          </a:p>
        </p:txBody>
      </p:sp>
    </p:spTree>
    <p:extLst>
      <p:ext uri="{BB962C8B-B14F-4D97-AF65-F5344CB8AC3E}">
        <p14:creationId xmlns:p14="http://schemas.microsoft.com/office/powerpoint/2010/main" val="339010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F2C62604-C2D8-4857-8147-95D1984E782B}" type="slidenum">
              <a:rPr lang="en-US" altLang="en-US"/>
              <a:pPr/>
              <a:t>‹#›</a:t>
            </a:fld>
            <a:endParaRPr lang="en-US" altLang="en-US"/>
          </a:p>
        </p:txBody>
      </p:sp>
    </p:spTree>
    <p:extLst>
      <p:ext uri="{BB962C8B-B14F-4D97-AF65-F5344CB8AC3E}">
        <p14:creationId xmlns:p14="http://schemas.microsoft.com/office/powerpoint/2010/main" val="1680832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81FB4A03-2603-4E80-9F46-FBEA4B2D7EB7}" type="slidenum">
              <a:rPr lang="en-US" altLang="en-US"/>
              <a:pPr/>
              <a:t>‹#›</a:t>
            </a:fld>
            <a:endParaRPr lang="en-US" altLang="en-US"/>
          </a:p>
        </p:txBody>
      </p:sp>
    </p:spTree>
    <p:extLst>
      <p:ext uri="{BB962C8B-B14F-4D97-AF65-F5344CB8AC3E}">
        <p14:creationId xmlns:p14="http://schemas.microsoft.com/office/powerpoint/2010/main" val="15786543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F2D66A60-A9F0-498F-817B-6AAFFFAF4ACF}" type="slidenum">
              <a:rPr lang="en-US" altLang="en-US"/>
              <a:pPr/>
              <a:t>‹#›</a:t>
            </a:fld>
            <a:endParaRPr lang="en-US" altLang="en-US"/>
          </a:p>
        </p:txBody>
      </p:sp>
    </p:spTree>
    <p:extLst>
      <p:ext uri="{BB962C8B-B14F-4D97-AF65-F5344CB8AC3E}">
        <p14:creationId xmlns:p14="http://schemas.microsoft.com/office/powerpoint/2010/main" val="35352626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1ECEF87-26C5-4236-B8BA-A14E9B93E198}" type="slidenum">
              <a:rPr lang="en-US" altLang="en-US"/>
              <a:pPr/>
              <a:t>‹#›</a:t>
            </a:fld>
            <a:endParaRPr lang="en-US" altLang="en-US"/>
          </a:p>
        </p:txBody>
      </p:sp>
    </p:spTree>
    <p:extLst>
      <p:ext uri="{BB962C8B-B14F-4D97-AF65-F5344CB8AC3E}">
        <p14:creationId xmlns:p14="http://schemas.microsoft.com/office/powerpoint/2010/main" val="40867750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AE5EA4C-029D-4903-8F56-B1E35A65975A}" type="slidenum">
              <a:rPr lang="en-US" altLang="en-US"/>
              <a:pPr/>
              <a:t>‹#›</a:t>
            </a:fld>
            <a:endParaRPr lang="en-US" altLang="en-US"/>
          </a:p>
        </p:txBody>
      </p:sp>
    </p:spTree>
    <p:extLst>
      <p:ext uri="{BB962C8B-B14F-4D97-AF65-F5344CB8AC3E}">
        <p14:creationId xmlns:p14="http://schemas.microsoft.com/office/powerpoint/2010/main" val="38723060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9776236-D0AB-416B-8F69-69B531DB0CAE}" type="slidenum">
              <a:rPr lang="en-US" altLang="en-US"/>
              <a:pPr/>
              <a:t>‹#›</a:t>
            </a:fld>
            <a:endParaRPr lang="en-US" altLang="en-US"/>
          </a:p>
        </p:txBody>
      </p:sp>
    </p:spTree>
    <p:extLst>
      <p:ext uri="{BB962C8B-B14F-4D97-AF65-F5344CB8AC3E}">
        <p14:creationId xmlns:p14="http://schemas.microsoft.com/office/powerpoint/2010/main" val="23756960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375BFD89-2917-418B-A465-84786CF805C7}" type="slidenum">
              <a:rPr lang="en-US" altLang="en-US"/>
              <a:pPr/>
              <a:t>‹#›</a:t>
            </a:fld>
            <a:endParaRPr lang="en-US" altLang="en-US"/>
          </a:p>
        </p:txBody>
      </p:sp>
    </p:spTree>
    <p:extLst>
      <p:ext uri="{BB962C8B-B14F-4D97-AF65-F5344CB8AC3E}">
        <p14:creationId xmlns:p14="http://schemas.microsoft.com/office/powerpoint/2010/main" val="39851010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1D81D8C8-53AC-4D62-B4A0-778A96B2C57A}" type="slidenum">
              <a:rPr lang="en-US" altLang="en-US"/>
              <a:pPr/>
              <a:t>‹#›</a:t>
            </a:fld>
            <a:endParaRPr lang="en-US" altLang="en-US"/>
          </a:p>
        </p:txBody>
      </p:sp>
    </p:spTree>
    <p:extLst>
      <p:ext uri="{BB962C8B-B14F-4D97-AF65-F5344CB8AC3E}">
        <p14:creationId xmlns:p14="http://schemas.microsoft.com/office/powerpoint/2010/main" val="32714110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203DE337-7DE0-4E6C-A2BD-00AAAFEAC29E}" type="slidenum">
              <a:rPr lang="en-US" altLang="en-US"/>
              <a:pPr/>
              <a:t>‹#›</a:t>
            </a:fld>
            <a:endParaRPr lang="en-US" altLang="en-US"/>
          </a:p>
        </p:txBody>
      </p:sp>
    </p:spTree>
    <p:extLst>
      <p:ext uri="{BB962C8B-B14F-4D97-AF65-F5344CB8AC3E}">
        <p14:creationId xmlns:p14="http://schemas.microsoft.com/office/powerpoint/2010/main" val="668214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81FB4A03-2603-4E80-9F46-FBEA4B2D7EB7}" type="slidenum">
              <a:rPr lang="en-US" altLang="en-US"/>
              <a:pPr/>
              <a:t>‹#›</a:t>
            </a:fld>
            <a:endParaRPr lang="en-US" altLang="en-US"/>
          </a:p>
        </p:txBody>
      </p:sp>
    </p:spTree>
    <p:extLst>
      <p:ext uri="{BB962C8B-B14F-4D97-AF65-F5344CB8AC3E}">
        <p14:creationId xmlns:p14="http://schemas.microsoft.com/office/powerpoint/2010/main" val="24223156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990600"/>
          </a:xfrm>
        </p:spPr>
        <p:txBody>
          <a:bodyPr/>
          <a:lstStyle>
            <a:lvl1pPr>
              <a:defRPr/>
            </a:lvl1pPr>
          </a:lstStyle>
          <a:p>
            <a:pPr lvl="0"/>
            <a:r>
              <a:rPr lang="en-US"/>
              <a:t>Click to edit Master text styles</a:t>
            </a:r>
          </a:p>
        </p:txBody>
      </p:sp>
      <p:sp>
        <p:nvSpPr>
          <p:cNvPr id="8" name="Content Placeholder 2"/>
          <p:cNvSpPr>
            <a:spLocks noGrp="1"/>
          </p:cNvSpPr>
          <p:nvPr>
            <p:ph sz="quarter" idx="11"/>
          </p:nvPr>
        </p:nvSpPr>
        <p:spPr>
          <a:xfrm>
            <a:off x="4648200" y="1600200"/>
            <a:ext cx="4038600" cy="990600"/>
          </a:xfrm>
        </p:spPr>
        <p:txBody>
          <a:bodyPr/>
          <a:lstStyle>
            <a:lvl1pPr>
              <a:defRPr/>
            </a:lvl1pPr>
          </a:lstStyle>
          <a:p>
            <a:pPr lvl="0"/>
            <a:r>
              <a:rPr lang="en-US"/>
              <a:t>Click to edit Master text styles</a:t>
            </a:r>
          </a:p>
        </p:txBody>
      </p:sp>
      <p:sp>
        <p:nvSpPr>
          <p:cNvPr id="9" name="Content Placeholder 2"/>
          <p:cNvSpPr>
            <a:spLocks noGrp="1"/>
          </p:cNvSpPr>
          <p:nvPr>
            <p:ph sz="quarter" idx="12"/>
          </p:nvPr>
        </p:nvSpPr>
        <p:spPr>
          <a:xfrm>
            <a:off x="457200" y="2590800"/>
            <a:ext cx="4038600" cy="990600"/>
          </a:xfrm>
        </p:spPr>
        <p:txBody>
          <a:bodyPr/>
          <a:lstStyle>
            <a:lvl1pPr>
              <a:defRPr/>
            </a:lvl1pPr>
          </a:lstStyle>
          <a:p>
            <a:pPr lvl="0"/>
            <a:r>
              <a:rPr lang="en-US"/>
              <a:t>Click to edit Master text styles</a:t>
            </a:r>
          </a:p>
        </p:txBody>
      </p:sp>
      <p:sp>
        <p:nvSpPr>
          <p:cNvPr id="10" name="Content Placeholder 2"/>
          <p:cNvSpPr>
            <a:spLocks noGrp="1"/>
          </p:cNvSpPr>
          <p:nvPr>
            <p:ph sz="quarter" idx="13"/>
          </p:nvPr>
        </p:nvSpPr>
        <p:spPr>
          <a:xfrm>
            <a:off x="4648200" y="2590800"/>
            <a:ext cx="4038600" cy="990600"/>
          </a:xfrm>
        </p:spPr>
        <p:txBody>
          <a:bodyPr/>
          <a:lstStyle>
            <a:lvl1pPr>
              <a:defRPr/>
            </a:lvl1pPr>
          </a:lstStyle>
          <a:p>
            <a:pPr lvl="0"/>
            <a:r>
              <a:rPr lang="en-US"/>
              <a:t>Click to edit Master text styles</a:t>
            </a:r>
          </a:p>
        </p:txBody>
      </p:sp>
      <p:sp>
        <p:nvSpPr>
          <p:cNvPr id="11" name="Content Placeholder 2"/>
          <p:cNvSpPr>
            <a:spLocks noGrp="1"/>
          </p:cNvSpPr>
          <p:nvPr>
            <p:ph sz="quarter" idx="14"/>
          </p:nvPr>
        </p:nvSpPr>
        <p:spPr>
          <a:xfrm>
            <a:off x="457200" y="3611562"/>
            <a:ext cx="4038600" cy="990600"/>
          </a:xfrm>
        </p:spPr>
        <p:txBody>
          <a:bodyPr/>
          <a:lstStyle>
            <a:lvl1pPr>
              <a:defRPr/>
            </a:lvl1pPr>
          </a:lstStyle>
          <a:p>
            <a:pPr lvl="0"/>
            <a:r>
              <a:rPr lang="en-US"/>
              <a:t>Click to edit Master text styles</a:t>
            </a:r>
          </a:p>
        </p:txBody>
      </p:sp>
      <p:sp>
        <p:nvSpPr>
          <p:cNvPr id="12" name="Content Placeholder 2"/>
          <p:cNvSpPr>
            <a:spLocks noGrp="1"/>
          </p:cNvSpPr>
          <p:nvPr>
            <p:ph sz="quarter" idx="15"/>
          </p:nvPr>
        </p:nvSpPr>
        <p:spPr>
          <a:xfrm>
            <a:off x="4648200" y="3581400"/>
            <a:ext cx="4038600" cy="990600"/>
          </a:xfrm>
        </p:spPr>
        <p:txBody>
          <a:bodyPr/>
          <a:lstStyle>
            <a:lvl1pPr>
              <a:defRPr/>
            </a:lvl1pPr>
          </a:lstStyle>
          <a:p>
            <a:pPr lvl="0"/>
            <a:r>
              <a:rPr lang="en-US"/>
              <a:t>Click to edit Master text styles</a:t>
            </a:r>
          </a:p>
        </p:txBody>
      </p:sp>
      <p:sp>
        <p:nvSpPr>
          <p:cNvPr id="13" name="Content Placeholder 2"/>
          <p:cNvSpPr>
            <a:spLocks noGrp="1"/>
          </p:cNvSpPr>
          <p:nvPr>
            <p:ph sz="quarter" idx="16"/>
          </p:nvPr>
        </p:nvSpPr>
        <p:spPr>
          <a:xfrm>
            <a:off x="457200" y="4632324"/>
            <a:ext cx="4038600" cy="990600"/>
          </a:xfrm>
        </p:spPr>
        <p:txBody>
          <a:bodyPr/>
          <a:lstStyle>
            <a:lvl1pPr>
              <a:defRPr/>
            </a:lvl1pPr>
          </a:lstStyle>
          <a:p>
            <a:pPr lvl="0"/>
            <a:r>
              <a:rPr lang="en-US"/>
              <a:t>Click to edit Master text styles</a:t>
            </a:r>
          </a:p>
        </p:txBody>
      </p:sp>
      <p:sp>
        <p:nvSpPr>
          <p:cNvPr id="14" name="Content Placeholder 2"/>
          <p:cNvSpPr>
            <a:spLocks noGrp="1"/>
          </p:cNvSpPr>
          <p:nvPr>
            <p:ph sz="quarter" idx="17"/>
          </p:nvPr>
        </p:nvSpPr>
        <p:spPr>
          <a:xfrm>
            <a:off x="4648200" y="4602162"/>
            <a:ext cx="4038600" cy="990600"/>
          </a:xfrm>
        </p:spPr>
        <p:txBody>
          <a:bodyPr/>
          <a:lstStyle>
            <a:lvl1pPr>
              <a:defRPr/>
            </a:lvl1pPr>
          </a:lstStyle>
          <a:p>
            <a:pPr lvl="0"/>
            <a:r>
              <a:rPr lang="en-US"/>
              <a:t>Click to edit Master text styles</a:t>
            </a:r>
          </a:p>
        </p:txBody>
      </p:sp>
      <p:sp>
        <p:nvSpPr>
          <p:cNvPr id="15" name="Slide Number Placeholder 5"/>
          <p:cNvSpPr>
            <a:spLocks noGrp="1"/>
          </p:cNvSpPr>
          <p:nvPr>
            <p:ph type="sldNum" sz="quarter" idx="18"/>
          </p:nvPr>
        </p:nvSpPr>
        <p:spPr/>
        <p:txBody>
          <a:bodyPr/>
          <a:lstStyle>
            <a:lvl1pPr>
              <a:defRPr/>
            </a:lvl1pPr>
          </a:lstStyle>
          <a:p>
            <a:fld id="{1642D662-1A9E-49C9-B960-8026D6395B12}" type="slidenum">
              <a:rPr lang="en-US" altLang="en-US"/>
              <a:pPr/>
              <a:t>‹#›</a:t>
            </a:fld>
            <a:endParaRPr lang="en-US" altLang="en-US"/>
          </a:p>
        </p:txBody>
      </p:sp>
    </p:spTree>
    <p:extLst>
      <p:ext uri="{BB962C8B-B14F-4D97-AF65-F5344CB8AC3E}">
        <p14:creationId xmlns:p14="http://schemas.microsoft.com/office/powerpoint/2010/main" val="28851802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Slide Number Placeholder 5"/>
          <p:cNvSpPr>
            <a:spLocks noGrp="1"/>
          </p:cNvSpPr>
          <p:nvPr>
            <p:ph type="sldNum" sz="quarter" idx="10"/>
          </p:nvPr>
        </p:nvSpPr>
        <p:spPr/>
        <p:txBody>
          <a:bodyPr/>
          <a:lstStyle>
            <a:lvl1pPr>
              <a:defRPr/>
            </a:lvl1pPr>
          </a:lstStyle>
          <a:p>
            <a:fld id="{A3489BED-CF29-4D3B-BD38-797C47D94F6E}" type="slidenum">
              <a:rPr lang="en-US" altLang="en-US"/>
              <a:pPr/>
              <a:t>‹#›</a:t>
            </a:fld>
            <a:endParaRPr lang="en-US" altLang="en-US"/>
          </a:p>
        </p:txBody>
      </p:sp>
    </p:spTree>
    <p:extLst>
      <p:ext uri="{BB962C8B-B14F-4D97-AF65-F5344CB8AC3E}">
        <p14:creationId xmlns:p14="http://schemas.microsoft.com/office/powerpoint/2010/main" val="15185664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868440D1-1C26-48C4-AD6C-D18BD75E7D3F}" type="slidenum">
              <a:rPr lang="en-US" altLang="en-US"/>
              <a:pPr/>
              <a:t>‹#›</a:t>
            </a:fld>
            <a:endParaRPr lang="en-US" altLang="en-US"/>
          </a:p>
        </p:txBody>
      </p:sp>
    </p:spTree>
    <p:extLst>
      <p:ext uri="{BB962C8B-B14F-4D97-AF65-F5344CB8AC3E}">
        <p14:creationId xmlns:p14="http://schemas.microsoft.com/office/powerpoint/2010/main" val="1198844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p:txBody>
          <a:bodyPr/>
          <a:lstStyle>
            <a:lvl1pPr>
              <a:defRPr/>
            </a:lvl1pPr>
          </a:lstStyle>
          <a:p>
            <a:fld id="{851FD15F-0156-49C8-892D-918EAC6C8CAC}" type="slidenum">
              <a:rPr lang="en-US" altLang="en-US"/>
              <a:pPr/>
              <a:t>‹#›</a:t>
            </a:fld>
            <a:endParaRPr lang="en-US" altLang="en-US"/>
          </a:p>
        </p:txBody>
      </p:sp>
    </p:spTree>
    <p:extLst>
      <p:ext uri="{BB962C8B-B14F-4D97-AF65-F5344CB8AC3E}">
        <p14:creationId xmlns:p14="http://schemas.microsoft.com/office/powerpoint/2010/main" val="24290670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A8FC9063-C193-43B7-9015-3C5A91ADA5C0}" type="slidenum">
              <a:rPr lang="en-US" altLang="en-US"/>
              <a:pPr/>
              <a:t>‹#›</a:t>
            </a:fld>
            <a:endParaRPr lang="en-US" altLang="en-US"/>
          </a:p>
        </p:txBody>
      </p:sp>
    </p:spTree>
    <p:extLst>
      <p:ext uri="{BB962C8B-B14F-4D97-AF65-F5344CB8AC3E}">
        <p14:creationId xmlns:p14="http://schemas.microsoft.com/office/powerpoint/2010/main" val="17318298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CCB65FB3-0601-456C-AEBA-99B5DF21D8E8}" type="slidenum">
              <a:rPr lang="en-US" altLang="en-US"/>
              <a:pPr/>
              <a:t>‹#›</a:t>
            </a:fld>
            <a:endParaRPr lang="en-US" altLang="en-US"/>
          </a:p>
        </p:txBody>
      </p:sp>
    </p:spTree>
    <p:extLst>
      <p:ext uri="{BB962C8B-B14F-4D97-AF65-F5344CB8AC3E}">
        <p14:creationId xmlns:p14="http://schemas.microsoft.com/office/powerpoint/2010/main" val="41871391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F2C62604-C2D8-4857-8147-95D1984E782B}" type="slidenum">
              <a:rPr lang="en-US" altLang="en-US"/>
              <a:pPr/>
              <a:t>‹#›</a:t>
            </a:fld>
            <a:endParaRPr lang="en-US" altLang="en-US"/>
          </a:p>
        </p:txBody>
      </p:sp>
    </p:spTree>
    <p:extLst>
      <p:ext uri="{BB962C8B-B14F-4D97-AF65-F5344CB8AC3E}">
        <p14:creationId xmlns:p14="http://schemas.microsoft.com/office/powerpoint/2010/main" val="17225544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81FB4A03-2603-4E80-9F46-FBEA4B2D7EB7}" type="slidenum">
              <a:rPr lang="en-US" altLang="en-US"/>
              <a:pPr/>
              <a:t>‹#›</a:t>
            </a:fld>
            <a:endParaRPr lang="en-US" altLang="en-US"/>
          </a:p>
        </p:txBody>
      </p:sp>
    </p:spTree>
    <p:extLst>
      <p:ext uri="{BB962C8B-B14F-4D97-AF65-F5344CB8AC3E}">
        <p14:creationId xmlns:p14="http://schemas.microsoft.com/office/powerpoint/2010/main" val="30405661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F2D66A60-A9F0-498F-817B-6AAFFFAF4ACF}" type="slidenum">
              <a:rPr lang="en-US" altLang="en-US"/>
              <a:pPr/>
              <a:t>‹#›</a:t>
            </a:fld>
            <a:endParaRPr lang="en-US" altLang="en-US"/>
          </a:p>
        </p:txBody>
      </p:sp>
    </p:spTree>
    <p:extLst>
      <p:ext uri="{BB962C8B-B14F-4D97-AF65-F5344CB8AC3E}">
        <p14:creationId xmlns:p14="http://schemas.microsoft.com/office/powerpoint/2010/main" val="16773669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1ECEF87-26C5-4236-B8BA-A14E9B93E198}" type="slidenum">
              <a:rPr lang="en-US" altLang="en-US"/>
              <a:pPr/>
              <a:t>‹#›</a:t>
            </a:fld>
            <a:endParaRPr lang="en-US" altLang="en-US"/>
          </a:p>
        </p:txBody>
      </p:sp>
    </p:spTree>
    <p:extLst>
      <p:ext uri="{BB962C8B-B14F-4D97-AF65-F5344CB8AC3E}">
        <p14:creationId xmlns:p14="http://schemas.microsoft.com/office/powerpoint/2010/main" val="481369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F2D66A60-A9F0-498F-817B-6AAFFFAF4ACF}" type="slidenum">
              <a:rPr lang="en-US" altLang="en-US"/>
              <a:pPr/>
              <a:t>‹#›</a:t>
            </a:fld>
            <a:endParaRPr lang="en-US" altLang="en-US"/>
          </a:p>
        </p:txBody>
      </p:sp>
    </p:spTree>
    <p:extLst>
      <p:ext uri="{BB962C8B-B14F-4D97-AF65-F5344CB8AC3E}">
        <p14:creationId xmlns:p14="http://schemas.microsoft.com/office/powerpoint/2010/main" val="278564975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7AE5EA4C-029D-4903-8F56-B1E35A65975A}" type="slidenum">
              <a:rPr lang="en-US" altLang="en-US"/>
              <a:pPr/>
              <a:t>‹#›</a:t>
            </a:fld>
            <a:endParaRPr lang="en-US" altLang="en-US"/>
          </a:p>
        </p:txBody>
      </p:sp>
    </p:spTree>
    <p:extLst>
      <p:ext uri="{BB962C8B-B14F-4D97-AF65-F5344CB8AC3E}">
        <p14:creationId xmlns:p14="http://schemas.microsoft.com/office/powerpoint/2010/main" val="15266703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99776236-D0AB-416B-8F69-69B531DB0CAE}" type="slidenum">
              <a:rPr lang="en-US" altLang="en-US"/>
              <a:pPr/>
              <a:t>‹#›</a:t>
            </a:fld>
            <a:endParaRPr lang="en-US" altLang="en-US"/>
          </a:p>
        </p:txBody>
      </p:sp>
    </p:spTree>
    <p:extLst>
      <p:ext uri="{BB962C8B-B14F-4D97-AF65-F5344CB8AC3E}">
        <p14:creationId xmlns:p14="http://schemas.microsoft.com/office/powerpoint/2010/main" val="2993065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fld id="{375BFD89-2917-418B-A465-84786CF805C7}" type="slidenum">
              <a:rPr lang="en-US" altLang="en-US"/>
              <a:pPr/>
              <a:t>‹#›</a:t>
            </a:fld>
            <a:endParaRPr lang="en-US" altLang="en-US"/>
          </a:p>
        </p:txBody>
      </p:sp>
    </p:spTree>
    <p:extLst>
      <p:ext uri="{BB962C8B-B14F-4D97-AF65-F5344CB8AC3E}">
        <p14:creationId xmlns:p14="http://schemas.microsoft.com/office/powerpoint/2010/main" val="36997654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1D81D8C8-53AC-4D62-B4A0-778A96B2C57A}" type="slidenum">
              <a:rPr lang="en-US" altLang="en-US"/>
              <a:pPr/>
              <a:t>‹#›</a:t>
            </a:fld>
            <a:endParaRPr lang="en-US" altLang="en-US"/>
          </a:p>
        </p:txBody>
      </p:sp>
    </p:spTree>
    <p:extLst>
      <p:ext uri="{BB962C8B-B14F-4D97-AF65-F5344CB8AC3E}">
        <p14:creationId xmlns:p14="http://schemas.microsoft.com/office/powerpoint/2010/main" val="16408474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fld id="{203DE337-7DE0-4E6C-A2BD-00AAAFEAC29E}" type="slidenum">
              <a:rPr lang="en-US" altLang="en-US"/>
              <a:pPr/>
              <a:t>‹#›</a:t>
            </a:fld>
            <a:endParaRPr lang="en-US" altLang="en-US"/>
          </a:p>
        </p:txBody>
      </p:sp>
    </p:spTree>
    <p:extLst>
      <p:ext uri="{BB962C8B-B14F-4D97-AF65-F5344CB8AC3E}">
        <p14:creationId xmlns:p14="http://schemas.microsoft.com/office/powerpoint/2010/main" val="639684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990600"/>
          </a:xfrm>
        </p:spPr>
        <p:txBody>
          <a:bodyPr/>
          <a:lstStyle>
            <a:lvl1pPr>
              <a:defRPr/>
            </a:lvl1pPr>
          </a:lstStyle>
          <a:p>
            <a:pPr lvl="0"/>
            <a:r>
              <a:rPr lang="en-US"/>
              <a:t>Click to edit Master text styles</a:t>
            </a:r>
          </a:p>
        </p:txBody>
      </p:sp>
      <p:sp>
        <p:nvSpPr>
          <p:cNvPr id="8" name="Content Placeholder 2"/>
          <p:cNvSpPr>
            <a:spLocks noGrp="1"/>
          </p:cNvSpPr>
          <p:nvPr>
            <p:ph sz="quarter" idx="11"/>
          </p:nvPr>
        </p:nvSpPr>
        <p:spPr>
          <a:xfrm>
            <a:off x="4648200" y="1600200"/>
            <a:ext cx="4038600" cy="990600"/>
          </a:xfrm>
        </p:spPr>
        <p:txBody>
          <a:bodyPr/>
          <a:lstStyle>
            <a:lvl1pPr>
              <a:defRPr/>
            </a:lvl1pPr>
          </a:lstStyle>
          <a:p>
            <a:pPr lvl="0"/>
            <a:r>
              <a:rPr lang="en-US"/>
              <a:t>Click to edit Master text styles</a:t>
            </a:r>
          </a:p>
        </p:txBody>
      </p:sp>
      <p:sp>
        <p:nvSpPr>
          <p:cNvPr id="9" name="Content Placeholder 2"/>
          <p:cNvSpPr>
            <a:spLocks noGrp="1"/>
          </p:cNvSpPr>
          <p:nvPr>
            <p:ph sz="quarter" idx="12"/>
          </p:nvPr>
        </p:nvSpPr>
        <p:spPr>
          <a:xfrm>
            <a:off x="457200" y="2590800"/>
            <a:ext cx="4038600" cy="990600"/>
          </a:xfrm>
        </p:spPr>
        <p:txBody>
          <a:bodyPr/>
          <a:lstStyle>
            <a:lvl1pPr>
              <a:defRPr/>
            </a:lvl1pPr>
          </a:lstStyle>
          <a:p>
            <a:pPr lvl="0"/>
            <a:r>
              <a:rPr lang="en-US"/>
              <a:t>Click to edit Master text styles</a:t>
            </a:r>
          </a:p>
        </p:txBody>
      </p:sp>
      <p:sp>
        <p:nvSpPr>
          <p:cNvPr id="10" name="Content Placeholder 2"/>
          <p:cNvSpPr>
            <a:spLocks noGrp="1"/>
          </p:cNvSpPr>
          <p:nvPr>
            <p:ph sz="quarter" idx="13"/>
          </p:nvPr>
        </p:nvSpPr>
        <p:spPr>
          <a:xfrm>
            <a:off x="4648200" y="2590800"/>
            <a:ext cx="4038600" cy="990600"/>
          </a:xfrm>
        </p:spPr>
        <p:txBody>
          <a:bodyPr/>
          <a:lstStyle>
            <a:lvl1pPr>
              <a:defRPr/>
            </a:lvl1pPr>
          </a:lstStyle>
          <a:p>
            <a:pPr lvl="0"/>
            <a:r>
              <a:rPr lang="en-US"/>
              <a:t>Click to edit Master text styles</a:t>
            </a:r>
          </a:p>
        </p:txBody>
      </p:sp>
      <p:sp>
        <p:nvSpPr>
          <p:cNvPr id="11" name="Content Placeholder 2"/>
          <p:cNvSpPr>
            <a:spLocks noGrp="1"/>
          </p:cNvSpPr>
          <p:nvPr>
            <p:ph sz="quarter" idx="14"/>
          </p:nvPr>
        </p:nvSpPr>
        <p:spPr>
          <a:xfrm>
            <a:off x="457200" y="3611562"/>
            <a:ext cx="4038600" cy="990600"/>
          </a:xfrm>
        </p:spPr>
        <p:txBody>
          <a:bodyPr/>
          <a:lstStyle>
            <a:lvl1pPr>
              <a:defRPr/>
            </a:lvl1pPr>
          </a:lstStyle>
          <a:p>
            <a:pPr lvl="0"/>
            <a:r>
              <a:rPr lang="en-US"/>
              <a:t>Click to edit Master text styles</a:t>
            </a:r>
          </a:p>
        </p:txBody>
      </p:sp>
      <p:sp>
        <p:nvSpPr>
          <p:cNvPr id="12" name="Content Placeholder 2"/>
          <p:cNvSpPr>
            <a:spLocks noGrp="1"/>
          </p:cNvSpPr>
          <p:nvPr>
            <p:ph sz="quarter" idx="15"/>
          </p:nvPr>
        </p:nvSpPr>
        <p:spPr>
          <a:xfrm>
            <a:off x="4648200" y="3581400"/>
            <a:ext cx="4038600" cy="990600"/>
          </a:xfrm>
        </p:spPr>
        <p:txBody>
          <a:bodyPr/>
          <a:lstStyle>
            <a:lvl1pPr>
              <a:defRPr/>
            </a:lvl1pPr>
          </a:lstStyle>
          <a:p>
            <a:pPr lvl="0"/>
            <a:r>
              <a:rPr lang="en-US"/>
              <a:t>Click to edit Master text styles</a:t>
            </a:r>
          </a:p>
        </p:txBody>
      </p:sp>
      <p:sp>
        <p:nvSpPr>
          <p:cNvPr id="13" name="Content Placeholder 2"/>
          <p:cNvSpPr>
            <a:spLocks noGrp="1"/>
          </p:cNvSpPr>
          <p:nvPr>
            <p:ph sz="quarter" idx="16"/>
          </p:nvPr>
        </p:nvSpPr>
        <p:spPr>
          <a:xfrm>
            <a:off x="457200" y="4632324"/>
            <a:ext cx="4038600" cy="990600"/>
          </a:xfrm>
        </p:spPr>
        <p:txBody>
          <a:bodyPr/>
          <a:lstStyle>
            <a:lvl1pPr>
              <a:defRPr/>
            </a:lvl1pPr>
          </a:lstStyle>
          <a:p>
            <a:pPr lvl="0"/>
            <a:r>
              <a:rPr lang="en-US"/>
              <a:t>Click to edit Master text styles</a:t>
            </a:r>
          </a:p>
        </p:txBody>
      </p:sp>
      <p:sp>
        <p:nvSpPr>
          <p:cNvPr id="14" name="Content Placeholder 2"/>
          <p:cNvSpPr>
            <a:spLocks noGrp="1"/>
          </p:cNvSpPr>
          <p:nvPr>
            <p:ph sz="quarter" idx="17"/>
          </p:nvPr>
        </p:nvSpPr>
        <p:spPr>
          <a:xfrm>
            <a:off x="4648200" y="4602162"/>
            <a:ext cx="4038600" cy="990600"/>
          </a:xfrm>
        </p:spPr>
        <p:txBody>
          <a:bodyPr/>
          <a:lstStyle>
            <a:lvl1pPr>
              <a:defRPr/>
            </a:lvl1pPr>
          </a:lstStyle>
          <a:p>
            <a:pPr lvl="0"/>
            <a:r>
              <a:rPr lang="en-US"/>
              <a:t>Click to edit Master text styles</a:t>
            </a:r>
          </a:p>
        </p:txBody>
      </p:sp>
      <p:sp>
        <p:nvSpPr>
          <p:cNvPr id="15" name="Slide Number Placeholder 5"/>
          <p:cNvSpPr>
            <a:spLocks noGrp="1"/>
          </p:cNvSpPr>
          <p:nvPr>
            <p:ph type="sldNum" sz="quarter" idx="18"/>
          </p:nvPr>
        </p:nvSpPr>
        <p:spPr/>
        <p:txBody>
          <a:bodyPr/>
          <a:lstStyle>
            <a:lvl1pPr>
              <a:defRPr/>
            </a:lvl1pPr>
          </a:lstStyle>
          <a:p>
            <a:fld id="{1642D662-1A9E-49C9-B960-8026D6395B12}" type="slidenum">
              <a:rPr lang="en-US" altLang="en-US"/>
              <a:pPr/>
              <a:t>‹#›</a:t>
            </a:fld>
            <a:endParaRPr lang="en-US" altLang="en-US"/>
          </a:p>
        </p:txBody>
      </p:sp>
    </p:spTree>
    <p:extLst>
      <p:ext uri="{BB962C8B-B14F-4D97-AF65-F5344CB8AC3E}">
        <p14:creationId xmlns:p14="http://schemas.microsoft.com/office/powerpoint/2010/main" val="2236290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C1ECEF87-26C5-4236-B8BA-A14E9B93E198}" type="slidenum">
              <a:rPr lang="en-US" altLang="en-US"/>
              <a:pPr/>
              <a:t>‹#›</a:t>
            </a:fld>
            <a:endParaRPr lang="en-US" altLang="en-US"/>
          </a:p>
        </p:txBody>
      </p:sp>
    </p:spTree>
    <p:extLst>
      <p:ext uri="{BB962C8B-B14F-4D97-AF65-F5344CB8AC3E}">
        <p14:creationId xmlns:p14="http://schemas.microsoft.com/office/powerpoint/2010/main" val="37297943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slideLayout" Target="../slideLayouts/slideLayout39.xml"/><Relationship Id="rId13" Type="http://schemas.openxmlformats.org/officeDocument/2006/relationships/theme" Target="../theme/theme3.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slideLayout" Target="../slideLayouts/slideLayout55.xml"/><Relationship Id="rId17" Type="http://schemas.openxmlformats.org/officeDocument/2006/relationships/theme" Target="../theme/theme4.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slideLayout" Target="../slideLayouts/slideLayout69.xml"/><Relationship Id="rId15" Type="http://schemas.openxmlformats.org/officeDocument/2006/relationships/slideLayout" Target="../slideLayouts/slideLayout70.xml"/><Relationship Id="rId16" Type="http://schemas.openxmlformats.org/officeDocument/2006/relationships/theme" Target="../theme/theme5.xml"/><Relationship Id="rId17" Type="http://schemas.openxmlformats.org/officeDocument/2006/relationships/image" Target="../media/image1.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Relationship Id="rId15" Type="http://schemas.openxmlformats.org/officeDocument/2006/relationships/slideLayout" Target="../slideLayouts/slideLayout85.xml"/><Relationship Id="rId16" Type="http://schemas.openxmlformats.org/officeDocument/2006/relationships/theme" Target="../theme/theme6.xml"/><Relationship Id="rId17" Type="http://schemas.openxmlformats.org/officeDocument/2006/relationships/image" Target="../media/image1.jpeg"/><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6902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C58C7219-EA78-4159-A43E-551E1484644F}" type="slidenum">
              <a:rPr lang="en-US" altLang="en-US"/>
              <a:pPr/>
              <a:t>‹#›</a:t>
            </a:fld>
            <a:endParaRPr lang="en-US" altLang="en-US"/>
          </a:p>
        </p:txBody>
      </p:sp>
      <p:sp>
        <p:nvSpPr>
          <p:cNvPr id="1029" name="Rectangle 5"/>
          <p:cNvSpPr>
            <a:spLocks noChangeArrowheads="1"/>
          </p:cNvSpPr>
          <p:nvPr userDrawn="1"/>
        </p:nvSpPr>
        <p:spPr bwMode="auto">
          <a:xfrm>
            <a:off x="0" y="6664797"/>
            <a:ext cx="91440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©2017 California Department of Education</a:t>
            </a:r>
            <a:endParaRPr lang="en-US" altLang="en-US" sz="900" dirty="0">
              <a:cs typeface="Arial" panose="020B0604020202020204" pitchFamily="34" charset="0"/>
            </a:endParaRPr>
          </a:p>
        </p:txBody>
      </p:sp>
      <p:pic>
        <p:nvPicPr>
          <p:cNvPr id="1030" name="Picture 6" descr="cpincolorlist.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126163"/>
            <a:ext cx="71913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915" r:id="rId15"/>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charset="0"/>
          <a:cs typeface="ＭＳ Ｐゴシック" panose="020B0600070205080204" pitchFamily="34" charset="-128"/>
        </a:defRPr>
      </a:lvl1pPr>
      <a:lvl2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2pPr>
      <a:lvl3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3pPr>
      <a:lvl4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4pPr>
      <a:lvl5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69020"/>
          </a:srgbClr>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2F4CC1F0-1FBC-49F0-AF9C-774C3735BA90}" type="slidenum">
              <a:rPr lang="en-US" altLang="en-US"/>
              <a:pPr/>
              <a:t>‹#›</a:t>
            </a:fld>
            <a:endParaRPr lang="en-US" altLang="en-US"/>
          </a:p>
        </p:txBody>
      </p:sp>
      <p:sp>
        <p:nvSpPr>
          <p:cNvPr id="16389" name="Rectangle 5"/>
          <p:cNvSpPr>
            <a:spLocks noChangeArrowheads="1"/>
          </p:cNvSpPr>
          <p:nvPr userDrawn="1"/>
        </p:nvSpPr>
        <p:spPr bwMode="auto">
          <a:xfrm>
            <a:off x="0" y="6623050"/>
            <a:ext cx="9144000" cy="23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©2017 California Department of Education</a:t>
            </a:r>
            <a:endParaRPr lang="en-US" altLang="en-US" sz="900" dirty="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charset="0"/>
          <a:cs typeface="ＭＳ Ｐゴシック" panose="020B0600070205080204" pitchFamily="34" charset="-128"/>
        </a:defRPr>
      </a:lvl1pPr>
      <a:lvl2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2pPr>
      <a:lvl3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3pPr>
      <a:lvl4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4pPr>
      <a:lvl5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69020"/>
          </a:srgbClr>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2F4CC1F0-1FBC-49F0-AF9C-774C3735BA90}" type="slidenum">
              <a:rPr lang="en-US" altLang="en-US"/>
              <a:pPr/>
              <a:t>‹#›</a:t>
            </a:fld>
            <a:endParaRPr lang="en-US" altLang="en-US"/>
          </a:p>
        </p:txBody>
      </p:sp>
    </p:spTree>
    <p:extLst>
      <p:ext uri="{BB962C8B-B14F-4D97-AF65-F5344CB8AC3E}">
        <p14:creationId xmlns:p14="http://schemas.microsoft.com/office/powerpoint/2010/main" val="426310106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charset="0"/>
          <a:cs typeface="ＭＳ Ｐゴシック" panose="020B0600070205080204" pitchFamily="34" charset="-128"/>
        </a:defRPr>
      </a:lvl1pPr>
      <a:lvl2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2pPr>
      <a:lvl3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3pPr>
      <a:lvl4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4pPr>
      <a:lvl5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6902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C58C7219-EA78-4159-A43E-551E1484644F}" type="slidenum">
              <a:rPr lang="en-US" altLang="en-US"/>
              <a:pPr/>
              <a:t>‹#›</a:t>
            </a:fld>
            <a:endParaRPr lang="en-US" altLang="en-US"/>
          </a:p>
        </p:txBody>
      </p:sp>
    </p:spTree>
    <p:extLst>
      <p:ext uri="{BB962C8B-B14F-4D97-AF65-F5344CB8AC3E}">
        <p14:creationId xmlns:p14="http://schemas.microsoft.com/office/powerpoint/2010/main" val="253735192"/>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916" r:id="rId16"/>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charset="0"/>
          <a:cs typeface="ＭＳ Ｐゴシック" panose="020B0600070205080204" pitchFamily="34" charset="-128"/>
        </a:defRPr>
      </a:lvl1pPr>
      <a:lvl2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2pPr>
      <a:lvl3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3pPr>
      <a:lvl4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4pPr>
      <a:lvl5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6902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C58C7219-EA78-4159-A43E-551E1484644F}" type="slidenum">
              <a:rPr lang="en-US" altLang="en-US"/>
              <a:pPr/>
              <a:t>‹#›</a:t>
            </a:fld>
            <a:endParaRPr lang="en-US" altLang="en-US"/>
          </a:p>
        </p:txBody>
      </p:sp>
      <p:pic>
        <p:nvPicPr>
          <p:cNvPr id="1030" name="Picture 6" descr="cpincolorlist.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126163"/>
            <a:ext cx="71913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3332744"/>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charset="0"/>
          <a:cs typeface="ＭＳ Ｐゴシック" panose="020B0600070205080204" pitchFamily="34" charset="-128"/>
        </a:defRPr>
      </a:lvl1pPr>
      <a:lvl2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2pPr>
      <a:lvl3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3pPr>
      <a:lvl4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4pPr>
      <a:lvl5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BC965">
            <a:alpha val="69020"/>
          </a:srgb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Slide Number Placeholder 5"/>
          <p:cNvSpPr>
            <a:spLocks noGrp="1"/>
          </p:cNvSpPr>
          <p:nvPr>
            <p:ph type="sldNum" sz="quarter" idx="4"/>
          </p:nvPr>
        </p:nvSpPr>
        <p:spPr>
          <a:xfrm>
            <a:off x="8686800" y="0"/>
            <a:ext cx="457200" cy="365125"/>
          </a:xfrm>
          <a:prstGeom prst="rect">
            <a:avLst/>
          </a:prstGeom>
        </p:spPr>
        <p:txBody>
          <a:bodyPr vert="horz" wrap="square" lIns="91440" tIns="45720" rIns="91440" bIns="45720" numCol="1" anchor="t" anchorCtr="0" compatLnSpc="1">
            <a:prstTxWarp prst="textNoShape">
              <a:avLst/>
            </a:prstTxWarp>
          </a:bodyPr>
          <a:lstStyle>
            <a:lvl1pPr algn="ctr">
              <a:defRPr sz="1200"/>
            </a:lvl1pPr>
          </a:lstStyle>
          <a:p>
            <a:fld id="{C58C7219-EA78-4159-A43E-551E1484644F}" type="slidenum">
              <a:rPr lang="en-US" altLang="en-US"/>
              <a:pPr/>
              <a:t>‹#›</a:t>
            </a:fld>
            <a:endParaRPr lang="en-US" altLang="en-US"/>
          </a:p>
        </p:txBody>
      </p:sp>
      <p:sp>
        <p:nvSpPr>
          <p:cNvPr id="1029" name="Rectangle 5"/>
          <p:cNvSpPr>
            <a:spLocks noChangeArrowheads="1"/>
          </p:cNvSpPr>
          <p:nvPr userDrawn="1"/>
        </p:nvSpPr>
        <p:spPr bwMode="auto">
          <a:xfrm>
            <a:off x="0" y="6664797"/>
            <a:ext cx="9144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©2016 California Department of Education</a:t>
            </a:r>
            <a:endParaRPr lang="en-US" altLang="en-US" sz="900" dirty="0">
              <a:cs typeface="Arial" panose="020B0604020202020204" pitchFamily="34" charset="0"/>
            </a:endParaRPr>
          </a:p>
        </p:txBody>
      </p:sp>
      <p:pic>
        <p:nvPicPr>
          <p:cNvPr id="1030" name="Picture 6" descr="cpincolorlist.JP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6126163"/>
            <a:ext cx="7191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501294"/>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Lst>
  <p:hf hdr="0" ftr="0" dt="0"/>
  <p:txStyles>
    <p:titleStyle>
      <a:lvl1pPr algn="ctr" defTabSz="457200" rtl="0" eaLnBrk="0" fontAlgn="base" hangingPunct="0">
        <a:spcBef>
          <a:spcPct val="0"/>
        </a:spcBef>
        <a:spcAft>
          <a:spcPct val="0"/>
        </a:spcAft>
        <a:defRPr sz="4000" b="1" kern="1200">
          <a:solidFill>
            <a:schemeClr val="tx1"/>
          </a:solidFill>
          <a:latin typeface="+mj-lt"/>
          <a:ea typeface="ＭＳ Ｐゴシック" charset="0"/>
          <a:cs typeface="ＭＳ Ｐゴシック" panose="020B0600070205080204" pitchFamily="34" charset="-128"/>
        </a:defRPr>
      </a:lvl1pPr>
      <a:lvl2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2pPr>
      <a:lvl3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3pPr>
      <a:lvl4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4pPr>
      <a:lvl5pPr algn="ctr" defTabSz="457200" rtl="0" eaLnBrk="0" fontAlgn="base" hangingPunct="0">
        <a:spcBef>
          <a:spcPct val="0"/>
        </a:spcBef>
        <a:spcAft>
          <a:spcPct val="0"/>
        </a:spcAft>
        <a:defRPr sz="4000" b="1">
          <a:solidFill>
            <a:schemeClr val="tx1"/>
          </a:solidFill>
          <a:latin typeface="Arial" charset="0"/>
          <a:ea typeface="ＭＳ Ｐゴシック" charset="0"/>
          <a:cs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ＭＳ Ｐゴシック"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ＭＳ Ｐゴシック"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ＭＳ Ｐゴシック"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png"/><Relationship Id="rId6" Type="http://schemas.microsoft.com/office/2007/relationships/hdphoto" Target="../media/hdphoto1.wdp"/><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eg"/><Relationship Id="rId5" Type="http://schemas.microsoft.com/office/2007/relationships/hdphoto" Target="../media/hdphoto2.wdp"/><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9.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3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tiff"/><Relationship Id="rId1" Type="http://schemas.openxmlformats.org/officeDocument/2006/relationships/slideLayout" Target="../slideLayouts/slideLayout5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5" Type="http://schemas.openxmlformats.org/officeDocument/2006/relationships/image" Target="../media/image36.tiff"/><Relationship Id="rId6" Type="http://schemas.openxmlformats.org/officeDocument/2006/relationships/image" Target="../media/image37.tiff"/><Relationship Id="rId7" Type="http://schemas.openxmlformats.org/officeDocument/2006/relationships/image" Target="../media/image38.tiff"/><Relationship Id="rId8" Type="http://schemas.openxmlformats.org/officeDocument/2006/relationships/image" Target="../media/image39.tiff"/><Relationship Id="rId1" Type="http://schemas.openxmlformats.org/officeDocument/2006/relationships/slideLayout" Target="../slideLayouts/slideLayout1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4.xml"/><Relationship Id="rId3" Type="http://schemas.openxmlformats.org/officeDocument/2006/relationships/image" Target="../media/image4.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0.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4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3.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5.xml"/><Relationship Id="rId3" Type="http://schemas.openxmlformats.org/officeDocument/2006/relationships/image" Target="../media/image4.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44.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45.tiff"/></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tiff"/><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4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52.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53.tiff"/></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4" Type="http://schemas.microsoft.com/office/2007/relationships/hdphoto" Target="../media/hdphoto3.wdp"/><Relationship Id="rId5" Type="http://schemas.openxmlformats.org/officeDocument/2006/relationships/hyperlink" Target="https://www.google.com/url?sa=t&amp;rct=j&amp;q=&amp;esrc=s&amp;source=web&amp;cd=1&amp;cad=rja&amp;uact=8&amp;ved=0ahUKEwjqlfOBv7fOAhUCKGMKHcYjCBoQFggcMAA&amp;url=https://allaboutyoungchildren.org/english/&amp;usg=AFQjCNGZjAeHHuqyd4jwZ4mjXsYkX4jnYQ&amp;bvm=bv.129389765,d.cGc" TargetMode="External"/><Relationship Id="rId6" Type="http://schemas.openxmlformats.org/officeDocument/2006/relationships/hyperlink" Target="https://www.google.com/url?sa=t&amp;rct=j&amp;q=&amp;esrc=s&amp;source=web&amp;cd=1&amp;cad=rja&amp;uact=8&amp;ved=0ahUKEwjvuJOtv7fOAhUK32MKHb-cCDsQFgghMAA&amp;url=http://www.cde.ca.gov/sp/cd/re/documents/familypartnerships.pdf&amp;usg=AFQjCNE4pI6AWAIjG4YTNT4JE4KiR_Xa0g&amp;bvm=bv.129389765,d.cGc" TargetMode="External"/><Relationship Id="rId7" Type="http://schemas.openxmlformats.org/officeDocument/2006/relationships/hyperlink" Target="https://www.google.com/url?sa=t&amp;rct=j&amp;q=&amp;esrc=s&amp;source=web&amp;cd=1&amp;cad=rja&amp;uact=8&amp;ved=0ahUKEwjluf-Wv7fOAhVU-GMKHZy0ChcQFggcMAA&amp;url=http://www.cde.ca.gov/ci/gs/em/documents/tkguide.pdf&amp;usg=AFQjCNGLkZjjCSncKT0z-jzu9UjYFR5yfQ&amp;bvm=bv.129389765,d.cGc" TargetMode="External"/><Relationship Id="rId1" Type="http://schemas.openxmlformats.org/officeDocument/2006/relationships/slideLayout" Target="../slideLayouts/slideLayout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xml"/><Relationship Id="rId3" Type="http://schemas.openxmlformats.org/officeDocument/2006/relationships/image" Target="../media/image5.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55.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 Id="rId11"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4"/>
          <p:cNvSpPr>
            <a:spLocks noGrp="1"/>
          </p:cNvSpPr>
          <p:nvPr>
            <p:ph type="title"/>
          </p:nvPr>
        </p:nvSpPr>
        <p:spPr>
          <a:xfrm>
            <a:off x="0" y="-1"/>
            <a:ext cx="9144000" cy="1373738"/>
          </a:xfrm>
        </p:spPr>
        <p:txBody>
          <a:bodyPr/>
          <a:lstStyle/>
          <a:p>
            <a:r>
              <a:rPr lang="en-US" altLang="en-US" sz="3600" dirty="0">
                <a:ea typeface="ＭＳ Ｐゴシック" panose="020B0600070205080204" pitchFamily="34" charset="-128"/>
              </a:rPr>
              <a:t/>
            </a:r>
            <a:br>
              <a:rPr lang="en-US" altLang="en-US" sz="3600" dirty="0">
                <a:ea typeface="ＭＳ Ｐゴシック" panose="020B0600070205080204" pitchFamily="34" charset="-128"/>
              </a:rPr>
            </a:br>
            <a:r>
              <a:rPr lang="en-US" altLang="en-US" sz="2800" b="0" dirty="0">
                <a:solidFill>
                  <a:prstClr val="black"/>
                </a:solidFill>
                <a:ea typeface="ＭＳ Ｐゴシック" panose="020B0600070205080204" pitchFamily="34" charset="-128"/>
                <a:cs typeface="Arial" panose="020B0604020202020204" pitchFamily="34" charset="0"/>
              </a:rPr>
              <a:t>Language and Literacy in Transitional Kindergarten: </a:t>
            </a:r>
            <a:r>
              <a:rPr lang="en-US" altLang="en-US" b="0" dirty="0">
                <a:solidFill>
                  <a:prstClr val="black"/>
                </a:solidFill>
                <a:ea typeface="ＭＳ Ｐゴシック" panose="020B0600070205080204" pitchFamily="34" charset="-128"/>
                <a:cs typeface="Arial" panose="020B0604020202020204" pitchFamily="34" charset="0"/>
              </a:rPr>
              <a:t/>
            </a:r>
            <a:br>
              <a:rPr lang="en-US" altLang="en-US" b="0" dirty="0">
                <a:solidFill>
                  <a:prstClr val="black"/>
                </a:solidFill>
                <a:ea typeface="ＭＳ Ｐゴシック" panose="020B0600070205080204" pitchFamily="34" charset="-128"/>
                <a:cs typeface="Arial" panose="020B0604020202020204" pitchFamily="34" charset="0"/>
              </a:rPr>
            </a:br>
            <a:r>
              <a:rPr lang="en-US" altLang="en-US" sz="4400" dirty="0">
                <a:solidFill>
                  <a:prstClr val="black"/>
                </a:solidFill>
                <a:ea typeface="ＭＳ Ｐゴシック" pitchFamily="34" charset="-128"/>
                <a:cs typeface="Arial" panose="020B0604020202020204" pitchFamily="34" charset="0"/>
              </a:rPr>
              <a:t>Vocabulary</a:t>
            </a:r>
            <a:r>
              <a:rPr lang="en-US" altLang="en-US" sz="3600" dirty="0">
                <a:ea typeface="ＭＳ Ｐゴシック" panose="020B0600070205080204" pitchFamily="34" charset="-128"/>
              </a:rPr>
              <a:t/>
            </a:r>
            <a:br>
              <a:rPr lang="en-US" altLang="en-US" sz="3600" dirty="0">
                <a:ea typeface="ＭＳ Ｐゴシック" panose="020B0600070205080204" pitchFamily="34" charset="-128"/>
              </a:rPr>
            </a:br>
            <a:endParaRPr lang="en-US" altLang="en-US" sz="3600" dirty="0">
              <a:ea typeface="ＭＳ Ｐゴシック" panose="020B0600070205080204" pitchFamily="34" charset="-128"/>
            </a:endParaRPr>
          </a:p>
        </p:txBody>
      </p:sp>
      <p:sp>
        <p:nvSpPr>
          <p:cNvPr id="2" name="Content Placeholder 1"/>
          <p:cNvSpPr>
            <a:spLocks noGrp="1"/>
          </p:cNvSpPr>
          <p:nvPr>
            <p:ph sz="half" idx="2"/>
          </p:nvPr>
        </p:nvSpPr>
        <p:spPr>
          <a:xfrm>
            <a:off x="21265" y="5867400"/>
            <a:ext cx="9144000" cy="990600"/>
          </a:xfrm>
        </p:spPr>
        <p:txBody>
          <a:bodyPr/>
          <a:lstStyle/>
          <a:p>
            <a:pPr marL="0" indent="0" algn="ctr">
              <a:buNone/>
            </a:pPr>
            <a:r>
              <a:rPr lang="en-US" altLang="en-US" sz="2000" dirty="0">
                <a:cs typeface="Arial" panose="020B0604020202020204" pitchFamily="34" charset="0"/>
              </a:rPr>
              <a:t> </a:t>
            </a:r>
            <a:r>
              <a:rPr lang="en-US" altLang="en-US" sz="2000" i="1" dirty="0">
                <a:cs typeface="Arial" panose="020B0604020202020204" pitchFamily="34" charset="0"/>
              </a:rPr>
              <a:t>California Preschool Learning Foundations, Volume 1 </a:t>
            </a:r>
          </a:p>
          <a:p>
            <a:pPr marL="0" indent="0" algn="ctr">
              <a:buNone/>
            </a:pPr>
            <a:r>
              <a:rPr lang="en-US" altLang="en-US" sz="2000" i="1" dirty="0">
                <a:cs typeface="Arial" panose="020B0604020202020204" pitchFamily="34" charset="0"/>
              </a:rPr>
              <a:t>California Preschool Curriculum Framework, Volume 1 </a:t>
            </a:r>
            <a:endParaRPr lang="en-US" sz="2000" dirty="0">
              <a:cs typeface="MS PGothic" pitchFamily="34" charset="-128"/>
            </a:endParaRPr>
          </a:p>
        </p:txBody>
      </p:sp>
      <p:sp>
        <p:nvSpPr>
          <p:cNvPr id="18448" name="Text Box 16"/>
          <p:cNvSpPr txBox="1">
            <a:spLocks noChangeArrowheads="1"/>
          </p:cNvSpPr>
          <p:nvPr/>
        </p:nvSpPr>
        <p:spPr bwMode="auto">
          <a:xfrm>
            <a:off x="381000" y="5410200"/>
            <a:ext cx="2667000" cy="366713"/>
          </a:xfrm>
          <a:prstGeom prst="rect">
            <a:avLst/>
          </a:prstGeom>
          <a:noFill/>
          <a:ln w="9525">
            <a:noFill/>
            <a:miter lim="800000"/>
            <a:headEnd/>
            <a:tailEnd/>
          </a:ln>
          <a:effec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50000"/>
              </a:spcBef>
              <a:defRPr/>
            </a:pPr>
            <a:endParaRPr lang="en-US" altLang="en-US">
              <a:effectLst>
                <a:outerShdw blurRad="38100" dist="38100" dir="2700000" algn="tl">
                  <a:srgbClr val="FFFFFF"/>
                </a:outerShdw>
              </a:effectLst>
            </a:endParaRPr>
          </a:p>
        </p:txBody>
      </p:sp>
      <p:pic>
        <p:nvPicPr>
          <p:cNvPr id="9" name="Content Placeholder 5" title="Playing and talking"/>
          <p:cNvPicPr>
            <a:picLocks noGrp="1" noChangeAspect="1"/>
          </p:cNvPicPr>
          <p:nvPr>
            <p:ph sz="half" idx="1"/>
          </p:nvPr>
        </p:nvPicPr>
        <p:blipFill rotWithShape="1">
          <a:blip r:embed="rId3"/>
          <a:srcRect t="1555" r="12275"/>
          <a:stretch/>
        </p:blipFill>
        <p:spPr bwMode="auto">
          <a:xfrm>
            <a:off x="1659565" y="1341449"/>
            <a:ext cx="5867400" cy="4382738"/>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0790276"/>
      </p:ext>
    </p:extLst>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7517"/>
          </a:xfrm>
        </p:spPr>
        <p:txBody>
          <a:bodyPr>
            <a:normAutofit fontScale="90000"/>
          </a:bodyPr>
          <a:lstStyle/>
          <a:p>
            <a:r>
              <a:rPr lang="en-US" dirty="0">
                <a:solidFill>
                  <a:prstClr val="black"/>
                </a:solidFill>
                <a:latin typeface="Arial" charset="0"/>
                <a:cs typeface="Arial" charset="0"/>
              </a:rPr>
              <a:t> Overview of the Transitional Kindergarten Implementation Guide</a:t>
            </a:r>
            <a:endParaRPr lang="en-US" sz="2700" dirty="0">
              <a:latin typeface="Arial" charset="0"/>
              <a:cs typeface="Arial" charset="0"/>
            </a:endParaRPr>
          </a:p>
        </p:txBody>
      </p:sp>
      <p:sp>
        <p:nvSpPr>
          <p:cNvPr id="3" name="Content Placeholder 2"/>
          <p:cNvSpPr>
            <a:spLocks noGrp="1"/>
          </p:cNvSpPr>
          <p:nvPr>
            <p:ph sz="half" idx="1"/>
          </p:nvPr>
        </p:nvSpPr>
        <p:spPr>
          <a:xfrm>
            <a:off x="770861" y="1240011"/>
            <a:ext cx="8144539" cy="5229519"/>
          </a:xfrm>
        </p:spPr>
        <p:txBody>
          <a:bodyPr>
            <a:noAutofit/>
          </a:bodyPr>
          <a:lstStyle/>
          <a:p>
            <a:pPr marL="0" lvl="1" indent="0">
              <a:buNone/>
            </a:pPr>
            <a:r>
              <a:rPr lang="en-US" sz="2800" b="1" dirty="0">
                <a:latin typeface="Arial" panose="020B0604020202020204" pitchFamily="34" charset="0"/>
                <a:cs typeface="Arial" panose="020B0604020202020204" pitchFamily="34" charset="0"/>
              </a:rPr>
              <a:t>Section One </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Program Structure and Design</a:t>
            </a:r>
          </a:p>
          <a:p>
            <a:pPr marL="0" lvl="1" indent="0">
              <a:spcBef>
                <a:spcPts val="1800"/>
              </a:spcBef>
              <a:buNone/>
            </a:pPr>
            <a:r>
              <a:rPr lang="en-US" sz="2800" b="1" dirty="0">
                <a:latin typeface="Arial" panose="020B0604020202020204" pitchFamily="34" charset="0"/>
                <a:cs typeface="Arial" panose="020B0604020202020204" pitchFamily="34" charset="0"/>
              </a:rPr>
              <a:t>Section Two </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TK Student</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Curriculum in a TK Program</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Effective Instruction in a TK Program</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The TK Learning Environment</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Assessment and Differentiated Instruction</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Involving Families and Community Partners</a:t>
            </a:r>
          </a:p>
          <a:p>
            <a:pPr marL="457200" lvl="1"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Supporting TK Implementation</a:t>
            </a:r>
          </a:p>
          <a:p>
            <a:endParaRPr lang="en-US" dirty="0"/>
          </a:p>
        </p:txBody>
      </p:sp>
      <p:sp>
        <p:nvSpPr>
          <p:cNvPr id="4" name="Slide Number Placeholder 3"/>
          <p:cNvSpPr>
            <a:spLocks noGrp="1"/>
          </p:cNvSpPr>
          <p:nvPr>
            <p:ph type="sldNum" sz="quarter" idx="4294967295"/>
          </p:nvPr>
        </p:nvSpPr>
        <p:spPr>
          <a:xfrm>
            <a:off x="8686800" y="0"/>
            <a:ext cx="457200" cy="365125"/>
          </a:xfrm>
          <a:prstGeom prst="rect">
            <a:avLst/>
          </a:prstGeom>
        </p:spPr>
        <p:txBody>
          <a:bodyPr/>
          <a:lstStyle/>
          <a:p>
            <a:fld id="{894E3918-0C58-4BC1-A1C2-4C804A6662F9}" type="slidenum">
              <a:rPr lang="en-US" altLang="en-US" smtClean="0"/>
              <a:pPr/>
              <a:t>10</a:t>
            </a:fld>
            <a:endParaRPr lang="en-US" altLang="en-US"/>
          </a:p>
        </p:txBody>
      </p:sp>
      <p:pic>
        <p:nvPicPr>
          <p:cNvPr id="10"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602818" y="1417639"/>
            <a:ext cx="2083981" cy="25374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31144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r>
              <a:rPr lang="en-US" altLang="en-US" sz="4000" dirty="0">
                <a:ea typeface="ＭＳ Ｐゴシック" panose="020B0600070205080204" pitchFamily="34" charset="-128"/>
              </a:rPr>
              <a:t>Why Use the Preschool Learning Foundations for TK?</a:t>
            </a:r>
          </a:p>
        </p:txBody>
      </p:sp>
      <p:sp>
        <p:nvSpPr>
          <p:cNvPr id="3" name="Content Placeholder 2"/>
          <p:cNvSpPr>
            <a:spLocks noGrp="1"/>
          </p:cNvSpPr>
          <p:nvPr>
            <p:ph idx="1"/>
          </p:nvPr>
        </p:nvSpPr>
        <p:spPr>
          <a:xfrm>
            <a:off x="457200" y="1524000"/>
            <a:ext cx="8229600" cy="4702175"/>
          </a:xfrm>
        </p:spPr>
        <p:txBody>
          <a:bodyPr>
            <a:noAutofit/>
          </a:bodyPr>
          <a:lstStyle/>
          <a:p>
            <a:pPr marL="347472" indent="-347472">
              <a:spcBef>
                <a:spcPts val="0"/>
              </a:spcBef>
              <a:spcAft>
                <a:spcPts val="600"/>
              </a:spcAft>
              <a:buNone/>
              <a:defRPr/>
            </a:pPr>
            <a:r>
              <a:rPr lang="en-US" sz="2800" dirty="0">
                <a:cs typeface="ＭＳ Ｐゴシック" charset="0"/>
              </a:rPr>
              <a:t>CA Law (EC 48000):</a:t>
            </a:r>
          </a:p>
          <a:p>
            <a:pPr marL="347472" indent="-347472">
              <a:spcBef>
                <a:spcPts val="0"/>
              </a:spcBef>
              <a:spcAft>
                <a:spcPts val="600"/>
              </a:spcAft>
              <a:defRPr/>
            </a:pPr>
            <a:r>
              <a:rPr lang="en-US" sz="2800" dirty="0">
                <a:cs typeface="ＭＳ Ｐゴシック" charset="0"/>
              </a:rPr>
              <a:t>Transitional kindergarten is the first year of a two-year kindergarten program that uses a modified kindergarten curriculum that is age and developmentally appropriate.</a:t>
            </a:r>
          </a:p>
          <a:p>
            <a:pPr marL="347472" indent="-347472">
              <a:spcBef>
                <a:spcPts val="0"/>
              </a:spcBef>
              <a:spcAft>
                <a:spcPts val="600"/>
              </a:spcAft>
              <a:defRPr/>
            </a:pPr>
            <a:r>
              <a:rPr lang="en-US" sz="2800" dirty="0">
                <a:cs typeface="ＭＳ Ｐゴシック" charset="0"/>
              </a:rPr>
              <a:t>Transitional kindergarten programs are intended,</a:t>
            </a:r>
            <a:r>
              <a:rPr lang="en-US" sz="2800" dirty="0"/>
              <a:t> by legislative action,</a:t>
            </a:r>
            <a:r>
              <a:rPr lang="en-US" sz="2800" dirty="0">
                <a:cs typeface="ＭＳ Ｐゴシック" charset="0"/>
              </a:rPr>
              <a:t> to be aligned to the California Preschool Learning Foundations developed by the California Department of Education.</a:t>
            </a:r>
          </a:p>
        </p:txBody>
      </p:sp>
    </p:spTree>
    <p:extLst>
      <p:ext uri="{BB962C8B-B14F-4D97-AF65-F5344CB8AC3E}">
        <p14:creationId xmlns:p14="http://schemas.microsoft.com/office/powerpoint/2010/main" val="548210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4"/>
          <p:cNvSpPr>
            <a:spLocks noGrp="1" noChangeArrowheads="1"/>
          </p:cNvSpPr>
          <p:nvPr>
            <p:ph type="title"/>
          </p:nvPr>
        </p:nvSpPr>
        <p:spPr>
          <a:xfrm>
            <a:off x="0" y="88900"/>
            <a:ext cx="9144000" cy="1328738"/>
          </a:xfrm>
        </p:spPr>
        <p:txBody>
          <a:bodyPr/>
          <a:lstStyle/>
          <a:p>
            <a:pPr eaLnBrk="1" hangingPunct="1"/>
            <a:r>
              <a:rPr lang="en-US" sz="3600">
                <a:latin typeface="Arial" charset="0"/>
                <a:cs typeface="ＭＳ Ｐゴシック" charset="0"/>
              </a:rPr>
              <a:t>Foundations and Framework, Volume 1</a:t>
            </a:r>
          </a:p>
        </p:txBody>
      </p:sp>
      <p:pic>
        <p:nvPicPr>
          <p:cNvPr id="63491"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85800" y="1620838"/>
            <a:ext cx="3371850" cy="4387850"/>
          </a:xfrm>
          <a:ln>
            <a:solidFill>
              <a:srgbClr val="000000"/>
            </a:solidFill>
            <a:miter lim="800000"/>
            <a:headEnd/>
            <a:tailEnd/>
          </a:ln>
        </p:spPr>
      </p:pic>
      <p:pic>
        <p:nvPicPr>
          <p:cNvPr id="63492"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048250" y="1620838"/>
            <a:ext cx="3376613" cy="4387850"/>
          </a:xfrm>
          <a:ln>
            <a:solidFill>
              <a:srgbClr val="000000"/>
            </a:solidFill>
            <a:miter lim="800000"/>
            <a:headEnd/>
            <a:tailEnd/>
          </a:ln>
        </p:spPr>
      </p:pic>
      <p:sp>
        <p:nvSpPr>
          <p:cNvPr id="13316" name="Slide Number Placeholder 1"/>
          <p:cNvSpPr>
            <a:spLocks noGrp="1"/>
          </p:cNvSpPr>
          <p:nvPr>
            <p:ph type="sldNum" sz="quarter" idx="4294967295"/>
          </p:nvPr>
        </p:nvSpPr>
        <p:spPr bwMode="auto">
          <a:xfrm>
            <a:off x="8458200" y="0"/>
            <a:ext cx="685800" cy="4762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fld id="{63AFF2EB-5C3C-6742-B51A-6196597083E5}" type="slidenum">
              <a:rPr lang="en-US" sz="1200">
                <a:cs typeface="Arial" charset="0"/>
              </a:rPr>
              <a:pPr eaLnBrk="1" hangingPunct="1"/>
              <a:t>12</a:t>
            </a:fld>
            <a:endParaRPr lang="en-US" sz="1200">
              <a:cs typeface="Arial" charset="0"/>
            </a:endParaRPr>
          </a:p>
        </p:txBody>
      </p:sp>
    </p:spTree>
    <p:extLst>
      <p:ext uri="{BB962C8B-B14F-4D97-AF65-F5344CB8AC3E}">
        <p14:creationId xmlns:p14="http://schemas.microsoft.com/office/powerpoint/2010/main" val="31481915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34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3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2"/>
          <p:cNvSpPr>
            <a:spLocks noGrp="1"/>
          </p:cNvSpPr>
          <p:nvPr>
            <p:ph type="title"/>
          </p:nvPr>
        </p:nvSpPr>
        <p:spPr>
          <a:xfrm>
            <a:off x="431880" y="169130"/>
            <a:ext cx="8229600" cy="1143000"/>
          </a:xfrm>
        </p:spPr>
        <p:txBody>
          <a:bodyPr/>
          <a:lstStyle/>
          <a:p>
            <a:pPr eaLnBrk="1" hangingPunct="1"/>
            <a:r>
              <a:rPr lang="en-US" dirty="0">
                <a:solidFill>
                  <a:srgbClr val="F4D18C"/>
                </a:solidFill>
                <a:latin typeface="Arial" charset="0"/>
                <a:ea typeface="MS PGothic" charset="0"/>
                <a:cs typeface="MS PGothic" charset="0"/>
              </a:rPr>
              <a:t>Domain Organization</a:t>
            </a:r>
          </a:p>
        </p:txBody>
      </p:sp>
      <p:sp>
        <p:nvSpPr>
          <p:cNvPr id="44034" name="Content Placeholder 3"/>
          <p:cNvSpPr>
            <a:spLocks noGrp="1"/>
          </p:cNvSpPr>
          <p:nvPr>
            <p:ph idx="1"/>
          </p:nvPr>
        </p:nvSpPr>
        <p:spPr/>
        <p:txBody>
          <a:bodyPr/>
          <a:lstStyle/>
          <a:p>
            <a:pPr eaLnBrk="1" hangingPunct="1"/>
            <a:r>
              <a:rPr lang="en-US" dirty="0">
                <a:solidFill>
                  <a:srgbClr val="F4D18C"/>
                </a:solidFill>
                <a:latin typeface="Arial" charset="0"/>
                <a:ea typeface="MS PGothic" charset="0"/>
                <a:cs typeface="MS PGothic" charset="0"/>
              </a:rPr>
              <a:t>Domain: Language and Literacy</a:t>
            </a:r>
          </a:p>
          <a:p>
            <a:pPr lvl="1" eaLnBrk="1" hangingPunct="1"/>
            <a:r>
              <a:rPr lang="en-US" dirty="0">
                <a:solidFill>
                  <a:srgbClr val="F4D18C"/>
                </a:solidFill>
                <a:latin typeface="Arial" charset="0"/>
                <a:ea typeface="ＭＳ Ｐゴシック" charset="0"/>
                <a:cs typeface="ＭＳ Ｐゴシック" charset="0"/>
              </a:rPr>
              <a:t>Strand: Reading</a:t>
            </a:r>
          </a:p>
          <a:p>
            <a:pPr lvl="2" eaLnBrk="1" hangingPunct="1"/>
            <a:r>
              <a:rPr lang="en-US" dirty="0">
                <a:solidFill>
                  <a:srgbClr val="F4D18C"/>
                </a:solidFill>
                <a:latin typeface="Arial" charset="0"/>
                <a:ea typeface="ＭＳ Ｐゴシック" charset="0"/>
                <a:cs typeface="ＭＳ Ｐゴシック" charset="0"/>
              </a:rPr>
              <a:t>Substrand: Comprehension and Analysis of Age Appropriate Text</a:t>
            </a:r>
          </a:p>
        </p:txBody>
      </p:sp>
      <p:sp>
        <p:nvSpPr>
          <p:cNvPr id="44035"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BFD2DE7A-31EE-B040-9B47-CF13A7415FCC}" type="slidenum">
              <a:rPr lang="en-US" sz="1200"/>
              <a:pPr/>
              <a:t>13</a:t>
            </a:fld>
            <a:endParaRPr lang="en-US" sz="1200" dirty="0"/>
          </a:p>
        </p:txBody>
      </p:sp>
      <p:graphicFrame>
        <p:nvGraphicFramePr>
          <p:cNvPr id="7" name="Diagram 6"/>
          <p:cNvGraphicFramePr/>
          <p:nvPr>
            <p:extLst>
              <p:ext uri="{D42A27DB-BD31-4B8C-83A1-F6EECF244321}">
                <p14:modId xmlns:p14="http://schemas.microsoft.com/office/powerpoint/2010/main" val="1257419050"/>
              </p:ext>
            </p:extLst>
          </p:nvPr>
        </p:nvGraphicFramePr>
        <p:xfrm>
          <a:off x="146130" y="274638"/>
          <a:ext cx="8801100" cy="6126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allout: Down Arrow 2"/>
          <p:cNvSpPr/>
          <p:nvPr/>
        </p:nvSpPr>
        <p:spPr>
          <a:xfrm>
            <a:off x="3581400" y="4191000"/>
            <a:ext cx="1981200" cy="990600"/>
          </a:xfrm>
          <a:prstGeom prst="downArrowCallou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Focus for Today</a:t>
            </a:r>
          </a:p>
        </p:txBody>
      </p:sp>
    </p:spTree>
    <p:extLst>
      <p:ext uri="{BB962C8B-B14F-4D97-AF65-F5344CB8AC3E}">
        <p14:creationId xmlns:p14="http://schemas.microsoft.com/office/powerpoint/2010/main" val="2321550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10"/>
          <p:cNvSpPr txBox="1">
            <a:spLocks noChangeArrowheads="1"/>
          </p:cNvSpPr>
          <p:nvPr/>
        </p:nvSpPr>
        <p:spPr bwMode="auto">
          <a:xfrm>
            <a:off x="3468688" y="1952625"/>
            <a:ext cx="184150" cy="368300"/>
          </a:xfrm>
          <a:prstGeom prst="rect">
            <a:avLst/>
          </a:prstGeom>
          <a:noFill/>
          <a:ln>
            <a:noFill/>
          </a:ln>
          <a:extLst>
            <a:ext uri="{909E8E84-426E-40dd-AFC4-6F175D3DCCD1}"/>
            <a:ext uri="{91240B29-F687-4f45-9708-019B960494DF}"/>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effectLst>
                <a:outerShdw blurRad="38100" dist="38100" dir="2700000" algn="tl">
                  <a:srgbClr val="FFFFFF"/>
                </a:outerShdw>
              </a:effectLst>
              <a:ea typeface="ＭＳ Ｐゴシック" panose="020B0600070205080204" pitchFamily="34" charset="-128"/>
            </a:endParaRPr>
          </a:p>
        </p:txBody>
      </p:sp>
      <p:sp>
        <p:nvSpPr>
          <p:cNvPr id="26627" name="Title 1"/>
          <p:cNvSpPr>
            <a:spLocks noGrp="1"/>
          </p:cNvSpPr>
          <p:nvPr>
            <p:ph type="title"/>
          </p:nvPr>
        </p:nvSpPr>
        <p:spPr>
          <a:xfrm>
            <a:off x="385763" y="249634"/>
            <a:ext cx="4038600" cy="1143000"/>
          </a:xfrm>
        </p:spPr>
        <p:txBody>
          <a:bodyPr/>
          <a:lstStyle/>
          <a:p>
            <a:r>
              <a:rPr lang="en-US" altLang="en-US" dirty="0"/>
              <a:t>Foundations</a:t>
            </a:r>
          </a:p>
        </p:txBody>
      </p:sp>
      <p:sp>
        <p:nvSpPr>
          <p:cNvPr id="3" name="Content Placeholder 2">
            <a:extLst>
              <a:ext uri="{FF2B5EF4-FFF2-40B4-BE49-F238E27FC236}">
                <a16:creationId xmlns="" xmlns:a16="http://schemas.microsoft.com/office/drawing/2014/main" id="{8478FB99-6AE1-4799-8D54-FACF6774DB78}"/>
              </a:ext>
            </a:extLst>
          </p:cNvPr>
          <p:cNvSpPr>
            <a:spLocks noGrp="1"/>
          </p:cNvSpPr>
          <p:nvPr>
            <p:ph sz="half" idx="1"/>
          </p:nvPr>
        </p:nvSpPr>
        <p:spPr>
          <a:xfrm>
            <a:off x="385763" y="1219200"/>
            <a:ext cx="4038600" cy="4454691"/>
          </a:xfrm>
        </p:spPr>
        <p:txBody>
          <a:bodyPr/>
          <a:lstStyle/>
          <a:p>
            <a:pPr eaLnBrk="1" hangingPunct="1">
              <a:spcBef>
                <a:spcPts val="672"/>
              </a:spcBef>
              <a:spcAft>
                <a:spcPts val="0"/>
              </a:spcAft>
            </a:pPr>
            <a:r>
              <a:rPr lang="en-US" altLang="en-US" dirty="0">
                <a:solidFill>
                  <a:srgbClr val="000000"/>
                </a:solidFill>
              </a:rPr>
              <a:t>High-quality programs</a:t>
            </a:r>
          </a:p>
          <a:p>
            <a:pPr eaLnBrk="1" hangingPunct="1">
              <a:spcBef>
                <a:spcPts val="672"/>
              </a:spcBef>
              <a:spcAft>
                <a:spcPts val="0"/>
              </a:spcAft>
            </a:pPr>
            <a:r>
              <a:rPr lang="en-US" altLang="en-US" dirty="0">
                <a:solidFill>
                  <a:srgbClr val="000000"/>
                </a:solidFill>
              </a:rPr>
              <a:t>Appropriate support</a:t>
            </a:r>
          </a:p>
          <a:p>
            <a:pPr eaLnBrk="1" hangingPunct="1">
              <a:spcBef>
                <a:spcPts val="672"/>
              </a:spcBef>
              <a:spcAft>
                <a:spcPts val="0"/>
              </a:spcAft>
            </a:pPr>
            <a:r>
              <a:rPr lang="en-US" altLang="en-US" dirty="0">
                <a:solidFill>
                  <a:srgbClr val="000000"/>
                </a:solidFill>
              </a:rPr>
              <a:t>Research-based evidence</a:t>
            </a:r>
          </a:p>
          <a:p>
            <a:endParaRPr lang="en-US" dirty="0"/>
          </a:p>
        </p:txBody>
      </p:sp>
      <p:sp>
        <p:nvSpPr>
          <p:cNvPr id="4" name="Content Placeholder 3">
            <a:extLst>
              <a:ext uri="{FF2B5EF4-FFF2-40B4-BE49-F238E27FC236}">
                <a16:creationId xmlns="" xmlns:a16="http://schemas.microsoft.com/office/drawing/2014/main" id="{6DD36D2B-1AD3-499E-B0A6-678C696C6503}"/>
              </a:ext>
            </a:extLst>
          </p:cNvPr>
          <p:cNvSpPr>
            <a:spLocks noGrp="1"/>
          </p:cNvSpPr>
          <p:nvPr>
            <p:ph sz="half" idx="2"/>
          </p:nvPr>
        </p:nvSpPr>
        <p:spPr/>
        <p:txBody>
          <a:bodyPr/>
          <a:lstStyle/>
          <a:p>
            <a:endParaRPr lang="en-US"/>
          </a:p>
        </p:txBody>
      </p:sp>
      <p:sp>
        <p:nvSpPr>
          <p:cNvPr id="9" name="Slide Number Placeholder 1"/>
          <p:cNvSpPr>
            <a:spLocks noGrp="1"/>
          </p:cNvSpPr>
          <p:nvPr>
            <p:ph type="sldNum" sz="quarter" idx="10"/>
          </p:nvPr>
        </p:nvSpPr>
        <p:spPr/>
        <p:txBody>
          <a:bodyPr/>
          <a:lstStyle/>
          <a:p>
            <a:fld id="{B36B4CC5-99EF-4BF6-8507-C2BE1AF83A50}" type="slidenum">
              <a:rPr lang="en-US" altLang="en-US" smtClean="0"/>
              <a:pPr/>
              <a:t>14</a:t>
            </a:fld>
            <a:endParaRPr lang="en-US" altLang="en-US"/>
          </a:p>
        </p:txBody>
      </p:sp>
      <p:sp>
        <p:nvSpPr>
          <p:cNvPr id="8" name="Rectangle 5"/>
          <p:cNvSpPr>
            <a:spLocks noChangeArrowheads="1"/>
          </p:cNvSpPr>
          <p:nvPr/>
        </p:nvSpPr>
        <p:spPr bwMode="auto">
          <a:xfrm>
            <a:off x="1" y="6619875"/>
            <a:ext cx="4810124" cy="238125"/>
          </a:xfrm>
          <a:prstGeom prst="rect">
            <a:avLst/>
          </a:prstGeom>
          <a:noFill/>
          <a:ln w="9525">
            <a:noFill/>
            <a:miter lim="800000"/>
            <a:headEnd/>
            <a:tailEnd/>
          </a:ln>
          <a:effectLst/>
        </p:spPr>
        <p:txBody>
          <a:bodyPr wrap="square" anchor="ctr">
            <a:spAutoFit/>
          </a:bodyPr>
          <a:lstStyle/>
          <a:p>
            <a:pPr algn="ctr" eaLnBrk="0" hangingPunct="0">
              <a:defRPr/>
            </a:pPr>
            <a:r>
              <a:rPr lang="en-US" sz="900" dirty="0">
                <a:latin typeface="Arial" pitchFamily="-83" charset="0"/>
                <a:ea typeface="Times New Roman" pitchFamily="-83" charset="0"/>
                <a:cs typeface="Times New Roman" pitchFamily="-83" charset="0"/>
              </a:rPr>
              <a:t>©2017 California Department of Education</a:t>
            </a:r>
            <a:endParaRPr lang="en-US" sz="900" dirty="0">
              <a:latin typeface="Arial" pitchFamily="-83" charset="0"/>
              <a:ea typeface="Arial" pitchFamily="-83" charset="0"/>
              <a:cs typeface="Arial" pitchFamily="-83" charset="0"/>
            </a:endParaRPr>
          </a:p>
        </p:txBody>
      </p:sp>
      <p:pic>
        <p:nvPicPr>
          <p:cNvPr id="10" name="Picture 9">
            <a:extLst>
              <a:ext uri="{FF2B5EF4-FFF2-40B4-BE49-F238E27FC236}">
                <a16:creationId xmlns="" xmlns:a16="http://schemas.microsoft.com/office/drawing/2014/main" id="{099EA18F-F313-43B3-B1D8-2720F9727E58}"/>
              </a:ext>
            </a:extLst>
          </p:cNvPr>
          <p:cNvPicPr>
            <a:picLocks noChangeAspect="1"/>
          </p:cNvPicPr>
          <p:nvPr/>
        </p:nvPicPr>
        <p:blipFill rotWithShape="1">
          <a:blip r:embed="rId3"/>
          <a:srcRect b="11715"/>
          <a:stretch/>
        </p:blipFill>
        <p:spPr>
          <a:xfrm>
            <a:off x="4611329" y="17251"/>
            <a:ext cx="4532671" cy="3358601"/>
          </a:xfrm>
          <a:prstGeom prst="rect">
            <a:avLst/>
          </a:prstGeom>
          <a:ln>
            <a:solidFill>
              <a:srgbClr val="000000"/>
            </a:solidFill>
          </a:ln>
        </p:spPr>
      </p:pic>
      <p:pic>
        <p:nvPicPr>
          <p:cNvPr id="11" name="Content Placeholder 11">
            <a:extLst>
              <a:ext uri="{FF2B5EF4-FFF2-40B4-BE49-F238E27FC236}">
                <a16:creationId xmlns="" xmlns:a16="http://schemas.microsoft.com/office/drawing/2014/main" id="{9A6B4AD5-032B-4994-A1F4-800CB5ED4C5D}"/>
              </a:ext>
            </a:extLst>
          </p:cNvPr>
          <p:cNvPicPr>
            <a:picLocks noChangeAspect="1"/>
          </p:cNvPicPr>
          <p:nvPr/>
        </p:nvPicPr>
        <p:blipFill>
          <a:blip r:embed="rId4"/>
          <a:stretch>
            <a:fillRect/>
          </a:stretch>
        </p:blipFill>
        <p:spPr bwMode="auto">
          <a:xfrm>
            <a:off x="-29927" y="3381093"/>
            <a:ext cx="4599042" cy="3460342"/>
          </a:xfrm>
          <a:prstGeom prst="rect">
            <a:avLst/>
          </a:prstGeom>
          <a:noFill/>
          <a:ln>
            <a:solidFill>
              <a:srgbClr val="00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Content Placeholder 25">
            <a:extLst>
              <a:ext uri="{FF2B5EF4-FFF2-40B4-BE49-F238E27FC236}">
                <a16:creationId xmlns="" xmlns:a16="http://schemas.microsoft.com/office/drawing/2014/main" id="{602E2AFF-3FA6-4D9A-8FC6-4E27D3FD90A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0" contrast="-20000"/>
                    </a14:imgEffect>
                  </a14:imgLayer>
                </a14:imgProps>
              </a:ext>
            </a:extLst>
          </a:blip>
          <a:srcRect t="1344"/>
          <a:stretch/>
        </p:blipFill>
        <p:spPr>
          <a:xfrm>
            <a:off x="4569115" y="3393102"/>
            <a:ext cx="4535129" cy="3448333"/>
          </a:xfrm>
          <a:prstGeom prst="rect">
            <a:avLst/>
          </a:prstGeom>
          <a:ln>
            <a:solidFill>
              <a:srgbClr val="000000"/>
            </a:solidFill>
          </a:ln>
        </p:spPr>
      </p:pic>
      <p:sp>
        <p:nvSpPr>
          <p:cNvPr id="14" name="Rectangle 5">
            <a:extLst>
              <a:ext uri="{FF2B5EF4-FFF2-40B4-BE49-F238E27FC236}">
                <a16:creationId xmlns="" xmlns:a16="http://schemas.microsoft.com/office/drawing/2014/main" id="{E659B425-2BE6-4FE6-92D8-BEC23CBEA6BA}"/>
              </a:ext>
            </a:extLst>
          </p:cNvPr>
          <p:cNvSpPr>
            <a:spLocks noChangeArrowheads="1"/>
          </p:cNvSpPr>
          <p:nvPr/>
        </p:nvSpPr>
        <p:spPr bwMode="auto">
          <a:xfrm>
            <a:off x="0" y="6623026"/>
            <a:ext cx="91440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3439375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Playing doctor"/>
          <p:cNvPicPr>
            <a:picLocks noChangeAspect="1"/>
          </p:cNvPicPr>
          <p:nvPr/>
        </p:nvPicPr>
        <p:blipFill rotWithShape="1">
          <a:blip r:embed="rId3" cstate="email">
            <a:extLst>
              <a:ext uri="{28A0092B-C50C-407E-A947-70E740481C1C}">
                <a14:useLocalDpi xmlns:a14="http://schemas.microsoft.com/office/drawing/2010/main" val="0"/>
              </a:ext>
            </a:extLst>
          </a:blip>
          <a:srcRect t="12621" r="12621"/>
          <a:stretch/>
        </p:blipFill>
        <p:spPr>
          <a:xfrm>
            <a:off x="0" y="0"/>
            <a:ext cx="9144000" cy="6858000"/>
          </a:xfrm>
          <a:prstGeom prst="rect">
            <a:avLst/>
          </a:prstGeom>
        </p:spPr>
      </p:pic>
      <p:sp>
        <p:nvSpPr>
          <p:cNvPr id="17411" name="Rectangle 2"/>
          <p:cNvSpPr>
            <a:spLocks noGrp="1" noChangeArrowheads="1"/>
          </p:cNvSpPr>
          <p:nvPr>
            <p:ph type="title"/>
          </p:nvPr>
        </p:nvSpPr>
        <p:spPr bwMode="gray">
          <a:xfrm>
            <a:off x="0" y="0"/>
            <a:ext cx="5534297" cy="1036638"/>
          </a:xfrm>
          <a:noFill/>
        </p:spPr>
        <p:txBody>
          <a:bodyPr/>
          <a:lstStyle/>
          <a:p>
            <a:pPr algn="r"/>
            <a:r>
              <a:rPr lang="en-US" sz="4000" dirty="0">
                <a:solidFill>
                  <a:schemeClr val="bg1"/>
                </a:solidFill>
                <a:effectLst>
                  <a:outerShdw blurRad="38100" dist="38100" dir="2700000" algn="tl">
                    <a:srgbClr val="000000"/>
                  </a:outerShdw>
                </a:effectLst>
                <a:latin typeface="Arial" charset="0"/>
                <a:cs typeface="ＭＳ Ｐゴシック" charset="0"/>
              </a:rPr>
              <a:t>Framework Strategies</a:t>
            </a:r>
          </a:p>
        </p:txBody>
      </p:sp>
      <p:sp>
        <p:nvSpPr>
          <p:cNvPr id="17412" name="Rectangle 3"/>
          <p:cNvSpPr>
            <a:spLocks noGrp="1" noChangeArrowheads="1"/>
          </p:cNvSpPr>
          <p:nvPr>
            <p:ph type="body" sz="half" idx="1"/>
          </p:nvPr>
        </p:nvSpPr>
        <p:spPr>
          <a:xfrm>
            <a:off x="0" y="4540102"/>
            <a:ext cx="5334000" cy="2317898"/>
          </a:xfrm>
          <a:solidFill>
            <a:srgbClr val="EEC168"/>
          </a:solidFill>
          <a:ln>
            <a:solidFill>
              <a:schemeClr val="tx1"/>
            </a:solidFill>
          </a:ln>
        </p:spPr>
        <p:txBody>
          <a:bodyPr/>
          <a:lstStyle/>
          <a:p>
            <a:pPr marL="347472" indent="-347472"/>
            <a:r>
              <a:rPr lang="en-US" sz="2400" dirty="0">
                <a:latin typeface="Arial" charset="0"/>
                <a:cs typeface="ＭＳ Ｐゴシック" charset="0"/>
              </a:rPr>
              <a:t>Developmentally appropriate</a:t>
            </a:r>
          </a:p>
          <a:p>
            <a:pPr>
              <a:lnSpc>
                <a:spcPct val="90000"/>
              </a:lnSpc>
            </a:pPr>
            <a:r>
              <a:rPr lang="en-US" sz="2400" dirty="0">
                <a:latin typeface="Arial" charset="0"/>
                <a:cs typeface="ＭＳ Ｐゴシック" charset="0"/>
              </a:rPr>
              <a:t>Reflective and intentional</a:t>
            </a:r>
          </a:p>
          <a:p>
            <a:pPr>
              <a:lnSpc>
                <a:spcPct val="90000"/>
              </a:lnSpc>
            </a:pPr>
            <a:r>
              <a:rPr lang="en-US" sz="2400" dirty="0">
                <a:latin typeface="Arial" charset="0"/>
                <a:cs typeface="ＭＳ Ｐゴシック" charset="0"/>
              </a:rPr>
              <a:t>Individually and culturally meaningful</a:t>
            </a:r>
          </a:p>
          <a:p>
            <a:pPr>
              <a:lnSpc>
                <a:spcPct val="90000"/>
              </a:lnSpc>
            </a:pPr>
            <a:r>
              <a:rPr lang="en-US" sz="2400" dirty="0">
                <a:latin typeface="Arial" charset="0"/>
                <a:cs typeface="ＭＳ Ｐゴシック" charset="0"/>
              </a:rPr>
              <a:t>Inclusive of children with disabilities or other special needs</a:t>
            </a:r>
          </a:p>
        </p:txBody>
      </p:sp>
      <p:sp>
        <p:nvSpPr>
          <p:cNvPr id="3" name="Slide Number Placeholder 2"/>
          <p:cNvSpPr>
            <a:spLocks noGrp="1"/>
          </p:cNvSpPr>
          <p:nvPr>
            <p:ph type="sldNum" sz="quarter" idx="10"/>
          </p:nvPr>
        </p:nvSpPr>
        <p:spPr/>
        <p:txBody>
          <a:bodyPr/>
          <a:lstStyle/>
          <a:p>
            <a:fld id="{E5EF1F58-297D-44FB-84ED-1B63DB0C2A7A}" type="slidenum">
              <a:rPr lang="en-US" altLang="en-US" smtClean="0"/>
              <a:pPr/>
              <a:t>15</a:t>
            </a:fld>
            <a:endParaRPr lang="en-US" altLang="en-US"/>
          </a:p>
        </p:txBody>
      </p:sp>
      <p:sp>
        <p:nvSpPr>
          <p:cNvPr id="8" name="Rectangle 5"/>
          <p:cNvSpPr>
            <a:spLocks noChangeArrowheads="1"/>
          </p:cNvSpPr>
          <p:nvPr/>
        </p:nvSpPr>
        <p:spPr bwMode="auto">
          <a:xfrm>
            <a:off x="5334000" y="6647098"/>
            <a:ext cx="38100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3325148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0"/>
            <a:ext cx="8229600" cy="1160385"/>
          </a:xfrm>
        </p:spPr>
        <p:txBody>
          <a:bodyPr/>
          <a:lstStyle/>
          <a:p>
            <a:r>
              <a:rPr lang="en-US" dirty="0"/>
              <a:t>Research Conversations</a:t>
            </a:r>
          </a:p>
        </p:txBody>
      </p:sp>
      <p:sp>
        <p:nvSpPr>
          <p:cNvPr id="5" name="Content Placeholder 4"/>
          <p:cNvSpPr>
            <a:spLocks noGrp="1"/>
          </p:cNvSpPr>
          <p:nvPr>
            <p:ph sz="quarter" idx="1"/>
          </p:nvPr>
        </p:nvSpPr>
        <p:spPr>
          <a:xfrm>
            <a:off x="228600" y="990600"/>
            <a:ext cx="4963161" cy="4897120"/>
          </a:xfrm>
        </p:spPr>
        <p:txBody>
          <a:bodyPr/>
          <a:lstStyle/>
          <a:p>
            <a:r>
              <a:rPr lang="en-US" sz="2800" dirty="0">
                <a:latin typeface="Arial" panose="020B0604020202020204" pitchFamily="34" charset="0"/>
                <a:ea typeface="Calibri" panose="020F0502020204030204" pitchFamily="34" charset="0"/>
                <a:cs typeface="Arial" panose="020B0604020202020204" pitchFamily="34" charset="0"/>
              </a:rPr>
              <a:t>Read and ponder the research posters as you wander around the room.</a:t>
            </a:r>
          </a:p>
          <a:p>
            <a:r>
              <a:rPr lang="en-US" sz="2800" dirty="0"/>
              <a:t>Choose one that is particularly interesting to you and stand by it. </a:t>
            </a:r>
          </a:p>
          <a:p>
            <a:r>
              <a:rPr lang="en-US" sz="2800" dirty="0"/>
              <a:t>Wait for some like-minded partners to join you.</a:t>
            </a:r>
          </a:p>
          <a:p>
            <a:r>
              <a:rPr lang="en-US" sz="2800" dirty="0"/>
              <a:t>Discuss what made you choose this particular poster.</a:t>
            </a:r>
          </a:p>
        </p:txBody>
      </p:sp>
      <p:sp>
        <p:nvSpPr>
          <p:cNvPr id="4" name="Slide Number Placeholder 3"/>
          <p:cNvSpPr>
            <a:spLocks noGrp="1"/>
          </p:cNvSpPr>
          <p:nvPr>
            <p:ph type="sldNum" sz="quarter" idx="10"/>
          </p:nvPr>
        </p:nvSpPr>
        <p:spPr/>
        <p:txBody>
          <a:bodyPr/>
          <a:lstStyle/>
          <a:p>
            <a:fld id="{3DD1D8A4-18A6-4FF6-B04A-C7B283AD30F4}" type="slidenum">
              <a:rPr lang="en-US" altLang="en-US" smtClean="0"/>
              <a:pPr/>
              <a:t>16</a:t>
            </a:fld>
            <a:endParaRPr lang="en-US" altLang="en-US" dirty="0"/>
          </a:p>
        </p:txBody>
      </p:sp>
      <p:sp>
        <p:nvSpPr>
          <p:cNvPr id="3" name="Content Placeholder 2"/>
          <p:cNvSpPr>
            <a:spLocks noGrp="1"/>
          </p:cNvSpPr>
          <p:nvPr>
            <p:ph sz="quarter" idx="2"/>
          </p:nvPr>
        </p:nvSpPr>
        <p:spPr>
          <a:xfrm>
            <a:off x="4876801" y="1160385"/>
            <a:ext cx="4026568" cy="4727335"/>
          </a:xfrm>
          <a:solidFill>
            <a:srgbClr val="FCF4E4"/>
          </a:solidFill>
        </p:spPr>
        <p:style>
          <a:lnRef idx="2">
            <a:schemeClr val="dk1"/>
          </a:lnRef>
          <a:fillRef idx="1">
            <a:schemeClr val="lt1"/>
          </a:fillRef>
          <a:effectRef idx="0">
            <a:schemeClr val="dk1"/>
          </a:effectRef>
          <a:fontRef idx="minor">
            <a:schemeClr val="dk1"/>
          </a:fontRef>
        </p:style>
        <p:txBody>
          <a:bodyPr/>
          <a:lstStyle/>
          <a:p>
            <a:pPr marL="114300" marR="0" lvl="0" indent="0" defTabSz="914400" eaLnBrk="1" fontAlgn="auto" latinLnBrk="0" hangingPunct="1">
              <a:lnSpc>
                <a:spcPct val="100000"/>
              </a:lnSpc>
              <a:spcBef>
                <a:spcPts val="0"/>
              </a:spcBef>
              <a:spcAft>
                <a:spcPts val="0"/>
              </a:spcAft>
              <a:buClrTx/>
              <a:buSzTx/>
              <a:buFontTx/>
              <a:buNone/>
              <a:tabLst/>
              <a:defRPr/>
            </a:pPr>
            <a:r>
              <a:rPr lang="en-US" sz="2800" dirty="0"/>
              <a:t>Discussion questions:</a:t>
            </a:r>
          </a:p>
          <a:p>
            <a:pPr marL="571500" indent="-457200" defTabSz="914400" eaLnBrk="1" fontAlgn="auto" hangingPunct="1">
              <a:spcBef>
                <a:spcPts val="0"/>
              </a:spcBef>
              <a:spcAft>
                <a:spcPts val="0"/>
              </a:spcAft>
              <a:defRPr/>
            </a:pPr>
            <a:r>
              <a:rPr lang="en-US" sz="2800" dirty="0"/>
              <a:t>Why is this particularly interesting?</a:t>
            </a:r>
          </a:p>
          <a:p>
            <a:pPr marL="571500" indent="-457200" defTabSz="914400" eaLnBrk="1" fontAlgn="auto" hangingPunct="1">
              <a:spcBef>
                <a:spcPts val="0"/>
              </a:spcBef>
              <a:spcAft>
                <a:spcPts val="0"/>
              </a:spcAft>
              <a:defRPr/>
            </a:pPr>
            <a:r>
              <a:rPr lang="en-US" sz="2800" dirty="0"/>
              <a:t>How do you see this impacting your daily practice?</a:t>
            </a:r>
          </a:p>
          <a:p>
            <a:pPr marL="571500" indent="-457200" defTabSz="914400" eaLnBrk="1" fontAlgn="auto" hangingPunct="1">
              <a:spcBef>
                <a:spcPts val="0"/>
              </a:spcBef>
              <a:spcAft>
                <a:spcPts val="0"/>
              </a:spcAft>
              <a:defRPr/>
            </a:pPr>
            <a:r>
              <a:rPr lang="en-US" sz="2800" dirty="0"/>
              <a:t>What further questions do you have?</a:t>
            </a:r>
          </a:p>
        </p:txBody>
      </p:sp>
    </p:spTree>
    <p:extLst>
      <p:ext uri="{BB962C8B-B14F-4D97-AF65-F5344CB8AC3E}">
        <p14:creationId xmlns:p14="http://schemas.microsoft.com/office/powerpoint/2010/main" val="2467608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title="Sorting"/>
          <p:cNvPicPr>
            <a:picLocks noGrp="1" noChangeAspect="1"/>
          </p:cNvPicPr>
          <p:nvPr>
            <p:ph sz="quarter" idx="4"/>
          </p:nvPr>
        </p:nvPicPr>
        <p:blipFill rotWithShape="1">
          <a:blip r:embed="rId3"/>
          <a:srcRect l="31601" t="12599" r="24271" b="16101"/>
          <a:stretch/>
        </p:blipFill>
        <p:spPr>
          <a:xfrm>
            <a:off x="4278216" y="1605318"/>
            <a:ext cx="4872410" cy="5252682"/>
          </a:xfrm>
          <a:ln>
            <a:solidFill>
              <a:schemeClr val="dk1"/>
            </a:solidFill>
          </a:ln>
        </p:spPr>
      </p:pic>
      <p:sp>
        <p:nvSpPr>
          <p:cNvPr id="14" name="Title 13"/>
          <p:cNvSpPr>
            <a:spLocks noGrp="1"/>
          </p:cNvSpPr>
          <p:nvPr>
            <p:ph type="title" sz="quarter"/>
          </p:nvPr>
        </p:nvSpPr>
        <p:spPr>
          <a:xfrm>
            <a:off x="0" y="274638"/>
            <a:ext cx="9139610" cy="1143000"/>
          </a:xfrm>
        </p:spPr>
        <p:txBody>
          <a:bodyPr/>
          <a:lstStyle/>
          <a:p>
            <a:r>
              <a:rPr lang="en-US" dirty="0"/>
              <a:t>Conversation, Conversation, Conversation</a:t>
            </a:r>
          </a:p>
        </p:txBody>
      </p:sp>
      <p:sp>
        <p:nvSpPr>
          <p:cNvPr id="5" name="Content Placeholder 4"/>
          <p:cNvSpPr>
            <a:spLocks noGrp="1"/>
          </p:cNvSpPr>
          <p:nvPr>
            <p:ph sz="quarter" idx="3"/>
          </p:nvPr>
        </p:nvSpPr>
        <p:spPr>
          <a:xfrm>
            <a:off x="4653278" y="1600199"/>
            <a:ext cx="4486331" cy="533400"/>
          </a:xfrm>
          <a:solidFill>
            <a:srgbClr val="FBC965"/>
          </a:solidFill>
          <a:ln>
            <a:solidFill>
              <a:schemeClr val="dk1"/>
            </a:solidFill>
          </a:ln>
        </p:spPr>
        <p:txBody>
          <a:bodyPr/>
          <a:lstStyle/>
          <a:p>
            <a:pPr marL="119063" indent="0">
              <a:buNone/>
            </a:pPr>
            <a:r>
              <a:rPr lang="en-US" sz="2400" dirty="0"/>
              <a:t>Teacher-guided conversations</a:t>
            </a:r>
          </a:p>
          <a:p>
            <a:endParaRPr lang="en-US" sz="2800" dirty="0"/>
          </a:p>
        </p:txBody>
      </p:sp>
      <p:sp>
        <p:nvSpPr>
          <p:cNvPr id="4" name="Slide Number Placeholder 3"/>
          <p:cNvSpPr>
            <a:spLocks noGrp="1"/>
          </p:cNvSpPr>
          <p:nvPr>
            <p:ph type="sldNum" sz="quarter" idx="10"/>
          </p:nvPr>
        </p:nvSpPr>
        <p:spPr/>
        <p:txBody>
          <a:bodyPr/>
          <a:lstStyle/>
          <a:p>
            <a:fld id="{3DD1D8A4-18A6-4FF6-B04A-C7B283AD30F4}" type="slidenum">
              <a:rPr lang="en-US" altLang="en-US" smtClean="0"/>
              <a:pPr/>
              <a:t>17</a:t>
            </a:fld>
            <a:endParaRPr lang="en-US" altLang="en-US" dirty="0"/>
          </a:p>
        </p:txBody>
      </p:sp>
      <p:pic>
        <p:nvPicPr>
          <p:cNvPr id="3" name="Content Placeholder 2" title="Watering garden"/>
          <p:cNvPicPr>
            <a:picLocks noGrp="1" noChangeAspect="1"/>
          </p:cNvPicPr>
          <p:nvPr>
            <p:ph sz="quarter" idx="2"/>
          </p:nvPr>
        </p:nvPicPr>
        <p:blipFill rotWithShape="1">
          <a:blip r:embed="rId4">
            <a:extLst>
              <a:ext uri="{BEBA8EAE-BF5A-486C-A8C5-ECC9F3942E4B}">
                <a14:imgProps xmlns:a14="http://schemas.microsoft.com/office/drawing/2010/main">
                  <a14:imgLayer r:embed="rId5">
                    <a14:imgEffect>
                      <a14:colorTemperature colorTemp="11200"/>
                    </a14:imgEffect>
                    <a14:imgEffect>
                      <a14:saturation sat="300000"/>
                    </a14:imgEffect>
                  </a14:imgLayer>
                </a14:imgProps>
              </a:ext>
            </a:extLst>
          </a:blip>
          <a:srcRect l="21667" t="3809" r="15094" b="1981"/>
          <a:stretch/>
        </p:blipFill>
        <p:spPr>
          <a:xfrm>
            <a:off x="-4389" y="1600201"/>
            <a:ext cx="4657668" cy="5252682"/>
          </a:xfrm>
          <a:ln>
            <a:solidFill>
              <a:schemeClr val="dk1"/>
            </a:solidFill>
          </a:ln>
        </p:spPr>
      </p:pic>
      <p:sp>
        <p:nvSpPr>
          <p:cNvPr id="8" name="Text Placeholder 7"/>
          <p:cNvSpPr>
            <a:spLocks noGrp="1"/>
          </p:cNvSpPr>
          <p:nvPr>
            <p:ph sz="quarter" idx="1"/>
          </p:nvPr>
        </p:nvSpPr>
        <p:spPr>
          <a:xfrm>
            <a:off x="-1" y="1595083"/>
            <a:ext cx="4642261" cy="538516"/>
          </a:xfrm>
          <a:solidFill>
            <a:srgbClr val="FCF4E4"/>
          </a:solidFill>
          <a:ln>
            <a:solidFill>
              <a:schemeClr val="dk1"/>
            </a:solidFill>
          </a:ln>
        </p:spPr>
        <p:txBody>
          <a:bodyPr/>
          <a:lstStyle/>
          <a:p>
            <a:pPr marL="119063" indent="0" algn="ctr">
              <a:buNone/>
            </a:pPr>
            <a:r>
              <a:rPr lang="en-US" sz="2400" b="0" dirty="0"/>
              <a:t>Child </a:t>
            </a:r>
            <a:r>
              <a:rPr lang="en-US" sz="2400" dirty="0"/>
              <a:t>l</a:t>
            </a:r>
            <a:r>
              <a:rPr lang="en-US" sz="2400" b="0" dirty="0"/>
              <a:t>ead conversations</a:t>
            </a:r>
          </a:p>
          <a:p>
            <a:pPr marL="0" indent="0" algn="ctr">
              <a:buNone/>
            </a:pPr>
            <a:endParaRPr lang="en-US" sz="2400" dirty="0"/>
          </a:p>
        </p:txBody>
      </p:sp>
      <p:sp>
        <p:nvSpPr>
          <p:cNvPr id="10" name="Rectangle 5"/>
          <p:cNvSpPr>
            <a:spLocks noChangeArrowheads="1"/>
          </p:cNvSpPr>
          <p:nvPr/>
        </p:nvSpPr>
        <p:spPr bwMode="auto">
          <a:xfrm>
            <a:off x="4653278" y="6600149"/>
            <a:ext cx="4490722"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1803997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3" title="Center time"/>
          <p:cNvPicPr>
            <a:picLocks noGrp="1" noChangeAspect="1"/>
          </p:cNvPicPr>
          <p:nvPr>
            <p:ph sz="quarter" idx="2"/>
          </p:nvPr>
        </p:nvPicPr>
        <p:blipFill>
          <a:blip r:embed="rId3"/>
          <a:stretch>
            <a:fillRect/>
          </a:stretch>
        </p:blipFill>
        <p:spPr bwMode="auto">
          <a:xfrm>
            <a:off x="0" y="968189"/>
            <a:ext cx="9144000" cy="5889812"/>
          </a:xfrm>
          <a:prstGeom prst="rect">
            <a:avLst/>
          </a:prstGeom>
          <a:noFill/>
          <a:ln>
            <a:solidFill>
              <a:schemeClr val="dk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sz="quarter"/>
          </p:nvPr>
        </p:nvSpPr>
        <p:spPr>
          <a:xfrm>
            <a:off x="0" y="-2"/>
            <a:ext cx="9144000" cy="968190"/>
          </a:xfrm>
          <a:noFill/>
          <a:ln>
            <a:solidFill>
              <a:schemeClr val="dk1"/>
            </a:solidFill>
          </a:ln>
        </p:spPr>
        <p:txBody>
          <a:bodyPr/>
          <a:lstStyle/>
          <a:p>
            <a:r>
              <a:rPr lang="en-US" dirty="0"/>
              <a:t>Exposure, Exposure, Exposure</a:t>
            </a:r>
          </a:p>
        </p:txBody>
      </p:sp>
      <p:sp>
        <p:nvSpPr>
          <p:cNvPr id="3" name="Content Placeholder 2"/>
          <p:cNvSpPr>
            <a:spLocks noGrp="1"/>
          </p:cNvSpPr>
          <p:nvPr>
            <p:ph sz="quarter" idx="1"/>
          </p:nvPr>
        </p:nvSpPr>
        <p:spPr>
          <a:xfrm>
            <a:off x="0" y="5791200"/>
            <a:ext cx="4419600" cy="1066800"/>
          </a:xfrm>
          <a:solidFill>
            <a:srgbClr val="FBC965"/>
          </a:solidFill>
          <a:ln>
            <a:solidFill>
              <a:schemeClr val="dk1"/>
            </a:solidFill>
          </a:ln>
        </p:spPr>
        <p:txBody>
          <a:bodyPr/>
          <a:lstStyle/>
          <a:p>
            <a:pPr marL="119063" indent="0">
              <a:buNone/>
            </a:pPr>
            <a:r>
              <a:rPr lang="en-US" sz="2800" dirty="0"/>
              <a:t>Fast mapping is followed by slow mapping.</a:t>
            </a:r>
          </a:p>
        </p:txBody>
      </p:sp>
      <p:sp>
        <p:nvSpPr>
          <p:cNvPr id="7" name="Slide Number Placeholder 6"/>
          <p:cNvSpPr>
            <a:spLocks noGrp="1"/>
          </p:cNvSpPr>
          <p:nvPr>
            <p:ph type="sldNum" sz="quarter" idx="10"/>
          </p:nvPr>
        </p:nvSpPr>
        <p:spPr/>
        <p:txBody>
          <a:bodyPr/>
          <a:lstStyle/>
          <a:p>
            <a:fld id="{E5EF1F58-297D-44FB-84ED-1B63DB0C2A7A}" type="slidenum">
              <a:rPr lang="en-US" altLang="en-US" smtClean="0"/>
              <a:pPr/>
              <a:t>18</a:t>
            </a:fld>
            <a:endParaRPr lang="en-US" altLang="en-US" dirty="0"/>
          </a:p>
        </p:txBody>
      </p:sp>
      <p:sp>
        <p:nvSpPr>
          <p:cNvPr id="6" name="Rectangle 5"/>
          <p:cNvSpPr>
            <a:spLocks noChangeArrowheads="1"/>
          </p:cNvSpPr>
          <p:nvPr/>
        </p:nvSpPr>
        <p:spPr bwMode="auto">
          <a:xfrm>
            <a:off x="4419600" y="6600149"/>
            <a:ext cx="47244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1894306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Group 50"/>
          <p:cNvGraphicFramePr>
            <a:graphicFrameLocks/>
          </p:cNvGraphicFramePr>
          <p:nvPr>
            <p:extLst/>
          </p:nvPr>
        </p:nvGraphicFramePr>
        <p:xfrm>
          <a:off x="3611031" y="1033171"/>
          <a:ext cx="2635786" cy="2661178"/>
        </p:xfrm>
        <a:graphic>
          <a:graphicData uri="http://schemas.openxmlformats.org/drawingml/2006/table">
            <a:tbl>
              <a:tblPr/>
              <a:tblGrid>
                <a:gridCol w="2635786">
                  <a:extLst>
                    <a:ext uri="{9D8B030D-6E8A-4147-A177-3AD203B41FA5}">
                      <a16:colId xmlns="" xmlns:a16="http://schemas.microsoft.com/office/drawing/2014/main" val="20000"/>
                    </a:ext>
                  </a:extLst>
                </a:gridCol>
              </a:tblGrid>
              <a:tr h="9122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34" charset="0"/>
                        <a:cs typeface="Arial" pitchFamily="34" charset="0"/>
                      </a:endParaRPr>
                    </a:p>
                  </a:txBody>
                  <a:tcPr marL="48476" marR="48476"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4FA5"/>
                    </a:solidFill>
                  </a:tcPr>
                </a:tc>
                <a:extLst>
                  <a:ext uri="{0D108BD9-81ED-4DB2-BD59-A6C34878D82A}">
                    <a16:rowId xmlns="" xmlns:a16="http://schemas.microsoft.com/office/drawing/2014/main" val="10000"/>
                  </a:ext>
                </a:extLst>
              </a:tr>
              <a:tr h="174890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Arial" pitchFamily="34" charset="0"/>
                        <a:cs typeface="Arial" pitchFamily="34" charset="0"/>
                      </a:endParaRPr>
                    </a:p>
                  </a:txBody>
                  <a:tcPr marL="48476" marR="48476"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FD5FF"/>
                    </a:solidFill>
                  </a:tcPr>
                </a:tc>
                <a:extLst>
                  <a:ext uri="{0D108BD9-81ED-4DB2-BD59-A6C34878D82A}">
                    <a16:rowId xmlns="" xmlns:a16="http://schemas.microsoft.com/office/drawing/2014/main" val="10001"/>
                  </a:ext>
                </a:extLst>
              </a:tr>
            </a:tbl>
          </a:graphicData>
        </a:graphic>
      </p:graphicFrame>
      <p:graphicFrame>
        <p:nvGraphicFramePr>
          <p:cNvPr id="22" name="Group 50"/>
          <p:cNvGraphicFramePr>
            <a:graphicFrameLocks/>
          </p:cNvGraphicFramePr>
          <p:nvPr>
            <p:extLst>
              <p:ext uri="{D42A27DB-BD31-4B8C-83A1-F6EECF244321}">
                <p14:modId xmlns:p14="http://schemas.microsoft.com/office/powerpoint/2010/main" val="3077986223"/>
              </p:ext>
            </p:extLst>
          </p:nvPr>
        </p:nvGraphicFramePr>
        <p:xfrm>
          <a:off x="171390" y="1005960"/>
          <a:ext cx="3293117" cy="3489840"/>
        </p:xfrm>
        <a:graphic>
          <a:graphicData uri="http://schemas.openxmlformats.org/drawingml/2006/table">
            <a:tbl>
              <a:tblPr/>
              <a:tblGrid>
                <a:gridCol w="3293117">
                  <a:extLst>
                    <a:ext uri="{9D8B030D-6E8A-4147-A177-3AD203B41FA5}">
                      <a16:colId xmlns="" xmlns:a16="http://schemas.microsoft.com/office/drawing/2014/main" val="20000"/>
                    </a:ext>
                  </a:extLst>
                </a:gridCol>
              </a:tblGrid>
              <a:tr h="9479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34" charset="0"/>
                        <a:cs typeface="Arial" pitchFamily="34" charset="0"/>
                      </a:endParaRPr>
                    </a:p>
                  </a:txBody>
                  <a:tcPr marL="48476" marR="48476"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BC57"/>
                    </a:solidFill>
                  </a:tcPr>
                </a:tc>
                <a:extLst>
                  <a:ext uri="{0D108BD9-81ED-4DB2-BD59-A6C34878D82A}">
                    <a16:rowId xmlns="" xmlns:a16="http://schemas.microsoft.com/office/drawing/2014/main" val="10000"/>
                  </a:ext>
                </a:extLst>
              </a:tr>
              <a:tr h="254186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Arial" pitchFamily="34" charset="0"/>
                        <a:cs typeface="Arial" pitchFamily="34" charset="0"/>
                      </a:endParaRPr>
                    </a:p>
                  </a:txBody>
                  <a:tcPr marL="48476" marR="48476"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E5BE"/>
                    </a:solidFill>
                  </a:tcPr>
                </a:tc>
                <a:extLst>
                  <a:ext uri="{0D108BD9-81ED-4DB2-BD59-A6C34878D82A}">
                    <a16:rowId xmlns="" xmlns:a16="http://schemas.microsoft.com/office/drawing/2014/main" val="10001"/>
                  </a:ext>
                </a:extLst>
              </a:tr>
            </a:tbl>
          </a:graphicData>
        </a:graphic>
      </p:graphicFrame>
      <p:graphicFrame>
        <p:nvGraphicFramePr>
          <p:cNvPr id="23" name="Group 50"/>
          <p:cNvGraphicFramePr>
            <a:graphicFrameLocks/>
          </p:cNvGraphicFramePr>
          <p:nvPr>
            <p:extLst>
              <p:ext uri="{D42A27DB-BD31-4B8C-83A1-F6EECF244321}">
                <p14:modId xmlns:p14="http://schemas.microsoft.com/office/powerpoint/2010/main" val="2664912834"/>
              </p:ext>
            </p:extLst>
          </p:nvPr>
        </p:nvGraphicFramePr>
        <p:xfrm>
          <a:off x="6125860" y="1033808"/>
          <a:ext cx="2635786" cy="5457356"/>
        </p:xfrm>
        <a:graphic>
          <a:graphicData uri="http://schemas.openxmlformats.org/drawingml/2006/table">
            <a:tbl>
              <a:tblPr/>
              <a:tblGrid>
                <a:gridCol w="2635786">
                  <a:extLst>
                    <a:ext uri="{9D8B030D-6E8A-4147-A177-3AD203B41FA5}">
                      <a16:colId xmlns="" xmlns:a16="http://schemas.microsoft.com/office/drawing/2014/main" val="20000"/>
                    </a:ext>
                  </a:extLst>
                </a:gridCol>
              </a:tblGrid>
              <a:tr h="9122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itchFamily="34" charset="0"/>
                        <a:cs typeface="Arial" pitchFamily="34" charset="0"/>
                      </a:endParaRPr>
                    </a:p>
                  </a:txBody>
                  <a:tcPr marL="48476" marR="48476"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4FA5"/>
                    </a:solidFill>
                  </a:tcPr>
                </a:tc>
                <a:extLst>
                  <a:ext uri="{0D108BD9-81ED-4DB2-BD59-A6C34878D82A}">
                    <a16:rowId xmlns="" xmlns:a16="http://schemas.microsoft.com/office/drawing/2014/main" val="10000"/>
                  </a:ext>
                </a:extLst>
              </a:tr>
              <a:tr h="174890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Arial" pitchFamily="34" charset="0"/>
                        <a:cs typeface="Arial" pitchFamily="34" charset="0"/>
                      </a:endParaRPr>
                    </a:p>
                  </a:txBody>
                  <a:tcPr marL="48476" marR="48476"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FD5FF"/>
                    </a:solidFill>
                  </a:tcPr>
                </a:tc>
                <a:extLst>
                  <a:ext uri="{0D108BD9-81ED-4DB2-BD59-A6C34878D82A}">
                    <a16:rowId xmlns="" xmlns:a16="http://schemas.microsoft.com/office/drawing/2014/main" val="10001"/>
                  </a:ext>
                </a:extLst>
              </a:tr>
              <a:tr h="1396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Arial" pitchFamily="34" charset="0"/>
                        <a:cs typeface="Arial" pitchFamily="34" charset="0"/>
                      </a:endParaRPr>
                    </a:p>
                  </a:txBody>
                  <a:tcPr marL="48476" marR="48476"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DAAE3"/>
                    </a:solidFill>
                  </a:tcPr>
                </a:tc>
                <a:extLst>
                  <a:ext uri="{0D108BD9-81ED-4DB2-BD59-A6C34878D82A}">
                    <a16:rowId xmlns="" xmlns:a16="http://schemas.microsoft.com/office/drawing/2014/main" val="10002"/>
                  </a:ext>
                </a:extLst>
              </a:tr>
              <a:tr h="1399722">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Arial" pitchFamily="34" charset="0"/>
                        <a:cs typeface="Arial" pitchFamily="34" charset="0"/>
                      </a:endParaRPr>
                    </a:p>
                  </a:txBody>
                  <a:tcPr marL="48476" marR="48476"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FD5FF"/>
                    </a:solidFill>
                  </a:tcPr>
                </a:tc>
                <a:extLst>
                  <a:ext uri="{0D108BD9-81ED-4DB2-BD59-A6C34878D82A}">
                    <a16:rowId xmlns="" xmlns:a16="http://schemas.microsoft.com/office/drawing/2014/main" val="10003"/>
                  </a:ext>
                </a:extLst>
              </a:tr>
            </a:tbl>
          </a:graphicData>
        </a:graphic>
      </p:graphicFrame>
      <p:sp>
        <p:nvSpPr>
          <p:cNvPr id="6" name="Title 5"/>
          <p:cNvSpPr>
            <a:spLocks noGrp="1"/>
          </p:cNvSpPr>
          <p:nvPr>
            <p:ph type="title" sz="quarter"/>
          </p:nvPr>
        </p:nvSpPr>
        <p:spPr>
          <a:xfrm>
            <a:off x="457200" y="10963"/>
            <a:ext cx="8229600" cy="1008192"/>
          </a:xfrm>
        </p:spPr>
        <p:txBody>
          <a:bodyPr/>
          <a:lstStyle/>
          <a:p>
            <a:r>
              <a:rPr lang="en-US" dirty="0"/>
              <a:t>Domains Work Together</a:t>
            </a:r>
          </a:p>
        </p:txBody>
      </p:sp>
      <p:sp>
        <p:nvSpPr>
          <p:cNvPr id="7" name="Content Placeholder 6"/>
          <p:cNvSpPr>
            <a:spLocks noGrp="1"/>
          </p:cNvSpPr>
          <p:nvPr>
            <p:ph sz="quarter" idx="1"/>
          </p:nvPr>
        </p:nvSpPr>
        <p:spPr>
          <a:xfrm>
            <a:off x="171389" y="1070811"/>
            <a:ext cx="3293117" cy="888584"/>
          </a:xfrm>
        </p:spPr>
        <p:txBody>
          <a:bodyPr anchor="ctr" anchorCtr="0"/>
          <a:lstStyle/>
          <a:p>
            <a:pPr marL="0" indent="0" algn="ctr">
              <a:spcBef>
                <a:spcPts val="0"/>
              </a:spcBef>
              <a:buNone/>
            </a:pPr>
            <a:r>
              <a:rPr lang="en-US" sz="1800" b="1" dirty="0"/>
              <a:t>LLD: </a:t>
            </a:r>
          </a:p>
          <a:p>
            <a:pPr marL="0" indent="0" algn="ctr">
              <a:spcBef>
                <a:spcPts val="600"/>
              </a:spcBef>
              <a:buNone/>
            </a:pPr>
            <a:r>
              <a:rPr lang="en-US" sz="1800" b="1" dirty="0"/>
              <a:t>Listening and Speaking</a:t>
            </a:r>
          </a:p>
        </p:txBody>
      </p:sp>
      <p:sp>
        <p:nvSpPr>
          <p:cNvPr id="8" name="Content Placeholder 7"/>
          <p:cNvSpPr>
            <a:spLocks noGrp="1"/>
          </p:cNvSpPr>
          <p:nvPr>
            <p:ph sz="quarter" idx="10"/>
          </p:nvPr>
        </p:nvSpPr>
        <p:spPr>
          <a:xfrm>
            <a:off x="171391" y="1959394"/>
            <a:ext cx="3299471" cy="4746205"/>
          </a:xfrm>
          <a:solidFill>
            <a:srgbClr val="F8E5BE"/>
          </a:solidFill>
          <a:ln>
            <a:solidFill>
              <a:schemeClr val="tx2">
                <a:lumMod val="50000"/>
              </a:schemeClr>
            </a:solidFill>
          </a:ln>
        </p:spPr>
        <p:txBody>
          <a:bodyPr/>
          <a:lstStyle/>
          <a:p>
            <a:pPr marL="119063" indent="0">
              <a:spcBef>
                <a:spcPts val="672"/>
              </a:spcBef>
              <a:buNone/>
            </a:pPr>
            <a:r>
              <a:rPr lang="en-US" sz="1800" dirty="0">
                <a:latin typeface="Arial" panose="020B0604020202020204" pitchFamily="34" charset="0"/>
                <a:cs typeface="Arial" panose="020B0604020202020204" pitchFamily="34" charset="0"/>
              </a:rPr>
              <a:t>Vocabulary</a:t>
            </a:r>
          </a:p>
          <a:p>
            <a:pPr marL="119063" indent="0" eaLnBrk="1" hangingPunct="1">
              <a:spcBef>
                <a:spcPts val="672"/>
              </a:spcBef>
              <a:buNone/>
            </a:pPr>
            <a:r>
              <a:rPr lang="en-US" sz="1800" b="1" dirty="0">
                <a:latin typeface="Arial" panose="020B0604020202020204" pitchFamily="34" charset="0"/>
                <a:cs typeface="Arial" panose="020B0604020202020204" pitchFamily="34" charset="0"/>
              </a:rPr>
              <a:t>2.1: </a:t>
            </a:r>
            <a:r>
              <a:rPr lang="en-US" sz="1800" dirty="0">
                <a:latin typeface="Arial" panose="020B0604020202020204" pitchFamily="34" charset="0"/>
                <a:cs typeface="Arial" panose="020B0604020202020204" pitchFamily="34" charset="0"/>
              </a:rPr>
              <a:t>Understand and use an increasing variety and specificity of accepted words for objects, actions, and attributes encountered in both real and symbolic contexts.</a:t>
            </a:r>
          </a:p>
          <a:p>
            <a:pPr marL="119063" indent="0" eaLnBrk="1" hangingPunct="1">
              <a:spcBef>
                <a:spcPts val="672"/>
              </a:spcBef>
              <a:buNone/>
            </a:pPr>
            <a:r>
              <a:rPr lang="en-US" sz="1800" b="1" dirty="0">
                <a:latin typeface="Arial" panose="020B0604020202020204" pitchFamily="34" charset="0"/>
                <a:cs typeface="Arial" panose="020B0604020202020204" pitchFamily="34" charset="0"/>
              </a:rPr>
              <a:t>2.2</a:t>
            </a:r>
            <a:r>
              <a:rPr lang="en-US" sz="1800" dirty="0">
                <a:latin typeface="Arial" panose="020B0604020202020204" pitchFamily="34" charset="0"/>
                <a:cs typeface="Arial" panose="020B0604020202020204" pitchFamily="34" charset="0"/>
              </a:rPr>
              <a:t>: Understand and use accepted words for categories of objects encountered in everyday life.</a:t>
            </a:r>
          </a:p>
          <a:p>
            <a:pPr marL="119063" indent="0" eaLnBrk="1" hangingPunct="1">
              <a:spcBef>
                <a:spcPts val="672"/>
              </a:spcBef>
              <a:buNone/>
            </a:pPr>
            <a:r>
              <a:rPr lang="en-US" sz="1800" b="1" dirty="0">
                <a:latin typeface="Arial" panose="020B0604020202020204" pitchFamily="34" charset="0"/>
                <a:cs typeface="Arial" panose="020B0604020202020204" pitchFamily="34" charset="0"/>
              </a:rPr>
              <a:t>2.3</a:t>
            </a:r>
            <a:r>
              <a:rPr lang="en-US" sz="1800" dirty="0">
                <a:latin typeface="Arial" panose="020B0604020202020204" pitchFamily="34" charset="0"/>
                <a:cs typeface="Arial" panose="020B0604020202020204" pitchFamily="34" charset="0"/>
              </a:rPr>
              <a:t>: Understand and use both simple and complex words that describe the relations between objects.</a:t>
            </a:r>
          </a:p>
          <a:p>
            <a:pPr marL="0" indent="0">
              <a:spcBef>
                <a:spcPts val="672"/>
              </a:spcBef>
              <a:buNone/>
            </a:pPr>
            <a:endParaRPr lang="en-US" sz="1800" dirty="0">
              <a:latin typeface="Arial" panose="020B0604020202020204" pitchFamily="34" charset="0"/>
              <a:cs typeface="Arial" panose="020B0604020202020204" pitchFamily="34" charset="0"/>
            </a:endParaRPr>
          </a:p>
        </p:txBody>
      </p:sp>
      <p:sp>
        <p:nvSpPr>
          <p:cNvPr id="15" name="Content Placeholder 14"/>
          <p:cNvSpPr>
            <a:spLocks noGrp="1"/>
          </p:cNvSpPr>
          <p:nvPr>
            <p:ph sz="quarter" idx="13"/>
          </p:nvPr>
        </p:nvSpPr>
        <p:spPr>
          <a:xfrm>
            <a:off x="3621084" y="1042007"/>
            <a:ext cx="2504775" cy="896963"/>
          </a:xfrm>
        </p:spPr>
        <p:txBody>
          <a:bodyPr anchor="ctr" anchorCtr="0"/>
          <a:lstStyle/>
          <a:p>
            <a:pPr marL="0" indent="0" algn="ctr">
              <a:buNone/>
            </a:pPr>
            <a:r>
              <a:rPr lang="en-US" sz="1800" b="1" dirty="0">
                <a:solidFill>
                  <a:schemeClr val="bg1"/>
                </a:solidFill>
                <a:effectLst>
                  <a:outerShdw blurRad="38100" dist="38100" dir="2700000" algn="tl">
                    <a:srgbClr val="000000">
                      <a:alpha val="43137"/>
                    </a:srgbClr>
                  </a:outerShdw>
                </a:effectLst>
              </a:rPr>
              <a:t>ELD: </a:t>
            </a:r>
          </a:p>
          <a:p>
            <a:pPr marL="0" indent="0" algn="ctr">
              <a:buNone/>
            </a:pPr>
            <a:r>
              <a:rPr lang="en-US" sz="1800" b="1" dirty="0">
                <a:solidFill>
                  <a:schemeClr val="bg1"/>
                </a:solidFill>
                <a:effectLst>
                  <a:outerShdw blurRad="38100" dist="38100" dir="2700000" algn="tl">
                    <a:srgbClr val="000000">
                      <a:alpha val="43137"/>
                    </a:srgbClr>
                  </a:outerShdw>
                </a:effectLst>
              </a:rPr>
              <a:t>Listening</a:t>
            </a:r>
          </a:p>
        </p:txBody>
      </p:sp>
      <p:sp>
        <p:nvSpPr>
          <p:cNvPr id="16" name="Content Placeholder 15"/>
          <p:cNvSpPr>
            <a:spLocks noGrp="1"/>
          </p:cNvSpPr>
          <p:nvPr>
            <p:ph sz="quarter" idx="14"/>
          </p:nvPr>
        </p:nvSpPr>
        <p:spPr>
          <a:xfrm>
            <a:off x="3547938" y="1959395"/>
            <a:ext cx="2548024" cy="1718630"/>
          </a:xfrm>
        </p:spPr>
        <p:txBody>
          <a:bodyPr/>
          <a:lstStyle/>
          <a:p>
            <a:pPr marL="115888" indent="0">
              <a:spcBef>
                <a:spcPts val="672"/>
              </a:spcBef>
              <a:buNone/>
            </a:pPr>
            <a:r>
              <a:rPr lang="en-US" sz="1800" b="1" dirty="0">
                <a:solidFill>
                  <a:srgbClr val="000000"/>
                </a:solidFill>
              </a:rPr>
              <a:t>1.0: </a:t>
            </a:r>
            <a:r>
              <a:rPr lang="en-US" sz="1800" dirty="0"/>
              <a:t>Children listen with understanding.</a:t>
            </a:r>
          </a:p>
        </p:txBody>
      </p:sp>
      <p:sp>
        <p:nvSpPr>
          <p:cNvPr id="17" name="Content Placeholder 16"/>
          <p:cNvSpPr>
            <a:spLocks noGrp="1"/>
          </p:cNvSpPr>
          <p:nvPr>
            <p:ph sz="quarter" idx="15"/>
          </p:nvPr>
        </p:nvSpPr>
        <p:spPr>
          <a:xfrm>
            <a:off x="6119506" y="1019155"/>
            <a:ext cx="2650724" cy="919815"/>
          </a:xfrm>
          <a:solidFill>
            <a:srgbClr val="004FA5"/>
          </a:solidFill>
          <a:ln>
            <a:solidFill>
              <a:schemeClr val="tx2">
                <a:lumMod val="50000"/>
              </a:schemeClr>
            </a:solidFill>
          </a:ln>
        </p:spPr>
        <p:txBody>
          <a:bodyPr anchor="ctr" anchorCtr="0"/>
          <a:lstStyle/>
          <a:p>
            <a:pPr marL="0" indent="0" algn="ctr">
              <a:buNone/>
            </a:pPr>
            <a:r>
              <a:rPr lang="en-US" sz="1800" b="1" dirty="0">
                <a:solidFill>
                  <a:schemeClr val="bg1"/>
                </a:solidFill>
                <a:effectLst>
                  <a:outerShdw blurRad="38100" dist="38100" dir="2700000" algn="tl">
                    <a:srgbClr val="000000">
                      <a:alpha val="43137"/>
                    </a:srgbClr>
                  </a:outerShdw>
                </a:effectLst>
              </a:rPr>
              <a:t>ELD: </a:t>
            </a:r>
          </a:p>
          <a:p>
            <a:pPr marL="0" indent="0" algn="ctr">
              <a:buNone/>
            </a:pPr>
            <a:r>
              <a:rPr lang="en-US" sz="1800" b="1" dirty="0">
                <a:solidFill>
                  <a:schemeClr val="bg1"/>
                </a:solidFill>
                <a:effectLst>
                  <a:outerShdw blurRad="38100" dist="38100" dir="2700000" algn="tl">
                    <a:srgbClr val="000000">
                      <a:alpha val="43137"/>
                    </a:srgbClr>
                  </a:outerShdw>
                </a:effectLst>
              </a:rPr>
              <a:t>Speaking</a:t>
            </a:r>
          </a:p>
        </p:txBody>
      </p:sp>
      <p:sp>
        <p:nvSpPr>
          <p:cNvPr id="18" name="Content Placeholder 17"/>
          <p:cNvSpPr>
            <a:spLocks noGrp="1"/>
          </p:cNvSpPr>
          <p:nvPr>
            <p:ph sz="quarter" idx="16"/>
          </p:nvPr>
        </p:nvSpPr>
        <p:spPr>
          <a:xfrm>
            <a:off x="6095962" y="1938970"/>
            <a:ext cx="2742760" cy="1739055"/>
          </a:xfrm>
        </p:spPr>
        <p:txBody>
          <a:bodyPr/>
          <a:lstStyle/>
          <a:p>
            <a:pPr marL="109538" indent="0">
              <a:spcBef>
                <a:spcPts val="672"/>
              </a:spcBef>
              <a:buNone/>
            </a:pPr>
            <a:r>
              <a:rPr lang="en-US" sz="1800" b="1" dirty="0">
                <a:solidFill>
                  <a:srgbClr val="000000"/>
                </a:solidFill>
              </a:rPr>
              <a:t>1.0 </a:t>
            </a:r>
            <a:r>
              <a:rPr lang="en-US" sz="1800" dirty="0"/>
              <a:t>Children use nonverbal and verbal strategies to communicate with others.</a:t>
            </a:r>
            <a:endParaRPr lang="en-US" sz="1600" dirty="0"/>
          </a:p>
        </p:txBody>
      </p:sp>
      <p:sp>
        <p:nvSpPr>
          <p:cNvPr id="19" name="Content Placeholder 18"/>
          <p:cNvSpPr>
            <a:spLocks noGrp="1"/>
          </p:cNvSpPr>
          <p:nvPr>
            <p:ph sz="quarter" idx="17"/>
          </p:nvPr>
        </p:nvSpPr>
        <p:spPr>
          <a:xfrm>
            <a:off x="6095962" y="3710673"/>
            <a:ext cx="2742760" cy="1367889"/>
          </a:xfrm>
        </p:spPr>
        <p:txBody>
          <a:bodyPr/>
          <a:lstStyle/>
          <a:p>
            <a:pPr marL="109538" indent="0">
              <a:buNone/>
            </a:pPr>
            <a:r>
              <a:rPr lang="en-US" sz="1800" b="1" dirty="0"/>
              <a:t>2.0 </a:t>
            </a:r>
            <a:r>
              <a:rPr lang="en-US" sz="1800" dirty="0"/>
              <a:t>Children begin to understand and use social conventions in English. </a:t>
            </a:r>
          </a:p>
        </p:txBody>
      </p:sp>
      <p:sp>
        <p:nvSpPr>
          <p:cNvPr id="20" name="Content Placeholder 19"/>
          <p:cNvSpPr>
            <a:spLocks noGrp="1"/>
          </p:cNvSpPr>
          <p:nvPr>
            <p:ph sz="quarter" idx="18"/>
          </p:nvPr>
        </p:nvSpPr>
        <p:spPr>
          <a:xfrm>
            <a:off x="6125860" y="5078563"/>
            <a:ext cx="2712862" cy="1412602"/>
          </a:xfrm>
        </p:spPr>
        <p:txBody>
          <a:bodyPr/>
          <a:lstStyle/>
          <a:p>
            <a:pPr marL="109538" indent="0">
              <a:buNone/>
            </a:pPr>
            <a:r>
              <a:rPr lang="en-US" sz="1800" b="1" dirty="0">
                <a:solidFill>
                  <a:srgbClr val="000000"/>
                </a:solidFill>
              </a:rPr>
              <a:t>3.0</a:t>
            </a:r>
            <a:r>
              <a:rPr lang="en-US" sz="1800" dirty="0">
                <a:solidFill>
                  <a:srgbClr val="000000"/>
                </a:solidFill>
              </a:rPr>
              <a:t> </a:t>
            </a:r>
            <a:r>
              <a:rPr lang="en-US" sz="1800" dirty="0"/>
              <a:t>Children use language to create oral narratives about their personal experiences.</a:t>
            </a:r>
          </a:p>
        </p:txBody>
      </p:sp>
      <p:sp>
        <p:nvSpPr>
          <p:cNvPr id="5" name="Slide Number Placeholder 4"/>
          <p:cNvSpPr>
            <a:spLocks noGrp="1"/>
          </p:cNvSpPr>
          <p:nvPr>
            <p:ph type="sldNum" sz="quarter" idx="4"/>
          </p:nvPr>
        </p:nvSpPr>
        <p:spPr>
          <a:xfrm>
            <a:off x="8686800" y="0"/>
            <a:ext cx="457200" cy="365125"/>
          </a:xfrm>
        </p:spPr>
        <p:txBody>
          <a:bodyPr/>
          <a:lstStyle/>
          <a:p>
            <a:fld id="{FCCD4C73-F94D-482C-9D48-349968E853D5}" type="slidenum">
              <a:rPr lang="en-US" altLang="en-US" smtClean="0"/>
              <a:pPr/>
              <a:t>19</a:t>
            </a:fld>
            <a:endParaRPr lang="en-US" altLang="en-US"/>
          </a:p>
        </p:txBody>
      </p:sp>
      <p:sp>
        <p:nvSpPr>
          <p:cNvPr id="24" name="Rectangle 23"/>
          <p:cNvSpPr>
            <a:spLocks noChangeArrowheads="1"/>
          </p:cNvSpPr>
          <p:nvPr/>
        </p:nvSpPr>
        <p:spPr bwMode="auto">
          <a:xfrm>
            <a:off x="171390" y="6679236"/>
            <a:ext cx="897261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©2017 California Department of Education</a:t>
            </a:r>
            <a:endParaRPr lang="en-US" altLang="en-US" sz="900" dirty="0">
              <a:cs typeface="Arial" panose="020B0604020202020204" pitchFamily="34" charset="0"/>
            </a:endParaRPr>
          </a:p>
        </p:txBody>
      </p:sp>
    </p:spTree>
    <p:extLst>
      <p:ext uri="{BB962C8B-B14F-4D97-AF65-F5344CB8AC3E}">
        <p14:creationId xmlns:p14="http://schemas.microsoft.com/office/powerpoint/2010/main" val="4027075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a:t>Objectives</a:t>
            </a:r>
          </a:p>
        </p:txBody>
      </p:sp>
      <p:sp>
        <p:nvSpPr>
          <p:cNvPr id="3" name="Content Placeholder 2"/>
          <p:cNvSpPr>
            <a:spLocks noGrp="1"/>
          </p:cNvSpPr>
          <p:nvPr>
            <p:ph idx="1"/>
          </p:nvPr>
        </p:nvSpPr>
        <p:spPr>
          <a:xfrm>
            <a:off x="609600" y="1066800"/>
            <a:ext cx="8008374" cy="5420264"/>
          </a:xfrm>
        </p:spPr>
        <p:txBody>
          <a:bodyPr/>
          <a:lstStyle/>
          <a:p>
            <a:pPr lvl="0"/>
            <a:r>
              <a:rPr lang="en-US" altLang="en-US" sz="2300" dirty="0">
                <a:solidFill>
                  <a:prstClr val="black"/>
                </a:solidFill>
                <a:ea typeface="MS PGothic" panose="020B0600070205080204" pitchFamily="34" charset="-128"/>
              </a:rPr>
              <a:t>Gain understanding of key concepts from the </a:t>
            </a:r>
            <a:r>
              <a:rPr lang="en-US" altLang="en-US" sz="2300" i="1" dirty="0">
                <a:solidFill>
                  <a:prstClr val="black"/>
                </a:solidFill>
                <a:ea typeface="MS PGothic" panose="020B0600070205080204" pitchFamily="34" charset="-128"/>
              </a:rPr>
              <a:t>California Preschool Learning Foundations, Volume 1  and the California Preschool Curriculum Framework, Volume 1—</a:t>
            </a:r>
            <a:r>
              <a:rPr lang="en-US" altLang="en-US" sz="2300" dirty="0">
                <a:solidFill>
                  <a:prstClr val="black"/>
                </a:solidFill>
                <a:ea typeface="MS PGothic" panose="020B0600070205080204" pitchFamily="34" charset="-128"/>
              </a:rPr>
              <a:t>Language and Literacy domain, Listening and Speaking strand: Vocabulary </a:t>
            </a:r>
            <a:r>
              <a:rPr lang="en-US" altLang="en-US" sz="2300" dirty="0" err="1">
                <a:solidFill>
                  <a:prstClr val="black"/>
                </a:solidFill>
                <a:ea typeface="MS PGothic" panose="020B0600070205080204" pitchFamily="34" charset="-128"/>
              </a:rPr>
              <a:t>substrand</a:t>
            </a:r>
            <a:r>
              <a:rPr lang="en-US" altLang="en-US" sz="2300" dirty="0">
                <a:solidFill>
                  <a:prstClr val="black"/>
                </a:solidFill>
                <a:ea typeface="MS PGothic" panose="020B0600070205080204" pitchFamily="34" charset="-128"/>
              </a:rPr>
              <a:t>.</a:t>
            </a:r>
          </a:p>
          <a:p>
            <a:pPr lvl="0"/>
            <a:r>
              <a:rPr lang="en-US" altLang="en-US" sz="2300" dirty="0">
                <a:solidFill>
                  <a:prstClr val="black"/>
                </a:solidFill>
                <a:ea typeface="MS PGothic" panose="020B0600070205080204" pitchFamily="34" charset="-128"/>
              </a:rPr>
              <a:t>Observe, read, and discuss the developmental continuum for vocabulary that will guide instruction and learning in Transitional Kindergarten (TK).</a:t>
            </a:r>
          </a:p>
          <a:p>
            <a:r>
              <a:rPr lang="en-US" altLang="en-US" sz="2300" dirty="0">
                <a:solidFill>
                  <a:prstClr val="black"/>
                </a:solidFill>
                <a:ea typeface="MS PGothic" panose="020B0600070205080204" pitchFamily="34" charset="-128"/>
              </a:rPr>
              <a:t>Practice using the Preschool Learning Foundations and Preschool Curriculum Framework to intentionally plan developmentally appropriate, cultural, and inclusive strategies that promote the development of </a:t>
            </a:r>
            <a:r>
              <a:rPr lang="en-US" sz="2300" dirty="0"/>
              <a:t>skills, knowledge, and behaviors related to language and literacy development.</a:t>
            </a:r>
          </a:p>
          <a:p>
            <a:pPr lvl="0"/>
            <a:endParaRPr lang="en-US" altLang="en-US" sz="2300" dirty="0">
              <a:solidFill>
                <a:prstClr val="black"/>
              </a:solidFill>
              <a:ea typeface="MS PGothic" panose="020B0600070205080204" pitchFamily="34" charset="-128"/>
            </a:endParaRPr>
          </a:p>
          <a:p>
            <a:endParaRPr lang="en-US" sz="2300" dirty="0"/>
          </a:p>
        </p:txBody>
      </p:sp>
      <p:sp>
        <p:nvSpPr>
          <p:cNvPr id="4" name="Slide Number Placeholder 3"/>
          <p:cNvSpPr>
            <a:spLocks noGrp="1"/>
          </p:cNvSpPr>
          <p:nvPr>
            <p:ph type="sldNum" sz="quarter" idx="10"/>
          </p:nvPr>
        </p:nvSpPr>
        <p:spPr/>
        <p:txBody>
          <a:bodyPr/>
          <a:lstStyle/>
          <a:p>
            <a:fld id="{894E3918-0C58-4BC1-A1C2-4C804A6662F9}" type="slidenum">
              <a:rPr lang="en-US" altLang="en-US" smtClean="0"/>
              <a:pPr/>
              <a:t>2</a:t>
            </a:fld>
            <a:endParaRPr lang="en-US" altLang="en-US"/>
          </a:p>
        </p:txBody>
      </p:sp>
    </p:spTree>
    <p:extLst>
      <p:ext uri="{BB962C8B-B14F-4D97-AF65-F5344CB8AC3E}">
        <p14:creationId xmlns:p14="http://schemas.microsoft.com/office/powerpoint/2010/main" val="1202980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idx="1"/>
          </p:nvPr>
        </p:nvPicPr>
        <p:blipFill rotWithShape="1">
          <a:blip r:embed="rId3"/>
          <a:srcRect b="12222"/>
          <a:stretch/>
        </p:blipFill>
        <p:spPr>
          <a:xfrm>
            <a:off x="2058193" y="648929"/>
            <a:ext cx="5027613" cy="6046000"/>
          </a:xfrm>
          <a:prstGeom prst="rect">
            <a:avLst/>
          </a:prstGeom>
          <a:ln>
            <a:solidFill>
              <a:schemeClr val="tx1"/>
            </a:solidFill>
          </a:ln>
        </p:spPr>
      </p:pic>
      <p:sp>
        <p:nvSpPr>
          <p:cNvPr id="244741" name="AutoShape 5"/>
          <p:cNvSpPr>
            <a:spLocks noChangeArrowheads="1"/>
          </p:cNvSpPr>
          <p:nvPr/>
        </p:nvSpPr>
        <p:spPr bwMode="auto">
          <a:xfrm>
            <a:off x="7620000" y="3962400"/>
            <a:ext cx="1143000" cy="381000"/>
          </a:xfrm>
          <a:prstGeom prst="wedgeRectCallout">
            <a:avLst>
              <a:gd name="adj1" fmla="val -102858"/>
              <a:gd name="adj2" fmla="val 60726"/>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Domain</a:t>
            </a:r>
          </a:p>
        </p:txBody>
      </p:sp>
      <p:sp>
        <p:nvSpPr>
          <p:cNvPr id="244739" name="AutoShape 3"/>
          <p:cNvSpPr>
            <a:spLocks noChangeArrowheads="1"/>
          </p:cNvSpPr>
          <p:nvPr/>
        </p:nvSpPr>
        <p:spPr bwMode="auto">
          <a:xfrm>
            <a:off x="6400403" y="878758"/>
            <a:ext cx="990600" cy="381000"/>
          </a:xfrm>
          <a:prstGeom prst="wedgeRectCallout">
            <a:avLst>
              <a:gd name="adj1" fmla="val -95823"/>
              <a:gd name="adj2" fmla="val -54215"/>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Strand</a:t>
            </a:r>
          </a:p>
        </p:txBody>
      </p:sp>
      <p:sp>
        <p:nvSpPr>
          <p:cNvPr id="244743" name="AutoShape 7"/>
          <p:cNvSpPr>
            <a:spLocks noChangeArrowheads="1"/>
          </p:cNvSpPr>
          <p:nvPr/>
        </p:nvSpPr>
        <p:spPr bwMode="auto">
          <a:xfrm>
            <a:off x="685799" y="629879"/>
            <a:ext cx="1295400" cy="304800"/>
          </a:xfrm>
          <a:prstGeom prst="wedgeRectCallout">
            <a:avLst>
              <a:gd name="adj1" fmla="val 100240"/>
              <a:gd name="adj2" fmla="val 86494"/>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Substrand</a:t>
            </a:r>
          </a:p>
        </p:txBody>
      </p:sp>
      <p:sp>
        <p:nvSpPr>
          <p:cNvPr id="244740" name="AutoShape 4"/>
          <p:cNvSpPr>
            <a:spLocks noChangeArrowheads="1"/>
          </p:cNvSpPr>
          <p:nvPr/>
        </p:nvSpPr>
        <p:spPr bwMode="auto">
          <a:xfrm>
            <a:off x="3962400" y="706694"/>
            <a:ext cx="762000" cy="304800"/>
          </a:xfrm>
          <a:prstGeom prst="wedgeRectCallout">
            <a:avLst>
              <a:gd name="adj1" fmla="val 25408"/>
              <a:gd name="adj2" fmla="val 126663"/>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Age</a:t>
            </a:r>
          </a:p>
        </p:txBody>
      </p:sp>
      <p:sp>
        <p:nvSpPr>
          <p:cNvPr id="244745" name="AutoShape 9"/>
          <p:cNvSpPr>
            <a:spLocks noChangeArrowheads="1"/>
          </p:cNvSpPr>
          <p:nvPr/>
        </p:nvSpPr>
        <p:spPr bwMode="auto">
          <a:xfrm>
            <a:off x="6781800" y="1676400"/>
            <a:ext cx="1676400" cy="381000"/>
          </a:xfrm>
          <a:prstGeom prst="wedgeRectCallout">
            <a:avLst>
              <a:gd name="adj1" fmla="val -82228"/>
              <a:gd name="adj2" fmla="val 49234"/>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Foundation</a:t>
            </a:r>
          </a:p>
        </p:txBody>
      </p:sp>
      <p:sp>
        <p:nvSpPr>
          <p:cNvPr id="244744" name="AutoShape 8"/>
          <p:cNvSpPr>
            <a:spLocks noChangeArrowheads="1"/>
          </p:cNvSpPr>
          <p:nvPr/>
        </p:nvSpPr>
        <p:spPr bwMode="auto">
          <a:xfrm>
            <a:off x="7008813" y="2349500"/>
            <a:ext cx="1447800" cy="381000"/>
          </a:xfrm>
          <a:prstGeom prst="wedgeRectCallout">
            <a:avLst>
              <a:gd name="adj1" fmla="val -106295"/>
              <a:gd name="adj2" fmla="val 160083"/>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rPr>
              <a:t>Examples</a:t>
            </a:r>
          </a:p>
        </p:txBody>
      </p:sp>
      <p:sp>
        <p:nvSpPr>
          <p:cNvPr id="2" name="AutoShape 4"/>
          <p:cNvSpPr>
            <a:spLocks noChangeArrowheads="1"/>
          </p:cNvSpPr>
          <p:nvPr/>
        </p:nvSpPr>
        <p:spPr bwMode="auto">
          <a:xfrm>
            <a:off x="102008" y="2235200"/>
            <a:ext cx="1447800" cy="609600"/>
          </a:xfrm>
          <a:prstGeom prst="wedgeRectCallout">
            <a:avLst>
              <a:gd name="adj1" fmla="val 92051"/>
              <a:gd name="adj2" fmla="val -169893"/>
            </a:avLst>
          </a:prstGeom>
          <a:solidFill>
            <a:srgbClr val="FCF4E4"/>
          </a:solidFill>
          <a:ln w="9525">
            <a:solidFill>
              <a:schemeClr val="tx1"/>
            </a:solidFill>
            <a:miter lim="800000"/>
            <a:headEnd/>
            <a:tailEnd/>
          </a:ln>
          <a:effectLst/>
        </p:spPr>
        <p:txBody>
          <a:bodyPr/>
          <a:lstStyle/>
          <a:p>
            <a:pPr algn="ctr">
              <a:defRPr/>
            </a:pPr>
            <a:r>
              <a:rPr lang="en-US" sz="1600" dirty="0">
                <a:latin typeface="Arial" charset="0"/>
                <a:ea typeface="ＭＳ Ｐゴシック" pitchFamily="48" charset="-128"/>
              </a:rPr>
              <a:t>Substrand</a:t>
            </a:r>
          </a:p>
          <a:p>
            <a:pPr algn="ctr">
              <a:defRPr/>
            </a:pPr>
            <a:r>
              <a:rPr lang="en-US" sz="1600" dirty="0">
                <a:latin typeface="Arial" charset="0"/>
                <a:ea typeface="ＭＳ Ｐゴシック" pitchFamily="48" charset="-128"/>
              </a:rPr>
              <a:t>Description</a:t>
            </a:r>
          </a:p>
        </p:txBody>
      </p:sp>
      <p:sp>
        <p:nvSpPr>
          <p:cNvPr id="96266" name="Title 7"/>
          <p:cNvSpPr>
            <a:spLocks noGrp="1"/>
          </p:cNvSpPr>
          <p:nvPr>
            <p:ph type="title"/>
          </p:nvPr>
        </p:nvSpPr>
        <p:spPr>
          <a:xfrm>
            <a:off x="457200" y="-14288"/>
            <a:ext cx="8229600" cy="700088"/>
          </a:xfrm>
        </p:spPr>
        <p:txBody>
          <a:bodyPr/>
          <a:lstStyle/>
          <a:p>
            <a:r>
              <a:rPr lang="en-US" altLang="en-US" dirty="0">
                <a:ea typeface="ＭＳ Ｐゴシック" panose="020B0600070205080204" pitchFamily="34" charset="-128"/>
              </a:rPr>
              <a:t>Map of the Foundations</a:t>
            </a:r>
          </a:p>
        </p:txBody>
      </p:sp>
      <p:sp>
        <p:nvSpPr>
          <p:cNvPr id="96267" name="Slide Number Placeholder 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8AFA9B-79B2-4EE6-83A5-99EDDA0B3521}" type="slidenum">
              <a:rPr lang="en-US" altLang="en-US" sz="1200"/>
              <a:pPr/>
              <a:t>20</a:t>
            </a:fld>
            <a:endParaRPr lang="en-US" altLang="en-US" sz="1200"/>
          </a:p>
        </p:txBody>
      </p:sp>
    </p:spTree>
    <p:extLst>
      <p:ext uri="{BB962C8B-B14F-4D97-AF65-F5344CB8AC3E}">
        <p14:creationId xmlns:p14="http://schemas.microsoft.com/office/powerpoint/2010/main" val="192276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741">
                                            <p:txEl>
                                              <p:pRg st="0" end="0"/>
                                            </p:txEl>
                                          </p:spTgt>
                                        </p:tgtEl>
                                        <p:attrNameLst>
                                          <p:attrName>style.visibility</p:attrName>
                                        </p:attrNameLst>
                                      </p:cBhvr>
                                      <p:to>
                                        <p:strVal val="visible"/>
                                      </p:to>
                                    </p:set>
                                    <p:animEffect transition="in" filter="fade">
                                      <p:cBhvr>
                                        <p:cTn id="7" dur="500"/>
                                        <p:tgtEl>
                                          <p:spTgt spid="2447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4739">
                                            <p:txEl>
                                              <p:pRg st="0" end="0"/>
                                            </p:txEl>
                                          </p:spTgt>
                                        </p:tgtEl>
                                        <p:attrNameLst>
                                          <p:attrName>style.visibility</p:attrName>
                                        </p:attrNameLst>
                                      </p:cBhvr>
                                      <p:to>
                                        <p:strVal val="visible"/>
                                      </p:to>
                                    </p:set>
                                    <p:animEffect transition="in" filter="fade">
                                      <p:cBhvr>
                                        <p:cTn id="12" dur="500"/>
                                        <p:tgtEl>
                                          <p:spTgt spid="2447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743">
                                            <p:txEl>
                                              <p:pRg st="0" end="0"/>
                                            </p:txEl>
                                          </p:spTgt>
                                        </p:tgtEl>
                                        <p:attrNameLst>
                                          <p:attrName>style.visibility</p:attrName>
                                        </p:attrNameLst>
                                      </p:cBhvr>
                                      <p:to>
                                        <p:strVal val="visible"/>
                                      </p:to>
                                    </p:set>
                                    <p:animEffect transition="in" filter="fade">
                                      <p:cBhvr>
                                        <p:cTn id="17" dur="500"/>
                                        <p:tgtEl>
                                          <p:spTgt spid="2447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44740">
                                            <p:txEl>
                                              <p:pRg st="0" end="0"/>
                                            </p:txEl>
                                          </p:spTgt>
                                        </p:tgtEl>
                                        <p:attrNameLst>
                                          <p:attrName>style.visibility</p:attrName>
                                        </p:attrNameLst>
                                      </p:cBhvr>
                                      <p:to>
                                        <p:strVal val="visible"/>
                                      </p:to>
                                    </p:set>
                                    <p:animEffect transition="in" filter="fade">
                                      <p:cBhvr>
                                        <p:cTn id="30" dur="500"/>
                                        <p:tgtEl>
                                          <p:spTgt spid="24474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4745">
                                            <p:txEl>
                                              <p:pRg st="0" end="0"/>
                                            </p:txEl>
                                          </p:spTgt>
                                        </p:tgtEl>
                                        <p:attrNameLst>
                                          <p:attrName>style.visibility</p:attrName>
                                        </p:attrNameLst>
                                      </p:cBhvr>
                                      <p:to>
                                        <p:strVal val="visible"/>
                                      </p:to>
                                    </p:set>
                                    <p:animEffect transition="in" filter="fade">
                                      <p:cBhvr>
                                        <p:cTn id="35" dur="500"/>
                                        <p:tgtEl>
                                          <p:spTgt spid="24474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44744">
                                            <p:txEl>
                                              <p:pRg st="0" end="0"/>
                                            </p:txEl>
                                          </p:spTgt>
                                        </p:tgtEl>
                                        <p:attrNameLst>
                                          <p:attrName>style.visibility</p:attrName>
                                        </p:attrNameLst>
                                      </p:cBhvr>
                                      <p:to>
                                        <p:strVal val="visible"/>
                                      </p:to>
                                    </p:set>
                                    <p:animEffect transition="in" filter="fade">
                                      <p:cBhvr>
                                        <p:cTn id="40" dur="500"/>
                                        <p:tgtEl>
                                          <p:spTgt spid="2447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stretch>
            <a:fillRect/>
          </a:stretch>
        </p:blipFill>
        <p:spPr>
          <a:xfrm>
            <a:off x="2392135" y="685800"/>
            <a:ext cx="4359729" cy="5981784"/>
          </a:xfrm>
          <a:prstGeom prst="rect">
            <a:avLst/>
          </a:prstGeom>
          <a:ln>
            <a:solidFill>
              <a:schemeClr val="tx1"/>
            </a:solidFill>
          </a:ln>
        </p:spPr>
      </p:pic>
      <p:sp>
        <p:nvSpPr>
          <p:cNvPr id="244741" name="AutoShape 5"/>
          <p:cNvSpPr>
            <a:spLocks noChangeArrowheads="1"/>
          </p:cNvSpPr>
          <p:nvPr/>
        </p:nvSpPr>
        <p:spPr bwMode="auto">
          <a:xfrm>
            <a:off x="876300" y="4419600"/>
            <a:ext cx="1143000" cy="381000"/>
          </a:xfrm>
          <a:prstGeom prst="wedgeRectCallout">
            <a:avLst>
              <a:gd name="adj1" fmla="val 80533"/>
              <a:gd name="adj2" fmla="val 240230"/>
            </a:avLst>
          </a:prstGeom>
          <a:solidFill>
            <a:srgbClr val="FCF4E4"/>
          </a:solidFill>
          <a:ln w="9525">
            <a:solidFill>
              <a:schemeClr val="tx1"/>
            </a:solid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Domain</a:t>
            </a:r>
          </a:p>
        </p:txBody>
      </p:sp>
      <p:sp>
        <p:nvSpPr>
          <p:cNvPr id="244739" name="AutoShape 3"/>
          <p:cNvSpPr>
            <a:spLocks noChangeArrowheads="1"/>
          </p:cNvSpPr>
          <p:nvPr/>
        </p:nvSpPr>
        <p:spPr bwMode="auto">
          <a:xfrm>
            <a:off x="1756134" y="698500"/>
            <a:ext cx="990600" cy="381000"/>
          </a:xfrm>
          <a:prstGeom prst="wedgeRectCallout">
            <a:avLst>
              <a:gd name="adj1" fmla="val 97254"/>
              <a:gd name="adj2" fmla="val -19906"/>
            </a:avLst>
          </a:prstGeom>
          <a:solidFill>
            <a:srgbClr val="FCF4E4"/>
          </a:solidFill>
          <a:ln w="9525">
            <a:solidFill>
              <a:schemeClr val="tx1"/>
            </a:solid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Strand</a:t>
            </a:r>
          </a:p>
        </p:txBody>
      </p:sp>
      <p:sp>
        <p:nvSpPr>
          <p:cNvPr id="244743" name="AutoShape 7"/>
          <p:cNvSpPr>
            <a:spLocks noChangeArrowheads="1"/>
          </p:cNvSpPr>
          <p:nvPr/>
        </p:nvSpPr>
        <p:spPr bwMode="auto">
          <a:xfrm>
            <a:off x="959207" y="1260475"/>
            <a:ext cx="1295400" cy="304800"/>
          </a:xfrm>
          <a:prstGeom prst="wedgeRectCallout">
            <a:avLst>
              <a:gd name="adj1" fmla="val 128443"/>
              <a:gd name="adj2" fmla="val -99411"/>
            </a:avLst>
          </a:prstGeom>
          <a:solidFill>
            <a:srgbClr val="FCF4E4"/>
          </a:solidFill>
          <a:ln w="9525">
            <a:solidFill>
              <a:schemeClr val="tx1"/>
            </a:solid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Substrand</a:t>
            </a:r>
          </a:p>
        </p:txBody>
      </p:sp>
      <p:sp>
        <p:nvSpPr>
          <p:cNvPr id="244740" name="AutoShape 4"/>
          <p:cNvSpPr>
            <a:spLocks noChangeArrowheads="1"/>
          </p:cNvSpPr>
          <p:nvPr/>
        </p:nvSpPr>
        <p:spPr bwMode="auto">
          <a:xfrm>
            <a:off x="1693135" y="1743173"/>
            <a:ext cx="762000" cy="304800"/>
          </a:xfrm>
          <a:prstGeom prst="wedgeRectCallout">
            <a:avLst>
              <a:gd name="adj1" fmla="val 128076"/>
              <a:gd name="adj2" fmla="val -136999"/>
            </a:avLst>
          </a:prstGeom>
          <a:solidFill>
            <a:srgbClr val="FCF4E4"/>
          </a:solidFill>
          <a:ln w="9525">
            <a:solidFill>
              <a:schemeClr val="tx1"/>
            </a:solid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Level</a:t>
            </a:r>
          </a:p>
        </p:txBody>
      </p:sp>
      <p:sp>
        <p:nvSpPr>
          <p:cNvPr id="244745" name="AutoShape 9"/>
          <p:cNvSpPr>
            <a:spLocks noChangeArrowheads="1"/>
          </p:cNvSpPr>
          <p:nvPr/>
        </p:nvSpPr>
        <p:spPr bwMode="auto">
          <a:xfrm>
            <a:off x="7127056" y="1937657"/>
            <a:ext cx="1676400" cy="381000"/>
          </a:xfrm>
          <a:prstGeom prst="wedgeRectCallout">
            <a:avLst>
              <a:gd name="adj1" fmla="val -93955"/>
              <a:gd name="adj2" fmla="val -84924"/>
            </a:avLst>
          </a:prstGeom>
          <a:solidFill>
            <a:srgbClr val="FCF4E4"/>
          </a:solidFill>
          <a:ln w="9525">
            <a:solidFill>
              <a:schemeClr val="tx1"/>
            </a:solid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Foundation</a:t>
            </a:r>
          </a:p>
        </p:txBody>
      </p:sp>
      <p:sp>
        <p:nvSpPr>
          <p:cNvPr id="244744" name="AutoShape 8"/>
          <p:cNvSpPr>
            <a:spLocks noChangeArrowheads="1"/>
          </p:cNvSpPr>
          <p:nvPr/>
        </p:nvSpPr>
        <p:spPr bwMode="auto">
          <a:xfrm>
            <a:off x="7331529" y="2639332"/>
            <a:ext cx="1447800" cy="381000"/>
          </a:xfrm>
          <a:prstGeom prst="wedgeRectCallout">
            <a:avLst>
              <a:gd name="adj1" fmla="val -99994"/>
              <a:gd name="adj2" fmla="val 28744"/>
            </a:avLst>
          </a:prstGeom>
          <a:solidFill>
            <a:srgbClr val="FCF4E4"/>
          </a:solidFill>
          <a:ln w="9525">
            <a:solidFill>
              <a:schemeClr val="tx1"/>
            </a:solidFill>
            <a:miter lim="800000"/>
            <a:headEnd/>
            <a:tailEn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panose="020B0600070205080204" pitchFamily="34" charset="-128"/>
                <a:cs typeface="+mn-cs"/>
              </a:rPr>
              <a:t>Examples</a:t>
            </a:r>
          </a:p>
        </p:txBody>
      </p:sp>
      <p:sp>
        <p:nvSpPr>
          <p:cNvPr id="96266" name="Title 7"/>
          <p:cNvSpPr>
            <a:spLocks noGrp="1"/>
          </p:cNvSpPr>
          <p:nvPr>
            <p:ph type="title"/>
          </p:nvPr>
        </p:nvSpPr>
        <p:spPr>
          <a:xfrm>
            <a:off x="457200" y="-14288"/>
            <a:ext cx="8229600" cy="700088"/>
          </a:xfrm>
        </p:spPr>
        <p:txBody>
          <a:bodyPr/>
          <a:lstStyle/>
          <a:p>
            <a:r>
              <a:rPr lang="en-US" altLang="en-US" dirty="0">
                <a:ea typeface="ＭＳ Ｐゴシック" panose="020B0600070205080204" pitchFamily="34" charset="-128"/>
              </a:rPr>
              <a:t>Map of the Foundations</a:t>
            </a:r>
          </a:p>
        </p:txBody>
      </p:sp>
      <p:sp>
        <p:nvSpPr>
          <p:cNvPr id="96267" name="Slide Number Placeholder 8"/>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708AFA9B-79B2-4EE6-83A5-99EDDA0B352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ct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0910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741">
                                            <p:txEl>
                                              <p:pRg st="0" end="0"/>
                                            </p:txEl>
                                          </p:spTgt>
                                        </p:tgtEl>
                                        <p:attrNameLst>
                                          <p:attrName>style.visibility</p:attrName>
                                        </p:attrNameLst>
                                      </p:cBhvr>
                                      <p:to>
                                        <p:strVal val="visible"/>
                                      </p:to>
                                    </p:set>
                                    <p:animEffect transition="in" filter="fade">
                                      <p:cBhvr>
                                        <p:cTn id="7" dur="500"/>
                                        <p:tgtEl>
                                          <p:spTgt spid="2447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4739">
                                            <p:txEl>
                                              <p:pRg st="0" end="0"/>
                                            </p:txEl>
                                          </p:spTgt>
                                        </p:tgtEl>
                                        <p:attrNameLst>
                                          <p:attrName>style.visibility</p:attrName>
                                        </p:attrNameLst>
                                      </p:cBhvr>
                                      <p:to>
                                        <p:strVal val="visible"/>
                                      </p:to>
                                    </p:set>
                                    <p:animEffect transition="in" filter="fade">
                                      <p:cBhvr>
                                        <p:cTn id="12" dur="500"/>
                                        <p:tgtEl>
                                          <p:spTgt spid="2447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743">
                                            <p:txEl>
                                              <p:pRg st="0" end="0"/>
                                            </p:txEl>
                                          </p:spTgt>
                                        </p:tgtEl>
                                        <p:attrNameLst>
                                          <p:attrName>style.visibility</p:attrName>
                                        </p:attrNameLst>
                                      </p:cBhvr>
                                      <p:to>
                                        <p:strVal val="visible"/>
                                      </p:to>
                                    </p:set>
                                    <p:animEffect transition="in" filter="fade">
                                      <p:cBhvr>
                                        <p:cTn id="17" dur="500"/>
                                        <p:tgtEl>
                                          <p:spTgt spid="2447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4740">
                                            <p:txEl>
                                              <p:pRg st="0" end="0"/>
                                            </p:txEl>
                                          </p:spTgt>
                                        </p:tgtEl>
                                        <p:attrNameLst>
                                          <p:attrName>style.visibility</p:attrName>
                                        </p:attrNameLst>
                                      </p:cBhvr>
                                      <p:to>
                                        <p:strVal val="visible"/>
                                      </p:to>
                                    </p:set>
                                    <p:animEffect transition="in" filter="fade">
                                      <p:cBhvr>
                                        <p:cTn id="22" dur="500"/>
                                        <p:tgtEl>
                                          <p:spTgt spid="24474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4745">
                                            <p:txEl>
                                              <p:pRg st="0" end="0"/>
                                            </p:txEl>
                                          </p:spTgt>
                                        </p:tgtEl>
                                        <p:attrNameLst>
                                          <p:attrName>style.visibility</p:attrName>
                                        </p:attrNameLst>
                                      </p:cBhvr>
                                      <p:to>
                                        <p:strVal val="visible"/>
                                      </p:to>
                                    </p:set>
                                    <p:animEffect transition="in" filter="fade">
                                      <p:cBhvr>
                                        <p:cTn id="27" dur="500"/>
                                        <p:tgtEl>
                                          <p:spTgt spid="24474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4744">
                                            <p:txEl>
                                              <p:pRg st="0" end="0"/>
                                            </p:txEl>
                                          </p:spTgt>
                                        </p:tgtEl>
                                        <p:attrNameLst>
                                          <p:attrName>style.visibility</p:attrName>
                                        </p:attrNameLst>
                                      </p:cBhvr>
                                      <p:to>
                                        <p:strVal val="visible"/>
                                      </p:to>
                                    </p:set>
                                    <p:animEffect transition="in" filter="fade">
                                      <p:cBhvr>
                                        <p:cTn id="32" dur="500"/>
                                        <p:tgtEl>
                                          <p:spTgt spid="2447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Grp="1" noChangeArrowheads="1"/>
          </p:cNvSpPr>
          <p:nvPr>
            <p:ph type="title"/>
          </p:nvPr>
        </p:nvSpPr>
        <p:spPr>
          <a:xfrm>
            <a:off x="457200" y="1"/>
            <a:ext cx="8229600" cy="808074"/>
          </a:xfrm>
        </p:spPr>
        <p:txBody>
          <a:bodyPr/>
          <a:lstStyle/>
          <a:p>
            <a:r>
              <a:rPr lang="en-US" altLang="en-US" sz="3200" dirty="0">
                <a:ea typeface="ＭＳ Ｐゴシック" panose="020B0600070205080204" pitchFamily="34" charset="-128"/>
              </a:rPr>
              <a:t>Alignment Document</a:t>
            </a:r>
          </a:p>
        </p:txBody>
      </p:sp>
      <p:sp>
        <p:nvSpPr>
          <p:cNvPr id="53250"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38101EB-4C34-4C33-BD87-D34F30B0180D}" type="slidenum">
              <a:rPr lang="en-US" altLang="en-US" sz="1200"/>
              <a:pPr/>
              <a:t>22</a:t>
            </a:fld>
            <a:endParaRPr lang="en-US" altLang="en-US" sz="1200"/>
          </a:p>
        </p:txBody>
      </p:sp>
      <p:pic>
        <p:nvPicPr>
          <p:cNvPr id="5325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237581" y="808075"/>
            <a:ext cx="4668837" cy="5712814"/>
          </a:xfrm>
          <a:ln>
            <a:solidFill>
              <a:schemeClr val="tx1"/>
            </a:solidFill>
            <a:miter lim="800000"/>
            <a:headEnd/>
            <a:tailEnd/>
          </a:ln>
        </p:spPr>
      </p:pic>
    </p:spTree>
    <p:extLst>
      <p:ext uri="{BB962C8B-B14F-4D97-AF65-F5344CB8AC3E}">
        <p14:creationId xmlns:p14="http://schemas.microsoft.com/office/powerpoint/2010/main" val="1794642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3"/>
          <p:cNvSpPr>
            <a:spLocks noGrp="1"/>
          </p:cNvSpPr>
          <p:nvPr>
            <p:ph type="title"/>
          </p:nvPr>
        </p:nvSpPr>
        <p:spPr>
          <a:xfrm>
            <a:off x="0" y="0"/>
            <a:ext cx="9144000" cy="1295400"/>
          </a:xfrm>
        </p:spPr>
        <p:txBody>
          <a:bodyPr/>
          <a:lstStyle/>
          <a:p>
            <a:r>
              <a:rPr lang="en-US" dirty="0">
                <a:latin typeface="Arial" charset="0"/>
                <a:cs typeface="ＭＳ Ｐゴシック" charset="0"/>
              </a:rPr>
              <a:t>Alignment of </a:t>
            </a:r>
            <a:br>
              <a:rPr lang="en-US" dirty="0">
                <a:latin typeface="Arial" charset="0"/>
                <a:cs typeface="ＭＳ Ｐゴシック" charset="0"/>
              </a:rPr>
            </a:br>
            <a:r>
              <a:rPr lang="en-US" dirty="0">
                <a:latin typeface="Arial" charset="0"/>
                <a:cs typeface="ＭＳ Ｐゴシック" charset="0"/>
              </a:rPr>
              <a:t>Developmental Progression</a:t>
            </a: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23</a:t>
            </a:fld>
            <a:endParaRPr lang="en-US" altLang="en-US"/>
          </a:p>
        </p:txBody>
      </p:sp>
      <p:pic>
        <p:nvPicPr>
          <p:cNvPr id="5" name="Picture 4"/>
          <p:cNvPicPr>
            <a:picLocks noChangeAspect="1"/>
          </p:cNvPicPr>
          <p:nvPr/>
        </p:nvPicPr>
        <p:blipFill>
          <a:blip r:embed="rId3"/>
          <a:stretch>
            <a:fillRect/>
          </a:stretch>
        </p:blipFill>
        <p:spPr>
          <a:xfrm>
            <a:off x="696516" y="1295400"/>
            <a:ext cx="7750968" cy="4767946"/>
          </a:xfrm>
          <a:prstGeom prst="rect">
            <a:avLst/>
          </a:prstGeom>
          <a:ln>
            <a:solidFill>
              <a:schemeClr val="tx1"/>
            </a:solidFill>
          </a:ln>
        </p:spPr>
      </p:pic>
    </p:spTree>
    <p:extLst>
      <p:ext uri="{BB962C8B-B14F-4D97-AF65-F5344CB8AC3E}">
        <p14:creationId xmlns:p14="http://schemas.microsoft.com/office/powerpoint/2010/main" val="2106542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676398"/>
          </a:xfrm>
        </p:spPr>
        <p:txBody>
          <a:bodyPr/>
          <a:lstStyle/>
          <a:p>
            <a:r>
              <a:rPr lang="en-US" dirty="0"/>
              <a:t>A Closer Look at the</a:t>
            </a:r>
            <a:br>
              <a:rPr lang="en-US" dirty="0"/>
            </a:br>
            <a:r>
              <a:rPr lang="en-US" dirty="0"/>
              <a:t>Vocabulary Foundations</a:t>
            </a:r>
          </a:p>
        </p:txBody>
      </p:sp>
      <p:sp>
        <p:nvSpPr>
          <p:cNvPr id="3" name="Content Placeholder 2"/>
          <p:cNvSpPr>
            <a:spLocks noGrp="1"/>
          </p:cNvSpPr>
          <p:nvPr>
            <p:ph sz="quarter" idx="1"/>
          </p:nvPr>
        </p:nvSpPr>
        <p:spPr>
          <a:xfrm>
            <a:off x="0" y="1676400"/>
            <a:ext cx="3200400" cy="4257039"/>
          </a:xfrm>
          <a:solidFill>
            <a:srgbClr val="FBC965"/>
          </a:solidFill>
          <a:ln>
            <a:solidFill>
              <a:schemeClr val="tx1"/>
            </a:solidFill>
          </a:ln>
        </p:spPr>
        <p:txBody>
          <a:bodyPr/>
          <a:lstStyle/>
          <a:p>
            <a:pPr marL="0" indent="0">
              <a:buNone/>
            </a:pPr>
            <a:r>
              <a:rPr lang="en-US" b="1" dirty="0"/>
              <a:t>2.1 </a:t>
            </a:r>
            <a:r>
              <a:rPr lang="en-US" dirty="0"/>
              <a:t>Words that are common in the child’s world: objects, actions, or attributes </a:t>
            </a:r>
            <a:r>
              <a:rPr lang="en-US" sz="2800" dirty="0"/>
              <a:t>(e.g., dinosaurs vs. </a:t>
            </a:r>
            <a:r>
              <a:rPr lang="en-US" sz="2800" dirty="0" err="1"/>
              <a:t>apatosaurus</a:t>
            </a:r>
            <a:r>
              <a:rPr lang="en-US" sz="2800" dirty="0"/>
              <a:t>)</a:t>
            </a:r>
          </a:p>
          <a:p>
            <a:pPr lvl="1"/>
            <a:endParaRPr lang="en-US" dirty="0"/>
          </a:p>
        </p:txBody>
      </p:sp>
      <p:sp>
        <p:nvSpPr>
          <p:cNvPr id="5" name="Content Placeholder 4"/>
          <p:cNvSpPr>
            <a:spLocks noGrp="1"/>
          </p:cNvSpPr>
          <p:nvPr>
            <p:ph sz="quarter" idx="2"/>
          </p:nvPr>
        </p:nvSpPr>
        <p:spPr>
          <a:xfrm>
            <a:off x="3195320" y="1676399"/>
            <a:ext cx="2590800" cy="4257040"/>
          </a:xfrm>
          <a:solidFill>
            <a:srgbClr val="FCF4E4"/>
          </a:solidFill>
          <a:ln>
            <a:solidFill>
              <a:schemeClr val="tx1"/>
            </a:solidFill>
          </a:ln>
        </p:spPr>
        <p:txBody>
          <a:bodyPr/>
          <a:lstStyle/>
          <a:p>
            <a:pPr marL="0" indent="0">
              <a:buNone/>
            </a:pPr>
            <a:r>
              <a:rPr lang="en-US" b="1" dirty="0"/>
              <a:t>2.2 </a:t>
            </a:r>
            <a:r>
              <a:rPr lang="en-US" dirty="0"/>
              <a:t>Words that are categories of objects </a:t>
            </a:r>
            <a:r>
              <a:rPr lang="en-US" sz="2800" dirty="0"/>
              <a:t>(e.g., reptiles, vehicles, fruit)</a:t>
            </a:r>
          </a:p>
        </p:txBody>
      </p:sp>
      <p:sp>
        <p:nvSpPr>
          <p:cNvPr id="7" name="Content Placeholder 6"/>
          <p:cNvSpPr>
            <a:spLocks noGrp="1"/>
          </p:cNvSpPr>
          <p:nvPr>
            <p:ph sz="quarter" idx="4"/>
          </p:nvPr>
        </p:nvSpPr>
        <p:spPr>
          <a:xfrm>
            <a:off x="5791200" y="1676399"/>
            <a:ext cx="3352800" cy="4257040"/>
          </a:xfrm>
          <a:solidFill>
            <a:srgbClr val="F9B327"/>
          </a:solidFill>
          <a:ln>
            <a:solidFill>
              <a:schemeClr val="tx1"/>
            </a:solidFill>
          </a:ln>
        </p:spPr>
        <p:txBody>
          <a:bodyPr/>
          <a:lstStyle/>
          <a:p>
            <a:pPr marL="0" indent="0">
              <a:buNone/>
            </a:pPr>
            <a:r>
              <a:rPr lang="en-US" b="1" dirty="0"/>
              <a:t>2.3</a:t>
            </a:r>
            <a:r>
              <a:rPr lang="en-US" dirty="0"/>
              <a:t> Words that describe relations between objects </a:t>
            </a:r>
            <a:r>
              <a:rPr lang="en-US" sz="2800" dirty="0"/>
              <a:t>(e.g., smaller, bigger, next to, in front of)</a:t>
            </a:r>
          </a:p>
        </p:txBody>
      </p:sp>
      <p:sp>
        <p:nvSpPr>
          <p:cNvPr id="4" name="Slide Number Placeholder 3"/>
          <p:cNvSpPr>
            <a:spLocks noGrp="1"/>
          </p:cNvSpPr>
          <p:nvPr>
            <p:ph type="sldNum" sz="quarter" idx="10"/>
          </p:nvPr>
        </p:nvSpPr>
        <p:spPr/>
        <p:txBody>
          <a:bodyPr/>
          <a:lstStyle/>
          <a:p>
            <a:fld id="{3DD1D8A4-18A6-4FF6-B04A-C7B283AD30F4}" type="slidenum">
              <a:rPr lang="en-US" altLang="en-US" smtClean="0"/>
              <a:pPr/>
              <a:t>24</a:t>
            </a:fld>
            <a:endParaRPr lang="en-US" altLang="en-US" dirty="0"/>
          </a:p>
        </p:txBody>
      </p:sp>
    </p:spTree>
    <p:extLst>
      <p:ext uri="{BB962C8B-B14F-4D97-AF65-F5344CB8AC3E}">
        <p14:creationId xmlns:p14="http://schemas.microsoft.com/office/powerpoint/2010/main" val="2843200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dirty="0"/>
              <a:t>Building Vocabulary</a:t>
            </a:r>
          </a:p>
        </p:txBody>
      </p:sp>
      <p:sp>
        <p:nvSpPr>
          <p:cNvPr id="2" name="Content Placeholder 1"/>
          <p:cNvSpPr>
            <a:spLocks noGrp="1"/>
          </p:cNvSpPr>
          <p:nvPr>
            <p:ph sz="half" idx="1"/>
          </p:nvPr>
        </p:nvSpPr>
        <p:spPr>
          <a:xfrm>
            <a:off x="3727469" y="914399"/>
            <a:ext cx="5264131" cy="5943601"/>
          </a:xfrm>
          <a:noFill/>
        </p:spPr>
        <p:txBody>
          <a:bodyPr/>
          <a:lstStyle/>
          <a:p>
            <a:pPr>
              <a:lnSpc>
                <a:spcPct val="115000"/>
              </a:lnSpc>
              <a:spcBef>
                <a:spcPts val="0"/>
              </a:spcBef>
              <a:spcAft>
                <a:spcPts val="0"/>
              </a:spcAft>
            </a:pPr>
            <a:r>
              <a:rPr lang="en-US" sz="2400" dirty="0">
                <a:latin typeface="Arial" panose="020B0604020202020204" pitchFamily="34" charset="0"/>
                <a:ea typeface="Times New Roman" panose="02020603050405020304" pitchFamily="18" charset="0"/>
                <a:cs typeface="Arial" panose="020B0604020202020204" pitchFamily="34" charset="0"/>
              </a:rPr>
              <a:t>Use the loose parts and playdough on your tabletops to make something with your tablemates.</a:t>
            </a:r>
          </a:p>
          <a:p>
            <a:pPr>
              <a:lnSpc>
                <a:spcPct val="115000"/>
              </a:lnSpc>
              <a:spcBef>
                <a:spcPts val="0"/>
              </a:spcBef>
              <a:spcAft>
                <a:spcPts val="0"/>
              </a:spcAft>
            </a:pPr>
            <a:r>
              <a:rPr lang="en-US" sz="2400" dirty="0">
                <a:latin typeface="Arial" panose="020B0604020202020204" pitchFamily="34" charset="0"/>
                <a:ea typeface="Times New Roman" panose="02020603050405020304" pitchFamily="18" charset="0"/>
                <a:cs typeface="Arial" panose="020B0604020202020204" pitchFamily="34" charset="0"/>
              </a:rPr>
              <a:t>Write down all the vocabulary that could be connected to your creation. </a:t>
            </a:r>
          </a:p>
          <a:p>
            <a:pPr>
              <a:lnSpc>
                <a:spcPct val="115000"/>
              </a:lnSpc>
              <a:spcBef>
                <a:spcPts val="0"/>
              </a:spcBef>
              <a:spcAft>
                <a:spcPts val="0"/>
              </a:spcAft>
            </a:pPr>
            <a:r>
              <a:rPr lang="en-US" sz="2400" dirty="0">
                <a:latin typeface="Arial" panose="020B0604020202020204" pitchFamily="34" charset="0"/>
                <a:ea typeface="Times New Roman" panose="02020603050405020304" pitchFamily="18" charset="0"/>
                <a:cs typeface="Arial" panose="020B0604020202020204" pitchFamily="34" charset="0"/>
              </a:rPr>
              <a:t>Make categories out of the words your wrote down (e.g., nouns, verbs, prepositions, descriptive words, title words, etc.). </a:t>
            </a:r>
          </a:p>
          <a:p>
            <a:pPr>
              <a:lnSpc>
                <a:spcPct val="115000"/>
              </a:lnSpc>
              <a:spcBef>
                <a:spcPts val="0"/>
              </a:spcBef>
              <a:spcAft>
                <a:spcPts val="0"/>
              </a:spcAft>
            </a:pPr>
            <a:r>
              <a:rPr lang="en-US" sz="2400" dirty="0">
                <a:latin typeface="Arial" panose="020B0604020202020204" pitchFamily="34" charset="0"/>
                <a:ea typeface="Times New Roman" panose="02020603050405020304" pitchFamily="18" charset="0"/>
                <a:cs typeface="Arial" panose="020B0604020202020204" pitchFamily="34" charset="0"/>
              </a:rPr>
              <a:t>Make a graphic representing what you did. </a:t>
            </a:r>
            <a:endParaRPr lang="en-US" sz="2400" dirty="0">
              <a:latin typeface="Arial" panose="020B0604020202020204" pitchFamily="34" charset="0"/>
              <a:ea typeface="Calibri" panose="020F0502020204030204" pitchFamily="34" charset="0"/>
              <a:cs typeface="Arial" panose="020B0604020202020204" pitchFamily="34" charset="0"/>
            </a:endParaRPr>
          </a:p>
        </p:txBody>
      </p:sp>
      <p:pic>
        <p:nvPicPr>
          <p:cNvPr id="6" name="Content Placeholder 5" title="Outdoor materials"/>
          <p:cNvPicPr>
            <a:picLocks noGrp="1" noChangeAspect="1"/>
          </p:cNvPicPr>
          <p:nvPr>
            <p:ph sz="half" idx="2"/>
          </p:nvPr>
        </p:nvPicPr>
        <p:blipFill rotWithShape="1">
          <a:blip r:embed="rId3"/>
          <a:srcRect l="7283" r="11257"/>
          <a:stretch/>
        </p:blipFill>
        <p:spPr>
          <a:xfrm>
            <a:off x="152400" y="1676400"/>
            <a:ext cx="3575069" cy="3291523"/>
          </a:xfrm>
          <a:prstGeom prst="rect">
            <a:avLst/>
          </a:prstGeom>
          <a:ln>
            <a:solidFill>
              <a:schemeClr val="tx1"/>
            </a:solidFill>
          </a:ln>
        </p:spPr>
      </p:pic>
      <p:sp>
        <p:nvSpPr>
          <p:cNvPr id="3" name="Slide Number Placeholder 2"/>
          <p:cNvSpPr>
            <a:spLocks noGrp="1"/>
          </p:cNvSpPr>
          <p:nvPr>
            <p:ph type="sldNum" sz="quarter" idx="10"/>
          </p:nvPr>
        </p:nvSpPr>
        <p:spPr/>
        <p:txBody>
          <a:bodyPr/>
          <a:lstStyle/>
          <a:p>
            <a:fld id="{15410E3B-9162-4089-93EA-17B606053D97}" type="slidenum">
              <a:rPr lang="en-US" altLang="en-US" smtClean="0"/>
              <a:pPr/>
              <a:t>25</a:t>
            </a:fld>
            <a:endParaRPr lang="en-US" altLang="en-US" dirty="0"/>
          </a:p>
        </p:txBody>
      </p:sp>
    </p:spTree>
    <p:extLst>
      <p:ext uri="{BB962C8B-B14F-4D97-AF65-F5344CB8AC3E}">
        <p14:creationId xmlns:p14="http://schemas.microsoft.com/office/powerpoint/2010/main" val="2168071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0" y="1"/>
            <a:ext cx="9144000" cy="907471"/>
          </a:xfrm>
        </p:spPr>
        <p:txBody>
          <a:bodyPr/>
          <a:lstStyle/>
          <a:p>
            <a:r>
              <a:rPr lang="en-US" altLang="en-US" dirty="0"/>
              <a:t>Deeper Look at Foundation 2.1</a:t>
            </a:r>
          </a:p>
        </p:txBody>
      </p:sp>
      <p:sp>
        <p:nvSpPr>
          <p:cNvPr id="3" name="Content Placeholder 2"/>
          <p:cNvSpPr>
            <a:spLocks noGrp="1"/>
          </p:cNvSpPr>
          <p:nvPr>
            <p:ph sz="quarter" idx="1"/>
          </p:nvPr>
        </p:nvSpPr>
        <p:spPr>
          <a:xfrm>
            <a:off x="0" y="907472"/>
            <a:ext cx="4495800" cy="5188528"/>
          </a:xfrm>
          <a:solidFill>
            <a:srgbClr val="FCF4E4"/>
          </a:solidFill>
        </p:spPr>
        <p:style>
          <a:lnRef idx="2">
            <a:schemeClr val="dk1"/>
          </a:lnRef>
          <a:fillRef idx="1">
            <a:schemeClr val="lt1"/>
          </a:fillRef>
          <a:effectRef idx="0">
            <a:schemeClr val="dk1"/>
          </a:effectRef>
          <a:fontRef idx="minor">
            <a:schemeClr val="dk1"/>
          </a:fontRef>
        </p:style>
        <p:txBody>
          <a:bodyPr/>
          <a:lstStyle/>
          <a:p>
            <a:pPr marL="117475" indent="0">
              <a:buFont typeface="Arial" panose="020B0604020202020204" pitchFamily="34" charset="0"/>
              <a:buNone/>
              <a:defRPr/>
            </a:pPr>
            <a:r>
              <a:rPr lang="en-US" sz="2800" b="1" dirty="0"/>
              <a:t>48 months: </a:t>
            </a:r>
          </a:p>
          <a:p>
            <a:pPr marL="117475" indent="0">
              <a:buFont typeface="Arial" panose="020B0604020202020204" pitchFamily="34" charset="0"/>
              <a:buNone/>
              <a:defRPr/>
            </a:pPr>
            <a:r>
              <a:rPr lang="en-US" sz="2800" dirty="0"/>
              <a:t>Understand and use </a:t>
            </a:r>
            <a:r>
              <a:rPr lang="en-US" sz="2800" dirty="0">
                <a:solidFill>
                  <a:srgbClr val="FF0000"/>
                </a:solidFill>
              </a:rPr>
              <a:t>accepted words </a:t>
            </a:r>
            <a:r>
              <a:rPr lang="en-US" sz="2800" dirty="0"/>
              <a:t>for </a:t>
            </a:r>
            <a:r>
              <a:rPr lang="en-US" sz="2800" b="1" dirty="0"/>
              <a:t>objects, actions, and attributes </a:t>
            </a:r>
            <a:r>
              <a:rPr lang="en-US" sz="2800" dirty="0"/>
              <a:t>encountered frequently in </a:t>
            </a:r>
            <a:r>
              <a:rPr lang="en-US" sz="2800" b="1" dirty="0"/>
              <a:t>both real and symbolic contexts. </a:t>
            </a:r>
          </a:p>
          <a:p>
            <a:pPr marL="0" indent="0">
              <a:buFont typeface="Arial" panose="020B0604020202020204" pitchFamily="34" charset="0"/>
              <a:buNone/>
              <a:defRPr/>
            </a:pPr>
            <a:endParaRPr lang="en-US" sz="2800" b="1" dirty="0"/>
          </a:p>
          <a:p>
            <a:pPr marL="117475" indent="0">
              <a:buNone/>
              <a:defRPr/>
            </a:pPr>
            <a:r>
              <a:rPr lang="en-US" sz="2800" dirty="0"/>
              <a:t>“I want to play with those </a:t>
            </a:r>
            <a:r>
              <a:rPr lang="en-US" sz="2800" i="1" dirty="0">
                <a:solidFill>
                  <a:srgbClr val="FF0000"/>
                </a:solidFill>
              </a:rPr>
              <a:t>trucks.</a:t>
            </a:r>
            <a:r>
              <a:rPr lang="en-US" sz="2800" dirty="0">
                <a:solidFill>
                  <a:srgbClr val="000000"/>
                </a:solidFill>
              </a:rPr>
              <a:t>”</a:t>
            </a:r>
          </a:p>
          <a:p>
            <a:pPr marL="0" indent="0">
              <a:buFont typeface="Arial" panose="020B0604020202020204" pitchFamily="34" charset="0"/>
              <a:buNone/>
              <a:defRPr/>
            </a:pPr>
            <a:endParaRPr lang="en-US" sz="2800" b="1" dirty="0"/>
          </a:p>
          <a:p>
            <a:pPr>
              <a:defRPr/>
            </a:pPr>
            <a:endParaRPr lang="en-US" sz="2800" dirty="0"/>
          </a:p>
          <a:p>
            <a:pPr marL="0" indent="0">
              <a:buNone/>
              <a:defRPr/>
            </a:pPr>
            <a:endParaRPr lang="en-US" sz="2800" dirty="0"/>
          </a:p>
        </p:txBody>
      </p:sp>
      <p:sp>
        <p:nvSpPr>
          <p:cNvPr id="5" name="Content Placeholder 4"/>
          <p:cNvSpPr>
            <a:spLocks noGrp="1"/>
          </p:cNvSpPr>
          <p:nvPr>
            <p:ph sz="quarter" idx="2"/>
          </p:nvPr>
        </p:nvSpPr>
        <p:spPr>
          <a:xfrm>
            <a:off x="4495800" y="907472"/>
            <a:ext cx="4648200" cy="5188528"/>
          </a:xfrm>
          <a:solidFill>
            <a:srgbClr val="FCF4E4"/>
          </a:solidFill>
        </p:spPr>
        <p:style>
          <a:lnRef idx="2">
            <a:schemeClr val="dk1"/>
          </a:lnRef>
          <a:fillRef idx="1">
            <a:schemeClr val="lt1"/>
          </a:fillRef>
          <a:effectRef idx="0">
            <a:schemeClr val="dk1"/>
          </a:effectRef>
          <a:fontRef idx="minor">
            <a:schemeClr val="dk1"/>
          </a:fontRef>
        </p:style>
        <p:txBody>
          <a:bodyPr/>
          <a:lstStyle/>
          <a:p>
            <a:pPr marL="117475" indent="0">
              <a:buFont typeface="Arial" panose="020B0604020202020204" pitchFamily="34" charset="0"/>
              <a:buNone/>
              <a:defRPr/>
            </a:pPr>
            <a:r>
              <a:rPr lang="en-US" sz="2800" b="1" dirty="0"/>
              <a:t>60 months: </a:t>
            </a:r>
          </a:p>
          <a:p>
            <a:pPr marL="117475" indent="0">
              <a:buFont typeface="Arial" panose="020B0604020202020204" pitchFamily="34" charset="0"/>
              <a:buNone/>
              <a:defRPr/>
            </a:pPr>
            <a:r>
              <a:rPr lang="en-US" sz="2800" dirty="0"/>
              <a:t>Understand and use an </a:t>
            </a:r>
            <a:r>
              <a:rPr lang="en-US" sz="2800" dirty="0">
                <a:solidFill>
                  <a:srgbClr val="FF0000"/>
                </a:solidFill>
              </a:rPr>
              <a:t>increasing variety </a:t>
            </a:r>
            <a:r>
              <a:rPr lang="en-US" sz="2800" dirty="0"/>
              <a:t>and specificity of accepted words for </a:t>
            </a:r>
            <a:r>
              <a:rPr lang="en-US" sz="2800" b="1" dirty="0"/>
              <a:t>objects, actions, and attributes </a:t>
            </a:r>
            <a:r>
              <a:rPr lang="en-US" sz="2800" dirty="0"/>
              <a:t>encountered in </a:t>
            </a:r>
            <a:r>
              <a:rPr lang="en-US" sz="2800" b="1" dirty="0"/>
              <a:t>both real and symbolic contexts. </a:t>
            </a:r>
          </a:p>
          <a:p>
            <a:pPr marL="0" indent="0">
              <a:buFont typeface="Arial" panose="020B0604020202020204" pitchFamily="34" charset="0"/>
              <a:buNone/>
              <a:defRPr/>
            </a:pPr>
            <a:endParaRPr lang="en-US" sz="1100" b="1" dirty="0"/>
          </a:p>
          <a:p>
            <a:pPr marL="117475" indent="0">
              <a:buNone/>
              <a:defRPr/>
            </a:pPr>
            <a:r>
              <a:rPr lang="en-US" sz="2800" i="1" dirty="0"/>
              <a:t>“I want to play with the </a:t>
            </a:r>
            <a:r>
              <a:rPr lang="en-US" sz="2800" i="1" dirty="0">
                <a:solidFill>
                  <a:srgbClr val="FF0000"/>
                </a:solidFill>
              </a:rPr>
              <a:t>fire truck, dump truck, and semi.</a:t>
            </a:r>
            <a:r>
              <a:rPr lang="en-US" sz="2800" i="1" dirty="0"/>
              <a:t>”</a:t>
            </a:r>
          </a:p>
          <a:p>
            <a:pPr>
              <a:defRPr/>
            </a:pPr>
            <a:endParaRPr lang="en-US" sz="2800" dirty="0"/>
          </a:p>
        </p:txBody>
      </p:sp>
      <p:sp>
        <p:nvSpPr>
          <p:cNvPr id="37893"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3F81EBF-BE05-414E-A144-DF0D831FA79F}" type="slidenum">
              <a:rPr lang="en-US" altLang="en-US" sz="1200" smtClean="0"/>
              <a:pPr>
                <a:spcBef>
                  <a:spcPct val="0"/>
                </a:spcBef>
                <a:buFontTx/>
                <a:buNone/>
              </a:pPr>
              <a:t>26</a:t>
            </a:fld>
            <a:endParaRPr lang="en-US" altLang="en-US" sz="1200" dirty="0"/>
          </a:p>
        </p:txBody>
      </p:sp>
      <p:sp>
        <p:nvSpPr>
          <p:cNvPr id="7" name="Right Arrow 6"/>
          <p:cNvSpPr/>
          <p:nvPr/>
        </p:nvSpPr>
        <p:spPr>
          <a:xfrm>
            <a:off x="3657600" y="5105400"/>
            <a:ext cx="568036" cy="54309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0307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0"/>
            <a:ext cx="9144000" cy="1320800"/>
          </a:xfrm>
        </p:spPr>
        <p:txBody>
          <a:bodyPr/>
          <a:lstStyle/>
          <a:p>
            <a:r>
              <a:rPr lang="en-US" altLang="x-none" sz="2800" dirty="0">
                <a:latin typeface="Arial" charset="0"/>
                <a:cs typeface="Arial" charset="0"/>
              </a:rPr>
              <a:t>1.0 Children use nonverbal and verbal strategies to communicate with others.  Focus: Conversation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565182"/>
              </p:ext>
            </p:extLst>
          </p:nvPr>
        </p:nvGraphicFramePr>
        <p:xfrm>
          <a:off x="0" y="1320800"/>
          <a:ext cx="9144000" cy="4791075"/>
        </p:xfrm>
        <a:graphic>
          <a:graphicData uri="http://schemas.openxmlformats.org/drawingml/2006/table">
            <a:tbl>
              <a:tblPr firstRow="1" bandRow="1">
                <a:tableStyleId>{5C22544A-7EE6-4342-B048-85BDC9FD1C3A}</a:tableStyleId>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gridCol w="3048000">
                  <a:extLst>
                    <a:ext uri="{9D8B030D-6E8A-4147-A177-3AD203B41FA5}">
                      <a16:colId xmlns="" xmlns:a16="http://schemas.microsoft.com/office/drawing/2014/main" val="20002"/>
                    </a:ext>
                  </a:extLst>
                </a:gridCol>
              </a:tblGrid>
              <a:tr h="520769">
                <a:tc>
                  <a:txBody>
                    <a:bodyPr/>
                    <a:lstStyle/>
                    <a:p>
                      <a:r>
                        <a:rPr lang="en-US" sz="2400" dirty="0">
                          <a:latin typeface="Arial" pitchFamily="34" charset="0"/>
                          <a:cs typeface="Arial" pitchFamily="34" charset="0"/>
                        </a:rPr>
                        <a:t>Beginning</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FA5"/>
                    </a:solidFill>
                  </a:tcPr>
                </a:tc>
                <a:tc>
                  <a:txBody>
                    <a:bodyPr/>
                    <a:lstStyle/>
                    <a:p>
                      <a:r>
                        <a:rPr lang="en-US" sz="2400" dirty="0">
                          <a:latin typeface="Arial" pitchFamily="34" charset="0"/>
                          <a:cs typeface="Arial" pitchFamily="34" charset="0"/>
                        </a:rPr>
                        <a:t>Middle</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FA5"/>
                    </a:solidFill>
                  </a:tcPr>
                </a:tc>
                <a:tc>
                  <a:txBody>
                    <a:bodyPr/>
                    <a:lstStyle/>
                    <a:p>
                      <a:r>
                        <a:rPr lang="en-US" sz="2400" dirty="0">
                          <a:latin typeface="Arial" pitchFamily="34" charset="0"/>
                          <a:cs typeface="Arial" pitchFamily="34" charset="0"/>
                        </a:rPr>
                        <a:t>Later</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4FA5"/>
                    </a:solidFill>
                  </a:tcPr>
                </a:tc>
                <a:extLst>
                  <a:ext uri="{0D108BD9-81ED-4DB2-BD59-A6C34878D82A}">
                    <a16:rowId xmlns="" xmlns:a16="http://schemas.microsoft.com/office/drawing/2014/main" val="10000"/>
                  </a:ext>
                </a:extLst>
              </a:tr>
              <a:tr h="4270306">
                <a:tc>
                  <a:txBody>
                    <a:bodyPr/>
                    <a:lstStyle/>
                    <a:p>
                      <a:r>
                        <a:rPr lang="en-US" sz="2400" dirty="0">
                          <a:latin typeface="Arial" pitchFamily="34" charset="0"/>
                          <a:cs typeface="Arial" pitchFamily="34" charset="0"/>
                        </a:rPr>
                        <a:t>1.3 Converse in the home language (as reported by parents, teachers, assistance,</a:t>
                      </a:r>
                      <a:r>
                        <a:rPr lang="en-US" sz="2400" baseline="0" dirty="0">
                          <a:latin typeface="Arial" pitchFamily="34" charset="0"/>
                          <a:cs typeface="Arial" pitchFamily="34" charset="0"/>
                        </a:rPr>
                        <a:t> or others and with assistance of an interpreter, if necessary)</a:t>
                      </a:r>
                      <a:endParaRPr lang="en-US" sz="2400" dirty="0">
                        <a:latin typeface="Arial" pitchFamily="34" charset="0"/>
                        <a:cs typeface="Arial" pitchFamily="34" charset="0"/>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CDFF"/>
                    </a:solidFill>
                  </a:tcPr>
                </a:tc>
                <a:tc>
                  <a:txBody>
                    <a:bodyPr/>
                    <a:lstStyle/>
                    <a:p>
                      <a:r>
                        <a:rPr lang="en-US" sz="2400" dirty="0">
                          <a:latin typeface="Arial" pitchFamily="34" charset="0"/>
                          <a:cs typeface="Arial" pitchFamily="34" charset="0"/>
                        </a:rPr>
                        <a:t>1.3 Begin to converse with others, using English </a:t>
                      </a:r>
                      <a:r>
                        <a:rPr lang="en-US" sz="2400" dirty="0">
                          <a:solidFill>
                            <a:srgbClr val="FF0000"/>
                          </a:solidFill>
                          <a:latin typeface="Arial" pitchFamily="34" charset="0"/>
                          <a:cs typeface="Arial" pitchFamily="34" charset="0"/>
                        </a:rPr>
                        <a:t>vocabulary</a:t>
                      </a:r>
                      <a:r>
                        <a:rPr lang="en-US" sz="2400" baseline="0" dirty="0">
                          <a:latin typeface="Arial" pitchFamily="34" charset="0"/>
                          <a:cs typeface="Arial" pitchFamily="34" charset="0"/>
                        </a:rPr>
                        <a:t> but may </a:t>
                      </a:r>
                      <a:r>
                        <a:rPr lang="en-US" sz="2400" baseline="0" dirty="0">
                          <a:solidFill>
                            <a:srgbClr val="FF0000"/>
                          </a:solidFill>
                          <a:latin typeface="Arial" pitchFamily="34" charset="0"/>
                          <a:cs typeface="Arial" pitchFamily="34" charset="0"/>
                        </a:rPr>
                        <a:t>code-switch </a:t>
                      </a:r>
                      <a:r>
                        <a:rPr lang="en-US" sz="2400" baseline="0" dirty="0">
                          <a:latin typeface="Arial" pitchFamily="34" charset="0"/>
                          <a:cs typeface="Arial" pitchFamily="34" charset="0"/>
                        </a:rPr>
                        <a:t>(i.e., use the home language and English).</a:t>
                      </a:r>
                      <a:endParaRPr lang="en-US" sz="2400" dirty="0">
                        <a:latin typeface="Arial" pitchFamily="34" charset="0"/>
                        <a:cs typeface="Arial" pitchFamily="34" charset="0"/>
                      </a:endParaRP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CDFF"/>
                    </a:solidFill>
                  </a:tcPr>
                </a:tc>
                <a:tc>
                  <a:txBody>
                    <a:bodyPr/>
                    <a:lstStyle/>
                    <a:p>
                      <a:r>
                        <a:rPr lang="en-US" sz="2400" dirty="0">
                          <a:latin typeface="Arial" pitchFamily="34" charset="0"/>
                          <a:cs typeface="Arial" pitchFamily="34" charset="0"/>
                        </a:rPr>
                        <a:t>1.3 Sustain a conversation in English about a </a:t>
                      </a:r>
                      <a:r>
                        <a:rPr lang="en-US" sz="2400" dirty="0">
                          <a:solidFill>
                            <a:srgbClr val="FF0000"/>
                          </a:solidFill>
                          <a:latin typeface="Arial" pitchFamily="34" charset="0"/>
                          <a:cs typeface="Arial" pitchFamily="34" charset="0"/>
                        </a:rPr>
                        <a:t>variety of topics.</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CDFF"/>
                    </a:solidFill>
                  </a:tcPr>
                </a:tc>
                <a:extLst>
                  <a:ext uri="{0D108BD9-81ED-4DB2-BD59-A6C34878D82A}">
                    <a16:rowId xmlns="" xmlns:a16="http://schemas.microsoft.com/office/drawing/2014/main" val="10001"/>
                  </a:ext>
                </a:extLst>
              </a:tr>
            </a:tbl>
          </a:graphicData>
        </a:graphic>
      </p:graphicFrame>
      <p:sp>
        <p:nvSpPr>
          <p:cNvPr id="2" name="Slide Number Placeholder 1"/>
          <p:cNvSpPr>
            <a:spLocks noGrp="1"/>
          </p:cNvSpPr>
          <p:nvPr>
            <p:ph type="sldNum" sz="quarter" idx="10"/>
          </p:nvPr>
        </p:nvSpPr>
        <p:spPr/>
        <p:txBody>
          <a:bodyPr/>
          <a:lstStyle/>
          <a:p>
            <a:fld id="{868440D1-1C26-48C4-AD6C-D18BD75E7D3F}" type="slidenum">
              <a:rPr lang="en-US" altLang="en-US" smtClean="0"/>
              <a:pPr/>
              <a:t>27</a:t>
            </a:fld>
            <a:endParaRPr lang="en-US" altLang="en-US"/>
          </a:p>
        </p:txBody>
      </p:sp>
    </p:spTree>
    <p:extLst>
      <p:ext uri="{BB962C8B-B14F-4D97-AF65-F5344CB8AC3E}">
        <p14:creationId xmlns:p14="http://schemas.microsoft.com/office/powerpoint/2010/main" val="735875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Sophisticated Language</a:t>
            </a:r>
          </a:p>
        </p:txBody>
      </p:sp>
      <p:sp>
        <p:nvSpPr>
          <p:cNvPr id="5" name="Slide Number Placeholder 4"/>
          <p:cNvSpPr>
            <a:spLocks noGrp="1"/>
          </p:cNvSpPr>
          <p:nvPr>
            <p:ph type="sldNum" sz="quarter" idx="10"/>
          </p:nvPr>
        </p:nvSpPr>
        <p:spPr/>
        <p:txBody>
          <a:bodyPr/>
          <a:lstStyle/>
          <a:p>
            <a:fld id="{E5EF1F58-297D-44FB-84ED-1B63DB0C2A7A}" type="slidenum">
              <a:rPr lang="en-US" altLang="en-US" smtClean="0"/>
              <a:pPr/>
              <a:t>28</a:t>
            </a:fld>
            <a:endParaRPr lang="en-US" altLang="en-US"/>
          </a:p>
        </p:txBody>
      </p:sp>
      <p:sp>
        <p:nvSpPr>
          <p:cNvPr id="2" name="Content Placeholder 1"/>
          <p:cNvSpPr>
            <a:spLocks noGrp="1"/>
          </p:cNvSpPr>
          <p:nvPr>
            <p:ph idx="1"/>
          </p:nvPr>
        </p:nvSpPr>
        <p:spPr/>
        <p:txBody>
          <a:bodyPr/>
          <a:lstStyle/>
          <a:p>
            <a:pPr marL="0" indent="0">
              <a:buNone/>
            </a:pPr>
            <a:r>
              <a:rPr lang="en-US" sz="2800" dirty="0"/>
              <a:t>“Teachers ensure that they are rich models, provide stimulating curricula that introduce children to new concepts (with accompanying words), read aloud from books that use more sophisticated language than that used by the children, and provide child-friendly definitions of unknown words”</a:t>
            </a:r>
            <a:r>
              <a:rPr lang="en-US" dirty="0"/>
              <a:t> </a:t>
            </a:r>
            <a:r>
              <a:rPr lang="en-US" sz="1800" dirty="0"/>
              <a:t>(</a:t>
            </a:r>
            <a:r>
              <a:rPr lang="en-US" sz="1800" i="1" dirty="0"/>
              <a:t>English Language Arts/English Language Development Framework for California Public Schools: Kindergarten Through Grade Twelve</a:t>
            </a:r>
            <a:r>
              <a:rPr lang="en-US" sz="1800" dirty="0"/>
              <a:t> [CDE], p. 174).</a:t>
            </a:r>
          </a:p>
          <a:p>
            <a:endParaRPr lang="en-US" dirty="0"/>
          </a:p>
        </p:txBody>
      </p:sp>
    </p:spTree>
    <p:extLst>
      <p:ext uri="{BB962C8B-B14F-4D97-AF65-F5344CB8AC3E}">
        <p14:creationId xmlns:p14="http://schemas.microsoft.com/office/powerpoint/2010/main" val="146306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7574"/>
          </a:xfrm>
        </p:spPr>
        <p:txBody>
          <a:bodyPr/>
          <a:lstStyle/>
          <a:p>
            <a:r>
              <a:rPr lang="en-US" dirty="0"/>
              <a:t>Deeper-Deeper-Deeper</a:t>
            </a:r>
            <a:br>
              <a:rPr lang="en-US" dirty="0"/>
            </a:br>
            <a:r>
              <a:rPr lang="en-US" dirty="0"/>
              <a:t>Sophisticated, Academic </a:t>
            </a:r>
            <a:br>
              <a:rPr lang="en-US" dirty="0"/>
            </a:br>
            <a:r>
              <a:rPr lang="en-US" dirty="0"/>
              <a:t>50-Cent Words</a:t>
            </a:r>
          </a:p>
        </p:txBody>
      </p:sp>
      <p:sp>
        <p:nvSpPr>
          <p:cNvPr id="12" name="Content Placeholder 11"/>
          <p:cNvSpPr>
            <a:spLocks noGrp="1"/>
          </p:cNvSpPr>
          <p:nvPr>
            <p:ph sz="half" idx="1"/>
          </p:nvPr>
        </p:nvSpPr>
        <p:spPr>
          <a:xfrm>
            <a:off x="152400" y="1600200"/>
            <a:ext cx="4774516" cy="4724400"/>
          </a:xfrm>
        </p:spPr>
        <p:txBody>
          <a:bodyPr/>
          <a:lstStyle/>
          <a:p>
            <a:r>
              <a:rPr lang="en-US" dirty="0"/>
              <a:t>Tier 1:</a:t>
            </a:r>
          </a:p>
          <a:p>
            <a:pPr lvl="1"/>
            <a:r>
              <a:rPr lang="en-US" dirty="0"/>
              <a:t>Words used in everyday speech</a:t>
            </a:r>
          </a:p>
          <a:p>
            <a:r>
              <a:rPr lang="en-US" dirty="0"/>
              <a:t>Tier 2: </a:t>
            </a:r>
          </a:p>
          <a:p>
            <a:pPr lvl="1"/>
            <a:r>
              <a:rPr lang="en-US" dirty="0"/>
              <a:t>High-frequency, more likely to appear in written material than in everyday speech </a:t>
            </a:r>
          </a:p>
          <a:p>
            <a:r>
              <a:rPr lang="en-US" dirty="0"/>
              <a:t>Tier 3: </a:t>
            </a:r>
          </a:p>
          <a:p>
            <a:pPr lvl="1"/>
            <a:r>
              <a:rPr lang="en-US" dirty="0"/>
              <a:t>Low-frequency, specialized words that are specific to a domain  </a:t>
            </a:r>
          </a:p>
        </p:txBody>
      </p:sp>
      <p:pic>
        <p:nvPicPr>
          <p:cNvPr id="14" name="Content Placeholder 7" title="Pretending to bake"/>
          <p:cNvPicPr>
            <a:picLocks noGrp="1" noChangeAspect="1"/>
          </p:cNvPicPr>
          <p:nvPr>
            <p:ph sz="half" idx="2"/>
          </p:nvPr>
        </p:nvPicPr>
        <p:blipFill rotWithShape="1">
          <a:blip r:embed="rId3"/>
          <a:stretch/>
        </p:blipFill>
        <p:spPr>
          <a:xfrm>
            <a:off x="5042445" y="1752600"/>
            <a:ext cx="3754968" cy="2816226"/>
          </a:xfrm>
          <a:prstGeom prst="rect">
            <a:avLst/>
          </a:prstGeom>
          <a:ln>
            <a:solidFill>
              <a:schemeClr val="dk1"/>
            </a:solidFill>
          </a:ln>
        </p:spPr>
      </p:pic>
      <p:sp>
        <p:nvSpPr>
          <p:cNvPr id="7" name="Slide Number Placeholder 6"/>
          <p:cNvSpPr>
            <a:spLocks noGrp="1"/>
          </p:cNvSpPr>
          <p:nvPr>
            <p:ph type="sldNum" sz="quarter" idx="10"/>
          </p:nvPr>
        </p:nvSpPr>
        <p:spPr/>
        <p:txBody>
          <a:bodyPr/>
          <a:lstStyle/>
          <a:p>
            <a:fld id="{E5EF1F58-297D-44FB-84ED-1B63DB0C2A7A}" type="slidenum">
              <a:rPr lang="en-US" altLang="en-US" smtClean="0"/>
              <a:pPr/>
              <a:t>29</a:t>
            </a:fld>
            <a:endParaRPr lang="en-US" altLang="en-US" dirty="0"/>
          </a:p>
        </p:txBody>
      </p:sp>
    </p:spTree>
    <p:extLst>
      <p:ext uri="{BB962C8B-B14F-4D97-AF65-F5344CB8AC3E}">
        <p14:creationId xmlns:p14="http://schemas.microsoft.com/office/powerpoint/2010/main" val="1111387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title="Playing with animal toys"/>
          <p:cNvPicPr>
            <a:picLocks noGrp="1" noChangeAspect="1"/>
          </p:cNvPicPr>
          <p:nvPr>
            <p:ph sz="half" idx="2"/>
          </p:nvPr>
        </p:nvPicPr>
        <p:blipFill>
          <a:blip r:embed="rId3"/>
          <a:stretch>
            <a:fillRect/>
          </a:stretch>
        </p:blipFill>
        <p:spPr>
          <a:xfrm>
            <a:off x="0" y="771525"/>
            <a:ext cx="9144000" cy="6086475"/>
          </a:xfrm>
          <a:prstGeom prst="rect">
            <a:avLst/>
          </a:prstGeom>
          <a:ln>
            <a:solidFill>
              <a:schemeClr val="tx1"/>
            </a:solidFill>
          </a:ln>
        </p:spPr>
      </p:pic>
      <p:sp>
        <p:nvSpPr>
          <p:cNvPr id="2" name="Title 1"/>
          <p:cNvSpPr>
            <a:spLocks noGrp="1"/>
          </p:cNvSpPr>
          <p:nvPr>
            <p:ph type="title"/>
          </p:nvPr>
        </p:nvSpPr>
        <p:spPr>
          <a:xfrm>
            <a:off x="0" y="0"/>
            <a:ext cx="9144000" cy="771525"/>
          </a:xfrm>
        </p:spPr>
        <p:txBody>
          <a:bodyPr/>
          <a:lstStyle/>
          <a:p>
            <a:r>
              <a:rPr lang="en-US" dirty="0"/>
              <a:t>What is Vocabulary?</a:t>
            </a:r>
          </a:p>
        </p:txBody>
      </p:sp>
      <p:sp>
        <p:nvSpPr>
          <p:cNvPr id="3" name="Content Placeholder 2"/>
          <p:cNvSpPr>
            <a:spLocks noGrp="1"/>
          </p:cNvSpPr>
          <p:nvPr>
            <p:ph sz="half" idx="1"/>
          </p:nvPr>
        </p:nvSpPr>
        <p:spPr>
          <a:xfrm>
            <a:off x="-15240" y="771524"/>
            <a:ext cx="3697472" cy="1777201"/>
          </a:xfrm>
          <a:solidFill>
            <a:schemeClr val="tx2">
              <a:alpha val="58000"/>
            </a:schemeClr>
          </a:solidFill>
        </p:spPr>
        <p:txBody>
          <a:bodyPr/>
          <a:lstStyle/>
          <a:p>
            <a:pPr marL="0" indent="0" algn="ctr">
              <a:buNone/>
            </a:pPr>
            <a:r>
              <a:rPr lang="en-US" sz="3200" b="1" dirty="0">
                <a:solidFill>
                  <a:schemeClr val="bg1"/>
                </a:solidFill>
                <a:effectLst>
                  <a:outerShdw blurRad="38100" dist="38100" dir="2700000" algn="tl">
                    <a:srgbClr val="000000">
                      <a:alpha val="43137"/>
                    </a:srgbClr>
                  </a:outerShdw>
                </a:effectLst>
              </a:rPr>
              <a:t>Word Meaning</a:t>
            </a:r>
          </a:p>
          <a:p>
            <a:pPr marL="0" indent="0" algn="ctr">
              <a:buNone/>
            </a:pPr>
            <a:r>
              <a:rPr lang="en-US" sz="3200" b="1" dirty="0">
                <a:solidFill>
                  <a:schemeClr val="bg1"/>
                </a:solidFill>
                <a:effectLst>
                  <a:outerShdw blurRad="38100" dist="38100" dir="2700000" algn="tl">
                    <a:srgbClr val="000000">
                      <a:alpha val="43137"/>
                    </a:srgbClr>
                  </a:outerShdw>
                </a:effectLst>
              </a:rPr>
              <a:t>Knowledge</a:t>
            </a:r>
          </a:p>
          <a:p>
            <a:pPr marL="0" indent="0" algn="ctr">
              <a:buNone/>
            </a:pPr>
            <a:r>
              <a:rPr lang="en-US" sz="3200" b="1" dirty="0">
                <a:solidFill>
                  <a:schemeClr val="bg1"/>
                </a:solidFill>
                <a:effectLst>
                  <a:outerShdw blurRad="38100" dist="38100" dir="2700000" algn="tl">
                    <a:srgbClr val="000000">
                      <a:alpha val="43137"/>
                    </a:srgbClr>
                  </a:outerShdw>
                </a:effectLst>
              </a:rPr>
              <a:t>Power</a:t>
            </a:r>
          </a:p>
        </p:txBody>
      </p:sp>
      <p:sp>
        <p:nvSpPr>
          <p:cNvPr id="4" name="Slide Number Placeholder 3"/>
          <p:cNvSpPr>
            <a:spLocks noGrp="1"/>
          </p:cNvSpPr>
          <p:nvPr>
            <p:ph type="sldNum" sz="quarter" idx="10"/>
          </p:nvPr>
        </p:nvSpPr>
        <p:spPr/>
        <p:txBody>
          <a:bodyPr/>
          <a:lstStyle/>
          <a:p>
            <a:fld id="{3DD1D8A4-18A6-4FF6-B04A-C7B283AD30F4}" type="slidenum">
              <a:rPr lang="en-US" altLang="en-US" smtClean="0"/>
              <a:pPr/>
              <a:t>3</a:t>
            </a:fld>
            <a:endParaRPr lang="en-US" altLang="en-US" dirty="0"/>
          </a:p>
        </p:txBody>
      </p:sp>
      <p:sp>
        <p:nvSpPr>
          <p:cNvPr id="7" name="Rectangle 5"/>
          <p:cNvSpPr>
            <a:spLocks noChangeArrowheads="1"/>
          </p:cNvSpPr>
          <p:nvPr/>
        </p:nvSpPr>
        <p:spPr bwMode="auto">
          <a:xfrm>
            <a:off x="0" y="6664797"/>
            <a:ext cx="91440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©2017 California Department of Education</a:t>
            </a:r>
            <a:endParaRPr lang="en-US" altLang="en-US" sz="900" dirty="0">
              <a:cs typeface="Arial" panose="020B0604020202020204" pitchFamily="34" charset="0"/>
            </a:endParaRPr>
          </a:p>
        </p:txBody>
      </p:sp>
    </p:spTree>
    <p:extLst>
      <p:ext uri="{BB962C8B-B14F-4D97-AF65-F5344CB8AC3E}">
        <p14:creationId xmlns:p14="http://schemas.microsoft.com/office/powerpoint/2010/main" val="615598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961"/>
            <a:ext cx="8229600" cy="681326"/>
          </a:xfrm>
        </p:spPr>
        <p:txBody>
          <a:bodyPr/>
          <a:lstStyle/>
          <a:p>
            <a:r>
              <a:rPr lang="en-US" dirty="0"/>
              <a:t>Vocabulary Reflection</a:t>
            </a:r>
          </a:p>
        </p:txBody>
      </p:sp>
      <p:sp>
        <p:nvSpPr>
          <p:cNvPr id="4" name="Content Placeholder 3"/>
          <p:cNvSpPr>
            <a:spLocks noGrp="1"/>
          </p:cNvSpPr>
          <p:nvPr>
            <p:ph sz="half" idx="1"/>
          </p:nvPr>
        </p:nvSpPr>
        <p:spPr>
          <a:xfrm>
            <a:off x="311726" y="1039092"/>
            <a:ext cx="8527474" cy="4526822"/>
          </a:xfrm>
          <a:solidFill>
            <a:srgbClr val="FCF4E4"/>
          </a:solidFill>
        </p:spPr>
        <p:style>
          <a:lnRef idx="2">
            <a:schemeClr val="dk1"/>
          </a:lnRef>
          <a:fillRef idx="1">
            <a:schemeClr val="lt1"/>
          </a:fillRef>
          <a:effectRef idx="0">
            <a:schemeClr val="dk1"/>
          </a:effectRef>
          <a:fontRef idx="minor">
            <a:schemeClr val="dk1"/>
          </a:fontRef>
        </p:style>
        <p:txBody>
          <a:bodyPr/>
          <a:lstStyle/>
          <a:p>
            <a:r>
              <a:rPr lang="en-US" sz="2800" dirty="0"/>
              <a:t>Look at your </a:t>
            </a:r>
            <a:r>
              <a:rPr lang="en-US" dirty="0"/>
              <a:t>Handout 3: Tiers Vocabulary Template and consider the following questions:</a:t>
            </a:r>
          </a:p>
          <a:p>
            <a:pPr lvl="1"/>
            <a:r>
              <a:rPr lang="en-US" sz="2800" dirty="0"/>
              <a:t>Do you have vocabulary in all of the foundation areas?</a:t>
            </a:r>
          </a:p>
          <a:p>
            <a:pPr lvl="1"/>
            <a:r>
              <a:rPr lang="en-US" sz="2800" dirty="0"/>
              <a:t>Do you have tier two and tier three vocabulary?</a:t>
            </a:r>
          </a:p>
          <a:p>
            <a:pPr lvl="1"/>
            <a:r>
              <a:rPr lang="en-US" sz="2800" dirty="0"/>
              <a:t>Are you using cognates where possible?</a:t>
            </a:r>
          </a:p>
          <a:p>
            <a:pPr marL="514350" indent="-457200"/>
            <a:r>
              <a:rPr lang="en-US" dirty="0"/>
              <a:t>Add ideas to areas where you might be lacking.</a:t>
            </a:r>
          </a:p>
          <a:p>
            <a:pPr marL="514350" indent="-457200"/>
            <a:r>
              <a:rPr lang="en-US" dirty="0"/>
              <a:t>Underline words you may add to your classroom language tomorrow.</a:t>
            </a:r>
          </a:p>
        </p:txBody>
      </p:sp>
      <p:sp>
        <p:nvSpPr>
          <p:cNvPr id="5" name="Slide Number Placeholder 4"/>
          <p:cNvSpPr>
            <a:spLocks noGrp="1"/>
          </p:cNvSpPr>
          <p:nvPr>
            <p:ph type="sldNum" sz="quarter" idx="10"/>
          </p:nvPr>
        </p:nvSpPr>
        <p:spPr/>
        <p:txBody>
          <a:bodyPr/>
          <a:lstStyle/>
          <a:p>
            <a:fld id="{15410E3B-9162-4089-93EA-17B606053D97}" type="slidenum">
              <a:rPr lang="en-US" altLang="en-US" smtClean="0"/>
              <a:pPr/>
              <a:t>30</a:t>
            </a:fld>
            <a:endParaRPr lang="en-US" altLang="en-US" dirty="0"/>
          </a:p>
        </p:txBody>
      </p:sp>
    </p:spTree>
    <p:extLst>
      <p:ext uri="{BB962C8B-B14F-4D97-AF65-F5344CB8AC3E}">
        <p14:creationId xmlns:p14="http://schemas.microsoft.com/office/powerpoint/2010/main" val="1313809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0"/>
            <a:ext cx="8229600" cy="731520"/>
          </a:xfrm>
        </p:spPr>
        <p:txBody>
          <a:bodyPr/>
          <a:lstStyle/>
          <a:p>
            <a:r>
              <a:rPr lang="en-US" altLang="en-US" dirty="0"/>
              <a:t>Deeper Look at Foundation 2.2</a:t>
            </a:r>
          </a:p>
        </p:txBody>
      </p:sp>
      <p:sp>
        <p:nvSpPr>
          <p:cNvPr id="3" name="Content Placeholder 2"/>
          <p:cNvSpPr>
            <a:spLocks noGrp="1"/>
          </p:cNvSpPr>
          <p:nvPr>
            <p:ph sz="half" idx="1"/>
          </p:nvPr>
        </p:nvSpPr>
        <p:spPr>
          <a:xfrm>
            <a:off x="-1772" y="838200"/>
            <a:ext cx="4495800" cy="5120640"/>
          </a:xfrm>
          <a:solidFill>
            <a:srgbClr val="FCF4E4"/>
          </a:solidFill>
        </p:spPr>
        <p:style>
          <a:lnRef idx="2">
            <a:schemeClr val="dk1"/>
          </a:lnRef>
          <a:fillRef idx="1">
            <a:schemeClr val="lt1"/>
          </a:fillRef>
          <a:effectRef idx="0">
            <a:schemeClr val="dk1"/>
          </a:effectRef>
          <a:fontRef idx="minor">
            <a:schemeClr val="dk1"/>
          </a:fontRef>
        </p:style>
        <p:txBody>
          <a:bodyPr/>
          <a:lstStyle/>
          <a:p>
            <a:pPr marL="117475" indent="0">
              <a:buFont typeface="Arial" panose="020B0604020202020204" pitchFamily="34" charset="0"/>
              <a:buNone/>
              <a:defRPr/>
            </a:pPr>
            <a:r>
              <a:rPr lang="en-US" b="1" dirty="0"/>
              <a:t>48 months: </a:t>
            </a:r>
          </a:p>
          <a:p>
            <a:pPr marL="117475" indent="0">
              <a:buFont typeface="Arial" panose="020B0604020202020204" pitchFamily="34" charset="0"/>
              <a:buNone/>
              <a:defRPr/>
            </a:pPr>
            <a:r>
              <a:rPr lang="en-US" dirty="0"/>
              <a:t>Understand and use accepted words for categories of objects encountered and used frequently in everyday life.</a:t>
            </a:r>
          </a:p>
          <a:p>
            <a:pPr marL="0" indent="0">
              <a:buFont typeface="Arial" panose="020B0604020202020204" pitchFamily="34" charset="0"/>
              <a:buNone/>
              <a:defRPr/>
            </a:pPr>
            <a:endParaRPr lang="en-US" dirty="0"/>
          </a:p>
          <a:p>
            <a:pPr marL="117475" indent="0">
              <a:buNone/>
              <a:defRPr/>
            </a:pPr>
            <a:r>
              <a:rPr lang="en-US" dirty="0"/>
              <a:t>“I want to buy some</a:t>
            </a:r>
            <a:r>
              <a:rPr lang="en-US" dirty="0">
                <a:solidFill>
                  <a:srgbClr val="FF0000"/>
                </a:solidFill>
              </a:rPr>
              <a:t> </a:t>
            </a:r>
            <a:r>
              <a:rPr lang="en-US" i="1" dirty="0">
                <a:solidFill>
                  <a:srgbClr val="FF0000"/>
                </a:solidFill>
              </a:rPr>
              <a:t>food</a:t>
            </a:r>
            <a:r>
              <a:rPr lang="en-US" dirty="0"/>
              <a:t>,” and Judy says, “OK. We have milk, bread, and corn.” </a:t>
            </a:r>
          </a:p>
          <a:p>
            <a:pPr marL="0" indent="0">
              <a:buFont typeface="Arial" panose="020B0604020202020204" pitchFamily="34" charset="0"/>
              <a:buNone/>
              <a:defRPr/>
            </a:pPr>
            <a:endParaRPr lang="en-US" dirty="0"/>
          </a:p>
          <a:p>
            <a:pPr>
              <a:defRPr/>
            </a:pPr>
            <a:endParaRPr lang="en-US" dirty="0"/>
          </a:p>
        </p:txBody>
      </p:sp>
      <p:sp>
        <p:nvSpPr>
          <p:cNvPr id="5" name="Content Placeholder 4"/>
          <p:cNvSpPr>
            <a:spLocks noGrp="1"/>
          </p:cNvSpPr>
          <p:nvPr>
            <p:ph sz="half" idx="2"/>
          </p:nvPr>
        </p:nvSpPr>
        <p:spPr>
          <a:xfrm>
            <a:off x="4495800" y="838200"/>
            <a:ext cx="4648200" cy="5120640"/>
          </a:xfrm>
          <a:solidFill>
            <a:srgbClr val="FCF4E4"/>
          </a:solidFill>
        </p:spPr>
        <p:style>
          <a:lnRef idx="2">
            <a:schemeClr val="dk1"/>
          </a:lnRef>
          <a:fillRef idx="1">
            <a:schemeClr val="lt1"/>
          </a:fillRef>
          <a:effectRef idx="0">
            <a:schemeClr val="dk1"/>
          </a:effectRef>
          <a:fontRef idx="minor">
            <a:schemeClr val="dk1"/>
          </a:fontRef>
        </p:style>
        <p:txBody>
          <a:bodyPr/>
          <a:lstStyle/>
          <a:p>
            <a:pPr marL="117475" indent="0">
              <a:buFont typeface="Arial" panose="020B0604020202020204" pitchFamily="34" charset="0"/>
              <a:buNone/>
              <a:defRPr/>
            </a:pPr>
            <a:r>
              <a:rPr lang="en-US" b="1" dirty="0"/>
              <a:t>60 months: </a:t>
            </a:r>
          </a:p>
          <a:p>
            <a:pPr marL="117475" indent="0">
              <a:buFont typeface="Arial" panose="020B0604020202020204" pitchFamily="34" charset="0"/>
              <a:buNone/>
              <a:defRPr/>
            </a:pPr>
            <a:r>
              <a:rPr lang="en-US" dirty="0"/>
              <a:t>Understand and use accepted words for categories of objects encountered in everyday life.</a:t>
            </a:r>
          </a:p>
          <a:p>
            <a:pPr marL="0" indent="0">
              <a:buFont typeface="Arial" panose="020B0604020202020204" pitchFamily="34" charset="0"/>
              <a:buNone/>
              <a:defRPr/>
            </a:pPr>
            <a:endParaRPr lang="en-US" dirty="0"/>
          </a:p>
          <a:p>
            <a:pPr marL="117475" indent="0">
              <a:buNone/>
              <a:defRPr/>
            </a:pPr>
            <a:r>
              <a:rPr lang="en-US" dirty="0"/>
              <a:t>“These are the </a:t>
            </a:r>
            <a:r>
              <a:rPr lang="en-US" i="1" dirty="0">
                <a:solidFill>
                  <a:srgbClr val="FF0000"/>
                </a:solidFill>
              </a:rPr>
              <a:t>fruits </a:t>
            </a:r>
            <a:r>
              <a:rPr lang="en-US" dirty="0"/>
              <a:t>and these are the </a:t>
            </a:r>
            <a:r>
              <a:rPr lang="en-US" i="1" dirty="0">
                <a:solidFill>
                  <a:srgbClr val="FF0000"/>
                </a:solidFill>
              </a:rPr>
              <a:t>vegetables</a:t>
            </a:r>
            <a:r>
              <a:rPr lang="en-US" dirty="0">
                <a:solidFill>
                  <a:srgbClr val="FF0000"/>
                </a:solidFill>
              </a:rPr>
              <a:t>.” </a:t>
            </a:r>
          </a:p>
          <a:p>
            <a:pPr marL="0" indent="0">
              <a:buFont typeface="Arial" panose="020B0604020202020204" pitchFamily="34" charset="0"/>
              <a:buNone/>
              <a:defRPr/>
            </a:pPr>
            <a:endParaRPr lang="en-US" dirty="0"/>
          </a:p>
          <a:p>
            <a:pPr>
              <a:defRPr/>
            </a:pPr>
            <a:endParaRPr lang="en-US" dirty="0"/>
          </a:p>
        </p:txBody>
      </p:sp>
      <p:sp>
        <p:nvSpPr>
          <p:cNvPr id="37893"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3F81EBF-BE05-414E-A144-DF0D831FA79F}" type="slidenum">
              <a:rPr lang="en-US" altLang="en-US" sz="1200" smtClean="0"/>
              <a:pPr>
                <a:spcBef>
                  <a:spcPct val="0"/>
                </a:spcBef>
                <a:buFontTx/>
                <a:buNone/>
              </a:pPr>
              <a:t>31</a:t>
            </a:fld>
            <a:endParaRPr lang="en-US" altLang="en-US" sz="1200" dirty="0"/>
          </a:p>
        </p:txBody>
      </p:sp>
      <p:sp>
        <p:nvSpPr>
          <p:cNvPr id="6" name="Right Arrow 5"/>
          <p:cNvSpPr/>
          <p:nvPr/>
        </p:nvSpPr>
        <p:spPr>
          <a:xfrm>
            <a:off x="4008582" y="5029200"/>
            <a:ext cx="1126836" cy="508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5744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457200" y="274638"/>
            <a:ext cx="4114800" cy="1173162"/>
          </a:xfrm>
        </p:spPr>
        <p:txBody>
          <a:bodyPr/>
          <a:lstStyle/>
          <a:p>
            <a:r>
              <a:rPr lang="en-US" altLang="en-US" sz="2800" dirty="0"/>
              <a:t>Scaffolding the Developmental Shift</a:t>
            </a:r>
          </a:p>
        </p:txBody>
      </p:sp>
      <p:sp>
        <p:nvSpPr>
          <p:cNvPr id="2" name="Content Placeholder 1"/>
          <p:cNvSpPr>
            <a:spLocks noGrp="1"/>
          </p:cNvSpPr>
          <p:nvPr>
            <p:ph sz="quarter" idx="1"/>
          </p:nvPr>
        </p:nvSpPr>
        <p:spPr>
          <a:xfrm>
            <a:off x="5257800" y="274638"/>
            <a:ext cx="3733800" cy="6583362"/>
          </a:xfrm>
          <a:noFill/>
          <a:ln>
            <a:noFill/>
          </a:ln>
        </p:spPr>
        <p:style>
          <a:lnRef idx="2">
            <a:schemeClr val="dk1">
              <a:shade val="50000"/>
            </a:schemeClr>
          </a:lnRef>
          <a:fillRef idx="1">
            <a:schemeClr val="dk1"/>
          </a:fillRef>
          <a:effectRef idx="0">
            <a:schemeClr val="dk1"/>
          </a:effectRef>
          <a:fontRef idx="minor">
            <a:schemeClr val="lt1"/>
          </a:fontRef>
        </p:style>
        <p:txBody>
          <a:bodyPr/>
          <a:lstStyle/>
          <a:p>
            <a:pPr marL="0" indent="0">
              <a:buNone/>
            </a:pPr>
            <a:r>
              <a:rPr lang="en-US" sz="2800" dirty="0">
                <a:solidFill>
                  <a:schemeClr val="tx1"/>
                </a:solidFill>
              </a:rPr>
              <a:t>If a child says, “Here are the </a:t>
            </a:r>
            <a:r>
              <a:rPr lang="en-US" sz="2800" i="1" dirty="0">
                <a:solidFill>
                  <a:srgbClr val="FF0000"/>
                </a:solidFill>
              </a:rPr>
              <a:t>animals</a:t>
            </a:r>
            <a:r>
              <a:rPr lang="en-US" sz="2800" dirty="0">
                <a:solidFill>
                  <a:schemeClr val="tx1"/>
                </a:solidFill>
              </a:rPr>
              <a:t> for our zoo.”  A teacher might respond with: “Yes, you have some </a:t>
            </a:r>
            <a:r>
              <a:rPr lang="en-US" sz="2800" i="1" dirty="0">
                <a:solidFill>
                  <a:srgbClr val="FF0000"/>
                </a:solidFill>
              </a:rPr>
              <a:t>fish</a:t>
            </a:r>
            <a:r>
              <a:rPr lang="en-US" sz="2800" dirty="0">
                <a:solidFill>
                  <a:schemeClr val="tx1"/>
                </a:solidFill>
              </a:rPr>
              <a:t> and some </a:t>
            </a:r>
            <a:r>
              <a:rPr lang="en-US" sz="2800" i="1" dirty="0">
                <a:solidFill>
                  <a:srgbClr val="FF0000"/>
                </a:solidFill>
              </a:rPr>
              <a:t>reptiles</a:t>
            </a:r>
            <a:r>
              <a:rPr lang="en-US" sz="2800" dirty="0">
                <a:solidFill>
                  <a:schemeClr val="tx1"/>
                </a:solidFill>
              </a:rPr>
              <a:t> at your zoo.”</a:t>
            </a:r>
          </a:p>
          <a:p>
            <a:pPr marL="0" indent="0">
              <a:buNone/>
            </a:pPr>
            <a:endParaRPr lang="en-US" sz="2800" dirty="0">
              <a:solidFill>
                <a:schemeClr val="tx1"/>
              </a:solidFill>
            </a:endParaRPr>
          </a:p>
          <a:p>
            <a:pPr marL="0" indent="0">
              <a:buNone/>
            </a:pPr>
            <a:endParaRPr lang="en-US" sz="2800" dirty="0">
              <a:solidFill>
                <a:schemeClr val="tx1"/>
              </a:solidFill>
            </a:endParaRPr>
          </a:p>
          <a:p>
            <a:pPr marL="0" indent="0">
              <a:buNone/>
            </a:pPr>
            <a:r>
              <a:rPr lang="en-US" sz="2800" dirty="0">
                <a:solidFill>
                  <a:schemeClr val="tx1"/>
                </a:solidFill>
              </a:rPr>
              <a:t>Look at your vocabulary list. Do you have any words that could be more sophisticated?</a:t>
            </a:r>
          </a:p>
          <a:p>
            <a:pPr marL="0" indent="0">
              <a:buNone/>
            </a:pPr>
            <a:endParaRPr lang="en-US" sz="2800" dirty="0">
              <a:solidFill>
                <a:schemeClr val="tx1"/>
              </a:solidFill>
            </a:endParaRPr>
          </a:p>
          <a:p>
            <a:pPr marL="0" indent="0">
              <a:buNone/>
            </a:pPr>
            <a:endParaRPr lang="en-US" sz="2800" dirty="0">
              <a:solidFill>
                <a:schemeClr val="tx1"/>
              </a:solidFill>
            </a:endParaRPr>
          </a:p>
          <a:p>
            <a:pPr marL="0" indent="0">
              <a:buNone/>
            </a:pPr>
            <a:endParaRPr lang="en-US" sz="2800" dirty="0">
              <a:solidFill>
                <a:schemeClr val="tx1"/>
              </a:solidFill>
            </a:endParaRPr>
          </a:p>
          <a:p>
            <a:pPr marL="0" indent="0">
              <a:buNone/>
            </a:pPr>
            <a:endParaRPr lang="en-US" dirty="0">
              <a:solidFill>
                <a:schemeClr val="tx1"/>
              </a:solidFill>
            </a:endParaRPr>
          </a:p>
          <a:p>
            <a:pPr marL="0" indent="0">
              <a:buNone/>
            </a:pPr>
            <a:endParaRPr lang="en-US" dirty="0">
              <a:solidFill>
                <a:schemeClr val="tx1"/>
              </a:solidFill>
            </a:endParaRPr>
          </a:p>
        </p:txBody>
      </p:sp>
      <p:pic>
        <p:nvPicPr>
          <p:cNvPr id="8" name="Content Placeholder 6" title="Playing with animal figures"/>
          <p:cNvPicPr>
            <a:picLocks noGrp="1" noChangeAspect="1"/>
          </p:cNvPicPr>
          <p:nvPr>
            <p:ph sz="quarter" idx="3"/>
          </p:nvPr>
        </p:nvPicPr>
        <p:blipFill rotWithShape="1">
          <a:blip r:embed="rId3"/>
          <a:srcRect l="31087" t="29171" r="28728" b="-133"/>
          <a:stretch/>
        </p:blipFill>
        <p:spPr>
          <a:xfrm>
            <a:off x="237511" y="365125"/>
            <a:ext cx="4554177" cy="5410200"/>
          </a:xfrm>
          <a:prstGeom prst="rect">
            <a:avLst/>
          </a:prstGeom>
          <a:ln>
            <a:solidFill>
              <a:schemeClr val="tx1"/>
            </a:solidFill>
          </a:ln>
        </p:spPr>
      </p:pic>
      <p:sp>
        <p:nvSpPr>
          <p:cNvPr id="37893"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3F81EBF-BE05-414E-A144-DF0D831FA79F}" type="slidenum">
              <a:rPr lang="en-US" altLang="en-US" sz="1200" smtClean="0"/>
              <a:pPr>
                <a:spcBef>
                  <a:spcPct val="0"/>
                </a:spcBef>
                <a:buFontTx/>
                <a:buNone/>
              </a:pPr>
              <a:t>32</a:t>
            </a:fld>
            <a:endParaRPr lang="en-US" altLang="en-US" sz="1200" dirty="0"/>
          </a:p>
        </p:txBody>
      </p:sp>
      <p:sp>
        <p:nvSpPr>
          <p:cNvPr id="9" name="Rectangle 8"/>
          <p:cNvSpPr>
            <a:spLocks noChangeArrowheads="1"/>
          </p:cNvSpPr>
          <p:nvPr/>
        </p:nvSpPr>
        <p:spPr bwMode="auto">
          <a:xfrm>
            <a:off x="0" y="6564937"/>
            <a:ext cx="502920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3307237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143000"/>
          </a:xfrm>
        </p:spPr>
        <p:txBody>
          <a:bodyPr/>
          <a:lstStyle/>
          <a:p>
            <a:r>
              <a:rPr lang="en-US" dirty="0"/>
              <a:t>Learning Is Integrated: </a:t>
            </a:r>
            <a:br>
              <a:rPr lang="en-US" dirty="0"/>
            </a:br>
            <a:r>
              <a:rPr lang="en-US" dirty="0"/>
              <a:t>Math Connections</a:t>
            </a:r>
          </a:p>
        </p:txBody>
      </p:sp>
      <p:sp>
        <p:nvSpPr>
          <p:cNvPr id="3" name="Content Placeholder 2"/>
          <p:cNvSpPr>
            <a:spLocks noGrp="1"/>
          </p:cNvSpPr>
          <p:nvPr>
            <p:ph sz="quarter" idx="1"/>
          </p:nvPr>
        </p:nvSpPr>
        <p:spPr>
          <a:xfrm>
            <a:off x="152400" y="1267807"/>
            <a:ext cx="4800600" cy="1910001"/>
          </a:xfrm>
          <a:solidFill>
            <a:srgbClr val="94FCFA"/>
          </a:solidFill>
          <a:ln>
            <a:solidFill>
              <a:schemeClr val="dk1"/>
            </a:solidFill>
          </a:ln>
        </p:spPr>
        <p:txBody>
          <a:bodyPr/>
          <a:lstStyle/>
          <a:p>
            <a:pPr marL="179388" indent="0">
              <a:buNone/>
            </a:pPr>
            <a:r>
              <a:rPr lang="en-US" sz="2800" dirty="0"/>
              <a:t>“Classification involves giving descriptive labels to the feature(s) used in sorting” </a:t>
            </a:r>
            <a:r>
              <a:rPr lang="en-US" sz="1800" dirty="0"/>
              <a:t>(PCF, Vol. 1, p. 260)</a:t>
            </a:r>
            <a:r>
              <a:rPr lang="en-US" sz="2800" dirty="0"/>
              <a:t>.</a:t>
            </a:r>
          </a:p>
          <a:p>
            <a:endParaRPr lang="en-US" sz="2800" dirty="0"/>
          </a:p>
          <a:p>
            <a:endParaRPr lang="en-US" sz="2800" dirty="0"/>
          </a:p>
        </p:txBody>
      </p:sp>
      <p:sp>
        <p:nvSpPr>
          <p:cNvPr id="4" name="Content Placeholder 3"/>
          <p:cNvSpPr>
            <a:spLocks noGrp="1"/>
          </p:cNvSpPr>
          <p:nvPr>
            <p:ph sz="quarter" idx="2"/>
          </p:nvPr>
        </p:nvSpPr>
        <p:spPr>
          <a:xfrm>
            <a:off x="4927600" y="1267807"/>
            <a:ext cx="4046220" cy="1910001"/>
          </a:xfrm>
          <a:solidFill>
            <a:srgbClr val="D3FEFD"/>
          </a:solidFill>
          <a:ln>
            <a:solidFill>
              <a:schemeClr val="dk1"/>
            </a:solidFill>
          </a:ln>
        </p:spPr>
        <p:txBody>
          <a:bodyPr/>
          <a:lstStyle/>
          <a:p>
            <a:pPr marL="119063" indent="0">
              <a:buNone/>
            </a:pPr>
            <a:r>
              <a:rPr lang="en-US" sz="2800" dirty="0"/>
              <a:t>What is another way to say descriptive label?</a:t>
            </a:r>
          </a:p>
          <a:p>
            <a:pPr marL="576263" indent="-457200"/>
            <a:r>
              <a:rPr lang="en-US" sz="2800" dirty="0"/>
              <a:t>Vocabulary terms</a:t>
            </a:r>
          </a:p>
        </p:txBody>
      </p:sp>
      <p:sp>
        <p:nvSpPr>
          <p:cNvPr id="8" name="Content Placeholder 7"/>
          <p:cNvSpPr>
            <a:spLocks noGrp="1"/>
          </p:cNvSpPr>
          <p:nvPr>
            <p:ph sz="quarter" idx="3"/>
          </p:nvPr>
        </p:nvSpPr>
        <p:spPr>
          <a:xfrm>
            <a:off x="152400" y="3048000"/>
            <a:ext cx="8821420" cy="2895600"/>
          </a:xfrm>
          <a:solidFill>
            <a:srgbClr val="0BD5D5"/>
          </a:solidFill>
          <a:ln>
            <a:solidFill>
              <a:schemeClr val="dk1"/>
            </a:solidFill>
          </a:ln>
        </p:spPr>
        <p:txBody>
          <a:bodyPr/>
          <a:lstStyle/>
          <a:p>
            <a:pPr marL="119063" indent="0">
              <a:spcBef>
                <a:spcPts val="0"/>
              </a:spcBef>
              <a:buNone/>
            </a:pPr>
            <a:r>
              <a:rPr lang="en-US" sz="2800" dirty="0"/>
              <a:t>To support classification vocabulary teachers can do the following:</a:t>
            </a:r>
          </a:p>
          <a:p>
            <a:pPr marL="576263" indent="-457200">
              <a:spcBef>
                <a:spcPts val="0"/>
              </a:spcBef>
            </a:pPr>
            <a:r>
              <a:rPr lang="en-US" sz="2400" b="1" dirty="0"/>
              <a:t>“Recognize sorting in play” </a:t>
            </a:r>
            <a:r>
              <a:rPr lang="en-US" sz="1800" dirty="0"/>
              <a:t>(PCF, Vol. 1, p. 262)</a:t>
            </a:r>
            <a:r>
              <a:rPr lang="en-US" sz="2800" dirty="0"/>
              <a:t>.</a:t>
            </a:r>
          </a:p>
          <a:p>
            <a:pPr marL="576263" lvl="0" indent="-457200">
              <a:spcBef>
                <a:spcPts val="0"/>
              </a:spcBef>
            </a:pPr>
            <a:r>
              <a:rPr lang="en-US" sz="2400" b="1" dirty="0"/>
              <a:t>“Help children label the groups and verbalize their criteria for sorting”</a:t>
            </a:r>
            <a:r>
              <a:rPr lang="en-US" sz="2400" dirty="0">
                <a:solidFill>
                  <a:prstClr val="black"/>
                </a:solidFill>
              </a:rPr>
              <a:t> </a:t>
            </a:r>
            <a:r>
              <a:rPr lang="en-US" sz="1800" dirty="0">
                <a:solidFill>
                  <a:prstClr val="black"/>
                </a:solidFill>
              </a:rPr>
              <a:t>(PCF, Vol. 1, p. 262)</a:t>
            </a:r>
            <a:r>
              <a:rPr lang="en-US" sz="2800" dirty="0">
                <a:solidFill>
                  <a:prstClr val="black"/>
                </a:solidFill>
              </a:rPr>
              <a:t>.</a:t>
            </a:r>
          </a:p>
          <a:p>
            <a:pPr marL="576263" lvl="0" indent="-457200">
              <a:spcBef>
                <a:spcPts val="0"/>
              </a:spcBef>
            </a:pPr>
            <a:r>
              <a:rPr lang="en-US" sz="2400" b="1" dirty="0"/>
              <a:t>“Encourage children to come up with their own criteria for sorting” </a:t>
            </a:r>
            <a:r>
              <a:rPr lang="en-US" sz="1800" dirty="0">
                <a:solidFill>
                  <a:prstClr val="black"/>
                </a:solidFill>
              </a:rPr>
              <a:t>(PCF, Vol. 1, p. 262)</a:t>
            </a:r>
            <a:r>
              <a:rPr lang="en-US" sz="2800" dirty="0">
                <a:solidFill>
                  <a:prstClr val="black"/>
                </a:solidFill>
              </a:rPr>
              <a:t>.</a:t>
            </a:r>
          </a:p>
        </p:txBody>
      </p:sp>
      <p:sp>
        <p:nvSpPr>
          <p:cNvPr id="7" name="Slide Number Placeholder 6"/>
          <p:cNvSpPr>
            <a:spLocks noGrp="1"/>
          </p:cNvSpPr>
          <p:nvPr>
            <p:ph type="sldNum" sz="quarter" idx="10"/>
          </p:nvPr>
        </p:nvSpPr>
        <p:spPr/>
        <p:txBody>
          <a:bodyPr/>
          <a:lstStyle/>
          <a:p>
            <a:fld id="{E5EF1F58-297D-44FB-84ED-1B63DB0C2A7A}" type="slidenum">
              <a:rPr lang="en-US" altLang="en-US" smtClean="0"/>
              <a:pPr/>
              <a:t>33</a:t>
            </a:fld>
            <a:endParaRPr lang="en-US" altLang="en-US" dirty="0"/>
          </a:p>
        </p:txBody>
      </p:sp>
    </p:spTree>
    <p:extLst>
      <p:ext uri="{BB962C8B-B14F-4D97-AF65-F5344CB8AC3E}">
        <p14:creationId xmlns:p14="http://schemas.microsoft.com/office/powerpoint/2010/main" val="1939506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47884"/>
            <a:ext cx="9144000" cy="1038484"/>
          </a:xfrm>
        </p:spPr>
        <p:txBody>
          <a:bodyPr/>
          <a:lstStyle/>
          <a:p>
            <a:r>
              <a:rPr lang="en-US" sz="3600" dirty="0"/>
              <a:t>Category Vocabulary in the Environment</a:t>
            </a:r>
          </a:p>
        </p:txBody>
      </p:sp>
      <p:pic>
        <p:nvPicPr>
          <p:cNvPr id="3" name="Content Placeholder 2" title="Dirt discovery center"/>
          <p:cNvPicPr>
            <a:picLocks noGrp="1" noChangeAspect="1"/>
          </p:cNvPicPr>
          <p:nvPr>
            <p:ph sz="quarter" idx="1"/>
          </p:nvPr>
        </p:nvPicPr>
        <p:blipFill rotWithShape="1">
          <a:blip r:embed="rId3"/>
          <a:srcRect l="13225" r="26329"/>
          <a:stretch/>
        </p:blipFill>
        <p:spPr>
          <a:xfrm>
            <a:off x="4656364" y="988031"/>
            <a:ext cx="4019550" cy="4426348"/>
          </a:xfrm>
          <a:prstGeom prst="rect">
            <a:avLst/>
          </a:prstGeom>
          <a:ln>
            <a:solidFill>
              <a:schemeClr val="dk1"/>
            </a:solidFill>
          </a:ln>
        </p:spPr>
      </p:pic>
      <p:sp>
        <p:nvSpPr>
          <p:cNvPr id="7" name="Content Placeholder 6"/>
          <p:cNvSpPr>
            <a:spLocks noGrp="1"/>
          </p:cNvSpPr>
          <p:nvPr>
            <p:ph sz="quarter" idx="2"/>
          </p:nvPr>
        </p:nvSpPr>
        <p:spPr>
          <a:xfrm>
            <a:off x="304800" y="988031"/>
            <a:ext cx="3733800" cy="2185988"/>
          </a:xfrm>
          <a:noFill/>
          <a:ln>
            <a:noFill/>
          </a:ln>
        </p:spPr>
        <p:style>
          <a:lnRef idx="2">
            <a:schemeClr val="dk1"/>
          </a:lnRef>
          <a:fillRef idx="1">
            <a:schemeClr val="lt1"/>
          </a:fillRef>
          <a:effectRef idx="0">
            <a:schemeClr val="dk1"/>
          </a:effectRef>
          <a:fontRef idx="minor">
            <a:schemeClr val="dk1"/>
          </a:fontRef>
        </p:style>
        <p:txBody>
          <a:bodyPr/>
          <a:lstStyle/>
          <a:p>
            <a:pPr marL="0" indent="0">
              <a:buNone/>
            </a:pPr>
            <a:r>
              <a:rPr lang="en-US" sz="2800" dirty="0"/>
              <a:t>What opportunities for category vocabulary do you see in these pictures?</a:t>
            </a:r>
          </a:p>
        </p:txBody>
      </p:sp>
      <p:pic>
        <p:nvPicPr>
          <p:cNvPr id="8" name="Content Placeholder 7" title="Putting outdoor equipment away"/>
          <p:cNvPicPr>
            <a:picLocks noGrp="1" noChangeAspect="1"/>
          </p:cNvPicPr>
          <p:nvPr>
            <p:ph sz="quarter" idx="3"/>
          </p:nvPr>
        </p:nvPicPr>
        <p:blipFill rotWithShape="1">
          <a:blip r:embed="rId4"/>
          <a:srcRect l="18195"/>
          <a:stretch/>
        </p:blipFill>
        <p:spPr>
          <a:xfrm>
            <a:off x="0" y="3171449"/>
            <a:ext cx="4572000" cy="3686551"/>
          </a:xfrm>
          <a:prstGeom prst="rect">
            <a:avLst/>
          </a:prstGeom>
          <a:ln>
            <a:solidFill>
              <a:schemeClr val="dk1"/>
            </a:solidFill>
          </a:ln>
        </p:spPr>
      </p:pic>
      <p:sp>
        <p:nvSpPr>
          <p:cNvPr id="5" name="Slide Number Placeholder 4"/>
          <p:cNvSpPr>
            <a:spLocks noGrp="1"/>
          </p:cNvSpPr>
          <p:nvPr>
            <p:ph type="sldNum" sz="quarter" idx="10"/>
          </p:nvPr>
        </p:nvSpPr>
        <p:spPr/>
        <p:txBody>
          <a:bodyPr/>
          <a:lstStyle/>
          <a:p>
            <a:fld id="{15410E3B-9162-4089-93EA-17B606053D97}" type="slidenum">
              <a:rPr lang="en-US" altLang="en-US" smtClean="0"/>
              <a:pPr/>
              <a:t>34</a:t>
            </a:fld>
            <a:endParaRPr lang="en-US" altLang="en-US" dirty="0"/>
          </a:p>
        </p:txBody>
      </p:sp>
      <p:sp>
        <p:nvSpPr>
          <p:cNvPr id="9" name="Rectangle 8"/>
          <p:cNvSpPr>
            <a:spLocks noChangeArrowheads="1"/>
          </p:cNvSpPr>
          <p:nvPr/>
        </p:nvSpPr>
        <p:spPr bwMode="auto">
          <a:xfrm>
            <a:off x="4571999" y="6629400"/>
            <a:ext cx="460533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©2017 California Department of Education</a:t>
            </a:r>
            <a:endParaRPr lang="en-US" altLang="en-US" sz="900" dirty="0">
              <a:cs typeface="Arial" panose="020B0604020202020204" pitchFamily="34" charset="0"/>
            </a:endParaRPr>
          </a:p>
        </p:txBody>
      </p:sp>
    </p:spTree>
    <p:extLst>
      <p:ext uri="{BB962C8B-B14F-4D97-AF65-F5344CB8AC3E}">
        <p14:creationId xmlns:p14="http://schemas.microsoft.com/office/powerpoint/2010/main" val="468855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0" y="0"/>
            <a:ext cx="9144000" cy="1600200"/>
          </a:xfrm>
        </p:spPr>
        <p:txBody>
          <a:bodyPr/>
          <a:lstStyle/>
          <a:p>
            <a:pPr>
              <a:spcBef>
                <a:spcPts val="1200"/>
              </a:spcBef>
              <a:spcAft>
                <a:spcPts val="1200"/>
              </a:spcAft>
            </a:pPr>
            <a:r>
              <a:rPr lang="en-US" sz="3200" dirty="0">
                <a:latin typeface="Arial" charset="0"/>
                <a:cs typeface="ＭＳ Ｐゴシック" charset="0"/>
              </a:rPr>
              <a:t>Focused Video Viewing: </a:t>
            </a:r>
            <a:br>
              <a:rPr lang="en-US" sz="3200" dirty="0">
                <a:latin typeface="Arial" charset="0"/>
                <a:cs typeface="ＭＳ Ｐゴシック" charset="0"/>
              </a:rPr>
            </a:br>
            <a:r>
              <a:rPr lang="en-US" sz="2800" b="0" dirty="0">
                <a:latin typeface="Arial" charset="0"/>
                <a:cs typeface="ＭＳ Ｐゴシック" charset="0"/>
              </a:rPr>
              <a:t>Watch for and take note of what vocabulary is used—and where it is used—in the classroom. </a:t>
            </a:r>
            <a:endParaRPr lang="en-US" sz="3200" b="0" dirty="0">
              <a:latin typeface="Arial" charset="0"/>
              <a:cs typeface="ＭＳ Ｐゴシック" charset="0"/>
            </a:endParaRPr>
          </a:p>
        </p:txBody>
      </p:sp>
      <p:sp>
        <p:nvSpPr>
          <p:cNvPr id="2" name="Slide Number Placeholder 1"/>
          <p:cNvSpPr>
            <a:spLocks noGrp="1"/>
          </p:cNvSpPr>
          <p:nvPr>
            <p:ph type="sldNum" sz="quarter" idx="10"/>
          </p:nvPr>
        </p:nvSpPr>
        <p:spPr/>
        <p:txBody>
          <a:bodyPr/>
          <a:lstStyle/>
          <a:p>
            <a:fld id="{3DD1D8A4-18A6-4FF6-B04A-C7B283AD30F4}" type="slidenum">
              <a:rPr lang="en-US" altLang="en-US" smtClean="0"/>
              <a:pPr/>
              <a:t>35</a:t>
            </a:fld>
            <a:endParaRPr lang="en-US" alt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178827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title="Volcano"/>
          <p:cNvPicPr>
            <a:picLocks noGrp="1" noChangeAspect="1"/>
          </p:cNvPicPr>
          <p:nvPr>
            <p:ph sz="quarter" idx="12"/>
          </p:nvPr>
        </p:nvPicPr>
        <p:blipFill>
          <a:blip r:embed="rId3"/>
          <a:stretch>
            <a:fillRect/>
          </a:stretch>
        </p:blipFill>
        <p:spPr>
          <a:xfrm>
            <a:off x="4681565" y="3834903"/>
            <a:ext cx="4462435" cy="3023097"/>
          </a:xfrm>
          <a:prstGeom prst="rect">
            <a:avLst/>
          </a:prstGeom>
          <a:ln>
            <a:solidFill>
              <a:schemeClr val="dk1"/>
            </a:solidFill>
          </a:ln>
        </p:spPr>
      </p:pic>
      <p:sp>
        <p:nvSpPr>
          <p:cNvPr id="88065" name="Rectangle 2"/>
          <p:cNvSpPr>
            <a:spLocks noGrp="1" noChangeArrowheads="1"/>
          </p:cNvSpPr>
          <p:nvPr>
            <p:ph type="title" sz="quarter"/>
          </p:nvPr>
        </p:nvSpPr>
        <p:spPr>
          <a:xfrm>
            <a:off x="0" y="0"/>
            <a:ext cx="9144000" cy="1081960"/>
          </a:xfrm>
          <a:noFill/>
        </p:spPr>
        <p:txBody>
          <a:bodyPr/>
          <a:lstStyle/>
          <a:p>
            <a:pPr eaLnBrk="1" hangingPunct="1"/>
            <a:r>
              <a:rPr lang="en-US" dirty="0">
                <a:latin typeface="Arial" charset="0"/>
                <a:ea typeface="MS PGothic" charset="0"/>
                <a:cs typeface="MS PGothic" charset="0"/>
              </a:rPr>
              <a:t/>
            </a:r>
            <a:br>
              <a:rPr lang="en-US" dirty="0">
                <a:latin typeface="Arial" charset="0"/>
                <a:ea typeface="MS PGothic" charset="0"/>
                <a:cs typeface="MS PGothic" charset="0"/>
              </a:rPr>
            </a:br>
            <a:r>
              <a:rPr lang="en-US" sz="3600" dirty="0">
                <a:latin typeface="Arial" charset="0"/>
                <a:ea typeface="MS PGothic" charset="0"/>
                <a:cs typeface="MS PGothic" charset="0"/>
              </a:rPr>
              <a:t>Universal Design for Learning: Volcano</a:t>
            </a:r>
            <a:br>
              <a:rPr lang="en-US" sz="3600" dirty="0">
                <a:latin typeface="Arial" charset="0"/>
                <a:ea typeface="MS PGothic" charset="0"/>
                <a:cs typeface="MS PGothic" charset="0"/>
              </a:rPr>
            </a:br>
            <a:endParaRPr lang="en-US" sz="3600" dirty="0">
              <a:latin typeface="Arial" charset="0"/>
              <a:ea typeface="MS PGothic" charset="0"/>
              <a:cs typeface="MS PGothic" charset="0"/>
            </a:endParaRPr>
          </a:p>
        </p:txBody>
      </p:sp>
      <p:pic>
        <p:nvPicPr>
          <p:cNvPr id="14" name="Content Placeholder 13" title="Volcano"/>
          <p:cNvPicPr>
            <a:picLocks noGrp="1" noChangeAspect="1"/>
          </p:cNvPicPr>
          <p:nvPr>
            <p:ph sz="quarter" idx="1"/>
          </p:nvPr>
        </p:nvPicPr>
        <p:blipFill rotWithShape="1">
          <a:blip r:embed="rId4"/>
          <a:srcRect r="36650"/>
          <a:stretch/>
        </p:blipFill>
        <p:spPr>
          <a:xfrm>
            <a:off x="0" y="1109265"/>
            <a:ext cx="2617254" cy="2782016"/>
          </a:xfrm>
          <a:prstGeom prst="rect">
            <a:avLst/>
          </a:prstGeom>
          <a:ln>
            <a:solidFill>
              <a:schemeClr val="dk1"/>
            </a:solidFill>
          </a:ln>
        </p:spPr>
      </p:pic>
      <p:pic>
        <p:nvPicPr>
          <p:cNvPr id="15" name="Content Placeholder 14" title="Volcano"/>
          <p:cNvPicPr>
            <a:picLocks noGrp="1" noChangeAspect="1"/>
          </p:cNvPicPr>
          <p:nvPr>
            <p:ph sz="quarter" idx="3"/>
          </p:nvPr>
        </p:nvPicPr>
        <p:blipFill rotWithShape="1">
          <a:blip r:embed="rId5"/>
          <a:srcRect l="12052"/>
          <a:stretch/>
        </p:blipFill>
        <p:spPr>
          <a:xfrm>
            <a:off x="2327201" y="1109264"/>
            <a:ext cx="3565599" cy="2698607"/>
          </a:xfrm>
          <a:prstGeom prst="rect">
            <a:avLst/>
          </a:prstGeom>
          <a:ln>
            <a:solidFill>
              <a:schemeClr val="dk1"/>
            </a:solidFill>
          </a:ln>
        </p:spPr>
      </p:pic>
      <p:sp>
        <p:nvSpPr>
          <p:cNvPr id="88067" name="Slide Number Placeholder 1"/>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149E218-8324-1345-B1A1-1883D4FF1A1C}" type="slidenum">
              <a:rPr lang="en-US" sz="1200"/>
              <a:pPr/>
              <a:t>36</a:t>
            </a:fld>
            <a:endParaRPr lang="en-US" sz="1200" dirty="0"/>
          </a:p>
        </p:txBody>
      </p:sp>
      <p:pic>
        <p:nvPicPr>
          <p:cNvPr id="17" name="Content Placeholder 2" title="Volcano"/>
          <p:cNvPicPr>
            <a:picLocks noGrp="1" noChangeAspect="1"/>
          </p:cNvPicPr>
          <p:nvPr>
            <p:ph sz="quarter" idx="2"/>
          </p:nvPr>
        </p:nvPicPr>
        <p:blipFill rotWithShape="1">
          <a:blip r:embed="rId6"/>
          <a:srcRect l="24604" t="1" r="4590" b="19451"/>
          <a:stretch/>
        </p:blipFill>
        <p:spPr>
          <a:xfrm>
            <a:off x="5500985" y="1109264"/>
            <a:ext cx="3635617" cy="2725640"/>
          </a:xfrm>
          <a:prstGeom prst="rect">
            <a:avLst/>
          </a:prstGeom>
          <a:ln>
            <a:solidFill>
              <a:schemeClr val="dk1"/>
            </a:solidFill>
          </a:ln>
        </p:spPr>
      </p:pic>
      <p:pic>
        <p:nvPicPr>
          <p:cNvPr id="21" name="Content Placeholder 20" title="Volcano"/>
          <p:cNvPicPr>
            <a:picLocks noGrp="1" noChangeAspect="1"/>
          </p:cNvPicPr>
          <p:nvPr>
            <p:ph sz="quarter" idx="11"/>
          </p:nvPr>
        </p:nvPicPr>
        <p:blipFill rotWithShape="1">
          <a:blip r:embed="rId7"/>
          <a:srcRect t="14815" r="4213" b="18022"/>
          <a:stretch/>
        </p:blipFill>
        <p:spPr>
          <a:xfrm>
            <a:off x="2273830" y="3832254"/>
            <a:ext cx="2855451" cy="3025746"/>
          </a:xfrm>
          <a:prstGeom prst="rect">
            <a:avLst/>
          </a:prstGeom>
          <a:ln>
            <a:solidFill>
              <a:schemeClr val="dk1"/>
            </a:solidFill>
          </a:ln>
        </p:spPr>
      </p:pic>
      <p:pic>
        <p:nvPicPr>
          <p:cNvPr id="25" name="Content Placeholder 18" title="Volcano"/>
          <p:cNvPicPr>
            <a:picLocks noChangeAspect="1"/>
          </p:cNvPicPr>
          <p:nvPr/>
        </p:nvPicPr>
        <p:blipFill rotWithShape="1">
          <a:blip r:embed="rId8"/>
          <a:srcRect l="42225"/>
          <a:stretch/>
        </p:blipFill>
        <p:spPr bwMode="auto">
          <a:xfrm>
            <a:off x="-1" y="3750276"/>
            <a:ext cx="2670625" cy="3107724"/>
          </a:xfrm>
          <a:prstGeom prst="rect">
            <a:avLst/>
          </a:prstGeom>
          <a:noFill/>
          <a:ln>
            <a:solidFill>
              <a:schemeClr val="dk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ontent Placeholder 8"/>
          <p:cNvSpPr>
            <a:spLocks noGrp="1"/>
          </p:cNvSpPr>
          <p:nvPr>
            <p:ph sz="quarter" idx="4"/>
          </p:nvPr>
        </p:nvSpPr>
        <p:spPr>
          <a:xfrm>
            <a:off x="0" y="3517720"/>
            <a:ext cx="9144000" cy="455539"/>
          </a:xfrm>
          <a:solidFill>
            <a:srgbClr val="F9B327"/>
          </a:solidFill>
          <a:ln>
            <a:solidFill>
              <a:schemeClr val="dk1"/>
            </a:solidFill>
          </a:ln>
        </p:spPr>
        <p:txBody>
          <a:bodyPr/>
          <a:lstStyle/>
          <a:p>
            <a:pPr marL="0" indent="0" algn="ctr">
              <a:buNone/>
            </a:pPr>
            <a:r>
              <a:rPr lang="en-US" sz="2400" dirty="0">
                <a:latin typeface="Arial" charset="0"/>
                <a:ea typeface="MS PGothic" charset="0"/>
                <a:cs typeface="MS PGothic" charset="0"/>
              </a:rPr>
              <a:t>Multiple means of expression, engagement, and representation</a:t>
            </a:r>
          </a:p>
          <a:p>
            <a:endParaRPr lang="en-US" sz="2800" dirty="0">
              <a:solidFill>
                <a:schemeClr val="bg1"/>
              </a:solidFill>
            </a:endParaRPr>
          </a:p>
        </p:txBody>
      </p:sp>
      <p:sp>
        <p:nvSpPr>
          <p:cNvPr id="11" name="Rectangle 10"/>
          <p:cNvSpPr>
            <a:spLocks noChangeArrowheads="1"/>
          </p:cNvSpPr>
          <p:nvPr/>
        </p:nvSpPr>
        <p:spPr bwMode="auto">
          <a:xfrm>
            <a:off x="1" y="6610652"/>
            <a:ext cx="267062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1749741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sz="quarter"/>
          </p:nvPr>
        </p:nvSpPr>
        <p:spPr>
          <a:xfrm>
            <a:off x="0" y="-1"/>
            <a:ext cx="9144000" cy="1447799"/>
          </a:xfrm>
        </p:spPr>
        <p:txBody>
          <a:bodyPr/>
          <a:lstStyle/>
          <a:p>
            <a:r>
              <a:rPr lang="en-US" sz="2800" dirty="0"/>
              <a:t>Considerations for Students with Disabilities in </a:t>
            </a:r>
            <a:br>
              <a:rPr lang="en-US" sz="2800" dirty="0"/>
            </a:br>
            <a:r>
              <a:rPr lang="en-US" sz="2800" dirty="0"/>
              <a:t>Conversations, Conversations, Conversations </a:t>
            </a:r>
          </a:p>
        </p:txBody>
      </p:sp>
      <p:sp>
        <p:nvSpPr>
          <p:cNvPr id="13" name="Content Placeholder 12"/>
          <p:cNvSpPr>
            <a:spLocks noGrp="1"/>
          </p:cNvSpPr>
          <p:nvPr>
            <p:ph sz="quarter" idx="1"/>
          </p:nvPr>
        </p:nvSpPr>
        <p:spPr>
          <a:xfrm>
            <a:off x="381000" y="1447799"/>
            <a:ext cx="4800600" cy="4678365"/>
          </a:xfrm>
        </p:spPr>
        <p:txBody>
          <a:bodyPr/>
          <a:lstStyle/>
          <a:p>
            <a:pPr marL="0" indent="0">
              <a:buNone/>
            </a:pPr>
            <a:r>
              <a:rPr lang="en-US" dirty="0"/>
              <a:t>“</a:t>
            </a:r>
            <a:r>
              <a:rPr lang="en-US" sz="2800" dirty="0"/>
              <a:t>Children with disabilities or communication differences benefit from teachers who understand their differences in language and communication and make allowances for them in the daily routine” </a:t>
            </a:r>
            <a:r>
              <a:rPr lang="en-US" sz="1800" dirty="0"/>
              <a:t>(PCF, Vol. 1, p. 101)</a:t>
            </a:r>
            <a:r>
              <a:rPr lang="en-US" sz="2800" dirty="0"/>
              <a:t>.</a:t>
            </a:r>
            <a:endParaRPr lang="en-US" sz="1600" dirty="0"/>
          </a:p>
          <a:p>
            <a:endParaRPr lang="en-US" dirty="0"/>
          </a:p>
        </p:txBody>
      </p:sp>
      <p:sp>
        <p:nvSpPr>
          <p:cNvPr id="15" name="Content Placeholder 14"/>
          <p:cNvSpPr>
            <a:spLocks noGrp="1"/>
          </p:cNvSpPr>
          <p:nvPr>
            <p:ph sz="quarter" idx="2"/>
          </p:nvPr>
        </p:nvSpPr>
        <p:spPr>
          <a:xfrm>
            <a:off x="5827679" y="1676400"/>
            <a:ext cx="2667000" cy="2362200"/>
          </a:xfrm>
          <a:solidFill>
            <a:srgbClr val="FCF4E4"/>
          </a:solidFill>
          <a:ln>
            <a:solidFill>
              <a:schemeClr val="dk1"/>
            </a:solidFill>
          </a:ln>
        </p:spPr>
        <p:txBody>
          <a:bodyPr/>
          <a:lstStyle/>
          <a:p>
            <a:pPr marL="117475" lvl="0" indent="0">
              <a:spcBef>
                <a:spcPts val="0"/>
              </a:spcBef>
              <a:buNone/>
              <a:defRPr/>
            </a:pPr>
            <a:r>
              <a:rPr lang="en-US" sz="2800" dirty="0"/>
              <a:t>Let’s reflect on the practice of making allowances in daily routines.</a:t>
            </a:r>
          </a:p>
        </p:txBody>
      </p:sp>
      <p:sp>
        <p:nvSpPr>
          <p:cNvPr id="7" name="Slide Number Placeholder 6"/>
          <p:cNvSpPr>
            <a:spLocks noGrp="1"/>
          </p:cNvSpPr>
          <p:nvPr>
            <p:ph type="sldNum" sz="quarter" idx="10"/>
          </p:nvPr>
        </p:nvSpPr>
        <p:spPr/>
        <p:txBody>
          <a:bodyPr/>
          <a:lstStyle/>
          <a:p>
            <a:fld id="{E5EF1F58-297D-44FB-84ED-1B63DB0C2A7A}" type="slidenum">
              <a:rPr lang="en-US" altLang="en-US" smtClean="0"/>
              <a:pPr/>
              <a:t>37</a:t>
            </a:fld>
            <a:endParaRPr lang="en-US" altLang="en-US" dirty="0"/>
          </a:p>
        </p:txBody>
      </p:sp>
    </p:spTree>
    <p:extLst>
      <p:ext uri="{BB962C8B-B14F-4D97-AF65-F5344CB8AC3E}">
        <p14:creationId xmlns:p14="http://schemas.microsoft.com/office/powerpoint/2010/main" val="1872694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0" y="274638"/>
            <a:ext cx="9144000" cy="1143000"/>
          </a:xfrm>
        </p:spPr>
        <p:txBody>
          <a:bodyPr/>
          <a:lstStyle/>
          <a:p>
            <a:pPr marL="0" marR="0">
              <a:lnSpc>
                <a:spcPct val="115000"/>
              </a:lnSpc>
              <a:spcBef>
                <a:spcPts val="0"/>
              </a:spcBef>
              <a:spcAft>
                <a:spcPts val="0"/>
              </a:spcAft>
            </a:pPr>
            <a:r>
              <a:rPr lang="en-US" sz="3600" dirty="0">
                <a:latin typeface="Arial" panose="020B0604020202020204" pitchFamily="34" charset="0"/>
                <a:ea typeface="Calibri" panose="020F0502020204030204" pitchFamily="34" charset="0"/>
                <a:cs typeface="Arial" panose="020B0604020202020204" pitchFamily="34" charset="0"/>
              </a:rPr>
              <a:t>Creating Environment Vocabulary Nets</a:t>
            </a:r>
            <a:br>
              <a:rPr lang="en-US" sz="3600" dirty="0">
                <a:latin typeface="Arial" panose="020B0604020202020204" pitchFamily="34" charset="0"/>
                <a:ea typeface="Calibri" panose="020F0502020204030204" pitchFamily="34" charset="0"/>
                <a:cs typeface="Arial" panose="020B0604020202020204" pitchFamily="34" charset="0"/>
              </a:rPr>
            </a:br>
            <a:r>
              <a:rPr lang="en-US" sz="3600" dirty="0">
                <a:latin typeface="Arial" panose="020B0604020202020204" pitchFamily="34" charset="0"/>
                <a:ea typeface="Calibri" panose="020F0502020204030204" pitchFamily="34" charset="0"/>
                <a:cs typeface="Arial" panose="020B0604020202020204" pitchFamily="34" charset="0"/>
              </a:rPr>
              <a:t>(Part 1)</a:t>
            </a:r>
          </a:p>
        </p:txBody>
      </p:sp>
      <p:sp>
        <p:nvSpPr>
          <p:cNvPr id="18" name="Content Placeholder 17"/>
          <p:cNvSpPr>
            <a:spLocks noGrp="1"/>
          </p:cNvSpPr>
          <p:nvPr>
            <p:ph sz="half" idx="1"/>
          </p:nvPr>
        </p:nvSpPr>
        <p:spPr>
          <a:xfrm>
            <a:off x="457200" y="1600200"/>
            <a:ext cx="8229600" cy="4738255"/>
          </a:xfrm>
        </p:spPr>
        <p:txBody>
          <a:bodyPr/>
          <a:lstStyle/>
          <a:p>
            <a:pPr lvl="0"/>
            <a:r>
              <a:rPr lang="en-US" dirty="0">
                <a:latin typeface="Arial" pitchFamily="34" charset="0"/>
                <a:cs typeface="Arial" pitchFamily="34" charset="0"/>
              </a:rPr>
              <a:t>Look at the pictures of the opportunities to experience volcano vocabulary words on Handout 5: Paths of Vocabulary Acquisition.</a:t>
            </a:r>
          </a:p>
          <a:p>
            <a:pPr lvl="0"/>
            <a:r>
              <a:rPr lang="en-US" dirty="0">
                <a:latin typeface="Arial" pitchFamily="34" charset="0"/>
                <a:cs typeface="Arial" pitchFamily="34" charset="0"/>
              </a:rPr>
              <a:t>Work with your table group to write down all the vocabulary words you can think of that are inspired by the environment. </a:t>
            </a:r>
          </a:p>
          <a:p>
            <a:pPr lvl="0"/>
            <a:r>
              <a:rPr lang="en-US" dirty="0">
                <a:latin typeface="Arial" pitchFamily="34" charset="0"/>
                <a:cs typeface="Arial" pitchFamily="34" charset="0"/>
              </a:rPr>
              <a:t>Consider all the words and come to a consensus regarding which tier each word would belong to (one, two, or three). </a:t>
            </a:r>
          </a:p>
          <a:p>
            <a:pPr lvl="0"/>
            <a:r>
              <a:rPr lang="en-US" dirty="0">
                <a:latin typeface="Arial" pitchFamily="34" charset="0"/>
                <a:cs typeface="Arial" pitchFamily="34" charset="0"/>
              </a:rPr>
              <a:t>Select your group’s two favorite tier two words.</a:t>
            </a:r>
          </a:p>
          <a:p>
            <a:endParaRPr lang="en-US" dirty="0"/>
          </a:p>
          <a:p>
            <a:endParaRPr lang="en-US" dirty="0"/>
          </a:p>
        </p:txBody>
      </p:sp>
      <p:sp>
        <p:nvSpPr>
          <p:cNvPr id="7" name="Slide Number Placeholder 6"/>
          <p:cNvSpPr>
            <a:spLocks noGrp="1"/>
          </p:cNvSpPr>
          <p:nvPr>
            <p:ph type="sldNum" sz="quarter" idx="10"/>
          </p:nvPr>
        </p:nvSpPr>
        <p:spPr/>
        <p:txBody>
          <a:bodyPr/>
          <a:lstStyle/>
          <a:p>
            <a:fld id="{E5EF1F58-297D-44FB-84ED-1B63DB0C2A7A}" type="slidenum">
              <a:rPr lang="en-US" altLang="en-US" smtClean="0"/>
              <a:pPr/>
              <a:t>38</a:t>
            </a:fld>
            <a:endParaRPr lang="en-US" altLang="en-US" dirty="0"/>
          </a:p>
        </p:txBody>
      </p:sp>
    </p:spTree>
    <p:extLst>
      <p:ext uri="{BB962C8B-B14F-4D97-AF65-F5344CB8AC3E}">
        <p14:creationId xmlns:p14="http://schemas.microsoft.com/office/powerpoint/2010/main" val="1324368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0" y="0"/>
            <a:ext cx="9144000" cy="1417638"/>
          </a:xfrm>
        </p:spPr>
        <p:txBody>
          <a:bodyPr/>
          <a:lstStyle/>
          <a:p>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Creating Environment Vocabulary Nets</a:t>
            </a:r>
            <a:b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(Part 2)</a:t>
            </a:r>
            <a:endParaRPr lang="en-US" sz="3200" dirty="0">
              <a:latin typeface="Arial" pitchFamily="34" charset="0"/>
              <a:cs typeface="Arial" pitchFamily="34" charset="0"/>
            </a:endParaRPr>
          </a:p>
        </p:txBody>
      </p:sp>
      <p:sp>
        <p:nvSpPr>
          <p:cNvPr id="18" name="Content Placeholder 17"/>
          <p:cNvSpPr>
            <a:spLocks noGrp="1"/>
          </p:cNvSpPr>
          <p:nvPr>
            <p:ph idx="1"/>
          </p:nvPr>
        </p:nvSpPr>
        <p:spPr>
          <a:xfrm>
            <a:off x="76200" y="1295400"/>
            <a:ext cx="9067800" cy="5715000"/>
          </a:xfrm>
        </p:spPr>
        <p:txBody>
          <a:bodyPr/>
          <a:lstStyle/>
          <a:p>
            <a:pPr lvl="0"/>
            <a:r>
              <a:rPr lang="en-US" sz="2800" dirty="0">
                <a:latin typeface="Arial" pitchFamily="34" charset="0"/>
                <a:cs typeface="Arial" pitchFamily="34" charset="0"/>
              </a:rPr>
              <a:t>Select your roles. One groupmate will play the child; the rest will be teachers.</a:t>
            </a:r>
          </a:p>
          <a:p>
            <a:pPr lvl="0"/>
            <a:r>
              <a:rPr lang="en-US" sz="2800" dirty="0">
                <a:latin typeface="Arial" pitchFamily="34" charset="0"/>
                <a:cs typeface="Arial" pitchFamily="34" charset="0"/>
              </a:rPr>
              <a:t>Take three minutes to think of all the ways you could to build a net for the child and connect the words to the child’s daily world. For example, if one of the words you chose was eruption, you might say the following when you greet the child, “I am erupting with happiness to see you today.” </a:t>
            </a:r>
          </a:p>
          <a:p>
            <a:pPr lvl="0"/>
            <a:r>
              <a:rPr lang="en-US" sz="2800" dirty="0">
                <a:latin typeface="Arial" pitchFamily="34" charset="0"/>
                <a:cs typeface="Arial" pitchFamily="34" charset="0"/>
              </a:rPr>
              <a:t>Write down the scenarios you come up with on the sticky-notes and stick them to the child. Your goal is to cover the child with a “net” of knowledge about your two favorite tier two words. </a:t>
            </a:r>
          </a:p>
        </p:txBody>
      </p:sp>
      <p:sp>
        <p:nvSpPr>
          <p:cNvPr id="7" name="Slide Number Placeholder 6"/>
          <p:cNvSpPr>
            <a:spLocks noGrp="1"/>
          </p:cNvSpPr>
          <p:nvPr>
            <p:ph type="sldNum" sz="quarter" idx="10"/>
          </p:nvPr>
        </p:nvSpPr>
        <p:spPr/>
        <p:txBody>
          <a:bodyPr/>
          <a:lstStyle/>
          <a:p>
            <a:fld id="{E5EF1F58-297D-44FB-84ED-1B63DB0C2A7A}" type="slidenum">
              <a:rPr lang="en-US" altLang="en-US" smtClean="0"/>
              <a:pPr/>
              <a:t>39</a:t>
            </a:fld>
            <a:endParaRPr lang="en-US" altLang="en-US" dirty="0"/>
          </a:p>
        </p:txBody>
      </p:sp>
    </p:spTree>
    <p:extLst>
      <p:ext uri="{BB962C8B-B14F-4D97-AF65-F5344CB8AC3E}">
        <p14:creationId xmlns:p14="http://schemas.microsoft.com/office/powerpoint/2010/main" val="1978736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5820" y="0"/>
            <a:ext cx="4258180" cy="1752600"/>
          </a:xfrm>
        </p:spPr>
        <p:txBody>
          <a:bodyPr/>
          <a:lstStyle/>
          <a:p>
            <a:pPr>
              <a:spcBef>
                <a:spcPts val="600"/>
              </a:spcBef>
            </a:pPr>
            <a:r>
              <a:rPr lang="en-US" dirty="0"/>
              <a:t>What Can </a:t>
            </a:r>
            <a:br>
              <a:rPr lang="en-US" dirty="0"/>
            </a:br>
            <a:r>
              <a:rPr lang="en-US" dirty="0"/>
              <a:t>You Teach?</a:t>
            </a:r>
            <a:br>
              <a:rPr lang="en-US" dirty="0"/>
            </a:br>
            <a:r>
              <a:rPr lang="en-US" sz="3200" dirty="0"/>
              <a:t>(Part 1)</a:t>
            </a:r>
            <a:endParaRPr lang="en-US" dirty="0"/>
          </a:p>
        </p:txBody>
      </p:sp>
      <p:sp>
        <p:nvSpPr>
          <p:cNvPr id="3" name="Content Placeholder 2"/>
          <p:cNvSpPr>
            <a:spLocks noGrp="1"/>
          </p:cNvSpPr>
          <p:nvPr>
            <p:ph sz="half" idx="1"/>
          </p:nvPr>
        </p:nvSpPr>
        <p:spPr>
          <a:xfrm>
            <a:off x="4953000" y="1752600"/>
            <a:ext cx="4175760" cy="5067300"/>
          </a:xfrm>
        </p:spPr>
        <p:txBody>
          <a:bodyPr/>
          <a:lstStyle/>
          <a:p>
            <a:r>
              <a:rPr lang="en-US" sz="2400" dirty="0"/>
              <a:t>Consider three things you could teach someone about vocabulary and write them down on sticky-notes. </a:t>
            </a:r>
          </a:p>
          <a:p>
            <a:r>
              <a:rPr lang="en-US" sz="2400" dirty="0"/>
              <a:t>Choose the most interesting of the three things. </a:t>
            </a:r>
          </a:p>
          <a:p>
            <a:r>
              <a:rPr lang="en-US" sz="2400" dirty="0"/>
              <a:t>Find and introduce yourself to a partner; teach your partner the one most interesting thing about vocabulary that you chose.</a:t>
            </a:r>
          </a:p>
        </p:txBody>
      </p:sp>
      <p:pic>
        <p:nvPicPr>
          <p:cNvPr id="6" name="Content Placeholder 5" title="Pointing"/>
          <p:cNvPicPr>
            <a:picLocks noGrp="1" noChangeAspect="1"/>
          </p:cNvPicPr>
          <p:nvPr>
            <p:ph sz="half" idx="2"/>
          </p:nvPr>
        </p:nvPicPr>
        <p:blipFill rotWithShape="1">
          <a:blip r:embed="rId3"/>
          <a:srcRect l="12941" r="21848"/>
          <a:stretch/>
        </p:blipFill>
        <p:spPr>
          <a:xfrm>
            <a:off x="-22860" y="0"/>
            <a:ext cx="4908680" cy="6858000"/>
          </a:xfrm>
          <a:prstGeom prst="rect">
            <a:avLst/>
          </a:prstGeom>
          <a:ln>
            <a:solidFill>
              <a:schemeClr val="tx1"/>
            </a:solidFill>
          </a:ln>
        </p:spPr>
      </p:pic>
      <p:sp>
        <p:nvSpPr>
          <p:cNvPr id="4" name="Slide Number Placeholder 3"/>
          <p:cNvSpPr>
            <a:spLocks noGrp="1"/>
          </p:cNvSpPr>
          <p:nvPr>
            <p:ph type="sldNum" sz="quarter" idx="10"/>
          </p:nvPr>
        </p:nvSpPr>
        <p:spPr/>
        <p:txBody>
          <a:bodyPr/>
          <a:lstStyle/>
          <a:p>
            <a:fld id="{3DD1D8A4-18A6-4FF6-B04A-C7B283AD30F4}" type="slidenum">
              <a:rPr lang="en-US" altLang="en-US" smtClean="0"/>
              <a:pPr/>
              <a:t>4</a:t>
            </a:fld>
            <a:endParaRPr lang="en-US" altLang="en-US" dirty="0"/>
          </a:p>
        </p:txBody>
      </p:sp>
      <p:sp>
        <p:nvSpPr>
          <p:cNvPr id="7" name="Rectangle 5"/>
          <p:cNvSpPr>
            <a:spLocks noChangeArrowheads="1"/>
          </p:cNvSpPr>
          <p:nvPr/>
        </p:nvSpPr>
        <p:spPr bwMode="auto">
          <a:xfrm>
            <a:off x="-22860" y="6609234"/>
            <a:ext cx="490868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552312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30480" y="1"/>
            <a:ext cx="9144000" cy="1219200"/>
          </a:xfrm>
        </p:spPr>
        <p:txBody>
          <a:bodyPr/>
          <a:lstStyle/>
          <a:p>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Creating Environment Vocabulary Nets</a:t>
            </a:r>
            <a:b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br>
            <a:r>
              <a:rPr lang="en-US" sz="3600" dirty="0">
                <a:solidFill>
                  <a:prstClr val="black"/>
                </a:solidFill>
                <a:latin typeface="Arial" panose="020B0604020202020204" pitchFamily="34" charset="0"/>
                <a:ea typeface="Calibri" panose="020F0502020204030204" pitchFamily="34" charset="0"/>
                <a:cs typeface="Arial" panose="020B0604020202020204" pitchFamily="34" charset="0"/>
              </a:rPr>
              <a:t>(Part 3)</a:t>
            </a:r>
            <a:endParaRPr lang="en-US" dirty="0"/>
          </a:p>
        </p:txBody>
      </p:sp>
      <p:sp>
        <p:nvSpPr>
          <p:cNvPr id="13" name="Content Placeholder 12"/>
          <p:cNvSpPr>
            <a:spLocks noGrp="1"/>
          </p:cNvSpPr>
          <p:nvPr>
            <p:ph sz="half" idx="1"/>
          </p:nvPr>
        </p:nvSpPr>
        <p:spPr>
          <a:xfrm>
            <a:off x="187036" y="1219202"/>
            <a:ext cx="8956964" cy="5493326"/>
          </a:xfrm>
        </p:spPr>
        <p:txBody>
          <a:bodyPr/>
          <a:lstStyle/>
          <a:p>
            <a:pPr defTabSz="914400">
              <a:lnSpc>
                <a:spcPct val="115000"/>
              </a:lnSpc>
              <a:spcBef>
                <a:spcPts val="0"/>
              </a:spcBef>
              <a:spcAft>
                <a:spcPts val="0"/>
              </a:spcAft>
              <a:defRPr/>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Consider how you could use this experience to incorporate tier two vocabulary words in your classroom:</a:t>
            </a:r>
            <a:endParaRPr lang="en-US" sz="24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1" defTabSz="914400">
              <a:lnSpc>
                <a:spcPct val="115000"/>
              </a:lnSpc>
              <a:spcBef>
                <a:spcPts val="0"/>
              </a:spcBef>
              <a:spcAft>
                <a:spcPts val="0"/>
              </a:spcAft>
              <a:defRPr/>
            </a:pP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Think of a topic you are studying in your classroom. What are some tier two words you may want to focus on?</a:t>
            </a:r>
          </a:p>
          <a:p>
            <a:pPr lvl="1" defTabSz="914400">
              <a:lnSpc>
                <a:spcPct val="115000"/>
              </a:lnSpc>
              <a:spcBef>
                <a:spcPts val="0"/>
              </a:spcBef>
              <a:spcAft>
                <a:spcPts val="0"/>
              </a:spcAft>
              <a:defRPr/>
            </a:pP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What cues can you place in your environment?</a:t>
            </a:r>
            <a:endParaRPr lang="en-US" sz="2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defTabSz="914400">
              <a:lnSpc>
                <a:spcPct val="115000"/>
              </a:lnSpc>
              <a:spcBef>
                <a:spcPts val="0"/>
              </a:spcBef>
              <a:spcAft>
                <a:spcPts val="0"/>
              </a:spcAft>
              <a:defRPr/>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Use the colored 3 x 5 index cards to make some visual reminders to hang up when you return to your classroom.</a:t>
            </a:r>
            <a:endParaRPr lang="en-US"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lvl="1"/>
            <a:endParaRPr lang="en-US" dirty="0">
              <a:latin typeface="Arial" pitchFamily="34" charset="0"/>
              <a:cs typeface="Arial" pitchFamily="34" charset="0"/>
            </a:endParaRPr>
          </a:p>
          <a:p>
            <a:endParaRPr lang="en-US" dirty="0"/>
          </a:p>
        </p:txBody>
      </p:sp>
      <p:sp>
        <p:nvSpPr>
          <p:cNvPr id="7" name="Slide Number Placeholder 6"/>
          <p:cNvSpPr>
            <a:spLocks noGrp="1"/>
          </p:cNvSpPr>
          <p:nvPr>
            <p:ph type="sldNum" sz="quarter" idx="10"/>
          </p:nvPr>
        </p:nvSpPr>
        <p:spPr/>
        <p:txBody>
          <a:bodyPr/>
          <a:lstStyle/>
          <a:p>
            <a:fld id="{E5EF1F58-297D-44FB-84ED-1B63DB0C2A7A}" type="slidenum">
              <a:rPr lang="en-US" altLang="en-US" smtClean="0"/>
              <a:pPr/>
              <a:t>40</a:t>
            </a:fld>
            <a:endParaRPr lang="en-US" altLang="en-US" dirty="0"/>
          </a:p>
        </p:txBody>
      </p:sp>
    </p:spTree>
    <p:extLst>
      <p:ext uri="{BB962C8B-B14F-4D97-AF65-F5344CB8AC3E}">
        <p14:creationId xmlns:p14="http://schemas.microsoft.com/office/powerpoint/2010/main" val="680908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noAutofit/>
          </a:bodyPr>
          <a:lstStyle/>
          <a:p>
            <a:r>
              <a:rPr lang="en-US" sz="3600" dirty="0"/>
              <a:t>Learning Is Integrated:  </a:t>
            </a:r>
            <a:br>
              <a:rPr lang="en-US" sz="3600" dirty="0"/>
            </a:br>
            <a:r>
              <a:rPr lang="en-US" sz="3200" dirty="0"/>
              <a:t>Science Module Brain Break Songs—</a:t>
            </a:r>
            <a:br>
              <a:rPr lang="en-US" sz="3200" dirty="0"/>
            </a:br>
            <a:r>
              <a:rPr lang="en-US" sz="3200" dirty="0"/>
              <a:t>Lemons In The Trees</a:t>
            </a:r>
            <a:endParaRPr lang="en-US" sz="3600" dirty="0"/>
          </a:p>
        </p:txBody>
      </p:sp>
      <p:sp>
        <p:nvSpPr>
          <p:cNvPr id="3" name="Content Placeholder 2"/>
          <p:cNvSpPr>
            <a:spLocks noGrp="1"/>
          </p:cNvSpPr>
          <p:nvPr>
            <p:ph sz="quarter" idx="1"/>
          </p:nvPr>
        </p:nvSpPr>
        <p:spPr>
          <a:xfrm>
            <a:off x="0" y="1692277"/>
            <a:ext cx="3048000" cy="4937122"/>
          </a:xfrm>
          <a:solidFill>
            <a:srgbClr val="92D050">
              <a:alpha val="55000"/>
            </a:srgbClr>
          </a:solidFill>
          <a:ln>
            <a:solidFill>
              <a:schemeClr val="dk1"/>
            </a:solidFill>
          </a:ln>
        </p:spPr>
        <p:txBody>
          <a:bodyPr/>
          <a:lstStyle/>
          <a:p>
            <a:pPr marL="0" indent="0">
              <a:buNone/>
            </a:pPr>
            <a:r>
              <a:rPr lang="en-US" sz="2200" b="1" i="1" dirty="0"/>
              <a:t>First verse:  </a:t>
            </a:r>
          </a:p>
          <a:p>
            <a:r>
              <a:rPr lang="en-US" sz="2200" dirty="0"/>
              <a:t>Fruit</a:t>
            </a:r>
          </a:p>
          <a:p>
            <a:pPr lvl="1"/>
            <a:r>
              <a:rPr lang="en-US" sz="2200" dirty="0"/>
              <a:t>Lemons </a:t>
            </a:r>
            <a:r>
              <a:rPr lang="en-US" sz="2200" b="1" dirty="0"/>
              <a:t>in the</a:t>
            </a:r>
            <a:r>
              <a:rPr lang="en-US" sz="2200" dirty="0"/>
              <a:t> tree </a:t>
            </a:r>
          </a:p>
          <a:p>
            <a:pPr lvl="1"/>
            <a:r>
              <a:rPr lang="en-US" sz="2200" dirty="0"/>
              <a:t>Pumpkins </a:t>
            </a:r>
            <a:r>
              <a:rPr lang="en-US" sz="2200" b="1" dirty="0"/>
              <a:t>on the</a:t>
            </a:r>
            <a:r>
              <a:rPr lang="en-US" sz="2200" dirty="0"/>
              <a:t> ground  </a:t>
            </a:r>
          </a:p>
          <a:p>
            <a:r>
              <a:rPr lang="en-US" sz="2200" dirty="0"/>
              <a:t>Actions: </a:t>
            </a:r>
          </a:p>
          <a:p>
            <a:pPr lvl="1"/>
            <a:r>
              <a:rPr lang="en-US" sz="2200" dirty="0"/>
              <a:t>Pick those lemons </a:t>
            </a:r>
          </a:p>
          <a:p>
            <a:pPr lvl="1"/>
            <a:r>
              <a:rPr lang="en-US" sz="2200" dirty="0"/>
              <a:t>Lift that pumpkin </a:t>
            </a:r>
          </a:p>
          <a:p>
            <a:r>
              <a:rPr lang="en-US" sz="2200" dirty="0"/>
              <a:t>Clap, clap, clap </a:t>
            </a:r>
            <a:r>
              <a:rPr lang="en-US" sz="2200" i="1" dirty="0"/>
              <a:t>(Turn in a full circle) </a:t>
            </a:r>
            <a:endParaRPr lang="en-US" sz="2200" dirty="0"/>
          </a:p>
        </p:txBody>
      </p:sp>
      <p:sp>
        <p:nvSpPr>
          <p:cNvPr id="6" name="Content Placeholder 5"/>
          <p:cNvSpPr>
            <a:spLocks noGrp="1"/>
          </p:cNvSpPr>
          <p:nvPr>
            <p:ph sz="quarter" idx="2"/>
          </p:nvPr>
        </p:nvSpPr>
        <p:spPr>
          <a:xfrm>
            <a:off x="3048000" y="1692276"/>
            <a:ext cx="3048000" cy="4937123"/>
          </a:xfrm>
          <a:solidFill>
            <a:srgbClr val="92D050"/>
          </a:solidFill>
          <a:ln>
            <a:solidFill>
              <a:schemeClr val="dk1"/>
            </a:solidFill>
          </a:ln>
        </p:spPr>
        <p:txBody>
          <a:bodyPr/>
          <a:lstStyle/>
          <a:p>
            <a:pPr marL="0" indent="0">
              <a:buNone/>
            </a:pPr>
            <a:r>
              <a:rPr lang="en-US" sz="2200" b="1" i="1" dirty="0"/>
              <a:t>Second verse: </a:t>
            </a:r>
            <a:endParaRPr lang="en-US" sz="2200" dirty="0"/>
          </a:p>
          <a:p>
            <a:r>
              <a:rPr lang="en-US" sz="2200" dirty="0"/>
              <a:t>Fruit</a:t>
            </a:r>
            <a:r>
              <a:rPr lang="en-US" sz="2200" b="1" dirty="0"/>
              <a:t> </a:t>
            </a:r>
            <a:endParaRPr lang="en-US" sz="2200" dirty="0"/>
          </a:p>
          <a:p>
            <a:pPr lvl="1"/>
            <a:r>
              <a:rPr lang="en-US" sz="2200" dirty="0"/>
              <a:t>Berries </a:t>
            </a:r>
            <a:r>
              <a:rPr lang="en-US" sz="2200" b="1" dirty="0"/>
              <a:t>in front</a:t>
            </a:r>
            <a:r>
              <a:rPr lang="en-US" sz="2200" dirty="0"/>
              <a:t> </a:t>
            </a:r>
          </a:p>
          <a:p>
            <a:pPr lvl="1"/>
            <a:r>
              <a:rPr lang="en-US" sz="2200" dirty="0"/>
              <a:t>Watermelons </a:t>
            </a:r>
            <a:r>
              <a:rPr lang="en-US" sz="2200" b="1" dirty="0"/>
              <a:t>on the side</a:t>
            </a:r>
            <a:r>
              <a:rPr lang="en-US" sz="2200" dirty="0"/>
              <a:t> (2xs) </a:t>
            </a:r>
          </a:p>
          <a:p>
            <a:r>
              <a:rPr lang="en-US" sz="2200" dirty="0"/>
              <a:t>Actions: </a:t>
            </a:r>
          </a:p>
          <a:p>
            <a:pPr lvl="1"/>
            <a:r>
              <a:rPr lang="en-US" sz="2200" dirty="0"/>
              <a:t>Pick those berries</a:t>
            </a:r>
          </a:p>
          <a:p>
            <a:pPr lvl="1"/>
            <a:r>
              <a:rPr lang="en-US" sz="2200" dirty="0"/>
              <a:t>Roll that watermelon </a:t>
            </a:r>
          </a:p>
          <a:p>
            <a:r>
              <a:rPr lang="en-US" sz="2200" dirty="0"/>
              <a:t>Clap, clap, clap </a:t>
            </a:r>
            <a:r>
              <a:rPr lang="en-US" sz="2200" i="1" dirty="0"/>
              <a:t>(Turn in a full circle)</a:t>
            </a:r>
            <a:endParaRPr lang="en-US" sz="2200" dirty="0"/>
          </a:p>
          <a:p>
            <a:endParaRPr lang="en-US" sz="2000" dirty="0"/>
          </a:p>
          <a:p>
            <a:endParaRPr lang="en-US" sz="2000" dirty="0"/>
          </a:p>
        </p:txBody>
      </p:sp>
      <p:sp>
        <p:nvSpPr>
          <p:cNvPr id="5" name="Slide Number Placeholder 4"/>
          <p:cNvSpPr>
            <a:spLocks noGrp="1"/>
          </p:cNvSpPr>
          <p:nvPr>
            <p:ph type="sldNum" sz="quarter" idx="10"/>
          </p:nvPr>
        </p:nvSpPr>
        <p:spPr/>
        <p:txBody>
          <a:bodyPr/>
          <a:lstStyle/>
          <a:p>
            <a:fld id="{C74020CA-2C02-4D21-98D0-2FD884782858}" type="slidenum">
              <a:rPr lang="en-US" altLang="en-US" smtClean="0"/>
              <a:pPr/>
              <a:t>41</a:t>
            </a:fld>
            <a:endParaRPr lang="en-US" altLang="en-US" dirty="0"/>
          </a:p>
        </p:txBody>
      </p:sp>
      <p:sp>
        <p:nvSpPr>
          <p:cNvPr id="9" name="Content Placeholder 5"/>
          <p:cNvSpPr txBox="1">
            <a:spLocks noGrp="1"/>
          </p:cNvSpPr>
          <p:nvPr>
            <p:ph sz="quarter" idx="3"/>
          </p:nvPr>
        </p:nvSpPr>
        <p:spPr bwMode="auto">
          <a:xfrm>
            <a:off x="6079435" y="1692275"/>
            <a:ext cx="3064565" cy="4937125"/>
          </a:xfrm>
          <a:prstGeom prst="rect">
            <a:avLst/>
          </a:prstGeom>
          <a:solidFill>
            <a:srgbClr val="92D050">
              <a:alpha val="33000"/>
            </a:srgbClr>
          </a:solidFill>
          <a:ln>
            <a:solidFill>
              <a:schemeClr val="dk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S PGothic"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ＭＳ Ｐゴシック" pitchFamily="-1"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sz="2200" b="1" i="1" dirty="0"/>
              <a:t>Third verse: </a:t>
            </a:r>
          </a:p>
          <a:p>
            <a:r>
              <a:rPr lang="en-US" sz="2200" dirty="0"/>
              <a:t>Your Choice</a:t>
            </a:r>
          </a:p>
          <a:p>
            <a:pPr lvl="1"/>
            <a:r>
              <a:rPr lang="en-US" sz="2200" dirty="0"/>
              <a:t>What fruit would you like to pick?</a:t>
            </a:r>
          </a:p>
          <a:p>
            <a:pPr lvl="1"/>
            <a:r>
              <a:rPr lang="en-US" sz="2200" dirty="0"/>
              <a:t>What will your actions be?</a:t>
            </a:r>
          </a:p>
          <a:p>
            <a:endParaRPr lang="en-US" sz="2000" dirty="0"/>
          </a:p>
          <a:p>
            <a:endParaRPr lang="en-US" sz="2000" dirty="0"/>
          </a:p>
        </p:txBody>
      </p:sp>
    </p:spTree>
    <p:extLst>
      <p:ext uri="{BB962C8B-B14F-4D97-AF65-F5344CB8AC3E}">
        <p14:creationId xmlns:p14="http://schemas.microsoft.com/office/powerpoint/2010/main" val="866559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0" y="0"/>
            <a:ext cx="8991600" cy="1828800"/>
          </a:xfrm>
        </p:spPr>
        <p:txBody>
          <a:bodyPr/>
          <a:lstStyle/>
          <a:p>
            <a:r>
              <a:rPr lang="en-US" altLang="en-US" sz="3600" dirty="0"/>
              <a:t>Developmental Shift Between </a:t>
            </a:r>
            <a:br>
              <a:rPr lang="en-US" altLang="en-US" sz="3600" dirty="0"/>
            </a:br>
            <a:r>
              <a:rPr lang="en-US" altLang="en-US" sz="3600" dirty="0"/>
              <a:t>48 and 60 Months—Foundation 2.3</a:t>
            </a:r>
          </a:p>
        </p:txBody>
      </p:sp>
      <p:sp>
        <p:nvSpPr>
          <p:cNvPr id="3" name="Content Placeholder 2"/>
          <p:cNvSpPr>
            <a:spLocks noGrp="1"/>
          </p:cNvSpPr>
          <p:nvPr>
            <p:ph sz="half" idx="1"/>
          </p:nvPr>
        </p:nvSpPr>
        <p:spPr>
          <a:xfrm>
            <a:off x="477253" y="1828800"/>
            <a:ext cx="4038600" cy="2971800"/>
          </a:xfrm>
          <a:solidFill>
            <a:srgbClr val="FCF4E4"/>
          </a:solidFill>
        </p:spPr>
        <p:style>
          <a:lnRef idx="2">
            <a:schemeClr val="dk1"/>
          </a:lnRef>
          <a:fillRef idx="1">
            <a:schemeClr val="lt1"/>
          </a:fillRef>
          <a:effectRef idx="0">
            <a:schemeClr val="dk1"/>
          </a:effectRef>
          <a:fontRef idx="minor">
            <a:schemeClr val="dk1"/>
          </a:fontRef>
        </p:style>
        <p:txBody>
          <a:bodyPr/>
          <a:lstStyle/>
          <a:p>
            <a:pPr marL="117475" indent="0">
              <a:buFont typeface="Arial" panose="020B0604020202020204" pitchFamily="34" charset="0"/>
              <a:buNone/>
              <a:defRPr/>
            </a:pPr>
            <a:r>
              <a:rPr lang="en-US" b="1" dirty="0"/>
              <a:t>48 months: </a:t>
            </a:r>
          </a:p>
          <a:p>
            <a:pPr marL="117475" indent="0">
              <a:buFont typeface="Arial" panose="020B0604020202020204" pitchFamily="34" charset="0"/>
              <a:buNone/>
              <a:defRPr/>
            </a:pPr>
            <a:r>
              <a:rPr lang="en-US" dirty="0"/>
              <a:t>Understand and use simple words that describe the relations between objects.</a:t>
            </a:r>
          </a:p>
          <a:p>
            <a:pPr>
              <a:defRPr/>
            </a:pPr>
            <a:endParaRPr lang="en-US" dirty="0"/>
          </a:p>
        </p:txBody>
      </p:sp>
      <p:sp>
        <p:nvSpPr>
          <p:cNvPr id="5" name="Content Placeholder 4"/>
          <p:cNvSpPr>
            <a:spLocks noGrp="1"/>
          </p:cNvSpPr>
          <p:nvPr>
            <p:ph sz="half" idx="2"/>
          </p:nvPr>
        </p:nvSpPr>
        <p:spPr>
          <a:xfrm>
            <a:off x="4648200" y="1836821"/>
            <a:ext cx="4038600" cy="2971801"/>
          </a:xfrm>
          <a:solidFill>
            <a:srgbClr val="FCF4E4"/>
          </a:solidFill>
        </p:spPr>
        <p:style>
          <a:lnRef idx="2">
            <a:schemeClr val="dk1"/>
          </a:lnRef>
          <a:fillRef idx="1">
            <a:schemeClr val="lt1"/>
          </a:fillRef>
          <a:effectRef idx="0">
            <a:schemeClr val="dk1"/>
          </a:effectRef>
          <a:fontRef idx="minor">
            <a:schemeClr val="dk1"/>
          </a:fontRef>
        </p:style>
        <p:txBody>
          <a:bodyPr/>
          <a:lstStyle/>
          <a:p>
            <a:pPr marL="117475" indent="0">
              <a:buFont typeface="Arial" panose="020B0604020202020204" pitchFamily="34" charset="0"/>
              <a:buNone/>
              <a:defRPr/>
            </a:pPr>
            <a:r>
              <a:rPr lang="en-US" b="1" dirty="0"/>
              <a:t>60 months: </a:t>
            </a:r>
          </a:p>
          <a:p>
            <a:pPr marL="117475" indent="0">
              <a:buNone/>
              <a:defRPr/>
            </a:pPr>
            <a:r>
              <a:rPr lang="en-US" dirty="0"/>
              <a:t>Understand and use both simple and complex words that describe the relations between objects.</a:t>
            </a:r>
          </a:p>
          <a:p>
            <a:pPr>
              <a:defRPr/>
            </a:pPr>
            <a:endParaRPr lang="en-US" dirty="0"/>
          </a:p>
        </p:txBody>
      </p:sp>
      <p:sp>
        <p:nvSpPr>
          <p:cNvPr id="37893"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3F81EBF-BE05-414E-A144-DF0D831FA79F}" type="slidenum">
              <a:rPr lang="en-US" altLang="en-US" sz="1200" smtClean="0"/>
              <a:pPr>
                <a:spcBef>
                  <a:spcPct val="0"/>
                </a:spcBef>
                <a:buFontTx/>
                <a:buNone/>
              </a:pPr>
              <a:t>42</a:t>
            </a:fld>
            <a:endParaRPr lang="en-US" altLang="en-US" sz="1200" dirty="0"/>
          </a:p>
        </p:txBody>
      </p:sp>
    </p:spTree>
    <p:extLst>
      <p:ext uri="{BB962C8B-B14F-4D97-AF65-F5344CB8AC3E}">
        <p14:creationId xmlns:p14="http://schemas.microsoft.com/office/powerpoint/2010/main" val="1484836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p:txBody>
          <a:bodyPr/>
          <a:lstStyle/>
          <a:p>
            <a:r>
              <a:rPr lang="en-US" altLang="en-US" sz="3600" dirty="0">
                <a:solidFill>
                  <a:prstClr val="black"/>
                </a:solidFill>
              </a:rPr>
              <a:t>Developmental Shift Between </a:t>
            </a:r>
            <a:br>
              <a:rPr lang="en-US" altLang="en-US" sz="3600" dirty="0">
                <a:solidFill>
                  <a:prstClr val="black"/>
                </a:solidFill>
              </a:rPr>
            </a:br>
            <a:r>
              <a:rPr lang="en-US" altLang="en-US" sz="3600" dirty="0">
                <a:solidFill>
                  <a:prstClr val="black"/>
                </a:solidFill>
              </a:rPr>
              <a:t>48 and 60 Months—Foundation 2.1</a:t>
            </a:r>
            <a:endParaRPr lang="en-US" altLang="en-US" sz="2400" dirty="0"/>
          </a:p>
        </p:txBody>
      </p:sp>
      <p:sp>
        <p:nvSpPr>
          <p:cNvPr id="6" name="Content Placeholder 5"/>
          <p:cNvSpPr>
            <a:spLocks noGrp="1"/>
          </p:cNvSpPr>
          <p:nvPr>
            <p:ph sz="quarter" idx="1"/>
          </p:nvPr>
        </p:nvSpPr>
        <p:spPr>
          <a:xfrm>
            <a:off x="713874" y="1570845"/>
            <a:ext cx="8001000" cy="2185988"/>
          </a:xfrm>
        </p:spPr>
        <p:txBody>
          <a:bodyPr/>
          <a:lstStyle/>
          <a:p>
            <a:r>
              <a:rPr lang="en-US" sz="2800" dirty="0"/>
              <a:t>Look at your list of vocabulary words.</a:t>
            </a:r>
          </a:p>
          <a:p>
            <a:r>
              <a:rPr lang="en-US" sz="2800" dirty="0"/>
              <a:t>What types of relation-based words are on your list?</a:t>
            </a:r>
          </a:p>
          <a:p>
            <a:r>
              <a:rPr lang="en-US" sz="2800" dirty="0"/>
              <a:t>Could you include more?</a:t>
            </a:r>
          </a:p>
        </p:txBody>
      </p:sp>
      <p:sp>
        <p:nvSpPr>
          <p:cNvPr id="37893" name="Slide Number Placeholder 3"/>
          <p:cNvSpPr>
            <a:spLocks noGrp="1"/>
          </p:cNvSpPr>
          <p:nvPr>
            <p:ph type="sldNum"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F3F81EBF-BE05-414E-A144-DF0D831FA79F}" type="slidenum">
              <a:rPr lang="en-US" altLang="en-US" sz="1200" smtClean="0"/>
              <a:pPr>
                <a:spcBef>
                  <a:spcPct val="0"/>
                </a:spcBef>
                <a:buFontTx/>
                <a:buNone/>
              </a:pPr>
              <a:t>43</a:t>
            </a:fld>
            <a:endParaRPr lang="en-US" altLang="en-US" sz="1200" dirty="0"/>
          </a:p>
        </p:txBody>
      </p:sp>
      <p:sp>
        <p:nvSpPr>
          <p:cNvPr id="3" name="Content Placeholder 2"/>
          <p:cNvSpPr>
            <a:spLocks noGrp="1"/>
          </p:cNvSpPr>
          <p:nvPr>
            <p:ph sz="quarter" idx="2"/>
          </p:nvPr>
        </p:nvSpPr>
        <p:spPr>
          <a:xfrm>
            <a:off x="1524000" y="3910040"/>
            <a:ext cx="6234363" cy="1895447"/>
          </a:xfrm>
          <a:solidFill>
            <a:srgbClr val="FCF4E4"/>
          </a:solidFill>
        </p:spPr>
        <p:style>
          <a:lnRef idx="2">
            <a:schemeClr val="dk1"/>
          </a:lnRef>
          <a:fillRef idx="1">
            <a:schemeClr val="lt1"/>
          </a:fillRef>
          <a:effectRef idx="0">
            <a:schemeClr val="dk1"/>
          </a:effectRef>
          <a:fontRef idx="minor">
            <a:schemeClr val="dk1"/>
          </a:fontRef>
        </p:style>
        <p:txBody>
          <a:bodyPr/>
          <a:lstStyle/>
          <a:p>
            <a:pPr marL="106363" indent="0">
              <a:buNone/>
            </a:pPr>
            <a:r>
              <a:rPr lang="en-US" sz="2800" dirty="0">
                <a:latin typeface="Arial" panose="020B0604020202020204" pitchFamily="34" charset="0"/>
                <a:cs typeface="Arial" panose="020B0604020202020204" pitchFamily="34" charset="0"/>
              </a:rPr>
              <a:t>Examples: </a:t>
            </a:r>
            <a:r>
              <a:rPr lang="en-US" sz="2800" i="1" dirty="0">
                <a:latin typeface="Arial" panose="020B0604020202020204" pitchFamily="34" charset="0"/>
                <a:cs typeface="Arial" panose="020B0604020202020204" pitchFamily="34" charset="0"/>
              </a:rPr>
              <a:t>U</a:t>
            </a:r>
            <a:r>
              <a:rPr lang="en-US" altLang="en-US" sz="2800" i="1" dirty="0">
                <a:latin typeface="Arial" panose="020B0604020202020204" pitchFamily="34" charset="0"/>
                <a:cs typeface="Arial" panose="020B0604020202020204" pitchFamily="34" charset="0"/>
              </a:rPr>
              <a:t>nder</a:t>
            </a:r>
            <a:r>
              <a:rPr lang="en-US" altLang="en-US" sz="2800" dirty="0">
                <a:latin typeface="Arial" panose="020B0604020202020204" pitchFamily="34" charset="0"/>
                <a:cs typeface="Arial" panose="020B0604020202020204" pitchFamily="34" charset="0"/>
              </a:rPr>
              <a:t>, </a:t>
            </a:r>
            <a:r>
              <a:rPr lang="en-US" altLang="en-US" sz="2800" i="1" dirty="0">
                <a:latin typeface="Arial" panose="020B0604020202020204" pitchFamily="34" charset="0"/>
                <a:cs typeface="Arial" panose="020B0604020202020204" pitchFamily="34" charset="0"/>
              </a:rPr>
              <a:t>in</a:t>
            </a:r>
            <a:r>
              <a:rPr lang="en-US" altLang="en-US" sz="2800" dirty="0">
                <a:latin typeface="Arial" panose="020B0604020202020204" pitchFamily="34" charset="0"/>
                <a:cs typeface="Arial" panose="020B0604020202020204" pitchFamily="34" charset="0"/>
              </a:rPr>
              <a:t>, </a:t>
            </a:r>
            <a:r>
              <a:rPr lang="en-US" altLang="en-US" sz="2800" i="1" dirty="0">
                <a:latin typeface="Arial" panose="020B0604020202020204" pitchFamily="34" charset="0"/>
                <a:cs typeface="Arial" panose="020B0604020202020204" pitchFamily="34" charset="0"/>
              </a:rPr>
              <a:t>different, smaller</a:t>
            </a:r>
            <a:r>
              <a:rPr lang="en-US" altLang="en-US" sz="2800" dirty="0">
                <a:latin typeface="Arial" panose="020B0604020202020204" pitchFamily="34" charset="0"/>
                <a:cs typeface="Arial" panose="020B0604020202020204" pitchFamily="34" charset="0"/>
              </a:rPr>
              <a:t>, </a:t>
            </a:r>
            <a:r>
              <a:rPr lang="en-US" altLang="en-US" sz="2800" i="1" dirty="0">
                <a:latin typeface="Arial" panose="020B0604020202020204" pitchFamily="34" charset="0"/>
                <a:cs typeface="Arial" panose="020B0604020202020204" pitchFamily="34" charset="0"/>
              </a:rPr>
              <a:t>bigger</a:t>
            </a:r>
            <a:r>
              <a:rPr lang="en-US" altLang="en-US" sz="2800" dirty="0">
                <a:latin typeface="Arial" panose="020B0604020202020204" pitchFamily="34" charset="0"/>
                <a:cs typeface="Arial" panose="020B0604020202020204" pitchFamily="34" charset="0"/>
              </a:rPr>
              <a:t>, </a:t>
            </a:r>
            <a:r>
              <a:rPr lang="en-US" altLang="en-US" sz="2800" i="1" dirty="0">
                <a:latin typeface="Arial" panose="020B0604020202020204" pitchFamily="34" charset="0"/>
                <a:cs typeface="Arial" panose="020B0604020202020204" pitchFamily="34" charset="0"/>
              </a:rPr>
              <a:t>next to</a:t>
            </a:r>
            <a:r>
              <a:rPr lang="en-US" altLang="en-US" sz="2800" dirty="0">
                <a:latin typeface="Arial" panose="020B0604020202020204" pitchFamily="34" charset="0"/>
                <a:cs typeface="Arial" panose="020B0604020202020204" pitchFamily="34" charset="0"/>
              </a:rPr>
              <a:t>, and </a:t>
            </a:r>
            <a:r>
              <a:rPr lang="en-US" altLang="en-US" sz="2800" i="1" dirty="0">
                <a:latin typeface="Arial" panose="020B0604020202020204" pitchFamily="34" charset="0"/>
                <a:cs typeface="Arial" panose="020B0604020202020204" pitchFamily="34" charset="0"/>
              </a:rPr>
              <a:t>in front of, behind, inside, through, around, between, across, nearby, outside</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6763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pPr lvl="1"/>
            <a:r>
              <a:rPr lang="en-US" dirty="0"/>
              <a:t/>
            </a:r>
            <a:br>
              <a:rPr lang="en-US" dirty="0"/>
            </a:br>
            <a:r>
              <a:rPr lang="en-US" dirty="0"/>
              <a:t>Interaction and Strategy</a:t>
            </a:r>
          </a:p>
        </p:txBody>
      </p:sp>
      <p:pic>
        <p:nvPicPr>
          <p:cNvPr id="9" name="Content Placeholder 3" title="Hoop game"/>
          <p:cNvPicPr>
            <a:picLocks noChangeAspect="1"/>
          </p:cNvPicPr>
          <p:nvPr/>
        </p:nvPicPr>
        <p:blipFill rotWithShape="1">
          <a:blip r:embed="rId3"/>
          <a:srcRect l="26044" t="1817" r="4668" b="20568"/>
          <a:stretch/>
        </p:blipFill>
        <p:spPr bwMode="auto">
          <a:xfrm>
            <a:off x="8021" y="8021"/>
            <a:ext cx="9144000" cy="6849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sz="half" idx="1"/>
          </p:nvPr>
        </p:nvSpPr>
        <p:spPr>
          <a:xfrm>
            <a:off x="4668253" y="182562"/>
            <a:ext cx="4267200" cy="4259346"/>
          </a:xfrm>
        </p:spPr>
        <p:txBody>
          <a:bodyPr/>
          <a:lstStyle/>
          <a:p>
            <a:pPr marL="0" indent="0" algn="r">
              <a:buNone/>
            </a:pPr>
            <a:r>
              <a:rPr lang="en-US" dirty="0"/>
              <a:t>“Playing category games” </a:t>
            </a:r>
            <a:r>
              <a:rPr lang="en-US" sz="1800" dirty="0"/>
              <a:t>(PCF, Vol. 1, p. 119).</a:t>
            </a:r>
            <a:endParaRPr lang="en-US" dirty="0"/>
          </a:p>
        </p:txBody>
      </p:sp>
      <p:sp>
        <p:nvSpPr>
          <p:cNvPr id="4" name="Slide Number Placeholder 3"/>
          <p:cNvSpPr>
            <a:spLocks noGrp="1"/>
          </p:cNvSpPr>
          <p:nvPr>
            <p:ph type="sldNum" sz="quarter" idx="10"/>
          </p:nvPr>
        </p:nvSpPr>
        <p:spPr/>
        <p:txBody>
          <a:bodyPr/>
          <a:lstStyle/>
          <a:p>
            <a:fld id="{3DD1D8A4-18A6-4FF6-B04A-C7B283AD30F4}" type="slidenum">
              <a:rPr lang="en-US" altLang="en-US" smtClean="0"/>
              <a:pPr/>
              <a:t>44</a:t>
            </a:fld>
            <a:endParaRPr lang="en-US" altLang="en-US" dirty="0"/>
          </a:p>
        </p:txBody>
      </p:sp>
      <p:sp>
        <p:nvSpPr>
          <p:cNvPr id="7" name="Rectangle 6"/>
          <p:cNvSpPr>
            <a:spLocks noChangeArrowheads="1"/>
          </p:cNvSpPr>
          <p:nvPr/>
        </p:nvSpPr>
        <p:spPr bwMode="auto">
          <a:xfrm>
            <a:off x="1" y="6618910"/>
            <a:ext cx="91439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1424225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130698"/>
          </a:xfrm>
        </p:spPr>
        <p:txBody>
          <a:bodyPr/>
          <a:lstStyle/>
          <a:p>
            <a:r>
              <a:rPr lang="en-US" dirty="0"/>
              <a:t>Relations-Style </a:t>
            </a:r>
            <a:r>
              <a:rPr lang="en-US" i="1" dirty="0"/>
              <a:t>Simon Says</a:t>
            </a:r>
          </a:p>
        </p:txBody>
      </p:sp>
      <p:sp>
        <p:nvSpPr>
          <p:cNvPr id="3" name="Content Placeholder 2"/>
          <p:cNvSpPr>
            <a:spLocks noGrp="1"/>
          </p:cNvSpPr>
          <p:nvPr>
            <p:ph idx="1"/>
          </p:nvPr>
        </p:nvSpPr>
        <p:spPr>
          <a:xfrm>
            <a:off x="144378" y="1130699"/>
            <a:ext cx="6713622" cy="1536302"/>
          </a:xfrm>
          <a:solidFill>
            <a:srgbClr val="FCF4E4"/>
          </a:solidFill>
        </p:spPr>
        <p:style>
          <a:lnRef idx="2">
            <a:schemeClr val="dk1"/>
          </a:lnRef>
          <a:fillRef idx="1">
            <a:schemeClr val="lt1"/>
          </a:fillRef>
          <a:effectRef idx="0">
            <a:schemeClr val="dk1"/>
          </a:effectRef>
          <a:fontRef idx="minor">
            <a:schemeClr val="dk1"/>
          </a:fontRef>
        </p:style>
        <p:txBody>
          <a:bodyPr/>
          <a:lstStyle/>
          <a:p>
            <a:pPr marL="0" indent="0">
              <a:buNone/>
            </a:pPr>
            <a:r>
              <a:rPr lang="en-US" sz="2800" dirty="0">
                <a:highlight>
                  <a:srgbClr val="FBC965"/>
                </a:highlight>
              </a:rPr>
              <a:t>Part 1: Whole group</a:t>
            </a:r>
          </a:p>
          <a:p>
            <a:r>
              <a:rPr lang="en-US" sz="2800" dirty="0"/>
              <a:t>Stand up so we can play </a:t>
            </a:r>
            <a:r>
              <a:rPr lang="en-US" sz="2800" dirty="0" smtClean="0"/>
              <a:t>Relations- Style </a:t>
            </a:r>
            <a:r>
              <a:rPr lang="en-US" sz="2800" i="1" dirty="0"/>
              <a:t>Simon Says</a:t>
            </a:r>
            <a:r>
              <a:rPr lang="en-US" sz="2800" dirty="0"/>
              <a:t> together.</a:t>
            </a:r>
          </a:p>
        </p:txBody>
      </p:sp>
      <p:sp>
        <p:nvSpPr>
          <p:cNvPr id="5" name="Slide Number Placeholder 4"/>
          <p:cNvSpPr>
            <a:spLocks noGrp="1"/>
          </p:cNvSpPr>
          <p:nvPr>
            <p:ph type="sldNum" sz="quarter" idx="10"/>
          </p:nvPr>
        </p:nvSpPr>
        <p:spPr/>
        <p:txBody>
          <a:bodyPr/>
          <a:lstStyle/>
          <a:p>
            <a:fld id="{15410E3B-9162-4089-93EA-17B606053D97}" type="slidenum">
              <a:rPr lang="en-US" altLang="en-US" smtClean="0"/>
              <a:pPr/>
              <a:t>45</a:t>
            </a:fld>
            <a:endParaRPr lang="en-US" altLang="en-US" dirty="0"/>
          </a:p>
        </p:txBody>
      </p:sp>
      <p:sp>
        <p:nvSpPr>
          <p:cNvPr id="4" name="Content Placeholder 3"/>
          <p:cNvSpPr>
            <a:spLocks noGrp="1"/>
          </p:cNvSpPr>
          <p:nvPr>
            <p:ph sz="half" idx="4294967295"/>
          </p:nvPr>
        </p:nvSpPr>
        <p:spPr>
          <a:xfrm>
            <a:off x="866775" y="2819400"/>
            <a:ext cx="8077200" cy="3850085"/>
          </a:xfrm>
          <a:solidFill>
            <a:srgbClr val="FCF4E4"/>
          </a:solidFill>
        </p:spPr>
        <p:style>
          <a:lnRef idx="2">
            <a:schemeClr val="dk1"/>
          </a:lnRef>
          <a:fillRef idx="1">
            <a:schemeClr val="lt1"/>
          </a:fillRef>
          <a:effectRef idx="0">
            <a:schemeClr val="dk1"/>
          </a:effectRef>
          <a:fontRef idx="minor">
            <a:schemeClr val="dk1"/>
          </a:fontRef>
        </p:style>
        <p:txBody>
          <a:bodyPr/>
          <a:lstStyle/>
          <a:p>
            <a:pPr marL="0" indent="0">
              <a:buNone/>
            </a:pPr>
            <a:r>
              <a:rPr lang="en-US" sz="2800" dirty="0">
                <a:highlight>
                  <a:srgbClr val="FBC965"/>
                </a:highlight>
              </a:rPr>
              <a:t>Part 2: Table groups</a:t>
            </a:r>
          </a:p>
          <a:p>
            <a:r>
              <a:rPr lang="en-US" sz="2800" dirty="0"/>
              <a:t>Decide on one familiar game and adapt it to focus on relation-based vocabulary.</a:t>
            </a:r>
          </a:p>
          <a:p>
            <a:r>
              <a:rPr lang="en-US" sz="2800" dirty="0"/>
              <a:t>Partner with another table group and teach each other your games. </a:t>
            </a:r>
          </a:p>
          <a:p>
            <a:r>
              <a:rPr lang="en-US" sz="2800" dirty="0"/>
              <a:t>Return to your original tables and write the game ideas down on Handout 6: Language Game Lesson Plan Ideas.</a:t>
            </a:r>
          </a:p>
          <a:p>
            <a:endParaRPr lang="en-US" sz="2800" dirty="0"/>
          </a:p>
        </p:txBody>
      </p:sp>
    </p:spTree>
    <p:extLst>
      <p:ext uri="{BB962C8B-B14F-4D97-AF65-F5344CB8AC3E}">
        <p14:creationId xmlns:p14="http://schemas.microsoft.com/office/powerpoint/2010/main" val="883439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title="Simon Says"/>
          <p:cNvPicPr>
            <a:picLocks noGrp="1" noChangeAspect="1"/>
          </p:cNvPicPr>
          <p:nvPr>
            <p:ph sz="quarter" idx="2"/>
          </p:nvPr>
        </p:nvPicPr>
        <p:blipFill rotWithShape="1">
          <a:blip r:embed="rId3">
            <a:extLst>
              <a:ext uri="{28A0092B-C50C-407E-A947-70E740481C1C}">
                <a14:useLocalDpi xmlns:a14="http://schemas.microsoft.com/office/drawing/2010/main" val="0"/>
              </a:ext>
            </a:extLst>
          </a:blip>
          <a:srcRect l="-369" t="28509" r="369" b="-166"/>
          <a:stretch/>
        </p:blipFill>
        <p:spPr>
          <a:xfrm>
            <a:off x="-25400" y="1417637"/>
            <a:ext cx="9169400" cy="4373563"/>
          </a:xfrm>
          <a:ln>
            <a:solidFill>
              <a:schemeClr val="dk1"/>
            </a:solidFill>
          </a:ln>
        </p:spPr>
      </p:pic>
      <p:sp>
        <p:nvSpPr>
          <p:cNvPr id="2" name="Title 1"/>
          <p:cNvSpPr>
            <a:spLocks noGrp="1"/>
          </p:cNvSpPr>
          <p:nvPr>
            <p:ph type="title" sz="quarter"/>
          </p:nvPr>
        </p:nvSpPr>
        <p:spPr>
          <a:xfrm>
            <a:off x="457200" y="0"/>
            <a:ext cx="8229600" cy="1417638"/>
          </a:xfrm>
          <a:noFill/>
        </p:spPr>
        <p:txBody>
          <a:bodyPr/>
          <a:lstStyle/>
          <a:p>
            <a:r>
              <a:rPr lang="en-US" dirty="0"/>
              <a:t>English-Language Development </a:t>
            </a:r>
            <a:br>
              <a:rPr lang="en-US" dirty="0"/>
            </a:br>
            <a:r>
              <a:rPr lang="en-US" dirty="0"/>
              <a:t>Interactions and Strategies</a:t>
            </a:r>
          </a:p>
        </p:txBody>
      </p:sp>
      <p:sp>
        <p:nvSpPr>
          <p:cNvPr id="3" name="Content Placeholder 2"/>
          <p:cNvSpPr>
            <a:spLocks noGrp="1"/>
          </p:cNvSpPr>
          <p:nvPr>
            <p:ph sz="quarter" idx="1"/>
          </p:nvPr>
        </p:nvSpPr>
        <p:spPr>
          <a:xfrm>
            <a:off x="-50800" y="1417638"/>
            <a:ext cx="2413000" cy="5440361"/>
          </a:xfrm>
          <a:solidFill>
            <a:srgbClr val="FFC000"/>
          </a:solidFill>
          <a:ln>
            <a:solidFill>
              <a:schemeClr val="dk1"/>
            </a:solidFill>
          </a:ln>
        </p:spPr>
        <p:txBody>
          <a:bodyPr/>
          <a:lstStyle/>
          <a:p>
            <a:r>
              <a:rPr lang="en-US" sz="2800" dirty="0"/>
              <a:t>Did you include strategies to support your students? </a:t>
            </a:r>
          </a:p>
          <a:p>
            <a:r>
              <a:rPr lang="en-US" sz="2800" dirty="0"/>
              <a:t>What might you add to enhance the ELD strategies?</a:t>
            </a:r>
          </a:p>
        </p:txBody>
      </p:sp>
      <p:sp>
        <p:nvSpPr>
          <p:cNvPr id="5" name="Content Placeholder 4"/>
          <p:cNvSpPr>
            <a:spLocks noGrp="1"/>
          </p:cNvSpPr>
          <p:nvPr>
            <p:ph sz="quarter" idx="3"/>
          </p:nvPr>
        </p:nvSpPr>
        <p:spPr>
          <a:xfrm>
            <a:off x="2362200" y="4800600"/>
            <a:ext cx="6807200" cy="2057400"/>
          </a:xfrm>
          <a:solidFill>
            <a:srgbClr val="FCF4E4"/>
          </a:solidFill>
          <a:ln>
            <a:solidFill>
              <a:schemeClr val="dk1"/>
            </a:solidFill>
          </a:ln>
        </p:spPr>
        <p:txBody>
          <a:bodyPr/>
          <a:lstStyle/>
          <a:p>
            <a:pPr marL="627063" indent="-457200"/>
            <a:r>
              <a:rPr lang="en-US" sz="2800" dirty="0"/>
              <a:t>“Use language and literacy activities that contain repetitive refrains” </a:t>
            </a:r>
            <a:r>
              <a:rPr lang="en-US" sz="1800" dirty="0"/>
              <a:t>(PCF, Vol. 1, p. 191).</a:t>
            </a:r>
          </a:p>
          <a:p>
            <a:pPr marL="627063" indent="-457200"/>
            <a:r>
              <a:rPr lang="en-US" sz="2800" dirty="0"/>
              <a:t>“Build on existing strengths” </a:t>
            </a:r>
            <a:r>
              <a:rPr lang="en-US" sz="1800" dirty="0"/>
              <a:t>(PCF, Vol. 1, p. 208).</a:t>
            </a:r>
          </a:p>
          <a:p>
            <a:endParaRPr lang="en-US" dirty="0"/>
          </a:p>
        </p:txBody>
      </p:sp>
      <p:sp>
        <p:nvSpPr>
          <p:cNvPr id="4" name="Slide Number Placeholder 3"/>
          <p:cNvSpPr>
            <a:spLocks noGrp="1"/>
          </p:cNvSpPr>
          <p:nvPr>
            <p:ph type="sldNum" sz="quarter" idx="10"/>
          </p:nvPr>
        </p:nvSpPr>
        <p:spPr/>
        <p:txBody>
          <a:bodyPr/>
          <a:lstStyle/>
          <a:p>
            <a:fld id="{3DD1D8A4-18A6-4FF6-B04A-C7B283AD30F4}" type="slidenum">
              <a:rPr lang="en-US" altLang="en-US" smtClean="0"/>
              <a:pPr/>
              <a:t>46</a:t>
            </a:fld>
            <a:endParaRPr lang="en-US" altLang="en-US" dirty="0"/>
          </a:p>
        </p:txBody>
      </p:sp>
      <p:sp>
        <p:nvSpPr>
          <p:cNvPr id="8" name="Rectangle 7"/>
          <p:cNvSpPr>
            <a:spLocks noChangeArrowheads="1"/>
          </p:cNvSpPr>
          <p:nvPr/>
        </p:nvSpPr>
        <p:spPr bwMode="auto">
          <a:xfrm>
            <a:off x="-25400" y="6464342"/>
            <a:ext cx="23876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t>©2017 California Department of Education</a:t>
            </a:r>
            <a:endParaRPr lang="en-US" altLang="en-US" sz="900" b="1" dirty="0">
              <a:cs typeface="Arial" panose="020B0604020202020204" pitchFamily="34" charset="0"/>
            </a:endParaRPr>
          </a:p>
        </p:txBody>
      </p:sp>
    </p:spTree>
    <p:extLst>
      <p:ext uri="{BB962C8B-B14F-4D97-AF65-F5344CB8AC3E}">
        <p14:creationId xmlns:p14="http://schemas.microsoft.com/office/powerpoint/2010/main" val="210600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928846" cy="1828800"/>
          </a:xfrm>
        </p:spPr>
        <p:txBody>
          <a:bodyPr/>
          <a:lstStyle/>
          <a:p>
            <a:r>
              <a:rPr lang="en-US" dirty="0"/>
              <a:t>Strategies from the Preschool Curriculum Framework</a:t>
            </a:r>
          </a:p>
        </p:txBody>
      </p:sp>
      <p:sp>
        <p:nvSpPr>
          <p:cNvPr id="3" name="Content Placeholder 2"/>
          <p:cNvSpPr>
            <a:spLocks noGrp="1"/>
          </p:cNvSpPr>
          <p:nvPr>
            <p:ph sz="half" idx="1"/>
          </p:nvPr>
        </p:nvSpPr>
        <p:spPr>
          <a:xfrm>
            <a:off x="-1" y="1828800"/>
            <a:ext cx="3765177" cy="5029200"/>
          </a:xfrm>
          <a:solidFill>
            <a:srgbClr val="FCF4E4"/>
          </a:solidFill>
        </p:spPr>
        <p:style>
          <a:lnRef idx="2">
            <a:schemeClr val="dk1"/>
          </a:lnRef>
          <a:fillRef idx="1">
            <a:schemeClr val="lt1"/>
          </a:fillRef>
          <a:effectRef idx="0">
            <a:schemeClr val="dk1"/>
          </a:effectRef>
          <a:fontRef idx="minor">
            <a:schemeClr val="dk1"/>
          </a:fontRef>
        </p:style>
        <p:txBody>
          <a:bodyPr/>
          <a:lstStyle/>
          <a:p>
            <a:r>
              <a:rPr lang="en-US" dirty="0"/>
              <a:t>Read pages 117-119 in Preschool Curriculum Framework.</a:t>
            </a:r>
          </a:p>
          <a:p>
            <a:r>
              <a:rPr lang="en-US" dirty="0"/>
              <a:t>Write ideas on your implementation guide as you read.</a:t>
            </a:r>
          </a:p>
          <a:p>
            <a:r>
              <a:rPr lang="en-US" dirty="0"/>
              <a:t>Would anyone like to share one idea they are going to try next week?</a:t>
            </a:r>
          </a:p>
        </p:txBody>
      </p:sp>
      <p:sp>
        <p:nvSpPr>
          <p:cNvPr id="4" name="Slide Number Placeholder 3"/>
          <p:cNvSpPr>
            <a:spLocks noGrp="1"/>
          </p:cNvSpPr>
          <p:nvPr>
            <p:ph type="sldNum" sz="quarter" idx="10"/>
          </p:nvPr>
        </p:nvSpPr>
        <p:spPr/>
        <p:txBody>
          <a:bodyPr/>
          <a:lstStyle/>
          <a:p>
            <a:fld id="{3DD1D8A4-18A6-4FF6-B04A-C7B283AD30F4}" type="slidenum">
              <a:rPr lang="en-US" altLang="en-US" smtClean="0"/>
              <a:pPr/>
              <a:t>47</a:t>
            </a:fld>
            <a:endParaRPr lang="en-US" altLang="en-US" dirty="0"/>
          </a:p>
        </p:txBody>
      </p:sp>
      <p:pic>
        <p:nvPicPr>
          <p:cNvPr id="7" name="Content Placeholder 5" title="Ice cream shop"/>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3879" r="19322" b="16375"/>
          <a:stretch/>
        </p:blipFill>
        <p:spPr>
          <a:xfrm>
            <a:off x="3765177" y="1828800"/>
            <a:ext cx="5378823" cy="5029200"/>
          </a:xfrm>
          <a:prstGeom prst="rect">
            <a:avLst/>
          </a:prstGeom>
          <a:ln>
            <a:solidFill>
              <a:schemeClr val="dk1"/>
            </a:solidFill>
          </a:ln>
        </p:spPr>
      </p:pic>
      <p:sp>
        <p:nvSpPr>
          <p:cNvPr id="6" name="Rectangle 5"/>
          <p:cNvSpPr>
            <a:spLocks noChangeArrowheads="1"/>
          </p:cNvSpPr>
          <p:nvPr/>
        </p:nvSpPr>
        <p:spPr bwMode="auto">
          <a:xfrm>
            <a:off x="3765176" y="6586055"/>
            <a:ext cx="5378824"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13403306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0"/>
            <a:ext cx="8229600" cy="1066800"/>
          </a:xfrm>
          <a:noFill/>
        </p:spPr>
        <p:txBody>
          <a:bodyPr/>
          <a:lstStyle/>
          <a:p>
            <a:r>
              <a:rPr lang="en-US" sz="3200" dirty="0"/>
              <a:t/>
            </a:r>
            <a:br>
              <a:rPr lang="en-US" sz="3200" dirty="0"/>
            </a:br>
            <a:r>
              <a:rPr lang="en-US" sz="3200" dirty="0"/>
              <a:t/>
            </a:r>
            <a:br>
              <a:rPr lang="en-US" sz="3200" dirty="0"/>
            </a:br>
            <a:r>
              <a:rPr lang="en-US" dirty="0"/>
              <a:t>Interaction and Strategy</a:t>
            </a:r>
            <a:r>
              <a:rPr lang="en-US" sz="3200" dirty="0"/>
              <a:t/>
            </a:r>
            <a:br>
              <a:rPr lang="en-US" sz="3200" dirty="0"/>
            </a:br>
            <a:r>
              <a:rPr lang="en-US" sz="3200" dirty="0"/>
              <a:t/>
            </a:r>
            <a:br>
              <a:rPr lang="en-US" sz="3200" dirty="0"/>
            </a:br>
            <a:endParaRPr lang="en-US" sz="3200" dirty="0"/>
          </a:p>
        </p:txBody>
      </p:sp>
      <p:sp>
        <p:nvSpPr>
          <p:cNvPr id="6" name="Content Placeholder 5"/>
          <p:cNvSpPr>
            <a:spLocks noGrp="1"/>
          </p:cNvSpPr>
          <p:nvPr>
            <p:ph sz="quarter" idx="1"/>
          </p:nvPr>
        </p:nvSpPr>
        <p:spPr>
          <a:xfrm>
            <a:off x="457200" y="1130254"/>
            <a:ext cx="4876800" cy="1134035"/>
          </a:xfrm>
          <a:solidFill>
            <a:srgbClr val="FFC000"/>
          </a:solidFill>
          <a:ln>
            <a:solidFill>
              <a:schemeClr val="dk1"/>
            </a:solidFill>
          </a:ln>
        </p:spPr>
        <p:txBody>
          <a:bodyPr/>
          <a:lstStyle/>
          <a:p>
            <a:pPr marL="107950" indent="0">
              <a:buNone/>
            </a:pPr>
            <a:r>
              <a:rPr lang="en-US" sz="2800" dirty="0"/>
              <a:t>“Language in, language out  . . . Narrate!” </a:t>
            </a:r>
            <a:r>
              <a:rPr lang="en-US" sz="1800" dirty="0"/>
              <a:t>(PCF, Vol. 1, p. 119) </a:t>
            </a:r>
            <a:endParaRPr lang="en-US" sz="2800" dirty="0"/>
          </a:p>
        </p:txBody>
      </p:sp>
      <p:sp>
        <p:nvSpPr>
          <p:cNvPr id="3" name="Content Placeholder 2"/>
          <p:cNvSpPr>
            <a:spLocks noGrp="1"/>
          </p:cNvSpPr>
          <p:nvPr>
            <p:ph sz="quarter" idx="3"/>
          </p:nvPr>
        </p:nvSpPr>
        <p:spPr>
          <a:xfrm>
            <a:off x="524435" y="2590800"/>
            <a:ext cx="8247529" cy="2545277"/>
          </a:xfrm>
        </p:spPr>
        <p:txBody>
          <a:bodyPr/>
          <a:lstStyle/>
          <a:p>
            <a:r>
              <a:rPr lang="en-US" sz="2800" dirty="0"/>
              <a:t>How might you remember to use more sophisticated language in narration?</a:t>
            </a:r>
          </a:p>
          <a:p>
            <a:r>
              <a:rPr lang="en-US" sz="2800" dirty="0"/>
              <a:t>How might you partner with families to support more narration and children's exposure to more sophisticated language?</a:t>
            </a:r>
          </a:p>
          <a:p>
            <a:pPr marL="0" indent="0">
              <a:buNone/>
            </a:pPr>
            <a:endParaRPr lang="en-US" sz="2800" dirty="0"/>
          </a:p>
        </p:txBody>
      </p:sp>
      <p:sp>
        <p:nvSpPr>
          <p:cNvPr id="4" name="Content Placeholder 3"/>
          <p:cNvSpPr>
            <a:spLocks noGrp="1"/>
          </p:cNvSpPr>
          <p:nvPr>
            <p:ph sz="quarter" idx="4"/>
          </p:nvPr>
        </p:nvSpPr>
        <p:spPr>
          <a:xfrm>
            <a:off x="4280646" y="5355012"/>
            <a:ext cx="4495800" cy="1036123"/>
          </a:xfrm>
          <a:solidFill>
            <a:srgbClr val="FCF4E4"/>
          </a:solidFill>
          <a:ln>
            <a:solidFill>
              <a:schemeClr val="dk1"/>
            </a:solidFill>
          </a:ln>
        </p:spPr>
        <p:txBody>
          <a:bodyPr/>
          <a:lstStyle/>
          <a:p>
            <a:pPr marL="107950" indent="0">
              <a:buNone/>
            </a:pPr>
            <a:r>
              <a:rPr lang="en-US" sz="2800" dirty="0"/>
              <a:t>Resource to remember: Allaboutyoungchildren.org </a:t>
            </a:r>
          </a:p>
          <a:p>
            <a:endParaRPr lang="en-US" dirty="0"/>
          </a:p>
        </p:txBody>
      </p:sp>
      <p:sp>
        <p:nvSpPr>
          <p:cNvPr id="5" name="Slide Number Placeholder 4"/>
          <p:cNvSpPr>
            <a:spLocks noGrp="1"/>
          </p:cNvSpPr>
          <p:nvPr>
            <p:ph type="sldNum" sz="quarter" idx="10"/>
          </p:nvPr>
        </p:nvSpPr>
        <p:spPr/>
        <p:txBody>
          <a:bodyPr/>
          <a:lstStyle/>
          <a:p>
            <a:fld id="{0C5E8BB9-4287-4043-A677-90138C13763E}" type="slidenum">
              <a:rPr lang="en-US" altLang="en-US" smtClean="0"/>
              <a:pPr/>
              <a:t>48</a:t>
            </a:fld>
            <a:endParaRPr lang="en-US" altLang="en-US" dirty="0"/>
          </a:p>
        </p:txBody>
      </p:sp>
    </p:spTree>
    <p:extLst>
      <p:ext uri="{BB962C8B-B14F-4D97-AF65-F5344CB8AC3E}">
        <p14:creationId xmlns:p14="http://schemas.microsoft.com/office/powerpoint/2010/main" val="14219554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title="Reading together"/>
          <p:cNvPicPr>
            <a:picLocks noGrp="1" noChangeAspect="1"/>
          </p:cNvPicPr>
          <p:nvPr>
            <p:ph sz="half" idx="2"/>
          </p:nvPr>
        </p:nvPicPr>
        <p:blipFill rotWithShape="1">
          <a:blip r:embed="rId3"/>
          <a:srcRect l="11062" t="7778" b="12221"/>
          <a:stretch/>
        </p:blipFill>
        <p:spPr>
          <a:xfrm>
            <a:off x="-19371" y="1371600"/>
            <a:ext cx="9163371" cy="5486400"/>
          </a:xfrm>
          <a:prstGeom prst="rect">
            <a:avLst/>
          </a:prstGeom>
          <a:ln>
            <a:solidFill>
              <a:schemeClr val="dk1"/>
            </a:solidFill>
          </a:ln>
        </p:spPr>
      </p:pic>
      <p:sp>
        <p:nvSpPr>
          <p:cNvPr id="2" name="Title 1"/>
          <p:cNvSpPr>
            <a:spLocks noGrp="1"/>
          </p:cNvSpPr>
          <p:nvPr>
            <p:ph type="title"/>
          </p:nvPr>
        </p:nvSpPr>
        <p:spPr>
          <a:xfrm>
            <a:off x="-19371" y="0"/>
            <a:ext cx="9163371" cy="1178560"/>
          </a:xfrm>
          <a:noFill/>
        </p:spPr>
        <p:txBody>
          <a:bodyPr/>
          <a:lstStyle/>
          <a:p>
            <a:r>
              <a:rPr lang="en-US" dirty="0"/>
              <a:t>Story Reading to Support Vocabulary Development</a:t>
            </a:r>
          </a:p>
        </p:txBody>
      </p:sp>
      <p:sp>
        <p:nvSpPr>
          <p:cNvPr id="3" name="Content Placeholder 2"/>
          <p:cNvSpPr>
            <a:spLocks noGrp="1"/>
          </p:cNvSpPr>
          <p:nvPr>
            <p:ph sz="half" idx="1"/>
          </p:nvPr>
        </p:nvSpPr>
        <p:spPr>
          <a:xfrm>
            <a:off x="5029200" y="5486400"/>
            <a:ext cx="4114800" cy="1371601"/>
          </a:xfrm>
          <a:solidFill>
            <a:srgbClr val="FBC965"/>
          </a:solidFill>
          <a:ln>
            <a:solidFill>
              <a:schemeClr val="dk1"/>
            </a:solidFill>
          </a:ln>
        </p:spPr>
        <p:txBody>
          <a:bodyPr/>
          <a:lstStyle/>
          <a:p>
            <a:pPr marL="107950" indent="0">
              <a:buNone/>
            </a:pPr>
            <a:r>
              <a:rPr lang="en-US" dirty="0"/>
              <a:t>Plan carefully to offer “‘</a:t>
            </a:r>
            <a:r>
              <a:rPr lang="en-US" b="1" dirty="0"/>
              <a:t>friendly explanations of words</a:t>
            </a:r>
            <a:r>
              <a:rPr lang="en-US" dirty="0"/>
              <a:t>’”</a:t>
            </a:r>
            <a:r>
              <a:rPr lang="en-US" sz="1800" dirty="0"/>
              <a:t>(PCF, Vol. 1, p. 99)</a:t>
            </a:r>
            <a:r>
              <a:rPr lang="en-US" dirty="0"/>
              <a:t>.</a:t>
            </a:r>
          </a:p>
          <a:p>
            <a:endParaRPr lang="en-US" dirty="0">
              <a:solidFill>
                <a:schemeClr val="bg1"/>
              </a:solidFill>
            </a:endParaRPr>
          </a:p>
        </p:txBody>
      </p:sp>
      <p:sp>
        <p:nvSpPr>
          <p:cNvPr id="5" name="Slide Number Placeholder 4"/>
          <p:cNvSpPr>
            <a:spLocks noGrp="1"/>
          </p:cNvSpPr>
          <p:nvPr>
            <p:ph type="sldNum" sz="quarter" idx="10"/>
          </p:nvPr>
        </p:nvSpPr>
        <p:spPr/>
        <p:txBody>
          <a:bodyPr/>
          <a:lstStyle/>
          <a:p>
            <a:fld id="{15410E3B-9162-4089-93EA-17B606053D97}" type="slidenum">
              <a:rPr lang="en-US" altLang="en-US" smtClean="0"/>
              <a:pPr/>
              <a:t>49</a:t>
            </a:fld>
            <a:endParaRPr lang="en-US" altLang="en-US" dirty="0"/>
          </a:p>
        </p:txBody>
      </p:sp>
      <p:sp>
        <p:nvSpPr>
          <p:cNvPr id="7" name="Rectangle 6"/>
          <p:cNvSpPr>
            <a:spLocks noChangeArrowheads="1"/>
          </p:cNvSpPr>
          <p:nvPr/>
        </p:nvSpPr>
        <p:spPr bwMode="auto">
          <a:xfrm>
            <a:off x="1" y="6624155"/>
            <a:ext cx="50291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1381077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5820" y="0"/>
            <a:ext cx="4258180" cy="1905000"/>
          </a:xfrm>
        </p:spPr>
        <p:txBody>
          <a:bodyPr/>
          <a:lstStyle/>
          <a:p>
            <a:pPr>
              <a:spcBef>
                <a:spcPts val="600"/>
              </a:spcBef>
            </a:pPr>
            <a:r>
              <a:rPr lang="en-US" dirty="0"/>
              <a:t>What Can </a:t>
            </a:r>
            <a:br>
              <a:rPr lang="en-US" dirty="0"/>
            </a:br>
            <a:r>
              <a:rPr lang="en-US" dirty="0"/>
              <a:t>You Teach?</a:t>
            </a:r>
            <a:br>
              <a:rPr lang="en-US" dirty="0"/>
            </a:br>
            <a:r>
              <a:rPr lang="en-US" sz="3200" dirty="0"/>
              <a:t>(Part 2)</a:t>
            </a:r>
            <a:endParaRPr lang="en-US" dirty="0"/>
          </a:p>
        </p:txBody>
      </p:sp>
      <p:sp>
        <p:nvSpPr>
          <p:cNvPr id="3" name="Content Placeholder 2"/>
          <p:cNvSpPr>
            <a:spLocks noGrp="1"/>
          </p:cNvSpPr>
          <p:nvPr>
            <p:ph sz="half" idx="1"/>
          </p:nvPr>
        </p:nvSpPr>
        <p:spPr>
          <a:xfrm>
            <a:off x="4953000" y="1905000"/>
            <a:ext cx="4175760" cy="4914900"/>
          </a:xfrm>
        </p:spPr>
        <p:txBody>
          <a:bodyPr/>
          <a:lstStyle/>
          <a:p>
            <a:r>
              <a:rPr lang="en-US" dirty="0"/>
              <a:t>Swap papers with your current partner, then find a new partner. </a:t>
            </a:r>
          </a:p>
          <a:p>
            <a:r>
              <a:rPr lang="en-US" dirty="0"/>
              <a:t>Introduce yourself to your new partner and teach them what your previous partner taught you using at least one word that starts with the letter “V.”</a:t>
            </a:r>
          </a:p>
        </p:txBody>
      </p:sp>
      <p:pic>
        <p:nvPicPr>
          <p:cNvPr id="6" name="Content Placeholder 5" title="Pointing"/>
          <p:cNvPicPr>
            <a:picLocks noGrp="1" noChangeAspect="1"/>
          </p:cNvPicPr>
          <p:nvPr>
            <p:ph sz="half" idx="2"/>
          </p:nvPr>
        </p:nvPicPr>
        <p:blipFill rotWithShape="1">
          <a:blip r:embed="rId3"/>
          <a:srcRect l="12941" r="21848"/>
          <a:stretch/>
        </p:blipFill>
        <p:spPr>
          <a:xfrm>
            <a:off x="-22860" y="0"/>
            <a:ext cx="4908680" cy="6858000"/>
          </a:xfrm>
          <a:prstGeom prst="rect">
            <a:avLst/>
          </a:prstGeom>
          <a:ln>
            <a:solidFill>
              <a:schemeClr val="tx1"/>
            </a:solidFill>
          </a:ln>
        </p:spPr>
      </p:pic>
      <p:sp>
        <p:nvSpPr>
          <p:cNvPr id="4" name="Slide Number Placeholder 3"/>
          <p:cNvSpPr>
            <a:spLocks noGrp="1"/>
          </p:cNvSpPr>
          <p:nvPr>
            <p:ph type="sldNum" sz="quarter" idx="10"/>
          </p:nvPr>
        </p:nvSpPr>
        <p:spPr/>
        <p:txBody>
          <a:bodyPr/>
          <a:lstStyle/>
          <a:p>
            <a:fld id="{3DD1D8A4-18A6-4FF6-B04A-C7B283AD30F4}" type="slidenum">
              <a:rPr lang="en-US" altLang="en-US" smtClean="0"/>
              <a:pPr/>
              <a:t>5</a:t>
            </a:fld>
            <a:endParaRPr lang="en-US" altLang="en-US" dirty="0"/>
          </a:p>
        </p:txBody>
      </p:sp>
      <p:sp>
        <p:nvSpPr>
          <p:cNvPr id="7" name="Rectangle 5"/>
          <p:cNvSpPr>
            <a:spLocks noChangeArrowheads="1"/>
          </p:cNvSpPr>
          <p:nvPr/>
        </p:nvSpPr>
        <p:spPr bwMode="auto">
          <a:xfrm>
            <a:off x="-22860" y="6609234"/>
            <a:ext cx="490868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7424658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sz="3200" dirty="0"/>
              <a:t>Practices for Supporting English Learners</a:t>
            </a:r>
          </a:p>
        </p:txBody>
      </p:sp>
      <p:sp>
        <p:nvSpPr>
          <p:cNvPr id="3" name="Content Placeholder 2"/>
          <p:cNvSpPr>
            <a:spLocks noGrp="1"/>
          </p:cNvSpPr>
          <p:nvPr>
            <p:ph sz="half" idx="1"/>
          </p:nvPr>
        </p:nvSpPr>
        <p:spPr>
          <a:xfrm>
            <a:off x="3352800" y="990600"/>
            <a:ext cx="5791200" cy="5537199"/>
          </a:xfrm>
        </p:spPr>
        <p:txBody>
          <a:bodyPr/>
          <a:lstStyle/>
          <a:p>
            <a:r>
              <a:rPr lang="en-US" sz="2400" dirty="0"/>
              <a:t>“Using pictures of vocabulary words to illustrate word meanings</a:t>
            </a:r>
          </a:p>
          <a:p>
            <a:r>
              <a:rPr lang="en-US" sz="2400" dirty="0"/>
              <a:t>Using hand puppets and game-like activities to illustrate concepts and actions and to engage children physically </a:t>
            </a:r>
          </a:p>
          <a:p>
            <a:r>
              <a:rPr lang="en-US" sz="2400" dirty="0"/>
              <a:t>Offering multimedia-enhanced instruction in the form of videos to enhance vocabulary instruction with nonfiction texts </a:t>
            </a:r>
          </a:p>
          <a:p>
            <a:r>
              <a:rPr lang="en-US" sz="2400" dirty="0"/>
              <a:t>Using materials with familiar content to promote comprehension and facilitate learning new concepts and skills” </a:t>
            </a:r>
            <a:r>
              <a:rPr lang="en-US" sz="1600" dirty="0"/>
              <a:t>(</a:t>
            </a:r>
            <a:r>
              <a:rPr lang="en-US" sz="1600" i="1" dirty="0"/>
              <a:t>California’s Best Practices for Young Dual Language Learners: Research Overview Papers </a:t>
            </a:r>
            <a:r>
              <a:rPr lang="en-US" sz="1600" dirty="0"/>
              <a:t>[CDE], p. 106). </a:t>
            </a:r>
          </a:p>
          <a:p>
            <a:endParaRPr lang="en-US" sz="1400" dirty="0"/>
          </a:p>
        </p:txBody>
      </p:sp>
      <p:sp>
        <p:nvSpPr>
          <p:cNvPr id="5" name="Slide Number Placeholder 4"/>
          <p:cNvSpPr>
            <a:spLocks noGrp="1"/>
          </p:cNvSpPr>
          <p:nvPr>
            <p:ph type="sldNum" sz="quarter" idx="10"/>
          </p:nvPr>
        </p:nvSpPr>
        <p:spPr/>
        <p:txBody>
          <a:bodyPr/>
          <a:lstStyle/>
          <a:p>
            <a:fld id="{15410E3B-9162-4089-93EA-17B606053D97}" type="slidenum">
              <a:rPr lang="en-US" altLang="en-US" smtClean="0"/>
              <a:pPr/>
              <a:t>50</a:t>
            </a:fld>
            <a:endParaRPr lang="en-US" altLang="en-US" dirty="0"/>
          </a:p>
        </p:txBody>
      </p:sp>
      <p:pic>
        <p:nvPicPr>
          <p:cNvPr id="7" name="Content Placeholder 7" title="Playing doctor"/>
          <p:cNvPicPr>
            <a:picLocks noGrp="1" noChangeAspect="1"/>
          </p:cNvPicPr>
          <p:nvPr>
            <p:ph sz="half" idx="2"/>
          </p:nvPr>
        </p:nvPicPr>
        <p:blipFill rotWithShape="1">
          <a:blip r:embed="rId3"/>
          <a:srcRect l="4547" r="3672" b="10980"/>
          <a:stretch/>
        </p:blipFill>
        <p:spPr>
          <a:xfrm>
            <a:off x="212165" y="990600"/>
            <a:ext cx="2928470" cy="4267200"/>
          </a:xfrm>
          <a:prstGeom prst="rect">
            <a:avLst/>
          </a:prstGeom>
          <a:ln>
            <a:solidFill>
              <a:schemeClr val="dk1"/>
            </a:solidFill>
          </a:ln>
        </p:spPr>
      </p:pic>
    </p:spTree>
    <p:extLst>
      <p:ext uri="{BB962C8B-B14F-4D97-AF65-F5344CB8AC3E}">
        <p14:creationId xmlns:p14="http://schemas.microsoft.com/office/powerpoint/2010/main" val="19807694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9144000" cy="990601"/>
          </a:xfrm>
        </p:spPr>
        <p:txBody>
          <a:bodyPr/>
          <a:lstStyle/>
          <a:p>
            <a:r>
              <a:rPr lang="en-US" sz="3600" dirty="0"/>
              <a:t>Vocabulary Inspired Book Reading </a:t>
            </a:r>
            <a:br>
              <a:rPr lang="en-US" sz="3600" dirty="0"/>
            </a:br>
            <a:r>
              <a:rPr lang="en-US" sz="3600" dirty="0"/>
              <a:t>(Part 1)</a:t>
            </a:r>
          </a:p>
        </p:txBody>
      </p:sp>
      <p:sp>
        <p:nvSpPr>
          <p:cNvPr id="6" name="Content Placeholder 5"/>
          <p:cNvSpPr>
            <a:spLocks noGrp="1"/>
          </p:cNvSpPr>
          <p:nvPr>
            <p:ph sz="half" idx="1"/>
          </p:nvPr>
        </p:nvSpPr>
        <p:spPr>
          <a:xfrm>
            <a:off x="228600" y="1101401"/>
            <a:ext cx="5715000" cy="5527999"/>
          </a:xfrm>
          <a:solidFill>
            <a:srgbClr val="FCF4E4"/>
          </a:solidFill>
        </p:spPr>
        <p:style>
          <a:lnRef idx="2">
            <a:schemeClr val="dk1"/>
          </a:lnRef>
          <a:fillRef idx="1">
            <a:schemeClr val="lt1"/>
          </a:fillRef>
          <a:effectRef idx="0">
            <a:schemeClr val="dk1"/>
          </a:effectRef>
          <a:fontRef idx="minor">
            <a:schemeClr val="dk1"/>
          </a:fontRef>
        </p:style>
        <p:txBody>
          <a:bodyPr/>
          <a:lstStyle/>
          <a:p>
            <a:pPr>
              <a:lnSpc>
                <a:spcPct val="115000"/>
              </a:lnSpc>
              <a:spcBef>
                <a:spcPts val="0"/>
              </a:spcBef>
              <a:spcAft>
                <a:spcPts val="0"/>
              </a:spcAft>
            </a:pPr>
            <a:r>
              <a:rPr lang="en-US" dirty="0">
                <a:latin typeface="Arial" panose="020B0604020202020204" pitchFamily="34" charset="0"/>
                <a:ea typeface="Times New Roman" panose="02020603050405020304" pitchFamily="18" charset="0"/>
                <a:cs typeface="Arial" panose="020B0604020202020204" pitchFamily="34" charset="0"/>
              </a:rPr>
              <a:t>Find Handout 10: Vocabulary Reading Steps and read the steps.</a:t>
            </a:r>
          </a:p>
          <a:p>
            <a:pPr>
              <a:lnSpc>
                <a:spcPct val="115000"/>
              </a:lnSpc>
              <a:spcBef>
                <a:spcPts val="0"/>
              </a:spcBef>
              <a:spcAft>
                <a:spcPts val="0"/>
              </a:spcAft>
            </a:pPr>
            <a:r>
              <a:rPr lang="en-US" dirty="0">
                <a:latin typeface="Arial" panose="020B0604020202020204" pitchFamily="34" charset="0"/>
                <a:ea typeface="Times New Roman" panose="02020603050405020304" pitchFamily="18" charset="0"/>
                <a:cs typeface="Arial" panose="020B0604020202020204" pitchFamily="34" charset="0"/>
              </a:rPr>
              <a:t>Watch the trainer model a reading of </a:t>
            </a:r>
            <a:r>
              <a:rPr lang="en-US" i="1" dirty="0">
                <a:latin typeface="Arial" panose="020B0604020202020204" pitchFamily="34" charset="0"/>
                <a:ea typeface="Times New Roman" panose="02020603050405020304" pitchFamily="18" charset="0"/>
                <a:cs typeface="Arial" panose="020B0604020202020204" pitchFamily="34" charset="0"/>
              </a:rPr>
              <a:t>Pete’s a Pizza</a:t>
            </a:r>
            <a:r>
              <a:rPr lang="en-US" dirty="0">
                <a:latin typeface="Arial" panose="020B0604020202020204" pitchFamily="34" charset="0"/>
                <a:ea typeface="Times New Roman" panose="02020603050405020304" pitchFamily="18" charset="0"/>
                <a:cs typeface="Arial" panose="020B0604020202020204" pitchFamily="34" charset="0"/>
              </a:rPr>
              <a:t>. </a:t>
            </a:r>
          </a:p>
          <a:p>
            <a:pPr>
              <a:lnSpc>
                <a:spcPct val="115000"/>
              </a:lnSpc>
              <a:spcBef>
                <a:spcPts val="0"/>
              </a:spcBef>
              <a:spcAft>
                <a:spcPts val="0"/>
              </a:spcAft>
            </a:pPr>
            <a:r>
              <a:rPr lang="en-US" dirty="0">
                <a:latin typeface="Arial" panose="020B0604020202020204" pitchFamily="34" charset="0"/>
                <a:ea typeface="Times New Roman" panose="02020603050405020304" pitchFamily="18" charset="0"/>
                <a:cs typeface="Arial" panose="020B0604020202020204" pitchFamily="34" charset="0"/>
              </a:rPr>
              <a:t>Follow Steps one, two, and three on Handout 10: Vocabulary Reading Steps.</a:t>
            </a:r>
          </a:p>
          <a:p>
            <a:pPr>
              <a:lnSpc>
                <a:spcPct val="115000"/>
              </a:lnSpc>
              <a:spcBef>
                <a:spcPts val="0"/>
              </a:spcBef>
              <a:spcAft>
                <a:spcPts val="0"/>
              </a:spcAft>
            </a:pPr>
            <a:r>
              <a:rPr lang="en-US" dirty="0">
                <a:latin typeface="Arial" panose="020B0604020202020204" pitchFamily="34" charset="0"/>
                <a:ea typeface="Times New Roman" panose="02020603050405020304" pitchFamily="18" charset="0"/>
                <a:cs typeface="Arial" panose="020B0604020202020204" pitchFamily="34" charset="0"/>
              </a:rPr>
              <a:t>Work with your group to list the key vocabulary words from the story. </a:t>
            </a:r>
            <a:endParaRPr lang="en-US" dirty="0">
              <a:latin typeface="Arial" panose="020B0604020202020204" pitchFamily="34" charset="0"/>
              <a:ea typeface="Calibri" panose="020F0502020204030204" pitchFamily="34" charset="0"/>
              <a:cs typeface="Arial" panose="020B0604020202020204" pitchFamily="34" charset="0"/>
            </a:endParaRPr>
          </a:p>
          <a:p>
            <a:pPr marL="914400" lvl="1" indent="-514350">
              <a:buFont typeface="+mj-lt"/>
              <a:buAutoNum type="arabicPeriod"/>
            </a:pPr>
            <a:endParaRPr lang="en-US" sz="2800" dirty="0">
              <a:latin typeface="Arial" panose="020B0604020202020204" pitchFamily="34" charset="0"/>
              <a:cs typeface="Arial" panose="020B0604020202020204" pitchFamily="34" charset="0"/>
            </a:endParaRPr>
          </a:p>
        </p:txBody>
      </p:sp>
      <p:sp>
        <p:nvSpPr>
          <p:cNvPr id="5" name="Content Placeholder 4"/>
          <p:cNvSpPr>
            <a:spLocks noGrp="1"/>
          </p:cNvSpPr>
          <p:nvPr>
            <p:ph sz="half" idx="2"/>
          </p:nvPr>
        </p:nvSpPr>
        <p:spPr>
          <a:xfrm>
            <a:off x="6019800" y="1101401"/>
            <a:ext cx="2971800" cy="5527999"/>
          </a:xfrm>
          <a:solidFill>
            <a:srgbClr val="FFC000"/>
          </a:solidFill>
          <a:ln>
            <a:solidFill>
              <a:schemeClr val="dk1"/>
            </a:solidFill>
          </a:ln>
        </p:spPr>
        <p:txBody>
          <a:bodyPr/>
          <a:lstStyle/>
          <a:p>
            <a:pPr marL="117475" indent="0">
              <a:buNone/>
            </a:pPr>
            <a:r>
              <a:rPr lang="en-US" sz="2700" i="1" dirty="0">
                <a:latin typeface="Arial" panose="020B0604020202020204" pitchFamily="34" charset="0"/>
                <a:ea typeface="Times New Roman" panose="02020603050405020304" pitchFamily="18" charset="0"/>
                <a:cs typeface="Arial" panose="020B0604020202020204" pitchFamily="34" charset="0"/>
              </a:rPr>
              <a:t>Pete’s a Pizza </a:t>
            </a:r>
            <a:r>
              <a:rPr lang="en-US" sz="2700" dirty="0">
                <a:latin typeface="Arial" panose="020B0604020202020204" pitchFamily="34" charset="0"/>
                <a:ea typeface="Times New Roman" panose="02020603050405020304" pitchFamily="18" charset="0"/>
                <a:cs typeface="Arial" panose="020B0604020202020204" pitchFamily="34" charset="0"/>
              </a:rPr>
              <a:t>focus vocabulary:</a:t>
            </a:r>
          </a:p>
          <a:p>
            <a:pPr marL="460375"/>
            <a:r>
              <a:rPr lang="en-US" sz="2400" dirty="0"/>
              <a:t>Chef</a:t>
            </a:r>
          </a:p>
          <a:p>
            <a:pPr marL="460375"/>
            <a:r>
              <a:rPr lang="en-US" sz="2400" dirty="0"/>
              <a:t>Miserable</a:t>
            </a:r>
          </a:p>
          <a:p>
            <a:pPr marL="460375"/>
            <a:r>
              <a:rPr lang="en-US" sz="2400" dirty="0"/>
              <a:t>Noticing</a:t>
            </a:r>
          </a:p>
          <a:p>
            <a:pPr marL="460375"/>
            <a:r>
              <a:rPr lang="en-US" sz="2400" dirty="0"/>
              <a:t>Cheer</a:t>
            </a:r>
          </a:p>
          <a:p>
            <a:pPr marL="460375"/>
            <a:r>
              <a:rPr lang="en-US" sz="2400" dirty="0"/>
              <a:t>Preparing a feast</a:t>
            </a:r>
          </a:p>
          <a:p>
            <a:pPr marL="460375"/>
            <a:r>
              <a:rPr lang="en-US" sz="2400" dirty="0"/>
              <a:t>Fresh/Organic vegetables</a:t>
            </a:r>
          </a:p>
          <a:p>
            <a:pPr marL="460375"/>
            <a:r>
              <a:rPr lang="en-US" sz="2400" dirty="0"/>
              <a:t>Rising dough</a:t>
            </a:r>
          </a:p>
          <a:p>
            <a:pPr marL="460375"/>
            <a:r>
              <a:rPr lang="en-US" sz="2400" dirty="0"/>
              <a:t>Slicing</a:t>
            </a:r>
          </a:p>
          <a:p>
            <a:endParaRPr lang="en-US" dirty="0"/>
          </a:p>
          <a:p>
            <a:endParaRPr lang="en-US" dirty="0"/>
          </a:p>
        </p:txBody>
      </p:sp>
      <p:sp>
        <p:nvSpPr>
          <p:cNvPr id="2" name="Slide Number Placeholder 1"/>
          <p:cNvSpPr>
            <a:spLocks noGrp="1"/>
          </p:cNvSpPr>
          <p:nvPr>
            <p:ph type="sldNum" sz="quarter" idx="10"/>
          </p:nvPr>
        </p:nvSpPr>
        <p:spPr/>
        <p:txBody>
          <a:bodyPr/>
          <a:lstStyle/>
          <a:p>
            <a:fld id="{A49D72D0-9E64-4B1C-AB64-68FD03F07EE0}" type="slidenum">
              <a:rPr lang="en-US" altLang="en-US" smtClean="0"/>
              <a:pPr/>
              <a:t>51</a:t>
            </a:fld>
            <a:endParaRPr lang="en-US" altLang="en-US" dirty="0"/>
          </a:p>
        </p:txBody>
      </p:sp>
    </p:spTree>
    <p:extLst>
      <p:ext uri="{BB962C8B-B14F-4D97-AF65-F5344CB8AC3E}">
        <p14:creationId xmlns:p14="http://schemas.microsoft.com/office/powerpoint/2010/main" val="2996211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156446"/>
          </a:xfrm>
        </p:spPr>
        <p:txBody>
          <a:bodyPr/>
          <a:lstStyle/>
          <a:p>
            <a:r>
              <a:rPr lang="en-US" sz="3800" dirty="0"/>
              <a:t>Vocabulary Inspired Book Reading </a:t>
            </a:r>
            <a:br>
              <a:rPr lang="en-US" sz="3800" dirty="0"/>
            </a:br>
            <a:r>
              <a:rPr lang="en-US" sz="3800" dirty="0"/>
              <a:t>(Part 2)</a:t>
            </a:r>
          </a:p>
        </p:txBody>
      </p:sp>
      <p:sp>
        <p:nvSpPr>
          <p:cNvPr id="4" name="Content Placeholder 3"/>
          <p:cNvSpPr>
            <a:spLocks noGrp="1"/>
          </p:cNvSpPr>
          <p:nvPr>
            <p:ph sz="half" idx="2"/>
          </p:nvPr>
        </p:nvSpPr>
        <p:spPr/>
        <p:txBody>
          <a:bodyPr/>
          <a:lstStyle/>
          <a:p>
            <a:endParaRPr lang="en-US" dirty="0"/>
          </a:p>
        </p:txBody>
      </p:sp>
      <p:sp>
        <p:nvSpPr>
          <p:cNvPr id="5" name="Slide Number Placeholder 4"/>
          <p:cNvSpPr>
            <a:spLocks noGrp="1"/>
          </p:cNvSpPr>
          <p:nvPr>
            <p:ph type="sldNum" sz="quarter" idx="10"/>
          </p:nvPr>
        </p:nvSpPr>
        <p:spPr/>
        <p:txBody>
          <a:bodyPr/>
          <a:lstStyle/>
          <a:p>
            <a:fld id="{15410E3B-9162-4089-93EA-17B606053D97}" type="slidenum">
              <a:rPr lang="en-US" altLang="en-US" smtClean="0"/>
              <a:pPr/>
              <a:t>52</a:t>
            </a:fld>
            <a:endParaRPr lang="en-US" altLang="en-US" dirty="0"/>
          </a:p>
        </p:txBody>
      </p:sp>
      <p:pic>
        <p:nvPicPr>
          <p:cNvPr id="6" name="Content Placeholder 5"/>
          <p:cNvPicPr>
            <a:picLocks noGrp="1"/>
          </p:cNvPicPr>
          <p:nvPr>
            <p:ph sz="half" idx="1"/>
          </p:nvPr>
        </p:nvPicPr>
        <p:blipFill>
          <a:blip r:embed="rId3"/>
          <a:stretch>
            <a:fillRect/>
          </a:stretch>
        </p:blipFill>
        <p:spPr>
          <a:xfrm>
            <a:off x="0" y="1156447"/>
            <a:ext cx="9144000" cy="5701553"/>
          </a:xfrm>
          <a:prstGeom prst="rect">
            <a:avLst/>
          </a:prstGeom>
          <a:ln>
            <a:solidFill>
              <a:schemeClr val="dk1"/>
            </a:solidFill>
          </a:ln>
        </p:spPr>
      </p:pic>
      <p:sp>
        <p:nvSpPr>
          <p:cNvPr id="7" name="Rectangle 6"/>
          <p:cNvSpPr>
            <a:spLocks noChangeArrowheads="1"/>
          </p:cNvSpPr>
          <p:nvPr/>
        </p:nvSpPr>
        <p:spPr bwMode="auto">
          <a:xfrm>
            <a:off x="1" y="6624154"/>
            <a:ext cx="9143999" cy="233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©2017 California Department of Education</a:t>
            </a:r>
            <a:endParaRPr lang="en-US" altLang="en-US" sz="900" dirty="0">
              <a:cs typeface="Arial" panose="020B0604020202020204" pitchFamily="34" charset="0"/>
            </a:endParaRPr>
          </a:p>
        </p:txBody>
      </p:sp>
    </p:spTree>
    <p:extLst>
      <p:ext uri="{BB962C8B-B14F-4D97-AF65-F5344CB8AC3E}">
        <p14:creationId xmlns:p14="http://schemas.microsoft.com/office/powerpoint/2010/main" val="20667183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
            <a:ext cx="9144000" cy="1066897"/>
          </a:xfrm>
        </p:spPr>
        <p:txBody>
          <a:bodyPr/>
          <a:lstStyle/>
          <a:p>
            <a:r>
              <a:rPr lang="en-US" sz="3600" dirty="0"/>
              <a:t>Center Extensions: Dramatic Play Area</a:t>
            </a:r>
          </a:p>
        </p:txBody>
      </p:sp>
      <p:pic>
        <p:nvPicPr>
          <p:cNvPr id="8" name="Content Placeholder 7" title="Pizza restaurant"/>
          <p:cNvPicPr>
            <a:picLocks noGrp="1" noChangeAspect="1"/>
          </p:cNvPicPr>
          <p:nvPr>
            <p:ph sz="quarter" idx="1"/>
          </p:nvPr>
        </p:nvPicPr>
        <p:blipFill rotWithShape="1">
          <a:blip r:embed="rId3"/>
          <a:srcRect l="24366" t="4154" r="32002" b="22591"/>
          <a:stretch/>
        </p:blipFill>
        <p:spPr>
          <a:xfrm>
            <a:off x="0" y="1066895"/>
            <a:ext cx="4598895" cy="5791106"/>
          </a:xfrm>
          <a:ln>
            <a:solidFill>
              <a:schemeClr val="dk1"/>
            </a:solidFill>
          </a:ln>
        </p:spPr>
      </p:pic>
      <p:pic>
        <p:nvPicPr>
          <p:cNvPr id="7" name="Content Placeholder 6" title="Pizza pie"/>
          <p:cNvPicPr>
            <a:picLocks noGrp="1" noChangeAspect="1"/>
          </p:cNvPicPr>
          <p:nvPr>
            <p:ph sz="quarter" idx="3"/>
          </p:nvPr>
        </p:nvPicPr>
        <p:blipFill rotWithShape="1">
          <a:blip r:embed="rId4"/>
          <a:srcRect l="3627" t="11526" r="4447" b="9255"/>
          <a:stretch/>
        </p:blipFill>
        <p:spPr>
          <a:xfrm>
            <a:off x="4598895" y="1066895"/>
            <a:ext cx="4545106" cy="5791105"/>
          </a:xfrm>
          <a:prstGeom prst="rect">
            <a:avLst/>
          </a:prstGeom>
          <a:ln>
            <a:solidFill>
              <a:schemeClr val="dk1"/>
            </a:solidFill>
          </a:ln>
        </p:spPr>
      </p:pic>
      <p:sp>
        <p:nvSpPr>
          <p:cNvPr id="5" name="Slide Number Placeholder 4"/>
          <p:cNvSpPr>
            <a:spLocks noGrp="1"/>
          </p:cNvSpPr>
          <p:nvPr>
            <p:ph type="sldNum" sz="quarter" idx="10"/>
          </p:nvPr>
        </p:nvSpPr>
        <p:spPr/>
        <p:txBody>
          <a:bodyPr/>
          <a:lstStyle/>
          <a:p>
            <a:fld id="{15410E3B-9162-4089-93EA-17B606053D97}" type="slidenum">
              <a:rPr lang="en-US" altLang="en-US" smtClean="0"/>
              <a:pPr/>
              <a:t>53</a:t>
            </a:fld>
            <a:endParaRPr lang="en-US" altLang="en-US" dirty="0"/>
          </a:p>
        </p:txBody>
      </p:sp>
    </p:spTree>
    <p:extLst>
      <p:ext uri="{BB962C8B-B14F-4D97-AF65-F5344CB8AC3E}">
        <p14:creationId xmlns:p14="http://schemas.microsoft.com/office/powerpoint/2010/main" val="1855073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title="Pizza pie outside"/>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1194" t="9933" b="7793"/>
          <a:stretch/>
        </p:blipFill>
        <p:spPr>
          <a:xfrm>
            <a:off x="0" y="1219200"/>
            <a:ext cx="9144000" cy="5638800"/>
          </a:xfrm>
          <a:ln>
            <a:solidFill>
              <a:schemeClr val="dk1"/>
            </a:solidFill>
          </a:ln>
        </p:spPr>
      </p:pic>
      <p:sp>
        <p:nvSpPr>
          <p:cNvPr id="2" name="Title 1"/>
          <p:cNvSpPr>
            <a:spLocks noGrp="1"/>
          </p:cNvSpPr>
          <p:nvPr>
            <p:ph type="title"/>
          </p:nvPr>
        </p:nvSpPr>
        <p:spPr>
          <a:xfrm>
            <a:off x="0" y="0"/>
            <a:ext cx="9144000" cy="1219199"/>
          </a:xfrm>
          <a:noFill/>
        </p:spPr>
        <p:txBody>
          <a:bodyPr/>
          <a:lstStyle/>
          <a:p>
            <a:r>
              <a:rPr lang="en-US" dirty="0"/>
              <a:t>Center Extensions: Outside</a:t>
            </a:r>
          </a:p>
        </p:txBody>
      </p:sp>
      <p:sp>
        <p:nvSpPr>
          <p:cNvPr id="5" name="Slide Number Placeholder 4"/>
          <p:cNvSpPr>
            <a:spLocks noGrp="1"/>
          </p:cNvSpPr>
          <p:nvPr>
            <p:ph type="sldNum" sz="quarter" idx="10"/>
          </p:nvPr>
        </p:nvSpPr>
        <p:spPr/>
        <p:txBody>
          <a:bodyPr/>
          <a:lstStyle/>
          <a:p>
            <a:fld id="{0C5E8BB9-4287-4043-A677-90138C13763E}" type="slidenum">
              <a:rPr lang="en-US" altLang="en-US" smtClean="0"/>
              <a:pPr/>
              <a:t>54</a:t>
            </a:fld>
            <a:endParaRPr lang="en-US" altLang="en-US" dirty="0"/>
          </a:p>
        </p:txBody>
      </p:sp>
      <p:sp>
        <p:nvSpPr>
          <p:cNvPr id="6" name="Rectangle 5"/>
          <p:cNvSpPr>
            <a:spLocks noChangeArrowheads="1"/>
          </p:cNvSpPr>
          <p:nvPr/>
        </p:nvSpPr>
        <p:spPr bwMode="auto">
          <a:xfrm>
            <a:off x="1" y="6624154"/>
            <a:ext cx="9143999" cy="233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©2017 California Department of Education</a:t>
            </a:r>
            <a:endParaRPr lang="en-US" altLang="en-US" sz="900" dirty="0">
              <a:cs typeface="Arial" panose="020B0604020202020204" pitchFamily="34" charset="0"/>
            </a:endParaRPr>
          </a:p>
        </p:txBody>
      </p:sp>
    </p:spTree>
    <p:extLst>
      <p:ext uri="{BB962C8B-B14F-4D97-AF65-F5344CB8AC3E}">
        <p14:creationId xmlns:p14="http://schemas.microsoft.com/office/powerpoint/2010/main" val="16480536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title="Making real pizza"/>
          <p:cNvPicPr>
            <a:picLocks noGrp="1" noChangeAspect="1"/>
          </p:cNvPicPr>
          <p:nvPr>
            <p:ph sz="half" idx="2"/>
          </p:nvPr>
        </p:nvPicPr>
        <p:blipFill rotWithShape="1">
          <a:blip r:embed="rId3"/>
          <a:srcRect l="121" t="327" r="49" b="13155"/>
          <a:stretch/>
        </p:blipFill>
        <p:spPr>
          <a:xfrm>
            <a:off x="0" y="914399"/>
            <a:ext cx="9144000" cy="5943601"/>
          </a:xfrm>
          <a:ln>
            <a:solidFill>
              <a:schemeClr val="dk1"/>
            </a:solidFill>
          </a:ln>
        </p:spPr>
      </p:pic>
      <p:sp>
        <p:nvSpPr>
          <p:cNvPr id="2" name="Title 1"/>
          <p:cNvSpPr>
            <a:spLocks noGrp="1"/>
          </p:cNvSpPr>
          <p:nvPr>
            <p:ph type="title"/>
          </p:nvPr>
        </p:nvSpPr>
        <p:spPr>
          <a:xfrm>
            <a:off x="1" y="-11765"/>
            <a:ext cx="9144000" cy="926165"/>
          </a:xfrm>
        </p:spPr>
        <p:txBody>
          <a:bodyPr/>
          <a:lstStyle/>
          <a:p>
            <a:r>
              <a:rPr lang="en-US" dirty="0"/>
              <a:t>Center Extensions: Meal Time</a:t>
            </a:r>
          </a:p>
        </p:txBody>
      </p:sp>
      <p:sp>
        <p:nvSpPr>
          <p:cNvPr id="5" name="Slide Number Placeholder 4"/>
          <p:cNvSpPr>
            <a:spLocks noGrp="1"/>
          </p:cNvSpPr>
          <p:nvPr>
            <p:ph type="sldNum" sz="quarter" idx="10"/>
          </p:nvPr>
        </p:nvSpPr>
        <p:spPr/>
        <p:txBody>
          <a:bodyPr/>
          <a:lstStyle/>
          <a:p>
            <a:fld id="{15410E3B-9162-4089-93EA-17B606053D97}" type="slidenum">
              <a:rPr lang="en-US" altLang="en-US" smtClean="0"/>
              <a:pPr/>
              <a:t>55</a:t>
            </a:fld>
            <a:endParaRPr lang="en-US" altLang="en-US" dirty="0"/>
          </a:p>
        </p:txBody>
      </p:sp>
      <p:sp>
        <p:nvSpPr>
          <p:cNvPr id="6" name="Rectangle 5"/>
          <p:cNvSpPr>
            <a:spLocks noChangeArrowheads="1"/>
          </p:cNvSpPr>
          <p:nvPr/>
        </p:nvSpPr>
        <p:spPr bwMode="auto">
          <a:xfrm>
            <a:off x="1" y="6624154"/>
            <a:ext cx="9143999" cy="2338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solidFill>
                  <a:schemeClr val="bg1"/>
                </a:solidFill>
              </a:rPr>
              <a:t>©2017 California Department of Education</a:t>
            </a:r>
            <a:endParaRPr lang="en-US" altLang="en-US" sz="900" dirty="0">
              <a:solidFill>
                <a:schemeClr val="bg1"/>
              </a:solidFill>
              <a:cs typeface="Arial" panose="020B0604020202020204" pitchFamily="34" charset="0"/>
            </a:endParaRPr>
          </a:p>
        </p:txBody>
      </p:sp>
    </p:spTree>
    <p:extLst>
      <p:ext uri="{BB962C8B-B14F-4D97-AF65-F5344CB8AC3E}">
        <p14:creationId xmlns:p14="http://schemas.microsoft.com/office/powerpoint/2010/main" val="10521559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
            <a:ext cx="9144000" cy="1364802"/>
          </a:xfrm>
        </p:spPr>
        <p:txBody>
          <a:bodyPr/>
          <a:lstStyle/>
          <a:p>
            <a:r>
              <a:rPr lang="en-US" dirty="0"/>
              <a:t>Literacy Extensions: </a:t>
            </a:r>
            <a:br>
              <a:rPr lang="en-US" dirty="0"/>
            </a:br>
            <a:r>
              <a:rPr lang="en-US" dirty="0"/>
              <a:t>Writing Opportunities</a:t>
            </a:r>
          </a:p>
        </p:txBody>
      </p:sp>
      <p:pic>
        <p:nvPicPr>
          <p:cNvPr id="6" name="Content Placeholder 5" title="Menu"/>
          <p:cNvPicPr>
            <a:picLocks noGrp="1" noChangeAspect="1"/>
          </p:cNvPicPr>
          <p:nvPr>
            <p:ph sz="quarter" idx="1"/>
          </p:nvPr>
        </p:nvPicPr>
        <p:blipFill rotWithShape="1">
          <a:blip r:embed="rId3"/>
          <a:srcRect l="37713" r="14830" b="7683"/>
          <a:stretch/>
        </p:blipFill>
        <p:spPr>
          <a:xfrm>
            <a:off x="5378824" y="1364806"/>
            <a:ext cx="3765176" cy="5493193"/>
          </a:xfrm>
          <a:ln>
            <a:solidFill>
              <a:schemeClr val="dk1"/>
            </a:solidFill>
          </a:ln>
        </p:spPr>
      </p:pic>
      <p:sp>
        <p:nvSpPr>
          <p:cNvPr id="5" name="Slide Number Placeholder 4"/>
          <p:cNvSpPr>
            <a:spLocks noGrp="1"/>
          </p:cNvSpPr>
          <p:nvPr>
            <p:ph type="sldNum" sz="quarter" idx="10"/>
          </p:nvPr>
        </p:nvSpPr>
        <p:spPr/>
        <p:txBody>
          <a:bodyPr/>
          <a:lstStyle/>
          <a:p>
            <a:fld id="{15410E3B-9162-4089-93EA-17B606053D97}" type="slidenum">
              <a:rPr lang="en-US" altLang="en-US" smtClean="0"/>
              <a:pPr/>
              <a:t>56</a:t>
            </a:fld>
            <a:endParaRPr lang="en-US" altLang="en-US" dirty="0"/>
          </a:p>
        </p:txBody>
      </p:sp>
      <p:pic>
        <p:nvPicPr>
          <p:cNvPr id="8" name="Content Placeholder 7" title="Pizza shop"/>
          <p:cNvPicPr>
            <a:picLocks noGrp="1" noChangeAspect="1"/>
          </p:cNvPicPr>
          <p:nvPr>
            <p:ph sz="quarter" idx="3"/>
          </p:nvPr>
        </p:nvPicPr>
        <p:blipFill rotWithShape="1">
          <a:blip r:embed="rId4">
            <a:extLst>
              <a:ext uri="{28A0092B-C50C-407E-A947-70E740481C1C}">
                <a14:useLocalDpi xmlns:a14="http://schemas.microsoft.com/office/drawing/2010/main" val="0"/>
              </a:ext>
            </a:extLst>
          </a:blip>
          <a:srcRect l="12865" t="125" r="12975" b="-1"/>
          <a:stretch/>
        </p:blipFill>
        <p:spPr>
          <a:xfrm>
            <a:off x="0" y="1364804"/>
            <a:ext cx="5577554" cy="5493195"/>
          </a:xfrm>
          <a:prstGeom prst="rect">
            <a:avLst/>
          </a:prstGeom>
          <a:ln>
            <a:solidFill>
              <a:schemeClr val="dk1"/>
            </a:solidFill>
          </a:ln>
        </p:spPr>
      </p:pic>
      <p:sp>
        <p:nvSpPr>
          <p:cNvPr id="9" name="Rectangle 8"/>
          <p:cNvSpPr>
            <a:spLocks noChangeArrowheads="1"/>
          </p:cNvSpPr>
          <p:nvPr/>
        </p:nvSpPr>
        <p:spPr bwMode="auto">
          <a:xfrm>
            <a:off x="1" y="6628284"/>
            <a:ext cx="5577553"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solidFill>
                  <a:schemeClr val="bg1"/>
                </a:solidFill>
              </a:rPr>
              <a:t>©2017 California Department of Education</a:t>
            </a:r>
            <a:endParaRPr lang="en-US" altLang="en-US" sz="900" dirty="0">
              <a:solidFill>
                <a:schemeClr val="bg1"/>
              </a:solidFill>
              <a:cs typeface="Arial" panose="020B0604020202020204" pitchFamily="34" charset="0"/>
            </a:endParaRPr>
          </a:p>
        </p:txBody>
      </p:sp>
    </p:spTree>
    <p:extLst>
      <p:ext uri="{BB962C8B-B14F-4D97-AF65-F5344CB8AC3E}">
        <p14:creationId xmlns:p14="http://schemas.microsoft.com/office/powerpoint/2010/main" val="1204130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6447"/>
          </a:xfrm>
        </p:spPr>
        <p:txBody>
          <a:bodyPr/>
          <a:lstStyle/>
          <a:p>
            <a:r>
              <a:rPr lang="en-US" dirty="0"/>
              <a:t>Music and Movement Extension: </a:t>
            </a:r>
            <a:br>
              <a:rPr lang="en-US" dirty="0"/>
            </a:br>
            <a:r>
              <a:rPr lang="en-US" dirty="0"/>
              <a:t>“Soy Una Pizza”</a:t>
            </a:r>
          </a:p>
        </p:txBody>
      </p:sp>
      <p:sp>
        <p:nvSpPr>
          <p:cNvPr id="3" name="Content Placeholder 2"/>
          <p:cNvSpPr>
            <a:spLocks noGrp="1"/>
          </p:cNvSpPr>
          <p:nvPr>
            <p:ph sz="half" idx="1"/>
          </p:nvPr>
        </p:nvSpPr>
        <p:spPr/>
        <p:txBody>
          <a:bodyPr/>
          <a:lstStyle/>
          <a:p>
            <a:r>
              <a:rPr lang="en-US" dirty="0"/>
              <a:t>Soy Una Pizza</a:t>
            </a:r>
          </a:p>
        </p:txBody>
      </p:sp>
      <p:pic>
        <p:nvPicPr>
          <p:cNvPr id="6" name="Content Placeholder 5" title="Making music"/>
          <p:cNvPicPr>
            <a:picLocks noGrp="1" noChangeAspect="1"/>
          </p:cNvPicPr>
          <p:nvPr>
            <p:ph sz="half" idx="2"/>
          </p:nvPr>
        </p:nvPicPr>
        <p:blipFill rotWithShape="1">
          <a:blip r:embed="rId3"/>
          <a:srcRect l="4750" t="6761" r="810" b="5432"/>
          <a:stretch/>
        </p:blipFill>
        <p:spPr>
          <a:xfrm>
            <a:off x="0" y="1205989"/>
            <a:ext cx="9144000" cy="5652011"/>
          </a:xfrm>
          <a:prstGeom prst="rect">
            <a:avLst/>
          </a:prstGeom>
          <a:ln>
            <a:solidFill>
              <a:schemeClr val="dk1"/>
            </a:solidFill>
          </a:ln>
        </p:spPr>
      </p:pic>
      <p:sp>
        <p:nvSpPr>
          <p:cNvPr id="5" name="Slide Number Placeholder 4"/>
          <p:cNvSpPr>
            <a:spLocks noGrp="1"/>
          </p:cNvSpPr>
          <p:nvPr>
            <p:ph type="sldNum" sz="quarter" idx="10"/>
          </p:nvPr>
        </p:nvSpPr>
        <p:spPr/>
        <p:txBody>
          <a:bodyPr/>
          <a:lstStyle/>
          <a:p>
            <a:fld id="{15410E3B-9162-4089-93EA-17B606053D97}" type="slidenum">
              <a:rPr lang="en-US" altLang="en-US" smtClean="0"/>
              <a:pPr/>
              <a:t>57</a:t>
            </a:fld>
            <a:endParaRPr lang="en-US" altLang="en-US" dirty="0"/>
          </a:p>
        </p:txBody>
      </p:sp>
      <p:sp>
        <p:nvSpPr>
          <p:cNvPr id="7" name="Rectangle 6"/>
          <p:cNvSpPr>
            <a:spLocks noChangeArrowheads="1"/>
          </p:cNvSpPr>
          <p:nvPr/>
        </p:nvSpPr>
        <p:spPr bwMode="auto">
          <a:xfrm>
            <a:off x="1" y="6666942"/>
            <a:ext cx="9143999"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solidFill>
                  <a:schemeClr val="bg1"/>
                </a:solidFill>
              </a:rPr>
              <a:t>©2017 California Department of Education</a:t>
            </a:r>
            <a:endParaRPr lang="en-US" altLang="en-US" sz="900" dirty="0">
              <a:solidFill>
                <a:schemeClr val="bg1"/>
              </a:solidFill>
              <a:cs typeface="Arial" panose="020B0604020202020204" pitchFamily="34" charset="0"/>
            </a:endParaRPr>
          </a:p>
        </p:txBody>
      </p:sp>
    </p:spTree>
    <p:extLst>
      <p:ext uri="{BB962C8B-B14F-4D97-AF65-F5344CB8AC3E}">
        <p14:creationId xmlns:p14="http://schemas.microsoft.com/office/powerpoint/2010/main" val="2088185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title="Making real pizza"/>
          <p:cNvPicPr>
            <a:picLocks noGrp="1" noChangeAspect="1"/>
          </p:cNvPicPr>
          <p:nvPr>
            <p:ph sz="half" idx="1"/>
          </p:nvPr>
        </p:nvPicPr>
        <p:blipFill rotWithShape="1">
          <a:blip r:embed="rId3"/>
          <a:srcRect t="13410"/>
          <a:stretch/>
        </p:blipFill>
        <p:spPr>
          <a:xfrm>
            <a:off x="0" y="916858"/>
            <a:ext cx="9144000" cy="5904426"/>
          </a:xfrm>
          <a:prstGeom prst="rect">
            <a:avLst/>
          </a:prstGeom>
          <a:ln>
            <a:solidFill>
              <a:schemeClr val="dk1"/>
            </a:solidFill>
          </a:ln>
        </p:spPr>
      </p:pic>
      <p:sp>
        <p:nvSpPr>
          <p:cNvPr id="2" name="Title 1"/>
          <p:cNvSpPr>
            <a:spLocks noGrp="1"/>
          </p:cNvSpPr>
          <p:nvPr>
            <p:ph type="title"/>
          </p:nvPr>
        </p:nvSpPr>
        <p:spPr>
          <a:xfrm>
            <a:off x="0" y="0"/>
            <a:ext cx="9144000" cy="914400"/>
          </a:xfrm>
          <a:noFill/>
          <a:ln>
            <a:noFill/>
          </a:ln>
        </p:spPr>
        <p:txBody>
          <a:bodyPr/>
          <a:lstStyle/>
          <a:p>
            <a:r>
              <a:rPr lang="en-US" dirty="0"/>
              <a:t>Partner With Families</a:t>
            </a:r>
          </a:p>
        </p:txBody>
      </p:sp>
      <p:sp>
        <p:nvSpPr>
          <p:cNvPr id="5" name="Slide Number Placeholder 4"/>
          <p:cNvSpPr>
            <a:spLocks noGrp="1"/>
          </p:cNvSpPr>
          <p:nvPr>
            <p:ph type="sldNum" sz="quarter" idx="10"/>
          </p:nvPr>
        </p:nvSpPr>
        <p:spPr/>
        <p:txBody>
          <a:bodyPr/>
          <a:lstStyle/>
          <a:p>
            <a:fld id="{15410E3B-9162-4089-93EA-17B606053D97}" type="slidenum">
              <a:rPr lang="en-US" altLang="en-US" smtClean="0"/>
              <a:pPr/>
              <a:t>58</a:t>
            </a:fld>
            <a:endParaRPr lang="en-US" altLang="en-US" dirty="0"/>
          </a:p>
        </p:txBody>
      </p:sp>
      <p:sp>
        <p:nvSpPr>
          <p:cNvPr id="7" name="Rectangle 6"/>
          <p:cNvSpPr>
            <a:spLocks noChangeArrowheads="1"/>
          </p:cNvSpPr>
          <p:nvPr/>
        </p:nvSpPr>
        <p:spPr bwMode="auto">
          <a:xfrm>
            <a:off x="1" y="6629400"/>
            <a:ext cx="9143999" cy="229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dirty="0"/>
              <a:t>©2017 California Department of Education</a:t>
            </a:r>
            <a:endParaRPr lang="en-US" altLang="en-US" sz="900" dirty="0">
              <a:cs typeface="Arial" panose="020B0604020202020204" pitchFamily="34" charset="0"/>
            </a:endParaRPr>
          </a:p>
        </p:txBody>
      </p:sp>
    </p:spTree>
    <p:extLst>
      <p:ext uri="{BB962C8B-B14F-4D97-AF65-F5344CB8AC3E}">
        <p14:creationId xmlns:p14="http://schemas.microsoft.com/office/powerpoint/2010/main" val="17159585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0" y="13818"/>
            <a:ext cx="9131300" cy="1303748"/>
          </a:xfrm>
        </p:spPr>
        <p:txBody>
          <a:bodyPr>
            <a:noAutofit/>
          </a:bodyPr>
          <a:lstStyle/>
          <a:p>
            <a:r>
              <a:rPr lang="en-US" sz="4000" dirty="0">
                <a:latin typeface="Arial" charset="0"/>
                <a:ea typeface="MS PGothic" charset="0"/>
              </a:rPr>
              <a:t>Partner with Families</a:t>
            </a:r>
          </a:p>
        </p:txBody>
      </p:sp>
      <p:sp>
        <p:nvSpPr>
          <p:cNvPr id="73730" name="Content Placeholder 2"/>
          <p:cNvSpPr>
            <a:spLocks noGrp="1"/>
          </p:cNvSpPr>
          <p:nvPr>
            <p:ph sz="half" idx="1"/>
          </p:nvPr>
        </p:nvSpPr>
        <p:spPr>
          <a:xfrm>
            <a:off x="532912" y="1317566"/>
            <a:ext cx="4114800" cy="5105400"/>
          </a:xfrm>
        </p:spPr>
        <p:txBody>
          <a:bodyPr/>
          <a:lstStyle/>
          <a:p>
            <a:pPr>
              <a:spcAft>
                <a:spcPts val="0"/>
              </a:spcAft>
            </a:pPr>
            <a:r>
              <a:rPr lang="en-US" dirty="0">
                <a:latin typeface="Arial" charset="0"/>
                <a:ea typeface="MS PGothic" charset="0"/>
              </a:rPr>
              <a:t>Engaging Families: Preschool Curriculum Framework</a:t>
            </a:r>
            <a:endParaRPr lang="en-US" dirty="0">
              <a:latin typeface="Arial" charset="0"/>
              <a:ea typeface="MS PGothic" charset="0"/>
              <a:hlinkClick r:id="" action="ppaction://noaction"/>
            </a:endParaRPr>
          </a:p>
          <a:p>
            <a:pPr>
              <a:spcAft>
                <a:spcPts val="0"/>
              </a:spcAft>
            </a:pPr>
            <a:r>
              <a:rPr lang="en-US" dirty="0">
                <a:latin typeface="Arial" charset="0"/>
                <a:ea typeface="MS PGothic" charset="0"/>
              </a:rPr>
              <a:t>All About Young Children</a:t>
            </a:r>
          </a:p>
          <a:p>
            <a:pPr>
              <a:spcAft>
                <a:spcPts val="0"/>
              </a:spcAft>
            </a:pPr>
            <a:r>
              <a:rPr lang="en-US" dirty="0">
                <a:latin typeface="Arial" charset="0"/>
                <a:ea typeface="MS PGothic" charset="0"/>
              </a:rPr>
              <a:t>Best Practices for Planning Curriculum: Family Partnerships and Culture</a:t>
            </a:r>
          </a:p>
          <a:p>
            <a:pPr>
              <a:spcAft>
                <a:spcPts val="0"/>
              </a:spcAft>
            </a:pPr>
            <a:r>
              <a:rPr lang="en-US" dirty="0">
                <a:latin typeface="Arial" charset="0"/>
                <a:ea typeface="MS PGothic" charset="0"/>
              </a:rPr>
              <a:t>TK Implementation Guide</a:t>
            </a:r>
          </a:p>
        </p:txBody>
      </p:sp>
      <p:pic>
        <p:nvPicPr>
          <p:cNvPr id="4" name="Content Placeholder 3" title="Family"/>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8372" t="773" r="16087" b="1059"/>
          <a:stretch/>
        </p:blipFill>
        <p:spPr>
          <a:xfrm>
            <a:off x="4913616" y="1427045"/>
            <a:ext cx="3573379" cy="4131274"/>
          </a:xfrm>
          <a:ln>
            <a:solidFill>
              <a:schemeClr val="dk1"/>
            </a:solidFill>
          </a:ln>
        </p:spPr>
      </p:pic>
      <p:sp>
        <p:nvSpPr>
          <p:cNvPr id="2" name="Slide Number Placeholder 1"/>
          <p:cNvSpPr>
            <a:spLocks noGrp="1"/>
          </p:cNvSpPr>
          <p:nvPr>
            <p:ph type="sldNum" sz="quarter" idx="10"/>
          </p:nvPr>
        </p:nvSpPr>
        <p:spPr/>
        <p:txBody>
          <a:bodyPr/>
          <a:lstStyle/>
          <a:p>
            <a:fld id="{BEBBF190-489A-403C-B44B-DFF113AA7E88}" type="slidenum">
              <a:rPr lang="en-US" altLang="en-US" smtClean="0"/>
              <a:pPr/>
              <a:t>59</a:t>
            </a:fld>
            <a:endParaRPr lang="en-US" altLang="en-US"/>
          </a:p>
        </p:txBody>
      </p:sp>
      <p:sp>
        <p:nvSpPr>
          <p:cNvPr id="3" name="Rectangle 2">
            <a:hlinkClick r:id="rId5"/>
          </p:cNvPr>
          <p:cNvSpPr/>
          <p:nvPr/>
        </p:nvSpPr>
        <p:spPr>
          <a:xfrm>
            <a:off x="951470" y="2718486"/>
            <a:ext cx="2582562" cy="84026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6"/>
          </p:cNvPr>
          <p:cNvSpPr/>
          <p:nvPr/>
        </p:nvSpPr>
        <p:spPr>
          <a:xfrm>
            <a:off x="951470" y="3669957"/>
            <a:ext cx="3484606" cy="171758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7"/>
          </p:cNvPr>
          <p:cNvSpPr/>
          <p:nvPr/>
        </p:nvSpPr>
        <p:spPr>
          <a:xfrm>
            <a:off x="951470" y="5387546"/>
            <a:ext cx="3212757" cy="88968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823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title="Building with blocks"/>
          <p:cNvPicPr>
            <a:picLocks noGrp="1" noChangeAspect="1"/>
          </p:cNvPicPr>
          <p:nvPr>
            <p:ph sz="half" idx="2"/>
          </p:nvPr>
        </p:nvPicPr>
        <p:blipFill rotWithShape="1">
          <a:blip r:embed="rId3"/>
          <a:srcRect l="5016" t="10117" r="28190" b="14637"/>
          <a:stretch/>
        </p:blipFill>
        <p:spPr>
          <a:xfrm>
            <a:off x="5105400" y="9145"/>
            <a:ext cx="4058478" cy="6868733"/>
          </a:xfrm>
          <a:prstGeom prst="rect">
            <a:avLst/>
          </a:prstGeom>
          <a:ln>
            <a:solidFill>
              <a:schemeClr val="tx1"/>
            </a:solidFill>
          </a:ln>
        </p:spPr>
      </p:pic>
      <p:sp>
        <p:nvSpPr>
          <p:cNvPr id="2" name="Title 1"/>
          <p:cNvSpPr>
            <a:spLocks noGrp="1"/>
          </p:cNvSpPr>
          <p:nvPr>
            <p:ph type="title"/>
          </p:nvPr>
        </p:nvSpPr>
        <p:spPr>
          <a:xfrm>
            <a:off x="0" y="0"/>
            <a:ext cx="5085522" cy="1417638"/>
          </a:xfrm>
        </p:spPr>
        <p:txBody>
          <a:bodyPr/>
          <a:lstStyle/>
          <a:p>
            <a:r>
              <a:rPr lang="en-US" dirty="0"/>
              <a:t>Importance of Vocabulary</a:t>
            </a:r>
          </a:p>
        </p:txBody>
      </p:sp>
      <p:sp>
        <p:nvSpPr>
          <p:cNvPr id="3" name="Content Placeholder 2"/>
          <p:cNvSpPr>
            <a:spLocks noGrp="1"/>
          </p:cNvSpPr>
          <p:nvPr>
            <p:ph sz="half" idx="1"/>
          </p:nvPr>
        </p:nvSpPr>
        <p:spPr>
          <a:xfrm>
            <a:off x="152400" y="1417638"/>
            <a:ext cx="4933122" cy="5398894"/>
          </a:xfrm>
        </p:spPr>
        <p:txBody>
          <a:bodyPr/>
          <a:lstStyle/>
          <a:p>
            <a:r>
              <a:rPr lang="en-US" altLang="en-US" dirty="0"/>
              <a:t>Promotes social/emotional well-being</a:t>
            </a:r>
          </a:p>
          <a:p>
            <a:r>
              <a:rPr lang="en-US" altLang="en-US" dirty="0"/>
              <a:t>Improves communication (receptive/expressive)</a:t>
            </a:r>
          </a:p>
          <a:p>
            <a:r>
              <a:rPr lang="en-US" altLang="en-US" dirty="0"/>
              <a:t>Develops thinking and learning from experience</a:t>
            </a:r>
          </a:p>
          <a:p>
            <a:r>
              <a:rPr lang="en-US" altLang="en-US" dirty="0"/>
              <a:t>Aids in the control of behavior</a:t>
            </a:r>
          </a:p>
          <a:p>
            <a:r>
              <a:rPr lang="en-US" altLang="en-US" dirty="0"/>
              <a:t>Enhances school learning</a:t>
            </a:r>
          </a:p>
          <a:p>
            <a:r>
              <a:rPr lang="en-US" altLang="en-US" dirty="0"/>
              <a:t>Helps reading comprehension </a:t>
            </a:r>
          </a:p>
          <a:p>
            <a:pPr eaLnBrk="1" hangingPunct="1">
              <a:lnSpc>
                <a:spcPct val="90000"/>
              </a:lnSpc>
            </a:pPr>
            <a:endParaRPr lang="en-US" altLang="en-US" dirty="0"/>
          </a:p>
          <a:p>
            <a:endParaRPr lang="en-US" dirty="0"/>
          </a:p>
        </p:txBody>
      </p:sp>
      <p:sp>
        <p:nvSpPr>
          <p:cNvPr id="5" name="Slide Number Placeholder 4"/>
          <p:cNvSpPr>
            <a:spLocks noGrp="1"/>
          </p:cNvSpPr>
          <p:nvPr>
            <p:ph type="sldNum" sz="quarter" idx="10"/>
          </p:nvPr>
        </p:nvSpPr>
        <p:spPr/>
        <p:txBody>
          <a:bodyPr/>
          <a:lstStyle/>
          <a:p>
            <a:fld id="{15410E3B-9162-4089-93EA-17B606053D97}" type="slidenum">
              <a:rPr lang="en-US" altLang="en-US" smtClean="0"/>
              <a:pPr/>
              <a:t>6</a:t>
            </a:fld>
            <a:endParaRPr lang="en-US" altLang="en-US" dirty="0"/>
          </a:p>
        </p:txBody>
      </p:sp>
      <p:sp>
        <p:nvSpPr>
          <p:cNvPr id="7" name="Rectangle 5"/>
          <p:cNvSpPr>
            <a:spLocks noChangeArrowheads="1"/>
          </p:cNvSpPr>
          <p:nvPr/>
        </p:nvSpPr>
        <p:spPr bwMode="auto">
          <a:xfrm>
            <a:off x="4953000" y="6569450"/>
            <a:ext cx="4210878"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900" b="1" dirty="0">
                <a:solidFill>
                  <a:schemeClr val="bg1"/>
                </a:solidFill>
                <a:effectLst>
                  <a:outerShdw blurRad="38100" dist="38100" dir="2700000" algn="tl">
                    <a:srgbClr val="000000">
                      <a:alpha val="43137"/>
                    </a:srgbClr>
                  </a:outerShdw>
                </a:effectLst>
              </a:rPr>
              <a:t>©2017 California Department of Education</a:t>
            </a:r>
            <a:endParaRPr lang="en-US" altLang="en-US" sz="900" b="1"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42339672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692277"/>
          </a:xfrm>
        </p:spPr>
        <p:txBody>
          <a:bodyPr/>
          <a:lstStyle/>
          <a:p>
            <a:r>
              <a:rPr lang="en-US" dirty="0"/>
              <a:t>Vocabulary Inspired Book Reading </a:t>
            </a:r>
            <a:br>
              <a:rPr lang="en-US" dirty="0"/>
            </a:br>
            <a:r>
              <a:rPr lang="en-US" dirty="0"/>
              <a:t>(Part 3)</a:t>
            </a:r>
          </a:p>
        </p:txBody>
      </p:sp>
      <p:sp>
        <p:nvSpPr>
          <p:cNvPr id="3" name="Content Placeholder 2"/>
          <p:cNvSpPr>
            <a:spLocks noGrp="1"/>
          </p:cNvSpPr>
          <p:nvPr>
            <p:ph sz="half" idx="1"/>
          </p:nvPr>
        </p:nvSpPr>
        <p:spPr>
          <a:xfrm>
            <a:off x="609600" y="1692277"/>
            <a:ext cx="7696200" cy="3260724"/>
          </a:xfrm>
          <a:solidFill>
            <a:srgbClr val="FCF4E4"/>
          </a:solidFill>
        </p:spPr>
        <p:style>
          <a:lnRef idx="2">
            <a:schemeClr val="dk1"/>
          </a:lnRef>
          <a:fillRef idx="1">
            <a:schemeClr val="lt1"/>
          </a:fillRef>
          <a:effectRef idx="0">
            <a:schemeClr val="dk1"/>
          </a:effectRef>
          <a:fontRef idx="minor">
            <a:schemeClr val="dk1"/>
          </a:fontRef>
        </p:style>
        <p:txBody>
          <a:bodyPr/>
          <a:lstStyle/>
          <a:p>
            <a:pPr marL="468313"/>
            <a:r>
              <a:rPr lang="en-US" sz="3600" dirty="0"/>
              <a:t>Walk around and gather ideas from the various charts. </a:t>
            </a:r>
          </a:p>
          <a:p>
            <a:pPr marL="468313"/>
            <a:r>
              <a:rPr lang="en-US" sz="3600" dirty="0"/>
              <a:t>Feel free to take notes and/or photographs.</a:t>
            </a:r>
          </a:p>
          <a:p>
            <a:pPr marL="468313"/>
            <a:r>
              <a:rPr lang="en-US" sz="3600" dirty="0"/>
              <a:t>Get inspired!</a:t>
            </a:r>
          </a:p>
          <a:p>
            <a:endParaRPr lang="en-US" dirty="0"/>
          </a:p>
        </p:txBody>
      </p:sp>
      <p:sp>
        <p:nvSpPr>
          <p:cNvPr id="5" name="Slide Number Placeholder 4"/>
          <p:cNvSpPr>
            <a:spLocks noGrp="1"/>
          </p:cNvSpPr>
          <p:nvPr>
            <p:ph type="sldNum" sz="quarter" idx="10"/>
          </p:nvPr>
        </p:nvSpPr>
        <p:spPr/>
        <p:txBody>
          <a:bodyPr/>
          <a:lstStyle/>
          <a:p>
            <a:fld id="{C74020CA-2C02-4D21-98D0-2FD884782858}" type="slidenum">
              <a:rPr lang="en-US" altLang="en-US" smtClean="0"/>
              <a:pPr/>
              <a:t>60</a:t>
            </a:fld>
            <a:endParaRPr lang="en-US" altLang="en-US" dirty="0"/>
          </a:p>
        </p:txBody>
      </p:sp>
    </p:spTree>
    <p:extLst>
      <p:ext uri="{BB962C8B-B14F-4D97-AF65-F5344CB8AC3E}">
        <p14:creationId xmlns:p14="http://schemas.microsoft.com/office/powerpoint/2010/main" val="20514115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8"/>
          <p:cNvSpPr>
            <a:spLocks noGrp="1" noChangeArrowheads="1"/>
          </p:cNvSpPr>
          <p:nvPr>
            <p:ph type="title"/>
          </p:nvPr>
        </p:nvSpPr>
        <p:spPr>
          <a:xfrm>
            <a:off x="0" y="1"/>
            <a:ext cx="9144000" cy="1371599"/>
          </a:xfrm>
          <a:noFill/>
        </p:spPr>
        <p:txBody>
          <a:bodyPr/>
          <a:lstStyle/>
          <a:p>
            <a:pPr eaLnBrk="1" hangingPunct="1"/>
            <a:r>
              <a:rPr lang="en-US" sz="3600" b="0" dirty="0">
                <a:latin typeface="Arial" charset="0"/>
                <a:ea typeface="MS PGothic" charset="0"/>
                <a:cs typeface="MS PGothic" charset="0"/>
              </a:rPr>
              <a:t>Thank you for coming; we hope you are leaving with some new vocabulary ideas!</a:t>
            </a:r>
          </a:p>
        </p:txBody>
      </p:sp>
      <p:sp>
        <p:nvSpPr>
          <p:cNvPr id="3" name="Slide Number Placeholder 2"/>
          <p:cNvSpPr>
            <a:spLocks noGrp="1"/>
          </p:cNvSpPr>
          <p:nvPr>
            <p:ph type="sldNum" sz="quarter" idx="10"/>
          </p:nvPr>
        </p:nvSpPr>
        <p:spPr/>
        <p:txBody>
          <a:bodyPr/>
          <a:lstStyle/>
          <a:p>
            <a:pPr>
              <a:defRPr/>
            </a:pPr>
            <a:fld id="{08B5E6F2-1D06-F84C-9D8A-3659A87DCDAE}" type="slidenum">
              <a:rPr lang="en-US" smtClean="0"/>
              <a:pPr>
                <a:defRPr/>
              </a:pPr>
              <a:t>61</a:t>
            </a:fld>
            <a:endParaRPr lang="en-US" dirty="0"/>
          </a:p>
        </p:txBody>
      </p:sp>
      <p:pic>
        <p:nvPicPr>
          <p:cNvPr id="9" name="Content Placeholder 3" title="Riding trikes"/>
          <p:cNvPicPr>
            <a:picLocks noGrp="1" noChangeAspect="1"/>
          </p:cNvPicPr>
          <p:nvPr>
            <p:ph sz="half" idx="1"/>
          </p:nvPr>
        </p:nvPicPr>
        <p:blipFill rotWithShape="1">
          <a:blip r:embed="rId3"/>
          <a:srcRect l="15822" r="7789"/>
          <a:stretch/>
        </p:blipFill>
        <p:spPr>
          <a:xfrm>
            <a:off x="1371600" y="1371600"/>
            <a:ext cx="6395830" cy="5187845"/>
          </a:xfrm>
          <a:prstGeom prst="rect">
            <a:avLst/>
          </a:prstGeom>
          <a:ln>
            <a:solidFill>
              <a:schemeClr val="dk1"/>
            </a:solidFill>
          </a:ln>
        </p:spPr>
      </p:pic>
    </p:spTree>
    <p:extLst>
      <p:ext uri="{BB962C8B-B14F-4D97-AF65-F5344CB8AC3E}">
        <p14:creationId xmlns:p14="http://schemas.microsoft.com/office/powerpoint/2010/main" val="3205261079"/>
      </p:ext>
    </p:extLst>
  </p:cSld>
  <p:clrMapOvr>
    <a:masterClrMapping/>
  </p:clrMapOvr>
  <p:transition advClick="0"/>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574" y="-1"/>
            <a:ext cx="9213574" cy="983973"/>
          </a:xfrm>
        </p:spPr>
        <p:txBody>
          <a:bodyPr/>
          <a:lstStyle/>
          <a:p>
            <a:r>
              <a:rPr lang="en-US" sz="3200" dirty="0"/>
              <a:t>Reference Guide for PowerPoint Citations</a:t>
            </a:r>
          </a:p>
        </p:txBody>
      </p:sp>
      <p:sp>
        <p:nvSpPr>
          <p:cNvPr id="3" name="Content Placeholder 2"/>
          <p:cNvSpPr>
            <a:spLocks noGrp="1"/>
          </p:cNvSpPr>
          <p:nvPr>
            <p:ph idx="1"/>
          </p:nvPr>
        </p:nvSpPr>
        <p:spPr>
          <a:xfrm>
            <a:off x="457200" y="983973"/>
            <a:ext cx="8458200" cy="5565913"/>
          </a:xfrm>
        </p:spPr>
        <p:txBody>
          <a:bodyPr/>
          <a:lstStyle/>
          <a:p>
            <a:pPr marL="233363" lvl="0" indent="-233363">
              <a:spcBef>
                <a:spcPts val="0"/>
              </a:spcBef>
              <a:spcAft>
                <a:spcPts val="1200"/>
              </a:spcAft>
              <a:buNone/>
            </a:pPr>
            <a:r>
              <a:rPr lang="en-US" sz="1350" dirty="0">
                <a:cs typeface="Arial"/>
              </a:rPr>
              <a:t>California Department of Education. 2008. California Preschool Learning Foundations, Volume 1. http://www.cde.ca.gov/SP/cd/re/documents/preschoollf.pdf (accessed April 7, 2017).</a:t>
            </a:r>
          </a:p>
          <a:p>
            <a:pPr marL="233363" lvl="0" indent="-233363">
              <a:spcBef>
                <a:spcPts val="0"/>
              </a:spcBef>
              <a:spcAft>
                <a:spcPts val="1200"/>
              </a:spcAft>
              <a:buNone/>
            </a:pPr>
            <a:r>
              <a:rPr lang="en-US" sz="1350" dirty="0">
                <a:cs typeface="Arial"/>
              </a:rPr>
              <a:t>California Department of Education. 2010</a:t>
            </a:r>
            <a:r>
              <a:rPr lang="en-US" sz="1350" i="1" dirty="0">
                <a:cs typeface="Arial"/>
              </a:rPr>
              <a:t>. California Preschool Curriculum Framework, Volume 1</a:t>
            </a:r>
            <a:r>
              <a:rPr lang="en-US" sz="1350" dirty="0">
                <a:cs typeface="Arial"/>
              </a:rPr>
              <a:t>. http://www.cde.ca.gov/sp/cd/re/documents/psframeworkkvol1.pdf (accessed April 7, 2017).</a:t>
            </a:r>
          </a:p>
          <a:p>
            <a:pPr marL="233363" indent="-233363">
              <a:spcBef>
                <a:spcPts val="0"/>
              </a:spcBef>
              <a:spcAft>
                <a:spcPts val="1200"/>
              </a:spcAft>
              <a:buNone/>
            </a:pPr>
            <a:r>
              <a:rPr lang="en-US" sz="1350" dirty="0">
                <a:latin typeface="Arial" panose="020B0604020202020204" pitchFamily="34" charset="0"/>
                <a:cs typeface="Arial" panose="020B0604020202020204" pitchFamily="34" charset="0"/>
              </a:rPr>
              <a:t>California Department of Education. 2011. </a:t>
            </a:r>
            <a:r>
              <a:rPr lang="en-US" sz="1350" i="1" dirty="0">
                <a:latin typeface="Arial" panose="020B0604020202020204" pitchFamily="34" charset="0"/>
                <a:cs typeface="Arial" panose="020B0604020202020204" pitchFamily="34" charset="0"/>
              </a:rPr>
              <a:t>California Preschool Curriculum Framework, Volume 2</a:t>
            </a:r>
            <a:r>
              <a:rPr lang="en-US" sz="1350" dirty="0">
                <a:latin typeface="Arial" panose="020B0604020202020204" pitchFamily="34" charset="0"/>
                <a:cs typeface="Arial" panose="020B0604020202020204" pitchFamily="34" charset="0"/>
              </a:rPr>
              <a:t>. http://www.cde.ca.gov/sp/cd/re/documents/psframeworkvol2.pdf (accessed April 7, 2017).</a:t>
            </a:r>
          </a:p>
          <a:p>
            <a:pPr marL="233363" lvl="0" indent="-233363">
              <a:spcBef>
                <a:spcPts val="0"/>
              </a:spcBef>
              <a:spcAft>
                <a:spcPts val="1200"/>
              </a:spcAft>
              <a:buNone/>
            </a:pPr>
            <a:r>
              <a:rPr lang="en-US" sz="1350" dirty="0">
                <a:cs typeface="Arial"/>
              </a:rPr>
              <a:t>California Department of Education. 2013. </a:t>
            </a:r>
            <a:r>
              <a:rPr lang="en-US" sz="1350" i="1" dirty="0">
                <a:cs typeface="Arial"/>
              </a:rPr>
              <a:t>California’s Best Practices for Young Dual Language Learners: Research Overview Papers</a:t>
            </a:r>
            <a:r>
              <a:rPr lang="en-US" sz="1350" dirty="0">
                <a:cs typeface="Arial"/>
              </a:rPr>
              <a:t>. http://www.cde.ca.gov/sp/cd/ce/documents/dllresearchpapers.pdf (accessed April 7, 2017).</a:t>
            </a:r>
          </a:p>
          <a:p>
            <a:pPr marL="233363" lvl="0" indent="-233363">
              <a:spcBef>
                <a:spcPts val="0"/>
              </a:spcBef>
              <a:spcAft>
                <a:spcPts val="1200"/>
              </a:spcAft>
              <a:buNone/>
            </a:pPr>
            <a:r>
              <a:rPr lang="en-US" sz="1350" dirty="0">
                <a:cs typeface="Arial"/>
              </a:rPr>
              <a:t>California Department of Education. 2013-2017. All About Young Children. https://allaboutyoungchildren.org/ (accessed April 7, 2017).</a:t>
            </a:r>
          </a:p>
          <a:p>
            <a:pPr marL="233363" lvl="0" indent="-233363">
              <a:spcBef>
                <a:spcPts val="0"/>
              </a:spcBef>
              <a:spcAft>
                <a:spcPts val="1200"/>
              </a:spcAft>
              <a:buNone/>
            </a:pPr>
            <a:r>
              <a:rPr lang="en-US" sz="1350" dirty="0">
                <a:cs typeface="Arial"/>
              </a:rPr>
              <a:t>California Department of Education. 2015. </a:t>
            </a:r>
            <a:r>
              <a:rPr lang="en-US" sz="1350" i="1" dirty="0">
                <a:cs typeface="Arial"/>
              </a:rPr>
              <a:t>English Language Arts/English Language Development Framework for California Public Schools: Kindergarten Through Grade Twelve</a:t>
            </a:r>
            <a:r>
              <a:rPr lang="en-US" sz="1350" dirty="0">
                <a:cs typeface="Arial"/>
              </a:rPr>
              <a:t>. http://www.cde.ca.gov/ci/rl/cf/documents/elaeldfwchapter3.pdf (accessed April 7, 2017).</a:t>
            </a:r>
          </a:p>
          <a:p>
            <a:pPr marL="233363" lvl="0" indent="-233363">
              <a:spcBef>
                <a:spcPts val="0"/>
              </a:spcBef>
              <a:spcAft>
                <a:spcPts val="1200"/>
              </a:spcAft>
              <a:buNone/>
            </a:pPr>
            <a:endParaRPr lang="en-US" sz="1350" dirty="0">
              <a:cs typeface="Arial"/>
            </a:endParaRPr>
          </a:p>
          <a:p>
            <a:pPr marL="233363" lvl="0" indent="-233363">
              <a:spcBef>
                <a:spcPts val="0"/>
              </a:spcBef>
              <a:spcAft>
                <a:spcPts val="1200"/>
              </a:spcAft>
              <a:buNone/>
            </a:pPr>
            <a:endParaRPr lang="en-US" sz="1350" dirty="0">
              <a:cs typeface="Arial"/>
            </a:endParaRPr>
          </a:p>
        </p:txBody>
      </p:sp>
      <p:sp>
        <p:nvSpPr>
          <p:cNvPr id="4" name="Slide Number Placeholder 3"/>
          <p:cNvSpPr>
            <a:spLocks noGrp="1"/>
          </p:cNvSpPr>
          <p:nvPr>
            <p:ph type="sldNum" sz="quarter" idx="10"/>
          </p:nvPr>
        </p:nvSpPr>
        <p:spPr/>
        <p:txBody>
          <a:bodyPr/>
          <a:lstStyle/>
          <a:p>
            <a:fld id="{868440D1-1C26-48C4-AD6C-D18BD75E7D3F}" type="slidenum">
              <a:rPr lang="en-US" altLang="en-US" smtClean="0"/>
              <a:pPr/>
              <a:t>62</a:t>
            </a:fld>
            <a:endParaRPr lang="en-US" altLang="en-US"/>
          </a:p>
        </p:txBody>
      </p:sp>
    </p:spTree>
    <p:extLst>
      <p:ext uri="{BB962C8B-B14F-4D97-AF65-F5344CB8AC3E}">
        <p14:creationId xmlns:p14="http://schemas.microsoft.com/office/powerpoint/2010/main" val="42606168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a:xfrm>
            <a:off x="0" y="0"/>
            <a:ext cx="9144000" cy="1371600"/>
          </a:xfrm>
        </p:spPr>
        <p:txBody>
          <a:bodyPr/>
          <a:lstStyle/>
          <a:p>
            <a:r>
              <a:rPr lang="en-US" altLang="x-none" sz="3200" dirty="0">
                <a:latin typeface="Arial" charset="0"/>
                <a:cs typeface="Arial" charset="0"/>
              </a:rPr>
              <a:t>Vocabulary Explosion</a:t>
            </a:r>
          </a:p>
        </p:txBody>
      </p:sp>
      <p:sp>
        <p:nvSpPr>
          <p:cNvPr id="19459" name="Content Placeholder 4"/>
          <p:cNvSpPr>
            <a:spLocks noGrp="1"/>
          </p:cNvSpPr>
          <p:nvPr>
            <p:ph sz="half" idx="1"/>
          </p:nvPr>
        </p:nvSpPr>
        <p:spPr>
          <a:xfrm>
            <a:off x="952500" y="1371600"/>
            <a:ext cx="7239000" cy="2514599"/>
          </a:xfrm>
          <a:solidFill>
            <a:srgbClr val="FCF4E4"/>
          </a:solidFill>
          <a:ln>
            <a:solidFill>
              <a:schemeClr val="dk1"/>
            </a:solidFill>
          </a:ln>
        </p:spPr>
        <p:txBody>
          <a:bodyPr/>
          <a:lstStyle/>
          <a:p>
            <a:pPr>
              <a:buFont typeface="Arial" charset="0"/>
              <a:buChar char="•"/>
            </a:pPr>
            <a:r>
              <a:rPr lang="en-US" altLang="x-none" dirty="0">
                <a:latin typeface="Arial" charset="0"/>
                <a:cs typeface="Arial" charset="0"/>
              </a:rPr>
              <a:t>Within the second year of life</a:t>
            </a:r>
          </a:p>
          <a:p>
            <a:pPr>
              <a:buFont typeface="Arial" charset="0"/>
              <a:buChar char="•"/>
            </a:pPr>
            <a:r>
              <a:rPr lang="en-US" altLang="x-none" dirty="0">
                <a:latin typeface="Arial" charset="0"/>
                <a:cs typeface="Arial" charset="0"/>
              </a:rPr>
              <a:t>Continues throughout school</a:t>
            </a:r>
          </a:p>
          <a:p>
            <a:pPr lvl="1">
              <a:buFont typeface="Courier New" panose="02070309020205020404" pitchFamily="49" charset="0"/>
              <a:buChar char="o"/>
            </a:pPr>
            <a:r>
              <a:rPr lang="en-US" altLang="x-none" dirty="0">
                <a:latin typeface="Arial" charset="0"/>
                <a:cs typeface="Arial" charset="0"/>
              </a:rPr>
              <a:t>Children often acquire 3,000-5,000 new words each academic year</a:t>
            </a:r>
          </a:p>
          <a:p>
            <a:pPr marL="0" indent="0">
              <a:buNone/>
            </a:pPr>
            <a:endParaRPr lang="en-US" sz="900" dirty="0"/>
          </a:p>
          <a:p>
            <a:pPr indent="0">
              <a:buNone/>
            </a:pPr>
            <a:r>
              <a:rPr lang="en-US" sz="1800" dirty="0"/>
              <a:t>(PLF, Vol. 1, p. 73)</a:t>
            </a:r>
            <a:endParaRPr lang="en-US" altLang="x-none" dirty="0">
              <a:latin typeface="Arial" charset="0"/>
              <a:cs typeface="Arial" charset="0"/>
            </a:endParaRPr>
          </a:p>
          <a:p>
            <a:pPr algn="ctr"/>
            <a:endParaRPr lang="en-US" altLang="x-none" dirty="0">
              <a:latin typeface="Arial" charset="0"/>
              <a:cs typeface="Arial" charset="0"/>
            </a:endParaRPr>
          </a:p>
          <a:p>
            <a:pPr algn="ctr"/>
            <a:endParaRPr lang="en-US" altLang="x-none" dirty="0">
              <a:latin typeface="Arial" charset="0"/>
              <a:cs typeface="Arial" charset="0"/>
            </a:endParaRPr>
          </a:p>
        </p:txBody>
      </p:sp>
      <p:sp>
        <p:nvSpPr>
          <p:cNvPr id="5" name="Slide Number Placeholder 4"/>
          <p:cNvSpPr>
            <a:spLocks noGrp="1"/>
          </p:cNvSpPr>
          <p:nvPr>
            <p:ph type="sldNum" sz="quarter" idx="10"/>
          </p:nvPr>
        </p:nvSpPr>
        <p:spPr/>
        <p:txBody>
          <a:bodyPr/>
          <a:lstStyle/>
          <a:p>
            <a:fld id="{A8FC9063-C193-43B7-9015-3C5A91ADA5C0}" type="slidenum">
              <a:rPr lang="en-US" altLang="en-US" smtClean="0"/>
              <a:pPr/>
              <a:t>7</a:t>
            </a:fld>
            <a:endParaRPr lang="en-US" altLang="en-US"/>
          </a:p>
        </p:txBody>
      </p:sp>
    </p:spTree>
    <p:extLst>
      <p:ext uri="{BB962C8B-B14F-4D97-AF65-F5344CB8AC3E}">
        <p14:creationId xmlns:p14="http://schemas.microsoft.com/office/powerpoint/2010/main" val="2047410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4294967295"/>
          </p:nvPr>
        </p:nvSpPr>
        <p:spPr>
          <a:xfrm>
            <a:off x="6229350" y="4656255"/>
            <a:ext cx="2457450" cy="1350963"/>
          </a:xfrm>
        </p:spPr>
        <p:txBody>
          <a:bodyPr>
            <a:noAutofit/>
          </a:bodyPr>
          <a:lstStyle/>
          <a:p>
            <a:pPr marL="111125" indent="-111125"/>
            <a:r>
              <a:rPr lang="en-US" sz="200" dirty="0"/>
              <a:t>Preschool Learning Foundations</a:t>
            </a:r>
          </a:p>
          <a:p>
            <a:pPr marL="111125" indent="-111125"/>
            <a:r>
              <a:rPr lang="en-US" sz="200" dirty="0"/>
              <a:t>California Common Core State Standards</a:t>
            </a:r>
          </a:p>
          <a:p>
            <a:pPr marL="111125" indent="-111125"/>
            <a:r>
              <a:rPr lang="en-US" sz="200" dirty="0"/>
              <a:t>English–Language Arts Content Standards for California Public Schools </a:t>
            </a:r>
          </a:p>
          <a:p>
            <a:pPr marL="111125" indent="-111125"/>
            <a:r>
              <a:rPr lang="en-US" sz="200" dirty="0"/>
              <a:t>Preschool Curriculum Frameworks</a:t>
            </a:r>
          </a:p>
          <a:p>
            <a:pPr marL="111125" indent="-111125"/>
            <a:r>
              <a:rPr lang="en-US" sz="200" dirty="0"/>
              <a:t>English Language Arts/English Language Development Framework</a:t>
            </a:r>
          </a:p>
          <a:p>
            <a:pPr marL="111125" indent="-111125"/>
            <a:r>
              <a:rPr lang="en-US" sz="200" dirty="0"/>
              <a:t>DRDP Specific to TK and K</a:t>
            </a:r>
          </a:p>
          <a:p>
            <a:pPr marL="111125" indent="-111125"/>
            <a:r>
              <a:rPr lang="en-US" sz="200" dirty="0"/>
              <a:t>Preschool Alignment Document</a:t>
            </a:r>
          </a:p>
          <a:p>
            <a:pPr marL="111125" indent="-111125"/>
            <a:r>
              <a:rPr lang="en-US" sz="200" dirty="0"/>
              <a:t>Preschool English Learners Guide</a:t>
            </a:r>
          </a:p>
          <a:p>
            <a:pPr marL="111125" indent="-111125"/>
            <a:r>
              <a:rPr lang="en-US" sz="200" dirty="0"/>
              <a:t>Transitional Kindergarten Implementation Guide</a:t>
            </a:r>
          </a:p>
          <a:p>
            <a:endParaRPr lang="en-US" sz="200" dirty="0"/>
          </a:p>
        </p:txBody>
      </p:sp>
      <p:sp>
        <p:nvSpPr>
          <p:cNvPr id="28675" name="Slide Number Placeholder 4"/>
          <p:cNvSpPr>
            <a:spLocks noGrp="1"/>
          </p:cNvSpPr>
          <p:nvPr>
            <p:ph type="sldNum" sz="quarter" idx="10"/>
          </p:nvPr>
        </p:nvSpPr>
        <p:spPr bwMode="auto">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3054CF32-EC5E-41E2-8BB8-EDE8B489556B}" type="slidenum">
              <a:rPr lang="en-US" altLang="en-US" sz="1200"/>
              <a:pPr algn="ctr"/>
              <a:t>8</a:t>
            </a:fld>
            <a:endParaRPr lang="en-US" altLang="en-US" sz="1200" dirty="0"/>
          </a:p>
        </p:txBody>
      </p:sp>
      <p:sp>
        <p:nvSpPr>
          <p:cNvPr id="28673" name="Title 1"/>
          <p:cNvSpPr>
            <a:spLocks noGrp="1"/>
          </p:cNvSpPr>
          <p:nvPr>
            <p:ph type="title" idx="4294967295"/>
          </p:nvPr>
        </p:nvSpPr>
        <p:spPr>
          <a:xfrm>
            <a:off x="0" y="274638"/>
            <a:ext cx="9144000" cy="1143000"/>
          </a:xfrm>
        </p:spPr>
        <p:txBody>
          <a:bodyPr/>
          <a:lstStyle/>
          <a:p>
            <a:r>
              <a:rPr lang="en-US" altLang="en-US" sz="3200" dirty="0">
                <a:solidFill>
                  <a:srgbClr val="000000"/>
                </a:solidFill>
              </a:rPr>
              <a:t>CDE Publications and Resources that </a:t>
            </a:r>
            <a:br>
              <a:rPr lang="en-US" altLang="en-US" sz="3200" dirty="0">
                <a:solidFill>
                  <a:srgbClr val="000000"/>
                </a:solidFill>
              </a:rPr>
            </a:br>
            <a:r>
              <a:rPr lang="en-US" altLang="en-US" sz="3200" dirty="0">
                <a:solidFill>
                  <a:srgbClr val="000000"/>
                </a:solidFill>
              </a:rPr>
              <a:t>Support TK Implementation</a:t>
            </a:r>
          </a:p>
        </p:txBody>
      </p:sp>
      <p:grpSp>
        <p:nvGrpSpPr>
          <p:cNvPr id="8" name="Group 7"/>
          <p:cNvGrpSpPr/>
          <p:nvPr/>
        </p:nvGrpSpPr>
        <p:grpSpPr>
          <a:xfrm>
            <a:off x="61163" y="1081506"/>
            <a:ext cx="9021673" cy="5557840"/>
            <a:chOff x="35484" y="1081506"/>
            <a:chExt cx="9021673" cy="5557840"/>
          </a:xfrm>
        </p:grpSpPr>
        <p:sp>
          <p:nvSpPr>
            <p:cNvPr id="9" name="Rectangle 8"/>
            <p:cNvSpPr/>
            <p:nvPr/>
          </p:nvSpPr>
          <p:spPr>
            <a:xfrm>
              <a:off x="35484" y="1081506"/>
              <a:ext cx="9021673" cy="5557840"/>
            </a:xfrm>
            <a:prstGeom prst="rect">
              <a:avLst/>
            </a:prstGeom>
            <a:noFill/>
          </p:spPr>
        </p:sp>
        <p:sp>
          <p:nvSpPr>
            <p:cNvPr id="10" name="Freeform 9"/>
            <p:cNvSpPr/>
            <p:nvPr/>
          </p:nvSpPr>
          <p:spPr>
            <a:xfrm>
              <a:off x="1144024"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Learning Foundations</a:t>
              </a:r>
            </a:p>
          </p:txBody>
        </p:sp>
        <p:sp>
          <p:nvSpPr>
            <p:cNvPr id="11" name="Freeform 10"/>
            <p:cNvSpPr/>
            <p:nvPr/>
          </p:nvSpPr>
          <p:spPr>
            <a:xfrm>
              <a:off x="1119673"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Alignment Document</a:t>
              </a:r>
            </a:p>
          </p:txBody>
        </p:sp>
        <p:sp>
          <p:nvSpPr>
            <p:cNvPr id="13" name="Freeform 12"/>
            <p:cNvSpPr/>
            <p:nvPr/>
          </p:nvSpPr>
          <p:spPr>
            <a:xfrm>
              <a:off x="3522855" y="1588390"/>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California Common Core State Standards</a:t>
              </a:r>
            </a:p>
          </p:txBody>
        </p:sp>
        <p:sp>
          <p:nvSpPr>
            <p:cNvPr id="14" name="Freeform 13"/>
            <p:cNvSpPr/>
            <p:nvPr/>
          </p:nvSpPr>
          <p:spPr>
            <a:xfrm>
              <a:off x="5977642" y="15808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Aft>
                  <a:spcPct val="35000"/>
                </a:spcAft>
              </a:pPr>
              <a:r>
                <a:rPr lang="en-US" sz="1200" b="1" dirty="0"/>
                <a:t>English-Language Arts Content Standards for California Public Schools</a:t>
              </a:r>
              <a:endParaRPr lang="en-US" sz="1200" b="1" kern="1200" dirty="0"/>
            </a:p>
          </p:txBody>
        </p:sp>
        <p:sp>
          <p:nvSpPr>
            <p:cNvPr id="15" name="Freeform 14"/>
            <p:cNvSpPr/>
            <p:nvPr/>
          </p:nvSpPr>
          <p:spPr>
            <a:xfrm>
              <a:off x="1119673"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Curriculum Framework</a:t>
              </a:r>
            </a:p>
          </p:txBody>
        </p:sp>
        <p:sp>
          <p:nvSpPr>
            <p:cNvPr id="16" name="Freeform 15"/>
            <p:cNvSpPr/>
            <p:nvPr/>
          </p:nvSpPr>
          <p:spPr>
            <a:xfrm>
              <a:off x="3506347" y="307339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English Language Arts/English Language Development Framework</a:t>
              </a:r>
            </a:p>
          </p:txBody>
        </p:sp>
        <p:sp>
          <p:nvSpPr>
            <p:cNvPr id="17" name="Freeform 16"/>
            <p:cNvSpPr/>
            <p:nvPr/>
          </p:nvSpPr>
          <p:spPr>
            <a:xfrm>
              <a:off x="5923931" y="4538626"/>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Transitional Kindergarten Implementation Guide</a:t>
              </a:r>
            </a:p>
          </p:txBody>
        </p:sp>
        <p:sp>
          <p:nvSpPr>
            <p:cNvPr id="18" name="Freeform 17"/>
            <p:cNvSpPr/>
            <p:nvPr/>
          </p:nvSpPr>
          <p:spPr>
            <a:xfrm>
              <a:off x="5923932" y="3097739"/>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a:t>DRDP Specific to TK and K</a:t>
              </a:r>
              <a:endParaRPr lang="en-US" sz="1200" b="1" kern="1200" dirty="0"/>
            </a:p>
          </p:txBody>
        </p:sp>
        <p:sp>
          <p:nvSpPr>
            <p:cNvPr id="20" name="Freeform 19"/>
            <p:cNvSpPr/>
            <p:nvPr/>
          </p:nvSpPr>
          <p:spPr>
            <a:xfrm>
              <a:off x="3501849" y="4601711"/>
              <a:ext cx="2088941" cy="1224462"/>
            </a:xfrm>
            <a:custGeom>
              <a:avLst/>
              <a:gdLst>
                <a:gd name="connsiteX0" fmla="*/ 0 w 2088941"/>
                <a:gd name="connsiteY0" fmla="*/ 0 h 1224462"/>
                <a:gd name="connsiteX1" fmla="*/ 2088941 w 2088941"/>
                <a:gd name="connsiteY1" fmla="*/ 0 h 1224462"/>
                <a:gd name="connsiteX2" fmla="*/ 2088941 w 2088941"/>
                <a:gd name="connsiteY2" fmla="*/ 1224462 h 1224462"/>
                <a:gd name="connsiteX3" fmla="*/ 0 w 2088941"/>
                <a:gd name="connsiteY3" fmla="*/ 1224462 h 1224462"/>
                <a:gd name="connsiteX4" fmla="*/ 0 w 2088941"/>
                <a:gd name="connsiteY4" fmla="*/ 0 h 1224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8941" h="1224462">
                  <a:moveTo>
                    <a:pt x="0" y="0"/>
                  </a:moveTo>
                  <a:lnTo>
                    <a:pt x="2088941" y="0"/>
                  </a:lnTo>
                  <a:lnTo>
                    <a:pt x="2088941" y="1224462"/>
                  </a:lnTo>
                  <a:lnTo>
                    <a:pt x="0" y="1224462"/>
                  </a:lnTo>
                  <a:lnTo>
                    <a:pt x="0" y="0"/>
                  </a:lnTo>
                  <a:close/>
                </a:path>
              </a:pathLst>
            </a:custGeom>
            <a:gradFill rotWithShape="0">
              <a:gsLst>
                <a:gs pos="0">
                  <a:srgbClr val="FAC55C"/>
                </a:gs>
                <a:gs pos="35000">
                  <a:srgbClr val="F4D18C"/>
                </a:gs>
                <a:gs pos="100000">
                  <a:srgbClr val="FCF4E4"/>
                </a:gs>
              </a:gsLs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hueOff val="0"/>
                <a:satOff val="0"/>
                <a:lumOff val="0"/>
                <a:alphaOff val="0"/>
              </a:schemeClr>
            </a:effectRef>
            <a:fontRef idx="minor">
              <a:schemeClr val="dk1"/>
            </a:fontRef>
          </p:style>
          <p:txBody>
            <a:bodyPr spcFirstLastPara="0" vert="horz" wrap="square" lIns="45720" tIns="45720" rIns="45720" bIns="45720" numCol="1" spcCol="1270" anchor="t" anchorCtr="0">
              <a:noAutofit/>
            </a:bodyPr>
            <a:lstStyle/>
            <a:p>
              <a:pPr lvl="0" algn="ctr" defTabSz="533400">
                <a:lnSpc>
                  <a:spcPct val="90000"/>
                </a:lnSpc>
                <a:spcBef>
                  <a:spcPct val="0"/>
                </a:spcBef>
                <a:spcAft>
                  <a:spcPct val="35000"/>
                </a:spcAft>
              </a:pPr>
              <a:r>
                <a:rPr lang="en-US" sz="1200" b="1" kern="1200" dirty="0"/>
                <a:t>Preschool English Learners Guide</a:t>
              </a:r>
            </a:p>
          </p:txBody>
        </p:sp>
      </p:grpSp>
      <p:pic>
        <p:nvPicPr>
          <p:cNvPr id="28677" name="Picture 7"/>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6636930" y="4964933"/>
            <a:ext cx="704088" cy="92416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78" name="Picture 8"/>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320" y="3469857"/>
            <a:ext cx="723003"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79" name="Picture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847542" y="2012582"/>
            <a:ext cx="710418"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80" name="Picture 10"/>
          <p:cNvPicPr>
            <a:picLocks/>
          </p:cNvPicPr>
          <p:nvPr/>
        </p:nvPicPr>
        <p:blipFill>
          <a:blip r:embed="rId6">
            <a:extLst>
              <a:ext uri="{28A0092B-C50C-407E-A947-70E740481C1C}">
                <a14:useLocalDpi xmlns:a14="http://schemas.microsoft.com/office/drawing/2010/main"/>
              </a:ext>
            </a:extLst>
          </a:blip>
          <a:srcRect/>
          <a:stretch>
            <a:fillRect/>
          </a:stretch>
        </p:blipFill>
        <p:spPr bwMode="auto">
          <a:xfrm>
            <a:off x="1837777" y="5030993"/>
            <a:ext cx="704088"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12" name="Picture 11"/>
          <p:cNvPicPr>
            <a:picLocks noChangeAspect="1"/>
          </p:cNvPicPr>
          <p:nvPr/>
        </p:nvPicPr>
        <p:blipFill>
          <a:blip r:embed="rId7"/>
          <a:stretch>
            <a:fillRect/>
          </a:stretch>
        </p:blipFill>
        <p:spPr>
          <a:xfrm>
            <a:off x="6492203" y="3481349"/>
            <a:ext cx="1003752" cy="777051"/>
          </a:xfrm>
          <a:prstGeom prst="rect">
            <a:avLst/>
          </a:prstGeom>
          <a:ln>
            <a:solidFill>
              <a:schemeClr val="tx1"/>
            </a:solidFill>
          </a:ln>
        </p:spPr>
      </p:pic>
      <p:pic>
        <p:nvPicPr>
          <p:cNvPr id="28682" name="Picture 13"/>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214846" y="3615082"/>
            <a:ext cx="714303" cy="92354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8683" name="Picture 14"/>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066857" y="2065393"/>
            <a:ext cx="1052293" cy="81479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25615" y="5010477"/>
            <a:ext cx="708050" cy="923544"/>
          </a:xfrm>
          <a:prstGeom prst="rect">
            <a:avLst/>
          </a:prstGeom>
          <a:ln>
            <a:solidFill>
              <a:schemeClr val="tx1"/>
            </a:solidFill>
          </a:ln>
        </p:spPr>
      </p:pic>
      <p:pic>
        <p:nvPicPr>
          <p:cNvPr id="3" name="Picture 2"/>
          <p:cNvPicPr>
            <a:picLocks noChangeAspect="1"/>
          </p:cNvPicPr>
          <p:nvPr/>
        </p:nvPicPr>
        <p:blipFill>
          <a:blip r:embed="rId11"/>
          <a:stretch>
            <a:fillRect/>
          </a:stretch>
        </p:blipFill>
        <p:spPr>
          <a:xfrm>
            <a:off x="6650867" y="2115030"/>
            <a:ext cx="709288" cy="894644"/>
          </a:xfrm>
          <a:prstGeom prst="rect">
            <a:avLst/>
          </a:prstGeom>
          <a:ln>
            <a:solidFill>
              <a:schemeClr val="tx1"/>
            </a:solidFill>
          </a:ln>
        </p:spPr>
      </p:pic>
    </p:spTree>
    <p:extLst>
      <p:ext uri="{BB962C8B-B14F-4D97-AF65-F5344CB8AC3E}">
        <p14:creationId xmlns:p14="http://schemas.microsoft.com/office/powerpoint/2010/main" val="826025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pPr algn="ctr"/>
            <a:r>
              <a:rPr lang="en-US" dirty="0">
                <a:latin typeface="Arial" charset="0"/>
                <a:cs typeface="Arial" charset="0"/>
              </a:rPr>
              <a:t> Transitional Kindergarten Implementation Guide</a:t>
            </a:r>
          </a:p>
        </p:txBody>
      </p:sp>
      <p:sp>
        <p:nvSpPr>
          <p:cNvPr id="5" name="Content Placeholder 4"/>
          <p:cNvSpPr>
            <a:spLocks noGrp="1"/>
          </p:cNvSpPr>
          <p:nvPr>
            <p:ph sz="half" idx="1"/>
          </p:nvPr>
        </p:nvSpPr>
        <p:spPr>
          <a:xfrm>
            <a:off x="311102" y="1738632"/>
            <a:ext cx="4953229" cy="2723313"/>
          </a:xfrm>
        </p:spPr>
        <p:txBody>
          <a:bodyPr>
            <a:normAutofit/>
          </a:bodyPr>
          <a:lstStyle/>
          <a:p>
            <a:pPr marL="0" indent="0" defTabSz="342900">
              <a:spcBef>
                <a:spcPct val="0"/>
              </a:spcBef>
              <a:buNone/>
              <a:defRPr/>
            </a:pPr>
            <a:r>
              <a:rPr lang="en-US" dirty="0">
                <a:latin typeface="Arial" charset="0"/>
                <a:ea typeface="Arial" charset="0"/>
                <a:cs typeface="Arial" charset="0"/>
              </a:rPr>
              <a:t>The TK Implementation Guide is a resource for California public school district administrators and teachers to support implementation of comprehensive TK programs.</a:t>
            </a:r>
          </a:p>
        </p:txBody>
      </p:sp>
      <p:sp>
        <p:nvSpPr>
          <p:cNvPr id="2" name="Slide Number Placeholder 1"/>
          <p:cNvSpPr>
            <a:spLocks noGrp="1"/>
          </p:cNvSpPr>
          <p:nvPr>
            <p:ph type="sldNum" sz="quarter" idx="4294967295"/>
          </p:nvPr>
        </p:nvSpPr>
        <p:spPr>
          <a:xfrm>
            <a:off x="8686800" y="0"/>
            <a:ext cx="457200" cy="365125"/>
          </a:xfrm>
          <a:prstGeom prst="rect">
            <a:avLst/>
          </a:prstGeom>
        </p:spPr>
        <p:txBody>
          <a:bodyPr/>
          <a:lstStyle/>
          <a:p>
            <a:fld id="{11EEF7C2-6334-4E7A-B967-5F31FD9C23C6}" type="slidenum">
              <a:rPr lang="en-US" altLang="en-US" smtClean="0"/>
              <a:pPr/>
              <a:t>9</a:t>
            </a:fld>
            <a:endParaRPr lang="en-US" altLang="en-US"/>
          </a:p>
        </p:txBody>
      </p:sp>
      <p:pic>
        <p:nvPicPr>
          <p:cNvPr id="8" name="Picture 8"/>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5523334" y="1838428"/>
            <a:ext cx="3248526" cy="4233657"/>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43892939"/>
      </p:ext>
    </p:extLst>
  </p:cSld>
  <p:clrMapOvr>
    <a:masterClrMapping/>
  </p:clrMapOvr>
</p:sld>
</file>

<file path=ppt/theme/theme1.xml><?xml version="1.0" encoding="utf-8"?>
<a:theme xmlns:a="http://schemas.openxmlformats.org/drawingml/2006/main" name="3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Office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57205</TotalTime>
  <Words>10336</Words>
  <Application>Microsoft Macintosh PowerPoint</Application>
  <PresentationFormat>On-screen Show (4:3)</PresentationFormat>
  <Paragraphs>1151</Paragraphs>
  <Slides>62</Slides>
  <Notes>62</Notes>
  <HiddenSlides>1</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62</vt:i4>
      </vt:variant>
    </vt:vector>
  </HeadingPairs>
  <TitlesOfParts>
    <vt:vector size="78" baseType="lpstr">
      <vt:lpstr>Calibri</vt:lpstr>
      <vt:lpstr>Courier New</vt:lpstr>
      <vt:lpstr>MS PGothic</vt:lpstr>
      <vt:lpstr>MS Pゴシック</vt:lpstr>
      <vt:lpstr>MS Pゴシック</vt:lpstr>
      <vt:lpstr>Symbol</vt:lpstr>
      <vt:lpstr>Times</vt:lpstr>
      <vt:lpstr>Times New Roman</vt:lpstr>
      <vt:lpstr>Wingdings</vt:lpstr>
      <vt:lpstr>Arial</vt:lpstr>
      <vt:lpstr>3_Office Theme</vt:lpstr>
      <vt:lpstr>1_Office Theme</vt:lpstr>
      <vt:lpstr>2_Office Theme</vt:lpstr>
      <vt:lpstr>5_Office Theme</vt:lpstr>
      <vt:lpstr>4_Office Theme</vt:lpstr>
      <vt:lpstr>6_Office Theme</vt:lpstr>
      <vt:lpstr> Language and Literacy in Transitional Kindergarten:  Vocabulary </vt:lpstr>
      <vt:lpstr>Objectives</vt:lpstr>
      <vt:lpstr>What is Vocabulary?</vt:lpstr>
      <vt:lpstr>What Can  You Teach? (Part 1)</vt:lpstr>
      <vt:lpstr>What Can  You Teach? (Part 2)</vt:lpstr>
      <vt:lpstr>Importance of Vocabulary</vt:lpstr>
      <vt:lpstr>Vocabulary Explosion</vt:lpstr>
      <vt:lpstr>CDE Publications and Resources that  Support TK Implementation</vt:lpstr>
      <vt:lpstr> Transitional Kindergarten Implementation Guide</vt:lpstr>
      <vt:lpstr> Overview of the Transitional Kindergarten Implementation Guide</vt:lpstr>
      <vt:lpstr>Why Use the Preschool Learning Foundations for TK?</vt:lpstr>
      <vt:lpstr>Foundations and Framework, Volume 1</vt:lpstr>
      <vt:lpstr>Domain Organization</vt:lpstr>
      <vt:lpstr>Foundations</vt:lpstr>
      <vt:lpstr>Framework Strategies</vt:lpstr>
      <vt:lpstr>Research Conversations</vt:lpstr>
      <vt:lpstr>Conversation, Conversation, Conversation</vt:lpstr>
      <vt:lpstr>Exposure, Exposure, Exposure</vt:lpstr>
      <vt:lpstr>Domains Work Together</vt:lpstr>
      <vt:lpstr>Map of the Foundations</vt:lpstr>
      <vt:lpstr>Map of the Foundations</vt:lpstr>
      <vt:lpstr>Alignment Document</vt:lpstr>
      <vt:lpstr>Alignment of  Developmental Progression</vt:lpstr>
      <vt:lpstr>A Closer Look at the Vocabulary Foundations</vt:lpstr>
      <vt:lpstr>Building Vocabulary</vt:lpstr>
      <vt:lpstr>Deeper Look at Foundation 2.1</vt:lpstr>
      <vt:lpstr>1.0 Children use nonverbal and verbal strategies to communicate with others.  Focus: Conversation</vt:lpstr>
      <vt:lpstr>Sophisticated Language</vt:lpstr>
      <vt:lpstr>Deeper-Deeper-Deeper Sophisticated, Academic  50-Cent Words</vt:lpstr>
      <vt:lpstr>Vocabulary Reflection</vt:lpstr>
      <vt:lpstr>Deeper Look at Foundation 2.2</vt:lpstr>
      <vt:lpstr>Scaffolding the Developmental Shift</vt:lpstr>
      <vt:lpstr>Learning Is Integrated:  Math Connections</vt:lpstr>
      <vt:lpstr>Category Vocabulary in the Environment</vt:lpstr>
      <vt:lpstr>Focused Video Viewing:  Watch for and take note of what vocabulary is used—and where it is used—in the classroom. </vt:lpstr>
      <vt:lpstr> Universal Design for Learning: Volcano </vt:lpstr>
      <vt:lpstr>Considerations for Students with Disabilities in  Conversations, Conversations, Conversations </vt:lpstr>
      <vt:lpstr>Creating Environment Vocabulary Nets (Part 1)</vt:lpstr>
      <vt:lpstr>Creating Environment Vocabulary Nets (Part 2)</vt:lpstr>
      <vt:lpstr>Creating Environment Vocabulary Nets (Part 3)</vt:lpstr>
      <vt:lpstr>Learning Is Integrated:   Science Module Brain Break Songs— Lemons In The Trees</vt:lpstr>
      <vt:lpstr>Developmental Shift Between  48 and 60 Months—Foundation 2.3</vt:lpstr>
      <vt:lpstr>Developmental Shift Between  48 and 60 Months—Foundation 2.1</vt:lpstr>
      <vt:lpstr> Interaction and Strategy</vt:lpstr>
      <vt:lpstr>Relations-Style Simon Says</vt:lpstr>
      <vt:lpstr>English-Language Development  Interactions and Strategies</vt:lpstr>
      <vt:lpstr>Strategies from the Preschool Curriculum Framework</vt:lpstr>
      <vt:lpstr>  Interaction and Strategy  </vt:lpstr>
      <vt:lpstr>Story Reading to Support Vocabulary Development</vt:lpstr>
      <vt:lpstr>Practices for Supporting English Learners</vt:lpstr>
      <vt:lpstr>Vocabulary Inspired Book Reading  (Part 1)</vt:lpstr>
      <vt:lpstr>Vocabulary Inspired Book Reading  (Part 2)</vt:lpstr>
      <vt:lpstr>Center Extensions: Dramatic Play Area</vt:lpstr>
      <vt:lpstr>Center Extensions: Outside</vt:lpstr>
      <vt:lpstr>Center Extensions: Meal Time</vt:lpstr>
      <vt:lpstr>Literacy Extensions:  Writing Opportunities</vt:lpstr>
      <vt:lpstr>Music and Movement Extension:  “Soy Una Pizza”</vt:lpstr>
      <vt:lpstr>Partner With Families</vt:lpstr>
      <vt:lpstr>Partner with Families</vt:lpstr>
      <vt:lpstr>Vocabulary Inspired Book Reading  (Part 3)</vt:lpstr>
      <vt:lpstr>Thank you for coming; we hope you are leaving with some new vocabulary ideas!</vt:lpstr>
      <vt:lpstr>Reference Guide for PowerPoint Citations</vt:lpstr>
    </vt:vector>
  </TitlesOfParts>
  <Company>SSU</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and Promotion of Early Language and Literacy Skills in Young Children</dc:title>
  <dc:creator>Anne</dc:creator>
  <cp:lastModifiedBy>Heidi Mendenhall</cp:lastModifiedBy>
  <cp:revision>1843</cp:revision>
  <cp:lastPrinted>2016-07-28T17:31:52Z</cp:lastPrinted>
  <dcterms:created xsi:type="dcterms:W3CDTF">2012-06-13T19:32:11Z</dcterms:created>
  <dcterms:modified xsi:type="dcterms:W3CDTF">2017-07-06T17:13:41Z</dcterms:modified>
</cp:coreProperties>
</file>