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83" r:id="rId1"/>
    <p:sldMasterId id="2147484502" r:id="rId2"/>
  </p:sldMasterIdLst>
  <p:notesMasterIdLst>
    <p:notesMasterId r:id="rId46"/>
  </p:notesMasterIdLst>
  <p:handoutMasterIdLst>
    <p:handoutMasterId r:id="rId47"/>
  </p:handoutMasterIdLst>
  <p:sldIdLst>
    <p:sldId id="257" r:id="rId3"/>
    <p:sldId id="379" r:id="rId4"/>
    <p:sldId id="404" r:id="rId5"/>
    <p:sldId id="373" r:id="rId6"/>
    <p:sldId id="443" r:id="rId7"/>
    <p:sldId id="444" r:id="rId8"/>
    <p:sldId id="445" r:id="rId9"/>
    <p:sldId id="407" r:id="rId10"/>
    <p:sldId id="432" r:id="rId11"/>
    <p:sldId id="447" r:id="rId12"/>
    <p:sldId id="377" r:id="rId13"/>
    <p:sldId id="442" r:id="rId14"/>
    <p:sldId id="374" r:id="rId15"/>
    <p:sldId id="378" r:id="rId16"/>
    <p:sldId id="448" r:id="rId17"/>
    <p:sldId id="430" r:id="rId18"/>
    <p:sldId id="408" r:id="rId19"/>
    <p:sldId id="360" r:id="rId20"/>
    <p:sldId id="438" r:id="rId21"/>
    <p:sldId id="431" r:id="rId22"/>
    <p:sldId id="435" r:id="rId23"/>
    <p:sldId id="395" r:id="rId24"/>
    <p:sldId id="382" r:id="rId25"/>
    <p:sldId id="440" r:id="rId26"/>
    <p:sldId id="411" r:id="rId27"/>
    <p:sldId id="416" r:id="rId28"/>
    <p:sldId id="363" r:id="rId29"/>
    <p:sldId id="386" r:id="rId30"/>
    <p:sldId id="421" r:id="rId31"/>
    <p:sldId id="422" r:id="rId32"/>
    <p:sldId id="387" r:id="rId33"/>
    <p:sldId id="392" r:id="rId34"/>
    <p:sldId id="396" r:id="rId35"/>
    <p:sldId id="450" r:id="rId36"/>
    <p:sldId id="414" r:id="rId37"/>
    <p:sldId id="366" r:id="rId38"/>
    <p:sldId id="441" r:id="rId39"/>
    <p:sldId id="420" r:id="rId40"/>
    <p:sldId id="433" r:id="rId41"/>
    <p:sldId id="434" r:id="rId42"/>
    <p:sldId id="384" r:id="rId43"/>
    <p:sldId id="398" r:id="rId44"/>
    <p:sldId id="449" r:id="rId4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Golchert" initials="EG" lastIdx="4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DAD9"/>
    <a:srgbClr val="7DD7BB"/>
    <a:srgbClr val="DBDBDB"/>
    <a:srgbClr val="CBBDA9"/>
    <a:srgbClr val="B2B2B2"/>
    <a:srgbClr val="996600"/>
    <a:srgbClr val="FF7C8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28"/>
    <p:restoredTop sz="40089" autoAdjust="0"/>
  </p:normalViewPr>
  <p:slideViewPr>
    <p:cSldViewPr snapToObjects="1">
      <p:cViewPr varScale="1">
        <p:scale>
          <a:sx n="32" d="100"/>
          <a:sy n="32" d="100"/>
        </p:scale>
        <p:origin x="3192" y="54"/>
      </p:cViewPr>
      <p:guideLst>
        <p:guide orient="horz" pos="2160"/>
        <p:guide pos="2880"/>
      </p:guideLst>
    </p:cSldViewPr>
  </p:slideViewPr>
  <p:outlineViewPr>
    <p:cViewPr>
      <p:scale>
        <a:sx n="33" d="100"/>
        <a:sy n="33" d="100"/>
      </p:scale>
      <p:origin x="0" y="12654"/>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p:scale>
          <a:sx n="100" d="100"/>
          <a:sy n="100" d="100"/>
        </p:scale>
        <p:origin x="-88" y="-80"/>
      </p:cViewPr>
      <p:guideLst>
        <p:guide orient="horz" pos="2880"/>
        <p:guide pos="2160"/>
      </p:guideLst>
    </p:cSldViewPr>
  </p:notesViewPr>
  <p:gridSpacing cx="57607" cy="57607"/>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BAA37C-89E7-CB4B-900A-318AE8E3D7EB}" type="doc">
      <dgm:prSet loTypeId="urn:microsoft.com/office/officeart/2005/8/layout/process4" loCatId="process" qsTypeId="urn:microsoft.com/office/officeart/2005/8/quickstyle/simple4" qsCatId="simple" csTypeId="urn:microsoft.com/office/officeart/2005/8/colors/accent1_2" csCatId="accent1" phldr="1"/>
      <dgm:spPr/>
      <dgm:t>
        <a:bodyPr/>
        <a:lstStyle/>
        <a:p>
          <a:endParaRPr lang="en-US"/>
        </a:p>
      </dgm:t>
    </dgm:pt>
    <dgm:pt modelId="{590B01E5-1E79-4149-9CCA-119F36D7B787}">
      <dgm:prSet phldrT="[Text]" custT="1"/>
      <dgm:spPr>
        <a:solidFill>
          <a:schemeClr val="accent6">
            <a:lumMod val="60000"/>
            <a:lumOff val="40000"/>
          </a:schemeClr>
        </a:solidFill>
      </dgm:spPr>
      <dgm:t>
        <a:bodyPr/>
        <a:lstStyle/>
        <a:p>
          <a:r>
            <a:rPr lang="en-US" sz="2400" dirty="0"/>
            <a:t>Planning for Algebra and Function Within Your Day </a:t>
          </a:r>
        </a:p>
      </dgm:t>
    </dgm:pt>
    <dgm:pt modelId="{DF0A8E5F-530C-074D-AFF1-C94688D5C0D9}" type="parTrans" cxnId="{BB111276-D9F9-344B-B466-5D1EEA7B0A9C}">
      <dgm:prSet/>
      <dgm:spPr/>
      <dgm:t>
        <a:bodyPr/>
        <a:lstStyle/>
        <a:p>
          <a:endParaRPr lang="en-US"/>
        </a:p>
      </dgm:t>
    </dgm:pt>
    <dgm:pt modelId="{F56020A8-452C-8541-B46C-9098B3329933}" type="sibTrans" cxnId="{BB111276-D9F9-344B-B466-5D1EEA7B0A9C}">
      <dgm:prSet/>
      <dgm:spPr/>
      <dgm:t>
        <a:bodyPr/>
        <a:lstStyle/>
        <a:p>
          <a:endParaRPr lang="en-US"/>
        </a:p>
      </dgm:t>
    </dgm:pt>
    <dgm:pt modelId="{1CB1B91D-5810-B049-A627-8DE369BFBE33}">
      <dgm:prSet phldrT="[Text]" custT="1"/>
      <dgm:spPr/>
      <dgm:t>
        <a:bodyPr/>
        <a:lstStyle/>
        <a:p>
          <a:pPr algn="l"/>
          <a:r>
            <a:rPr lang="en-US" sz="1800" dirty="0"/>
            <a:t>Daily Opportunity</a:t>
          </a:r>
        </a:p>
        <a:p>
          <a:pPr algn="l"/>
          <a:r>
            <a:rPr lang="en-US" sz="1800" dirty="0"/>
            <a:t>(Part of routine):</a:t>
          </a:r>
        </a:p>
      </dgm:t>
    </dgm:pt>
    <dgm:pt modelId="{C189F7EB-8F51-9C40-B4B3-A06B6240D95C}" type="parTrans" cxnId="{166B42B0-C777-884A-B48F-9996D95F5D3B}">
      <dgm:prSet/>
      <dgm:spPr/>
      <dgm:t>
        <a:bodyPr/>
        <a:lstStyle/>
        <a:p>
          <a:endParaRPr lang="en-US"/>
        </a:p>
      </dgm:t>
    </dgm:pt>
    <dgm:pt modelId="{25BAD3F2-3F09-794D-8923-AF8C5C6EE9F7}" type="sibTrans" cxnId="{166B42B0-C777-884A-B48F-9996D95F5D3B}">
      <dgm:prSet/>
      <dgm:spPr/>
      <dgm:t>
        <a:bodyPr/>
        <a:lstStyle/>
        <a:p>
          <a:endParaRPr lang="en-US"/>
        </a:p>
      </dgm:t>
    </dgm:pt>
    <dgm:pt modelId="{546FB22C-7572-AC4B-B2E4-3071DB6B9408}">
      <dgm:prSet phldrT="[Text]" custT="1"/>
      <dgm:spPr>
        <a:solidFill>
          <a:schemeClr val="accent2">
            <a:lumMod val="60000"/>
            <a:lumOff val="40000"/>
          </a:schemeClr>
        </a:solidFill>
      </dgm:spPr>
      <dgm:t>
        <a:bodyPr/>
        <a:lstStyle/>
        <a:p>
          <a:endParaRPr lang="en-US" sz="2000" dirty="0"/>
        </a:p>
        <a:p>
          <a:r>
            <a:rPr lang="en-US" sz="2400" dirty="0"/>
            <a:t>In what ways will teachers and children engage with this opportunity? (Use the framework, and  handouts,)</a:t>
          </a:r>
          <a:endParaRPr lang="en-US" sz="2000" dirty="0"/>
        </a:p>
      </dgm:t>
    </dgm:pt>
    <dgm:pt modelId="{15994ADE-0ADC-DB4C-85D8-AF4F69FC5C24}" type="parTrans" cxnId="{868CF418-97F3-2245-8E9B-11E8EDB221B7}">
      <dgm:prSet/>
      <dgm:spPr/>
      <dgm:t>
        <a:bodyPr/>
        <a:lstStyle/>
        <a:p>
          <a:endParaRPr lang="en-US"/>
        </a:p>
      </dgm:t>
    </dgm:pt>
    <dgm:pt modelId="{C235D160-9F43-1941-A93E-8EF5C2EF975C}" type="sibTrans" cxnId="{868CF418-97F3-2245-8E9B-11E8EDB221B7}">
      <dgm:prSet/>
      <dgm:spPr/>
      <dgm:t>
        <a:bodyPr/>
        <a:lstStyle/>
        <a:p>
          <a:endParaRPr lang="en-US"/>
        </a:p>
      </dgm:t>
    </dgm:pt>
    <dgm:pt modelId="{D797A570-F4A5-2F4B-897C-F4CA4A426985}">
      <dgm:prSet phldrT="[Text]" custT="1"/>
      <dgm:spPr>
        <a:solidFill>
          <a:schemeClr val="accent2">
            <a:lumMod val="60000"/>
            <a:lumOff val="40000"/>
          </a:schemeClr>
        </a:solidFill>
      </dgm:spPr>
      <dgm:t>
        <a:bodyPr/>
        <a:lstStyle/>
        <a:p>
          <a:r>
            <a:rPr lang="en-US" sz="2400" dirty="0">
              <a:latin typeface="Arial" pitchFamily="34" charset="0"/>
              <a:cs typeface="Arial" pitchFamily="34" charset="0"/>
            </a:rPr>
            <a:t>In what ways will teachers engage families?</a:t>
          </a:r>
          <a:endParaRPr lang="en-US" sz="2400" dirty="0"/>
        </a:p>
      </dgm:t>
    </dgm:pt>
    <dgm:pt modelId="{1995E569-6BFF-5E4E-8F16-D7E4F3AD126B}" type="parTrans" cxnId="{EA613657-3377-834B-AF60-63C43C40714B}">
      <dgm:prSet/>
      <dgm:spPr/>
      <dgm:t>
        <a:bodyPr/>
        <a:lstStyle/>
        <a:p>
          <a:endParaRPr lang="en-US"/>
        </a:p>
      </dgm:t>
    </dgm:pt>
    <dgm:pt modelId="{43E95403-E053-A440-8E48-C0E8E41E1FE9}" type="sibTrans" cxnId="{EA613657-3377-834B-AF60-63C43C40714B}">
      <dgm:prSet/>
      <dgm:spPr/>
      <dgm:t>
        <a:bodyPr/>
        <a:lstStyle/>
        <a:p>
          <a:endParaRPr lang="en-US"/>
        </a:p>
      </dgm:t>
    </dgm:pt>
    <dgm:pt modelId="{F6F1DCB5-B1D2-FF40-8C76-5C19156C574C}">
      <dgm:prSet phldrT="[Text]"/>
      <dgm:spPr>
        <a:solidFill>
          <a:schemeClr val="accent3">
            <a:lumMod val="75000"/>
          </a:schemeClr>
        </a:solidFill>
      </dgm:spPr>
      <dgm:t>
        <a:bodyPr/>
        <a:lstStyle/>
        <a:p>
          <a:r>
            <a:rPr lang="en-US" dirty="0"/>
            <a:t>  </a:t>
          </a:r>
        </a:p>
      </dgm:t>
    </dgm:pt>
    <dgm:pt modelId="{81C98F87-58BA-5947-8CB9-9D5DA35DFDC8}" type="parTrans" cxnId="{1F1A44D8-898B-5B4A-954F-EF1A2FD66BF9}">
      <dgm:prSet/>
      <dgm:spPr/>
      <dgm:t>
        <a:bodyPr/>
        <a:lstStyle/>
        <a:p>
          <a:endParaRPr lang="en-US"/>
        </a:p>
      </dgm:t>
    </dgm:pt>
    <dgm:pt modelId="{F0A9210A-92A8-6F4F-857D-B324BAC615CC}" type="sibTrans" cxnId="{1F1A44D8-898B-5B4A-954F-EF1A2FD66BF9}">
      <dgm:prSet/>
      <dgm:spPr/>
      <dgm:t>
        <a:bodyPr/>
        <a:lstStyle/>
        <a:p>
          <a:endParaRPr lang="en-US"/>
        </a:p>
      </dgm:t>
    </dgm:pt>
    <dgm:pt modelId="{919067D0-B127-2040-A90E-9D258CCE53A2}">
      <dgm:prSet phldrT="[Text]"/>
      <dgm:spPr>
        <a:solidFill>
          <a:schemeClr val="bg2">
            <a:lumMod val="40000"/>
            <a:lumOff val="60000"/>
          </a:schemeClr>
        </a:solidFill>
      </dgm:spPr>
      <dgm:t>
        <a:bodyPr/>
        <a:lstStyle/>
        <a:p>
          <a:endParaRPr lang="en-US" dirty="0"/>
        </a:p>
      </dgm:t>
    </dgm:pt>
    <dgm:pt modelId="{A539D8C4-4EC9-0A40-BFCA-7E62062776DA}" type="parTrans" cxnId="{BCA431F7-A2AE-A645-A953-8E29565A3B0B}">
      <dgm:prSet/>
      <dgm:spPr/>
      <dgm:t>
        <a:bodyPr/>
        <a:lstStyle/>
        <a:p>
          <a:endParaRPr lang="en-US"/>
        </a:p>
      </dgm:t>
    </dgm:pt>
    <dgm:pt modelId="{FF3F977A-8594-5F45-BF67-43420D1CE658}" type="sibTrans" cxnId="{BCA431F7-A2AE-A645-A953-8E29565A3B0B}">
      <dgm:prSet/>
      <dgm:spPr/>
      <dgm:t>
        <a:bodyPr/>
        <a:lstStyle/>
        <a:p>
          <a:endParaRPr lang="en-US"/>
        </a:p>
      </dgm:t>
    </dgm:pt>
    <dgm:pt modelId="{A99E993A-2158-9842-900C-F5148CF67DD0}">
      <dgm:prSet phldrT="[Text]" custT="1"/>
      <dgm:spPr/>
      <dgm:t>
        <a:bodyPr/>
        <a:lstStyle/>
        <a:p>
          <a:pPr algn="l"/>
          <a:r>
            <a:rPr lang="en-US" sz="1800" dirty="0"/>
            <a:t>Focus Skill </a:t>
          </a:r>
        </a:p>
        <a:p>
          <a:pPr algn="l"/>
          <a:r>
            <a:rPr lang="en-US" sz="1800" dirty="0"/>
            <a:t>(</a:t>
          </a:r>
          <a:r>
            <a:rPr lang="en-US" sz="1800" dirty="0" err="1"/>
            <a:t>Substrand</a:t>
          </a:r>
          <a:r>
            <a:rPr lang="en-US" sz="1800" dirty="0"/>
            <a:t>/</a:t>
          </a:r>
        </a:p>
        <a:p>
          <a:pPr algn="l"/>
          <a:r>
            <a:rPr lang="en-US" sz="1800" dirty="0"/>
            <a:t>Foundation):</a:t>
          </a:r>
        </a:p>
      </dgm:t>
    </dgm:pt>
    <dgm:pt modelId="{7ABDCB7E-0657-CD4F-B423-BD1ADBEA548A}" type="parTrans" cxnId="{5974118E-0F8B-4E47-9B6F-784531CDCD72}">
      <dgm:prSet/>
      <dgm:spPr/>
      <dgm:t>
        <a:bodyPr/>
        <a:lstStyle/>
        <a:p>
          <a:endParaRPr lang="en-US"/>
        </a:p>
      </dgm:t>
    </dgm:pt>
    <dgm:pt modelId="{76D12645-D554-034C-9901-FED56F206232}" type="sibTrans" cxnId="{5974118E-0F8B-4E47-9B6F-784531CDCD72}">
      <dgm:prSet/>
      <dgm:spPr/>
      <dgm:t>
        <a:bodyPr/>
        <a:lstStyle/>
        <a:p>
          <a:endParaRPr lang="en-US"/>
        </a:p>
      </dgm:t>
    </dgm:pt>
    <dgm:pt modelId="{7186BB8B-9349-5849-85A7-BEC429938259}">
      <dgm:prSet phldrT="[Text]" custT="1"/>
      <dgm:spPr>
        <a:solidFill>
          <a:schemeClr val="bg2">
            <a:lumMod val="40000"/>
            <a:lumOff val="60000"/>
          </a:schemeClr>
        </a:solidFill>
      </dgm:spPr>
      <dgm:t>
        <a:bodyPr/>
        <a:lstStyle/>
        <a:p>
          <a:r>
            <a:rPr lang="en-US" sz="1400" dirty="0"/>
            <a:t>:</a:t>
          </a:r>
        </a:p>
      </dgm:t>
    </dgm:pt>
    <dgm:pt modelId="{E7831881-B0DA-A04E-A452-53E08DB0DFB0}" type="sibTrans" cxnId="{E544F326-8C25-7F45-93B0-3DC3A7639386}">
      <dgm:prSet/>
      <dgm:spPr/>
      <dgm:t>
        <a:bodyPr/>
        <a:lstStyle/>
        <a:p>
          <a:endParaRPr lang="en-US"/>
        </a:p>
      </dgm:t>
    </dgm:pt>
    <dgm:pt modelId="{F2031D56-F83D-024C-AE85-EF36A19FF349}" type="parTrans" cxnId="{E544F326-8C25-7F45-93B0-3DC3A7639386}">
      <dgm:prSet/>
      <dgm:spPr/>
      <dgm:t>
        <a:bodyPr/>
        <a:lstStyle/>
        <a:p>
          <a:endParaRPr lang="en-US"/>
        </a:p>
      </dgm:t>
    </dgm:pt>
    <dgm:pt modelId="{E85F8B3E-7E0B-B64C-96C6-CB3EEDAC8E37}">
      <dgm:prSet phldrT="[Text]" custT="1"/>
      <dgm:spPr>
        <a:solidFill>
          <a:schemeClr val="bg2">
            <a:lumMod val="40000"/>
            <a:lumOff val="60000"/>
          </a:schemeClr>
        </a:solidFill>
      </dgm:spPr>
      <dgm:t>
        <a:bodyPr/>
        <a:lstStyle/>
        <a:p>
          <a:pPr algn="l"/>
          <a:endParaRPr lang="en-US" sz="1200" dirty="0"/>
        </a:p>
      </dgm:t>
    </dgm:pt>
    <dgm:pt modelId="{4E4E5DEF-AF66-8442-B12F-4689D391E270}" type="parTrans" cxnId="{AF951586-4A98-D842-BE5F-617EFF01F8BD}">
      <dgm:prSet/>
      <dgm:spPr/>
      <dgm:t>
        <a:bodyPr/>
        <a:lstStyle/>
        <a:p>
          <a:endParaRPr lang="en-US"/>
        </a:p>
      </dgm:t>
    </dgm:pt>
    <dgm:pt modelId="{FB961D65-55A6-BE41-B817-A137664527E7}" type="sibTrans" cxnId="{AF951586-4A98-D842-BE5F-617EFF01F8BD}">
      <dgm:prSet/>
      <dgm:spPr/>
      <dgm:t>
        <a:bodyPr/>
        <a:lstStyle/>
        <a:p>
          <a:endParaRPr lang="en-US"/>
        </a:p>
      </dgm:t>
    </dgm:pt>
    <dgm:pt modelId="{3799E36F-5023-1042-8FDD-98E6F9ED3D1A}">
      <dgm:prSet phldrT="[Text]" custT="1"/>
      <dgm:spPr>
        <a:solidFill>
          <a:schemeClr val="bg2">
            <a:lumMod val="40000"/>
            <a:lumOff val="60000"/>
          </a:schemeClr>
        </a:solidFill>
      </dgm:spPr>
      <dgm:t>
        <a:bodyPr/>
        <a:lstStyle/>
        <a:p>
          <a:pPr algn="l"/>
          <a:endParaRPr lang="en-US" sz="1200" dirty="0"/>
        </a:p>
      </dgm:t>
    </dgm:pt>
    <dgm:pt modelId="{4F8E9E2B-6286-924A-BF5B-8B17E9DFC0F9}" type="parTrans" cxnId="{EF237C66-CDBC-1D44-A66D-D6F8776BD9BA}">
      <dgm:prSet/>
      <dgm:spPr/>
      <dgm:t>
        <a:bodyPr/>
        <a:lstStyle/>
        <a:p>
          <a:endParaRPr lang="en-US"/>
        </a:p>
      </dgm:t>
    </dgm:pt>
    <dgm:pt modelId="{FFF81E47-5091-D345-B087-561E67BA2936}" type="sibTrans" cxnId="{EF237C66-CDBC-1D44-A66D-D6F8776BD9BA}">
      <dgm:prSet/>
      <dgm:spPr/>
      <dgm:t>
        <a:bodyPr/>
        <a:lstStyle/>
        <a:p>
          <a:endParaRPr lang="en-US"/>
        </a:p>
      </dgm:t>
    </dgm:pt>
    <dgm:pt modelId="{389C13AA-E96D-2948-9FD9-D3511999BDDA}" type="pres">
      <dgm:prSet presAssocID="{1CBAA37C-89E7-CB4B-900A-318AE8E3D7EB}" presName="Name0" presStyleCnt="0">
        <dgm:presLayoutVars>
          <dgm:dir/>
          <dgm:animLvl val="lvl"/>
          <dgm:resizeHandles val="exact"/>
        </dgm:presLayoutVars>
      </dgm:prSet>
      <dgm:spPr/>
    </dgm:pt>
    <dgm:pt modelId="{76BDE49D-5F31-CF41-831E-6B8CE4462D9E}" type="pres">
      <dgm:prSet presAssocID="{D797A570-F4A5-2F4B-897C-F4CA4A426985}" presName="boxAndChildren" presStyleCnt="0"/>
      <dgm:spPr/>
    </dgm:pt>
    <dgm:pt modelId="{60850111-24FD-EC4B-B9A2-33119AECC702}" type="pres">
      <dgm:prSet presAssocID="{D797A570-F4A5-2F4B-897C-F4CA4A426985}" presName="parentTextBox" presStyleLbl="node1" presStyleIdx="0" presStyleCnt="3"/>
      <dgm:spPr/>
    </dgm:pt>
    <dgm:pt modelId="{AC7B1297-08D9-C84D-8621-3D1643C22C43}" type="pres">
      <dgm:prSet presAssocID="{D797A570-F4A5-2F4B-897C-F4CA4A426985}" presName="entireBox" presStyleLbl="node1" presStyleIdx="0" presStyleCnt="3"/>
      <dgm:spPr/>
    </dgm:pt>
    <dgm:pt modelId="{85BB1CEB-CC4F-7C48-8513-B46A78C3A0D7}" type="pres">
      <dgm:prSet presAssocID="{D797A570-F4A5-2F4B-897C-F4CA4A426985}" presName="descendantBox" presStyleCnt="0"/>
      <dgm:spPr/>
    </dgm:pt>
    <dgm:pt modelId="{BFBBD327-BB2C-7D4A-A8C8-5B15221D7BBB}" type="pres">
      <dgm:prSet presAssocID="{F6F1DCB5-B1D2-FF40-8C76-5C19156C574C}" presName="childTextBox" presStyleLbl="fgAccFollowNode1" presStyleIdx="0" presStyleCnt="7" custLinFactNeighborX="421" custLinFactNeighborY="4504">
        <dgm:presLayoutVars>
          <dgm:bulletEnabled val="1"/>
        </dgm:presLayoutVars>
      </dgm:prSet>
      <dgm:spPr/>
    </dgm:pt>
    <dgm:pt modelId="{A5BBF178-4D95-1546-B8AF-D99D02EECB9F}" type="pres">
      <dgm:prSet presAssocID="{919067D0-B127-2040-A90E-9D258CCE53A2}" presName="childTextBox" presStyleLbl="fgAccFollowNode1" presStyleIdx="1" presStyleCnt="7">
        <dgm:presLayoutVars>
          <dgm:bulletEnabled val="1"/>
        </dgm:presLayoutVars>
      </dgm:prSet>
      <dgm:spPr/>
    </dgm:pt>
    <dgm:pt modelId="{A1FEAD88-2BD3-C64E-9153-D84E4DFED7A7}" type="pres">
      <dgm:prSet presAssocID="{C235D160-9F43-1941-A93E-8EF5C2EF975C}" presName="sp" presStyleCnt="0"/>
      <dgm:spPr/>
    </dgm:pt>
    <dgm:pt modelId="{9EE932A9-25B7-1648-911A-41BCF405C1C4}" type="pres">
      <dgm:prSet presAssocID="{546FB22C-7572-AC4B-B2E4-3071DB6B9408}" presName="arrowAndChildren" presStyleCnt="0"/>
      <dgm:spPr/>
    </dgm:pt>
    <dgm:pt modelId="{AEEF6AF1-E670-9341-B7CE-BD78298A5F3F}" type="pres">
      <dgm:prSet presAssocID="{546FB22C-7572-AC4B-B2E4-3071DB6B9408}" presName="parentTextArrow" presStyleLbl="node1" presStyleIdx="0" presStyleCnt="3"/>
      <dgm:spPr/>
    </dgm:pt>
    <dgm:pt modelId="{54B7012E-ACC1-074D-B396-A8806EA20813}" type="pres">
      <dgm:prSet presAssocID="{546FB22C-7572-AC4B-B2E4-3071DB6B9408}" presName="arrow" presStyleLbl="node1" presStyleIdx="1" presStyleCnt="3"/>
      <dgm:spPr/>
    </dgm:pt>
    <dgm:pt modelId="{C6C2951A-3C36-2B4D-BD5D-57F2C7F5A9AD}" type="pres">
      <dgm:prSet presAssocID="{546FB22C-7572-AC4B-B2E4-3071DB6B9408}" presName="descendantArrow" presStyleCnt="0"/>
      <dgm:spPr/>
    </dgm:pt>
    <dgm:pt modelId="{C4B1A937-8729-9E4B-B621-81FEBF43789B}" type="pres">
      <dgm:prSet presAssocID="{7186BB8B-9349-5849-85A7-BEC429938259}" presName="childTextArrow" presStyleLbl="fgAccFollowNode1" presStyleIdx="2" presStyleCnt="7" custScaleX="171505" custScaleY="156951" custLinFactNeighborX="-11" custLinFactNeighborY="85967">
        <dgm:presLayoutVars>
          <dgm:bulletEnabled val="1"/>
        </dgm:presLayoutVars>
      </dgm:prSet>
      <dgm:spPr/>
    </dgm:pt>
    <dgm:pt modelId="{A0D2F748-B6EA-7640-920A-3431A5CFB0A4}" type="pres">
      <dgm:prSet presAssocID="{F56020A8-452C-8541-B46C-9098B3329933}" presName="sp" presStyleCnt="0"/>
      <dgm:spPr/>
    </dgm:pt>
    <dgm:pt modelId="{E00D47DC-8B9C-1F4E-86D9-CA8B2DFD46E8}" type="pres">
      <dgm:prSet presAssocID="{590B01E5-1E79-4149-9CCA-119F36D7B787}" presName="arrowAndChildren" presStyleCnt="0"/>
      <dgm:spPr/>
    </dgm:pt>
    <dgm:pt modelId="{43B993B5-6BD0-FA49-8A87-667209E6198B}" type="pres">
      <dgm:prSet presAssocID="{590B01E5-1E79-4149-9CCA-119F36D7B787}" presName="parentTextArrow" presStyleLbl="node1" presStyleIdx="1" presStyleCnt="3"/>
      <dgm:spPr/>
    </dgm:pt>
    <dgm:pt modelId="{F257C95B-A6DC-9B42-B7AD-874018F67C9C}" type="pres">
      <dgm:prSet presAssocID="{590B01E5-1E79-4149-9CCA-119F36D7B787}" presName="arrow" presStyleLbl="node1" presStyleIdx="2" presStyleCnt="3"/>
      <dgm:spPr/>
    </dgm:pt>
    <dgm:pt modelId="{DC201761-FF7C-F54A-9796-3424EF45C1F8}" type="pres">
      <dgm:prSet presAssocID="{590B01E5-1E79-4149-9CCA-119F36D7B787}" presName="descendantArrow" presStyleCnt="0"/>
      <dgm:spPr/>
    </dgm:pt>
    <dgm:pt modelId="{7ED666BA-E0E5-0842-BC7C-F611FBC48CB7}" type="pres">
      <dgm:prSet presAssocID="{1CB1B91D-5810-B049-A627-8DE369BFBE33}" presName="childTextArrow" presStyleLbl="fgAccFollowNode1" presStyleIdx="3" presStyleCnt="7" custScaleY="182637" custLinFactNeighborY="68736">
        <dgm:presLayoutVars>
          <dgm:bulletEnabled val="1"/>
        </dgm:presLayoutVars>
      </dgm:prSet>
      <dgm:spPr/>
    </dgm:pt>
    <dgm:pt modelId="{B71000B7-3992-7F48-84DF-0366E886DEC9}" type="pres">
      <dgm:prSet presAssocID="{E85F8B3E-7E0B-B64C-96C6-CB3EEDAC8E37}" presName="childTextArrow" presStyleLbl="fgAccFollowNode1" presStyleIdx="4" presStyleCnt="7" custScaleY="182636" custLinFactNeighborX="0" custLinFactNeighborY="68736">
        <dgm:presLayoutVars>
          <dgm:bulletEnabled val="1"/>
        </dgm:presLayoutVars>
      </dgm:prSet>
      <dgm:spPr/>
    </dgm:pt>
    <dgm:pt modelId="{6F57B44F-E16F-8F47-B761-99C44D5DE93D}" type="pres">
      <dgm:prSet presAssocID="{A99E993A-2158-9842-900C-F5148CF67DD0}" presName="childTextArrow" presStyleLbl="fgAccFollowNode1" presStyleIdx="5" presStyleCnt="7" custScaleY="182637" custLinFactNeighborY="68736">
        <dgm:presLayoutVars>
          <dgm:bulletEnabled val="1"/>
        </dgm:presLayoutVars>
      </dgm:prSet>
      <dgm:spPr/>
    </dgm:pt>
    <dgm:pt modelId="{C6E2F3FF-8B44-944A-B988-DA4C980786F8}" type="pres">
      <dgm:prSet presAssocID="{3799E36F-5023-1042-8FDD-98E6F9ED3D1A}" presName="childTextArrow" presStyleLbl="fgAccFollowNode1" presStyleIdx="6" presStyleCnt="7" custScaleY="173332" custLinFactNeighborX="0" custLinFactNeighborY="72482">
        <dgm:presLayoutVars>
          <dgm:bulletEnabled val="1"/>
        </dgm:presLayoutVars>
      </dgm:prSet>
      <dgm:spPr/>
    </dgm:pt>
  </dgm:ptLst>
  <dgm:cxnLst>
    <dgm:cxn modelId="{868CF418-97F3-2245-8E9B-11E8EDB221B7}" srcId="{1CBAA37C-89E7-CB4B-900A-318AE8E3D7EB}" destId="{546FB22C-7572-AC4B-B2E4-3071DB6B9408}" srcOrd="1" destOrd="0" parTransId="{15994ADE-0ADC-DB4C-85D8-AF4F69FC5C24}" sibTransId="{C235D160-9F43-1941-A93E-8EF5C2EF975C}"/>
    <dgm:cxn modelId="{6FFD301D-BBB8-944A-A9C9-5ED01A91B53D}" type="presOf" srcId="{E85F8B3E-7E0B-B64C-96C6-CB3EEDAC8E37}" destId="{B71000B7-3992-7F48-84DF-0366E886DEC9}" srcOrd="0" destOrd="0" presId="urn:microsoft.com/office/officeart/2005/8/layout/process4"/>
    <dgm:cxn modelId="{4F887C1F-F702-1742-9CA2-59DAE6B0B091}" type="presOf" srcId="{590B01E5-1E79-4149-9CCA-119F36D7B787}" destId="{F257C95B-A6DC-9B42-B7AD-874018F67C9C}" srcOrd="1" destOrd="0" presId="urn:microsoft.com/office/officeart/2005/8/layout/process4"/>
    <dgm:cxn modelId="{E544F326-8C25-7F45-93B0-3DC3A7639386}" srcId="{546FB22C-7572-AC4B-B2E4-3071DB6B9408}" destId="{7186BB8B-9349-5849-85A7-BEC429938259}" srcOrd="0" destOrd="0" parTransId="{F2031D56-F83D-024C-AE85-EF36A19FF349}" sibTransId="{E7831881-B0DA-A04E-A452-53E08DB0DFB0}"/>
    <dgm:cxn modelId="{E2067827-858C-9640-9B42-0BA2ECB0D3B6}" type="presOf" srcId="{919067D0-B127-2040-A90E-9D258CCE53A2}" destId="{A5BBF178-4D95-1546-B8AF-D99D02EECB9F}" srcOrd="0" destOrd="0" presId="urn:microsoft.com/office/officeart/2005/8/layout/process4"/>
    <dgm:cxn modelId="{9261B327-3317-D644-BE57-1EC4C4016EFF}" type="presOf" srcId="{D797A570-F4A5-2F4B-897C-F4CA4A426985}" destId="{60850111-24FD-EC4B-B9A2-33119AECC702}" srcOrd="0" destOrd="0" presId="urn:microsoft.com/office/officeart/2005/8/layout/process4"/>
    <dgm:cxn modelId="{FCCF5240-3305-5A4E-83AB-279548F8025D}" type="presOf" srcId="{A99E993A-2158-9842-900C-F5148CF67DD0}" destId="{6F57B44F-E16F-8F47-B761-99C44D5DE93D}" srcOrd="0" destOrd="0" presId="urn:microsoft.com/office/officeart/2005/8/layout/process4"/>
    <dgm:cxn modelId="{C8C2B864-AD01-1B49-9813-331E3E192602}" type="presOf" srcId="{546FB22C-7572-AC4B-B2E4-3071DB6B9408}" destId="{54B7012E-ACC1-074D-B396-A8806EA20813}" srcOrd="1" destOrd="0" presId="urn:microsoft.com/office/officeart/2005/8/layout/process4"/>
    <dgm:cxn modelId="{EF237C66-CDBC-1D44-A66D-D6F8776BD9BA}" srcId="{590B01E5-1E79-4149-9CCA-119F36D7B787}" destId="{3799E36F-5023-1042-8FDD-98E6F9ED3D1A}" srcOrd="3" destOrd="0" parTransId="{4F8E9E2B-6286-924A-BF5B-8B17E9DFC0F9}" sibTransId="{FFF81E47-5091-D345-B087-561E67BA2936}"/>
    <dgm:cxn modelId="{086BE569-ABF2-9644-A599-C23CB8DE1886}" type="presOf" srcId="{590B01E5-1E79-4149-9CCA-119F36D7B787}" destId="{43B993B5-6BD0-FA49-8A87-667209E6198B}" srcOrd="0" destOrd="0" presId="urn:microsoft.com/office/officeart/2005/8/layout/process4"/>
    <dgm:cxn modelId="{68205070-9B50-4B43-A011-CB73F384E3B5}" type="presOf" srcId="{F6F1DCB5-B1D2-FF40-8C76-5C19156C574C}" destId="{BFBBD327-BB2C-7D4A-A8C8-5B15221D7BBB}" srcOrd="0" destOrd="0" presId="urn:microsoft.com/office/officeart/2005/8/layout/process4"/>
    <dgm:cxn modelId="{BB111276-D9F9-344B-B466-5D1EEA7B0A9C}" srcId="{1CBAA37C-89E7-CB4B-900A-318AE8E3D7EB}" destId="{590B01E5-1E79-4149-9CCA-119F36D7B787}" srcOrd="0" destOrd="0" parTransId="{DF0A8E5F-530C-074D-AFF1-C94688D5C0D9}" sibTransId="{F56020A8-452C-8541-B46C-9098B3329933}"/>
    <dgm:cxn modelId="{EA613657-3377-834B-AF60-63C43C40714B}" srcId="{1CBAA37C-89E7-CB4B-900A-318AE8E3D7EB}" destId="{D797A570-F4A5-2F4B-897C-F4CA4A426985}" srcOrd="2" destOrd="0" parTransId="{1995E569-6BFF-5E4E-8F16-D7E4F3AD126B}" sibTransId="{43E95403-E053-A440-8E48-C0E8E41E1FE9}"/>
    <dgm:cxn modelId="{AF951586-4A98-D842-BE5F-617EFF01F8BD}" srcId="{590B01E5-1E79-4149-9CCA-119F36D7B787}" destId="{E85F8B3E-7E0B-B64C-96C6-CB3EEDAC8E37}" srcOrd="1" destOrd="0" parTransId="{4E4E5DEF-AF66-8442-B12F-4689D391E270}" sibTransId="{FB961D65-55A6-BE41-B817-A137664527E7}"/>
    <dgm:cxn modelId="{5974118E-0F8B-4E47-9B6F-784531CDCD72}" srcId="{590B01E5-1E79-4149-9CCA-119F36D7B787}" destId="{A99E993A-2158-9842-900C-F5148CF67DD0}" srcOrd="2" destOrd="0" parTransId="{7ABDCB7E-0657-CD4F-B423-BD1ADBEA548A}" sibTransId="{76D12645-D554-034C-9901-FED56F206232}"/>
    <dgm:cxn modelId="{EB84F690-D861-FC44-AE0E-0B9E4777879D}" type="presOf" srcId="{1CBAA37C-89E7-CB4B-900A-318AE8E3D7EB}" destId="{389C13AA-E96D-2948-9FD9-D3511999BDDA}" srcOrd="0" destOrd="0" presId="urn:microsoft.com/office/officeart/2005/8/layout/process4"/>
    <dgm:cxn modelId="{181B1D97-6960-214D-86E3-ACEBF7E78C2B}" type="presOf" srcId="{1CB1B91D-5810-B049-A627-8DE369BFBE33}" destId="{7ED666BA-E0E5-0842-BC7C-F611FBC48CB7}" srcOrd="0" destOrd="0" presId="urn:microsoft.com/office/officeart/2005/8/layout/process4"/>
    <dgm:cxn modelId="{7A3E25AE-3B81-F04A-AF44-4BD3D50697DE}" type="presOf" srcId="{7186BB8B-9349-5849-85A7-BEC429938259}" destId="{C4B1A937-8729-9E4B-B621-81FEBF43789B}" srcOrd="0" destOrd="0" presId="urn:microsoft.com/office/officeart/2005/8/layout/process4"/>
    <dgm:cxn modelId="{166B42B0-C777-884A-B48F-9996D95F5D3B}" srcId="{590B01E5-1E79-4149-9CCA-119F36D7B787}" destId="{1CB1B91D-5810-B049-A627-8DE369BFBE33}" srcOrd="0" destOrd="0" parTransId="{C189F7EB-8F51-9C40-B4B3-A06B6240D95C}" sibTransId="{25BAD3F2-3F09-794D-8923-AF8C5C6EE9F7}"/>
    <dgm:cxn modelId="{88BE49B4-7B09-1B45-A521-428E8AA7214B}" type="presOf" srcId="{546FB22C-7572-AC4B-B2E4-3071DB6B9408}" destId="{AEEF6AF1-E670-9341-B7CE-BD78298A5F3F}" srcOrd="0" destOrd="0" presId="urn:microsoft.com/office/officeart/2005/8/layout/process4"/>
    <dgm:cxn modelId="{172E8DC6-C62F-9D41-AF01-DB0C92C06421}" type="presOf" srcId="{D797A570-F4A5-2F4B-897C-F4CA4A426985}" destId="{AC7B1297-08D9-C84D-8621-3D1643C22C43}" srcOrd="1" destOrd="0" presId="urn:microsoft.com/office/officeart/2005/8/layout/process4"/>
    <dgm:cxn modelId="{BA64D5D3-D485-5D43-84B6-A5C3B89FB694}" type="presOf" srcId="{3799E36F-5023-1042-8FDD-98E6F9ED3D1A}" destId="{C6E2F3FF-8B44-944A-B988-DA4C980786F8}" srcOrd="0" destOrd="0" presId="urn:microsoft.com/office/officeart/2005/8/layout/process4"/>
    <dgm:cxn modelId="{1F1A44D8-898B-5B4A-954F-EF1A2FD66BF9}" srcId="{D797A570-F4A5-2F4B-897C-F4CA4A426985}" destId="{F6F1DCB5-B1D2-FF40-8C76-5C19156C574C}" srcOrd="0" destOrd="0" parTransId="{81C98F87-58BA-5947-8CB9-9D5DA35DFDC8}" sibTransId="{F0A9210A-92A8-6F4F-857D-B324BAC615CC}"/>
    <dgm:cxn modelId="{BCA431F7-A2AE-A645-A953-8E29565A3B0B}" srcId="{D797A570-F4A5-2F4B-897C-F4CA4A426985}" destId="{919067D0-B127-2040-A90E-9D258CCE53A2}" srcOrd="1" destOrd="0" parTransId="{A539D8C4-4EC9-0A40-BFCA-7E62062776DA}" sibTransId="{FF3F977A-8594-5F45-BF67-43420D1CE658}"/>
    <dgm:cxn modelId="{B630AAF1-DA1E-5B4F-833B-C08E3F990595}" type="presParOf" srcId="{389C13AA-E96D-2948-9FD9-D3511999BDDA}" destId="{76BDE49D-5F31-CF41-831E-6B8CE4462D9E}" srcOrd="0" destOrd="0" presId="urn:microsoft.com/office/officeart/2005/8/layout/process4"/>
    <dgm:cxn modelId="{2EDFB2E4-4E5A-6543-A3C8-3B2D47F15D1A}" type="presParOf" srcId="{76BDE49D-5F31-CF41-831E-6B8CE4462D9E}" destId="{60850111-24FD-EC4B-B9A2-33119AECC702}" srcOrd="0" destOrd="0" presId="urn:microsoft.com/office/officeart/2005/8/layout/process4"/>
    <dgm:cxn modelId="{E09F2873-AF15-E140-958B-5BD68A896280}" type="presParOf" srcId="{76BDE49D-5F31-CF41-831E-6B8CE4462D9E}" destId="{AC7B1297-08D9-C84D-8621-3D1643C22C43}" srcOrd="1" destOrd="0" presId="urn:microsoft.com/office/officeart/2005/8/layout/process4"/>
    <dgm:cxn modelId="{1C7C6877-FE85-104E-8B6A-8E3BF499720D}" type="presParOf" srcId="{76BDE49D-5F31-CF41-831E-6B8CE4462D9E}" destId="{85BB1CEB-CC4F-7C48-8513-B46A78C3A0D7}" srcOrd="2" destOrd="0" presId="urn:microsoft.com/office/officeart/2005/8/layout/process4"/>
    <dgm:cxn modelId="{584D7B3B-8050-F048-B5A5-AAC5D3C96EDA}" type="presParOf" srcId="{85BB1CEB-CC4F-7C48-8513-B46A78C3A0D7}" destId="{BFBBD327-BB2C-7D4A-A8C8-5B15221D7BBB}" srcOrd="0" destOrd="0" presId="urn:microsoft.com/office/officeart/2005/8/layout/process4"/>
    <dgm:cxn modelId="{6FA04716-B30C-1A4E-BEA1-2C70C20D5421}" type="presParOf" srcId="{85BB1CEB-CC4F-7C48-8513-B46A78C3A0D7}" destId="{A5BBF178-4D95-1546-B8AF-D99D02EECB9F}" srcOrd="1" destOrd="0" presId="urn:microsoft.com/office/officeart/2005/8/layout/process4"/>
    <dgm:cxn modelId="{53AFEAC4-71D7-ED48-9609-6FA5BE747457}" type="presParOf" srcId="{389C13AA-E96D-2948-9FD9-D3511999BDDA}" destId="{A1FEAD88-2BD3-C64E-9153-D84E4DFED7A7}" srcOrd="1" destOrd="0" presId="urn:microsoft.com/office/officeart/2005/8/layout/process4"/>
    <dgm:cxn modelId="{086D3C95-841B-F641-947D-D61961621679}" type="presParOf" srcId="{389C13AA-E96D-2948-9FD9-D3511999BDDA}" destId="{9EE932A9-25B7-1648-911A-41BCF405C1C4}" srcOrd="2" destOrd="0" presId="urn:microsoft.com/office/officeart/2005/8/layout/process4"/>
    <dgm:cxn modelId="{1949EA12-D437-264D-932B-7B67F5040058}" type="presParOf" srcId="{9EE932A9-25B7-1648-911A-41BCF405C1C4}" destId="{AEEF6AF1-E670-9341-B7CE-BD78298A5F3F}" srcOrd="0" destOrd="0" presId="urn:microsoft.com/office/officeart/2005/8/layout/process4"/>
    <dgm:cxn modelId="{1377965D-CE38-FD49-9C67-0214189177C4}" type="presParOf" srcId="{9EE932A9-25B7-1648-911A-41BCF405C1C4}" destId="{54B7012E-ACC1-074D-B396-A8806EA20813}" srcOrd="1" destOrd="0" presId="urn:microsoft.com/office/officeart/2005/8/layout/process4"/>
    <dgm:cxn modelId="{16725F40-4AC6-C641-8CB2-371DB8E7512F}" type="presParOf" srcId="{9EE932A9-25B7-1648-911A-41BCF405C1C4}" destId="{C6C2951A-3C36-2B4D-BD5D-57F2C7F5A9AD}" srcOrd="2" destOrd="0" presId="urn:microsoft.com/office/officeart/2005/8/layout/process4"/>
    <dgm:cxn modelId="{88D21CD4-1E88-B64E-81B5-D54FD4798F21}" type="presParOf" srcId="{C6C2951A-3C36-2B4D-BD5D-57F2C7F5A9AD}" destId="{C4B1A937-8729-9E4B-B621-81FEBF43789B}" srcOrd="0" destOrd="0" presId="urn:microsoft.com/office/officeart/2005/8/layout/process4"/>
    <dgm:cxn modelId="{942B1810-ACC9-0E4F-925C-912E8A09FBE3}" type="presParOf" srcId="{389C13AA-E96D-2948-9FD9-D3511999BDDA}" destId="{A0D2F748-B6EA-7640-920A-3431A5CFB0A4}" srcOrd="3" destOrd="0" presId="urn:microsoft.com/office/officeart/2005/8/layout/process4"/>
    <dgm:cxn modelId="{42BAEBCE-C307-6E4F-BEE8-79E32B4CA867}" type="presParOf" srcId="{389C13AA-E96D-2948-9FD9-D3511999BDDA}" destId="{E00D47DC-8B9C-1F4E-86D9-CA8B2DFD46E8}" srcOrd="4" destOrd="0" presId="urn:microsoft.com/office/officeart/2005/8/layout/process4"/>
    <dgm:cxn modelId="{D32BD9C3-EADB-6B4C-AACE-9072441711AC}" type="presParOf" srcId="{E00D47DC-8B9C-1F4E-86D9-CA8B2DFD46E8}" destId="{43B993B5-6BD0-FA49-8A87-667209E6198B}" srcOrd="0" destOrd="0" presId="urn:microsoft.com/office/officeart/2005/8/layout/process4"/>
    <dgm:cxn modelId="{0D754974-4DD9-9543-8439-71C3827ECB40}" type="presParOf" srcId="{E00D47DC-8B9C-1F4E-86D9-CA8B2DFD46E8}" destId="{F257C95B-A6DC-9B42-B7AD-874018F67C9C}" srcOrd="1" destOrd="0" presId="urn:microsoft.com/office/officeart/2005/8/layout/process4"/>
    <dgm:cxn modelId="{AE14E16B-6C49-9049-8C4D-1CFB6DC41D47}" type="presParOf" srcId="{E00D47DC-8B9C-1F4E-86D9-CA8B2DFD46E8}" destId="{DC201761-FF7C-F54A-9796-3424EF45C1F8}" srcOrd="2" destOrd="0" presId="urn:microsoft.com/office/officeart/2005/8/layout/process4"/>
    <dgm:cxn modelId="{F5F93EB1-ADB1-4B47-BA75-56C512001F73}" type="presParOf" srcId="{DC201761-FF7C-F54A-9796-3424EF45C1F8}" destId="{7ED666BA-E0E5-0842-BC7C-F611FBC48CB7}" srcOrd="0" destOrd="0" presId="urn:microsoft.com/office/officeart/2005/8/layout/process4"/>
    <dgm:cxn modelId="{35AF8F1E-3BD4-7B44-8B58-791502DC8750}" type="presParOf" srcId="{DC201761-FF7C-F54A-9796-3424EF45C1F8}" destId="{B71000B7-3992-7F48-84DF-0366E886DEC9}" srcOrd="1" destOrd="0" presId="urn:microsoft.com/office/officeart/2005/8/layout/process4"/>
    <dgm:cxn modelId="{4D14C35A-22EB-824D-BE6B-08A652BD9E54}" type="presParOf" srcId="{DC201761-FF7C-F54A-9796-3424EF45C1F8}" destId="{6F57B44F-E16F-8F47-B761-99C44D5DE93D}" srcOrd="2" destOrd="0" presId="urn:microsoft.com/office/officeart/2005/8/layout/process4"/>
    <dgm:cxn modelId="{98925C75-0EF9-3F42-8987-40ECBB53605B}" type="presParOf" srcId="{DC201761-FF7C-F54A-9796-3424EF45C1F8}" destId="{C6E2F3FF-8B44-944A-B988-DA4C980786F8}"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B1297-08D9-C84D-8621-3D1643C22C43}">
      <dsp:nvSpPr>
        <dsp:cNvPr id="0" name=""/>
        <dsp:cNvSpPr/>
      </dsp:nvSpPr>
      <dsp:spPr>
        <a:xfrm>
          <a:off x="0" y="4423111"/>
          <a:ext cx="7744041" cy="1451763"/>
        </a:xfrm>
        <a:prstGeom prst="rect">
          <a:avLst/>
        </a:prstGeom>
        <a:solidFill>
          <a:schemeClr val="accent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itchFamily="34" charset="0"/>
              <a:cs typeface="Arial" pitchFamily="34" charset="0"/>
            </a:rPr>
            <a:t>In what ways will teachers engage families?</a:t>
          </a:r>
          <a:endParaRPr lang="en-US" sz="2400" kern="1200" dirty="0"/>
        </a:p>
      </dsp:txBody>
      <dsp:txXfrm>
        <a:off x="0" y="4423111"/>
        <a:ext cx="7744041" cy="783952"/>
      </dsp:txXfrm>
    </dsp:sp>
    <dsp:sp modelId="{BFBBD327-BB2C-7D4A-A8C8-5B15221D7BBB}">
      <dsp:nvSpPr>
        <dsp:cNvPr id="0" name=""/>
        <dsp:cNvSpPr/>
      </dsp:nvSpPr>
      <dsp:spPr>
        <a:xfrm>
          <a:off x="16301" y="5208102"/>
          <a:ext cx="3872020" cy="667811"/>
        </a:xfrm>
        <a:prstGeom prst="rect">
          <a:avLst/>
        </a:prstGeom>
        <a:solidFill>
          <a:schemeClr val="accent3">
            <a:lumMod val="75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8704" tIns="53340" rIns="298704" bIns="53340" numCol="1" spcCol="1270" anchor="ctr" anchorCtr="0">
          <a:noAutofit/>
        </a:bodyPr>
        <a:lstStyle/>
        <a:p>
          <a:pPr marL="0" lvl="0" indent="0" algn="ctr" defTabSz="1866900">
            <a:lnSpc>
              <a:spcPct val="90000"/>
            </a:lnSpc>
            <a:spcBef>
              <a:spcPct val="0"/>
            </a:spcBef>
            <a:spcAft>
              <a:spcPct val="35000"/>
            </a:spcAft>
            <a:buNone/>
          </a:pPr>
          <a:r>
            <a:rPr lang="en-US" sz="4200" kern="1200" dirty="0"/>
            <a:t>  </a:t>
          </a:r>
        </a:p>
      </dsp:txBody>
      <dsp:txXfrm>
        <a:off x="16301" y="5208102"/>
        <a:ext cx="3872020" cy="667811"/>
      </dsp:txXfrm>
    </dsp:sp>
    <dsp:sp modelId="{A5BBF178-4D95-1546-B8AF-D99D02EECB9F}">
      <dsp:nvSpPr>
        <dsp:cNvPr id="0" name=""/>
        <dsp:cNvSpPr/>
      </dsp:nvSpPr>
      <dsp:spPr>
        <a:xfrm>
          <a:off x="3872020" y="5178028"/>
          <a:ext cx="3872020" cy="667811"/>
        </a:xfrm>
        <a:prstGeom prst="rect">
          <a:avLst/>
        </a:prstGeom>
        <a:solidFill>
          <a:schemeClr val="bg2">
            <a:lumMod val="40000"/>
            <a:lumOff val="6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8704" tIns="53340" rIns="298704"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3872020" y="5178028"/>
        <a:ext cx="3872020" cy="667811"/>
      </dsp:txXfrm>
    </dsp:sp>
    <dsp:sp modelId="{54B7012E-ACC1-074D-B396-A8806EA20813}">
      <dsp:nvSpPr>
        <dsp:cNvPr id="0" name=""/>
        <dsp:cNvSpPr/>
      </dsp:nvSpPr>
      <dsp:spPr>
        <a:xfrm rot="10800000">
          <a:off x="0" y="2212075"/>
          <a:ext cx="7744041" cy="2232812"/>
        </a:xfrm>
        <a:prstGeom prst="upArrowCallout">
          <a:avLst/>
        </a:prstGeom>
        <a:solidFill>
          <a:schemeClr val="accent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400" kern="1200" dirty="0"/>
            <a:t>In what ways will teachers and children engage with this opportunity? (Use the framework, and  handouts,)</a:t>
          </a:r>
          <a:endParaRPr lang="en-US" sz="2000" kern="1200" dirty="0"/>
        </a:p>
      </dsp:txBody>
      <dsp:txXfrm rot="-10800000">
        <a:off x="0" y="2212075"/>
        <a:ext cx="7744041" cy="783717"/>
      </dsp:txXfrm>
    </dsp:sp>
    <dsp:sp modelId="{C4B1A937-8729-9E4B-B621-81FEBF43789B}">
      <dsp:nvSpPr>
        <dsp:cNvPr id="0" name=""/>
        <dsp:cNvSpPr/>
      </dsp:nvSpPr>
      <dsp:spPr>
        <a:xfrm>
          <a:off x="0" y="3379611"/>
          <a:ext cx="7743170" cy="1047822"/>
        </a:xfrm>
        <a:prstGeom prst="rect">
          <a:avLst/>
        </a:prstGeom>
        <a:solidFill>
          <a:schemeClr val="bg2">
            <a:lumMod val="40000"/>
            <a:lumOff val="6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a:t>
          </a:r>
        </a:p>
      </dsp:txBody>
      <dsp:txXfrm>
        <a:off x="0" y="3379611"/>
        <a:ext cx="7743170" cy="1047822"/>
      </dsp:txXfrm>
    </dsp:sp>
    <dsp:sp modelId="{F257C95B-A6DC-9B42-B7AD-874018F67C9C}">
      <dsp:nvSpPr>
        <dsp:cNvPr id="0" name=""/>
        <dsp:cNvSpPr/>
      </dsp:nvSpPr>
      <dsp:spPr>
        <a:xfrm rot="10800000">
          <a:off x="0" y="1038"/>
          <a:ext cx="7744041" cy="2232812"/>
        </a:xfrm>
        <a:prstGeom prst="upArrowCallout">
          <a:avLst/>
        </a:prstGeom>
        <a:solidFill>
          <a:schemeClr val="accent6">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Planning for Algebra and Function Within Your Day </a:t>
          </a:r>
        </a:p>
      </dsp:txBody>
      <dsp:txXfrm rot="-10800000">
        <a:off x="0" y="1038"/>
        <a:ext cx="7744041" cy="783717"/>
      </dsp:txXfrm>
    </dsp:sp>
    <dsp:sp modelId="{7ED666BA-E0E5-0842-BC7C-F611FBC48CB7}">
      <dsp:nvSpPr>
        <dsp:cNvPr id="0" name=""/>
        <dsp:cNvSpPr/>
      </dsp:nvSpPr>
      <dsp:spPr>
        <a:xfrm>
          <a:off x="0" y="967798"/>
          <a:ext cx="1936010" cy="121930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l" defTabSz="800100">
            <a:lnSpc>
              <a:spcPct val="90000"/>
            </a:lnSpc>
            <a:spcBef>
              <a:spcPct val="0"/>
            </a:spcBef>
            <a:spcAft>
              <a:spcPct val="35000"/>
            </a:spcAft>
            <a:buNone/>
          </a:pPr>
          <a:r>
            <a:rPr lang="en-US" sz="1800" kern="1200" dirty="0"/>
            <a:t>Daily Opportunity</a:t>
          </a:r>
        </a:p>
        <a:p>
          <a:pPr marL="0" lvl="0" indent="0" algn="l" defTabSz="800100">
            <a:lnSpc>
              <a:spcPct val="90000"/>
            </a:lnSpc>
            <a:spcBef>
              <a:spcPct val="0"/>
            </a:spcBef>
            <a:spcAft>
              <a:spcPct val="35000"/>
            </a:spcAft>
            <a:buNone/>
          </a:pPr>
          <a:r>
            <a:rPr lang="en-US" sz="1800" kern="1200" dirty="0"/>
            <a:t>(Part of routine):</a:t>
          </a:r>
        </a:p>
      </dsp:txBody>
      <dsp:txXfrm>
        <a:off x="0" y="967798"/>
        <a:ext cx="1936010" cy="1219304"/>
      </dsp:txXfrm>
    </dsp:sp>
    <dsp:sp modelId="{B71000B7-3992-7F48-84DF-0366E886DEC9}">
      <dsp:nvSpPr>
        <dsp:cNvPr id="0" name=""/>
        <dsp:cNvSpPr/>
      </dsp:nvSpPr>
      <dsp:spPr>
        <a:xfrm>
          <a:off x="1936010" y="967801"/>
          <a:ext cx="1936010" cy="1219298"/>
        </a:xfrm>
        <a:prstGeom prst="rect">
          <a:avLst/>
        </a:prstGeom>
        <a:solidFill>
          <a:schemeClr val="bg2">
            <a:lumMod val="40000"/>
            <a:lumOff val="6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l" defTabSz="533400">
            <a:lnSpc>
              <a:spcPct val="90000"/>
            </a:lnSpc>
            <a:spcBef>
              <a:spcPct val="0"/>
            </a:spcBef>
            <a:spcAft>
              <a:spcPct val="35000"/>
            </a:spcAft>
            <a:buNone/>
          </a:pPr>
          <a:endParaRPr lang="en-US" sz="1200" kern="1200" dirty="0"/>
        </a:p>
      </dsp:txBody>
      <dsp:txXfrm>
        <a:off x="1936010" y="967801"/>
        <a:ext cx="1936010" cy="1219298"/>
      </dsp:txXfrm>
    </dsp:sp>
    <dsp:sp modelId="{6F57B44F-E16F-8F47-B761-99C44D5DE93D}">
      <dsp:nvSpPr>
        <dsp:cNvPr id="0" name=""/>
        <dsp:cNvSpPr/>
      </dsp:nvSpPr>
      <dsp:spPr>
        <a:xfrm>
          <a:off x="3872020" y="967798"/>
          <a:ext cx="1936010" cy="121930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l" defTabSz="800100">
            <a:lnSpc>
              <a:spcPct val="90000"/>
            </a:lnSpc>
            <a:spcBef>
              <a:spcPct val="0"/>
            </a:spcBef>
            <a:spcAft>
              <a:spcPct val="35000"/>
            </a:spcAft>
            <a:buNone/>
          </a:pPr>
          <a:r>
            <a:rPr lang="en-US" sz="1800" kern="1200" dirty="0"/>
            <a:t>Focus Skill </a:t>
          </a:r>
        </a:p>
        <a:p>
          <a:pPr marL="0" lvl="0" indent="0" algn="l" defTabSz="800100">
            <a:lnSpc>
              <a:spcPct val="90000"/>
            </a:lnSpc>
            <a:spcBef>
              <a:spcPct val="0"/>
            </a:spcBef>
            <a:spcAft>
              <a:spcPct val="35000"/>
            </a:spcAft>
            <a:buNone/>
          </a:pPr>
          <a:r>
            <a:rPr lang="en-US" sz="1800" kern="1200" dirty="0"/>
            <a:t>(</a:t>
          </a:r>
          <a:r>
            <a:rPr lang="en-US" sz="1800" kern="1200" dirty="0" err="1"/>
            <a:t>Substrand</a:t>
          </a:r>
          <a:r>
            <a:rPr lang="en-US" sz="1800" kern="1200" dirty="0"/>
            <a:t>/</a:t>
          </a:r>
        </a:p>
        <a:p>
          <a:pPr marL="0" lvl="0" indent="0" algn="l" defTabSz="800100">
            <a:lnSpc>
              <a:spcPct val="90000"/>
            </a:lnSpc>
            <a:spcBef>
              <a:spcPct val="0"/>
            </a:spcBef>
            <a:spcAft>
              <a:spcPct val="35000"/>
            </a:spcAft>
            <a:buNone/>
          </a:pPr>
          <a:r>
            <a:rPr lang="en-US" sz="1800" kern="1200" dirty="0"/>
            <a:t>Foundation):</a:t>
          </a:r>
        </a:p>
      </dsp:txBody>
      <dsp:txXfrm>
        <a:off x="3872020" y="967798"/>
        <a:ext cx="1936010" cy="1219304"/>
      </dsp:txXfrm>
    </dsp:sp>
    <dsp:sp modelId="{C6E2F3FF-8B44-944A-B988-DA4C980786F8}">
      <dsp:nvSpPr>
        <dsp:cNvPr id="0" name=""/>
        <dsp:cNvSpPr/>
      </dsp:nvSpPr>
      <dsp:spPr>
        <a:xfrm>
          <a:off x="5808030" y="1023867"/>
          <a:ext cx="1936010" cy="1157183"/>
        </a:xfrm>
        <a:prstGeom prst="rect">
          <a:avLst/>
        </a:prstGeom>
        <a:solidFill>
          <a:schemeClr val="bg2">
            <a:lumMod val="40000"/>
            <a:lumOff val="6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l" defTabSz="533400">
            <a:lnSpc>
              <a:spcPct val="90000"/>
            </a:lnSpc>
            <a:spcBef>
              <a:spcPct val="0"/>
            </a:spcBef>
            <a:spcAft>
              <a:spcPct val="35000"/>
            </a:spcAft>
            <a:buNone/>
          </a:pPr>
          <a:endParaRPr lang="en-US" sz="1200" kern="1200" dirty="0"/>
        </a:p>
      </dsp:txBody>
      <dsp:txXfrm>
        <a:off x="5808030" y="1023867"/>
        <a:ext cx="1936010" cy="115718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anose="020B0604020202020204" pitchFamily="34" charset="0"/>
              </a:defRPr>
            </a:lvl1pPr>
          </a:lstStyle>
          <a:p>
            <a:pPr>
              <a:defRPr/>
            </a:pPr>
            <a:fld id="{FDC11D3E-9FE6-44D3-8F7C-3F45490FB9AA}" type="datetime1">
              <a:rPr lang="en-US" altLang="en-US"/>
              <a:pPr>
                <a:defRPr/>
              </a:pPr>
              <a:t>1/22/2018</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8AC90CFF-ADDA-489A-8A75-3106E63718ED}" type="slidenum">
              <a:rPr lang="en-US" altLang="en-US"/>
              <a:pPr>
                <a:defRPr/>
              </a:pPr>
              <a:t>‹#›</a:t>
            </a:fld>
            <a:endParaRPr lang="en-US" altLang="en-US"/>
          </a:p>
        </p:txBody>
      </p:sp>
    </p:spTree>
    <p:extLst>
      <p:ext uri="{BB962C8B-B14F-4D97-AF65-F5344CB8AC3E}">
        <p14:creationId xmlns:p14="http://schemas.microsoft.com/office/powerpoint/2010/main" val="9047477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mn-ea"/>
                <a:cs typeface="Arial" pitchFamily="34"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mn-ea"/>
                <a:cs typeface="Arial" pitchFamily="34"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mn-ea"/>
                <a:cs typeface="Arial" pitchFamily="34"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C8CCE5F8-2615-4C5E-90A1-169F6926FB44}" type="slidenum">
              <a:rPr lang="en-US" altLang="en-US"/>
              <a:pPr>
                <a:defRPr/>
              </a:pPr>
              <a:t>‹#›</a:t>
            </a:fld>
            <a:endParaRPr lang="en-US" altLang="en-US"/>
          </a:p>
        </p:txBody>
      </p:sp>
    </p:spTree>
    <p:extLst>
      <p:ext uri="{BB962C8B-B14F-4D97-AF65-F5344CB8AC3E}">
        <p14:creationId xmlns:p14="http://schemas.microsoft.com/office/powerpoint/2010/main" val="170709744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nap.edu/"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1C293424-AE66-4263-8832-90717A971ED6}" type="slidenum">
              <a:rPr lang="en-US" altLang="en-US" smtClean="0"/>
              <a:pPr>
                <a:spcBef>
                  <a:spcPct val="0"/>
                </a:spcBef>
              </a:pPr>
              <a:t>1</a:t>
            </a:fld>
            <a:endParaRPr lang="en-US" altLang="en-US"/>
          </a:p>
        </p:txBody>
      </p:sp>
      <p:sp>
        <p:nvSpPr>
          <p:cNvPr id="1945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pPr>
            <a:fld id="{406B8575-8686-470D-A735-EAE9D00F99CD}" type="slidenum">
              <a:rPr lang="en-US" altLang="en-US"/>
              <a:pPr algn="r" eaLnBrk="1" hangingPunct="1">
                <a:spcBef>
                  <a:spcPct val="0"/>
                </a:spcBef>
              </a:pPr>
              <a:t>1</a:t>
            </a:fld>
            <a:endParaRPr lang="en-US" altLang="en-US"/>
          </a:p>
        </p:txBody>
      </p:sp>
      <p:sp>
        <p:nvSpPr>
          <p:cNvPr id="19460" name="Rectangle 2"/>
          <p:cNvSpPr>
            <a:spLocks noGrp="1" noRot="1" noChangeAspect="1" noChangeArrowheads="1" noTextEdit="1"/>
          </p:cNvSpPr>
          <p:nvPr>
            <p:ph type="sldImg"/>
          </p:nvPr>
        </p:nvSpPr>
        <p:spPr>
          <a:ln/>
        </p:spPr>
      </p:sp>
      <p:sp>
        <p:nvSpPr>
          <p:cNvPr id="1946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b="1" dirty="0"/>
              <a:t>Presenter Remarks: </a:t>
            </a:r>
            <a:endParaRPr lang="en-US" altLang="en-US" dirty="0"/>
          </a:p>
          <a:p>
            <a:pPr eaLnBrk="1" hangingPunct="1">
              <a:spcBef>
                <a:spcPct val="0"/>
              </a:spcBef>
            </a:pPr>
            <a:r>
              <a:rPr lang="en-US" altLang="en-US" dirty="0"/>
              <a:t>Welcome to the Transitional Kindergarten Mathematics: Algebra and Functions —a presentation focusing on the </a:t>
            </a:r>
            <a:r>
              <a:rPr lang="en-US" altLang="en-US" i="1" dirty="0"/>
              <a:t>California Preschool Learning Foundations </a:t>
            </a:r>
            <a:r>
              <a:rPr lang="en-US" altLang="en-US" dirty="0"/>
              <a:t>(Preschool Learning Foundations or PLF), the </a:t>
            </a:r>
            <a:r>
              <a:rPr lang="en-US" altLang="en-US" i="1" dirty="0"/>
              <a:t>California Preschool Curriculum Framework </a:t>
            </a:r>
            <a:r>
              <a:rPr lang="en-US" altLang="en-US" dirty="0"/>
              <a:t>(Preschool Curriculum Framework or PCF), and other California Department of Education (CDE) resources in support of the Mathematics domain. </a:t>
            </a:r>
          </a:p>
          <a:p>
            <a:pPr eaLnBrk="1" hangingPunct="1">
              <a:spcBef>
                <a:spcPct val="0"/>
              </a:spcBef>
            </a:pPr>
            <a:endParaRPr lang="en-US" altLang="en-US" dirty="0"/>
          </a:p>
          <a:p>
            <a:pPr>
              <a:spcBef>
                <a:spcPct val="0"/>
              </a:spcBef>
            </a:pPr>
            <a:r>
              <a:rPr lang="en-US" altLang="en-US" dirty="0"/>
              <a:t>This professional learning session is specifically designed to provide TK teachers with exposure to CDE resources that support TK curriculum planning, developmentally appropriate strategies, and classroom environment design recommendations that support the content area of algebra and functions.</a:t>
            </a:r>
          </a:p>
          <a:p>
            <a:pPr eaLnBrk="1" hangingPunct="1"/>
            <a:endParaRPr lang="en-US" altLang="en-US" dirty="0"/>
          </a:p>
        </p:txBody>
      </p:sp>
    </p:spTree>
    <p:extLst>
      <p:ext uri="{BB962C8B-B14F-4D97-AF65-F5344CB8AC3E}">
        <p14:creationId xmlns:p14="http://schemas.microsoft.com/office/powerpoint/2010/main" val="730381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spcBef>
                <a:spcPts val="0"/>
              </a:spcBef>
              <a:defRPr/>
            </a:pPr>
            <a:r>
              <a:rPr lang="en-US" b="1" dirty="0">
                <a:latin typeface="Arial" charset="0"/>
                <a:ea typeface="Arial" charset="0"/>
                <a:cs typeface="Arial" charset="0"/>
              </a:rPr>
              <a:t>Presenter Remarks:</a:t>
            </a:r>
            <a:endParaRPr lang="en-US" dirty="0">
              <a:latin typeface="Arial" charset="0"/>
              <a:ea typeface="Arial" charset="0"/>
              <a:cs typeface="Arial" charset="0"/>
            </a:endParaRPr>
          </a:p>
          <a:p>
            <a:pPr>
              <a:spcBef>
                <a:spcPts val="0"/>
              </a:spcBef>
              <a:buFont typeface="Arial"/>
              <a:buNone/>
              <a:defRPr/>
            </a:pPr>
            <a:r>
              <a:rPr lang="en-US" dirty="0">
                <a:latin typeface="Arial" charset="0"/>
                <a:ea typeface="Arial" charset="0"/>
                <a:cs typeface="Arial" charset="0"/>
              </a:rPr>
              <a:t>The Alignment Document is another resource that will help answer questions related to developmental progressions. </a:t>
            </a:r>
          </a:p>
          <a:p>
            <a:pPr>
              <a:spcBef>
                <a:spcPts val="0"/>
              </a:spcBef>
              <a:buFont typeface="Arial"/>
              <a:buNone/>
              <a:defRPr/>
            </a:pPr>
            <a:endParaRPr lang="en-US" dirty="0">
              <a:latin typeface="Arial" charset="0"/>
              <a:ea typeface="Arial" charset="0"/>
              <a:cs typeface="Arial" charset="0"/>
            </a:endParaRPr>
          </a:p>
          <a:p>
            <a:pPr>
              <a:spcBef>
                <a:spcPts val="0"/>
              </a:spcBef>
              <a:buFont typeface="Arial"/>
              <a:buNone/>
              <a:defRPr/>
            </a:pPr>
            <a:r>
              <a:rPr lang="en-US" dirty="0">
                <a:latin typeface="Arial" charset="0"/>
                <a:ea typeface="Arial" charset="0"/>
                <a:cs typeface="Arial" charset="0"/>
              </a:rPr>
              <a:t>Discuss the following questions with your table group (allow 3 minutes):</a:t>
            </a:r>
          </a:p>
          <a:p>
            <a:pPr marL="171450" indent="-171450">
              <a:spcBef>
                <a:spcPts val="0"/>
              </a:spcBef>
              <a:buFont typeface="Arial" panose="020B0604020202020204" pitchFamily="34" charset="0"/>
              <a:buChar char="•"/>
              <a:defRPr/>
            </a:pPr>
            <a:r>
              <a:rPr lang="en-US" dirty="0">
                <a:latin typeface="Arial" charset="0"/>
                <a:ea typeface="Arial" charset="0"/>
                <a:cs typeface="Arial" charset="0"/>
              </a:rPr>
              <a:t>What do you know about this document?</a:t>
            </a:r>
          </a:p>
          <a:p>
            <a:pPr marL="171450" indent="-171450">
              <a:spcBef>
                <a:spcPts val="0"/>
              </a:spcBef>
              <a:buFont typeface="Arial" panose="020B0604020202020204" pitchFamily="34" charset="0"/>
              <a:buChar char="•"/>
              <a:defRPr/>
            </a:pPr>
            <a:r>
              <a:rPr lang="en-US" dirty="0">
                <a:latin typeface="Arial" charset="0"/>
                <a:ea typeface="Arial" charset="0"/>
                <a:cs typeface="Arial" charset="0"/>
              </a:rPr>
              <a:t>How do you use it in your work now?</a:t>
            </a:r>
          </a:p>
          <a:p>
            <a:pPr>
              <a:spcBef>
                <a:spcPts val="0"/>
              </a:spcBef>
              <a:defRPr/>
            </a:pPr>
            <a:endParaRPr lang="en-US" b="1" dirty="0">
              <a:latin typeface="Arial" charset="0"/>
              <a:ea typeface="Arial" charset="0"/>
              <a:cs typeface="Arial" charset="0"/>
            </a:endParaRPr>
          </a:p>
          <a:p>
            <a:pPr>
              <a:spcBef>
                <a:spcPts val="0"/>
              </a:spcBef>
              <a:defRPr/>
            </a:pPr>
            <a:r>
              <a:rPr lang="en-US" b="1" dirty="0">
                <a:latin typeface="Arial" charset="0"/>
                <a:ea typeface="Arial" charset="0"/>
                <a:cs typeface="Arial" charset="0"/>
              </a:rPr>
              <a:t>Extra Notes:</a:t>
            </a:r>
          </a:p>
          <a:p>
            <a:pPr>
              <a:spcBef>
                <a:spcPts val="0"/>
              </a:spcBef>
              <a:defRPr/>
            </a:pPr>
            <a:r>
              <a:rPr lang="en-US" dirty="0">
                <a:latin typeface="Arial" charset="0"/>
                <a:ea typeface="Arial" charset="0"/>
                <a:cs typeface="Arial" charset="0"/>
              </a:rPr>
              <a:t>Depending on the size of your group, participants can share responses with tablemates or in pairs.  </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E76C21CB-5CF0-44AB-8659-99330DE56BE0}" type="slidenum">
              <a:rPr lang="en-US" altLang="en-US" smtClean="0"/>
              <a:pPr>
                <a:spcBef>
                  <a:spcPct val="0"/>
                </a:spcBef>
              </a:pPr>
              <a:t>10</a:t>
            </a:fld>
            <a:endParaRPr lang="en-US" altLang="en-US"/>
          </a:p>
        </p:txBody>
      </p:sp>
    </p:spTree>
    <p:extLst>
      <p:ext uri="{BB962C8B-B14F-4D97-AF65-F5344CB8AC3E}">
        <p14:creationId xmlns:p14="http://schemas.microsoft.com/office/powerpoint/2010/main" val="2871423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2" name="Notes Placeholder 2"/>
          <p:cNvSpPr>
            <a:spLocks noGrp="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altLang="en-US" b="1" dirty="0"/>
              <a:t>Presenter Remarks:</a:t>
            </a:r>
          </a:p>
          <a:p>
            <a:pPr>
              <a:defRPr/>
            </a:pPr>
            <a:r>
              <a:rPr lang="en-US" altLang="en-US" dirty="0"/>
              <a:t>Please see Handout 2: Alignment Document.</a:t>
            </a:r>
          </a:p>
          <a:p>
            <a:pPr marL="112713" lvl="1">
              <a:spcBef>
                <a:spcPct val="0"/>
              </a:spcBef>
              <a:defRPr/>
            </a:pPr>
            <a:endParaRPr lang="en-US" altLang="en-US" dirty="0">
              <a:ea typeface="Arial" panose="020B0604020202020204" pitchFamily="34" charset="0"/>
            </a:endParaRPr>
          </a:p>
          <a:p>
            <a:pPr marL="0" lvl="1">
              <a:spcBef>
                <a:spcPct val="0"/>
              </a:spcBef>
              <a:defRPr/>
            </a:pPr>
            <a:r>
              <a:rPr lang="en-US" altLang="en-US" dirty="0">
                <a:ea typeface="Arial" panose="020B0604020202020204" pitchFamily="34" charset="0"/>
              </a:rPr>
              <a:t>This online publication shows the connections that the nine domains of the Preschool Learning Foundations have with the content of </a:t>
            </a:r>
            <a:r>
              <a:rPr lang="en-US" altLang="en-US" dirty="0">
                <a:solidFill>
                  <a:srgbClr val="000000"/>
                </a:solidFill>
                <a:ea typeface="Arial" panose="020B0604020202020204" pitchFamily="34" charset="0"/>
              </a:rPr>
              <a:t>California Common Core State Standards. Take a moment and read the handout. What do you notice?</a:t>
            </a:r>
          </a:p>
          <a:p>
            <a:pPr marL="0" lvl="1">
              <a:spcBef>
                <a:spcPct val="0"/>
              </a:spcBef>
              <a:defRPr/>
            </a:pPr>
            <a:endParaRPr lang="en-US" altLang="en-US" i="1" dirty="0">
              <a:solidFill>
                <a:srgbClr val="000000"/>
              </a:solidFill>
              <a:ea typeface="Arial" panose="020B0604020202020204" pitchFamily="34" charset="0"/>
            </a:endParaRPr>
          </a:p>
          <a:p>
            <a:pPr marL="0" lvl="1">
              <a:spcBef>
                <a:spcPct val="0"/>
              </a:spcBef>
              <a:defRPr/>
            </a:pPr>
            <a:r>
              <a:rPr lang="en-US" altLang="en-US" i="1" dirty="0">
                <a:solidFill>
                  <a:srgbClr val="000000"/>
                </a:solidFill>
                <a:ea typeface="Arial" panose="020B0604020202020204" pitchFamily="34" charset="0"/>
              </a:rPr>
              <a:t>Possible answers participants may say or answers the trainer may facilitate.: </a:t>
            </a:r>
          </a:p>
          <a:p>
            <a:pPr marL="0" lvl="2">
              <a:spcBef>
                <a:spcPct val="0"/>
              </a:spcBef>
              <a:buFontTx/>
              <a:buChar char="•"/>
              <a:defRPr/>
            </a:pPr>
            <a:r>
              <a:rPr lang="en-US" altLang="en-US" i="1" dirty="0">
                <a:solidFill>
                  <a:srgbClr val="000000"/>
                </a:solidFill>
                <a:ea typeface="Arial" panose="020B0604020202020204" pitchFamily="34" charset="0"/>
              </a:rPr>
              <a:t>The names do not align-Algebra and Function vs Measurement and Data.</a:t>
            </a:r>
          </a:p>
          <a:p>
            <a:pPr marL="0" lvl="2">
              <a:spcBef>
                <a:spcPct val="0"/>
              </a:spcBef>
              <a:buFontTx/>
              <a:buChar char="•"/>
              <a:defRPr/>
            </a:pPr>
            <a:r>
              <a:rPr lang="en-US" altLang="en-US" i="1" dirty="0">
                <a:solidFill>
                  <a:srgbClr val="000000"/>
                </a:solidFill>
                <a:ea typeface="Arial" panose="020B0604020202020204" pitchFamily="34" charset="0"/>
              </a:rPr>
              <a:t>The language of “classify objects” is consistent. </a:t>
            </a:r>
          </a:p>
          <a:p>
            <a:pPr marL="0" lvl="2">
              <a:spcBef>
                <a:spcPct val="0"/>
              </a:spcBef>
              <a:buFontTx/>
              <a:buChar char="•"/>
              <a:defRPr/>
            </a:pPr>
            <a:r>
              <a:rPr lang="en-US" altLang="en-US" i="1" dirty="0">
                <a:solidFill>
                  <a:srgbClr val="000000"/>
                </a:solidFill>
                <a:ea typeface="Arial" panose="020B0604020202020204" pitchFamily="34" charset="0"/>
              </a:rPr>
              <a:t>Patterns is not in the CA CCSS. </a:t>
            </a:r>
          </a:p>
          <a:p>
            <a:pPr marL="0" lvl="2">
              <a:spcBef>
                <a:spcPct val="0"/>
              </a:spcBef>
              <a:buFontTx/>
              <a:buChar char="•"/>
              <a:defRPr/>
            </a:pPr>
            <a:endParaRPr lang="en-US" altLang="en-US" i="1" dirty="0">
              <a:solidFill>
                <a:srgbClr val="000000"/>
              </a:solidFill>
              <a:ea typeface="Arial" panose="020B0604020202020204" pitchFamily="34" charset="0"/>
            </a:endParaRPr>
          </a:p>
          <a:p>
            <a:pPr marL="0" lvl="1">
              <a:spcBef>
                <a:spcPct val="0"/>
              </a:spcBef>
              <a:defRPr/>
            </a:pPr>
            <a:r>
              <a:rPr lang="en-US" altLang="en-US" dirty="0">
                <a:solidFill>
                  <a:srgbClr val="000000"/>
                </a:solidFill>
                <a:ea typeface="Arial" panose="020B0604020202020204" pitchFamily="34" charset="0"/>
              </a:rPr>
              <a:t>While patterning may not be in the content</a:t>
            </a:r>
            <a:r>
              <a:rPr lang="en-US" altLang="en-US" baseline="0" dirty="0">
                <a:solidFill>
                  <a:srgbClr val="000000"/>
                </a:solidFill>
                <a:ea typeface="Arial" panose="020B0604020202020204" pitchFamily="34" charset="0"/>
              </a:rPr>
              <a:t> </a:t>
            </a:r>
            <a:r>
              <a:rPr lang="en-US" altLang="en-US" dirty="0">
                <a:solidFill>
                  <a:srgbClr val="000000"/>
                </a:solidFill>
                <a:ea typeface="Arial" panose="020B0604020202020204" pitchFamily="34" charset="0"/>
              </a:rPr>
              <a:t>standard, it</a:t>
            </a:r>
            <a:r>
              <a:rPr lang="en-US" altLang="en-US" baseline="0" dirty="0">
                <a:solidFill>
                  <a:srgbClr val="000000"/>
                </a:solidFill>
                <a:ea typeface="Arial" panose="020B0604020202020204" pitchFamily="34" charset="0"/>
              </a:rPr>
              <a:t> is addressed in Math Practices 7-”Look for and make use of structure” and Math Practices 8-”Look for and express regularity in repeated reasoning.” </a:t>
            </a:r>
          </a:p>
          <a:p>
            <a:pPr marL="0" lvl="1">
              <a:spcBef>
                <a:spcPct val="0"/>
              </a:spcBef>
              <a:defRPr/>
            </a:pPr>
            <a:endParaRPr lang="en-US" altLang="en-US" baseline="0" dirty="0">
              <a:solidFill>
                <a:srgbClr val="000000"/>
              </a:solidFill>
              <a:ea typeface="Arial" panose="020B0604020202020204" pitchFamily="34" charset="0"/>
            </a:endParaRPr>
          </a:p>
          <a:p>
            <a:r>
              <a:rPr lang="en-US" altLang="en-US" baseline="0" dirty="0">
                <a:solidFill>
                  <a:srgbClr val="000000"/>
                </a:solidFill>
                <a:ea typeface="Arial" panose="020B0604020202020204" pitchFamily="34" charset="0"/>
              </a:rPr>
              <a:t>Background information: </a:t>
            </a:r>
          </a:p>
          <a:p>
            <a:r>
              <a:rPr lang="en-US" altLang="en-US" baseline="0" dirty="0">
                <a:solidFill>
                  <a:srgbClr val="000000"/>
                </a:solidFill>
                <a:ea typeface="Arial" panose="020B0604020202020204" pitchFamily="34" charset="0"/>
              </a:rPr>
              <a:t>Read the Math Practices and Implications for Practice from the CCSS and read pages 46-47 in </a:t>
            </a:r>
            <a:r>
              <a:rPr lang="en-US" sz="1200" kern="1200" dirty="0">
                <a:solidFill>
                  <a:schemeClr val="tx1"/>
                </a:solidFill>
                <a:effectLst/>
                <a:latin typeface="Arial" pitchFamily="34" charset="0"/>
                <a:ea typeface="MS PGothic" panose="020B0600070205080204" pitchFamily="34" charset="-128"/>
                <a:cs typeface="Arial" pitchFamily="34" charset="0"/>
              </a:rPr>
              <a:t>Mathematics Learning in Early Childhood Paths Towards Excellence and Equity</a:t>
            </a:r>
          </a:p>
          <a:p>
            <a:r>
              <a:rPr lang="en-US" sz="1200" kern="1200" dirty="0">
                <a:solidFill>
                  <a:schemeClr val="tx1"/>
                </a:solidFill>
                <a:effectLst/>
                <a:latin typeface="Arial" pitchFamily="34" charset="0"/>
                <a:ea typeface="MS PGothic" panose="020B0600070205080204" pitchFamily="34" charset="-128"/>
                <a:cs typeface="Arial" pitchFamily="34" charset="0"/>
              </a:rPr>
              <a:t>Committee on Early Childhood Mathematics, National Research Council of the National Academies </a:t>
            </a:r>
            <a:r>
              <a:rPr lang="en-US" sz="1200" u="sng" kern="1200" dirty="0">
                <a:solidFill>
                  <a:schemeClr val="tx1"/>
                </a:solidFill>
                <a:effectLst/>
                <a:latin typeface="Arial" pitchFamily="34" charset="0"/>
                <a:ea typeface="MS PGothic" panose="020B0600070205080204" pitchFamily="34" charset="-128"/>
                <a:cs typeface="Arial" pitchFamily="34" charset="0"/>
                <a:hlinkClick r:id="rId3"/>
              </a:rPr>
              <a:t>www.nap.edu</a:t>
            </a:r>
            <a:r>
              <a:rPr lang="en-US" sz="1200" kern="1200" dirty="0">
                <a:solidFill>
                  <a:schemeClr val="tx1"/>
                </a:solidFill>
                <a:effectLst/>
                <a:latin typeface="Arial" pitchFamily="34" charset="0"/>
                <a:ea typeface="MS PGothic" panose="020B0600070205080204" pitchFamily="34" charset="-128"/>
                <a:cs typeface="Arial" pitchFamily="34" charset="0"/>
              </a:rPr>
              <a:t> 2009.</a:t>
            </a:r>
          </a:p>
          <a:p>
            <a:r>
              <a:rPr lang="en-US" sz="1200" kern="1200" dirty="0">
                <a:solidFill>
                  <a:schemeClr val="tx1"/>
                </a:solidFill>
                <a:effectLst/>
                <a:latin typeface="Arial" pitchFamily="34" charset="0"/>
                <a:ea typeface="MS PGothic" panose="020B0600070205080204" pitchFamily="34" charset="-128"/>
                <a:cs typeface="Arial" pitchFamily="34" charset="0"/>
              </a:rPr>
              <a:t>Watch this</a:t>
            </a:r>
            <a:r>
              <a:rPr lang="en-US" sz="1200" kern="1200" baseline="0" dirty="0">
                <a:solidFill>
                  <a:schemeClr val="tx1"/>
                </a:solidFill>
                <a:effectLst/>
                <a:latin typeface="Arial" pitchFamily="34" charset="0"/>
                <a:ea typeface="MS PGothic" panose="020B0600070205080204" pitchFamily="34" charset="-128"/>
                <a:cs typeface="Arial" pitchFamily="34" charset="0"/>
              </a:rPr>
              <a:t> video clip for background information: https://youtu.be/g0sNO9ck_8s</a:t>
            </a:r>
            <a:endParaRPr lang="en-US" sz="1200" kern="1200" dirty="0">
              <a:solidFill>
                <a:schemeClr val="tx1"/>
              </a:solidFill>
              <a:effectLst/>
              <a:latin typeface="Arial" pitchFamily="34" charset="0"/>
              <a:ea typeface="MS PGothic" panose="020B0600070205080204" pitchFamily="34" charset="-128"/>
              <a:cs typeface="Arial" pitchFamily="34" charset="0"/>
            </a:endParaRPr>
          </a:p>
          <a:p>
            <a:pPr marL="0" lvl="1">
              <a:spcBef>
                <a:spcPct val="0"/>
              </a:spcBef>
              <a:defRPr/>
            </a:pPr>
            <a:endParaRPr lang="en-US" altLang="en-US" dirty="0">
              <a:solidFill>
                <a:srgbClr val="000000"/>
              </a:solidFill>
              <a:ea typeface="Arial" panose="020B0604020202020204" pitchFamily="34" charset="0"/>
            </a:endParaRPr>
          </a:p>
          <a:p>
            <a:pPr marL="112713" lvl="1">
              <a:spcBef>
                <a:spcPct val="0"/>
              </a:spcBef>
              <a:defRPr/>
            </a:pPr>
            <a:endParaRPr lang="en-US" altLang="en-US" i="1" dirty="0">
              <a:solidFill>
                <a:srgbClr val="000000"/>
              </a:solidFill>
              <a:ea typeface="Arial" panose="020B0604020202020204" pitchFamily="34" charset="0"/>
            </a:endParaRPr>
          </a:p>
          <a:p>
            <a:pPr>
              <a:defRPr/>
            </a:pPr>
            <a:endParaRPr lang="en-US" altLang="en-US" dirty="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8495D68C-6882-4F88-82C5-C160FD45CFA7}" type="slidenum">
              <a:rPr lang="en-US" altLang="en-US" smtClean="0"/>
              <a:pPr>
                <a:spcBef>
                  <a:spcPct val="0"/>
                </a:spcBef>
              </a:pPr>
              <a:t>11</a:t>
            </a:fld>
            <a:endParaRPr lang="en-US" altLang="en-US"/>
          </a:p>
        </p:txBody>
      </p:sp>
    </p:spTree>
    <p:extLst>
      <p:ext uri="{BB962C8B-B14F-4D97-AF65-F5344CB8AC3E}">
        <p14:creationId xmlns:p14="http://schemas.microsoft.com/office/powerpoint/2010/main" val="3280813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dirty="0"/>
              <a:t>Presenter Remarks:</a:t>
            </a:r>
          </a:p>
          <a:p>
            <a:r>
              <a:rPr lang="en-US" altLang="en-US" dirty="0"/>
              <a:t>Now we will watch a short video by Dr. Dou</a:t>
            </a:r>
            <a:r>
              <a:rPr lang="en-US" altLang="en-US" baseline="0" dirty="0"/>
              <a:t>g </a:t>
            </a:r>
            <a:r>
              <a:rPr lang="en-US" altLang="en-US" dirty="0"/>
              <a:t>Clements where he explains patterning. (video title: </a:t>
            </a:r>
            <a:r>
              <a:rPr lang="en-US" altLang="en-US" baseline="0" dirty="0"/>
              <a:t>Clements Patterning Defining Units)</a:t>
            </a:r>
          </a:p>
          <a:p>
            <a:endParaRPr lang="en-US" alt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t>Use the video viewing guide for note taking.</a:t>
            </a:r>
          </a:p>
          <a:p>
            <a:endParaRPr lang="en-US" altLang="en-US" i="1" baseline="0" dirty="0"/>
          </a:p>
          <a:p>
            <a:r>
              <a:rPr lang="en-US" altLang="en-US" i="1" baseline="0" dirty="0"/>
              <a:t>After video – </a:t>
            </a:r>
            <a:r>
              <a:rPr lang="en-US" altLang="en-US" dirty="0"/>
              <a:t>Discuss</a:t>
            </a:r>
            <a:r>
              <a:rPr lang="en-US" altLang="en-US" baseline="0" dirty="0"/>
              <a:t> with your table what you heard about patterning.</a:t>
            </a:r>
          </a:p>
          <a:p>
            <a:endParaRPr lang="en-US" altLang="en-US" baseline="0" dirty="0"/>
          </a:p>
          <a:p>
            <a:endParaRPr lang="en-US" altLang="en-US" dirty="0"/>
          </a:p>
          <a:p>
            <a:r>
              <a:rPr lang="en-US" altLang="en-US" b="1" dirty="0"/>
              <a:t>Extra Notes:</a:t>
            </a:r>
          </a:p>
          <a:p>
            <a:r>
              <a:rPr lang="en-US" altLang="en-US" dirty="0"/>
              <a:t>Click on the link to watch video.</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09136FAC-58EA-467F-9829-943D9DC85EFE}" type="slidenum">
              <a:rPr lang="en-US" altLang="en-US" smtClean="0"/>
              <a:pPr>
                <a:spcBef>
                  <a:spcPct val="0"/>
                </a:spcBef>
              </a:pPr>
              <a:t>12</a:t>
            </a:fld>
            <a:endParaRPr lang="en-US" altLang="en-US"/>
          </a:p>
        </p:txBody>
      </p:sp>
    </p:spTree>
    <p:extLst>
      <p:ext uri="{BB962C8B-B14F-4D97-AF65-F5344CB8AC3E}">
        <p14:creationId xmlns:p14="http://schemas.microsoft.com/office/powerpoint/2010/main" val="3562503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xfrm>
            <a:off x="685800" y="4343400"/>
            <a:ext cx="5486400" cy="449151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ts val="0"/>
              </a:spcBef>
            </a:pPr>
            <a:r>
              <a:rPr lang="en-US" altLang="en-US" b="1" dirty="0"/>
              <a:t>Presenter Remarks:</a:t>
            </a:r>
            <a:endParaRPr lang="en-US" altLang="en-US" dirty="0"/>
          </a:p>
          <a:p>
            <a:pPr>
              <a:spcBef>
                <a:spcPts val="0"/>
              </a:spcBef>
            </a:pPr>
            <a:r>
              <a:rPr lang="en-US" altLang="en-US" dirty="0"/>
              <a:t>“The Algebra and Functions (Classification and Patterning) strand concerns the development of algebraic thinking and reasoning. Included in this strand is the ability to sort, group, and classify objects by some attribute and to recognize, extend, and create patterns” (PCF, Volume</a:t>
            </a:r>
            <a:r>
              <a:rPr lang="en-US" altLang="en-US" baseline="0" dirty="0"/>
              <a:t> </a:t>
            </a:r>
            <a:r>
              <a:rPr lang="en-US" altLang="en-US" dirty="0"/>
              <a:t>1, p. 239).</a:t>
            </a:r>
          </a:p>
          <a:p>
            <a:pPr eaLnBrk="1" hangingPunct="1">
              <a:spcBef>
                <a:spcPts val="0"/>
              </a:spcBef>
            </a:pPr>
            <a:endParaRPr lang="en-US" altLang="en-US" dirty="0"/>
          </a:p>
          <a:p>
            <a:pPr>
              <a:spcBef>
                <a:spcPts val="0"/>
              </a:spcBef>
            </a:pPr>
            <a:r>
              <a:rPr lang="en-US" altLang="en-US" dirty="0"/>
              <a:t>Let’s take a closer look at the Algebra and Functions learning foundations. Please turn to page 153 in the PLF and follow along as we read through the </a:t>
            </a:r>
            <a:r>
              <a:rPr lang="en-US" altLang="en-US" dirty="0" err="1"/>
              <a:t>substrands</a:t>
            </a:r>
            <a:r>
              <a:rPr lang="en-US" altLang="en-US" dirty="0"/>
              <a:t> and foundations together. </a:t>
            </a:r>
          </a:p>
          <a:p>
            <a:pPr>
              <a:spcBef>
                <a:spcPts val="0"/>
              </a:spcBef>
            </a:pPr>
            <a:endParaRPr lang="en-US" altLang="en-US" dirty="0"/>
          </a:p>
          <a:p>
            <a:pPr>
              <a:spcBef>
                <a:spcPts val="0"/>
              </a:spcBef>
            </a:pPr>
            <a:r>
              <a:rPr lang="en-US" altLang="en-US" dirty="0"/>
              <a:t>Together let</a:t>
            </a:r>
            <a:r>
              <a:rPr lang="en-US" altLang="ja-JP" dirty="0"/>
              <a:t>’s echo read the first </a:t>
            </a:r>
            <a:r>
              <a:rPr lang="en-US" altLang="ja-JP" dirty="0" err="1"/>
              <a:t>substrand</a:t>
            </a:r>
            <a:r>
              <a:rPr lang="en-US" altLang="ja-JP" dirty="0"/>
              <a:t> ending in 1.0 for 48 and 60 months.  Discuss the differences between the ages with your table group. </a:t>
            </a:r>
          </a:p>
          <a:p>
            <a:pPr>
              <a:spcBef>
                <a:spcPts val="0"/>
              </a:spcBef>
            </a:pPr>
            <a:endParaRPr lang="en-US" altLang="en-US" dirty="0"/>
          </a:p>
          <a:p>
            <a:pPr>
              <a:spcBef>
                <a:spcPts val="0"/>
              </a:spcBef>
            </a:pPr>
            <a:r>
              <a:rPr lang="en-US" altLang="en-US" dirty="0"/>
              <a:t>Now let’s </a:t>
            </a:r>
            <a:r>
              <a:rPr lang="en-US" altLang="ja-JP" dirty="0"/>
              <a:t>read foundation 1.1  for 48 and 60 months. Discuss the differences between the ages with your table group. </a:t>
            </a:r>
          </a:p>
          <a:p>
            <a:pPr>
              <a:spcBef>
                <a:spcPts val="0"/>
              </a:spcBef>
            </a:pPr>
            <a:endParaRPr lang="en-US" altLang="en-US" dirty="0"/>
          </a:p>
          <a:p>
            <a:pPr>
              <a:spcBef>
                <a:spcPts val="0"/>
              </a:spcBef>
            </a:pPr>
            <a:r>
              <a:rPr lang="en-US" altLang="en-US" dirty="0"/>
              <a:t>Next we’ll </a:t>
            </a:r>
            <a:r>
              <a:rPr lang="en-US" altLang="ja-JP" dirty="0"/>
              <a:t>read the first </a:t>
            </a:r>
            <a:r>
              <a:rPr lang="en-US" altLang="ja-JP" dirty="0" err="1"/>
              <a:t>substrand</a:t>
            </a:r>
            <a:r>
              <a:rPr lang="en-US" altLang="ja-JP" dirty="0"/>
              <a:t> 2.0 for 48 and 60 months.  Discuss the differences between the ages with your table group. </a:t>
            </a:r>
          </a:p>
          <a:p>
            <a:pPr>
              <a:spcBef>
                <a:spcPts val="0"/>
              </a:spcBef>
            </a:pPr>
            <a:endParaRPr lang="en-US" altLang="en-US" dirty="0"/>
          </a:p>
          <a:p>
            <a:pPr>
              <a:spcBef>
                <a:spcPts val="0"/>
              </a:spcBef>
            </a:pPr>
            <a:r>
              <a:rPr lang="en-US" altLang="en-US" dirty="0"/>
              <a:t>Let’s read </a:t>
            </a:r>
            <a:r>
              <a:rPr lang="en-US" altLang="ja-JP" dirty="0"/>
              <a:t>foundation 2.1 for 48 and 60 months.  Discuss the differences between the ages with your table group. </a:t>
            </a:r>
          </a:p>
          <a:p>
            <a:pPr>
              <a:spcBef>
                <a:spcPts val="0"/>
              </a:spcBef>
            </a:pPr>
            <a:endParaRPr lang="en-US" altLang="en-US" dirty="0"/>
          </a:p>
          <a:p>
            <a:pPr>
              <a:spcBef>
                <a:spcPts val="0"/>
              </a:spcBef>
            </a:pPr>
            <a:r>
              <a:rPr lang="en-US" altLang="en-US" dirty="0"/>
              <a:t>Lastly, let’s </a:t>
            </a:r>
            <a:r>
              <a:rPr lang="en-US" altLang="ja-JP" dirty="0"/>
              <a:t>read foundation 2.2 for 48 and 60 months.  Discuss the differences between the ages with your table group.</a:t>
            </a:r>
            <a:endParaRPr lang="en-US" altLang="en-US" dirty="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CBC3C7B6-B481-43A8-B444-6AE16F55DB67}" type="slidenum">
              <a:rPr lang="en-US" altLang="en-US" smtClean="0"/>
              <a:pPr>
                <a:spcBef>
                  <a:spcPct val="0"/>
                </a:spcBef>
              </a:pPr>
              <a:t>13</a:t>
            </a:fld>
            <a:endParaRPr lang="en-US" altLang="en-US"/>
          </a:p>
        </p:txBody>
      </p:sp>
    </p:spTree>
    <p:extLst>
      <p:ext uri="{BB962C8B-B14F-4D97-AF65-F5344CB8AC3E}">
        <p14:creationId xmlns:p14="http://schemas.microsoft.com/office/powerpoint/2010/main" val="2968900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xfrm>
            <a:off x="685800" y="4341813"/>
            <a:ext cx="5486400" cy="411480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ts val="0"/>
              </a:spcBef>
              <a:spcAft>
                <a:spcPts val="0"/>
              </a:spcAft>
              <a:defRPr/>
            </a:pPr>
            <a:r>
              <a:rPr lang="en-US" altLang="en-US" b="1" dirty="0"/>
              <a:t>Activity 2: Museum Walk: Sorting Buttons</a:t>
            </a:r>
          </a:p>
          <a:p>
            <a:pPr>
              <a:spcBef>
                <a:spcPts val="0"/>
              </a:spcBef>
              <a:spcAft>
                <a:spcPts val="0"/>
              </a:spcAft>
              <a:defRPr/>
            </a:pPr>
            <a:endParaRPr lang="en-US" altLang="en-US" b="1" dirty="0"/>
          </a:p>
          <a:p>
            <a:pPr>
              <a:spcBef>
                <a:spcPts val="0"/>
              </a:spcBef>
              <a:spcAft>
                <a:spcPts val="0"/>
              </a:spcAft>
              <a:defRPr/>
            </a:pPr>
            <a:r>
              <a:rPr lang="en-US" altLang="en-US" b="1" dirty="0"/>
              <a:t>Presenter Remarks:</a:t>
            </a:r>
          </a:p>
          <a:p>
            <a:pPr>
              <a:spcBef>
                <a:spcPts val="0"/>
              </a:spcBef>
              <a:spcAft>
                <a:spcPts val="0"/>
              </a:spcAft>
              <a:defRPr/>
            </a:pPr>
            <a:r>
              <a:rPr lang="en-US" altLang="en-US" dirty="0"/>
              <a:t>In table groups</a:t>
            </a:r>
            <a:r>
              <a:rPr lang="en-US" altLang="en-US" baseline="0" dirty="0"/>
              <a:t> </a:t>
            </a:r>
            <a:r>
              <a:rPr lang="en-US" altLang="en-US" dirty="0"/>
              <a:t>sort buttons as many ways as possible. Use attributes and record the ways you sorted. You have 5 minutes and remember to keep sorting a secret.</a:t>
            </a:r>
          </a:p>
          <a:p>
            <a:pPr>
              <a:spcBef>
                <a:spcPts val="0"/>
              </a:spcBef>
              <a:spcAft>
                <a:spcPts val="0"/>
              </a:spcAft>
              <a:defRPr/>
            </a:pPr>
            <a:r>
              <a:rPr lang="en-US" altLang="en-US" i="1" dirty="0"/>
              <a:t>Remind participants to be creative with the categories they make.</a:t>
            </a:r>
          </a:p>
          <a:p>
            <a:pPr>
              <a:spcBef>
                <a:spcPts val="0"/>
              </a:spcBef>
              <a:spcAft>
                <a:spcPts val="0"/>
              </a:spcAft>
              <a:defRPr/>
            </a:pPr>
            <a:endParaRPr lang="en-US" altLang="en-US" b="1" dirty="0"/>
          </a:p>
          <a:p>
            <a:pPr>
              <a:spcBef>
                <a:spcPts val="0"/>
              </a:spcBef>
              <a:spcAft>
                <a:spcPts val="0"/>
              </a:spcAft>
              <a:defRPr/>
            </a:pPr>
            <a:r>
              <a:rPr lang="en-US" altLang="en-US" dirty="0"/>
              <a:t>Next</a:t>
            </a:r>
            <a:r>
              <a:rPr lang="en-US" altLang="en-US" b="1" dirty="0"/>
              <a:t>, </a:t>
            </a:r>
            <a:r>
              <a:rPr lang="en-US" dirty="0">
                <a:solidFill>
                  <a:srgbClr val="000000"/>
                </a:solidFill>
                <a:ea typeface="ＭＳ Ｐゴシック" charset="0"/>
                <a:cs typeface="Arial" charset="0"/>
              </a:rPr>
              <a:t>rotate tables to the right. Try to identify how the previous table group sorted their buttons. Write your guess on a 3x5 card and leave it face down. Rotate again.</a:t>
            </a:r>
          </a:p>
          <a:p>
            <a:pPr>
              <a:spcBef>
                <a:spcPts val="0"/>
              </a:spcBef>
              <a:spcAft>
                <a:spcPts val="0"/>
              </a:spcAft>
              <a:defRPr/>
            </a:pPr>
            <a:endParaRPr lang="en-US" dirty="0">
              <a:solidFill>
                <a:srgbClr val="000000"/>
              </a:solidFill>
              <a:ea typeface="ＭＳ Ｐゴシック" charset="0"/>
              <a:cs typeface="Arial" charset="0"/>
            </a:endParaRPr>
          </a:p>
          <a:p>
            <a:pPr>
              <a:spcBef>
                <a:spcPts val="0"/>
              </a:spcBef>
              <a:spcAft>
                <a:spcPts val="0"/>
              </a:spcAft>
              <a:defRPr/>
            </a:pPr>
            <a:r>
              <a:rPr lang="en-US" i="1" dirty="0">
                <a:solidFill>
                  <a:srgbClr val="000000"/>
                </a:solidFill>
                <a:ea typeface="ＭＳ Ｐゴシック" charset="0"/>
                <a:cs typeface="Arial" charset="0"/>
              </a:rPr>
              <a:t>See Process section below</a:t>
            </a:r>
            <a:r>
              <a:rPr lang="en-US" i="1" baseline="0" dirty="0">
                <a:solidFill>
                  <a:srgbClr val="000000"/>
                </a:solidFill>
                <a:ea typeface="ＭＳ Ｐゴシック" charset="0"/>
                <a:cs typeface="Arial" charset="0"/>
              </a:rPr>
              <a:t> for additional remarks.</a:t>
            </a:r>
            <a:endParaRPr lang="en-US" i="1" dirty="0">
              <a:solidFill>
                <a:srgbClr val="000000"/>
              </a:solidFill>
              <a:ea typeface="ＭＳ Ｐゴシック" charset="0"/>
              <a:cs typeface="Arial" charset="0"/>
            </a:endParaRPr>
          </a:p>
          <a:p>
            <a:pPr>
              <a:spcBef>
                <a:spcPts val="0"/>
              </a:spcBef>
              <a:spcAft>
                <a:spcPts val="0"/>
              </a:spcAft>
              <a:defRPr/>
            </a:pPr>
            <a:endParaRPr lang="en-US" altLang="en-US" b="1" dirty="0"/>
          </a:p>
          <a:p>
            <a:pPr>
              <a:spcBef>
                <a:spcPts val="0"/>
              </a:spcBef>
              <a:spcAft>
                <a:spcPts val="0"/>
              </a:spcAft>
              <a:defRPr/>
            </a:pPr>
            <a:r>
              <a:rPr lang="en-US" b="1" cap="all" dirty="0"/>
              <a:t>intent: </a:t>
            </a:r>
            <a:endParaRPr lang="en-US" sz="1400" dirty="0"/>
          </a:p>
          <a:p>
            <a:pPr>
              <a:spcBef>
                <a:spcPts val="0"/>
              </a:spcBef>
              <a:spcAft>
                <a:spcPts val="0"/>
              </a:spcAft>
              <a:defRPr/>
            </a:pPr>
            <a:r>
              <a:rPr lang="en-US" dirty="0"/>
              <a:t>Practice sorting while considering the components of the sorting process. </a:t>
            </a:r>
            <a:endParaRPr lang="en-US" sz="1400" dirty="0"/>
          </a:p>
          <a:p>
            <a:pPr>
              <a:spcBef>
                <a:spcPts val="0"/>
              </a:spcBef>
              <a:spcAft>
                <a:spcPts val="0"/>
              </a:spcAft>
              <a:defRPr/>
            </a:pPr>
            <a:r>
              <a:rPr lang="en-US" b="1" dirty="0"/>
              <a:t> </a:t>
            </a:r>
            <a:endParaRPr lang="en-US" sz="1400" dirty="0"/>
          </a:p>
          <a:p>
            <a:pPr>
              <a:spcBef>
                <a:spcPts val="0"/>
              </a:spcBef>
              <a:spcAft>
                <a:spcPts val="0"/>
              </a:spcAft>
              <a:defRPr/>
            </a:pPr>
            <a:r>
              <a:rPr lang="en-US" b="1" dirty="0"/>
              <a:t>OUTCOMES: </a:t>
            </a:r>
            <a:endParaRPr lang="en-US" sz="1400" dirty="0"/>
          </a:p>
          <a:p>
            <a:pPr>
              <a:spcBef>
                <a:spcPts val="0"/>
              </a:spcBef>
              <a:spcAft>
                <a:spcPts val="0"/>
              </a:spcAft>
              <a:defRPr/>
            </a:pPr>
            <a:r>
              <a:rPr lang="en-US" dirty="0"/>
              <a:t>Participants increase their understanding of the components of sorting.</a:t>
            </a:r>
            <a:endParaRPr lang="en-US" sz="1800" dirty="0"/>
          </a:p>
          <a:p>
            <a:pPr>
              <a:spcBef>
                <a:spcPts val="0"/>
              </a:spcBef>
              <a:spcAft>
                <a:spcPts val="0"/>
              </a:spcAft>
              <a:defRPr/>
            </a:pPr>
            <a:r>
              <a:rPr lang="en-US" b="1" cap="all" dirty="0"/>
              <a:t> </a:t>
            </a:r>
            <a:endParaRPr lang="en-US" sz="1400" dirty="0"/>
          </a:p>
          <a:p>
            <a:pPr>
              <a:spcBef>
                <a:spcPts val="0"/>
              </a:spcBef>
              <a:spcAft>
                <a:spcPts val="0"/>
              </a:spcAft>
              <a:defRPr/>
            </a:pPr>
            <a:r>
              <a:rPr lang="en-US" b="1" cap="all" dirty="0"/>
              <a:t>Materials Required: </a:t>
            </a:r>
            <a:endParaRPr lang="en-US" sz="1400" dirty="0"/>
          </a:p>
          <a:p>
            <a:pPr marL="171450" indent="-171450">
              <a:spcBef>
                <a:spcPts val="0"/>
              </a:spcBef>
              <a:spcAft>
                <a:spcPts val="0"/>
              </a:spcAft>
              <a:buFont typeface="Arial" panose="020B0604020202020204" pitchFamily="34" charset="0"/>
              <a:buChar char="•"/>
              <a:defRPr/>
            </a:pPr>
            <a:r>
              <a:rPr lang="en-US" dirty="0"/>
              <a:t>Assortment of buttons for each table: </a:t>
            </a:r>
            <a:endParaRPr lang="en-US" sz="1800" dirty="0"/>
          </a:p>
          <a:p>
            <a:pPr marL="171450" indent="-171450">
              <a:spcBef>
                <a:spcPts val="0"/>
              </a:spcBef>
              <a:spcAft>
                <a:spcPts val="0"/>
              </a:spcAft>
              <a:buFont typeface="Arial" panose="020B0604020202020204" pitchFamily="34" charset="0"/>
              <a:buChar char="•"/>
              <a:defRPr/>
            </a:pPr>
            <a:r>
              <a:rPr lang="en-US" dirty="0"/>
              <a:t>Blank 3 x 5 cards</a:t>
            </a:r>
            <a:endParaRPr lang="en-US" sz="1800" dirty="0"/>
          </a:p>
          <a:p>
            <a:pPr marL="171450" indent="-171450">
              <a:spcBef>
                <a:spcPts val="0"/>
              </a:spcBef>
              <a:spcAft>
                <a:spcPts val="0"/>
              </a:spcAft>
              <a:buFont typeface="Arial" panose="020B0604020202020204" pitchFamily="34" charset="0"/>
              <a:buChar char="•"/>
              <a:defRPr/>
            </a:pPr>
            <a:r>
              <a:rPr lang="en-US" dirty="0"/>
              <a:t>Handout 3: Ways to Engage Preschool Children in Conversations about Sorting and Classifying</a:t>
            </a:r>
            <a:endParaRPr lang="en-US" sz="1800" dirty="0"/>
          </a:p>
          <a:p>
            <a:pPr>
              <a:spcBef>
                <a:spcPts val="0"/>
              </a:spcBef>
              <a:spcAft>
                <a:spcPts val="0"/>
              </a:spcAft>
              <a:defRPr/>
            </a:pPr>
            <a:r>
              <a:rPr lang="en-US" b="1" dirty="0"/>
              <a:t> </a:t>
            </a:r>
            <a:endParaRPr lang="en-US" sz="1400" dirty="0"/>
          </a:p>
          <a:p>
            <a:pPr>
              <a:spcBef>
                <a:spcPts val="0"/>
              </a:spcBef>
              <a:spcAft>
                <a:spcPts val="0"/>
              </a:spcAft>
              <a:defRPr/>
            </a:pPr>
            <a:r>
              <a:rPr lang="en-US" b="1" cap="all" dirty="0"/>
              <a:t>Time:</a:t>
            </a:r>
            <a:r>
              <a:rPr lang="en-US" dirty="0"/>
              <a:t> 10 minutes</a:t>
            </a:r>
            <a:endParaRPr lang="en-US" sz="1400" dirty="0"/>
          </a:p>
          <a:p>
            <a:pPr>
              <a:spcBef>
                <a:spcPts val="0"/>
              </a:spcBef>
              <a:spcAft>
                <a:spcPts val="0"/>
              </a:spcAft>
              <a:defRPr/>
            </a:pPr>
            <a:r>
              <a:rPr lang="en-US" b="1" cap="all" dirty="0"/>
              <a:t>Process: </a:t>
            </a:r>
            <a:endParaRPr lang="en-US" sz="1400" dirty="0"/>
          </a:p>
          <a:p>
            <a:pPr marL="228600" indent="-228600">
              <a:spcBef>
                <a:spcPts val="0"/>
              </a:spcBef>
              <a:spcAft>
                <a:spcPts val="0"/>
              </a:spcAft>
              <a:buFont typeface="+mj-lt"/>
              <a:buAutoNum type="arabicPeriod"/>
              <a:defRPr/>
            </a:pPr>
            <a:r>
              <a:rPr lang="en-US" dirty="0"/>
              <a:t>Show participants the assortment of buttons.</a:t>
            </a:r>
            <a:endParaRPr lang="en-US" sz="1400" dirty="0"/>
          </a:p>
          <a:p>
            <a:pPr marL="228600" indent="-228600">
              <a:spcBef>
                <a:spcPts val="0"/>
              </a:spcBef>
              <a:spcAft>
                <a:spcPts val="0"/>
              </a:spcAft>
              <a:buFont typeface="+mj-lt"/>
              <a:buAutoNum type="arabicPeriod"/>
              <a:defRPr/>
            </a:pPr>
            <a:r>
              <a:rPr lang="en-US" dirty="0"/>
              <a:t>First: Participants sort their buttons with their table group. (Remind participants to be creative with the categories they make.) Groups then write down the attributes with which they categorized their buttons, placing this attribute list in the SECRET envelope.</a:t>
            </a:r>
            <a:endParaRPr lang="en-US" sz="1400" dirty="0"/>
          </a:p>
          <a:p>
            <a:pPr marL="228600" indent="-228600">
              <a:spcBef>
                <a:spcPts val="0"/>
              </a:spcBef>
              <a:spcAft>
                <a:spcPts val="0"/>
              </a:spcAft>
              <a:buFont typeface="+mj-lt"/>
              <a:buAutoNum type="arabicPeriod"/>
              <a:defRPr/>
            </a:pPr>
            <a:r>
              <a:rPr lang="en-US" dirty="0"/>
              <a:t>Second: Trainers ring a bell and invite participants to begin the Museum Walk, and to start guessing how other groups categorized their buttons. </a:t>
            </a:r>
            <a:endParaRPr lang="en-US" sz="1400" dirty="0"/>
          </a:p>
          <a:p>
            <a:pPr marL="228600" indent="-228600">
              <a:spcBef>
                <a:spcPts val="0"/>
              </a:spcBef>
              <a:spcAft>
                <a:spcPts val="0"/>
              </a:spcAft>
              <a:buFont typeface="+mj-lt"/>
              <a:buAutoNum type="arabicPeriod"/>
              <a:defRPr/>
            </a:pPr>
            <a:r>
              <a:rPr lang="en-US" dirty="0"/>
              <a:t>When a group thinks they have determined what attributes are used to categorize the buttons at a given table, they are to write their best guess on a 3 x 5 card, placing the card face down on the table. </a:t>
            </a:r>
            <a:endParaRPr lang="en-US" sz="1400" dirty="0"/>
          </a:p>
          <a:p>
            <a:pPr marL="228600" indent="-228600">
              <a:spcBef>
                <a:spcPts val="0"/>
              </a:spcBef>
              <a:spcAft>
                <a:spcPts val="0"/>
              </a:spcAft>
              <a:buFont typeface="+mj-lt"/>
              <a:buAutoNum type="arabicPeriod"/>
              <a:defRPr/>
            </a:pPr>
            <a:r>
              <a:rPr lang="en-US" dirty="0"/>
              <a:t>Trainers may ring the bell to rotate tables as many times as necessary and time permits.</a:t>
            </a:r>
            <a:endParaRPr lang="en-US" sz="1400" dirty="0"/>
          </a:p>
          <a:p>
            <a:pPr marL="228600" indent="-228600">
              <a:spcBef>
                <a:spcPts val="0"/>
              </a:spcBef>
              <a:spcAft>
                <a:spcPts val="0"/>
              </a:spcAft>
              <a:buFont typeface="+mj-lt"/>
              <a:buAutoNum type="arabicPeriod"/>
              <a:defRPr/>
            </a:pPr>
            <a:r>
              <a:rPr lang="en-US" dirty="0"/>
              <a:t>When ready, ask participants to return to their original table. At a designated sound, ask everyone to turn over the 3 x 5 cards that were left on their tables.</a:t>
            </a:r>
            <a:endParaRPr lang="en-US" sz="1400" dirty="0"/>
          </a:p>
          <a:p>
            <a:pPr marL="228600" indent="-228600">
              <a:spcBef>
                <a:spcPts val="0"/>
              </a:spcBef>
              <a:spcAft>
                <a:spcPts val="0"/>
              </a:spcAft>
              <a:buFont typeface="+mj-lt"/>
              <a:buAutoNum type="arabicPeriod"/>
              <a:defRPr/>
            </a:pPr>
            <a:r>
              <a:rPr lang="en-US" dirty="0"/>
              <a:t>Allow time for table groups to read through the guesses to see what others thought. </a:t>
            </a:r>
            <a:endParaRPr lang="en-US" sz="1400" dirty="0"/>
          </a:p>
          <a:p>
            <a:pPr marL="228600" indent="-228600">
              <a:spcBef>
                <a:spcPts val="0"/>
              </a:spcBef>
              <a:spcAft>
                <a:spcPts val="0"/>
              </a:spcAft>
              <a:buFont typeface="+mj-lt"/>
              <a:buAutoNum type="arabicPeriod"/>
              <a:defRPr/>
            </a:pPr>
            <a:r>
              <a:rPr lang="en-US" dirty="0"/>
              <a:t>Debrief:</a:t>
            </a:r>
            <a:endParaRPr lang="en-US" sz="1400" dirty="0"/>
          </a:p>
          <a:p>
            <a:pPr marL="628650" lvl="1" indent="-171450">
              <a:spcBef>
                <a:spcPts val="0"/>
              </a:spcBef>
              <a:spcAft>
                <a:spcPts val="0"/>
              </a:spcAft>
              <a:buFont typeface="Arial" panose="020B0604020202020204" pitchFamily="34" charset="0"/>
              <a:buChar char="•"/>
              <a:defRPr/>
            </a:pPr>
            <a:r>
              <a:rPr lang="en-US" dirty="0"/>
              <a:t>How many guesses were right? How many were wrong? How many made sense but did not match the original categories?</a:t>
            </a:r>
            <a:endParaRPr lang="en-US" sz="1400" dirty="0"/>
          </a:p>
          <a:p>
            <a:pPr marL="628650" lvl="1" indent="-171450">
              <a:spcBef>
                <a:spcPts val="0"/>
              </a:spcBef>
              <a:spcAft>
                <a:spcPts val="0"/>
              </a:spcAft>
              <a:buFont typeface="Arial" panose="020B0604020202020204" pitchFamily="34" charset="0"/>
              <a:buChar char="•"/>
              <a:defRPr/>
            </a:pPr>
            <a:r>
              <a:rPr lang="en-US" dirty="0"/>
              <a:t>As a group we are going to make an attribute list together. Start yelling out attributes that were listed your 3 x 5 cards.</a:t>
            </a:r>
            <a:endParaRPr lang="en-US" sz="1400" dirty="0"/>
          </a:p>
          <a:p>
            <a:pPr marL="1085850" lvl="2" indent="-171450">
              <a:spcBef>
                <a:spcPts val="0"/>
              </a:spcBef>
              <a:spcAft>
                <a:spcPts val="0"/>
              </a:spcAft>
              <a:buFont typeface="Arial" panose="020B0604020202020204" pitchFamily="34" charset="0"/>
              <a:buChar char="•"/>
              <a:defRPr/>
            </a:pPr>
            <a:r>
              <a:rPr lang="en-US" dirty="0"/>
              <a:t>Trainer stands at the front, writing down the attributes on chart paper as participants yell them out. </a:t>
            </a:r>
            <a:endParaRPr lang="en-US" sz="1400" dirty="0"/>
          </a:p>
          <a:p>
            <a:pPr marL="1085850" lvl="2" indent="-171450">
              <a:spcBef>
                <a:spcPts val="0"/>
              </a:spcBef>
              <a:spcAft>
                <a:spcPts val="0"/>
              </a:spcAft>
              <a:buFont typeface="Arial" panose="020B0604020202020204" pitchFamily="34" charset="0"/>
              <a:buChar char="•"/>
              <a:defRPr/>
            </a:pPr>
            <a:r>
              <a:rPr lang="en-US" kern="1200" dirty="0">
                <a:solidFill>
                  <a:schemeClr val="tx1"/>
                </a:solidFill>
                <a:effectLst/>
                <a:latin typeface="Arial" pitchFamily="34" charset="0"/>
                <a:ea typeface="Arial" charset="0"/>
                <a:cs typeface="Arial" pitchFamily="34" charset="0"/>
              </a:rPr>
              <a:t>T</a:t>
            </a:r>
            <a:r>
              <a:rPr lang="en-US" sz="1200" kern="1200" dirty="0">
                <a:solidFill>
                  <a:schemeClr val="tx1"/>
                </a:solidFill>
                <a:effectLst/>
                <a:latin typeface="Arial" pitchFamily="34" charset="0"/>
                <a:ea typeface="Arial" charset="0"/>
                <a:cs typeface="Arial" pitchFamily="34" charset="0"/>
              </a:rPr>
              <a:t>he result is a list of attributes to add to throughout the day.</a:t>
            </a:r>
            <a:endParaRPr lang="en-US" sz="1400" dirty="0"/>
          </a:p>
          <a:p>
            <a:pPr marL="228600" indent="-228600">
              <a:spcBef>
                <a:spcPts val="0"/>
              </a:spcBef>
              <a:spcAft>
                <a:spcPts val="0"/>
              </a:spcAft>
              <a:buFont typeface="+mj-lt"/>
              <a:buAutoNum type="arabicPeriod"/>
              <a:defRPr/>
            </a:pPr>
            <a:r>
              <a:rPr lang="en-US" dirty="0"/>
              <a:t>When participants are done with the activity and returned</a:t>
            </a:r>
            <a:r>
              <a:rPr lang="en-US" baseline="0" dirty="0"/>
              <a:t> to</a:t>
            </a:r>
            <a:r>
              <a:rPr lang="en-US" dirty="0"/>
              <a:t> tables, ask</a:t>
            </a:r>
            <a:r>
              <a:rPr lang="en-US" baseline="0" dirty="0"/>
              <a:t> them</a:t>
            </a:r>
            <a:r>
              <a:rPr lang="en-US" dirty="0"/>
              <a:t> locate Handout 3. This handout lists ideas of questions and conversation prompts that you might use during the day with your students to support the types of conversations you just had. It is in English and Spanish, if you are supporting students who are also learning Spanish. This may also be sent home with families.</a:t>
            </a:r>
          </a:p>
          <a:p>
            <a:pPr>
              <a:spcBef>
                <a:spcPts val="0"/>
              </a:spcBef>
              <a:spcAft>
                <a:spcPts val="0"/>
              </a:spcAft>
              <a:defRPr/>
            </a:pPr>
            <a:endParaRPr lang="en-US" b="1" dirty="0"/>
          </a:p>
          <a:p>
            <a:pPr>
              <a:spcBef>
                <a:spcPts val="0"/>
              </a:spcBef>
              <a:spcAft>
                <a:spcPts val="0"/>
              </a:spcAft>
              <a:defRPr/>
            </a:pPr>
            <a:r>
              <a:rPr lang="en-US" b="1" dirty="0"/>
              <a:t>SUMMARY</a:t>
            </a:r>
            <a:r>
              <a:rPr lang="en-US" dirty="0"/>
              <a:t>: </a:t>
            </a:r>
            <a:endParaRPr lang="en-US" sz="1400" dirty="0"/>
          </a:p>
          <a:p>
            <a:pPr>
              <a:spcBef>
                <a:spcPts val="0"/>
              </a:spcBef>
              <a:spcAft>
                <a:spcPts val="0"/>
              </a:spcAft>
              <a:defRPr/>
            </a:pPr>
            <a:r>
              <a:rPr lang="en-US" dirty="0"/>
              <a:t>While working in groups, participants increase their understanding of the components of sorting. </a:t>
            </a:r>
            <a:endParaRPr lang="en-US" sz="1400" dirty="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0E4C02C9-85E3-4E0A-9559-AE972C8605E4}" type="slidenum">
              <a:rPr lang="en-US" altLang="en-US" smtClean="0"/>
              <a:pPr>
                <a:spcBef>
                  <a:spcPct val="0"/>
                </a:spcBef>
              </a:pPr>
              <a:t>14</a:t>
            </a:fld>
            <a:endParaRPr lang="en-US" altLang="en-US"/>
          </a:p>
        </p:txBody>
      </p:sp>
    </p:spTree>
    <p:extLst>
      <p:ext uri="{BB962C8B-B14F-4D97-AF65-F5344CB8AC3E}">
        <p14:creationId xmlns:p14="http://schemas.microsoft.com/office/powerpoint/2010/main" val="2995484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169986" name="Notes Placeholder 2"/>
          <p:cNvSpPr>
            <a:spLocks noGrp="1"/>
          </p:cNvSpPr>
          <p:nvPr>
            <p:ph type="body" idx="1"/>
          </p:nvPr>
        </p:nvSpPr>
        <p:spPr>
          <a:xfrm>
            <a:off x="685800" y="4394200"/>
            <a:ext cx="5486400" cy="4048125"/>
          </a:xfrm>
          <a:extLst/>
        </p:spPr>
        <p:txBody>
          <a:bodyPr>
            <a:noAutofit/>
          </a:bodyPr>
          <a:lstStyle/>
          <a:p>
            <a:pPr>
              <a:spcBef>
                <a:spcPts val="0"/>
              </a:spcBef>
              <a:defRPr/>
            </a:pPr>
            <a:r>
              <a:rPr lang="en-US" altLang="en-US" b="1" dirty="0"/>
              <a:t>Presenter Remarks:</a:t>
            </a:r>
          </a:p>
          <a:p>
            <a:pPr>
              <a:spcBef>
                <a:spcPts val="0"/>
              </a:spcBef>
              <a:defRPr/>
            </a:pPr>
            <a:r>
              <a:rPr lang="en-US" altLang="en-US" dirty="0"/>
              <a:t>The DRDP-K (2015)</a:t>
            </a:r>
            <a:r>
              <a:rPr lang="en-US" altLang="en-US" baseline="30000" dirty="0"/>
              <a:t> </a:t>
            </a:r>
            <a:r>
              <a:rPr lang="en-US" altLang="en-US" dirty="0"/>
              <a:t>informs teachers' understanding of the developmental continuum.</a:t>
            </a:r>
          </a:p>
          <a:p>
            <a:pPr>
              <a:spcBef>
                <a:spcPts val="0"/>
              </a:spcBef>
              <a:defRPr/>
            </a:pPr>
            <a:r>
              <a:rPr lang="en-US" altLang="en-US" dirty="0"/>
              <a:t> </a:t>
            </a:r>
            <a:endParaRPr lang="en-US" altLang="en-US" b="1" dirty="0"/>
          </a:p>
          <a:p>
            <a:pPr>
              <a:spcBef>
                <a:spcPts val="0"/>
              </a:spcBef>
              <a:defRPr/>
            </a:pPr>
            <a:r>
              <a:rPr lang="en-US" altLang="en-US" dirty="0"/>
              <a:t>One key feature of the DRDP-K to consider is that it is an observation-based assessment too and not a test. It is used to support children's learning. </a:t>
            </a:r>
          </a:p>
          <a:p>
            <a:pPr>
              <a:spcBef>
                <a:spcPts val="0"/>
              </a:spcBef>
              <a:defRPr/>
            </a:pPr>
            <a:endParaRPr lang="en-US" altLang="en-US" dirty="0"/>
          </a:p>
          <a:p>
            <a:pPr>
              <a:spcBef>
                <a:spcPts val="0"/>
              </a:spcBef>
              <a:defRPr/>
            </a:pPr>
            <a:r>
              <a:rPr lang="en-US" altLang="en-US" dirty="0"/>
              <a:t>Observing and documenting children's progress provides teachers with the information that they need to differentiate instruction and experiences. It also provides information to individualize.</a:t>
            </a:r>
          </a:p>
          <a:p>
            <a:pPr>
              <a:spcBef>
                <a:spcPts val="0"/>
              </a:spcBef>
              <a:defRPr/>
            </a:pPr>
            <a:endParaRPr lang="en-US" altLang="en-US" b="1" dirty="0"/>
          </a:p>
          <a:p>
            <a:pPr eaLnBrk="1" hangingPunct="1">
              <a:spcBef>
                <a:spcPts val="0"/>
              </a:spcBef>
              <a:defRPr/>
            </a:pPr>
            <a:r>
              <a:rPr lang="en-US" altLang="en-US" dirty="0"/>
              <a:t>Observational tools are preferred over criterion-referenced tools because the information gathered by observation more accurately reflects what children are able to do. Understanding what children are able to do allows teachers to better plan for activities that will meet and appropriately challenge children's developmental needs.</a:t>
            </a:r>
          </a:p>
          <a:p>
            <a:pPr marL="227013" lvl="1">
              <a:spcBef>
                <a:spcPts val="0"/>
              </a:spcBef>
              <a:defRPr/>
            </a:pPr>
            <a:endParaRPr lang="en-US" altLang="en-US" dirty="0"/>
          </a:p>
          <a:p>
            <a:pPr>
              <a:spcBef>
                <a:spcPts val="0"/>
              </a:spcBef>
              <a:defRPr/>
            </a:pPr>
            <a:r>
              <a:rPr lang="en-US" altLang="en-US" dirty="0"/>
              <a:t>Other features of the DRDP-K (2015) include:</a:t>
            </a:r>
          </a:p>
          <a:p>
            <a:pPr marL="171450" indent="-171450">
              <a:spcBef>
                <a:spcPts val="0"/>
              </a:spcBef>
              <a:buFont typeface="Arial" panose="020B0604020202020204" pitchFamily="34" charset="0"/>
              <a:buChar char="•"/>
              <a:defRPr/>
            </a:pPr>
            <a:r>
              <a:rPr lang="en-US" altLang="en-US" dirty="0"/>
              <a:t>It is an individual child assessment that can be shared with families. </a:t>
            </a:r>
          </a:p>
          <a:p>
            <a:pPr marL="171450" indent="-171450">
              <a:spcBef>
                <a:spcPts val="0"/>
              </a:spcBef>
              <a:buFont typeface="Arial" panose="020B0604020202020204" pitchFamily="34" charset="0"/>
              <a:buChar char="•"/>
              <a:defRPr/>
            </a:pPr>
            <a:r>
              <a:rPr lang="en-US" altLang="en-US" dirty="0"/>
              <a:t>It is aligned with the PLF. </a:t>
            </a:r>
          </a:p>
          <a:p>
            <a:pPr marL="171450" indent="-171450">
              <a:spcBef>
                <a:spcPts val="0"/>
              </a:spcBef>
              <a:buFont typeface="Arial" panose="020B0604020202020204" pitchFamily="34" charset="0"/>
              <a:buChar char="•"/>
              <a:defRPr/>
            </a:pPr>
            <a:r>
              <a:rPr lang="en-US" altLang="en-US" dirty="0"/>
              <a:t>It opens up the opportunity for articulation between preschool and TK teachers. </a:t>
            </a:r>
          </a:p>
          <a:p>
            <a:pPr marL="628650" lvl="1" indent="-171450">
              <a:spcBef>
                <a:spcPts val="0"/>
              </a:spcBef>
              <a:buFont typeface="Wingdings" panose="05000000000000000000" pitchFamily="2" charset="2"/>
              <a:buChar char="§"/>
              <a:defRPr/>
            </a:pPr>
            <a:r>
              <a:rPr lang="en-US" altLang="en-US" dirty="0"/>
              <a:t>Sharing information as to where children are on the developmental continuum can better prepare TK teachers to work with students. </a:t>
            </a:r>
          </a:p>
          <a:p>
            <a:pPr marL="171450" indent="-171450">
              <a:spcBef>
                <a:spcPts val="0"/>
              </a:spcBef>
              <a:buFont typeface="Arial" panose="020B0604020202020204" pitchFamily="34" charset="0"/>
              <a:buChar char="•"/>
              <a:defRPr/>
            </a:pPr>
            <a:r>
              <a:rPr lang="en-US" altLang="en-US" dirty="0"/>
              <a:t>It allows teachers to include a request form for previous records as part of TK registration, to help support the relationships between preschool, family, and TK.</a:t>
            </a:r>
          </a:p>
          <a:p>
            <a:pPr>
              <a:spcBef>
                <a:spcPts val="0"/>
              </a:spcBef>
              <a:buFontTx/>
              <a:buChar char="•"/>
              <a:defRPr/>
            </a:pPr>
            <a:endParaRPr lang="en-US" altLang="en-US" dirty="0"/>
          </a:p>
          <a:p>
            <a:pPr eaLnBrk="1" hangingPunct="1">
              <a:spcBef>
                <a:spcPts val="0"/>
              </a:spcBef>
              <a:defRPr/>
            </a:pPr>
            <a:r>
              <a:rPr lang="en-US" altLang="en-US" dirty="0"/>
              <a:t>The DRDP-K (2015) has been developed with world-renowned experts. It is based on research and knowledge regarding what is most important for predicting school success.</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9453371F-451F-45B8-9739-BEF6CD189774}" type="slidenum">
              <a:rPr lang="en-US" altLang="en-US" smtClean="0">
                <a:solidFill>
                  <a:srgbClr val="000000"/>
                </a:solidFill>
                <a:latin typeface="Calibri" panose="020F0502020204030204" pitchFamily="34" charset="0"/>
              </a:rPr>
              <a:pPr>
                <a:spcBef>
                  <a:spcPct val="0"/>
                </a:spcBef>
              </a:pPr>
              <a:t>15</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570247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dirty="0"/>
              <a:t>Background Information:</a:t>
            </a:r>
          </a:p>
          <a:p>
            <a:r>
              <a:rPr lang="en-US" altLang="ja-JP" dirty="0"/>
              <a:t>See DRDP-K (2015), </a:t>
            </a:r>
            <a:r>
              <a:rPr lang="en-US" altLang="en-US" dirty="0"/>
              <a:t>p. 24 and p. 28</a:t>
            </a:r>
            <a:r>
              <a:rPr lang="en-US" altLang="ja-JP" dirty="0"/>
              <a:t>.</a:t>
            </a:r>
          </a:p>
          <a:p>
            <a:endParaRPr lang="en-US" altLang="en-US" b="1" dirty="0"/>
          </a:p>
          <a:p>
            <a:r>
              <a:rPr lang="en-US" altLang="en-US" b="1" dirty="0"/>
              <a:t>Presenter Remarks:</a:t>
            </a:r>
            <a:endParaRPr lang="en-US" altLang="en-US" dirty="0"/>
          </a:p>
          <a:p>
            <a:pPr>
              <a:spcBef>
                <a:spcPct val="0"/>
              </a:spcBef>
            </a:pPr>
            <a:r>
              <a:rPr lang="en-US" altLang="en-US" dirty="0"/>
              <a:t>The DRDP-K gives TK teachers a lens to measure children's developing capacity to understand details and ideas from age-appropriate text presented by adults. </a:t>
            </a:r>
          </a:p>
          <a:p>
            <a:pPr>
              <a:spcBef>
                <a:spcPct val="0"/>
              </a:spcBef>
            </a:pPr>
            <a:endParaRPr lang="en-US" altLang="en-US" dirty="0"/>
          </a:p>
          <a:p>
            <a:pPr>
              <a:spcBef>
                <a:spcPct val="0"/>
              </a:spcBef>
            </a:pPr>
            <a:r>
              <a:rPr lang="en-US" altLang="ja-JP" dirty="0"/>
              <a:t>Find Handout 4:</a:t>
            </a:r>
            <a:r>
              <a:rPr lang="en-US" altLang="ja-JP" b="1" dirty="0"/>
              <a:t> </a:t>
            </a:r>
            <a:r>
              <a:rPr lang="en-US" altLang="ja-JP" dirty="0"/>
              <a:t>DRDP-K COG: MATH 1 and COG 5: Classification and Patterning. These two measures align with the Algebra and Functions strand. </a:t>
            </a:r>
          </a:p>
          <a:p>
            <a:pPr>
              <a:spcBef>
                <a:spcPct val="0"/>
              </a:spcBef>
            </a:pPr>
            <a:endParaRPr lang="en-US" altLang="ja-JP" dirty="0"/>
          </a:p>
          <a:p>
            <a:pPr>
              <a:spcBef>
                <a:spcPct val="0"/>
              </a:spcBef>
            </a:pPr>
            <a:r>
              <a:rPr lang="en-US" altLang="ja-JP" dirty="0"/>
              <a:t>Take 5 minutes and read each stage along with a few of the examples. </a:t>
            </a:r>
          </a:p>
          <a:p>
            <a:pPr>
              <a:spcBef>
                <a:spcPct val="0"/>
              </a:spcBef>
            </a:pPr>
            <a:endParaRPr lang="en-US" altLang="ja-JP" dirty="0"/>
          </a:p>
          <a:p>
            <a:pPr>
              <a:spcBef>
                <a:spcPct val="0"/>
              </a:spcBef>
            </a:pPr>
            <a:r>
              <a:rPr lang="en-US" altLang="ja-JP" dirty="0"/>
              <a:t>Take a moment and think about how you might use the information from these measures to help plan for individual students? Write your thoughts on a sticky note.</a:t>
            </a:r>
          </a:p>
          <a:p>
            <a:pPr>
              <a:spcBef>
                <a:spcPct val="0"/>
              </a:spcBef>
            </a:pPr>
            <a:endParaRPr lang="en-US" altLang="ja-JP" dirty="0"/>
          </a:p>
          <a:p>
            <a:pPr>
              <a:spcBef>
                <a:spcPct val="0"/>
              </a:spcBef>
            </a:pPr>
            <a:r>
              <a:rPr lang="en-US" altLang="ja-JP" dirty="0"/>
              <a:t>Now stand up and find someone from a different table and exchange your ideas. </a:t>
            </a:r>
          </a:p>
          <a:p>
            <a:endParaRPr lang="en-US" altLang="en-US" b="1" dirty="0"/>
          </a:p>
          <a:p>
            <a:endParaRPr lang="en-US" altLang="en-US" dirty="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1D23C99A-2206-4A7C-B936-9967385823EF}" type="slidenum">
              <a:rPr lang="en-US" altLang="en-US" smtClean="0"/>
              <a:pPr>
                <a:spcBef>
                  <a:spcPct val="0"/>
                </a:spcBef>
              </a:pPr>
              <a:t>16</a:t>
            </a:fld>
            <a:endParaRPr lang="en-US" altLang="en-US"/>
          </a:p>
        </p:txBody>
      </p:sp>
    </p:spTree>
    <p:extLst>
      <p:ext uri="{BB962C8B-B14F-4D97-AF65-F5344CB8AC3E}">
        <p14:creationId xmlns:p14="http://schemas.microsoft.com/office/powerpoint/2010/main" val="1957839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dirty="0"/>
              <a:t>Presenter Remarks:</a:t>
            </a:r>
            <a:endParaRPr lang="en-US" altLang="en-US" dirty="0"/>
          </a:p>
          <a:p>
            <a:r>
              <a:rPr lang="en-US" altLang="en-US" dirty="0"/>
              <a:t>“Researchers </a:t>
            </a:r>
            <a:r>
              <a:rPr lang="en-US" altLang="en-US" dirty="0" err="1"/>
              <a:t>Seo</a:t>
            </a:r>
            <a:r>
              <a:rPr lang="en-US" altLang="en-US" dirty="0"/>
              <a:t> and Ginsburg (2004) point out that preschool children do not often spontaneously choose to do sorting activities on their own. Therefore, sorting is an area in which teacher facilitation and modeling across a range of situations and contexts is particularly important. The teacher should note that how a child sorts depends on the situation and the child’</a:t>
            </a:r>
            <a:r>
              <a:rPr lang="en-US" altLang="ja-JP" dirty="0"/>
              <a:t>s perception of the activity” (</a:t>
            </a:r>
            <a:r>
              <a:rPr lang="en-US" altLang="en-US" dirty="0"/>
              <a:t>PLF, Volume 1, p. 146).</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25C45CD2-875E-45E3-8150-BE6708227AD3}" type="slidenum">
              <a:rPr lang="en-US" altLang="en-US" smtClean="0"/>
              <a:pPr>
                <a:spcBef>
                  <a:spcPct val="0"/>
                </a:spcBef>
              </a:pPr>
              <a:t>17</a:t>
            </a:fld>
            <a:endParaRPr lang="en-US" altLang="en-US"/>
          </a:p>
        </p:txBody>
      </p:sp>
    </p:spTree>
    <p:extLst>
      <p:ext uri="{BB962C8B-B14F-4D97-AF65-F5344CB8AC3E}">
        <p14:creationId xmlns:p14="http://schemas.microsoft.com/office/powerpoint/2010/main" val="1560262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dirty="0"/>
              <a:t>Presenter Remarks:</a:t>
            </a:r>
          </a:p>
          <a:p>
            <a:r>
              <a:rPr lang="en-US" altLang="en-US" dirty="0"/>
              <a:t>“Curriculum planning should offer children learning opportunities that are attuned to their developing abilities and connected with their experiences at home and in their communities” (PCF, Volume 1, p. 2). </a:t>
            </a:r>
          </a:p>
          <a:p>
            <a:endParaRPr lang="en-US" altLang="en-US" dirty="0"/>
          </a:p>
          <a:p>
            <a:r>
              <a:rPr lang="en-US" altLang="en-US" dirty="0"/>
              <a:t>The framework presents ways for teachers to set up environments, build upon children’</a:t>
            </a:r>
            <a:r>
              <a:rPr lang="en-US" altLang="ja-JP" dirty="0"/>
              <a:t>s play, select appropriate materials, and plan teacher-guided activities to support the development of children’s algebraic functioning. </a:t>
            </a:r>
          </a:p>
          <a:p>
            <a:endParaRPr lang="en-US" altLang="en-US" dirty="0"/>
          </a:p>
        </p:txBody>
      </p:sp>
    </p:spTree>
    <p:extLst>
      <p:ext uri="{BB962C8B-B14F-4D97-AF65-F5344CB8AC3E}">
        <p14:creationId xmlns:p14="http://schemas.microsoft.com/office/powerpoint/2010/main" val="3961617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63490" name="Rectangle 3"/>
          <p:cNvSpPr>
            <a:spLocks noGrp="1" noChangeArrowheads="1"/>
          </p:cNvSpPr>
          <p:nvPr>
            <p:ph type="body" idx="1"/>
          </p:nvPr>
        </p:nvSpPr>
        <p:spPr>
          <a:ln/>
          <a:extLst/>
        </p:spPr>
        <p:txBody>
          <a:bodyPr>
            <a:normAutofit/>
          </a:bodyPr>
          <a:lstStyle/>
          <a:p>
            <a:pPr defTabSz="457200">
              <a:spcBef>
                <a:spcPct val="0"/>
              </a:spcBef>
              <a:defRPr/>
            </a:pPr>
            <a:r>
              <a:rPr lang="en-US" altLang="en-US" b="1" dirty="0"/>
              <a:t>Presenter Remarks: </a:t>
            </a:r>
          </a:p>
          <a:p>
            <a:pPr defTabSz="457200">
              <a:spcBef>
                <a:spcPct val="0"/>
              </a:spcBef>
              <a:defRPr/>
            </a:pPr>
            <a:r>
              <a:rPr lang="en-US" altLang="en-US" dirty="0"/>
              <a:t>The Preschool Curriculum Framework offers guidance on how teachers—through planned learning environments, materials, and experiences that are developmentally appropriate, individually and culturally meaningful, and engaging to families—can support the learning and development described in the foundations.</a:t>
            </a:r>
          </a:p>
          <a:p>
            <a:pPr defTabSz="457200">
              <a:spcBef>
                <a:spcPct val="0"/>
              </a:spcBef>
              <a:defRPr/>
            </a:pPr>
            <a:endParaRPr lang="en-US" altLang="en-US" dirty="0"/>
          </a:p>
          <a:p>
            <a:pPr defTabSz="457200">
              <a:spcBef>
                <a:spcPct val="0"/>
              </a:spcBef>
              <a:defRPr/>
            </a:pPr>
            <a:r>
              <a:rPr lang="en-US" altLang="en-US" dirty="0"/>
              <a:t>“Teachers address ideas and concepts that children can grasp at their developmental level and then progressively build on what children already know and understand. This approach applies to all children, including children with various abilities, disabilities, or other special needs (such as delays in language, cognition, or physical ability)” (PCF, Volume 2, p. 227). </a:t>
            </a:r>
          </a:p>
          <a:p>
            <a:pPr defTabSz="457200">
              <a:spcBef>
                <a:spcPct val="0"/>
              </a:spcBef>
              <a:defRPr/>
            </a:pPr>
            <a:endParaRPr lang="en-US" altLang="en-US" dirty="0"/>
          </a:p>
          <a:p>
            <a:pPr defTabSz="457200">
              <a:spcBef>
                <a:spcPct val="0"/>
              </a:spcBef>
              <a:spcAft>
                <a:spcPts val="600"/>
              </a:spcAft>
              <a:defRPr/>
            </a:pPr>
            <a:r>
              <a:rPr lang="en-US" altLang="en-US" dirty="0"/>
              <a:t>The Mathematics domain begins with guiding principles that set the tone for the entire chapter. Let’s take a moment to look at these guiding principles to see how they are: </a:t>
            </a:r>
          </a:p>
          <a:p>
            <a:pPr marL="171450" indent="-171450" defTabSz="457200">
              <a:spcBef>
                <a:spcPct val="0"/>
              </a:spcBef>
              <a:spcAft>
                <a:spcPts val="600"/>
              </a:spcAft>
              <a:buFont typeface="Arial" panose="020B0604020202020204" pitchFamily="34" charset="0"/>
              <a:buChar char="•"/>
              <a:defRPr/>
            </a:pPr>
            <a:r>
              <a:rPr lang="en-US" altLang="en-US" dirty="0">
                <a:solidFill>
                  <a:srgbClr val="000000"/>
                </a:solidFill>
              </a:rPr>
              <a:t>Developmentally appropriate</a:t>
            </a:r>
          </a:p>
          <a:p>
            <a:pPr marL="171450" indent="-171450" defTabSz="457200">
              <a:spcBef>
                <a:spcPct val="0"/>
              </a:spcBef>
              <a:spcAft>
                <a:spcPts val="600"/>
              </a:spcAft>
              <a:buFont typeface="Arial" panose="020B0604020202020204" pitchFamily="34" charset="0"/>
              <a:buChar char="•"/>
              <a:defRPr/>
            </a:pPr>
            <a:r>
              <a:rPr lang="en-US" altLang="en-US" dirty="0">
                <a:solidFill>
                  <a:srgbClr val="000000"/>
                </a:solidFill>
              </a:rPr>
              <a:t>Reflective and intentional</a:t>
            </a:r>
          </a:p>
          <a:p>
            <a:pPr marL="171450" indent="-171450" defTabSz="457200">
              <a:spcBef>
                <a:spcPct val="0"/>
              </a:spcBef>
              <a:spcAft>
                <a:spcPts val="600"/>
              </a:spcAft>
              <a:buFont typeface="Arial" panose="020B0604020202020204" pitchFamily="34" charset="0"/>
              <a:buChar char="•"/>
              <a:defRPr/>
            </a:pPr>
            <a:r>
              <a:rPr lang="en-US" altLang="en-US" dirty="0">
                <a:solidFill>
                  <a:srgbClr val="000000"/>
                </a:solidFill>
              </a:rPr>
              <a:t>Individually and culturally meaningful</a:t>
            </a:r>
          </a:p>
          <a:p>
            <a:pPr marL="171450" indent="-171450" defTabSz="457200">
              <a:spcBef>
                <a:spcPct val="0"/>
              </a:spcBef>
              <a:spcAft>
                <a:spcPts val="600"/>
              </a:spcAft>
              <a:buFont typeface="Arial" panose="020B0604020202020204" pitchFamily="34" charset="0"/>
              <a:buChar char="•"/>
              <a:defRPr/>
            </a:pPr>
            <a:r>
              <a:rPr lang="en-US" altLang="en-US" dirty="0">
                <a:solidFill>
                  <a:srgbClr val="000000"/>
                </a:solidFill>
              </a:rPr>
              <a:t>Inclusive</a:t>
            </a:r>
          </a:p>
        </p:txBody>
      </p:sp>
    </p:spTree>
    <p:extLst>
      <p:ext uri="{BB962C8B-B14F-4D97-AF65-F5344CB8AC3E}">
        <p14:creationId xmlns:p14="http://schemas.microsoft.com/office/powerpoint/2010/main" val="3889104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dirty="0"/>
              <a:t>Presenter Remarks:</a:t>
            </a:r>
            <a:endParaRPr lang="en-US" altLang="en-US" dirty="0"/>
          </a:p>
          <a:p>
            <a:r>
              <a:rPr lang="en-US" altLang="en-US" dirty="0"/>
              <a:t>“The developmental continuum for data analysis starts with classification and counting and evolves into data representation” (PLF, Vol. 1, p. 162).</a:t>
            </a:r>
            <a:endParaRPr lang="en-US" altLang="en-US" sz="1000" dirty="0"/>
          </a:p>
          <a:p>
            <a:endParaRPr lang="en-US" altLang="en-US" sz="1000" dirty="0">
              <a:solidFill>
                <a:srgbClr val="FFFFFF"/>
              </a:solidFill>
            </a:endParaRPr>
          </a:p>
          <a:p>
            <a:r>
              <a:rPr lang="en-US" altLang="en-US" dirty="0"/>
              <a:t>Classification is the systematic arrangement of objects into groups according to established criteria and involves sorting, grouping, and categorizing. Let’</a:t>
            </a:r>
            <a:r>
              <a:rPr lang="en-US" altLang="ja-JP" dirty="0"/>
              <a:t>s take a deeper look at classification together.</a:t>
            </a:r>
          </a:p>
          <a:p>
            <a:endParaRPr lang="en-US" altLang="en-US" dirty="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55E1AF4C-1CC2-4C4D-BEDD-D7EF43C5D017}" type="slidenum">
              <a:rPr lang="en-US" altLang="en-US" smtClean="0"/>
              <a:pPr>
                <a:spcBef>
                  <a:spcPct val="0"/>
                </a:spcBef>
              </a:pPr>
              <a:t>2</a:t>
            </a:fld>
            <a:endParaRPr lang="en-US" altLang="en-US"/>
          </a:p>
        </p:txBody>
      </p:sp>
    </p:spTree>
    <p:extLst>
      <p:ext uri="{BB962C8B-B14F-4D97-AF65-F5344CB8AC3E}">
        <p14:creationId xmlns:p14="http://schemas.microsoft.com/office/powerpoint/2010/main" val="1407532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dirty="0"/>
              <a:t>Presenter Remarks: </a:t>
            </a:r>
            <a:endParaRPr lang="en-US" altLang="en-US" dirty="0"/>
          </a:p>
          <a:p>
            <a:r>
              <a:rPr lang="en-US" altLang="en-US" dirty="0"/>
              <a:t>It is important for the teacher to help “c</a:t>
            </a:r>
            <a:r>
              <a:rPr lang="en-US" altLang="ja-JP" dirty="0"/>
              <a:t>hildren observe the environment and begin to recognize similarities and differences</a:t>
            </a:r>
            <a:r>
              <a:rPr lang="en-US" altLang="en-US" dirty="0"/>
              <a:t>”</a:t>
            </a:r>
            <a:r>
              <a:rPr lang="en-US" altLang="ja-JP" dirty="0"/>
              <a:t> (</a:t>
            </a:r>
            <a:r>
              <a:rPr lang="en-US" altLang="en-US" dirty="0"/>
              <a:t>PCF, Volume 1, p. 259). </a:t>
            </a:r>
            <a:r>
              <a:rPr lang="en-US" altLang="ja-JP" dirty="0"/>
              <a:t>Through observation, children begin to see patterns that occur naturally in the environment, daily routine at home, and at school. </a:t>
            </a:r>
          </a:p>
          <a:p>
            <a:endParaRPr lang="en-US" altLang="en-US" dirty="0"/>
          </a:p>
          <a:p>
            <a:r>
              <a:rPr lang="en-US" altLang="en-US" dirty="0"/>
              <a:t>Now we will discuss the environment in the classroom and how items in the classroom can help children learn about classifying and patterns. </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FD7C67E6-749A-4603-817C-618646693495}" type="slidenum">
              <a:rPr lang="en-US" altLang="en-US" smtClean="0"/>
              <a:pPr>
                <a:spcBef>
                  <a:spcPct val="0"/>
                </a:spcBef>
              </a:pPr>
              <a:t>20</a:t>
            </a:fld>
            <a:endParaRPr lang="en-US" altLang="en-US"/>
          </a:p>
        </p:txBody>
      </p:sp>
    </p:spTree>
    <p:extLst>
      <p:ext uri="{BB962C8B-B14F-4D97-AF65-F5344CB8AC3E}">
        <p14:creationId xmlns:p14="http://schemas.microsoft.com/office/powerpoint/2010/main" val="2842693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xfrm>
            <a:off x="685800" y="4343400"/>
            <a:ext cx="5486400" cy="472194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ts val="0"/>
              </a:spcBef>
            </a:pPr>
            <a:r>
              <a:rPr lang="en-US" altLang="en-US" b="1" dirty="0"/>
              <a:t>Presenter Remarks: </a:t>
            </a:r>
          </a:p>
          <a:p>
            <a:pPr>
              <a:spcBef>
                <a:spcPts val="0"/>
              </a:spcBef>
            </a:pPr>
            <a:r>
              <a:rPr lang="en-US" altLang="en-US" dirty="0">
                <a:solidFill>
                  <a:srgbClr val="000000"/>
                </a:solidFill>
              </a:rPr>
              <a:t>One strategy to provide patterning opportunities in the environment is to “play with patterns in various formats” (</a:t>
            </a:r>
            <a:r>
              <a:rPr lang="en-US" altLang="ja-JP" dirty="0">
                <a:solidFill>
                  <a:srgbClr val="000000"/>
                </a:solidFill>
              </a:rPr>
              <a:t>PCF, Volume 1, p. 237). </a:t>
            </a:r>
          </a:p>
          <a:p>
            <a:pPr>
              <a:spcBef>
                <a:spcPts val="0"/>
              </a:spcBef>
            </a:pPr>
            <a:endParaRPr lang="en-US" altLang="en-US" sz="900" dirty="0">
              <a:solidFill>
                <a:srgbClr val="000000"/>
              </a:solidFill>
            </a:endParaRPr>
          </a:p>
          <a:p>
            <a:pPr>
              <a:spcBef>
                <a:spcPts val="0"/>
              </a:spcBef>
            </a:pPr>
            <a:r>
              <a:rPr lang="en-US" altLang="en-US" dirty="0">
                <a:solidFill>
                  <a:srgbClr val="000000"/>
                </a:solidFill>
              </a:rPr>
              <a:t>For example teachers may:</a:t>
            </a:r>
          </a:p>
          <a:p>
            <a:pPr marL="171450" indent="-171450">
              <a:spcBef>
                <a:spcPts val="0"/>
              </a:spcBef>
              <a:buFont typeface="Arial" panose="020B0604020202020204" pitchFamily="34" charset="0"/>
              <a:buChar char="•"/>
            </a:pPr>
            <a:r>
              <a:rPr lang="en-US" altLang="en-US" dirty="0">
                <a:solidFill>
                  <a:srgbClr val="000000"/>
                </a:solidFill>
                <a:ea typeface="Arial" panose="020B0604020202020204" pitchFamily="34" charset="0"/>
              </a:rPr>
              <a:t>Provide collections of loose parts such as rocks or beads</a:t>
            </a:r>
          </a:p>
          <a:p>
            <a:pPr marL="171450" indent="-171450">
              <a:spcBef>
                <a:spcPts val="0"/>
              </a:spcBef>
              <a:buFont typeface="Arial" panose="020B0604020202020204" pitchFamily="34" charset="0"/>
              <a:buChar char="•"/>
            </a:pPr>
            <a:r>
              <a:rPr lang="en-US" altLang="en-US" dirty="0">
                <a:solidFill>
                  <a:srgbClr val="000000"/>
                </a:solidFill>
                <a:ea typeface="Arial" panose="020B0604020202020204" pitchFamily="34" charset="0"/>
              </a:rPr>
              <a:t>Provide objects easily distinguishable by touch</a:t>
            </a:r>
          </a:p>
          <a:p>
            <a:pPr>
              <a:spcBef>
                <a:spcPts val="0"/>
              </a:spcBef>
            </a:pPr>
            <a:endParaRPr lang="en-US" altLang="en-US" sz="900" dirty="0"/>
          </a:p>
          <a:p>
            <a:pPr>
              <a:spcBef>
                <a:spcPts val="0"/>
              </a:spcBef>
            </a:pPr>
            <a:r>
              <a:rPr lang="en-US" altLang="en-US" dirty="0">
                <a:solidFill>
                  <a:srgbClr val="000000"/>
                </a:solidFill>
              </a:rPr>
              <a:t>Another strategy is to “integrate math-related materials into all interest areas in the classroom”</a:t>
            </a:r>
            <a:r>
              <a:rPr lang="en-US" altLang="ja-JP" dirty="0">
                <a:solidFill>
                  <a:srgbClr val="000000"/>
                </a:solidFill>
              </a:rPr>
              <a:t> (PCF, Volume 1, p. 237). </a:t>
            </a:r>
          </a:p>
          <a:p>
            <a:pPr marL="171450" indent="-171450">
              <a:spcBef>
                <a:spcPts val="0"/>
              </a:spcBef>
              <a:buFont typeface="Arial" panose="020B0604020202020204" pitchFamily="34" charset="0"/>
              <a:buChar char="•"/>
            </a:pPr>
            <a:r>
              <a:rPr lang="en-US" altLang="en-US" dirty="0">
                <a:solidFill>
                  <a:srgbClr val="000000"/>
                </a:solidFill>
                <a:ea typeface="Arial" panose="020B0604020202020204" pitchFamily="34" charset="0"/>
              </a:rPr>
              <a:t>A</a:t>
            </a:r>
            <a:r>
              <a:rPr lang="en-US" altLang="en-US" baseline="0" dirty="0">
                <a:solidFill>
                  <a:srgbClr val="000000"/>
                </a:solidFill>
                <a:ea typeface="Arial" panose="020B0604020202020204" pitchFamily="34" charset="0"/>
              </a:rPr>
              <a:t> d</a:t>
            </a:r>
            <a:r>
              <a:rPr lang="en-US" altLang="en-US" dirty="0">
                <a:solidFill>
                  <a:srgbClr val="000000"/>
                </a:solidFill>
                <a:ea typeface="Arial" panose="020B0604020202020204" pitchFamily="34" charset="0"/>
              </a:rPr>
              <a:t>ramatic play area may be a grocery store with foods to sort, categorize and create patterns.</a:t>
            </a:r>
          </a:p>
          <a:p>
            <a:pPr marL="171450" indent="-171450">
              <a:spcBef>
                <a:spcPts val="0"/>
              </a:spcBef>
              <a:buFont typeface="Arial" panose="020B0604020202020204" pitchFamily="34" charset="0"/>
              <a:buChar char="•"/>
            </a:pPr>
            <a:r>
              <a:rPr lang="en-US" altLang="en-US" dirty="0">
                <a:solidFill>
                  <a:srgbClr val="000000"/>
                </a:solidFill>
                <a:ea typeface="Arial" panose="020B0604020202020204" pitchFamily="34" charset="0"/>
              </a:rPr>
              <a:t>An art area may have a variety of materials in</a:t>
            </a:r>
            <a:r>
              <a:rPr lang="en-US" altLang="en-US" baseline="0" dirty="0">
                <a:solidFill>
                  <a:srgbClr val="000000"/>
                </a:solidFill>
                <a:ea typeface="Arial" panose="020B0604020202020204" pitchFamily="34" charset="0"/>
              </a:rPr>
              <a:t> different</a:t>
            </a:r>
            <a:r>
              <a:rPr lang="en-US" altLang="en-US" dirty="0">
                <a:solidFill>
                  <a:srgbClr val="000000"/>
                </a:solidFill>
                <a:ea typeface="Arial" panose="020B0604020202020204" pitchFamily="34" charset="0"/>
              </a:rPr>
              <a:t> sizes and shapes to categorize and sort while creating.</a:t>
            </a:r>
          </a:p>
          <a:p>
            <a:pPr marL="0" indent="0">
              <a:spcBef>
                <a:spcPts val="0"/>
              </a:spcBef>
              <a:buFont typeface="Arial" panose="020B0604020202020204" pitchFamily="34" charset="0"/>
              <a:buNone/>
            </a:pPr>
            <a:endParaRPr lang="en-US" altLang="en-US" sz="1000" dirty="0">
              <a:solidFill>
                <a:srgbClr val="000000"/>
              </a:solidFill>
              <a:ea typeface="Arial" panose="020B0604020202020204" pitchFamily="34" charset="0"/>
            </a:endParaRPr>
          </a:p>
          <a:p>
            <a:pPr>
              <a:spcBef>
                <a:spcPts val="0"/>
              </a:spcBef>
            </a:pPr>
            <a:r>
              <a:rPr lang="en-US" altLang="en-US" dirty="0"/>
              <a:t>“</a:t>
            </a:r>
            <a:r>
              <a:rPr lang="en-US" altLang="ja-JP" dirty="0"/>
              <a:t>Children with motor impairments may explore through observation or may need assistance from an adult or a peer in manipulating objects to do things such as count, sort, compare, order, measure, create patterns, or solve problems. A child might also use adaptive materials (e.g., large manipulatives that are easy to grasp)” (</a:t>
            </a:r>
            <a:r>
              <a:rPr lang="en-US" altLang="ja-JP" dirty="0">
                <a:solidFill>
                  <a:srgbClr val="000000"/>
                </a:solidFill>
              </a:rPr>
              <a:t>PCF, Volume 1, p. 237). </a:t>
            </a:r>
            <a:endParaRPr lang="en-US" altLang="en-US" dirty="0">
              <a:solidFill>
                <a:srgbClr val="000000"/>
              </a:solidFill>
            </a:endParaRPr>
          </a:p>
          <a:p>
            <a:pPr>
              <a:spcBef>
                <a:spcPts val="0"/>
              </a:spcBef>
            </a:pPr>
            <a:endParaRPr lang="en-US" altLang="en-US" sz="1000" dirty="0"/>
          </a:p>
          <a:p>
            <a:pPr>
              <a:spcBef>
                <a:spcPts val="0"/>
              </a:spcBef>
            </a:pPr>
            <a:r>
              <a:rPr lang="en-US" altLang="en-US" dirty="0"/>
              <a:t>Please take out Handout 5: Environments and Materials. Read through the strategies and highlight the ideas that specifically support Algebra and Function, meaning classifying, sorting and patterning.</a:t>
            </a:r>
          </a:p>
          <a:p>
            <a:pPr>
              <a:spcBef>
                <a:spcPts val="0"/>
              </a:spcBef>
            </a:pPr>
            <a:endParaRPr lang="en-US" altLang="en-US" sz="900" dirty="0"/>
          </a:p>
          <a:p>
            <a:pPr>
              <a:spcBef>
                <a:spcPts val="0"/>
              </a:spcBef>
            </a:pPr>
            <a:r>
              <a:rPr lang="en-US" altLang="en-US" i="1" dirty="0"/>
              <a:t>Allow 5 minutes to read and highlight.</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123155DA-EF44-403F-A1EE-C62A3AF43AE3}" type="slidenum">
              <a:rPr lang="en-US" altLang="en-US" smtClean="0"/>
              <a:pPr>
                <a:spcBef>
                  <a:spcPct val="0"/>
                </a:spcBef>
              </a:pPr>
              <a:t>21</a:t>
            </a:fld>
            <a:endParaRPr lang="en-US" altLang="en-US" dirty="0"/>
          </a:p>
        </p:txBody>
      </p:sp>
    </p:spTree>
    <p:extLst>
      <p:ext uri="{BB962C8B-B14F-4D97-AF65-F5344CB8AC3E}">
        <p14:creationId xmlns:p14="http://schemas.microsoft.com/office/powerpoint/2010/main" val="26551023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73730" name="Notes Placeholder 2"/>
          <p:cNvSpPr>
            <a:spLocks noGrp="1"/>
          </p:cNvSpPr>
          <p:nvPr>
            <p:ph type="body" idx="1"/>
          </p:nvPr>
        </p:nvSpPr>
        <p:spPr>
          <a:ln/>
          <a:extLst/>
        </p:spPr>
        <p:txBody>
          <a:bodyPr/>
          <a:lstStyle/>
          <a:p>
            <a:pPr>
              <a:spcBef>
                <a:spcPts val="0"/>
              </a:spcBef>
              <a:defRPr/>
            </a:pPr>
            <a:r>
              <a:rPr lang="en-US" altLang="en-US" b="1" dirty="0"/>
              <a:t>Presenter Remarks:</a:t>
            </a:r>
            <a:endParaRPr lang="en-US" altLang="en-US" dirty="0"/>
          </a:p>
          <a:p>
            <a:pPr marL="0" marR="0" indent="0" algn="l" defTabSz="914400" rtl="0" eaLnBrk="0" fontAlgn="base" latinLnBrk="0" hangingPunct="0">
              <a:lnSpc>
                <a:spcPct val="100000"/>
              </a:lnSpc>
              <a:spcBef>
                <a:spcPts val="0"/>
              </a:spcBef>
              <a:spcAft>
                <a:spcPct val="0"/>
              </a:spcAft>
              <a:buClrTx/>
              <a:buSzTx/>
              <a:buFontTx/>
              <a:buNone/>
              <a:tabLst/>
              <a:defRPr/>
            </a:pPr>
            <a:r>
              <a:rPr lang="en-US" altLang="en-US" dirty="0">
                <a:solidFill>
                  <a:srgbClr val="000000"/>
                </a:solidFill>
              </a:rPr>
              <a:t>Patterns occur naturally in the daily routine. </a:t>
            </a:r>
            <a:r>
              <a:rPr lang="en-US" altLang="ja-JP" dirty="0"/>
              <a:t>This slides shows a picture of a daily schedule</a:t>
            </a:r>
            <a:r>
              <a:rPr lang="en-US" altLang="ja-JP" baseline="0" dirty="0"/>
              <a:t> in a TK classroom. There are many opportunities for teachers to point out repeating patterns in the daily routine such as the pattern of transitioning to small groups by leaving group time, finding name tags, and joining their group. </a:t>
            </a:r>
          </a:p>
          <a:p>
            <a:pPr>
              <a:spcBef>
                <a:spcPts val="0"/>
              </a:spcBef>
              <a:defRPr/>
            </a:pPr>
            <a:endParaRPr lang="en-US" altLang="en-US" dirty="0"/>
          </a:p>
          <a:p>
            <a:pPr>
              <a:spcBef>
                <a:spcPts val="0"/>
              </a:spcBef>
              <a:defRPr/>
            </a:pPr>
            <a:r>
              <a:rPr lang="en-US" altLang="en-US" dirty="0"/>
              <a:t>Why do you think it is important for teachers to point out these patterns?</a:t>
            </a:r>
          </a:p>
          <a:p>
            <a:pPr>
              <a:spcBef>
                <a:spcPts val="0"/>
              </a:spcBef>
              <a:defRPr/>
            </a:pPr>
            <a:endParaRPr lang="en-US" altLang="en-US" i="1" dirty="0"/>
          </a:p>
          <a:p>
            <a:pPr>
              <a:spcBef>
                <a:spcPts val="0"/>
              </a:spcBef>
              <a:defRPr/>
            </a:pPr>
            <a:r>
              <a:rPr lang="en-US" altLang="en-US" i="1" dirty="0"/>
              <a:t>Wait for a participant to respond to the quote on the slide or read quote on slide.</a:t>
            </a:r>
          </a:p>
          <a:p>
            <a:pPr>
              <a:spcBef>
                <a:spcPts val="0"/>
              </a:spcBef>
              <a:defRPr/>
            </a:pPr>
            <a:endParaRPr lang="en-US" altLang="en-US" dirty="0"/>
          </a:p>
          <a:p>
            <a:pPr>
              <a:spcBef>
                <a:spcPts val="0"/>
              </a:spcBef>
              <a:defRPr/>
            </a:pPr>
            <a:r>
              <a:rPr lang="en-US" altLang="en-US" dirty="0"/>
              <a:t>“Conversations with children will help them identify and analyze the discrete elements in a pattern” (PCF, Volume 1, p. 267).</a:t>
            </a:r>
          </a:p>
          <a:p>
            <a:pPr marL="0" marR="0" indent="0" algn="l" defTabSz="914400" rtl="0" eaLnBrk="0" fontAlgn="base" latinLnBrk="0" hangingPunct="0">
              <a:lnSpc>
                <a:spcPct val="100000"/>
              </a:lnSpc>
              <a:spcBef>
                <a:spcPts val="0"/>
              </a:spcBef>
              <a:spcAft>
                <a:spcPct val="0"/>
              </a:spcAft>
              <a:buClrTx/>
              <a:buSzTx/>
              <a:buFontTx/>
              <a:buNone/>
              <a:tabLst/>
              <a:defRPr/>
            </a:pPr>
            <a:endParaRPr lang="en-US" altLang="en-US" dirty="0">
              <a:solidFill>
                <a:srgbClr val="000000"/>
              </a:solidFill>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altLang="en-US" dirty="0">
                <a:solidFill>
                  <a:srgbClr val="000000"/>
                </a:solidFill>
              </a:rPr>
              <a:t>Teachers need to</a:t>
            </a:r>
            <a:r>
              <a:rPr lang="en-US" altLang="en-US" dirty="0">
                <a:solidFill>
                  <a:srgbClr val="000000"/>
                </a:solidFill>
                <a:effectLst>
                  <a:outerShdw blurRad="38100" dist="38100" dir="2700000" algn="tl">
                    <a:srgbClr val="C0C0C0"/>
                  </a:outerShdw>
                </a:effectLst>
              </a:rPr>
              <a:t> “</a:t>
            </a:r>
            <a:r>
              <a:rPr lang="en-US" altLang="ja-JP" dirty="0"/>
              <a:t>engage children in conversations about their sorting and classifying</a:t>
            </a:r>
            <a:r>
              <a:rPr lang="en-US" altLang="en-US" dirty="0"/>
              <a:t>”</a:t>
            </a:r>
            <a:r>
              <a:rPr lang="en-US" altLang="ja-JP" dirty="0"/>
              <a:t> (PCF, Volume 1, p. 262). </a:t>
            </a:r>
          </a:p>
          <a:p>
            <a:pPr>
              <a:spcBef>
                <a:spcPts val="0"/>
              </a:spcBef>
              <a:defRPr/>
            </a:pPr>
            <a:endParaRPr lang="en-US" altLang="en-US" dirty="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ACAF4DA6-399D-4441-AF7F-5D7DB246A0AB}" type="slidenum">
              <a:rPr lang="en-US" altLang="en-US" smtClean="0"/>
              <a:pPr>
                <a:spcBef>
                  <a:spcPct val="0"/>
                </a:spcBef>
              </a:pPr>
              <a:t>22</a:t>
            </a:fld>
            <a:endParaRPr lang="en-US" altLang="en-US"/>
          </a:p>
        </p:txBody>
      </p:sp>
    </p:spTree>
    <p:extLst>
      <p:ext uri="{BB962C8B-B14F-4D97-AF65-F5344CB8AC3E}">
        <p14:creationId xmlns:p14="http://schemas.microsoft.com/office/powerpoint/2010/main" val="554715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ts val="0"/>
              </a:spcBef>
            </a:pPr>
            <a:r>
              <a:rPr lang="en-US" altLang="en-US" b="1" dirty="0"/>
              <a:t>Presenter Remarks:</a:t>
            </a:r>
            <a:endParaRPr lang="en-US" altLang="en-US" dirty="0"/>
          </a:p>
          <a:p>
            <a:pPr>
              <a:spcBef>
                <a:spcPts val="0"/>
              </a:spcBef>
            </a:pPr>
            <a:r>
              <a:rPr lang="en-US" altLang="en-US" dirty="0"/>
              <a:t>The content on Handout 3: Ways to Engage Children In Conversation comes from the Preschool Curriculum Framework, Volume 1, p. 262. The handout is translated into Spanish as well.</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469B1A05-B352-4C8D-834A-4000E570CF11}" type="slidenum">
              <a:rPr lang="en-US" altLang="en-US" smtClean="0"/>
              <a:pPr>
                <a:spcBef>
                  <a:spcPct val="0"/>
                </a:spcBef>
              </a:pPr>
              <a:t>23</a:t>
            </a:fld>
            <a:endParaRPr lang="en-US" altLang="en-US"/>
          </a:p>
        </p:txBody>
      </p:sp>
    </p:spTree>
    <p:extLst>
      <p:ext uri="{BB962C8B-B14F-4D97-AF65-F5344CB8AC3E}">
        <p14:creationId xmlns:p14="http://schemas.microsoft.com/office/powerpoint/2010/main" val="273058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altLang="en-US" b="1" dirty="0"/>
              <a:t>Presenter Remarks:</a:t>
            </a:r>
          </a:p>
          <a:p>
            <a:pPr>
              <a:defRPr/>
            </a:pPr>
            <a:r>
              <a:rPr lang="en-US" altLang="en-US" dirty="0"/>
              <a:t>Let’s consider what it might look like in the classroom and practice how to elaborate and engage in conversations.</a:t>
            </a:r>
          </a:p>
          <a:p>
            <a:pPr marL="228600" indent="-228600">
              <a:buFont typeface="+mj-lt"/>
              <a:buAutoNum type="arabicPeriod"/>
              <a:defRPr/>
            </a:pPr>
            <a:r>
              <a:rPr lang="en-US" altLang="en-US" dirty="0"/>
              <a:t>Read Handout 3: Ways to Engage Children In Conversation.</a:t>
            </a:r>
          </a:p>
          <a:p>
            <a:pPr marL="228600" indent="-228600">
              <a:buFont typeface="+mj-lt"/>
              <a:buAutoNum type="arabicPeriod"/>
              <a:defRPr/>
            </a:pPr>
            <a:r>
              <a:rPr lang="en-US" altLang="en-US" dirty="0"/>
              <a:t>With an elbow partner for each bullet think about how a teacher might “</a:t>
            </a:r>
            <a:r>
              <a:rPr lang="en-US" altLang="ja-JP" dirty="0"/>
              <a:t>engage children in conversations about their sorting and classifying</a:t>
            </a:r>
            <a:r>
              <a:rPr lang="en-US" altLang="en-US" dirty="0"/>
              <a:t>”</a:t>
            </a:r>
            <a:r>
              <a:rPr lang="en-US" altLang="ja-JP" dirty="0"/>
              <a:t> (PCF, Volume 1, p. 262). </a:t>
            </a:r>
          </a:p>
          <a:p>
            <a:pPr marL="228600" indent="-228600">
              <a:buFont typeface="+mj-lt"/>
              <a:buAutoNum type="arabicPeriod"/>
              <a:defRPr/>
            </a:pPr>
            <a:r>
              <a:rPr lang="en-US" altLang="en-US" dirty="0"/>
              <a:t>Once you have discussed potential conversations for each bullet, </a:t>
            </a:r>
            <a:r>
              <a:rPr lang="en-US" sz="1200" kern="1200" dirty="0">
                <a:solidFill>
                  <a:schemeClr val="tx1"/>
                </a:solidFill>
                <a:effectLst/>
                <a:latin typeface="Arial" pitchFamily="34" charset="0"/>
                <a:ea typeface="MS PGothic" panose="020B0600070205080204" pitchFamily="34" charset="-128"/>
                <a:cs typeface="Arial" pitchFamily="34" charset="0"/>
              </a:rPr>
              <a:t>clap a pattern to let us know you’re finished.</a:t>
            </a:r>
            <a:endParaRPr lang="en-US" altLang="en-US" dirty="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51107410-3C8A-4E02-9175-F2D166A9D642}" type="slidenum">
              <a:rPr lang="en-US" altLang="en-US" smtClean="0"/>
              <a:pPr>
                <a:spcBef>
                  <a:spcPct val="0"/>
                </a:spcBef>
              </a:pPr>
              <a:t>24</a:t>
            </a:fld>
            <a:endParaRPr lang="en-US" altLang="en-US"/>
          </a:p>
        </p:txBody>
      </p:sp>
    </p:spTree>
    <p:extLst>
      <p:ext uri="{BB962C8B-B14F-4D97-AF65-F5344CB8AC3E}">
        <p14:creationId xmlns:p14="http://schemas.microsoft.com/office/powerpoint/2010/main" val="2260705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xfrm>
            <a:off x="685800" y="4343400"/>
            <a:ext cx="5486400" cy="46069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ts val="0"/>
              </a:spcBef>
            </a:pPr>
            <a:r>
              <a:rPr lang="en-US" altLang="en-US" sz="1200" b="1" dirty="0"/>
              <a:t>Activity 3:</a:t>
            </a:r>
            <a:r>
              <a:rPr lang="en-US" altLang="en-US" sz="1200" b="1" baseline="0" dirty="0"/>
              <a:t> </a:t>
            </a:r>
            <a:r>
              <a:rPr lang="en-US" altLang="en-US" sz="1200" b="1" dirty="0"/>
              <a:t>Conversations with Buttons</a:t>
            </a:r>
          </a:p>
          <a:p>
            <a:pPr>
              <a:spcBef>
                <a:spcPts val="0"/>
              </a:spcBef>
            </a:pPr>
            <a:endParaRPr lang="en-US" altLang="en-US" sz="900" b="1" dirty="0"/>
          </a:p>
          <a:p>
            <a:pPr marL="0" marR="0" lvl="0" indent="0" algn="l" defTabSz="914400" rtl="0" eaLnBrk="0" fontAlgn="base" latinLnBrk="0" hangingPunct="0">
              <a:lnSpc>
                <a:spcPct val="100000"/>
              </a:lnSpc>
              <a:spcBef>
                <a:spcPts val="0"/>
              </a:spcBef>
              <a:spcAft>
                <a:spcPct val="0"/>
              </a:spcAft>
              <a:buClrTx/>
              <a:buSzTx/>
              <a:buFontTx/>
              <a:buNone/>
              <a:tabLst/>
              <a:defRPr/>
            </a:pPr>
            <a:r>
              <a:rPr lang="en-US" altLang="en-US" b="1" dirty="0"/>
              <a:t>Presenter Remarks:</a:t>
            </a:r>
          </a:p>
          <a:p>
            <a:pPr marL="0" marR="0" lvl="0" indent="0" algn="l" defTabSz="914400" rtl="0" eaLnBrk="0" fontAlgn="base" latinLnBrk="0" hangingPunct="0">
              <a:lnSpc>
                <a:spcPct val="100000"/>
              </a:lnSpc>
              <a:spcBef>
                <a:spcPts val="0"/>
              </a:spcBef>
              <a:spcAft>
                <a:spcPct val="0"/>
              </a:spcAft>
              <a:buClrTx/>
              <a:buSzTx/>
              <a:buFontTx/>
              <a:buNone/>
              <a:tabLst/>
              <a:defRPr/>
            </a:pPr>
            <a:r>
              <a:rPr lang="en-US" altLang="en-US" dirty="0"/>
              <a:t>We just practiced using conversation to talk about patterning. We will now think about how the conversations we have in the classroom</a:t>
            </a:r>
            <a:r>
              <a:rPr lang="en-US" altLang="en-US" baseline="0" dirty="0"/>
              <a:t> </a:t>
            </a:r>
            <a:r>
              <a:rPr lang="en-US" altLang="en-US" dirty="0"/>
              <a:t>may benefit children learning English as a second language. We must use strategies to help these children access the content of algebraic functioning, while at the same time support their development of English. </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altLang="en-US" dirty="0"/>
          </a:p>
          <a:p>
            <a:pPr marL="0" marR="0" lvl="0" indent="0" algn="l" defTabSz="914400" rtl="0" eaLnBrk="0" fontAlgn="base" latinLnBrk="0" hangingPunct="0">
              <a:lnSpc>
                <a:spcPct val="100000"/>
              </a:lnSpc>
              <a:spcBef>
                <a:spcPts val="0"/>
              </a:spcBef>
              <a:spcAft>
                <a:spcPct val="0"/>
              </a:spcAft>
              <a:buClrTx/>
              <a:buSzTx/>
              <a:buFontTx/>
              <a:buNone/>
              <a:tabLst/>
              <a:defRPr/>
            </a:pPr>
            <a:r>
              <a:rPr lang="en-US" altLang="en-US" dirty="0"/>
              <a:t>You may use the handout from the last activity,</a:t>
            </a:r>
            <a:r>
              <a:rPr lang="en-US" altLang="en-US" baseline="0" dirty="0"/>
              <a:t> and </a:t>
            </a:r>
            <a:r>
              <a:rPr lang="en-US" altLang="en-US" dirty="0"/>
              <a:t>also </a:t>
            </a:r>
            <a:r>
              <a:rPr lang="en-US" sz="1200" kern="1200" dirty="0">
                <a:solidFill>
                  <a:schemeClr val="tx1"/>
                </a:solidFill>
                <a:effectLst/>
                <a:latin typeface="Arial" pitchFamily="34" charset="0"/>
                <a:ea typeface="MS PGothic" panose="020B0600070205080204" pitchFamily="34" charset="-128"/>
                <a:cs typeface="Arial" pitchFamily="34" charset="0"/>
              </a:rPr>
              <a:t>and also take out Handout 6: ELD Strategies</a:t>
            </a:r>
            <a:r>
              <a:rPr lang="en-US" altLang="en-US" dirty="0"/>
              <a:t>. Note the strategy on page 198 of the Preschool</a:t>
            </a:r>
            <a:r>
              <a:rPr lang="en-US" altLang="en-US" baseline="0" dirty="0"/>
              <a:t> Curriculum Framework, </a:t>
            </a:r>
            <a:r>
              <a:rPr lang="en-US" altLang="en-US" i="1" dirty="0"/>
              <a:t>Scaffold communication by combining English words with some type of body gesture or visual cue.</a:t>
            </a:r>
            <a:r>
              <a:rPr lang="en-US" altLang="en-US" dirty="0"/>
              <a:t> </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altLang="en-US" dirty="0"/>
          </a:p>
          <a:p>
            <a:pPr marL="0" marR="0" lvl="0" indent="0" algn="l" defTabSz="914400" rtl="0" eaLnBrk="0" fontAlgn="base" latinLnBrk="0" hangingPunct="0">
              <a:lnSpc>
                <a:spcPct val="100000"/>
              </a:lnSpc>
              <a:spcBef>
                <a:spcPts val="0"/>
              </a:spcBef>
              <a:spcAft>
                <a:spcPct val="0"/>
              </a:spcAft>
              <a:buClrTx/>
              <a:buSzTx/>
              <a:buFontTx/>
              <a:buNone/>
              <a:tabLst/>
              <a:defRPr/>
            </a:pPr>
            <a:r>
              <a:rPr lang="en-US" altLang="en-US" dirty="0"/>
              <a:t>We will now practice this strategy. Reach into the container of buttons and take one out. At your table group, find someone who has a similar button. (It can be similar for any reason.)</a:t>
            </a:r>
            <a:r>
              <a:rPr lang="en-US" altLang="en-US" baseline="0" dirty="0"/>
              <a:t> T</a:t>
            </a:r>
            <a:r>
              <a:rPr lang="en-US" altLang="en-US" dirty="0"/>
              <a:t>his person is now your partner. The person with the smaller button will be the </a:t>
            </a:r>
            <a:r>
              <a:rPr lang="en-US" altLang="ja-JP" dirty="0"/>
              <a:t>“student” first, and the person with the bigger button is going to play the “teacher.”  You may each grab a handful of buttons to use for the activity. The “student” begins by playing with the buttons and sorting, categorizing, or patterning. </a:t>
            </a:r>
            <a:r>
              <a:rPr lang="en-US" altLang="ja-JP" i="1" dirty="0"/>
              <a:t>The student may decide which method to use.</a:t>
            </a:r>
            <a:r>
              <a:rPr lang="en-US" altLang="ja-JP" i="1" baseline="0" dirty="0"/>
              <a:t> </a:t>
            </a:r>
            <a:r>
              <a:rPr lang="en-US" altLang="ja-JP" dirty="0"/>
              <a:t>The “teacher” follows the student’s lead and begins asking questions and facilitating conversation about the buttons, using body language and visual cues. </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altLang="en-US" sz="900" b="1" dirty="0"/>
          </a:p>
          <a:p>
            <a:pPr>
              <a:spcBef>
                <a:spcPts val="0"/>
              </a:spcBef>
            </a:pPr>
            <a:r>
              <a:rPr lang="en-US" b="1" cap="all" dirty="0"/>
              <a:t>Intent: </a:t>
            </a:r>
            <a:endParaRPr lang="en-US" dirty="0"/>
          </a:p>
          <a:p>
            <a:pPr>
              <a:spcBef>
                <a:spcPts val="0"/>
              </a:spcBef>
            </a:pPr>
            <a:r>
              <a:rPr lang="en-US" dirty="0"/>
              <a:t>Practice a strategy to assist English learners in developing their use of the English language while also supporting students learning of algebraic functioning.</a:t>
            </a:r>
          </a:p>
          <a:p>
            <a:pPr>
              <a:spcBef>
                <a:spcPts val="0"/>
              </a:spcBef>
            </a:pPr>
            <a:r>
              <a:rPr lang="en-US" b="1" dirty="0"/>
              <a:t> </a:t>
            </a:r>
            <a:endParaRPr lang="en-US" dirty="0"/>
          </a:p>
          <a:p>
            <a:pPr>
              <a:spcBef>
                <a:spcPts val="0"/>
              </a:spcBef>
            </a:pPr>
            <a:r>
              <a:rPr lang="en-US" b="1" dirty="0"/>
              <a:t>OUTCOMES: </a:t>
            </a:r>
            <a:endParaRPr lang="en-US" dirty="0"/>
          </a:p>
          <a:p>
            <a:pPr>
              <a:spcBef>
                <a:spcPts val="0"/>
              </a:spcBef>
            </a:pPr>
            <a:r>
              <a:rPr lang="en-US" dirty="0"/>
              <a:t>Participants interact and practice using conversation to support the development of algebraic functioning. </a:t>
            </a:r>
            <a:endParaRPr lang="en-US" sz="1600" dirty="0"/>
          </a:p>
          <a:p>
            <a:pPr>
              <a:spcBef>
                <a:spcPts val="0"/>
              </a:spcBef>
            </a:pPr>
            <a:r>
              <a:rPr lang="en-US" b="1" cap="all" dirty="0"/>
              <a:t> </a:t>
            </a:r>
            <a:endParaRPr lang="en-US" dirty="0"/>
          </a:p>
          <a:p>
            <a:pPr>
              <a:spcBef>
                <a:spcPts val="0"/>
              </a:spcBef>
            </a:pPr>
            <a:r>
              <a:rPr lang="en-US" b="1" cap="all" dirty="0"/>
              <a:t>Materials Required: </a:t>
            </a:r>
            <a:endParaRPr lang="en-US" dirty="0"/>
          </a:p>
          <a:p>
            <a:pPr marL="171450" lvl="0" indent="-171450">
              <a:spcBef>
                <a:spcPts val="0"/>
              </a:spcBef>
              <a:buFont typeface="Arial" panose="020B0604020202020204" pitchFamily="34" charset="0"/>
              <a:buChar char="•"/>
            </a:pPr>
            <a:r>
              <a:rPr lang="en-US" dirty="0"/>
              <a:t>Assortment of buttons for each table</a:t>
            </a:r>
            <a:endParaRPr lang="en-US" sz="1600" dirty="0"/>
          </a:p>
          <a:p>
            <a:pPr marL="171450" lvl="0" indent="-171450">
              <a:spcBef>
                <a:spcPts val="0"/>
              </a:spcBef>
              <a:buFont typeface="Arial" panose="020B0604020202020204" pitchFamily="34" charset="0"/>
              <a:buChar char="•"/>
            </a:pPr>
            <a:r>
              <a:rPr lang="en-US" dirty="0"/>
              <a:t>Handout 6: ELD Strategies </a:t>
            </a:r>
          </a:p>
          <a:p>
            <a:pPr marL="171450" lvl="0" indent="-171450">
              <a:spcBef>
                <a:spcPts val="0"/>
              </a:spcBef>
              <a:buFont typeface="Arial" panose="020B0604020202020204" pitchFamily="34" charset="0"/>
              <a:buChar char="•"/>
            </a:pPr>
            <a:r>
              <a:rPr lang="en-US" sz="1200" kern="1200" dirty="0">
                <a:solidFill>
                  <a:schemeClr val="tx1"/>
                </a:solidFill>
                <a:effectLst/>
                <a:latin typeface="Arial" pitchFamily="34" charset="0"/>
                <a:ea typeface="MS PGothic" panose="020B0600070205080204" pitchFamily="34" charset="-128"/>
                <a:cs typeface="Arial" pitchFamily="34" charset="0"/>
              </a:rPr>
              <a:t>Handout 3: Ways to Engage Children in Sorting and Classifying</a:t>
            </a:r>
            <a:endParaRPr lang="en-US" sz="1600" dirty="0"/>
          </a:p>
          <a:p>
            <a:pPr>
              <a:spcBef>
                <a:spcPts val="0"/>
              </a:spcBef>
            </a:pPr>
            <a:r>
              <a:rPr lang="en-US" b="1" dirty="0"/>
              <a:t> </a:t>
            </a:r>
            <a:endParaRPr lang="en-US" dirty="0"/>
          </a:p>
          <a:p>
            <a:pPr>
              <a:spcBef>
                <a:spcPts val="0"/>
              </a:spcBef>
            </a:pPr>
            <a:r>
              <a:rPr lang="en-US" b="1" cap="all" dirty="0"/>
              <a:t>Time:</a:t>
            </a:r>
            <a:r>
              <a:rPr lang="en-US" dirty="0"/>
              <a:t> 10 minutes</a:t>
            </a:r>
          </a:p>
          <a:p>
            <a:pPr>
              <a:spcBef>
                <a:spcPts val="0"/>
              </a:spcBef>
            </a:pPr>
            <a:r>
              <a:rPr lang="en-US" b="1" cap="all" dirty="0"/>
              <a:t>Process: </a:t>
            </a:r>
            <a:endParaRPr lang="en-US" dirty="0"/>
          </a:p>
          <a:p>
            <a:pPr marL="228600" lvl="0" indent="-228600">
              <a:spcBef>
                <a:spcPts val="0"/>
              </a:spcBef>
              <a:buFont typeface="+mj-lt"/>
              <a:buAutoNum type="arabicPeriod"/>
            </a:pPr>
            <a:r>
              <a:rPr lang="en-US" dirty="0"/>
              <a:t>Remind participants that we just practiced using conversation to talk about patterning.</a:t>
            </a:r>
          </a:p>
          <a:p>
            <a:pPr marL="228600" lvl="0" indent="-228600">
              <a:spcBef>
                <a:spcPts val="0"/>
              </a:spcBef>
              <a:buFont typeface="+mj-lt"/>
              <a:buAutoNum type="arabicPeriod"/>
            </a:pPr>
            <a:r>
              <a:rPr lang="en-US" dirty="0"/>
              <a:t>We will now think about how the conversations we have in classrooms may benefit children learning English as a second language. </a:t>
            </a:r>
          </a:p>
          <a:p>
            <a:pPr marL="228600" lvl="0" indent="-228600">
              <a:spcBef>
                <a:spcPts val="0"/>
              </a:spcBef>
              <a:buFont typeface="+mj-lt"/>
              <a:buAutoNum type="arabicPeriod"/>
            </a:pPr>
            <a:r>
              <a:rPr lang="en-US" dirty="0"/>
              <a:t>We must use strategies to help these children access the content of algebraic functioning, while at the same time support their development of English.</a:t>
            </a:r>
          </a:p>
          <a:p>
            <a:pPr marL="228600" lvl="0" indent="-228600">
              <a:spcBef>
                <a:spcPts val="0"/>
              </a:spcBef>
              <a:buFont typeface="+mj-lt"/>
              <a:buAutoNum type="arabicPeriod"/>
            </a:pPr>
            <a:r>
              <a:rPr lang="en-US" dirty="0"/>
              <a:t>Give participants the following instructions:</a:t>
            </a:r>
          </a:p>
          <a:p>
            <a:pPr marL="628650" lvl="1" indent="-171450">
              <a:spcBef>
                <a:spcPts val="0"/>
              </a:spcBef>
              <a:buFont typeface="Arial" panose="020B0604020202020204" pitchFamily="34" charset="0"/>
              <a:buChar char="•"/>
            </a:pPr>
            <a:r>
              <a:rPr lang="en-US" dirty="0"/>
              <a:t>You may use the handout from the last activity, and also take out Handout 3 and Handout 6. </a:t>
            </a:r>
          </a:p>
          <a:p>
            <a:pPr marL="628650" lvl="1" indent="-171450">
              <a:spcBef>
                <a:spcPts val="0"/>
              </a:spcBef>
              <a:buFont typeface="Arial" panose="020B0604020202020204" pitchFamily="34" charset="0"/>
              <a:buChar char="•"/>
            </a:pPr>
            <a:r>
              <a:rPr lang="en-US" dirty="0"/>
              <a:t>Note the strategy on page 198 of the Preschool Curriculum Framework, </a:t>
            </a:r>
            <a:r>
              <a:rPr lang="en-US" i="1" dirty="0"/>
              <a:t>Scaffold communication by combining English words with some type of body gesture or visual cue.</a:t>
            </a:r>
            <a:r>
              <a:rPr lang="en-US" dirty="0"/>
              <a:t> </a:t>
            </a:r>
          </a:p>
          <a:p>
            <a:pPr marL="628650" lvl="1" indent="-171450">
              <a:spcBef>
                <a:spcPts val="0"/>
              </a:spcBef>
              <a:buFont typeface="Arial" panose="020B0604020202020204" pitchFamily="34" charset="0"/>
              <a:buChar char="•"/>
            </a:pPr>
            <a:r>
              <a:rPr lang="en-US" dirty="0"/>
              <a:t>OPTIONAL: Turn to page 198 of the PCF to read the expanded explanation.</a:t>
            </a:r>
          </a:p>
          <a:p>
            <a:pPr marL="628650" lvl="1" indent="-171450">
              <a:spcBef>
                <a:spcPts val="0"/>
              </a:spcBef>
              <a:buFont typeface="Arial" panose="020B0604020202020204" pitchFamily="34" charset="0"/>
              <a:buChar char="•"/>
            </a:pPr>
            <a:r>
              <a:rPr lang="en-US" dirty="0"/>
              <a:t>We will now practice this strategy. Reach into the container of buttons and</a:t>
            </a:r>
            <a:r>
              <a:rPr lang="en-US" baseline="0" dirty="0"/>
              <a:t> take</a:t>
            </a:r>
            <a:r>
              <a:rPr lang="en-US" dirty="0"/>
              <a:t> one out. At your table group, find someone who has a similar button (it can be similar for any reason); this person is now your partner. </a:t>
            </a:r>
          </a:p>
          <a:p>
            <a:pPr marL="628650" lvl="1" indent="-171450">
              <a:spcBef>
                <a:spcPts val="0"/>
              </a:spcBef>
              <a:buFont typeface="Arial" panose="020B0604020202020204" pitchFamily="34" charset="0"/>
              <a:buChar char="•"/>
            </a:pPr>
            <a:r>
              <a:rPr lang="en-US" dirty="0"/>
              <a:t>The person with the smaller button will be the “student” first, and the person with the bigger button is going to play the “teacher.”  </a:t>
            </a:r>
          </a:p>
          <a:p>
            <a:pPr marL="628650" lvl="1" indent="-171450">
              <a:spcBef>
                <a:spcPts val="0"/>
              </a:spcBef>
              <a:buFont typeface="Arial" panose="020B0604020202020204" pitchFamily="34" charset="0"/>
              <a:buChar char="•"/>
            </a:pPr>
            <a:r>
              <a:rPr lang="en-US" dirty="0"/>
              <a:t>You may each grab a handful of buttons to use for the activity.</a:t>
            </a:r>
          </a:p>
          <a:p>
            <a:pPr marL="628650" lvl="1" indent="-171450">
              <a:spcBef>
                <a:spcPts val="0"/>
              </a:spcBef>
              <a:buFont typeface="Arial" panose="020B0604020202020204" pitchFamily="34" charset="0"/>
              <a:buChar char="•"/>
            </a:pPr>
            <a:r>
              <a:rPr lang="en-US" dirty="0"/>
              <a:t>The “student” begins by playing with the buttons and sorting, categorizing, or patterning (the student may decide which method to use).</a:t>
            </a:r>
          </a:p>
          <a:p>
            <a:pPr marL="628650" lvl="1" indent="-171450">
              <a:spcBef>
                <a:spcPts val="0"/>
              </a:spcBef>
              <a:buFont typeface="Arial" panose="020B0604020202020204" pitchFamily="34" charset="0"/>
              <a:buChar char="•"/>
            </a:pPr>
            <a:r>
              <a:rPr lang="en-US" dirty="0"/>
              <a:t>The “teacher” follows the student’s lead and begins asking questions and facilitating conversation about the buttons, using body language and visual cues. (The important component is for participants to practice using the visual cues and body language).</a:t>
            </a:r>
          </a:p>
          <a:p>
            <a:pPr marL="228600" lvl="0" indent="-228600">
              <a:spcBef>
                <a:spcPts val="0"/>
              </a:spcBef>
              <a:buFont typeface="+mj-lt"/>
              <a:buAutoNum type="arabicPeriod"/>
            </a:pPr>
            <a:r>
              <a:rPr lang="en-US" dirty="0"/>
              <a:t>Trainer walks around the room observing as activity unfolds. </a:t>
            </a:r>
          </a:p>
          <a:p>
            <a:pPr marL="228600" lvl="0" indent="-228600">
              <a:spcBef>
                <a:spcPts val="0"/>
              </a:spcBef>
              <a:buFont typeface="+mj-lt"/>
              <a:buAutoNum type="arabicPeriod"/>
            </a:pPr>
            <a:r>
              <a:rPr lang="en-US" dirty="0"/>
              <a:t>When participants are ready, trainer indicates it is time to switch. Participants switch roles and practice again. </a:t>
            </a:r>
          </a:p>
          <a:p>
            <a:pPr marL="228600" lvl="0" indent="-228600">
              <a:spcBef>
                <a:spcPts val="0"/>
              </a:spcBef>
              <a:buFont typeface="+mj-lt"/>
              <a:buAutoNum type="arabicPeriod"/>
            </a:pPr>
            <a:r>
              <a:rPr lang="en-US" dirty="0"/>
              <a:t>Debrief:</a:t>
            </a:r>
          </a:p>
          <a:p>
            <a:pPr marL="628650" lvl="1" indent="-171450">
              <a:spcBef>
                <a:spcPts val="0"/>
              </a:spcBef>
              <a:buFont typeface="Arial" panose="020B0604020202020204" pitchFamily="34" charset="0"/>
              <a:buChar char="•"/>
            </a:pPr>
            <a:r>
              <a:rPr lang="en-US" dirty="0"/>
              <a:t>After the second round, have participants talk about their experience as a group.</a:t>
            </a:r>
          </a:p>
          <a:p>
            <a:pPr marL="628650" lvl="1" indent="-171450">
              <a:spcBef>
                <a:spcPts val="0"/>
              </a:spcBef>
              <a:buFont typeface="Arial" panose="020B0604020202020204" pitchFamily="34" charset="0"/>
              <a:buChar char="•"/>
            </a:pPr>
            <a:r>
              <a:rPr lang="en-US" dirty="0"/>
              <a:t>Have participants reflect using Handout 6: ELD Strategies. It is likely that there are other strategies used as well. Which ones did they use at their table group?</a:t>
            </a:r>
          </a:p>
          <a:p>
            <a:pPr marL="628650" lvl="1" indent="-171450">
              <a:spcBef>
                <a:spcPts val="0"/>
              </a:spcBef>
              <a:buFont typeface="Arial" panose="020B0604020202020204" pitchFamily="34" charset="0"/>
              <a:buChar char="•"/>
            </a:pPr>
            <a:r>
              <a:rPr lang="en-US" dirty="0"/>
              <a:t>OPTIONAL: Ask participants to circle the strategies they used and share out with the group. </a:t>
            </a:r>
          </a:p>
          <a:p>
            <a:pPr marL="628650" lvl="1" indent="-171450">
              <a:spcBef>
                <a:spcPts val="0"/>
              </a:spcBef>
              <a:buFont typeface="Arial" panose="020B0604020202020204" pitchFamily="34" charset="0"/>
              <a:buChar char="•"/>
            </a:pPr>
            <a:r>
              <a:rPr lang="en-US" dirty="0"/>
              <a:t>OPTIONAL: Trainer reads off one strategy that was used and asks participants to stand if they saw or used this strategy as well. </a:t>
            </a:r>
          </a:p>
          <a:p>
            <a:pPr>
              <a:spcBef>
                <a:spcPts val="0"/>
              </a:spcBef>
            </a:pPr>
            <a:r>
              <a:rPr lang="en-US" dirty="0"/>
              <a:t> </a:t>
            </a:r>
          </a:p>
          <a:p>
            <a:pPr>
              <a:spcBef>
                <a:spcPts val="0"/>
              </a:spcBef>
            </a:pPr>
            <a:r>
              <a:rPr lang="en-US" b="1" dirty="0"/>
              <a:t>SUMMARY</a:t>
            </a:r>
            <a:r>
              <a:rPr lang="en-US" dirty="0"/>
              <a:t>: </a:t>
            </a:r>
          </a:p>
          <a:p>
            <a:pPr>
              <a:spcBef>
                <a:spcPts val="0"/>
              </a:spcBef>
            </a:pPr>
            <a:r>
              <a:rPr lang="en-US" dirty="0"/>
              <a:t>Participants practice using conversation and ELD strategies to support the development of algebraic functioning. Participants finish with a list of strategies that they practiced. </a:t>
            </a:r>
          </a:p>
          <a:p>
            <a:pPr>
              <a:spcBef>
                <a:spcPts val="0"/>
              </a:spcBef>
            </a:pPr>
            <a:endParaRPr lang="en-US" altLang="en-US" sz="900" dirty="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9BE11CB7-60E0-4D9F-A717-0EC044C6C11D}" type="slidenum">
              <a:rPr lang="en-US" altLang="en-US" smtClean="0"/>
              <a:pPr>
                <a:spcBef>
                  <a:spcPct val="0"/>
                </a:spcBef>
              </a:pPr>
              <a:t>25</a:t>
            </a:fld>
            <a:endParaRPr lang="en-US" altLang="en-US"/>
          </a:p>
        </p:txBody>
      </p:sp>
    </p:spTree>
    <p:extLst>
      <p:ext uri="{BB962C8B-B14F-4D97-AF65-F5344CB8AC3E}">
        <p14:creationId xmlns:p14="http://schemas.microsoft.com/office/powerpoint/2010/main" val="17287756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1108075" y="652463"/>
            <a:ext cx="4325938" cy="3244850"/>
          </a:xfrm>
          <a:ln/>
        </p:spPr>
      </p:sp>
      <p:sp>
        <p:nvSpPr>
          <p:cNvPr id="68611" name="Notes Placeholder 2"/>
          <p:cNvSpPr>
            <a:spLocks noGrp="1"/>
          </p:cNvSpPr>
          <p:nvPr>
            <p:ph type="body" idx="1"/>
          </p:nvPr>
        </p:nvSpPr>
        <p:spPr>
          <a:xfrm>
            <a:off x="609600" y="4168775"/>
            <a:ext cx="5638800" cy="497363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ts val="0"/>
              </a:spcBef>
            </a:pPr>
            <a:r>
              <a:rPr lang="en-US" altLang="en-US" b="1" dirty="0"/>
              <a:t>Background Information:</a:t>
            </a:r>
          </a:p>
          <a:p>
            <a:pPr>
              <a:spcBef>
                <a:spcPts val="0"/>
              </a:spcBef>
            </a:pPr>
            <a:r>
              <a:rPr lang="en-US" altLang="en-US" dirty="0"/>
              <a:t>The following information is</a:t>
            </a:r>
            <a:r>
              <a:rPr lang="en-US" altLang="en-US" baseline="0" dirty="0"/>
              <a:t> based on information from </a:t>
            </a:r>
            <a:r>
              <a:rPr lang="en-US" b="0" i="1" u="none" strike="noStrike" kern="1200" baseline="0" dirty="0">
                <a:solidFill>
                  <a:schemeClr val="tx1"/>
                </a:solidFill>
              </a:rPr>
              <a:t>One Child, Two Languages: A Guide for Early Childhood Educators of Children Learning English as a Second Language, Second Edition, </a:t>
            </a:r>
            <a:r>
              <a:rPr lang="en-US" b="0" i="0" u="none" strike="noStrike" kern="1200" baseline="0" dirty="0">
                <a:solidFill>
                  <a:schemeClr val="tx1"/>
                </a:solidFill>
              </a:rPr>
              <a:t>by Patton O. Tabors. Copyright © 2008 Paul H. Brookes Publishing Co. </a:t>
            </a:r>
          </a:p>
          <a:p>
            <a:pPr>
              <a:spcBef>
                <a:spcPts val="0"/>
              </a:spcBef>
            </a:pPr>
            <a:endParaRPr lang="en-US" altLang="en-US" b="1" dirty="0"/>
          </a:p>
          <a:p>
            <a:pPr>
              <a:spcBef>
                <a:spcPts val="0"/>
              </a:spcBef>
            </a:pPr>
            <a:r>
              <a:rPr lang="en-US" altLang="en-US" b="1" dirty="0"/>
              <a:t>Presenter Remarks:</a:t>
            </a:r>
            <a:endParaRPr lang="en-US" altLang="en-US" dirty="0"/>
          </a:p>
          <a:p>
            <a:pPr>
              <a:spcBef>
                <a:spcPts val="0"/>
              </a:spcBef>
            </a:pPr>
            <a:r>
              <a:rPr lang="en-US" altLang="en-US" dirty="0"/>
              <a:t>One major feature of successful communication with English learners (EL) is that </a:t>
            </a:r>
            <a:r>
              <a:rPr lang="en-US" altLang="en-US" i="1" dirty="0"/>
              <a:t>it is grounded in the here and now. </a:t>
            </a:r>
            <a:r>
              <a:rPr lang="en-US" altLang="en-US" dirty="0"/>
              <a:t>Talking about the here and now </a:t>
            </a:r>
            <a:r>
              <a:rPr lang="en-US" sz="1200" kern="1200" dirty="0">
                <a:solidFill>
                  <a:schemeClr val="tx1"/>
                </a:solidFill>
                <a:effectLst/>
                <a:latin typeface="Arial" pitchFamily="34" charset="0"/>
                <a:ea typeface="MS PGothic" panose="020B0600070205080204" pitchFamily="34" charset="-128"/>
                <a:cs typeface="Arial" pitchFamily="34" charset="0"/>
              </a:rPr>
              <a:t>gives the teachers an opportunity </a:t>
            </a:r>
            <a:r>
              <a:rPr lang="en-US" altLang="en-US" dirty="0"/>
              <a:t>to:</a:t>
            </a:r>
          </a:p>
          <a:p>
            <a:pPr marL="171450" indent="-171450">
              <a:spcBef>
                <a:spcPts val="0"/>
              </a:spcBef>
              <a:buFont typeface="Arial" panose="020B0604020202020204" pitchFamily="34" charset="0"/>
              <a:buChar char="•"/>
            </a:pPr>
            <a:r>
              <a:rPr lang="en-US" altLang="en-US" dirty="0"/>
              <a:t>Narrow down the field of what the conversation is about</a:t>
            </a:r>
          </a:p>
          <a:p>
            <a:pPr marL="171450" indent="-171450">
              <a:spcBef>
                <a:spcPts val="0"/>
              </a:spcBef>
              <a:buFont typeface="Arial" panose="020B0604020202020204" pitchFamily="34" charset="0"/>
              <a:buChar char="•"/>
            </a:pPr>
            <a:r>
              <a:rPr lang="en-US" altLang="en-US" dirty="0"/>
              <a:t>Focus on a more restricted number of options for response </a:t>
            </a:r>
          </a:p>
          <a:p>
            <a:pPr>
              <a:spcBef>
                <a:spcPts val="0"/>
              </a:spcBef>
            </a:pPr>
            <a:endParaRPr lang="en-US" altLang="en-US" dirty="0"/>
          </a:p>
          <a:p>
            <a:pPr>
              <a:spcBef>
                <a:spcPts val="0"/>
              </a:spcBef>
            </a:pPr>
            <a:r>
              <a:rPr lang="en-US" altLang="en-US" dirty="0"/>
              <a:t>As ELs begin to use their productive abilities, the context in which the conversation is held also helps the teacher understand what the child is talking about.  </a:t>
            </a:r>
          </a:p>
          <a:p>
            <a:pPr>
              <a:spcBef>
                <a:spcPts val="0"/>
              </a:spcBef>
            </a:pPr>
            <a:endParaRPr lang="en-US" altLang="en-US" dirty="0"/>
          </a:p>
          <a:p>
            <a:pPr>
              <a:spcBef>
                <a:spcPts val="0"/>
              </a:spcBef>
            </a:pPr>
            <a:r>
              <a:rPr lang="en-US" altLang="en-US" dirty="0"/>
              <a:t>Sharing the same physical space and having reference to the same information</a:t>
            </a:r>
            <a:r>
              <a:rPr lang="en-US" altLang="en-US" b="1" dirty="0"/>
              <a:t> </a:t>
            </a:r>
            <a:r>
              <a:rPr lang="en-US" altLang="en-US" dirty="0"/>
              <a:t>helps to make a successful communicative experience, and gives teacher the opportunity to provide some missing vocabulary information.</a:t>
            </a:r>
          </a:p>
          <a:p>
            <a:pPr>
              <a:spcBef>
                <a:spcPts val="0"/>
              </a:spcBef>
            </a:pPr>
            <a:endParaRPr lang="en-US" altLang="en-US" dirty="0"/>
          </a:p>
          <a:p>
            <a:pPr>
              <a:spcBef>
                <a:spcPts val="0"/>
              </a:spcBef>
            </a:pPr>
            <a:r>
              <a:rPr lang="en-US" altLang="en-US" dirty="0"/>
              <a:t>Table Discussion: </a:t>
            </a:r>
          </a:p>
          <a:p>
            <a:pPr>
              <a:spcBef>
                <a:spcPts val="0"/>
              </a:spcBef>
            </a:pPr>
            <a:r>
              <a:rPr lang="en-US" altLang="en-US" dirty="0"/>
              <a:t>We utilized the </a:t>
            </a:r>
            <a:r>
              <a:rPr lang="en-US" altLang="ja-JP" dirty="0"/>
              <a:t>“Talk about the Here and the Now” strategy in the last activity.</a:t>
            </a:r>
          </a:p>
          <a:p>
            <a:pPr>
              <a:spcBef>
                <a:spcPts val="0"/>
              </a:spcBef>
            </a:pPr>
            <a:r>
              <a:rPr lang="en-US" altLang="ja-JP" dirty="0"/>
              <a:t>Together we shared the same physical space and discussed the buttons and patterns on our table. </a:t>
            </a:r>
          </a:p>
          <a:p>
            <a:pPr>
              <a:spcBef>
                <a:spcPts val="0"/>
              </a:spcBef>
            </a:pPr>
            <a:endParaRPr lang="en-US" altLang="ja-JP" dirty="0"/>
          </a:p>
          <a:p>
            <a:pPr>
              <a:spcBef>
                <a:spcPts val="0"/>
              </a:spcBef>
            </a:pPr>
            <a:r>
              <a:rPr lang="en-US" altLang="en-US" dirty="0"/>
              <a:t>With your tablemates, can you think of a time during your day in which you can utilize this strategy to discuss patterns with your TK students?</a:t>
            </a:r>
          </a:p>
          <a:p>
            <a:pPr>
              <a:spcBef>
                <a:spcPts val="0"/>
              </a:spcBef>
            </a:pPr>
            <a:endParaRPr lang="en-US" altLang="en-US" i="1" dirty="0"/>
          </a:p>
          <a:p>
            <a:pPr>
              <a:spcBef>
                <a:spcPts val="0"/>
              </a:spcBef>
            </a:pPr>
            <a:r>
              <a:rPr lang="en-US" altLang="en-US" i="1" dirty="0"/>
              <a:t>Go around the room or around the table groups (depending on the size of training) and have each person or table group share one time of day they might use this strategy. </a:t>
            </a:r>
          </a:p>
          <a:p>
            <a:pPr>
              <a:spcBef>
                <a:spcPts val="0"/>
              </a:spcBef>
            </a:pPr>
            <a:endParaRPr lang="en-US" altLang="en-US" dirty="0"/>
          </a:p>
          <a:p>
            <a:pPr>
              <a:spcBef>
                <a:spcPts val="0"/>
              </a:spcBef>
            </a:pPr>
            <a:endParaRPr lang="en-US" altLang="en-US" dirty="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93938078-C1EA-4F34-A92A-FF5058AFC948}" type="slidenum">
              <a:rPr lang="en-US" altLang="en-US" smtClean="0"/>
              <a:pPr>
                <a:spcBef>
                  <a:spcPct val="0"/>
                </a:spcBef>
              </a:pPr>
              <a:t>26</a:t>
            </a:fld>
            <a:endParaRPr lang="en-US" altLang="en-US"/>
          </a:p>
        </p:txBody>
      </p:sp>
    </p:spTree>
    <p:extLst>
      <p:ext uri="{BB962C8B-B14F-4D97-AF65-F5344CB8AC3E}">
        <p14:creationId xmlns:p14="http://schemas.microsoft.com/office/powerpoint/2010/main" val="33377843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ts val="0"/>
              </a:spcBef>
            </a:pPr>
            <a:r>
              <a:rPr lang="en-US" altLang="en-US" b="1" dirty="0"/>
              <a:t>Presenter Remarks:</a:t>
            </a:r>
            <a:endParaRPr lang="en-US" altLang="en-US" dirty="0"/>
          </a:p>
          <a:p>
            <a:pPr>
              <a:spcBef>
                <a:spcPts val="0"/>
              </a:spcBef>
            </a:pPr>
            <a:r>
              <a:rPr lang="en-US" sz="1200" kern="1200" dirty="0">
                <a:solidFill>
                  <a:schemeClr val="tx1"/>
                </a:solidFill>
                <a:effectLst/>
                <a:latin typeface="Arial" pitchFamily="34" charset="0"/>
                <a:ea typeface="MS PGothic" panose="020B0600070205080204" pitchFamily="34" charset="-128"/>
                <a:cs typeface="Arial" pitchFamily="34" charset="0"/>
              </a:rPr>
              <a:t>They [children] make patterns that are more complex and more numerical, and they develop the ability to create and use three types of patterns:</a:t>
            </a:r>
          </a:p>
          <a:p>
            <a:pPr marL="171450" indent="-171450">
              <a:spcBef>
                <a:spcPts val="0"/>
              </a:spcBef>
              <a:buFont typeface="Arial" panose="020B0604020202020204" pitchFamily="34" charset="0"/>
              <a:buChar char="•"/>
            </a:pPr>
            <a:r>
              <a:rPr lang="en-US" altLang="en-US" dirty="0"/>
              <a:t>Repeating patterns</a:t>
            </a:r>
          </a:p>
          <a:p>
            <a:pPr marL="171450" indent="-171450">
              <a:spcBef>
                <a:spcPts val="0"/>
              </a:spcBef>
              <a:buFont typeface="Arial" panose="020B0604020202020204" pitchFamily="34" charset="0"/>
              <a:buChar char="•"/>
            </a:pPr>
            <a:r>
              <a:rPr lang="en-US" altLang="en-US" dirty="0"/>
              <a:t>Growing patterns</a:t>
            </a:r>
          </a:p>
          <a:p>
            <a:pPr marL="171450" indent="-171450">
              <a:spcBef>
                <a:spcPts val="0"/>
              </a:spcBef>
              <a:buFont typeface="Arial" panose="020B0604020202020204" pitchFamily="34" charset="0"/>
              <a:buChar char="•"/>
            </a:pPr>
            <a:r>
              <a:rPr lang="en-US" altLang="en-US" dirty="0"/>
              <a:t>Relationship patterns</a:t>
            </a:r>
          </a:p>
          <a:p>
            <a:pPr marL="0" marR="0" lvl="0" indent="0" algn="l" defTabSz="914400" rtl="0" eaLnBrk="0" fontAlgn="base" latinLnBrk="0" hangingPunct="0">
              <a:spcBef>
                <a:spcPts val="0"/>
              </a:spcBef>
              <a:spcAft>
                <a:spcPct val="0"/>
              </a:spcAft>
              <a:buClrTx/>
              <a:buSzTx/>
              <a:buFontTx/>
              <a:buNone/>
              <a:tabLst/>
              <a:defRPr/>
            </a:pPr>
            <a:r>
              <a:rPr lang="en-US" altLang="en-US" dirty="0"/>
              <a:t>(</a:t>
            </a:r>
            <a:r>
              <a:rPr lang="en-US" dirty="0" err="1">
                <a:effectLst/>
                <a:latin typeface="Arial" panose="020B0604020202020204" pitchFamily="34" charset="0"/>
              </a:rPr>
              <a:t>Kamile</a:t>
            </a:r>
            <a:r>
              <a:rPr lang="en-US" dirty="0">
                <a:effectLst/>
                <a:latin typeface="Arial" panose="020B0604020202020204" pitchFamily="34" charset="0"/>
              </a:rPr>
              <a:t> Geist, Eugene A. Geist, and Kathleen </a:t>
            </a:r>
            <a:r>
              <a:rPr lang="en-US" dirty="0" err="1">
                <a:effectLst/>
                <a:latin typeface="Arial" panose="020B0604020202020204" pitchFamily="34" charset="0"/>
              </a:rPr>
              <a:t>Kuznik</a:t>
            </a:r>
            <a:r>
              <a:rPr lang="en-US" dirty="0">
                <a:effectLst/>
                <a:latin typeface="Arial" panose="020B0604020202020204" pitchFamily="34" charset="0"/>
              </a:rPr>
              <a:t>,</a:t>
            </a:r>
            <a:r>
              <a:rPr lang="en-US" baseline="0" dirty="0">
                <a:effectLst/>
                <a:latin typeface="Arial" panose="020B0604020202020204" pitchFamily="34" charset="0"/>
              </a:rPr>
              <a:t> </a:t>
            </a:r>
            <a:r>
              <a:rPr lang="en-US" i="1" dirty="0">
                <a:effectLst/>
                <a:latin typeface="Arial" panose="020B0604020202020204" pitchFamily="34" charset="0"/>
              </a:rPr>
              <a:t>The Patterns of Music:</a:t>
            </a:r>
            <a:r>
              <a:rPr lang="en-US" i="1" baseline="0" dirty="0">
                <a:effectLst/>
                <a:latin typeface="Arial" panose="020B0604020202020204" pitchFamily="34" charset="0"/>
              </a:rPr>
              <a:t> </a:t>
            </a:r>
            <a:r>
              <a:rPr lang="en-US" i="1" dirty="0">
                <a:effectLst/>
                <a:latin typeface="Arial" panose="020B0604020202020204" pitchFamily="34" charset="0"/>
              </a:rPr>
              <a:t>Young Children Learning Mathematics through Beat, Rhythm, and Melody, </a:t>
            </a:r>
            <a:r>
              <a:rPr lang="en-US" i="0" dirty="0">
                <a:effectLst/>
                <a:latin typeface="Arial" panose="020B0604020202020204" pitchFamily="34" charset="0"/>
              </a:rPr>
              <a:t>p.76)</a:t>
            </a:r>
          </a:p>
          <a:p>
            <a:pPr>
              <a:spcBef>
                <a:spcPts val="0"/>
              </a:spcBef>
            </a:pPr>
            <a:endParaRPr lang="en-US" altLang="en-US" dirty="0"/>
          </a:p>
          <a:p>
            <a:pPr>
              <a:spcBef>
                <a:spcPts val="0"/>
              </a:spcBef>
            </a:pPr>
            <a:r>
              <a:rPr lang="en-US" altLang="en-US" dirty="0"/>
              <a:t>“The pattern skills involved in these three types of patterns include replication, completion, prediction, extension, and description” (</a:t>
            </a:r>
            <a:r>
              <a:rPr lang="en-US" altLang="en-US" dirty="0" err="1"/>
              <a:t>Greenes</a:t>
            </a:r>
            <a:r>
              <a:rPr lang="en-US" altLang="en-US" dirty="0"/>
              <a:t> as</a:t>
            </a:r>
            <a:r>
              <a:rPr lang="en-US" altLang="en-US" baseline="0" dirty="0"/>
              <a:t> cited in </a:t>
            </a:r>
            <a:r>
              <a:rPr lang="en-US" altLang="en-US" dirty="0"/>
              <a:t>PLF, Volume 1, p. 162).</a:t>
            </a:r>
          </a:p>
          <a:p>
            <a:pPr>
              <a:spcBef>
                <a:spcPts val="0"/>
              </a:spcBef>
            </a:pPr>
            <a:endParaRPr lang="en-US" altLang="en-US" dirty="0"/>
          </a:p>
          <a:p>
            <a:pPr>
              <a:spcBef>
                <a:spcPts val="0"/>
              </a:spcBef>
            </a:pPr>
            <a:r>
              <a:rPr lang="en-US" sz="1200" b="0" i="0" u="none" strike="noStrike" kern="1200" baseline="0" dirty="0">
                <a:solidFill>
                  <a:schemeClr val="tx1"/>
                </a:solidFill>
                <a:latin typeface="Arial" pitchFamily="34" charset="0"/>
                <a:ea typeface="MS PGothic" panose="020B0600070205080204" pitchFamily="34" charset="-128"/>
                <a:cs typeface="Arial" pitchFamily="34" charset="0"/>
              </a:rPr>
              <a:t>“Children first learn to identify the core unit in a repeating pattern” (PLF, Volume 1, p. 146).</a:t>
            </a:r>
          </a:p>
          <a:p>
            <a:pPr>
              <a:spcBef>
                <a:spcPts val="0"/>
              </a:spcBef>
            </a:pPr>
            <a:endParaRPr lang="en-US" altLang="en-US" dirty="0"/>
          </a:p>
          <a:p>
            <a:pPr>
              <a:spcBef>
                <a:spcPts val="0"/>
              </a:spcBef>
            </a:pPr>
            <a:r>
              <a:rPr lang="en-US" altLang="en-US" dirty="0"/>
              <a:t>Together we are going to learn about these different kinds of patterns through music. Everyone find your rhythm sticks. You may ENGAGE and EXPRESS differently with your rhythm sticks, but we will all be learning together. </a:t>
            </a:r>
          </a:p>
          <a:p>
            <a:pPr lvl="1">
              <a:spcBef>
                <a:spcPts val="0"/>
              </a:spcBef>
            </a:pPr>
            <a:endParaRPr lang="en-US" altLang="en-US" dirty="0">
              <a:ea typeface="Arial" panose="020B0604020202020204" pitchFamily="34" charset="0"/>
            </a:endParaRPr>
          </a:p>
          <a:p>
            <a:pPr lvl="1">
              <a:spcBef>
                <a:spcPts val="0"/>
              </a:spcBef>
            </a:pPr>
            <a:endParaRPr lang="en-US" altLang="en-US" dirty="0">
              <a:ea typeface="Arial" panose="020B0604020202020204" pitchFamily="34" charset="0"/>
            </a:endParaRPr>
          </a:p>
          <a:p>
            <a:pPr>
              <a:spcBef>
                <a:spcPts val="0"/>
              </a:spcBef>
            </a:pPr>
            <a:endParaRPr lang="en-US" altLang="en-US" dirty="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E266932E-D34A-4FD3-9B69-0BEE7BE512F0}" type="slidenum">
              <a:rPr lang="en-US" altLang="en-US" smtClean="0"/>
              <a:pPr>
                <a:spcBef>
                  <a:spcPct val="0"/>
                </a:spcBef>
              </a:pPr>
              <a:t>27</a:t>
            </a:fld>
            <a:endParaRPr lang="en-US" altLang="en-US"/>
          </a:p>
        </p:txBody>
      </p:sp>
    </p:spTree>
    <p:extLst>
      <p:ext uri="{BB962C8B-B14F-4D97-AF65-F5344CB8AC3E}">
        <p14:creationId xmlns:p14="http://schemas.microsoft.com/office/powerpoint/2010/main" val="11888474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xfrm>
            <a:off x="685800" y="4343399"/>
            <a:ext cx="5486400" cy="466433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ts val="0"/>
              </a:spcBef>
            </a:pPr>
            <a:r>
              <a:rPr lang="en-US" altLang="en-US" b="1" dirty="0"/>
              <a:t>Presenter Remarks:</a:t>
            </a:r>
            <a:endParaRPr lang="en-US" altLang="en-US" dirty="0"/>
          </a:p>
          <a:p>
            <a:pPr>
              <a:spcBef>
                <a:spcPts val="0"/>
              </a:spcBef>
            </a:pPr>
            <a:r>
              <a:rPr lang="en-US" altLang="en-US" dirty="0"/>
              <a:t>A repeating pattern repeats itself in entirety; one example is shown on the screen (blue-yellow-blue-yellow-blue-yellow). </a:t>
            </a:r>
          </a:p>
          <a:p>
            <a:pPr>
              <a:spcBef>
                <a:spcPts val="0"/>
              </a:spcBef>
            </a:pPr>
            <a:endParaRPr lang="en-US" altLang="en-US" dirty="0"/>
          </a:p>
          <a:p>
            <a:pPr>
              <a:spcBef>
                <a:spcPts val="0"/>
              </a:spcBef>
            </a:pPr>
            <a:r>
              <a:rPr lang="en-US" altLang="en-US" dirty="0"/>
              <a:t>Together let’</a:t>
            </a:r>
            <a:r>
              <a:rPr lang="en-US" altLang="ja-JP" dirty="0"/>
              <a:t>s tap out that repeating pattern with our rhythm sticks. </a:t>
            </a:r>
          </a:p>
          <a:p>
            <a:pPr>
              <a:spcBef>
                <a:spcPts val="0"/>
              </a:spcBef>
            </a:pPr>
            <a:endParaRPr lang="en-US" altLang="en-US" dirty="0"/>
          </a:p>
          <a:p>
            <a:pPr>
              <a:spcBef>
                <a:spcPts val="0"/>
              </a:spcBef>
            </a:pPr>
            <a:r>
              <a:rPr lang="en-US" altLang="en-US" dirty="0"/>
              <a:t>“Children first learn to identify the core unit in a repeating pattern. Once they are able to identify the initial unit of a pattern, they can extend a pattern by predicting what comes next” (PLF, Volume 1, p. 146).</a:t>
            </a:r>
          </a:p>
          <a:p>
            <a:pPr>
              <a:spcBef>
                <a:spcPts val="0"/>
              </a:spcBef>
            </a:pPr>
            <a:endParaRPr lang="en-US" altLang="en-US" dirty="0"/>
          </a:p>
          <a:p>
            <a:pPr>
              <a:spcBef>
                <a:spcPts val="0"/>
              </a:spcBef>
            </a:pPr>
            <a:r>
              <a:rPr lang="en-US" altLang="en-US" dirty="0"/>
              <a:t>At your table group think of another repeating pattern with a different core unit that AB</a:t>
            </a:r>
            <a:r>
              <a:rPr lang="en-US" altLang="en-US" baseline="0" dirty="0"/>
              <a:t>. You can use your rhythm sticks and any other noise making material at your table to represent it. Be ready to share your pattern with another group. </a:t>
            </a:r>
            <a:r>
              <a:rPr lang="en-US" altLang="en-US" i="1" baseline="0" dirty="0"/>
              <a:t>Allow 3 minutes.</a:t>
            </a:r>
          </a:p>
          <a:p>
            <a:pPr>
              <a:spcBef>
                <a:spcPts val="0"/>
              </a:spcBef>
            </a:pPr>
            <a:endParaRPr lang="en-US" altLang="en-US" baseline="0" dirty="0"/>
          </a:p>
          <a:p>
            <a:pPr>
              <a:spcBef>
                <a:spcPts val="0"/>
              </a:spcBef>
            </a:pPr>
            <a:r>
              <a:rPr lang="en-US" altLang="en-US" baseline="0" dirty="0"/>
              <a:t>Now that you have had a chance to be creative and practice with your own repeating pattern please find someone in the room you have not been a partner with today and teach them them your repeating pattern. </a:t>
            </a:r>
            <a:r>
              <a:rPr lang="en-US" altLang="en-US" i="1" baseline="0" dirty="0"/>
              <a:t>Allow 3 minutes for partner sharing.</a:t>
            </a:r>
          </a:p>
          <a:p>
            <a:pPr>
              <a:spcBef>
                <a:spcPts val="0"/>
              </a:spcBef>
            </a:pPr>
            <a:endParaRPr lang="en-US" altLang="en-US" baseline="0" dirty="0"/>
          </a:p>
          <a:p>
            <a:pPr>
              <a:spcBef>
                <a:spcPts val="0"/>
              </a:spcBef>
            </a:pPr>
            <a:r>
              <a:rPr lang="en-US" altLang="en-US" baseline="0" dirty="0"/>
              <a:t>There were many different core units and some similar core units that were shared. Remember this experience so you can help students observe and be creative when playing with repeating patterns. Remember Dr. Clements comments about needing to go deeper and expand our pattern play with children.</a:t>
            </a:r>
            <a:endParaRPr lang="en-US" altLang="en-US" dirty="0"/>
          </a:p>
          <a:p>
            <a:pPr>
              <a:spcBef>
                <a:spcPts val="0"/>
              </a:spcBef>
            </a:pPr>
            <a:endParaRPr lang="en-US" altLang="en-US" dirty="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30287B6A-D537-4E3B-BCF8-C43078C9B228}" type="slidenum">
              <a:rPr lang="en-US" altLang="en-US" smtClean="0"/>
              <a:pPr>
                <a:spcBef>
                  <a:spcPct val="0"/>
                </a:spcBef>
              </a:pPr>
              <a:t>28</a:t>
            </a:fld>
            <a:endParaRPr lang="en-US" altLang="en-US"/>
          </a:p>
        </p:txBody>
      </p:sp>
    </p:spTree>
    <p:extLst>
      <p:ext uri="{BB962C8B-B14F-4D97-AF65-F5344CB8AC3E}">
        <p14:creationId xmlns:p14="http://schemas.microsoft.com/office/powerpoint/2010/main" val="27018636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r>
              <a:rPr lang="en-US" altLang="en-US" b="1" dirty="0"/>
              <a:t>Background Information:</a:t>
            </a:r>
          </a:p>
          <a:p>
            <a:pPr>
              <a:spcBef>
                <a:spcPct val="0"/>
              </a:spcBef>
            </a:pPr>
            <a:r>
              <a:rPr lang="en-US" altLang="en-US" dirty="0"/>
              <a:t>Prior to training embed the PLF video example Simple Repeating Patterns foundation 2.1. Start the video at 1:42 until 2:11.</a:t>
            </a:r>
          </a:p>
          <a:p>
            <a:pPr>
              <a:spcBef>
                <a:spcPct val="0"/>
              </a:spcBef>
            </a:pPr>
            <a:endParaRPr lang="en-US" altLang="en-US" b="1" dirty="0"/>
          </a:p>
          <a:p>
            <a:pPr>
              <a:spcBef>
                <a:spcPct val="0"/>
              </a:spcBef>
            </a:pPr>
            <a:r>
              <a:rPr lang="en-US" altLang="en-US" b="1" dirty="0"/>
              <a:t>Presenter Remarks:</a:t>
            </a:r>
          </a:p>
          <a:p>
            <a:pPr>
              <a:spcBef>
                <a:spcPct val="0"/>
              </a:spcBef>
            </a:pPr>
            <a:r>
              <a:rPr lang="en-US" altLang="en-US" dirty="0"/>
              <a:t>We will now watch a math video clip.</a:t>
            </a:r>
          </a:p>
          <a:p>
            <a:pPr>
              <a:spcBef>
                <a:spcPct val="0"/>
              </a:spcBef>
            </a:pPr>
            <a:endParaRPr lang="en-US" altLang="en-US" dirty="0"/>
          </a:p>
          <a:p>
            <a:pPr>
              <a:spcBef>
                <a:spcPct val="0"/>
              </a:spcBef>
            </a:pPr>
            <a:r>
              <a:rPr lang="en-US" altLang="en-US" dirty="0"/>
              <a:t>Pay close attention to the example in the video and take notes on the video viewing guide. The reflection questions on the guide are only to help narrow your observations. We will have an open-ended discussion after the video.</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2C3E9812-9141-49C3-93BE-BD29CB803963}" type="slidenum">
              <a:rPr lang="en-US" altLang="en-US" smtClean="0"/>
              <a:pPr>
                <a:spcBef>
                  <a:spcPct val="0"/>
                </a:spcBef>
              </a:pPr>
              <a:t>29</a:t>
            </a:fld>
            <a:endParaRPr lang="en-US" altLang="en-US"/>
          </a:p>
        </p:txBody>
      </p:sp>
    </p:spTree>
    <p:extLst>
      <p:ext uri="{BB962C8B-B14F-4D97-AF65-F5344CB8AC3E}">
        <p14:creationId xmlns:p14="http://schemas.microsoft.com/office/powerpoint/2010/main" val="926332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ln/>
          <a:extLst/>
        </p:spPr>
        <p:txBody>
          <a:bodyPr/>
          <a:lstStyle/>
          <a:p>
            <a:pPr eaLnBrk="1" hangingPunct="1"/>
            <a:r>
              <a:rPr lang="en-US" altLang="en-US" b="1" dirty="0"/>
              <a:t>Presenter Remarks:</a:t>
            </a:r>
          </a:p>
          <a:p>
            <a:pPr eaLnBrk="1" hangingPunct="1"/>
            <a:r>
              <a:rPr lang="en-US" altLang="en-US" dirty="0"/>
              <a:t>The following outcomes will be addressed throughout the presentation. Participants will:</a:t>
            </a:r>
          </a:p>
          <a:p>
            <a:pPr marL="171450" lvl="0" indent="-171450">
              <a:spcAft>
                <a:spcPts val="600"/>
              </a:spcAft>
              <a:buFont typeface="Arial" panose="020B0604020202020204" pitchFamily="34" charset="0"/>
              <a:buChar char="•"/>
            </a:pPr>
            <a:r>
              <a:rPr lang="en-US" dirty="0"/>
              <a:t>Become aware of key concepts to be developed in the Algebra and Function strand of the California Preschool Learning Foundations, Volume 1 (Preschool Learning Foundations or PLF). </a:t>
            </a:r>
          </a:p>
          <a:p>
            <a:pPr marL="171450" lvl="0" indent="-171450">
              <a:spcAft>
                <a:spcPts val="600"/>
              </a:spcAft>
              <a:buFont typeface="Arial" panose="020B0604020202020204" pitchFamily="34" charset="0"/>
              <a:buChar char="•"/>
            </a:pPr>
            <a:r>
              <a:rPr lang="en-US" dirty="0"/>
              <a:t>Experience, read, and discuss key strategies in the California Preschool Curriculum Framework, Volume 1 (Preschool Curriculum Framework or PCF) regarding algebra and function development.</a:t>
            </a:r>
          </a:p>
          <a:p>
            <a:pPr marL="171450" lvl="0" indent="-171450">
              <a:spcAft>
                <a:spcPts val="600"/>
              </a:spcAft>
              <a:buFont typeface="Arial" panose="020B0604020202020204" pitchFamily="34" charset="0"/>
              <a:buChar char="•"/>
            </a:pPr>
            <a:r>
              <a:rPr lang="en-US" dirty="0"/>
              <a:t>Reflect and discuss how to support the development of algebra and function foundations for English-language learners.</a:t>
            </a:r>
          </a:p>
          <a:p>
            <a:pPr marL="171450" lvl="0" indent="-171450">
              <a:spcAft>
                <a:spcPts val="600"/>
              </a:spcAft>
              <a:buFont typeface="Arial" panose="020B0604020202020204" pitchFamily="34" charset="0"/>
              <a:buChar char="•"/>
            </a:pPr>
            <a:r>
              <a:rPr lang="en-US" dirty="0"/>
              <a:t>Plan to adapt learning experiences to ensure access for children with varying needs.</a:t>
            </a:r>
          </a:p>
          <a:p>
            <a:pPr eaLnBrk="1" hangingPunct="1"/>
            <a:endParaRPr lang="en-US" altLang="en-US" dirty="0"/>
          </a:p>
          <a:p>
            <a:endParaRPr lang="en-US" altLang="en-US" dirty="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0A546489-41C7-41D9-9B92-925995CF5350}" type="slidenum">
              <a:rPr lang="en-US" altLang="en-US" smtClean="0"/>
              <a:pPr>
                <a:spcBef>
                  <a:spcPct val="0"/>
                </a:spcBef>
              </a:pPr>
              <a:t>3</a:t>
            </a:fld>
            <a:endParaRPr lang="en-US" altLang="en-US"/>
          </a:p>
        </p:txBody>
      </p:sp>
    </p:spTree>
    <p:extLst>
      <p:ext uri="{BB962C8B-B14F-4D97-AF65-F5344CB8AC3E}">
        <p14:creationId xmlns:p14="http://schemas.microsoft.com/office/powerpoint/2010/main" val="11630069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161794" name="Notes Placeholder 2"/>
          <p:cNvSpPr>
            <a:spLocks noGrp="1"/>
          </p:cNvSpPr>
          <p:nvPr>
            <p:ph type="body" idx="1"/>
          </p:nvPr>
        </p:nvSpPr>
        <p:spPr>
          <a:extLst/>
        </p:spPr>
        <p:txBody>
          <a:bodyPr/>
          <a:lstStyle/>
          <a:p>
            <a:pPr>
              <a:spcBef>
                <a:spcPts val="0"/>
              </a:spcBef>
              <a:defRPr/>
            </a:pPr>
            <a:r>
              <a:rPr lang="en-US" b="1" dirty="0">
                <a:latin typeface="Arial" charset="0"/>
                <a:ea typeface="ＭＳ Ｐゴシック" charset="0"/>
              </a:rPr>
              <a:t>Presenter Remarks:</a:t>
            </a:r>
          </a:p>
          <a:p>
            <a:pPr>
              <a:spcBef>
                <a:spcPts val="0"/>
              </a:spcBef>
              <a:defRPr/>
            </a:pPr>
            <a:r>
              <a:rPr lang="en-US" dirty="0">
                <a:latin typeface="Arial" charset="0"/>
                <a:ea typeface="ＭＳ Ｐゴシック" charset="0"/>
              </a:rPr>
              <a:t>The video that we just watched has some excellent examples of repeating patterns.</a:t>
            </a:r>
            <a:endParaRPr lang="is-IS" dirty="0">
              <a:latin typeface="Arial" charset="0"/>
              <a:ea typeface="ＭＳ Ｐゴシック" charset="0"/>
            </a:endParaRPr>
          </a:p>
          <a:p>
            <a:pPr>
              <a:spcBef>
                <a:spcPts val="0"/>
              </a:spcBef>
              <a:defRPr/>
            </a:pPr>
            <a:endParaRPr lang="en-US" dirty="0">
              <a:latin typeface="Arial" charset="0"/>
              <a:ea typeface="ＭＳ Ｐゴシック" charset="0"/>
            </a:endParaRPr>
          </a:p>
          <a:p>
            <a:pPr>
              <a:spcBef>
                <a:spcPts val="0"/>
              </a:spcBef>
              <a:defRPr/>
            </a:pPr>
            <a:r>
              <a:rPr lang="en-US" dirty="0">
                <a:latin typeface="Arial" charset="0"/>
                <a:ea typeface="ＭＳ Ｐゴシック" charset="0"/>
              </a:rPr>
              <a:t>Please take a moment to finish making notes on the video viewing guide and then: </a:t>
            </a:r>
          </a:p>
          <a:p>
            <a:pPr>
              <a:spcBef>
                <a:spcPts val="0"/>
              </a:spcBef>
              <a:defRPr/>
            </a:pPr>
            <a:endParaRPr lang="en-US" dirty="0">
              <a:latin typeface="Arial" charset="0"/>
              <a:ea typeface="ＭＳ Ｐゴシック" charset="0"/>
              <a:cs typeface="ＭＳ Ｐゴシック" charset="0"/>
            </a:endParaRPr>
          </a:p>
          <a:p>
            <a:pPr marL="228600" indent="-228600">
              <a:spcBef>
                <a:spcPts val="0"/>
              </a:spcBef>
              <a:buFont typeface="+mj-lt"/>
              <a:buAutoNum type="arabicPeriod"/>
              <a:defRPr/>
            </a:pPr>
            <a:r>
              <a:rPr lang="en-US" dirty="0">
                <a:latin typeface="Arial" charset="0"/>
                <a:ea typeface="ＭＳ Ｐゴシック" charset="0"/>
                <a:cs typeface="ＭＳ Ｐゴシック" charset="0"/>
              </a:rPr>
              <a:t>Take</a:t>
            </a:r>
            <a:r>
              <a:rPr lang="en-US" baseline="0" dirty="0">
                <a:latin typeface="Arial" charset="0"/>
                <a:ea typeface="ＭＳ Ｐゴシック" charset="0"/>
                <a:cs typeface="ＭＳ Ｐゴシック" charset="0"/>
              </a:rPr>
              <a:t> </a:t>
            </a:r>
            <a:r>
              <a:rPr lang="en-US" dirty="0">
                <a:latin typeface="Arial" charset="0"/>
                <a:ea typeface="ＭＳ Ｐゴシック" charset="0"/>
                <a:cs typeface="ＭＳ Ｐゴシック" charset="0"/>
              </a:rPr>
              <a:t>a number from the table number bin.</a:t>
            </a:r>
          </a:p>
          <a:p>
            <a:pPr marL="228600" indent="-228600">
              <a:spcBef>
                <a:spcPts val="0"/>
              </a:spcBef>
              <a:buFont typeface="+mj-lt"/>
              <a:buAutoNum type="arabicPeriod"/>
              <a:defRPr/>
            </a:pPr>
            <a:r>
              <a:rPr lang="en-US" dirty="0">
                <a:latin typeface="Arial" charset="0"/>
                <a:ea typeface="ＭＳ Ｐゴシック" charset="0"/>
                <a:cs typeface="ＭＳ Ｐゴシック" charset="0"/>
              </a:rPr>
              <a:t>Find someone with a different number than you and exchange thoughts about the discussion questions. </a:t>
            </a:r>
          </a:p>
          <a:p>
            <a:pPr>
              <a:spcBef>
                <a:spcPts val="0"/>
              </a:spcBef>
              <a:buFont typeface="+mj-lt"/>
              <a:buNone/>
              <a:defRPr/>
            </a:pPr>
            <a:endParaRPr lang="en-US" dirty="0">
              <a:latin typeface="Arial" charset="0"/>
              <a:ea typeface="ＭＳ Ｐゴシック" charset="0"/>
              <a:cs typeface="ＭＳ Ｐゴシック" charset="0"/>
            </a:endParaRPr>
          </a:p>
          <a:p>
            <a:pPr>
              <a:spcBef>
                <a:spcPts val="0"/>
              </a:spcBef>
              <a:buFont typeface="+mj-lt"/>
              <a:buNone/>
              <a:defRPr/>
            </a:pPr>
            <a:r>
              <a:rPr lang="en-US" dirty="0">
                <a:latin typeface="Arial" charset="0"/>
                <a:ea typeface="ＭＳ Ｐゴシック" charset="0"/>
                <a:cs typeface="ＭＳ Ｐゴシック" charset="0"/>
              </a:rPr>
              <a:t>You have about 5 minutes for this discussion.</a:t>
            </a: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B29CF8D6-ABA2-4DCE-B7EA-C6C5AD7AE187}" type="slidenum">
              <a:rPr lang="en-US" altLang="en-US" smtClean="0"/>
              <a:pPr>
                <a:spcBef>
                  <a:spcPct val="0"/>
                </a:spcBef>
              </a:pPr>
              <a:t>30</a:t>
            </a:fld>
            <a:endParaRPr lang="en-US" altLang="en-US"/>
          </a:p>
        </p:txBody>
      </p:sp>
    </p:spTree>
    <p:extLst>
      <p:ext uri="{BB962C8B-B14F-4D97-AF65-F5344CB8AC3E}">
        <p14:creationId xmlns:p14="http://schemas.microsoft.com/office/powerpoint/2010/main" val="37419323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ts val="0"/>
              </a:spcBef>
              <a:spcAft>
                <a:spcPct val="0"/>
              </a:spcAft>
              <a:buClrTx/>
              <a:buSzTx/>
              <a:buFontTx/>
              <a:buNone/>
              <a:tabLst/>
              <a:defRPr/>
            </a:pPr>
            <a:r>
              <a:rPr lang="en-US" altLang="en-US" b="1" dirty="0"/>
              <a:t>Background</a:t>
            </a:r>
            <a:r>
              <a:rPr lang="en-US" altLang="en-US" b="1" baseline="0" dirty="0"/>
              <a:t> Information:  </a:t>
            </a:r>
          </a:p>
          <a:p>
            <a:pPr marL="0" marR="0" indent="0" algn="l" defTabSz="914400" rtl="0" eaLnBrk="0" fontAlgn="base" latinLnBrk="0" hangingPunct="0">
              <a:lnSpc>
                <a:spcPct val="100000"/>
              </a:lnSpc>
              <a:spcBef>
                <a:spcPts val="0"/>
              </a:spcBef>
              <a:spcAft>
                <a:spcPct val="0"/>
              </a:spcAft>
              <a:buClrTx/>
              <a:buSzTx/>
              <a:buFontTx/>
              <a:buNone/>
              <a:tabLst/>
              <a:defRPr/>
            </a:pPr>
            <a:r>
              <a:rPr lang="en-US" altLang="en-US" baseline="0" dirty="0"/>
              <a:t>Watch Doug </a:t>
            </a:r>
            <a:r>
              <a:rPr lang="en-US" altLang="en-US" baseline="0" dirty="0" err="1"/>
              <a:t>Clement’s</a:t>
            </a:r>
            <a:r>
              <a:rPr lang="en-US" altLang="en-US" baseline="0" dirty="0"/>
              <a:t> video on patterning. </a:t>
            </a:r>
          </a:p>
          <a:p>
            <a:pPr marL="0" marR="0" indent="0" algn="l" defTabSz="914400" rtl="0" eaLnBrk="0" fontAlgn="base" latinLnBrk="0" hangingPunct="0">
              <a:lnSpc>
                <a:spcPct val="100000"/>
              </a:lnSpc>
              <a:spcBef>
                <a:spcPts val="0"/>
              </a:spcBef>
              <a:spcAft>
                <a:spcPct val="0"/>
              </a:spcAft>
              <a:buClrTx/>
              <a:buSzTx/>
              <a:buFontTx/>
              <a:buNone/>
              <a:tabLst/>
              <a:defRPr/>
            </a:pPr>
            <a:endParaRPr lang="en-US" altLang="en-US" dirty="0"/>
          </a:p>
          <a:p>
            <a:pPr>
              <a:spcBef>
                <a:spcPts val="0"/>
              </a:spcBef>
            </a:pPr>
            <a:r>
              <a:rPr lang="en-US" altLang="en-US" b="1" dirty="0"/>
              <a:t>Presenter Remarks:</a:t>
            </a:r>
            <a:endParaRPr lang="en-US" altLang="en-US" dirty="0"/>
          </a:p>
          <a:p>
            <a:pPr marL="0" marR="0" indent="0" algn="l" defTabSz="914400" rtl="0" eaLnBrk="0" fontAlgn="base" latinLnBrk="0" hangingPunct="0">
              <a:lnSpc>
                <a:spcPct val="100000"/>
              </a:lnSpc>
              <a:spcBef>
                <a:spcPts val="0"/>
              </a:spcBef>
              <a:spcAft>
                <a:spcPct val="0"/>
              </a:spcAft>
              <a:buClrTx/>
              <a:buSzTx/>
              <a:buFontTx/>
              <a:buNone/>
              <a:tabLst/>
              <a:defRPr/>
            </a:pPr>
            <a:r>
              <a:rPr lang="en-US" altLang="en-US" dirty="0"/>
              <a:t>Growing patterns is another type of pattern that occurs later</a:t>
            </a:r>
            <a:r>
              <a:rPr lang="en-US" altLang="en-US" baseline="0" dirty="0"/>
              <a:t> in development, usually beginning around early first grade. </a:t>
            </a:r>
            <a:r>
              <a:rPr lang="en-US" altLang="en-US" sz="1200" dirty="0"/>
              <a:t>Growing</a:t>
            </a:r>
            <a:r>
              <a:rPr lang="en-US" altLang="en-US" sz="1200" baseline="0" dirty="0"/>
              <a:t> p</a:t>
            </a:r>
            <a:r>
              <a:rPr lang="en-US" altLang="en-US" sz="1200" dirty="0"/>
              <a:t>atterns have</a:t>
            </a:r>
            <a:r>
              <a:rPr lang="en-US" altLang="en-US" sz="1200" baseline="0" dirty="0"/>
              <a:t> a structure that increase in a predictable way. </a:t>
            </a:r>
            <a:r>
              <a:rPr lang="en-US" altLang="en-US" sz="1200" dirty="0"/>
              <a:t>The sequence</a:t>
            </a:r>
            <a:r>
              <a:rPr lang="en-US" altLang="en-US" sz="1200" baseline="0" dirty="0"/>
              <a:t> expands with the addition of one element to the sequence in </a:t>
            </a:r>
            <a:r>
              <a:rPr lang="en-US" altLang="en-US" sz="1200" dirty="0"/>
              <a:t>a predictable manner. </a:t>
            </a:r>
            <a:r>
              <a:rPr lang="en-US" altLang="en-US" dirty="0"/>
              <a:t>The slide has two examples of growing patterns. The first is counting to five. 1-2-3-4-5 is a growing pattern because it adds one every time. The stair is also growing by one. </a:t>
            </a:r>
            <a:r>
              <a:rPr lang="en-US" altLang="en-US" baseline="0" dirty="0"/>
              <a:t>Growing patterns can be seen in the developmental continuum in the COG Math 5: Patterning measure of the DRDP-K 2015.  It is the Integrating Later level‒the level that typically occurs in early first grade. </a:t>
            </a:r>
            <a:endParaRPr lang="en-US" altLang="en-US" dirty="0"/>
          </a:p>
          <a:p>
            <a:pPr marL="0" marR="0" indent="0" algn="l" defTabSz="914400" rtl="0" eaLnBrk="0" fontAlgn="base" latinLnBrk="0" hangingPunct="0">
              <a:lnSpc>
                <a:spcPct val="100000"/>
              </a:lnSpc>
              <a:spcBef>
                <a:spcPts val="0"/>
              </a:spcBef>
              <a:spcAft>
                <a:spcPct val="0"/>
              </a:spcAft>
              <a:buClrTx/>
              <a:buSzTx/>
              <a:buFontTx/>
              <a:buNone/>
              <a:tabLst/>
              <a:defRPr/>
            </a:pPr>
            <a:endParaRPr lang="en-US" altLang="en-US" dirty="0"/>
          </a:p>
          <a:p>
            <a:pPr marL="0" marR="0" indent="0" algn="l" defTabSz="914400" rtl="0" eaLnBrk="0" fontAlgn="base" latinLnBrk="0" hangingPunct="0">
              <a:lnSpc>
                <a:spcPct val="100000"/>
              </a:lnSpc>
              <a:spcBef>
                <a:spcPts val="0"/>
              </a:spcBef>
              <a:spcAft>
                <a:spcPct val="0"/>
              </a:spcAft>
              <a:buClrTx/>
              <a:buSzTx/>
              <a:buFontTx/>
              <a:buNone/>
              <a:tabLst/>
              <a:defRPr/>
            </a:pPr>
            <a:r>
              <a:rPr lang="en-US" altLang="en-US" dirty="0"/>
              <a:t>This type of pattern is explored with children as they get older.</a:t>
            </a:r>
            <a:r>
              <a:rPr lang="en-US" altLang="en-US" baseline="0" dirty="0"/>
              <a:t> This is not an expectation for 4 and 5 year olds-however when we notice children’s block stairs, count, sing counting songs, build stairs with blocks, or play counting finger plays, we are contributing to children’s exploration of growing patterns. </a:t>
            </a:r>
          </a:p>
          <a:p>
            <a:pPr marL="0" marR="0" indent="0" algn="l" defTabSz="914400" rtl="0" eaLnBrk="0" fontAlgn="base" latinLnBrk="0" hangingPunct="0">
              <a:lnSpc>
                <a:spcPct val="100000"/>
              </a:lnSpc>
              <a:spcBef>
                <a:spcPts val="0"/>
              </a:spcBef>
              <a:spcAft>
                <a:spcPct val="0"/>
              </a:spcAft>
              <a:buClrTx/>
              <a:buSzTx/>
              <a:buFontTx/>
              <a:buNone/>
              <a:tabLst/>
              <a:defRPr/>
            </a:pPr>
            <a:endParaRPr lang="en-US" altLang="en-US" dirty="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56C5F07D-21E5-4488-A900-FACF75A142DE}" type="slidenum">
              <a:rPr lang="en-US" altLang="en-US" smtClean="0"/>
              <a:pPr>
                <a:spcBef>
                  <a:spcPct val="0"/>
                </a:spcBef>
              </a:pPr>
              <a:t>31</a:t>
            </a:fld>
            <a:endParaRPr lang="en-US" altLang="en-US"/>
          </a:p>
        </p:txBody>
      </p:sp>
    </p:spTree>
    <p:extLst>
      <p:ext uri="{BB962C8B-B14F-4D97-AF65-F5344CB8AC3E}">
        <p14:creationId xmlns:p14="http://schemas.microsoft.com/office/powerpoint/2010/main" val="37363388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ts val="0"/>
              </a:spcBef>
            </a:pPr>
            <a:r>
              <a:rPr lang="en-US" altLang="en-US" b="1" dirty="0"/>
              <a:t>Presenter Notes:</a:t>
            </a:r>
            <a:endParaRPr lang="en-US" altLang="ja-JP" dirty="0"/>
          </a:p>
          <a:p>
            <a:pPr>
              <a:spcBef>
                <a:spcPts val="0"/>
              </a:spcBef>
            </a:pPr>
            <a:r>
              <a:rPr lang="en-US" altLang="en-US" dirty="0"/>
              <a:t>At your </a:t>
            </a:r>
            <a:r>
              <a:rPr lang="en-US" altLang="en-US" b="0" dirty="0"/>
              <a:t>table or in pairs, read page 268 of the PCF and fill in Handout 7: Playing with Patterns. This will serve as a reminder for you in the classroom once it is complete. </a:t>
            </a:r>
          </a:p>
          <a:p>
            <a:pPr>
              <a:spcBef>
                <a:spcPts val="0"/>
              </a:spcBef>
            </a:pPr>
            <a:endParaRPr lang="en-US" altLang="en-US" b="0" dirty="0"/>
          </a:p>
          <a:p>
            <a:pPr>
              <a:spcBef>
                <a:spcPts val="0"/>
              </a:spcBef>
            </a:pPr>
            <a:r>
              <a:rPr lang="en-US" altLang="en-US" b="0" i="1" dirty="0"/>
              <a:t>Option 2:</a:t>
            </a:r>
          </a:p>
          <a:p>
            <a:pPr>
              <a:spcBef>
                <a:spcPts val="0"/>
              </a:spcBef>
            </a:pPr>
            <a:r>
              <a:rPr lang="en-US" altLang="en-US" b="0" dirty="0"/>
              <a:t>Take out Handout 7: Playing with Patterns. During the </a:t>
            </a:r>
            <a:r>
              <a:rPr lang="en-US" altLang="en-US" dirty="0"/>
              <a:t>next slide, you can fill in some of the blanks as we read together. </a:t>
            </a:r>
          </a:p>
          <a:p>
            <a:pPr>
              <a:spcBef>
                <a:spcPts val="0"/>
              </a:spcBef>
            </a:pPr>
            <a:endParaRPr lang="en-US" altLang="en-US" dirty="0"/>
          </a:p>
          <a:p>
            <a:pPr>
              <a:spcBef>
                <a:spcPts val="0"/>
              </a:spcBef>
            </a:pPr>
            <a:endParaRPr lang="en-US" altLang="ja-JP" dirty="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FC5F102E-0B09-4A47-8EB2-0B5A2B5EFA90}" type="slidenum">
              <a:rPr lang="en-US" altLang="en-US" smtClean="0"/>
              <a:pPr>
                <a:spcBef>
                  <a:spcPct val="0"/>
                </a:spcBef>
              </a:pPr>
              <a:t>32</a:t>
            </a:fld>
            <a:endParaRPr lang="en-US" altLang="en-US"/>
          </a:p>
        </p:txBody>
      </p:sp>
    </p:spTree>
    <p:extLst>
      <p:ext uri="{BB962C8B-B14F-4D97-AF65-F5344CB8AC3E}">
        <p14:creationId xmlns:p14="http://schemas.microsoft.com/office/powerpoint/2010/main" val="24133774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dirty="0"/>
              <a:t>Presenter Remarks:</a:t>
            </a:r>
            <a:endParaRPr lang="en-US" altLang="en-US" dirty="0"/>
          </a:p>
          <a:p>
            <a:r>
              <a:rPr lang="en-US" altLang="en-US" b="1" dirty="0"/>
              <a:t>“Recognize and support the individual. </a:t>
            </a:r>
            <a:r>
              <a:rPr lang="en-US" altLang="en-US" dirty="0"/>
              <a:t>Provide an environment in which </a:t>
            </a:r>
            <a:r>
              <a:rPr lang="en-US" altLang="en-US" i="1" dirty="0"/>
              <a:t>all </a:t>
            </a:r>
            <a:r>
              <a:rPr lang="en-US" altLang="en-US" dirty="0"/>
              <a:t>children can learn mathematics, set appropriately high expectations for all children, and support individual growth. Children differ in their strengths, interests, approaches to learning, knowledge, and skills. They may also have special learning needs. Young children, therefore, may construct mathematical understanding in different ways, at varying rates, and with different materials. To be effective, teachers should respond to each child individually. They should find out what young children already know and build on the children</a:t>
            </a:r>
            <a:r>
              <a:rPr lang="en-US" altLang="ja-JP" dirty="0"/>
              <a:t>’s individual strengths and ways of learning. Teachers should provide children with a variety of materials, teaching strategies, and methods to meet children’s different learning styles and promote access to and attainment of mathematical concepts by all children. The strategies presented in the next sections for supporting children’s development in the mathematics domain apply to all children” (</a:t>
            </a:r>
            <a:r>
              <a:rPr lang="en-US" altLang="en-US" dirty="0"/>
              <a:t>PCF, Volume</a:t>
            </a:r>
            <a:r>
              <a:rPr lang="en-US" altLang="en-US" baseline="0" dirty="0"/>
              <a:t> </a:t>
            </a:r>
            <a:r>
              <a:rPr lang="en-US" altLang="en-US" dirty="0"/>
              <a:t>1, p. 236).</a:t>
            </a:r>
          </a:p>
          <a:p>
            <a:endParaRPr lang="en-US" altLang="en-US" dirty="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A504644F-5FCD-45E6-BC6C-3D51ACC2C38A}" type="slidenum">
              <a:rPr lang="en-US" altLang="en-US" smtClean="0"/>
              <a:pPr>
                <a:spcBef>
                  <a:spcPct val="0"/>
                </a:spcBef>
              </a:pPr>
              <a:t>33</a:t>
            </a:fld>
            <a:endParaRPr lang="en-US" altLang="en-US"/>
          </a:p>
        </p:txBody>
      </p:sp>
    </p:spTree>
    <p:extLst>
      <p:ext uri="{BB962C8B-B14F-4D97-AF65-F5344CB8AC3E}">
        <p14:creationId xmlns:p14="http://schemas.microsoft.com/office/powerpoint/2010/main" val="7832486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xfrm>
            <a:off x="685800" y="4343399"/>
            <a:ext cx="5486400" cy="466433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ts val="0"/>
              </a:spcBef>
              <a:defRPr/>
            </a:pPr>
            <a:r>
              <a:rPr lang="en-US" altLang="en-US" b="1" dirty="0"/>
              <a:t>Presenter Remarks:</a:t>
            </a:r>
          </a:p>
          <a:p>
            <a:pPr>
              <a:spcBef>
                <a:spcPts val="0"/>
              </a:spcBef>
            </a:pPr>
            <a:r>
              <a:rPr lang="en-US" altLang="en-US" dirty="0"/>
              <a:t>Patterns can be taught through multiple domains including music and movement.</a:t>
            </a:r>
            <a:r>
              <a:rPr lang="en-US" dirty="0">
                <a:latin typeface="Arial" charset="0"/>
                <a:cs typeface="Arial" charset="0"/>
              </a:rPr>
              <a:t> For some children, it may be necessary to make special adaptations to create access to learning. For example, the rhythm sticks on your table can be adapted in a variety of ways to enable children to better utilize and access curriculum. In early childhood classrooms patterning is often practiced with small objects that require fine motor ability. Using grippers to build up any object will enable access to the curriculum for many students in your classroom that may have fine motor delays.  </a:t>
            </a:r>
          </a:p>
          <a:p>
            <a:pPr>
              <a:spcBef>
                <a:spcPts val="0"/>
              </a:spcBef>
              <a:defRPr/>
            </a:pPr>
            <a:endParaRPr lang="en-US" altLang="en-US" sz="1000" dirty="0"/>
          </a:p>
          <a:p>
            <a:pPr>
              <a:spcBef>
                <a:spcPts val="0"/>
              </a:spcBef>
              <a:defRPr/>
            </a:pPr>
            <a:r>
              <a:rPr lang="en-US" altLang="en-US" dirty="0"/>
              <a:t>What pattern do you think might be supported in this picture?</a:t>
            </a:r>
          </a:p>
          <a:p>
            <a:pPr>
              <a:spcBef>
                <a:spcPts val="0"/>
              </a:spcBef>
              <a:defRPr/>
            </a:pPr>
            <a:endParaRPr lang="en-US" altLang="en-US" sz="1000" i="1" dirty="0"/>
          </a:p>
          <a:p>
            <a:pPr>
              <a:spcBef>
                <a:spcPts val="0"/>
              </a:spcBef>
              <a:defRPr/>
            </a:pPr>
            <a:r>
              <a:rPr lang="en-US" altLang="en-US" i="1" dirty="0"/>
              <a:t>Wait for responses.</a:t>
            </a:r>
          </a:p>
          <a:p>
            <a:pPr>
              <a:spcBef>
                <a:spcPts val="0"/>
              </a:spcBef>
              <a:defRPr/>
            </a:pPr>
            <a:endParaRPr lang="en-US" altLang="en-US" sz="900" dirty="0"/>
          </a:p>
          <a:p>
            <a:pPr>
              <a:spcBef>
                <a:spcPts val="0"/>
              </a:spcBef>
              <a:defRPr/>
            </a:pPr>
            <a:r>
              <a:rPr lang="en-US" altLang="en-US" dirty="0"/>
              <a:t>This teacher and student are singing “Five Little Monkeys Swinging from a Tree” together. This song provides an opportunity to practice a repeating pattern (monkey tease alligator, alligator snatches monkey, repeat). Teachers can increase participation by enabling each student to physically remove a monkey to create a concrete visual.</a:t>
            </a:r>
            <a:r>
              <a:rPr lang="en-US" altLang="en-US" baseline="0" dirty="0"/>
              <a:t> </a:t>
            </a:r>
          </a:p>
          <a:p>
            <a:pPr>
              <a:spcBef>
                <a:spcPts val="0"/>
              </a:spcBef>
              <a:defRPr/>
            </a:pPr>
            <a:endParaRPr lang="en-US" altLang="en-US" sz="1000" dirty="0"/>
          </a:p>
          <a:p>
            <a:pPr>
              <a:spcBef>
                <a:spcPts val="0"/>
              </a:spcBef>
              <a:defRPr/>
            </a:pPr>
            <a:r>
              <a:rPr lang="en-US" altLang="en-US" dirty="0"/>
              <a:t>The child is learning to independently stand so the teacher has a moveable manipulative that can be brought to the child’s level so she can participate in removing a monkey as the crocodile eats each monkey. </a:t>
            </a:r>
          </a:p>
          <a:p>
            <a:pPr>
              <a:spcBef>
                <a:spcPts val="0"/>
              </a:spcBef>
              <a:defRPr/>
            </a:pPr>
            <a:endParaRPr lang="en-US" altLang="en-US" sz="800" dirty="0"/>
          </a:p>
          <a:p>
            <a:pPr>
              <a:spcBef>
                <a:spcPts val="0"/>
              </a:spcBef>
              <a:defRPr/>
            </a:pPr>
            <a:r>
              <a:rPr lang="en-US" altLang="en-US" dirty="0"/>
              <a:t>For some children, it may be necessary to make special adaptations to create access to learning.</a:t>
            </a:r>
          </a:p>
          <a:p>
            <a:pPr>
              <a:spcBef>
                <a:spcPts val="0"/>
              </a:spcBef>
              <a:defRPr/>
            </a:pPr>
            <a:endParaRPr lang="en-US" altLang="en-US" dirty="0"/>
          </a:p>
          <a:p>
            <a:pPr>
              <a:spcBef>
                <a:spcPts val="0"/>
              </a:spcBef>
              <a:defRPr/>
            </a:pPr>
            <a:endParaRPr lang="en-US" altLang="en-US" dirty="0"/>
          </a:p>
          <a:p>
            <a:pPr>
              <a:spcBef>
                <a:spcPts val="0"/>
              </a:spcBef>
              <a:defRPr/>
            </a:pPr>
            <a:endParaRPr lang="en-US" altLang="en-US" dirty="0"/>
          </a:p>
          <a:p>
            <a:pPr>
              <a:spcBef>
                <a:spcPts val="0"/>
              </a:spcBef>
              <a:defRPr/>
            </a:pPr>
            <a:endParaRPr lang="en-US" altLang="en-US" dirty="0"/>
          </a:p>
          <a:p>
            <a:pPr>
              <a:spcBef>
                <a:spcPts val="0"/>
              </a:spcBef>
              <a:defRPr/>
            </a:pPr>
            <a:endParaRPr lang="en-US" altLang="en-US" dirty="0"/>
          </a:p>
          <a:p>
            <a:pPr>
              <a:spcBef>
                <a:spcPts val="0"/>
              </a:spcBef>
              <a:defRPr/>
            </a:pPr>
            <a:endParaRPr lang="en-US" altLang="en-US" dirty="0"/>
          </a:p>
          <a:p>
            <a:pPr>
              <a:spcBef>
                <a:spcPts val="0"/>
              </a:spcBef>
              <a:defRPr/>
            </a:pPr>
            <a:endParaRPr lang="en-US" altLang="en-US" dirty="0"/>
          </a:p>
          <a:p>
            <a:pPr>
              <a:spcBef>
                <a:spcPts val="0"/>
              </a:spcBef>
            </a:pPr>
            <a:endParaRPr lang="en-US" dirty="0">
              <a:latin typeface="Arial" charset="0"/>
              <a:cs typeface="Arial" charset="0"/>
            </a:endParaRP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EF7333A-BA2A-9B48-AFC1-A7E934AAB7AA}" type="slidenum">
              <a:rPr lang="en-US" sz="1200"/>
              <a:pPr eaLnBrk="1" hangingPunct="1"/>
              <a:t>34</a:t>
            </a:fld>
            <a:endParaRPr lang="en-US" sz="1200"/>
          </a:p>
        </p:txBody>
      </p:sp>
    </p:spTree>
    <p:extLst>
      <p:ext uri="{BB962C8B-B14F-4D97-AF65-F5344CB8AC3E}">
        <p14:creationId xmlns:p14="http://schemas.microsoft.com/office/powerpoint/2010/main" val="10614959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ts val="0"/>
              </a:spcBef>
            </a:pPr>
            <a:r>
              <a:rPr lang="en-US" altLang="en-US" b="1" dirty="0"/>
              <a:t>Activity 4: Building Grippers</a:t>
            </a:r>
          </a:p>
          <a:p>
            <a:pPr>
              <a:spcBef>
                <a:spcPts val="0"/>
              </a:spcBef>
            </a:pPr>
            <a:endParaRPr lang="en-US" altLang="en-US" b="1" dirty="0"/>
          </a:p>
          <a:p>
            <a:pPr>
              <a:spcBef>
                <a:spcPts val="0"/>
              </a:spcBef>
            </a:pPr>
            <a:r>
              <a:rPr lang="en-US" altLang="en-US" b="1" dirty="0"/>
              <a:t>Presenter Remarks:</a:t>
            </a:r>
          </a:p>
          <a:p>
            <a:pPr>
              <a:spcBef>
                <a:spcPts val="0"/>
              </a:spcBef>
            </a:pPr>
            <a:r>
              <a:rPr lang="en-US" altLang="en-US" dirty="0"/>
              <a:t>Please find Handout 8: Grippers and choose rhythm sticks. </a:t>
            </a:r>
          </a:p>
          <a:p>
            <a:pPr>
              <a:spcBef>
                <a:spcPts val="0"/>
              </a:spcBef>
            </a:pPr>
            <a:endParaRPr lang="en-US" altLang="en-US" dirty="0"/>
          </a:p>
          <a:p>
            <a:pPr>
              <a:spcBef>
                <a:spcPts val="0"/>
              </a:spcBef>
            </a:pPr>
            <a:r>
              <a:rPr lang="en-US" altLang="ja-JP" dirty="0"/>
              <a:t>Before we use these rhythm sticks to practice patterning as a group, let’s adapt several so that we can practice implementing the adaptations and feel the differences.</a:t>
            </a:r>
          </a:p>
          <a:p>
            <a:pPr>
              <a:spcBef>
                <a:spcPts val="0"/>
              </a:spcBef>
            </a:pPr>
            <a:endParaRPr lang="en-US" altLang="ja-JP" dirty="0"/>
          </a:p>
          <a:p>
            <a:pPr>
              <a:spcBef>
                <a:spcPts val="0"/>
              </a:spcBef>
            </a:pPr>
            <a:r>
              <a:rPr lang="en-US" altLang="ja-JP" dirty="0"/>
              <a:t>Follow the instructions on the handout and complete the adaptation of the rhythm stick. </a:t>
            </a:r>
          </a:p>
          <a:p>
            <a:pPr>
              <a:spcBef>
                <a:spcPts val="0"/>
              </a:spcBef>
            </a:pPr>
            <a:endParaRPr lang="en-US" altLang="ja-JP" dirty="0"/>
          </a:p>
          <a:p>
            <a:pPr>
              <a:spcBef>
                <a:spcPts val="0"/>
              </a:spcBef>
            </a:pPr>
            <a:r>
              <a:rPr lang="en-US" altLang="ja-JP" dirty="0"/>
              <a:t>What other items can you think of to add grippers to in your classroom?</a:t>
            </a:r>
          </a:p>
          <a:p>
            <a:pPr>
              <a:spcBef>
                <a:spcPts val="0"/>
              </a:spcBef>
            </a:pPr>
            <a:endParaRPr lang="en-US" altLang="en-US" dirty="0"/>
          </a:p>
          <a:p>
            <a:pPr>
              <a:spcBef>
                <a:spcPts val="0"/>
              </a:spcBef>
            </a:pPr>
            <a:r>
              <a:rPr lang="en-US" b="1" cap="all" dirty="0"/>
              <a:t>intent: </a:t>
            </a:r>
            <a:endParaRPr lang="en-US" dirty="0"/>
          </a:p>
          <a:p>
            <a:pPr>
              <a:spcBef>
                <a:spcPts val="0"/>
              </a:spcBef>
            </a:pPr>
            <a:r>
              <a:rPr lang="en-US" dirty="0"/>
              <a:t>Practice adapting a tool with a gripper.</a:t>
            </a:r>
          </a:p>
          <a:p>
            <a:pPr>
              <a:spcBef>
                <a:spcPts val="0"/>
              </a:spcBef>
            </a:pPr>
            <a:endParaRPr lang="en-US" b="1" dirty="0"/>
          </a:p>
          <a:p>
            <a:pPr>
              <a:spcBef>
                <a:spcPts val="0"/>
              </a:spcBef>
            </a:pPr>
            <a:r>
              <a:rPr lang="en-US" b="1" dirty="0"/>
              <a:t>OUTCOMES: </a:t>
            </a:r>
            <a:endParaRPr lang="en-US" dirty="0"/>
          </a:p>
          <a:p>
            <a:pPr>
              <a:spcBef>
                <a:spcPts val="0"/>
              </a:spcBef>
            </a:pPr>
            <a:r>
              <a:rPr lang="en-US" dirty="0"/>
              <a:t>Participants interact while creating an adaptation for a musical instrument.</a:t>
            </a:r>
          </a:p>
          <a:p>
            <a:pPr>
              <a:spcBef>
                <a:spcPts val="0"/>
              </a:spcBef>
            </a:pPr>
            <a:r>
              <a:rPr lang="en-US" b="1" cap="all" dirty="0"/>
              <a:t> </a:t>
            </a:r>
            <a:endParaRPr lang="en-US" dirty="0"/>
          </a:p>
          <a:p>
            <a:pPr>
              <a:spcBef>
                <a:spcPts val="0"/>
              </a:spcBef>
            </a:pPr>
            <a:r>
              <a:rPr lang="en-US" b="1" cap="all" dirty="0"/>
              <a:t>Materials Required: </a:t>
            </a:r>
            <a:endParaRPr lang="en-US" dirty="0"/>
          </a:p>
          <a:p>
            <a:pPr marL="171450" lvl="0" indent="-171450">
              <a:spcBef>
                <a:spcPts val="0"/>
              </a:spcBef>
              <a:buFont typeface="Arial" panose="020B0604020202020204" pitchFamily="34" charset="0"/>
              <a:buChar char="•"/>
            </a:pPr>
            <a:r>
              <a:rPr lang="en-US" dirty="0"/>
              <a:t>Rhythm sticks</a:t>
            </a:r>
          </a:p>
          <a:p>
            <a:pPr marL="171450" lvl="0" indent="-171450">
              <a:spcBef>
                <a:spcPts val="0"/>
              </a:spcBef>
              <a:buFont typeface="Arial" panose="020B0604020202020204" pitchFamily="34" charset="0"/>
              <a:buChar char="•"/>
            </a:pPr>
            <a:r>
              <a:rPr lang="en-US" dirty="0"/>
              <a:t>Variety of grippers (curling foam, playdoh, thread spool)</a:t>
            </a:r>
          </a:p>
          <a:p>
            <a:pPr marL="171450" lvl="0" indent="-171450">
              <a:spcBef>
                <a:spcPts val="0"/>
              </a:spcBef>
              <a:buFont typeface="Arial" panose="020B0604020202020204" pitchFamily="34" charset="0"/>
              <a:buChar char="•"/>
            </a:pPr>
            <a:r>
              <a:rPr lang="en-US" dirty="0"/>
              <a:t>Handout 8: Tots ‘n Tech - Grippers </a:t>
            </a:r>
          </a:p>
          <a:p>
            <a:pPr marL="171450" lvl="0" indent="-171450">
              <a:spcBef>
                <a:spcPts val="0"/>
              </a:spcBef>
              <a:buFont typeface="Arial" panose="020B0604020202020204" pitchFamily="34" charset="0"/>
              <a:buChar char="•"/>
            </a:pPr>
            <a:r>
              <a:rPr lang="en-US" dirty="0"/>
              <a:t>Handout 9: Adapting Musical Activities for Persons with Disabilities </a:t>
            </a:r>
          </a:p>
          <a:p>
            <a:pPr>
              <a:spcBef>
                <a:spcPts val="0"/>
              </a:spcBef>
            </a:pPr>
            <a:r>
              <a:rPr lang="en-US" dirty="0"/>
              <a:t> </a:t>
            </a:r>
          </a:p>
          <a:p>
            <a:pPr>
              <a:spcBef>
                <a:spcPts val="0"/>
              </a:spcBef>
            </a:pPr>
            <a:r>
              <a:rPr lang="en-US" b="1" cap="all" dirty="0"/>
              <a:t>Time:</a:t>
            </a:r>
            <a:r>
              <a:rPr lang="en-US" dirty="0"/>
              <a:t> 10 minutes</a:t>
            </a:r>
          </a:p>
          <a:p>
            <a:pPr>
              <a:spcBef>
                <a:spcPts val="0"/>
              </a:spcBef>
            </a:pPr>
            <a:endParaRPr lang="en-US" b="1" cap="all" dirty="0"/>
          </a:p>
          <a:p>
            <a:pPr>
              <a:spcBef>
                <a:spcPts val="0"/>
              </a:spcBef>
            </a:pPr>
            <a:r>
              <a:rPr lang="en-US" b="1" cap="all" dirty="0"/>
              <a:t>Process: </a:t>
            </a:r>
            <a:endParaRPr lang="en-US" dirty="0"/>
          </a:p>
          <a:p>
            <a:pPr marL="228600" lvl="0" indent="-228600">
              <a:spcBef>
                <a:spcPts val="0"/>
              </a:spcBef>
              <a:buFont typeface="+mj-lt"/>
              <a:buAutoNum type="arabicPeriod"/>
            </a:pPr>
            <a:r>
              <a:rPr lang="en-US" dirty="0"/>
              <a:t>Participants find Handout 8: Tots ‘n Tech - Grippers. </a:t>
            </a:r>
          </a:p>
          <a:p>
            <a:pPr marL="228600" lvl="0" indent="-228600">
              <a:spcBef>
                <a:spcPts val="0"/>
              </a:spcBef>
              <a:buFont typeface="+mj-lt"/>
              <a:buAutoNum type="arabicPeriod"/>
            </a:pPr>
            <a:r>
              <a:rPr lang="en-US" dirty="0"/>
              <a:t>Participants choose the rhythm sticks they will use for the rest of the training.</a:t>
            </a:r>
          </a:p>
          <a:p>
            <a:pPr marL="228600" lvl="0" indent="-228600">
              <a:spcBef>
                <a:spcPts val="0"/>
              </a:spcBef>
              <a:buFont typeface="+mj-lt"/>
              <a:buAutoNum type="arabicPeriod"/>
            </a:pPr>
            <a:r>
              <a:rPr lang="en-US" dirty="0"/>
              <a:t>Highlight the importance of reflecting on curriculum and adapting for all individual needs to enable access. Optional: Participants read Handout 9: Adapting Musical Activities for Persons with Disabilities.</a:t>
            </a:r>
          </a:p>
          <a:p>
            <a:pPr marL="228600" lvl="0" indent="-228600">
              <a:spcBef>
                <a:spcPts val="0"/>
              </a:spcBef>
              <a:buFont typeface="+mj-lt"/>
              <a:buAutoNum type="arabicPeriod"/>
            </a:pPr>
            <a:r>
              <a:rPr lang="en-US" dirty="0"/>
              <a:t>Say to participants, “Before we use these rhythm sticks to practice patterning as a group, let’s adapt several so that we can practice implementing the adoptions and feel the differences.”</a:t>
            </a:r>
          </a:p>
          <a:p>
            <a:pPr marL="228600" lvl="0" indent="-228600">
              <a:spcBef>
                <a:spcPts val="0"/>
              </a:spcBef>
              <a:buFont typeface="+mj-lt"/>
              <a:buAutoNum type="arabicPeriod"/>
            </a:pPr>
            <a:r>
              <a:rPr lang="en-US" dirty="0"/>
              <a:t>Have at least two people at each table group choose a different way to build a gripper. Follow the instructions on the handout and complete the adaptation of the rhythm stick. </a:t>
            </a:r>
          </a:p>
          <a:p>
            <a:pPr marL="228600" lvl="0" indent="-228600">
              <a:spcBef>
                <a:spcPts val="0"/>
              </a:spcBef>
              <a:buFont typeface="+mj-lt"/>
              <a:buAutoNum type="arabicPeriod"/>
            </a:pPr>
            <a:r>
              <a:rPr lang="en-US" dirty="0"/>
              <a:t>When the adaptation is complete, participants will move on to using the rhythm sticks. </a:t>
            </a:r>
          </a:p>
          <a:p>
            <a:pPr>
              <a:spcBef>
                <a:spcPts val="0"/>
              </a:spcBef>
            </a:pPr>
            <a:r>
              <a:rPr lang="en-US" dirty="0"/>
              <a:t> </a:t>
            </a:r>
          </a:p>
          <a:p>
            <a:pPr>
              <a:spcBef>
                <a:spcPts val="0"/>
              </a:spcBef>
            </a:pPr>
            <a:r>
              <a:rPr lang="en-US" dirty="0"/>
              <a:t>DEBRIEF: What other items can you think of to add grippers to in your classroom?</a:t>
            </a:r>
          </a:p>
          <a:p>
            <a:pPr>
              <a:spcBef>
                <a:spcPts val="0"/>
              </a:spcBef>
            </a:pPr>
            <a:endParaRPr lang="en-US" b="1" dirty="0"/>
          </a:p>
          <a:p>
            <a:pPr>
              <a:spcBef>
                <a:spcPts val="0"/>
              </a:spcBef>
            </a:pPr>
            <a:r>
              <a:rPr lang="en-US" b="1" dirty="0"/>
              <a:t>SUMMARY</a:t>
            </a:r>
            <a:r>
              <a:rPr lang="en-US" dirty="0"/>
              <a:t>: </a:t>
            </a:r>
          </a:p>
          <a:p>
            <a:pPr>
              <a:spcBef>
                <a:spcPts val="0"/>
              </a:spcBef>
            </a:pPr>
            <a:r>
              <a:rPr lang="en-US" dirty="0"/>
              <a:t>Participants practice building and using adapted materials.  </a:t>
            </a:r>
          </a:p>
          <a:p>
            <a:pPr>
              <a:lnSpc>
                <a:spcPct val="80000"/>
              </a:lnSpc>
              <a:spcBef>
                <a:spcPts val="0"/>
              </a:spcBef>
            </a:pPr>
            <a:endParaRPr lang="en-US" altLang="en-US" sz="800" dirty="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8401D7FB-0CD3-4493-90B7-74B1E24C26E5}" type="slidenum">
              <a:rPr lang="en-US" altLang="en-US" smtClean="0"/>
              <a:pPr>
                <a:spcBef>
                  <a:spcPct val="0"/>
                </a:spcBef>
              </a:pPr>
              <a:t>35</a:t>
            </a:fld>
            <a:endParaRPr lang="en-US" altLang="en-US"/>
          </a:p>
        </p:txBody>
      </p:sp>
    </p:spTree>
    <p:extLst>
      <p:ext uri="{BB962C8B-B14F-4D97-AF65-F5344CB8AC3E}">
        <p14:creationId xmlns:p14="http://schemas.microsoft.com/office/powerpoint/2010/main" val="16343540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ln/>
        </p:spPr>
        <p:txBody>
          <a:bodyPr/>
          <a:lstStyle/>
          <a:p>
            <a:pPr marL="114300" indent="-114300">
              <a:spcBef>
                <a:spcPts val="0"/>
              </a:spcBef>
              <a:defRPr/>
            </a:pPr>
            <a:r>
              <a:rPr lang="en-US" b="1" dirty="0">
                <a:latin typeface="Arial" charset="0"/>
                <a:ea typeface="ＭＳ Ｐゴシック" charset="0"/>
                <a:cs typeface="ＭＳ Ｐゴシック" charset="0"/>
              </a:rPr>
              <a:t>Presenter Remarks: </a:t>
            </a:r>
          </a:p>
          <a:p>
            <a:pPr>
              <a:spcBef>
                <a:spcPts val="0"/>
              </a:spcBef>
              <a:defRPr/>
            </a:pPr>
            <a:r>
              <a:rPr lang="en-US" sz="1200" dirty="0">
                <a:cs typeface="Arial" charset="0"/>
              </a:rPr>
              <a:t>“C</a:t>
            </a:r>
            <a:r>
              <a:rPr lang="en-US" sz="1200" dirty="0"/>
              <a:t>hildren have the potential to be more engaged when listening to steady beats than when listening to verbal-only instructions” </a:t>
            </a:r>
            <a:r>
              <a:rPr lang="en-US" dirty="0">
                <a:latin typeface="Arial" charset="0"/>
                <a:ea typeface="ＭＳ Ｐゴシック" charset="0"/>
                <a:cs typeface="Arial" charset="0"/>
              </a:rPr>
              <a:t>(</a:t>
            </a:r>
            <a:r>
              <a:rPr lang="en-US" dirty="0" err="1"/>
              <a:t>Kamile</a:t>
            </a:r>
            <a:r>
              <a:rPr lang="en-US" dirty="0"/>
              <a:t> Geist, Eugene A. Geist, and Kathleen </a:t>
            </a:r>
            <a:r>
              <a:rPr lang="en-US" dirty="0" err="1"/>
              <a:t>Kuznik</a:t>
            </a:r>
            <a:r>
              <a:rPr lang="en-US" dirty="0"/>
              <a:t>, </a:t>
            </a:r>
            <a:r>
              <a:rPr lang="en-US" i="1" dirty="0"/>
              <a:t>The Patterns of Music: Young Children Learning Mathematics through Beat, Rhythm, and Melody, </a:t>
            </a:r>
            <a:r>
              <a:rPr lang="en-US" dirty="0"/>
              <a:t>p. 74).</a:t>
            </a:r>
          </a:p>
          <a:p>
            <a:pPr>
              <a:spcBef>
                <a:spcPts val="0"/>
              </a:spcBef>
              <a:defRPr/>
            </a:pPr>
            <a:endParaRPr lang="en-US" dirty="0">
              <a:latin typeface="Arial" charset="0"/>
              <a:ea typeface="ＭＳ Ｐゴシック" charset="0"/>
              <a:cs typeface="Arial" charset="0"/>
            </a:endParaRPr>
          </a:p>
          <a:p>
            <a:pPr>
              <a:spcBef>
                <a:spcPts val="0"/>
              </a:spcBef>
              <a:defRPr/>
            </a:pPr>
            <a:r>
              <a:rPr lang="en-US" dirty="0">
                <a:latin typeface="Arial" charset="0"/>
                <a:ea typeface="ＭＳ Ｐゴシック" charset="0"/>
                <a:cs typeface="Arial" charset="0"/>
              </a:rPr>
              <a:t>On the next slide, we will practice verbal patterns.  </a:t>
            </a:r>
          </a:p>
          <a:p>
            <a:pPr marL="114300" indent="-114300">
              <a:spcBef>
                <a:spcPts val="0"/>
              </a:spcBef>
              <a:defRPr/>
            </a:pPr>
            <a:endParaRPr lang="en-US" b="1" dirty="0">
              <a:latin typeface="Arial" charset="0"/>
              <a:ea typeface="ＭＳ Ｐゴシック" charset="0"/>
              <a:cs typeface="ＭＳ Ｐゴシック" charset="0"/>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CE0B280B-DEBC-4D09-A320-E10542B5AB70}" type="slidenum">
              <a:rPr lang="en-US" altLang="en-US" smtClean="0"/>
              <a:pPr>
                <a:spcBef>
                  <a:spcPct val="0"/>
                </a:spcBef>
              </a:pPr>
              <a:t>36</a:t>
            </a:fld>
            <a:endParaRPr lang="en-US" altLang="en-US"/>
          </a:p>
        </p:txBody>
      </p:sp>
    </p:spTree>
    <p:extLst>
      <p:ext uri="{BB962C8B-B14F-4D97-AF65-F5344CB8AC3E}">
        <p14:creationId xmlns:p14="http://schemas.microsoft.com/office/powerpoint/2010/main" val="14776789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ts val="0"/>
              </a:spcBef>
            </a:pPr>
            <a:r>
              <a:rPr lang="en-US" b="1" dirty="0"/>
              <a:t>Activity 5: Rhythm Stick Songs Patterns</a:t>
            </a:r>
            <a:r>
              <a:rPr lang="en-US" b="1" dirty="0">
                <a:effectLst/>
              </a:rPr>
              <a:t>  </a:t>
            </a:r>
          </a:p>
          <a:p>
            <a:pPr>
              <a:spcBef>
                <a:spcPts val="0"/>
              </a:spcBef>
            </a:pPr>
            <a:endParaRPr lang="en-US" altLang="en-US" b="1" dirty="0"/>
          </a:p>
          <a:p>
            <a:pPr>
              <a:spcBef>
                <a:spcPts val="0"/>
              </a:spcBef>
            </a:pPr>
            <a:r>
              <a:rPr lang="en-US" altLang="en-US" b="1" dirty="0"/>
              <a:t>Presenter Remarks: </a:t>
            </a:r>
          </a:p>
          <a:p>
            <a:pPr>
              <a:spcBef>
                <a:spcPts val="0"/>
              </a:spcBef>
            </a:pPr>
            <a:r>
              <a:rPr lang="en-US" altLang="en-US" dirty="0"/>
              <a:t>We will now use our rhythm sticks for a song by Dr. Jean Warren to have an integrated learning experience that includes language and literacy, visual and performing arts, physical development as well as mathematics. </a:t>
            </a:r>
          </a:p>
          <a:p>
            <a:pPr>
              <a:spcBef>
                <a:spcPts val="0"/>
              </a:spcBef>
            </a:pPr>
            <a:endParaRPr lang="en-US" altLang="en-US" dirty="0"/>
          </a:p>
          <a:p>
            <a:pPr>
              <a:spcBef>
                <a:spcPts val="0"/>
              </a:spcBef>
            </a:pPr>
            <a:r>
              <a:rPr lang="en-US" altLang="en-US" dirty="0"/>
              <a:t>Let’s start to tap and make the sounds for the goats as they trip, trap across the bridge. </a:t>
            </a:r>
          </a:p>
          <a:p>
            <a:pPr marL="171450" indent="-171450">
              <a:spcBef>
                <a:spcPts val="0"/>
              </a:spcBef>
              <a:buFont typeface="Arial" panose="020B0604020202020204" pitchFamily="34" charset="0"/>
              <a:buChar char="•"/>
            </a:pPr>
            <a:r>
              <a:rPr lang="en-US" altLang="en-US" dirty="0"/>
              <a:t>Please be ready to tap your sticks four times when you hear</a:t>
            </a:r>
            <a:r>
              <a:rPr lang="en-US" altLang="en-US" i="1" dirty="0"/>
              <a:t> trip, trap, trip, trap</a:t>
            </a:r>
            <a:r>
              <a:rPr lang="en-US" altLang="en-US" dirty="0"/>
              <a:t>. </a:t>
            </a:r>
          </a:p>
          <a:p>
            <a:pPr marL="171450" indent="-171450">
              <a:spcBef>
                <a:spcPts val="0"/>
              </a:spcBef>
              <a:buFont typeface="Arial" panose="020B0604020202020204" pitchFamily="34" charset="0"/>
              <a:buChar char="•"/>
            </a:pPr>
            <a:r>
              <a:rPr lang="en-US" altLang="en-US" dirty="0"/>
              <a:t>When you hear baby goat, make sure to tap very low. </a:t>
            </a:r>
          </a:p>
          <a:p>
            <a:pPr marL="171450" indent="-171450">
              <a:spcBef>
                <a:spcPts val="0"/>
              </a:spcBef>
              <a:buFont typeface="Arial" panose="020B0604020202020204" pitchFamily="34" charset="0"/>
              <a:buChar char="•"/>
            </a:pPr>
            <a:r>
              <a:rPr lang="en-US" altLang="en-US" dirty="0"/>
              <a:t>When you hear the middle goat, make louder taps.</a:t>
            </a:r>
          </a:p>
          <a:p>
            <a:pPr marL="171450" indent="-171450">
              <a:spcBef>
                <a:spcPts val="0"/>
              </a:spcBef>
              <a:buFont typeface="Arial" panose="020B0604020202020204" pitchFamily="34" charset="0"/>
              <a:buChar char="•"/>
            </a:pPr>
            <a:r>
              <a:rPr lang="en-US" altLang="en-US" dirty="0"/>
              <a:t>Finally when you hear the big </a:t>
            </a:r>
            <a:r>
              <a:rPr lang="en-US" altLang="en-US" dirty="0" err="1"/>
              <a:t>billy</a:t>
            </a:r>
            <a:r>
              <a:rPr lang="en-US" altLang="en-US" dirty="0"/>
              <a:t> goat, tap really loud. </a:t>
            </a:r>
          </a:p>
          <a:p>
            <a:pPr marL="171450" indent="-171450">
              <a:spcBef>
                <a:spcPts val="0"/>
              </a:spcBef>
              <a:buFont typeface="Arial" panose="020B0604020202020204" pitchFamily="34" charset="0"/>
              <a:buChar char="•"/>
            </a:pPr>
            <a:r>
              <a:rPr lang="en-US" altLang="en-US" dirty="0"/>
              <a:t>Let’s practice our tapping rhythm.  </a:t>
            </a:r>
          </a:p>
          <a:p>
            <a:pPr>
              <a:spcBef>
                <a:spcPts val="0"/>
              </a:spcBef>
            </a:pPr>
            <a:endParaRPr lang="en-US" altLang="en-US" dirty="0"/>
          </a:p>
          <a:p>
            <a:pPr>
              <a:spcBef>
                <a:spcPts val="0"/>
              </a:spcBef>
            </a:pPr>
            <a:r>
              <a:rPr lang="en-US" altLang="en-US" dirty="0"/>
              <a:t>Now, work with your table to create a pattern to a short song or short story. You will have ten minutes to work together. Be ready to share your verbal pattern. </a:t>
            </a:r>
          </a:p>
          <a:p>
            <a:pPr>
              <a:spcBef>
                <a:spcPts val="0"/>
              </a:spcBef>
            </a:pPr>
            <a:endParaRPr lang="en-US" altLang="en-US" dirty="0"/>
          </a:p>
          <a:p>
            <a:pPr>
              <a:spcBef>
                <a:spcPts val="0"/>
              </a:spcBef>
            </a:pPr>
            <a:r>
              <a:rPr lang="en-US" b="1" cap="all" dirty="0"/>
              <a:t>intent: </a:t>
            </a:r>
            <a:endParaRPr lang="en-US" dirty="0"/>
          </a:p>
          <a:p>
            <a:pPr>
              <a:spcBef>
                <a:spcPts val="0"/>
              </a:spcBef>
            </a:pPr>
            <a:r>
              <a:rPr lang="en-US" dirty="0"/>
              <a:t>Practice verbal patterns with a song or short story using rhythm sticks.</a:t>
            </a:r>
          </a:p>
          <a:p>
            <a:pPr>
              <a:spcBef>
                <a:spcPts val="0"/>
              </a:spcBef>
            </a:pPr>
            <a:r>
              <a:rPr lang="en-US" b="1" dirty="0"/>
              <a:t> </a:t>
            </a:r>
            <a:endParaRPr lang="en-US" dirty="0"/>
          </a:p>
          <a:p>
            <a:pPr>
              <a:spcBef>
                <a:spcPts val="0"/>
              </a:spcBef>
            </a:pPr>
            <a:r>
              <a:rPr lang="en-US" b="1" dirty="0"/>
              <a:t>OUTCOMES: </a:t>
            </a:r>
            <a:endParaRPr lang="en-US" dirty="0"/>
          </a:p>
          <a:p>
            <a:pPr>
              <a:spcBef>
                <a:spcPts val="0"/>
              </a:spcBef>
            </a:pPr>
            <a:r>
              <a:rPr lang="en-US" dirty="0"/>
              <a:t>Participants interact with each other while creating a verbal pattern to a song or short story.</a:t>
            </a:r>
            <a:r>
              <a:rPr lang="en-US" cap="all" dirty="0"/>
              <a:t>                   </a:t>
            </a:r>
            <a:endParaRPr lang="en-US" dirty="0"/>
          </a:p>
          <a:p>
            <a:pPr>
              <a:spcBef>
                <a:spcPts val="0"/>
              </a:spcBef>
            </a:pPr>
            <a:r>
              <a:rPr lang="en-US" b="1" cap="all" dirty="0"/>
              <a:t> </a:t>
            </a:r>
            <a:endParaRPr lang="en-US" dirty="0"/>
          </a:p>
          <a:p>
            <a:pPr>
              <a:spcBef>
                <a:spcPts val="0"/>
              </a:spcBef>
            </a:pPr>
            <a:r>
              <a:rPr lang="en-US" b="1" cap="all" dirty="0"/>
              <a:t>Materials Required: </a:t>
            </a:r>
            <a:endParaRPr lang="en-US" dirty="0"/>
          </a:p>
          <a:p>
            <a:pPr marL="171450" lvl="0" indent="-171450">
              <a:spcBef>
                <a:spcPts val="0"/>
              </a:spcBef>
              <a:buFont typeface="Arial" panose="020B0604020202020204" pitchFamily="34" charset="0"/>
              <a:buChar char="•"/>
            </a:pPr>
            <a:r>
              <a:rPr lang="en-US" dirty="0"/>
              <a:t>Rhythm sticks</a:t>
            </a:r>
          </a:p>
          <a:p>
            <a:pPr marL="171450" lvl="0" indent="-171450">
              <a:spcBef>
                <a:spcPts val="0"/>
              </a:spcBef>
              <a:buFont typeface="Arial" panose="020B0604020202020204" pitchFamily="34" charset="0"/>
              <a:buChar char="•"/>
            </a:pPr>
            <a:r>
              <a:rPr lang="en-US" dirty="0"/>
              <a:t>Pens </a:t>
            </a:r>
          </a:p>
          <a:p>
            <a:pPr marL="171450" lvl="0" indent="-171450">
              <a:spcBef>
                <a:spcPts val="0"/>
              </a:spcBef>
              <a:buFont typeface="Arial" panose="020B0604020202020204" pitchFamily="34" charset="0"/>
              <a:buChar char="•"/>
            </a:pPr>
            <a:r>
              <a:rPr lang="en-US" dirty="0"/>
              <a:t>Paper (if needed to write down notes)</a:t>
            </a:r>
          </a:p>
          <a:p>
            <a:pPr>
              <a:spcBef>
                <a:spcPts val="0"/>
              </a:spcBef>
            </a:pPr>
            <a:r>
              <a:rPr lang="en-US" b="1" dirty="0"/>
              <a:t> </a:t>
            </a:r>
            <a:endParaRPr lang="en-US" dirty="0"/>
          </a:p>
          <a:p>
            <a:pPr>
              <a:spcBef>
                <a:spcPts val="0"/>
              </a:spcBef>
            </a:pPr>
            <a:r>
              <a:rPr lang="en-US" b="1" cap="all" dirty="0"/>
              <a:t>Time:</a:t>
            </a:r>
            <a:r>
              <a:rPr lang="en-US" dirty="0"/>
              <a:t> 10 minutes</a:t>
            </a:r>
          </a:p>
          <a:p>
            <a:pPr>
              <a:spcBef>
                <a:spcPts val="0"/>
              </a:spcBef>
            </a:pPr>
            <a:endParaRPr lang="en-US" dirty="0"/>
          </a:p>
          <a:p>
            <a:pPr>
              <a:spcBef>
                <a:spcPts val="0"/>
              </a:spcBef>
            </a:pPr>
            <a:r>
              <a:rPr lang="en-US" b="1" cap="all" dirty="0"/>
              <a:t>Process: </a:t>
            </a:r>
            <a:endParaRPr lang="en-US" dirty="0"/>
          </a:p>
          <a:p>
            <a:pPr marL="228600" lvl="0" indent="-228600">
              <a:spcBef>
                <a:spcPts val="0"/>
              </a:spcBef>
              <a:buFont typeface="+mj-lt"/>
              <a:buAutoNum type="arabicPeriod"/>
            </a:pPr>
            <a:r>
              <a:rPr lang="en-US" dirty="0"/>
              <a:t>With their table groups, participants choose a song or short story and create a verbal pattern with their rhythm sticks.</a:t>
            </a:r>
          </a:p>
          <a:p>
            <a:pPr marL="228600" lvl="0" indent="-228600">
              <a:spcBef>
                <a:spcPts val="0"/>
              </a:spcBef>
              <a:buFont typeface="+mj-lt"/>
              <a:buAutoNum type="arabicPeriod"/>
            </a:pPr>
            <a:r>
              <a:rPr lang="en-US" dirty="0"/>
              <a:t>Groups practice their verbal patterns and present to the whole group. </a:t>
            </a:r>
          </a:p>
          <a:p>
            <a:pPr>
              <a:spcBef>
                <a:spcPts val="0"/>
              </a:spcBef>
            </a:pPr>
            <a:r>
              <a:rPr lang="en-US" b="1" dirty="0"/>
              <a:t> </a:t>
            </a:r>
            <a:endParaRPr lang="en-US" dirty="0"/>
          </a:p>
          <a:p>
            <a:pPr>
              <a:spcBef>
                <a:spcPts val="0"/>
              </a:spcBef>
            </a:pPr>
            <a:r>
              <a:rPr lang="en-US" b="1" dirty="0"/>
              <a:t>SUMMARY</a:t>
            </a:r>
            <a:r>
              <a:rPr lang="en-US" dirty="0"/>
              <a:t>: </a:t>
            </a:r>
          </a:p>
          <a:p>
            <a:pPr>
              <a:spcBef>
                <a:spcPts val="0"/>
              </a:spcBef>
            </a:pPr>
            <a:r>
              <a:rPr lang="en-US" dirty="0"/>
              <a:t>Participants will practice will practice verbal patterns.  </a:t>
            </a:r>
          </a:p>
          <a:p>
            <a:pPr>
              <a:lnSpc>
                <a:spcPct val="80000"/>
              </a:lnSpc>
              <a:spcBef>
                <a:spcPts val="0"/>
              </a:spcBef>
            </a:pPr>
            <a:endParaRPr lang="en-US" altLang="en-US" sz="800" dirty="0"/>
          </a:p>
          <a:p>
            <a:pPr>
              <a:spcBef>
                <a:spcPts val="0"/>
              </a:spcBef>
            </a:pPr>
            <a:endParaRPr lang="en-US" altLang="en-US" dirty="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0729AEB2-2385-40EC-BD9D-B23DA60855A7}" type="slidenum">
              <a:rPr lang="en-US" altLang="en-US" smtClean="0"/>
              <a:pPr>
                <a:spcBef>
                  <a:spcPct val="0"/>
                </a:spcBef>
              </a:pPr>
              <a:t>37</a:t>
            </a:fld>
            <a:endParaRPr lang="en-US" altLang="en-US"/>
          </a:p>
        </p:txBody>
      </p:sp>
    </p:spTree>
    <p:extLst>
      <p:ext uri="{BB962C8B-B14F-4D97-AF65-F5344CB8AC3E}">
        <p14:creationId xmlns:p14="http://schemas.microsoft.com/office/powerpoint/2010/main" val="17050288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r>
              <a:rPr lang="en-US" altLang="en-US" b="1" dirty="0"/>
              <a:t>Presenter Remarks: </a:t>
            </a:r>
          </a:p>
          <a:p>
            <a:pPr>
              <a:spcBef>
                <a:spcPct val="0"/>
              </a:spcBef>
            </a:pPr>
            <a:r>
              <a:rPr lang="en-US" altLang="en-US" dirty="0"/>
              <a:t>The rhythm sticks may be fun for families to do with their children. You can share this idea at a family fun night, a parent meeting, or in a monthly  newsletter. Families often have their own familiar songs that include rhythm patterns. </a:t>
            </a:r>
          </a:p>
          <a:p>
            <a:pPr>
              <a:spcBef>
                <a:spcPct val="0"/>
              </a:spcBef>
            </a:pPr>
            <a:endParaRPr lang="en-US" altLang="en-US" dirty="0"/>
          </a:p>
          <a:p>
            <a:pPr>
              <a:spcBef>
                <a:spcPct val="0"/>
              </a:spcBef>
            </a:pPr>
            <a:r>
              <a:rPr lang="en-US" altLang="en-US" dirty="0"/>
              <a:t>In order to effectively build on children's existing strengths, we must understand them. To do this, we need to partner with families to learn about their children’s strengths.</a:t>
            </a:r>
          </a:p>
          <a:p>
            <a:pPr>
              <a:spcBef>
                <a:spcPct val="0"/>
              </a:spcBef>
            </a:pPr>
            <a:endParaRPr lang="en-US" altLang="en-US" dirty="0"/>
          </a:p>
          <a:p>
            <a:pPr>
              <a:spcBef>
                <a:spcPct val="0"/>
              </a:spcBef>
            </a:pPr>
            <a:r>
              <a:rPr lang="en-US" altLang="en-US" dirty="0"/>
              <a:t>The resources on this slide are specifically beneficial for partnering with families. You may want to take a picture of this slide and refer to it later. </a:t>
            </a:r>
          </a:p>
          <a:p>
            <a:pPr>
              <a:spcBef>
                <a:spcPct val="0"/>
              </a:spcBef>
            </a:pPr>
            <a:endParaRPr lang="en-US" altLang="en-US" dirty="0"/>
          </a:p>
          <a:p>
            <a:pPr>
              <a:spcBef>
                <a:spcPct val="0"/>
              </a:spcBef>
            </a:pPr>
            <a:r>
              <a:rPr lang="en-US" altLang="en-US" dirty="0"/>
              <a:t>In our final activity, we’ll take a closer look at some of these resources. </a:t>
            </a:r>
          </a:p>
          <a:p>
            <a:pPr>
              <a:spcBef>
                <a:spcPct val="0"/>
              </a:spcBef>
            </a:pPr>
            <a:endParaRPr lang="en-US" altLang="en-US" dirty="0"/>
          </a:p>
          <a:p>
            <a:pPr>
              <a:spcBef>
                <a:spcPct val="0"/>
              </a:spcBef>
            </a:pPr>
            <a:r>
              <a:rPr lang="en-US" altLang="en-US" b="1" dirty="0"/>
              <a:t>Optional: </a:t>
            </a:r>
          </a:p>
          <a:p>
            <a:pPr>
              <a:spcBef>
                <a:spcPct val="0"/>
              </a:spcBef>
            </a:pPr>
            <a:r>
              <a:rPr lang="en-US" altLang="en-US" dirty="0"/>
              <a:t>Create a gallery table and have examples of documents there.</a:t>
            </a:r>
          </a:p>
          <a:p>
            <a:pPr>
              <a:spcBef>
                <a:spcPct val="0"/>
              </a:spcBef>
            </a:pPr>
            <a:endParaRPr lang="en-US" altLang="en-US" dirty="0"/>
          </a:p>
          <a:p>
            <a:pPr>
              <a:spcBef>
                <a:spcPct val="0"/>
              </a:spcBef>
            </a:pPr>
            <a:r>
              <a:rPr lang="en-US" altLang="en-US" b="1" dirty="0"/>
              <a:t>Extra Notes: </a:t>
            </a:r>
          </a:p>
          <a:p>
            <a:pPr>
              <a:spcBef>
                <a:spcPct val="0"/>
              </a:spcBef>
            </a:pPr>
            <a:r>
              <a:rPr lang="en-US" altLang="en-US" dirty="0"/>
              <a:t>The resources are hyperlinked. So if you have Wi-Fi access, you can go directly to each resource and do a resource walkthrough.</a:t>
            </a: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EE69D3D2-7050-4E4B-91F6-2F41B19E27F9}" type="slidenum">
              <a:rPr lang="en-US" altLang="en-US" smtClean="0"/>
              <a:pPr>
                <a:spcBef>
                  <a:spcPct val="0"/>
                </a:spcBef>
              </a:pPr>
              <a:t>38</a:t>
            </a:fld>
            <a:endParaRPr lang="en-US" altLang="en-US"/>
          </a:p>
        </p:txBody>
      </p:sp>
    </p:spTree>
    <p:extLst>
      <p:ext uri="{BB962C8B-B14F-4D97-AF65-F5344CB8AC3E}">
        <p14:creationId xmlns:p14="http://schemas.microsoft.com/office/powerpoint/2010/main" val="27125095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r>
              <a:rPr lang="en-US" altLang="en-US" b="1" dirty="0"/>
              <a:t>Presenter Remarks:</a:t>
            </a:r>
          </a:p>
          <a:p>
            <a:pPr>
              <a:spcBef>
                <a:spcPct val="0"/>
              </a:spcBef>
            </a:pPr>
            <a:r>
              <a:rPr lang="en-US" altLang="en-US" dirty="0"/>
              <a:t>When families and schools work together children become more excited and eager to learn. </a:t>
            </a:r>
          </a:p>
          <a:p>
            <a:pPr>
              <a:spcBef>
                <a:spcPct val="0"/>
              </a:spcBef>
            </a:pPr>
            <a:endParaRPr lang="en-US" altLang="en-US" dirty="0"/>
          </a:p>
          <a:p>
            <a:pPr>
              <a:spcBef>
                <a:spcPct val="0"/>
              </a:spcBef>
            </a:pPr>
            <a:r>
              <a:rPr lang="en-US" altLang="en-US" dirty="0"/>
              <a:t>As teachers, we need to partner with parents to support math in the classroom and at home. This can be especially true when supporting students with learning differences or IEPs. </a:t>
            </a:r>
          </a:p>
          <a:p>
            <a:pPr>
              <a:spcBef>
                <a:spcPct val="0"/>
              </a:spcBef>
            </a:pPr>
            <a:endParaRPr lang="en-US" altLang="en-US" dirty="0"/>
          </a:p>
          <a:p>
            <a:pPr>
              <a:spcBef>
                <a:spcPct val="0"/>
              </a:spcBef>
            </a:pPr>
            <a:r>
              <a:rPr lang="en-US" altLang="en-US" dirty="0"/>
              <a:t>Many of the strategies we have discussed today are also beneficial for families. Many resources exist that support teachers in partnering with families. But first let’s talk about what we already do to support the family-school connection.</a:t>
            </a:r>
          </a:p>
          <a:p>
            <a:pPr>
              <a:spcBef>
                <a:spcPct val="0"/>
              </a:spcBef>
            </a:pPr>
            <a:endParaRPr lang="en-US" altLang="en-US" dirty="0"/>
          </a:p>
          <a:p>
            <a:pPr>
              <a:spcBef>
                <a:spcPct val="0"/>
              </a:spcBef>
            </a:pPr>
            <a:r>
              <a:rPr lang="en-US" altLang="en-US" dirty="0"/>
              <a:t>Turn to your table partner and share one or two strategies you use or have seen used to partner with families in supporting math in the early childhood years. </a:t>
            </a:r>
            <a:r>
              <a:rPr lang="en-US" altLang="en-US" i="1" dirty="0"/>
              <a:t>Allow 5 minutes for discussion.</a:t>
            </a:r>
          </a:p>
          <a:p>
            <a:pPr>
              <a:spcBef>
                <a:spcPct val="0"/>
              </a:spcBef>
            </a:pPr>
            <a:endParaRPr lang="en-US" altLang="en-US" dirty="0"/>
          </a:p>
          <a:p>
            <a:pPr>
              <a:spcBef>
                <a:spcPct val="0"/>
              </a:spcBef>
            </a:pPr>
            <a:r>
              <a:rPr lang="en-US" altLang="en-US" dirty="0"/>
              <a:t>Would anyone like to share one great new idea they learned? </a:t>
            </a:r>
            <a:r>
              <a:rPr lang="en-US" altLang="en-US" i="1" dirty="0"/>
              <a:t>Invite 3-4 people to share.</a:t>
            </a:r>
          </a:p>
          <a:p>
            <a:endParaRPr lang="en-US" altLang="en-US" dirty="0"/>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5A0355DF-09CD-4A43-B356-FA237B0C9438}" type="slidenum">
              <a:rPr lang="en-US" altLang="en-US" smtClean="0"/>
              <a:pPr>
                <a:spcBef>
                  <a:spcPct val="0"/>
                </a:spcBef>
              </a:pPr>
              <a:t>39</a:t>
            </a:fld>
            <a:endParaRPr lang="en-US" altLang="en-US"/>
          </a:p>
        </p:txBody>
      </p:sp>
    </p:spTree>
    <p:extLst>
      <p:ext uri="{BB962C8B-B14F-4D97-AF65-F5344CB8AC3E}">
        <p14:creationId xmlns:p14="http://schemas.microsoft.com/office/powerpoint/2010/main" val="2948717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xfrm>
            <a:off x="685800" y="4343400"/>
            <a:ext cx="5486400" cy="4087813"/>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ts val="0"/>
              </a:spcBef>
              <a:defRPr/>
            </a:pPr>
            <a:r>
              <a:rPr lang="en-US" altLang="en-US" sz="1100" b="1" dirty="0"/>
              <a:t>Activity 1: Button, Button, Choose Your Button  </a:t>
            </a:r>
          </a:p>
          <a:p>
            <a:pPr>
              <a:spcBef>
                <a:spcPts val="0"/>
              </a:spcBef>
              <a:defRPr/>
            </a:pPr>
            <a:endParaRPr lang="en-US" altLang="en-US" sz="1100" b="1" dirty="0"/>
          </a:p>
          <a:p>
            <a:pPr>
              <a:spcBef>
                <a:spcPts val="0"/>
              </a:spcBef>
              <a:defRPr/>
            </a:pPr>
            <a:r>
              <a:rPr lang="en-US" altLang="en-US" sz="1100" b="1" dirty="0"/>
              <a:t>Presenter Remarks: </a:t>
            </a:r>
          </a:p>
          <a:p>
            <a:pPr>
              <a:spcBef>
                <a:spcPts val="0"/>
              </a:spcBef>
              <a:defRPr/>
            </a:pPr>
            <a:r>
              <a:rPr lang="en-US" altLang="en-US" sz="1100" dirty="0"/>
              <a:t>Today, we will expand our knowledge of patterns and sorting through the use of many button activities. </a:t>
            </a:r>
          </a:p>
          <a:p>
            <a:pPr>
              <a:spcBef>
                <a:spcPts val="0"/>
              </a:spcBef>
              <a:defRPr/>
            </a:pPr>
            <a:endParaRPr lang="en-US" altLang="en-US" sz="1100" dirty="0"/>
          </a:p>
          <a:p>
            <a:pPr>
              <a:spcBef>
                <a:spcPts val="0"/>
              </a:spcBef>
              <a:defRPr/>
            </a:pPr>
            <a:r>
              <a:rPr lang="en-US" altLang="en-US" sz="1100" dirty="0"/>
              <a:t>Please take this opportunity to explore the container of buttons at the table. Then, choose a button that you find interesting. </a:t>
            </a:r>
          </a:p>
          <a:p>
            <a:pPr>
              <a:spcBef>
                <a:spcPts val="0"/>
              </a:spcBef>
              <a:defRPr/>
            </a:pPr>
            <a:endParaRPr lang="en-US" altLang="en-US" sz="1100" dirty="0"/>
          </a:p>
          <a:p>
            <a:pPr>
              <a:spcBef>
                <a:spcPts val="0"/>
              </a:spcBef>
              <a:defRPr/>
            </a:pPr>
            <a:r>
              <a:rPr lang="en-US" altLang="ja-JP" sz="1100" i="1" dirty="0"/>
              <a:t>Do not tell participants the button will represent them until after have chosen the button; this requires them to force an analogy and enhances analytical thinking. </a:t>
            </a:r>
          </a:p>
          <a:p>
            <a:pPr>
              <a:spcBef>
                <a:spcPts val="0"/>
              </a:spcBef>
              <a:defRPr/>
            </a:pPr>
            <a:endParaRPr lang="en-US" altLang="en-US" sz="1100" i="1" dirty="0"/>
          </a:p>
          <a:p>
            <a:pPr>
              <a:spcBef>
                <a:spcPts val="0"/>
              </a:spcBef>
              <a:defRPr/>
            </a:pPr>
            <a:r>
              <a:rPr lang="en-US" altLang="en-US" sz="1100" dirty="0"/>
              <a:t>After looking at the buttons, each person will take a turn explaining how your chosen button represents you.</a:t>
            </a:r>
          </a:p>
          <a:p>
            <a:pPr>
              <a:spcBef>
                <a:spcPts val="0"/>
              </a:spcBef>
              <a:defRPr/>
            </a:pPr>
            <a:endParaRPr lang="en-US" altLang="ja-JP" sz="1100" dirty="0"/>
          </a:p>
          <a:p>
            <a:pPr>
              <a:spcBef>
                <a:spcPts val="0"/>
              </a:spcBef>
              <a:defRPr/>
            </a:pPr>
            <a:r>
              <a:rPr lang="en-US" altLang="ja-JP" sz="1100" dirty="0"/>
              <a:t>After sharing out at tables, table groups make a quick list of all the words used to describe the buttons. Record this list on the Attributes List on the table. We will continue to add to this list throughout the day.</a:t>
            </a:r>
            <a:endParaRPr lang="en-US" altLang="en-US" sz="1100" b="1" dirty="0"/>
          </a:p>
          <a:p>
            <a:pPr>
              <a:spcBef>
                <a:spcPts val="0"/>
              </a:spcBef>
              <a:defRPr/>
            </a:pPr>
            <a:endParaRPr lang="en-US" altLang="en-US" sz="1100" b="1" dirty="0"/>
          </a:p>
          <a:p>
            <a:pPr>
              <a:spcBef>
                <a:spcPts val="0"/>
              </a:spcBef>
              <a:defRPr/>
            </a:pPr>
            <a:r>
              <a:rPr lang="en-US" b="1" cap="all" dirty="0"/>
              <a:t>intent: </a:t>
            </a:r>
            <a:endParaRPr lang="en-US" dirty="0"/>
          </a:p>
          <a:p>
            <a:pPr>
              <a:spcBef>
                <a:spcPts val="0"/>
              </a:spcBef>
              <a:defRPr/>
            </a:pPr>
            <a:r>
              <a:rPr lang="en-US" dirty="0"/>
              <a:t>Stimulate participants’ thought processes regarding attributes, patterns, and sorting. </a:t>
            </a:r>
          </a:p>
          <a:p>
            <a:pPr>
              <a:spcBef>
                <a:spcPts val="0"/>
              </a:spcBef>
              <a:defRPr/>
            </a:pPr>
            <a:r>
              <a:rPr lang="en-US" b="1" dirty="0"/>
              <a:t> </a:t>
            </a:r>
            <a:endParaRPr lang="en-US" dirty="0"/>
          </a:p>
          <a:p>
            <a:pPr>
              <a:spcBef>
                <a:spcPts val="0"/>
              </a:spcBef>
              <a:defRPr/>
            </a:pPr>
            <a:r>
              <a:rPr lang="en-US" b="1" dirty="0"/>
              <a:t>OUTCOMES: </a:t>
            </a:r>
            <a:endParaRPr lang="en-US" dirty="0"/>
          </a:p>
          <a:p>
            <a:pPr>
              <a:spcBef>
                <a:spcPts val="0"/>
              </a:spcBef>
              <a:defRPr/>
            </a:pPr>
            <a:r>
              <a:rPr lang="en-US" dirty="0"/>
              <a:t>Participants interact with each other and think about the components of sorting and patterning.</a:t>
            </a:r>
          </a:p>
          <a:p>
            <a:pPr>
              <a:spcBef>
                <a:spcPts val="0"/>
              </a:spcBef>
              <a:defRPr/>
            </a:pPr>
            <a:r>
              <a:rPr lang="en-US" b="1" cap="all" dirty="0"/>
              <a:t> </a:t>
            </a:r>
            <a:endParaRPr lang="en-US" dirty="0"/>
          </a:p>
          <a:p>
            <a:pPr>
              <a:spcBef>
                <a:spcPts val="0"/>
              </a:spcBef>
              <a:defRPr/>
            </a:pPr>
            <a:r>
              <a:rPr lang="en-US" b="1" cap="all" dirty="0"/>
              <a:t>Materials Required: </a:t>
            </a:r>
            <a:endParaRPr lang="en-US" dirty="0"/>
          </a:p>
          <a:p>
            <a:pPr marL="171450" indent="-171450">
              <a:spcBef>
                <a:spcPts val="0"/>
              </a:spcBef>
              <a:buFont typeface="Arial" panose="020B0604020202020204" pitchFamily="34" charset="0"/>
              <a:buChar char="•"/>
              <a:defRPr/>
            </a:pPr>
            <a:r>
              <a:rPr lang="en-US" dirty="0"/>
              <a:t>Assortment of buttons for each table</a:t>
            </a:r>
          </a:p>
          <a:p>
            <a:pPr marL="171450" indent="-171450">
              <a:spcBef>
                <a:spcPts val="0"/>
              </a:spcBef>
              <a:buFont typeface="Arial" panose="020B0604020202020204" pitchFamily="34" charset="0"/>
              <a:buChar char="•"/>
              <a:defRPr/>
            </a:pPr>
            <a:r>
              <a:rPr lang="en-US" dirty="0"/>
              <a:t>Attribute list</a:t>
            </a:r>
          </a:p>
          <a:p>
            <a:pPr>
              <a:spcBef>
                <a:spcPts val="0"/>
              </a:spcBef>
              <a:defRPr/>
            </a:pPr>
            <a:r>
              <a:rPr lang="en-US" b="1" dirty="0"/>
              <a:t> </a:t>
            </a:r>
            <a:endParaRPr lang="en-US" dirty="0"/>
          </a:p>
          <a:p>
            <a:pPr>
              <a:spcBef>
                <a:spcPts val="0"/>
              </a:spcBef>
              <a:defRPr/>
            </a:pPr>
            <a:r>
              <a:rPr lang="en-US" b="1" cap="all" dirty="0"/>
              <a:t>Time:</a:t>
            </a:r>
            <a:r>
              <a:rPr lang="en-US" dirty="0"/>
              <a:t> 10 minutes</a:t>
            </a:r>
          </a:p>
          <a:p>
            <a:pPr>
              <a:spcBef>
                <a:spcPts val="0"/>
              </a:spcBef>
              <a:defRPr/>
            </a:pPr>
            <a:endParaRPr lang="en-US" b="1" cap="all" dirty="0"/>
          </a:p>
          <a:p>
            <a:pPr>
              <a:spcBef>
                <a:spcPts val="0"/>
              </a:spcBef>
              <a:defRPr/>
            </a:pPr>
            <a:r>
              <a:rPr lang="en-US" b="1" cap="all" dirty="0"/>
              <a:t>Process: </a:t>
            </a:r>
            <a:endParaRPr lang="en-US" dirty="0"/>
          </a:p>
          <a:p>
            <a:pPr>
              <a:spcBef>
                <a:spcPts val="0"/>
              </a:spcBef>
              <a:defRPr/>
            </a:pPr>
            <a:r>
              <a:rPr lang="en-US" dirty="0"/>
              <a:t>Welcome the participants.</a:t>
            </a:r>
          </a:p>
          <a:p>
            <a:pPr>
              <a:spcBef>
                <a:spcPts val="0"/>
              </a:spcBef>
              <a:defRPr/>
            </a:pPr>
            <a:r>
              <a:rPr lang="en-US" dirty="0"/>
              <a:t>Inform participants that they will be working to increase their knowledge of patterns and sorting through the use of many button activities today. </a:t>
            </a:r>
          </a:p>
          <a:p>
            <a:pPr>
              <a:spcBef>
                <a:spcPts val="0"/>
              </a:spcBef>
              <a:defRPr/>
            </a:pPr>
            <a:r>
              <a:rPr lang="en-US" dirty="0"/>
              <a:t>Participants begin by exploring the container of buttons at the table.</a:t>
            </a:r>
          </a:p>
          <a:p>
            <a:pPr>
              <a:spcBef>
                <a:spcPts val="0"/>
              </a:spcBef>
              <a:defRPr/>
            </a:pPr>
            <a:r>
              <a:rPr lang="en-US" dirty="0"/>
              <a:t>Each table member chooses a button that they find interesting.</a:t>
            </a:r>
          </a:p>
          <a:p>
            <a:pPr>
              <a:spcBef>
                <a:spcPts val="0"/>
              </a:spcBef>
              <a:defRPr/>
            </a:pPr>
            <a:r>
              <a:rPr lang="en-US" dirty="0"/>
              <a:t>After looking at their buttons, each tablemate takes a turn explaining how their button represents them, i.e., “My button has round edges and so do I.”</a:t>
            </a:r>
          </a:p>
          <a:p>
            <a:pPr>
              <a:spcBef>
                <a:spcPts val="0"/>
              </a:spcBef>
              <a:defRPr/>
            </a:pPr>
            <a:r>
              <a:rPr lang="en-US" dirty="0"/>
              <a:t>NOTE: Do not tell participants the button will represent them until after have chosen the button; this requires them to force an analogy and enhances analytical thinking.</a:t>
            </a:r>
          </a:p>
          <a:p>
            <a:pPr>
              <a:spcBef>
                <a:spcPts val="0"/>
              </a:spcBef>
              <a:defRPr/>
            </a:pPr>
            <a:r>
              <a:rPr lang="en-US" dirty="0"/>
              <a:t>After sharing out at tables, groups make a quick list of all the words that were used to describe the buttons. </a:t>
            </a:r>
          </a:p>
          <a:p>
            <a:pPr>
              <a:spcBef>
                <a:spcPts val="0"/>
              </a:spcBef>
              <a:defRPr/>
            </a:pPr>
            <a:r>
              <a:rPr lang="en-US" dirty="0"/>
              <a:t>Groups record this list on the Attributes List on their table. We will continue to add to this list throughout the day.</a:t>
            </a:r>
          </a:p>
          <a:p>
            <a:pPr>
              <a:spcBef>
                <a:spcPts val="0"/>
              </a:spcBef>
              <a:defRPr/>
            </a:pPr>
            <a:r>
              <a:rPr lang="en-US" dirty="0"/>
              <a:t> </a:t>
            </a:r>
          </a:p>
          <a:p>
            <a:pPr>
              <a:spcBef>
                <a:spcPts val="0"/>
              </a:spcBef>
              <a:defRPr/>
            </a:pPr>
            <a:r>
              <a:rPr lang="en-US" b="1" dirty="0"/>
              <a:t>SUMMARY</a:t>
            </a:r>
            <a:r>
              <a:rPr lang="en-US" dirty="0"/>
              <a:t>: </a:t>
            </a:r>
          </a:p>
          <a:p>
            <a:pPr>
              <a:spcBef>
                <a:spcPts val="0"/>
              </a:spcBef>
              <a:defRPr/>
            </a:pPr>
            <a:r>
              <a:rPr lang="en-US" dirty="0"/>
              <a:t>Participants are encouraged to think about attributes, patterns, and sorting as they interact with each other during the activity.</a:t>
            </a:r>
            <a:endParaRPr lang="en-US" altLang="en-US" sz="1000" dirty="0"/>
          </a:p>
          <a:p>
            <a:pPr>
              <a:spcBef>
                <a:spcPts val="0"/>
              </a:spcBef>
              <a:defRPr/>
            </a:pPr>
            <a:endParaRPr lang="en-US" altLang="en-US" sz="1100" dirty="0"/>
          </a:p>
          <a:p>
            <a:pPr>
              <a:spcBef>
                <a:spcPts val="0"/>
              </a:spcBef>
              <a:defRPr/>
            </a:pPr>
            <a:r>
              <a:rPr lang="en-US" altLang="en-US" sz="1100" dirty="0"/>
              <a:t> </a:t>
            </a:r>
          </a:p>
          <a:p>
            <a:pPr>
              <a:spcBef>
                <a:spcPts val="0"/>
              </a:spcBef>
              <a:defRPr/>
            </a:pPr>
            <a:endParaRPr lang="en-US" altLang="en-US" sz="1100" dirty="0"/>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0C1561D1-29F0-478B-80C9-E74A684488C6}" type="slidenum">
              <a:rPr lang="en-US" altLang="en-US" smtClean="0"/>
              <a:pPr>
                <a:spcBef>
                  <a:spcPct val="0"/>
                </a:spcBef>
              </a:pPr>
              <a:t>4</a:t>
            </a:fld>
            <a:endParaRPr lang="en-US" altLang="en-US"/>
          </a:p>
        </p:txBody>
      </p:sp>
    </p:spTree>
    <p:extLst>
      <p:ext uri="{BB962C8B-B14F-4D97-AF65-F5344CB8AC3E}">
        <p14:creationId xmlns:p14="http://schemas.microsoft.com/office/powerpoint/2010/main" val="40457111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r>
              <a:rPr lang="en-US" altLang="en-US" b="1" dirty="0"/>
              <a:t>Presenter Remarks: </a:t>
            </a:r>
          </a:p>
          <a:p>
            <a:pPr>
              <a:spcBef>
                <a:spcPct val="0"/>
              </a:spcBef>
            </a:pPr>
            <a:r>
              <a:rPr lang="en-US" altLang="en-US" dirty="0"/>
              <a:t>The Preschool Curriculum Framework has many strategies to engage and partner with families in planning for and supporting mathematical development.</a:t>
            </a:r>
          </a:p>
          <a:p>
            <a:pPr>
              <a:spcBef>
                <a:spcPct val="0"/>
              </a:spcBef>
            </a:pPr>
            <a:r>
              <a:rPr lang="en-US" altLang="en-US" dirty="0"/>
              <a:t>Partnering with families helps enrich children’s learning. </a:t>
            </a:r>
          </a:p>
          <a:p>
            <a:pPr>
              <a:spcBef>
                <a:spcPct val="0"/>
              </a:spcBef>
            </a:pPr>
            <a:endParaRPr lang="en-US" altLang="en-US" dirty="0"/>
          </a:p>
          <a:p>
            <a:pPr>
              <a:spcBef>
                <a:spcPct val="0"/>
              </a:spcBef>
            </a:pPr>
            <a:r>
              <a:rPr lang="en-US" altLang="en-US" dirty="0"/>
              <a:t>Let’s think about some of the key areas we have discussed today such as the environment, planning specific activities to target content, and using language and questions. How can you plan to partner with families to strengthen each of these? </a:t>
            </a:r>
          </a:p>
          <a:p>
            <a:pPr>
              <a:spcBef>
                <a:spcPct val="0"/>
              </a:spcBef>
            </a:pPr>
            <a:endParaRPr lang="en-US" altLang="en-US" dirty="0"/>
          </a:p>
          <a:p>
            <a:pPr>
              <a:spcBef>
                <a:spcPct val="0"/>
              </a:spcBef>
            </a:pPr>
            <a:r>
              <a:rPr lang="en-US" altLang="en-US" dirty="0"/>
              <a:t>Read the statements on the slide and decide which question you are most interested in considering. Take a couple minutes to brainstorm how you would encourage families to do this and then find someone from a different table and share your ideas. You will have about five minutes to discuss. </a:t>
            </a:r>
          </a:p>
          <a:p>
            <a:pPr>
              <a:spcBef>
                <a:spcPct val="0"/>
              </a:spcBef>
            </a:pPr>
            <a:endParaRPr lang="en-US" altLang="en-US" dirty="0"/>
          </a:p>
          <a:p>
            <a:pPr>
              <a:spcBef>
                <a:spcPct val="0"/>
              </a:spcBef>
            </a:pPr>
            <a:r>
              <a:rPr lang="en-US" altLang="en-US" i="1" dirty="0"/>
              <a:t>Invite everyone to return to their seats. </a:t>
            </a:r>
          </a:p>
          <a:p>
            <a:pPr>
              <a:spcBef>
                <a:spcPct val="0"/>
              </a:spcBef>
            </a:pPr>
            <a:endParaRPr lang="en-US" altLang="en-US" i="1" dirty="0"/>
          </a:p>
          <a:p>
            <a:pPr>
              <a:spcBef>
                <a:spcPct val="0"/>
              </a:spcBef>
            </a:pPr>
            <a:r>
              <a:rPr lang="en-US" altLang="en-US" dirty="0"/>
              <a:t>Does anyone have a great idea they would like to share? </a:t>
            </a:r>
          </a:p>
          <a:p>
            <a:pPr>
              <a:spcBef>
                <a:spcPct val="0"/>
              </a:spcBef>
            </a:pPr>
            <a:endParaRPr lang="en-US" altLang="en-US" i="1" dirty="0"/>
          </a:p>
          <a:p>
            <a:pPr>
              <a:spcBef>
                <a:spcPct val="0"/>
              </a:spcBef>
            </a:pPr>
            <a:r>
              <a:rPr lang="en-US" altLang="en-US" i="1" dirty="0"/>
              <a:t>Invite 2-3 partners to share out.</a:t>
            </a:r>
          </a:p>
          <a:p>
            <a:endParaRPr lang="en-US" altLang="en-US" dirty="0"/>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7E219FAA-61F7-4480-AFA4-456A9903182D}" type="slidenum">
              <a:rPr lang="en-US" altLang="en-US" smtClean="0"/>
              <a:pPr>
                <a:spcBef>
                  <a:spcPct val="0"/>
                </a:spcBef>
              </a:pPr>
              <a:t>40</a:t>
            </a:fld>
            <a:endParaRPr lang="en-US" altLang="en-US"/>
          </a:p>
        </p:txBody>
      </p:sp>
    </p:spTree>
    <p:extLst>
      <p:ext uri="{BB962C8B-B14F-4D97-AF65-F5344CB8AC3E}">
        <p14:creationId xmlns:p14="http://schemas.microsoft.com/office/powerpoint/2010/main" val="26916608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xfrm>
            <a:off x="685800" y="4343400"/>
            <a:ext cx="5486400" cy="46069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p>
            <a:pPr>
              <a:spcBef>
                <a:spcPts val="0"/>
              </a:spcBef>
            </a:pPr>
            <a:r>
              <a:rPr lang="en-US" altLang="en-US" b="1" dirty="0"/>
              <a:t>Activity 6: Patterning Opportunities in Daily Routine </a:t>
            </a:r>
          </a:p>
          <a:p>
            <a:pPr>
              <a:spcBef>
                <a:spcPts val="0"/>
              </a:spcBef>
            </a:pPr>
            <a:endParaRPr lang="en-US" altLang="en-US" b="1" dirty="0"/>
          </a:p>
          <a:p>
            <a:pPr>
              <a:spcBef>
                <a:spcPts val="0"/>
              </a:spcBef>
            </a:pPr>
            <a:r>
              <a:rPr lang="en-US" altLang="en-US" b="1" dirty="0"/>
              <a:t>Presenter Remarks: </a:t>
            </a:r>
          </a:p>
          <a:p>
            <a:pPr>
              <a:spcBef>
                <a:spcPts val="0"/>
              </a:spcBef>
            </a:pPr>
            <a:r>
              <a:rPr lang="en-US" altLang="en-US" dirty="0"/>
              <a:t>Please find Handout 11: Daily Opportunities Web. We are going to make a collaborative list of ways to enhance patterning opportunities in the environment. </a:t>
            </a:r>
          </a:p>
          <a:p>
            <a:pPr marL="171450" indent="-171450">
              <a:spcBef>
                <a:spcPts val="0"/>
              </a:spcBef>
              <a:buFont typeface="Arial" panose="020B0604020202020204" pitchFamily="34" charset="0"/>
              <a:buChar char="•"/>
            </a:pPr>
            <a:r>
              <a:rPr lang="en-US" altLang="en-US" dirty="0"/>
              <a:t>First write your name at the top of your chart. When the timer begins, write down your ideas on the handout. </a:t>
            </a:r>
          </a:p>
          <a:p>
            <a:pPr marL="171450" indent="-171450">
              <a:spcBef>
                <a:spcPts val="0"/>
              </a:spcBef>
              <a:buFont typeface="Arial" panose="020B0604020202020204" pitchFamily="34" charset="0"/>
              <a:buChar char="•"/>
            </a:pPr>
            <a:r>
              <a:rPr lang="en-US" altLang="en-US" dirty="0"/>
              <a:t>When the timer chimes, pass your paper to the left and your table mates continue writing ideas until your paper gets all the way back to you. </a:t>
            </a:r>
          </a:p>
          <a:p>
            <a:pPr marL="171450" indent="-171450">
              <a:spcBef>
                <a:spcPts val="0"/>
              </a:spcBef>
              <a:buFont typeface="Arial" panose="020B0604020202020204" pitchFamily="34" charset="0"/>
              <a:buChar char="•"/>
            </a:pPr>
            <a:r>
              <a:rPr lang="en-US" altLang="en-US" dirty="0"/>
              <a:t>At the end, read your ideas and add any more that you read during this activity that you want to remember.</a:t>
            </a:r>
          </a:p>
          <a:p>
            <a:pPr marL="171450" indent="-171450">
              <a:spcBef>
                <a:spcPts val="0"/>
              </a:spcBef>
              <a:buFont typeface="Arial" panose="020B0604020202020204" pitchFamily="34" charset="0"/>
              <a:buChar char="•"/>
            </a:pPr>
            <a:r>
              <a:rPr lang="en-US" altLang="en-US" dirty="0"/>
              <a:t>We will use these charts for the culminating activity as well. </a:t>
            </a:r>
            <a:endParaRPr lang="en-US" altLang="en-US" b="1" dirty="0"/>
          </a:p>
          <a:p>
            <a:pPr>
              <a:spcBef>
                <a:spcPts val="0"/>
              </a:spcBef>
            </a:pPr>
            <a:endParaRPr lang="en-US" altLang="en-US" b="1" dirty="0"/>
          </a:p>
          <a:p>
            <a:pPr>
              <a:spcBef>
                <a:spcPts val="0"/>
              </a:spcBef>
            </a:pPr>
            <a:r>
              <a:rPr lang="en-US" altLang="en-US" b="1" dirty="0"/>
              <a:t>PART 2:</a:t>
            </a:r>
          </a:p>
          <a:p>
            <a:pPr>
              <a:spcBef>
                <a:spcPts val="0"/>
              </a:spcBef>
            </a:pPr>
            <a:r>
              <a:rPr lang="en-US" altLang="en-US" dirty="0"/>
              <a:t>Revisit Handout 11: Daily Opportunities Web and find Handout 10: Planning for Individualization. Reflect on the last slide and the Guiding Principle, </a:t>
            </a:r>
            <a:r>
              <a:rPr lang="en-US" altLang="ja-JP" i="1" dirty="0"/>
              <a:t>Recognize and Support the Individual</a:t>
            </a:r>
            <a:r>
              <a:rPr lang="en-US" altLang="ja-JP" dirty="0"/>
              <a:t>. Discuss for a moment what this might look like in planning for algebra and function activities in the classroom. </a:t>
            </a:r>
          </a:p>
          <a:p>
            <a:pPr>
              <a:spcBef>
                <a:spcPts val="0"/>
              </a:spcBef>
            </a:pPr>
            <a:endParaRPr lang="en-US" altLang="ja-JP" dirty="0"/>
          </a:p>
          <a:p>
            <a:pPr>
              <a:spcBef>
                <a:spcPts val="0"/>
              </a:spcBef>
            </a:pPr>
            <a:r>
              <a:rPr lang="en-US" altLang="ja-JP" dirty="0"/>
              <a:t>Find a tablemate you have not yet worked with today. Together, complete the handout and reflect on the teacher’s role in interactions, as well as on how to engage children and observe for representation of skills in multiple ways. </a:t>
            </a:r>
          </a:p>
          <a:p>
            <a:pPr>
              <a:spcBef>
                <a:spcPts val="0"/>
              </a:spcBef>
            </a:pPr>
            <a:r>
              <a:rPr lang="en-US" altLang="en-US" dirty="0"/>
              <a:t> </a:t>
            </a:r>
          </a:p>
          <a:p>
            <a:pPr>
              <a:spcBef>
                <a:spcPts val="0"/>
              </a:spcBef>
            </a:pPr>
            <a:r>
              <a:rPr lang="en-US" b="1" cap="all" dirty="0"/>
              <a:t>intent: </a:t>
            </a:r>
            <a:endParaRPr lang="en-US" dirty="0"/>
          </a:p>
          <a:p>
            <a:pPr>
              <a:spcBef>
                <a:spcPts val="0"/>
              </a:spcBef>
            </a:pPr>
            <a:r>
              <a:rPr lang="en-US" dirty="0"/>
              <a:t>Reflect on the daily environment and consider how to create patterning opportunities.</a:t>
            </a:r>
          </a:p>
          <a:p>
            <a:pPr>
              <a:spcBef>
                <a:spcPts val="0"/>
              </a:spcBef>
            </a:pPr>
            <a:r>
              <a:rPr lang="en-US" b="1" dirty="0"/>
              <a:t> </a:t>
            </a:r>
            <a:endParaRPr lang="en-US" dirty="0"/>
          </a:p>
          <a:p>
            <a:pPr>
              <a:spcBef>
                <a:spcPts val="0"/>
              </a:spcBef>
            </a:pPr>
            <a:r>
              <a:rPr lang="en-US" b="1" dirty="0"/>
              <a:t>OUTCOMES: </a:t>
            </a:r>
            <a:endParaRPr lang="en-US" dirty="0"/>
          </a:p>
          <a:p>
            <a:pPr>
              <a:spcBef>
                <a:spcPts val="0"/>
              </a:spcBef>
            </a:pPr>
            <a:r>
              <a:rPr lang="en-US" dirty="0"/>
              <a:t>Participants interact with tablemates and create patterning ideas on a collaborative list.</a:t>
            </a:r>
            <a:endParaRPr lang="en-US" sz="1600" dirty="0"/>
          </a:p>
          <a:p>
            <a:pPr>
              <a:spcBef>
                <a:spcPts val="0"/>
              </a:spcBef>
            </a:pPr>
            <a:r>
              <a:rPr lang="en-US" b="1" cap="all" dirty="0"/>
              <a:t> </a:t>
            </a:r>
            <a:endParaRPr lang="en-US" dirty="0"/>
          </a:p>
          <a:p>
            <a:pPr>
              <a:spcBef>
                <a:spcPts val="0"/>
              </a:spcBef>
            </a:pPr>
            <a:r>
              <a:rPr lang="en-US" b="1" cap="all" dirty="0"/>
              <a:t>Materials Required: </a:t>
            </a:r>
            <a:endParaRPr lang="en-US" dirty="0"/>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dirty="0"/>
              <a:t>Handout 10: Planning for Individualization</a:t>
            </a:r>
            <a:endParaRPr lang="en-US" sz="1600" dirty="0"/>
          </a:p>
          <a:p>
            <a:pPr marL="171450" lvl="0" indent="-171450">
              <a:spcBef>
                <a:spcPts val="0"/>
              </a:spcBef>
              <a:buFont typeface="Arial" panose="020B0604020202020204" pitchFamily="34" charset="0"/>
              <a:buChar char="•"/>
            </a:pPr>
            <a:r>
              <a:rPr lang="en-US" dirty="0"/>
              <a:t>Handout 11: Daily Opportunity Web</a:t>
            </a:r>
            <a:endParaRPr lang="en-US" sz="1600" dirty="0"/>
          </a:p>
          <a:p>
            <a:pPr marL="171450" lvl="0" indent="-171450">
              <a:spcBef>
                <a:spcPts val="0"/>
              </a:spcBef>
              <a:buFont typeface="Arial" panose="020B0604020202020204" pitchFamily="34" charset="0"/>
              <a:buChar char="•"/>
            </a:pPr>
            <a:r>
              <a:rPr lang="en-US" dirty="0"/>
              <a:t>Table materials for ideas</a:t>
            </a:r>
            <a:endParaRPr lang="en-US" sz="1600" dirty="0"/>
          </a:p>
          <a:p>
            <a:pPr marL="171450" lvl="0" indent="-171450">
              <a:spcBef>
                <a:spcPts val="0"/>
              </a:spcBef>
              <a:buFont typeface="Arial" panose="020B0604020202020204" pitchFamily="34" charset="0"/>
              <a:buChar char="•"/>
            </a:pPr>
            <a:r>
              <a:rPr lang="en-US" dirty="0"/>
              <a:t>PPT Slides</a:t>
            </a:r>
          </a:p>
          <a:p>
            <a:pPr marL="171450" lvl="0" indent="-171450">
              <a:spcBef>
                <a:spcPts val="0"/>
              </a:spcBef>
              <a:buFont typeface="Arial" panose="020B0604020202020204" pitchFamily="34" charset="0"/>
              <a:buChar char="•"/>
            </a:pPr>
            <a:endParaRPr lang="en-US" sz="1600" dirty="0"/>
          </a:p>
          <a:p>
            <a:pPr>
              <a:spcBef>
                <a:spcPts val="0"/>
              </a:spcBef>
            </a:pPr>
            <a:r>
              <a:rPr lang="en-US" b="1" cap="all" dirty="0"/>
              <a:t>Time:</a:t>
            </a:r>
            <a:r>
              <a:rPr lang="en-US" dirty="0"/>
              <a:t> 20 minutes</a:t>
            </a:r>
          </a:p>
          <a:p>
            <a:pPr>
              <a:spcBef>
                <a:spcPts val="0"/>
              </a:spcBef>
            </a:pPr>
            <a:endParaRPr lang="en-US" b="1" cap="all" dirty="0"/>
          </a:p>
          <a:p>
            <a:pPr>
              <a:spcBef>
                <a:spcPts val="0"/>
              </a:spcBef>
            </a:pPr>
            <a:r>
              <a:rPr lang="en-US" b="1" cap="all" dirty="0"/>
              <a:t>Process: </a:t>
            </a:r>
            <a:endParaRPr lang="en-US" dirty="0"/>
          </a:p>
          <a:p>
            <a:pPr>
              <a:spcBef>
                <a:spcPts val="0"/>
              </a:spcBef>
            </a:pPr>
            <a:r>
              <a:rPr lang="en-US" b="1" cap="all" dirty="0"/>
              <a:t>Part 1</a:t>
            </a:r>
            <a:endParaRPr lang="en-US" dirty="0"/>
          </a:p>
          <a:p>
            <a:pPr marL="228600" lvl="0" indent="-228600">
              <a:spcBef>
                <a:spcPts val="0"/>
              </a:spcBef>
              <a:buFont typeface="+mj-lt"/>
              <a:buAutoNum type="arabicPeriod"/>
            </a:pPr>
            <a:r>
              <a:rPr lang="en-US" dirty="0"/>
              <a:t>Guide participants to find Handout 12: Daily Opportunities Web.</a:t>
            </a:r>
          </a:p>
          <a:p>
            <a:pPr marL="228600" lvl="0" indent="-228600">
              <a:spcBef>
                <a:spcPts val="0"/>
              </a:spcBef>
              <a:buFont typeface="+mj-lt"/>
              <a:buAutoNum type="arabicPeriod"/>
            </a:pPr>
            <a:r>
              <a:rPr lang="en-US" dirty="0"/>
              <a:t>Share outline of activity with participants as follows:</a:t>
            </a:r>
          </a:p>
          <a:p>
            <a:pPr marL="628650" lvl="1" indent="-171450">
              <a:spcBef>
                <a:spcPts val="0"/>
              </a:spcBef>
              <a:buFont typeface="Arial" panose="020B0604020202020204" pitchFamily="34" charset="0"/>
              <a:buChar char="•"/>
            </a:pPr>
            <a:r>
              <a:rPr lang="en-US" dirty="0"/>
              <a:t>We are going to make a collaborative list of ways to enhance patterning opportunities in the environment.</a:t>
            </a:r>
          </a:p>
          <a:p>
            <a:pPr marL="628650" lvl="1" indent="-171450">
              <a:spcBef>
                <a:spcPts val="0"/>
              </a:spcBef>
              <a:buFont typeface="Arial" panose="020B0604020202020204" pitchFamily="34" charset="0"/>
              <a:buChar char="•"/>
            </a:pPr>
            <a:r>
              <a:rPr lang="en-US" dirty="0"/>
              <a:t>First write your name at the top of your chart.</a:t>
            </a:r>
          </a:p>
          <a:p>
            <a:pPr marL="628650" lvl="1" indent="-171450">
              <a:spcBef>
                <a:spcPts val="0"/>
              </a:spcBef>
              <a:buFont typeface="Arial" panose="020B0604020202020204" pitchFamily="34" charset="0"/>
              <a:buChar char="•"/>
            </a:pPr>
            <a:r>
              <a:rPr lang="en-US" dirty="0"/>
              <a:t>When the timer begins, each person writes down their ideas on their handout. </a:t>
            </a:r>
          </a:p>
          <a:p>
            <a:pPr marL="628650" lvl="1" indent="-171450">
              <a:spcBef>
                <a:spcPts val="0"/>
              </a:spcBef>
              <a:buFont typeface="Arial" panose="020B0604020202020204" pitchFamily="34" charset="0"/>
              <a:buChar char="•"/>
            </a:pPr>
            <a:r>
              <a:rPr lang="en-US" dirty="0"/>
              <a:t>When the timer chimes everyone passes their paper to the left and continues writing ideas.</a:t>
            </a:r>
          </a:p>
          <a:p>
            <a:pPr marL="628650" lvl="1" indent="-171450">
              <a:spcBef>
                <a:spcPts val="0"/>
              </a:spcBef>
              <a:buFont typeface="Arial" panose="020B0604020202020204" pitchFamily="34" charset="0"/>
              <a:buChar char="•"/>
            </a:pPr>
            <a:r>
              <a:rPr lang="en-US" dirty="0"/>
              <a:t>This happens until your paper gets all the way back to you. </a:t>
            </a:r>
          </a:p>
          <a:p>
            <a:pPr marL="628650" lvl="1" indent="-171450">
              <a:spcBef>
                <a:spcPts val="0"/>
              </a:spcBef>
              <a:buFont typeface="Arial" panose="020B0604020202020204" pitchFamily="34" charset="0"/>
              <a:buChar char="•"/>
            </a:pPr>
            <a:r>
              <a:rPr lang="en-US" dirty="0"/>
              <a:t>At the end, read your ideas and add any more that you read during this activity that you want to remember.</a:t>
            </a:r>
          </a:p>
          <a:p>
            <a:pPr marL="228600" lvl="0" indent="-228600">
              <a:spcBef>
                <a:spcPts val="0"/>
              </a:spcBef>
              <a:buFont typeface="+mj-lt"/>
              <a:buAutoNum type="arabicPeriod"/>
            </a:pPr>
            <a:r>
              <a:rPr lang="en-US" dirty="0"/>
              <a:t>The purpose of this active brainstorm is to build off other ideas. By reading something on the chart a participant might get an entirely different idea. </a:t>
            </a:r>
          </a:p>
          <a:p>
            <a:pPr marL="228600" lvl="0" indent="-228600">
              <a:spcBef>
                <a:spcPts val="0"/>
              </a:spcBef>
              <a:buFont typeface="+mj-lt"/>
              <a:buAutoNum type="arabicPeriod"/>
            </a:pPr>
            <a:r>
              <a:rPr lang="en-US" dirty="0"/>
              <a:t>Debrief: Trainer advances slide to reflective questions:</a:t>
            </a:r>
          </a:p>
          <a:p>
            <a:pPr marL="628650" lvl="1" indent="-171450">
              <a:spcBef>
                <a:spcPts val="0"/>
              </a:spcBef>
              <a:buFont typeface="Arial" panose="020B0604020202020204" pitchFamily="34" charset="0"/>
              <a:buChar char="•"/>
            </a:pPr>
            <a:r>
              <a:rPr lang="en-US" dirty="0"/>
              <a:t>Considering the ideas from the chart, as well as your conversation, take a moment to reflect on these questions.</a:t>
            </a:r>
          </a:p>
          <a:p>
            <a:pPr marL="628650" lvl="1" indent="-171450">
              <a:spcBef>
                <a:spcPts val="0"/>
              </a:spcBef>
              <a:buFont typeface="Arial" panose="020B0604020202020204" pitchFamily="34" charset="0"/>
              <a:buChar char="•"/>
            </a:pPr>
            <a:r>
              <a:rPr lang="en-US" dirty="0"/>
              <a:t>OPTIONS: Share out at table group; quick whip one big idea; whisper to your neighbor one thing you are going to try; or circle two ideas on your chart you want to share with your team.</a:t>
            </a:r>
          </a:p>
          <a:p>
            <a:pPr marL="228600" lvl="0" indent="-228600">
              <a:spcBef>
                <a:spcPts val="0"/>
              </a:spcBef>
              <a:buFont typeface="+mj-lt"/>
              <a:buAutoNum type="arabicPeriod"/>
            </a:pPr>
            <a:r>
              <a:rPr lang="en-US" dirty="0"/>
              <a:t>We will use these charts for the culminating activity as well.</a:t>
            </a:r>
          </a:p>
          <a:p>
            <a:pPr>
              <a:spcBef>
                <a:spcPts val="0"/>
              </a:spcBef>
            </a:pPr>
            <a:r>
              <a:rPr lang="en-US" b="1" dirty="0"/>
              <a:t> </a:t>
            </a:r>
            <a:endParaRPr lang="en-US" dirty="0"/>
          </a:p>
          <a:p>
            <a:pPr>
              <a:spcBef>
                <a:spcPts val="0"/>
              </a:spcBef>
            </a:pPr>
            <a:r>
              <a:rPr lang="en-US" b="1" dirty="0"/>
              <a:t>PART 2</a:t>
            </a:r>
            <a:endParaRPr lang="en-US" dirty="0"/>
          </a:p>
          <a:p>
            <a:pPr marL="228600" lvl="0" indent="-228600">
              <a:spcBef>
                <a:spcPts val="0"/>
              </a:spcBef>
              <a:buFont typeface="+mj-lt"/>
              <a:buAutoNum type="arabicPeriod"/>
            </a:pPr>
            <a:r>
              <a:rPr lang="en-US" dirty="0"/>
              <a:t>Participants revisit their Daily Opportunities Web handout and find their Planning for Individualization handout.</a:t>
            </a:r>
          </a:p>
          <a:p>
            <a:pPr marL="228600" lvl="0" indent="-228600">
              <a:spcBef>
                <a:spcPts val="0"/>
              </a:spcBef>
              <a:buFont typeface="+mj-lt"/>
              <a:buAutoNum type="arabicPeriod"/>
            </a:pPr>
            <a:r>
              <a:rPr lang="en-US" dirty="0"/>
              <a:t>Reflect on the last slide and the Guiding Principle, </a:t>
            </a:r>
            <a:r>
              <a:rPr lang="en-US" i="1" dirty="0"/>
              <a:t>Recognize and Support the Individual</a:t>
            </a:r>
            <a:r>
              <a:rPr lang="en-US" dirty="0"/>
              <a:t>. Discuss for a moment what this might look like in planning for algebra and function activities in the classroom.</a:t>
            </a:r>
          </a:p>
          <a:p>
            <a:pPr marL="228600" lvl="0" indent="-228600">
              <a:spcBef>
                <a:spcPts val="0"/>
              </a:spcBef>
              <a:buFont typeface="+mj-lt"/>
              <a:buAutoNum type="arabicPeriod"/>
            </a:pPr>
            <a:r>
              <a:rPr lang="en-US" dirty="0"/>
              <a:t>Participants complete handout by partnering with a tablemate that they have not yet worked with today.</a:t>
            </a:r>
          </a:p>
          <a:p>
            <a:pPr marL="228600" lvl="0" indent="-228600">
              <a:spcBef>
                <a:spcPts val="0"/>
              </a:spcBef>
              <a:buFont typeface="+mj-lt"/>
              <a:buAutoNum type="arabicPeriod"/>
            </a:pPr>
            <a:r>
              <a:rPr lang="en-US" dirty="0"/>
              <a:t>Remind participants that there are many resources that might be beneficial to use, such as their ELD Strategy handout, the PCF, the SWEAT Tool Kit, and the Math Handbook. </a:t>
            </a:r>
          </a:p>
          <a:p>
            <a:pPr marL="228600" lvl="0" indent="-228600">
              <a:spcBef>
                <a:spcPts val="0"/>
              </a:spcBef>
              <a:buFont typeface="+mj-lt"/>
              <a:buAutoNum type="arabicPeriod"/>
            </a:pPr>
            <a:r>
              <a:rPr lang="en-US" dirty="0"/>
              <a:t>As they complete the handout, participants will have to reflect on the teacher’s role in interactions, as well as on how to engage children and observe for representation of skills in multiple ways. </a:t>
            </a:r>
          </a:p>
          <a:p>
            <a:pPr marL="228600" lvl="0" indent="-228600">
              <a:spcBef>
                <a:spcPts val="0"/>
              </a:spcBef>
              <a:buFont typeface="+mj-lt"/>
              <a:buAutoNum type="arabicPeriod"/>
            </a:pPr>
            <a:r>
              <a:rPr lang="en-US" dirty="0"/>
              <a:t>Trainers may want to remind participants that during today’s session they have experienced classifying, sorting, and patterning in many different ways, and have also utilized many different modes of learning, engaging, and expressing. It may be useful for participants to think about this as they complete the handout. </a:t>
            </a:r>
          </a:p>
          <a:p>
            <a:pPr>
              <a:spcBef>
                <a:spcPts val="0"/>
              </a:spcBef>
            </a:pPr>
            <a:r>
              <a:rPr lang="en-US" b="1" dirty="0"/>
              <a:t> </a:t>
            </a:r>
            <a:endParaRPr lang="en-US" dirty="0"/>
          </a:p>
          <a:p>
            <a:pPr>
              <a:spcBef>
                <a:spcPts val="0"/>
              </a:spcBef>
            </a:pPr>
            <a:r>
              <a:rPr lang="en-US" b="1" dirty="0"/>
              <a:t>SUMMARY: </a:t>
            </a:r>
            <a:endParaRPr lang="en-US" dirty="0"/>
          </a:p>
          <a:p>
            <a:pPr>
              <a:spcBef>
                <a:spcPts val="0"/>
              </a:spcBef>
            </a:pPr>
            <a:r>
              <a:rPr lang="en-US" dirty="0"/>
              <a:t>Participants practice planning for individualization.   </a:t>
            </a:r>
          </a:p>
          <a:p>
            <a:pPr>
              <a:spcBef>
                <a:spcPts val="0"/>
              </a:spcBef>
            </a:pPr>
            <a:endParaRPr lang="en-US" altLang="en-US" dirty="0"/>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AFD89DCF-2F09-42B0-820F-68FED5B2DF57}" type="slidenum">
              <a:rPr lang="en-US" altLang="en-US" smtClean="0"/>
              <a:pPr>
                <a:spcBef>
                  <a:spcPct val="0"/>
                </a:spcBef>
              </a:pPr>
              <a:t>41</a:t>
            </a:fld>
            <a:endParaRPr lang="en-US" altLang="en-US" dirty="0"/>
          </a:p>
        </p:txBody>
      </p:sp>
    </p:spTree>
    <p:extLst>
      <p:ext uri="{BB962C8B-B14F-4D97-AF65-F5344CB8AC3E}">
        <p14:creationId xmlns:p14="http://schemas.microsoft.com/office/powerpoint/2010/main" val="14176412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pPr>
            <a:r>
              <a:rPr lang="en-US" altLang="en-US" b="1" dirty="0"/>
              <a:t>Presenter Remarks:</a:t>
            </a:r>
            <a:endParaRPr lang="en-US" altLang="en-US" dirty="0"/>
          </a:p>
          <a:p>
            <a:pPr>
              <a:lnSpc>
                <a:spcPct val="80000"/>
              </a:lnSpc>
            </a:pPr>
            <a:r>
              <a:rPr lang="en-US" altLang="en-US" dirty="0"/>
              <a:t>Thank you for coming! </a:t>
            </a: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5ED1C6FB-311F-4AC1-8A74-21D836C78437}" type="slidenum">
              <a:rPr lang="en-US" altLang="en-US" smtClean="0"/>
              <a:pPr>
                <a:spcBef>
                  <a:spcPct val="0"/>
                </a:spcBef>
              </a:pPr>
              <a:t>42</a:t>
            </a:fld>
            <a:endParaRPr lang="en-US" altLang="en-US"/>
          </a:p>
        </p:txBody>
      </p:sp>
    </p:spTree>
    <p:extLst>
      <p:ext uri="{BB962C8B-B14F-4D97-AF65-F5344CB8AC3E}">
        <p14:creationId xmlns:p14="http://schemas.microsoft.com/office/powerpoint/2010/main" val="947255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US" dirty="0"/>
          </a:p>
        </p:txBody>
      </p:sp>
      <p:sp>
        <p:nvSpPr>
          <p:cNvPr id="4" name="Slide Number Placeholder 3"/>
          <p:cNvSpPr>
            <a:spLocks noGrp="1"/>
          </p:cNvSpPr>
          <p:nvPr>
            <p:ph type="sldNum" sz="quarter" idx="10"/>
          </p:nvPr>
        </p:nvSpPr>
        <p:spPr/>
        <p:txBody>
          <a:bodyPr/>
          <a:lstStyle/>
          <a:p>
            <a:pPr>
              <a:defRPr/>
            </a:pPr>
            <a:fld id="{5D3C4FBD-C711-A849-8589-3F2561AFF9A3}" type="slidenum">
              <a:rPr lang="en-US" smtClean="0"/>
              <a:pPr>
                <a:defRPr/>
              </a:pPr>
              <a:t>43</a:t>
            </a:fld>
            <a:endParaRPr lang="en-US"/>
          </a:p>
        </p:txBody>
      </p:sp>
    </p:spTree>
    <p:extLst>
      <p:ext uri="{BB962C8B-B14F-4D97-AF65-F5344CB8AC3E}">
        <p14:creationId xmlns:p14="http://schemas.microsoft.com/office/powerpoint/2010/main" val="3353293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xfrm>
            <a:off x="685800" y="4284663"/>
            <a:ext cx="5486400" cy="45418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455613" eaLnBrk="1" hangingPunct="1">
              <a:spcBef>
                <a:spcPct val="0"/>
              </a:spcBef>
            </a:pPr>
            <a:r>
              <a:rPr lang="en-US" altLang="en-US" b="1" dirty="0">
                <a:solidFill>
                  <a:srgbClr val="000000"/>
                </a:solidFill>
              </a:rPr>
              <a:t>Presenter Remarks: </a:t>
            </a:r>
            <a:endParaRPr lang="en-US" altLang="en-US" dirty="0">
              <a:solidFill>
                <a:srgbClr val="000000"/>
              </a:solidFill>
            </a:endParaRPr>
          </a:p>
          <a:p>
            <a:pPr defTabSz="455613" eaLnBrk="1" hangingPunct="1">
              <a:spcBef>
                <a:spcPct val="0"/>
              </a:spcBef>
            </a:pPr>
            <a:r>
              <a:rPr lang="en-US" altLang="en-US" dirty="0"/>
              <a:t>The California Department of Education </a:t>
            </a:r>
            <a:r>
              <a:rPr lang="en-US" altLang="en-US" dirty="0">
                <a:solidFill>
                  <a:srgbClr val="000000"/>
                </a:solidFill>
              </a:rPr>
              <a:t>has developed many publications, resources, and supports that enable teachers to facilitate the most positive outcomes for students. </a:t>
            </a:r>
          </a:p>
          <a:p>
            <a:pPr defTabSz="455613" eaLnBrk="1" hangingPunct="1">
              <a:spcBef>
                <a:spcPct val="0"/>
              </a:spcBef>
            </a:pPr>
            <a:endParaRPr lang="en-US" altLang="en-US" dirty="0">
              <a:solidFill>
                <a:srgbClr val="000000"/>
              </a:solidFill>
            </a:endParaRPr>
          </a:p>
          <a:p>
            <a:pPr defTabSz="455613" eaLnBrk="1" hangingPunct="1">
              <a:spcBef>
                <a:spcPct val="0"/>
              </a:spcBef>
            </a:pPr>
            <a:r>
              <a:rPr lang="en-US" altLang="en-US" dirty="0">
                <a:solidFill>
                  <a:srgbClr val="000000"/>
                </a:solidFill>
              </a:rPr>
              <a:t>Today our main focus will be on Volume 1 of the Preschool Learning Foundations and the Preschool Curriculum Framework. In addition, there are other key resources that support math: the California Common Core State Standards (CA CCSS) </a:t>
            </a:r>
            <a:r>
              <a:rPr lang="en-US" altLang="en-US" dirty="0"/>
              <a:t>for Mathematics in kindergarten</a:t>
            </a:r>
            <a:r>
              <a:rPr lang="en-US" altLang="en-US" dirty="0">
                <a:solidFill>
                  <a:srgbClr val="000000"/>
                </a:solidFill>
              </a:rPr>
              <a:t>, the TK chapter of the </a:t>
            </a:r>
            <a:r>
              <a:rPr lang="en-US" altLang="en-US" i="1" dirty="0">
                <a:solidFill>
                  <a:srgbClr val="000000"/>
                </a:solidFill>
              </a:rPr>
              <a:t>Mathematics Framework for California Public Schools: Kindergarten Through Grade Twelve </a:t>
            </a:r>
            <a:r>
              <a:rPr lang="en-US" altLang="en-US" dirty="0">
                <a:solidFill>
                  <a:srgbClr val="000000"/>
                </a:solidFill>
              </a:rPr>
              <a:t>(Math Framework), the </a:t>
            </a:r>
            <a:r>
              <a:rPr lang="en-US" altLang="en-US" i="1" dirty="0">
                <a:solidFill>
                  <a:srgbClr val="000000"/>
                </a:solidFill>
              </a:rPr>
              <a:t>Transitional Kindergarten Implementation Guide</a:t>
            </a:r>
            <a:r>
              <a:rPr lang="en-US" altLang="en-US" dirty="0">
                <a:solidFill>
                  <a:srgbClr val="000000"/>
                </a:solidFill>
              </a:rPr>
              <a:t>—</a:t>
            </a:r>
            <a:r>
              <a:rPr lang="en-US" altLang="en-US" i="1" dirty="0">
                <a:solidFill>
                  <a:srgbClr val="000000"/>
                </a:solidFill>
              </a:rPr>
              <a:t>A Resource for Public School District Administrators and Teachers </a:t>
            </a:r>
            <a:r>
              <a:rPr lang="en-US" altLang="en-US" dirty="0">
                <a:solidFill>
                  <a:srgbClr val="000000"/>
                </a:solidFill>
              </a:rPr>
              <a:t>(TK Implementation Guide), and the Desired Results Developmental Profile—Kindergarten (2015): A Developmental Continuum for Kindergarten (DRDP-K [2015]).</a:t>
            </a:r>
          </a:p>
          <a:p>
            <a:pPr defTabSz="455613">
              <a:spcBef>
                <a:spcPct val="0"/>
              </a:spcBef>
            </a:pPr>
            <a:endParaRPr lang="en-US" altLang="en-US" dirty="0">
              <a:solidFill>
                <a:srgbClr val="000000"/>
              </a:solidFill>
            </a:endParaRPr>
          </a:p>
          <a:p>
            <a:pPr defTabSz="455613">
              <a:spcBef>
                <a:spcPct val="0"/>
              </a:spcBef>
            </a:pPr>
            <a:r>
              <a:rPr lang="en-US" altLang="en-US" dirty="0">
                <a:solidFill>
                  <a:srgbClr val="000000"/>
                </a:solidFill>
              </a:rPr>
              <a:t>(Name and hold up each resource.) The Preschool Learning Foundations, Volume 1, Volume 2, and Volume 3, and the Preschool Curriculum Framework, Volume 1, Volume 2, and Volume 3, are the center of the California Early Learning and Development System. </a:t>
            </a:r>
          </a:p>
          <a:p>
            <a:pPr defTabSz="455613">
              <a:spcBef>
                <a:spcPct val="0"/>
              </a:spcBef>
            </a:pPr>
            <a:endParaRPr lang="en-US" altLang="en-US" dirty="0">
              <a:solidFill>
                <a:srgbClr val="000000"/>
              </a:solidFill>
            </a:endParaRPr>
          </a:p>
          <a:p>
            <a:pPr defTabSz="455613">
              <a:spcBef>
                <a:spcPct val="0"/>
              </a:spcBef>
            </a:pPr>
            <a:r>
              <a:rPr lang="en-US" altLang="en-US" dirty="0">
                <a:solidFill>
                  <a:srgbClr val="000000"/>
                </a:solidFill>
              </a:rPr>
              <a:t>During additional professional learning opportunities we will also discuss alignment and make connections to all additional resources pictured in the graphic:</a:t>
            </a:r>
          </a:p>
          <a:p>
            <a:pPr marL="112713" lvl="1" defTabSz="455613">
              <a:spcBef>
                <a:spcPct val="0"/>
              </a:spcBef>
              <a:buFontTx/>
              <a:buChar char="•"/>
            </a:pPr>
            <a:r>
              <a:rPr lang="en-US" altLang="en-US" i="1" dirty="0">
                <a:solidFill>
                  <a:srgbClr val="000000"/>
                </a:solidFill>
                <a:ea typeface="Arial" panose="020B0604020202020204" pitchFamily="34" charset="0"/>
              </a:rPr>
              <a:t>The Alignment of the California Preschool Learning Foundations with Key Early Education Resources </a:t>
            </a:r>
            <a:r>
              <a:rPr lang="en-US" altLang="en-US" dirty="0">
                <a:solidFill>
                  <a:srgbClr val="000000"/>
                </a:solidFill>
                <a:ea typeface="Arial" panose="020B0604020202020204" pitchFamily="34" charset="0"/>
              </a:rPr>
              <a:t>(Alignment Document)</a:t>
            </a:r>
            <a:endParaRPr lang="en-US" altLang="en-US" i="1" dirty="0">
              <a:solidFill>
                <a:srgbClr val="000000"/>
              </a:solidFill>
              <a:ea typeface="Arial" panose="020B0604020202020204" pitchFamily="34" charset="0"/>
            </a:endParaRPr>
          </a:p>
          <a:p>
            <a:pPr marL="112713" lvl="1" defTabSz="455613">
              <a:spcBef>
                <a:spcPct val="0"/>
              </a:spcBef>
              <a:buFontTx/>
              <a:buChar char="•"/>
            </a:pPr>
            <a:r>
              <a:rPr lang="en-US" altLang="en-US" dirty="0">
                <a:ea typeface="Arial" panose="020B0604020202020204" pitchFamily="34" charset="0"/>
              </a:rPr>
              <a:t>California Common Core State Standards</a:t>
            </a:r>
          </a:p>
          <a:p>
            <a:pPr marL="112713" lvl="1" defTabSz="455613">
              <a:spcBef>
                <a:spcPct val="0"/>
              </a:spcBef>
              <a:buFontTx/>
              <a:buChar char="•"/>
            </a:pPr>
            <a:r>
              <a:rPr lang="en-US" altLang="en-US" dirty="0">
                <a:solidFill>
                  <a:srgbClr val="000000"/>
                </a:solidFill>
                <a:ea typeface="MS PGothic" panose="020B0600070205080204" pitchFamily="34" charset="-128"/>
              </a:rPr>
              <a:t>Math Framework</a:t>
            </a:r>
          </a:p>
          <a:p>
            <a:pPr marL="112713" lvl="1" defTabSz="455613">
              <a:spcBef>
                <a:spcPct val="0"/>
              </a:spcBef>
              <a:buFontTx/>
              <a:buChar char="•"/>
            </a:pPr>
            <a:r>
              <a:rPr lang="en-US" altLang="en-US" dirty="0">
                <a:solidFill>
                  <a:srgbClr val="000000"/>
                </a:solidFill>
                <a:ea typeface="Arial" panose="020B0604020202020204" pitchFamily="34" charset="0"/>
              </a:rPr>
              <a:t>TK Implementation Guide</a:t>
            </a:r>
          </a:p>
          <a:p>
            <a:pPr marL="112713" lvl="1" defTabSz="455613">
              <a:spcBef>
                <a:spcPct val="0"/>
              </a:spcBef>
              <a:buFontTx/>
              <a:buChar char="•"/>
            </a:pPr>
            <a:r>
              <a:rPr lang="en-US" altLang="en-US" dirty="0">
                <a:solidFill>
                  <a:srgbClr val="000000"/>
                </a:solidFill>
                <a:ea typeface="MS PGothic" panose="020B0600070205080204" pitchFamily="34" charset="-128"/>
              </a:rPr>
              <a:t>DRDP-K (2015)</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A6C5CE33-EE27-4355-BB23-BA6A5C748850}" type="slidenum">
              <a:rPr lang="en-US" altLang="en-US" smtClean="0"/>
              <a:pPr>
                <a:spcBef>
                  <a:spcPct val="0"/>
                </a:spcBef>
              </a:pPr>
              <a:t>5</a:t>
            </a:fld>
            <a:endParaRPr lang="en-US" altLang="en-US"/>
          </a:p>
        </p:txBody>
      </p:sp>
    </p:spTree>
    <p:extLst>
      <p:ext uri="{BB962C8B-B14F-4D97-AF65-F5344CB8AC3E}">
        <p14:creationId xmlns:p14="http://schemas.microsoft.com/office/powerpoint/2010/main" val="1277378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xfrm>
            <a:off x="685800" y="4376738"/>
            <a:ext cx="5486400" cy="4046537"/>
          </a:xfrm>
          <a:extLst/>
        </p:spPr>
        <p:txBody>
          <a:bodyPr>
            <a:normAutofit/>
          </a:bodyPr>
          <a:lstStyle/>
          <a:p>
            <a:pPr>
              <a:spcBef>
                <a:spcPts val="0"/>
              </a:spcBef>
              <a:defRPr/>
            </a:pPr>
            <a:r>
              <a:rPr lang="en-US" b="1" dirty="0">
                <a:latin typeface="Arial" charset="0"/>
                <a:ea typeface="MS PGothic" charset="0"/>
                <a:cs typeface="Arial" charset="0"/>
              </a:rPr>
              <a:t>Background Information: </a:t>
            </a:r>
          </a:p>
          <a:p>
            <a:pPr>
              <a:spcBef>
                <a:spcPts val="0"/>
              </a:spcBef>
              <a:defRPr/>
            </a:pPr>
            <a:r>
              <a:rPr lang="en-US" dirty="0" err="1">
                <a:latin typeface="Arial" charset="0"/>
                <a:ea typeface="MS PGothic" charset="0"/>
                <a:cs typeface="Arial" charset="0"/>
              </a:rPr>
              <a:t>CDE.CA.gov</a:t>
            </a:r>
            <a:r>
              <a:rPr lang="en-US" dirty="0">
                <a:latin typeface="Arial" charset="0"/>
                <a:ea typeface="MS PGothic" charset="0"/>
                <a:cs typeface="Arial" charset="0"/>
              </a:rPr>
              <a:t>/ci/</a:t>
            </a:r>
            <a:r>
              <a:rPr lang="en-US" dirty="0" err="1">
                <a:latin typeface="Arial" charset="0"/>
                <a:ea typeface="MS PGothic" charset="0"/>
                <a:cs typeface="Arial" charset="0"/>
              </a:rPr>
              <a:t>gs</a:t>
            </a:r>
            <a:r>
              <a:rPr lang="en-US" dirty="0">
                <a:latin typeface="Arial" charset="0"/>
                <a:ea typeface="MS PGothic" charset="0"/>
                <a:cs typeface="Arial" charset="0"/>
              </a:rPr>
              <a:t>/</a:t>
            </a:r>
            <a:r>
              <a:rPr lang="en-US" dirty="0" err="1">
                <a:latin typeface="Arial" charset="0"/>
                <a:ea typeface="MS PGothic" charset="0"/>
                <a:cs typeface="Arial" charset="0"/>
              </a:rPr>
              <a:t>em</a:t>
            </a:r>
            <a:r>
              <a:rPr lang="en-US" dirty="0">
                <a:latin typeface="Arial" charset="0"/>
                <a:ea typeface="MS PGothic" charset="0"/>
                <a:cs typeface="Arial" charset="0"/>
              </a:rPr>
              <a:t>/</a:t>
            </a:r>
            <a:r>
              <a:rPr lang="en-US" dirty="0" err="1">
                <a:latin typeface="Arial" charset="0"/>
                <a:ea typeface="MS PGothic" charset="0"/>
                <a:cs typeface="Arial" charset="0"/>
              </a:rPr>
              <a:t>kinderfaq.asp#program</a:t>
            </a:r>
            <a:r>
              <a:rPr lang="en-US" dirty="0">
                <a:latin typeface="Arial" charset="0"/>
                <a:ea typeface="MS PGothic" charset="0"/>
                <a:cs typeface="Arial" charset="0"/>
              </a:rPr>
              <a:t> </a:t>
            </a:r>
          </a:p>
          <a:p>
            <a:pPr>
              <a:spcBef>
                <a:spcPts val="0"/>
              </a:spcBef>
              <a:defRPr/>
            </a:pPr>
            <a:endParaRPr lang="en-US" dirty="0">
              <a:latin typeface="Arial" charset="0"/>
              <a:ea typeface="MS PGothic" charset="0"/>
              <a:cs typeface="Arial" charset="0"/>
            </a:endParaRPr>
          </a:p>
          <a:p>
            <a:pPr>
              <a:spcBef>
                <a:spcPts val="0"/>
              </a:spcBef>
              <a:defRPr/>
            </a:pPr>
            <a:r>
              <a:rPr lang="en-US" b="1" dirty="0">
                <a:latin typeface="Arial" charset="0"/>
                <a:ea typeface="MS PGothic" charset="0"/>
                <a:cs typeface="Arial" charset="0"/>
              </a:rPr>
              <a:t>Presenter Remarks:</a:t>
            </a:r>
          </a:p>
          <a:p>
            <a:pPr>
              <a:spcBef>
                <a:spcPts val="0"/>
              </a:spcBef>
              <a:buFont typeface="Arial"/>
              <a:buNone/>
              <a:defRPr/>
            </a:pPr>
            <a:r>
              <a:rPr lang="en-US" dirty="0"/>
              <a:t>The state of California provides guidance on utilizing the Preschool Learning Foundations and the Preschool Curriculum Framework as planning and curriculum resources in the TK classroom.</a:t>
            </a:r>
          </a:p>
          <a:p>
            <a:pPr>
              <a:spcBef>
                <a:spcPts val="0"/>
              </a:spcBef>
              <a:defRPr/>
            </a:pPr>
            <a:endParaRPr lang="en-US" dirty="0"/>
          </a:p>
          <a:p>
            <a:pPr>
              <a:spcBef>
                <a:spcPts val="0"/>
              </a:spcBef>
              <a:defRPr/>
            </a:pPr>
            <a:r>
              <a:rPr lang="en-US" dirty="0"/>
              <a:t>In addition, the following publications and resources </a:t>
            </a:r>
            <a:r>
              <a:rPr lang="en-US" dirty="0">
                <a:ea typeface="ＭＳ Ｐゴシック" pitchFamily="34" charset="-128"/>
              </a:rPr>
              <a:t>are available to support age and developmentally appropriate TK curriculum:</a:t>
            </a:r>
            <a:endParaRPr lang="en-US" dirty="0"/>
          </a:p>
          <a:p>
            <a:pPr marL="171450" indent="-171450">
              <a:spcBef>
                <a:spcPts val="0"/>
              </a:spcBef>
              <a:buFont typeface="Arial" panose="020B0604020202020204" pitchFamily="34" charset="0"/>
              <a:buChar char="•"/>
              <a:defRPr/>
            </a:pPr>
            <a:r>
              <a:rPr lang="en-US" dirty="0"/>
              <a:t>TK Implementation Guide</a:t>
            </a:r>
          </a:p>
          <a:p>
            <a:pPr marL="171450" indent="-171450">
              <a:spcBef>
                <a:spcPts val="0"/>
              </a:spcBef>
              <a:buFont typeface="Arial" panose="020B0604020202020204" pitchFamily="34" charset="0"/>
              <a:buChar char="•"/>
              <a:defRPr/>
            </a:pPr>
            <a:r>
              <a:rPr lang="en-US" dirty="0"/>
              <a:t>Alignment Document</a:t>
            </a:r>
          </a:p>
          <a:p>
            <a:pPr marL="171450" indent="-171450">
              <a:spcBef>
                <a:spcPts val="0"/>
              </a:spcBef>
              <a:buFont typeface="Arial" panose="020B0604020202020204" pitchFamily="34" charset="0"/>
              <a:buChar char="•"/>
              <a:defRPr/>
            </a:pPr>
            <a:r>
              <a:rPr lang="en-US" dirty="0"/>
              <a:t>California Common Core State Standards</a:t>
            </a:r>
          </a:p>
          <a:p>
            <a:pPr marL="171450" indent="-171450">
              <a:spcBef>
                <a:spcPts val="0"/>
              </a:spcBef>
              <a:buFont typeface="Arial" panose="020B0604020202020204" pitchFamily="34" charset="0"/>
              <a:buChar char="•"/>
              <a:defRPr/>
            </a:pPr>
            <a:r>
              <a:rPr lang="en-US" dirty="0"/>
              <a:t>Math Framework</a:t>
            </a:r>
          </a:p>
          <a:p>
            <a:pPr marL="171450" indent="-171450">
              <a:spcBef>
                <a:spcPts val="0"/>
              </a:spcBef>
              <a:buFont typeface="Arial" panose="020B0604020202020204" pitchFamily="34" charset="0"/>
              <a:buChar char="•"/>
              <a:defRPr/>
            </a:pPr>
            <a:r>
              <a:rPr lang="en-US" dirty="0"/>
              <a:t>DRDP-K</a:t>
            </a:r>
          </a:p>
          <a:p>
            <a:pPr marL="181240" indent="-181240">
              <a:spcBef>
                <a:spcPts val="0"/>
              </a:spcBef>
              <a:buFont typeface="Arial"/>
              <a:buChar char="•"/>
              <a:defRPr/>
            </a:pPr>
            <a:endParaRPr lang="en-US" dirty="0"/>
          </a:p>
          <a:p>
            <a:pPr>
              <a:spcBef>
                <a:spcPts val="0"/>
              </a:spcBef>
              <a:defRPr/>
            </a:pPr>
            <a:endParaRPr lang="en-US" dirty="0">
              <a:latin typeface="Arial" charset="0"/>
              <a:ea typeface="MS PGothic" charset="0"/>
              <a:cs typeface="Arial" charset="0"/>
            </a:endParaRPr>
          </a:p>
          <a:p>
            <a:pPr>
              <a:spcBef>
                <a:spcPts val="0"/>
              </a:spcBef>
              <a:defRPr/>
            </a:pPr>
            <a:endParaRPr lang="en-US" dirty="0">
              <a:latin typeface="Arial" charset="0"/>
              <a:ea typeface="MS PGothic" charset="0"/>
              <a:cs typeface="Arial" charset="0"/>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A98B46C3-135B-4C77-B822-BFACF586CC95}" type="slidenum">
              <a:rPr lang="en-US" altLang="en-US" smtClean="0"/>
              <a:pPr>
                <a:spcBef>
                  <a:spcPct val="0"/>
                </a:spcBef>
              </a:pPr>
              <a:t>6</a:t>
            </a:fld>
            <a:endParaRPr lang="en-US" altLang="en-US"/>
          </a:p>
        </p:txBody>
      </p:sp>
    </p:spTree>
    <p:extLst>
      <p:ext uri="{BB962C8B-B14F-4D97-AF65-F5344CB8AC3E}">
        <p14:creationId xmlns:p14="http://schemas.microsoft.com/office/powerpoint/2010/main" val="1748465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pPr>
            <a:fld id="{241C3F48-9B1B-4EEF-AB21-812463FF071F}" type="slidenum">
              <a:rPr lang="en-US" altLang="en-US"/>
              <a:pPr algn="r" eaLnBrk="1" hangingPunct="1">
                <a:spcBef>
                  <a:spcPct val="0"/>
                </a:spcBef>
              </a:pPr>
              <a:t>7</a:t>
            </a:fld>
            <a:endParaRPr lang="en-US" altLang="en-US"/>
          </a:p>
        </p:txBody>
      </p:sp>
      <p:sp>
        <p:nvSpPr>
          <p:cNvPr id="31747"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685800" y="4362450"/>
            <a:ext cx="5486400" cy="4114800"/>
          </a:xfrm>
          <a:ln/>
          <a:extLst/>
        </p:spPr>
        <p:txBody>
          <a:bodyPr>
            <a:noAutofit/>
          </a:bodyPr>
          <a:lstStyle/>
          <a:p>
            <a:pPr eaLnBrk="1" fontAlgn="auto" hangingPunct="1">
              <a:spcBef>
                <a:spcPts val="0"/>
              </a:spcBef>
              <a:spcAft>
                <a:spcPts val="0"/>
              </a:spcAft>
              <a:buFont typeface="Arial"/>
              <a:buNone/>
              <a:defRPr/>
            </a:pPr>
            <a:r>
              <a:rPr lang="en-US" b="1" dirty="0"/>
              <a:t>Presenter Remarks: </a:t>
            </a:r>
            <a:endParaRPr lang="en-US" altLang="en-US" b="1" dirty="0">
              <a:latin typeface="Arial" charset="0"/>
              <a:ea typeface="Arial" charset="0"/>
              <a:cs typeface="Arial" charset="0"/>
            </a:endParaRPr>
          </a:p>
          <a:p>
            <a:pPr eaLnBrk="1" fontAlgn="auto" hangingPunct="1">
              <a:spcBef>
                <a:spcPts val="0"/>
              </a:spcBef>
              <a:spcAft>
                <a:spcPts val="0"/>
              </a:spcAft>
              <a:buFont typeface="Arial"/>
              <a:buNone/>
              <a:defRPr/>
            </a:pPr>
            <a:r>
              <a:rPr lang="en-US" altLang="en-US" dirty="0">
                <a:latin typeface="Arial" charset="0"/>
                <a:ea typeface="Arial" charset="0"/>
                <a:cs typeface="Arial" charset="0"/>
              </a:rPr>
              <a:t>The purpose of the Preschool Learning Foundations is to promote a common understanding of preschool children’</a:t>
            </a:r>
            <a:r>
              <a:rPr lang="en-US" altLang="ja-JP" dirty="0">
                <a:latin typeface="Arial" charset="0"/>
                <a:ea typeface="Arial" charset="0"/>
                <a:cs typeface="Arial" charset="0"/>
              </a:rPr>
              <a:t>s learning and to guide instructional practice; they describe the knowledge and </a:t>
            </a:r>
            <a:r>
              <a:rPr lang="en-US" altLang="en-US" dirty="0">
                <a:latin typeface="Arial" charset="0"/>
                <a:ea typeface="Arial" charset="0"/>
                <a:cs typeface="Arial" charset="0"/>
              </a:rPr>
              <a:t>skills that young children typically develop when provided with developmentally, culturally, and linguistically appropriate learning experiences.</a:t>
            </a:r>
          </a:p>
          <a:p>
            <a:pPr eaLnBrk="1" fontAlgn="auto" hangingPunct="1">
              <a:spcBef>
                <a:spcPts val="0"/>
              </a:spcBef>
              <a:spcAft>
                <a:spcPts val="0"/>
              </a:spcAft>
              <a:buFont typeface="Arial"/>
              <a:buNone/>
              <a:defRPr/>
            </a:pPr>
            <a:endParaRPr lang="en-US" altLang="ja-JP" dirty="0">
              <a:latin typeface="Arial" charset="0"/>
              <a:ea typeface="ＭＳ Ｐゴシック" panose="020B0600070205080204" pitchFamily="34" charset="-128"/>
              <a:cs typeface="Arial" charset="0"/>
            </a:endParaRPr>
          </a:p>
          <a:p>
            <a:pPr eaLnBrk="1" fontAlgn="auto" hangingPunct="1">
              <a:spcBef>
                <a:spcPts val="0"/>
              </a:spcBef>
              <a:spcAft>
                <a:spcPts val="0"/>
              </a:spcAft>
              <a:buFont typeface="Arial"/>
              <a:buNone/>
              <a:defRPr/>
            </a:pPr>
            <a:r>
              <a:rPr lang="en-US" altLang="ja-JP" dirty="0">
                <a:latin typeface="Arial" charset="0"/>
                <a:ea typeface="ＭＳ Ｐゴシック" panose="020B0600070205080204" pitchFamily="34" charset="-128"/>
                <a:cs typeface="Arial" charset="0"/>
              </a:rPr>
              <a:t>T</a:t>
            </a:r>
            <a:r>
              <a:rPr lang="en-US" altLang="ja-JP" dirty="0">
                <a:ea typeface="ＭＳ Ｐゴシック" panose="020B0600070205080204" pitchFamily="34" charset="-128"/>
              </a:rPr>
              <a:t>he Preschool Curriculum Framework</a:t>
            </a:r>
            <a:r>
              <a:rPr lang="en-US" altLang="ja-JP" i="1" dirty="0">
                <a:ea typeface="ＭＳ Ｐゴシック" panose="020B0600070205080204" pitchFamily="34" charset="-128"/>
              </a:rPr>
              <a:t> </a:t>
            </a:r>
            <a:r>
              <a:rPr lang="en-US" altLang="ja-JP" dirty="0">
                <a:latin typeface="Arial" charset="0"/>
                <a:ea typeface="Arial" charset="0"/>
                <a:cs typeface="Arial" charset="0"/>
              </a:rPr>
              <a:t>was created as a companion to the Preschool Learning Foundations. </a:t>
            </a:r>
            <a:r>
              <a:rPr lang="en-US" altLang="ja-JP" dirty="0">
                <a:ea typeface="ＭＳ Ｐゴシック" panose="020B0600070205080204" pitchFamily="34" charset="-128"/>
              </a:rPr>
              <a:t>The framework, “…presents strategies and information to enrich learning and development opportunities for all children” (PCF, Volume 1, p. v). </a:t>
            </a:r>
          </a:p>
          <a:p>
            <a:pPr eaLnBrk="1" fontAlgn="auto" hangingPunct="1">
              <a:spcBef>
                <a:spcPts val="0"/>
              </a:spcBef>
              <a:spcAft>
                <a:spcPts val="0"/>
              </a:spcAft>
              <a:buFont typeface="Arial"/>
              <a:buNone/>
              <a:defRPr/>
            </a:pPr>
            <a:endParaRPr lang="en-US" altLang="en-US" dirty="0">
              <a:latin typeface="Arial" charset="0"/>
              <a:ea typeface="Arial" charset="0"/>
              <a:cs typeface="Arial" charset="0"/>
            </a:endParaRPr>
          </a:p>
          <a:p>
            <a:pPr eaLnBrk="1" fontAlgn="auto" hangingPunct="1">
              <a:spcBef>
                <a:spcPts val="0"/>
              </a:spcBef>
              <a:spcAft>
                <a:spcPts val="0"/>
              </a:spcAft>
              <a:buFont typeface="Arial"/>
              <a:buNone/>
              <a:defRPr/>
            </a:pPr>
            <a:r>
              <a:rPr lang="en-US" altLang="en-US" dirty="0">
                <a:latin typeface="Arial" charset="0"/>
                <a:ea typeface="Arial" charset="0"/>
                <a:cs typeface="Arial" charset="0"/>
              </a:rPr>
              <a:t>The foundations and framework are designed to work together.  While the foundations—known as standards in the K-12 arena—provide the background information to understand children’s developing knowledge and skills (the </a:t>
            </a:r>
            <a:r>
              <a:rPr lang="en-US" altLang="en-US" i="1" dirty="0">
                <a:latin typeface="Arial" charset="0"/>
                <a:ea typeface="Arial" charset="0"/>
                <a:cs typeface="Arial" charset="0"/>
              </a:rPr>
              <a:t>what</a:t>
            </a:r>
            <a:r>
              <a:rPr lang="en-US" altLang="en-US" dirty="0">
                <a:latin typeface="Arial" charset="0"/>
                <a:ea typeface="Arial" charset="0"/>
                <a:cs typeface="Arial" charset="0"/>
              </a:rPr>
              <a:t>), the curriculum framework offers guidance on how teachers and programs can support the learning and development that are described in the foundations (the </a:t>
            </a:r>
            <a:r>
              <a:rPr lang="en-US" altLang="en-US" i="1" dirty="0">
                <a:latin typeface="Arial" charset="0"/>
                <a:ea typeface="Arial" charset="0"/>
                <a:cs typeface="Arial" charset="0"/>
              </a:rPr>
              <a:t>how</a:t>
            </a:r>
            <a:r>
              <a:rPr lang="en-US" altLang="en-US" dirty="0">
                <a:latin typeface="Arial" charset="0"/>
                <a:ea typeface="Arial" charset="0"/>
                <a:cs typeface="Arial" charset="0"/>
              </a:rPr>
              <a:t>).</a:t>
            </a:r>
          </a:p>
          <a:p>
            <a:pPr eaLnBrk="1" fontAlgn="auto" hangingPunct="1">
              <a:spcBef>
                <a:spcPts val="0"/>
              </a:spcBef>
              <a:spcAft>
                <a:spcPts val="0"/>
              </a:spcAft>
              <a:buFont typeface="Arial"/>
              <a:buNone/>
              <a:defRPr/>
            </a:pPr>
            <a:endParaRPr lang="en-US" b="1" dirty="0">
              <a:latin typeface="Arial" charset="0"/>
            </a:endParaRPr>
          </a:p>
          <a:p>
            <a:pPr>
              <a:spcBef>
                <a:spcPts val="0"/>
              </a:spcBef>
              <a:spcAft>
                <a:spcPts val="0"/>
              </a:spcAft>
              <a:buFont typeface="Arial"/>
              <a:buNone/>
              <a:defRPr/>
            </a:pPr>
            <a:r>
              <a:rPr lang="en-US" b="1" dirty="0">
                <a:latin typeface="Arial" charset="0"/>
              </a:rPr>
              <a:t>Extra Notes:</a:t>
            </a:r>
            <a:endParaRPr lang="en-US" altLang="en-US" dirty="0">
              <a:latin typeface="Arial" charset="0"/>
              <a:ea typeface="ＭＳ Ｐゴシック" charset="-128"/>
            </a:endParaRPr>
          </a:p>
          <a:p>
            <a:pPr eaLnBrk="1" hangingPunct="1">
              <a:spcBef>
                <a:spcPts val="0"/>
              </a:spcBef>
              <a:spcAft>
                <a:spcPts val="0"/>
              </a:spcAft>
              <a:buFont typeface="Arial"/>
              <a:buNone/>
              <a:defRPr/>
            </a:pPr>
            <a:r>
              <a:rPr lang="en-US" dirty="0">
                <a:latin typeface="Arial" charset="0"/>
              </a:rPr>
              <a:t>The foundations were developed with research-based evidence and are enhanced with expert practitioners’ suggestions and examples. The foundations were written by a team of researchers with expertise in each specific domain. A complete reference list of the source materials, along with detailed bibliographic notes for each of the developmental domains, can be found in the Preschool Learning Foundations. Sources used in the development of the foundations include: </a:t>
            </a:r>
          </a:p>
          <a:p>
            <a:pPr marL="171450" indent="-171450" eaLnBrk="1" hangingPunct="1">
              <a:spcBef>
                <a:spcPts val="0"/>
              </a:spcBef>
              <a:spcAft>
                <a:spcPts val="0"/>
              </a:spcAft>
              <a:buFont typeface="Arial" panose="020B0604020202020204" pitchFamily="34" charset="0"/>
              <a:buChar char="•"/>
              <a:defRPr/>
            </a:pPr>
            <a:r>
              <a:rPr lang="en-US" dirty="0">
                <a:latin typeface="Arial" charset="0"/>
              </a:rPr>
              <a:t>Documents from CDE, such as the </a:t>
            </a:r>
            <a:r>
              <a:rPr lang="en-US" i="1" dirty="0">
                <a:latin typeface="Arial" charset="0"/>
              </a:rPr>
              <a:t>English-Language Arts Content Standards for California Public Schools, Kindergarten Through Grade Twelve</a:t>
            </a:r>
            <a:r>
              <a:rPr lang="en-US" dirty="0">
                <a:latin typeface="Arial" charset="0"/>
              </a:rPr>
              <a:t> (Language and Literacy, Introduction, page 48, left column).</a:t>
            </a:r>
          </a:p>
          <a:p>
            <a:pPr marL="171450" indent="-171450" eaLnBrk="1" hangingPunct="1">
              <a:spcBef>
                <a:spcPts val="0"/>
              </a:spcBef>
              <a:spcAft>
                <a:spcPts val="0"/>
              </a:spcAft>
              <a:buFont typeface="Arial" panose="020B0604020202020204" pitchFamily="34" charset="0"/>
              <a:buChar char="•"/>
              <a:defRPr/>
            </a:pPr>
            <a:r>
              <a:rPr lang="en-US" dirty="0">
                <a:latin typeface="Arial" charset="0"/>
              </a:rPr>
              <a:t>Well-validated assessment tools such as the </a:t>
            </a:r>
            <a:r>
              <a:rPr lang="en-US" i="1" dirty="0">
                <a:latin typeface="Arial" charset="0"/>
              </a:rPr>
              <a:t>Ages &amp; Stages Questionnaires (ASQ): A Parent-Completed, Child-Monitoring System</a:t>
            </a:r>
            <a:r>
              <a:rPr lang="en-US" dirty="0">
                <a:latin typeface="Arial" charset="0"/>
              </a:rPr>
              <a:t> (Social-Emotional, References and Source Materials, page 36).</a:t>
            </a:r>
          </a:p>
          <a:p>
            <a:pPr marL="171450" indent="-171450" eaLnBrk="1" hangingPunct="1">
              <a:spcBef>
                <a:spcPts val="0"/>
              </a:spcBef>
              <a:spcAft>
                <a:spcPts val="0"/>
              </a:spcAft>
              <a:buFont typeface="Arial" panose="020B0604020202020204" pitchFamily="34" charset="0"/>
              <a:buChar char="•"/>
              <a:defRPr/>
            </a:pPr>
            <a:r>
              <a:rPr lang="en-US" dirty="0">
                <a:latin typeface="Arial" charset="0"/>
              </a:rPr>
              <a:t>General sources such as the </a:t>
            </a:r>
            <a:r>
              <a:rPr lang="en-US" i="1" dirty="0">
                <a:latin typeface="Arial" charset="0"/>
              </a:rPr>
              <a:t>Report of the National Reading Panel 2000</a:t>
            </a:r>
            <a:r>
              <a:rPr lang="en-US" dirty="0">
                <a:latin typeface="Arial" charset="0"/>
              </a:rPr>
              <a:t> (Language and Literacy, Introduction, page 73, left column).</a:t>
            </a:r>
          </a:p>
          <a:p>
            <a:pPr marL="171450" indent="-171450" eaLnBrk="1" hangingPunct="1">
              <a:spcBef>
                <a:spcPts val="0"/>
              </a:spcBef>
              <a:spcAft>
                <a:spcPts val="0"/>
              </a:spcAft>
              <a:buFont typeface="Arial" panose="020B0604020202020204" pitchFamily="34" charset="0"/>
              <a:buChar char="•"/>
              <a:defRPr/>
            </a:pPr>
            <a:r>
              <a:rPr lang="en-US" dirty="0">
                <a:latin typeface="Arial" charset="0"/>
              </a:rPr>
              <a:t>Early childhood education standards from other states, such as Hawaii and Texas (Social-Emotional, Introduction, page 5, footnote).</a:t>
            </a:r>
          </a:p>
        </p:txBody>
      </p:sp>
      <p:sp>
        <p:nvSpPr>
          <p:cNvPr id="31749" name="Slide Number Placeholder 1"/>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8B73DFB4-B89C-4C86-B899-1C21C8FE272A}" type="slidenum">
              <a:rPr lang="en-US" altLang="en-US" smtClean="0"/>
              <a:pPr>
                <a:spcBef>
                  <a:spcPct val="0"/>
                </a:spcBef>
              </a:pPr>
              <a:t>7</a:t>
            </a:fld>
            <a:endParaRPr lang="en-US" altLang="en-US"/>
          </a:p>
        </p:txBody>
      </p:sp>
    </p:spTree>
    <p:extLst>
      <p:ext uri="{BB962C8B-B14F-4D97-AF65-F5344CB8AC3E}">
        <p14:creationId xmlns:p14="http://schemas.microsoft.com/office/powerpoint/2010/main" val="3722403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altLang="en-US" b="1" dirty="0"/>
              <a:t>Presenter Remarks:</a:t>
            </a:r>
            <a:endParaRPr lang="en-US" altLang="en-US" dirty="0"/>
          </a:p>
          <a:p>
            <a:pPr eaLnBrk="1" hangingPunct="1">
              <a:spcBef>
                <a:spcPct val="0"/>
              </a:spcBef>
            </a:pPr>
            <a:r>
              <a:rPr lang="en-US" altLang="en-US" dirty="0"/>
              <a:t>The Preschool Learning Foundations in Mathematics cover five main developmental strands: Number Sense, Algebra and Functions (Classification and Patterning), Measurement, Geometry, and Mathematical Reasoning. </a:t>
            </a:r>
          </a:p>
          <a:p>
            <a:pPr eaLnBrk="1" hangingPunct="1">
              <a:spcBef>
                <a:spcPct val="0"/>
              </a:spcBef>
            </a:pPr>
            <a:endParaRPr lang="en-US" altLang="en-US" dirty="0"/>
          </a:p>
          <a:p>
            <a:pPr eaLnBrk="1" hangingPunct="1">
              <a:spcBef>
                <a:spcPct val="0"/>
              </a:spcBef>
            </a:pPr>
            <a:r>
              <a:rPr lang="en-US" altLang="en-US" dirty="0"/>
              <a:t>These strands were identified after a careful review of research including research by the National Council of Teachers on Mathematics, the Principles and Standards for School Mathematics, and the California Mathematics Content Standards for Kindergarten through Grade 12 (K–12).  </a:t>
            </a:r>
          </a:p>
          <a:p>
            <a:pPr eaLnBrk="1" hangingPunct="1">
              <a:spcBef>
                <a:spcPct val="0"/>
              </a:spcBef>
            </a:pPr>
            <a:endParaRPr lang="en-US" altLang="en-US" dirty="0"/>
          </a:p>
          <a:p>
            <a:pPr eaLnBrk="1" hangingPunct="1">
              <a:spcBef>
                <a:spcPct val="0"/>
              </a:spcBef>
            </a:pPr>
            <a:r>
              <a:rPr lang="en-US" altLang="en-US" dirty="0"/>
              <a:t>Today we will focus on the Algebra and Functions strand.  </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8A0AF272-09EB-4A63-BC10-18DA07584DF7}" type="slidenum">
              <a:rPr lang="en-US" altLang="en-US" smtClean="0"/>
              <a:pPr>
                <a:spcBef>
                  <a:spcPct val="0"/>
                </a:spcBef>
              </a:pPr>
              <a:t>8</a:t>
            </a:fld>
            <a:endParaRPr lang="en-US" altLang="en-US"/>
          </a:p>
        </p:txBody>
      </p:sp>
    </p:spTree>
    <p:extLst>
      <p:ext uri="{BB962C8B-B14F-4D97-AF65-F5344CB8AC3E}">
        <p14:creationId xmlns:p14="http://schemas.microsoft.com/office/powerpoint/2010/main" val="748176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F3557D2E-F2AA-4912-9DA7-6787499E0CB3}" type="slidenum">
              <a:rPr lang="en-US" altLang="en-US" smtClean="0"/>
              <a:pPr>
                <a:spcBef>
                  <a:spcPct val="0"/>
                </a:spcBef>
              </a:pPr>
              <a:t>9</a:t>
            </a:fld>
            <a:endParaRPr lang="en-US"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altLang="en-US" b="1" dirty="0"/>
              <a:t>Presenter Remarks: </a:t>
            </a:r>
          </a:p>
          <a:p>
            <a:pPr eaLnBrk="1" hangingPunct="1">
              <a:spcBef>
                <a:spcPct val="0"/>
              </a:spcBef>
            </a:pPr>
            <a:r>
              <a:rPr lang="en-US" altLang="en-US" dirty="0"/>
              <a:t>We have discussed the value and importance of math, now let’s take a closer look at how the Algebra and Function strand is described in the Preschool Learning Foundations, Volume 1. </a:t>
            </a:r>
          </a:p>
          <a:p>
            <a:pPr eaLnBrk="1" hangingPunct="1">
              <a:spcBef>
                <a:spcPct val="0"/>
              </a:spcBef>
            </a:pPr>
            <a:endParaRPr lang="en-US" altLang="en-US" dirty="0"/>
          </a:p>
          <a:p>
            <a:pPr>
              <a:spcBef>
                <a:spcPct val="0"/>
              </a:spcBef>
            </a:pPr>
            <a:r>
              <a:rPr lang="en-US" altLang="en-US" dirty="0"/>
              <a:t>Please take out Handout 1: Map of the Foundations.</a:t>
            </a:r>
          </a:p>
          <a:p>
            <a:pPr eaLnBrk="1" hangingPunct="1">
              <a:spcBef>
                <a:spcPct val="0"/>
              </a:spcBef>
            </a:pPr>
            <a:endParaRPr lang="en-US" altLang="en-US" b="1" dirty="0"/>
          </a:p>
          <a:p>
            <a:pPr eaLnBrk="1" hangingPunct="1">
              <a:spcBef>
                <a:spcPct val="0"/>
              </a:spcBef>
            </a:pPr>
            <a:r>
              <a:rPr lang="en-US" altLang="en-US" dirty="0"/>
              <a:t>This foundation map provides a snapshot of the foundation organization. You may also turn to page 153 of the Preschool Learning Foundations, Volume 1, to follow along. </a:t>
            </a:r>
          </a:p>
          <a:p>
            <a:pPr eaLnBrk="1" hangingPunct="1">
              <a:spcBef>
                <a:spcPct val="0"/>
              </a:spcBef>
            </a:pPr>
            <a:endParaRPr lang="en-US" altLang="en-US" dirty="0"/>
          </a:p>
          <a:p>
            <a:pPr eaLnBrk="1" hangingPunct="1">
              <a:spcBef>
                <a:spcPct val="0"/>
              </a:spcBef>
            </a:pPr>
            <a:r>
              <a:rPr lang="en-US" altLang="en-US" dirty="0"/>
              <a:t>The foundation chart provides another way to take notes on the foundations. Throughout the day we will continually return to this chart to add ideas and compare the foundation at 48 and 60 months. </a:t>
            </a:r>
          </a:p>
          <a:p>
            <a:pPr eaLnBrk="1" hangingPunct="1">
              <a:spcBef>
                <a:spcPct val="0"/>
              </a:spcBef>
            </a:pPr>
            <a:endParaRPr lang="en-US" altLang="en-US" dirty="0"/>
          </a:p>
          <a:p>
            <a:pPr eaLnBrk="1" hangingPunct="1">
              <a:spcBef>
                <a:spcPct val="0"/>
              </a:spcBef>
            </a:pPr>
            <a:r>
              <a:rPr lang="en-US" altLang="en-US" dirty="0"/>
              <a:t>This slide should look similar to everyone’s charts. Take a moment and compare your chart to the slide. You can follow along on the chart, or use Handout 1: Map of the Foundations,</a:t>
            </a:r>
            <a:r>
              <a:rPr lang="en-US" altLang="en-US" b="1" dirty="0"/>
              <a:t> </a:t>
            </a:r>
            <a:r>
              <a:rPr lang="en-US" altLang="en-US" dirty="0"/>
              <a:t>while we discuss each component. </a:t>
            </a:r>
          </a:p>
          <a:p>
            <a:pPr eaLnBrk="1" hangingPunct="1">
              <a:spcBef>
                <a:spcPct val="0"/>
              </a:spcBef>
            </a:pPr>
            <a:endParaRPr lang="en-US" altLang="en-US" b="1" u="sng" dirty="0"/>
          </a:p>
        </p:txBody>
      </p:sp>
    </p:spTree>
    <p:extLst>
      <p:ext uri="{BB962C8B-B14F-4D97-AF65-F5344CB8AC3E}">
        <p14:creationId xmlns:p14="http://schemas.microsoft.com/office/powerpoint/2010/main" val="740405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467562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6617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3657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8780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4114800"/>
            <a:ext cx="7772400" cy="2209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5382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9815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dirty="0"/>
          </a:p>
        </p:txBody>
      </p:sp>
    </p:spTree>
    <p:extLst>
      <p:ext uri="{BB962C8B-B14F-4D97-AF65-F5344CB8AC3E}">
        <p14:creationId xmlns:p14="http://schemas.microsoft.com/office/powerpoint/2010/main" val="72206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dirty="0"/>
          </a:p>
        </p:txBody>
      </p:sp>
    </p:spTree>
    <p:extLst>
      <p:ext uri="{BB962C8B-B14F-4D97-AF65-F5344CB8AC3E}">
        <p14:creationId xmlns:p14="http://schemas.microsoft.com/office/powerpoint/2010/main" val="3369436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dirty="0"/>
          </a:p>
        </p:txBody>
      </p:sp>
    </p:spTree>
    <p:extLst>
      <p:ext uri="{BB962C8B-B14F-4D97-AF65-F5344CB8AC3E}">
        <p14:creationId xmlns:p14="http://schemas.microsoft.com/office/powerpoint/2010/main" val="2243593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225429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3810000" cy="225429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p:nvPr>
        </p:nvSpPr>
        <p:spPr>
          <a:xfrm>
            <a:off x="685800" y="4387898"/>
            <a:ext cx="3810000" cy="225429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sz="half" idx="11"/>
          </p:nvPr>
        </p:nvSpPr>
        <p:spPr>
          <a:xfrm>
            <a:off x="4660900" y="4387898"/>
            <a:ext cx="3810000" cy="225429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5201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0" y="6624638"/>
            <a:ext cx="9144000" cy="230187"/>
          </a:xfrm>
          <a:prstGeom prst="rect">
            <a:avLst/>
          </a:prstGeom>
          <a:noFill/>
          <a:ln>
            <a:noFill/>
          </a:ln>
          <a:extLst/>
        </p:spPr>
        <p:txBody>
          <a:bodyPr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altLang="en-US" sz="900">
                <a:solidFill>
                  <a:srgbClr val="333333"/>
                </a:solidFill>
                <a:cs typeface="Arial" panose="020B0604020202020204" pitchFamily="34" charset="0"/>
              </a:rPr>
              <a:t>©2016 California Department of Education</a:t>
            </a:r>
            <a:endParaRPr lang="en-US" altLang="en-US" sz="900">
              <a:cs typeface="Arial" panose="020B0604020202020204" pitchFamily="34" charset="0"/>
            </a:endParaRPr>
          </a:p>
        </p:txBody>
      </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1792C6B3-ACCE-4796-8079-62D6339332D4}" type="datetime1">
              <a:rPr lang="en-US" altLang="en-US"/>
              <a:pPr>
                <a:defRPr/>
              </a:pPr>
              <a:t>1/22/2018</a:t>
            </a:fld>
            <a:endParaRPr lang="en-US" alt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5"/>
          <p:cNvSpPr>
            <a:spLocks noGrp="1"/>
          </p:cNvSpPr>
          <p:nvPr>
            <p:ph type="sldNum" sz="quarter" idx="12"/>
          </p:nvPr>
        </p:nvSpPr>
        <p:spPr>
          <a:xfrm>
            <a:off x="8723313" y="0"/>
            <a:ext cx="420687" cy="365125"/>
          </a:xfrm>
        </p:spPr>
        <p:txBody>
          <a:bodyPr/>
          <a:lstStyle>
            <a:lvl1pPr>
              <a:defRPr/>
            </a:lvl1pPr>
          </a:lstStyle>
          <a:p>
            <a:pPr>
              <a:defRPr/>
            </a:pPr>
            <a:fld id="{88FEF09C-B4EC-4D0A-B3ED-FAF3F3E96B63}" type="slidenum">
              <a:rPr lang="en-US" altLang="en-US"/>
              <a:pPr>
                <a:defRPr/>
              </a:pPr>
              <a:t>‹#›</a:t>
            </a:fld>
            <a:endParaRPr lang="en-US" altLang="en-US"/>
          </a:p>
        </p:txBody>
      </p:sp>
    </p:spTree>
    <p:extLst>
      <p:ext uri="{BB962C8B-B14F-4D97-AF65-F5344CB8AC3E}">
        <p14:creationId xmlns:p14="http://schemas.microsoft.com/office/powerpoint/2010/main" val="2202652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69336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0" y="6624638"/>
            <a:ext cx="9144000" cy="230187"/>
          </a:xfrm>
          <a:prstGeom prst="rect">
            <a:avLst/>
          </a:prstGeom>
          <a:noFill/>
          <a:ln>
            <a:noFill/>
          </a:ln>
          <a:extLst/>
        </p:spPr>
        <p:txBody>
          <a:bodyPr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altLang="en-US" sz="900">
                <a:solidFill>
                  <a:srgbClr val="333333"/>
                </a:solidFill>
                <a:cs typeface="Arial" panose="020B0604020202020204" pitchFamily="34" charset="0"/>
              </a:rPr>
              <a:t>©2016 California Department of Education</a:t>
            </a:r>
            <a:endParaRPr lang="en-US" altLang="en-US" sz="900">
              <a:cs typeface="Arial" panose="020B0604020202020204"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234B1510-F58B-4326-9F67-F10F5B352071}" type="datetime1">
              <a:rPr lang="en-US" altLang="en-US"/>
              <a:pPr>
                <a:defRPr/>
              </a:pPr>
              <a:t>1/22/2018</a:t>
            </a:fld>
            <a:endParaRPr lang="en-US" alt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5"/>
          <p:cNvSpPr>
            <a:spLocks noGrp="1"/>
          </p:cNvSpPr>
          <p:nvPr>
            <p:ph type="sldNum" sz="quarter" idx="12"/>
          </p:nvPr>
        </p:nvSpPr>
        <p:spPr>
          <a:xfrm>
            <a:off x="8723313" y="0"/>
            <a:ext cx="420687" cy="365125"/>
          </a:xfrm>
        </p:spPr>
        <p:txBody>
          <a:bodyPr/>
          <a:lstStyle>
            <a:lvl1pPr>
              <a:defRPr/>
            </a:lvl1pPr>
          </a:lstStyle>
          <a:p>
            <a:pPr>
              <a:defRPr/>
            </a:pPr>
            <a:fld id="{F675817F-FB6B-45F5-ABCD-AC775D500BE2}" type="slidenum">
              <a:rPr lang="en-US" altLang="en-US"/>
              <a:pPr>
                <a:defRPr/>
              </a:pPr>
              <a:t>‹#›</a:t>
            </a:fld>
            <a:endParaRPr lang="en-US" altLang="en-US"/>
          </a:p>
        </p:txBody>
      </p:sp>
    </p:spTree>
    <p:extLst>
      <p:ext uri="{BB962C8B-B14F-4D97-AF65-F5344CB8AC3E}">
        <p14:creationId xmlns:p14="http://schemas.microsoft.com/office/powerpoint/2010/main" val="1974222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0" y="6624638"/>
            <a:ext cx="9144000" cy="230187"/>
          </a:xfrm>
          <a:prstGeom prst="rect">
            <a:avLst/>
          </a:prstGeom>
          <a:noFill/>
          <a:ln>
            <a:noFill/>
          </a:ln>
          <a:extLst/>
        </p:spPr>
        <p:txBody>
          <a:bodyPr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altLang="en-US" sz="900">
                <a:solidFill>
                  <a:srgbClr val="333333"/>
                </a:solidFill>
                <a:cs typeface="Arial" panose="020B0604020202020204" pitchFamily="34" charset="0"/>
              </a:rPr>
              <a:t>©2016 California Department of Education</a:t>
            </a:r>
            <a:endParaRPr lang="en-US" altLang="en-US" sz="900">
              <a:cs typeface="Arial" panose="020B0604020202020204" pitchFamily="34" charset="0"/>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BC5D6DFC-9880-47BA-8A33-BE70B5978736}" type="datetime1">
              <a:rPr lang="en-US" altLang="en-US"/>
              <a:pPr>
                <a:defRPr/>
              </a:pPr>
              <a:t>1/22/2018</a:t>
            </a:fld>
            <a:endParaRPr lang="en-US" alt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5"/>
          <p:cNvSpPr>
            <a:spLocks noGrp="1"/>
          </p:cNvSpPr>
          <p:nvPr>
            <p:ph type="sldNum" sz="quarter" idx="12"/>
          </p:nvPr>
        </p:nvSpPr>
        <p:spPr>
          <a:xfrm>
            <a:off x="8723313" y="0"/>
            <a:ext cx="420687" cy="365125"/>
          </a:xfrm>
        </p:spPr>
        <p:txBody>
          <a:bodyPr/>
          <a:lstStyle>
            <a:lvl1pPr>
              <a:defRPr/>
            </a:lvl1pPr>
          </a:lstStyle>
          <a:p>
            <a:pPr>
              <a:defRPr/>
            </a:pPr>
            <a:fld id="{E291929A-2617-418B-B250-9F12DA3AA1BD}" type="slidenum">
              <a:rPr lang="en-US" altLang="en-US"/>
              <a:pPr>
                <a:defRPr/>
              </a:pPr>
              <a:t>‹#›</a:t>
            </a:fld>
            <a:endParaRPr lang="en-US" altLang="en-US"/>
          </a:p>
        </p:txBody>
      </p:sp>
    </p:spTree>
    <p:extLst>
      <p:ext uri="{BB962C8B-B14F-4D97-AF65-F5344CB8AC3E}">
        <p14:creationId xmlns:p14="http://schemas.microsoft.com/office/powerpoint/2010/main" val="4109028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6"/>
          <p:cNvSpPr>
            <a:spLocks noChangeArrowheads="1"/>
          </p:cNvSpPr>
          <p:nvPr userDrawn="1"/>
        </p:nvSpPr>
        <p:spPr bwMode="auto">
          <a:xfrm>
            <a:off x="0" y="6624638"/>
            <a:ext cx="9144000" cy="230187"/>
          </a:xfrm>
          <a:prstGeom prst="rect">
            <a:avLst/>
          </a:prstGeom>
          <a:noFill/>
          <a:ln>
            <a:noFill/>
          </a:ln>
          <a:extLst/>
        </p:spPr>
        <p:txBody>
          <a:bodyPr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altLang="en-US" sz="900">
                <a:solidFill>
                  <a:srgbClr val="333333"/>
                </a:solidFill>
                <a:cs typeface="Arial" panose="020B0604020202020204" pitchFamily="34" charset="0"/>
              </a:rPr>
              <a:t>©2016 California Department of Education</a:t>
            </a:r>
            <a:endParaRPr lang="en-US" altLang="en-US" sz="900">
              <a:cs typeface="Arial" panose="020B0604020202020204"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EA703056-81BE-49C0-90C1-F96DBBD0D3CF}" type="datetime1">
              <a:rPr lang="en-US" altLang="en-US"/>
              <a:pPr>
                <a:defRPr/>
              </a:pPr>
              <a:t>1/22/2018</a:t>
            </a:fld>
            <a:endParaRPr lang="en-US" altLang="en-US"/>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8" name="Slide Number Placeholder 5"/>
          <p:cNvSpPr>
            <a:spLocks noGrp="1"/>
          </p:cNvSpPr>
          <p:nvPr>
            <p:ph type="sldNum" sz="quarter" idx="12"/>
          </p:nvPr>
        </p:nvSpPr>
        <p:spPr>
          <a:xfrm>
            <a:off x="8723313" y="0"/>
            <a:ext cx="420687" cy="365125"/>
          </a:xfrm>
        </p:spPr>
        <p:txBody>
          <a:bodyPr/>
          <a:lstStyle>
            <a:lvl1pPr>
              <a:defRPr/>
            </a:lvl1pPr>
          </a:lstStyle>
          <a:p>
            <a:pPr>
              <a:defRPr/>
            </a:pPr>
            <a:fld id="{B128A923-63DC-46CA-88A0-5AB52F01266E}" type="slidenum">
              <a:rPr lang="en-US" altLang="en-US"/>
              <a:pPr>
                <a:defRPr/>
              </a:pPr>
              <a:t>‹#›</a:t>
            </a:fld>
            <a:endParaRPr lang="en-US" altLang="en-US"/>
          </a:p>
        </p:txBody>
      </p:sp>
    </p:spTree>
    <p:extLst>
      <p:ext uri="{BB962C8B-B14F-4D97-AF65-F5344CB8AC3E}">
        <p14:creationId xmlns:p14="http://schemas.microsoft.com/office/powerpoint/2010/main" val="20757966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0" y="6624638"/>
            <a:ext cx="9144000" cy="230187"/>
          </a:xfrm>
          <a:prstGeom prst="rect">
            <a:avLst/>
          </a:prstGeom>
          <a:noFill/>
          <a:ln>
            <a:noFill/>
          </a:ln>
          <a:extLst/>
        </p:spPr>
        <p:txBody>
          <a:bodyPr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altLang="en-US" sz="900">
                <a:solidFill>
                  <a:srgbClr val="333333"/>
                </a:solidFill>
                <a:cs typeface="Arial" panose="020B0604020202020204" pitchFamily="34" charset="0"/>
              </a:rPr>
              <a:t>©2016 California Department of Education</a:t>
            </a:r>
            <a:endParaRPr lang="en-US" altLang="en-US" sz="900">
              <a:cs typeface="Arial" panose="020B0604020202020204" pitchFamily="34" charset="0"/>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D5EA5782-CDB8-4DF1-B467-0AE6853B276D}" type="datetime1">
              <a:rPr lang="en-US" altLang="en-US"/>
              <a:pPr>
                <a:defRPr/>
              </a:pPr>
              <a:t>1/22/2018</a:t>
            </a:fld>
            <a:endParaRPr lang="en-US" altLang="en-US"/>
          </a:p>
        </p:txBody>
      </p:sp>
      <p:sp>
        <p:nvSpPr>
          <p:cNvPr id="9"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10" name="Slide Number Placeholder 5"/>
          <p:cNvSpPr>
            <a:spLocks noGrp="1"/>
          </p:cNvSpPr>
          <p:nvPr>
            <p:ph type="sldNum" sz="quarter" idx="12"/>
          </p:nvPr>
        </p:nvSpPr>
        <p:spPr>
          <a:xfrm>
            <a:off x="8723313" y="0"/>
            <a:ext cx="420687" cy="365125"/>
          </a:xfrm>
        </p:spPr>
        <p:txBody>
          <a:bodyPr/>
          <a:lstStyle>
            <a:lvl1pPr>
              <a:defRPr/>
            </a:lvl1pPr>
          </a:lstStyle>
          <a:p>
            <a:pPr>
              <a:defRPr/>
            </a:pPr>
            <a:fld id="{88937731-7649-43A4-AA87-25BEE7AB6869}" type="slidenum">
              <a:rPr lang="en-US" altLang="en-US"/>
              <a:pPr>
                <a:defRPr/>
              </a:pPr>
              <a:t>‹#›</a:t>
            </a:fld>
            <a:endParaRPr lang="en-US" altLang="en-US"/>
          </a:p>
        </p:txBody>
      </p:sp>
    </p:spTree>
    <p:extLst>
      <p:ext uri="{BB962C8B-B14F-4D97-AF65-F5344CB8AC3E}">
        <p14:creationId xmlns:p14="http://schemas.microsoft.com/office/powerpoint/2010/main" val="848124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6"/>
          <p:cNvSpPr>
            <a:spLocks noChangeArrowheads="1"/>
          </p:cNvSpPr>
          <p:nvPr userDrawn="1"/>
        </p:nvSpPr>
        <p:spPr bwMode="auto">
          <a:xfrm>
            <a:off x="0" y="6624638"/>
            <a:ext cx="9144000" cy="230187"/>
          </a:xfrm>
          <a:prstGeom prst="rect">
            <a:avLst/>
          </a:prstGeom>
          <a:noFill/>
          <a:ln>
            <a:noFill/>
          </a:ln>
          <a:extLst/>
        </p:spPr>
        <p:txBody>
          <a:bodyPr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altLang="en-US" sz="900">
                <a:solidFill>
                  <a:srgbClr val="333333"/>
                </a:solidFill>
                <a:cs typeface="Arial" panose="020B0604020202020204" pitchFamily="34" charset="0"/>
              </a:rPr>
              <a:t>©2016 California Department of Education</a:t>
            </a:r>
            <a:endParaRPr lang="en-US" altLang="en-US" sz="900">
              <a:cs typeface="Arial" panose="020B0604020202020204"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222F4BC3-F122-44D4-9F1B-CA5BD4119374}" type="datetime1">
              <a:rPr lang="en-US" altLang="en-US"/>
              <a:pPr>
                <a:defRPr/>
              </a:pPr>
              <a:t>1/22/2018</a:t>
            </a:fld>
            <a:endParaRPr lang="en-US" altLang="en-US"/>
          </a:p>
        </p:txBody>
      </p:sp>
      <p:sp>
        <p:nvSpPr>
          <p:cNvPr id="5"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23313" y="0"/>
            <a:ext cx="420687" cy="365125"/>
          </a:xfrm>
        </p:spPr>
        <p:txBody>
          <a:bodyPr/>
          <a:lstStyle>
            <a:lvl1pPr>
              <a:defRPr/>
            </a:lvl1pPr>
          </a:lstStyle>
          <a:p>
            <a:pPr>
              <a:defRPr/>
            </a:pPr>
            <a:fld id="{1552C57D-D179-4164-810F-FAE1EF7548E6}" type="slidenum">
              <a:rPr lang="en-US" altLang="en-US"/>
              <a:pPr>
                <a:defRPr/>
              </a:pPr>
              <a:t>‹#›</a:t>
            </a:fld>
            <a:endParaRPr lang="en-US" altLang="en-US"/>
          </a:p>
        </p:txBody>
      </p:sp>
    </p:spTree>
    <p:extLst>
      <p:ext uri="{BB962C8B-B14F-4D97-AF65-F5344CB8AC3E}">
        <p14:creationId xmlns:p14="http://schemas.microsoft.com/office/powerpoint/2010/main" val="2490136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0" y="6624638"/>
            <a:ext cx="9144000" cy="230187"/>
          </a:xfrm>
          <a:prstGeom prst="rect">
            <a:avLst/>
          </a:prstGeom>
          <a:noFill/>
          <a:ln>
            <a:noFill/>
          </a:ln>
          <a:extLst/>
        </p:spPr>
        <p:txBody>
          <a:bodyPr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altLang="en-US" sz="900">
                <a:solidFill>
                  <a:srgbClr val="333333"/>
                </a:solidFill>
                <a:cs typeface="Arial" panose="020B0604020202020204" pitchFamily="34" charset="0"/>
              </a:rPr>
              <a:t>©2016 California Department of Education</a:t>
            </a:r>
            <a:endParaRPr lang="en-US" altLang="en-US" sz="900">
              <a:cs typeface="Arial" panose="020B0604020202020204" pitchFamily="34" charset="0"/>
            </a:endParaRPr>
          </a:p>
        </p:txBody>
      </p:sp>
      <p:sp>
        <p:nvSpPr>
          <p:cNvPr id="3"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B8EF3D9F-6DA7-4B38-A6A5-38C1A69F50EB}" type="datetime1">
              <a:rPr lang="en-US" altLang="en-US"/>
              <a:pPr>
                <a:defRPr/>
              </a:pPr>
              <a:t>1/22/2018</a:t>
            </a:fld>
            <a:endParaRPr lang="en-US" altLang="en-US"/>
          </a:p>
        </p:txBody>
      </p:sp>
      <p:sp>
        <p:nvSpPr>
          <p:cNvPr id="4"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5" name="Slide Number Placeholder 5"/>
          <p:cNvSpPr>
            <a:spLocks noGrp="1"/>
          </p:cNvSpPr>
          <p:nvPr>
            <p:ph type="sldNum" sz="quarter" idx="12"/>
          </p:nvPr>
        </p:nvSpPr>
        <p:spPr>
          <a:xfrm>
            <a:off x="8723313" y="0"/>
            <a:ext cx="420687" cy="365125"/>
          </a:xfrm>
        </p:spPr>
        <p:txBody>
          <a:bodyPr/>
          <a:lstStyle>
            <a:lvl1pPr>
              <a:defRPr/>
            </a:lvl1pPr>
          </a:lstStyle>
          <a:p>
            <a:pPr>
              <a:defRPr/>
            </a:pPr>
            <a:fld id="{871E5188-FB8E-477A-AFE4-5F315C5E133F}" type="slidenum">
              <a:rPr lang="en-US" altLang="en-US"/>
              <a:pPr>
                <a:defRPr/>
              </a:pPr>
              <a:t>‹#›</a:t>
            </a:fld>
            <a:endParaRPr lang="en-US" altLang="en-US"/>
          </a:p>
        </p:txBody>
      </p:sp>
    </p:spTree>
    <p:extLst>
      <p:ext uri="{BB962C8B-B14F-4D97-AF65-F5344CB8AC3E}">
        <p14:creationId xmlns:p14="http://schemas.microsoft.com/office/powerpoint/2010/main" val="2662159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6"/>
          <p:cNvSpPr>
            <a:spLocks noChangeArrowheads="1"/>
          </p:cNvSpPr>
          <p:nvPr userDrawn="1"/>
        </p:nvSpPr>
        <p:spPr bwMode="auto">
          <a:xfrm>
            <a:off x="0" y="6624638"/>
            <a:ext cx="9144000" cy="230187"/>
          </a:xfrm>
          <a:prstGeom prst="rect">
            <a:avLst/>
          </a:prstGeom>
          <a:noFill/>
          <a:ln>
            <a:noFill/>
          </a:ln>
          <a:extLst/>
        </p:spPr>
        <p:txBody>
          <a:bodyPr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altLang="en-US" sz="900">
                <a:solidFill>
                  <a:srgbClr val="333333"/>
                </a:solidFill>
                <a:cs typeface="Arial" panose="020B0604020202020204" pitchFamily="34" charset="0"/>
              </a:rPr>
              <a:t>©2016 California Department of Education</a:t>
            </a:r>
            <a:endParaRPr lang="en-US" altLang="en-US" sz="900">
              <a:cs typeface="Arial" panose="020B0604020202020204" pitchFamily="34" charset="0"/>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C2980C4C-3E62-4064-8B43-92089AC65C44}" type="datetime1">
              <a:rPr lang="en-US" altLang="en-US"/>
              <a:pPr>
                <a:defRPr/>
              </a:pPr>
              <a:t>1/22/2018</a:t>
            </a:fld>
            <a:endParaRPr lang="en-US" altLang="en-US"/>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8" name="Slide Number Placeholder 5"/>
          <p:cNvSpPr>
            <a:spLocks noGrp="1"/>
          </p:cNvSpPr>
          <p:nvPr>
            <p:ph type="sldNum" sz="quarter" idx="12"/>
          </p:nvPr>
        </p:nvSpPr>
        <p:spPr>
          <a:xfrm>
            <a:off x="8723313" y="0"/>
            <a:ext cx="420687" cy="365125"/>
          </a:xfrm>
        </p:spPr>
        <p:txBody>
          <a:bodyPr/>
          <a:lstStyle>
            <a:lvl1pPr>
              <a:defRPr/>
            </a:lvl1pPr>
          </a:lstStyle>
          <a:p>
            <a:pPr>
              <a:defRPr/>
            </a:pPr>
            <a:fld id="{A91DF1D5-D202-4701-BA1D-CC726C5FAFD0}" type="slidenum">
              <a:rPr lang="en-US" altLang="en-US"/>
              <a:pPr>
                <a:defRPr/>
              </a:pPr>
              <a:t>‹#›</a:t>
            </a:fld>
            <a:endParaRPr lang="en-US" altLang="en-US"/>
          </a:p>
        </p:txBody>
      </p:sp>
    </p:spTree>
    <p:extLst>
      <p:ext uri="{BB962C8B-B14F-4D97-AF65-F5344CB8AC3E}">
        <p14:creationId xmlns:p14="http://schemas.microsoft.com/office/powerpoint/2010/main" val="37798657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6"/>
          <p:cNvSpPr>
            <a:spLocks noChangeArrowheads="1"/>
          </p:cNvSpPr>
          <p:nvPr userDrawn="1"/>
        </p:nvSpPr>
        <p:spPr bwMode="auto">
          <a:xfrm>
            <a:off x="0" y="6624638"/>
            <a:ext cx="9144000" cy="230187"/>
          </a:xfrm>
          <a:prstGeom prst="rect">
            <a:avLst/>
          </a:prstGeom>
          <a:noFill/>
          <a:ln>
            <a:noFill/>
          </a:ln>
          <a:extLst/>
        </p:spPr>
        <p:txBody>
          <a:bodyPr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altLang="en-US" sz="900">
                <a:solidFill>
                  <a:srgbClr val="333333"/>
                </a:solidFill>
                <a:cs typeface="Arial" panose="020B0604020202020204" pitchFamily="34" charset="0"/>
              </a:rPr>
              <a:t>©2016 California Department of Education</a:t>
            </a:r>
            <a:endParaRPr lang="en-US" altLang="en-US" sz="900">
              <a:cs typeface="Arial" panose="020B0604020202020204" pitchFamily="34" charset="0"/>
            </a:endParaRPr>
          </a:p>
        </p:txBody>
      </p:sp>
      <p:sp>
        <p:nvSpPr>
          <p:cNvPr id="6" name="Slide Number Placeholder 5"/>
          <p:cNvSpPr txBox="1">
            <a:spLocks/>
          </p:cNvSpPr>
          <p:nvPr userDrawn="1"/>
        </p:nvSpPr>
        <p:spPr>
          <a:xfrm>
            <a:off x="8723313" y="0"/>
            <a:ext cx="420687" cy="365125"/>
          </a:xfrm>
          <a:prstGeom prst="rect">
            <a:avLst/>
          </a:prstGeom>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fld id="{B2A6DDE5-D0C1-41DC-B700-29FB6F930D32}" type="slidenum">
              <a:rPr lang="en-US" altLang="en-US" sz="1200" smtClean="0">
                <a:cs typeface="Arial" panose="020B0604020202020204" pitchFamily="34" charset="0"/>
              </a:rPr>
              <a:pPr eaLnBrk="1" hangingPunct="1">
                <a:defRPr/>
              </a:pPr>
              <a:t>‹#›</a:t>
            </a:fld>
            <a:endParaRPr lang="en-US" altLang="en-US" sz="1200">
              <a:cs typeface="Arial" panose="020B0604020202020204" pitchFamily="34" charset="0"/>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B1846EA4-59D3-450B-9D9F-D979BC4D64A8}" type="datetime1">
              <a:rPr lang="en-US" altLang="en-US"/>
              <a:pPr>
                <a:defRPr/>
              </a:pPr>
              <a:t>1/22/2018</a:t>
            </a:fld>
            <a:endParaRPr lang="en-US" altLang="en-US"/>
          </a:p>
        </p:txBody>
      </p:sp>
      <p:sp>
        <p:nvSpPr>
          <p:cNvPr id="8"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Tree>
    <p:extLst>
      <p:ext uri="{BB962C8B-B14F-4D97-AF65-F5344CB8AC3E}">
        <p14:creationId xmlns:p14="http://schemas.microsoft.com/office/powerpoint/2010/main" val="4304126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0" y="6624638"/>
            <a:ext cx="9144000" cy="230187"/>
          </a:xfrm>
          <a:prstGeom prst="rect">
            <a:avLst/>
          </a:prstGeom>
          <a:noFill/>
          <a:ln>
            <a:noFill/>
          </a:ln>
          <a:extLst/>
        </p:spPr>
        <p:txBody>
          <a:bodyPr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altLang="en-US" sz="900">
                <a:solidFill>
                  <a:srgbClr val="333333"/>
                </a:solidFill>
                <a:cs typeface="Arial" panose="020B0604020202020204" pitchFamily="34" charset="0"/>
              </a:rPr>
              <a:t>©2016 California Department of Education</a:t>
            </a:r>
            <a:endParaRPr lang="en-US" altLang="en-US" sz="900">
              <a:cs typeface="Arial" panose="020B0604020202020204"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21F8DD22-4473-4656-9893-2C4E023DB5A0}" type="datetime1">
              <a:rPr lang="en-US" altLang="en-US"/>
              <a:pPr>
                <a:defRPr/>
              </a:pPr>
              <a:t>1/22/2018</a:t>
            </a:fld>
            <a:endParaRPr lang="en-US" alt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5"/>
          <p:cNvSpPr>
            <a:spLocks noGrp="1"/>
          </p:cNvSpPr>
          <p:nvPr>
            <p:ph type="sldNum" sz="quarter" idx="12"/>
          </p:nvPr>
        </p:nvSpPr>
        <p:spPr>
          <a:xfrm>
            <a:off x="8723313" y="0"/>
            <a:ext cx="420687" cy="365125"/>
          </a:xfrm>
        </p:spPr>
        <p:txBody>
          <a:bodyPr/>
          <a:lstStyle>
            <a:lvl1pPr>
              <a:defRPr/>
            </a:lvl1pPr>
          </a:lstStyle>
          <a:p>
            <a:pPr>
              <a:defRPr/>
            </a:pPr>
            <a:fld id="{AAB380E0-74F3-4F0D-B505-66430A148479}" type="slidenum">
              <a:rPr lang="en-US" altLang="en-US"/>
              <a:pPr>
                <a:defRPr/>
              </a:pPr>
              <a:t>‹#›</a:t>
            </a:fld>
            <a:endParaRPr lang="en-US" altLang="en-US"/>
          </a:p>
        </p:txBody>
      </p:sp>
    </p:spTree>
    <p:extLst>
      <p:ext uri="{BB962C8B-B14F-4D97-AF65-F5344CB8AC3E}">
        <p14:creationId xmlns:p14="http://schemas.microsoft.com/office/powerpoint/2010/main" val="14221963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0" y="6624638"/>
            <a:ext cx="9144000" cy="230187"/>
          </a:xfrm>
          <a:prstGeom prst="rect">
            <a:avLst/>
          </a:prstGeom>
          <a:noFill/>
          <a:ln>
            <a:noFill/>
          </a:ln>
          <a:extLst/>
        </p:spPr>
        <p:txBody>
          <a:bodyPr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altLang="en-US" sz="900">
                <a:solidFill>
                  <a:srgbClr val="333333"/>
                </a:solidFill>
                <a:cs typeface="Arial" panose="020B0604020202020204" pitchFamily="34" charset="0"/>
              </a:rPr>
              <a:t>©2016 California Department of Education</a:t>
            </a:r>
            <a:endParaRPr lang="en-US" altLang="en-US" sz="900">
              <a:cs typeface="Arial" panose="020B0604020202020204" pitchFamily="34" charset="0"/>
            </a:endParaRPr>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F5AA38AC-8586-4FCC-9287-A8613B26CE2A}" type="datetime1">
              <a:rPr lang="en-US" altLang="en-US"/>
              <a:pPr>
                <a:defRPr/>
              </a:pPr>
              <a:t>1/22/2018</a:t>
            </a:fld>
            <a:endParaRPr lang="en-US" alt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5"/>
          <p:cNvSpPr>
            <a:spLocks noGrp="1"/>
          </p:cNvSpPr>
          <p:nvPr>
            <p:ph type="sldNum" sz="quarter" idx="12"/>
          </p:nvPr>
        </p:nvSpPr>
        <p:spPr>
          <a:xfrm>
            <a:off x="8723313" y="0"/>
            <a:ext cx="420687" cy="365125"/>
          </a:xfrm>
        </p:spPr>
        <p:txBody>
          <a:bodyPr/>
          <a:lstStyle>
            <a:lvl1pPr>
              <a:defRPr/>
            </a:lvl1pPr>
          </a:lstStyle>
          <a:p>
            <a:pPr>
              <a:defRPr/>
            </a:pPr>
            <a:fld id="{DD967C0D-B496-4277-B181-2E82375FBC26}" type="slidenum">
              <a:rPr lang="en-US" altLang="en-US"/>
              <a:pPr>
                <a:defRPr/>
              </a:pPr>
              <a:t>‹#›</a:t>
            </a:fld>
            <a:endParaRPr lang="en-US" altLang="en-US"/>
          </a:p>
        </p:txBody>
      </p:sp>
    </p:spTree>
    <p:extLst>
      <p:ext uri="{BB962C8B-B14F-4D97-AF65-F5344CB8AC3E}">
        <p14:creationId xmlns:p14="http://schemas.microsoft.com/office/powerpoint/2010/main" val="37407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813782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5" name="Rectangle 6"/>
          <p:cNvSpPr>
            <a:spLocks noChangeArrowheads="1"/>
          </p:cNvSpPr>
          <p:nvPr userDrawn="1"/>
        </p:nvSpPr>
        <p:spPr bwMode="auto">
          <a:xfrm>
            <a:off x="0" y="6624638"/>
            <a:ext cx="9144000" cy="230187"/>
          </a:xfrm>
          <a:prstGeom prst="rect">
            <a:avLst/>
          </a:prstGeom>
          <a:noFill/>
          <a:ln>
            <a:noFill/>
          </a:ln>
          <a:extLst/>
        </p:spPr>
        <p:txBody>
          <a:bodyPr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altLang="en-US" sz="900">
                <a:solidFill>
                  <a:srgbClr val="333333"/>
                </a:solidFill>
                <a:cs typeface="Arial" panose="020B0604020202020204" pitchFamily="34" charset="0"/>
              </a:rPr>
              <a:t>©2016 California Department of Education</a:t>
            </a:r>
            <a:endParaRPr lang="en-US" altLang="en-US" sz="900">
              <a:cs typeface="Arial" panose="020B0604020202020204" pitchFamily="34" charset="0"/>
            </a:endParaRPr>
          </a:p>
        </p:txBody>
      </p:sp>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a:xfrm>
            <a:off x="8723313" y="0"/>
            <a:ext cx="420687" cy="365125"/>
          </a:xfrm>
        </p:spPr>
        <p:txBody>
          <a:bodyPr/>
          <a:lstStyle>
            <a:lvl1pPr>
              <a:defRPr/>
            </a:lvl1pPr>
          </a:lstStyle>
          <a:p>
            <a:pPr>
              <a:defRPr/>
            </a:pPr>
            <a:fld id="{E4962F7C-1F56-4459-BFFF-019E53332E3C}" type="slidenum">
              <a:rPr lang="en-US" altLang="en-US"/>
              <a:pPr>
                <a:defRPr/>
              </a:pPr>
              <a:t>‹#›</a:t>
            </a:fld>
            <a:endParaRPr lang="en-US" altLang="en-US"/>
          </a:p>
        </p:txBody>
      </p:sp>
    </p:spTree>
    <p:extLst>
      <p:ext uri="{BB962C8B-B14F-4D97-AF65-F5344CB8AC3E}">
        <p14:creationId xmlns:p14="http://schemas.microsoft.com/office/powerpoint/2010/main" val="418455273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5" name="Rectangle 6"/>
          <p:cNvSpPr>
            <a:spLocks noChangeArrowheads="1"/>
          </p:cNvSpPr>
          <p:nvPr userDrawn="1"/>
        </p:nvSpPr>
        <p:spPr bwMode="auto">
          <a:xfrm>
            <a:off x="0" y="6624638"/>
            <a:ext cx="9144000" cy="230187"/>
          </a:xfrm>
          <a:prstGeom prst="rect">
            <a:avLst/>
          </a:prstGeom>
          <a:noFill/>
          <a:ln>
            <a:noFill/>
          </a:ln>
          <a:extLst/>
        </p:spPr>
        <p:txBody>
          <a:bodyPr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altLang="en-US" sz="900">
                <a:solidFill>
                  <a:srgbClr val="333333"/>
                </a:solidFill>
                <a:cs typeface="Arial" panose="020B0604020202020204" pitchFamily="34" charset="0"/>
              </a:rPr>
              <a:t>©2016 California Department of Education</a:t>
            </a:r>
            <a:endParaRPr lang="en-US" altLang="en-US" sz="900">
              <a:cs typeface="Arial" panose="020B0604020202020204" pitchFamily="34" charset="0"/>
            </a:endParaRPr>
          </a:p>
        </p:txBody>
      </p:sp>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p:txBody>
          <a:bodyPr/>
          <a:lstStyle>
            <a:lvl1pPr algn="ctr">
              <a:defRPr/>
            </a:lvl1pPr>
          </a:lstStyle>
          <a:p>
            <a:pPr>
              <a:defRPr/>
            </a:pPr>
            <a:fld id="{FD0C4E69-9BD8-4F33-9948-1B30A656ED90}" type="slidenum">
              <a:rPr lang="en-US" altLang="en-US"/>
              <a:pPr>
                <a:defRPr/>
              </a:pPr>
              <a:t>‹#›</a:t>
            </a:fld>
            <a:endParaRPr lang="en-US" altLang="en-US"/>
          </a:p>
        </p:txBody>
      </p:sp>
    </p:spTree>
    <p:extLst>
      <p:ext uri="{BB962C8B-B14F-4D97-AF65-F5344CB8AC3E}">
        <p14:creationId xmlns:p14="http://schemas.microsoft.com/office/powerpoint/2010/main" val="700438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5281" y="203008"/>
            <a:ext cx="8227147" cy="1143000"/>
          </a:xfrm>
        </p:spPr>
        <p:txBody>
          <a:bodyPr/>
          <a:lstStyle/>
          <a:p>
            <a:r>
              <a:rPr lang="en-US"/>
              <a:t>Click to edit Master title style</a:t>
            </a:r>
          </a:p>
        </p:txBody>
      </p:sp>
      <p:sp>
        <p:nvSpPr>
          <p:cNvPr id="3" name="Content Placeholder 2"/>
          <p:cNvSpPr>
            <a:spLocks noGrp="1"/>
          </p:cNvSpPr>
          <p:nvPr>
            <p:ph sz="half" idx="1"/>
          </p:nvPr>
        </p:nvSpPr>
        <p:spPr>
          <a:xfrm>
            <a:off x="385281" y="1585576"/>
            <a:ext cx="3810000" cy="4493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2428" y="1585576"/>
            <a:ext cx="3810000" cy="4493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8930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9941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0961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0694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988625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93551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9BD5D4">
            <a:alpha val="69019"/>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9563" y="233363"/>
            <a:ext cx="846772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309563" y="1716088"/>
            <a:ext cx="8467725"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1255" name="Text Box 7"/>
          <p:cNvSpPr txBox="1">
            <a:spLocks noChangeArrowheads="1"/>
          </p:cNvSpPr>
          <p:nvPr userDrawn="1"/>
        </p:nvSpPr>
        <p:spPr bwMode="auto">
          <a:xfrm>
            <a:off x="8458200" y="0"/>
            <a:ext cx="685800" cy="276225"/>
          </a:xfrm>
          <a:prstGeom prst="rect">
            <a:avLst/>
          </a:prstGeom>
          <a:noFill/>
          <a:ln w="9525">
            <a:noFill/>
            <a:miter lim="800000"/>
            <a:headEnd/>
            <a:tailEnd/>
          </a:ln>
          <a:effec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defRPr/>
            </a:pPr>
            <a:fld id="{D1A78ECD-03F0-43FF-A3A8-00E4D11888AF}" type="slidenum">
              <a:rPr lang="en-US" altLang="en-US" sz="1200" smtClean="0"/>
              <a:pPr algn="r" eaLnBrk="1" hangingPunct="1">
                <a:spcBef>
                  <a:spcPct val="50000"/>
                </a:spcBef>
                <a:defRPr/>
              </a:pPr>
              <a:t>‹#›</a:t>
            </a:fld>
            <a:endParaRPr lang="en-US" altLang="en-US" sz="1200"/>
          </a:p>
        </p:txBody>
      </p:sp>
      <p:sp>
        <p:nvSpPr>
          <p:cNvPr id="1029" name="Rectangle 6"/>
          <p:cNvSpPr>
            <a:spLocks noChangeArrowheads="1"/>
          </p:cNvSpPr>
          <p:nvPr userDrawn="1"/>
        </p:nvSpPr>
        <p:spPr bwMode="auto">
          <a:xfrm>
            <a:off x="0" y="6624638"/>
            <a:ext cx="9144000" cy="230187"/>
          </a:xfrm>
          <a:prstGeom prst="rect">
            <a:avLst/>
          </a:prstGeom>
          <a:noFill/>
          <a:ln>
            <a:noFill/>
          </a:ln>
          <a:extLst/>
        </p:spPr>
        <p:txBody>
          <a:bodyPr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altLang="en-US" sz="900">
                <a:solidFill>
                  <a:srgbClr val="333333"/>
                </a:solidFill>
                <a:cs typeface="Arial" panose="020B0604020202020204" pitchFamily="34" charset="0"/>
              </a:rPr>
              <a:t>©2016 California Department of Education</a:t>
            </a:r>
            <a:endParaRPr lang="en-US" altLang="en-US" sz="900">
              <a:cs typeface="Arial" panose="020B0604020202020204" pitchFamily="34" charset="0"/>
            </a:endParaRPr>
          </a:p>
        </p:txBody>
      </p:sp>
      <p:pic>
        <p:nvPicPr>
          <p:cNvPr id="1030" name="Picture 6" descr="cpincolorlist.JPG"/>
          <p:cNvPicPr>
            <a:picLocks noChangeAspect="1"/>
          </p:cNvPicPr>
          <p:nvPr userDrawn="1"/>
        </p:nvPicPr>
        <p:blipFill>
          <a:blip r:embed="rId20" cstate="email">
            <a:extLst>
              <a:ext uri="{28A0092B-C50C-407E-A947-70E740481C1C}">
                <a14:useLocalDpi xmlns:a14="http://schemas.microsoft.com/office/drawing/2010/main"/>
              </a:ext>
            </a:extLst>
          </a:blip>
          <a:srcRect/>
          <a:stretch>
            <a:fillRect/>
          </a:stretch>
        </p:blipFill>
        <p:spPr bwMode="auto">
          <a:xfrm>
            <a:off x="0" y="6172200"/>
            <a:ext cx="7493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93" r:id="rId1"/>
    <p:sldLayoutId id="2147484794" r:id="rId2"/>
    <p:sldLayoutId id="2147484795" r:id="rId3"/>
    <p:sldLayoutId id="2147484796" r:id="rId4"/>
    <p:sldLayoutId id="2147484797" r:id="rId5"/>
    <p:sldLayoutId id="2147484798" r:id="rId6"/>
    <p:sldLayoutId id="2147484799" r:id="rId7"/>
    <p:sldLayoutId id="2147484800" r:id="rId8"/>
    <p:sldLayoutId id="2147484801" r:id="rId9"/>
    <p:sldLayoutId id="2147484802" r:id="rId10"/>
    <p:sldLayoutId id="2147484803" r:id="rId11"/>
    <p:sldLayoutId id="2147484804" r:id="rId12"/>
    <p:sldLayoutId id="2147484805" r:id="rId13"/>
    <p:sldLayoutId id="2147484806" r:id="rId14"/>
    <p:sldLayoutId id="2147484807" r:id="rId15"/>
    <p:sldLayoutId id="2147484808" r:id="rId16"/>
    <p:sldLayoutId id="2147484809" r:id="rId17"/>
    <p:sldLayoutId id="2147484810" r:id="rId18"/>
  </p:sldLayoutIdLst>
  <p:hf hdr="0" ftr="0" dt="0"/>
  <p:txStyles>
    <p:titleStyle>
      <a:lvl1pPr algn="ctr" rtl="0" eaLnBrk="0" fontAlgn="base" hangingPunct="0">
        <a:spcBef>
          <a:spcPct val="0"/>
        </a:spcBef>
        <a:spcAft>
          <a:spcPct val="0"/>
        </a:spcAft>
        <a:defRPr sz="4000" b="1">
          <a:solidFill>
            <a:schemeClr val="tx2"/>
          </a:solidFill>
          <a:latin typeface="+mj-lt"/>
          <a:ea typeface="MS PGothic" panose="020B0600070205080204" pitchFamily="34" charset="-128"/>
          <a:cs typeface="MS PGothic" panose="020B0600070205080204" pitchFamily="34" charset="-128"/>
        </a:defRPr>
      </a:lvl1pPr>
      <a:lvl2pPr algn="ctr" rtl="0" eaLnBrk="0" fontAlgn="base" hangingPunct="0">
        <a:spcBef>
          <a:spcPct val="0"/>
        </a:spcBef>
        <a:spcAft>
          <a:spcPct val="0"/>
        </a:spcAft>
        <a:defRPr sz="4000" b="1">
          <a:solidFill>
            <a:schemeClr val="tx2"/>
          </a:solidFill>
          <a:latin typeface="Arial" pitchFamily="-1" charset="0"/>
          <a:ea typeface="MS PGothic" panose="020B0600070205080204" pitchFamily="34" charset="-128"/>
          <a:cs typeface="MS PGothic" panose="020B0600070205080204" pitchFamily="34" charset="-128"/>
        </a:defRPr>
      </a:lvl2pPr>
      <a:lvl3pPr algn="ctr" rtl="0" eaLnBrk="0" fontAlgn="base" hangingPunct="0">
        <a:spcBef>
          <a:spcPct val="0"/>
        </a:spcBef>
        <a:spcAft>
          <a:spcPct val="0"/>
        </a:spcAft>
        <a:defRPr sz="4000" b="1">
          <a:solidFill>
            <a:schemeClr val="tx2"/>
          </a:solidFill>
          <a:latin typeface="Arial" pitchFamily="-1" charset="0"/>
          <a:ea typeface="MS PGothic" panose="020B0600070205080204" pitchFamily="34" charset="-128"/>
          <a:cs typeface="MS PGothic" panose="020B0600070205080204" pitchFamily="34" charset="-128"/>
        </a:defRPr>
      </a:lvl3pPr>
      <a:lvl4pPr algn="ctr" rtl="0" eaLnBrk="0" fontAlgn="base" hangingPunct="0">
        <a:spcBef>
          <a:spcPct val="0"/>
        </a:spcBef>
        <a:spcAft>
          <a:spcPct val="0"/>
        </a:spcAft>
        <a:defRPr sz="4000" b="1">
          <a:solidFill>
            <a:schemeClr val="tx2"/>
          </a:solidFill>
          <a:latin typeface="Arial" pitchFamily="-1" charset="0"/>
          <a:ea typeface="MS PGothic" panose="020B0600070205080204" pitchFamily="34" charset="-128"/>
          <a:cs typeface="MS PGothic" panose="020B0600070205080204" pitchFamily="34" charset="-128"/>
        </a:defRPr>
      </a:lvl4pPr>
      <a:lvl5pPr algn="ctr" rtl="0" eaLnBrk="0" fontAlgn="base" hangingPunct="0">
        <a:spcBef>
          <a:spcPct val="0"/>
        </a:spcBef>
        <a:spcAft>
          <a:spcPct val="0"/>
        </a:spcAft>
        <a:defRPr sz="4000" b="1">
          <a:solidFill>
            <a:schemeClr val="tx2"/>
          </a:solidFill>
          <a:latin typeface="Arial" pitchFamily="-1" charset="0"/>
          <a:ea typeface="MS PGothic" panose="020B0600070205080204" pitchFamily="34" charset="-128"/>
          <a:cs typeface="MS PGothic" panose="020B0600070205080204" pitchFamily="34" charset="-128"/>
        </a:defRPr>
      </a:lvl5pPr>
      <a:lvl6pPr marL="457200" algn="ctr" rtl="0" fontAlgn="base">
        <a:spcBef>
          <a:spcPct val="0"/>
        </a:spcBef>
        <a:spcAft>
          <a:spcPct val="0"/>
        </a:spcAft>
        <a:defRPr sz="4400">
          <a:solidFill>
            <a:schemeClr val="tx2"/>
          </a:solidFill>
          <a:latin typeface="Arial" pitchFamily="-1" charset="0"/>
          <a:ea typeface="ＭＳ Ｐゴシック" pitchFamily="-1" charset="-128"/>
          <a:cs typeface="ＭＳ Ｐゴシック" pitchFamily="-1" charset="-128"/>
        </a:defRPr>
      </a:lvl6pPr>
      <a:lvl7pPr marL="914400" algn="ctr" rtl="0" fontAlgn="base">
        <a:spcBef>
          <a:spcPct val="0"/>
        </a:spcBef>
        <a:spcAft>
          <a:spcPct val="0"/>
        </a:spcAft>
        <a:defRPr sz="4400">
          <a:solidFill>
            <a:schemeClr val="tx2"/>
          </a:solidFill>
          <a:latin typeface="Arial" pitchFamily="-1" charset="0"/>
          <a:ea typeface="ＭＳ Ｐゴシック" pitchFamily="-1" charset="-128"/>
          <a:cs typeface="ＭＳ Ｐゴシック" pitchFamily="-1" charset="-128"/>
        </a:defRPr>
      </a:lvl7pPr>
      <a:lvl8pPr marL="1371600" algn="ctr" rtl="0" fontAlgn="base">
        <a:spcBef>
          <a:spcPct val="0"/>
        </a:spcBef>
        <a:spcAft>
          <a:spcPct val="0"/>
        </a:spcAft>
        <a:defRPr sz="4400">
          <a:solidFill>
            <a:schemeClr val="tx2"/>
          </a:solidFill>
          <a:latin typeface="Arial" pitchFamily="-1" charset="0"/>
          <a:ea typeface="ＭＳ Ｐゴシック" pitchFamily="-1" charset="-128"/>
          <a:cs typeface="ＭＳ Ｐゴシック" pitchFamily="-1" charset="-128"/>
        </a:defRPr>
      </a:lvl8pPr>
      <a:lvl9pPr marL="1828800" algn="ctr" rtl="0" fontAlgn="base">
        <a:spcBef>
          <a:spcPct val="0"/>
        </a:spcBef>
        <a:spcAft>
          <a:spcPct val="0"/>
        </a:spcAft>
        <a:defRPr sz="4400">
          <a:solidFill>
            <a:schemeClr val="tx2"/>
          </a:solidFill>
          <a:latin typeface="Arial" pitchFamily="-1" charset="0"/>
          <a:ea typeface="ＭＳ Ｐゴシック" pitchFamily="-1" charset="-128"/>
          <a:cs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9BD5D4">
            <a:alpha val="69019"/>
          </a:srgbClr>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Slide Number Placeholder 5"/>
          <p:cNvSpPr>
            <a:spLocks noGrp="1"/>
          </p:cNvSpPr>
          <p:nvPr>
            <p:ph type="sldNum" sz="quarter" idx="4"/>
          </p:nvPr>
        </p:nvSpPr>
        <p:spPr>
          <a:xfrm>
            <a:off x="8686800" y="0"/>
            <a:ext cx="457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200">
                <a:cs typeface="Arial" panose="020B0604020202020204" pitchFamily="34" charset="0"/>
              </a:defRPr>
            </a:lvl1pPr>
          </a:lstStyle>
          <a:p>
            <a:pPr>
              <a:defRPr/>
            </a:pPr>
            <a:fld id="{FBE69ECE-E07B-4E95-91C6-3543E8F4B8CA}" type="slidenum">
              <a:rPr lang="en-US" altLang="en-US"/>
              <a:pPr>
                <a:defRPr/>
              </a:pPr>
              <a:t>‹#›</a:t>
            </a:fld>
            <a:endParaRPr lang="en-US" altLang="en-US"/>
          </a:p>
        </p:txBody>
      </p:sp>
      <p:sp>
        <p:nvSpPr>
          <p:cNvPr id="2053" name="Rectangle 6"/>
          <p:cNvSpPr>
            <a:spLocks noChangeArrowheads="1"/>
          </p:cNvSpPr>
          <p:nvPr userDrawn="1"/>
        </p:nvSpPr>
        <p:spPr bwMode="auto">
          <a:xfrm>
            <a:off x="0" y="6624638"/>
            <a:ext cx="9144000" cy="230187"/>
          </a:xfrm>
          <a:prstGeom prst="rect">
            <a:avLst/>
          </a:prstGeom>
          <a:noFill/>
          <a:ln>
            <a:noFill/>
          </a:ln>
          <a:extLst/>
        </p:spPr>
        <p:txBody>
          <a:bodyPr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altLang="en-US" sz="900">
                <a:solidFill>
                  <a:srgbClr val="333333"/>
                </a:solidFill>
                <a:cs typeface="Arial" panose="020B0604020202020204" pitchFamily="34" charset="0"/>
              </a:rPr>
              <a:t>©2016 California Department of Education</a:t>
            </a:r>
            <a:endParaRPr lang="en-US" altLang="en-US" sz="90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811" r:id="rId1"/>
    <p:sldLayoutId id="2147484812" r:id="rId2"/>
    <p:sldLayoutId id="2147484813" r:id="rId3"/>
    <p:sldLayoutId id="2147484814" r:id="rId4"/>
    <p:sldLayoutId id="2147484815" r:id="rId5"/>
    <p:sldLayoutId id="2147484816" r:id="rId6"/>
    <p:sldLayoutId id="2147484817" r:id="rId7"/>
    <p:sldLayoutId id="2147484818" r:id="rId8"/>
    <p:sldLayoutId id="2147484819" r:id="rId9"/>
    <p:sldLayoutId id="2147484820" r:id="rId10"/>
    <p:sldLayoutId id="2147484821" r:id="rId11"/>
    <p:sldLayoutId id="2147484822" r:id="rId12"/>
    <p:sldLayoutId id="2147484823" r:id="rId13"/>
  </p:sldLayoutIdLst>
  <p:hf hdr="0" ftr="0" dt="0"/>
  <p:txStyles>
    <p:titleStyle>
      <a:lvl1pPr algn="ctr" defTabSz="457200" rtl="0" eaLnBrk="0" fontAlgn="base" hangingPunct="0">
        <a:spcBef>
          <a:spcPct val="0"/>
        </a:spcBef>
        <a:spcAft>
          <a:spcPct val="0"/>
        </a:spcAft>
        <a:defRPr sz="4000" b="1" kern="1200">
          <a:solidFill>
            <a:schemeClr val="tx1"/>
          </a:solidFill>
          <a:latin typeface="Arial"/>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000" b="1">
          <a:solidFill>
            <a:schemeClr val="tx1"/>
          </a:solidFill>
          <a:latin typeface="Arial" pitchFamily="-8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000" b="1">
          <a:solidFill>
            <a:schemeClr val="tx1"/>
          </a:solidFill>
          <a:latin typeface="Arial" pitchFamily="-8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000" b="1">
          <a:solidFill>
            <a:schemeClr val="tx1"/>
          </a:solidFill>
          <a:latin typeface="Arial" pitchFamily="-8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000" b="1">
          <a:solidFill>
            <a:schemeClr val="tx1"/>
          </a:solidFill>
          <a:latin typeface="Arial" pitchFamily="-8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Arial" pitchFamily="-84" charset="0"/>
          <a:ea typeface="ＭＳ Ｐゴシック" pitchFamily="-84" charset="-128"/>
          <a:cs typeface="ＭＳ Ｐゴシック" pitchFamily="-84" charset="-128"/>
        </a:defRPr>
      </a:lvl6pPr>
      <a:lvl7pPr marL="914400" algn="ctr" defTabSz="457200" rtl="0" fontAlgn="base">
        <a:spcBef>
          <a:spcPct val="0"/>
        </a:spcBef>
        <a:spcAft>
          <a:spcPct val="0"/>
        </a:spcAft>
        <a:defRPr sz="4400">
          <a:solidFill>
            <a:schemeClr val="tx1"/>
          </a:solidFill>
          <a:latin typeface="Arial" pitchFamily="-84" charset="0"/>
          <a:ea typeface="ＭＳ Ｐゴシック" pitchFamily="-84" charset="-128"/>
          <a:cs typeface="ＭＳ Ｐゴシック" pitchFamily="-84" charset="-128"/>
        </a:defRPr>
      </a:lvl7pPr>
      <a:lvl8pPr marL="1371600" algn="ctr" defTabSz="457200" rtl="0" fontAlgn="base">
        <a:spcBef>
          <a:spcPct val="0"/>
        </a:spcBef>
        <a:spcAft>
          <a:spcPct val="0"/>
        </a:spcAft>
        <a:defRPr sz="4400">
          <a:solidFill>
            <a:schemeClr val="tx1"/>
          </a:solidFill>
          <a:latin typeface="Arial" pitchFamily="-84" charset="0"/>
          <a:ea typeface="ＭＳ Ｐゴシック" pitchFamily="-84" charset="-128"/>
          <a:cs typeface="ＭＳ Ｐゴシック" pitchFamily="-84" charset="-128"/>
        </a:defRPr>
      </a:lvl8pPr>
      <a:lvl9pPr marL="1828800" algn="ctr" defTabSz="457200" rtl="0" fontAlgn="base">
        <a:spcBef>
          <a:spcPct val="0"/>
        </a:spcBef>
        <a:spcAft>
          <a:spcPct val="0"/>
        </a:spcAft>
        <a:defRPr sz="4400">
          <a:solidFill>
            <a:schemeClr val="tx1"/>
          </a:solidFill>
          <a:latin typeface="Arial" pitchFamily="-84" charset="0"/>
          <a:ea typeface="ＭＳ Ｐゴシック" pitchFamily="-84" charset="-128"/>
          <a:cs typeface="ＭＳ Ｐゴシック" pitchFamily="-8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MS PGothic" panose="020B0600070205080204" pitchFamily="34" charset="-128"/>
          <a:cs typeface="MS PGothic" panose="020B0600070205080204" pitchFamily="34"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www.cde.ca.gov/sp/cd/re/documents/psframeworkkvol1.pdf"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google.com/url?sa=t&amp;rct=j&amp;q=&amp;esrc=s&amp;source=web&amp;cd=1&amp;cad=rja&amp;uact=8&amp;ved=0ahUKEwjvuJOtv7fOAhUK32MKHb-cCDsQFgghMAA&amp;url=http://www.cde.ca.gov/sp/cd/re/documents/familypartnerships.pdf&amp;usg=AFQjCNE4pI6AWAIjG4YTNT4JE4KiR_Xa0g&amp;bvm=bv.129389765,d.cGc"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43.jpeg"/><Relationship Id="rId5" Type="http://schemas.openxmlformats.org/officeDocument/2006/relationships/hyperlink" Target="https://www.google.com/url?sa=t&amp;rct=j&amp;q=&amp;esrc=s&amp;source=web&amp;cd=1&amp;cad=rja&amp;uact=8&amp;ved=0ahUKEwjluf-Wv7fOAhVU-GMKHZy0ChcQFggcMAA&amp;url=http://www.cde.ca.gov/ci/gs/em/documents/tkguide.pdf&amp;usg=AFQjCNGLkZjjCSncKT0z-jzu9UjYFR5yfQ&amp;bvm=bv.129389765,d.cGc" TargetMode="External"/><Relationship Id="rId4" Type="http://schemas.openxmlformats.org/officeDocument/2006/relationships/hyperlink" Target="https://www.google.com/url?sa=t&amp;rct=j&amp;q=&amp;esrc=s&amp;source=web&amp;cd=1&amp;cad=rja&amp;uact=8&amp;ved=0ahUKEwjqlfOBv7fOAhUCKGMKHcYjCBoQFggcMAA&amp;url=https://allaboutyoungchildren.org/english/&amp;usg=AFQjCNGZjAeHHuqyd4jwZ4mjXsYkX4jnYQ&amp;bvm=bv.129389765,d.cGc"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cde.ca.gov/sp/cd/re/documents/preschoollf.pdf"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252412" y="491043"/>
            <a:ext cx="8639175" cy="1143000"/>
          </a:xfrm>
        </p:spPr>
        <p:txBody>
          <a:bodyPr/>
          <a:lstStyle/>
          <a:p>
            <a:pPr eaLnBrk="1" hangingPunct="1"/>
            <a:br>
              <a:rPr lang="en-US" altLang="en-US" dirty="0">
                <a:solidFill>
                  <a:schemeClr val="tx1"/>
                </a:solidFill>
              </a:rPr>
            </a:br>
            <a:br>
              <a:rPr lang="en-US" altLang="en-US" dirty="0">
                <a:solidFill>
                  <a:schemeClr val="tx1"/>
                </a:solidFill>
              </a:rPr>
            </a:br>
            <a:r>
              <a:rPr lang="en-US" altLang="en-US" sz="3600" dirty="0"/>
              <a:t>Mathematics: </a:t>
            </a:r>
            <a:r>
              <a:rPr lang="en-US" altLang="en-US" sz="3600" dirty="0">
                <a:solidFill>
                  <a:schemeClr val="tx1"/>
                </a:solidFill>
              </a:rPr>
              <a:t>Algebra &amp; Functions in the </a:t>
            </a:r>
            <a:r>
              <a:rPr lang="en-US" altLang="en-US" sz="3600" dirty="0"/>
              <a:t>Transitional Kindergarten Classroom</a:t>
            </a:r>
            <a:br>
              <a:rPr lang="en-US" altLang="en-US" sz="2800" dirty="0">
                <a:solidFill>
                  <a:schemeClr val="tx1"/>
                </a:solidFill>
              </a:rPr>
            </a:br>
            <a:br>
              <a:rPr lang="en-US" altLang="en-US" sz="3200" dirty="0">
                <a:solidFill>
                  <a:schemeClr val="tx1"/>
                </a:solidFill>
              </a:rPr>
            </a:br>
            <a:br>
              <a:rPr lang="en-US" altLang="en-US" sz="3200" dirty="0">
                <a:solidFill>
                  <a:schemeClr val="tx1"/>
                </a:solidFill>
              </a:rPr>
            </a:br>
            <a:endParaRPr lang="en-US" altLang="en-US" sz="3200" dirty="0">
              <a:solidFill>
                <a:schemeClr val="tx1"/>
              </a:solidFill>
            </a:endParaRPr>
          </a:p>
        </p:txBody>
      </p:sp>
      <p:pic>
        <p:nvPicPr>
          <p:cNvPr id="18435" name="Content Placeholder 2" descr="Screen Shot 2016-10-17 at 10.30.02 AM.pn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549400" y="1981200"/>
            <a:ext cx="6045200" cy="4114800"/>
          </a:xfrm>
        </p:spPr>
      </p:pic>
      <p:sp>
        <p:nvSpPr>
          <p:cNvPr id="18436" name="TextBox 1"/>
          <p:cNvSpPr txBox="1">
            <a:spLocks noChangeArrowheads="1"/>
          </p:cNvSpPr>
          <p:nvPr/>
        </p:nvSpPr>
        <p:spPr bwMode="auto">
          <a:xfrm>
            <a:off x="-4233863" y="846138"/>
            <a:ext cx="185738"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r>
              <a:rPr lang="en-US" altLang="en-US" sz="240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a:t>Alignment Document</a:t>
            </a:r>
          </a:p>
        </p:txBody>
      </p:sp>
      <p:pic>
        <p:nvPicPr>
          <p:cNvPr id="36867" name="Content Placeholder 6" descr="cover"/>
          <p:cNvPicPr>
            <a:picLocks noGrp="1" noChangeAspect="1" noChangeArrowheads="1"/>
          </p:cNvPicPr>
          <p:nvPr>
            <p:ph idx="1"/>
          </p:nvPr>
        </p:nvPicPr>
        <p:blipFill>
          <a:blip r:embed="rId3">
            <a:extLst>
              <a:ext uri="{28A0092B-C50C-407E-A947-70E740481C1C}">
                <a14:useLocalDpi xmlns:a14="http://schemas.microsoft.com/office/drawing/2010/main"/>
              </a:ext>
            </a:extLst>
          </a:blip>
          <a:stretch>
            <a:fillRect/>
          </a:stretch>
        </p:blipFill>
        <p:spPr>
          <a:xfrm>
            <a:off x="2782598" y="1372366"/>
            <a:ext cx="3521652" cy="4555427"/>
          </a:xfrm>
          <a:ln w="28575">
            <a:solidFill>
              <a:srgbClr val="000000"/>
            </a:solidFill>
            <a:miter lim="800000"/>
            <a:headEnd/>
            <a:tailEnd/>
          </a:ln>
        </p:spPr>
      </p:pic>
      <p:sp>
        <p:nvSpPr>
          <p:cNvPr id="36868" name="Content Placeholder 1"/>
          <p:cNvSpPr>
            <a:spLocks noGrp="1"/>
          </p:cNvSpPr>
          <p:nvPr>
            <p:ph sz="half" idx="4294967295"/>
          </p:nvPr>
        </p:nvSpPr>
        <p:spPr>
          <a:xfrm>
            <a:off x="654952" y="6078922"/>
            <a:ext cx="7776945" cy="512694"/>
          </a:xfrm>
        </p:spPr>
        <p:txBody>
          <a:bodyPr/>
          <a:lstStyle/>
          <a:p>
            <a:pPr marL="0" indent="0" algn="ctr">
              <a:buFontTx/>
              <a:buNone/>
            </a:pPr>
            <a:r>
              <a:rPr lang="en-US" altLang="en-US" sz="2000" dirty="0"/>
              <a:t>http://www.cde.ca.gov/sp/cd/re/documents/psalignment.pdf</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6"/>
          <p:cNvSpPr>
            <a:spLocks noGrp="1"/>
          </p:cNvSpPr>
          <p:nvPr>
            <p:ph type="title"/>
          </p:nvPr>
        </p:nvSpPr>
        <p:spPr/>
        <p:txBody>
          <a:bodyPr/>
          <a:lstStyle/>
          <a:p>
            <a:r>
              <a:rPr lang="en-US" altLang="en-US"/>
              <a:t>Connections to Kindergarten</a:t>
            </a:r>
          </a:p>
        </p:txBody>
      </p:sp>
      <p:pic>
        <p:nvPicPr>
          <p:cNvPr id="38916" name="Content Placeholder 9" descr="algerbafunctionAlignment.tiff"/>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245473" y="1517504"/>
            <a:ext cx="8506762" cy="4338205"/>
          </a:xfrm>
          <a:ln>
            <a:noFill/>
          </a:ln>
        </p:spPr>
      </p:pic>
      <p:sp>
        <p:nvSpPr>
          <p:cNvPr id="38917" name="Content Placeholder 6"/>
          <p:cNvSpPr>
            <a:spLocks noGrp="1"/>
          </p:cNvSpPr>
          <p:nvPr>
            <p:ph sz="half" idx="2"/>
          </p:nvPr>
        </p:nvSpPr>
        <p:spPr>
          <a:xfrm>
            <a:off x="721626" y="5855709"/>
            <a:ext cx="7554455" cy="518463"/>
          </a:xfrm>
        </p:spPr>
        <p:txBody>
          <a:bodyPr/>
          <a:lstStyle/>
          <a:p>
            <a:pPr marL="0" indent="0" algn="ctr">
              <a:spcBef>
                <a:spcPts val="0"/>
              </a:spcBef>
              <a:buNone/>
            </a:pPr>
            <a:r>
              <a:rPr lang="en-US" sz="1800" dirty="0"/>
              <a:t>(The Alignment of the California Preschool Learning Foundations </a:t>
            </a:r>
          </a:p>
          <a:p>
            <a:pPr marL="0" indent="0" algn="ctr">
              <a:spcBef>
                <a:spcPts val="0"/>
              </a:spcBef>
              <a:buNone/>
            </a:pPr>
            <a:r>
              <a:rPr lang="en-US" sz="1800" dirty="0"/>
              <a:t>with Key Early Education Resources [CDE], p.78)</a:t>
            </a:r>
          </a:p>
          <a:p>
            <a:pPr>
              <a:buFontTx/>
              <a:buNone/>
            </a:pPr>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dirty="0"/>
              <a:t>Dr. Clements Explains Patterning</a:t>
            </a:r>
          </a:p>
        </p:txBody>
      </p:sp>
      <p:sp>
        <p:nvSpPr>
          <p:cNvPr id="40963" name="Content Placeholder 3"/>
          <p:cNvSpPr>
            <a:spLocks noGrp="1"/>
          </p:cNvSpPr>
          <p:nvPr>
            <p:ph idx="1"/>
          </p:nvPr>
        </p:nvSpPr>
        <p:spPr/>
        <p:txBody>
          <a:bodyPr/>
          <a:lstStyle/>
          <a:p>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br>
              <a:rPr lang="en-US" altLang="en-US"/>
            </a:br>
            <a:br>
              <a:rPr lang="en-US" altLang="en-US"/>
            </a:br>
            <a:r>
              <a:rPr lang="en-US" altLang="en-US"/>
              <a:t>Algebra and Functions: </a:t>
            </a:r>
            <a:br>
              <a:rPr lang="en-US" altLang="en-US"/>
            </a:br>
            <a:r>
              <a:rPr lang="en-US" altLang="en-US"/>
              <a:t>Substrands and Foundations </a:t>
            </a:r>
            <a:br>
              <a:rPr lang="en-US" altLang="en-US"/>
            </a:br>
            <a:br>
              <a:rPr lang="en-US" altLang="en-US"/>
            </a:br>
            <a:endParaRPr lang="en-US" altLang="en-US"/>
          </a:p>
        </p:txBody>
      </p:sp>
      <p:pic>
        <p:nvPicPr>
          <p:cNvPr id="5" name="Content Placeholder 4"/>
          <p:cNvPicPr>
            <a:picLocks noGrp="1" noChangeAspect="1"/>
          </p:cNvPicPr>
          <p:nvPr>
            <p:ph idx="1"/>
          </p:nvPr>
        </p:nvPicPr>
        <p:blipFill>
          <a:blip r:embed="rId3"/>
          <a:stretch>
            <a:fillRect/>
          </a:stretch>
        </p:blipFill>
        <p:spPr>
          <a:xfrm>
            <a:off x="2089676" y="1695964"/>
            <a:ext cx="4907497" cy="477762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85763" y="203200"/>
            <a:ext cx="8226425" cy="1143000"/>
          </a:xfrm>
        </p:spPr>
        <p:txBody>
          <a:bodyPr/>
          <a:lstStyle/>
          <a:p>
            <a:br>
              <a:rPr lang="en-US" altLang="en-US"/>
            </a:br>
            <a:r>
              <a:rPr lang="en-US" altLang="en-US"/>
              <a:t>Walk About: Sorting Buttons</a:t>
            </a:r>
            <a:br>
              <a:rPr lang="en-US" altLang="en-US"/>
            </a:br>
            <a:endParaRPr lang="en-US" altLang="en-US"/>
          </a:p>
        </p:txBody>
      </p:sp>
      <p:sp>
        <p:nvSpPr>
          <p:cNvPr id="5" name="Content Placeholder 4"/>
          <p:cNvSpPr>
            <a:spLocks noGrp="1"/>
          </p:cNvSpPr>
          <p:nvPr>
            <p:ph sz="half" idx="1"/>
          </p:nvPr>
        </p:nvSpPr>
        <p:spPr>
          <a:xfrm>
            <a:off x="385763" y="1549400"/>
            <a:ext cx="3810000" cy="4492625"/>
          </a:xfrm>
          <a:solidFill>
            <a:schemeClr val="bg1"/>
          </a:solidFill>
          <a:ln cap="flat">
            <a:solidFill>
              <a:schemeClr val="tx1"/>
            </a:solidFill>
            <a:miter lim="800000"/>
            <a:headEnd/>
            <a:tailEnd/>
          </a:ln>
        </p:spPr>
        <p:txBody>
          <a:bodyPr/>
          <a:lstStyle/>
          <a:p>
            <a:pPr marL="514350" indent="-514350">
              <a:spcBef>
                <a:spcPct val="0"/>
              </a:spcBef>
              <a:buFontTx/>
              <a:buNone/>
              <a:defRPr/>
            </a:pPr>
            <a:r>
              <a:rPr lang="en-US" altLang="en-US" dirty="0">
                <a:solidFill>
                  <a:srgbClr val="000000"/>
                </a:solidFill>
                <a:cs typeface="Arial" panose="020B0604020202020204" pitchFamily="34" charset="0"/>
              </a:rPr>
              <a:t> </a:t>
            </a:r>
            <a:r>
              <a:rPr lang="en-US" altLang="en-US" sz="2400" b="1" dirty="0">
                <a:cs typeface="Arial" panose="020B0604020202020204" pitchFamily="34" charset="0"/>
              </a:rPr>
              <a:t>Begin by:</a:t>
            </a:r>
          </a:p>
          <a:p>
            <a:pPr marL="407988" indent="-407988">
              <a:spcAft>
                <a:spcPts val="1200"/>
              </a:spcAft>
              <a:buFontTx/>
              <a:buAutoNum type="arabicPeriod"/>
              <a:defRPr/>
            </a:pPr>
            <a:r>
              <a:rPr lang="en-US" altLang="en-US" sz="2400" dirty="0"/>
              <a:t>Sort buttons as many ways as possible. Use attributes.</a:t>
            </a:r>
          </a:p>
          <a:p>
            <a:pPr marL="407988" indent="-407988">
              <a:spcAft>
                <a:spcPts val="1200"/>
              </a:spcAft>
              <a:buFontTx/>
              <a:buAutoNum type="arabicPeriod"/>
              <a:defRPr/>
            </a:pPr>
            <a:r>
              <a:rPr lang="en-US" altLang="en-US" sz="2400" dirty="0"/>
              <a:t>Record the ways you sorted.</a:t>
            </a:r>
          </a:p>
          <a:p>
            <a:pPr marL="407988" indent="-407988">
              <a:spcAft>
                <a:spcPts val="1200"/>
              </a:spcAft>
              <a:buFontTx/>
              <a:buAutoNum type="arabicPeriod"/>
              <a:defRPr/>
            </a:pPr>
            <a:r>
              <a:rPr lang="en-US" altLang="en-US" sz="2400" dirty="0"/>
              <a:t>You have 5 minutes. Remember to keep sorting a secret.</a:t>
            </a:r>
          </a:p>
          <a:p>
            <a:pPr marL="514350" indent="-514350">
              <a:buFontTx/>
              <a:buNone/>
              <a:defRPr/>
            </a:pPr>
            <a:endParaRPr lang="en-US" altLang="en-US" dirty="0">
              <a:solidFill>
                <a:srgbClr val="000000"/>
              </a:solidFill>
              <a:cs typeface="Arial" panose="020B0604020202020204" pitchFamily="34" charset="0"/>
            </a:endParaRPr>
          </a:p>
        </p:txBody>
      </p:sp>
      <p:sp>
        <p:nvSpPr>
          <p:cNvPr id="53251" name="Text Placeholder 2"/>
          <p:cNvSpPr>
            <a:spLocks noGrp="1"/>
          </p:cNvSpPr>
          <p:nvPr>
            <p:ph sz="half" idx="2"/>
          </p:nvPr>
        </p:nvSpPr>
        <p:spPr>
          <a:xfrm>
            <a:off x="4794250" y="1549400"/>
            <a:ext cx="3810000" cy="4492625"/>
          </a:xfrm>
          <a:solidFill>
            <a:schemeClr val="bg1"/>
          </a:solidFill>
          <a:ln cap="flat">
            <a:solidFill>
              <a:schemeClr val="tx1"/>
            </a:solidFill>
            <a:miter lim="800000"/>
            <a:headEnd/>
            <a:tailEnd/>
          </a:ln>
        </p:spPr>
        <p:txBody>
          <a:bodyPr/>
          <a:lstStyle/>
          <a:p>
            <a:pPr>
              <a:buFontTx/>
              <a:buNone/>
              <a:defRPr/>
            </a:pPr>
            <a:r>
              <a:rPr lang="en-US" sz="2400" b="1" dirty="0">
                <a:solidFill>
                  <a:srgbClr val="000000"/>
                </a:solidFill>
                <a:ea typeface="ＭＳ Ｐゴシック" charset="0"/>
                <a:cs typeface="Arial" charset="0"/>
              </a:rPr>
              <a:t>Next:</a:t>
            </a:r>
            <a:endParaRPr lang="en-US" sz="2400" dirty="0">
              <a:solidFill>
                <a:srgbClr val="000000"/>
              </a:solidFill>
              <a:ea typeface="ＭＳ Ｐゴシック" charset="0"/>
              <a:cs typeface="Arial" charset="0"/>
            </a:endParaRPr>
          </a:p>
          <a:p>
            <a:pPr marL="466725" indent="-466725">
              <a:buFontTx/>
              <a:buAutoNum type="arabicPeriod"/>
              <a:defRPr/>
            </a:pPr>
            <a:r>
              <a:rPr lang="en-US" sz="2400" dirty="0">
                <a:solidFill>
                  <a:srgbClr val="000000"/>
                </a:solidFill>
                <a:ea typeface="ＭＳ Ｐゴシック" charset="0"/>
                <a:cs typeface="Arial" charset="0"/>
              </a:rPr>
              <a:t>Rotate tables to the right. </a:t>
            </a:r>
          </a:p>
          <a:p>
            <a:pPr marL="466725" indent="-466725">
              <a:buFontTx/>
              <a:buAutoNum type="arabicPeriod"/>
              <a:defRPr/>
            </a:pPr>
            <a:r>
              <a:rPr lang="en-US" sz="2400" dirty="0">
                <a:solidFill>
                  <a:srgbClr val="000000"/>
                </a:solidFill>
                <a:ea typeface="ＭＳ Ｐゴシック" charset="0"/>
                <a:cs typeface="Arial" charset="0"/>
              </a:rPr>
              <a:t>Try to identify how the previous table group sorted their buttons.</a:t>
            </a:r>
          </a:p>
          <a:p>
            <a:pPr marL="466725" indent="-466725">
              <a:buFontTx/>
              <a:buAutoNum type="arabicPeriod"/>
              <a:defRPr/>
            </a:pPr>
            <a:r>
              <a:rPr lang="en-US" sz="2400" dirty="0">
                <a:solidFill>
                  <a:srgbClr val="000000"/>
                </a:solidFill>
                <a:ea typeface="ＭＳ Ｐゴシック" charset="0"/>
                <a:cs typeface="Arial" charset="0"/>
              </a:rPr>
              <a:t>Write your guess on 3x5 card and leave face down.</a:t>
            </a:r>
          </a:p>
          <a:p>
            <a:pPr marL="466725" indent="-466725">
              <a:buFontTx/>
              <a:buAutoNum type="arabicPeriod"/>
              <a:defRPr/>
            </a:pPr>
            <a:r>
              <a:rPr lang="en-US" sz="2400" dirty="0">
                <a:solidFill>
                  <a:srgbClr val="000000"/>
                </a:solidFill>
                <a:ea typeface="ＭＳ Ｐゴシック" charset="0"/>
                <a:cs typeface="Arial" charset="0"/>
              </a:rPr>
              <a:t>Rotate again.</a:t>
            </a:r>
          </a:p>
          <a:p>
            <a:pPr marL="514350" indent="-514350">
              <a:buFontTx/>
              <a:buNone/>
              <a:defRPr/>
            </a:pPr>
            <a:endParaRPr lang="en-US" dirty="0">
              <a:ea typeface="ＭＳ Ｐゴシック" charset="0"/>
              <a:cs typeface="Arial" charset="0"/>
            </a:endParaRPr>
          </a:p>
        </p:txBody>
      </p:sp>
      <p:sp>
        <p:nvSpPr>
          <p:cNvPr id="45061" name="Slide Number Placeholder 3"/>
          <p:cNvSpPr txBox="1">
            <a:spLocks/>
          </p:cNvSpPr>
          <p:nvPr/>
        </p:nvSpPr>
        <p:spPr bwMode="auto">
          <a:xfrm>
            <a:off x="8431213" y="0"/>
            <a:ext cx="712787"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fld id="{DBF9E0F9-A249-4892-810B-F1BD451E6A89}" type="slidenum">
              <a:rPr lang="en-US" altLang="en-US" sz="1400"/>
              <a:pPr algn="r" eaLnBrk="1" hangingPunct="1">
                <a:spcBef>
                  <a:spcPct val="0"/>
                </a:spcBef>
                <a:buFontTx/>
                <a:buNone/>
              </a:pPr>
              <a:t>14</a:t>
            </a:fld>
            <a:endParaRPr lang="en-US" altLang="en-US" sz="1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2"/>
          <p:cNvSpPr>
            <a:spLocks noGrp="1"/>
          </p:cNvSpPr>
          <p:nvPr>
            <p:ph type="title"/>
          </p:nvPr>
        </p:nvSpPr>
        <p:spPr/>
        <p:txBody>
          <a:bodyPr/>
          <a:lstStyle/>
          <a:p>
            <a:r>
              <a:rPr lang="en-US" altLang="en-US"/>
              <a:t>DRDP-K (2015)</a:t>
            </a:r>
          </a:p>
        </p:txBody>
      </p:sp>
      <p:sp>
        <p:nvSpPr>
          <p:cNvPr id="47107" name="Content Placeholder 1"/>
          <p:cNvSpPr>
            <a:spLocks noGrp="1"/>
          </p:cNvSpPr>
          <p:nvPr>
            <p:ph idx="1"/>
          </p:nvPr>
        </p:nvSpPr>
        <p:spPr>
          <a:xfrm>
            <a:off x="295275" y="1376363"/>
            <a:ext cx="8469313" cy="4114800"/>
          </a:xfrm>
        </p:spPr>
        <p:txBody>
          <a:bodyPr/>
          <a:lstStyle/>
          <a:p>
            <a:pPr marL="341313" indent="-341313">
              <a:spcAft>
                <a:spcPts val="600"/>
              </a:spcAft>
            </a:pPr>
            <a:r>
              <a:rPr lang="en-US" altLang="en-US" sz="2600" dirty="0"/>
              <a:t>An observation-based assessment tool, </a:t>
            </a:r>
            <a:r>
              <a:rPr lang="en-US" altLang="en-US" sz="2600" b="1" i="1" dirty="0"/>
              <a:t>not</a:t>
            </a:r>
            <a:r>
              <a:rPr lang="en-US" altLang="en-US" sz="2600" i="1" dirty="0"/>
              <a:t> </a:t>
            </a:r>
            <a:r>
              <a:rPr lang="en-US" altLang="en-US" sz="2600" dirty="0"/>
              <a:t>a test</a:t>
            </a:r>
          </a:p>
          <a:p>
            <a:pPr marL="341313" indent="-341313">
              <a:spcAft>
                <a:spcPts val="600"/>
              </a:spcAft>
            </a:pPr>
            <a:r>
              <a:rPr lang="en-US" altLang="en-US" sz="2600" dirty="0"/>
              <a:t>Individual child assessment</a:t>
            </a:r>
          </a:p>
          <a:p>
            <a:pPr marL="341313" indent="-341313">
              <a:spcAft>
                <a:spcPts val="600"/>
              </a:spcAft>
            </a:pPr>
            <a:r>
              <a:rPr lang="en-US" altLang="en-US" sz="2600" dirty="0"/>
              <a:t>Completed by each child'</a:t>
            </a:r>
            <a:r>
              <a:rPr lang="en-US" altLang="ja-JP" sz="2600" dirty="0"/>
              <a:t>s teacher</a:t>
            </a:r>
          </a:p>
          <a:p>
            <a:pPr marL="341313" indent="-341313">
              <a:spcAft>
                <a:spcPts val="600"/>
              </a:spcAft>
            </a:pPr>
            <a:r>
              <a:rPr lang="en-US" altLang="en-US" sz="2600" dirty="0"/>
              <a:t>Based on developmental research and theory</a:t>
            </a:r>
          </a:p>
          <a:p>
            <a:pPr marL="341313" indent="-341313">
              <a:spcAft>
                <a:spcPts val="600"/>
              </a:spcAft>
            </a:pPr>
            <a:r>
              <a:rPr lang="en-US" altLang="en-US" sz="2600" dirty="0"/>
              <a:t>Includes developmental sequences of behaviors along a continuum</a:t>
            </a:r>
          </a:p>
          <a:p>
            <a:pPr marL="341313" indent="-341313">
              <a:spcAft>
                <a:spcPts val="600"/>
              </a:spcAft>
            </a:pPr>
            <a:r>
              <a:rPr lang="en-US" altLang="en-US" sz="2600" dirty="0"/>
              <a:t>Spans the developmental continuum of children in a two-year kindergarten program (TK)</a:t>
            </a:r>
          </a:p>
          <a:p>
            <a:pPr marL="341313" indent="-341313">
              <a:lnSpc>
                <a:spcPct val="80000"/>
              </a:lnSpc>
              <a:buFontTx/>
              <a:buNone/>
            </a:pPr>
            <a:endParaRPr lang="en-US" altLang="en-US" sz="2600" dirty="0"/>
          </a:p>
        </p:txBody>
      </p:sp>
      <p:pic>
        <p:nvPicPr>
          <p:cNvPr id="47108"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50013" y="5045075"/>
            <a:ext cx="2097087" cy="16256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385763" y="203200"/>
            <a:ext cx="8226425" cy="1143000"/>
          </a:xfrm>
        </p:spPr>
        <p:txBody>
          <a:bodyPr/>
          <a:lstStyle/>
          <a:p>
            <a:r>
              <a:rPr lang="en-US" altLang="en-US" dirty="0"/>
              <a:t>DRDP-K (2015)</a:t>
            </a:r>
          </a:p>
        </p:txBody>
      </p:sp>
      <p:pic>
        <p:nvPicPr>
          <p:cNvPr id="49155" name="Content Placeholder 1" descr="Screen Shot 2016-09-14 at 8.04.15 AM.png"/>
          <p:cNvPicPr>
            <a:picLocks noGrp="1" noChangeAspect="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317500" y="2646363"/>
            <a:ext cx="4184650" cy="3221037"/>
          </a:xfrm>
        </p:spPr>
      </p:pic>
      <p:sp>
        <p:nvSpPr>
          <p:cNvPr id="49156" name="Text Placeholder 1"/>
          <p:cNvSpPr>
            <a:spLocks noGrp="1"/>
          </p:cNvSpPr>
          <p:nvPr>
            <p:ph sz="half" idx="2"/>
          </p:nvPr>
        </p:nvSpPr>
        <p:spPr>
          <a:xfrm>
            <a:off x="293688" y="1341438"/>
            <a:ext cx="8551862" cy="1338262"/>
          </a:xfrm>
        </p:spPr>
        <p:txBody>
          <a:bodyPr/>
          <a:lstStyle/>
          <a:p>
            <a:pPr marL="0" indent="0">
              <a:buFontTx/>
              <a:buNone/>
            </a:pPr>
            <a:r>
              <a:rPr lang="en-US" altLang="en-US"/>
              <a:t>How might these measures help our understanding of the types of button sorting?</a:t>
            </a:r>
          </a:p>
        </p:txBody>
      </p:sp>
      <p:pic>
        <p:nvPicPr>
          <p:cNvPr id="49157" name="Picture 2" descr="Screen Shot 2016-09-14 at 8.22.04 AM.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5988" y="2679700"/>
            <a:ext cx="4113212" cy="318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2" descr="Screen Shot 2016-10-17 at 11.18.04 AM.png"/>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64" t="4191" r="3564" b="16171"/>
          <a:stretch/>
        </p:blipFill>
        <p:spPr>
          <a:xfrm>
            <a:off x="61398" y="-1"/>
            <a:ext cx="9119162" cy="6870919"/>
          </a:xfrm>
        </p:spPr>
      </p:pic>
      <p:sp>
        <p:nvSpPr>
          <p:cNvPr id="2" name="Title 1"/>
          <p:cNvSpPr>
            <a:spLocks noGrp="1"/>
          </p:cNvSpPr>
          <p:nvPr>
            <p:ph type="title"/>
          </p:nvPr>
        </p:nvSpPr>
        <p:spPr>
          <a:xfrm>
            <a:off x="61398" y="0"/>
            <a:ext cx="9110663" cy="1905000"/>
          </a:xfrm>
          <a:solidFill>
            <a:schemeClr val="tx1">
              <a:lumMod val="75000"/>
              <a:lumOff val="25000"/>
              <a:alpha val="21000"/>
            </a:schemeClr>
          </a:solidFill>
        </p:spPr>
        <p:txBody>
          <a:bodyPr/>
          <a:lstStyle/>
          <a:p>
            <a:pPr algn="ctr">
              <a:defRPr/>
            </a:pPr>
            <a:r>
              <a:rPr lang="en-US" altLang="en-US" sz="4000" dirty="0">
                <a:solidFill>
                  <a:srgbClr val="FFFFFF"/>
                </a:solidFill>
                <a:effectLst>
                  <a:outerShdw blurRad="38100" dist="38100" dir="2700000" algn="tl">
                    <a:srgbClr val="000000"/>
                  </a:outerShdw>
                </a:effectLst>
                <a:cs typeface="Arial" panose="020B0604020202020204" pitchFamily="34" charset="0"/>
              </a:rPr>
              <a:t>“Teacher facilitation and modeling is particularly important…”</a:t>
            </a:r>
            <a:r>
              <a:rPr lang="en-US" altLang="en-US" sz="1800" dirty="0">
                <a:solidFill>
                  <a:srgbClr val="FFFFFF"/>
                </a:solidFill>
                <a:effectLst>
                  <a:outerShdw blurRad="38100" dist="38100" dir="2700000" algn="tl">
                    <a:srgbClr val="000000"/>
                  </a:outerShdw>
                </a:effectLst>
                <a:cs typeface="Arial" panose="020B0604020202020204" pitchFamily="34" charset="0"/>
              </a:rPr>
              <a:t> </a:t>
            </a:r>
            <a:br>
              <a:rPr lang="en-US" altLang="en-US" sz="1800" dirty="0">
                <a:solidFill>
                  <a:srgbClr val="FFFFFF"/>
                </a:solidFill>
                <a:effectLst>
                  <a:outerShdw blurRad="38100" dist="38100" dir="2700000" algn="tl">
                    <a:srgbClr val="000000"/>
                  </a:outerShdw>
                </a:effectLst>
                <a:cs typeface="Arial" panose="020B0604020202020204" pitchFamily="34" charset="0"/>
              </a:rPr>
            </a:br>
            <a:r>
              <a:rPr lang="en-US" altLang="en-US" sz="1800" dirty="0">
                <a:solidFill>
                  <a:srgbClr val="FFFFFF"/>
                </a:solidFill>
                <a:cs typeface="Arial" panose="020B0604020202020204" pitchFamily="34" charset="0"/>
              </a:rPr>
              <a:t>(</a:t>
            </a:r>
            <a:r>
              <a:rPr lang="en-US" altLang="en-US" sz="1800" b="0" dirty="0">
                <a:solidFill>
                  <a:srgbClr val="FFFFFF"/>
                </a:solidFill>
                <a:cs typeface="Arial" panose="020B0604020202020204" pitchFamily="34" charset="0"/>
              </a:rPr>
              <a:t>Preschool Learning Foundations, Volume 1, p.146).</a:t>
            </a:r>
            <a:br>
              <a:rPr lang="en-US" altLang="en-US" sz="1800" b="0" dirty="0">
                <a:effectLst>
                  <a:outerShdw blurRad="38100" dist="38100" dir="2700000" algn="tl">
                    <a:srgbClr val="FFFFFF"/>
                  </a:outerShdw>
                </a:effectLst>
                <a:cs typeface="Arial" panose="020B0604020202020204" pitchFamily="34" charset="0"/>
              </a:rPr>
            </a:br>
            <a:endParaRPr lang="en-US" altLang="en-US" sz="1800" b="0" dirty="0">
              <a:effectLst>
                <a:outerShdw blurRad="38100" dist="38100" dir="2700000" algn="tl">
                  <a:srgbClr val="FFFFFF"/>
                </a:outerShdw>
              </a:effectLst>
              <a:cs typeface="Arial" panose="020B0604020202020204" pitchFamily="34" charset="0"/>
            </a:endParaRPr>
          </a:p>
        </p:txBody>
      </p:sp>
      <p:sp>
        <p:nvSpPr>
          <p:cNvPr id="51204" name="Rectangle 4"/>
          <p:cNvSpPr>
            <a:spLocks noChangeArrowheads="1"/>
          </p:cNvSpPr>
          <p:nvPr/>
        </p:nvSpPr>
        <p:spPr bwMode="auto">
          <a:xfrm>
            <a:off x="-42863" y="6619875"/>
            <a:ext cx="9144001" cy="23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900" dirty="0"/>
              <a:t>©2016 California Department of Education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85763" y="203200"/>
            <a:ext cx="8226425" cy="1143000"/>
          </a:xfrm>
        </p:spPr>
        <p:txBody>
          <a:bodyPr/>
          <a:lstStyle/>
          <a:p>
            <a:r>
              <a:rPr lang="en-US" altLang="en-US">
                <a:solidFill>
                  <a:schemeClr val="tx1"/>
                </a:solidFill>
              </a:rPr>
              <a:t>Framework Strategies</a:t>
            </a:r>
          </a:p>
        </p:txBody>
      </p:sp>
      <p:pic>
        <p:nvPicPr>
          <p:cNvPr id="53251" name="Picture 40" descr="Cover_ppt">
            <a:hlinkClick r:id="rId3"/>
          </p:cNvPr>
          <p:cNvPicPr>
            <a:picLocks noGrp="1" noChangeAspect="1" noChangeArrowheads="1"/>
          </p:cNvPicPr>
          <p:nvPr>
            <p:ph sz="half" idx="1"/>
          </p:nvPr>
        </p:nvPicPr>
        <p:blipFill>
          <a:blip r:embed="rId4" cstate="email">
            <a:extLst>
              <a:ext uri="{28A0092B-C50C-407E-A947-70E740481C1C}">
                <a14:useLocalDpi xmlns:a14="http://schemas.microsoft.com/office/drawing/2010/main"/>
              </a:ext>
            </a:extLst>
          </a:blip>
          <a:srcRect/>
          <a:stretch>
            <a:fillRect/>
          </a:stretch>
        </p:blipFill>
        <p:spPr>
          <a:xfrm>
            <a:off x="549275" y="1700213"/>
            <a:ext cx="3482975" cy="4494212"/>
          </a:xfrm>
          <a:ln>
            <a:solidFill>
              <a:srgbClr val="000000"/>
            </a:solidFill>
            <a:miter lim="800000"/>
            <a:headEnd/>
            <a:tailEnd/>
          </a:ln>
        </p:spPr>
      </p:pic>
      <p:sp>
        <p:nvSpPr>
          <p:cNvPr id="2" name="Rectangle 3"/>
          <p:cNvSpPr>
            <a:spLocks noGrp="1" noChangeArrowheads="1"/>
          </p:cNvSpPr>
          <p:nvPr>
            <p:ph sz="half" idx="2"/>
          </p:nvPr>
        </p:nvSpPr>
        <p:spPr>
          <a:xfrm>
            <a:off x="4802188" y="1700213"/>
            <a:ext cx="3810000" cy="4494212"/>
          </a:xfrm>
        </p:spPr>
        <p:txBody>
          <a:bodyPr/>
          <a:lstStyle/>
          <a:p>
            <a:pPr marL="0" indent="0" algn="ctr">
              <a:lnSpc>
                <a:spcPct val="90000"/>
              </a:lnSpc>
              <a:buFontTx/>
              <a:buNone/>
              <a:defRPr/>
            </a:pPr>
            <a:r>
              <a:rPr lang="en-US" altLang="en-US" sz="3200" dirty="0"/>
              <a:t>“Curriculum planning should offer children learning opportunities that are attuned to their developing abilities”</a:t>
            </a:r>
          </a:p>
          <a:p>
            <a:pPr marL="0" indent="0" algn="ctr">
              <a:lnSpc>
                <a:spcPct val="90000"/>
              </a:lnSpc>
              <a:buFontTx/>
              <a:buNone/>
              <a:defRPr/>
            </a:pPr>
            <a:r>
              <a:rPr lang="en-US" altLang="en-US" sz="2000" dirty="0"/>
              <a:t>(Preschool Curriculum Framework, Volume 1, p. 2). </a:t>
            </a:r>
          </a:p>
          <a:p>
            <a:pPr algn="ctr">
              <a:lnSpc>
                <a:spcPct val="90000"/>
              </a:lnSpc>
              <a:defRPr/>
            </a:pPr>
            <a:endParaRPr lang="en-US" altLang="en-US" sz="2000"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85763" y="203200"/>
            <a:ext cx="8226425" cy="1143000"/>
          </a:xfrm>
        </p:spPr>
        <p:txBody>
          <a:bodyPr/>
          <a:lstStyle/>
          <a:p>
            <a:r>
              <a:rPr lang="en-US" altLang="en-US"/>
              <a:t>Mathematics Domain </a:t>
            </a:r>
            <a:br>
              <a:rPr lang="en-US" altLang="en-US"/>
            </a:br>
            <a:r>
              <a:rPr lang="en-US" altLang="en-US"/>
              <a:t>Framework Strategies</a:t>
            </a:r>
          </a:p>
        </p:txBody>
      </p:sp>
      <p:sp>
        <p:nvSpPr>
          <p:cNvPr id="55299" name="Rectangle 3"/>
          <p:cNvSpPr>
            <a:spLocks noGrp="1" noChangeArrowheads="1"/>
          </p:cNvSpPr>
          <p:nvPr>
            <p:ph sz="half" idx="1"/>
          </p:nvPr>
        </p:nvSpPr>
        <p:spPr>
          <a:xfrm>
            <a:off x="251475" y="1700213"/>
            <a:ext cx="4531880" cy="4494212"/>
          </a:xfrm>
        </p:spPr>
        <p:txBody>
          <a:bodyPr/>
          <a:lstStyle/>
          <a:p>
            <a:pPr>
              <a:spcBef>
                <a:spcPct val="0"/>
              </a:spcBef>
              <a:spcAft>
                <a:spcPts val="1800"/>
              </a:spcAft>
            </a:pPr>
            <a:r>
              <a:rPr lang="en-US" altLang="en-US" dirty="0">
                <a:solidFill>
                  <a:srgbClr val="000000"/>
                </a:solidFill>
              </a:rPr>
              <a:t>Developmentally appropriate</a:t>
            </a:r>
          </a:p>
          <a:p>
            <a:pPr>
              <a:spcBef>
                <a:spcPct val="0"/>
              </a:spcBef>
              <a:spcAft>
                <a:spcPts val="1800"/>
              </a:spcAft>
            </a:pPr>
            <a:r>
              <a:rPr lang="en-US" altLang="en-US" dirty="0">
                <a:solidFill>
                  <a:srgbClr val="000000"/>
                </a:solidFill>
              </a:rPr>
              <a:t>Reflective and intentional</a:t>
            </a:r>
          </a:p>
          <a:p>
            <a:pPr>
              <a:spcBef>
                <a:spcPct val="0"/>
              </a:spcBef>
              <a:spcAft>
                <a:spcPts val="1800"/>
              </a:spcAft>
            </a:pPr>
            <a:r>
              <a:rPr lang="en-US" altLang="en-US" dirty="0">
                <a:solidFill>
                  <a:srgbClr val="000000"/>
                </a:solidFill>
              </a:rPr>
              <a:t>Individually and culturally meaningful</a:t>
            </a:r>
          </a:p>
          <a:p>
            <a:pPr>
              <a:spcBef>
                <a:spcPct val="0"/>
              </a:spcBef>
              <a:spcAft>
                <a:spcPts val="1800"/>
              </a:spcAft>
            </a:pPr>
            <a:r>
              <a:rPr lang="en-US" altLang="en-US" dirty="0">
                <a:solidFill>
                  <a:srgbClr val="000000"/>
                </a:solidFill>
              </a:rPr>
              <a:t>Inclusive</a:t>
            </a:r>
          </a:p>
        </p:txBody>
      </p:sp>
      <p:pic>
        <p:nvPicPr>
          <p:cNvPr id="55300" name="Content Placeholder 2" descr="Screen Shot 2016-10-17 at 11.46.11 AM.png"/>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943239" y="1715756"/>
            <a:ext cx="3810000" cy="3379788"/>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Screen Shot 2016-10-17 at 10.44.30 AM.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4288" y="0"/>
            <a:ext cx="9251951" cy="688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4" name="Text Placeholder 2"/>
          <p:cNvSpPr>
            <a:spLocks noGrp="1"/>
          </p:cNvSpPr>
          <p:nvPr>
            <p:ph type="body" sz="half" idx="2"/>
          </p:nvPr>
        </p:nvSpPr>
        <p:spPr>
          <a:xfrm>
            <a:off x="-22225" y="4292600"/>
            <a:ext cx="4248150" cy="2587625"/>
          </a:xfrm>
          <a:solidFill>
            <a:schemeClr val="tx1">
              <a:lumMod val="75000"/>
              <a:lumOff val="25000"/>
              <a:alpha val="41000"/>
            </a:schemeClr>
          </a:solidFill>
        </p:spPr>
        <p:txBody>
          <a:bodyPr/>
          <a:lstStyle/>
          <a:p>
            <a:pPr>
              <a:defRPr/>
            </a:pPr>
            <a:r>
              <a:rPr lang="en-US" altLang="en-US" sz="2400" b="1" dirty="0">
                <a:solidFill>
                  <a:srgbClr val="FFFFFF"/>
                </a:solidFill>
                <a:effectLst>
                  <a:outerShdw blurRad="38100" dist="38100" dir="2700000" algn="tl">
                    <a:srgbClr val="000000"/>
                  </a:outerShdw>
                </a:effectLst>
                <a:cs typeface="Arial" panose="020B0604020202020204" pitchFamily="34" charset="0"/>
              </a:rPr>
              <a:t>“The developmental continuum for data analysis starts with classification and counting and evolves into data representation”</a:t>
            </a:r>
          </a:p>
          <a:p>
            <a:pPr>
              <a:defRPr/>
            </a:pPr>
            <a:r>
              <a:rPr lang="en-US" altLang="en-US" sz="1800" dirty="0">
                <a:solidFill>
                  <a:srgbClr val="FFFFFF"/>
                </a:solidFill>
                <a:effectLst>
                  <a:outerShdw blurRad="38100" dist="38100" dir="2700000" algn="tl">
                    <a:srgbClr val="000000"/>
                  </a:outerShdw>
                </a:effectLst>
                <a:cs typeface="Arial" panose="020B0604020202020204" pitchFamily="34" charset="0"/>
              </a:rPr>
              <a:t>(PLF, Vol. 1, p. 162).</a:t>
            </a:r>
          </a:p>
        </p:txBody>
      </p:sp>
      <p:sp>
        <p:nvSpPr>
          <p:cNvPr id="4" name="Rectangle 5"/>
          <p:cNvSpPr>
            <a:spLocks noChangeArrowheads="1"/>
          </p:cNvSpPr>
          <p:nvPr/>
        </p:nvSpPr>
        <p:spPr bwMode="auto">
          <a:xfrm>
            <a:off x="0" y="6619875"/>
            <a:ext cx="9144000" cy="23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900" dirty="0">
                <a:solidFill>
                  <a:schemeClr val="bg1"/>
                </a:solidFill>
              </a:rPr>
              <a:t>©2016 California Department of Education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4"/>
          <p:cNvSpPr>
            <a:spLocks noGrp="1"/>
          </p:cNvSpPr>
          <p:nvPr>
            <p:ph type="title"/>
          </p:nvPr>
        </p:nvSpPr>
        <p:spPr>
          <a:xfrm>
            <a:off x="385763" y="203200"/>
            <a:ext cx="8226425" cy="1143000"/>
          </a:xfrm>
        </p:spPr>
        <p:txBody>
          <a:bodyPr/>
          <a:lstStyle/>
          <a:p>
            <a:r>
              <a:rPr lang="en-US" altLang="en-US" dirty="0">
                <a:solidFill>
                  <a:srgbClr val="000000"/>
                </a:solidFill>
              </a:rPr>
              <a:t>Patterns Occur Naturally</a:t>
            </a:r>
          </a:p>
        </p:txBody>
      </p:sp>
      <p:pic>
        <p:nvPicPr>
          <p:cNvPr id="57347" name="Content Placeholder 6" descr="Screen Shot 2016-09-14 at 9.51.06 AM.png"/>
          <p:cNvPicPr>
            <a:picLocks noGrp="1" noChangeAspect="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557213" y="1873250"/>
            <a:ext cx="3810000" cy="3216275"/>
          </a:xfrm>
        </p:spPr>
      </p:pic>
      <p:sp>
        <p:nvSpPr>
          <p:cNvPr id="57348" name="Content Placeholder 1"/>
          <p:cNvSpPr>
            <a:spLocks noGrp="1"/>
          </p:cNvSpPr>
          <p:nvPr>
            <p:ph sz="half" idx="2"/>
          </p:nvPr>
        </p:nvSpPr>
        <p:spPr>
          <a:xfrm>
            <a:off x="4802188" y="1700213"/>
            <a:ext cx="3810000" cy="4494212"/>
          </a:xfrm>
        </p:spPr>
        <p:txBody>
          <a:bodyPr/>
          <a:lstStyle/>
          <a:p>
            <a:pPr>
              <a:spcAft>
                <a:spcPts val="1200"/>
              </a:spcAft>
            </a:pPr>
            <a:r>
              <a:rPr lang="en-US" altLang="en-US" dirty="0"/>
              <a:t>In the environment</a:t>
            </a:r>
          </a:p>
          <a:p>
            <a:pPr>
              <a:spcAft>
                <a:spcPts val="1200"/>
              </a:spcAft>
            </a:pPr>
            <a:r>
              <a:rPr lang="en-US" altLang="en-US" dirty="0"/>
              <a:t>In the daily routine</a:t>
            </a:r>
          </a:p>
          <a:p>
            <a:pPr>
              <a:spcAft>
                <a:spcPts val="1200"/>
              </a:spcAft>
            </a:pPr>
            <a:r>
              <a:rPr lang="en-US" altLang="en-US" dirty="0"/>
              <a:t>At home and at school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385281" y="260615"/>
            <a:ext cx="8227147" cy="1143000"/>
          </a:xfrm>
        </p:spPr>
        <p:txBody>
          <a:bodyPr/>
          <a:lstStyle/>
          <a:p>
            <a:r>
              <a:rPr lang="en-US" altLang="en-US" sz="3600" dirty="0"/>
              <a:t>Using the Environment to Stimulate Sorting, Categorizing, and Patterning</a:t>
            </a:r>
          </a:p>
        </p:txBody>
      </p:sp>
      <p:sp>
        <p:nvSpPr>
          <p:cNvPr id="126978" name="Content Placeholder 2"/>
          <p:cNvSpPr>
            <a:spLocks noGrp="1"/>
          </p:cNvSpPr>
          <p:nvPr>
            <p:ph sz="half" idx="1"/>
          </p:nvPr>
        </p:nvSpPr>
        <p:spPr>
          <a:xfrm>
            <a:off x="385281" y="1816004"/>
            <a:ext cx="3810000" cy="4262918"/>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2">
            <a:schemeClr val="accent2">
              <a:shade val="50000"/>
            </a:schemeClr>
          </a:lnRef>
          <a:fillRef idx="1">
            <a:schemeClr val="accent2"/>
          </a:fillRef>
          <a:effectRef idx="0">
            <a:schemeClr val="accent2"/>
          </a:effectRef>
          <a:fontRef idx="minor">
            <a:schemeClr val="lt1"/>
          </a:fontRef>
        </p:style>
        <p:txBody>
          <a:bodyPr/>
          <a:lstStyle/>
          <a:p>
            <a:pPr marL="0" indent="0" algn="ctr">
              <a:buFontTx/>
              <a:buNone/>
              <a:defRPr/>
            </a:pPr>
            <a:r>
              <a:rPr lang="en-US" altLang="en-US" b="1" dirty="0">
                <a:solidFill>
                  <a:srgbClr val="000000"/>
                </a:solidFill>
              </a:rPr>
              <a:t>“</a:t>
            </a:r>
            <a:r>
              <a:rPr lang="en-US" altLang="ja-JP" dirty="0">
                <a:solidFill>
                  <a:srgbClr val="000000"/>
                </a:solidFill>
              </a:rPr>
              <a:t>Play with patterns in various formats.</a:t>
            </a:r>
            <a:r>
              <a:rPr lang="en-US" altLang="en-US" dirty="0">
                <a:solidFill>
                  <a:srgbClr val="000000"/>
                </a:solidFill>
              </a:rPr>
              <a:t>”</a:t>
            </a:r>
          </a:p>
          <a:p>
            <a:pPr marL="0" indent="0" algn="ctr">
              <a:buFontTx/>
              <a:buNone/>
              <a:defRPr/>
            </a:pPr>
            <a:endParaRPr lang="en-US" altLang="en-US" sz="2000" dirty="0">
              <a:solidFill>
                <a:srgbClr val="000000"/>
              </a:solidFill>
            </a:endParaRPr>
          </a:p>
          <a:p>
            <a:pPr marL="0" indent="0" algn="ctr">
              <a:buFontTx/>
              <a:buNone/>
              <a:defRPr/>
            </a:pPr>
            <a:r>
              <a:rPr lang="en-US" altLang="en-US" dirty="0">
                <a:solidFill>
                  <a:srgbClr val="000000"/>
                </a:solidFill>
              </a:rPr>
              <a:t>“Integrate math-related materials into all interest areas in the classroom”</a:t>
            </a:r>
          </a:p>
          <a:p>
            <a:pPr marL="0" indent="0" algn="ctr">
              <a:buFontTx/>
              <a:buNone/>
              <a:defRPr/>
            </a:pPr>
            <a:r>
              <a:rPr lang="en-US" altLang="ja-JP" sz="1800" dirty="0">
                <a:solidFill>
                  <a:srgbClr val="000000"/>
                </a:solidFill>
              </a:rPr>
              <a:t>(Preschool Curriculum Framework, Volume 1, p. 237). </a:t>
            </a:r>
            <a:endParaRPr lang="en-US" altLang="en-US" sz="1800" dirty="0">
              <a:solidFill>
                <a:srgbClr val="000000"/>
              </a:solidFill>
            </a:endParaRPr>
          </a:p>
        </p:txBody>
      </p:sp>
      <p:pic>
        <p:nvPicPr>
          <p:cNvPr id="5" name="Content Placeholder 4" descr="Patterning5.jpg"/>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l="19662"/>
          <a:stretch/>
        </p:blipFill>
        <p:spPr>
          <a:xfrm>
            <a:off x="4802428" y="1816003"/>
            <a:ext cx="3791701" cy="4068705"/>
          </a:xfrm>
          <a:effectLst>
            <a:outerShdw blurRad="292100" dist="139700" dir="2700000" algn="tl" rotWithShape="0">
              <a:srgbClr val="333333">
                <a:alpha val="64999"/>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0"/>
          <p:cNvSpPr>
            <a:spLocks noGrp="1"/>
          </p:cNvSpPr>
          <p:nvPr>
            <p:ph type="title"/>
          </p:nvPr>
        </p:nvSpPr>
        <p:spPr/>
        <p:txBody>
          <a:bodyPr/>
          <a:lstStyle/>
          <a:p>
            <a:r>
              <a:rPr lang="en-US" altLang="en-US" dirty="0">
                <a:solidFill>
                  <a:srgbClr val="000000"/>
                </a:solidFill>
                <a:cs typeface="Arial" panose="020B0604020202020204" pitchFamily="34" charset="0"/>
              </a:rPr>
              <a:t>Patterns Occur in the Daily Routine</a:t>
            </a:r>
          </a:p>
        </p:txBody>
      </p:sp>
      <p:pic>
        <p:nvPicPr>
          <p:cNvPr id="4" name="Content Placeholder 3"/>
          <p:cNvPicPr>
            <a:picLocks noGrp="1" noChangeAspect="1"/>
          </p:cNvPicPr>
          <p:nvPr>
            <p:ph sz="half" idx="1"/>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r="34247"/>
          <a:stretch/>
        </p:blipFill>
        <p:spPr>
          <a:xfrm>
            <a:off x="942759" y="1346008"/>
            <a:ext cx="2320989" cy="5042622"/>
          </a:xfrm>
        </p:spPr>
      </p:pic>
      <p:sp>
        <p:nvSpPr>
          <p:cNvPr id="61444" name="Content Placeholder 2"/>
          <p:cNvSpPr>
            <a:spLocks noGrp="1"/>
          </p:cNvSpPr>
          <p:nvPr>
            <p:ph sz="half" idx="2"/>
          </p:nvPr>
        </p:nvSpPr>
        <p:spPr/>
        <p:txBody>
          <a:bodyPr/>
          <a:lstStyle/>
          <a:p>
            <a:pPr marL="0" indent="0" algn="ctr">
              <a:buFontTx/>
              <a:buNone/>
            </a:pPr>
            <a:r>
              <a:rPr lang="en-US" altLang="en-US" dirty="0"/>
              <a:t>“Conversations with children will help them identify and analyze the discrete elements in a pattern”</a:t>
            </a:r>
            <a:endParaRPr lang="en-US" altLang="ja-JP" dirty="0"/>
          </a:p>
          <a:p>
            <a:pPr marL="0" indent="0" algn="ctr">
              <a:buFontTx/>
              <a:buNone/>
            </a:pPr>
            <a:r>
              <a:rPr lang="en-US" altLang="ja-JP" sz="1800" dirty="0">
                <a:solidFill>
                  <a:srgbClr val="000000"/>
                </a:solidFill>
              </a:rPr>
              <a:t>(Preschool Curriculum Framework, Volume 1, p. 267). </a:t>
            </a:r>
            <a:endParaRPr lang="en-US" altLang="en-US" sz="1800" dirty="0">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dirty="0"/>
              <a:t>Ways to Engage Children in Conversation </a:t>
            </a:r>
          </a:p>
        </p:txBody>
      </p:sp>
      <p:graphicFrame>
        <p:nvGraphicFramePr>
          <p:cNvPr id="69636" name="Object 2"/>
          <p:cNvGraphicFramePr>
            <a:graphicFrameLocks noGrp="1" noChangeAspect="1"/>
          </p:cNvGraphicFramePr>
          <p:nvPr>
            <p:ph sz="half" idx="1"/>
          </p:nvPr>
        </p:nvGraphicFramePr>
        <p:xfrm>
          <a:off x="385763" y="1828800"/>
          <a:ext cx="3810000" cy="4006850"/>
        </p:xfrm>
        <a:graphic>
          <a:graphicData uri="http://schemas.openxmlformats.org/presentationml/2006/ole">
            <mc:AlternateContent xmlns:mc="http://schemas.openxmlformats.org/markup-compatibility/2006">
              <mc:Choice xmlns:v="urn:schemas-microsoft-com:vml" Requires="v">
                <p:oleObj spid="_x0000_s69700" name="Document" r:id="rId4" imgW="26514286" imgH="27885714" progId="Word.Document.8">
                  <p:embed/>
                </p:oleObj>
              </mc:Choice>
              <mc:Fallback>
                <p:oleObj name="Document" r:id="rId4" imgW="26514286" imgH="27885714" progId="Word.Documen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63" y="1828800"/>
                        <a:ext cx="3810000" cy="4006850"/>
                      </a:xfrm>
                      <a:prstGeom prst="rect">
                        <a:avLst/>
                      </a:prstGeom>
                      <a:noFill/>
                      <a:ln w="12700">
                        <a:solidFill>
                          <a:schemeClr val="tx1">
                            <a:alpha val="67842"/>
                          </a:schemeClr>
                        </a:solidFill>
                        <a:miter lim="800000"/>
                        <a:headEnd/>
                        <a:tailEnd/>
                      </a:ln>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69637" name="Content Placeholder 4"/>
          <p:cNvPicPr>
            <a:picLocks noGrp="1" noChangeAspect="1" noChangeArrowheads="1"/>
          </p:cNvPicPr>
          <p:nvPr>
            <p:ph sz="half" idx="2"/>
          </p:nvPr>
        </p:nvPicPr>
        <p:blipFill>
          <a:blip r:embed="rId6" cstate="email">
            <a:extLst>
              <a:ext uri="{28A0092B-C50C-407E-A947-70E740481C1C}">
                <a14:useLocalDpi xmlns:a14="http://schemas.microsoft.com/office/drawing/2010/main"/>
              </a:ext>
            </a:extLst>
          </a:blip>
          <a:stretch>
            <a:fillRect/>
          </a:stretch>
        </p:blipFill>
        <p:spPr>
          <a:xfrm>
            <a:off x="4877180" y="1828800"/>
            <a:ext cx="3813048" cy="4006850"/>
          </a:xfrm>
          <a:noFill/>
          <a:ln>
            <a:solidFill>
              <a:schemeClr val="tx1"/>
            </a:solidFill>
            <a:miter lim="800000"/>
            <a:headEnd/>
            <a:tailEnd/>
          </a:ln>
        </p:spPr>
      </p:pic>
      <p:sp>
        <p:nvSpPr>
          <p:cNvPr id="69635" name="Slide Number Placeholder 3"/>
          <p:cNvSpPr txBox="1">
            <a:spLocks/>
          </p:cNvSpPr>
          <p:nvPr/>
        </p:nvSpPr>
        <p:spPr bwMode="auto">
          <a:xfrm>
            <a:off x="8431213" y="0"/>
            <a:ext cx="712787"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fld id="{43A16144-0149-4C15-9AF8-87C6EE284A7F}" type="slidenum">
              <a:rPr lang="en-US" altLang="en-US" sz="1400"/>
              <a:pPr algn="r" eaLnBrk="1" hangingPunct="1">
                <a:spcBef>
                  <a:spcPct val="0"/>
                </a:spcBef>
                <a:buFontTx/>
                <a:buNone/>
              </a:pPr>
              <a:t>23</a:t>
            </a:fld>
            <a:endParaRPr lang="en-US" altLang="en-US" sz="1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385763" y="203200"/>
            <a:ext cx="8226425" cy="1143000"/>
          </a:xfrm>
        </p:spPr>
        <p:txBody>
          <a:bodyPr/>
          <a:lstStyle/>
          <a:p>
            <a:r>
              <a:rPr lang="en-US" altLang="en-US" dirty="0"/>
              <a:t>What does it look like? </a:t>
            </a:r>
            <a:br>
              <a:rPr lang="en-US" altLang="en-US" dirty="0"/>
            </a:br>
            <a:r>
              <a:rPr lang="en-US" altLang="en-US" dirty="0"/>
              <a:t>How can we talk about it?</a:t>
            </a:r>
          </a:p>
        </p:txBody>
      </p:sp>
      <p:pic>
        <p:nvPicPr>
          <p:cNvPr id="5" name="Content Placeholder 4"/>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l="2916" t="6704"/>
          <a:stretch/>
        </p:blipFill>
        <p:spPr>
          <a:xfrm>
            <a:off x="1972300" y="4696354"/>
            <a:ext cx="6595384" cy="1603520"/>
          </a:xfrm>
          <a:effectLst>
            <a:outerShdw blurRad="292100" dist="139700" dir="2700000" algn="tl" rotWithShape="0">
              <a:srgbClr val="333333">
                <a:alpha val="64999"/>
              </a:srgbClr>
            </a:outerShdw>
          </a:effectLst>
        </p:spPr>
      </p:pic>
      <p:sp>
        <p:nvSpPr>
          <p:cNvPr id="4" name="Text Placeholder 3"/>
          <p:cNvSpPr>
            <a:spLocks noGrp="1"/>
          </p:cNvSpPr>
          <p:nvPr>
            <p:ph sz="half" idx="2"/>
          </p:nvPr>
        </p:nvSpPr>
        <p:spPr>
          <a:xfrm>
            <a:off x="357188" y="1431925"/>
            <a:ext cx="8228012" cy="3514725"/>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2">
            <a:schemeClr val="accent6">
              <a:shade val="50000"/>
            </a:schemeClr>
          </a:lnRef>
          <a:fillRef idx="1">
            <a:schemeClr val="accent6"/>
          </a:fillRef>
          <a:effectRef idx="0">
            <a:schemeClr val="accent6"/>
          </a:effectRef>
          <a:fontRef idx="minor">
            <a:schemeClr val="lt1"/>
          </a:fontRef>
        </p:style>
        <p:txBody>
          <a:bodyPr/>
          <a:lstStyle/>
          <a:p>
            <a:pPr marL="457200" indent="-457200">
              <a:buFontTx/>
              <a:buAutoNum type="arabicPeriod"/>
              <a:defRPr/>
            </a:pPr>
            <a:r>
              <a:rPr lang="en-US" altLang="en-US" sz="2400" dirty="0">
                <a:solidFill>
                  <a:schemeClr val="tx1"/>
                </a:solidFill>
              </a:rPr>
              <a:t>Read Handout 3: Ways to Engage Children In Conversation.</a:t>
            </a:r>
          </a:p>
          <a:p>
            <a:pPr marL="457200" indent="-457200">
              <a:buFontTx/>
              <a:buAutoNum type="arabicPeriod"/>
              <a:defRPr/>
            </a:pPr>
            <a:r>
              <a:rPr lang="en-US" altLang="en-US" sz="2400" dirty="0">
                <a:solidFill>
                  <a:schemeClr val="tx1"/>
                </a:solidFill>
              </a:rPr>
              <a:t>With a partner, for each bullet, think about how a teacher might “</a:t>
            </a:r>
            <a:r>
              <a:rPr lang="en-US" altLang="ja-JP" sz="2400" dirty="0">
                <a:solidFill>
                  <a:schemeClr val="tx1"/>
                </a:solidFill>
              </a:rPr>
              <a:t>Engage children in conversations about their sorting and classifying</a:t>
            </a:r>
            <a:r>
              <a:rPr lang="en-US" altLang="en-US" sz="2400" dirty="0">
                <a:solidFill>
                  <a:schemeClr val="tx1"/>
                </a:solidFill>
              </a:rPr>
              <a:t>”</a:t>
            </a:r>
            <a:r>
              <a:rPr lang="en-US" altLang="ja-JP" sz="2400" dirty="0">
                <a:solidFill>
                  <a:schemeClr val="tx1"/>
                </a:solidFill>
              </a:rPr>
              <a:t> </a:t>
            </a:r>
            <a:br>
              <a:rPr lang="en-US" altLang="ja-JP" sz="2400" dirty="0">
                <a:solidFill>
                  <a:schemeClr val="tx1"/>
                </a:solidFill>
              </a:rPr>
            </a:br>
            <a:r>
              <a:rPr lang="en-US" altLang="ja-JP" sz="1800" dirty="0">
                <a:solidFill>
                  <a:schemeClr val="tx1"/>
                </a:solidFill>
              </a:rPr>
              <a:t>(Preschool Curriculum Framework, Volume 1, p. 262). </a:t>
            </a:r>
            <a:endParaRPr lang="en-US" altLang="en-US" sz="1800" dirty="0">
              <a:solidFill>
                <a:schemeClr val="tx1"/>
              </a:solidFill>
            </a:endParaRPr>
          </a:p>
          <a:p>
            <a:pPr marL="457200" indent="-457200">
              <a:buFontTx/>
              <a:buAutoNum type="arabicPeriod"/>
              <a:defRPr/>
            </a:pPr>
            <a:r>
              <a:rPr lang="en-US" altLang="en-US" sz="2400" dirty="0">
                <a:solidFill>
                  <a:schemeClr val="tx1"/>
                </a:solidFill>
              </a:rPr>
              <a:t>Once you have discussed potential conversations for each bullet, </a:t>
            </a:r>
            <a:r>
              <a:rPr lang="en-US" sz="2400" kern="1200" dirty="0">
                <a:solidFill>
                  <a:schemeClr val="tx1"/>
                </a:solidFill>
                <a:latin typeface="Arial" pitchFamily="34" charset="0"/>
                <a:ea typeface="MS PGothic" panose="020B0600070205080204" pitchFamily="34" charset="-128"/>
                <a:cs typeface="Arial" pitchFamily="34" charset="0"/>
              </a:rPr>
              <a:t>clap a pattern to let us know you’re finished.</a:t>
            </a:r>
            <a:endParaRPr lang="en-US" altLang="en-US" sz="2400" dirty="0">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itle 1"/>
          <p:cNvSpPr>
            <a:spLocks noGrp="1"/>
          </p:cNvSpPr>
          <p:nvPr>
            <p:ph type="title"/>
          </p:nvPr>
        </p:nvSpPr>
        <p:spPr>
          <a:noFill/>
        </p:spPr>
        <p:txBody>
          <a:bodyPr/>
          <a:lstStyle/>
          <a:p>
            <a:br>
              <a:rPr lang="en-US" altLang="en-US" sz="3600" dirty="0">
                <a:solidFill>
                  <a:schemeClr val="tx1"/>
                </a:solidFill>
              </a:rPr>
            </a:br>
            <a:r>
              <a:rPr lang="en-US" dirty="0"/>
              <a:t>English Learners: Conversations about Buttons</a:t>
            </a:r>
            <a:br>
              <a:rPr lang="en-US" dirty="0"/>
            </a:br>
            <a:endParaRPr lang="en-US" altLang="en-US" sz="3600" dirty="0">
              <a:solidFill>
                <a:schemeClr val="tx1"/>
              </a:solidFill>
            </a:endParaRPr>
          </a:p>
        </p:txBody>
      </p:sp>
      <p:sp>
        <p:nvSpPr>
          <p:cNvPr id="23556" name="Text Placeholder 3"/>
          <p:cNvSpPr>
            <a:spLocks noGrp="1"/>
          </p:cNvSpPr>
          <p:nvPr>
            <p:ph sz="half" idx="1"/>
          </p:nvPr>
        </p:nvSpPr>
        <p:spPr>
          <a:noFill/>
        </p:spPr>
        <p:txBody>
          <a:bodyPr/>
          <a:lstStyle/>
          <a:p>
            <a:pPr marL="0" indent="0" algn="ctr">
              <a:buNone/>
              <a:defRPr/>
            </a:pPr>
            <a:r>
              <a:rPr lang="en-US" altLang="en-US" sz="2800" dirty="0">
                <a:solidFill>
                  <a:srgbClr val="000000"/>
                </a:solidFill>
                <a:cs typeface="Arial" panose="020B0604020202020204" pitchFamily="34" charset="0"/>
              </a:rPr>
              <a:t>“Scaffold communication by combining English words with some type of body gesture or visual cue”</a:t>
            </a:r>
          </a:p>
          <a:p>
            <a:pPr marL="0" indent="0" algn="ctr">
              <a:buNone/>
              <a:defRPr/>
            </a:pPr>
            <a:r>
              <a:rPr lang="en-US" altLang="ja-JP" sz="1800" dirty="0">
                <a:solidFill>
                  <a:srgbClr val="000000"/>
                </a:solidFill>
              </a:rPr>
              <a:t>(Preschool Curriculum Framework, Volume 1, p. 199).</a:t>
            </a:r>
            <a:endParaRPr lang="en-US" altLang="en-US" sz="1800" dirty="0">
              <a:solidFill>
                <a:srgbClr val="000000"/>
              </a:solidFill>
              <a:effectLst>
                <a:outerShdw blurRad="38100" dist="38100" dir="2700000" algn="tl">
                  <a:srgbClr val="000000"/>
                </a:outerShdw>
              </a:effectLst>
              <a:cs typeface="Arial" panose="020B0604020202020204" pitchFamily="34" charset="0"/>
            </a:endParaRPr>
          </a:p>
        </p:txBody>
      </p:sp>
      <p:pic>
        <p:nvPicPr>
          <p:cNvPr id="7" name="Content Placeholder 3" descr="buttons.jpg"/>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bwMode="auto">
          <a:xfrm>
            <a:off x="4802428" y="1585576"/>
            <a:ext cx="3810000" cy="2856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07950">
              <a:defRPr/>
            </a:pPr>
            <a:r>
              <a:rPr lang="en-US" dirty="0">
                <a:solidFill>
                  <a:schemeClr val="tx1"/>
                </a:solidFill>
                <a:ea typeface="+mj-ea"/>
                <a:cs typeface="+mj-cs"/>
              </a:rPr>
              <a:t>Talk About the Here and Now</a:t>
            </a:r>
          </a:p>
        </p:txBody>
      </p:sp>
      <p:sp>
        <p:nvSpPr>
          <p:cNvPr id="14" name="Content Placeholder 13"/>
          <p:cNvSpPr>
            <a:spLocks noGrp="1"/>
          </p:cNvSpPr>
          <p:nvPr>
            <p:ph idx="1"/>
          </p:nvPr>
        </p:nvSpPr>
        <p:spPr/>
        <p:txBody>
          <a:bodyPr/>
          <a:lstStyle/>
          <a:p>
            <a:pPr>
              <a:defRPr/>
            </a:pPr>
            <a:r>
              <a:rPr lang="en-US" sz="2800" dirty="0">
                <a:solidFill>
                  <a:srgbClr val="000000"/>
                </a:solidFill>
                <a:cs typeface="Arial" charset="0"/>
              </a:rPr>
              <a:t>Gives the child the chance to narrow down what the conversation is about</a:t>
            </a:r>
          </a:p>
          <a:p>
            <a:pPr>
              <a:defRPr/>
            </a:pPr>
            <a:r>
              <a:rPr lang="en-US" sz="2800" dirty="0">
                <a:solidFill>
                  <a:srgbClr val="000000"/>
                </a:solidFill>
                <a:cs typeface="Arial" charset="0"/>
              </a:rPr>
              <a:t>Allows child to focus on a more restricted number of options to respond</a:t>
            </a:r>
          </a:p>
          <a:p>
            <a:pPr>
              <a:defRPr/>
            </a:pPr>
            <a:r>
              <a:rPr lang="en-US" sz="2800" dirty="0">
                <a:solidFill>
                  <a:srgbClr val="000000"/>
                </a:solidFill>
                <a:cs typeface="Arial" charset="0"/>
              </a:rPr>
              <a:t>Enables teacher and child to share the same physical space and have reference to the same information</a:t>
            </a:r>
          </a:p>
          <a:p>
            <a:pPr>
              <a:defRPr/>
            </a:pPr>
            <a:r>
              <a:rPr lang="en-US" sz="2800" dirty="0">
                <a:solidFill>
                  <a:srgbClr val="000000"/>
                </a:solidFill>
                <a:cs typeface="Arial" charset="0"/>
              </a:rPr>
              <a:t>Allows the teacher to provide some missing vocabulary information</a:t>
            </a:r>
          </a:p>
          <a:p>
            <a:pPr>
              <a:defRPr/>
            </a:pPr>
            <a:endParaRPr lang="en-US" sz="2800" b="1" dirty="0">
              <a:solidFill>
                <a:schemeClr val="bg1"/>
              </a:solidFill>
              <a:effectLst>
                <a:outerShdw blurRad="38100" dist="38100" dir="2700000" algn="tl">
                  <a:srgbClr val="000000"/>
                </a:outerShdw>
              </a:effectLst>
              <a:cs typeface="Arial" charset="0"/>
            </a:endParaRPr>
          </a:p>
          <a:p>
            <a:pPr>
              <a:defRPr/>
            </a:pPr>
            <a:endParaRPr lang="en-US" sz="2800" dirty="0">
              <a:solidFill>
                <a:schemeClr val="bg1"/>
              </a:solidFill>
              <a:effectLst>
                <a:outerShdw blurRad="38100" dist="38100" dir="2700000" algn="tl">
                  <a:srgbClr val="000000"/>
                </a:outerShdw>
              </a:effectLst>
              <a:cs typeface="Arial"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3"/>
          <p:cNvSpPr>
            <a:spLocks noGrp="1"/>
          </p:cNvSpPr>
          <p:nvPr>
            <p:ph type="title"/>
          </p:nvPr>
        </p:nvSpPr>
        <p:spPr>
          <a:xfrm>
            <a:off x="385763" y="203200"/>
            <a:ext cx="8226425" cy="1143000"/>
          </a:xfrm>
        </p:spPr>
        <p:txBody>
          <a:bodyPr/>
          <a:lstStyle/>
          <a:p>
            <a:r>
              <a:rPr lang="en-US" altLang="en-US" dirty="0"/>
              <a:t>Types of Patterns</a:t>
            </a:r>
          </a:p>
        </p:txBody>
      </p:sp>
      <p:sp>
        <p:nvSpPr>
          <p:cNvPr id="71683" name="Content Placeholder 4"/>
          <p:cNvSpPr>
            <a:spLocks noGrp="1"/>
          </p:cNvSpPr>
          <p:nvPr>
            <p:ph sz="half" idx="1"/>
          </p:nvPr>
        </p:nvSpPr>
        <p:spPr>
          <a:xfrm>
            <a:off x="385763" y="1700213"/>
            <a:ext cx="3810000" cy="4494212"/>
          </a:xfrm>
        </p:spPr>
        <p:txBody>
          <a:bodyPr/>
          <a:lstStyle/>
          <a:p>
            <a:r>
              <a:rPr lang="en-US" altLang="en-US" sz="3200" dirty="0"/>
              <a:t>Repeating patterns</a:t>
            </a:r>
          </a:p>
          <a:p>
            <a:r>
              <a:rPr lang="en-US" altLang="en-US" sz="3200" dirty="0"/>
              <a:t>Growing patterns</a:t>
            </a:r>
          </a:p>
          <a:p>
            <a:r>
              <a:rPr lang="en-US" altLang="en-US" sz="3200" dirty="0"/>
              <a:t>Relationship Patterns</a:t>
            </a:r>
          </a:p>
        </p:txBody>
      </p:sp>
      <p:pic>
        <p:nvPicPr>
          <p:cNvPr id="93187" name="Content Placeholder 4" descr="Screen Shot 2016-09-14 at 2.40.52 PM.png"/>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321300" y="1700213"/>
            <a:ext cx="2771775" cy="4494212"/>
          </a:xfrm>
          <a:effectLst>
            <a:outerShdw blurRad="292100" dist="139700" dir="2700000" algn="tl" rotWithShape="0">
              <a:srgbClr val="333333">
                <a:alpha val="64999"/>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3"/>
          <p:cNvSpPr>
            <a:spLocks noGrp="1"/>
          </p:cNvSpPr>
          <p:nvPr>
            <p:ph type="title"/>
          </p:nvPr>
        </p:nvSpPr>
        <p:spPr/>
        <p:txBody>
          <a:bodyPr/>
          <a:lstStyle/>
          <a:p>
            <a:r>
              <a:rPr lang="en-US" altLang="en-US"/>
              <a:t>Repeating Patterns</a:t>
            </a:r>
          </a:p>
        </p:txBody>
      </p:sp>
      <p:sp>
        <p:nvSpPr>
          <p:cNvPr id="2" name="Content Placeholder 4"/>
          <p:cNvSpPr>
            <a:spLocks noGrp="1"/>
          </p:cNvSpPr>
          <p:nvPr>
            <p:ph idx="1"/>
          </p:nvPr>
        </p:nvSpPr>
        <p:spPr>
          <a:solidFill>
            <a:schemeClr val="bg1">
              <a:lumMod val="75000"/>
            </a:schemeClr>
          </a:solidFill>
        </p:spPr>
        <p:txBody>
          <a:bodyPr/>
          <a:lstStyle/>
          <a:p>
            <a:pPr marL="0" indent="0">
              <a:buFontTx/>
              <a:buNone/>
              <a:defRPr/>
            </a:pPr>
            <a:r>
              <a:rPr lang="en-US" altLang="en-US" sz="3600" dirty="0"/>
              <a:t>A certain sequencing of shapes, sounds, or other elements is repeated again and again.</a:t>
            </a:r>
          </a:p>
          <a:p>
            <a:pPr>
              <a:buFontTx/>
              <a:buNone/>
              <a:defRPr/>
            </a:pPr>
            <a:endParaRPr lang="en-US" altLang="en-US" dirty="0"/>
          </a:p>
          <a:p>
            <a:pPr>
              <a:buFontTx/>
              <a:buNone/>
              <a:defRPr/>
            </a:pPr>
            <a:endParaRPr lang="en-US" altLang="en-US" dirty="0"/>
          </a:p>
        </p:txBody>
      </p:sp>
      <p:pic>
        <p:nvPicPr>
          <p:cNvPr id="73732" name="Picture 3" descr="MC900441359.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4762500"/>
            <a:ext cx="10668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3733" name="Picture 4" descr="MC900441355.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57400" y="4762500"/>
            <a:ext cx="10668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3734" name="Picture 5" descr="MC900441359.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3600" y="4762500"/>
            <a:ext cx="99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3735" name="Picture 6" descr="MC900441359.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52800" y="4800600"/>
            <a:ext cx="990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3736" name="Picture 8" descr="MC900441355.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86600" y="4724400"/>
            <a:ext cx="10668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3737" name="Picture 9" descr="MC900441355.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4400" y="4724400"/>
            <a:ext cx="10668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3738" name="Slide Number Placeholder 3"/>
          <p:cNvSpPr txBox="1">
            <a:spLocks/>
          </p:cNvSpPr>
          <p:nvPr/>
        </p:nvSpPr>
        <p:spPr bwMode="auto">
          <a:xfrm>
            <a:off x="8431213" y="0"/>
            <a:ext cx="712787"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fld id="{21EA0F25-D37F-4192-9436-3774F7D74513}" type="slidenum">
              <a:rPr lang="en-US" altLang="en-US" sz="1400"/>
              <a:pPr algn="r" eaLnBrk="1" hangingPunct="1">
                <a:spcBef>
                  <a:spcPct val="0"/>
                </a:spcBef>
                <a:buFontTx/>
                <a:buNone/>
              </a:pPr>
              <a:t>28</a:t>
            </a:fld>
            <a:endParaRPr lang="en-US" altLang="en-US" sz="1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dirty="0"/>
              <a:t>Foundation Video</a:t>
            </a:r>
          </a:p>
        </p:txBody>
      </p:sp>
      <p:sp>
        <p:nvSpPr>
          <p:cNvPr id="75779" name="Content Placeholder 2"/>
          <p:cNvSpPr>
            <a:spLocks noGrp="1"/>
          </p:cNvSpPr>
          <p:nvPr>
            <p:ph idx="1"/>
          </p:nvPr>
        </p:nvSpPr>
        <p:spPr/>
        <p:txBody>
          <a:bodyPr/>
          <a:lstStyle/>
          <a:p>
            <a:r>
              <a:rPr lang="en-US" altLang="en-US"/>
              <a:t>Play the Simple Repeating Patterns Foundations video </a:t>
            </a:r>
          </a:p>
        </p:txBody>
      </p:sp>
      <p:sp>
        <p:nvSpPr>
          <p:cNvPr id="75780" name="TextBox 1"/>
          <p:cNvSpPr txBox="1">
            <a:spLocks noChangeArrowheads="1"/>
          </p:cNvSpPr>
          <p:nvPr/>
        </p:nvSpPr>
        <p:spPr bwMode="auto">
          <a:xfrm>
            <a:off x="-1100138" y="3640138"/>
            <a:ext cx="1841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09563" y="92364"/>
            <a:ext cx="8467725" cy="1143000"/>
          </a:xfrm>
        </p:spPr>
        <p:txBody>
          <a:bodyPr/>
          <a:lstStyle/>
          <a:p>
            <a:pPr eaLnBrk="1" hangingPunct="1"/>
            <a:r>
              <a:rPr lang="en-US" altLang="en-US" dirty="0"/>
              <a:t>Objectives </a:t>
            </a:r>
          </a:p>
        </p:txBody>
      </p:sp>
      <p:sp>
        <p:nvSpPr>
          <p:cNvPr id="35842" name="Content Placeholder 2"/>
          <p:cNvSpPr>
            <a:spLocks noGrp="1"/>
          </p:cNvSpPr>
          <p:nvPr>
            <p:ph idx="1"/>
          </p:nvPr>
        </p:nvSpPr>
        <p:spPr>
          <a:xfrm>
            <a:off x="309563" y="1009506"/>
            <a:ext cx="8467725" cy="5184630"/>
          </a:xfrm>
        </p:spPr>
        <p:txBody>
          <a:bodyPr>
            <a:noAutofit/>
          </a:bodyPr>
          <a:lstStyle/>
          <a:p>
            <a:pPr eaLnBrk="1" hangingPunct="1"/>
            <a:r>
              <a:rPr lang="en-US" altLang="en-US" sz="2400" dirty="0"/>
              <a:t>Become aware of key concepts to be developed in the Algebra and Function strand of the </a:t>
            </a:r>
            <a:r>
              <a:rPr lang="en-US" sz="2400" i="1" dirty="0"/>
              <a:t>California Preschool Learning Foundations, Volume 1 </a:t>
            </a:r>
            <a:r>
              <a:rPr lang="en-US" sz="2400" dirty="0"/>
              <a:t>(Preschool Learning Foundations or PLF). </a:t>
            </a:r>
          </a:p>
          <a:p>
            <a:pPr eaLnBrk="1" hangingPunct="1"/>
            <a:r>
              <a:rPr lang="en-US" altLang="en-US" sz="2400" dirty="0"/>
              <a:t>Experience, read, and discuss key strategies in the </a:t>
            </a:r>
            <a:r>
              <a:rPr lang="en-US" sz="2400" i="1" dirty="0"/>
              <a:t>California Preschool Curriculum Framework, Volume 1 </a:t>
            </a:r>
            <a:r>
              <a:rPr lang="en-US" sz="2400" dirty="0"/>
              <a:t>(Preschool Curriculum Framework or PCF) </a:t>
            </a:r>
            <a:r>
              <a:rPr lang="en-US" altLang="en-US" sz="2400" dirty="0"/>
              <a:t>regarding algebra and function development.</a:t>
            </a:r>
          </a:p>
          <a:p>
            <a:pPr eaLnBrk="1" hangingPunct="1"/>
            <a:r>
              <a:rPr lang="en-US" altLang="en-US" sz="2400" dirty="0"/>
              <a:t>Reflect and discuss how to support the development of algebra and function foundations for English-language learners.</a:t>
            </a:r>
          </a:p>
          <a:p>
            <a:pPr eaLnBrk="1" hangingPunct="1"/>
            <a:r>
              <a:rPr lang="en-US" altLang="en-US" sz="2400" dirty="0"/>
              <a:t>Plan to adapt learning experiences to ensure access for children with varying needs.</a:t>
            </a:r>
          </a:p>
          <a:p>
            <a:pPr marL="0" indent="0" eaLnBrk="1" hangingPunct="1">
              <a:spcAft>
                <a:spcPts val="600"/>
              </a:spcAft>
              <a:buFontTx/>
              <a:buNone/>
              <a:defRPr/>
            </a:pPr>
            <a:endParaRPr lang="en-US" sz="1800" dirty="0">
              <a:cs typeface="ＭＳ Ｐゴシック" charset="0"/>
            </a:endParaRPr>
          </a:p>
          <a:p>
            <a:pPr eaLnBrk="1" hangingPunct="1">
              <a:spcAft>
                <a:spcPts val="600"/>
              </a:spcAft>
              <a:defRPr/>
            </a:pPr>
            <a:endParaRPr lang="en-US" sz="1800" dirty="0">
              <a:cs typeface="ＭＳ Ｐゴシック"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385763" y="203200"/>
            <a:ext cx="8226425" cy="1143000"/>
          </a:xfrm>
        </p:spPr>
        <p:txBody>
          <a:bodyPr/>
          <a:lstStyle/>
          <a:p>
            <a:r>
              <a:rPr lang="en-US" altLang="en-US"/>
              <a:t>Focused Video Reflection</a:t>
            </a:r>
          </a:p>
        </p:txBody>
      </p:sp>
      <p:sp>
        <p:nvSpPr>
          <p:cNvPr id="104450" name="Content Placeholder 2"/>
          <p:cNvSpPr>
            <a:spLocks noGrp="1"/>
          </p:cNvSpPr>
          <p:nvPr>
            <p:ph sz="half" idx="1"/>
          </p:nvPr>
        </p:nvSpPr>
        <p:spPr>
          <a:xfrm>
            <a:off x="385763" y="1700213"/>
            <a:ext cx="3810000" cy="4494212"/>
          </a:xfrm>
        </p:spPr>
        <p:style>
          <a:lnRef idx="2">
            <a:schemeClr val="dk1"/>
          </a:lnRef>
          <a:fillRef idx="1">
            <a:schemeClr val="lt1"/>
          </a:fillRef>
          <a:effectRef idx="0">
            <a:schemeClr val="dk1"/>
          </a:effectRef>
          <a:fontRef idx="minor">
            <a:schemeClr val="dk1"/>
          </a:fontRef>
        </p:style>
        <p:txBody>
          <a:bodyPr/>
          <a:lstStyle/>
          <a:p>
            <a:pPr marL="0" indent="0">
              <a:buFontTx/>
              <a:buNone/>
              <a:defRPr/>
            </a:pPr>
            <a:r>
              <a:rPr lang="en-US" dirty="0">
                <a:solidFill>
                  <a:srgbClr val="000000"/>
                </a:solidFill>
              </a:rPr>
              <a:t>Directions:</a:t>
            </a:r>
          </a:p>
          <a:p>
            <a:pPr marL="404813" indent="-404813">
              <a:buFontTx/>
              <a:buAutoNum type="arabicPeriod"/>
              <a:defRPr/>
            </a:pPr>
            <a:r>
              <a:rPr lang="en-US" dirty="0">
                <a:solidFill>
                  <a:srgbClr val="000000"/>
                </a:solidFill>
              </a:rPr>
              <a:t>Take a number from the table number bin.</a:t>
            </a:r>
          </a:p>
          <a:p>
            <a:pPr marL="404813" indent="-404813">
              <a:buFontTx/>
              <a:buAutoNum type="arabicPeriod"/>
              <a:defRPr/>
            </a:pPr>
            <a:r>
              <a:rPr lang="en-US" dirty="0">
                <a:solidFill>
                  <a:srgbClr val="000000"/>
                </a:solidFill>
              </a:rPr>
              <a:t>Find someone with a different number and exchange thoughts about the discussion questions.</a:t>
            </a:r>
          </a:p>
        </p:txBody>
      </p:sp>
      <p:sp>
        <p:nvSpPr>
          <p:cNvPr id="2" name="Content Placeholder 1"/>
          <p:cNvSpPr>
            <a:spLocks noGrp="1"/>
          </p:cNvSpPr>
          <p:nvPr>
            <p:ph sz="half" idx="2"/>
          </p:nvPr>
        </p:nvSpPr>
        <p:spPr>
          <a:xfrm>
            <a:off x="4802188" y="1700213"/>
            <a:ext cx="3810000" cy="4494212"/>
          </a:xfrm>
        </p:spPr>
        <p:style>
          <a:lnRef idx="2">
            <a:schemeClr val="dk1"/>
          </a:lnRef>
          <a:fillRef idx="1">
            <a:schemeClr val="lt1"/>
          </a:fillRef>
          <a:effectRef idx="0">
            <a:schemeClr val="dk1"/>
          </a:effectRef>
          <a:fontRef idx="minor">
            <a:schemeClr val="dk1"/>
          </a:fontRef>
        </p:style>
        <p:txBody>
          <a:bodyPr/>
          <a:lstStyle/>
          <a:p>
            <a:pPr marL="0" indent="0">
              <a:buFontTx/>
              <a:buNone/>
              <a:defRPr/>
            </a:pPr>
            <a:r>
              <a:rPr lang="en-US" dirty="0"/>
              <a:t>Questions:</a:t>
            </a:r>
          </a:p>
          <a:p>
            <a:pPr marL="339725" indent="-282575">
              <a:defRPr/>
            </a:pPr>
            <a:r>
              <a:rPr lang="en-US" dirty="0"/>
              <a:t>What observations did you make about the examples of </a:t>
            </a:r>
            <a:r>
              <a:rPr lang="is-IS" dirty="0"/>
              <a:t>teaching repeating patterns?</a:t>
            </a:r>
          </a:p>
          <a:p>
            <a:pPr marL="339725" indent="-282575">
              <a:defRPr/>
            </a:pPr>
            <a:r>
              <a:rPr lang="en-US" dirty="0"/>
              <a:t>What was most interesting to you in the video example?</a:t>
            </a:r>
          </a:p>
          <a:p>
            <a:pPr>
              <a:defRPr/>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3"/>
          <p:cNvSpPr>
            <a:spLocks noGrp="1"/>
          </p:cNvSpPr>
          <p:nvPr>
            <p:ph type="title"/>
          </p:nvPr>
        </p:nvSpPr>
        <p:spPr/>
        <p:txBody>
          <a:bodyPr/>
          <a:lstStyle/>
          <a:p>
            <a:r>
              <a:rPr lang="en-US" altLang="en-US" dirty="0"/>
              <a:t>Growing Patterns</a:t>
            </a:r>
          </a:p>
        </p:txBody>
      </p:sp>
      <p:sp>
        <p:nvSpPr>
          <p:cNvPr id="81923" name="Content Placeholder 4"/>
          <p:cNvSpPr>
            <a:spLocks noGrp="1"/>
          </p:cNvSpPr>
          <p:nvPr>
            <p:ph sz="half" idx="1"/>
          </p:nvPr>
        </p:nvSpPr>
        <p:spPr>
          <a:xfrm>
            <a:off x="349105" y="1073598"/>
            <a:ext cx="8648320" cy="864105"/>
          </a:xfrm>
        </p:spPr>
        <p:txBody>
          <a:bodyPr/>
          <a:lstStyle/>
          <a:p>
            <a:pPr marL="0" indent="0" algn="ctr">
              <a:buFontTx/>
              <a:buNone/>
              <a:defRPr/>
            </a:pPr>
            <a:r>
              <a:rPr lang="en-US" altLang="en-US" sz="3200" dirty="0"/>
              <a:t>In growing patterns the sequence expands with the addition to the element of the pattern.</a:t>
            </a:r>
          </a:p>
        </p:txBody>
      </p:sp>
      <p:sp>
        <p:nvSpPr>
          <p:cNvPr id="79876" name="Text Placeholder 4"/>
          <p:cNvSpPr>
            <a:spLocks noGrp="1"/>
          </p:cNvSpPr>
          <p:nvPr>
            <p:ph sz="half" idx="2"/>
          </p:nvPr>
        </p:nvSpPr>
        <p:spPr>
          <a:xfrm>
            <a:off x="2597004" y="2139911"/>
            <a:ext cx="3810000" cy="668382"/>
          </a:xfrm>
        </p:spPr>
        <p:txBody>
          <a:bodyPr/>
          <a:lstStyle/>
          <a:p>
            <a:pPr marL="0" indent="0" algn="ctr">
              <a:buFontTx/>
              <a:buNone/>
            </a:pPr>
            <a:r>
              <a:rPr lang="en-US" altLang="en-US" dirty="0"/>
              <a:t>Examples:</a:t>
            </a:r>
          </a:p>
        </p:txBody>
      </p:sp>
      <p:sp>
        <p:nvSpPr>
          <p:cNvPr id="32773" name="Text Placeholder 5"/>
          <p:cNvSpPr>
            <a:spLocks noGrp="1"/>
          </p:cNvSpPr>
          <p:nvPr>
            <p:ph type="body" sz="quarter" idx="4294967295"/>
          </p:nvPr>
        </p:nvSpPr>
        <p:spPr>
          <a:xfrm>
            <a:off x="349103" y="2612597"/>
            <a:ext cx="3819647" cy="3436938"/>
          </a:xfrm>
          <a:solidFill>
            <a:schemeClr val="bg1">
              <a:lumMod val="75000"/>
            </a:schemeClr>
          </a:solidFill>
        </p:spPr>
        <p:txBody>
          <a:bodyPr/>
          <a:lstStyle/>
          <a:p>
            <a:pPr marL="0" indent="0">
              <a:buFontTx/>
              <a:buNone/>
              <a:defRPr/>
            </a:pPr>
            <a:r>
              <a:rPr lang="en-US" sz="2800" dirty="0">
                <a:solidFill>
                  <a:srgbClr val="3366FF"/>
                </a:solidFill>
                <a:cs typeface="Arial" charset="0"/>
              </a:rPr>
              <a:t>Counting to five by ones</a:t>
            </a:r>
          </a:p>
          <a:p>
            <a:pPr marL="0" indent="0">
              <a:buFontTx/>
              <a:buNone/>
              <a:defRPr/>
            </a:pPr>
            <a:r>
              <a:rPr lang="en-US" sz="2800" dirty="0">
                <a:solidFill>
                  <a:srgbClr val="3366FF"/>
                </a:solidFill>
                <a:cs typeface="Arial" charset="0"/>
              </a:rPr>
              <a:t>1</a:t>
            </a:r>
          </a:p>
          <a:p>
            <a:pPr marL="0" indent="0">
              <a:buFontTx/>
              <a:buNone/>
              <a:defRPr/>
            </a:pPr>
            <a:r>
              <a:rPr lang="en-US" sz="2800" dirty="0">
                <a:solidFill>
                  <a:srgbClr val="3366FF"/>
                </a:solidFill>
                <a:cs typeface="Arial" charset="0"/>
              </a:rPr>
              <a:t>1 2</a:t>
            </a:r>
          </a:p>
          <a:p>
            <a:pPr marL="0" indent="0">
              <a:buFontTx/>
              <a:buNone/>
              <a:defRPr/>
            </a:pPr>
            <a:r>
              <a:rPr lang="en-US" sz="2800" dirty="0">
                <a:solidFill>
                  <a:srgbClr val="3366FF"/>
                </a:solidFill>
                <a:cs typeface="Arial" charset="0"/>
              </a:rPr>
              <a:t>1 2 3</a:t>
            </a:r>
          </a:p>
          <a:p>
            <a:pPr marL="0" indent="0">
              <a:buFontTx/>
              <a:buNone/>
              <a:defRPr/>
            </a:pPr>
            <a:r>
              <a:rPr lang="en-US" sz="2800" dirty="0">
                <a:solidFill>
                  <a:srgbClr val="3366FF"/>
                </a:solidFill>
                <a:cs typeface="Arial" charset="0"/>
              </a:rPr>
              <a:t>1 2 3 4 </a:t>
            </a:r>
          </a:p>
          <a:p>
            <a:pPr marL="0" indent="0">
              <a:buFontTx/>
              <a:buNone/>
              <a:defRPr/>
            </a:pPr>
            <a:r>
              <a:rPr lang="en-US" sz="2800" dirty="0">
                <a:solidFill>
                  <a:srgbClr val="3366FF"/>
                </a:solidFill>
                <a:cs typeface="Arial" charset="0"/>
              </a:rPr>
              <a:t>1 2 3 4 5 </a:t>
            </a:r>
            <a:endParaRPr lang="en-US" sz="2800" dirty="0">
              <a:cs typeface="Arial" charset="0"/>
            </a:endParaRPr>
          </a:p>
        </p:txBody>
      </p:sp>
      <p:sp>
        <p:nvSpPr>
          <p:cNvPr id="79878" name="Slide Number Placeholder 3"/>
          <p:cNvSpPr txBox="1">
            <a:spLocks/>
          </p:cNvSpPr>
          <p:nvPr/>
        </p:nvSpPr>
        <p:spPr bwMode="auto">
          <a:xfrm>
            <a:off x="8431213" y="0"/>
            <a:ext cx="712787"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fld id="{52D0DDAB-20F7-4D4D-8EAE-14B2FA44E85A}" type="slidenum">
              <a:rPr lang="en-US" altLang="en-US" sz="1400"/>
              <a:pPr algn="r" eaLnBrk="1" hangingPunct="1">
                <a:spcBef>
                  <a:spcPct val="0"/>
                </a:spcBef>
                <a:buFontTx/>
                <a:buNone/>
              </a:pPr>
              <a:t>31</a:t>
            </a:fld>
            <a:endParaRPr lang="en-US" altLang="en-US" sz="140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8289" t="505" r="9889" b="-505"/>
          <a:stretch/>
        </p:blipFill>
        <p:spPr>
          <a:xfrm>
            <a:off x="4920217" y="2629867"/>
            <a:ext cx="3730720" cy="341966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3"/>
          <p:cNvSpPr>
            <a:spLocks noGrp="1"/>
          </p:cNvSpPr>
          <p:nvPr>
            <p:ph type="title"/>
          </p:nvPr>
        </p:nvSpPr>
        <p:spPr>
          <a:xfrm>
            <a:off x="385763" y="203200"/>
            <a:ext cx="8226425" cy="1143000"/>
          </a:xfrm>
        </p:spPr>
        <p:txBody>
          <a:bodyPr/>
          <a:lstStyle/>
          <a:p>
            <a:r>
              <a:rPr lang="en-US" altLang="en-US"/>
              <a:t>Playing with Patterns</a:t>
            </a:r>
          </a:p>
        </p:txBody>
      </p:sp>
      <p:pic>
        <p:nvPicPr>
          <p:cNvPr id="81923" name="Content Placeholder 6" descr="playing with pattern HO.tiff"/>
          <p:cNvPicPr>
            <a:picLocks noGrp="1" noChangeAspect="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541338" y="1700213"/>
            <a:ext cx="3498850" cy="4494212"/>
          </a:xfrm>
        </p:spPr>
      </p:pic>
      <p:sp>
        <p:nvSpPr>
          <p:cNvPr id="81924" name="Content Placeholder 5"/>
          <p:cNvSpPr>
            <a:spLocks noGrp="1"/>
          </p:cNvSpPr>
          <p:nvPr>
            <p:ph sz="half" idx="2"/>
          </p:nvPr>
        </p:nvSpPr>
        <p:spPr>
          <a:xfrm>
            <a:off x="4398963" y="1700213"/>
            <a:ext cx="4213225" cy="4494212"/>
          </a:xfrm>
        </p:spPr>
        <p:txBody>
          <a:bodyPr/>
          <a:lstStyle/>
          <a:p>
            <a:r>
              <a:rPr lang="en-US" altLang="en-US" dirty="0"/>
              <a:t>Find Handout 7: Playing with Patterns.</a:t>
            </a:r>
          </a:p>
          <a:p>
            <a:r>
              <a:rPr lang="en-US" altLang="en-US" dirty="0"/>
              <a:t>Turn to page 268 in the Preschool Curriculum Framework, Volume 1.</a:t>
            </a:r>
          </a:p>
          <a:p>
            <a:r>
              <a:rPr lang="en-US" altLang="en-US" dirty="0"/>
              <a:t>Now you are ready to complete this handout.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noFill/>
        </p:spPr>
        <p:txBody>
          <a:bodyPr/>
          <a:lstStyle/>
          <a:p>
            <a:pPr marL="117475">
              <a:defRPr/>
            </a:pPr>
            <a:br>
              <a:rPr lang="en-US" altLang="en-US" sz="3600" dirty="0">
                <a:effectLst>
                  <a:outerShdw blurRad="38100" dist="38100" dir="2700000" algn="tl">
                    <a:srgbClr val="FFFFFF"/>
                  </a:outerShdw>
                </a:effectLst>
                <a:cs typeface="Arial" panose="020B0604020202020204" pitchFamily="34" charset="0"/>
              </a:rPr>
            </a:br>
            <a:br>
              <a:rPr lang="en-US" altLang="en-US" sz="3600" dirty="0">
                <a:effectLst>
                  <a:outerShdw blurRad="38100" dist="38100" dir="2700000" algn="tl">
                    <a:srgbClr val="FFFFFF"/>
                  </a:outerShdw>
                </a:effectLst>
                <a:cs typeface="Arial" panose="020B0604020202020204" pitchFamily="34" charset="0"/>
              </a:rPr>
            </a:br>
            <a:r>
              <a:rPr lang="en-US" altLang="en-US" dirty="0">
                <a:solidFill>
                  <a:schemeClr val="tx1"/>
                </a:solidFill>
                <a:cs typeface="Arial" panose="020B0604020202020204" pitchFamily="34" charset="0"/>
              </a:rPr>
              <a:t>Guiding Principle: Recognize and Support the Individual</a:t>
            </a:r>
            <a:br>
              <a:rPr lang="en-US" altLang="en-US" dirty="0">
                <a:solidFill>
                  <a:schemeClr val="bg1"/>
                </a:solidFill>
                <a:effectLst>
                  <a:outerShdw blurRad="38100" dist="38100" dir="2700000" algn="tl">
                    <a:srgbClr val="000000"/>
                  </a:outerShdw>
                </a:effectLst>
                <a:cs typeface="Arial" panose="020B0604020202020204" pitchFamily="34" charset="0"/>
              </a:rPr>
            </a:br>
            <a:br>
              <a:rPr lang="en-US" altLang="en-US" dirty="0">
                <a:solidFill>
                  <a:schemeClr val="bg1"/>
                </a:solidFill>
                <a:effectLst>
                  <a:outerShdw blurRad="38100" dist="38100" dir="2700000" algn="tl">
                    <a:srgbClr val="000000"/>
                  </a:outerShdw>
                </a:effectLst>
                <a:cs typeface="Arial" panose="020B0604020202020204" pitchFamily="34" charset="0"/>
              </a:rPr>
            </a:br>
            <a:endParaRPr lang="en-US" altLang="en-US" dirty="0">
              <a:solidFill>
                <a:schemeClr val="bg1"/>
              </a:solidFill>
              <a:effectLst>
                <a:outerShdw blurRad="38100" dist="38100" dir="2700000" algn="tl">
                  <a:srgbClr val="000000"/>
                </a:outerShdw>
              </a:effectLst>
              <a:cs typeface="Arial" panose="020B0604020202020204" pitchFamily="34" charset="0"/>
            </a:endParaRPr>
          </a:p>
        </p:txBody>
      </p:sp>
      <p:sp>
        <p:nvSpPr>
          <p:cNvPr id="86018" name="Content Placeholder 3"/>
          <p:cNvSpPr>
            <a:spLocks noGrp="1"/>
          </p:cNvSpPr>
          <p:nvPr>
            <p:ph sz="half" idx="1"/>
          </p:nvPr>
        </p:nvSpPr>
        <p:spPr/>
        <p:txBody>
          <a:bodyPr/>
          <a:lstStyle/>
          <a:p>
            <a:pPr marL="114300" indent="0">
              <a:buFontTx/>
              <a:buNone/>
              <a:defRPr/>
            </a:pPr>
            <a:r>
              <a:rPr lang="en-US" altLang="en-US" dirty="0"/>
              <a:t>To be effective teachers should:</a:t>
            </a:r>
          </a:p>
          <a:p>
            <a:pPr marL="520700" lvl="1" indent="-292100">
              <a:buFont typeface="Arial" panose="020B0604020202020204" pitchFamily="34" charset="0"/>
              <a:buChar char="•"/>
              <a:defRPr/>
            </a:pPr>
            <a:r>
              <a:rPr lang="en-US" altLang="en-US" dirty="0">
                <a:cs typeface="Arial" panose="020B0604020202020204" pitchFamily="34" charset="0"/>
              </a:rPr>
              <a:t>Respond to each child individually</a:t>
            </a:r>
          </a:p>
          <a:p>
            <a:pPr marL="520700" lvl="1" indent="-292100">
              <a:buFont typeface="Arial" panose="020B0604020202020204" pitchFamily="34" charset="0"/>
              <a:buChar char="•"/>
              <a:defRPr/>
            </a:pPr>
            <a:r>
              <a:rPr lang="en-US" altLang="en-US" dirty="0">
                <a:cs typeface="Arial" panose="020B0604020202020204" pitchFamily="34" charset="0"/>
              </a:rPr>
              <a:t>Build on the children</a:t>
            </a:r>
            <a:r>
              <a:rPr lang="en-US" altLang="ja-JP" dirty="0">
                <a:cs typeface="Arial" panose="020B0604020202020204" pitchFamily="34" charset="0"/>
              </a:rPr>
              <a:t>’s individual strengths </a:t>
            </a:r>
          </a:p>
          <a:p>
            <a:pPr marL="520700" lvl="1" indent="-292100">
              <a:buFont typeface="Arial" panose="020B0604020202020204" pitchFamily="34" charset="0"/>
              <a:buChar char="•"/>
              <a:defRPr/>
            </a:pPr>
            <a:r>
              <a:rPr lang="en-US" altLang="en-US" dirty="0">
                <a:cs typeface="Arial" panose="020B0604020202020204" pitchFamily="34" charset="0"/>
              </a:rPr>
              <a:t>Build on the children</a:t>
            </a:r>
            <a:r>
              <a:rPr lang="en-US" altLang="ja-JP" dirty="0">
                <a:cs typeface="Arial" panose="020B0604020202020204" pitchFamily="34" charset="0"/>
              </a:rPr>
              <a:t>’s individual ways of learning</a:t>
            </a:r>
            <a:endParaRPr lang="en-US" altLang="ja-JP" sz="1600" dirty="0">
              <a:cs typeface="Arial" panose="020B0604020202020204" pitchFamily="34" charset="0"/>
            </a:endParaRPr>
          </a:p>
          <a:p>
            <a:pPr marL="228600" lvl="1" indent="0">
              <a:buFontTx/>
              <a:buNone/>
              <a:defRPr/>
            </a:pPr>
            <a:r>
              <a:rPr lang="en-US" altLang="ja-JP" sz="1800" dirty="0"/>
              <a:t>(Preschool Curriculum Framework, Volume 1, p. 236).</a:t>
            </a:r>
            <a:endParaRPr lang="en-US" altLang="en-US" sz="1800" dirty="0"/>
          </a:p>
          <a:p>
            <a:pPr marL="520700" lvl="1" indent="-292100">
              <a:buFontTx/>
              <a:buNone/>
              <a:defRPr/>
            </a:pPr>
            <a:br>
              <a:rPr lang="en-US" altLang="en-US" dirty="0">
                <a:cs typeface="Arial" panose="020B0604020202020204" pitchFamily="34" charset="0"/>
              </a:rPr>
            </a:br>
            <a:endParaRPr lang="en-US" altLang="en-US" dirty="0">
              <a:cs typeface="Arial" panose="020B0604020202020204" pitchFamily="34" charset="0"/>
            </a:endParaRPr>
          </a:p>
          <a:p>
            <a:pPr marL="114300" indent="0">
              <a:buFontTx/>
              <a:buNone/>
              <a:defRPr/>
            </a:pPr>
            <a:endParaRPr lang="en-US" altLang="en-US" dirty="0"/>
          </a:p>
        </p:txBody>
      </p:sp>
      <p:sp>
        <p:nvSpPr>
          <p:cNvPr id="83974" name="Slide Number Placeholder 3"/>
          <p:cNvSpPr txBox="1">
            <a:spLocks/>
          </p:cNvSpPr>
          <p:nvPr/>
        </p:nvSpPr>
        <p:spPr bwMode="auto">
          <a:xfrm>
            <a:off x="8431213" y="0"/>
            <a:ext cx="712787"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fld id="{9FEEFC85-33AB-4AF6-83E7-D0752FF29736}" type="slidenum">
              <a:rPr lang="en-US" altLang="en-US" sz="1400"/>
              <a:pPr algn="r" eaLnBrk="1" hangingPunct="1">
                <a:spcBef>
                  <a:spcPct val="0"/>
                </a:spcBef>
                <a:buFontTx/>
                <a:buNone/>
              </a:pPr>
              <a:t>33</a:t>
            </a:fld>
            <a:endParaRPr lang="en-US" altLang="en-US" sz="1400"/>
          </a:p>
        </p:txBody>
      </p:sp>
      <p:pic>
        <p:nvPicPr>
          <p:cNvPr id="7" name="Picture 5" descr="IMG_0326.jpg"/>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341572" y="1611705"/>
            <a:ext cx="4270616" cy="4233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dirty="0">
                <a:latin typeface="Arial" charset="0"/>
                <a:cs typeface="Arial" charset="0"/>
              </a:rPr>
              <a:t>Adaptation to Support Patterns</a:t>
            </a:r>
          </a:p>
        </p:txBody>
      </p:sp>
      <p:pic>
        <p:nvPicPr>
          <p:cNvPr id="79875" name="Content Placeholder 4" descr="IMG_0077.JPG"/>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9351" r="9033" b="4751"/>
          <a:stretch/>
        </p:blipFill>
        <p:spPr>
          <a:xfrm>
            <a:off x="358966" y="1362759"/>
            <a:ext cx="5279459" cy="4619947"/>
          </a:xfrm>
        </p:spPr>
      </p:pic>
      <p:sp>
        <p:nvSpPr>
          <p:cNvPr id="4" name="Content Placeholder 3"/>
          <p:cNvSpPr>
            <a:spLocks noGrp="1"/>
          </p:cNvSpPr>
          <p:nvPr>
            <p:ph sz="half" idx="2"/>
          </p:nvPr>
        </p:nvSpPr>
        <p:spPr>
          <a:xfrm>
            <a:off x="5839354" y="1372198"/>
            <a:ext cx="2995564" cy="4493346"/>
          </a:xfrm>
          <a:noFill/>
        </p:spPr>
        <p:txBody>
          <a:bodyPr/>
          <a:lstStyle/>
          <a:p>
            <a:pPr marL="0" indent="0" algn="ctr">
              <a:buFontTx/>
              <a:buNone/>
            </a:pPr>
            <a:r>
              <a:rPr lang="en-US" sz="3200" dirty="0">
                <a:solidFill>
                  <a:schemeClr val="tx2"/>
                </a:solidFill>
                <a:latin typeface="Arial" charset="0"/>
                <a:cs typeface="Arial" charset="0"/>
              </a:rPr>
              <a:t>It may be necessary to make special adaptations to create access to learning. </a:t>
            </a:r>
          </a:p>
          <a:p>
            <a:pPr algn="ctr"/>
            <a:endParaRPr lang="en-US" dirty="0">
              <a:solidFill>
                <a:schemeClr val="tx2"/>
              </a:solidFill>
              <a:effectLst>
                <a:outerShdw blurRad="38100" dist="38100" dir="2700000" algn="tl">
                  <a:srgbClr val="FFFFFF"/>
                </a:outerShdw>
              </a:effectLst>
              <a:latin typeface="Arial" charset="0"/>
              <a:cs typeface="Arial" charset="0"/>
            </a:endParaRPr>
          </a:p>
        </p:txBody>
      </p:sp>
    </p:spTree>
    <p:extLst>
      <p:ext uri="{BB962C8B-B14F-4D97-AF65-F5344CB8AC3E}">
        <p14:creationId xmlns:p14="http://schemas.microsoft.com/office/powerpoint/2010/main" val="41786048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385763" y="203200"/>
            <a:ext cx="8226425" cy="1143000"/>
          </a:xfrm>
        </p:spPr>
        <p:txBody>
          <a:bodyPr/>
          <a:lstStyle/>
          <a:p>
            <a:r>
              <a:rPr lang="en-US" altLang="en-US"/>
              <a:t>Creating Physical Adaptations</a:t>
            </a:r>
          </a:p>
        </p:txBody>
      </p:sp>
      <p:sp>
        <p:nvSpPr>
          <p:cNvPr id="2" name="Content Placeholder 2"/>
          <p:cNvSpPr>
            <a:spLocks noGrp="1"/>
          </p:cNvSpPr>
          <p:nvPr>
            <p:ph sz="half" idx="1"/>
          </p:nvPr>
        </p:nvSpPr>
        <p:spPr>
          <a:xfrm>
            <a:off x="681976" y="1585912"/>
            <a:ext cx="3810000" cy="3817817"/>
          </a:xfrm>
          <a:solidFill>
            <a:schemeClr val="bg1">
              <a:lumMod val="75000"/>
            </a:schemeClr>
          </a:solidFill>
        </p:spPr>
        <p:txBody>
          <a:bodyPr/>
          <a:lstStyle/>
          <a:p>
            <a:pPr marL="514350" indent="-514350">
              <a:buFontTx/>
              <a:buAutoNum type="arabicPeriod"/>
              <a:defRPr/>
            </a:pPr>
            <a:r>
              <a:rPr lang="en-US" altLang="en-US" dirty="0"/>
              <a:t>Find rhythm sticks.</a:t>
            </a:r>
          </a:p>
          <a:p>
            <a:pPr marL="514350" indent="-514350">
              <a:buFontTx/>
              <a:buAutoNum type="arabicPeriod"/>
              <a:defRPr/>
            </a:pPr>
            <a:r>
              <a:rPr lang="en-US" altLang="en-US" dirty="0"/>
              <a:t>Decide how to create a gripper. </a:t>
            </a:r>
          </a:p>
          <a:p>
            <a:pPr marL="514350" indent="-514350">
              <a:buFontTx/>
              <a:buAutoNum type="arabicPeriod"/>
              <a:defRPr/>
            </a:pPr>
            <a:r>
              <a:rPr lang="en-US" altLang="en-US" dirty="0"/>
              <a:t>Follow instructions on handout.</a:t>
            </a:r>
          </a:p>
          <a:p>
            <a:pPr marL="514350" indent="-514350">
              <a:buFontTx/>
              <a:buAutoNum type="arabicPeriod"/>
              <a:defRPr/>
            </a:pPr>
            <a:r>
              <a:rPr lang="en-US" altLang="en-US" dirty="0"/>
              <a:t>Get ready to learn about patterns.</a:t>
            </a:r>
          </a:p>
          <a:p>
            <a:pPr marL="514350" indent="-514350">
              <a:buFontTx/>
              <a:buNone/>
              <a:defRPr/>
            </a:pPr>
            <a:endParaRPr lang="en-US" altLang="en-US" dirty="0"/>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02188" y="1593730"/>
            <a:ext cx="3810000" cy="3810000"/>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Content Placeholder 6" descr="MathMeasurement11-1.jpg"/>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0" y="0"/>
            <a:ext cx="9144000" cy="6858000"/>
          </a:xfrm>
        </p:spPr>
      </p:pic>
      <p:sp>
        <p:nvSpPr>
          <p:cNvPr id="35843" name="Title 7"/>
          <p:cNvSpPr>
            <a:spLocks noGrp="1"/>
          </p:cNvSpPr>
          <p:nvPr>
            <p:ph type="title"/>
          </p:nvPr>
        </p:nvSpPr>
        <p:spPr>
          <a:xfrm>
            <a:off x="0" y="0"/>
            <a:ext cx="9144000" cy="1417638"/>
          </a:xfrm>
        </p:spPr>
        <p:txBody>
          <a:bodyPr/>
          <a:lstStyle/>
          <a:p>
            <a:pPr indent="114300" algn="l">
              <a:defRPr/>
            </a:pPr>
            <a:r>
              <a:rPr lang="en-US" altLang="en-US" dirty="0">
                <a:solidFill>
                  <a:srgbClr val="FFFFFF"/>
                </a:solidFill>
                <a:effectLst>
                  <a:outerShdw blurRad="38100" dist="38100" dir="2700000" algn="tl">
                    <a:srgbClr val="000000"/>
                  </a:outerShdw>
                </a:effectLst>
                <a:cs typeface="Arial" panose="020B0604020202020204" pitchFamily="34" charset="0"/>
              </a:rPr>
              <a:t>Let’</a:t>
            </a:r>
            <a:r>
              <a:rPr lang="en-US" altLang="ja-JP" dirty="0">
                <a:solidFill>
                  <a:srgbClr val="FFFFFF"/>
                </a:solidFill>
                <a:effectLst>
                  <a:outerShdw blurRad="38100" dist="38100" dir="2700000" algn="tl">
                    <a:srgbClr val="000000"/>
                  </a:outerShdw>
                </a:effectLst>
                <a:cs typeface="Arial" panose="020B0604020202020204" pitchFamily="34" charset="0"/>
              </a:rPr>
              <a:t>s Try It!</a:t>
            </a:r>
            <a:endParaRPr lang="en-US" altLang="en-US" dirty="0">
              <a:solidFill>
                <a:srgbClr val="FFFFFF"/>
              </a:solidFill>
              <a:effectLst>
                <a:outerShdw blurRad="38100" dist="38100" dir="2700000" algn="tl">
                  <a:srgbClr val="000000"/>
                </a:outerShdw>
              </a:effectLst>
              <a:cs typeface="Arial" panose="020B0604020202020204" pitchFamily="34" charset="0"/>
            </a:endParaRPr>
          </a:p>
        </p:txBody>
      </p:sp>
      <p:sp>
        <p:nvSpPr>
          <p:cNvPr id="35844" name="Content Placeholder 2"/>
          <p:cNvSpPr>
            <a:spLocks noGrp="1"/>
          </p:cNvSpPr>
          <p:nvPr>
            <p:ph sz="half" idx="1"/>
          </p:nvPr>
        </p:nvSpPr>
        <p:spPr>
          <a:xfrm>
            <a:off x="0" y="1417638"/>
            <a:ext cx="4225925" cy="5440362"/>
          </a:xfrm>
          <a:solidFill>
            <a:srgbClr val="595959">
              <a:alpha val="67843"/>
            </a:srgbClr>
          </a:solidFill>
          <a:ln>
            <a:noFill/>
          </a:ln>
          <a:effectLst/>
        </p:spPr>
        <p:txBody>
          <a:bodyPr/>
          <a:lstStyle/>
          <a:p>
            <a:pPr marL="117475" indent="0">
              <a:buNone/>
            </a:pPr>
            <a:r>
              <a:rPr lang="en-US" sz="3200" dirty="0">
                <a:solidFill>
                  <a:schemeClr val="bg1"/>
                </a:solidFill>
                <a:effectLst>
                  <a:outerShdw blurRad="38100" dist="38100" dir="2700000" algn="tl">
                    <a:srgbClr val="000000"/>
                  </a:outerShdw>
                </a:effectLst>
                <a:cs typeface="Arial" charset="0"/>
              </a:rPr>
              <a:t>“</a:t>
            </a:r>
            <a:r>
              <a:rPr lang="en-US" sz="3200" dirty="0">
                <a:solidFill>
                  <a:schemeClr val="bg1"/>
                </a:solidFill>
                <a:cs typeface="Arial" charset="0"/>
              </a:rPr>
              <a:t>C</a:t>
            </a:r>
            <a:r>
              <a:rPr lang="en-US" sz="3200" dirty="0">
                <a:solidFill>
                  <a:schemeClr val="bg1"/>
                </a:solidFill>
              </a:rPr>
              <a:t>hildren have the potential to be more engaged when listening to steady beats than when listening to verbal-only instructions” </a:t>
            </a:r>
            <a:r>
              <a:rPr lang="en-US" sz="1800" dirty="0">
                <a:solidFill>
                  <a:schemeClr val="bg1"/>
                </a:solidFill>
                <a:latin typeface="Arial" charset="0"/>
                <a:ea typeface="ＭＳ Ｐゴシック" charset="0"/>
                <a:cs typeface="Arial" charset="0"/>
              </a:rPr>
              <a:t>(</a:t>
            </a:r>
            <a:r>
              <a:rPr lang="en-US" sz="1800" dirty="0" err="1">
                <a:solidFill>
                  <a:schemeClr val="bg1"/>
                </a:solidFill>
              </a:rPr>
              <a:t>Kamile</a:t>
            </a:r>
            <a:r>
              <a:rPr lang="en-US" sz="1800" dirty="0">
                <a:solidFill>
                  <a:schemeClr val="bg1"/>
                </a:solidFill>
              </a:rPr>
              <a:t> Geist, Eugene A. Geist, and Kathleen </a:t>
            </a:r>
            <a:r>
              <a:rPr lang="en-US" sz="1800" dirty="0" err="1">
                <a:solidFill>
                  <a:schemeClr val="bg1"/>
                </a:solidFill>
              </a:rPr>
              <a:t>Kuznik</a:t>
            </a:r>
            <a:r>
              <a:rPr lang="en-US" sz="1800" dirty="0">
                <a:solidFill>
                  <a:schemeClr val="bg1"/>
                </a:solidFill>
              </a:rPr>
              <a:t>, </a:t>
            </a:r>
            <a:r>
              <a:rPr lang="en-US" sz="1800" i="1" dirty="0">
                <a:solidFill>
                  <a:schemeClr val="bg1"/>
                </a:solidFill>
              </a:rPr>
              <a:t>The Patterns of Music: Young Children Learning Mathematics through Beat, Rhythm, and Melody, </a:t>
            </a:r>
            <a:r>
              <a:rPr lang="en-US" sz="1800" dirty="0">
                <a:solidFill>
                  <a:schemeClr val="bg1"/>
                </a:solidFill>
              </a:rPr>
              <a:t>p. 74).</a:t>
            </a:r>
          </a:p>
          <a:p>
            <a:pPr marL="114300" indent="-114300">
              <a:buFontTx/>
              <a:buNone/>
              <a:defRPr/>
            </a:pPr>
            <a:endParaRPr lang="en-US" sz="3200" b="1" dirty="0">
              <a:solidFill>
                <a:schemeClr val="bg1"/>
              </a:solidFill>
              <a:effectLst>
                <a:outerShdw blurRad="38100" dist="38100" dir="2700000" algn="tl">
                  <a:srgbClr val="000000"/>
                </a:outerShdw>
              </a:effectLst>
              <a:cs typeface="Arial" charset="0"/>
            </a:endParaRPr>
          </a:p>
        </p:txBody>
      </p:sp>
      <p:sp>
        <p:nvSpPr>
          <p:cNvPr id="90117" name="Rectangle 6"/>
          <p:cNvSpPr>
            <a:spLocks noChangeArrowheads="1"/>
          </p:cNvSpPr>
          <p:nvPr/>
        </p:nvSpPr>
        <p:spPr bwMode="auto">
          <a:xfrm>
            <a:off x="-42863" y="6619875"/>
            <a:ext cx="9223376" cy="23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900" dirty="0">
                <a:solidFill>
                  <a:schemeClr val="bg1"/>
                </a:solidFill>
              </a:rPr>
              <a:t>©2016 California Department of Education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4"/>
          <p:cNvSpPr>
            <a:spLocks noGrp="1"/>
          </p:cNvSpPr>
          <p:nvPr>
            <p:ph type="title"/>
          </p:nvPr>
        </p:nvSpPr>
        <p:spPr>
          <a:xfrm>
            <a:off x="309562" y="31391"/>
            <a:ext cx="8467725" cy="1035722"/>
          </a:xfrm>
        </p:spPr>
        <p:txBody>
          <a:bodyPr/>
          <a:lstStyle/>
          <a:p>
            <a:r>
              <a:rPr lang="en-US" altLang="en-US"/>
              <a:t>Billy Goats Go Trip, Trapping</a:t>
            </a:r>
          </a:p>
        </p:txBody>
      </p:sp>
      <p:sp>
        <p:nvSpPr>
          <p:cNvPr id="115714" name="Content Placeholder 6"/>
          <p:cNvSpPr>
            <a:spLocks noGrp="1"/>
          </p:cNvSpPr>
          <p:nvPr>
            <p:ph idx="1"/>
          </p:nvPr>
        </p:nvSpPr>
        <p:spPr>
          <a:xfrm>
            <a:off x="309562" y="1067113"/>
            <a:ext cx="8467725" cy="5473172"/>
          </a:xfrm>
        </p:spPr>
        <p:style>
          <a:lnRef idx="2">
            <a:schemeClr val="dk1"/>
          </a:lnRef>
          <a:fillRef idx="1">
            <a:schemeClr val="lt1"/>
          </a:fillRef>
          <a:effectRef idx="0">
            <a:schemeClr val="dk1"/>
          </a:effectRef>
          <a:fontRef idx="minor">
            <a:schemeClr val="dk1"/>
          </a:fontRef>
        </p:style>
        <p:txBody>
          <a:bodyPr/>
          <a:lstStyle/>
          <a:p>
            <a:r>
              <a:rPr lang="en-US" sz="2000" dirty="0">
                <a:solidFill>
                  <a:srgbClr val="0070C0"/>
                </a:solidFill>
              </a:rPr>
              <a:t>Trip, Trap, Trip, Trap</a:t>
            </a:r>
            <a:br>
              <a:rPr lang="en-US" sz="2000" dirty="0"/>
            </a:br>
            <a:r>
              <a:rPr lang="en-US" sz="2000" dirty="0"/>
              <a:t>Across the bridge they come.</a:t>
            </a:r>
            <a:br>
              <a:rPr lang="en-US" sz="2000" dirty="0"/>
            </a:br>
            <a:r>
              <a:rPr lang="en-US" sz="2000" dirty="0"/>
              <a:t>Here comes the Billy Goats,</a:t>
            </a:r>
            <a:br>
              <a:rPr lang="en-US" sz="2000" dirty="0"/>
            </a:br>
            <a:r>
              <a:rPr lang="en-US" sz="2000" dirty="0"/>
              <a:t>Trip, trapping, one by one. </a:t>
            </a:r>
          </a:p>
          <a:p>
            <a:r>
              <a:rPr lang="en-US" sz="2000" dirty="0"/>
              <a:t>Here comes baby goat			[Add goat graphic]</a:t>
            </a:r>
            <a:br>
              <a:rPr lang="en-US" sz="2000" dirty="0"/>
            </a:br>
            <a:r>
              <a:rPr lang="en-US" sz="2000" dirty="0"/>
              <a:t>Tripping lightly so,</a:t>
            </a:r>
            <a:br>
              <a:rPr lang="en-US" sz="2000" dirty="0"/>
            </a:br>
            <a:r>
              <a:rPr lang="en-US" sz="2000" dirty="0">
                <a:solidFill>
                  <a:srgbClr val="0070C0"/>
                </a:solidFill>
              </a:rPr>
              <a:t>Trip, trap, trip, trap</a:t>
            </a:r>
            <a:br>
              <a:rPr lang="en-US" sz="2000" dirty="0"/>
            </a:br>
            <a:r>
              <a:rPr lang="en-US" sz="2000" dirty="0"/>
              <a:t>That’s the way he goes.</a:t>
            </a:r>
          </a:p>
          <a:p>
            <a:r>
              <a:rPr lang="en-US" sz="2000" dirty="0">
                <a:solidFill>
                  <a:srgbClr val="0070C0"/>
                </a:solidFill>
              </a:rPr>
              <a:t>Trip, trap, trip, trap,</a:t>
            </a:r>
            <a:br>
              <a:rPr lang="en-US" sz="2000" dirty="0"/>
            </a:br>
            <a:r>
              <a:rPr lang="en-US" sz="2000" dirty="0"/>
              <a:t>Louder taps, I hear</a:t>
            </a:r>
            <a:br>
              <a:rPr lang="en-US" sz="2000" dirty="0"/>
            </a:br>
            <a:r>
              <a:rPr lang="en-US" sz="2000" dirty="0"/>
              <a:t>The middle goat trips ‘cross the bridge</a:t>
            </a:r>
            <a:br>
              <a:rPr lang="en-US" sz="2000" dirty="0"/>
            </a:br>
            <a:r>
              <a:rPr lang="en-US" sz="2000" dirty="0"/>
              <a:t>The troll he does not fear. </a:t>
            </a:r>
          </a:p>
          <a:p>
            <a:r>
              <a:rPr lang="en-US" sz="2000" dirty="0"/>
              <a:t>Here comes the great big goat</a:t>
            </a:r>
            <a:br>
              <a:rPr lang="en-US" sz="2000" dirty="0"/>
            </a:br>
            <a:r>
              <a:rPr lang="en-US" sz="2000" dirty="0"/>
              <a:t>Watch the bridge sway.</a:t>
            </a:r>
            <a:br>
              <a:rPr lang="en-US" sz="2000" dirty="0"/>
            </a:br>
            <a:r>
              <a:rPr lang="en-US" sz="2000" dirty="0"/>
              <a:t>His </a:t>
            </a:r>
            <a:r>
              <a:rPr lang="en-US" sz="2000" dirty="0">
                <a:solidFill>
                  <a:srgbClr val="0070C0"/>
                </a:solidFill>
              </a:rPr>
              <a:t>trip, traps</a:t>
            </a:r>
            <a:r>
              <a:rPr lang="en-US" sz="2000" dirty="0"/>
              <a:t>, sound so loud,</a:t>
            </a:r>
            <a:br>
              <a:rPr lang="en-US" sz="2000" dirty="0"/>
            </a:br>
            <a:r>
              <a:rPr lang="en-US" sz="2000" dirty="0"/>
              <a:t>He scares the troll away!</a:t>
            </a:r>
          </a:p>
          <a:p>
            <a:pPr marL="0" indent="0" algn="r">
              <a:buNone/>
              <a:defRPr/>
            </a:pPr>
            <a:r>
              <a:rPr lang="en-US" altLang="en-US" sz="1400" dirty="0">
                <a:solidFill>
                  <a:srgbClr val="000000"/>
                </a:solidFill>
              </a:rPr>
              <a:t>© 2016 Jean Warren www.preschoolexpress.com</a:t>
            </a:r>
            <a:br>
              <a:rPr lang="en-US" altLang="en-US" sz="2800" dirty="0">
                <a:solidFill>
                  <a:srgbClr val="000000"/>
                </a:solidFill>
              </a:rPr>
            </a:br>
            <a:endParaRPr lang="en-US" altLang="en-US" sz="2800" dirty="0">
              <a:solidFill>
                <a:srgbClr val="000000"/>
              </a:solidFill>
            </a:endParaRPr>
          </a:p>
        </p:txBody>
      </p:sp>
      <p:pic>
        <p:nvPicPr>
          <p:cNvPr id="2" name="Picture 1" descr="The Three Billy Goats Gruff - Beth's Not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3298" y="1758397"/>
            <a:ext cx="3244619" cy="3514027"/>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385763" y="203200"/>
            <a:ext cx="8226425" cy="1143000"/>
          </a:xfrm>
        </p:spPr>
        <p:txBody>
          <a:bodyPr/>
          <a:lstStyle/>
          <a:p>
            <a:r>
              <a:rPr lang="en-US" altLang="en-US"/>
              <a:t>Partner with Families to Learn </a:t>
            </a:r>
            <a:br>
              <a:rPr lang="en-US" altLang="en-US"/>
            </a:br>
            <a:r>
              <a:rPr lang="en-US" altLang="en-US"/>
              <a:t>About Strengths</a:t>
            </a:r>
          </a:p>
        </p:txBody>
      </p:sp>
      <p:sp>
        <p:nvSpPr>
          <p:cNvPr id="73730" name="Content Placeholder 2"/>
          <p:cNvSpPr>
            <a:spLocks noGrp="1"/>
          </p:cNvSpPr>
          <p:nvPr>
            <p:ph sz="half" idx="1"/>
          </p:nvPr>
        </p:nvSpPr>
        <p:spPr>
          <a:xfrm>
            <a:off x="385763" y="1700213"/>
            <a:ext cx="4646612" cy="4494212"/>
          </a:xfrm>
        </p:spPr>
        <p:txBody>
          <a:bodyPr/>
          <a:lstStyle/>
          <a:p>
            <a:pPr>
              <a:spcAft>
                <a:spcPts val="1200"/>
              </a:spcAft>
              <a:defRPr/>
            </a:pPr>
            <a:r>
              <a:rPr lang="en-US" dirty="0">
                <a:solidFill>
                  <a:schemeClr val="accent1">
                    <a:lumMod val="10000"/>
                  </a:schemeClr>
                </a:solidFill>
                <a:ea typeface="MS PGothic" charset="0"/>
                <a:cs typeface="+mn-cs"/>
                <a:hlinkClick r:id="rId3"/>
              </a:rPr>
              <a:t>Engaging Families PCF</a:t>
            </a:r>
          </a:p>
          <a:p>
            <a:pPr>
              <a:spcAft>
                <a:spcPts val="1200"/>
              </a:spcAft>
              <a:defRPr/>
            </a:pPr>
            <a:r>
              <a:rPr lang="en-US" dirty="0">
                <a:solidFill>
                  <a:schemeClr val="accent1">
                    <a:lumMod val="10000"/>
                  </a:schemeClr>
                </a:solidFill>
                <a:ea typeface="MS PGothic" charset="0"/>
                <a:cs typeface="+mn-cs"/>
                <a:hlinkClick r:id="rId4"/>
              </a:rPr>
              <a:t>All About Young Children</a:t>
            </a:r>
            <a:endParaRPr lang="en-US" dirty="0">
              <a:solidFill>
                <a:schemeClr val="accent1">
                  <a:lumMod val="10000"/>
                </a:schemeClr>
              </a:solidFill>
              <a:ea typeface="MS PGothic" charset="0"/>
              <a:cs typeface="+mn-cs"/>
            </a:endParaRPr>
          </a:p>
          <a:p>
            <a:pPr>
              <a:spcAft>
                <a:spcPts val="1200"/>
              </a:spcAft>
              <a:defRPr/>
            </a:pPr>
            <a:r>
              <a:rPr lang="en-US" dirty="0">
                <a:solidFill>
                  <a:schemeClr val="accent1">
                    <a:lumMod val="10000"/>
                  </a:schemeClr>
                </a:solidFill>
                <a:ea typeface="MS PGothic" charset="0"/>
                <a:cs typeface="+mn-cs"/>
                <a:hlinkClick r:id="rId3"/>
              </a:rPr>
              <a:t>Best Practices for Planning Curriculum: Family Partnerships and Culture</a:t>
            </a:r>
            <a:endParaRPr lang="en-US" dirty="0">
              <a:solidFill>
                <a:schemeClr val="accent1">
                  <a:lumMod val="10000"/>
                </a:schemeClr>
              </a:solidFill>
              <a:ea typeface="MS PGothic" charset="0"/>
              <a:cs typeface="+mn-cs"/>
            </a:endParaRPr>
          </a:p>
          <a:p>
            <a:pPr>
              <a:spcAft>
                <a:spcPts val="1200"/>
              </a:spcAft>
              <a:defRPr/>
            </a:pPr>
            <a:r>
              <a:rPr lang="en-US" dirty="0">
                <a:solidFill>
                  <a:schemeClr val="accent1">
                    <a:lumMod val="10000"/>
                  </a:schemeClr>
                </a:solidFill>
                <a:ea typeface="MS PGothic" charset="0"/>
                <a:cs typeface="+mn-cs"/>
                <a:hlinkClick r:id="rId5"/>
              </a:rPr>
              <a:t>Transitional Kindergarten Implementation Guide</a:t>
            </a:r>
            <a:endParaRPr lang="en-US" dirty="0">
              <a:solidFill>
                <a:schemeClr val="accent1">
                  <a:lumMod val="10000"/>
                </a:schemeClr>
              </a:solidFill>
              <a:ea typeface="MS PGothic" charset="0"/>
              <a:cs typeface="+mn-cs"/>
            </a:endParaRPr>
          </a:p>
        </p:txBody>
      </p:sp>
      <p:pic>
        <p:nvPicPr>
          <p:cNvPr id="94212" name="Content Placeholder 3"/>
          <p:cNvPicPr>
            <a:picLocks noGrp="1" noChangeAspect="1"/>
          </p:cNvPicPr>
          <p:nvPr>
            <p:ph sz="half" idx="2"/>
          </p:nvPr>
        </p:nvPicPr>
        <p:blipFill>
          <a:blip r:embed="rId6" cstate="email">
            <a:extLst>
              <a:ext uri="{28A0092B-C50C-407E-A947-70E740481C1C}">
                <a14:useLocalDpi xmlns:a14="http://schemas.microsoft.com/office/drawing/2010/main"/>
              </a:ext>
            </a:extLst>
          </a:blip>
          <a:srcRect/>
          <a:stretch>
            <a:fillRect/>
          </a:stretch>
        </p:blipFill>
        <p:spPr>
          <a:xfrm>
            <a:off x="5494338" y="2046288"/>
            <a:ext cx="3206750" cy="3341687"/>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385763" y="203200"/>
            <a:ext cx="8226425" cy="1143000"/>
          </a:xfrm>
        </p:spPr>
        <p:txBody>
          <a:bodyPr/>
          <a:lstStyle/>
          <a:p>
            <a:r>
              <a:rPr lang="en-US" altLang="en-US"/>
              <a:t>Engaging Families </a:t>
            </a:r>
          </a:p>
        </p:txBody>
      </p:sp>
      <p:sp>
        <p:nvSpPr>
          <p:cNvPr id="2" name="Content Placeholder 2"/>
          <p:cNvSpPr>
            <a:spLocks noGrp="1"/>
          </p:cNvSpPr>
          <p:nvPr>
            <p:ph sz="half" idx="1"/>
          </p:nvPr>
        </p:nvSpPr>
        <p:spPr>
          <a:xfrm>
            <a:off x="385763" y="1700213"/>
            <a:ext cx="3810000" cy="4494212"/>
          </a:xfrm>
        </p:spPr>
        <p:txBody>
          <a:bodyPr/>
          <a:lstStyle/>
          <a:p>
            <a:pPr marL="0" indent="0" algn="ctr">
              <a:buFontTx/>
              <a:buNone/>
              <a:defRPr/>
            </a:pPr>
            <a:r>
              <a:rPr lang="en-US" altLang="en-US" sz="2400" dirty="0"/>
              <a:t>“Teachers may need to explain to parents what classification and patterning are</a:t>
            </a:r>
            <a:r>
              <a:rPr lang="is-IS" altLang="en-US" sz="2400" dirty="0"/>
              <a:t>…</a:t>
            </a:r>
            <a:r>
              <a:rPr lang="en-US" altLang="en-US" sz="2400" dirty="0"/>
              <a:t> Parents who are informed of these developing skills are more likely to engage children in classification and patterning experiences in their everyday routines” </a:t>
            </a:r>
          </a:p>
          <a:p>
            <a:pPr marL="0" indent="-171450" algn="ctr">
              <a:buFontTx/>
              <a:buNone/>
              <a:defRPr/>
            </a:pPr>
            <a:r>
              <a:rPr lang="en-US" altLang="ja-JP" sz="1800" dirty="0"/>
              <a:t>(Preschool Curriculum Framework, Volume 1, p. 270).</a:t>
            </a:r>
            <a:endParaRPr lang="en-US" altLang="en-US" sz="1800" dirty="0"/>
          </a:p>
        </p:txBody>
      </p:sp>
      <p:pic>
        <p:nvPicPr>
          <p:cNvPr id="96260" name="Content Placeholder 1" descr="Screen Shot 2016-10-26 at 8.47.27 AM.png"/>
          <p:cNvPicPr>
            <a:picLocks noGrp="1" noChangeAspect="1"/>
          </p:cNvPicPr>
          <p:nvPr>
            <p:ph sz="half" idx="2"/>
          </p:nvPr>
        </p:nvPicPr>
        <p:blipFill>
          <a:blip r:embed="rId3">
            <a:extLst>
              <a:ext uri="{28A0092B-C50C-407E-A947-70E740481C1C}">
                <a14:useLocalDpi xmlns:a14="http://schemas.microsoft.com/office/drawing/2010/main"/>
              </a:ext>
            </a:extLst>
          </a:blip>
          <a:srcRect/>
          <a:stretch>
            <a:fillRect/>
          </a:stretch>
        </p:blipFill>
        <p:spPr>
          <a:xfrm>
            <a:off x="4432300" y="1700213"/>
            <a:ext cx="4179888" cy="446722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Content Placeholder 3" descr="buttons.jp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0" y="0"/>
            <a:ext cx="9144000" cy="6858000"/>
          </a:xfrm>
        </p:spPr>
      </p:pic>
      <p:sp>
        <p:nvSpPr>
          <p:cNvPr id="2" name="Title 1"/>
          <p:cNvSpPr>
            <a:spLocks noGrp="1"/>
          </p:cNvSpPr>
          <p:nvPr>
            <p:ph type="title"/>
          </p:nvPr>
        </p:nvSpPr>
        <p:spPr>
          <a:xfrm>
            <a:off x="0" y="0"/>
            <a:ext cx="4114800" cy="2057400"/>
          </a:xfrm>
          <a:solidFill>
            <a:schemeClr val="tx1">
              <a:lumMod val="75000"/>
              <a:lumOff val="25000"/>
              <a:alpha val="30000"/>
            </a:schemeClr>
          </a:solidFill>
        </p:spPr>
        <p:txBody>
          <a:bodyPr/>
          <a:lstStyle/>
          <a:p>
            <a:pPr>
              <a:defRPr/>
            </a:pPr>
            <a:r>
              <a:rPr lang="en-US" altLang="en-US" dirty="0">
                <a:solidFill>
                  <a:schemeClr val="bg1"/>
                </a:solidFill>
                <a:effectLst>
                  <a:outerShdw blurRad="38100" dist="38100" dir="2700000" algn="tl">
                    <a:srgbClr val="000000"/>
                  </a:outerShdw>
                </a:effectLst>
                <a:cs typeface="Arial" panose="020B0604020202020204" pitchFamily="34" charset="0"/>
              </a:rPr>
              <a:t>Button, Button, Choose Your Button</a:t>
            </a:r>
          </a:p>
        </p:txBody>
      </p:sp>
      <p:sp>
        <p:nvSpPr>
          <p:cNvPr id="24580" name="Rectangle 5"/>
          <p:cNvSpPr>
            <a:spLocks noChangeArrowheads="1"/>
          </p:cNvSpPr>
          <p:nvPr/>
        </p:nvSpPr>
        <p:spPr bwMode="auto">
          <a:xfrm>
            <a:off x="0" y="6619875"/>
            <a:ext cx="9144000" cy="23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900" dirty="0">
                <a:solidFill>
                  <a:schemeClr val="bg1"/>
                </a:solidFill>
              </a:rPr>
              <a:t>©2016 California Department of Education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4"/>
          <p:cNvSpPr>
            <a:spLocks noGrp="1"/>
          </p:cNvSpPr>
          <p:nvPr>
            <p:ph type="title"/>
          </p:nvPr>
        </p:nvSpPr>
        <p:spPr/>
        <p:txBody>
          <a:bodyPr/>
          <a:lstStyle/>
          <a:p>
            <a:r>
              <a:rPr lang="en-US" altLang="en-US"/>
              <a:t>Engaging Families</a:t>
            </a:r>
          </a:p>
        </p:txBody>
      </p:sp>
      <p:sp>
        <p:nvSpPr>
          <p:cNvPr id="7" name="Content Placeholder 2"/>
          <p:cNvSpPr>
            <a:spLocks noGrp="1"/>
          </p:cNvSpPr>
          <p:nvPr>
            <p:ph idx="1"/>
          </p:nvPr>
        </p:nvSpPr>
        <p:spPr>
          <a:xfrm>
            <a:off x="309563" y="1585913"/>
            <a:ext cx="8467725" cy="4378325"/>
          </a:xfrm>
        </p:spPr>
        <p:style>
          <a:lnRef idx="2">
            <a:schemeClr val="dk1"/>
          </a:lnRef>
          <a:fillRef idx="1">
            <a:schemeClr val="lt1"/>
          </a:fillRef>
          <a:effectRef idx="0">
            <a:schemeClr val="dk1"/>
          </a:effectRef>
          <a:fontRef idx="minor">
            <a:schemeClr val="dk1"/>
          </a:fontRef>
        </p:style>
        <p:txBody>
          <a:bodyPr/>
          <a:lstStyle/>
          <a:p>
            <a:pPr marL="0" indent="0">
              <a:buFontTx/>
              <a:buNone/>
              <a:defRPr/>
            </a:pPr>
            <a:r>
              <a:rPr lang="en-US" altLang="en-US" sz="2800" dirty="0">
                <a:solidFill>
                  <a:srgbClr val="000000"/>
                </a:solidFill>
                <a:cs typeface="Arial" panose="020B0604020202020204" pitchFamily="34" charset="0"/>
              </a:rPr>
              <a:t>It is important to encourage families to:</a:t>
            </a:r>
          </a:p>
          <a:p>
            <a:pPr marL="514350" indent="-514350">
              <a:buFont typeface="+mj-lt"/>
              <a:buAutoNum type="arabicPeriod"/>
              <a:defRPr/>
            </a:pPr>
            <a:r>
              <a:rPr lang="en-US" altLang="en-US" sz="2800" dirty="0">
                <a:solidFill>
                  <a:srgbClr val="000000"/>
                </a:solidFill>
                <a:cs typeface="Arial" panose="020B0604020202020204" pitchFamily="34" charset="0"/>
              </a:rPr>
              <a:t>Recognize mathematics in daily events and interactions.</a:t>
            </a:r>
          </a:p>
          <a:p>
            <a:pPr marL="514350" indent="-514350">
              <a:buFont typeface="+mj-lt"/>
              <a:buAutoNum type="arabicPeriod"/>
              <a:defRPr/>
            </a:pPr>
            <a:r>
              <a:rPr lang="en-US" altLang="en-US" sz="2800" dirty="0">
                <a:solidFill>
                  <a:srgbClr val="000000"/>
                </a:solidFill>
                <a:cs typeface="Arial" panose="020B0604020202020204" pitchFamily="34" charset="0"/>
              </a:rPr>
              <a:t>Ask questions related to everyday situations.</a:t>
            </a:r>
          </a:p>
          <a:p>
            <a:pPr marL="514350" indent="-514350">
              <a:buFont typeface="+mj-lt"/>
              <a:buAutoNum type="arabicPeriod"/>
              <a:defRPr/>
            </a:pPr>
            <a:r>
              <a:rPr lang="en-US" altLang="en-US" sz="2800" dirty="0">
                <a:solidFill>
                  <a:srgbClr val="000000"/>
                </a:solidFill>
                <a:cs typeface="Arial" panose="020B0604020202020204" pitchFamily="34" charset="0"/>
              </a:rPr>
              <a:t>Sort objects at home.</a:t>
            </a:r>
          </a:p>
          <a:p>
            <a:pPr marL="514350" indent="-514350">
              <a:buFont typeface="+mj-lt"/>
              <a:buAutoNum type="arabicPeriod"/>
              <a:defRPr/>
            </a:pPr>
            <a:r>
              <a:rPr lang="en-US" altLang="en-US" sz="2800" dirty="0">
                <a:solidFill>
                  <a:srgbClr val="000000"/>
                </a:solidFill>
                <a:cs typeface="Arial" panose="020B0604020202020204" pitchFamily="34" charset="0"/>
              </a:rPr>
              <a:t>Draw children's attention to patterns in designs and pictures. </a:t>
            </a:r>
          </a:p>
          <a:p>
            <a:pPr marL="514350" indent="-514350">
              <a:buFont typeface="+mj-lt"/>
              <a:buAutoNum type="arabicPeriod"/>
              <a:defRPr/>
            </a:pPr>
            <a:r>
              <a:rPr lang="en-US" altLang="en-US" sz="2800" dirty="0">
                <a:solidFill>
                  <a:srgbClr val="000000"/>
                </a:solidFill>
                <a:cs typeface="Arial" panose="020B0604020202020204" pitchFamily="34" charset="0"/>
              </a:rPr>
              <a:t>Sing songs or read books with children that have rhyming phrases. </a:t>
            </a:r>
          </a:p>
          <a:p>
            <a:pPr lvl="1">
              <a:defRPr/>
            </a:pPr>
            <a:endParaRPr lang="en-US" altLang="en-US" sz="1400" dirty="0">
              <a:solidFill>
                <a:srgbClr val="000000"/>
              </a:solidFill>
              <a:cs typeface="Arial" panose="020B0604020202020204" pitchFamily="34" charset="0"/>
            </a:endParaRPr>
          </a:p>
          <a:p>
            <a:pPr lvl="1">
              <a:defRPr/>
            </a:pPr>
            <a:endParaRPr lang="en-US" altLang="en-US" sz="1400" dirty="0">
              <a:solidFill>
                <a:srgbClr val="000000"/>
              </a:solidFill>
              <a:cs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altLang="en-US"/>
              <a:t>Culminating Activity</a:t>
            </a:r>
          </a:p>
        </p:txBody>
      </p:sp>
      <p:graphicFrame>
        <p:nvGraphicFramePr>
          <p:cNvPr id="4" name="Diagram 3"/>
          <p:cNvGraphicFramePr/>
          <p:nvPr>
            <p:extLst>
              <p:ext uri="{D42A27DB-BD31-4B8C-83A1-F6EECF244321}">
                <p14:modId xmlns:p14="http://schemas.microsoft.com/office/powerpoint/2010/main" val="2008114983"/>
              </p:ext>
            </p:extLst>
          </p:nvPr>
        </p:nvGraphicFramePr>
        <p:xfrm>
          <a:off x="827545" y="491043"/>
          <a:ext cx="7744041" cy="5875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itle 1"/>
          <p:cNvSpPr>
            <a:spLocks noGrp="1"/>
          </p:cNvSpPr>
          <p:nvPr>
            <p:ph type="title"/>
          </p:nvPr>
        </p:nvSpPr>
        <p:spPr>
          <a:solidFill>
            <a:schemeClr val="accent1">
              <a:alpha val="11000"/>
            </a:schemeClr>
          </a:solidFill>
        </p:spPr>
        <p:txBody>
          <a:bodyPr/>
          <a:lstStyle/>
          <a:p>
            <a:pPr>
              <a:defRPr/>
            </a:pPr>
            <a:r>
              <a:rPr lang="en-US" altLang="en-US" dirty="0">
                <a:solidFill>
                  <a:schemeClr val="tx1"/>
                </a:solidFill>
                <a:cs typeface="Arial" panose="020B0604020202020204" pitchFamily="34" charset="0"/>
              </a:rPr>
              <a:t>Thank you for fitting us into</a:t>
            </a:r>
            <a:br>
              <a:rPr lang="en-US" altLang="en-US" dirty="0">
                <a:solidFill>
                  <a:schemeClr val="tx1"/>
                </a:solidFill>
                <a:cs typeface="Arial" panose="020B0604020202020204" pitchFamily="34" charset="0"/>
              </a:rPr>
            </a:br>
            <a:r>
              <a:rPr lang="en-US" altLang="en-US" dirty="0">
                <a:solidFill>
                  <a:schemeClr val="tx1"/>
                </a:solidFill>
                <a:cs typeface="Arial" panose="020B0604020202020204" pitchFamily="34" charset="0"/>
              </a:rPr>
              <a:t> your schedule!</a:t>
            </a:r>
          </a:p>
        </p:txBody>
      </p:sp>
      <p:pic>
        <p:nvPicPr>
          <p:cNvPr id="102403" name="Picture Placeholder 7" descr="IMG_0168.jp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800225" y="1716088"/>
            <a:ext cx="5486400" cy="4114800"/>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30"/>
            <a:ext cx="9131300" cy="1143000"/>
          </a:xfrm>
        </p:spPr>
        <p:txBody>
          <a:bodyPr/>
          <a:lstStyle/>
          <a:p>
            <a:r>
              <a:rPr lang="en-US" sz="3200" dirty="0"/>
              <a:t>Reference Guide for PowerPoint Citations</a:t>
            </a:r>
          </a:p>
        </p:txBody>
      </p:sp>
      <p:sp>
        <p:nvSpPr>
          <p:cNvPr id="3" name="Content Placeholder 2"/>
          <p:cNvSpPr>
            <a:spLocks noGrp="1"/>
          </p:cNvSpPr>
          <p:nvPr>
            <p:ph idx="1"/>
          </p:nvPr>
        </p:nvSpPr>
        <p:spPr>
          <a:xfrm>
            <a:off x="479425" y="1131869"/>
            <a:ext cx="8172450" cy="5119873"/>
          </a:xfrm>
        </p:spPr>
        <p:txBody>
          <a:bodyPr/>
          <a:lstStyle/>
          <a:p>
            <a:pPr marL="233363" indent="-233363">
              <a:spcBef>
                <a:spcPts val="0"/>
              </a:spcBef>
              <a:spcAft>
                <a:spcPts val="1200"/>
              </a:spcAft>
              <a:buNone/>
            </a:pPr>
            <a:r>
              <a:rPr lang="en-US" sz="1400" dirty="0">
                <a:latin typeface="Arial" panose="020B0604020202020204" pitchFamily="34" charset="0"/>
                <a:cs typeface="Arial" panose="020B0604020202020204" pitchFamily="34" charset="0"/>
              </a:rPr>
              <a:t>California Department of Education. 2010</a:t>
            </a:r>
            <a:r>
              <a:rPr lang="en-US" sz="1400" i="1" dirty="0">
                <a:latin typeface="Arial" panose="020B0604020202020204" pitchFamily="34" charset="0"/>
                <a:cs typeface="Arial" panose="020B0604020202020204" pitchFamily="34" charset="0"/>
              </a:rPr>
              <a:t>. California Preschool Curriculum Framework, Volume 1</a:t>
            </a:r>
            <a:r>
              <a:rPr lang="en-US" sz="1400" dirty="0">
                <a:latin typeface="Arial" panose="020B0604020202020204" pitchFamily="34" charset="0"/>
                <a:cs typeface="Arial" panose="020B0604020202020204" pitchFamily="34" charset="0"/>
              </a:rPr>
              <a:t>. http://www.cde.ca.gov/sp/cd/re/documents/psframeworkkvol1.pdf (accessed October 10, 2016).</a:t>
            </a:r>
          </a:p>
          <a:p>
            <a:pPr marL="233363" lvl="0" indent="-233363">
              <a:spcBef>
                <a:spcPts val="0"/>
              </a:spcBef>
              <a:spcAft>
                <a:spcPts val="1200"/>
              </a:spcAft>
              <a:buNone/>
            </a:pPr>
            <a:r>
              <a:rPr lang="en-US" sz="1400" dirty="0">
                <a:latin typeface="Arial" panose="020B0604020202020204" pitchFamily="34" charset="0"/>
                <a:cs typeface="Arial" panose="020B0604020202020204" pitchFamily="34" charset="0"/>
              </a:rPr>
              <a:t>California Department of Education. 2011. </a:t>
            </a:r>
            <a:r>
              <a:rPr lang="en-US" sz="1400" i="1" dirty="0">
                <a:latin typeface="Arial" panose="020B0604020202020204" pitchFamily="34" charset="0"/>
                <a:cs typeface="Arial" panose="020B0604020202020204" pitchFamily="34" charset="0"/>
              </a:rPr>
              <a:t>California Preschool Curriculum Framework, Volume 2</a:t>
            </a:r>
            <a:r>
              <a:rPr lang="en-US" sz="1400" dirty="0">
                <a:latin typeface="Arial" panose="020B0604020202020204" pitchFamily="34" charset="0"/>
                <a:cs typeface="Arial" panose="020B0604020202020204" pitchFamily="34" charset="0"/>
              </a:rPr>
              <a:t>. http://www.cde.ca.gov/sp/cd/re/documents/psframeworkvol2.pdf (accessed October 10, 2016).</a:t>
            </a:r>
          </a:p>
          <a:p>
            <a:pPr marL="233363" indent="-233363">
              <a:spcBef>
                <a:spcPts val="0"/>
              </a:spcBef>
              <a:spcAft>
                <a:spcPts val="1200"/>
              </a:spcAft>
              <a:buNone/>
            </a:pPr>
            <a:r>
              <a:rPr lang="en-US" sz="1400" dirty="0"/>
              <a:t>California Department of Education. 2008. California Preschool Learning Foundations, Volume 1. </a:t>
            </a:r>
            <a:r>
              <a:rPr lang="en-US" sz="1400" dirty="0">
                <a:hlinkClick r:id="rId3"/>
              </a:rPr>
              <a:t>http://www.cde.ca.gov/sp/cd/re/documents/preschoollf.pdf</a:t>
            </a:r>
            <a:r>
              <a:rPr lang="en-US" sz="1400" dirty="0"/>
              <a:t> (accessed October 31, 2016).</a:t>
            </a:r>
          </a:p>
          <a:p>
            <a:pPr marL="233363" indent="-233363">
              <a:spcBef>
                <a:spcPts val="0"/>
              </a:spcBef>
              <a:spcAft>
                <a:spcPts val="1200"/>
              </a:spcAft>
              <a:buNone/>
            </a:pPr>
            <a:r>
              <a:rPr lang="en-US" sz="1400" dirty="0"/>
              <a:t>Geist, </a:t>
            </a:r>
            <a:r>
              <a:rPr lang="en-US" sz="1400" dirty="0" err="1"/>
              <a:t>Kamile</a:t>
            </a:r>
            <a:r>
              <a:rPr lang="en-US" sz="1400" dirty="0"/>
              <a:t>; Geist, Eugene A.; </a:t>
            </a:r>
            <a:r>
              <a:rPr lang="en-US" sz="1400" dirty="0" err="1"/>
              <a:t>Kuznik</a:t>
            </a:r>
            <a:r>
              <a:rPr lang="en-US" sz="1400" dirty="0"/>
              <a:t>, Kathleen. 2012. “The Patterns of Music: Young Children Learning Mathematics through Beat, Rhythm, and Melody.” http://www.naeyc.org/yc/files/yc/file/201201/Geist_Patterns_of_Music_Jan012.pdf. (accessed November 2, 2016).</a:t>
            </a:r>
          </a:p>
          <a:p>
            <a:pPr marL="233363" indent="-233363">
              <a:spcBef>
                <a:spcPts val="0"/>
              </a:spcBef>
              <a:spcAft>
                <a:spcPts val="1200"/>
              </a:spcAft>
              <a:buNone/>
            </a:pPr>
            <a:r>
              <a:rPr lang="en-US" sz="1400" dirty="0" err="1"/>
              <a:t>Greenes</a:t>
            </a:r>
            <a:r>
              <a:rPr lang="en-US" sz="1400" dirty="0"/>
              <a:t>, C. 1999. “Ready to Learn,” in </a:t>
            </a:r>
            <a:r>
              <a:rPr lang="en-US" sz="1400" i="1" dirty="0"/>
              <a:t>Mathematics in the Early Years. </a:t>
            </a:r>
            <a:r>
              <a:rPr lang="en-US" sz="1400" dirty="0"/>
              <a:t>Edited by J. V. Cooper. Reston, VA: National Council of Teachers of Mathematics. </a:t>
            </a:r>
          </a:p>
          <a:p>
            <a:pPr marL="233363" indent="-233363">
              <a:spcBef>
                <a:spcPts val="0"/>
              </a:spcBef>
              <a:spcAft>
                <a:spcPts val="1200"/>
              </a:spcAft>
              <a:buNone/>
            </a:pPr>
            <a:r>
              <a:rPr lang="en-US" altLang="en-US" sz="1400" dirty="0">
                <a:latin typeface="Arial" panose="020B0604020202020204" pitchFamily="34" charset="0"/>
                <a:cs typeface="Arial" panose="020B0604020202020204" pitchFamily="34" charset="0"/>
              </a:rPr>
              <a:t>Tabors, P. O. (2008). </a:t>
            </a:r>
            <a:r>
              <a:rPr lang="en-US" altLang="en-US" sz="1400" i="1" dirty="0">
                <a:latin typeface="Arial" panose="020B0604020202020204" pitchFamily="34" charset="0"/>
                <a:cs typeface="Arial" panose="020B0604020202020204" pitchFamily="34" charset="0"/>
              </a:rPr>
              <a:t>One Child, Two Languages: A Guide for Early Childhood Educators of Children Learning English as a Second Language, Second Edition</a:t>
            </a:r>
            <a:r>
              <a:rPr lang="en-US" altLang="en-US" sz="1400" dirty="0">
                <a:latin typeface="Arial" panose="020B0604020202020204" pitchFamily="34" charset="0"/>
                <a:cs typeface="Arial" panose="020B0604020202020204" pitchFamily="34" charset="0"/>
              </a:rPr>
              <a:t>. Baltimore: Paul H. Brookes Publishing Co., Inc. </a:t>
            </a:r>
            <a:endParaRPr lang="en-US" altLang="ja-JP" sz="1400" i="1" dirty="0">
              <a:solidFill>
                <a:srgbClr val="000000"/>
              </a:solidFill>
              <a:latin typeface="Arial" panose="020B0604020202020204" pitchFamily="34" charset="0"/>
              <a:cs typeface="Arial" panose="020B0604020202020204" pitchFamily="34" charset="0"/>
            </a:endParaRPr>
          </a:p>
          <a:p>
            <a:pPr marL="233363" indent="-233363">
              <a:spcBef>
                <a:spcPts val="0"/>
              </a:spcBef>
              <a:spcAft>
                <a:spcPts val="1200"/>
              </a:spcAft>
              <a:buNone/>
            </a:pPr>
            <a:endParaRPr lang="en-US" altLang="en-US" sz="1400" dirty="0"/>
          </a:p>
          <a:p>
            <a:pPr marL="233363" lvl="0" indent="-233363" defTabSz="457200">
              <a:spcBef>
                <a:spcPts val="0"/>
              </a:spcBef>
              <a:spcAft>
                <a:spcPts val="1200"/>
              </a:spcAft>
              <a:buNone/>
            </a:pPr>
            <a:endParaRPr lang="en-US" sz="1400" dirty="0">
              <a:ea typeface="MS PGothic" panose="020B0600070205080204" pitchFamily="34" charset="-128"/>
              <a:cs typeface="Arial"/>
            </a:endParaRPr>
          </a:p>
          <a:p>
            <a:endParaRPr lang="en-US" sz="1400" dirty="0"/>
          </a:p>
        </p:txBody>
      </p:sp>
    </p:spTree>
    <p:extLst>
      <p:ext uri="{BB962C8B-B14F-4D97-AF65-F5344CB8AC3E}">
        <p14:creationId xmlns:p14="http://schemas.microsoft.com/office/powerpoint/2010/main" val="2760539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7938"/>
            <a:ext cx="9131300" cy="1531938"/>
          </a:xfrm>
        </p:spPr>
        <p:txBody>
          <a:bodyPr/>
          <a:lstStyle/>
          <a:p>
            <a:r>
              <a:rPr lang="en-US" altLang="en-US" sz="3600">
                <a:solidFill>
                  <a:srgbClr val="000000"/>
                </a:solidFill>
                <a:cs typeface="Arial" panose="020B0604020202020204" pitchFamily="34" charset="0"/>
              </a:rPr>
              <a:t>CDE Publications and Resources that Support TK Math Implementation</a:t>
            </a:r>
          </a:p>
        </p:txBody>
      </p:sp>
      <p:sp>
        <p:nvSpPr>
          <p:cNvPr id="5" name="Content Placeholder 4"/>
          <p:cNvSpPr>
            <a:spLocks noGrp="1"/>
          </p:cNvSpPr>
          <p:nvPr>
            <p:ph sz="half" idx="1"/>
          </p:nvPr>
        </p:nvSpPr>
        <p:spPr>
          <a:xfrm>
            <a:off x="6553200" y="4972050"/>
            <a:ext cx="2457450" cy="1350963"/>
          </a:xfrm>
        </p:spPr>
        <p:txBody>
          <a:bodyPr>
            <a:normAutofit/>
          </a:bodyPr>
          <a:lstStyle/>
          <a:p>
            <a:pPr marL="111125" indent="-111125">
              <a:defRPr/>
            </a:pPr>
            <a:r>
              <a:rPr lang="en-US" sz="200" dirty="0">
                <a:ea typeface="+mn-ea"/>
              </a:rPr>
              <a:t>Preschool Learning Foundations</a:t>
            </a:r>
          </a:p>
          <a:p>
            <a:pPr marL="111125" indent="-111125">
              <a:defRPr/>
            </a:pPr>
            <a:r>
              <a:rPr lang="en-US" sz="200" dirty="0">
                <a:ea typeface="+mn-ea"/>
              </a:rPr>
              <a:t>California Common Core State Standards</a:t>
            </a:r>
          </a:p>
          <a:p>
            <a:pPr marL="111125" indent="-111125">
              <a:defRPr/>
            </a:pPr>
            <a:r>
              <a:rPr lang="en-US" sz="200" dirty="0">
                <a:ea typeface="+mn-ea"/>
              </a:rPr>
              <a:t>Preschool Curriculum Framework</a:t>
            </a:r>
          </a:p>
          <a:p>
            <a:pPr marL="111125" indent="-111125">
              <a:defRPr/>
            </a:pPr>
            <a:r>
              <a:rPr lang="en-US" sz="200" dirty="0">
                <a:ea typeface="+mn-ea"/>
              </a:rPr>
              <a:t>Mathematics Framework</a:t>
            </a:r>
          </a:p>
          <a:p>
            <a:pPr marL="111125" indent="-111125">
              <a:defRPr/>
            </a:pPr>
            <a:r>
              <a:rPr lang="en-US" sz="200" dirty="0">
                <a:ea typeface="+mn-ea"/>
              </a:rPr>
              <a:t>DRDP Specific to TK and K</a:t>
            </a:r>
          </a:p>
          <a:p>
            <a:pPr marL="111125" indent="-111125">
              <a:defRPr/>
            </a:pPr>
            <a:r>
              <a:rPr lang="en-US" sz="200" dirty="0">
                <a:ea typeface="+mn-ea"/>
              </a:rPr>
              <a:t>Alignment Document</a:t>
            </a:r>
          </a:p>
          <a:p>
            <a:pPr marL="111125" indent="-111125">
              <a:defRPr/>
            </a:pPr>
            <a:r>
              <a:rPr lang="en-US" sz="200" dirty="0">
                <a:ea typeface="+mn-ea"/>
              </a:rPr>
              <a:t>Preschool English Learners Guide</a:t>
            </a:r>
          </a:p>
          <a:p>
            <a:pPr marL="111125" indent="-111125">
              <a:defRPr/>
            </a:pPr>
            <a:r>
              <a:rPr lang="en-US" sz="200" dirty="0">
                <a:ea typeface="+mn-ea"/>
              </a:rPr>
              <a:t>Transitional Kindergarten Implementation Guide</a:t>
            </a:r>
          </a:p>
          <a:p>
            <a:pPr>
              <a:defRPr/>
            </a:pPr>
            <a:endParaRPr lang="en-US" sz="200" dirty="0">
              <a:ea typeface="+mn-ea"/>
            </a:endParaRPr>
          </a:p>
        </p:txBody>
      </p:sp>
      <p:grpSp>
        <p:nvGrpSpPr>
          <p:cNvPr id="26628" name="Group 7"/>
          <p:cNvGrpSpPr>
            <a:grpSpLocks/>
          </p:cNvGrpSpPr>
          <p:nvPr/>
        </p:nvGrpSpPr>
        <p:grpSpPr bwMode="auto">
          <a:xfrm>
            <a:off x="61913" y="1081088"/>
            <a:ext cx="9020175" cy="5557837"/>
            <a:chOff x="35484" y="1081506"/>
            <a:chExt cx="9021673" cy="5557840"/>
          </a:xfrm>
        </p:grpSpPr>
        <p:sp>
          <p:nvSpPr>
            <p:cNvPr id="26637" name="Rectangle 8"/>
            <p:cNvSpPr>
              <a:spLocks noChangeArrowheads="1"/>
            </p:cNvSpPr>
            <p:nvPr/>
          </p:nvSpPr>
          <p:spPr bwMode="auto">
            <a:xfrm>
              <a:off x="35484" y="1081506"/>
              <a:ext cx="9021673" cy="55578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10" name="Freeform 9"/>
            <p:cNvSpPr/>
            <p:nvPr/>
          </p:nvSpPr>
          <p:spPr>
            <a:xfrm>
              <a:off x="2457378" y="1588390"/>
              <a:ext cx="2088941" cy="1224462"/>
            </a:xfrm>
            <a:custGeom>
              <a:avLst/>
              <a:gdLst>
                <a:gd name="connsiteX0" fmla="*/ 0 w 2088941"/>
                <a:gd name="connsiteY0" fmla="*/ 0 h 1224462"/>
                <a:gd name="connsiteX1" fmla="*/ 2088941 w 2088941"/>
                <a:gd name="connsiteY1" fmla="*/ 0 h 1224462"/>
                <a:gd name="connsiteX2" fmla="*/ 2088941 w 2088941"/>
                <a:gd name="connsiteY2" fmla="*/ 1224462 h 1224462"/>
                <a:gd name="connsiteX3" fmla="*/ 0 w 2088941"/>
                <a:gd name="connsiteY3" fmla="*/ 1224462 h 1224462"/>
                <a:gd name="connsiteX4" fmla="*/ 0 w 2088941"/>
                <a:gd name="connsiteY4" fmla="*/ 0 h 122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941" h="1224462">
                  <a:moveTo>
                    <a:pt x="0" y="0"/>
                  </a:moveTo>
                  <a:lnTo>
                    <a:pt x="2088941" y="0"/>
                  </a:lnTo>
                  <a:lnTo>
                    <a:pt x="2088941" y="1224462"/>
                  </a:lnTo>
                  <a:lnTo>
                    <a:pt x="0" y="1224462"/>
                  </a:lnTo>
                  <a:lnTo>
                    <a:pt x="0" y="0"/>
                  </a:lnTo>
                  <a:close/>
                </a:path>
              </a:pathLst>
            </a:custGeom>
            <a:gradFill rotWithShape="0">
              <a:gsLst>
                <a:gs pos="0">
                  <a:schemeClr val="accent1">
                    <a:lumMod val="75000"/>
                  </a:schemeClr>
                </a:gs>
                <a:gs pos="35000">
                  <a:schemeClr val="accent1"/>
                </a:gs>
                <a:gs pos="100000">
                  <a:schemeClr val="accent5">
                    <a:hueOff val="0"/>
                    <a:satOff val="0"/>
                    <a:lumOff val="0"/>
                    <a:alphaOff val="0"/>
                    <a:tint val="15000"/>
                    <a:satMod val="350000"/>
                  </a:schemeClr>
                </a:gs>
              </a:gsLst>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txBody>
            <a:bodyPr lIns="45720" rIns="45720" spcCol="1270"/>
            <a:lstStyle/>
            <a:p>
              <a:pPr algn="ctr" defTabSz="533400" eaLnBrk="1" hangingPunct="1">
                <a:lnSpc>
                  <a:spcPct val="90000"/>
                </a:lnSpc>
                <a:spcAft>
                  <a:spcPct val="35000"/>
                </a:spcAft>
                <a:defRPr/>
              </a:pPr>
              <a:r>
                <a:rPr lang="en-US" sz="1200" b="1" dirty="0"/>
                <a:t>Preschool Learning Foundations</a:t>
              </a:r>
            </a:p>
          </p:txBody>
        </p:sp>
        <p:sp>
          <p:nvSpPr>
            <p:cNvPr id="11" name="Freeform 10"/>
            <p:cNvSpPr/>
            <p:nvPr/>
          </p:nvSpPr>
          <p:spPr>
            <a:xfrm>
              <a:off x="1119673" y="4601711"/>
              <a:ext cx="2088941" cy="1224462"/>
            </a:xfrm>
            <a:custGeom>
              <a:avLst/>
              <a:gdLst>
                <a:gd name="connsiteX0" fmla="*/ 0 w 2088941"/>
                <a:gd name="connsiteY0" fmla="*/ 0 h 1224462"/>
                <a:gd name="connsiteX1" fmla="*/ 2088941 w 2088941"/>
                <a:gd name="connsiteY1" fmla="*/ 0 h 1224462"/>
                <a:gd name="connsiteX2" fmla="*/ 2088941 w 2088941"/>
                <a:gd name="connsiteY2" fmla="*/ 1224462 h 1224462"/>
                <a:gd name="connsiteX3" fmla="*/ 0 w 2088941"/>
                <a:gd name="connsiteY3" fmla="*/ 1224462 h 1224462"/>
                <a:gd name="connsiteX4" fmla="*/ 0 w 2088941"/>
                <a:gd name="connsiteY4" fmla="*/ 0 h 122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941" h="1224462">
                  <a:moveTo>
                    <a:pt x="0" y="0"/>
                  </a:moveTo>
                  <a:lnTo>
                    <a:pt x="2088941" y="0"/>
                  </a:lnTo>
                  <a:lnTo>
                    <a:pt x="2088941" y="1224462"/>
                  </a:lnTo>
                  <a:lnTo>
                    <a:pt x="0" y="1224462"/>
                  </a:lnTo>
                  <a:lnTo>
                    <a:pt x="0" y="0"/>
                  </a:lnTo>
                  <a:close/>
                </a:path>
              </a:pathLst>
            </a:custGeom>
            <a:gradFill rotWithShape="0">
              <a:gsLst>
                <a:gs pos="0">
                  <a:schemeClr val="accent1">
                    <a:lumMod val="75000"/>
                  </a:schemeClr>
                </a:gs>
                <a:gs pos="35000">
                  <a:schemeClr val="accent1"/>
                </a:gs>
                <a:gs pos="100000">
                  <a:schemeClr val="accent5">
                    <a:hueOff val="0"/>
                    <a:satOff val="0"/>
                    <a:lumOff val="0"/>
                    <a:alphaOff val="0"/>
                    <a:tint val="15000"/>
                    <a:satMod val="350000"/>
                  </a:schemeClr>
                </a:gs>
              </a:gsLst>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txBody>
            <a:bodyPr lIns="45720" rIns="45720" spcCol="1270"/>
            <a:lstStyle/>
            <a:p>
              <a:pPr algn="ctr" defTabSz="533400" eaLnBrk="1" hangingPunct="1">
                <a:lnSpc>
                  <a:spcPct val="90000"/>
                </a:lnSpc>
                <a:spcAft>
                  <a:spcPct val="35000"/>
                </a:spcAft>
                <a:defRPr/>
              </a:pPr>
              <a:r>
                <a:rPr lang="en-US" sz="1200" b="1" dirty="0"/>
                <a:t>Alignment Document</a:t>
              </a:r>
            </a:p>
          </p:txBody>
        </p:sp>
        <p:sp>
          <p:nvSpPr>
            <p:cNvPr id="13" name="Freeform 12"/>
            <p:cNvSpPr/>
            <p:nvPr/>
          </p:nvSpPr>
          <p:spPr>
            <a:xfrm>
              <a:off x="4836209" y="1588390"/>
              <a:ext cx="2088941" cy="1224462"/>
            </a:xfrm>
            <a:custGeom>
              <a:avLst/>
              <a:gdLst>
                <a:gd name="connsiteX0" fmla="*/ 0 w 2088941"/>
                <a:gd name="connsiteY0" fmla="*/ 0 h 1224462"/>
                <a:gd name="connsiteX1" fmla="*/ 2088941 w 2088941"/>
                <a:gd name="connsiteY1" fmla="*/ 0 h 1224462"/>
                <a:gd name="connsiteX2" fmla="*/ 2088941 w 2088941"/>
                <a:gd name="connsiteY2" fmla="*/ 1224462 h 1224462"/>
                <a:gd name="connsiteX3" fmla="*/ 0 w 2088941"/>
                <a:gd name="connsiteY3" fmla="*/ 1224462 h 1224462"/>
                <a:gd name="connsiteX4" fmla="*/ 0 w 2088941"/>
                <a:gd name="connsiteY4" fmla="*/ 0 h 122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941" h="1224462">
                  <a:moveTo>
                    <a:pt x="0" y="0"/>
                  </a:moveTo>
                  <a:lnTo>
                    <a:pt x="2088941" y="0"/>
                  </a:lnTo>
                  <a:lnTo>
                    <a:pt x="2088941" y="1224462"/>
                  </a:lnTo>
                  <a:lnTo>
                    <a:pt x="0" y="1224462"/>
                  </a:lnTo>
                  <a:lnTo>
                    <a:pt x="0" y="0"/>
                  </a:lnTo>
                  <a:close/>
                </a:path>
              </a:pathLst>
            </a:custGeom>
            <a:gradFill rotWithShape="0">
              <a:gsLst>
                <a:gs pos="0">
                  <a:schemeClr val="accent1">
                    <a:lumMod val="75000"/>
                  </a:schemeClr>
                </a:gs>
                <a:gs pos="35000">
                  <a:schemeClr val="accent1"/>
                </a:gs>
                <a:gs pos="100000">
                  <a:schemeClr val="accent5">
                    <a:hueOff val="0"/>
                    <a:satOff val="0"/>
                    <a:lumOff val="0"/>
                    <a:alphaOff val="0"/>
                    <a:tint val="15000"/>
                    <a:satMod val="350000"/>
                  </a:schemeClr>
                </a:gs>
              </a:gsLst>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txBody>
            <a:bodyPr lIns="45720" rIns="45720" spcCol="1270"/>
            <a:lstStyle/>
            <a:p>
              <a:pPr algn="ctr" defTabSz="533400" eaLnBrk="1" hangingPunct="1">
                <a:lnSpc>
                  <a:spcPct val="90000"/>
                </a:lnSpc>
                <a:spcAft>
                  <a:spcPct val="35000"/>
                </a:spcAft>
                <a:defRPr/>
              </a:pPr>
              <a:r>
                <a:rPr lang="en-US" sz="1200" b="1" dirty="0"/>
                <a:t>California Common Core State Standards</a:t>
              </a:r>
            </a:p>
          </p:txBody>
        </p:sp>
        <p:sp>
          <p:nvSpPr>
            <p:cNvPr id="15" name="Freeform 14"/>
            <p:cNvSpPr/>
            <p:nvPr/>
          </p:nvSpPr>
          <p:spPr>
            <a:xfrm>
              <a:off x="1119673" y="3097739"/>
              <a:ext cx="2088941" cy="1224462"/>
            </a:xfrm>
            <a:custGeom>
              <a:avLst/>
              <a:gdLst>
                <a:gd name="connsiteX0" fmla="*/ 0 w 2088941"/>
                <a:gd name="connsiteY0" fmla="*/ 0 h 1224462"/>
                <a:gd name="connsiteX1" fmla="*/ 2088941 w 2088941"/>
                <a:gd name="connsiteY1" fmla="*/ 0 h 1224462"/>
                <a:gd name="connsiteX2" fmla="*/ 2088941 w 2088941"/>
                <a:gd name="connsiteY2" fmla="*/ 1224462 h 1224462"/>
                <a:gd name="connsiteX3" fmla="*/ 0 w 2088941"/>
                <a:gd name="connsiteY3" fmla="*/ 1224462 h 1224462"/>
                <a:gd name="connsiteX4" fmla="*/ 0 w 2088941"/>
                <a:gd name="connsiteY4" fmla="*/ 0 h 122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941" h="1224462">
                  <a:moveTo>
                    <a:pt x="0" y="0"/>
                  </a:moveTo>
                  <a:lnTo>
                    <a:pt x="2088941" y="0"/>
                  </a:lnTo>
                  <a:lnTo>
                    <a:pt x="2088941" y="1224462"/>
                  </a:lnTo>
                  <a:lnTo>
                    <a:pt x="0" y="1224462"/>
                  </a:lnTo>
                  <a:lnTo>
                    <a:pt x="0" y="0"/>
                  </a:lnTo>
                  <a:close/>
                </a:path>
              </a:pathLst>
            </a:custGeom>
            <a:gradFill rotWithShape="0">
              <a:gsLst>
                <a:gs pos="0">
                  <a:schemeClr val="accent1">
                    <a:lumMod val="75000"/>
                  </a:schemeClr>
                </a:gs>
                <a:gs pos="35000">
                  <a:schemeClr val="accent1"/>
                </a:gs>
                <a:gs pos="100000">
                  <a:schemeClr val="accent5">
                    <a:hueOff val="0"/>
                    <a:satOff val="0"/>
                    <a:lumOff val="0"/>
                    <a:alphaOff val="0"/>
                    <a:tint val="15000"/>
                    <a:satMod val="350000"/>
                  </a:schemeClr>
                </a:gs>
              </a:gsLst>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txBody>
            <a:bodyPr lIns="45720" rIns="45720" spcCol="1270"/>
            <a:lstStyle/>
            <a:p>
              <a:pPr algn="ctr" defTabSz="533400" eaLnBrk="1" hangingPunct="1">
                <a:lnSpc>
                  <a:spcPct val="90000"/>
                </a:lnSpc>
                <a:spcAft>
                  <a:spcPct val="35000"/>
                </a:spcAft>
                <a:defRPr/>
              </a:pPr>
              <a:r>
                <a:rPr lang="en-US" sz="1200" b="1" dirty="0"/>
                <a:t>Preschool Curriculum Framework</a:t>
              </a:r>
            </a:p>
          </p:txBody>
        </p:sp>
        <p:sp>
          <p:nvSpPr>
            <p:cNvPr id="16" name="Freeform 15"/>
            <p:cNvSpPr/>
            <p:nvPr/>
          </p:nvSpPr>
          <p:spPr>
            <a:xfrm>
              <a:off x="3506347" y="3073396"/>
              <a:ext cx="2088941" cy="1224462"/>
            </a:xfrm>
            <a:custGeom>
              <a:avLst/>
              <a:gdLst>
                <a:gd name="connsiteX0" fmla="*/ 0 w 2088941"/>
                <a:gd name="connsiteY0" fmla="*/ 0 h 1224462"/>
                <a:gd name="connsiteX1" fmla="*/ 2088941 w 2088941"/>
                <a:gd name="connsiteY1" fmla="*/ 0 h 1224462"/>
                <a:gd name="connsiteX2" fmla="*/ 2088941 w 2088941"/>
                <a:gd name="connsiteY2" fmla="*/ 1224462 h 1224462"/>
                <a:gd name="connsiteX3" fmla="*/ 0 w 2088941"/>
                <a:gd name="connsiteY3" fmla="*/ 1224462 h 1224462"/>
                <a:gd name="connsiteX4" fmla="*/ 0 w 2088941"/>
                <a:gd name="connsiteY4" fmla="*/ 0 h 122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941" h="1224462">
                  <a:moveTo>
                    <a:pt x="0" y="0"/>
                  </a:moveTo>
                  <a:lnTo>
                    <a:pt x="2088941" y="0"/>
                  </a:lnTo>
                  <a:lnTo>
                    <a:pt x="2088941" y="1224462"/>
                  </a:lnTo>
                  <a:lnTo>
                    <a:pt x="0" y="1224462"/>
                  </a:lnTo>
                  <a:lnTo>
                    <a:pt x="0" y="0"/>
                  </a:lnTo>
                  <a:close/>
                </a:path>
              </a:pathLst>
            </a:custGeom>
            <a:gradFill rotWithShape="0">
              <a:gsLst>
                <a:gs pos="0">
                  <a:schemeClr val="accent1">
                    <a:lumMod val="75000"/>
                  </a:schemeClr>
                </a:gs>
                <a:gs pos="35000">
                  <a:schemeClr val="accent1"/>
                </a:gs>
                <a:gs pos="100000">
                  <a:schemeClr val="accent5">
                    <a:hueOff val="0"/>
                    <a:satOff val="0"/>
                    <a:lumOff val="0"/>
                    <a:alphaOff val="0"/>
                    <a:tint val="15000"/>
                    <a:satMod val="350000"/>
                  </a:schemeClr>
                </a:gs>
              </a:gsLst>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txBody>
            <a:bodyPr lIns="45720" rIns="45720" spcCol="1270"/>
            <a:lstStyle/>
            <a:p>
              <a:pPr algn="ctr" defTabSz="533400" eaLnBrk="1" hangingPunct="1">
                <a:lnSpc>
                  <a:spcPct val="90000"/>
                </a:lnSpc>
                <a:spcAft>
                  <a:spcPct val="35000"/>
                </a:spcAft>
                <a:defRPr/>
              </a:pPr>
              <a:r>
                <a:rPr lang="en-US" sz="1200" b="1" dirty="0"/>
                <a:t>Math Framework</a:t>
              </a:r>
            </a:p>
          </p:txBody>
        </p:sp>
        <p:sp>
          <p:nvSpPr>
            <p:cNvPr id="17" name="Freeform 16"/>
            <p:cNvSpPr/>
            <p:nvPr/>
          </p:nvSpPr>
          <p:spPr>
            <a:xfrm>
              <a:off x="5875327" y="4601711"/>
              <a:ext cx="2088941" cy="1224462"/>
            </a:xfrm>
            <a:custGeom>
              <a:avLst/>
              <a:gdLst>
                <a:gd name="connsiteX0" fmla="*/ 0 w 2088941"/>
                <a:gd name="connsiteY0" fmla="*/ 0 h 1224462"/>
                <a:gd name="connsiteX1" fmla="*/ 2088941 w 2088941"/>
                <a:gd name="connsiteY1" fmla="*/ 0 h 1224462"/>
                <a:gd name="connsiteX2" fmla="*/ 2088941 w 2088941"/>
                <a:gd name="connsiteY2" fmla="*/ 1224462 h 1224462"/>
                <a:gd name="connsiteX3" fmla="*/ 0 w 2088941"/>
                <a:gd name="connsiteY3" fmla="*/ 1224462 h 1224462"/>
                <a:gd name="connsiteX4" fmla="*/ 0 w 2088941"/>
                <a:gd name="connsiteY4" fmla="*/ 0 h 122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941" h="1224462">
                  <a:moveTo>
                    <a:pt x="0" y="0"/>
                  </a:moveTo>
                  <a:lnTo>
                    <a:pt x="2088941" y="0"/>
                  </a:lnTo>
                  <a:lnTo>
                    <a:pt x="2088941" y="1224462"/>
                  </a:lnTo>
                  <a:lnTo>
                    <a:pt x="0" y="1224462"/>
                  </a:lnTo>
                  <a:lnTo>
                    <a:pt x="0" y="0"/>
                  </a:lnTo>
                  <a:close/>
                </a:path>
              </a:pathLst>
            </a:custGeom>
            <a:gradFill rotWithShape="0">
              <a:gsLst>
                <a:gs pos="0">
                  <a:schemeClr val="accent1">
                    <a:lumMod val="75000"/>
                  </a:schemeClr>
                </a:gs>
                <a:gs pos="35000">
                  <a:schemeClr val="accent1"/>
                </a:gs>
                <a:gs pos="100000">
                  <a:schemeClr val="accent5">
                    <a:hueOff val="0"/>
                    <a:satOff val="0"/>
                    <a:lumOff val="0"/>
                    <a:alphaOff val="0"/>
                    <a:tint val="15000"/>
                    <a:satMod val="350000"/>
                  </a:schemeClr>
                </a:gs>
              </a:gsLst>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txBody>
            <a:bodyPr lIns="45720" rIns="45720" spcCol="1270"/>
            <a:lstStyle/>
            <a:p>
              <a:pPr algn="ctr" defTabSz="533400" eaLnBrk="1" hangingPunct="1">
                <a:lnSpc>
                  <a:spcPct val="90000"/>
                </a:lnSpc>
                <a:spcAft>
                  <a:spcPct val="35000"/>
                </a:spcAft>
                <a:defRPr/>
              </a:pPr>
              <a:r>
                <a:rPr lang="en-US" sz="1200" b="1" dirty="0"/>
                <a:t>TK Implementation Guide</a:t>
              </a:r>
            </a:p>
          </p:txBody>
        </p:sp>
        <p:sp>
          <p:nvSpPr>
            <p:cNvPr id="18" name="Freeform 17"/>
            <p:cNvSpPr/>
            <p:nvPr/>
          </p:nvSpPr>
          <p:spPr>
            <a:xfrm>
              <a:off x="5923932" y="3073396"/>
              <a:ext cx="2088941" cy="1248805"/>
            </a:xfrm>
            <a:custGeom>
              <a:avLst/>
              <a:gdLst>
                <a:gd name="connsiteX0" fmla="*/ 0 w 2088941"/>
                <a:gd name="connsiteY0" fmla="*/ 0 h 1224462"/>
                <a:gd name="connsiteX1" fmla="*/ 2088941 w 2088941"/>
                <a:gd name="connsiteY1" fmla="*/ 0 h 1224462"/>
                <a:gd name="connsiteX2" fmla="*/ 2088941 w 2088941"/>
                <a:gd name="connsiteY2" fmla="*/ 1224462 h 1224462"/>
                <a:gd name="connsiteX3" fmla="*/ 0 w 2088941"/>
                <a:gd name="connsiteY3" fmla="*/ 1224462 h 1224462"/>
                <a:gd name="connsiteX4" fmla="*/ 0 w 2088941"/>
                <a:gd name="connsiteY4" fmla="*/ 0 h 122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941" h="1224462">
                  <a:moveTo>
                    <a:pt x="0" y="0"/>
                  </a:moveTo>
                  <a:lnTo>
                    <a:pt x="2088941" y="0"/>
                  </a:lnTo>
                  <a:lnTo>
                    <a:pt x="2088941" y="1224462"/>
                  </a:lnTo>
                  <a:lnTo>
                    <a:pt x="0" y="1224462"/>
                  </a:lnTo>
                  <a:lnTo>
                    <a:pt x="0" y="0"/>
                  </a:lnTo>
                  <a:close/>
                </a:path>
              </a:pathLst>
            </a:custGeom>
            <a:gradFill rotWithShape="0">
              <a:gsLst>
                <a:gs pos="0">
                  <a:schemeClr val="accent1">
                    <a:lumMod val="75000"/>
                  </a:schemeClr>
                </a:gs>
                <a:gs pos="35000">
                  <a:schemeClr val="accent1"/>
                </a:gs>
                <a:gs pos="100000">
                  <a:schemeClr val="accent5">
                    <a:hueOff val="0"/>
                    <a:satOff val="0"/>
                    <a:lumOff val="0"/>
                    <a:alphaOff val="0"/>
                    <a:tint val="15000"/>
                    <a:satMod val="350000"/>
                  </a:schemeClr>
                </a:gs>
              </a:gsLst>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txBody>
            <a:bodyPr lIns="45720" rIns="45720" spcCol="1270"/>
            <a:lstStyle/>
            <a:p>
              <a:pPr algn="ctr" defTabSz="533400" eaLnBrk="1" hangingPunct="1">
                <a:lnSpc>
                  <a:spcPct val="90000"/>
                </a:lnSpc>
                <a:spcAft>
                  <a:spcPct val="35000"/>
                </a:spcAft>
                <a:defRPr/>
              </a:pPr>
              <a:r>
                <a:rPr lang="en-US" sz="1200" b="1" dirty="0"/>
                <a:t>DRDP-K</a:t>
              </a:r>
            </a:p>
          </p:txBody>
        </p:sp>
        <p:sp>
          <p:nvSpPr>
            <p:cNvPr id="20" name="Freeform 19"/>
            <p:cNvSpPr/>
            <p:nvPr/>
          </p:nvSpPr>
          <p:spPr>
            <a:xfrm>
              <a:off x="3501849" y="4601711"/>
              <a:ext cx="2088941" cy="1224462"/>
            </a:xfrm>
            <a:custGeom>
              <a:avLst/>
              <a:gdLst>
                <a:gd name="connsiteX0" fmla="*/ 0 w 2088941"/>
                <a:gd name="connsiteY0" fmla="*/ 0 h 1224462"/>
                <a:gd name="connsiteX1" fmla="*/ 2088941 w 2088941"/>
                <a:gd name="connsiteY1" fmla="*/ 0 h 1224462"/>
                <a:gd name="connsiteX2" fmla="*/ 2088941 w 2088941"/>
                <a:gd name="connsiteY2" fmla="*/ 1224462 h 1224462"/>
                <a:gd name="connsiteX3" fmla="*/ 0 w 2088941"/>
                <a:gd name="connsiteY3" fmla="*/ 1224462 h 1224462"/>
                <a:gd name="connsiteX4" fmla="*/ 0 w 2088941"/>
                <a:gd name="connsiteY4" fmla="*/ 0 h 122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941" h="1224462">
                  <a:moveTo>
                    <a:pt x="0" y="0"/>
                  </a:moveTo>
                  <a:lnTo>
                    <a:pt x="2088941" y="0"/>
                  </a:lnTo>
                  <a:lnTo>
                    <a:pt x="2088941" y="1224462"/>
                  </a:lnTo>
                  <a:lnTo>
                    <a:pt x="0" y="1224462"/>
                  </a:lnTo>
                  <a:lnTo>
                    <a:pt x="0" y="0"/>
                  </a:lnTo>
                  <a:close/>
                </a:path>
              </a:pathLst>
            </a:custGeom>
            <a:gradFill rotWithShape="0">
              <a:gsLst>
                <a:gs pos="0">
                  <a:schemeClr val="accent1">
                    <a:lumMod val="75000"/>
                  </a:schemeClr>
                </a:gs>
                <a:gs pos="35000">
                  <a:schemeClr val="accent1"/>
                </a:gs>
                <a:gs pos="100000">
                  <a:schemeClr val="accent5">
                    <a:hueOff val="0"/>
                    <a:satOff val="0"/>
                    <a:lumOff val="0"/>
                    <a:alphaOff val="0"/>
                    <a:tint val="15000"/>
                    <a:satMod val="350000"/>
                  </a:schemeClr>
                </a:gs>
              </a:gsLst>
            </a:gra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txBody>
            <a:bodyPr lIns="45720" rIns="45720" spcCol="1270"/>
            <a:lstStyle/>
            <a:p>
              <a:pPr algn="ctr" defTabSz="533400" eaLnBrk="1" hangingPunct="1">
                <a:lnSpc>
                  <a:spcPct val="90000"/>
                </a:lnSpc>
                <a:spcAft>
                  <a:spcPct val="35000"/>
                </a:spcAft>
                <a:defRPr/>
              </a:pPr>
              <a:r>
                <a:rPr lang="en-US" sz="1200" b="1" dirty="0"/>
                <a:t>Preschool English Learners</a:t>
              </a:r>
            </a:p>
          </p:txBody>
        </p:sp>
      </p:grpSp>
      <p:pic>
        <p:nvPicPr>
          <p:cNvPr id="26629" name="Picture 7"/>
          <p:cNvPicPr>
            <a:picLocks/>
          </p:cNvPicPr>
          <p:nvPr/>
        </p:nvPicPr>
        <p:blipFill>
          <a:blip r:embed="rId3">
            <a:extLst>
              <a:ext uri="{28A0092B-C50C-407E-A947-70E740481C1C}">
                <a14:useLocalDpi xmlns:a14="http://schemas.microsoft.com/office/drawing/2010/main"/>
              </a:ext>
            </a:extLst>
          </a:blip>
          <a:srcRect/>
          <a:stretch>
            <a:fillRect/>
          </a:stretch>
        </p:blipFill>
        <p:spPr bwMode="auto">
          <a:xfrm>
            <a:off x="6553200" y="4908550"/>
            <a:ext cx="703263" cy="9810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26630" name="Picture 8"/>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828800" y="3470275"/>
            <a:ext cx="722313" cy="9223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26631" name="Picture 9"/>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171825" y="2063750"/>
            <a:ext cx="711200" cy="9223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26632" name="Picture 10"/>
          <p:cNvPicPr>
            <a:picLocks/>
          </p:cNvPicPr>
          <p:nvPr/>
        </p:nvPicPr>
        <p:blipFill>
          <a:blip r:embed="rId6">
            <a:extLst>
              <a:ext uri="{28A0092B-C50C-407E-A947-70E740481C1C}">
                <a14:useLocalDpi xmlns:a14="http://schemas.microsoft.com/office/drawing/2010/main"/>
              </a:ext>
            </a:extLst>
          </a:blip>
          <a:srcRect/>
          <a:stretch>
            <a:fillRect/>
          </a:stretch>
        </p:blipFill>
        <p:spPr bwMode="auto">
          <a:xfrm>
            <a:off x="1838325" y="4972050"/>
            <a:ext cx="703263" cy="98266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26633" name="Picture 11"/>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382593" y="3470276"/>
            <a:ext cx="1222173" cy="9456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26634" name="Picture 14"/>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5380038" y="2041525"/>
            <a:ext cx="1052512" cy="8143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26635" name="Picture 1"/>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4225925" y="5010150"/>
            <a:ext cx="708025" cy="9239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3" name="Picture 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168775" y="3355975"/>
            <a:ext cx="806450" cy="1041400"/>
          </a:xfrm>
          <a:prstGeom prst="rect">
            <a:avLst/>
          </a:prstGeom>
          <a:ln>
            <a:solidFill>
              <a:schemeClr val="tx1">
                <a:lumMod val="75000"/>
                <a:lumOff val="25000"/>
              </a:schemeClr>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a:t>Why Use the Preschool Learning Foundations for TK?</a:t>
            </a:r>
          </a:p>
        </p:txBody>
      </p:sp>
      <p:sp>
        <p:nvSpPr>
          <p:cNvPr id="3" name="Content Placeholder 2"/>
          <p:cNvSpPr>
            <a:spLocks noGrp="1"/>
          </p:cNvSpPr>
          <p:nvPr>
            <p:ph idx="1"/>
          </p:nvPr>
        </p:nvSpPr>
        <p:spPr/>
        <p:txBody>
          <a:bodyPr>
            <a:normAutofit fontScale="77500" lnSpcReduction="20000"/>
          </a:bodyPr>
          <a:lstStyle/>
          <a:p>
            <a:pPr marL="347472" indent="-347472">
              <a:lnSpc>
                <a:spcPct val="120000"/>
              </a:lnSpc>
              <a:spcBef>
                <a:spcPts val="672"/>
              </a:spcBef>
              <a:buFontTx/>
              <a:buNone/>
              <a:defRPr/>
            </a:pPr>
            <a:r>
              <a:rPr lang="en-US" sz="3600" dirty="0">
                <a:cs typeface="ＭＳ Ｐゴシック" charset="0"/>
              </a:rPr>
              <a:t>CA Law (EC 48000):</a:t>
            </a:r>
          </a:p>
          <a:p>
            <a:pPr marL="347472" indent="-347472">
              <a:lnSpc>
                <a:spcPct val="120000"/>
              </a:lnSpc>
              <a:spcBef>
                <a:spcPts val="672"/>
              </a:spcBef>
              <a:defRPr/>
            </a:pPr>
            <a:r>
              <a:rPr lang="en-US" sz="3600" dirty="0">
                <a:cs typeface="ＭＳ Ｐゴシック" charset="0"/>
              </a:rPr>
              <a:t>Transitional kindergarten is the first year of a two-year kindergarten program that uses a modified kindergarten curriculum that is age and developmentally appropriate.</a:t>
            </a:r>
          </a:p>
          <a:p>
            <a:pPr marL="347472" indent="-347472">
              <a:lnSpc>
                <a:spcPct val="120000"/>
              </a:lnSpc>
              <a:spcBef>
                <a:spcPts val="672"/>
              </a:spcBef>
              <a:defRPr/>
            </a:pPr>
            <a:r>
              <a:rPr lang="en-US" sz="3600" dirty="0">
                <a:cs typeface="ＭＳ Ｐゴシック" charset="0"/>
              </a:rPr>
              <a:t>Transitional kindergarten programs are intended to be aligned to the California Preschool Learning Foundations developed by the CDE.</a:t>
            </a:r>
            <a:endParaRPr lang="en-US" dirty="0">
              <a:ea typeface="ＭＳ Ｐゴシック" pitchFamily="34" charset="-128"/>
              <a:cs typeface="ＭＳ Ｐゴシック"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xfrm>
            <a:off x="385763" y="203200"/>
            <a:ext cx="8226425" cy="1143000"/>
          </a:xfrm>
        </p:spPr>
        <p:txBody>
          <a:bodyPr/>
          <a:lstStyle/>
          <a:p>
            <a:pPr eaLnBrk="1" hangingPunct="1"/>
            <a:r>
              <a:rPr lang="en-US" altLang="en-US" sz="3600"/>
              <a:t>Foundations and Framework, </a:t>
            </a:r>
            <a:br>
              <a:rPr lang="en-US" altLang="en-US" sz="3600"/>
            </a:br>
            <a:r>
              <a:rPr lang="en-US" altLang="en-US" sz="3600"/>
              <a:t>Volume 1</a:t>
            </a:r>
          </a:p>
        </p:txBody>
      </p:sp>
      <p:pic>
        <p:nvPicPr>
          <p:cNvPr id="63491" name="Content Placeholder 3"/>
          <p:cNvPicPr>
            <a:picLocks noGrp="1" noChangeAspect="1"/>
          </p:cNvPicPr>
          <p:nvPr>
            <p:ph sz="half" idx="1"/>
          </p:nvPr>
        </p:nvPicPr>
        <p:blipFill>
          <a:blip r:embed="rId3">
            <a:extLst>
              <a:ext uri="{28A0092B-C50C-407E-A947-70E740481C1C}">
                <a14:useLocalDpi xmlns:a14="http://schemas.microsoft.com/office/drawing/2010/main"/>
              </a:ext>
            </a:extLst>
          </a:blip>
          <a:srcRect/>
          <a:stretch>
            <a:fillRect/>
          </a:stretch>
        </p:blipFill>
        <p:spPr>
          <a:xfrm>
            <a:off x="604838" y="1751013"/>
            <a:ext cx="3371850" cy="4391025"/>
          </a:xfrm>
          <a:ln>
            <a:solidFill>
              <a:srgbClr val="000000"/>
            </a:solidFill>
            <a:miter lim="800000"/>
            <a:headEnd/>
            <a:tailEnd/>
          </a:ln>
        </p:spPr>
      </p:pic>
      <p:pic>
        <p:nvPicPr>
          <p:cNvPr id="63492" name="Content Placeholder 4"/>
          <p:cNvPicPr>
            <a:picLocks noGrp="1" noChangeAspect="1"/>
          </p:cNvPicPr>
          <p:nvPr>
            <p:ph sz="half" idx="2"/>
          </p:nvPr>
        </p:nvPicPr>
        <p:blipFill>
          <a:blip r:embed="rId4">
            <a:extLst>
              <a:ext uri="{28A0092B-C50C-407E-A947-70E740481C1C}">
                <a14:useLocalDpi xmlns:a14="http://schemas.microsoft.com/office/drawing/2010/main"/>
              </a:ext>
            </a:extLst>
          </a:blip>
          <a:srcRect/>
          <a:stretch>
            <a:fillRect/>
          </a:stretch>
        </p:blipFill>
        <p:spPr>
          <a:xfrm>
            <a:off x="5021263" y="1757363"/>
            <a:ext cx="3371850" cy="4381500"/>
          </a:xfrm>
          <a:ln>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34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p:cNvSpPr>
          <p:nvPr>
            <p:ph type="title"/>
          </p:nvPr>
        </p:nvSpPr>
        <p:spPr/>
        <p:txBody>
          <a:bodyPr/>
          <a:lstStyle/>
          <a:p>
            <a:pPr eaLnBrk="1" hangingPunct="1"/>
            <a:r>
              <a:rPr lang="en-US" altLang="en-US" dirty="0">
                <a:solidFill>
                  <a:schemeClr val="tx1"/>
                </a:solidFill>
              </a:rPr>
              <a:t>Domain Organization</a:t>
            </a:r>
          </a:p>
        </p:txBody>
      </p:sp>
      <p:pic>
        <p:nvPicPr>
          <p:cNvPr id="32771" name="Picture 7" descr="mtsubstrandtable.tiff"/>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09563" y="1847819"/>
            <a:ext cx="8467725" cy="3851337"/>
          </a:xfrm>
          <a:noFill/>
          <a:ln>
            <a:solidFill>
              <a:schemeClr val="tx1">
                <a:alpha val="32941"/>
              </a:schemeClr>
            </a:solidFill>
            <a:miter lim="800000"/>
            <a:headEnd/>
            <a:tailEnd/>
          </a:ln>
        </p:spPr>
      </p:pic>
      <p:sp>
        <p:nvSpPr>
          <p:cNvPr id="9" name="Right Arrow 8"/>
          <p:cNvSpPr>
            <a:spLocks noChangeArrowheads="1"/>
          </p:cNvSpPr>
          <p:nvPr/>
        </p:nvSpPr>
        <p:spPr bwMode="auto">
          <a:xfrm>
            <a:off x="1403350" y="2606675"/>
            <a:ext cx="1066800" cy="358775"/>
          </a:xfrm>
          <a:prstGeom prst="rightArrow">
            <a:avLst>
              <a:gd name="adj1" fmla="val 50000"/>
              <a:gd name="adj2" fmla="val 49998"/>
            </a:avLst>
          </a:prstGeom>
          <a:solidFill>
            <a:srgbClr val="FF0000">
              <a:alpha val="61176"/>
            </a:srgbClr>
          </a:solidFill>
          <a:ln w="9525">
            <a:solidFill>
              <a:srgbClr val="4A7EBB"/>
            </a:solidFill>
            <a:miter lim="800000"/>
            <a:headEnd/>
            <a:tailEnd/>
          </a:ln>
          <a:effectLst>
            <a:outerShdw dist="23000" dir="5400000" rotWithShape="0">
              <a:srgbClr val="808080">
                <a:alpha val="34998"/>
              </a:srgbClr>
            </a:outerShdw>
          </a:effectLst>
        </p:spPr>
        <p:txBody>
          <a:bodyPr anchor="ctr"/>
          <a:lstStyle/>
          <a:p>
            <a:pPr algn="ctr" eaLnBrk="1" fontAlgn="auto" hangingPunct="1">
              <a:spcBef>
                <a:spcPts val="0"/>
              </a:spcBef>
              <a:spcAft>
                <a:spcPts val="0"/>
              </a:spcAft>
              <a:defRPr/>
            </a:pPr>
            <a:endParaRPr lang="en-US" sz="1800" dirty="0">
              <a:solidFill>
                <a:schemeClr val="lt1"/>
              </a:solidFill>
              <a:latin typeface="+mn-lt"/>
              <a:ea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3"/>
          <p:cNvSpPr>
            <a:spLocks noGrp="1"/>
          </p:cNvSpPr>
          <p:nvPr>
            <p:ph type="title"/>
          </p:nvPr>
        </p:nvSpPr>
        <p:spPr/>
        <p:txBody>
          <a:bodyPr/>
          <a:lstStyle/>
          <a:p>
            <a:r>
              <a:rPr lang="en-US" altLang="en-US"/>
              <a:t>Map of the Foundations</a:t>
            </a:r>
          </a:p>
        </p:txBody>
      </p:sp>
      <p:pic>
        <p:nvPicPr>
          <p:cNvPr id="34819" name="Picture 1" descr="Screen Shot 2016-09-29 at 2.59.19 PM.pn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2514600" y="1162050"/>
            <a:ext cx="4056063" cy="5267325"/>
          </a:xfrm>
          <a:noFill/>
        </p:spPr>
      </p:pic>
      <p:sp>
        <p:nvSpPr>
          <p:cNvPr id="33796" name="AutoShape 4"/>
          <p:cNvSpPr>
            <a:spLocks noChangeArrowheads="1"/>
          </p:cNvSpPr>
          <p:nvPr/>
        </p:nvSpPr>
        <p:spPr bwMode="auto">
          <a:xfrm>
            <a:off x="804863" y="2132013"/>
            <a:ext cx="762000" cy="304800"/>
          </a:xfrm>
          <a:prstGeom prst="wedgeRectCallout">
            <a:avLst>
              <a:gd name="adj1" fmla="val 232655"/>
              <a:gd name="adj2" fmla="val -102230"/>
            </a:avLst>
          </a:prstGeom>
          <a:solidFill>
            <a:srgbClr val="FFFFCC"/>
          </a:solidFill>
          <a:ln w="9525">
            <a:solidFill>
              <a:schemeClr val="tx1"/>
            </a:solidFill>
            <a:miter lim="800000"/>
            <a:headEnd/>
            <a:tailEnd/>
          </a:ln>
          <a:effectLst>
            <a:outerShdw blurRad="63500" dist="107763" dir="2700000" algn="ctr" rotWithShape="0">
              <a:schemeClr val="bg2">
                <a:alpha val="74998"/>
              </a:schemeClr>
            </a:outerShdw>
          </a:effectLst>
        </p:spPr>
        <p:txBody>
          <a:bodyPr/>
          <a:lstStyle/>
          <a:p>
            <a:pPr algn="ctr" eaLnBrk="1" hangingPunct="1">
              <a:defRPr/>
            </a:pPr>
            <a:r>
              <a:rPr lang="en-US" sz="1600" dirty="0">
                <a:latin typeface="Arial" pitchFamily="-1" charset="0"/>
                <a:ea typeface="+mn-ea"/>
              </a:rPr>
              <a:t>Age</a:t>
            </a:r>
          </a:p>
        </p:txBody>
      </p:sp>
      <p:sp>
        <p:nvSpPr>
          <p:cNvPr id="33799" name="AutoShape 7"/>
          <p:cNvSpPr>
            <a:spLocks noChangeArrowheads="1"/>
          </p:cNvSpPr>
          <p:nvPr/>
        </p:nvSpPr>
        <p:spPr bwMode="auto">
          <a:xfrm>
            <a:off x="7291388" y="1485900"/>
            <a:ext cx="1295400" cy="304800"/>
          </a:xfrm>
          <a:prstGeom prst="wedgeRectCallout">
            <a:avLst>
              <a:gd name="adj1" fmla="val -191519"/>
              <a:gd name="adj2" fmla="val 199781"/>
            </a:avLst>
          </a:prstGeom>
          <a:solidFill>
            <a:srgbClr val="FFFFCC"/>
          </a:solidFill>
          <a:ln w="9525">
            <a:solidFill>
              <a:schemeClr val="tx1"/>
            </a:solidFill>
            <a:miter lim="800000"/>
            <a:headEnd/>
            <a:tailEnd/>
          </a:ln>
          <a:effectLst>
            <a:outerShdw blurRad="63500" dist="107763" dir="2700000" algn="ctr" rotWithShape="0">
              <a:schemeClr val="bg2">
                <a:alpha val="74998"/>
              </a:schemeClr>
            </a:outerShdw>
          </a:effectLst>
        </p:spPr>
        <p:txBody>
          <a:bodyPr/>
          <a:lstStyle/>
          <a:p>
            <a:pPr algn="ctr" eaLnBrk="1" hangingPunct="1">
              <a:defRPr/>
            </a:pPr>
            <a:r>
              <a:rPr lang="en-US" sz="1600" dirty="0">
                <a:latin typeface="Arial" pitchFamily="-1" charset="0"/>
                <a:ea typeface="+mn-ea"/>
              </a:rPr>
              <a:t>Substrand</a:t>
            </a:r>
          </a:p>
        </p:txBody>
      </p:sp>
      <p:sp>
        <p:nvSpPr>
          <p:cNvPr id="33800" name="AutoShape 8"/>
          <p:cNvSpPr>
            <a:spLocks noChangeArrowheads="1"/>
          </p:cNvSpPr>
          <p:nvPr/>
        </p:nvSpPr>
        <p:spPr bwMode="auto">
          <a:xfrm>
            <a:off x="852488" y="3605213"/>
            <a:ext cx="1447800" cy="381000"/>
          </a:xfrm>
          <a:prstGeom prst="wedgeRectCallout">
            <a:avLst>
              <a:gd name="adj1" fmla="val 88815"/>
              <a:gd name="adj2" fmla="val -70417"/>
            </a:avLst>
          </a:prstGeom>
          <a:solidFill>
            <a:srgbClr val="FFFFCC"/>
          </a:solidFill>
          <a:ln w="9525">
            <a:solidFill>
              <a:schemeClr val="tx1"/>
            </a:solidFill>
            <a:miter lim="800000"/>
            <a:headEnd/>
            <a:tailEnd/>
          </a:ln>
          <a:effectLst>
            <a:outerShdw blurRad="63500" dist="107763" dir="2700000" algn="ctr" rotWithShape="0">
              <a:schemeClr val="bg2">
                <a:alpha val="74998"/>
              </a:schemeClr>
            </a:outerShdw>
          </a:effectLst>
        </p:spPr>
        <p:txBody>
          <a:bodyPr/>
          <a:lstStyle/>
          <a:p>
            <a:pPr algn="ctr" eaLnBrk="1" hangingPunct="1">
              <a:defRPr/>
            </a:pPr>
            <a:r>
              <a:rPr lang="en-US" sz="1600" dirty="0">
                <a:latin typeface="Arial" pitchFamily="-1" charset="0"/>
                <a:ea typeface="+mn-ea"/>
              </a:rPr>
              <a:t>Examples</a:t>
            </a:r>
          </a:p>
        </p:txBody>
      </p:sp>
      <p:sp>
        <p:nvSpPr>
          <p:cNvPr id="33801" name="AutoShape 9"/>
          <p:cNvSpPr>
            <a:spLocks noChangeArrowheads="1"/>
          </p:cNvSpPr>
          <p:nvPr/>
        </p:nvSpPr>
        <p:spPr bwMode="auto">
          <a:xfrm>
            <a:off x="6705600" y="3330575"/>
            <a:ext cx="1676400" cy="381000"/>
          </a:xfrm>
          <a:prstGeom prst="wedgeRectCallout">
            <a:avLst>
              <a:gd name="adj1" fmla="val -105915"/>
              <a:gd name="adj2" fmla="val -176785"/>
            </a:avLst>
          </a:prstGeom>
          <a:solidFill>
            <a:srgbClr val="FFFFCC"/>
          </a:solidFill>
          <a:ln w="9525">
            <a:solidFill>
              <a:schemeClr val="tx1"/>
            </a:solidFill>
            <a:miter lim="800000"/>
            <a:headEnd/>
            <a:tailEnd/>
          </a:ln>
          <a:effectLst>
            <a:outerShdw blurRad="63500" dist="107763" dir="2700000" algn="ctr" rotWithShape="0">
              <a:schemeClr val="bg2">
                <a:alpha val="74998"/>
              </a:schemeClr>
            </a:outerShdw>
          </a:effectLst>
        </p:spPr>
        <p:txBody>
          <a:bodyPr/>
          <a:lstStyle/>
          <a:p>
            <a:pPr algn="ctr" eaLnBrk="1" hangingPunct="1">
              <a:defRPr/>
            </a:pPr>
            <a:r>
              <a:rPr lang="en-US" sz="1600" dirty="0">
                <a:latin typeface="Arial" pitchFamily="-1" charset="0"/>
                <a:ea typeface="+mn-ea"/>
              </a:rPr>
              <a:t>Foundation</a:t>
            </a:r>
          </a:p>
        </p:txBody>
      </p:sp>
      <p:sp>
        <p:nvSpPr>
          <p:cNvPr id="12" name="AutoShape 10"/>
          <p:cNvSpPr>
            <a:spLocks noChangeArrowheads="1"/>
          </p:cNvSpPr>
          <p:nvPr/>
        </p:nvSpPr>
        <p:spPr bwMode="auto">
          <a:xfrm>
            <a:off x="395288" y="5510213"/>
            <a:ext cx="1676400" cy="381000"/>
          </a:xfrm>
          <a:prstGeom prst="wedgeRectCallout">
            <a:avLst>
              <a:gd name="adj1" fmla="val 104053"/>
              <a:gd name="adj2" fmla="val -215927"/>
            </a:avLst>
          </a:prstGeom>
          <a:solidFill>
            <a:srgbClr val="FFFFCC"/>
          </a:solidFill>
          <a:ln w="9525">
            <a:solidFill>
              <a:schemeClr val="tx1"/>
            </a:solidFill>
            <a:miter lim="800000"/>
            <a:headEnd/>
            <a:tailEnd/>
          </a:ln>
          <a:effectLst>
            <a:outerShdw blurRad="63500" dist="107763" dir="2700000" algn="ctr" rotWithShape="0">
              <a:schemeClr val="bg2">
                <a:alpha val="74998"/>
              </a:schemeClr>
            </a:outerShdw>
          </a:effectLst>
        </p:spPr>
        <p:txBody>
          <a:bodyPr/>
          <a:lstStyle/>
          <a:p>
            <a:pPr algn="ctr" eaLnBrk="1" hangingPunct="1">
              <a:defRPr/>
            </a:pPr>
            <a:r>
              <a:rPr lang="en-US" sz="1600" dirty="0">
                <a:latin typeface="Arial" pitchFamily="-1" charset="0"/>
                <a:ea typeface="+mn-ea"/>
              </a:rPr>
              <a:t>Footnote</a:t>
            </a:r>
          </a:p>
        </p:txBody>
      </p:sp>
      <p:sp>
        <p:nvSpPr>
          <p:cNvPr id="33795" name="AutoShape 3"/>
          <p:cNvSpPr>
            <a:spLocks noChangeArrowheads="1"/>
          </p:cNvSpPr>
          <p:nvPr/>
        </p:nvSpPr>
        <p:spPr bwMode="auto">
          <a:xfrm>
            <a:off x="804863" y="1447800"/>
            <a:ext cx="990600" cy="381000"/>
          </a:xfrm>
          <a:prstGeom prst="wedgeRectCallout">
            <a:avLst>
              <a:gd name="adj1" fmla="val 241798"/>
              <a:gd name="adj2" fmla="val 16861"/>
            </a:avLst>
          </a:prstGeom>
          <a:solidFill>
            <a:srgbClr val="FFFFCC"/>
          </a:solidFill>
          <a:ln w="9525">
            <a:solidFill>
              <a:schemeClr val="tx1"/>
            </a:solidFill>
            <a:miter lim="800000"/>
            <a:headEnd/>
            <a:tailEnd/>
          </a:ln>
          <a:effectLst>
            <a:outerShdw blurRad="63500" dist="107763" dir="2700000" algn="ctr" rotWithShape="0">
              <a:schemeClr val="bg2">
                <a:alpha val="74998"/>
              </a:schemeClr>
            </a:outerShdw>
          </a:effectLst>
        </p:spPr>
        <p:txBody>
          <a:bodyPr/>
          <a:lstStyle/>
          <a:p>
            <a:pPr algn="ctr" eaLnBrk="1" hangingPunct="1">
              <a:defRPr/>
            </a:pPr>
            <a:r>
              <a:rPr lang="en-US" sz="1600" dirty="0">
                <a:latin typeface="Arial" pitchFamily="-1" charset="0"/>
                <a:ea typeface="+mn-ea"/>
              </a:rPr>
              <a:t>Strand</a:t>
            </a:r>
          </a:p>
        </p:txBody>
      </p:sp>
      <p:sp>
        <p:nvSpPr>
          <p:cNvPr id="33797" name="AutoShape 5"/>
          <p:cNvSpPr>
            <a:spLocks noChangeArrowheads="1"/>
          </p:cNvSpPr>
          <p:nvPr/>
        </p:nvSpPr>
        <p:spPr bwMode="auto">
          <a:xfrm>
            <a:off x="7634288" y="2055813"/>
            <a:ext cx="1143000" cy="381000"/>
          </a:xfrm>
          <a:prstGeom prst="wedgeRectCallout">
            <a:avLst>
              <a:gd name="adj1" fmla="val -143965"/>
              <a:gd name="adj2" fmla="val 44309"/>
            </a:avLst>
          </a:prstGeom>
          <a:solidFill>
            <a:srgbClr val="FFFFCC"/>
          </a:solidFill>
          <a:ln w="9525">
            <a:solidFill>
              <a:schemeClr val="tx1"/>
            </a:solidFill>
            <a:miter lim="800000"/>
            <a:headEnd/>
            <a:tailEnd/>
          </a:ln>
          <a:effectLst>
            <a:outerShdw blurRad="63500" dist="107763" dir="2700000" algn="ctr" rotWithShape="0">
              <a:schemeClr val="bg2">
                <a:alpha val="74998"/>
              </a:schemeClr>
            </a:outerShdw>
          </a:effectLst>
        </p:spPr>
        <p:txBody>
          <a:bodyPr/>
          <a:lstStyle/>
          <a:p>
            <a:pPr algn="ctr" eaLnBrk="1" hangingPunct="1">
              <a:defRPr/>
            </a:pPr>
            <a:r>
              <a:rPr lang="en-US" sz="1600" dirty="0">
                <a:latin typeface="Arial" pitchFamily="-1" charset="0"/>
                <a:ea typeface="+mn-ea"/>
              </a:rPr>
              <a:t>Domain</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Custom 2">
      <a:dk1>
        <a:sysClr val="windowText" lastClr="000000"/>
      </a:dk1>
      <a:lt1>
        <a:srgbClr val="A2FDCE"/>
      </a:lt1>
      <a:dk2>
        <a:srgbClr val="00000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24681</TotalTime>
  <Words>7551</Words>
  <Application>Microsoft Office PowerPoint</Application>
  <PresentationFormat>On-screen Show (4:3)</PresentationFormat>
  <Paragraphs>827</Paragraphs>
  <Slides>43</Slides>
  <Notes>43</Notes>
  <HiddenSlides>1</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43</vt:i4>
      </vt:variant>
    </vt:vector>
  </HeadingPairs>
  <TitlesOfParts>
    <vt:vector size="51" baseType="lpstr">
      <vt:lpstr>MS PGothic</vt:lpstr>
      <vt:lpstr>MS PGothic</vt:lpstr>
      <vt:lpstr>Arial</vt:lpstr>
      <vt:lpstr>Calibri</vt:lpstr>
      <vt:lpstr>Wingdings</vt:lpstr>
      <vt:lpstr>Blank Presentation</vt:lpstr>
      <vt:lpstr>1_Office Theme</vt:lpstr>
      <vt:lpstr>Document</vt:lpstr>
      <vt:lpstr>  Mathematics: Algebra &amp; Functions in the Transitional Kindergarten Classroom   </vt:lpstr>
      <vt:lpstr>PowerPoint Presentation</vt:lpstr>
      <vt:lpstr>Objectives </vt:lpstr>
      <vt:lpstr>Button, Button, Choose Your Button</vt:lpstr>
      <vt:lpstr>CDE Publications and Resources that Support TK Math Implementation</vt:lpstr>
      <vt:lpstr>Why Use the Preschool Learning Foundations for TK?</vt:lpstr>
      <vt:lpstr>Foundations and Framework,  Volume 1</vt:lpstr>
      <vt:lpstr>Domain Organization</vt:lpstr>
      <vt:lpstr>Map of the Foundations</vt:lpstr>
      <vt:lpstr>Alignment Document</vt:lpstr>
      <vt:lpstr>Connections to Kindergarten</vt:lpstr>
      <vt:lpstr>Dr. Clements Explains Patterning</vt:lpstr>
      <vt:lpstr>  Algebra and Functions:  Substrands and Foundations   </vt:lpstr>
      <vt:lpstr> Walk About: Sorting Buttons </vt:lpstr>
      <vt:lpstr>DRDP-K (2015)</vt:lpstr>
      <vt:lpstr>DRDP-K (2015)</vt:lpstr>
      <vt:lpstr>“Teacher facilitation and modeling is particularly important…”  (Preschool Learning Foundations, Volume 1, p.146). </vt:lpstr>
      <vt:lpstr>Framework Strategies</vt:lpstr>
      <vt:lpstr>Mathematics Domain  Framework Strategies</vt:lpstr>
      <vt:lpstr>Patterns Occur Naturally</vt:lpstr>
      <vt:lpstr>Using the Environment to Stimulate Sorting, Categorizing, and Patterning</vt:lpstr>
      <vt:lpstr>Patterns Occur in the Daily Routine</vt:lpstr>
      <vt:lpstr>Ways to Engage Children in Conversation </vt:lpstr>
      <vt:lpstr>What does it look like?  How can we talk about it?</vt:lpstr>
      <vt:lpstr> English Learners: Conversations about Buttons </vt:lpstr>
      <vt:lpstr>Talk About the Here and Now</vt:lpstr>
      <vt:lpstr>Types of Patterns</vt:lpstr>
      <vt:lpstr>Repeating Patterns</vt:lpstr>
      <vt:lpstr>Foundation Video</vt:lpstr>
      <vt:lpstr>Focused Video Reflection</vt:lpstr>
      <vt:lpstr>Growing Patterns</vt:lpstr>
      <vt:lpstr>Playing with Patterns</vt:lpstr>
      <vt:lpstr>  Guiding Principle: Recognize and Support the Individual  </vt:lpstr>
      <vt:lpstr>Adaptation to Support Patterns</vt:lpstr>
      <vt:lpstr>Creating Physical Adaptations</vt:lpstr>
      <vt:lpstr>Let’s Try It!</vt:lpstr>
      <vt:lpstr>Billy Goats Go Trip, Trapping</vt:lpstr>
      <vt:lpstr>Partner with Families to Learn  About Strengths</vt:lpstr>
      <vt:lpstr>Engaging Families </vt:lpstr>
      <vt:lpstr>Engaging Families</vt:lpstr>
      <vt:lpstr>Culminating Activity</vt:lpstr>
      <vt:lpstr>Thank you for fitting us into  your schedule!</vt:lpstr>
      <vt:lpstr>Reference Guide for PowerPoint Citations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 and Performing Arts Foundations and Framework Volume 2</dc:title>
  <dc:subject/>
  <dc:creator>jenna</dc:creator>
  <cp:keywords/>
  <dc:description/>
  <cp:lastModifiedBy>Sarah Swan Therriault</cp:lastModifiedBy>
  <cp:revision>722</cp:revision>
  <cp:lastPrinted>2016-09-30T15:27:24Z</cp:lastPrinted>
  <dcterms:created xsi:type="dcterms:W3CDTF">2013-09-03T15:18:14Z</dcterms:created>
  <dcterms:modified xsi:type="dcterms:W3CDTF">2018-01-22T20:41:59Z</dcterms:modified>
  <cp:category/>
</cp:coreProperties>
</file>