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84" r:id="rId2"/>
  </p:sldMasterIdLst>
  <p:notesMasterIdLst>
    <p:notesMasterId r:id="rId95"/>
  </p:notesMasterIdLst>
  <p:sldIdLst>
    <p:sldId id="523" r:id="rId3"/>
    <p:sldId id="520" r:id="rId4"/>
    <p:sldId id="352" r:id="rId5"/>
    <p:sldId id="537" r:id="rId6"/>
    <p:sldId id="536" r:id="rId7"/>
    <p:sldId id="538" r:id="rId8"/>
    <p:sldId id="539" r:id="rId9"/>
    <p:sldId id="533" r:id="rId10"/>
    <p:sldId id="458" r:id="rId11"/>
    <p:sldId id="441" r:id="rId12"/>
    <p:sldId id="444" r:id="rId13"/>
    <p:sldId id="512" r:id="rId14"/>
    <p:sldId id="490" r:id="rId15"/>
    <p:sldId id="491" r:id="rId16"/>
    <p:sldId id="465" r:id="rId17"/>
    <p:sldId id="513" r:id="rId18"/>
    <p:sldId id="459" r:id="rId19"/>
    <p:sldId id="446" r:id="rId20"/>
    <p:sldId id="447" r:id="rId21"/>
    <p:sldId id="341" r:id="rId22"/>
    <p:sldId id="496" r:id="rId23"/>
    <p:sldId id="461" r:id="rId24"/>
    <p:sldId id="460" r:id="rId25"/>
    <p:sldId id="448" r:id="rId26"/>
    <p:sldId id="462" r:id="rId27"/>
    <p:sldId id="498" r:id="rId28"/>
    <p:sldId id="540" r:id="rId29"/>
    <p:sldId id="450" r:id="rId30"/>
    <p:sldId id="501" r:id="rId31"/>
    <p:sldId id="454" r:id="rId32"/>
    <p:sldId id="385" r:id="rId33"/>
    <p:sldId id="457" r:id="rId34"/>
    <p:sldId id="499" r:id="rId35"/>
    <p:sldId id="466" r:id="rId36"/>
    <p:sldId id="456" r:id="rId37"/>
    <p:sldId id="455" r:id="rId38"/>
    <p:sldId id="502" r:id="rId39"/>
    <p:sldId id="470" r:id="rId40"/>
    <p:sldId id="471" r:id="rId41"/>
    <p:sldId id="517" r:id="rId42"/>
    <p:sldId id="473" r:id="rId43"/>
    <p:sldId id="534" r:id="rId44"/>
    <p:sldId id="278" r:id="rId45"/>
    <p:sldId id="442" r:id="rId46"/>
    <p:sldId id="541" r:id="rId47"/>
    <p:sldId id="503" r:id="rId48"/>
    <p:sldId id="504" r:id="rId49"/>
    <p:sldId id="505" r:id="rId50"/>
    <p:sldId id="506" r:id="rId51"/>
    <p:sldId id="477" r:id="rId52"/>
    <p:sldId id="482" r:id="rId53"/>
    <p:sldId id="485" r:id="rId54"/>
    <p:sldId id="348" r:id="rId55"/>
    <p:sldId id="453" r:id="rId56"/>
    <p:sldId id="395" r:id="rId57"/>
    <p:sldId id="487" r:id="rId58"/>
    <p:sldId id="279" r:id="rId59"/>
    <p:sldId id="275" r:id="rId60"/>
    <p:sldId id="409" r:id="rId61"/>
    <p:sldId id="526" r:id="rId62"/>
    <p:sldId id="383" r:id="rId63"/>
    <p:sldId id="424" r:id="rId64"/>
    <p:sldId id="432" r:id="rId65"/>
    <p:sldId id="507" r:id="rId66"/>
    <p:sldId id="404" r:id="rId67"/>
    <p:sldId id="508" r:id="rId68"/>
    <p:sldId id="433" r:id="rId69"/>
    <p:sldId id="425" r:id="rId70"/>
    <p:sldId id="367" r:id="rId71"/>
    <p:sldId id="427" r:id="rId72"/>
    <p:sldId id="420" r:id="rId73"/>
    <p:sldId id="535" r:id="rId74"/>
    <p:sldId id="287" r:id="rId75"/>
    <p:sldId id="286" r:id="rId76"/>
    <p:sldId id="525" r:id="rId77"/>
    <p:sldId id="527" r:id="rId78"/>
    <p:sldId id="489" r:id="rId79"/>
    <p:sldId id="509" r:id="rId80"/>
    <p:sldId id="522" r:id="rId81"/>
    <p:sldId id="421" r:id="rId82"/>
    <p:sldId id="423" r:id="rId83"/>
    <p:sldId id="408" r:id="rId84"/>
    <p:sldId id="382" r:id="rId85"/>
    <p:sldId id="366" r:id="rId86"/>
    <p:sldId id="368" r:id="rId87"/>
    <p:sldId id="380" r:id="rId88"/>
    <p:sldId id="464" r:id="rId89"/>
    <p:sldId id="472" r:id="rId90"/>
    <p:sldId id="519" r:id="rId91"/>
    <p:sldId id="474" r:id="rId92"/>
    <p:sldId id="481" r:id="rId93"/>
    <p:sldId id="488" r:id="rId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2" clrIdx="0"/>
  <p:cmAuthor id="2" name="Elizabeth Golchert" initials="EG" lastIdx="128" clrIdx="1">
    <p:extLst/>
  </p:cmAuthor>
  <p:cmAuthor id="3" name="Microsoft Office User" initials="Office"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0DD"/>
    <a:srgbClr val="AF005D"/>
    <a:srgbClr val="FF85C5"/>
    <a:srgbClr val="DE0074"/>
    <a:srgbClr val="FF9999"/>
    <a:srgbClr val="FFCCCC"/>
    <a:srgbClr val="B0005D"/>
    <a:srgbClr val="DF6C5D"/>
    <a:srgbClr val="860046"/>
    <a:srgbClr val="68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76" autoAdjust="0"/>
    <p:restoredTop sz="85312" autoAdjust="0"/>
  </p:normalViewPr>
  <p:slideViewPr>
    <p:cSldViewPr>
      <p:cViewPr varScale="1">
        <p:scale>
          <a:sx n="73" d="100"/>
          <a:sy n="73" d="100"/>
        </p:scale>
        <p:origin x="1254" y="54"/>
      </p:cViewPr>
      <p:guideLst>
        <p:guide orient="horz" pos="2160"/>
        <p:guide pos="2880"/>
      </p:guideLst>
    </p:cSldViewPr>
  </p:slideViewPr>
  <p:outlineViewPr>
    <p:cViewPr>
      <p:scale>
        <a:sx n="33" d="100"/>
        <a:sy n="33" d="100"/>
      </p:scale>
      <p:origin x="0" y="-5952"/>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6" d="100"/>
          <a:sy n="66" d="100"/>
        </p:scale>
        <p:origin x="3252"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54A75-DF7E-42E5-8ACC-C600C90E9EEC}" type="doc">
      <dgm:prSet loTypeId="urn:microsoft.com/office/officeart/2005/8/layout/default" loCatId="list" qsTypeId="urn:microsoft.com/office/officeart/2005/8/quickstyle/simple3" qsCatId="simple" csTypeId="urn:microsoft.com/office/officeart/2005/8/colors/accent5_2" csCatId="accent5" phldr="1"/>
      <dgm:spPr/>
      <dgm:t>
        <a:bodyPr/>
        <a:lstStyle/>
        <a:p>
          <a:endParaRPr lang="en-US"/>
        </a:p>
      </dgm:t>
    </dgm:pt>
    <dgm:pt modelId="{DAC6EC14-805E-4E0F-803D-95F546305B67}">
      <dgm:prSet custT="1"/>
      <dgm:spPr/>
      <dgm:t>
        <a:bodyPr anchor="t" anchorCtr="0"/>
        <a:lstStyle/>
        <a:p>
          <a:r>
            <a:rPr lang="en-US" sz="1200" b="1" dirty="0"/>
            <a:t>Preschool Alignment Document</a:t>
          </a:r>
        </a:p>
      </dgm:t>
    </dgm:pt>
    <dgm:pt modelId="{960F0A2D-44AB-4E45-A130-A7F80A7701AD}" type="parTrans" cxnId="{B4401D85-91A8-4FFE-825F-CB8AF0B2F985}">
      <dgm:prSet/>
      <dgm:spPr/>
      <dgm:t>
        <a:bodyPr/>
        <a:lstStyle/>
        <a:p>
          <a:endParaRPr lang="en-US" sz="1200">
            <a:solidFill>
              <a:schemeClr val="tx1"/>
            </a:solidFill>
          </a:endParaRPr>
        </a:p>
      </dgm:t>
    </dgm:pt>
    <dgm:pt modelId="{86C215FE-7B29-4655-B15A-B2FF64CA1B4A}" type="sibTrans" cxnId="{B4401D85-91A8-4FFE-825F-CB8AF0B2F985}">
      <dgm:prSet/>
      <dgm:spPr/>
      <dgm:t>
        <a:bodyPr/>
        <a:lstStyle/>
        <a:p>
          <a:endParaRPr lang="en-US" sz="1200">
            <a:solidFill>
              <a:schemeClr val="tx1"/>
            </a:solidFill>
          </a:endParaRPr>
        </a:p>
      </dgm:t>
    </dgm:pt>
    <dgm:pt modelId="{63477D06-CAC1-485A-81BE-08D645A28E5E}">
      <dgm:prSet custT="1"/>
      <dgm:spPr/>
      <dgm:t>
        <a:bodyPr anchor="t" anchorCtr="0"/>
        <a:lstStyle/>
        <a:p>
          <a:r>
            <a:rPr lang="en-US" sz="1200" b="1" dirty="0"/>
            <a:t>Transitional Kindergarten Implementation Guide</a:t>
          </a:r>
        </a:p>
      </dgm:t>
    </dgm:pt>
    <dgm:pt modelId="{8F5642A4-1B6C-4E5D-9744-1B441175217A}" type="parTrans" cxnId="{3961F3CA-5DE2-49C5-939E-0FB9DA89D424}">
      <dgm:prSet/>
      <dgm:spPr/>
      <dgm:t>
        <a:bodyPr/>
        <a:lstStyle/>
        <a:p>
          <a:endParaRPr lang="en-US" sz="1200">
            <a:solidFill>
              <a:schemeClr val="tx1"/>
            </a:solidFill>
          </a:endParaRPr>
        </a:p>
      </dgm:t>
    </dgm:pt>
    <dgm:pt modelId="{EE6B2360-D04A-4132-AD92-8C611E1839C6}" type="sibTrans" cxnId="{3961F3CA-5DE2-49C5-939E-0FB9DA89D424}">
      <dgm:prSet/>
      <dgm:spPr/>
      <dgm:t>
        <a:bodyPr/>
        <a:lstStyle/>
        <a:p>
          <a:endParaRPr lang="en-US" sz="1200">
            <a:solidFill>
              <a:schemeClr val="tx1"/>
            </a:solidFill>
          </a:endParaRPr>
        </a:p>
      </dgm:t>
    </dgm:pt>
    <dgm:pt modelId="{7253252C-562D-45B5-B2CF-B24EBA30CCC9}">
      <dgm:prSet custT="1"/>
      <dgm:spPr/>
      <dgm:t>
        <a:bodyPr anchor="t" anchorCtr="0"/>
        <a:lstStyle/>
        <a:p>
          <a:r>
            <a:rPr lang="en-US" sz="1200" b="1"/>
            <a:t>DRDP Specific to TK and K</a:t>
          </a:r>
          <a:endParaRPr lang="en-US" sz="1200" b="1" dirty="0"/>
        </a:p>
      </dgm:t>
    </dgm:pt>
    <dgm:pt modelId="{A7C7B4C5-8767-4F2C-B78F-B227EC88BCA5}" type="parTrans" cxnId="{9EC924EF-2CF3-4DF8-ADF8-FB515BAF91CE}">
      <dgm:prSet/>
      <dgm:spPr/>
      <dgm:t>
        <a:bodyPr/>
        <a:lstStyle/>
        <a:p>
          <a:endParaRPr lang="en-US" sz="1200">
            <a:solidFill>
              <a:schemeClr val="tx1"/>
            </a:solidFill>
          </a:endParaRPr>
        </a:p>
      </dgm:t>
    </dgm:pt>
    <dgm:pt modelId="{ECDE4A0B-E2B6-4278-B75C-9595825F7C2D}" type="sibTrans" cxnId="{9EC924EF-2CF3-4DF8-ADF8-FB515BAF91CE}">
      <dgm:prSet/>
      <dgm:spPr/>
      <dgm:t>
        <a:bodyPr/>
        <a:lstStyle/>
        <a:p>
          <a:endParaRPr lang="en-US" sz="1200">
            <a:solidFill>
              <a:schemeClr val="tx1"/>
            </a:solidFill>
          </a:endParaRPr>
        </a:p>
      </dgm:t>
    </dgm:pt>
    <dgm:pt modelId="{0C43711A-5400-9345-8491-16A86037C617}">
      <dgm:prSet custT="1"/>
      <dgm:spPr/>
      <dgm:t>
        <a:bodyPr anchor="t" anchorCtr="0"/>
        <a:lstStyle/>
        <a:p>
          <a:r>
            <a:rPr lang="en-US" sz="1200" b="1" dirty="0"/>
            <a:t>California Common Core State Standards</a:t>
          </a:r>
        </a:p>
      </dgm:t>
    </dgm:pt>
    <dgm:pt modelId="{33763AD4-5A8F-FB41-8D55-F0F839D7C2EE}" type="parTrans" cxnId="{B60EF1EE-81B4-EC47-BCA2-8561D5A47DBC}">
      <dgm:prSet/>
      <dgm:spPr/>
      <dgm:t>
        <a:bodyPr/>
        <a:lstStyle/>
        <a:p>
          <a:endParaRPr lang="en-US" sz="1200">
            <a:solidFill>
              <a:schemeClr val="tx1"/>
            </a:solidFill>
          </a:endParaRPr>
        </a:p>
      </dgm:t>
    </dgm:pt>
    <dgm:pt modelId="{E692ADC0-B6A8-FF45-8451-A835E4E65E02}" type="sibTrans" cxnId="{B60EF1EE-81B4-EC47-BCA2-8561D5A47DBC}">
      <dgm:prSet/>
      <dgm:spPr/>
      <dgm:t>
        <a:bodyPr/>
        <a:lstStyle/>
        <a:p>
          <a:endParaRPr lang="en-US" sz="1200">
            <a:solidFill>
              <a:schemeClr val="tx1"/>
            </a:solidFill>
          </a:endParaRPr>
        </a:p>
      </dgm:t>
    </dgm:pt>
    <dgm:pt modelId="{F9C91EBA-2EBB-B349-A5F6-ED1ACBD9FE24}">
      <dgm:prSet custT="1"/>
      <dgm:spPr/>
      <dgm:t>
        <a:bodyPr anchor="t" anchorCtr="0"/>
        <a:lstStyle/>
        <a:p>
          <a:r>
            <a:rPr lang="en-US" sz="1200" b="1" dirty="0"/>
            <a:t>Health Education Content Standards for California Public Schools</a:t>
          </a:r>
        </a:p>
      </dgm:t>
    </dgm:pt>
    <dgm:pt modelId="{FA95CD45-808E-E946-B331-F0E5D1A7F6CD}" type="parTrans" cxnId="{2E847B55-15AA-1E40-BA1C-C50B1D8FE329}">
      <dgm:prSet/>
      <dgm:spPr/>
      <dgm:t>
        <a:bodyPr/>
        <a:lstStyle/>
        <a:p>
          <a:endParaRPr lang="en-US" sz="1200">
            <a:solidFill>
              <a:schemeClr val="tx1"/>
            </a:solidFill>
          </a:endParaRPr>
        </a:p>
      </dgm:t>
    </dgm:pt>
    <dgm:pt modelId="{F6894773-0D41-7F48-AAF6-DC7C98C17ABF}" type="sibTrans" cxnId="{2E847B55-15AA-1E40-BA1C-C50B1D8FE329}">
      <dgm:prSet/>
      <dgm:spPr/>
      <dgm:t>
        <a:bodyPr/>
        <a:lstStyle/>
        <a:p>
          <a:endParaRPr lang="en-US" sz="1200">
            <a:solidFill>
              <a:schemeClr val="tx1"/>
            </a:solidFill>
          </a:endParaRPr>
        </a:p>
      </dgm:t>
    </dgm:pt>
    <dgm:pt modelId="{AB044D24-D6D0-1A4C-A8C8-D92E08EAF6FE}">
      <dgm:prSet custT="1"/>
      <dgm:spPr/>
      <dgm:t>
        <a:bodyPr anchor="t" anchorCtr="0"/>
        <a:lstStyle/>
        <a:p>
          <a:r>
            <a:rPr lang="en-US" sz="1200" b="1" dirty="0"/>
            <a:t>English Language Arts/English Language Development Framework</a:t>
          </a:r>
        </a:p>
      </dgm:t>
    </dgm:pt>
    <dgm:pt modelId="{FAE334C9-9BC6-BF4C-B49B-4FA4D56B339B}" type="parTrans" cxnId="{831FB061-73A3-9043-9A61-2D68935A83BC}">
      <dgm:prSet/>
      <dgm:spPr/>
      <dgm:t>
        <a:bodyPr/>
        <a:lstStyle/>
        <a:p>
          <a:endParaRPr lang="en-US" sz="1200">
            <a:solidFill>
              <a:schemeClr val="tx1"/>
            </a:solidFill>
          </a:endParaRPr>
        </a:p>
      </dgm:t>
    </dgm:pt>
    <dgm:pt modelId="{38230808-331B-F349-9396-E6AF2301153D}" type="sibTrans" cxnId="{831FB061-73A3-9043-9A61-2D68935A83BC}">
      <dgm:prSet/>
      <dgm:spPr/>
      <dgm:t>
        <a:bodyPr/>
        <a:lstStyle/>
        <a:p>
          <a:endParaRPr lang="en-US" sz="1200">
            <a:solidFill>
              <a:schemeClr val="tx1"/>
            </a:solidFill>
          </a:endParaRPr>
        </a:p>
      </dgm:t>
    </dgm:pt>
    <dgm:pt modelId="{32CFD0A7-94F8-436F-9D39-539DF1237C1B}">
      <dgm:prSet custT="1"/>
      <dgm:spPr/>
      <dgm:t>
        <a:bodyPr anchor="t" anchorCtr="0"/>
        <a:lstStyle/>
        <a:p>
          <a:r>
            <a:rPr lang="en-US" sz="1200" b="1" dirty="0"/>
            <a:t>Preschool Learning Foundations</a:t>
          </a:r>
        </a:p>
      </dgm:t>
    </dgm:pt>
    <dgm:pt modelId="{70952DD7-B6A1-490E-9D04-D19BB805DEBB}" type="sibTrans" cxnId="{E947ED4C-9208-4DD5-BD0C-63FFDFFA395F}">
      <dgm:prSet/>
      <dgm:spPr/>
      <dgm:t>
        <a:bodyPr/>
        <a:lstStyle/>
        <a:p>
          <a:endParaRPr lang="en-US" sz="1200">
            <a:solidFill>
              <a:schemeClr val="tx1"/>
            </a:solidFill>
          </a:endParaRPr>
        </a:p>
      </dgm:t>
    </dgm:pt>
    <dgm:pt modelId="{8EEE91EF-8FFB-488D-845A-622A0FBC048C}" type="parTrans" cxnId="{E947ED4C-9208-4DD5-BD0C-63FFDFFA395F}">
      <dgm:prSet/>
      <dgm:spPr/>
      <dgm:t>
        <a:bodyPr/>
        <a:lstStyle/>
        <a:p>
          <a:endParaRPr lang="en-US" sz="1200">
            <a:solidFill>
              <a:schemeClr val="tx1"/>
            </a:solidFill>
          </a:endParaRPr>
        </a:p>
      </dgm:t>
    </dgm:pt>
    <dgm:pt modelId="{46A9969B-E5C8-4FD5-8A9D-5DD0F02F2EF0}">
      <dgm:prSet custT="1"/>
      <dgm:spPr/>
      <dgm:t>
        <a:bodyPr anchor="t" anchorCtr="0"/>
        <a:lstStyle/>
        <a:p>
          <a:r>
            <a:rPr lang="en-US" sz="1200" b="1" dirty="0"/>
            <a:t>Developmentally Appropriate Practice</a:t>
          </a:r>
        </a:p>
        <a:p>
          <a:endParaRPr lang="en-US" sz="1200" b="1" dirty="0"/>
        </a:p>
      </dgm:t>
    </dgm:pt>
    <dgm:pt modelId="{0119695B-9FF2-4F25-AEB0-3F0785BC2DF9}" type="parTrans" cxnId="{5ABDA591-602C-4362-A3D2-0BDA0D6928B5}">
      <dgm:prSet/>
      <dgm:spPr/>
      <dgm:t>
        <a:bodyPr/>
        <a:lstStyle/>
        <a:p>
          <a:endParaRPr lang="en-US">
            <a:solidFill>
              <a:schemeClr val="tx1"/>
            </a:solidFill>
          </a:endParaRPr>
        </a:p>
      </dgm:t>
    </dgm:pt>
    <dgm:pt modelId="{15B0BC5F-99E0-4B63-8914-4E6051D01245}" type="sibTrans" cxnId="{5ABDA591-602C-4362-A3D2-0BDA0D6928B5}">
      <dgm:prSet/>
      <dgm:spPr/>
      <dgm:t>
        <a:bodyPr/>
        <a:lstStyle/>
        <a:p>
          <a:endParaRPr lang="en-US">
            <a:solidFill>
              <a:schemeClr val="tx1"/>
            </a:solidFill>
          </a:endParaRPr>
        </a:p>
      </dgm:t>
    </dgm:pt>
    <dgm:pt modelId="{29C0DD82-D8A0-CB45-91B9-AFCE923AC38E}">
      <dgm:prSet custT="1"/>
      <dgm:spPr/>
      <dgm:t>
        <a:bodyPr anchor="t" anchorCtr="0"/>
        <a:lstStyle/>
        <a:p>
          <a:r>
            <a:rPr lang="en-US" sz="1200" b="1" dirty="0"/>
            <a:t>Preschool Curriculum Framework</a:t>
          </a:r>
        </a:p>
      </dgm:t>
    </dgm:pt>
    <dgm:pt modelId="{6E81F350-180E-DF4B-98A3-6C23A049ACCE}" type="sibTrans" cxnId="{7DE733C1-1FCF-C04E-9723-158EC7530E4E}">
      <dgm:prSet/>
      <dgm:spPr/>
      <dgm:t>
        <a:bodyPr/>
        <a:lstStyle/>
        <a:p>
          <a:endParaRPr lang="en-US" sz="1200">
            <a:solidFill>
              <a:schemeClr val="tx1"/>
            </a:solidFill>
          </a:endParaRPr>
        </a:p>
      </dgm:t>
    </dgm:pt>
    <dgm:pt modelId="{6FA7FFB2-D863-D84E-90B7-921C6BD46DB9}" type="parTrans" cxnId="{7DE733C1-1FCF-C04E-9723-158EC7530E4E}">
      <dgm:prSet/>
      <dgm:spPr/>
      <dgm:t>
        <a:bodyPr/>
        <a:lstStyle/>
        <a:p>
          <a:endParaRPr lang="en-US" sz="1200">
            <a:solidFill>
              <a:schemeClr val="tx1"/>
            </a:solidFill>
          </a:endParaRPr>
        </a:p>
      </dgm:t>
    </dgm:pt>
    <dgm:pt modelId="{043120A1-7947-4C43-A119-93077AE89549}">
      <dgm:prSet custT="1"/>
      <dgm:spPr/>
      <dgm:t>
        <a:bodyPr anchor="t" anchorCtr="0"/>
        <a:lstStyle/>
        <a:p>
          <a:r>
            <a:rPr lang="en-US" sz="1200" b="1" dirty="0"/>
            <a:t>Preschool English Learners Guide</a:t>
          </a:r>
        </a:p>
      </dgm:t>
    </dgm:pt>
    <dgm:pt modelId="{7DED40D7-8D52-4759-A8D2-000B7DEA0A37}" type="parTrans" cxnId="{9354FB1D-4614-471C-ADC6-308C72A79D75}">
      <dgm:prSet/>
      <dgm:spPr/>
      <dgm:t>
        <a:bodyPr/>
        <a:lstStyle/>
        <a:p>
          <a:endParaRPr lang="en-US"/>
        </a:p>
      </dgm:t>
    </dgm:pt>
    <dgm:pt modelId="{4F65E97C-1DF6-418C-A094-B15D99790933}" type="sibTrans" cxnId="{9354FB1D-4614-471C-ADC6-308C72A79D75}">
      <dgm:prSet/>
      <dgm:spPr/>
      <dgm:t>
        <a:bodyPr/>
        <a:lstStyle/>
        <a:p>
          <a:endParaRPr lang="en-US"/>
        </a:p>
      </dgm:t>
    </dgm:pt>
    <dgm:pt modelId="{5735245B-88AC-4AB4-ADC4-32D9E92E7DD1}" type="pres">
      <dgm:prSet presAssocID="{BF154A75-DF7E-42E5-8ACC-C600C90E9EEC}" presName="diagram" presStyleCnt="0">
        <dgm:presLayoutVars>
          <dgm:dir/>
          <dgm:resizeHandles val="exact"/>
        </dgm:presLayoutVars>
      </dgm:prSet>
      <dgm:spPr/>
    </dgm:pt>
    <dgm:pt modelId="{EBFC46D7-5D1B-46D5-BE23-CC76DFBE90F0}" type="pres">
      <dgm:prSet presAssocID="{32CFD0A7-94F8-436F-9D39-539DF1237C1B}" presName="node" presStyleLbl="node1" presStyleIdx="0" presStyleCnt="10" custScaleX="94276" custScaleY="92102" custLinFactNeighborX="50003" custLinFactNeighborY="-16079">
        <dgm:presLayoutVars>
          <dgm:bulletEnabled val="1"/>
        </dgm:presLayoutVars>
      </dgm:prSet>
      <dgm:spPr/>
    </dgm:pt>
    <dgm:pt modelId="{14F26DAD-A6C9-4274-B103-91E2DCC96CF4}" type="pres">
      <dgm:prSet presAssocID="{70952DD7-B6A1-490E-9D04-D19BB805DEBB}" presName="sibTrans" presStyleCnt="0"/>
      <dgm:spPr/>
    </dgm:pt>
    <dgm:pt modelId="{4A73C042-B3DE-46CE-9895-A1130DF46BA3}" type="pres">
      <dgm:prSet presAssocID="{DAC6EC14-805E-4E0F-803D-95F546305B67}" presName="node" presStyleLbl="node1" presStyleIdx="1" presStyleCnt="10" custScaleX="94276" custScaleY="92102" custLinFactY="100000" custLinFactNeighborX="-98473" custLinFactNeighborY="108545">
        <dgm:presLayoutVars>
          <dgm:bulletEnabled val="1"/>
        </dgm:presLayoutVars>
      </dgm:prSet>
      <dgm:spPr/>
    </dgm:pt>
    <dgm:pt modelId="{7123AB68-B7B5-409C-9E4E-188E97905E44}" type="pres">
      <dgm:prSet presAssocID="{86C215FE-7B29-4655-B15A-B2FF64CA1B4A}" presName="sibTrans" presStyleCnt="0"/>
      <dgm:spPr/>
    </dgm:pt>
    <dgm:pt modelId="{9D6E2EAD-AD97-4DD8-A144-434C9468CF74}" type="pres">
      <dgm:prSet presAssocID="{0C43711A-5400-9345-8491-16A86037C617}" presName="node" presStyleLbl="node1" presStyleIdx="2" presStyleCnt="10" custScaleX="94276" custScaleY="92102" custLinFactNeighborX="-51190" custLinFactNeighborY="-16079">
        <dgm:presLayoutVars>
          <dgm:bulletEnabled val="1"/>
        </dgm:presLayoutVars>
      </dgm:prSet>
      <dgm:spPr/>
    </dgm:pt>
    <dgm:pt modelId="{D9BDC765-3187-450B-A814-084343D20D32}" type="pres">
      <dgm:prSet presAssocID="{E692ADC0-B6A8-FF45-8451-A835E4E65E02}" presName="sibTrans" presStyleCnt="0"/>
      <dgm:spPr/>
    </dgm:pt>
    <dgm:pt modelId="{0F2CF843-5EB3-45EB-830F-81F940806C5F}" type="pres">
      <dgm:prSet presAssocID="{F9C91EBA-2EBB-B349-A5F6-ED1ACBD9FE24}" presName="node" presStyleLbl="node1" presStyleIdx="3" presStyleCnt="10" custScaleX="94276" custScaleY="92102" custLinFactNeighborX="-44679" custLinFactNeighborY="-16648">
        <dgm:presLayoutVars>
          <dgm:bulletEnabled val="1"/>
        </dgm:presLayoutVars>
      </dgm:prSet>
      <dgm:spPr/>
    </dgm:pt>
    <dgm:pt modelId="{5C2797A8-32A5-4F7D-A086-34859417BEB3}" type="pres">
      <dgm:prSet presAssocID="{F6894773-0D41-7F48-AAF6-DC7C98C17ABF}" presName="sibTrans" presStyleCnt="0"/>
      <dgm:spPr/>
    </dgm:pt>
    <dgm:pt modelId="{BEF14B41-DD5B-43B2-BD77-B4AD6B21F45A}" type="pres">
      <dgm:prSet presAssocID="{29C0DD82-D8A0-CB45-91B9-AFCE923AC38E}" presName="node" presStyleLbl="node1" presStyleIdx="4" presStyleCnt="10" custScaleX="94276" custScaleY="92102" custLinFactNeighborX="48904" custLinFactNeighborY="-11317">
        <dgm:presLayoutVars>
          <dgm:bulletEnabled val="1"/>
        </dgm:presLayoutVars>
      </dgm:prSet>
      <dgm:spPr/>
    </dgm:pt>
    <dgm:pt modelId="{6CFAD6BC-EB47-488A-A397-CF818C07F728}" type="pres">
      <dgm:prSet presAssocID="{6E81F350-180E-DF4B-98A3-6C23A049ACCE}" presName="sibTrans" presStyleCnt="0"/>
      <dgm:spPr/>
    </dgm:pt>
    <dgm:pt modelId="{61F108B0-8DD3-452C-BBBD-7E6FF735D92E}" type="pres">
      <dgm:prSet presAssocID="{AB044D24-D6D0-1A4C-A8C8-D92E08EAF6FE}" presName="node" presStyleLbl="node1" presStyleIdx="5" presStyleCnt="10" custScaleX="94276" custScaleY="92102" custLinFactNeighborX="52341" custLinFactNeighborY="-13148">
        <dgm:presLayoutVars>
          <dgm:bulletEnabled val="1"/>
        </dgm:presLayoutVars>
      </dgm:prSet>
      <dgm:spPr/>
    </dgm:pt>
    <dgm:pt modelId="{7A49A528-2D8C-4DD2-9F76-29A9C2BD86B6}" type="pres">
      <dgm:prSet presAssocID="{38230808-331B-F349-9396-E6AF2301153D}" presName="sibTrans" presStyleCnt="0"/>
      <dgm:spPr/>
    </dgm:pt>
    <dgm:pt modelId="{F5BBB810-CAC5-4280-A125-42D69C3AE2BD}" type="pres">
      <dgm:prSet presAssocID="{63477D06-CAC1-485A-81BE-08D645A28E5E}" presName="node" presStyleLbl="node1" presStyleIdx="6" presStyleCnt="10" custScaleX="94276" custScaleY="92102" custLinFactX="471" custLinFactY="1853" custLinFactNeighborX="100000" custLinFactNeighborY="100000">
        <dgm:presLayoutVars>
          <dgm:bulletEnabled val="1"/>
        </dgm:presLayoutVars>
      </dgm:prSet>
      <dgm:spPr/>
    </dgm:pt>
    <dgm:pt modelId="{2E14DE3A-5D30-4132-B529-0E633EA378A4}" type="pres">
      <dgm:prSet presAssocID="{EE6B2360-D04A-4132-AD92-8C611E1839C6}" presName="sibTrans" presStyleCnt="0"/>
      <dgm:spPr/>
    </dgm:pt>
    <dgm:pt modelId="{6A1920B5-755B-47CE-A245-53525FC7F61C}" type="pres">
      <dgm:prSet presAssocID="{7253252C-562D-45B5-B2CF-B24EBA30CCC9}" presName="node" presStyleLbl="node1" presStyleIdx="7" presStyleCnt="10" custScaleX="94276" custScaleY="92102" custLinFactNeighborX="-47103" custLinFactNeighborY="-11317">
        <dgm:presLayoutVars>
          <dgm:bulletEnabled val="1"/>
        </dgm:presLayoutVars>
      </dgm:prSet>
      <dgm:spPr/>
    </dgm:pt>
    <dgm:pt modelId="{57B4D1B9-16C8-4DA3-B20E-88D5584E57B0}" type="pres">
      <dgm:prSet presAssocID="{ECDE4A0B-E2B6-4278-B75C-9595825F7C2D}" presName="sibTrans" presStyleCnt="0"/>
      <dgm:spPr/>
    </dgm:pt>
    <dgm:pt modelId="{18E484C4-407F-42FB-A24D-9159C4CCFABC}" type="pres">
      <dgm:prSet presAssocID="{46A9969B-E5C8-4FD5-8A9D-5DD0F02F2EF0}" presName="node" presStyleLbl="node1" presStyleIdx="8" presStyleCnt="10" custScaleX="94276" custScaleY="92102" custLinFactNeighborX="3622" custLinFactNeighborY="-8854">
        <dgm:presLayoutVars>
          <dgm:bulletEnabled val="1"/>
        </dgm:presLayoutVars>
      </dgm:prSet>
      <dgm:spPr/>
    </dgm:pt>
    <dgm:pt modelId="{F46996F1-58B3-4C45-994A-36E5940C820A}" type="pres">
      <dgm:prSet presAssocID="{15B0BC5F-99E0-4B63-8914-4E6051D01245}" presName="sibTrans" presStyleCnt="0"/>
      <dgm:spPr/>
    </dgm:pt>
    <dgm:pt modelId="{49A8F452-8926-4C81-946D-11B4D00E1233}" type="pres">
      <dgm:prSet presAssocID="{043120A1-7947-4C43-A119-93077AE89549}" presName="node" presStyleLbl="node1" presStyleIdx="9" presStyleCnt="10" custScaleX="94276" custScaleY="92102" custLinFactNeighborX="-317" custLinFactNeighborY="-7885">
        <dgm:presLayoutVars>
          <dgm:bulletEnabled val="1"/>
        </dgm:presLayoutVars>
      </dgm:prSet>
      <dgm:spPr/>
    </dgm:pt>
  </dgm:ptLst>
  <dgm:cxnLst>
    <dgm:cxn modelId="{B6783005-65D6-4F9E-B6BB-ABAB17C2BE7B}" type="presOf" srcId="{F9C91EBA-2EBB-B349-A5F6-ED1ACBD9FE24}" destId="{0F2CF843-5EB3-45EB-830F-81F940806C5F}" srcOrd="0" destOrd="0" presId="urn:microsoft.com/office/officeart/2005/8/layout/default"/>
    <dgm:cxn modelId="{9354FB1D-4614-471C-ADC6-308C72A79D75}" srcId="{BF154A75-DF7E-42E5-8ACC-C600C90E9EEC}" destId="{043120A1-7947-4C43-A119-93077AE89549}" srcOrd="9" destOrd="0" parTransId="{7DED40D7-8D52-4759-A8D2-000B7DEA0A37}" sibTransId="{4F65E97C-1DF6-418C-A094-B15D99790933}"/>
    <dgm:cxn modelId="{831FB061-73A3-9043-9A61-2D68935A83BC}" srcId="{BF154A75-DF7E-42E5-8ACC-C600C90E9EEC}" destId="{AB044D24-D6D0-1A4C-A8C8-D92E08EAF6FE}" srcOrd="5" destOrd="0" parTransId="{FAE334C9-9BC6-BF4C-B49B-4FA4D56B339B}" sibTransId="{38230808-331B-F349-9396-E6AF2301153D}"/>
    <dgm:cxn modelId="{6AAD1149-E4C9-4C1F-AEA1-15BFC6E192EC}" type="presOf" srcId="{0C43711A-5400-9345-8491-16A86037C617}" destId="{9D6E2EAD-AD97-4DD8-A144-434C9468CF74}" srcOrd="0" destOrd="0" presId="urn:microsoft.com/office/officeart/2005/8/layout/default"/>
    <dgm:cxn modelId="{D3D67D49-4011-48DB-B6A4-6234C6EBB161}" type="presOf" srcId="{BF154A75-DF7E-42E5-8ACC-C600C90E9EEC}" destId="{5735245B-88AC-4AB4-ADC4-32D9E92E7DD1}" srcOrd="0" destOrd="0" presId="urn:microsoft.com/office/officeart/2005/8/layout/default"/>
    <dgm:cxn modelId="{E947ED4C-9208-4DD5-BD0C-63FFDFFA395F}" srcId="{BF154A75-DF7E-42E5-8ACC-C600C90E9EEC}" destId="{32CFD0A7-94F8-436F-9D39-539DF1237C1B}" srcOrd="0" destOrd="0" parTransId="{8EEE91EF-8FFB-488D-845A-622A0FBC048C}" sibTransId="{70952DD7-B6A1-490E-9D04-D19BB805DEBB}"/>
    <dgm:cxn modelId="{2E847B55-15AA-1E40-BA1C-C50B1D8FE329}" srcId="{BF154A75-DF7E-42E5-8ACC-C600C90E9EEC}" destId="{F9C91EBA-2EBB-B349-A5F6-ED1ACBD9FE24}" srcOrd="3" destOrd="0" parTransId="{FA95CD45-808E-E946-B331-F0E5D1A7F6CD}" sibTransId="{F6894773-0D41-7F48-AAF6-DC7C98C17ABF}"/>
    <dgm:cxn modelId="{BFBEDF82-7B51-4123-AFEC-AF5B443DEFF5}" type="presOf" srcId="{63477D06-CAC1-485A-81BE-08D645A28E5E}" destId="{F5BBB810-CAC5-4280-A125-42D69C3AE2BD}" srcOrd="0" destOrd="0" presId="urn:microsoft.com/office/officeart/2005/8/layout/default"/>
    <dgm:cxn modelId="{B4401D85-91A8-4FFE-825F-CB8AF0B2F985}" srcId="{BF154A75-DF7E-42E5-8ACC-C600C90E9EEC}" destId="{DAC6EC14-805E-4E0F-803D-95F546305B67}" srcOrd="1" destOrd="0" parTransId="{960F0A2D-44AB-4E45-A130-A7F80A7701AD}" sibTransId="{86C215FE-7B29-4655-B15A-B2FF64CA1B4A}"/>
    <dgm:cxn modelId="{AA0FDF89-9F26-42DC-9C53-E274CB771ED2}" type="presOf" srcId="{32CFD0A7-94F8-436F-9D39-539DF1237C1B}" destId="{EBFC46D7-5D1B-46D5-BE23-CC76DFBE90F0}" srcOrd="0" destOrd="0" presId="urn:microsoft.com/office/officeart/2005/8/layout/default"/>
    <dgm:cxn modelId="{8CA2FC8B-E4C8-4508-998F-E630C8F417A2}" type="presOf" srcId="{46A9969B-E5C8-4FD5-8A9D-5DD0F02F2EF0}" destId="{18E484C4-407F-42FB-A24D-9159C4CCFABC}" srcOrd="0" destOrd="0" presId="urn:microsoft.com/office/officeart/2005/8/layout/default"/>
    <dgm:cxn modelId="{6A68898F-151D-4155-808B-6A8E7269BCC8}" type="presOf" srcId="{043120A1-7947-4C43-A119-93077AE89549}" destId="{49A8F452-8926-4C81-946D-11B4D00E1233}" srcOrd="0" destOrd="0" presId="urn:microsoft.com/office/officeart/2005/8/layout/default"/>
    <dgm:cxn modelId="{5ABDA591-602C-4362-A3D2-0BDA0D6928B5}" srcId="{BF154A75-DF7E-42E5-8ACC-C600C90E9EEC}" destId="{46A9969B-E5C8-4FD5-8A9D-5DD0F02F2EF0}" srcOrd="8" destOrd="0" parTransId="{0119695B-9FF2-4F25-AEB0-3F0785BC2DF9}" sibTransId="{15B0BC5F-99E0-4B63-8914-4E6051D01245}"/>
    <dgm:cxn modelId="{2C5E4FBA-B037-42D2-A222-21000A52565D}" type="presOf" srcId="{7253252C-562D-45B5-B2CF-B24EBA30CCC9}" destId="{6A1920B5-755B-47CE-A245-53525FC7F61C}" srcOrd="0" destOrd="0" presId="urn:microsoft.com/office/officeart/2005/8/layout/default"/>
    <dgm:cxn modelId="{7DE733C1-1FCF-C04E-9723-158EC7530E4E}" srcId="{BF154A75-DF7E-42E5-8ACC-C600C90E9EEC}" destId="{29C0DD82-D8A0-CB45-91B9-AFCE923AC38E}" srcOrd="4" destOrd="0" parTransId="{6FA7FFB2-D863-D84E-90B7-921C6BD46DB9}" sibTransId="{6E81F350-180E-DF4B-98A3-6C23A049ACCE}"/>
    <dgm:cxn modelId="{3961F3CA-5DE2-49C5-939E-0FB9DA89D424}" srcId="{BF154A75-DF7E-42E5-8ACC-C600C90E9EEC}" destId="{63477D06-CAC1-485A-81BE-08D645A28E5E}" srcOrd="6" destOrd="0" parTransId="{8F5642A4-1B6C-4E5D-9744-1B441175217A}" sibTransId="{EE6B2360-D04A-4132-AD92-8C611E1839C6}"/>
    <dgm:cxn modelId="{D6FA93CF-4BEF-47C3-A8E5-86FCB287F3E1}" type="presOf" srcId="{AB044D24-D6D0-1A4C-A8C8-D92E08EAF6FE}" destId="{61F108B0-8DD3-452C-BBBD-7E6FF735D92E}" srcOrd="0" destOrd="0" presId="urn:microsoft.com/office/officeart/2005/8/layout/default"/>
    <dgm:cxn modelId="{F4FB67E2-F1DF-4111-8FD8-9668010427F2}" type="presOf" srcId="{DAC6EC14-805E-4E0F-803D-95F546305B67}" destId="{4A73C042-B3DE-46CE-9895-A1130DF46BA3}" srcOrd="0" destOrd="0" presId="urn:microsoft.com/office/officeart/2005/8/layout/default"/>
    <dgm:cxn modelId="{7D16E2EE-739F-44CE-9F19-12FBE58AB23B}" type="presOf" srcId="{29C0DD82-D8A0-CB45-91B9-AFCE923AC38E}" destId="{BEF14B41-DD5B-43B2-BD77-B4AD6B21F45A}" srcOrd="0" destOrd="0" presId="urn:microsoft.com/office/officeart/2005/8/layout/default"/>
    <dgm:cxn modelId="{B60EF1EE-81B4-EC47-BCA2-8561D5A47DBC}" srcId="{BF154A75-DF7E-42E5-8ACC-C600C90E9EEC}" destId="{0C43711A-5400-9345-8491-16A86037C617}" srcOrd="2" destOrd="0" parTransId="{33763AD4-5A8F-FB41-8D55-F0F839D7C2EE}" sibTransId="{E692ADC0-B6A8-FF45-8451-A835E4E65E02}"/>
    <dgm:cxn modelId="{9EC924EF-2CF3-4DF8-ADF8-FB515BAF91CE}" srcId="{BF154A75-DF7E-42E5-8ACC-C600C90E9EEC}" destId="{7253252C-562D-45B5-B2CF-B24EBA30CCC9}" srcOrd="7" destOrd="0" parTransId="{A7C7B4C5-8767-4F2C-B78F-B227EC88BCA5}" sibTransId="{ECDE4A0B-E2B6-4278-B75C-9595825F7C2D}"/>
    <dgm:cxn modelId="{4FFBC460-0EE5-4711-849E-D6CBECD5D0A5}" type="presParOf" srcId="{5735245B-88AC-4AB4-ADC4-32D9E92E7DD1}" destId="{EBFC46D7-5D1B-46D5-BE23-CC76DFBE90F0}" srcOrd="0" destOrd="0" presId="urn:microsoft.com/office/officeart/2005/8/layout/default"/>
    <dgm:cxn modelId="{CDD8BE6D-343A-4730-8D1F-116F5DC648F1}" type="presParOf" srcId="{5735245B-88AC-4AB4-ADC4-32D9E92E7DD1}" destId="{14F26DAD-A6C9-4274-B103-91E2DCC96CF4}" srcOrd="1" destOrd="0" presId="urn:microsoft.com/office/officeart/2005/8/layout/default"/>
    <dgm:cxn modelId="{DB30C890-80C7-456B-A92E-4EF8E0811100}" type="presParOf" srcId="{5735245B-88AC-4AB4-ADC4-32D9E92E7DD1}" destId="{4A73C042-B3DE-46CE-9895-A1130DF46BA3}" srcOrd="2" destOrd="0" presId="urn:microsoft.com/office/officeart/2005/8/layout/default"/>
    <dgm:cxn modelId="{3E986902-2FE8-47A9-B41B-3E8F5F57D373}" type="presParOf" srcId="{5735245B-88AC-4AB4-ADC4-32D9E92E7DD1}" destId="{7123AB68-B7B5-409C-9E4E-188E97905E44}" srcOrd="3" destOrd="0" presId="urn:microsoft.com/office/officeart/2005/8/layout/default"/>
    <dgm:cxn modelId="{10DBF919-D995-460B-BABA-15BFB1A3E311}" type="presParOf" srcId="{5735245B-88AC-4AB4-ADC4-32D9E92E7DD1}" destId="{9D6E2EAD-AD97-4DD8-A144-434C9468CF74}" srcOrd="4" destOrd="0" presId="urn:microsoft.com/office/officeart/2005/8/layout/default"/>
    <dgm:cxn modelId="{8CB2B02E-1621-45C8-A124-7AA39D01D760}" type="presParOf" srcId="{5735245B-88AC-4AB4-ADC4-32D9E92E7DD1}" destId="{D9BDC765-3187-450B-A814-084343D20D32}" srcOrd="5" destOrd="0" presId="urn:microsoft.com/office/officeart/2005/8/layout/default"/>
    <dgm:cxn modelId="{2124DD91-18E8-4A35-98C7-A2E36E3C0B85}" type="presParOf" srcId="{5735245B-88AC-4AB4-ADC4-32D9E92E7DD1}" destId="{0F2CF843-5EB3-45EB-830F-81F940806C5F}" srcOrd="6" destOrd="0" presId="urn:microsoft.com/office/officeart/2005/8/layout/default"/>
    <dgm:cxn modelId="{FFAD085A-4102-4BBC-90FA-819F602DF3EF}" type="presParOf" srcId="{5735245B-88AC-4AB4-ADC4-32D9E92E7DD1}" destId="{5C2797A8-32A5-4F7D-A086-34859417BEB3}" srcOrd="7" destOrd="0" presId="urn:microsoft.com/office/officeart/2005/8/layout/default"/>
    <dgm:cxn modelId="{1F015A5F-1BB7-44C3-9F38-891B33A872FD}" type="presParOf" srcId="{5735245B-88AC-4AB4-ADC4-32D9E92E7DD1}" destId="{BEF14B41-DD5B-43B2-BD77-B4AD6B21F45A}" srcOrd="8" destOrd="0" presId="urn:microsoft.com/office/officeart/2005/8/layout/default"/>
    <dgm:cxn modelId="{4A74B7FC-9BBF-45D4-B2CD-CA42DA3D6BF1}" type="presParOf" srcId="{5735245B-88AC-4AB4-ADC4-32D9E92E7DD1}" destId="{6CFAD6BC-EB47-488A-A397-CF818C07F728}" srcOrd="9" destOrd="0" presId="urn:microsoft.com/office/officeart/2005/8/layout/default"/>
    <dgm:cxn modelId="{544388A9-80C8-47C2-B2E4-9425A61EDAA4}" type="presParOf" srcId="{5735245B-88AC-4AB4-ADC4-32D9E92E7DD1}" destId="{61F108B0-8DD3-452C-BBBD-7E6FF735D92E}" srcOrd="10" destOrd="0" presId="urn:microsoft.com/office/officeart/2005/8/layout/default"/>
    <dgm:cxn modelId="{2A01B59E-F86D-4C0E-825A-0E34AC57FECA}" type="presParOf" srcId="{5735245B-88AC-4AB4-ADC4-32D9E92E7DD1}" destId="{7A49A528-2D8C-4DD2-9F76-29A9C2BD86B6}" srcOrd="11" destOrd="0" presId="urn:microsoft.com/office/officeart/2005/8/layout/default"/>
    <dgm:cxn modelId="{3F0A98A8-6C32-45EE-8A7D-233103EBC6E1}" type="presParOf" srcId="{5735245B-88AC-4AB4-ADC4-32D9E92E7DD1}" destId="{F5BBB810-CAC5-4280-A125-42D69C3AE2BD}" srcOrd="12" destOrd="0" presId="urn:microsoft.com/office/officeart/2005/8/layout/default"/>
    <dgm:cxn modelId="{33683A6A-98A1-4522-9167-BE802D711D1F}" type="presParOf" srcId="{5735245B-88AC-4AB4-ADC4-32D9E92E7DD1}" destId="{2E14DE3A-5D30-4132-B529-0E633EA378A4}" srcOrd="13" destOrd="0" presId="urn:microsoft.com/office/officeart/2005/8/layout/default"/>
    <dgm:cxn modelId="{FE297F3D-D4E3-40EC-A55B-F5B2D0C95480}" type="presParOf" srcId="{5735245B-88AC-4AB4-ADC4-32D9E92E7DD1}" destId="{6A1920B5-755B-47CE-A245-53525FC7F61C}" srcOrd="14" destOrd="0" presId="urn:microsoft.com/office/officeart/2005/8/layout/default"/>
    <dgm:cxn modelId="{B352E949-19F2-4E8B-A735-197A7487549F}" type="presParOf" srcId="{5735245B-88AC-4AB4-ADC4-32D9E92E7DD1}" destId="{57B4D1B9-16C8-4DA3-B20E-88D5584E57B0}" srcOrd="15" destOrd="0" presId="urn:microsoft.com/office/officeart/2005/8/layout/default"/>
    <dgm:cxn modelId="{EA0AA4E1-80DB-4825-AF25-D31556336BA8}" type="presParOf" srcId="{5735245B-88AC-4AB4-ADC4-32D9E92E7DD1}" destId="{18E484C4-407F-42FB-A24D-9159C4CCFABC}" srcOrd="16" destOrd="0" presId="urn:microsoft.com/office/officeart/2005/8/layout/default"/>
    <dgm:cxn modelId="{9BE1CD29-D09F-40A5-BD4D-9C2EEFAC25F4}" type="presParOf" srcId="{5735245B-88AC-4AB4-ADC4-32D9E92E7DD1}" destId="{F46996F1-58B3-4C45-994A-36E5940C820A}" srcOrd="17" destOrd="0" presId="urn:microsoft.com/office/officeart/2005/8/layout/default"/>
    <dgm:cxn modelId="{BC0B9AEE-384A-4206-B5AF-077E24545B13}" type="presParOf" srcId="{5735245B-88AC-4AB4-ADC4-32D9E92E7DD1}" destId="{49A8F452-8926-4C81-946D-11B4D00E1233}" srcOrd="1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C46D7-5D1B-46D5-BE23-CC76DFBE90F0}">
      <dsp:nvSpPr>
        <dsp:cNvPr id="0" name=""/>
        <dsp:cNvSpPr/>
      </dsp:nvSpPr>
      <dsp:spPr>
        <a:xfrm>
          <a:off x="1108540" y="506884"/>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Learning Foundations</a:t>
          </a:r>
        </a:p>
      </dsp:txBody>
      <dsp:txXfrm>
        <a:off x="1108540" y="506884"/>
        <a:ext cx="2088941" cy="1224462"/>
      </dsp:txXfrm>
    </dsp:sp>
    <dsp:sp modelId="{4A73C042-B3DE-46CE-9895-A1130DF46BA3}">
      <dsp:nvSpPr>
        <dsp:cNvPr id="0" name=""/>
        <dsp:cNvSpPr/>
      </dsp:nvSpPr>
      <dsp:spPr>
        <a:xfrm>
          <a:off x="129169" y="3493178"/>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Alignment Document</a:t>
          </a:r>
        </a:p>
      </dsp:txBody>
      <dsp:txXfrm>
        <a:off x="129169" y="3493178"/>
        <a:ext cx="2088941" cy="1224462"/>
      </dsp:txXfrm>
    </dsp:sp>
    <dsp:sp modelId="{9D6E2EAD-AD97-4DD8-A144-434C9468CF74}">
      <dsp:nvSpPr>
        <dsp:cNvPr id="0" name=""/>
        <dsp:cNvSpPr/>
      </dsp:nvSpPr>
      <dsp:spPr>
        <a:xfrm>
          <a:off x="3487371" y="506884"/>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California Common Core State Standards</a:t>
          </a:r>
        </a:p>
      </dsp:txBody>
      <dsp:txXfrm>
        <a:off x="3487371" y="506884"/>
        <a:ext cx="2088941" cy="1224462"/>
      </dsp:txXfrm>
    </dsp:sp>
    <dsp:sp modelId="{0F2CF843-5EB3-45EB-830F-81F940806C5F}">
      <dsp:nvSpPr>
        <dsp:cNvPr id="0" name=""/>
        <dsp:cNvSpPr/>
      </dsp:nvSpPr>
      <dsp:spPr>
        <a:xfrm>
          <a:off x="5942158" y="499320"/>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Health Education Content Standards for California Public Schools</a:t>
          </a:r>
        </a:p>
      </dsp:txBody>
      <dsp:txXfrm>
        <a:off x="5942158" y="499320"/>
        <a:ext cx="2088941" cy="1224462"/>
      </dsp:txXfrm>
    </dsp:sp>
    <dsp:sp modelId="{BEF14B41-DD5B-43B2-BD77-B4AD6B21F45A}">
      <dsp:nvSpPr>
        <dsp:cNvPr id="0" name=""/>
        <dsp:cNvSpPr/>
      </dsp:nvSpPr>
      <dsp:spPr>
        <a:xfrm>
          <a:off x="1084189" y="2016233"/>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Curriculum Framework</a:t>
          </a:r>
        </a:p>
      </dsp:txBody>
      <dsp:txXfrm>
        <a:off x="1084189" y="2016233"/>
        <a:ext cx="2088941" cy="1224462"/>
      </dsp:txXfrm>
    </dsp:sp>
    <dsp:sp modelId="{61F108B0-8DD3-452C-BBBD-7E6FF735D92E}">
      <dsp:nvSpPr>
        <dsp:cNvPr id="0" name=""/>
        <dsp:cNvSpPr/>
      </dsp:nvSpPr>
      <dsp:spPr>
        <a:xfrm>
          <a:off x="3470863" y="1991890"/>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English Language Arts/English Language Development Framework</a:t>
          </a:r>
        </a:p>
      </dsp:txBody>
      <dsp:txXfrm>
        <a:off x="3470863" y="1991890"/>
        <a:ext cx="2088941" cy="1224462"/>
      </dsp:txXfrm>
    </dsp:sp>
    <dsp:sp modelId="{F5BBB810-CAC5-4280-A125-42D69C3AE2BD}">
      <dsp:nvSpPr>
        <dsp:cNvPr id="0" name=""/>
        <dsp:cNvSpPr/>
      </dsp:nvSpPr>
      <dsp:spPr>
        <a:xfrm>
          <a:off x="6847833" y="3520787"/>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Transitional Kindergarten Implementation Guide</a:t>
          </a:r>
        </a:p>
      </dsp:txBody>
      <dsp:txXfrm>
        <a:off x="6847833" y="3520787"/>
        <a:ext cx="2088941" cy="1224462"/>
      </dsp:txXfrm>
    </dsp:sp>
    <dsp:sp modelId="{6A1920B5-755B-47CE-A245-53525FC7F61C}">
      <dsp:nvSpPr>
        <dsp:cNvPr id="0" name=""/>
        <dsp:cNvSpPr/>
      </dsp:nvSpPr>
      <dsp:spPr>
        <a:xfrm>
          <a:off x="5888448" y="2016233"/>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a:t>DRDP Specific to TK and K</a:t>
          </a:r>
          <a:endParaRPr lang="en-US" sz="1200" b="1" kern="1200" dirty="0"/>
        </a:p>
      </dsp:txBody>
      <dsp:txXfrm>
        <a:off x="5888448" y="2016233"/>
        <a:ext cx="2088941" cy="1224462"/>
      </dsp:txXfrm>
    </dsp:sp>
    <dsp:sp modelId="{18E484C4-407F-42FB-A24D-9159C4CCFABC}">
      <dsp:nvSpPr>
        <dsp:cNvPr id="0" name=""/>
        <dsp:cNvSpPr/>
      </dsp:nvSpPr>
      <dsp:spPr>
        <a:xfrm>
          <a:off x="2391361" y="3495017"/>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Developmentally Appropriate Practice</a:t>
          </a:r>
        </a:p>
        <a:p>
          <a:pPr marL="0" lvl="0" indent="0" algn="ctr" defTabSz="533400">
            <a:lnSpc>
              <a:spcPct val="90000"/>
            </a:lnSpc>
            <a:spcBef>
              <a:spcPct val="0"/>
            </a:spcBef>
            <a:spcAft>
              <a:spcPct val="35000"/>
            </a:spcAft>
            <a:buNone/>
          </a:pPr>
          <a:endParaRPr lang="en-US" sz="1200" b="1" kern="1200" dirty="0"/>
        </a:p>
      </dsp:txBody>
      <dsp:txXfrm>
        <a:off x="2391361" y="3495017"/>
        <a:ext cx="2088941" cy="1224462"/>
      </dsp:txXfrm>
    </dsp:sp>
    <dsp:sp modelId="{49A8F452-8926-4C81-946D-11B4D00E1233}">
      <dsp:nvSpPr>
        <dsp:cNvPr id="0" name=""/>
        <dsp:cNvSpPr/>
      </dsp:nvSpPr>
      <dsp:spPr>
        <a:xfrm>
          <a:off x="4614601" y="3507900"/>
          <a:ext cx="2088941" cy="122446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English Learners Guide</a:t>
          </a:r>
        </a:p>
      </dsp:txBody>
      <dsp:txXfrm>
        <a:off x="4614601" y="3507900"/>
        <a:ext cx="2088941" cy="12244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Arial"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fld id="{DBC24B72-0CD3-4378-91FA-C2FA7A18C896}" type="slidenum">
              <a:rPr lang="en-US" altLang="en-US"/>
              <a:pPr/>
              <a:t>‹#›</a:t>
            </a:fld>
            <a:endParaRPr lang="en-US" altLang="en-US"/>
          </a:p>
        </p:txBody>
      </p:sp>
    </p:spTree>
    <p:extLst>
      <p:ext uri="{BB962C8B-B14F-4D97-AF65-F5344CB8AC3E}">
        <p14:creationId xmlns:p14="http://schemas.microsoft.com/office/powerpoint/2010/main" val="3125943246"/>
      </p:ext>
    </p:extLst>
  </p:cSld>
  <p:clrMap bg1="lt1" tx1="dk1" bg2="lt2" tx2="dk2" accent1="accent1" accent2="accent2" accent3="accent3" accent4="accent4" accent5="accent5" accent6="accent6" hlink="hlink" folHlink="folHlink"/>
  <p:notesStyle>
    <a:lvl1pPr algn="l" rtl="0" eaLnBrk="0" fontAlgn="base" hangingPunct="0">
      <a:spcBef>
        <a:spcPts val="0"/>
      </a:spcBef>
      <a:spcAft>
        <a:spcPct val="0"/>
      </a:spcAft>
      <a:defRPr sz="1200" kern="1200">
        <a:solidFill>
          <a:schemeClr val="tx1"/>
        </a:solidFill>
        <a:latin typeface="Arial" charset="0"/>
        <a:ea typeface="MS PGothic" panose="020B0600070205080204" pitchFamily="34" charset="-128"/>
        <a:cs typeface="Arial" charset="0"/>
      </a:defRPr>
    </a:lvl1pPr>
    <a:lvl2pPr marL="457200" algn="l" rtl="0" eaLnBrk="0" fontAlgn="base" hangingPunct="0">
      <a:spcBef>
        <a:spcPts val="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ts val="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ts val="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ts val="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de.ca.gov/sp/cd/re/documents/psalignment.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freesfx.co.u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iactivelearning.com/sites/default/files/book/samples/Jean_Feldman-Transition_Tips_and_Tricks-Sample.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kristinamarcelli.wordpress.com/2014/05/10/make-your-own-mindful-breathing-wand/"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coloursofus.com/picture-books-about-mixed-race-families/"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fbmarketplace.org/mitm"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www.readyatfive.org/download-document/about-raf/839-mitm-fb-tips-all-sm/file.html"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journal.naeyc.org/btj/200805/pdf/BTJ_Hemmeter_Transitions.pdf"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developingchild.harvard.edu/wp-content/uploads/2015/05/Enhancing-and-Practicing-Executive-Function-Skills-with-Children-from-Infancy-to-Adolescence-1.pdf"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www.allianceforchildhood.org/sites/allianceforchildhood.org/files/file/Kindergarten_8-page_summary.pdf"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pPr marL="0" marR="0" lvl="0" indent="0" algn="l" defTabSz="483306" rtl="0" eaLnBrk="1" fontAlgn="base" latinLnBrk="0" hangingPunct="1">
              <a:spcBef>
                <a:spcPts val="0"/>
              </a:spcBef>
              <a:spcAft>
                <a:spcPct val="0"/>
              </a:spcAft>
              <a:buClrTx/>
              <a:buSzTx/>
              <a:buFontTx/>
              <a:buNone/>
              <a:tabLst/>
              <a:defRPr/>
            </a:pPr>
            <a:r>
              <a:rPr lang="en-US">
                <a:ea typeface="MS PGothic" charset="0"/>
              </a:rPr>
              <a:t>Welcome to </a:t>
            </a:r>
            <a:r>
              <a:rPr lang="en-US"/>
              <a:t>Social-Emotional Development </a:t>
            </a:r>
            <a:r>
              <a:rPr lang="en-US">
                <a:ea typeface="MS PGothic" charset="0"/>
              </a:rPr>
              <a:t>in Transitional Kindergarten</a:t>
            </a:r>
            <a:r>
              <a:rPr lang="en-US" baseline="0">
                <a:ea typeface="MS PGothic" charset="0"/>
              </a:rPr>
              <a:t>: Self strand—a </a:t>
            </a:r>
            <a:r>
              <a:rPr lang="en-US">
                <a:ea typeface="MS PGothic" charset="0"/>
              </a:rPr>
              <a:t>presentation</a:t>
            </a:r>
            <a:r>
              <a:rPr lang="en-US" baseline="0">
                <a:ea typeface="MS PGothic" charset="0"/>
              </a:rPr>
              <a:t> </a:t>
            </a:r>
            <a:r>
              <a:rPr lang="en-US">
                <a:ea typeface="MS PGothic" charset="0"/>
              </a:rPr>
              <a:t>focusing on the </a:t>
            </a:r>
            <a:r>
              <a:rPr lang="en-US" i="1">
                <a:ea typeface="MS PGothic" charset="0"/>
              </a:rPr>
              <a:t>California Preschool Learning Foundations </a:t>
            </a:r>
            <a:r>
              <a:rPr lang="en-US">
                <a:ea typeface="MS PGothic" charset="0"/>
              </a:rPr>
              <a:t>(Preschool Learning Foundations or PLF), the </a:t>
            </a:r>
            <a:r>
              <a:rPr lang="en-US" i="1">
                <a:ea typeface="MS PGothic" charset="0"/>
              </a:rPr>
              <a:t>California Preschool Curriculum Framework</a:t>
            </a:r>
            <a:r>
              <a:rPr lang="en-US" i="1" baseline="0">
                <a:ea typeface="MS PGothic" charset="0"/>
              </a:rPr>
              <a:t> </a:t>
            </a:r>
            <a:r>
              <a:rPr lang="en-US" baseline="0">
                <a:ea typeface="MS PGothic" charset="0"/>
              </a:rPr>
              <a:t>(Preschool Curriculum Framework or PCF),</a:t>
            </a:r>
            <a:r>
              <a:rPr lang="en-US">
                <a:ea typeface="MS PGothic" charset="0"/>
              </a:rPr>
              <a:t> and other California Department of Education (CDE) resources in support of the </a:t>
            </a:r>
            <a:r>
              <a:rPr lang="en-US"/>
              <a:t>Social-Emotional Development </a:t>
            </a:r>
            <a:r>
              <a:rPr lang="en-US">
                <a:ea typeface="MS PGothic" charset="0"/>
              </a:rPr>
              <a:t>domain.</a:t>
            </a:r>
          </a:p>
          <a:p>
            <a:pPr marL="0" marR="0" indent="0" algn="l" defTabSz="457200" rtl="0" eaLnBrk="0" fontAlgn="base" latinLnBrk="0" hangingPunct="0">
              <a:spcBef>
                <a:spcPts val="0"/>
              </a:spcBef>
              <a:spcAft>
                <a:spcPct val="0"/>
              </a:spcAft>
              <a:buClrTx/>
              <a:buSzTx/>
              <a:buFontTx/>
              <a:buNone/>
              <a:tabLst/>
              <a:defRPr/>
            </a:pPr>
            <a:endParaRPr lang="en-US"/>
          </a:p>
          <a:p>
            <a:pPr marL="0" marR="0" indent="0" algn="l" defTabSz="457200" rtl="0" eaLnBrk="0" fontAlgn="base" latinLnBrk="0" hangingPunct="0">
              <a:spcBef>
                <a:spcPts val="0"/>
              </a:spcBef>
              <a:spcAft>
                <a:spcPct val="0"/>
              </a:spcAft>
              <a:buClrTx/>
              <a:buSzTx/>
              <a:buFontTx/>
              <a:buNone/>
              <a:tabLst/>
              <a:defRPr/>
            </a:pPr>
            <a:r>
              <a:rPr lang="en-US">
                <a:ea typeface="Arial" charset="0"/>
              </a:rPr>
              <a:t>This professional learning session is specifically designed to provide TK teachers with exposure to CDE resources that support TK curriculum planning, developmentally appropriate strategies, and classroom environment design recommendations that support the content area of self.</a:t>
            </a:r>
          </a:p>
          <a:p>
            <a:pPr eaLnBrk="1" hangingPunct="1"/>
            <a:endParaRPr lang="en-US" altLang="en-US" dirty="0">
              <a:latin typeface="Arial" panose="020B0604020202020204" pitchFamily="34" charset="0"/>
            </a:endParaRPr>
          </a:p>
        </p:txBody>
      </p:sp>
      <p:sp>
        <p:nvSpPr>
          <p:cNvPr id="21507"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F79C8E-20F6-495A-959D-D016B1A4060A}" type="slidenum">
              <a:rPr lang="en-US" altLang="en-US" sz="1200"/>
              <a:pPr/>
              <a:t>1</a:t>
            </a:fld>
            <a:endParaRPr lang="en-US" altLang="en-US" sz="1200"/>
          </a:p>
        </p:txBody>
      </p:sp>
    </p:spTree>
    <p:extLst>
      <p:ext uri="{BB962C8B-B14F-4D97-AF65-F5344CB8AC3E}">
        <p14:creationId xmlns:p14="http://schemas.microsoft.com/office/powerpoint/2010/main" val="124681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 name="Notes Placeholder 2"/>
          <p:cNvSpPr>
            <a:spLocks noGrp="1"/>
          </p:cNvSpPr>
          <p:nvPr>
            <p:ph type="body" idx="1"/>
          </p:nvPr>
        </p:nvSpPr>
        <p:spPr>
          <a:xfrm>
            <a:off x="685800" y="4308475"/>
            <a:ext cx="5486400" cy="4183063"/>
          </a:xfrm>
        </p:spPr>
        <p:txBody>
          <a:bodyPr/>
          <a:lstStyle/>
          <a:p>
            <a:pPr eaLnBrk="1" hangingPunct="1">
              <a:spcBef>
                <a:spcPct val="0"/>
              </a:spcBef>
            </a:pPr>
            <a:r>
              <a:rPr lang="en-US" altLang="en-US" b="1" dirty="0">
                <a:latin typeface="Arial" panose="020B0604020202020204" pitchFamily="34" charset="0"/>
                <a:cs typeface="Arial" panose="020B0604020202020204" pitchFamily="34" charset="0"/>
              </a:rPr>
              <a:t>Presenter Remarks: </a:t>
            </a: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The purpose of the foundations is to promote a common understanding of preschool children’</a:t>
            </a:r>
            <a:r>
              <a:rPr lang="en-US" altLang="ja-JP" dirty="0">
                <a:latin typeface="Arial" panose="020B0604020202020204" pitchFamily="34" charset="0"/>
                <a:cs typeface="Arial" panose="020B0604020202020204" pitchFamily="34" charset="0"/>
              </a:rPr>
              <a:t>s learning and to guide instructional practice. </a:t>
            </a:r>
          </a:p>
          <a:p>
            <a:pPr eaLnBrk="1" hangingPunct="1">
              <a:spcBef>
                <a:spcPct val="0"/>
              </a:spcBef>
            </a:pP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rPr>
              <a:t>As teachers plan learning environments and experiences, the foundations provide the background information to help teachers understand children’s developing knowledge and skills.</a:t>
            </a:r>
          </a:p>
          <a:p>
            <a:endParaRPr lang="en-US" altLang="en-US" dirty="0">
              <a:latin typeface="Arial" panose="020B0604020202020204" pitchFamily="34" charset="0"/>
            </a:endParaRPr>
          </a:p>
          <a:p>
            <a:pPr eaLnBrk="1" hangingPunct="1">
              <a:spcAft>
                <a:spcPts val="600"/>
              </a:spcAft>
            </a:pPr>
            <a:r>
              <a:rPr lang="en-US" altLang="en-US" dirty="0">
                <a:latin typeface="Arial" panose="020B0604020202020204" pitchFamily="34" charset="0"/>
              </a:rPr>
              <a:t>The Preschool Learning Foundations were developed with:</a:t>
            </a:r>
          </a:p>
          <a:p>
            <a:pPr marL="171450" indent="-171450" eaLnBrk="1" hangingPunct="1">
              <a:spcAft>
                <a:spcPts val="600"/>
              </a:spcAft>
              <a:buFont typeface="Arial" panose="020B0604020202020204" pitchFamily="34" charset="0"/>
              <a:buChar char="•"/>
            </a:pPr>
            <a:r>
              <a:rPr lang="en-US" altLang="en-US" dirty="0">
                <a:latin typeface="Arial" panose="020B0604020202020204" pitchFamily="34" charset="0"/>
              </a:rPr>
              <a:t>Research-based evidence and are enhanced with expert practitioners’ suggestions and examples. All foundations were written by a team of researchers with expertise in that domain</a:t>
            </a:r>
          </a:p>
          <a:p>
            <a:pPr marL="171450" indent="-171450" eaLnBrk="1" hangingPunct="1">
              <a:spcAft>
                <a:spcPts val="600"/>
              </a:spcAft>
              <a:buFont typeface="Arial" panose="020B0604020202020204" pitchFamily="34" charset="0"/>
              <a:buChar char="•"/>
            </a:pPr>
            <a:r>
              <a:rPr lang="en-US" altLang="en-US" dirty="0">
                <a:latin typeface="Arial" panose="020B0604020202020204" pitchFamily="34" charset="0"/>
              </a:rPr>
              <a:t>Documents from the California Department of Education such as the </a:t>
            </a:r>
            <a:r>
              <a:rPr lang="en-US" altLang="en-US" i="1" dirty="0">
                <a:latin typeface="Arial" panose="020B0604020202020204" pitchFamily="34" charset="0"/>
              </a:rPr>
              <a:t>English-Language Arts Content Standards for California Public Schools, Kindergarten Through Grade Twelve</a:t>
            </a:r>
            <a:r>
              <a:rPr lang="en-US" altLang="en-US" dirty="0">
                <a:latin typeface="Arial" panose="020B0604020202020204" pitchFamily="34" charset="0"/>
              </a:rPr>
              <a:t> (Language and Literacy, Introduction, p. 48, left column)</a:t>
            </a:r>
          </a:p>
          <a:p>
            <a:pPr marL="171450" indent="-171450" eaLnBrk="1" hangingPunct="1">
              <a:spcAft>
                <a:spcPts val="600"/>
              </a:spcAft>
              <a:buFont typeface="Arial" panose="020B0604020202020204" pitchFamily="34" charset="0"/>
              <a:buChar char="•"/>
            </a:pPr>
            <a:r>
              <a:rPr lang="en-US" altLang="en-US" dirty="0">
                <a:latin typeface="Arial" panose="020B0604020202020204" pitchFamily="34" charset="0"/>
              </a:rPr>
              <a:t>Well-validated assessment tools such as the </a:t>
            </a:r>
            <a:r>
              <a:rPr lang="en-US" altLang="en-US" i="1" dirty="0">
                <a:latin typeface="Arial" panose="020B0604020202020204" pitchFamily="34" charset="0"/>
              </a:rPr>
              <a:t>Ages &amp; Stages Questionnaires (ASQ): A Parent-Completed, Child-Monitoring System</a:t>
            </a:r>
            <a:r>
              <a:rPr lang="en-US" altLang="en-US" dirty="0">
                <a:latin typeface="Arial" panose="020B0604020202020204" pitchFamily="34" charset="0"/>
              </a:rPr>
              <a:t> (Social-Emotional, References and Source Materials, p. 36)</a:t>
            </a:r>
          </a:p>
          <a:p>
            <a:pPr marL="171450" indent="-171450" eaLnBrk="1" hangingPunct="1">
              <a:spcAft>
                <a:spcPts val="600"/>
              </a:spcAft>
              <a:buFont typeface="Arial" panose="020B0604020202020204" pitchFamily="34" charset="0"/>
              <a:buChar char="•"/>
            </a:pPr>
            <a:r>
              <a:rPr lang="en-US" altLang="en-US" dirty="0">
                <a:latin typeface="Arial" panose="020B0604020202020204" pitchFamily="34" charset="0"/>
              </a:rPr>
              <a:t>General sources such as the  </a:t>
            </a:r>
            <a:r>
              <a:rPr lang="en-US" altLang="en-US" i="1" dirty="0">
                <a:latin typeface="Arial" panose="020B0604020202020204" pitchFamily="34" charset="0"/>
              </a:rPr>
              <a:t>Report of the National Reading Panel 2000</a:t>
            </a:r>
            <a:r>
              <a:rPr lang="en-US" altLang="en-US" dirty="0">
                <a:latin typeface="Arial" panose="020B0604020202020204" pitchFamily="34" charset="0"/>
              </a:rPr>
              <a:t>.  (Language and Literacy, Introduction, p. 73, left column)</a:t>
            </a:r>
          </a:p>
          <a:p>
            <a:pPr marL="171450" indent="-171450" eaLnBrk="1" hangingPunct="1">
              <a:spcAft>
                <a:spcPts val="600"/>
              </a:spcAft>
              <a:buFont typeface="Arial" panose="020B0604020202020204" pitchFamily="34" charset="0"/>
              <a:buChar char="•"/>
            </a:pPr>
            <a:r>
              <a:rPr lang="en-US" altLang="en-US" dirty="0">
                <a:latin typeface="Arial" panose="020B0604020202020204" pitchFamily="34" charset="0"/>
              </a:rPr>
              <a:t>Early childhood education standards from other states such as Hawaii and Texas (Social-Emotional, Introduction, p. 5 footnote)</a:t>
            </a:r>
          </a:p>
          <a:p>
            <a:pPr eaLnBrk="1" hangingPunct="1">
              <a:buFontTx/>
              <a:buNone/>
            </a:pPr>
            <a:endParaRPr lang="en-US" altLang="en-US" dirty="0">
              <a:latin typeface="Arial" panose="020B0604020202020204" pitchFamily="34" charset="0"/>
            </a:endParaRPr>
          </a:p>
          <a:p>
            <a:pPr eaLnBrk="1" hangingPunct="1">
              <a:buFontTx/>
              <a:buNone/>
            </a:pPr>
            <a:r>
              <a:rPr lang="en-US" altLang="en-US" dirty="0">
                <a:latin typeface="Arial" panose="020B0604020202020204" pitchFamily="34" charset="0"/>
              </a:rPr>
              <a:t>A reference list of these source materials is included in this document, along with detailed bibliographic notes for each of the developmental domains.</a:t>
            </a:r>
          </a:p>
          <a:p>
            <a:endParaRPr lang="en-US" altLang="en-US" dirty="0">
              <a:latin typeface="Arial" panose="020B0604020202020204" pitchFamily="34" charset="0"/>
            </a:endParaRPr>
          </a:p>
        </p:txBody>
      </p:sp>
      <p:sp>
        <p:nvSpPr>
          <p:cNvPr id="3993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E2EEC6-4CA8-4424-A92E-57FFC39F05E7}" type="slidenum">
              <a:rPr lang="en-US" altLang="en-US" sz="1200"/>
              <a:pPr/>
              <a:t>10</a:t>
            </a:fld>
            <a:endParaRPr lang="en-US" altLang="en-US" sz="1200" dirty="0"/>
          </a:p>
        </p:txBody>
      </p:sp>
    </p:spTree>
    <p:extLst>
      <p:ext uri="{BB962C8B-B14F-4D97-AF65-F5344CB8AC3E}">
        <p14:creationId xmlns:p14="http://schemas.microsoft.com/office/powerpoint/2010/main" val="994887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5A92EF7-5F9C-499F-B730-0CB5EF94DF7B}" type="slidenum">
              <a:rPr lang="en-US" altLang="en-US" sz="1200"/>
              <a:pPr/>
              <a:t>11</a:t>
            </a:fld>
            <a:endParaRPr lang="en-US" altLang="en-US" sz="1200"/>
          </a:p>
        </p:txBody>
      </p:sp>
      <p:sp>
        <p:nvSpPr>
          <p:cNvPr id="41986"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lang="en-US" altLang="en-US" b="1" baseline="0" dirty="0"/>
              <a:t>Presenter Remarks:</a:t>
            </a:r>
            <a:br>
              <a:rPr lang="en-US" altLang="en-US" b="1" baseline="0" dirty="0"/>
            </a:br>
            <a:r>
              <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Let’s </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discuss each </a:t>
            </a:r>
            <a:r>
              <a:rPr kumimoji="0" lang="en-US" sz="1200" b="0" i="0" u="none" strike="noStrike" kern="1200" cap="none" spc="0" normalizeH="0" baseline="0" noProof="0" dirty="0">
                <a:ln>
                  <a:noFill/>
                </a:ln>
                <a:solidFill>
                  <a:prstClr val="black"/>
                </a:solidFill>
                <a:effectLst/>
                <a:uLnTx/>
                <a:uFillTx/>
                <a:latin typeface="Arial" pitchFamily="34" charset="0"/>
                <a:ea typeface="MS PGothic" panose="020B0600070205080204" pitchFamily="34" charset="-128"/>
                <a:cs typeface="Arial" pitchFamily="34" charset="0"/>
              </a:rPr>
              <a:t>component of the foundations</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domain is Social-Emotional Development.</a:t>
            </a:r>
          </a:p>
          <a:p>
            <a:pPr marL="174708" marR="0" lvl="0" indent="-174708" algn="l" defTabSz="465887"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strand is </a:t>
            </a:r>
            <a:r>
              <a:rPr kumimoji="0" lang="en-US" sz="1200" b="0" i="0" u="none" strike="noStrike" kern="1200" cap="none" spc="0" normalizeH="0" baseline="0" noProof="0" dirty="0">
                <a:ln/>
                <a:solidFill>
                  <a:prstClr val="black"/>
                </a:solidFill>
                <a:effectLst/>
                <a:uLnTx/>
                <a:uFillTx/>
                <a:latin typeface="Arial" pitchFamily="34" charset="0"/>
                <a:ea typeface="ＭＳ Ｐゴシック" pitchFamily="34" charset="-128"/>
                <a:cs typeface="Arial" pitchFamily="34" charset="0"/>
              </a:rPr>
              <a:t>Self.</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name of the </a:t>
            </a:r>
            <a:r>
              <a:rPr kumimoji="0" lang="en-US" sz="1200" b="0"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substrand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is Interaction with Familiar Adults.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Note that </a:t>
            </a:r>
            <a:r>
              <a:rPr kumimoji="0" lang="en-US" sz="1200" b="0" i="0" u="none" strike="noStrike" kern="1200" cap="none" spc="0" normalizeH="0" baseline="0" noProof="0" dirty="0" err="1">
                <a:ln>
                  <a:noFill/>
                </a:ln>
                <a:solidFill>
                  <a:prstClr val="black"/>
                </a:solidFill>
                <a:effectLst/>
                <a:uLnTx/>
                <a:uFillTx/>
                <a:latin typeface="Arial" charset="0"/>
                <a:ea typeface="ＭＳ Ｐゴシック" charset="0"/>
                <a:cs typeface="Arial" charset="0"/>
              </a:rPr>
              <a:t>substrands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 always end with a zero (1.0, 2.0, etc.).</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two age levels are at around 48 months and at around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Each foundation describes typical behaviors at around 48 months and at around 60 months (or four to five years of age).</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foundations for each age level are listed below the age levels.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There are two for each age level on this page (1.1 and 1.2 for 48 months; 1.1 and 1.2 for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Notice that there is a developmental progression from four years old to five years old within a </a:t>
            </a:r>
            <a:r>
              <a:rPr kumimoji="0" lang="en-US" sz="1200" b="0" i="0" u="none" strike="noStrike" kern="1200" cap="none" spc="0" normalizeH="0" baseline="0" noProof="0" dirty="0" err="1">
                <a:ln>
                  <a:noFill/>
                </a:ln>
                <a:solidFill>
                  <a:prstClr val="black"/>
                </a:solidFill>
                <a:effectLst/>
                <a:uLnTx/>
                <a:uFillTx/>
                <a:latin typeface="Arial" charset="0"/>
                <a:ea typeface="ＭＳ Ｐゴシック" charset="0"/>
                <a:cs typeface="ＭＳ Ｐゴシック" charset="0"/>
              </a:rPr>
              <a:t>substrand</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examples for each foundation are listed.</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These are only a few of the ways that children may demonstrate the behavior in the foundation.</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Arial" charset="0"/>
              </a:rPr>
              <a:t>Many of the foundations also have footnotes that include information specific for students with IEPs or students with disabilities, such as information about adaptations or accommodations.</a:t>
            </a:r>
          </a:p>
          <a:p>
            <a:pPr>
              <a:buFontTx/>
              <a:buChar char="•"/>
            </a:pP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pPr>
              <a:buFontTx/>
              <a:buChar char="•"/>
            </a:pP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547847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3ECAA06-7D25-F540-9096-8EB9A7E87858}" type="slidenum">
              <a:rPr lang="en-US"/>
              <a:pPr/>
              <a:t>12</a:t>
            </a:fld>
            <a:endParaRPr lang="en-US"/>
          </a:p>
        </p:txBody>
      </p:sp>
      <p:sp>
        <p:nvSpPr>
          <p:cNvPr id="36867" name="Rectangle 2"/>
          <p:cNvSpPr>
            <a:spLocks noGrp="1" noRot="1" noChangeAspect="1" noTextEdit="1"/>
          </p:cNvSpPr>
          <p:nvPr>
            <p:ph type="sldImg"/>
          </p:nvPr>
        </p:nvSpPr>
        <p:spPr>
          <a:ln/>
        </p:spPr>
      </p:sp>
      <p:sp>
        <p:nvSpPr>
          <p:cNvPr id="98307" name="Rectangle 3"/>
          <p:cNvSpPr>
            <a:spLocks noGrp="1"/>
          </p:cNvSpPr>
          <p:nvPr>
            <p:ph type="body" idx="1"/>
          </p:nvPr>
        </p:nvSpPr>
        <p:spPr/>
        <p:txBody>
          <a:bodyPr/>
          <a:lstStyle/>
          <a:p>
            <a:pPr defTabSz="457200" eaLnBrk="1" hangingPunct="1"/>
            <a:r>
              <a:rPr lang="en-US" b="1" dirty="0">
                <a:ea typeface="MS PGothic" charset="0"/>
              </a:rPr>
              <a:t>Presenter Remarks:</a:t>
            </a:r>
          </a:p>
          <a:p>
            <a:pPr defTabSz="457200" eaLnBrk="1" hangingPunct="1"/>
            <a:r>
              <a:rPr lang="en-US" dirty="0">
                <a:ea typeface="MS PGothic" charset="0"/>
              </a:rPr>
              <a:t>There are three strands in the Social-Emotional Development domain: Self, Social Interactions, and Relationships. As</a:t>
            </a:r>
            <a:r>
              <a:rPr lang="en-US" baseline="0" dirty="0">
                <a:ea typeface="MS PGothic" charset="0"/>
              </a:rPr>
              <a:t> we have discussed, </a:t>
            </a:r>
            <a:r>
              <a:rPr lang="en-US" dirty="0">
                <a:ea typeface="MS PGothic" charset="0"/>
              </a:rPr>
              <a:t>today we are exploring Self.</a:t>
            </a:r>
          </a:p>
          <a:p>
            <a:pPr defTabSz="457200" eaLnBrk="1" hangingPunct="1"/>
            <a:endParaRPr lang="en-US" dirty="0">
              <a:ea typeface="MS PGothic" charset="0"/>
            </a:endParaRPr>
          </a:p>
          <a:p>
            <a:pPr defTabSz="457200" eaLnBrk="1" hangingPunct="1"/>
            <a:r>
              <a:rPr lang="en-US" altLang="ja-JP" dirty="0">
                <a:ea typeface="MS PGothic" charset="0"/>
              </a:rPr>
              <a:t>“Self covers the qualities of self-awareness, self-confidence, and personality that enable young children to be competent learners” (PCF</a:t>
            </a:r>
            <a:r>
              <a:rPr lang="en-US" altLang="ja-JP" baseline="0" dirty="0">
                <a:ea typeface="MS PGothic" charset="0"/>
              </a:rPr>
              <a:t>, Vol. 1, p. </a:t>
            </a:r>
            <a:r>
              <a:rPr lang="en-US" altLang="ja-JP" dirty="0">
                <a:ea typeface="MS PGothic" charset="0"/>
              </a:rPr>
              <a:t>38).</a:t>
            </a:r>
          </a:p>
          <a:p>
            <a:pPr defTabSz="457200" eaLnBrk="1" hangingPunct="1"/>
            <a:endParaRPr lang="en-US" dirty="0">
              <a:ea typeface="MS PGothic" charset="0"/>
            </a:endParaRPr>
          </a:p>
          <a:p>
            <a:pPr defTabSz="457200" eaLnBrk="1" hangingPunct="1"/>
            <a:r>
              <a:rPr lang="en-US" dirty="0">
                <a:ea typeface="MS PGothic" charset="0"/>
              </a:rPr>
              <a:t>The Preschool Learning Foundations Self strand includes five topics that we will explore now.</a:t>
            </a:r>
          </a:p>
          <a:p>
            <a:pPr defTabSz="457200" eaLnBrk="1" hangingPunct="1"/>
            <a:endParaRPr lang="en-US" dirty="0">
              <a:ea typeface="MS PGothic" charset="0"/>
            </a:endParaRPr>
          </a:p>
          <a:p>
            <a:pPr defTabSz="457200" eaLnBrk="1" hangingPunct="1"/>
            <a:r>
              <a:rPr lang="en-US" b="1" dirty="0">
                <a:ea typeface="MS PGothic" charset="0"/>
              </a:rPr>
              <a:t>Background information: </a:t>
            </a:r>
          </a:p>
          <a:p>
            <a:pPr defTabSz="457200" eaLnBrk="1" hangingPunct="1"/>
            <a:r>
              <a:rPr lang="en-US" dirty="0">
                <a:ea typeface="MS PGothic" charset="0"/>
              </a:rPr>
              <a:t>The five </a:t>
            </a:r>
            <a:r>
              <a:rPr lang="en-US" dirty="0" err="1">
                <a:ea typeface="MS PGothic" charset="0"/>
              </a:rPr>
              <a:t>substrands</a:t>
            </a:r>
            <a:r>
              <a:rPr lang="en-US" baseline="0" dirty="0">
                <a:ea typeface="MS PGothic" charset="0"/>
              </a:rPr>
              <a:t> are:</a:t>
            </a:r>
            <a:r>
              <a:rPr lang="en-US" dirty="0">
                <a:ea typeface="MS PGothic" charset="0"/>
              </a:rPr>
              <a:t> </a:t>
            </a:r>
          </a:p>
          <a:p>
            <a:pPr marL="171450" indent="-171450" defTabSz="457200" eaLnBrk="1" hangingPunct="1">
              <a:buFont typeface="Arial" panose="020B0604020202020204" pitchFamily="34" charset="0"/>
              <a:buChar char="•"/>
            </a:pPr>
            <a:r>
              <a:rPr lang="en-US" dirty="0">
                <a:ea typeface="MS PGothic" charset="0"/>
              </a:rPr>
              <a:t>Self-awareness</a:t>
            </a:r>
          </a:p>
          <a:p>
            <a:pPr marL="171450" indent="-171450" defTabSz="457200" eaLnBrk="1" hangingPunct="1">
              <a:buFont typeface="Arial" panose="020B0604020202020204" pitchFamily="34" charset="0"/>
              <a:buChar char="•"/>
            </a:pPr>
            <a:r>
              <a:rPr lang="en-US" dirty="0">
                <a:ea typeface="MS PGothic" charset="0"/>
              </a:rPr>
              <a:t>Self-regulation</a:t>
            </a:r>
          </a:p>
          <a:p>
            <a:pPr marL="171450" indent="-171450" defTabSz="457200" eaLnBrk="1" hangingPunct="1">
              <a:buFont typeface="Arial" panose="020B0604020202020204" pitchFamily="34" charset="0"/>
              <a:buChar char="•"/>
            </a:pPr>
            <a:r>
              <a:rPr lang="en-US" dirty="0">
                <a:ea typeface="MS PGothic" charset="0"/>
              </a:rPr>
              <a:t>Social and Emotional Understanding</a:t>
            </a:r>
          </a:p>
          <a:p>
            <a:pPr marL="171450" indent="-171450" defTabSz="457200" eaLnBrk="1" hangingPunct="1">
              <a:buFont typeface="Arial" panose="020B0604020202020204" pitchFamily="34" charset="0"/>
              <a:buChar char="•"/>
            </a:pPr>
            <a:r>
              <a:rPr lang="en-US" dirty="0">
                <a:ea typeface="MS PGothic" charset="0"/>
              </a:rPr>
              <a:t>Empathy and Caring</a:t>
            </a:r>
          </a:p>
          <a:p>
            <a:pPr marL="171450" indent="-171450" defTabSz="457200" eaLnBrk="1" hangingPunct="1">
              <a:buFont typeface="Arial" panose="020B0604020202020204" pitchFamily="34" charset="0"/>
              <a:buChar char="•"/>
            </a:pPr>
            <a:r>
              <a:rPr lang="en-US" dirty="0">
                <a:ea typeface="MS PGothic" charset="0"/>
              </a:rPr>
              <a:t>Initiative in Learning</a:t>
            </a:r>
          </a:p>
        </p:txBody>
      </p:sp>
    </p:spTree>
    <p:extLst>
      <p:ext uri="{BB962C8B-B14F-4D97-AF65-F5344CB8AC3E}">
        <p14:creationId xmlns:p14="http://schemas.microsoft.com/office/powerpoint/2010/main" val="764720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0D7BBD6-4D42-42EC-90C0-CF4B6E463EDE}" type="slidenum">
              <a:rPr lang="en-US" altLang="en-US" sz="1200">
                <a:cs typeface="Arial" panose="020B0604020202020204" pitchFamily="34" charset="0"/>
              </a:rPr>
              <a:pPr/>
              <a:t>13</a:t>
            </a:fld>
            <a:endParaRPr lang="en-US" altLang="en-US" sz="1200">
              <a:cs typeface="Arial" panose="020B0604020202020204" pitchFamily="34"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dirty="0">
                <a:latin typeface="Arial" panose="020B0604020202020204" pitchFamily="34" charset="0"/>
              </a:rPr>
              <a:t>Activity 2: </a:t>
            </a:r>
            <a:r>
              <a:rPr lang="en-US" altLang="en-US" b="1" baseline="0" dirty="0">
                <a:latin typeface="Arial" panose="020B0604020202020204" pitchFamily="34" charset="0"/>
              </a:rPr>
              <a:t> </a:t>
            </a:r>
            <a:r>
              <a:rPr lang="en-US" altLang="en-US" b="1" dirty="0">
                <a:latin typeface="Arial" panose="020B0604020202020204" pitchFamily="34" charset="0"/>
              </a:rPr>
              <a:t>Exploring the Research: Bibliographic Notes</a:t>
            </a:r>
          </a:p>
          <a:p>
            <a:pPr marL="228600" indent="-228600" eaLnBrk="1" hangingPunct="1"/>
            <a:endParaRPr lang="en-US" altLang="en-US" b="1" dirty="0">
              <a:latin typeface="Arial" panose="020B0604020202020204" pitchFamily="34" charset="0"/>
            </a:endParaRPr>
          </a:p>
          <a:p>
            <a:pPr marL="228600" indent="-228600" eaLnBrk="1" hangingPunct="1"/>
            <a:r>
              <a:rPr lang="en-US" altLang="en-US" b="1" dirty="0">
                <a:latin typeface="Arial" panose="020B0604020202020204" pitchFamily="34" charset="0"/>
              </a:rPr>
              <a:t>Presenter Remarks: </a:t>
            </a:r>
          </a:p>
          <a:p>
            <a:pPr marL="0" indent="0" eaLnBrk="1" hangingPunct="1">
              <a:buFont typeface="Arial" panose="020B0604020202020204" pitchFamily="34" charset="0"/>
              <a:buNone/>
            </a:pPr>
            <a:r>
              <a:rPr lang="en-US" altLang="ja-JP" dirty="0">
                <a:latin typeface="Arial" panose="020B0604020202020204" pitchFamily="34" charset="0"/>
              </a:rPr>
              <a:t>Turn to the bibliographic notes section of the Preschool Learning</a:t>
            </a:r>
            <a:r>
              <a:rPr lang="en-US" altLang="ja-JP" baseline="0" dirty="0">
                <a:latin typeface="Arial" panose="020B0604020202020204" pitchFamily="34" charset="0"/>
              </a:rPr>
              <a:t> Foundations,</a:t>
            </a:r>
            <a:r>
              <a:rPr lang="en-US" altLang="ja-JP" dirty="0">
                <a:latin typeface="Arial" panose="020B0604020202020204" pitchFamily="34" charset="0"/>
              </a:rPr>
              <a:t> Volume 1, pp. 21-26. Each person </a:t>
            </a:r>
            <a:r>
              <a:rPr lang="en-US" altLang="ja-JP" baseline="0" dirty="0">
                <a:latin typeface="Arial" panose="020B0604020202020204" pitchFamily="34" charset="0"/>
              </a:rPr>
              <a:t>s</a:t>
            </a:r>
            <a:r>
              <a:rPr lang="en-US" altLang="ja-JP" dirty="0">
                <a:latin typeface="Arial" panose="020B0604020202020204" pitchFamily="34" charset="0"/>
              </a:rPr>
              <a:t>elects and works on a different </a:t>
            </a:r>
            <a:r>
              <a:rPr lang="en-US" altLang="ja-JP" dirty="0" err="1">
                <a:latin typeface="Arial" panose="020B0604020202020204" pitchFamily="34" charset="0"/>
              </a:rPr>
              <a:t>substrand</a:t>
            </a:r>
            <a:r>
              <a:rPr lang="en-US" altLang="ja-JP" dirty="0">
                <a:latin typeface="Arial" panose="020B0604020202020204" pitchFamily="34" charset="0"/>
              </a:rPr>
              <a:t>. Read through the</a:t>
            </a:r>
            <a:r>
              <a:rPr lang="en-US" altLang="ja-JP" baseline="0" dirty="0">
                <a:latin typeface="Arial" panose="020B0604020202020204" pitchFamily="34" charset="0"/>
              </a:rPr>
              <a:t> </a:t>
            </a:r>
            <a:r>
              <a:rPr lang="en-US" altLang="ja-JP" dirty="0">
                <a:latin typeface="Arial" panose="020B0604020202020204" pitchFamily="34" charset="0"/>
              </a:rPr>
              <a:t>section and note something you’ve experienced in your</a:t>
            </a:r>
            <a:r>
              <a:rPr lang="en-US" altLang="ja-JP" baseline="0" dirty="0">
                <a:latin typeface="Arial" panose="020B0604020202020204" pitchFamily="34" charset="0"/>
              </a:rPr>
              <a:t> </a:t>
            </a:r>
            <a:r>
              <a:rPr lang="en-US" altLang="ja-JP" dirty="0">
                <a:latin typeface="Arial" panose="020B0604020202020204" pitchFamily="34" charset="0"/>
              </a:rPr>
              <a:t>own work with children.</a:t>
            </a:r>
          </a:p>
          <a:p>
            <a:endParaRPr lang="en-US" b="1" dirty="0">
              <a:latin typeface="Arial" panose="020B0604020202020204" pitchFamily="34" charset="0"/>
            </a:endParaRPr>
          </a:p>
          <a:p>
            <a:r>
              <a:rPr lang="en-US" b="1" cap="all" dirty="0"/>
              <a:t>intent: </a:t>
            </a:r>
            <a:endParaRPr lang="en-US" dirty="0"/>
          </a:p>
          <a:p>
            <a:r>
              <a:rPr lang="en-US" dirty="0"/>
              <a:t>Become familiar with the Self strand.</a:t>
            </a:r>
          </a:p>
          <a:p>
            <a:r>
              <a:rPr lang="en-US" dirty="0"/>
              <a:t> </a:t>
            </a:r>
          </a:p>
          <a:p>
            <a:r>
              <a:rPr lang="en-US" b="1" dirty="0"/>
              <a:t>GOAL: </a:t>
            </a:r>
            <a:endParaRPr lang="en-US" dirty="0"/>
          </a:p>
          <a:p>
            <a:r>
              <a:rPr lang="en-US" dirty="0"/>
              <a:t>Participants will become familiar with and discuss the bibliographic notes section of the Self strand </a:t>
            </a:r>
          </a:p>
          <a:p>
            <a:r>
              <a:rPr lang="en-US" b="1" cap="all" dirty="0"/>
              <a:t> </a:t>
            </a:r>
            <a:endParaRPr lang="en-US" dirty="0"/>
          </a:p>
          <a:p>
            <a:r>
              <a:rPr lang="en-US" b="1" cap="all" dirty="0"/>
              <a:t>Materials Required:</a:t>
            </a:r>
            <a:endParaRPr lang="en-US" dirty="0"/>
          </a:p>
          <a:p>
            <a:pPr lvl="0"/>
            <a:r>
              <a:rPr lang="en-US" dirty="0"/>
              <a:t>Preschool Learning Foundations, Volume 1, pp. 21-26</a:t>
            </a:r>
          </a:p>
          <a:p>
            <a:r>
              <a:rPr lang="en-US" b="1" cap="all" dirty="0"/>
              <a:t> </a:t>
            </a:r>
            <a:endParaRPr lang="en-US" dirty="0"/>
          </a:p>
          <a:p>
            <a:r>
              <a:rPr lang="en-US" b="1" cap="all" dirty="0"/>
              <a:t>Time: </a:t>
            </a:r>
            <a:r>
              <a:rPr lang="en-US" cap="all" dirty="0"/>
              <a:t> </a:t>
            </a:r>
            <a:r>
              <a:rPr lang="en-US" dirty="0"/>
              <a:t>15 minutes</a:t>
            </a:r>
          </a:p>
          <a:p>
            <a:r>
              <a:rPr lang="en-US" dirty="0"/>
              <a:t> </a:t>
            </a:r>
          </a:p>
          <a:p>
            <a:r>
              <a:rPr lang="en-US" b="1" cap="all" dirty="0"/>
              <a:t>Process:</a:t>
            </a:r>
            <a:endParaRPr lang="en-US" b="1" dirty="0"/>
          </a:p>
          <a:p>
            <a:pPr marL="171450" lvl="0" indent="-171450">
              <a:buFont typeface="Arial" panose="020B0604020202020204" pitchFamily="34" charset="0"/>
              <a:buChar char="•"/>
            </a:pPr>
            <a:r>
              <a:rPr lang="en-US" dirty="0"/>
              <a:t>Ask participants to turn to the bibliographic notes section of PLF, Volume 1, pp. 21-26.</a:t>
            </a:r>
          </a:p>
          <a:p>
            <a:pPr marL="171450" lvl="0" indent="-171450">
              <a:buFont typeface="Arial" panose="020B0604020202020204" pitchFamily="34" charset="0"/>
              <a:buChar char="•"/>
            </a:pPr>
            <a:r>
              <a:rPr lang="en-US" dirty="0"/>
              <a:t>Have each participant at each table select to work on a different sub strand.</a:t>
            </a:r>
          </a:p>
          <a:p>
            <a:pPr marL="171450" lvl="0" indent="-171450">
              <a:buFont typeface="Arial" panose="020B0604020202020204" pitchFamily="34" charset="0"/>
              <a:buChar char="•"/>
            </a:pPr>
            <a:r>
              <a:rPr lang="en-US" dirty="0"/>
              <a:t>Ask participants to read through their section and note something they have noticed in their own work with children.</a:t>
            </a:r>
          </a:p>
          <a:p>
            <a:pPr marL="171450" lvl="0" indent="-171450">
              <a:buFont typeface="Arial" panose="020B0604020202020204" pitchFamily="34" charset="0"/>
              <a:buChar char="•"/>
            </a:pPr>
            <a:r>
              <a:rPr lang="en-US" dirty="0"/>
              <a:t>Invite participants to share out their observations with their tablemates.</a:t>
            </a:r>
          </a:p>
          <a:p>
            <a:pPr marL="228600" indent="-228600"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78274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b="1" dirty="0">
                <a:latin typeface="Arial" panose="020B0604020202020204" pitchFamily="34" charset="0"/>
              </a:rPr>
              <a:t>Background information</a:t>
            </a:r>
            <a:r>
              <a:rPr lang="en-US" altLang="en-US" dirty="0">
                <a:latin typeface="Arial" panose="020B0604020202020204" pitchFamily="34" charset="0"/>
              </a:rPr>
              <a:t>: </a:t>
            </a:r>
          </a:p>
          <a:p>
            <a:pPr defTabSz="457200" eaLnBrk="1" hangingPunct="1">
              <a:spcBef>
                <a:spcPct val="0"/>
              </a:spcBef>
            </a:pPr>
            <a:r>
              <a:rPr lang="en-US" altLang="en-US" dirty="0">
                <a:latin typeface="Arial" panose="020B0604020202020204" pitchFamily="34" charset="0"/>
              </a:rPr>
              <a:t>Trainer should watch entire video prior to training.</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b="1" dirty="0">
                <a:latin typeface="Arial" panose="020B0604020202020204" pitchFamily="34" charset="0"/>
              </a:rPr>
              <a:t>Presenter Remarks: </a:t>
            </a: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Now</a:t>
            </a:r>
            <a:r>
              <a:rPr lang="en-US" altLang="en-US" baseline="0" dirty="0">
                <a:latin typeface="Arial" panose="020B0604020202020204" pitchFamily="34" charset="0"/>
              </a:rPr>
              <a:t> w</a:t>
            </a:r>
            <a:r>
              <a:rPr lang="en-US" altLang="en-US" dirty="0">
                <a:latin typeface="Arial" panose="020B0604020202020204" pitchFamily="34" charset="0"/>
              </a:rPr>
              <a:t>e will watch a few video examples from a TK classroom that illustrate what you just read in the bibliographic notes. </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The video clips reflect typical experiences in a TK classroom.</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When</a:t>
            </a:r>
            <a:r>
              <a:rPr lang="en-US" altLang="en-US" baseline="0" dirty="0">
                <a:latin typeface="Arial" panose="020B0604020202020204" pitchFamily="34" charset="0"/>
              </a:rPr>
              <a:t> </a:t>
            </a:r>
            <a:r>
              <a:rPr lang="en-US" altLang="en-US" dirty="0">
                <a:latin typeface="Arial" panose="020B0604020202020204" pitchFamily="34" charset="0"/>
              </a:rPr>
              <a:t>watching, take note of behaviors in the video that you also see</a:t>
            </a:r>
            <a:r>
              <a:rPr lang="en-US" altLang="en-US" baseline="0" dirty="0">
                <a:latin typeface="Arial" panose="020B0604020202020204" pitchFamily="34" charset="0"/>
              </a:rPr>
              <a:t> </a:t>
            </a:r>
            <a:r>
              <a:rPr lang="en-US" altLang="en-US" dirty="0">
                <a:latin typeface="Arial" panose="020B0604020202020204" pitchFamily="34" charset="0"/>
              </a:rPr>
              <a:t>in your TK classroom. We will share your observations at the end. </a:t>
            </a:r>
          </a:p>
          <a:p>
            <a:pPr defTabSz="457200" eaLnBrk="1" hangingPunct="1"/>
            <a:endParaRPr lang="en-US" altLang="en-US" dirty="0">
              <a:latin typeface="Arial" panose="020B0604020202020204" pitchFamily="34" charset="0"/>
            </a:endParaRPr>
          </a:p>
          <a:p>
            <a:pPr defTabSz="457200" eaLnBrk="1" hangingPunct="1">
              <a:spcBef>
                <a:spcPct val="0"/>
              </a:spcBef>
            </a:pPr>
            <a:endParaRPr lang="en-US" altLang="en-US" b="1" dirty="0">
              <a:latin typeface="Arial" panose="020B0604020202020204" pitchFamily="34" charset="0"/>
            </a:endParaRPr>
          </a:p>
          <a:p>
            <a:pPr defTabSz="457200"/>
            <a:endParaRPr lang="en-US" altLang="en-US" dirty="0">
              <a:latin typeface="Arial" panose="020B0604020202020204" pitchFamily="34" charset="0"/>
            </a:endParaRPr>
          </a:p>
        </p:txBody>
      </p:sp>
      <p:sp>
        <p:nvSpPr>
          <p:cNvPr id="4608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4F74488-C47A-4ED4-8004-76A81C5565C6}" type="slidenum">
              <a:rPr lang="en-US" altLang="en-US" sz="1200">
                <a:cs typeface="Arial" panose="020B0604020202020204" pitchFamily="34" charset="0"/>
              </a:rPr>
              <a:pPr/>
              <a:t>14</a:t>
            </a:fld>
            <a:endParaRPr lang="en-US" altLang="en-US" sz="1200">
              <a:cs typeface="Arial" panose="020B0604020202020204" pitchFamily="34" charset="0"/>
            </a:endParaRPr>
          </a:p>
        </p:txBody>
      </p:sp>
    </p:spTree>
    <p:extLst>
      <p:ext uri="{BB962C8B-B14F-4D97-AF65-F5344CB8AC3E}">
        <p14:creationId xmlns:p14="http://schemas.microsoft.com/office/powerpoint/2010/main" val="1804076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085BA1B-645F-4CCB-A378-0FC57C329445}" type="slidenum">
              <a:rPr lang="en-US" altLang="en-US" sz="1200"/>
              <a:pPr/>
              <a:t>15</a:t>
            </a:fld>
            <a:endParaRPr lang="en-US" altLang="en-US" sz="1200"/>
          </a:p>
        </p:txBody>
      </p:sp>
      <p:sp>
        <p:nvSpPr>
          <p:cNvPr id="48130" name="Slide Image Placeholder 1"/>
          <p:cNvSpPr>
            <a:spLocks noGrp="1" noRot="1" noChangeAspect="1" noTextEdit="1"/>
          </p:cNvSpPr>
          <p:nvPr>
            <p:ph type="sldImg"/>
          </p:nvPr>
        </p:nvSpPr>
        <p:spPr>
          <a:ln/>
        </p:spPr>
      </p:sp>
      <p:sp>
        <p:nvSpPr>
          <p:cNvPr id="507907" name="Notes Placeholder 2"/>
          <p:cNvSpPr>
            <a:spLocks noGrp="1"/>
          </p:cNvSpPr>
          <p:nvPr>
            <p:ph type="body" idx="1"/>
          </p:nvPr>
        </p:nvSpPr>
        <p:spPr/>
        <p:txBody>
          <a:bodyPr/>
          <a:lstStyle/>
          <a:p>
            <a:pPr defTabSz="457200" eaLnBrk="1" hangingPunct="1">
              <a:spcBef>
                <a:spcPct val="0"/>
              </a:spcBef>
            </a:pPr>
            <a:r>
              <a:rPr lang="en-US" altLang="en-US" b="1" dirty="0">
                <a:latin typeface="Arial" panose="020B0604020202020204" pitchFamily="34" charset="0"/>
              </a:rPr>
              <a:t>Background Information:</a:t>
            </a:r>
          </a:p>
          <a:p>
            <a:pPr marL="0" marR="0" indent="0" algn="l" defTabSz="4572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rPr>
              <a:t>Invite participants to locate the Self strand in both the Preschool Learning Foundations, Volume 1, and the Preschool Curriculum</a:t>
            </a:r>
            <a:r>
              <a:rPr lang="en-US" altLang="en-US" baseline="0" dirty="0">
                <a:latin typeface="Arial" panose="020B0604020202020204" pitchFamily="34" charset="0"/>
              </a:rPr>
              <a:t> </a:t>
            </a:r>
            <a:r>
              <a:rPr lang="en-US" altLang="en-US" dirty="0">
                <a:latin typeface="Arial" panose="020B0604020202020204" pitchFamily="34" charset="0"/>
              </a:rPr>
              <a:t>Frameworks, Volume 1.</a:t>
            </a:r>
            <a:endParaRPr lang="en-US" altLang="en-US" b="1" dirty="0">
              <a:latin typeface="Arial" panose="020B0604020202020204" pitchFamily="34" charset="0"/>
            </a:endParaRPr>
          </a:p>
          <a:p>
            <a:pPr defTabSz="457200" eaLnBrk="1" hangingPunct="1">
              <a:spcBef>
                <a:spcPct val="0"/>
              </a:spcBef>
            </a:pPr>
            <a:endParaRPr lang="en-US" altLang="en-US" b="1" dirty="0">
              <a:latin typeface="Arial" panose="020B0604020202020204" pitchFamily="34" charset="0"/>
            </a:endParaRPr>
          </a:p>
          <a:p>
            <a:pPr defTabSz="457200" eaLnBrk="1" hangingPunct="1">
              <a:spcBef>
                <a:spcPct val="0"/>
              </a:spcBef>
            </a:pPr>
            <a:r>
              <a:rPr lang="en-US" altLang="en-US" b="1" dirty="0">
                <a:latin typeface="Arial" panose="020B0604020202020204" pitchFamily="34" charset="0"/>
              </a:rPr>
              <a:t>Presenter Remarks:</a:t>
            </a: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These</a:t>
            </a:r>
            <a:r>
              <a:rPr lang="en-US" altLang="en-US" baseline="0" dirty="0">
                <a:latin typeface="Arial" panose="020B0604020202020204" pitchFamily="34" charset="0"/>
              </a:rPr>
              <a:t> </a:t>
            </a:r>
            <a:r>
              <a:rPr lang="en-US" altLang="en-US" dirty="0" err="1">
                <a:latin typeface="Arial" panose="020B0604020202020204" pitchFamily="34" charset="0"/>
              </a:rPr>
              <a:t>substrands</a:t>
            </a:r>
            <a:r>
              <a:rPr lang="en-US" altLang="en-US" dirty="0">
                <a:latin typeface="Arial" panose="020B0604020202020204" pitchFamily="34" charset="0"/>
              </a:rPr>
              <a:t> are split into three focus areas:</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First, we will focus on the Self-Awareness and Initiative in Learning </a:t>
            </a:r>
            <a:r>
              <a:rPr lang="en-US" altLang="en-US" dirty="0" err="1">
                <a:latin typeface="Arial" panose="020B0604020202020204" pitchFamily="34" charset="0"/>
              </a:rPr>
              <a:t>substrands</a:t>
            </a:r>
            <a:r>
              <a:rPr lang="en-US" altLang="en-US" dirty="0">
                <a:latin typeface="Arial" panose="020B0604020202020204" pitchFamily="34" charset="0"/>
              </a:rPr>
              <a:t>. Learning is a social event and we understand ourselves based on our understanding of how others view us—thus our self-awareness is closely related to our initiative in learning. </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Next, we will look at the Social and Emotional Understanding and Empathy and Caring </a:t>
            </a:r>
            <a:r>
              <a:rPr lang="en-US" altLang="en-US" dirty="0" err="1">
                <a:latin typeface="Arial" panose="020B0604020202020204" pitchFamily="34" charset="0"/>
              </a:rPr>
              <a:t>substrands</a:t>
            </a:r>
            <a:r>
              <a:rPr lang="en-US" altLang="en-US" dirty="0">
                <a:latin typeface="Arial" panose="020B0604020202020204" pitchFamily="34" charset="0"/>
              </a:rPr>
              <a:t>. Emotional understanding directly supports our ability to relate and empathize, therefore we can not really discuss one facet without the other. </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Lastly, we will focus on the Self-Regulation </a:t>
            </a:r>
            <a:r>
              <a:rPr lang="en-US" altLang="en-US" dirty="0" err="1">
                <a:latin typeface="Arial" panose="020B0604020202020204" pitchFamily="34" charset="0"/>
              </a:rPr>
              <a:t>substrand</a:t>
            </a:r>
            <a:r>
              <a:rPr lang="en-US" altLang="en-US" dirty="0">
                <a:latin typeface="Arial" panose="020B0604020202020204" pitchFamily="34" charset="0"/>
              </a:rPr>
              <a:t>. </a:t>
            </a:r>
          </a:p>
          <a:p>
            <a:pPr defTabSz="457200"/>
            <a:endParaRPr lang="en-US" altLang="ja-JP" dirty="0">
              <a:latin typeface="Arial" panose="020B0604020202020204" pitchFamily="34" charset="0"/>
            </a:endParaRPr>
          </a:p>
          <a:p>
            <a:pPr defTabSz="457200"/>
            <a:r>
              <a:rPr lang="en-US" altLang="ja-JP" b="1" dirty="0">
                <a:latin typeface="Arial" panose="020B0604020202020204" pitchFamily="34" charset="0"/>
              </a:rPr>
              <a:t>Optional Discussion</a:t>
            </a:r>
            <a:r>
              <a:rPr lang="en-US" altLang="ja-JP" b="1" baseline="0" dirty="0">
                <a:latin typeface="Arial" panose="020B0604020202020204" pitchFamily="34" charset="0"/>
              </a:rPr>
              <a:t> Points:</a:t>
            </a:r>
            <a:endParaRPr lang="en-US" altLang="ja-JP" b="1" dirty="0">
              <a:latin typeface="Arial" panose="020B0604020202020204" pitchFamily="34" charset="0"/>
            </a:endParaRPr>
          </a:p>
          <a:p>
            <a:pPr defTabSz="457200"/>
            <a:r>
              <a:rPr lang="en-US" altLang="ja-JP" dirty="0">
                <a:latin typeface="Arial" panose="020B0604020202020204" pitchFamily="34" charset="0"/>
              </a:rPr>
              <a:t>Did you discuss or experience any of these </a:t>
            </a:r>
            <a:r>
              <a:rPr lang="en-US" altLang="ja-JP" dirty="0" err="1">
                <a:latin typeface="Arial" panose="020B0604020202020204" pitchFamily="34" charset="0"/>
              </a:rPr>
              <a:t>substrand</a:t>
            </a:r>
            <a:r>
              <a:rPr lang="en-US" altLang="ja-JP" dirty="0">
                <a:latin typeface="Arial" panose="020B0604020202020204" pitchFamily="34" charset="0"/>
              </a:rPr>
              <a:t> topics while creating and reading your book?</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Please share something you experienced during Activity</a:t>
            </a:r>
            <a:r>
              <a:rPr lang="en-US" altLang="en-US" baseline="0" dirty="0">
                <a:latin typeface="Arial" panose="020B0604020202020204" pitchFamily="34" charset="0"/>
              </a:rPr>
              <a:t> 1:</a:t>
            </a:r>
            <a:r>
              <a:rPr lang="en-US" altLang="en-US" dirty="0">
                <a:latin typeface="Arial" panose="020B0604020202020204" pitchFamily="34" charset="0"/>
              </a:rPr>
              <a:t> Growing and Changing that relates to: </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Self-awareness</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Self-regulation</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Social and emotional understanding</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Empathy and caring</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Initiative in learning</a:t>
            </a:r>
          </a:p>
          <a:p>
            <a:pPr defTabSz="457200" eaLnBrk="1" hangingPunct="1">
              <a:spcBef>
                <a:spcPct val="0"/>
              </a:spcBef>
            </a:pPr>
            <a:endParaRPr lang="en-US" altLang="en-US" dirty="0">
              <a:latin typeface="Arial" panose="020B0604020202020204" pitchFamily="34" charset="0"/>
            </a:endParaRPr>
          </a:p>
          <a:p>
            <a:pPr marL="0" indent="0" defTabSz="457200" eaLnBrk="1" hangingPunct="1">
              <a:buFont typeface="Arial" panose="020B0604020202020204" pitchFamily="34" charset="0"/>
              <a:buNone/>
            </a:pPr>
            <a:r>
              <a:rPr lang="en-US" altLang="en-US" dirty="0">
                <a:latin typeface="Arial" panose="020B0604020202020204" pitchFamily="34" charset="0"/>
              </a:rPr>
              <a:t>2. Did you discuss</a:t>
            </a:r>
            <a:r>
              <a:rPr lang="en-US" altLang="en-US" baseline="0" dirty="0">
                <a:latin typeface="Arial" panose="020B0604020202020204" pitchFamily="34" charset="0"/>
              </a:rPr>
              <a:t> any of these topics while sharing your observations of the video?</a:t>
            </a:r>
            <a:r>
              <a:rPr lang="en-US" altLang="en-US" dirty="0">
                <a:latin typeface="Arial" panose="020B0604020202020204" pitchFamily="34" charset="0"/>
              </a:rPr>
              <a:t> </a:t>
            </a:r>
          </a:p>
          <a:p>
            <a:pPr marL="171450" lvl="0" indent="-171450" defTabSz="457200" eaLnBrk="1" hangingPunct="1">
              <a:buFont typeface="Arial" panose="020B0604020202020204" pitchFamily="34" charset="0"/>
              <a:buChar char="•"/>
            </a:pPr>
            <a:r>
              <a:rPr lang="en-US" altLang="en-US" dirty="0">
                <a:latin typeface="Arial" panose="020B0604020202020204" pitchFamily="34" charset="0"/>
              </a:rPr>
              <a:t>Self-awareness</a:t>
            </a:r>
          </a:p>
          <a:p>
            <a:pPr marL="171450" lvl="0" indent="-171450" defTabSz="457200" eaLnBrk="1" hangingPunct="1">
              <a:buFont typeface="Arial" panose="020B0604020202020204" pitchFamily="34" charset="0"/>
              <a:buChar char="•"/>
            </a:pPr>
            <a:r>
              <a:rPr lang="en-US" altLang="en-US" dirty="0">
                <a:latin typeface="Arial" panose="020B0604020202020204" pitchFamily="34" charset="0"/>
              </a:rPr>
              <a:t>Self-regulation</a:t>
            </a:r>
          </a:p>
          <a:p>
            <a:pPr marL="171450" lvl="0" indent="-171450" defTabSz="457200" eaLnBrk="1" hangingPunct="1">
              <a:buFont typeface="Arial" panose="020B0604020202020204" pitchFamily="34" charset="0"/>
              <a:buChar char="•"/>
            </a:pPr>
            <a:r>
              <a:rPr lang="en-US" altLang="en-US" dirty="0">
                <a:latin typeface="Arial" panose="020B0604020202020204" pitchFamily="34" charset="0"/>
              </a:rPr>
              <a:t>Social and emotional understanding</a:t>
            </a:r>
          </a:p>
          <a:p>
            <a:pPr marL="171450" lvl="0" indent="-171450" defTabSz="457200" eaLnBrk="1" hangingPunct="1">
              <a:buFont typeface="Arial" panose="020B0604020202020204" pitchFamily="34" charset="0"/>
              <a:buChar char="•"/>
            </a:pPr>
            <a:r>
              <a:rPr lang="en-US" altLang="en-US" dirty="0">
                <a:latin typeface="Arial" panose="020B0604020202020204" pitchFamily="34" charset="0"/>
              </a:rPr>
              <a:t>Empathy and caring</a:t>
            </a:r>
          </a:p>
          <a:p>
            <a:pPr marL="171450" lvl="0" indent="-171450" defTabSz="457200" eaLnBrk="1" hangingPunct="1">
              <a:buFont typeface="Arial" panose="020B0604020202020204" pitchFamily="34" charset="0"/>
              <a:buChar char="•"/>
            </a:pPr>
            <a:r>
              <a:rPr lang="en-US" altLang="en-US" dirty="0">
                <a:latin typeface="Arial" panose="020B0604020202020204" pitchFamily="34" charset="0"/>
              </a:rPr>
              <a:t>Initiative in learning</a:t>
            </a:r>
          </a:p>
          <a:p>
            <a:pPr defTabSz="457200"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315139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0949661-2402-4186-A2B6-4C2CE827B7DB}" type="slidenum">
              <a:rPr lang="en-US" altLang="en-US" sz="1200">
                <a:cs typeface="Arial" panose="020B0604020202020204" pitchFamily="34" charset="0"/>
              </a:rPr>
              <a:pPr/>
              <a:t>16</a:t>
            </a:fld>
            <a:endParaRPr lang="en-US" altLang="en-US" sz="1200">
              <a:cs typeface="Arial" panose="020B0604020202020204" pitchFamily="34" charset="0"/>
            </a:endParaRPr>
          </a:p>
        </p:txBody>
      </p:sp>
      <p:sp>
        <p:nvSpPr>
          <p:cNvPr id="50178" name="Rectangle 2"/>
          <p:cNvSpPr>
            <a:spLocks noGrp="1" noRot="1" noChangeAspect="1" noTextEdit="1"/>
          </p:cNvSpPr>
          <p:nvPr>
            <p:ph type="sldImg"/>
          </p:nvPr>
        </p:nvSpPr>
        <p:spPr>
          <a:ln/>
        </p:spPr>
      </p:sp>
      <p:sp>
        <p:nvSpPr>
          <p:cNvPr id="50179" name="Rectangle 3"/>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r>
              <a:rPr lang="en-US" altLang="en-US" b="1" dirty="0">
                <a:latin typeface="Arial" panose="020B0604020202020204" pitchFamily="34" charset="0"/>
              </a:rPr>
              <a:t>Presenter Remarks:</a:t>
            </a:r>
          </a:p>
          <a:p>
            <a:pPr defTabSz="457200" eaLnBrk="1" hangingPunct="1"/>
            <a:r>
              <a:rPr lang="en-US" altLang="en-US" b="0" dirty="0">
                <a:latin typeface="Arial" panose="020B0604020202020204" pitchFamily="34" charset="0"/>
              </a:rPr>
              <a:t>We are now transitioning to focus</a:t>
            </a:r>
            <a:r>
              <a:rPr lang="en-US" altLang="en-US" b="0" baseline="0" dirty="0">
                <a:latin typeface="Arial" panose="020B0604020202020204" pitchFamily="34" charset="0"/>
              </a:rPr>
              <a:t> the discussion on Self Awareness and Initiative in Learning.  These two </a:t>
            </a:r>
            <a:r>
              <a:rPr lang="en-US" altLang="en-US" b="0" baseline="0" dirty="0" err="1">
                <a:latin typeface="Arial" panose="020B0604020202020204" pitchFamily="34" charset="0"/>
              </a:rPr>
              <a:t>substrands</a:t>
            </a:r>
            <a:r>
              <a:rPr lang="en-US" altLang="en-US" b="0" baseline="0" dirty="0">
                <a:latin typeface="Arial" panose="020B0604020202020204" pitchFamily="34" charset="0"/>
              </a:rPr>
              <a:t> are very closely linked. </a:t>
            </a:r>
          </a:p>
          <a:p>
            <a:pPr defTabSz="457200" eaLnBrk="1" hangingPunct="1"/>
            <a:endParaRPr lang="en-US" altLang="en-US" b="0" dirty="0">
              <a:latin typeface="Arial" panose="020B0604020202020204" pitchFamily="34" charset="0"/>
            </a:endParaRPr>
          </a:p>
          <a:p>
            <a:pPr marL="0" marR="0" indent="0" algn="l" defTabSz="457200" rtl="0" eaLnBrk="1" fontAlgn="base" latinLnBrk="0" hangingPunct="1">
              <a:lnSpc>
                <a:spcPct val="100000"/>
              </a:lnSpc>
              <a:spcBef>
                <a:spcPts val="0"/>
              </a:spcBef>
              <a:spcAft>
                <a:spcPct val="0"/>
              </a:spcAft>
              <a:buClrTx/>
              <a:buSzTx/>
              <a:buFont typeface="Arial" panose="020B0604020202020204" pitchFamily="34" charset="0"/>
              <a:buNone/>
              <a:tabLst/>
              <a:defRPr/>
            </a:pPr>
            <a:r>
              <a:rPr lang="en-US" altLang="ja-JP" dirty="0">
                <a:latin typeface="Arial" panose="020B0604020202020204" pitchFamily="34" charset="0"/>
              </a:rPr>
              <a:t>“Children’s confidence and positive perception of themselves as learners, capable of growing in knowledge and skill, motivates them to pursue learning and persist through challenging tasks” (TK Guide 2013,</a:t>
            </a:r>
            <a:r>
              <a:rPr lang="en-US" altLang="ja-JP" baseline="0" dirty="0">
                <a:latin typeface="Arial" panose="020B0604020202020204" pitchFamily="34" charset="0"/>
              </a:rPr>
              <a:t> </a:t>
            </a:r>
            <a:r>
              <a:rPr lang="en-US" altLang="ja-JP" dirty="0">
                <a:latin typeface="Arial" panose="020B0604020202020204" pitchFamily="34" charset="0"/>
              </a:rPr>
              <a:t>15).</a:t>
            </a:r>
          </a:p>
          <a:p>
            <a:pPr marL="171450" marR="0" indent="-171450"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endParaRPr lang="en-US" altLang="ja-JP" dirty="0">
              <a:latin typeface="Arial" panose="020B0604020202020204" pitchFamily="34" charset="0"/>
            </a:endParaRPr>
          </a:p>
          <a:p>
            <a:pPr marL="0" marR="0" indent="0" algn="l" defTabSz="457200" rtl="0" eaLnBrk="1" fontAlgn="base" latinLnBrk="0" hangingPunct="1">
              <a:lnSpc>
                <a:spcPct val="100000"/>
              </a:lnSpc>
              <a:spcBef>
                <a:spcPts val="0"/>
              </a:spcBef>
              <a:spcAft>
                <a:spcPct val="0"/>
              </a:spcAft>
              <a:buClrTx/>
              <a:buSzTx/>
              <a:buFont typeface="Arial" panose="020B0604020202020204" pitchFamily="34" charset="0"/>
              <a:buNone/>
              <a:tabLst/>
              <a:defRPr/>
            </a:pPr>
            <a:r>
              <a:rPr lang="en-US" altLang="ja-JP" b="1" dirty="0">
                <a:latin typeface="Arial" panose="020B0604020202020204" pitchFamily="34" charset="0"/>
              </a:rPr>
              <a:t>Background Information:</a:t>
            </a:r>
          </a:p>
          <a:p>
            <a:pPr marL="0" indent="0" defTabSz="457200" eaLnBrk="1" hangingPunct="1">
              <a:buFont typeface="Arial" panose="020B0604020202020204" pitchFamily="34" charset="0"/>
              <a:buNone/>
            </a:pPr>
            <a:r>
              <a:rPr lang="en-US" altLang="ja-JP" dirty="0">
                <a:latin typeface="Arial" panose="020B0604020202020204" pitchFamily="34" charset="0"/>
              </a:rPr>
              <a:t>“TK students are ‘learning to learn. They develop the skills and depositions that foster school achievement such as independence, appropriate risk-taking, perseverance, initiative, creativity,  reasoning, and problem solving” (TK Guide 2013, 41).</a:t>
            </a:r>
          </a:p>
          <a:p>
            <a:pPr marL="171450" indent="-171450" defTabSz="457200" eaLnBrk="1" hangingPunct="1">
              <a:buFont typeface="Arial" panose="020B0604020202020204" pitchFamily="34" charset="0"/>
              <a:buChar char="•"/>
            </a:pPr>
            <a:endParaRPr lang="en-US" altLang="ja-JP" dirty="0">
              <a:latin typeface="Arial" panose="020B0604020202020204" pitchFamily="34" charset="0"/>
            </a:endParaRPr>
          </a:p>
          <a:p>
            <a:pPr defTabSz="457200"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83613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D97135-7495-4EA0-B95C-A4597C5A3259}" type="slidenum">
              <a:rPr lang="en-US" altLang="en-US" sz="1200">
                <a:cs typeface="Arial" panose="020B0604020202020204" pitchFamily="34" charset="0"/>
              </a:rPr>
              <a:pPr/>
              <a:t>17</a:t>
            </a:fld>
            <a:endParaRPr lang="en-US" altLang="en-US" sz="1200">
              <a:cs typeface="Arial" panose="020B0604020202020204" pitchFamily="34"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b="0" dirty="0">
                <a:latin typeface="Arial" panose="020B0604020202020204" pitchFamily="34" charset="0"/>
              </a:rPr>
              <a:t>Please read this quote to yourself silently: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“Self-awareness is an important component of early school success because young children</a:t>
            </a:r>
            <a:r>
              <a:rPr lang="ja-JP" altLang="en-US" dirty="0">
                <a:latin typeface="Arial" panose="020B0604020202020204" pitchFamily="34" charset="0"/>
              </a:rPr>
              <a:t>’</a:t>
            </a:r>
            <a:r>
              <a:rPr lang="en-US" altLang="ja-JP" dirty="0">
                <a:latin typeface="Arial" panose="020B0604020202020204" pitchFamily="34" charset="0"/>
              </a:rPr>
              <a:t>s self-confidence shapes their interest, motivation, and persistence in academic work, and their success in the classroom reciprocally influences their sense of pride and accomplishment” (</a:t>
            </a:r>
            <a:r>
              <a:rPr lang="en-US" altLang="en-US" dirty="0">
                <a:latin typeface="Arial" panose="020B0604020202020204" pitchFamily="34" charset="0"/>
              </a:rPr>
              <a:t>PLF, Vol. 1,</a:t>
            </a:r>
            <a:r>
              <a:rPr lang="en-US" altLang="ja-JP" dirty="0">
                <a:latin typeface="Arial" panose="020B0604020202020204" pitchFamily="34" charset="0"/>
              </a:rPr>
              <a:t> </a:t>
            </a:r>
            <a:r>
              <a:rPr lang="en-US" sz="1200" dirty="0">
                <a:ea typeface="MS PGothic" charset="0"/>
              </a:rPr>
              <a:t>p.  </a:t>
            </a:r>
            <a:r>
              <a:rPr lang="en-US" altLang="ja-JP" dirty="0">
                <a:latin typeface="Arial" panose="020B0604020202020204" pitchFamily="34" charset="0"/>
              </a:rPr>
              <a:t>21).</a:t>
            </a:r>
          </a:p>
          <a:p>
            <a:pPr eaLnBrk="1" hangingPunct="1"/>
            <a:endParaRPr lang="en-US" altLang="ja-JP" dirty="0">
              <a:latin typeface="Arial" panose="020B0604020202020204" pitchFamily="34" charset="0"/>
            </a:endParaRPr>
          </a:p>
          <a:p>
            <a:pPr eaLnBrk="1" hangingPunct="1"/>
            <a:r>
              <a:rPr lang="en-US" altLang="ja-JP" dirty="0">
                <a:latin typeface="Arial" panose="020B0604020202020204" pitchFamily="34" charset="0"/>
              </a:rPr>
              <a:t>What key words</a:t>
            </a:r>
            <a:r>
              <a:rPr lang="en-US" altLang="ja-JP" baseline="0" dirty="0">
                <a:latin typeface="Arial" panose="020B0604020202020204" pitchFamily="34" charset="0"/>
              </a:rPr>
              <a:t> or phrases resonate with you? Please share your thoughts with your table mates.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144704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xfrm>
            <a:off x="685800" y="4342606"/>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 </a:t>
            </a:r>
          </a:p>
          <a:p>
            <a:r>
              <a:rPr lang="en-US" altLang="en-US" dirty="0">
                <a:latin typeface="Arial" panose="020B0604020202020204" pitchFamily="34" charset="0"/>
                <a:cs typeface="Arial" panose="020B0604020202020204" pitchFamily="34" charset="0"/>
              </a:rPr>
              <a:t>Key transitions occur in self-awareness from early preschool to later preschool.</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The foundation</a:t>
            </a:r>
            <a:r>
              <a:rPr lang="en-US" altLang="en-US" baseline="0" dirty="0">
                <a:latin typeface="Arial" panose="020B0604020202020204" pitchFamily="34" charset="0"/>
                <a:cs typeface="Arial" panose="020B0604020202020204" pitchFamily="34" charset="0"/>
              </a:rPr>
              <a:t>s transition </a:t>
            </a:r>
            <a:r>
              <a:rPr lang="en-US" altLang="en-US" dirty="0">
                <a:latin typeface="Arial" panose="020B0604020202020204" pitchFamily="34" charset="0"/>
                <a:cs typeface="Arial" panose="020B0604020202020204" pitchFamily="34" charset="0"/>
              </a:rPr>
              <a:t>from “Describe their physical characteristics, behavior and abilities positively” at 48 months to</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“Compare their characteristics and those of others and display a growing awareness of their psychological characteristics such as thoughts and feelings” at 60 months.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Take a moment now to read the foundations, descriptions, and examples of self-awareness in</a:t>
            </a:r>
            <a:r>
              <a:rPr lang="en-US" altLang="en-US" baseline="0" dirty="0">
                <a:latin typeface="Arial" panose="020B0604020202020204" pitchFamily="34" charset="0"/>
                <a:cs typeface="Arial" panose="020B0604020202020204" pitchFamily="34" charset="0"/>
              </a:rPr>
              <a:t> the </a:t>
            </a:r>
            <a:r>
              <a:rPr lang="en-US" altLang="en-US" dirty="0">
                <a:latin typeface="Arial" panose="020B0604020202020204" pitchFamily="34" charset="0"/>
                <a:cs typeface="Arial" panose="020B0604020202020204" pitchFamily="34" charset="0"/>
              </a:rPr>
              <a:t>Preschool Learning Foundations, Volume 1, p. 6. When finished reading, discuss the key transitions you noticed between 48 and 60 months with your group. Be ready to share-out an observation with the whole group.</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period of time addressed by these foundations is</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an important transitional period. This period starts with the very simple, rudimentary self-awareness of the younger child, focusing on physical self-recognition (such as in a mirror image) and dispositional self-attribution (e.g., </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Me big!</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and progressing to a more fully realized for of the psychological self-awareness of the early-grade-schooler” </a:t>
            </a:r>
            <a:r>
              <a:rPr lang="en-US" altLang="ja-JP" sz="1200" dirty="0"/>
              <a:t>(PLF, Vol. 1, p. 21).</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 number of studies have revealed the emerging awareness of internal, psychological characteristics in the self-awareness of older four-year-olds; see Eder (1989, 1990), </a:t>
            </a:r>
            <a:r>
              <a:rPr lang="en-US" altLang="en-US" dirty="0" err="1">
                <a:latin typeface="Arial" panose="020B0604020202020204" pitchFamily="34" charset="0"/>
                <a:cs typeface="Arial" panose="020B0604020202020204" pitchFamily="34" charset="0"/>
              </a:rPr>
              <a:t>Measelle</a:t>
            </a:r>
            <a:r>
              <a:rPr lang="en-US" altLang="en-US" dirty="0">
                <a:latin typeface="Arial" panose="020B0604020202020204" pitchFamily="34" charset="0"/>
                <a:cs typeface="Arial" panose="020B0604020202020204" pitchFamily="34" charset="0"/>
              </a:rPr>
              <a:t> and others (1998), and the work of Marsh and his colleagues (Marsh, Craven, and Debus 1998; Marsh, Ellis, and Craven 2002).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“This work challenges earlier, traditional views that preschoolers are focused exclusively on observable appearance and behavior in their self-perceptions and shows that when developmentally appropriate research methods are used, even four-year-olds reveal a dawning understanding of their psychological selves” </a:t>
            </a:r>
            <a:r>
              <a:rPr lang="en-US" altLang="ja-JP" sz="1200" dirty="0"/>
              <a:t>(PLF, Vol. 1, p. 21).</a:t>
            </a:r>
          </a:p>
          <a:p>
            <a:endParaRPr lang="en-US" altLang="en-US" dirty="0">
              <a:latin typeface="Arial" panose="020B0604020202020204" pitchFamily="34" charset="0"/>
              <a:cs typeface="Arial" panose="020B0604020202020204" pitchFamily="34" charset="0"/>
            </a:endParaRPr>
          </a:p>
          <a:p>
            <a:pPr marL="0" marR="0" indent="0" algn="l" defTabSz="914400" rtl="0" eaLnBrk="0" fontAlgn="base" latinLnBrk="0" hangingPunct="0">
              <a:spcAft>
                <a:spcPct val="0"/>
              </a:spcAft>
              <a:buClrTx/>
              <a:buSzTx/>
              <a:buFontTx/>
              <a:buNone/>
              <a:tabLst/>
              <a:defRPr/>
            </a:pPr>
            <a:r>
              <a:rPr lang="en-US" altLang="en-US" dirty="0">
                <a:latin typeface="Arial" panose="020B0604020202020204" pitchFamily="34" charset="0"/>
                <a:cs typeface="Arial" panose="020B0604020202020204" pitchFamily="34" charset="0"/>
              </a:rPr>
              <a:t>Turn to the</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Preschool Learning Foundations, Volume 1,</a:t>
            </a:r>
            <a:r>
              <a:rPr lang="en-US" altLang="en-US" baseline="0"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p. 6,</a:t>
            </a:r>
            <a:r>
              <a:rPr lang="en-US" altLang="ja-JP"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and read the examples. At the table, share one example that you have experienced, or that is similar to something you have observed.</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Extra Notes: </a:t>
            </a:r>
          </a:p>
          <a:p>
            <a:r>
              <a:rPr lang="en-US" altLang="en-US" dirty="0">
                <a:latin typeface="Arial" panose="020B0604020202020204" pitchFamily="34" charset="0"/>
                <a:cs typeface="Arial" panose="020B0604020202020204" pitchFamily="34" charset="0"/>
              </a:rPr>
              <a:t>Add a question to teachers. </a:t>
            </a:r>
          </a:p>
          <a:p>
            <a:endParaRPr lang="en-US" altLang="en-US" dirty="0">
              <a:latin typeface="Arial" panose="020B0604020202020204" pitchFamily="34" charset="0"/>
              <a:cs typeface="Arial" panose="020B0604020202020204" pitchFamily="34" charset="0"/>
            </a:endParaRPr>
          </a:p>
        </p:txBody>
      </p:sp>
      <p:sp>
        <p:nvSpPr>
          <p:cNvPr id="57347"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8294630-093E-43B0-92F7-21C6326AC2CA}" type="slidenum">
              <a:rPr lang="en-US" altLang="en-US" sz="1200"/>
              <a:pPr/>
              <a:t>18</a:t>
            </a:fld>
            <a:endParaRPr lang="en-US" altLang="en-US" sz="1200"/>
          </a:p>
        </p:txBody>
      </p:sp>
    </p:spTree>
    <p:extLst>
      <p:ext uri="{BB962C8B-B14F-4D97-AF65-F5344CB8AC3E}">
        <p14:creationId xmlns:p14="http://schemas.microsoft.com/office/powerpoint/2010/main" val="4042969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eaLnBrk="1" hangingPunct="1"/>
            <a:r>
              <a:rPr lang="en-US" altLang="en-US" b="1" dirty="0">
                <a:latin typeface="Arial" panose="020B0604020202020204" pitchFamily="34" charset="0"/>
              </a:rPr>
              <a:t>Presenter Remarks: </a:t>
            </a:r>
          </a:p>
          <a:p>
            <a:pPr eaLnBrk="1" hangingPunct="1"/>
            <a:r>
              <a:rPr lang="en-US" altLang="en-US" dirty="0">
                <a:latin typeface="Arial" panose="020B0604020202020204" pitchFamily="34" charset="0"/>
              </a:rPr>
              <a:t>Self-awareness is also reflected in the Personal History </a:t>
            </a:r>
            <a:r>
              <a:rPr lang="en-US" altLang="en-US" dirty="0" err="1">
                <a:latin typeface="Arial" panose="020B0604020202020204" pitchFamily="34" charset="0"/>
              </a:rPr>
              <a:t>substrand</a:t>
            </a:r>
            <a:r>
              <a:rPr lang="en-US" altLang="en-US" dirty="0">
                <a:latin typeface="Arial" panose="020B0604020202020204" pitchFamily="34" charset="0"/>
              </a:rPr>
              <a:t> of the History-Social Science domain (Sense of Time strand). Often it is these autobiographical stories that co-exist with self-awareness and shape self-concepts; an understanding of personal history relates to self-awareness. </a:t>
            </a:r>
          </a:p>
          <a:p>
            <a:pPr marL="0" lvl="1" eaLnBrk="1" hangingPunct="1"/>
            <a:endParaRPr lang="en-US" altLang="en-US" dirty="0">
              <a:latin typeface="Arial" panose="020B0604020202020204" pitchFamily="34" charset="0"/>
              <a:ea typeface="MS PGothic" panose="020B0600070205080204" pitchFamily="34" charset="-128"/>
            </a:endParaRPr>
          </a:p>
          <a:p>
            <a:pPr marL="0" lvl="1" eaLnBrk="1" hangingPunct="1"/>
            <a:r>
              <a:rPr lang="en-US" altLang="en-US" dirty="0">
                <a:latin typeface="Arial" panose="020B0604020202020204" pitchFamily="34" charset="0"/>
                <a:ea typeface="MS PGothic" panose="020B0600070205080204" pitchFamily="34" charset="-128"/>
              </a:rPr>
              <a:t>Foundation 3.1 from the Personal History </a:t>
            </a:r>
            <a:r>
              <a:rPr lang="en-US" altLang="en-US" dirty="0" err="1">
                <a:latin typeface="Arial" panose="020B0604020202020204" pitchFamily="34" charset="0"/>
                <a:ea typeface="MS PGothic" panose="020B0600070205080204" pitchFamily="34" charset="-128"/>
              </a:rPr>
              <a:t>substrand</a:t>
            </a:r>
            <a:r>
              <a:rPr lang="en-US" altLang="en-US" dirty="0">
                <a:latin typeface="Arial" panose="020B0604020202020204" pitchFamily="34" charset="0"/>
                <a:ea typeface="MS PGothic" panose="020B0600070205080204" pitchFamily="34" charset="-128"/>
              </a:rPr>
              <a:t>:</a:t>
            </a:r>
          </a:p>
          <a:p>
            <a:pPr marL="0" lvl="1" eaLnBrk="1" hangingPunct="1"/>
            <a:endParaRPr lang="en-US" altLang="en-US" dirty="0">
              <a:latin typeface="Arial" panose="020B0604020202020204" pitchFamily="34" charset="0"/>
              <a:ea typeface="MS PGothic" panose="020B0600070205080204" pitchFamily="34" charset="-128"/>
            </a:endParaRPr>
          </a:p>
          <a:p>
            <a:pPr marL="171450" lvl="1" indent="-171450" eaLnBrk="1" hangingPunct="1">
              <a:buFont typeface="Arial" panose="020B0604020202020204" pitchFamily="34" charset="0"/>
              <a:buChar char="•"/>
            </a:pPr>
            <a:r>
              <a:rPr lang="en-US" altLang="en-US" dirty="0">
                <a:latin typeface="Arial" panose="020B0604020202020204" pitchFamily="34" charset="0"/>
                <a:ea typeface="MS PGothic" panose="020B0600070205080204" pitchFamily="34" charset="-128"/>
              </a:rPr>
              <a:t>48 months - </a:t>
            </a:r>
            <a:r>
              <a:rPr lang="en-US" altLang="en-US" dirty="0">
                <a:latin typeface="Arial" panose="020B0604020202020204" pitchFamily="34" charset="0"/>
                <a:ea typeface="Arial" panose="020B0604020202020204" pitchFamily="34" charset="0"/>
                <a:cs typeface="Arial" panose="020B0604020202020204" pitchFamily="34" charset="0"/>
              </a:rPr>
              <a:t>Proudly display developing skills to attract adult attention and share simple accounts about recent experiences. </a:t>
            </a:r>
          </a:p>
          <a:p>
            <a:pPr marL="171450" lvl="1" indent="-171450" eaLnBrk="1" hangingPunct="1">
              <a:buFont typeface="Arial" panose="020B0604020202020204" pitchFamily="34" charset="0"/>
              <a:buChar char="•"/>
            </a:pPr>
            <a:r>
              <a:rPr lang="en-US" altLang="en-US" dirty="0">
                <a:latin typeface="Arial" panose="020B0604020202020204" pitchFamily="34" charset="0"/>
                <a:ea typeface="Arial" panose="020B0604020202020204" pitchFamily="34" charset="0"/>
                <a:cs typeface="Arial" panose="020B0604020202020204" pitchFamily="34" charset="0"/>
              </a:rPr>
              <a:t>60 months - Compare current abilities with skills at a younger age and share more detailed autobiographical stories about recent experiences.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kern="1200" dirty="0">
              <a:solidFill>
                <a:schemeClr val="tx1"/>
              </a:solidFill>
              <a:effectLst/>
              <a:latin typeface="Arial" charset="0"/>
              <a:ea typeface="MS PGothic" panose="020B0600070205080204" pitchFamily="34" charset="-128"/>
              <a:cs typeface="Arial"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charset="0"/>
                <a:ea typeface="MS PGothic" panose="020B0600070205080204" pitchFamily="34" charset="-128"/>
                <a:cs typeface="Arial" charset="0"/>
              </a:rPr>
              <a:t>How does this relate to the Growing and Changing book you made earlier?</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5939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62D3270-D71C-4325-8097-E6B228550845}" type="slidenum">
              <a:rPr lang="en-US" altLang="en-US" sz="1200"/>
              <a:pPr/>
              <a:t>19</a:t>
            </a:fld>
            <a:endParaRPr lang="en-US" altLang="en-US" sz="1200"/>
          </a:p>
        </p:txBody>
      </p:sp>
    </p:spTree>
    <p:extLst>
      <p:ext uri="{BB962C8B-B14F-4D97-AF65-F5344CB8AC3E}">
        <p14:creationId xmlns:p14="http://schemas.microsoft.com/office/powerpoint/2010/main" val="201798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ea typeface="MS PGothic" charset="0"/>
              </a:rPr>
              <a:t>Presenter Remarks: </a:t>
            </a:r>
          </a:p>
          <a:p>
            <a:pPr eaLnBrk="1" hangingPunct="1"/>
            <a:r>
              <a:rPr lang="en-US" dirty="0">
                <a:ea typeface="MS PGothic" charset="0"/>
              </a:rPr>
              <a:t>“Self covers the qualities of self-awareness, self-confidence, and personality that enable young children to be competent learners. Included in this strand are the development of self-awareness and self-confidence; self-regulation (of attention, feelings, impulses, and thinking); social and emotional understanding; the growth of empathy and caring for others; and preschool children</a:t>
            </a:r>
            <a:r>
              <a:rPr lang="ja-JP" altLang="en-US" dirty="0">
                <a:ea typeface="MS PGothic" charset="0"/>
              </a:rPr>
              <a:t>’</a:t>
            </a:r>
            <a:r>
              <a:rPr lang="en-US" altLang="ja-JP" dirty="0">
                <a:ea typeface="MS PGothic" charset="0"/>
              </a:rPr>
              <a:t>s initiative as enthusiastic, active learners”</a:t>
            </a:r>
            <a:r>
              <a:rPr lang="en-US" altLang="ja-JP" baseline="0" dirty="0">
                <a:ea typeface="MS PGothic" charset="0"/>
              </a:rPr>
              <a:t> (</a:t>
            </a:r>
            <a:r>
              <a:rPr lang="en-US" dirty="0">
                <a:ea typeface="MS PGothic" charset="0"/>
              </a:rPr>
              <a:t>PCF</a:t>
            </a:r>
            <a:r>
              <a:rPr lang="en-US" baseline="0" dirty="0">
                <a:ea typeface="MS PGothic" charset="0"/>
              </a:rPr>
              <a:t>, Vol. 1, p. </a:t>
            </a:r>
            <a:r>
              <a:rPr lang="en-US" dirty="0">
                <a:ea typeface="MS PGothic" charset="0"/>
              </a:rPr>
              <a:t>38).</a:t>
            </a:r>
          </a:p>
          <a:p>
            <a:pPr eaLnBrk="1" hangingPunct="1"/>
            <a:endParaRPr lang="en-US" dirty="0">
              <a:ea typeface="MS PGothic" charset="0"/>
            </a:endParaRPr>
          </a:p>
          <a:p>
            <a:pPr eaLnBrk="1" hangingPunct="1"/>
            <a:r>
              <a:rPr lang="en-US" dirty="0">
                <a:ea typeface="MS PGothic" charset="0"/>
              </a:rPr>
              <a:t>The Self strand is divided into the five </a:t>
            </a:r>
            <a:r>
              <a:rPr lang="en-US" dirty="0" err="1">
                <a:ea typeface="MS PGothic" charset="0"/>
              </a:rPr>
              <a:t>substrands</a:t>
            </a:r>
            <a:r>
              <a:rPr lang="en-US" baseline="0" dirty="0">
                <a:ea typeface="MS PGothic" charset="0"/>
              </a:rPr>
              <a:t> listed on the slide. </a:t>
            </a:r>
            <a:endParaRPr lang="en-US" dirty="0">
              <a:ea typeface="MS PGothic" charset="0"/>
            </a:endParaRPr>
          </a:p>
        </p:txBody>
      </p:sp>
      <p:sp>
        <p:nvSpPr>
          <p:cNvPr id="2355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337CBFF-DCB1-8D40-823A-0B7E8ACA023D}" type="slidenum">
              <a:rPr lang="en-US" sz="1200">
                <a:cs typeface="Arial" charset="0"/>
              </a:rPr>
              <a:pPr/>
              <a:t>2</a:t>
            </a:fld>
            <a:endParaRPr lang="en-US" sz="1200">
              <a:cs typeface="Arial" charset="0"/>
            </a:endParaRPr>
          </a:p>
        </p:txBody>
      </p:sp>
    </p:spTree>
    <p:extLst>
      <p:ext uri="{BB962C8B-B14F-4D97-AF65-F5344CB8AC3E}">
        <p14:creationId xmlns:p14="http://schemas.microsoft.com/office/powerpoint/2010/main" val="1822268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0C05DAF-60CF-4FFA-8340-879C0E2295EF}" type="slidenum">
              <a:rPr lang="en-US" altLang="en-US" sz="1200">
                <a:cs typeface="Arial" panose="020B0604020202020204" pitchFamily="34" charset="0"/>
              </a:rPr>
              <a:pPr/>
              <a:t>20</a:t>
            </a:fld>
            <a:endParaRPr lang="en-US" altLang="en-US" sz="1200">
              <a:cs typeface="Arial" panose="020B0604020202020204" pitchFamily="34"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a:t>
            </a:r>
          </a:p>
          <a:p>
            <a:pPr eaLnBrk="1" hangingPunct="1"/>
            <a:r>
              <a:rPr lang="en-US" altLang="en-US" dirty="0">
                <a:latin typeface="Arial" panose="020B0604020202020204" pitchFamily="34" charset="0"/>
              </a:rPr>
              <a:t>Let’s listen to Dr. Ross Thompson to hear what he has to say about Initiative in Learning.</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marL="171450" indent="-171450" eaLnBrk="1" hangingPunct="1">
              <a:buFont typeface="Arial" panose="020B0604020202020204" pitchFamily="34" charset="0"/>
              <a:buChar char="•"/>
            </a:pPr>
            <a:r>
              <a:rPr lang="en-US" altLang="en-US" dirty="0">
                <a:latin typeface="Arial" panose="020B0604020202020204" pitchFamily="34" charset="0"/>
              </a:rPr>
              <a:t>There is a long lead-in to the clip. </a:t>
            </a:r>
          </a:p>
          <a:p>
            <a:pPr marL="171450" indent="-171450" eaLnBrk="1" hangingPunct="1">
              <a:buFont typeface="Arial" panose="020B0604020202020204" pitchFamily="34" charset="0"/>
              <a:buChar char="•"/>
            </a:pPr>
            <a:r>
              <a:rPr lang="en-US" altLang="en-US" dirty="0">
                <a:latin typeface="Arial" panose="020B0604020202020204" pitchFamily="34" charset="0"/>
              </a:rPr>
              <a:t>After the clip, invite elbow partners to share reactions.</a:t>
            </a:r>
          </a:p>
        </p:txBody>
      </p:sp>
    </p:spTree>
    <p:extLst>
      <p:ext uri="{BB962C8B-B14F-4D97-AF65-F5344CB8AC3E}">
        <p14:creationId xmlns:p14="http://schemas.microsoft.com/office/powerpoint/2010/main" val="3517915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buFont typeface="+mj-lt"/>
              <a:buNone/>
              <a:defRPr/>
            </a:pPr>
            <a:r>
              <a:rPr lang="en-US" b="1" dirty="0">
                <a:ea typeface="MS PGothic" charset="0"/>
              </a:rPr>
              <a:t>Background Information:</a:t>
            </a:r>
          </a:p>
          <a:p>
            <a:pPr>
              <a:buFont typeface="+mj-lt"/>
              <a:buNone/>
              <a:defRPr/>
            </a:pPr>
            <a:r>
              <a:rPr lang="en-US" dirty="0">
                <a:ea typeface="MS PGothic" charset="0"/>
              </a:rPr>
              <a:t>This reflection is personal and will vary across trainings and participants. The intent of the questions is to connect participants’ overall reactions to their daily practice. </a:t>
            </a:r>
          </a:p>
          <a:p>
            <a:pPr>
              <a:defRPr/>
            </a:pPr>
            <a:endParaRPr lang="en-US" b="1" dirty="0">
              <a:ea typeface="MS PGothic" charset="0"/>
            </a:endParaRPr>
          </a:p>
          <a:p>
            <a:pPr>
              <a:defRPr/>
            </a:pPr>
            <a:r>
              <a:rPr lang="en-US" b="1" dirty="0">
                <a:ea typeface="MS PGothic" charset="0"/>
              </a:rPr>
              <a:t>Presenter Remarks: </a:t>
            </a:r>
          </a:p>
          <a:p>
            <a:pPr>
              <a:buFont typeface="Arial" charset="0"/>
              <a:buNone/>
              <a:defRPr/>
            </a:pPr>
            <a:r>
              <a:rPr lang="en-US" dirty="0"/>
              <a:t>Next, we are going to do an interactive reflection about your reactions to Dr. Thompson’s</a:t>
            </a:r>
            <a:r>
              <a:rPr lang="en-US" baseline="0" dirty="0"/>
              <a:t> research.</a:t>
            </a:r>
            <a:endParaRPr lang="en-US" dirty="0"/>
          </a:p>
          <a:p>
            <a:pPr marL="171450" lvl="0" indent="-171450">
              <a:buFont typeface="Arial" panose="020B0604020202020204" pitchFamily="34" charset="0"/>
              <a:buChar char="•"/>
              <a:defRPr/>
            </a:pPr>
            <a:r>
              <a:rPr lang="en-US" dirty="0">
                <a:ea typeface="MS PGothic" charset="0"/>
              </a:rPr>
              <a:t>Find the scarf at your table.</a:t>
            </a:r>
          </a:p>
          <a:p>
            <a:pPr marL="171450" lvl="0" indent="-171450">
              <a:buFont typeface="Arial" panose="020B0604020202020204" pitchFamily="34" charset="0"/>
              <a:buChar char="•"/>
              <a:defRPr/>
            </a:pPr>
            <a:r>
              <a:rPr lang="en-US" dirty="0">
                <a:ea typeface="MS PGothic" charset="0"/>
              </a:rPr>
              <a:t>Stand up and prepare to toss the scarf when the music starts.</a:t>
            </a:r>
          </a:p>
          <a:p>
            <a:pPr marL="171450" lvl="0" indent="-171450">
              <a:buFont typeface="Arial" panose="020B0604020202020204" pitchFamily="34" charset="0"/>
              <a:buChar char="•"/>
              <a:defRPr/>
            </a:pPr>
            <a:r>
              <a:rPr lang="en-US" dirty="0">
                <a:ea typeface="MS PGothic" charset="0"/>
              </a:rPr>
              <a:t>When the music stops, the person holding the scarf must answer one of the questions.</a:t>
            </a:r>
          </a:p>
          <a:p>
            <a:pPr lvl="0">
              <a:buFont typeface="Arial" charset="0"/>
              <a:buNone/>
              <a:defRPr/>
            </a:pPr>
            <a:endParaRPr lang="en-US" b="0" dirty="0"/>
          </a:p>
          <a:p>
            <a:pPr lvl="0">
              <a:buFont typeface="Arial" charset="0"/>
              <a:buNone/>
              <a:defRPr/>
            </a:pPr>
            <a:r>
              <a:rPr lang="en-US" b="0" dirty="0"/>
              <a:t>Now that you have had time to answer, or listen to others answer these questions, you may want to record any final thoughts on your video viewing guide. </a:t>
            </a:r>
          </a:p>
          <a:p>
            <a:pPr>
              <a:defRPr/>
            </a:pPr>
            <a:endParaRPr lang="en-US" dirty="0"/>
          </a:p>
          <a:p>
            <a:pPr>
              <a:defRPr/>
            </a:pPr>
            <a:r>
              <a:rPr lang="en-US" dirty="0"/>
              <a:t>Reflective</a:t>
            </a:r>
            <a:r>
              <a:rPr lang="en-US" baseline="0" dirty="0"/>
              <a:t> questions include:</a:t>
            </a:r>
            <a:endParaRPr lang="en-US" dirty="0"/>
          </a:p>
          <a:p>
            <a:pPr marL="228600" indent="-228600">
              <a:buFont typeface="+mj-lt"/>
              <a:buAutoNum type="arabicPeriod"/>
              <a:defRPr/>
            </a:pPr>
            <a:r>
              <a:rPr lang="en-US" dirty="0">
                <a:ea typeface="MS PGothic" charset="0"/>
              </a:rPr>
              <a:t>What did you find interesting?</a:t>
            </a:r>
          </a:p>
          <a:p>
            <a:pPr marL="228600" indent="-228600">
              <a:buFont typeface="+mj-lt"/>
              <a:buAutoNum type="arabicPeriod"/>
              <a:defRPr/>
            </a:pPr>
            <a:r>
              <a:rPr lang="en-US" dirty="0">
                <a:ea typeface="MS PGothic" charset="0"/>
              </a:rPr>
              <a:t>How does this relate to your TK classroom?</a:t>
            </a:r>
          </a:p>
          <a:p>
            <a:pPr marL="228600" indent="-228600">
              <a:buFont typeface="+mj-lt"/>
              <a:buAutoNum type="arabicPeriod"/>
              <a:defRPr/>
            </a:pPr>
            <a:r>
              <a:rPr lang="en-US" dirty="0">
                <a:ea typeface="MS PGothic" charset="0"/>
              </a:rPr>
              <a:t>What other questions do you have?</a:t>
            </a:r>
          </a:p>
          <a:p>
            <a:pPr marL="0" lvl="0" indent="0">
              <a:buFont typeface="Arial" panose="020B0604020202020204" pitchFamily="34" charset="0"/>
              <a:buNone/>
              <a:defRPr/>
            </a:pPr>
            <a:endParaRPr lang="en-US" dirty="0">
              <a:ea typeface="MS PGothic" charset="0"/>
            </a:endParaRPr>
          </a:p>
          <a:p>
            <a:pPr marL="0" lvl="0" indent="0">
              <a:buFont typeface="Arial" panose="020B0604020202020204" pitchFamily="34" charset="0"/>
              <a:buNone/>
              <a:defRPr/>
            </a:pPr>
            <a:r>
              <a:rPr lang="en-US" b="1" dirty="0">
                <a:ea typeface="MS PGothic" charset="0"/>
              </a:rPr>
              <a:t>Extra Notes:</a:t>
            </a:r>
          </a:p>
          <a:p>
            <a:pPr marL="171450" lvl="0" indent="-171450">
              <a:buFont typeface="Arial" panose="020B0604020202020204" pitchFamily="34" charset="0"/>
              <a:buChar char="•"/>
              <a:defRPr/>
            </a:pPr>
            <a:r>
              <a:rPr lang="en-US" baseline="0" dirty="0">
                <a:ea typeface="MS PGothic" charset="0"/>
              </a:rPr>
              <a:t>When all table groups have located a scarf, play music. </a:t>
            </a:r>
          </a:p>
          <a:p>
            <a:pPr marL="171450" lvl="0" indent="-171450">
              <a:buFont typeface="Arial" panose="020B0604020202020204" pitchFamily="34" charset="0"/>
              <a:buChar char="•"/>
              <a:defRPr/>
            </a:pPr>
            <a:r>
              <a:rPr lang="en-US" baseline="0" dirty="0">
                <a:ea typeface="MS PGothic" charset="0"/>
              </a:rPr>
              <a:t>When all groups have tossed the scarf at least three times, stop the music. </a:t>
            </a:r>
          </a:p>
          <a:p>
            <a:pPr marL="171450" lvl="0" indent="-171450">
              <a:buFont typeface="Arial" panose="020B0604020202020204" pitchFamily="34" charset="0"/>
              <a:buChar char="•"/>
              <a:defRPr/>
            </a:pPr>
            <a:r>
              <a:rPr lang="en-US" baseline="0" dirty="0">
                <a:ea typeface="MS PGothic" charset="0"/>
              </a:rPr>
              <a:t>Allow at least 1 minute for participants to choose and answer a reflective question. </a:t>
            </a:r>
          </a:p>
          <a:p>
            <a:pPr marL="171450" lvl="0" indent="-171450">
              <a:buFont typeface="Arial" panose="020B0604020202020204" pitchFamily="34" charset="0"/>
              <a:buChar char="•"/>
              <a:defRPr/>
            </a:pPr>
            <a:r>
              <a:rPr lang="en-US" baseline="0" dirty="0">
                <a:ea typeface="MS PGothic" charset="0"/>
              </a:rPr>
              <a:t>Repeat these steps at least four times.</a:t>
            </a:r>
          </a:p>
          <a:p>
            <a:pPr lvl="0">
              <a:buFont typeface="Arial" charset="0"/>
              <a:buNone/>
              <a:defRPr/>
            </a:pPr>
            <a:endParaRPr lang="en-US" b="1" dirty="0"/>
          </a:p>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lang="en-US" b="1" dirty="0">
                <a:ea typeface="MS PGothic" charset="0"/>
              </a:rPr>
              <a:t>Optional:</a:t>
            </a:r>
            <a:r>
              <a:rPr lang="en-US" b="1" baseline="0" dirty="0">
                <a:ea typeface="MS PGothic" charset="0"/>
              </a:rPr>
              <a:t> </a:t>
            </a:r>
          </a:p>
          <a:p>
            <a:pPr marL="0" marR="0" lvl="0" indent="0" algn="l" defTabSz="914400" rtl="0" eaLnBrk="0" fontAlgn="base" latinLnBrk="0" hangingPunct="0">
              <a:lnSpc>
                <a:spcPct val="100000"/>
              </a:lnSpc>
              <a:spcBef>
                <a:spcPts val="0"/>
              </a:spcBef>
              <a:spcAft>
                <a:spcPct val="0"/>
              </a:spcAft>
              <a:buClrTx/>
              <a:buSzTx/>
              <a:buFont typeface="Arial" charset="0"/>
              <a:buNone/>
              <a:tabLst/>
              <a:defRPr/>
            </a:pPr>
            <a:r>
              <a:rPr lang="en-US" baseline="0" dirty="0">
                <a:ea typeface="MS PGothic" charset="0"/>
              </a:rPr>
              <a:t>Table groups may decide to answer the questions in order or to allow participants to choose which question they would like to answer. </a:t>
            </a:r>
          </a:p>
          <a:p>
            <a:pPr marL="228600" indent="-228600">
              <a:buFont typeface="+mj-lt"/>
              <a:buAutoNum type="arabicPeriod"/>
              <a:defRPr/>
            </a:pPr>
            <a:endParaRPr lang="en-US" dirty="0">
              <a:ea typeface="MS PGothic" charset="0"/>
            </a:endParaRPr>
          </a:p>
          <a:p>
            <a:pPr marL="228600" indent="-228600">
              <a:buFont typeface="+mj-lt"/>
              <a:buAutoNum type="arabicPeriod"/>
              <a:defRPr/>
            </a:pPr>
            <a:endParaRPr lang="en-US" dirty="0">
              <a:ea typeface="MS PGothic" charset="0"/>
            </a:endParaRPr>
          </a:p>
          <a:p>
            <a:pPr marL="514350" indent="-514350">
              <a:buFont typeface="+mj-lt"/>
              <a:buAutoNum type="arabicPeriod"/>
              <a:defRPr/>
            </a:pPr>
            <a:endParaRPr lang="en-US" b="1" dirty="0">
              <a:ea typeface="MS PGothic" charset="0"/>
            </a:endParaRPr>
          </a:p>
          <a:p>
            <a:pPr>
              <a:defRPr/>
            </a:pPr>
            <a:endParaRPr lang="en-US" dirty="0"/>
          </a:p>
        </p:txBody>
      </p:sp>
      <p:sp>
        <p:nvSpPr>
          <p:cNvPr id="20480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73EBBA-9743-474A-A24F-BF8B35A01E19}" type="slidenum">
              <a:rPr lang="en-US" altLang="en-US" sz="1200"/>
              <a:pPr/>
              <a:t>21</a:t>
            </a:fld>
            <a:endParaRPr lang="en-US" altLang="en-US" sz="1200"/>
          </a:p>
        </p:txBody>
      </p:sp>
    </p:spTree>
    <p:extLst>
      <p:ext uri="{BB962C8B-B14F-4D97-AF65-F5344CB8AC3E}">
        <p14:creationId xmlns:p14="http://schemas.microsoft.com/office/powerpoint/2010/main" val="1544429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03937D-F65D-43F2-B6CB-11BA26B7D612}" type="slidenum">
              <a:rPr lang="en-US" altLang="en-US" sz="1200">
                <a:cs typeface="Arial" panose="020B0604020202020204" pitchFamily="34" charset="0"/>
              </a:rPr>
              <a:pPr/>
              <a:t>22</a:t>
            </a:fld>
            <a:endParaRPr lang="en-US" altLang="en-US" sz="1200">
              <a:cs typeface="Arial" panose="020B0604020202020204" pitchFamily="34" charset="0"/>
            </a:endParaRPr>
          </a:p>
        </p:txBody>
      </p:sp>
      <p:sp>
        <p:nvSpPr>
          <p:cNvPr id="61442" name="Rectangle 2"/>
          <p:cNvSpPr>
            <a:spLocks noGrp="1" noRot="1" noChangeAspect="1" noTextEdit="1"/>
          </p:cNvSpPr>
          <p:nvPr>
            <p:ph type="sldImg"/>
          </p:nvPr>
        </p:nvSpPr>
        <p:spPr>
          <a:ln/>
        </p:spPr>
      </p:sp>
      <p:sp>
        <p:nvSpPr>
          <p:cNvPr id="61443" name="Rectangle 3"/>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r>
              <a:rPr lang="en-US" altLang="en-US" b="1" dirty="0">
                <a:latin typeface="Arial" panose="020B0604020202020204" pitchFamily="34" charset="0"/>
              </a:rPr>
              <a:t>Presenter Remarks:</a:t>
            </a:r>
            <a:endParaRPr lang="en-US" altLang="en-US" b="1" u="sng" dirty="0">
              <a:latin typeface="Arial" panose="020B0604020202020204" pitchFamily="34" charset="0"/>
              <a:hlinkClick r:id="rId3"/>
            </a:endParaRPr>
          </a:p>
          <a:p>
            <a:pPr defTabSz="457200" eaLnBrk="1" hangingPunct="1"/>
            <a:r>
              <a:rPr lang="en-US" altLang="en-US" u="none" dirty="0">
                <a:solidFill>
                  <a:schemeClr val="tx1"/>
                </a:solidFill>
                <a:latin typeface="Arial" panose="020B0604020202020204" pitchFamily="34" charset="0"/>
              </a:rPr>
              <a:t>The Alignment of the California Preschool Learning Foundations with Key Early Education Resources provides an in-depth analysis of how the nine domains of the preschool foundations closely align with the California Infant/Toddler Learning and Development Foundations, the California Content Standards, the Common Core State Standards, and the Head Start Child Development and Early Learning Framework</a:t>
            </a:r>
            <a:r>
              <a:rPr lang="en-US" altLang="en-US" dirty="0">
                <a:latin typeface="Arial" panose="020B0604020202020204" pitchFamily="34" charset="0"/>
              </a:rPr>
              <a:t>. </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The Alignment Document may be downloaded as a resource for teachers and administrators from the cpin.us Web site. </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Together we will further explore the alignment of the Self strand.</a:t>
            </a:r>
          </a:p>
          <a:p>
            <a:pPr defTabSz="457200" eaLnBrk="1" hangingPunct="1"/>
            <a:endParaRPr lang="en-US" altLang="en-US" dirty="0">
              <a:latin typeface="Arial" panose="020B0604020202020204" pitchFamily="34" charset="0"/>
            </a:endParaRPr>
          </a:p>
          <a:p>
            <a:pPr defTabSz="457200" eaLnBrk="1" hangingPunct="1"/>
            <a:r>
              <a:rPr lang="en-US" altLang="en-US" b="1" dirty="0">
                <a:latin typeface="Arial" panose="020B0604020202020204" pitchFamily="34" charset="0"/>
              </a:rPr>
              <a:t>Extra Notes:</a:t>
            </a:r>
          </a:p>
          <a:p>
            <a:pPr defTabSz="457200" eaLnBrk="1" hangingPunct="1"/>
            <a:r>
              <a:rPr lang="en-US" altLang="en-US" dirty="0">
                <a:latin typeface="Arial" panose="020B0604020202020204" pitchFamily="34" charset="0"/>
              </a:rPr>
              <a:t>Allow time for participants to examine handouts for 1.1 and 1.2, pp. 25, 27-29—Handout 2:</a:t>
            </a:r>
            <a:r>
              <a:rPr lang="en-US" altLang="en-US" baseline="0" dirty="0">
                <a:latin typeface="Arial" panose="020B0604020202020204" pitchFamily="34" charset="0"/>
              </a:rPr>
              <a:t> </a:t>
            </a:r>
            <a:r>
              <a:rPr lang="en-US" sz="1200" kern="1200" dirty="0">
                <a:solidFill>
                  <a:schemeClr val="tx1"/>
                </a:solidFill>
                <a:effectLst/>
                <a:latin typeface="Arial" charset="0"/>
                <a:ea typeface="MS PGothic" panose="020B0600070205080204" pitchFamily="34" charset="-128"/>
                <a:cs typeface="Arial" charset="0"/>
              </a:rPr>
              <a:t>Alignment Document/DRDP-K Measure 1. </a:t>
            </a:r>
            <a:endParaRPr lang="en-US" altLang="en-US" dirty="0">
              <a:latin typeface="Arial" panose="020B0604020202020204" pitchFamily="34" charset="0"/>
            </a:endParaRPr>
          </a:p>
          <a:p>
            <a:pPr defTabSz="457200" eaLnBrk="1" hangingPunct="1"/>
            <a:endParaRPr lang="en-US" altLang="en-US" dirty="0">
              <a:latin typeface="Arial" panose="020B0604020202020204" pitchFamily="34" charset="0"/>
            </a:endParaRPr>
          </a:p>
          <a:p>
            <a:pPr defTabSz="457200"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00238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722895-437A-4693-85FF-1DB34DB05C24}" type="slidenum">
              <a:rPr lang="en-US" altLang="en-US" sz="1200">
                <a:cs typeface="Arial" panose="020B0604020202020204" pitchFamily="34" charset="0"/>
              </a:rPr>
              <a:pPr/>
              <a:t>23</a:t>
            </a:fld>
            <a:endParaRPr lang="en-US" altLang="en-US" sz="1200">
              <a:cs typeface="Arial" panose="020B0604020202020204" pitchFamily="34" charset="0"/>
            </a:endParaRPr>
          </a:p>
        </p:txBody>
      </p:sp>
      <p:sp>
        <p:nvSpPr>
          <p:cNvPr id="63490" name="Rectangle 2"/>
          <p:cNvSpPr>
            <a:spLocks noGrp="1" noRot="1" noChangeAspect="1" noTextEdit="1"/>
          </p:cNvSpPr>
          <p:nvPr>
            <p:ph type="sldImg"/>
          </p:nvPr>
        </p:nvSpPr>
        <p:spPr>
          <a:ln/>
        </p:spPr>
      </p:sp>
      <p:sp>
        <p:nvSpPr>
          <p:cNvPr id="63491" name="Rectangle 3"/>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b="1" dirty="0">
                <a:latin typeface="Arial" panose="020B0604020202020204" pitchFamily="34" charset="0"/>
              </a:rPr>
              <a:t>Background information</a:t>
            </a:r>
            <a:r>
              <a:rPr lang="en-US" altLang="en-US" dirty="0">
                <a:latin typeface="Arial" panose="020B0604020202020204" pitchFamily="34" charset="0"/>
              </a:rPr>
              <a:t>: Read </a:t>
            </a:r>
            <a:r>
              <a:rPr lang="en-US" altLang="en-US" i="1" dirty="0">
                <a:latin typeface="Arial" panose="020B0604020202020204" pitchFamily="34" charset="0"/>
              </a:rPr>
              <a:t>The Alignment of the California Preschool Learning Foundations with Key Early Education Resources</a:t>
            </a:r>
            <a:r>
              <a:rPr lang="en-US" altLang="en-US" dirty="0">
                <a:latin typeface="Arial" panose="020B0604020202020204" pitchFamily="34" charset="0"/>
              </a:rPr>
              <a:t>,</a:t>
            </a:r>
            <a:r>
              <a:rPr lang="en-US" altLang="en-US" baseline="0" dirty="0">
                <a:latin typeface="Arial" panose="020B0604020202020204" pitchFamily="34" charset="0"/>
              </a:rPr>
              <a:t> pp. 22-32, </a:t>
            </a:r>
            <a:r>
              <a:rPr lang="en-US" altLang="en-US" dirty="0">
                <a:latin typeface="Arial" panose="020B0604020202020204" pitchFamily="34" charset="0"/>
              </a:rPr>
              <a:t>prior to training.</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b="1" dirty="0">
                <a:latin typeface="Arial" panose="020B0604020202020204" pitchFamily="34" charset="0"/>
              </a:rPr>
              <a:t>Presenter Remarks: </a:t>
            </a:r>
            <a:r>
              <a:rPr lang="en-US" altLang="en-US" i="1" dirty="0">
                <a:latin typeface="Arial" panose="020B0604020202020204" pitchFamily="34" charset="0"/>
              </a:rPr>
              <a:t>Solicit observations and point out.</a:t>
            </a:r>
          </a:p>
          <a:p>
            <a:pPr defTabSz="457200" eaLnBrk="1" hangingPunct="1">
              <a:spcBef>
                <a:spcPct val="0"/>
              </a:spcBef>
            </a:pPr>
            <a:r>
              <a:rPr lang="en-US" altLang="en-US" dirty="0">
                <a:latin typeface="Arial" panose="020B0604020202020204" pitchFamily="34" charset="0"/>
              </a:rPr>
              <a:t>The only major example of content appearing in one domain in the preschool learning foundations and in another in the kindergarten foundations is in the area of social–emotional development—specifically, some of the content in the Social–Emotional Development domain of the preschool foundations aligns with the Mental, Emotional, and Social Health strand of the kindergarten Health Education Content Standards. </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Even so, the preschool social–emotional development foundations are comprehensive, while the mental, emotional, and social health standard gives narrow coverage of social–emotional development</a:t>
            </a:r>
            <a:r>
              <a:rPr lang="en-US" altLang="en-US" baseline="0" dirty="0">
                <a:latin typeface="Arial" panose="020B0604020202020204" pitchFamily="34" charset="0"/>
              </a:rPr>
              <a:t> (</a:t>
            </a:r>
            <a:r>
              <a:rPr lang="en-US" altLang="en-US" dirty="0">
                <a:latin typeface="Arial" panose="020B0604020202020204" pitchFamily="34" charset="0"/>
              </a:rPr>
              <a:t>Alignment, pp. 14-15).</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Take a moment and read the foundations and standards in chronological order. What else do you notice? Think back to the information Dr. Thompson shared; does this table represent that information?</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b="1" dirty="0">
                <a:latin typeface="Arial" panose="020B0604020202020204" pitchFamily="34" charset="0"/>
              </a:rPr>
              <a:t>Extra Notes: </a:t>
            </a:r>
          </a:p>
          <a:p>
            <a:pPr defTabSz="457200" eaLnBrk="1" hangingPunct="1">
              <a:spcBef>
                <a:spcPct val="0"/>
              </a:spcBef>
            </a:pPr>
            <a:r>
              <a:rPr lang="en-US" altLang="en-US" dirty="0">
                <a:latin typeface="Arial" panose="020B0604020202020204" pitchFamily="34" charset="0"/>
              </a:rPr>
              <a:t>Participants may reflect on Dr. Thompson’s video and realize that the </a:t>
            </a:r>
            <a:r>
              <a:rPr lang="en-US" altLang="en-US" sz="1200" b="0" dirty="0"/>
              <a:t>California Content Standards for kindergarten </a:t>
            </a:r>
            <a:r>
              <a:rPr lang="en-US" altLang="en-US" sz="1200" b="0" dirty="0">
                <a:latin typeface="Arial" panose="020B0604020202020204" pitchFamily="34" charset="0"/>
              </a:rPr>
              <a:t>may</a:t>
            </a:r>
            <a:r>
              <a:rPr lang="en-US" altLang="en-US" sz="1200" b="0" baseline="0" dirty="0">
                <a:latin typeface="Arial" panose="020B0604020202020204" pitchFamily="34" charset="0"/>
              </a:rPr>
              <a:t> seem less</a:t>
            </a:r>
            <a:r>
              <a:rPr lang="en-US" altLang="en-US" dirty="0">
                <a:latin typeface="Arial" panose="020B0604020202020204" pitchFamily="34" charset="0"/>
              </a:rPr>
              <a:t> comprehensive. In this case, the trainer may elude to the bibliographic notes of the foundations and or the DRDP-K for further information regarding the later developmental continuum for TK. This is further covered later in the presentation.</a:t>
            </a:r>
          </a:p>
          <a:p>
            <a:pPr defTabSz="457200"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744483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8C8596F-FC1E-4B82-B04B-6BD6A40E744D}" type="slidenum">
              <a:rPr lang="en-US" altLang="en-US" sz="1200">
                <a:cs typeface="Arial" panose="020B0604020202020204" pitchFamily="34" charset="0"/>
              </a:rPr>
              <a:pPr/>
              <a:t>24</a:t>
            </a:fld>
            <a:endParaRPr lang="en-US" altLang="en-US" sz="1200">
              <a:cs typeface="Arial" panose="020B0604020202020204" pitchFamily="34"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altLang="en-US" b="1" dirty="0">
                <a:latin typeface="Arial" panose="020B0604020202020204" pitchFamily="34" charset="0"/>
              </a:rPr>
              <a:t>Background Information:</a:t>
            </a:r>
          </a:p>
          <a:p>
            <a:pPr marL="0" marR="0" indent="0" algn="l" defTabSz="914400" rtl="0" eaLnBrk="1" fontAlgn="base" latinLnBrk="0" hangingPunct="1">
              <a:lnSpc>
                <a:spcPct val="100000"/>
              </a:lnSpc>
              <a:spcBef>
                <a:spcPts val="0"/>
              </a:spcBef>
              <a:spcAft>
                <a:spcPct val="0"/>
              </a:spcAft>
              <a:buClrTx/>
              <a:buSzTx/>
              <a:buFontTx/>
              <a:buNone/>
              <a:tabLst/>
              <a:defRPr/>
            </a:pPr>
            <a:r>
              <a:rPr lang="en-US" altLang="en-US" dirty="0">
                <a:latin typeface="Arial" panose="020B0604020202020204" pitchFamily="34" charset="0"/>
              </a:rPr>
              <a:t>Ask participants to turn to</a:t>
            </a:r>
            <a:r>
              <a:rPr lang="en-US" altLang="en-US" baseline="0" dirty="0">
                <a:latin typeface="Arial" panose="020B0604020202020204" pitchFamily="34" charset="0"/>
              </a:rPr>
              <a:t> the </a:t>
            </a:r>
            <a:r>
              <a:rPr lang="en-US" altLang="ja-JP" sz="1200" dirty="0">
                <a:latin typeface="Arial" panose="020B0604020202020204" pitchFamily="34" charset="0"/>
              </a:rPr>
              <a:t>Preschool Learning Foundations (PLF), Volume 1, p. 10,</a:t>
            </a:r>
            <a:r>
              <a:rPr lang="en-US" altLang="ja-JP" sz="1200" baseline="0" dirty="0">
                <a:latin typeface="Arial" panose="020B0604020202020204" pitchFamily="34" charset="0"/>
              </a:rPr>
              <a:t> </a:t>
            </a:r>
            <a:r>
              <a:rPr lang="en-US" altLang="en-US" dirty="0">
                <a:latin typeface="Arial" panose="020B0604020202020204" pitchFamily="34" charset="0"/>
              </a:rPr>
              <a:t>and share the following information.</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en-US" dirty="0">
              <a:latin typeface="Arial" panose="020B0604020202020204" pitchFamily="34" charset="0"/>
            </a:endParaRPr>
          </a:p>
          <a:p>
            <a:pPr eaLnBrk="1" hangingPunct="1"/>
            <a:r>
              <a:rPr lang="en-US" altLang="en-US" b="1" dirty="0">
                <a:latin typeface="Arial" panose="020B0604020202020204" pitchFamily="34" charset="0"/>
              </a:rPr>
              <a:t>Presenter Remarks: </a:t>
            </a:r>
          </a:p>
          <a:p>
            <a:pPr eaLnBrk="1" hangingPunct="1"/>
            <a:r>
              <a:rPr lang="en-US" altLang="en-US" sz="1200" dirty="0"/>
              <a:t>Let’</a:t>
            </a:r>
            <a:r>
              <a:rPr lang="en-US" altLang="ja-JP" sz="1200" dirty="0"/>
              <a:t>s look at the developmental shift of Initiative in Learning. </a:t>
            </a:r>
          </a:p>
          <a:p>
            <a:pPr eaLnBrk="1" hangingPunct="1"/>
            <a:endParaRPr lang="en-US" altLang="en-US" dirty="0">
              <a:latin typeface="Arial" panose="020B0604020202020204" pitchFamily="34" charset="0"/>
            </a:endParaRPr>
          </a:p>
          <a:p>
            <a:pPr eaLnBrk="1" hangingPunct="1"/>
            <a:r>
              <a:rPr lang="en-US" altLang="ja-JP" dirty="0">
                <a:latin typeface="Arial" panose="020B0604020202020204" pitchFamily="34" charset="0"/>
              </a:rPr>
              <a:t>“Approaches to learning (or Initiative) is an important predictor of classroom achievement in kindergarten and the primary grades, with the term </a:t>
            </a:r>
            <a:r>
              <a:rPr lang="en-US" altLang="ja-JP" i="1" dirty="0">
                <a:latin typeface="Arial" panose="020B0604020202020204" pitchFamily="34" charset="0"/>
              </a:rPr>
              <a:t>approaches to learning</a:t>
            </a:r>
            <a:r>
              <a:rPr lang="en-US" altLang="ja-JP" i="1" baseline="0" dirty="0">
                <a:latin typeface="Arial" panose="020B0604020202020204" pitchFamily="34" charset="0"/>
              </a:rPr>
              <a:t> </a:t>
            </a:r>
            <a:r>
              <a:rPr lang="en-US" altLang="ja-JP" dirty="0">
                <a:latin typeface="Arial" panose="020B0604020202020204" pitchFamily="34" charset="0"/>
              </a:rPr>
              <a:t>defined as…children’s classroom engagement, motivation, and participation” (PLF, Vol. 1, p. 25).</a:t>
            </a:r>
          </a:p>
          <a:p>
            <a:pPr eaLnBrk="1" hangingPunct="1"/>
            <a:endParaRPr lang="en-US" altLang="ja-JP" dirty="0">
              <a:latin typeface="Arial" panose="020B0604020202020204" pitchFamily="34" charset="0"/>
            </a:endParaRPr>
          </a:p>
          <a:p>
            <a:pPr eaLnBrk="1" hangingPunct="1"/>
            <a:r>
              <a:rPr lang="en-US" altLang="ja-JP" dirty="0">
                <a:latin typeface="Arial" panose="020B0604020202020204" pitchFamily="34" charset="0"/>
              </a:rPr>
              <a:t>“Children's experiences shape their motivation and approach to learning such as persistence, initiative, and flexibility; in turn, these dispositions and behaviors affect their learning and development” (TK Guide, p. 40).</a:t>
            </a:r>
          </a:p>
          <a:p>
            <a:pPr eaLnBrk="1" hangingPunct="1"/>
            <a:endParaRPr lang="en-US" altLang="ja-JP" dirty="0">
              <a:latin typeface="Arial" panose="020B0604020202020204" pitchFamily="34" charset="0"/>
            </a:endParaRPr>
          </a:p>
          <a:p>
            <a:pPr eaLnBrk="1" hangingPunct="1"/>
            <a:r>
              <a:rPr lang="en-US" altLang="en-US" dirty="0">
                <a:latin typeface="Arial" panose="020B0604020202020204" pitchFamily="34" charset="0"/>
              </a:rPr>
              <a:t>Invite participants to work with an elbow partner to identify developmental changes between 48 and 60 months. Invite feedback. Add, if necessary, that as children mature, they become more persistent at solving difficult problems. (This was also pointed out by Dr. Ross Thompson</a:t>
            </a:r>
            <a:r>
              <a:rPr lang="en-US" altLang="en-US" baseline="0" dirty="0">
                <a:latin typeface="Arial" panose="020B0604020202020204" pitchFamily="34" charset="0"/>
              </a:rPr>
              <a:t> </a:t>
            </a:r>
            <a:r>
              <a:rPr lang="en-US" altLang="en-US" dirty="0">
                <a:latin typeface="Arial" panose="020B0604020202020204" pitchFamily="34" charset="0"/>
              </a:rPr>
              <a:t>in the clip.)</a:t>
            </a:r>
          </a:p>
          <a:p>
            <a:pPr eaLnBrk="1" hangingPunct="1">
              <a:buFontTx/>
              <a:buChar char="•"/>
            </a:pPr>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eaLnBrk="1" hangingPunct="1"/>
            <a:r>
              <a:rPr lang="en-US" altLang="en-US" dirty="0">
                <a:latin typeface="Arial" panose="020B0604020202020204" pitchFamily="34" charset="0"/>
              </a:rPr>
              <a:t>The period of time addressed by these foundations is an important transitional period. This period starts with the very simple, rudimentary self-awareness of the younger child, focusing on physical self-recognition (such as in a mirror image) and dispositional self-attribution (e.g., </a:t>
            </a:r>
            <a:r>
              <a:rPr lang="en-US" altLang="ja-JP" dirty="0">
                <a:latin typeface="Arial" panose="020B0604020202020204" pitchFamily="34" charset="0"/>
              </a:rPr>
              <a:t>“Me big!”) and progressing to a more fully realized for of the psychological self-awareness of the early-grade-schooler” (PLF, Vol. 1, p. 21).</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When asked to describe themselves, kindergartners typically focus on observable characteristics: their name, physical appearance, possessions, and every day behaviors.  They also mention typical emotions and attitudes, such as </a:t>
            </a:r>
            <a:r>
              <a:rPr lang="en-US" altLang="ja-JP" dirty="0">
                <a:latin typeface="Arial" panose="020B0604020202020204" pitchFamily="34" charset="0"/>
              </a:rPr>
              <a:t>“I’m happy when we get to run outside” or “I don’t like to be with kids I don’t know” statements that suggest a budding grasp of their own unique personality” (DAP, p. 195).</a:t>
            </a:r>
          </a:p>
          <a:p>
            <a:pPr eaLnBrk="1" hangingPunct="1"/>
            <a:endParaRPr lang="en-US" altLang="en-US" dirty="0">
              <a:latin typeface="Arial" panose="020B0604020202020204" pitchFamily="34" charset="0"/>
            </a:endParaRPr>
          </a:p>
          <a:p>
            <a:pPr eaLnBrk="1" hangingPunct="1"/>
            <a:r>
              <a:rPr lang="en-US" altLang="ja-JP" dirty="0">
                <a:latin typeface="Arial" panose="020B0604020202020204" pitchFamily="34" charset="0"/>
              </a:rPr>
              <a:t>“By the time they reach kindergarten, young children are already becoming experts in the use and interpretation of social comparison information, a skill that will continue to develop throughout the primary school years. Older preschoolers are just beginning to incorporate social comparison information into their self-perceptions” (PLF, Vol. 1, p. 22).</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692341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365A0E7-BDAB-4041-B1E9-36916D4FA9C6}" type="slidenum">
              <a:rPr lang="en-US" altLang="en-US" sz="1200"/>
              <a:pPr/>
              <a:t>25</a:t>
            </a:fld>
            <a:endParaRPr lang="en-US" alt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dirty="0">
                <a:solidFill>
                  <a:srgbClr val="000000"/>
                </a:solidFill>
                <a:latin typeface="Arial" panose="020B0604020202020204" pitchFamily="34" charset="0"/>
              </a:rPr>
              <a:t>We are going to watch an example of a 60-month child taking initiative</a:t>
            </a:r>
            <a:r>
              <a:rPr lang="en-US" altLang="en-US" baseline="0" dirty="0">
                <a:solidFill>
                  <a:srgbClr val="000000"/>
                </a:solidFill>
                <a:latin typeface="Arial" panose="020B0604020202020204" pitchFamily="34" charset="0"/>
              </a:rPr>
              <a:t> in learning</a:t>
            </a:r>
            <a:r>
              <a:rPr lang="en-US" altLang="en-US" dirty="0">
                <a:solidFill>
                  <a:srgbClr val="000000"/>
                </a:solidFill>
                <a:latin typeface="Arial" panose="020B0604020202020204" pitchFamily="34" charset="0"/>
              </a:rPr>
              <a:t>. Please</a:t>
            </a:r>
            <a:r>
              <a:rPr lang="en-US" altLang="en-US" baseline="0" dirty="0">
                <a:solidFill>
                  <a:srgbClr val="000000"/>
                </a:solidFill>
                <a:latin typeface="Arial" panose="020B0604020202020204" pitchFamily="34" charset="0"/>
              </a:rPr>
              <a:t> locate your video viewing guide to record observations. </a:t>
            </a:r>
            <a:r>
              <a:rPr lang="en-US" altLang="en-US" dirty="0">
                <a:solidFill>
                  <a:srgbClr val="000000"/>
                </a:solidFill>
                <a:latin typeface="Arial" panose="020B0604020202020204" pitchFamily="34" charset="0"/>
              </a:rPr>
              <a:t>While watching the video, look for examples of both the Self-Awareness and Initiative in Learning strands since we know they are so closely related. </a:t>
            </a:r>
          </a:p>
          <a:p>
            <a:pPr eaLnBrk="1" hangingPunct="1"/>
            <a:endParaRPr lang="en-US" altLang="en-US" dirty="0">
              <a:solidFill>
                <a:srgbClr val="000000"/>
              </a:solidFill>
              <a:latin typeface="Arial" panose="020B0604020202020204" pitchFamily="34" charset="0"/>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en-US" dirty="0"/>
              <a:t>(Play Video: Social-Emotional Development Foundations DVD: Self, Initiative 5.1 (from 5:00 to 8:20))</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marL="171450" indent="-171450" eaLnBrk="1" hangingPunct="1">
              <a:buFont typeface="Arial" panose="020B0604020202020204" pitchFamily="34" charset="0"/>
              <a:buChar char="•"/>
            </a:pPr>
            <a:r>
              <a:rPr lang="en-US" altLang="en-US" dirty="0">
                <a:latin typeface="Arial" panose="020B0604020202020204" pitchFamily="34" charset="0"/>
              </a:rPr>
              <a:t>After the video finishes, have participants discuss observations in table groups. </a:t>
            </a:r>
          </a:p>
          <a:p>
            <a:pPr marL="171450" indent="-171450" eaLnBrk="1" hangingPunct="1">
              <a:buFont typeface="Arial" panose="020B0604020202020204" pitchFamily="34" charset="0"/>
              <a:buChar char="•"/>
            </a:pPr>
            <a:r>
              <a:rPr lang="en-US" altLang="en-US" dirty="0">
                <a:latin typeface="Arial" panose="020B0604020202020204" pitchFamily="34" charset="0"/>
              </a:rPr>
              <a:t>Create one master list at the table of these</a:t>
            </a:r>
            <a:r>
              <a:rPr lang="en-US" altLang="en-US" baseline="0" dirty="0">
                <a:latin typeface="Arial" panose="020B0604020202020204" pitchFamily="34" charset="0"/>
              </a:rPr>
              <a:t> </a:t>
            </a:r>
            <a:r>
              <a:rPr lang="en-US" altLang="en-US" dirty="0">
                <a:latin typeface="Arial" panose="020B0604020202020204" pitchFamily="34" charset="0"/>
              </a:rPr>
              <a:t>observations. </a:t>
            </a:r>
          </a:p>
          <a:p>
            <a:pPr marL="171450" indent="-171450" eaLnBrk="1" hangingPunct="1">
              <a:buFont typeface="Arial" panose="020B0604020202020204" pitchFamily="34" charset="0"/>
              <a:buChar char="•"/>
            </a:pPr>
            <a:r>
              <a:rPr lang="en-US" altLang="en-US" dirty="0">
                <a:latin typeface="Arial" panose="020B0604020202020204" pitchFamily="34" charset="0"/>
              </a:rPr>
              <a:t>Invite tables to share out briefly. </a:t>
            </a:r>
          </a:p>
          <a:p>
            <a:pPr marL="171450" indent="-171450" eaLnBrk="1" hangingPunct="1">
              <a:buFont typeface="Arial" panose="020B0604020202020204" pitchFamily="34" charset="0"/>
              <a:buChar char="•"/>
            </a:pPr>
            <a:r>
              <a:rPr lang="en-US" altLang="en-US" dirty="0">
                <a:latin typeface="Arial" panose="020B0604020202020204" pitchFamily="34" charset="0"/>
              </a:rPr>
              <a:t>Direct participants to keep this list nearby because it will be used again in a few slides.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890910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a:ln/>
        </p:spPr>
      </p:sp>
      <p:sp>
        <p:nvSpPr>
          <p:cNvPr id="205826"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marL="0" indent="0">
              <a:buNone/>
            </a:pPr>
            <a:r>
              <a:rPr lang="en-US" altLang="en-US" dirty="0"/>
              <a:t>At your table, share and create a master list of:</a:t>
            </a:r>
          </a:p>
          <a:p>
            <a:pPr marL="171450" indent="-171450">
              <a:buFont typeface="Arial" panose="020B0604020202020204" pitchFamily="34" charset="0"/>
              <a:buChar char="•"/>
            </a:pPr>
            <a:r>
              <a:rPr lang="en-US" altLang="en-US" dirty="0"/>
              <a:t>Examples of </a:t>
            </a:r>
            <a:r>
              <a:rPr lang="en-US" altLang="en-US" dirty="0">
                <a:solidFill>
                  <a:srgbClr val="000000"/>
                </a:solidFill>
              </a:rPr>
              <a:t>both the Self-Awareness and Initiative in Learning strands that resonate with you</a:t>
            </a:r>
          </a:p>
          <a:p>
            <a:pPr marL="171450" indent="-171450">
              <a:buFont typeface="Arial" panose="020B0604020202020204" pitchFamily="34" charset="0"/>
              <a:buChar char="•"/>
            </a:pPr>
            <a:r>
              <a:rPr lang="en-US" altLang="en-US" dirty="0">
                <a:solidFill>
                  <a:srgbClr val="000000"/>
                </a:solidFill>
              </a:rPr>
              <a:t>Why these examples are meaningful</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marL="171450" indent="-171450" eaLnBrk="1" hangingPunct="1">
              <a:buFont typeface="Arial" panose="020B0604020202020204" pitchFamily="34" charset="0"/>
              <a:buChar char="•"/>
            </a:pPr>
            <a:r>
              <a:rPr lang="en-US" altLang="en-US" dirty="0">
                <a:latin typeface="Arial" panose="020B0604020202020204" pitchFamily="34" charset="0"/>
              </a:rPr>
              <a:t>After the video finishes, have participants discuss their observations in table groups. </a:t>
            </a:r>
          </a:p>
          <a:p>
            <a:pPr marL="171450" indent="-171450" eaLnBrk="1" hangingPunct="1">
              <a:buFont typeface="Arial" panose="020B0604020202020204" pitchFamily="34" charset="0"/>
              <a:buChar char="•"/>
            </a:pPr>
            <a:r>
              <a:rPr lang="en-US" altLang="en-US" dirty="0">
                <a:latin typeface="Arial" panose="020B0604020202020204" pitchFamily="34" charset="0"/>
              </a:rPr>
              <a:t>Create one master list at the table of all their observations. </a:t>
            </a:r>
          </a:p>
          <a:p>
            <a:pPr marL="171450" indent="-171450" eaLnBrk="1" hangingPunct="1">
              <a:buFont typeface="Arial" panose="020B0604020202020204" pitchFamily="34" charset="0"/>
              <a:buChar char="•"/>
            </a:pPr>
            <a:r>
              <a:rPr lang="en-US" altLang="en-US" dirty="0">
                <a:latin typeface="Arial" panose="020B0604020202020204" pitchFamily="34" charset="0"/>
              </a:rPr>
              <a:t>Invite tables to share out briefly. </a:t>
            </a:r>
          </a:p>
          <a:p>
            <a:pPr marL="171450" indent="-171450" eaLnBrk="1" hangingPunct="1">
              <a:buFont typeface="Arial" panose="020B0604020202020204" pitchFamily="34" charset="0"/>
              <a:buChar char="•"/>
            </a:pPr>
            <a:r>
              <a:rPr lang="en-US" altLang="en-US" dirty="0">
                <a:latin typeface="Arial" panose="020B0604020202020204" pitchFamily="34" charset="0"/>
              </a:rPr>
              <a:t>Direct participants to keep this list nearby because it will be used again in a few slides. </a:t>
            </a:r>
          </a:p>
          <a:p>
            <a:pPr marL="171450" indent="-171450" eaLnBrk="1" hangingPunct="1">
              <a:buFont typeface="Arial" panose="020B0604020202020204" pitchFamily="34" charset="0"/>
              <a:buChar char="•"/>
            </a:pPr>
            <a:endParaRPr lang="en-US" altLang="en-US" dirty="0">
              <a:latin typeface="Arial" panose="020B0604020202020204" pitchFamily="34" charset="0"/>
            </a:endParaRPr>
          </a:p>
          <a:p>
            <a:pPr marL="0" indent="0">
              <a:buFont typeface="Arial" panose="020B0604020202020204" pitchFamily="34" charset="0"/>
              <a:buNone/>
            </a:pPr>
            <a:r>
              <a:rPr lang="en-US" altLang="en-US" b="1" dirty="0">
                <a:solidFill>
                  <a:srgbClr val="000000"/>
                </a:solidFill>
              </a:rPr>
              <a:t>Optional:</a:t>
            </a:r>
            <a:r>
              <a:rPr lang="en-US" altLang="en-US" b="1" baseline="0" dirty="0">
                <a:solidFill>
                  <a:srgbClr val="000000"/>
                </a:solidFill>
              </a:rPr>
              <a:t> </a:t>
            </a:r>
            <a:endParaRPr lang="en-US" altLang="en-US" b="0" baseline="0" dirty="0">
              <a:solidFill>
                <a:srgbClr val="000000"/>
              </a:solidFill>
            </a:endParaRPr>
          </a:p>
          <a:p>
            <a:pPr marL="0" indent="0">
              <a:buFont typeface="Arial" panose="020B0604020202020204" pitchFamily="34" charset="0"/>
              <a:buNone/>
            </a:pPr>
            <a:r>
              <a:rPr lang="en-US" altLang="en-US" b="0" baseline="0" dirty="0">
                <a:solidFill>
                  <a:srgbClr val="000000"/>
                </a:solidFill>
              </a:rPr>
              <a:t>I</a:t>
            </a:r>
            <a:r>
              <a:rPr lang="en-US" altLang="en-US" baseline="0" dirty="0">
                <a:solidFill>
                  <a:srgbClr val="000000"/>
                </a:solidFill>
              </a:rPr>
              <a:t>nstead of creating a master list at the table, use chart paper to create a master list with the whole group.</a:t>
            </a:r>
            <a:endParaRPr lang="en-US" altLang="en-US" dirty="0">
              <a:solidFill>
                <a:srgbClr val="000000"/>
              </a:solidFill>
            </a:endParaRPr>
          </a:p>
          <a:p>
            <a:endParaRPr lang="en-US" altLang="en-US" dirty="0">
              <a:latin typeface="Arial" panose="020B0604020202020204" pitchFamily="34" charset="0"/>
            </a:endParaRPr>
          </a:p>
        </p:txBody>
      </p:sp>
      <p:sp>
        <p:nvSpPr>
          <p:cNvPr id="205827"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91AEF9E-58A7-4C47-B282-34A95CB6CA18}" type="slidenum">
              <a:rPr lang="en-US" altLang="en-US" sz="1200"/>
              <a:pPr/>
              <a:t>26</a:t>
            </a:fld>
            <a:endParaRPr lang="en-US" altLang="en-US" sz="1200"/>
          </a:p>
        </p:txBody>
      </p:sp>
    </p:spTree>
    <p:extLst>
      <p:ext uri="{BB962C8B-B14F-4D97-AF65-F5344CB8AC3E}">
        <p14:creationId xmlns:p14="http://schemas.microsoft.com/office/powerpoint/2010/main" val="2260361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685800" y="4459288"/>
            <a:ext cx="5486400" cy="41084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Another </a:t>
            </a:r>
            <a:r>
              <a:rPr lang="en-US" baseline="0" dirty="0">
                <a:latin typeface="Arial" charset="0"/>
                <a:cs typeface="Arial" charset="0"/>
              </a:rPr>
              <a:t>resource that is used to support children’s development is the </a:t>
            </a:r>
            <a:r>
              <a:rPr lang="en-US" dirty="0"/>
              <a:t>Desired Results Developmental Profile-Kindergarten (2015)</a:t>
            </a:r>
            <a:r>
              <a:rPr lang="en-US" baseline="30000" dirty="0"/>
              <a:t>©</a:t>
            </a:r>
            <a:r>
              <a:rPr lang="en-US" baseline="0" dirty="0"/>
              <a:t> (DRDP-K)</a:t>
            </a:r>
            <a:r>
              <a:rPr lang="en-US" baseline="0" dirty="0">
                <a:latin typeface="Arial" charset="0"/>
                <a:cs typeface="Arial" charset="0"/>
              </a:rPr>
              <a:t>.</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(2015) in</a:t>
            </a:r>
            <a:r>
              <a:rPr lang="en-US" dirty="0"/>
              <a:t>forms teacher’s understanding of the</a:t>
            </a:r>
            <a:r>
              <a:rPr lang="en-US" baseline="0" dirty="0"/>
              <a:t> d</a:t>
            </a:r>
            <a:r>
              <a:rPr lang="en-US" dirty="0"/>
              <a:t>evelopmental continuum. It can be</a:t>
            </a:r>
            <a:r>
              <a:rPr lang="en-US" baseline="0" dirty="0"/>
              <a:t> used with the Alignment </a:t>
            </a:r>
            <a:r>
              <a:rPr lang="en-US" dirty="0"/>
              <a:t>d</a:t>
            </a:r>
            <a:r>
              <a:rPr lang="en-US" baseline="0" dirty="0"/>
              <a:t>ocument we saw on slide 12 to expand upon the developmental continuum.</a:t>
            </a:r>
            <a:endParaRPr lang="en-US" b="1" dirty="0"/>
          </a:p>
          <a:p>
            <a:pPr>
              <a:spcBef>
                <a:spcPts val="0"/>
              </a:spcBef>
            </a:pPr>
            <a:endParaRPr lang="en-US" dirty="0"/>
          </a:p>
          <a:p>
            <a:pPr>
              <a:spcBef>
                <a:spcPts val="0"/>
              </a:spcBef>
            </a:pPr>
            <a:r>
              <a:rPr lang="en-US" dirty="0"/>
              <a:t>One key feature of the DRDP-K (2015)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Other features of the DRDP-K (2015) include:</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 typeface="Courier New" panose="02070309020205020404" pitchFamily="49" charset="0"/>
              <a:buChar char="o"/>
            </a:pPr>
            <a:r>
              <a:rPr lang="en-US" dirty="0"/>
              <a:t>Sharing information as to where children are on the developmental continuum can better prepare the TK teacher to work with students.</a:t>
            </a:r>
          </a:p>
          <a:p>
            <a:pPr marL="628650" lvl="1" indent="-171450">
              <a:spcBef>
                <a:spcPts val="0"/>
              </a:spcBef>
              <a:buFont typeface="Courier New" panose="02070309020205020404" pitchFamily="49" charset="0"/>
              <a:buChar char="o"/>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Arial" panose="020B0604020202020204" pitchFamily="34" charset="0"/>
                <a:cs typeface="Arial" panose="020B0604020202020204" pitchFamily="34" charset="0"/>
              </a:rPr>
              <a:pPr/>
              <a:t>27</a:t>
            </a:fld>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015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Presenter Remarks: </a:t>
            </a:r>
            <a:endParaRPr lang="en-US" altLang="en-US" dirty="0">
              <a:latin typeface="Arial" panose="020B0604020202020204" pitchFamily="34" charset="0"/>
            </a:endParaRPr>
          </a:p>
          <a:p>
            <a:pPr marL="0" marR="0" indent="0" algn="l" defTabSz="914400" rtl="0" eaLnBrk="0" fontAlgn="base" latinLnBrk="0" hangingPunct="0">
              <a:lnSpc>
                <a:spcPct val="100000"/>
              </a:lnSpc>
              <a:spcBef>
                <a:spcPts val="0"/>
              </a:spcBef>
              <a:spcAft>
                <a:spcPts val="0"/>
              </a:spcAft>
              <a:buClrTx/>
              <a:buSzTx/>
              <a:buFontTx/>
              <a:buNone/>
              <a:tabLst/>
              <a:defRPr/>
            </a:pPr>
            <a:r>
              <a:rPr lang="en-US" altLang="en-US" dirty="0">
                <a:latin typeface="Arial" panose="020B0604020202020204" pitchFamily="34" charset="0"/>
              </a:rPr>
              <a:t>The Desired Results Developmental Profile spans the developmental continuum of children in a two-year kindergarten program (TK). The DRDP-K can provide a clear description of the developmental shift that occurs after 60 months at the end of the transitional kindergarten year. </a:t>
            </a:r>
          </a:p>
          <a:p>
            <a:pPr marL="0" marR="0" indent="0" algn="l" defTabSz="914400" rtl="0" eaLnBrk="0" fontAlgn="base" latinLnBrk="0" hangingPunct="0">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indent="0" algn="l" defTabSz="914400" rtl="0" eaLnBrk="0" fontAlgn="base" latinLnBrk="0" hangingPunct="0">
              <a:lnSpc>
                <a:spcPct val="100000"/>
              </a:lnSpc>
              <a:spcBef>
                <a:spcPts val="0"/>
              </a:spcBef>
              <a:spcAft>
                <a:spcPts val="0"/>
              </a:spcAft>
              <a:buClrTx/>
              <a:buSzTx/>
              <a:buFontTx/>
              <a:buNone/>
              <a:tabLst/>
              <a:defRPr/>
            </a:pPr>
            <a:r>
              <a:rPr lang="en-US" altLang="en-US" dirty="0">
                <a:latin typeface="Arial" panose="020B0604020202020204" pitchFamily="34" charset="0"/>
              </a:rPr>
              <a:t>Find</a:t>
            </a:r>
            <a:r>
              <a:rPr lang="en-US" altLang="en-US" baseline="0" dirty="0">
                <a:latin typeface="Arial" panose="020B0604020202020204" pitchFamily="34" charset="0"/>
              </a:rPr>
              <a:t> Handout 2</a:t>
            </a:r>
            <a:r>
              <a:rPr lang="en-US" altLang="en-US" sz="1200" kern="1200" baseline="0" dirty="0">
                <a:solidFill>
                  <a:schemeClr val="tx1"/>
                </a:solidFill>
                <a:effectLst/>
                <a:latin typeface="Arial" charset="0"/>
                <a:ea typeface="MS PGothic" panose="020B0600070205080204" pitchFamily="34" charset="-128"/>
                <a:cs typeface="Arial" charset="0"/>
              </a:rPr>
              <a:t>: </a:t>
            </a:r>
            <a:r>
              <a:rPr lang="en-US" sz="1200" kern="1200" dirty="0">
                <a:solidFill>
                  <a:schemeClr val="tx1"/>
                </a:solidFill>
                <a:effectLst/>
                <a:latin typeface="Arial" charset="0"/>
                <a:ea typeface="MS PGothic" panose="020B0600070205080204" pitchFamily="34" charset="-128"/>
                <a:cs typeface="Arial" charset="0"/>
              </a:rPr>
              <a:t>Alignment Document/DRDP-K Measure 1. You may choose to follow along on your handout or on the screen.</a:t>
            </a:r>
            <a:endParaRPr lang="en-US" altLang="en-US" dirty="0">
              <a:latin typeface="Arial" panose="020B0604020202020204" pitchFamily="34" charset="0"/>
            </a:endParaRPr>
          </a:p>
          <a:p>
            <a:pPr marL="171450" indent="-171450">
              <a:spcAft>
                <a:spcPts val="600"/>
              </a:spcAft>
              <a:buFont typeface="Arial" panose="020B0604020202020204" pitchFamily="34" charset="0"/>
              <a:buChar char="•"/>
            </a:pPr>
            <a:r>
              <a:rPr lang="en-US" altLang="en-US" dirty="0">
                <a:latin typeface="Arial" panose="020B0604020202020204" pitchFamily="34" charset="0"/>
              </a:rPr>
              <a:t>Think back to the video example we watched.</a:t>
            </a:r>
            <a:r>
              <a:rPr lang="en-US" altLang="en-US" baseline="0" dirty="0">
                <a:latin typeface="Arial" panose="020B0604020202020204" pitchFamily="34" charset="0"/>
              </a:rPr>
              <a:t> </a:t>
            </a:r>
          </a:p>
          <a:p>
            <a:pPr marL="171450" indent="-171450">
              <a:spcAft>
                <a:spcPts val="600"/>
              </a:spcAft>
              <a:buFont typeface="Arial" panose="020B0604020202020204" pitchFamily="34" charset="0"/>
              <a:buChar char="•"/>
            </a:pPr>
            <a:r>
              <a:rPr lang="en-US" altLang="en-US" baseline="0" dirty="0">
                <a:latin typeface="Arial" panose="020B0604020202020204" pitchFamily="34" charset="0"/>
              </a:rPr>
              <a:t>W</a:t>
            </a:r>
            <a:r>
              <a:rPr lang="en-US" altLang="en-US" dirty="0">
                <a:latin typeface="Arial" panose="020B0604020202020204" pitchFamily="34" charset="0"/>
              </a:rPr>
              <a:t>ith your table group, look at the list of skills explored in self awareness and initiative.</a:t>
            </a:r>
            <a:r>
              <a:rPr lang="en-US" altLang="en-US" baseline="0" dirty="0">
                <a:latin typeface="Arial" panose="020B0604020202020204" pitchFamily="34" charset="0"/>
              </a:rPr>
              <a:t> </a:t>
            </a:r>
          </a:p>
          <a:p>
            <a:pPr marL="171450" indent="-171450">
              <a:spcAft>
                <a:spcPts val="600"/>
              </a:spcAft>
              <a:buFont typeface="Arial" panose="020B0604020202020204" pitchFamily="34" charset="0"/>
              <a:buChar char="•"/>
            </a:pPr>
            <a:r>
              <a:rPr lang="en-US" altLang="en-US" baseline="0" dirty="0">
                <a:latin typeface="Arial" panose="020B0604020202020204" pitchFamily="34" charset="0"/>
              </a:rPr>
              <a:t>N</a:t>
            </a:r>
            <a:r>
              <a:rPr lang="en-US" altLang="en-US" dirty="0">
                <a:latin typeface="Arial" panose="020B0604020202020204" pitchFamily="34" charset="0"/>
              </a:rPr>
              <a:t>ext look at the ATL-REG Measure 1:</a:t>
            </a:r>
            <a:r>
              <a:rPr lang="en-US" altLang="en-US" baseline="0" dirty="0">
                <a:latin typeface="Arial" panose="020B0604020202020204" pitchFamily="34" charset="0"/>
              </a:rPr>
              <a:t> Curiosity and Initiative in Learning.</a:t>
            </a:r>
            <a:endParaRPr lang="en-US" altLang="en-US" dirty="0">
              <a:latin typeface="Arial" panose="020B0604020202020204" pitchFamily="34" charset="0"/>
            </a:endParaRPr>
          </a:p>
          <a:p>
            <a:pPr marL="171450" indent="-171450">
              <a:spcAft>
                <a:spcPts val="600"/>
              </a:spcAft>
              <a:buFont typeface="Arial" panose="020B0604020202020204" pitchFamily="34" charset="0"/>
              <a:buChar char="•"/>
            </a:pPr>
            <a:r>
              <a:rPr lang="en-US" altLang="en-US" dirty="0">
                <a:latin typeface="Arial" panose="020B0604020202020204" pitchFamily="34" charset="0"/>
              </a:rPr>
              <a:t>What do you notice that would support a teacher’s understanding of the developmental progressions before and especially after the 60 months foundations?</a:t>
            </a:r>
          </a:p>
        </p:txBody>
      </p:sp>
      <p:sp>
        <p:nvSpPr>
          <p:cNvPr id="7168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4EB959-4343-4442-9C29-C425BF3073CD}" type="slidenum">
              <a:rPr lang="en-US" altLang="en-US" sz="1200"/>
              <a:pPr/>
              <a:t>28</a:t>
            </a:fld>
            <a:endParaRPr lang="en-US" altLang="en-US" sz="1200"/>
          </a:p>
        </p:txBody>
      </p:sp>
    </p:spTree>
    <p:extLst>
      <p:ext uri="{BB962C8B-B14F-4D97-AF65-F5344CB8AC3E}">
        <p14:creationId xmlns:p14="http://schemas.microsoft.com/office/powerpoint/2010/main" val="1890484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AE7FF14-2913-4E30-B4C9-9125C3DF1440}" type="slidenum">
              <a:rPr lang="en-US" altLang="en-US" sz="1200">
                <a:cs typeface="Arial" panose="020B0604020202020204" pitchFamily="34" charset="0"/>
              </a:rPr>
              <a:pPr/>
              <a:t>29</a:t>
            </a:fld>
            <a:endParaRPr lang="en-US" altLang="en-US" sz="1200">
              <a:cs typeface="Arial" panose="020B0604020202020204" pitchFamily="34"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b="0" dirty="0">
                <a:latin typeface="Arial" panose="020B0604020202020204" pitchFamily="34" charset="0"/>
              </a:rPr>
              <a:t>Now we will take a deeper look at the developmental progressions</a:t>
            </a:r>
            <a:r>
              <a:rPr lang="en-US" altLang="en-US" b="0" baseline="0" dirty="0">
                <a:latin typeface="Arial" panose="020B0604020202020204" pitchFamily="34" charset="0"/>
              </a:rPr>
              <a:t> of Social and Emotional Understanding and Empathy and Caring. </a:t>
            </a:r>
          </a:p>
          <a:p>
            <a:pPr eaLnBrk="1" hangingPunct="1"/>
            <a:endParaRPr lang="en-US" altLang="en-US" b="1" dirty="0">
              <a:latin typeface="Arial" panose="020B0604020202020204" pitchFamily="34" charset="0"/>
            </a:endParaRPr>
          </a:p>
          <a:p>
            <a:pPr eaLnBrk="1" hangingPunct="1">
              <a:lnSpc>
                <a:spcPct val="90000"/>
              </a:lnSpc>
            </a:pPr>
            <a:r>
              <a:rPr lang="en-US" altLang="en-US" dirty="0">
                <a:latin typeface="Arial" panose="020B0604020202020204" pitchFamily="34" charset="0"/>
              </a:rPr>
              <a:t>Now let</a:t>
            </a:r>
            <a:r>
              <a:rPr lang="ja-JP" altLang="en-US" dirty="0">
                <a:latin typeface="Arial" panose="020B0604020202020204" pitchFamily="34" charset="0"/>
              </a:rPr>
              <a:t>’</a:t>
            </a:r>
            <a:r>
              <a:rPr lang="en-US" altLang="ja-JP" dirty="0">
                <a:latin typeface="Arial" panose="020B0604020202020204" pitchFamily="34" charset="0"/>
              </a:rPr>
              <a:t>s find out what the research has to say. </a:t>
            </a:r>
          </a:p>
          <a:p>
            <a:pPr eaLnBrk="1" hangingPunct="1">
              <a:lnSpc>
                <a:spcPct val="90000"/>
              </a:lnSpc>
            </a:pPr>
            <a:endParaRPr lang="en-US" altLang="ja-JP" dirty="0">
              <a:latin typeface="Arial" panose="020B0604020202020204" pitchFamily="34" charset="0"/>
            </a:endParaRPr>
          </a:p>
          <a:p>
            <a:pPr eaLnBrk="1" hangingPunct="1">
              <a:lnSpc>
                <a:spcPct val="90000"/>
              </a:lnSpc>
            </a:pPr>
            <a:r>
              <a:rPr lang="en-US" altLang="ja-JP" dirty="0">
                <a:latin typeface="Arial" panose="020B0604020202020204" pitchFamily="34" charset="0"/>
              </a:rPr>
              <a:t>“Competence in understanding others’ feelings has been associated with positive peer and adult relationships as well as academic achievement” (</a:t>
            </a:r>
            <a:r>
              <a:rPr lang="en-US" altLang="ja-JP" sz="1000" dirty="0">
                <a:latin typeface="Arial" panose="020B0604020202020204" pitchFamily="34" charset="0"/>
              </a:rPr>
              <a:t>TK Guide</a:t>
            </a:r>
            <a:r>
              <a:rPr lang="en-US" altLang="ja-JP" sz="1000" baseline="0" dirty="0">
                <a:latin typeface="Arial" panose="020B0604020202020204" pitchFamily="34" charset="0"/>
              </a:rPr>
              <a:t>, p. </a:t>
            </a:r>
            <a:r>
              <a:rPr lang="en-US" altLang="ja-JP" sz="1000" dirty="0">
                <a:latin typeface="Arial" panose="020B0604020202020204" pitchFamily="34" charset="0"/>
              </a:rPr>
              <a:t>15).</a:t>
            </a:r>
          </a:p>
          <a:p>
            <a:pPr eaLnBrk="1" hangingPunct="1">
              <a:lnSpc>
                <a:spcPct val="90000"/>
              </a:lnSpc>
            </a:pPr>
            <a:endParaRPr lang="en-US" altLang="en-US" sz="1000" dirty="0">
              <a:latin typeface="Arial" panose="020B0604020202020204" pitchFamily="34" charset="0"/>
            </a:endParaRPr>
          </a:p>
          <a:p>
            <a:pPr eaLnBrk="1" hangingPunct="1">
              <a:lnSpc>
                <a:spcPct val="90000"/>
              </a:lnSpc>
            </a:pPr>
            <a:r>
              <a:rPr lang="en-US" altLang="en-US" dirty="0">
                <a:latin typeface="Arial" panose="020B0604020202020204" pitchFamily="34" charset="0"/>
              </a:rPr>
              <a:t>“Young children who are more competent in understanding others</a:t>
            </a:r>
            <a:r>
              <a:rPr lang="en-US" altLang="ja-JP" dirty="0">
                <a:latin typeface="Arial" panose="020B0604020202020204" pitchFamily="34" charset="0"/>
              </a:rPr>
              <a:t>’ feelings have been found to become more academically competent in the primary grades” </a:t>
            </a:r>
            <a:r>
              <a:rPr lang="en-US" altLang="ja-JP" sz="1000" dirty="0"/>
              <a:t>(PLF, Vol. 1, p. 23).</a:t>
            </a:r>
            <a:endParaRPr lang="en-US" altLang="ja-JP" sz="1000"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2789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A1C844E-5CF2-4883-A99F-CF81C08F1CC6}" type="slidenum">
              <a:rPr lang="en-US" altLang="en-US" sz="1200">
                <a:cs typeface="Arial" panose="020B0604020202020204" pitchFamily="34" charset="0"/>
              </a:rPr>
              <a:pPr/>
              <a:t>3</a:t>
            </a:fld>
            <a:endParaRPr lang="en-US" altLang="en-US" sz="1200">
              <a:cs typeface="Arial" panose="020B0604020202020204" pitchFamily="34"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marR="0" indent="-228600" algn="l" defTabSz="914400" rtl="0" eaLnBrk="1" fontAlgn="base" latinLnBrk="0" hangingPunct="1">
              <a:spcAft>
                <a:spcPct val="0"/>
              </a:spcAft>
              <a:buClrTx/>
              <a:buSzTx/>
              <a:buFontTx/>
              <a:buNone/>
              <a:tabLst/>
              <a:defRPr/>
            </a:pPr>
            <a:r>
              <a:rPr lang="en-US" altLang="en-US" b="1" dirty="0">
                <a:latin typeface="Arial" panose="020B0604020202020204" pitchFamily="34" charset="0"/>
              </a:rPr>
              <a:t>Activity 1:</a:t>
            </a:r>
            <a:r>
              <a:rPr lang="en-US" altLang="en-US" b="1" baseline="0" dirty="0">
                <a:latin typeface="Arial" panose="020B0604020202020204" pitchFamily="34" charset="0"/>
              </a:rPr>
              <a:t> </a:t>
            </a:r>
            <a:r>
              <a:rPr lang="en-US" altLang="en-US" b="1" dirty="0">
                <a:latin typeface="Arial" panose="020B0604020202020204" pitchFamily="34" charset="0"/>
              </a:rPr>
              <a:t>Growing and Changing</a:t>
            </a:r>
          </a:p>
          <a:p>
            <a:pPr marL="228600" indent="-228600" eaLnBrk="1" hangingPunct="1"/>
            <a:endParaRPr lang="en-US" altLang="en-US" b="1" dirty="0">
              <a:latin typeface="Arial" panose="020B0604020202020204" pitchFamily="34" charset="0"/>
            </a:endParaRPr>
          </a:p>
          <a:p>
            <a:pPr marL="228600" indent="-228600" eaLnBrk="1" hangingPunct="1"/>
            <a:r>
              <a:rPr lang="en-US" altLang="en-US" b="1" dirty="0">
                <a:latin typeface="Arial" panose="020B0604020202020204" pitchFamily="34" charset="0"/>
              </a:rPr>
              <a:t>Presenter Remarks:</a:t>
            </a:r>
          </a:p>
          <a:p>
            <a:pPr marL="0" indent="0" eaLnBrk="1" hangingPunct="1">
              <a:buFont typeface="Arial" panose="020B0604020202020204" pitchFamily="34" charset="0"/>
              <a:buNone/>
            </a:pPr>
            <a:r>
              <a:rPr lang="en-US" altLang="ja-JP" dirty="0">
                <a:latin typeface="Arial" panose="020B0604020202020204" pitchFamily="34" charset="0"/>
              </a:rPr>
              <a:t>We are going to do a quick make and take that combines the Self-awareness and Initiative </a:t>
            </a:r>
            <a:r>
              <a:rPr lang="en-US" altLang="ja-JP" dirty="0" err="1">
                <a:latin typeface="Arial" panose="020B0604020202020204" pitchFamily="34" charset="0"/>
              </a:rPr>
              <a:t>substrands</a:t>
            </a:r>
            <a:r>
              <a:rPr lang="en-US" altLang="ja-JP" dirty="0">
                <a:latin typeface="Arial" panose="020B0604020202020204" pitchFamily="34" charset="0"/>
              </a:rPr>
              <a:t> with the Language and Literacy</a:t>
            </a:r>
            <a:r>
              <a:rPr lang="en-US" altLang="ja-JP" baseline="0" dirty="0">
                <a:latin typeface="Arial" panose="020B0604020202020204" pitchFamily="34" charset="0"/>
              </a:rPr>
              <a:t> domain.</a:t>
            </a:r>
            <a:r>
              <a:rPr lang="en-US" altLang="ja-JP" dirty="0">
                <a:latin typeface="Arial" panose="020B0604020202020204" pitchFamily="34" charset="0"/>
              </a:rPr>
              <a:t> Please take out and review Handout</a:t>
            </a:r>
            <a:r>
              <a:rPr lang="en-US" altLang="ja-JP" baseline="0" dirty="0">
                <a:latin typeface="Arial" panose="020B0604020202020204" pitchFamily="34" charset="0"/>
              </a:rPr>
              <a:t> </a:t>
            </a:r>
            <a:r>
              <a:rPr lang="en-US" altLang="ja-JP" dirty="0">
                <a:latin typeface="Arial" panose="020B0604020202020204" pitchFamily="34" charset="0"/>
              </a:rPr>
              <a:t>1:</a:t>
            </a:r>
            <a:r>
              <a:rPr lang="en-US" altLang="ja-JP" baseline="0" dirty="0">
                <a:latin typeface="Arial" panose="020B0604020202020204" pitchFamily="34" charset="0"/>
              </a:rPr>
              <a:t> </a:t>
            </a:r>
            <a:r>
              <a:rPr lang="en-US" altLang="ja-JP" dirty="0">
                <a:latin typeface="Arial" panose="020B0604020202020204" pitchFamily="34" charset="0"/>
              </a:rPr>
              <a:t>Growing and Changing.</a:t>
            </a:r>
            <a:endParaRPr lang="en-US" altLang="en-US" b="1" dirty="0">
              <a:latin typeface="Arial" panose="020B0604020202020204" pitchFamily="34" charset="0"/>
            </a:endParaRPr>
          </a:p>
          <a:p>
            <a:pPr marL="228600" indent="-228600" eaLnBrk="1" hangingPunct="1"/>
            <a:endParaRPr lang="en-US" altLang="en-US" b="1" dirty="0">
              <a:latin typeface="Arial" panose="020B0604020202020204" pitchFamily="34" charset="0"/>
            </a:endParaRPr>
          </a:p>
          <a:p>
            <a:r>
              <a:rPr lang="en-US" b="1" cap="all" dirty="0"/>
              <a:t>intent: </a:t>
            </a:r>
            <a:endParaRPr lang="en-US" dirty="0"/>
          </a:p>
          <a:p>
            <a:r>
              <a:rPr lang="en-US" dirty="0"/>
              <a:t>Introduce a literacy strategy that promotes self-awareness and initiative.</a:t>
            </a:r>
            <a:endParaRPr lang="en-US" sz="1400" dirty="0"/>
          </a:p>
          <a:p>
            <a:r>
              <a:rPr lang="en-US" dirty="0"/>
              <a:t> </a:t>
            </a:r>
          </a:p>
          <a:p>
            <a:r>
              <a:rPr lang="en-US" b="1" dirty="0"/>
              <a:t>GOAL: </a:t>
            </a:r>
            <a:endParaRPr lang="en-US" dirty="0"/>
          </a:p>
          <a:p>
            <a:r>
              <a:rPr lang="en-US" dirty="0"/>
              <a:t>Participants will leave with a tool to incorporate the Self strand with the Language and Literacy domain.</a:t>
            </a:r>
          </a:p>
          <a:p>
            <a:r>
              <a:rPr lang="en-US" dirty="0"/>
              <a:t> </a:t>
            </a:r>
          </a:p>
          <a:p>
            <a:r>
              <a:rPr lang="en-US" b="1" cap="all" dirty="0"/>
              <a:t>Materials Required: </a:t>
            </a:r>
            <a:endParaRPr lang="en-US" dirty="0"/>
          </a:p>
          <a:p>
            <a:pPr marL="171450" lvl="0" indent="-171450">
              <a:buFont typeface="Arial" panose="020B0604020202020204" pitchFamily="34" charset="0"/>
              <a:buChar char="•"/>
            </a:pPr>
            <a:r>
              <a:rPr lang="en-US" dirty="0"/>
              <a:t>Handout 1: Growing and Changing</a:t>
            </a:r>
            <a:endParaRPr lang="en-US" sz="1800" dirty="0"/>
          </a:p>
          <a:p>
            <a:pPr marL="171450" lvl="0" indent="-171450">
              <a:buFont typeface="Arial" panose="020B0604020202020204" pitchFamily="34" charset="0"/>
              <a:buChar char="•"/>
            </a:pPr>
            <a:r>
              <a:rPr lang="en-US" dirty="0"/>
              <a:t>White copy paper</a:t>
            </a:r>
            <a:endParaRPr lang="en-US" sz="1800" dirty="0"/>
          </a:p>
          <a:p>
            <a:pPr marL="171450" lvl="0" indent="-171450">
              <a:buFont typeface="Arial" panose="020B0604020202020204" pitchFamily="34" charset="0"/>
              <a:buChar char="•"/>
            </a:pPr>
            <a:r>
              <a:rPr lang="en-US" dirty="0"/>
              <a:t>Various colored writing and drawing tools</a:t>
            </a:r>
            <a:endParaRPr lang="en-US" sz="1800" dirty="0"/>
          </a:p>
          <a:p>
            <a:pPr marL="171450" lvl="0" indent="-171450">
              <a:buFont typeface="Arial" panose="020B0604020202020204" pitchFamily="34" charset="0"/>
              <a:buChar char="•"/>
            </a:pPr>
            <a:r>
              <a:rPr lang="en-US" dirty="0"/>
              <a:t>Paper clips or binder clips</a:t>
            </a:r>
            <a:endParaRPr lang="en-US" sz="1800" dirty="0"/>
          </a:p>
          <a:p>
            <a:r>
              <a:rPr lang="en-US" dirty="0"/>
              <a:t> </a:t>
            </a:r>
            <a:endParaRPr lang="en-US" sz="1600" dirty="0"/>
          </a:p>
          <a:p>
            <a:r>
              <a:rPr lang="en-US" b="1" cap="all" dirty="0"/>
              <a:t>Time: </a:t>
            </a:r>
            <a:r>
              <a:rPr lang="en-US" cap="all" dirty="0"/>
              <a:t> </a:t>
            </a:r>
            <a:r>
              <a:rPr lang="en-US" dirty="0"/>
              <a:t>15 minutes</a:t>
            </a:r>
          </a:p>
          <a:p>
            <a:r>
              <a:rPr lang="en-US" dirty="0"/>
              <a:t> </a:t>
            </a:r>
          </a:p>
          <a:p>
            <a:r>
              <a:rPr lang="en-US" b="1" cap="all" dirty="0"/>
              <a:t>Process: </a:t>
            </a:r>
            <a:r>
              <a:rPr lang="en-US" dirty="0"/>
              <a:t> </a:t>
            </a:r>
          </a:p>
          <a:p>
            <a:pPr marL="171450" indent="-171450">
              <a:buFont typeface="Arial" panose="020B0604020202020204" pitchFamily="34" charset="0"/>
              <a:buChar char="•"/>
            </a:pPr>
            <a:r>
              <a:rPr lang="en-US" dirty="0"/>
              <a:t>Let participants know that we will do a quick make and take that combines self-awareness and initiative with language and literacy. </a:t>
            </a:r>
          </a:p>
          <a:p>
            <a:pPr marL="171450" indent="-171450">
              <a:buFont typeface="Arial" panose="020B0604020202020204" pitchFamily="34" charset="0"/>
              <a:buChar char="•"/>
            </a:pPr>
            <a:r>
              <a:rPr lang="en-US" dirty="0"/>
              <a:t>Ask participants to take and review Handout 1: Growing and Changing.</a:t>
            </a:r>
          </a:p>
          <a:p>
            <a:pPr marL="171450" indent="-171450">
              <a:buFont typeface="Arial" panose="020B0604020202020204" pitchFamily="34" charset="0"/>
              <a:buChar char="•"/>
            </a:pPr>
            <a:r>
              <a:rPr lang="en-US" dirty="0"/>
              <a:t>Individually, ask each participant to create their own page for a Growing and Changing book, based on the guidelines on the screen. Point out that the wording has been modified for an adult group. </a:t>
            </a:r>
          </a:p>
          <a:p>
            <a:pPr marL="171450" indent="-171450">
              <a:buFont typeface="Arial" panose="020B0604020202020204" pitchFamily="34" charset="0"/>
              <a:buChar char="•"/>
            </a:pPr>
            <a:r>
              <a:rPr lang="en-US" dirty="0"/>
              <a:t>Use paper clips to bind the table’s pages together. Add a cover. Have one volunteer read the resulting book to the rest of the table members.</a:t>
            </a:r>
          </a:p>
          <a:p>
            <a:pPr marL="171450" indent="-171450">
              <a:buFont typeface="Arial" panose="020B0604020202020204" pitchFamily="34" charset="0"/>
              <a:buChar char="•"/>
            </a:pPr>
            <a:r>
              <a:rPr lang="en-US" dirty="0"/>
              <a:t>Redistribute the pages to the “authors” for them to take back to the classroom.</a:t>
            </a:r>
          </a:p>
          <a:p>
            <a:pPr marL="171450" indent="-171450">
              <a:buFont typeface="Arial" panose="020B0604020202020204" pitchFamily="34" charset="0"/>
              <a:buChar char="•"/>
            </a:pPr>
            <a:r>
              <a:rPr lang="en-US" dirty="0"/>
              <a:t>Invite comments and feedback. How might the wording of the book be modified using </a:t>
            </a:r>
            <a:r>
              <a:rPr lang="en-US" dirty="0" err="1"/>
              <a:t>Dwecks</a:t>
            </a:r>
            <a:r>
              <a:rPr lang="en-US" dirty="0"/>
              <a:t>’ “Power of Yet” strategy?</a:t>
            </a:r>
          </a:p>
          <a:p>
            <a:pPr marL="228600" indent="-228600" eaLnBrk="1" hangingPunct="1"/>
            <a:r>
              <a:rPr lang="en-US" altLang="ja-JP" dirty="0">
                <a:latin typeface="Arial" panose="020B0604020202020204" pitchFamily="34" charset="0"/>
              </a:rPr>
              <a:t>                                                                                                                           </a:t>
            </a:r>
          </a:p>
        </p:txBody>
      </p:sp>
    </p:spTree>
    <p:extLst>
      <p:ext uri="{BB962C8B-B14F-4D97-AF65-F5344CB8AC3E}">
        <p14:creationId xmlns:p14="http://schemas.microsoft.com/office/powerpoint/2010/main" val="3354322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The</a:t>
            </a:r>
            <a:r>
              <a:rPr lang="en-US" altLang="en-US" baseline="0" dirty="0">
                <a:latin typeface="Arial" panose="020B0604020202020204" pitchFamily="34" charset="0"/>
              </a:rPr>
              <a:t> title of T</a:t>
            </a:r>
            <a:r>
              <a:rPr lang="en-US" altLang="en-US" dirty="0">
                <a:latin typeface="Arial" panose="020B0604020202020204" pitchFamily="34" charset="0"/>
              </a:rPr>
              <a:t>able 1.2</a:t>
            </a:r>
            <a:r>
              <a:rPr lang="en-US" altLang="en-US" baseline="0" dirty="0">
                <a:latin typeface="Arial" panose="020B0604020202020204" pitchFamily="34" charset="0"/>
              </a:rPr>
              <a:t> indicates that it is a </a:t>
            </a:r>
            <a:r>
              <a:rPr lang="en-US" altLang="en-US" dirty="0">
                <a:latin typeface="Arial" panose="020B0604020202020204" pitchFamily="34" charset="0"/>
              </a:rPr>
              <a:t>Detailed View of the Alignment Between the Social–Emotional Domain and the California: Social and Emotional Understanding, Empathy and Caring Content Standards. </a:t>
            </a:r>
          </a:p>
          <a:p>
            <a:pPr marL="171450" indent="-171450">
              <a:buFont typeface="Arial" panose="020B0604020202020204" pitchFamily="34" charset="0"/>
              <a:buChar char="•"/>
            </a:pPr>
            <a:r>
              <a:rPr lang="en-US" altLang="en-US" dirty="0">
                <a:latin typeface="Arial" panose="020B0604020202020204" pitchFamily="34" charset="0"/>
              </a:rPr>
              <a:t>What do you notice about the alignment of </a:t>
            </a:r>
            <a:r>
              <a:rPr lang="en-US" altLang="en-US" i="1" dirty="0">
                <a:latin typeface="Arial" panose="020B0604020202020204" pitchFamily="34" charset="0"/>
              </a:rPr>
              <a:t>social and emotional understanding </a:t>
            </a:r>
            <a:r>
              <a:rPr lang="en-US" altLang="en-US" dirty="0">
                <a:latin typeface="Arial" panose="020B0604020202020204" pitchFamily="34" charset="0"/>
              </a:rPr>
              <a:t>in the first row?</a:t>
            </a:r>
          </a:p>
          <a:p>
            <a:pPr marL="171450" indent="-171450">
              <a:buFont typeface="Arial" panose="020B0604020202020204" pitchFamily="34" charset="0"/>
              <a:buChar char="•"/>
            </a:pPr>
            <a:r>
              <a:rPr lang="en-US" altLang="en-US" dirty="0">
                <a:latin typeface="Arial" panose="020B0604020202020204" pitchFamily="34" charset="0"/>
              </a:rPr>
              <a:t>What do you notice about the alignment of </a:t>
            </a:r>
            <a:r>
              <a:rPr lang="en-US" altLang="en-US" i="1" dirty="0">
                <a:latin typeface="Arial" panose="020B0604020202020204" pitchFamily="34" charset="0"/>
              </a:rPr>
              <a:t>empathy and caring </a:t>
            </a:r>
            <a:r>
              <a:rPr lang="en-US" altLang="en-US" dirty="0">
                <a:latin typeface="Arial" panose="020B0604020202020204" pitchFamily="34" charset="0"/>
              </a:rPr>
              <a:t>in the second row?</a:t>
            </a:r>
          </a:p>
          <a:p>
            <a:pPr marL="171450" indent="-171450">
              <a:buFont typeface="Arial" panose="020B0604020202020204" pitchFamily="34" charset="0"/>
              <a:buChar char="•"/>
            </a:pPr>
            <a:r>
              <a:rPr lang="en-US" altLang="en-US" dirty="0">
                <a:latin typeface="Arial" panose="020B0604020202020204" pitchFamily="34" charset="0"/>
              </a:rPr>
              <a:t>Share these thoughts with your table group.</a:t>
            </a:r>
          </a:p>
          <a:p>
            <a:endParaRPr lang="en-US" altLang="en-US" dirty="0">
              <a:latin typeface="Arial" panose="020B0604020202020204" pitchFamily="34" charset="0"/>
            </a:endParaRPr>
          </a:p>
        </p:txBody>
      </p:sp>
      <p:sp>
        <p:nvSpPr>
          <p:cNvPr id="8192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4DA2AEF-D2F9-4EC1-8FDC-F3E5F729DFCB}" type="slidenum">
              <a:rPr lang="en-US" altLang="en-US" sz="1200"/>
              <a:pPr/>
              <a:t>30</a:t>
            </a:fld>
            <a:endParaRPr lang="en-US" altLang="en-US" sz="1200"/>
          </a:p>
        </p:txBody>
      </p:sp>
    </p:spTree>
    <p:extLst>
      <p:ext uri="{BB962C8B-B14F-4D97-AF65-F5344CB8AC3E}">
        <p14:creationId xmlns:p14="http://schemas.microsoft.com/office/powerpoint/2010/main" val="3332283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EFFBA2-CE22-4A38-9DCC-C8A7F52C5C68}" type="slidenum">
              <a:rPr lang="en-US" altLang="en-US" sz="1200">
                <a:cs typeface="Arial" panose="020B0604020202020204" pitchFamily="34" charset="0"/>
              </a:rPr>
              <a:pPr/>
              <a:t>31</a:t>
            </a:fld>
            <a:endParaRPr lang="en-US" altLang="en-US" sz="1200">
              <a:cs typeface="Arial" panose="020B0604020202020204" pitchFamily="34"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a:t>
            </a:r>
          </a:p>
          <a:p>
            <a:pPr eaLnBrk="1" hangingPunct="1"/>
            <a:r>
              <a:rPr lang="en-US" altLang="en-US" dirty="0">
                <a:latin typeface="Arial" panose="020B0604020202020204" pitchFamily="34" charset="0"/>
              </a:rPr>
              <a:t>Both </a:t>
            </a:r>
            <a:r>
              <a:rPr lang="en-US" altLang="en-US" i="1" dirty="0">
                <a:latin typeface="Arial" panose="020B0604020202020204" pitchFamily="34" charset="0"/>
              </a:rPr>
              <a:t>Social and Emotional Understanding </a:t>
            </a:r>
            <a:r>
              <a:rPr lang="en-US" altLang="en-US" dirty="0">
                <a:latin typeface="Arial" panose="020B0604020202020204" pitchFamily="34" charset="0"/>
              </a:rPr>
              <a:t>and </a:t>
            </a:r>
            <a:r>
              <a:rPr lang="en-US" altLang="en-US" i="1" dirty="0">
                <a:latin typeface="Arial" panose="020B0604020202020204" pitchFamily="34" charset="0"/>
              </a:rPr>
              <a:t>Empathy and Caring </a:t>
            </a:r>
            <a:r>
              <a:rPr lang="en-US" altLang="en-US" dirty="0">
                <a:latin typeface="Arial" panose="020B0604020202020204" pitchFamily="34" charset="0"/>
              </a:rPr>
              <a:t>are reflected in the History-Social Science domain under </a:t>
            </a:r>
            <a:r>
              <a:rPr lang="en-US" altLang="en-US" i="1" dirty="0">
                <a:latin typeface="Arial" panose="020B0604020202020204" pitchFamily="34" charset="0"/>
              </a:rPr>
              <a:t>Fairness and Respect for Other People </a:t>
            </a:r>
            <a:r>
              <a:rPr lang="en-US" altLang="en-US" dirty="0">
                <a:latin typeface="Arial" panose="020B0604020202020204" pitchFamily="34" charset="0"/>
              </a:rPr>
              <a:t>in the Becoming a Preschool Community Member (Civics) strand.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Understanding</a:t>
            </a:r>
            <a:r>
              <a:rPr lang="en-US" altLang="en-US" baseline="0" dirty="0">
                <a:latin typeface="Arial" panose="020B0604020202020204" pitchFamily="34" charset="0"/>
              </a:rPr>
              <a:t> self as an individual and how to coordinate ones own needs, desires and interests while at the same time acknowledging the plan, thoughts and points of view as peers are what TK children are navigating. </a:t>
            </a:r>
          </a:p>
          <a:p>
            <a:pPr eaLnBrk="1" hangingPunct="1"/>
            <a:endParaRPr lang="en-US" altLang="en-US" baseline="0" dirty="0">
              <a:latin typeface="Arial" panose="020B0604020202020204" pitchFamily="34" charset="0"/>
            </a:endParaRPr>
          </a:p>
          <a:p>
            <a:r>
              <a:rPr lang="en-US" altLang="en-US" baseline="0" dirty="0">
                <a:latin typeface="Arial" panose="020B0604020202020204" pitchFamily="34" charset="0"/>
              </a:rPr>
              <a:t>There are many ways to support this development in the TK classroom. One way is to use children’s literacy focused on </a:t>
            </a:r>
            <a:r>
              <a:rPr lang="en-US" altLang="en-US" i="1" baseline="0" dirty="0">
                <a:latin typeface="Arial" panose="020B0604020202020204" pitchFamily="34" charset="0"/>
              </a:rPr>
              <a:t>Social and Emotional Understanding </a:t>
            </a:r>
            <a:r>
              <a:rPr lang="en-US" altLang="en-US" baseline="0" dirty="0">
                <a:latin typeface="Arial" panose="020B0604020202020204" pitchFamily="34" charset="0"/>
              </a:rPr>
              <a:t>and </a:t>
            </a:r>
            <a:r>
              <a:rPr lang="en-US" altLang="en-US" i="1" baseline="0" dirty="0">
                <a:latin typeface="Arial" panose="020B0604020202020204" pitchFamily="34" charset="0"/>
              </a:rPr>
              <a:t>Empathy and Caring</a:t>
            </a:r>
            <a:r>
              <a:rPr lang="en-US" altLang="en-US" baseline="0" dirty="0">
                <a:latin typeface="Arial" panose="020B0604020202020204" pitchFamily="34" charset="0"/>
              </a:rPr>
              <a:t>. For example here are a list of some quality books to explore: </a:t>
            </a:r>
            <a:r>
              <a:rPr lang="en-US" altLang="en-US" i="1" dirty="0">
                <a:latin typeface="Arial" panose="020B0604020202020204" pitchFamily="34" charset="0"/>
              </a:rPr>
              <a:t>Bear Feels Sick,</a:t>
            </a:r>
            <a:r>
              <a:rPr lang="en-US" altLang="en-US" i="1" baseline="0" dirty="0">
                <a:latin typeface="Arial" panose="020B0604020202020204" pitchFamily="34" charset="0"/>
              </a:rPr>
              <a:t> Can You Tell Me How Someone Feels, Understand and Care, and When I Care about Others</a:t>
            </a:r>
            <a:r>
              <a:rPr lang="en-US" altLang="en-US" baseline="0" dirty="0">
                <a:latin typeface="Arial" panose="020B0604020202020204" pitchFamily="34" charset="0"/>
              </a:rPr>
              <a:t>. There are many others also listed in the CSEFEL Book Nook; this is a resource we will explore later.</a:t>
            </a:r>
          </a:p>
          <a:p>
            <a:endParaRPr lang="en-US" altLang="en-US" baseline="0" dirty="0">
              <a:latin typeface="Arial" panose="020B0604020202020204" pitchFamily="34" charset="0"/>
            </a:endParaRPr>
          </a:p>
          <a:p>
            <a:r>
              <a:rPr lang="en-US" altLang="en-US" b="1" baseline="0" dirty="0">
                <a:latin typeface="Arial" panose="020B0604020202020204" pitchFamily="34" charset="0"/>
              </a:rPr>
              <a:t>Optional: </a:t>
            </a:r>
          </a:p>
          <a:p>
            <a:r>
              <a:rPr lang="en-US" altLang="en-US" baseline="0" dirty="0">
                <a:latin typeface="Arial" panose="020B0604020202020204" pitchFamily="34" charset="0"/>
              </a:rPr>
              <a:t>Trainers may place one of each book per table group and invite participants to read through the children’s book and discuss how the book may support </a:t>
            </a:r>
            <a:r>
              <a:rPr lang="en-US" altLang="en-US" i="1" baseline="0" dirty="0">
                <a:latin typeface="Arial" panose="020B0604020202020204" pitchFamily="34" charset="0"/>
              </a:rPr>
              <a:t>Social and Emotional Understanding </a:t>
            </a:r>
            <a:r>
              <a:rPr lang="en-US" altLang="en-US" baseline="0" dirty="0">
                <a:latin typeface="Arial" panose="020B0604020202020204" pitchFamily="34" charset="0"/>
              </a:rPr>
              <a:t>and </a:t>
            </a:r>
            <a:r>
              <a:rPr lang="en-US" altLang="en-US" i="1" baseline="0" dirty="0">
                <a:latin typeface="Arial" panose="020B0604020202020204" pitchFamily="34" charset="0"/>
              </a:rPr>
              <a:t>Empathy and Caring</a:t>
            </a:r>
            <a:r>
              <a:rPr lang="en-US" altLang="en-US" baseline="0" dirty="0">
                <a:latin typeface="Arial" panose="020B0604020202020204" pitchFamily="34" charset="0"/>
              </a:rPr>
              <a:t>. </a:t>
            </a:r>
            <a:endParaRPr lang="en-US" altLang="en-US" dirty="0">
              <a:latin typeface="Arial" panose="020B0604020202020204" pitchFamily="34" charset="0"/>
            </a:endParaRPr>
          </a:p>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737402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Background Information:</a:t>
            </a:r>
          </a:p>
          <a:p>
            <a:r>
              <a:rPr lang="en-US" altLang="en-US" dirty="0">
                <a:latin typeface="Arial" panose="020B0604020202020204" pitchFamily="34" charset="0"/>
              </a:rPr>
              <a:t>After video, compare notes and determine the developmental shifts.</a:t>
            </a:r>
          </a:p>
          <a:p>
            <a:endParaRPr lang="en-US" altLang="en-US" b="1" dirty="0">
              <a:latin typeface="Arial" panose="020B0604020202020204" pitchFamily="34" charset="0"/>
            </a:endParaRPr>
          </a:p>
          <a:p>
            <a:r>
              <a:rPr lang="en-US" altLang="en-US" b="1" dirty="0">
                <a:latin typeface="Arial" panose="020B0604020202020204" pitchFamily="34" charset="0"/>
              </a:rPr>
              <a:t>Presenter Remarks: </a:t>
            </a:r>
          </a:p>
          <a:p>
            <a:r>
              <a:rPr lang="en-US" altLang="en-US" dirty="0">
                <a:latin typeface="Arial" panose="020B0604020202020204" pitchFamily="34" charset="0"/>
              </a:rPr>
              <a:t>We</a:t>
            </a:r>
            <a:r>
              <a:rPr lang="en-US" altLang="en-US" baseline="0" dirty="0">
                <a:latin typeface="Arial" panose="020B0604020202020204" pitchFamily="34" charset="0"/>
              </a:rPr>
              <a:t> will now watch the 60 month foundation example for Empathy and Caring. </a:t>
            </a:r>
            <a:r>
              <a:rPr lang="en-US" altLang="en-US" i="1" baseline="0" dirty="0">
                <a:latin typeface="Arial" panose="020B0604020202020204" pitchFamily="34" charset="0"/>
              </a:rPr>
              <a:t>Play video.</a:t>
            </a:r>
          </a:p>
          <a:p>
            <a:endParaRPr lang="en-US" altLang="en-US" baseline="0"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8601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E91EC9-1D4A-4803-A237-DA1C0C18CF1F}" type="slidenum">
              <a:rPr lang="en-US" altLang="en-US" sz="1200"/>
              <a:pPr/>
              <a:t>32</a:t>
            </a:fld>
            <a:endParaRPr lang="en-US" altLang="en-US" sz="1200"/>
          </a:p>
        </p:txBody>
      </p:sp>
    </p:spTree>
    <p:extLst>
      <p:ext uri="{BB962C8B-B14F-4D97-AF65-F5344CB8AC3E}">
        <p14:creationId xmlns:p14="http://schemas.microsoft.com/office/powerpoint/2010/main" val="255092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eaLnBrk="1" hangingPunct="1">
              <a:defRPr/>
            </a:pPr>
            <a:r>
              <a:rPr lang="en-US" b="1" dirty="0">
                <a:ea typeface="MS PGothic" charset="0"/>
                <a:cs typeface="MS PGothic" charset="0"/>
              </a:rPr>
              <a:t>Presenter Remarks:</a:t>
            </a:r>
          </a:p>
          <a:p>
            <a:pPr marL="171450" indent="-171450">
              <a:buFont typeface="Arial" panose="020B0604020202020204" pitchFamily="34" charset="0"/>
              <a:buChar char="•"/>
            </a:pPr>
            <a:r>
              <a:rPr lang="en-US" altLang="en-US" dirty="0"/>
              <a:t>Find someone with your same hair color. </a:t>
            </a:r>
          </a:p>
          <a:p>
            <a:pPr marL="171450" indent="-171450">
              <a:buFont typeface="Arial" panose="020B0604020202020204" pitchFamily="34" charset="0"/>
              <a:buChar char="•"/>
            </a:pPr>
            <a:r>
              <a:rPr lang="en-US" altLang="en-US" dirty="0"/>
              <a:t>Exchange thoughts about the video.</a:t>
            </a:r>
          </a:p>
          <a:p>
            <a:pPr marL="171450" indent="-171450">
              <a:buFont typeface="Arial" panose="020B0604020202020204" pitchFamily="34" charset="0"/>
              <a:buChar char="•"/>
            </a:pPr>
            <a:r>
              <a:rPr lang="en-US" altLang="en-US" dirty="0"/>
              <a:t>Discuss:</a:t>
            </a:r>
          </a:p>
          <a:p>
            <a:pPr marL="628650" lvl="1" indent="-171450">
              <a:buFont typeface="Courier New" panose="02070309020205020404" pitchFamily="49" charset="0"/>
              <a:buChar char="o"/>
            </a:pPr>
            <a:r>
              <a:rPr lang="en-US" altLang="en-US" dirty="0"/>
              <a:t>Familiar examples of empathy </a:t>
            </a:r>
          </a:p>
          <a:p>
            <a:pPr marL="628650" lvl="1" indent="-171450">
              <a:buFont typeface="Courier New" panose="02070309020205020404" pitchFamily="49" charset="0"/>
              <a:buChar char="o"/>
            </a:pPr>
            <a:r>
              <a:rPr lang="en-US" altLang="en-US" dirty="0"/>
              <a:t>When you typically observe these examples in the classroom</a:t>
            </a:r>
          </a:p>
          <a:p>
            <a:pPr eaLnBrk="1" hangingPunct="1">
              <a:defRPr/>
            </a:pPr>
            <a:endParaRPr lang="en-US" dirty="0">
              <a:solidFill>
                <a:srgbClr val="000000"/>
              </a:solidFill>
              <a:ea typeface="MS PGothic" charset="0"/>
            </a:endParaRPr>
          </a:p>
          <a:p>
            <a:pPr marL="685800" lvl="1" indent="-228600">
              <a:buFont typeface="+mj-lt"/>
              <a:buAutoNum type="arabicPeriod"/>
              <a:defRPr/>
            </a:pPr>
            <a:endParaRPr lang="en-US" dirty="0">
              <a:solidFill>
                <a:srgbClr val="000000"/>
              </a:solidFill>
              <a:ea typeface="MS PGothic" charset="0"/>
            </a:endParaRPr>
          </a:p>
          <a:p>
            <a:pPr>
              <a:defRPr/>
            </a:pPr>
            <a:endParaRPr lang="en-US" dirty="0"/>
          </a:p>
        </p:txBody>
      </p:sp>
      <p:sp>
        <p:nvSpPr>
          <p:cNvPr id="206851"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BFA32A1-53B4-456A-AE86-22CF70F16184}" type="slidenum">
              <a:rPr lang="en-US" altLang="en-US" sz="1200"/>
              <a:pPr/>
              <a:t>33</a:t>
            </a:fld>
            <a:endParaRPr lang="en-US" altLang="en-US" sz="1200"/>
          </a:p>
        </p:txBody>
      </p:sp>
    </p:spTree>
    <p:extLst>
      <p:ext uri="{BB962C8B-B14F-4D97-AF65-F5344CB8AC3E}">
        <p14:creationId xmlns:p14="http://schemas.microsoft.com/office/powerpoint/2010/main" val="3944130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21806F-1EEF-464C-B7B9-CC4ED26E4B0F}" type="slidenum">
              <a:rPr lang="en-US" altLang="en-US" sz="1200">
                <a:cs typeface="Arial" panose="020B0604020202020204" pitchFamily="34" charset="0"/>
              </a:rPr>
              <a:pPr/>
              <a:t>34</a:t>
            </a:fld>
            <a:endParaRPr lang="en-US" altLang="en-US" sz="1200">
              <a:cs typeface="Arial" panose="020B0604020202020204" pitchFamily="34"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ja-JP" b="1" dirty="0">
                <a:latin typeface="Arial" panose="020B0604020202020204" pitchFamily="34" charset="0"/>
                <a:cs typeface="Arial" panose="020B0604020202020204" pitchFamily="34" charset="0"/>
              </a:rPr>
              <a:t>Background Information:</a:t>
            </a:r>
          </a:p>
          <a:p>
            <a:pPr eaLnBrk="1" hangingPunct="1"/>
            <a:r>
              <a:rPr lang="en-US" altLang="en-US" dirty="0">
                <a:latin typeface="Arial" panose="020B0604020202020204" pitchFamily="34" charset="0"/>
                <a:cs typeface="Arial" panose="020B0604020202020204" pitchFamily="34" charset="0"/>
              </a:rPr>
              <a:t>The 15 second</a:t>
            </a:r>
            <a:r>
              <a:rPr lang="en-US" altLang="en-US" baseline="0" dirty="0">
                <a:latin typeface="Arial" panose="020B0604020202020204" pitchFamily="34" charset="0"/>
                <a:cs typeface="Arial" panose="020B0604020202020204" pitchFamily="34" charset="0"/>
              </a:rPr>
              <a:t> i</a:t>
            </a:r>
            <a:r>
              <a:rPr lang="en-US" altLang="en-US" dirty="0">
                <a:latin typeface="Arial" panose="020B0604020202020204" pitchFamily="34" charset="0"/>
                <a:cs typeface="Arial" panose="020B0604020202020204" pitchFamily="34" charset="0"/>
              </a:rPr>
              <a:t>ntroduction video with sound will play as soon as you advance to this slide. Have participants view this video as the transition to Self-Regulation. </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Sound credit: </a:t>
            </a:r>
            <a:r>
              <a:rPr lang="en-US" altLang="en-US" dirty="0">
                <a:latin typeface="Arial" panose="020B0604020202020204" pitchFamily="34" charset="0"/>
                <a:cs typeface="Arial" panose="020B0604020202020204" pitchFamily="34" charset="0"/>
                <a:hlinkClick r:id="rId3"/>
              </a:rPr>
              <a:t>http://www.freesfx.co.uk</a:t>
            </a:r>
            <a:r>
              <a:rPr lang="en-US" altLang="en-US" dirty="0">
                <a:latin typeface="Arial" panose="020B0604020202020204" pitchFamily="34" charset="0"/>
                <a:cs typeface="Arial" panose="020B0604020202020204" pitchFamily="34" charset="0"/>
              </a:rPr>
              <a:t> (This line must be left in the presentation.)</a:t>
            </a:r>
          </a:p>
          <a:p>
            <a:pPr eaLnBrk="1" hangingPunct="1"/>
            <a:endParaRPr lang="en-US" altLang="en-US" b="1"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Presenter Remarks: </a:t>
            </a:r>
          </a:p>
          <a:p>
            <a:pPr marL="0" indent="0"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Let</a:t>
            </a:r>
            <a:r>
              <a:rPr lang="en-US" altLang="ja-JP" dirty="0">
                <a:latin typeface="Arial" panose="020B0604020202020204" pitchFamily="34" charset="0"/>
                <a:cs typeface="Arial" panose="020B0604020202020204" pitchFamily="34" charset="0"/>
              </a:rPr>
              <a:t>’s watch a visual representation of Self-Regulation. </a:t>
            </a:r>
            <a:r>
              <a:rPr lang="en-US" altLang="ja-JP" i="1" dirty="0">
                <a:latin typeface="Arial" panose="020B0604020202020204" pitchFamily="34" charset="0"/>
                <a:cs typeface="Arial" panose="020B0604020202020204" pitchFamily="34" charset="0"/>
              </a:rPr>
              <a:t>Play video. </a:t>
            </a:r>
            <a:r>
              <a:rPr lang="en-US" altLang="en-US" dirty="0">
                <a:latin typeface="Arial" panose="020B0604020202020204" pitchFamily="34" charset="0"/>
                <a:cs typeface="Arial" panose="020B0604020202020204" pitchFamily="34" charset="0"/>
              </a:rPr>
              <a:t>Share your reactions to the video at your table group. This marks our transition into discussing the developmental progressions of the last strand, Self-Regulation. </a:t>
            </a:r>
          </a:p>
          <a:p>
            <a:pPr marL="0" marR="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endParaRPr lang="en-US" altLang="ja-JP" dirty="0">
              <a:latin typeface="Arial" panose="020B0604020202020204" pitchFamily="34" charset="0"/>
            </a:endParaRPr>
          </a:p>
          <a:p>
            <a:pPr marL="0" marR="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lang="en-US" altLang="ja-JP" dirty="0">
                <a:latin typeface="Arial" panose="020B0604020202020204" pitchFamily="34" charset="0"/>
              </a:rPr>
              <a:t>“Preschool children work hard to manage their attention, feelings, impulses, and thoughts. They seek to cooperate with others, manage their upset feelings, and participate in classroom routines and transitions, but they need ongoing adult support for their efforts” (PCF</a:t>
            </a:r>
            <a:r>
              <a:rPr lang="en-US" altLang="ja-JP" baseline="0" dirty="0">
                <a:latin typeface="Arial" panose="020B0604020202020204" pitchFamily="34" charset="0"/>
              </a:rPr>
              <a:t>, Vol. 1,</a:t>
            </a:r>
            <a:r>
              <a:rPr lang="en-US" altLang="ja-JP" dirty="0">
                <a:latin typeface="Arial" panose="020B0604020202020204" pitchFamily="34" charset="0"/>
              </a:rPr>
              <a:t> p. 48).</a:t>
            </a:r>
          </a:p>
          <a:p>
            <a:pPr marL="0" indent="0" eaLnBrk="1" hangingPunct="1">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836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Turn to the </a:t>
            </a:r>
            <a:r>
              <a:rPr lang="en-US" altLang="ja-JP" sz="1200" dirty="0">
                <a:latin typeface="Arial" panose="020B0604020202020204" pitchFamily="34" charset="0"/>
              </a:rPr>
              <a:t>Preschool Learning Foundations, Volume 1, p.</a:t>
            </a:r>
            <a:r>
              <a:rPr lang="en-US" altLang="ja-JP" sz="1200" baseline="0" dirty="0">
                <a:latin typeface="Arial" panose="020B0604020202020204" pitchFamily="34" charset="0"/>
              </a:rPr>
              <a:t> 7, </a:t>
            </a:r>
            <a:r>
              <a:rPr lang="en-US" altLang="en-US" dirty="0">
                <a:latin typeface="Arial" panose="020B0604020202020204" pitchFamily="34" charset="0"/>
              </a:rPr>
              <a:t>and read the foundations, foundation descriptions, and foundation examples for the Self-Regulation strand. </a:t>
            </a:r>
          </a:p>
          <a:p>
            <a:endParaRPr lang="en-US" altLang="en-US" dirty="0">
              <a:latin typeface="Arial" panose="020B0604020202020204" pitchFamily="34" charset="0"/>
            </a:endParaRPr>
          </a:p>
        </p:txBody>
      </p:sp>
      <p:sp>
        <p:nvSpPr>
          <p:cNvPr id="9216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1AFC30-4B5C-4B7E-B5F6-0D2E99CF7B16}" type="slidenum">
              <a:rPr lang="en-US" altLang="en-US" sz="1200"/>
              <a:pPr/>
              <a:t>35</a:t>
            </a:fld>
            <a:endParaRPr lang="en-US" altLang="en-US" sz="1200"/>
          </a:p>
        </p:txBody>
      </p:sp>
    </p:spTree>
    <p:extLst>
      <p:ext uri="{BB962C8B-B14F-4D97-AF65-F5344CB8AC3E}">
        <p14:creationId xmlns:p14="http://schemas.microsoft.com/office/powerpoint/2010/main" val="88067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xfrm>
            <a:off x="685800" y="4370790"/>
            <a:ext cx="5486400" cy="4572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z="1200" b="1" dirty="0">
                <a:solidFill>
                  <a:srgbClr val="000000"/>
                </a:solidFill>
                <a:latin typeface="Arial" panose="020B0604020202020204" pitchFamily="34" charset="0"/>
              </a:rPr>
              <a:t>Activity 3:</a:t>
            </a:r>
            <a:r>
              <a:rPr lang="en-US" altLang="en-US" sz="1200" b="1" baseline="0" dirty="0">
                <a:solidFill>
                  <a:srgbClr val="000000"/>
                </a:solidFill>
                <a:latin typeface="Arial" panose="020B0604020202020204" pitchFamily="34" charset="0"/>
              </a:rPr>
              <a:t> </a:t>
            </a:r>
            <a:r>
              <a:rPr lang="en-US" altLang="en-US" sz="1200" b="1" dirty="0">
                <a:solidFill>
                  <a:srgbClr val="000000"/>
                </a:solidFill>
                <a:latin typeface="Arial" panose="020B0604020202020204" pitchFamily="34" charset="0"/>
              </a:rPr>
              <a:t>Integrated Brain	</a:t>
            </a:r>
            <a:r>
              <a:rPr lang="en-US" altLang="en-US" sz="1200" b="0" dirty="0">
                <a:solidFill>
                  <a:srgbClr val="000000"/>
                </a:solidFill>
                <a:latin typeface="Arial" panose="020B0604020202020204" pitchFamily="34" charset="0"/>
              </a:rPr>
              <a:t> </a:t>
            </a:r>
          </a:p>
          <a:p>
            <a:pPr marL="228600" indent="-228600" eaLnBrk="1" hangingPunct="1"/>
            <a:endParaRPr lang="en-US" altLang="en-US" sz="1200" b="1" dirty="0">
              <a:latin typeface="Arial" panose="020B0604020202020204" pitchFamily="34" charset="0"/>
            </a:endParaRPr>
          </a:p>
          <a:p>
            <a:pPr marL="228600" indent="-228600" eaLnBrk="1" hangingPunct="1"/>
            <a:r>
              <a:rPr lang="en-US" altLang="en-US" sz="1200" b="1" dirty="0">
                <a:latin typeface="Arial" panose="020B0604020202020204" pitchFamily="34" charset="0"/>
              </a:rPr>
              <a:t>Presenter Remarks: </a:t>
            </a:r>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sz="1200" dirty="0">
                <a:solidFill>
                  <a:srgbClr val="000000"/>
                </a:solidFill>
                <a:latin typeface="Arial" panose="020B0604020202020204" pitchFamily="34" charset="0"/>
              </a:rPr>
              <a:t>We will share a modeling experience on how the brain is interconnected and grows and changes based on a variety of experiences and social interactions. We will have two duct tape “brains”: my brain that was not lucky enough to experience the rich daily experiences on the chart paper and your “brain”—which represents the children in the classroom—that will experience the daily routines. </a:t>
            </a:r>
          </a:p>
          <a:p>
            <a:endParaRPr lang="en-US" sz="1200" dirty="0">
              <a:latin typeface="Arial" panose="020B0604020202020204" pitchFamily="34" charset="0"/>
            </a:endParaRPr>
          </a:p>
          <a:p>
            <a:r>
              <a:rPr lang="en-US" sz="1200" b="1" cap="all" dirty="0"/>
              <a:t>intent: </a:t>
            </a:r>
            <a:endParaRPr lang="en-US" sz="1200" dirty="0"/>
          </a:p>
          <a:p>
            <a:r>
              <a:rPr lang="en-US" sz="1200" dirty="0"/>
              <a:t>Experience an analogy for supporting social-emotional development throughout the program day.</a:t>
            </a:r>
          </a:p>
          <a:p>
            <a:r>
              <a:rPr lang="en-US" sz="1200" dirty="0"/>
              <a:t> </a:t>
            </a:r>
          </a:p>
          <a:p>
            <a:r>
              <a:rPr lang="en-US" sz="1200" b="1" dirty="0"/>
              <a:t>GOAL: </a:t>
            </a:r>
            <a:endParaRPr lang="en-US" sz="1200" dirty="0"/>
          </a:p>
          <a:p>
            <a:r>
              <a:rPr lang="en-US" sz="1200" dirty="0"/>
              <a:t>Participants will work as teams to create “brains” that will experience a variety of social-emotional experiences supporting development.</a:t>
            </a:r>
          </a:p>
          <a:p>
            <a:r>
              <a:rPr lang="en-US" sz="1200" b="1" cap="all" dirty="0"/>
              <a:t> </a:t>
            </a:r>
            <a:endParaRPr lang="en-US" sz="1200" dirty="0"/>
          </a:p>
          <a:p>
            <a:r>
              <a:rPr lang="en-US" sz="1200" b="1" cap="all" dirty="0"/>
              <a:t>Materials Required:</a:t>
            </a:r>
            <a:endParaRPr lang="en-US" sz="1200" dirty="0"/>
          </a:p>
          <a:p>
            <a:pPr marL="171450" lvl="0" indent="-171450">
              <a:buFont typeface="Arial" panose="020B0604020202020204" pitchFamily="34" charset="0"/>
              <a:buChar char="•"/>
            </a:pPr>
            <a:r>
              <a:rPr lang="en-US" sz="1200" dirty="0"/>
              <a:t>Participant half-sheets with strategies (from Theory to Practice activity)</a:t>
            </a:r>
          </a:p>
          <a:p>
            <a:pPr marL="171450" lvl="0" indent="-171450">
              <a:buFont typeface="Arial" panose="020B0604020202020204" pitchFamily="34" charset="0"/>
              <a:buChar char="•"/>
            </a:pPr>
            <a:r>
              <a:rPr lang="en-US" sz="1200" dirty="0"/>
              <a:t>Duct tape</a:t>
            </a:r>
          </a:p>
          <a:p>
            <a:pPr marL="171450" lvl="0" indent="-171450">
              <a:buFont typeface="Arial" panose="020B0604020202020204" pitchFamily="34" charset="0"/>
              <a:buChar char="•"/>
            </a:pPr>
            <a:r>
              <a:rPr lang="en-US" sz="1200" dirty="0"/>
              <a:t>Confetti</a:t>
            </a:r>
          </a:p>
          <a:p>
            <a:pPr marL="171450" lvl="0" indent="-171450">
              <a:buFont typeface="Arial" panose="020B0604020202020204" pitchFamily="34" charset="0"/>
              <a:buChar char="•"/>
            </a:pPr>
            <a:r>
              <a:rPr lang="en-US" sz="1200" dirty="0"/>
              <a:t>Chart paper</a:t>
            </a:r>
          </a:p>
          <a:p>
            <a:r>
              <a:rPr lang="en-US" sz="1200" b="1" cap="all" dirty="0"/>
              <a:t> </a:t>
            </a:r>
            <a:endParaRPr lang="en-US" sz="1200" dirty="0"/>
          </a:p>
          <a:p>
            <a:r>
              <a:rPr lang="en-US" sz="1200" b="1" cap="all" dirty="0"/>
              <a:t>Time: </a:t>
            </a:r>
            <a:r>
              <a:rPr lang="en-US" sz="1200" cap="all" dirty="0"/>
              <a:t> </a:t>
            </a:r>
            <a:r>
              <a:rPr lang="en-US" sz="1200" dirty="0"/>
              <a:t>10 minutes</a:t>
            </a:r>
          </a:p>
          <a:p>
            <a:r>
              <a:rPr lang="en-US" sz="1200" dirty="0"/>
              <a:t> </a:t>
            </a:r>
          </a:p>
          <a:p>
            <a:r>
              <a:rPr lang="en-US" sz="1200" b="1" cap="all" dirty="0"/>
              <a:t>Process:</a:t>
            </a:r>
            <a:endParaRPr lang="en-US" sz="1200" b="1" dirty="0"/>
          </a:p>
          <a:p>
            <a:r>
              <a:rPr lang="en-US" sz="1200" u="sng" dirty="0"/>
              <a:t>Prior to Training</a:t>
            </a:r>
            <a:endParaRPr lang="en-US" sz="1200" dirty="0"/>
          </a:p>
          <a:p>
            <a:pPr marL="171450" lvl="0" indent="-171450">
              <a:buFont typeface="Arial" panose="020B0604020202020204" pitchFamily="34" charset="0"/>
              <a:buChar char="•"/>
            </a:pPr>
            <a:r>
              <a:rPr lang="en-US" sz="1200" dirty="0"/>
              <a:t>Prepare chart paper with a sample daily schedule. Put double-sided tape in each section so participants can stick the half sheets of paper onto the daily schedule. </a:t>
            </a:r>
          </a:p>
          <a:p>
            <a:pPr marL="171450" indent="-171450">
              <a:buFont typeface="Arial" panose="020B0604020202020204" pitchFamily="34" charset="0"/>
              <a:buChar char="•"/>
            </a:pPr>
            <a:r>
              <a:rPr lang="en-US" sz="1200" u="sng" dirty="0"/>
              <a:t>During Training</a:t>
            </a:r>
            <a:endParaRPr lang="en-US" sz="1200" dirty="0"/>
          </a:p>
          <a:p>
            <a:pPr marL="171450" lvl="0" indent="-171450">
              <a:buFont typeface="Arial" panose="020B0604020202020204" pitchFamily="34" charset="0"/>
              <a:buChar char="•"/>
            </a:pPr>
            <a:r>
              <a:rPr lang="en-US" sz="1200" dirty="0"/>
              <a:t>Ask participants to choose two of the interactions and strategies they listed on the half-sheets of paper and to place them on the daily routine where they would most likely be used. </a:t>
            </a:r>
          </a:p>
          <a:p>
            <a:pPr marL="171450" lvl="0" indent="-171450">
              <a:buFont typeface="Arial" panose="020B0604020202020204" pitchFamily="34" charset="0"/>
              <a:buChar char="•"/>
            </a:pPr>
            <a:r>
              <a:rPr lang="en-US" sz="1200" dirty="0"/>
              <a:t>Provide each table group with a ball of duct tape (sticky side out) and a bowl of confetti. (Do this while table groups are taping their interactions and strategies to the daily routine.)</a:t>
            </a:r>
          </a:p>
          <a:p>
            <a:pPr marL="171450" lvl="0" indent="-171450">
              <a:buFont typeface="Arial" panose="020B0604020202020204" pitchFamily="34" charset="0"/>
              <a:buChar char="•"/>
            </a:pPr>
            <a:r>
              <a:rPr lang="en-US" sz="1200" dirty="0"/>
              <a:t>Read the quote from the Developing Brain slide, </a:t>
            </a:r>
            <a:r>
              <a:rPr lang="en-US" sz="1200" i="1" dirty="0"/>
              <a:t>“The developing brain is not neatly divided into separate areas governing learning, thinking, and emotions. Instead, it is a highly interconnected organ with different regions influencing, and being affected by, the others</a:t>
            </a:r>
            <a:r>
              <a:rPr lang="en-US" sz="1200" dirty="0"/>
              <a:t>”  (PCF, Vol. 1, p. 39).</a:t>
            </a:r>
          </a:p>
          <a:p>
            <a:pPr marL="171450" lvl="0" indent="-171450">
              <a:buFont typeface="Arial" panose="020B0604020202020204" pitchFamily="34" charset="0"/>
              <a:buChar char="•"/>
            </a:pPr>
            <a:r>
              <a:rPr lang="en-US" sz="1200" dirty="0"/>
              <a:t>Explain that we will share a modeling experience on how the brain is interconnected and grows and changes based on a variety of experiences and social interactions. </a:t>
            </a:r>
          </a:p>
          <a:p>
            <a:pPr marL="171450" lvl="0" indent="-171450">
              <a:buFont typeface="Arial" panose="020B0604020202020204" pitchFamily="34" charset="0"/>
              <a:buChar char="•"/>
            </a:pPr>
            <a:r>
              <a:rPr lang="en-US" sz="1200" dirty="0"/>
              <a:t>Say to participants:</a:t>
            </a:r>
          </a:p>
          <a:p>
            <a:pPr marL="628650" lvl="1" indent="-171450">
              <a:buFont typeface="Courier New" panose="02070309020205020404" pitchFamily="49" charset="0"/>
              <a:buChar char="o"/>
            </a:pPr>
            <a:r>
              <a:rPr lang="en-US" sz="1200" dirty="0"/>
              <a:t>We will have two duct tape “brains”: my brain that was not lucky enough to experience the rich daily experiences on the chart paper, and all of your brains—which represent the children the classroom—that will get to experience the daily routines. </a:t>
            </a:r>
          </a:p>
          <a:p>
            <a:pPr marL="628650" lvl="1" indent="-171450">
              <a:buFont typeface="Courier New" panose="02070309020205020404" pitchFamily="49" charset="0"/>
              <a:buChar char="o"/>
            </a:pPr>
            <a:r>
              <a:rPr lang="en-US" sz="1200" dirty="0"/>
              <a:t>Choose one person in the group to hold your duct tape brain and follow along with me. </a:t>
            </a:r>
          </a:p>
          <a:p>
            <a:pPr marL="628650" lvl="1" indent="-171450">
              <a:buFont typeface="Courier New" panose="02070309020205020404" pitchFamily="49" charset="0"/>
              <a:buChar char="o"/>
            </a:pPr>
            <a:r>
              <a:rPr lang="en-US" sz="1200" dirty="0"/>
              <a:t>First, let‘s look at arrival time. It looks like in our daily routine teachers will (fill in the blank with whatever the strategy is taped here). The children in this class start the day with a rich experience. Go ahead and dip their brains in the confetti since their experience is stuck in their brain. My brain doesn’t get that. </a:t>
            </a:r>
          </a:p>
          <a:p>
            <a:pPr marL="628650" lvl="1" indent="-171450">
              <a:buFont typeface="Courier New" panose="02070309020205020404" pitchFamily="49" charset="0"/>
              <a:buChar char="o"/>
            </a:pPr>
            <a:r>
              <a:rPr lang="en-US" sz="1200" dirty="0"/>
              <a:t>Second, let’s look at the next time slot—it’s classroom meeting.  It looks like your students will get to (share a story or trade-out for interaction and strategy listed on chart paper).  Dip your brains again, they are building on the experience they will have forever in their brains.</a:t>
            </a:r>
          </a:p>
          <a:p>
            <a:pPr marL="171450" lvl="0" indent="-171450">
              <a:buFont typeface="Arial" panose="020B0604020202020204" pitchFamily="34" charset="0"/>
              <a:buChar char="•"/>
            </a:pPr>
            <a:r>
              <a:rPr lang="en-US" sz="1200" dirty="0"/>
              <a:t>Continue this process until you have gone through the whole program day. You can dip the unlucky trainer brain once or twice wherever it make sense. In the end, you want to have a vast difference between the unlucky brain and the lucky brains of the children in this classroom. </a:t>
            </a:r>
          </a:p>
          <a:p>
            <a:pPr marL="171450" lvl="0" indent="-171450">
              <a:buFont typeface="Arial" panose="020B0604020202020204" pitchFamily="34" charset="0"/>
              <a:buChar char="•"/>
            </a:pPr>
            <a:r>
              <a:rPr lang="en-US" sz="1200" dirty="0"/>
              <a:t>Compare the table group brains of the potential students (after all the strategies in daily routine have been read) to the unlucky trainer brain. </a:t>
            </a:r>
          </a:p>
          <a:p>
            <a:pPr marL="171450" lvl="0" indent="-171450">
              <a:buFont typeface="Arial" panose="020B0604020202020204" pitchFamily="34" charset="0"/>
              <a:buChar char="•"/>
            </a:pPr>
            <a:r>
              <a:rPr lang="en-US" sz="1200" dirty="0"/>
              <a:t>Ask participants: What do you notice? </a:t>
            </a:r>
          </a:p>
          <a:p>
            <a:pPr marL="628650" lvl="1" indent="-171450">
              <a:buFont typeface="Courier New" panose="02070309020205020404" pitchFamily="49" charset="0"/>
              <a:buChar char="o"/>
            </a:pPr>
            <a:r>
              <a:rPr lang="en-US" sz="1200" dirty="0"/>
              <a:t>The children’s brains who had integrated experiences of social emotional development and interactions with teachers and peers have a variety of experiences, colors, and connections to utilize. Their knowledge base to pull from is much richer. </a:t>
            </a:r>
          </a:p>
          <a:p>
            <a:pPr marL="171450" lvl="0" indent="-171450">
              <a:buFont typeface="Arial" panose="020B0604020202020204" pitchFamily="34" charset="0"/>
              <a:buChar char="•"/>
            </a:pPr>
            <a:r>
              <a:rPr lang="en-US" sz="1200" dirty="0"/>
              <a:t>Invite table groups to talk with each other about their take-away messages. Ask for groups to share out any aha moments they might have experienced.</a:t>
            </a:r>
          </a:p>
          <a:p>
            <a:pPr marL="228600" indent="-228600"/>
            <a:endParaRPr lang="en-US" altLang="en-US" sz="1200" dirty="0">
              <a:latin typeface="Arial" panose="020B0604020202020204" pitchFamily="34" charset="0"/>
            </a:endParaRPr>
          </a:p>
        </p:txBody>
      </p:sp>
      <p:sp>
        <p:nvSpPr>
          <p:cNvPr id="94211"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B03B66-491B-40DA-A837-64567241662D}" type="slidenum">
              <a:rPr lang="en-US" altLang="en-US" sz="1200"/>
              <a:pPr/>
              <a:t>36</a:t>
            </a:fld>
            <a:endParaRPr lang="en-US" altLang="en-US" sz="1200"/>
          </a:p>
        </p:txBody>
      </p:sp>
    </p:spTree>
    <p:extLst>
      <p:ext uri="{BB962C8B-B14F-4D97-AF65-F5344CB8AC3E}">
        <p14:creationId xmlns:p14="http://schemas.microsoft.com/office/powerpoint/2010/main" val="1868698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dirty="0">
                <a:latin typeface="Arial" panose="020B0604020202020204" pitchFamily="34" charset="0"/>
              </a:rPr>
              <a:t>“If children do not get what they need from their relationships with adults and the conditions in their environments—or (worse) if those influences are sources of toxic stress— their skill development can be seriously delayed or impaired“ </a:t>
            </a:r>
            <a:r>
              <a:rPr lang="en-US" altLang="en-US" sz="1000" dirty="0">
                <a:latin typeface="Arial" panose="020B0604020202020204" pitchFamily="34" charset="0"/>
              </a:rPr>
              <a:t>(Center on the Developing Child at Harvard University 2016).</a:t>
            </a:r>
          </a:p>
          <a:p>
            <a:pPr eaLnBrk="1" hangingPunct="1"/>
            <a:endParaRPr lang="en-US" altLang="en-US" sz="1000" dirty="0">
              <a:latin typeface="Arial" panose="020B0604020202020204" pitchFamily="34" charset="0"/>
            </a:endParaRPr>
          </a:p>
          <a:p>
            <a:pPr eaLnBrk="1" hangingPunct="1"/>
            <a:r>
              <a:rPr lang="en-US" altLang="en-US" dirty="0">
                <a:latin typeface="Arial" panose="020B0604020202020204" pitchFamily="34" charset="0"/>
              </a:rPr>
              <a:t>Turn to pages 40-41 of the Preschool Curriculum Framework, Vol. 1. The section on </a:t>
            </a:r>
            <a:r>
              <a:rPr lang="en-US" altLang="en-US" i="1" dirty="0">
                <a:latin typeface="Arial" panose="020B0604020202020204" pitchFamily="34" charset="0"/>
              </a:rPr>
              <a:t>children and stress </a:t>
            </a:r>
            <a:r>
              <a:rPr lang="en-US" altLang="en-US" dirty="0">
                <a:latin typeface="Arial" panose="020B0604020202020204" pitchFamily="34" charset="0"/>
              </a:rPr>
              <a:t>discusses special considerations for children who have experienced toxic stress in their lives. Some of these children may behave in ways that make it challenging for teachers to connect.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9523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07EAED-E42D-48B4-B9C0-16054ABC97ED}" type="slidenum">
              <a:rPr lang="en-US" altLang="en-US" sz="1200">
                <a:cs typeface="Arial" panose="020B0604020202020204" pitchFamily="34" charset="0"/>
              </a:rPr>
              <a:pPr/>
              <a:t>37</a:t>
            </a:fld>
            <a:endParaRPr lang="en-US" altLang="en-US" sz="1200">
              <a:cs typeface="Arial" panose="020B0604020202020204" pitchFamily="34" charset="0"/>
            </a:endParaRPr>
          </a:p>
        </p:txBody>
      </p:sp>
    </p:spTree>
    <p:extLst>
      <p:ext uri="{BB962C8B-B14F-4D97-AF65-F5344CB8AC3E}">
        <p14:creationId xmlns:p14="http://schemas.microsoft.com/office/powerpoint/2010/main" val="949756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43B6B15-B10F-460C-A481-4EAF296BEFFC}" type="slidenum">
              <a:rPr lang="en-US" altLang="en-US" sz="1200">
                <a:cs typeface="Arial" panose="020B0604020202020204" pitchFamily="34" charset="0"/>
              </a:rPr>
              <a:pPr/>
              <a:t>38</a:t>
            </a:fld>
            <a:endParaRPr lang="en-US" altLang="en-US" sz="1200">
              <a:cs typeface="Arial" panose="020B0604020202020204" pitchFamily="34" charset="0"/>
            </a:endParaRPr>
          </a:p>
        </p:txBody>
      </p:sp>
      <p:sp>
        <p:nvSpPr>
          <p:cNvPr id="100354" name="Rectangle 2"/>
          <p:cNvSpPr>
            <a:spLocks noGrp="1" noRot="1" noChangeAspect="1" noTextEdit="1"/>
          </p:cNvSpPr>
          <p:nvPr>
            <p:ph type="sldImg"/>
          </p:nvPr>
        </p:nvSpPr>
        <p:spPr>
          <a:ln/>
        </p:spPr>
      </p:sp>
      <p:sp>
        <p:nvSpPr>
          <p:cNvPr id="100355" name="Rectangle 3"/>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r>
              <a:rPr lang="en-US" altLang="en-US" b="1" dirty="0">
                <a:latin typeface="Arial" panose="020B0604020202020204" pitchFamily="34" charset="0"/>
              </a:rPr>
              <a:t>Presenter Remarks:</a:t>
            </a:r>
          </a:p>
          <a:p>
            <a:pPr defTabSz="457200" eaLnBrk="1" hangingPunct="1"/>
            <a:r>
              <a:rPr lang="en-US" altLang="en-US" dirty="0">
                <a:latin typeface="Arial" panose="020B0604020202020204" pitchFamily="34" charset="0"/>
              </a:rPr>
              <a:t>The Adverse Childhood Experiences (ACE) Study was one of the largest investigations ever conducted to assess associations between childhood maltreatment and later-life health and well-being. The study is a collaboration between the Centers for Disease Control and Prevention and Kaiser Permanente's Health Appraisal Clinic in San Diego.</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The ACE Study findings suggest that certain experiences are major risk factors for the leading causes of illness and death as well as poor quality of life in the United States. It is critical to understand how some of the worst health and social problems in our nation can arise as a consequence of adverse childhood experiences. Realizing these connections is likely to improve efforts toward</a:t>
            </a:r>
            <a:r>
              <a:rPr lang="en-US" altLang="en-US" baseline="0" dirty="0">
                <a:latin typeface="Arial" panose="020B0604020202020204" pitchFamily="34" charset="0"/>
              </a:rPr>
              <a:t> </a:t>
            </a:r>
            <a:r>
              <a:rPr lang="en-US" altLang="en-US" dirty="0">
                <a:latin typeface="Arial" panose="020B0604020202020204" pitchFamily="34" charset="0"/>
              </a:rPr>
              <a:t>prevention and recovery.</a:t>
            </a:r>
          </a:p>
          <a:p>
            <a:pPr defTabSz="457200" eaLnBrk="1" hangingPunct="1"/>
            <a:endParaRPr lang="en-US" altLang="en-US" dirty="0">
              <a:latin typeface="Arial" panose="020B0604020202020204" pitchFamily="34" charset="0"/>
            </a:endParaRPr>
          </a:p>
          <a:p>
            <a:pPr defTabSz="457200" eaLnBrk="1" hangingPunct="1"/>
            <a:r>
              <a:rPr lang="en-US" altLang="en-US" b="1" dirty="0">
                <a:latin typeface="Arial" panose="020B0604020202020204" pitchFamily="34" charset="0"/>
              </a:rPr>
              <a:t>Extra Notes:</a:t>
            </a:r>
          </a:p>
          <a:p>
            <a:pPr defTabSz="457200" eaLnBrk="1" hangingPunct="1"/>
            <a:r>
              <a:rPr lang="en-US" sz="1200" kern="1200" dirty="0">
                <a:solidFill>
                  <a:schemeClr val="tx1"/>
                </a:solidFill>
                <a:effectLst/>
                <a:latin typeface="Arial" charset="0"/>
                <a:ea typeface="MS PGothic" panose="020B0600070205080204" pitchFamily="34" charset="-128"/>
                <a:cs typeface="Arial" charset="0"/>
              </a:rPr>
              <a:t>Here is a link to the ACE Study:</a:t>
            </a:r>
            <a:r>
              <a:rPr lang="en-US" sz="1200" kern="1200" baseline="0" dirty="0">
                <a:solidFill>
                  <a:schemeClr val="tx1"/>
                </a:solidFill>
                <a:effectLst/>
                <a:latin typeface="Arial" charset="0"/>
                <a:ea typeface="MS PGothic" panose="020B0600070205080204" pitchFamily="34" charset="-128"/>
                <a:cs typeface="Arial" charset="0"/>
              </a:rPr>
              <a:t> </a:t>
            </a:r>
            <a:r>
              <a:rPr lang="en-US" sz="1200" kern="1200" dirty="0">
                <a:solidFill>
                  <a:schemeClr val="tx1"/>
                </a:solidFill>
                <a:effectLst/>
                <a:latin typeface="Arial" charset="0"/>
                <a:ea typeface="MS PGothic" panose="020B0600070205080204" pitchFamily="34" charset="-128"/>
                <a:cs typeface="Arial" charset="0"/>
              </a:rPr>
              <a:t>http://www.cdc.gov/violenceprevention/acestudy/</a:t>
            </a:r>
            <a:endParaRPr lang="en-US" altLang="en-US" b="1" dirty="0">
              <a:latin typeface="Arial" panose="020B0604020202020204" pitchFamily="34" charset="0"/>
            </a:endParaRPr>
          </a:p>
          <a:p>
            <a:pPr defTabSz="457200"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064170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7A92845-54C5-4487-8176-AE6F176D419E}" type="slidenum">
              <a:rPr lang="en-US" altLang="en-US" sz="1200">
                <a:cs typeface="Arial" panose="020B0604020202020204" pitchFamily="34" charset="0"/>
              </a:rPr>
              <a:pPr/>
              <a:t>39</a:t>
            </a:fld>
            <a:endParaRPr lang="en-US" altLang="en-US" sz="1200">
              <a:cs typeface="Arial" panose="020B0604020202020204" pitchFamily="34"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a:t>
            </a:r>
          </a:p>
          <a:p>
            <a:pPr eaLnBrk="1" hangingPunct="1"/>
            <a:r>
              <a:rPr lang="en-US" altLang="en-US" dirty="0">
                <a:latin typeface="Arial" panose="020B0604020202020204" pitchFamily="34" charset="0"/>
              </a:rPr>
              <a:t>“Toxic stress caused by these environments disrupts the brain circuits required for executive functioning and triggers impulsive, </a:t>
            </a:r>
            <a:r>
              <a:rPr lang="en-US" altLang="ja-JP" dirty="0">
                <a:latin typeface="Arial" panose="020B0604020202020204" pitchFamily="34" charset="0"/>
              </a:rPr>
              <a:t>'act-now-think-later’ behavior” </a:t>
            </a:r>
            <a:r>
              <a:rPr lang="en-US" b="0" dirty="0"/>
              <a:t>(Center on the Developing Child at Harvard University 2016).</a:t>
            </a:r>
            <a:endParaRPr lang="en-US" altLang="en-US" dirty="0">
              <a:latin typeface="Arial" panose="020B0604020202020204" pitchFamily="34" charset="0"/>
            </a:endParaRPr>
          </a:p>
        </p:txBody>
      </p:sp>
    </p:spTree>
    <p:extLst>
      <p:ext uri="{BB962C8B-B14F-4D97-AF65-F5344CB8AC3E}">
        <p14:creationId xmlns:p14="http://schemas.microsoft.com/office/powerpoint/2010/main" val="300281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the objectives for today’s training:</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Gain understanding of key concepts from the California Preschool Learning Foundations, Volume 1  and the California Preschool Curriculum Framework, Volume 1—</a:t>
            </a:r>
            <a:r>
              <a:rPr lang="en-US" altLang="en-US" sz="1200" dirty="0">
                <a:solidFill>
                  <a:prstClr val="black"/>
                </a:solidFill>
                <a:ea typeface="MS PGothic" panose="020B0600070205080204" pitchFamily="34" charset="-128"/>
              </a:rPr>
              <a:t>Social-Emotional Development</a:t>
            </a:r>
            <a:r>
              <a:rPr lang="en-US" altLang="en-US" sz="1200" dirty="0">
                <a:ea typeface="MS PGothic" panose="020B0600070205080204" pitchFamily="34" charset="-128"/>
              </a:rPr>
              <a:t> domain, Self strand.</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Observe, read, and discuss the developmental continuum for vocabulary that will guide instruction and learning in Transitional Kindergarten (TK).</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skills, knowledge, and behaviors related to </a:t>
            </a:r>
            <a:r>
              <a:rPr lang="en-US" altLang="en-US" sz="1200" dirty="0">
                <a:solidFill>
                  <a:prstClr val="black"/>
                </a:solidFill>
                <a:ea typeface="MS PGothic" panose="020B0600070205080204" pitchFamily="34" charset="-128"/>
              </a:rPr>
              <a:t>social-emotional development</a:t>
            </a:r>
            <a:r>
              <a:rPr lang="en-US" altLang="en-US" sz="1200" dirty="0">
                <a:ea typeface="MS PGothic" panose="020B0600070205080204" pitchFamily="34" charset="-128"/>
              </a:rPr>
              <a:t>.</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4</a:t>
            </a:fld>
            <a:endParaRPr lang="en-US" altLang="en-US"/>
          </a:p>
        </p:txBody>
      </p:sp>
    </p:spTree>
    <p:extLst>
      <p:ext uri="{BB962C8B-B14F-4D97-AF65-F5344CB8AC3E}">
        <p14:creationId xmlns:p14="http://schemas.microsoft.com/office/powerpoint/2010/main" val="476407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Presenter Remarks: </a:t>
            </a:r>
          </a:p>
          <a:p>
            <a:pPr marL="0" marR="0" indent="0" algn="l" defTabSz="914400" rtl="0" eaLnBrk="0" fontAlgn="base" latinLnBrk="0" hangingPunct="0">
              <a:lnSpc>
                <a:spcPct val="100000"/>
              </a:lnSpc>
              <a:spcBef>
                <a:spcPts val="0"/>
              </a:spcBef>
              <a:spcAft>
                <a:spcPct val="0"/>
              </a:spcAft>
              <a:buClrTx/>
              <a:buSzTx/>
              <a:buFontTx/>
              <a:buNone/>
              <a:tabLst/>
              <a:defRPr/>
            </a:pPr>
            <a:r>
              <a:rPr lang="en-US" dirty="0"/>
              <a:t>“Research shows that</a:t>
            </a:r>
            <a:r>
              <a:rPr lang="en-US" baseline="0" dirty="0"/>
              <a:t> </a:t>
            </a:r>
            <a:r>
              <a:rPr lang="en-US" dirty="0"/>
              <a:t>even under stressful conditions, supportive, responsive relationships with care adults as early in life's as possible can prevent or reverse the damaging effects of toxic stress response“ </a:t>
            </a:r>
            <a:r>
              <a:rPr lang="en-US" b="0" dirty="0"/>
              <a:t>(Center on the Developing Child at Harvard University 2016).</a:t>
            </a:r>
            <a:endParaRPr lang="en-US" dirty="0"/>
          </a:p>
          <a:p>
            <a:pPr marL="0" indent="0">
              <a:buNone/>
            </a:pPr>
            <a:endParaRPr lang="en-US" sz="1000" dirty="0"/>
          </a:p>
          <a:p>
            <a:pPr marL="0" indent="0">
              <a:buNone/>
            </a:pPr>
            <a:r>
              <a:rPr lang="en-US" dirty="0"/>
              <a:t>This quote</a:t>
            </a:r>
            <a:r>
              <a:rPr lang="en-US" baseline="0" dirty="0"/>
              <a:t> highlights the importance of the teacher’s role in the TK classroom. </a:t>
            </a:r>
            <a:r>
              <a:rPr lang="en-US" sz="1200" kern="1200" dirty="0">
                <a:solidFill>
                  <a:schemeClr val="tx1"/>
                </a:solidFill>
                <a:effectLst/>
                <a:latin typeface="Arial" charset="0"/>
                <a:ea typeface="MS PGothic" panose="020B0600070205080204" pitchFamily="34" charset="-128"/>
                <a:cs typeface="Arial" charset="0"/>
              </a:rPr>
              <a:t>This is true especially</a:t>
            </a:r>
            <a:r>
              <a:rPr lang="en-US" baseline="0" dirty="0"/>
              <a:t> considering the negative effects that can occur if a child does not have opportunities to develop positive relations with caring adults. </a:t>
            </a:r>
            <a:endParaRPr lang="en-US" dirty="0"/>
          </a:p>
          <a:p>
            <a:endParaRPr lang="en-US" dirty="0"/>
          </a:p>
          <a:p>
            <a:pPr marL="0" marR="0" indent="0" algn="l" defTabSz="914400" rtl="0" eaLnBrk="1" fontAlgn="base" latinLnBrk="0" hangingPunct="1">
              <a:lnSpc>
                <a:spcPct val="100000"/>
              </a:lnSpc>
              <a:spcBef>
                <a:spcPts val="0"/>
              </a:spcBef>
              <a:spcAft>
                <a:spcPct val="0"/>
              </a:spcAft>
              <a:buClrTx/>
              <a:buSzTx/>
              <a:buFontTx/>
              <a:buNone/>
              <a:tabLst/>
              <a:defRPr/>
            </a:pPr>
            <a:r>
              <a:rPr lang="en-US" dirty="0">
                <a:ea typeface="MS PGothic" charset="0"/>
              </a:rPr>
              <a:t>“If children do not get what they need from their relationships with adults and the conditions in their environments—or (worse) if those influences are sources of toxic stress— their skill development can be seriously delayed or impaired” </a:t>
            </a:r>
            <a:r>
              <a:rPr lang="en-US" b="0" dirty="0"/>
              <a:t>(Center on the Developing Child at Harvard University 2016).</a:t>
            </a:r>
            <a:endParaRPr lang="en-US" altLang="en-US" dirty="0">
              <a:latin typeface="Arial" panose="020B0604020202020204" pitchFamily="34" charset="0"/>
            </a:endParaRPr>
          </a:p>
          <a:p>
            <a:pPr eaLnBrk="1" hangingPunct="1"/>
            <a:endParaRPr lang="en-US" dirty="0">
              <a:ea typeface="MS PGothic" charset="0"/>
            </a:endParaRPr>
          </a:p>
          <a:p>
            <a:pPr eaLnBrk="1" hangingPunct="1"/>
            <a:endParaRPr lang="en-US" dirty="0">
              <a:ea typeface="MS PGothic" charset="0"/>
            </a:endParaRPr>
          </a:p>
          <a:p>
            <a:endParaRPr lang="en-US" dirty="0"/>
          </a:p>
        </p:txBody>
      </p:sp>
      <p:sp>
        <p:nvSpPr>
          <p:cNvPr id="4" name="Slide Number Placeholder 3"/>
          <p:cNvSpPr>
            <a:spLocks noGrp="1"/>
          </p:cNvSpPr>
          <p:nvPr>
            <p:ph type="sldNum" sz="quarter" idx="10"/>
          </p:nvPr>
        </p:nvSpPr>
        <p:spPr/>
        <p:txBody>
          <a:bodyPr/>
          <a:lstStyle/>
          <a:p>
            <a:fld id="{DBC24B72-0CD3-4378-91FA-C2FA7A18C896}" type="slidenum">
              <a:rPr lang="en-US" altLang="en-US" smtClean="0"/>
              <a:pPr/>
              <a:t>40</a:t>
            </a:fld>
            <a:endParaRPr lang="en-US" altLang="en-US"/>
          </a:p>
        </p:txBody>
      </p:sp>
    </p:spTree>
    <p:extLst>
      <p:ext uri="{BB962C8B-B14F-4D97-AF65-F5344CB8AC3E}">
        <p14:creationId xmlns:p14="http://schemas.microsoft.com/office/powerpoint/2010/main" val="1768644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A03017E-B3DE-4CDD-9C13-6356D7F660CB}" type="slidenum">
              <a:rPr lang="en-US" altLang="en-US" sz="1200">
                <a:cs typeface="Arial" panose="020B0604020202020204" pitchFamily="34" charset="0"/>
              </a:rPr>
              <a:pPr/>
              <a:t>41</a:t>
            </a:fld>
            <a:endParaRPr lang="en-US" altLang="en-US" sz="1200">
              <a:cs typeface="Arial" panose="020B0604020202020204" pitchFamily="34"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marL="0" indent="0" eaLnBrk="1" hangingPunct="1">
              <a:buFont typeface="Arial" panose="020B0604020202020204" pitchFamily="34" charset="0"/>
              <a:buNone/>
            </a:pPr>
            <a:r>
              <a:rPr lang="en-US" altLang="en-US" dirty="0">
                <a:latin typeface="Arial" panose="020B0604020202020204" pitchFamily="34" charset="0"/>
              </a:rPr>
              <a:t>Find the All About Self booklet. Use the </a:t>
            </a:r>
            <a:r>
              <a:rPr lang="en-US" altLang="ja-JP" dirty="0">
                <a:latin typeface="Arial" panose="020B0604020202020204" pitchFamily="34" charset="0"/>
              </a:rPr>
              <a:t>“Some things I don’t want to forget” pages to take notes.</a:t>
            </a:r>
          </a:p>
          <a:p>
            <a:pPr marL="0" indent="0" eaLnBrk="1" hangingPunct="1">
              <a:buFont typeface="Arial" panose="020B0604020202020204" pitchFamily="34" charset="0"/>
              <a:buNone/>
            </a:pPr>
            <a:endParaRPr lang="en-US" altLang="ja-JP" sz="1200" dirty="0">
              <a:latin typeface="Arial" panose="020B0604020202020204" pitchFamily="34" charset="0"/>
            </a:endParaRPr>
          </a:p>
          <a:p>
            <a:pPr marL="0" indent="0" eaLnBrk="1" hangingPunct="1">
              <a:buFont typeface="Arial" panose="020B0604020202020204" pitchFamily="34" charset="0"/>
              <a:buNone/>
            </a:pPr>
            <a:r>
              <a:rPr lang="en-US" altLang="ja-JP" sz="1200" dirty="0">
                <a:latin typeface="Arial" panose="020B0604020202020204" pitchFamily="34" charset="0"/>
              </a:rPr>
              <a:t>Now</a:t>
            </a:r>
            <a:r>
              <a:rPr lang="en-US" altLang="ja-JP" sz="1200" baseline="0" dirty="0">
                <a:latin typeface="Arial" panose="020B0604020202020204" pitchFamily="34" charset="0"/>
              </a:rPr>
              <a:t> consider how this information may impact your thinking in the classroom. Notice the large heart on the wall. Here we can display how our thinking may change. </a:t>
            </a:r>
            <a:r>
              <a:rPr lang="en-US" altLang="ja-JP" sz="1200" dirty="0"/>
              <a:t>On a heart</a:t>
            </a:r>
            <a:r>
              <a:rPr lang="en-US" altLang="ja-JP" sz="1200" baseline="0" dirty="0"/>
              <a:t> </a:t>
            </a:r>
            <a:r>
              <a:rPr lang="en-US" altLang="ja-JP" sz="1200" dirty="0"/>
              <a:t>post-it note, record how information from this section has impacted your thinking and display it on the group heart.</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eaLnBrk="1" hangingPunct="1"/>
            <a:r>
              <a:rPr lang="en-US" altLang="en-US" dirty="0">
                <a:latin typeface="Arial" panose="020B0604020202020204" pitchFamily="34" charset="0"/>
              </a:rPr>
              <a:t>Have staplers at each table or let participants know where one is available. </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en-US" b="1" dirty="0">
              <a:latin typeface="Arial" panose="020B0604020202020204" pitchFamily="34" charset="0"/>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en-US" b="1" dirty="0">
                <a:latin typeface="Arial" panose="020B0604020202020204" pitchFamily="34" charset="0"/>
              </a:rPr>
              <a:t>Optional</a:t>
            </a:r>
            <a:r>
              <a:rPr lang="en-US" altLang="en-US" b="1" baseline="0" dirty="0">
                <a:latin typeface="Arial" panose="020B0604020202020204" pitchFamily="34" charset="0"/>
              </a:rPr>
              <a:t>:</a:t>
            </a:r>
          </a:p>
          <a:p>
            <a:pPr marL="0" marR="0" indent="0" algn="l" defTabSz="914400" rtl="0" eaLnBrk="1" fontAlgn="base" latinLnBrk="0" hangingPunct="1">
              <a:lnSpc>
                <a:spcPct val="100000"/>
              </a:lnSpc>
              <a:spcBef>
                <a:spcPts val="0"/>
              </a:spcBef>
              <a:spcAft>
                <a:spcPct val="0"/>
              </a:spcAft>
              <a:buClrTx/>
              <a:buSzTx/>
              <a:buFontTx/>
              <a:buNone/>
              <a:tabLst/>
              <a:defRPr/>
            </a:pPr>
            <a:r>
              <a:rPr lang="en-US" altLang="en-US" b="0" baseline="0" dirty="0">
                <a:latin typeface="Arial" panose="020B0604020202020204" pitchFamily="34" charset="0"/>
              </a:rPr>
              <a:t>Have individual participants put booklets together as they enter the training. </a:t>
            </a:r>
            <a:endParaRPr lang="en-US" altLang="en-US" b="0"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546398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Presenter Remarks: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We</a:t>
            </a:r>
            <a:r>
              <a:rPr kumimoji="0"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’ll now turn to the second and third questions: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endParaRPr>
          </a:p>
          <a:p>
            <a:pPr marL="228600" marR="0" lvl="0" indent="-228600" algn="l" defTabSz="457200" rtl="0" eaLnBrk="1" fontAlgn="base" latinLnBrk="0" hangingPunct="1">
              <a:lnSpc>
                <a:spcPct val="100000"/>
              </a:lnSpc>
              <a:spcBef>
                <a:spcPct val="0"/>
              </a:spcBef>
              <a:spcAft>
                <a:spcPct val="0"/>
              </a:spcAft>
              <a:buClrTx/>
              <a:buSzTx/>
              <a:buFont typeface="+mj-lt"/>
              <a:buAutoNum type="arabicPeriod" startAt="2"/>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What are the Developmentally Appropriate Strategies to support the Self strand?</a:t>
            </a:r>
          </a:p>
          <a:p>
            <a:pPr marL="0" marR="0" lvl="0" indent="0" algn="l" defTabSz="457200" rtl="0" eaLnBrk="1" fontAlgn="base" latinLnBrk="0" hangingPunct="1">
              <a:lnSpc>
                <a:spcPct val="100000"/>
              </a:lnSpc>
              <a:spcBef>
                <a:spcPct val="0"/>
              </a:spcBef>
              <a:spcAft>
                <a:spcPct val="0"/>
              </a:spcAft>
              <a:buClrTx/>
              <a:buSzTx/>
              <a:buFont typeface="+mj-lt"/>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 typeface="+mj-lt"/>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Use the Preschool Curriculum Framework, Developmentally Appropriate Practice,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Transitional Kindergarten Implementation Guide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the Center on the Social and Emotional Foundations for Early Learning (CSEFEL), and the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Center on the Developing Child at Harvard University to find appropriate strategies.</a:t>
            </a:r>
          </a:p>
          <a:p>
            <a:pPr marL="685800" marR="0" lvl="1" indent="-228600" algn="l" defTabSz="457200" rtl="0" eaLnBrk="1" fontAlgn="base" latinLnBrk="0" hangingPunct="1">
              <a:lnSpc>
                <a:spcPct val="100000"/>
              </a:lnSpc>
              <a:spcBef>
                <a:spcPct val="0"/>
              </a:spcBef>
              <a:spcAft>
                <a:spcPct val="0"/>
              </a:spcAft>
              <a:buClrTx/>
              <a:buSzTx/>
              <a:buFont typeface="Calibri" panose="020F0502020204030204" pitchFamily="34" charset="0"/>
              <a:buAutoNum type="arabicPeriod" startAt="2"/>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endParaRPr>
          </a:p>
          <a:p>
            <a:pPr marL="228600" marR="0" lvl="0" indent="-228600" algn="l" defTabSz="457200" rtl="0" eaLnBrk="1" fontAlgn="base" latinLnBrk="0" hangingPunct="1">
              <a:lnSpc>
                <a:spcPct val="100000"/>
              </a:lnSpc>
              <a:spcBef>
                <a:spcPct val="0"/>
              </a:spcBef>
              <a:spcAft>
                <a:spcPct val="0"/>
              </a:spcAft>
              <a:buClrTx/>
              <a:buSzTx/>
              <a:buFont typeface="+mj-lt"/>
              <a:buAutoNum type="arabicPeriod" startAt="3"/>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  How can I incorporate these strategies into my existing program?</a:t>
            </a:r>
          </a:p>
          <a:p>
            <a:pPr marL="0" marR="0" lvl="0" indent="0" algn="l" defTabSz="457200" rtl="0" eaLnBrk="1" fontAlgn="base" latinLnBrk="0" hangingPunct="1">
              <a:lnSpc>
                <a:spcPct val="100000"/>
              </a:lnSpc>
              <a:spcBef>
                <a:spcPct val="0"/>
              </a:spcBef>
              <a:spcAft>
                <a:spcPct val="0"/>
              </a:spcAft>
              <a:buClrTx/>
              <a:buSzTx/>
              <a:buFont typeface="+mj-lt"/>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 typeface="+mj-lt"/>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You will have an opportunity to reflect and plan throughout today.</a:t>
            </a:r>
          </a:p>
          <a:p>
            <a:pPr defTabSz="457200"/>
            <a:endParaRPr lang="en-US" altLang="en-US" dirty="0">
              <a:latin typeface="Arial" panose="020B0604020202020204" pitchFamily="34" charset="0"/>
            </a:endParaRPr>
          </a:p>
          <a:p>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9870B7-2801-484E-87A2-BEE058067D79}" type="slidenum">
              <a:rPr lang="en-US" altLang="en-US">
                <a:solidFill>
                  <a:srgbClr val="000000"/>
                </a:solidFill>
              </a:rPr>
              <a:pPr/>
              <a:t>42</a:t>
            </a:fld>
            <a:endParaRPr lang="en-US" altLang="en-US">
              <a:solidFill>
                <a:srgbClr val="000000"/>
              </a:solidFill>
            </a:endParaRPr>
          </a:p>
        </p:txBody>
      </p:sp>
    </p:spTree>
    <p:extLst>
      <p:ext uri="{BB962C8B-B14F-4D97-AF65-F5344CB8AC3E}">
        <p14:creationId xmlns:p14="http://schemas.microsoft.com/office/powerpoint/2010/main" val="1905169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33F3AF-8224-43CB-9820-C804A105CC26}" type="slidenum">
              <a:rPr lang="en-US" altLang="en-US" sz="1200">
                <a:cs typeface="Arial" panose="020B0604020202020204" pitchFamily="34" charset="0"/>
              </a:rPr>
              <a:pPr/>
              <a:t>43</a:t>
            </a:fld>
            <a:endParaRPr lang="en-US" altLang="en-US" sz="1200">
              <a:cs typeface="Arial" panose="020B0604020202020204" pitchFamily="34" charset="0"/>
            </a:endParaRPr>
          </a:p>
        </p:txBody>
      </p:sp>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b="1" dirty="0">
                <a:latin typeface="Arial" panose="020B0604020202020204" pitchFamily="34" charset="0"/>
              </a:rPr>
              <a:t>Presenter Remarks:</a:t>
            </a:r>
          </a:p>
          <a:p>
            <a:pPr defTabSz="457200" eaLnBrk="1" hangingPunct="1">
              <a:spcBef>
                <a:spcPct val="0"/>
              </a:spcBef>
            </a:pPr>
            <a:r>
              <a:rPr lang="en-US" altLang="en-US" dirty="0">
                <a:latin typeface="Arial" panose="020B0604020202020204" pitchFamily="34" charset="0"/>
              </a:rPr>
              <a:t>Add</a:t>
            </a:r>
            <a:r>
              <a:rPr lang="en-US" altLang="en-US" baseline="0" dirty="0">
                <a:latin typeface="Arial" panose="020B0604020202020204" pitchFamily="34" charset="0"/>
              </a:rPr>
              <a:t> t</a:t>
            </a:r>
            <a:r>
              <a:rPr lang="en-US" altLang="en-US" dirty="0">
                <a:latin typeface="Arial" panose="020B0604020202020204" pitchFamily="34" charset="0"/>
              </a:rPr>
              <a:t>hese five suggested resources to your </a:t>
            </a:r>
            <a:r>
              <a:rPr lang="en-US" altLang="ja-JP" dirty="0">
                <a:latin typeface="Arial" panose="020B0604020202020204" pitchFamily="34" charset="0"/>
              </a:rPr>
              <a:t>“bag of strategies” to support the development of self</a:t>
            </a:r>
            <a:r>
              <a:rPr lang="en-US" altLang="ja-JP" baseline="0" dirty="0">
                <a:latin typeface="Arial" panose="020B0604020202020204" pitchFamily="34" charset="0"/>
              </a:rPr>
              <a:t> </a:t>
            </a:r>
            <a:r>
              <a:rPr lang="en-US" altLang="ja-JP" dirty="0">
                <a:latin typeface="Arial" panose="020B0604020202020204" pitchFamily="34" charset="0"/>
              </a:rPr>
              <a:t>in the TK classroom:</a:t>
            </a:r>
            <a:r>
              <a:rPr lang="en-US" altLang="ja-JP" baseline="0" dirty="0">
                <a:latin typeface="Arial" panose="020B0604020202020204" pitchFamily="34" charset="0"/>
              </a:rPr>
              <a:t> </a:t>
            </a:r>
            <a:r>
              <a:rPr lang="en-US" dirty="0">
                <a:ea typeface="ＭＳ Ｐゴシック" charset="0"/>
              </a:rPr>
              <a:t>Preschool Curriculum Framework, Developmentally Appropriate Practice, </a:t>
            </a:r>
            <a:r>
              <a:rPr lang="en-US" altLang="en-US" dirty="0">
                <a:latin typeface="Arial" panose="020B0604020202020204" pitchFamily="34" charset="0"/>
                <a:ea typeface="Arial" panose="020B0604020202020204" pitchFamily="34" charset="0"/>
                <a:cs typeface="Arial" panose="020B0604020202020204" pitchFamily="34" charset="0"/>
              </a:rPr>
              <a:t>Transitional Kindergarten Implementation Guide</a:t>
            </a:r>
            <a:r>
              <a:rPr lang="en-US" dirty="0">
                <a:ea typeface="ＭＳ Ｐゴシック" charset="0"/>
              </a:rPr>
              <a:t>, and the Center on the Social and Emotional Foundations for Early Learning (CSEFEL)</a:t>
            </a:r>
            <a:r>
              <a:rPr lang="en-US" altLang="en-US" dirty="0">
                <a:latin typeface="Arial" panose="020B0604020202020204" pitchFamily="34" charset="0"/>
              </a:rPr>
              <a:t>.</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We will look</a:t>
            </a:r>
            <a:r>
              <a:rPr lang="en-US" altLang="en-US" baseline="0" dirty="0">
                <a:latin typeface="Arial" panose="020B0604020202020204" pitchFamily="34" charset="0"/>
              </a:rPr>
              <a:t> </a:t>
            </a:r>
            <a:r>
              <a:rPr lang="en-US" altLang="en-US" dirty="0">
                <a:latin typeface="Arial" panose="020B0604020202020204" pitchFamily="34" charset="0"/>
              </a:rPr>
              <a:t>at all five </a:t>
            </a:r>
            <a:r>
              <a:rPr lang="en-US" altLang="en-US" dirty="0" err="1">
                <a:latin typeface="Arial" panose="020B0604020202020204" pitchFamily="34" charset="0"/>
              </a:rPr>
              <a:t>substrands</a:t>
            </a:r>
            <a:r>
              <a:rPr lang="en-US" altLang="en-US" dirty="0">
                <a:latin typeface="Arial" panose="020B0604020202020204" pitchFamily="34" charset="0"/>
              </a:rPr>
              <a:t> of the Self strand:</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Self-awareness</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Self-regulation</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Social and Emotional Understanding</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Empathy and Caring</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Initiative in Learning</a:t>
            </a:r>
          </a:p>
          <a:p>
            <a:pPr defTabSz="457200" eaLnBrk="1" hangingPunct="1">
              <a:buFontTx/>
              <a:buChar char="•"/>
            </a:pPr>
            <a:endParaRPr lang="en-US" altLang="en-US" dirty="0">
              <a:latin typeface="Arial" panose="020B0604020202020204" pitchFamily="34" charset="0"/>
            </a:endParaRPr>
          </a:p>
          <a:p>
            <a:pPr defTabSz="457200"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3896186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r>
              <a:rPr lang="en-US" altLang="en-US" b="0" i="1" dirty="0">
                <a:latin typeface="Arial" panose="020B0604020202020204" pitchFamily="34" charset="0"/>
              </a:rPr>
              <a:t>Read slide.</a:t>
            </a:r>
          </a:p>
          <a:p>
            <a:pPr eaLnBrk="1" hangingPunct="1"/>
            <a:r>
              <a:rPr lang="en-US" altLang="en-US" dirty="0">
                <a:latin typeface="Arial" panose="020B0604020202020204" pitchFamily="34" charset="0"/>
              </a:rPr>
              <a:t>“Created as a companion to the California Preschool Learning Foundations, Volume 1, this framework presents strategies and information to enrich learning and development opportunities for all of California’s preschool children”</a:t>
            </a:r>
            <a:r>
              <a:rPr lang="en-US" altLang="en-US" baseline="0" dirty="0">
                <a:latin typeface="Arial" panose="020B0604020202020204" pitchFamily="34" charset="0"/>
              </a:rPr>
              <a:t> (PCF , Vol. 1, p. v).</a:t>
            </a:r>
          </a:p>
          <a:p>
            <a:pPr eaLnBrk="1" hangingPunct="1"/>
            <a:endParaRPr lang="en-US" altLang="en-US" baseline="0" dirty="0">
              <a:latin typeface="Arial" panose="020B0604020202020204" pitchFamily="34" charset="0"/>
            </a:endParaRPr>
          </a:p>
        </p:txBody>
      </p:sp>
      <p:sp>
        <p:nvSpPr>
          <p:cNvPr id="11059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90CCE04-6A92-46C8-8DE2-2AF3B9323D2F}" type="slidenum">
              <a:rPr lang="en-US" altLang="en-US" sz="1200"/>
              <a:pPr/>
              <a:t>44</a:t>
            </a:fld>
            <a:endParaRPr lang="en-US" altLang="en-US" sz="1200"/>
          </a:p>
        </p:txBody>
      </p:sp>
    </p:spTree>
    <p:extLst>
      <p:ext uri="{BB962C8B-B14F-4D97-AF65-F5344CB8AC3E}">
        <p14:creationId xmlns:p14="http://schemas.microsoft.com/office/powerpoint/2010/main" val="3523363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xfrm>
            <a:off x="685800" y="4275705"/>
            <a:ext cx="5486400" cy="4801394"/>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2" defTabSz="914318">
              <a:spcBef>
                <a:spcPts val="0"/>
              </a:spcBef>
              <a:defRPr/>
            </a:pPr>
            <a:r>
              <a:rPr lang="en-US" b="1" dirty="0">
                <a:solidFill>
                  <a:prstClr val="black"/>
                </a:solidFill>
              </a:rPr>
              <a:t>Background Information:</a:t>
            </a:r>
            <a:endParaRPr lang="en-US" dirty="0">
              <a:solidFill>
                <a:prstClr val="black"/>
              </a:solidFill>
            </a:endParaRPr>
          </a:p>
          <a:p>
            <a:pPr marL="0" lvl="2">
              <a:spcBef>
                <a:spcPts val="0"/>
              </a:spcBef>
              <a:defRPr/>
            </a:pPr>
            <a:r>
              <a:rPr lang="en-US" dirty="0">
                <a:solidFill>
                  <a:prstClr val="black"/>
                </a:solidFill>
                <a:ea typeface="MS PGothic" charset="0"/>
              </a:rPr>
              <a:t>This information is from the Preschool Curriculum Framework, Volume 2, p. 14, which has the most</a:t>
            </a:r>
            <a:r>
              <a:rPr lang="en-US" baseline="0" dirty="0">
                <a:solidFill>
                  <a:prstClr val="black"/>
                </a:solidFill>
                <a:ea typeface="MS PGothic" charset="0"/>
              </a:rPr>
              <a:t> detailed description of universal design for Learning (UDL). The same general information is found in </a:t>
            </a:r>
            <a:r>
              <a:rPr lang="en-US" dirty="0">
                <a:solidFill>
                  <a:prstClr val="black"/>
                </a:solidFill>
                <a:ea typeface="MS PGothic" charset="0"/>
              </a:rPr>
              <a:t>the Preschool Curriculum Framework, </a:t>
            </a:r>
            <a:r>
              <a:rPr lang="en-US" baseline="0" dirty="0">
                <a:solidFill>
                  <a:prstClr val="black"/>
                </a:solidFill>
                <a:ea typeface="MS PGothic" charset="0"/>
              </a:rPr>
              <a:t>Volume 1. As discussed in the slide, the strategies in Volume 1 are reflective of these UDL concepts.</a:t>
            </a:r>
            <a:endParaRPr lang="en-US" dirty="0">
              <a:solidFill>
                <a:prstClr val="black"/>
              </a:solidFill>
              <a:ea typeface="MS PGothic" charset="0"/>
            </a:endParaRPr>
          </a:p>
          <a:p>
            <a:pPr lvl="0" defTabSz="914318" eaLnBrk="1" hangingPunct="1">
              <a:spcBef>
                <a:spcPts val="0"/>
              </a:spcBef>
              <a:defRPr/>
            </a:pPr>
            <a:endParaRPr lang="en-US" sz="700" b="1" dirty="0">
              <a:solidFill>
                <a:prstClr val="black"/>
              </a:solidFill>
            </a:endParaRPr>
          </a:p>
          <a:p>
            <a:pPr lvl="0" defTabSz="914318" eaLnBrk="1" hangingPunct="1">
              <a:spcBef>
                <a:spcPts val="0"/>
              </a:spcBef>
              <a:defRPr/>
            </a:pPr>
            <a:r>
              <a:rPr lang="en-US" b="1" dirty="0">
                <a:solidFill>
                  <a:prstClr val="black"/>
                </a:solidFill>
              </a:rPr>
              <a:t>Presenter Remarks:</a:t>
            </a:r>
          </a:p>
          <a:p>
            <a:pPr lvl="0" defTabSz="914318" eaLnBrk="1" hangingPunct="1">
              <a:spcBef>
                <a:spcPts val="0"/>
              </a:spcBef>
              <a:defRPr/>
            </a:pPr>
            <a:r>
              <a:rPr lang="en-US" dirty="0">
                <a:solidFill>
                  <a:prstClr val="black"/>
                </a:solidFill>
              </a:rPr>
              <a:t>The strategies within the Preschool Curriculum Framework include the idea of universal design for learning (UDL). This means there are many suggestions for ways to support learning that teachers can use to provide multiple means of representation, engagement, and expression. </a:t>
            </a:r>
          </a:p>
          <a:p>
            <a:pPr lvl="0" defTabSz="914318" eaLnBrk="1" hangingPunct="1">
              <a:spcBef>
                <a:spcPts val="0"/>
              </a:spcBef>
              <a:defRPr/>
            </a:pPr>
            <a:endParaRPr lang="en-US" sz="900"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representation </a:t>
            </a:r>
            <a:r>
              <a:rPr lang="en-US" altLang="en-US" dirty="0">
                <a:solidFill>
                  <a:prstClr val="black"/>
                </a:solidFill>
              </a:rPr>
              <a:t>refers to providing information in a variety of ways so the learning needs of all children are met. For example, it is important to speak clearly to children with auditory disabilities while also presenting information visually (such as with objects and pictures).”</a:t>
            </a:r>
          </a:p>
          <a:p>
            <a:pPr marL="0" lvl="2">
              <a:spcBef>
                <a:spcPts val="0"/>
              </a:spcBef>
              <a:defRPr/>
            </a:pPr>
            <a:endParaRPr lang="en-US" altLang="en-US" sz="1000" b="1"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expression </a:t>
            </a:r>
            <a:r>
              <a:rPr lang="en-US" altLang="en-US" dirty="0">
                <a:solidFill>
                  <a:prstClr val="black"/>
                </a:solidFill>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lvl="2">
              <a:spcBef>
                <a:spcPts val="0"/>
              </a:spcBef>
              <a:defRPr/>
            </a:pPr>
            <a:endParaRPr lang="en-US" altLang="en-US" sz="800"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engagement </a:t>
            </a:r>
            <a:r>
              <a:rPr lang="en-US" altLang="en-US" dirty="0">
                <a:solidFill>
                  <a:prstClr val="black"/>
                </a:solidFill>
              </a:rPr>
              <a:t>refers to providing choices in the setting or program that facilitate learning by building on children’s interests. The information in this curriculum framework has been worded to incorporate multiple means of representation, expression, and engagement” (PCF, Vol. 2, p. 14). </a:t>
            </a: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091D97-163D-1A48-9B9A-158A39D8D60A}" type="slidenum">
              <a:rPr lang="en-US" sz="1200"/>
              <a:pPr eaLnBrk="1" hangingPunct="1"/>
              <a:t>45</a:t>
            </a:fld>
            <a:endParaRPr lang="en-US" sz="1200" dirty="0"/>
          </a:p>
        </p:txBody>
      </p:sp>
    </p:spTree>
    <p:extLst>
      <p:ext uri="{BB962C8B-B14F-4D97-AF65-F5344CB8AC3E}">
        <p14:creationId xmlns:p14="http://schemas.microsoft.com/office/powerpoint/2010/main" val="2437621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ln/>
        </p:spPr>
      </p:sp>
      <p:sp>
        <p:nvSpPr>
          <p:cNvPr id="97282" name="Rectangle 3"/>
          <p:cNvSpPr>
            <a:spLocks noGrp="1" noChangeArrowheads="1"/>
          </p:cNvSpPr>
          <p:nvPr>
            <p:ph type="body" idx="1"/>
          </p:nvPr>
        </p:nvSpPr>
        <p:spPr>
          <a:xfrm>
            <a:off x="685800" y="4367213"/>
            <a:ext cx="54864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lvl="2" defTabSz="914318">
              <a:spcBef>
                <a:spcPts val="0"/>
              </a:spcBef>
              <a:defRPr/>
            </a:pPr>
            <a:r>
              <a:rPr lang="en-US" b="1" dirty="0">
                <a:solidFill>
                  <a:prstClr val="black"/>
                </a:solidFill>
              </a:rPr>
              <a:t>Background Information:</a:t>
            </a:r>
            <a:endParaRPr lang="en-US" dirty="0">
              <a:solidFill>
                <a:prstClr val="black"/>
              </a:solidFill>
            </a:endParaRPr>
          </a:p>
          <a:p>
            <a:pPr marL="0" lvl="2">
              <a:spcBef>
                <a:spcPts val="0"/>
              </a:spcBef>
              <a:defRPr/>
            </a:pPr>
            <a:r>
              <a:rPr lang="en-US" dirty="0">
                <a:solidFill>
                  <a:prstClr val="black"/>
                </a:solidFill>
                <a:ea typeface="MS PGothic" charset="0"/>
              </a:rPr>
              <a:t>This information comes from the Preschool Curriculum Framework, Vol. 2, p. 14 which has the most</a:t>
            </a:r>
            <a:r>
              <a:rPr lang="en-US" baseline="0" dirty="0">
                <a:solidFill>
                  <a:prstClr val="black"/>
                </a:solidFill>
                <a:ea typeface="MS PGothic" charset="0"/>
              </a:rPr>
              <a:t> detailed description of universal design for Learning (UDL). The same general information is found in </a:t>
            </a:r>
            <a:r>
              <a:rPr lang="en-US" dirty="0">
                <a:solidFill>
                  <a:prstClr val="black"/>
                </a:solidFill>
                <a:ea typeface="MS PGothic" charset="0"/>
              </a:rPr>
              <a:t>the Preschool Curriculum Framework, </a:t>
            </a:r>
            <a:r>
              <a:rPr lang="en-US" baseline="0" dirty="0">
                <a:solidFill>
                  <a:prstClr val="black"/>
                </a:solidFill>
                <a:ea typeface="MS PGothic" charset="0"/>
              </a:rPr>
              <a:t>Volume 1. As discussed in the slide, the strategies in Volume 1 are reflective of these UDL concepts.</a:t>
            </a:r>
            <a:endParaRPr lang="en-US" dirty="0">
              <a:solidFill>
                <a:prstClr val="black"/>
              </a:solidFill>
              <a:ea typeface="MS PGothic" charset="0"/>
            </a:endParaRPr>
          </a:p>
          <a:p>
            <a:pPr lvl="0" defTabSz="914318" eaLnBrk="1" hangingPunct="1">
              <a:spcBef>
                <a:spcPts val="0"/>
              </a:spcBef>
              <a:defRPr/>
            </a:pPr>
            <a:endParaRPr lang="en-US" sz="700" b="1" dirty="0">
              <a:solidFill>
                <a:prstClr val="black"/>
              </a:solidFill>
            </a:endParaRPr>
          </a:p>
          <a:p>
            <a:pPr lvl="0" defTabSz="914318" eaLnBrk="1" hangingPunct="1">
              <a:spcBef>
                <a:spcPts val="0"/>
              </a:spcBef>
              <a:defRPr/>
            </a:pPr>
            <a:r>
              <a:rPr lang="en-US" b="1" dirty="0">
                <a:solidFill>
                  <a:prstClr val="black"/>
                </a:solidFill>
              </a:rPr>
              <a:t>Presenter Remarks:</a:t>
            </a:r>
          </a:p>
          <a:p>
            <a:pPr lvl="0" defTabSz="914318" eaLnBrk="1" hangingPunct="1">
              <a:spcBef>
                <a:spcPts val="0"/>
              </a:spcBef>
              <a:defRPr/>
            </a:pPr>
            <a:r>
              <a:rPr lang="en-US" dirty="0">
                <a:solidFill>
                  <a:prstClr val="black"/>
                </a:solidFill>
              </a:rPr>
              <a:t>The strategies within the Preschool Curriculum Framework include the idea of universal design for learning (UDL). This means there are many suggestions for ways to support learning that teachers can use to provide multiple means of representation, engagement, and expression. </a:t>
            </a:r>
          </a:p>
          <a:p>
            <a:pPr lvl="0" defTabSz="914318" eaLnBrk="1" hangingPunct="1">
              <a:spcBef>
                <a:spcPts val="0"/>
              </a:spcBef>
              <a:defRPr/>
            </a:pPr>
            <a:endParaRPr lang="en-US" sz="900"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representation </a:t>
            </a:r>
            <a:r>
              <a:rPr lang="en-US" altLang="en-US" dirty="0">
                <a:solidFill>
                  <a:prstClr val="black"/>
                </a:solidFill>
              </a:rPr>
              <a:t>refers to providing information in a variety of ways so the learning needs of all children are met. For example, it is important to speak clearly to children with auditory disabilities while also presenting information visually (such as with objects and pictures).”</a:t>
            </a:r>
          </a:p>
          <a:p>
            <a:pPr marL="0" lvl="2">
              <a:spcBef>
                <a:spcPts val="0"/>
              </a:spcBef>
              <a:defRPr/>
            </a:pPr>
            <a:endParaRPr lang="en-US" altLang="en-US" sz="1000" b="1"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expression </a:t>
            </a:r>
            <a:r>
              <a:rPr lang="en-US" altLang="en-US" dirty="0">
                <a:solidFill>
                  <a:prstClr val="black"/>
                </a:solidFill>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lvl="2">
              <a:spcBef>
                <a:spcPts val="0"/>
              </a:spcBef>
              <a:defRPr/>
            </a:pPr>
            <a:endParaRPr lang="en-US" altLang="en-US" sz="800" dirty="0">
              <a:solidFill>
                <a:prstClr val="black"/>
              </a:solidFill>
            </a:endParaRPr>
          </a:p>
          <a:p>
            <a:pPr marL="0" lvl="2">
              <a:spcBef>
                <a:spcPts val="0"/>
              </a:spcBef>
              <a:defRPr/>
            </a:pPr>
            <a:r>
              <a:rPr lang="en-US" altLang="en-US" b="1" dirty="0">
                <a:solidFill>
                  <a:prstClr val="black"/>
                </a:solidFill>
              </a:rPr>
              <a:t>“</a:t>
            </a:r>
            <a:r>
              <a:rPr lang="en-US" altLang="en-US" i="1" dirty="0">
                <a:solidFill>
                  <a:prstClr val="black"/>
                </a:solidFill>
              </a:rPr>
              <a:t>Multiple means of engagement </a:t>
            </a:r>
            <a:r>
              <a:rPr lang="en-US" altLang="en-US" dirty="0">
                <a:solidFill>
                  <a:prstClr val="black"/>
                </a:solidFill>
              </a:rPr>
              <a:t>refers to providing choices in the setting or program that facilitate learning by building on children’s interests. The information in this curriculum framework has been worded to incorporate multiple means of representation, expression, and engagement” (PCF, Vol. 2, p. 14). </a:t>
            </a:r>
          </a:p>
        </p:txBody>
      </p:sp>
      <p:sp>
        <p:nvSpPr>
          <p:cNvPr id="191491" name="Slide Number Placeholder 1"/>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8CDE2D9-D1E5-4BFD-9BC9-42152CA9F164}" type="slidenum">
              <a:rPr lang="en-US" altLang="en-US" sz="1200"/>
              <a:pPr/>
              <a:t>46</a:t>
            </a:fld>
            <a:endParaRPr lang="en-US" altLang="en-US" sz="1200"/>
          </a:p>
        </p:txBody>
      </p:sp>
    </p:spTree>
    <p:extLst>
      <p:ext uri="{BB962C8B-B14F-4D97-AF65-F5344CB8AC3E}">
        <p14:creationId xmlns:p14="http://schemas.microsoft.com/office/powerpoint/2010/main" val="1474379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EE70185C-B2E5-436C-A437-4C1A1CF1740A}" type="slidenum">
              <a:rPr lang="en-US" altLang="en-US" sz="1200"/>
              <a:pPr algn="r" eaLnBrk="1" hangingPunct="1"/>
              <a:t>47</a:t>
            </a:fld>
            <a:endParaRPr lang="en-US" altLang="en-US" sz="1200"/>
          </a:p>
        </p:txBody>
      </p:sp>
      <p:sp>
        <p:nvSpPr>
          <p:cNvPr id="192514" name="Rectangle 2"/>
          <p:cNvSpPr>
            <a:spLocks noGrp="1" noRot="1" noChangeAspect="1" noChangeArrowheads="1" noTextEdit="1"/>
          </p:cNvSpPr>
          <p:nvPr>
            <p:ph type="sldImg"/>
          </p:nvPr>
        </p:nvSpPr>
        <p:spPr>
          <a:xfrm>
            <a:off x="1144588" y="685800"/>
            <a:ext cx="4572000" cy="3429000"/>
          </a:xfrm>
          <a:ln/>
        </p:spPr>
      </p:sp>
      <p:sp>
        <p:nvSpPr>
          <p:cNvPr id="192515" name="Rectangle 3"/>
          <p:cNvSpPr>
            <a:spLocks noGrp="1" noChangeArrowheads="1"/>
          </p:cNvSpPr>
          <p:nvPr>
            <p:ph type="body" idx="1"/>
          </p:nvPr>
        </p:nvSpPr>
        <p:spPr>
          <a:xfrm>
            <a:off x="687388" y="4342606"/>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defTabSz="457200"/>
            <a:r>
              <a:rPr lang="en-US" altLang="en-US" b="1" dirty="0">
                <a:latin typeface="Arial" panose="020B0604020202020204" pitchFamily="34" charset="0"/>
              </a:rPr>
              <a:t>Presenter Remarks: </a:t>
            </a:r>
          </a:p>
          <a:p>
            <a:pPr defTabSz="457200"/>
            <a:r>
              <a:rPr lang="en-US" altLang="en-US" dirty="0">
                <a:latin typeface="Arial" panose="020B0604020202020204" pitchFamily="34" charset="0"/>
              </a:rPr>
              <a:t>The Preschool Curriculum Framework offers guidance on how teachers can support learning and development described in the foundations through environments and materials that are developmentally appropriate, as well as individually and culturally meaningful experiences that engage families.</a:t>
            </a:r>
          </a:p>
          <a:p>
            <a:pPr defTabSz="457200"/>
            <a:endParaRPr lang="en-US" altLang="en-US" dirty="0">
              <a:latin typeface="Arial" panose="020B0604020202020204" pitchFamily="34" charset="0"/>
            </a:endParaRPr>
          </a:p>
          <a:p>
            <a:pPr defTabSz="457200">
              <a:spcBef>
                <a:spcPts val="450"/>
              </a:spcBef>
            </a:pPr>
            <a:endParaRPr lang="en-US" altLang="en-US" dirty="0">
              <a:latin typeface="Arial" panose="020B0604020202020204" pitchFamily="34" charset="0"/>
            </a:endParaRPr>
          </a:p>
        </p:txBody>
      </p:sp>
      <p:sp>
        <p:nvSpPr>
          <p:cNvPr id="192516" name="Slide Number Placeholder 1"/>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18DA1E-4FA4-400B-8BB4-CEB1BCA7AFE1}" type="slidenum">
              <a:rPr lang="en-US" altLang="en-US" sz="1200"/>
              <a:pPr/>
              <a:t>47</a:t>
            </a:fld>
            <a:endParaRPr lang="en-US" altLang="en-US" sz="1200"/>
          </a:p>
        </p:txBody>
      </p:sp>
    </p:spTree>
    <p:extLst>
      <p:ext uri="{BB962C8B-B14F-4D97-AF65-F5344CB8AC3E}">
        <p14:creationId xmlns:p14="http://schemas.microsoft.com/office/powerpoint/2010/main" val="1674567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3DDA3A1-B0B0-4BC7-A05D-A4ECA579AA6E}" type="slidenum">
              <a:rPr lang="en-US" altLang="en-US" sz="1200"/>
              <a:pPr/>
              <a:t>48</a:t>
            </a:fld>
            <a:endParaRPr lang="en-US" altLang="en-US" sz="1200"/>
          </a:p>
        </p:txBody>
      </p:sp>
      <p:sp>
        <p:nvSpPr>
          <p:cNvPr id="109570" name="Rectangle 2"/>
          <p:cNvSpPr>
            <a:spLocks noGrp="1" noRot="1" noChangeAspect="1" noTextEdit="1"/>
          </p:cNvSpPr>
          <p:nvPr>
            <p:ph type="sldImg"/>
          </p:nvPr>
        </p:nvSpPr>
        <p:spPr>
          <a:ln/>
        </p:spPr>
      </p:sp>
      <p:sp>
        <p:nvSpPr>
          <p:cNvPr id="109571" name="Rectangle 3"/>
          <p:cNvSpPr>
            <a:spLocks noGrp="1"/>
          </p:cNvSpPr>
          <p:nvPr>
            <p:ph type="body" idx="1"/>
          </p:nvPr>
        </p:nvSpPr>
        <p:spPr>
          <a:xfrm>
            <a:off x="685800" y="4343400"/>
            <a:ext cx="5486400" cy="4648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marR="0" lvl="0" indent="-22860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Activity 4: We do this well!	</a:t>
            </a:r>
          </a:p>
          <a:p>
            <a:pPr marL="228600" marR="0" lvl="0" indent="-22860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endParaRPr>
          </a:p>
          <a:p>
            <a:pPr marL="228600" marR="0" lvl="0" indent="-22860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Presenter Remarks:</a:t>
            </a:r>
          </a:p>
          <a:p>
            <a:pPr marR="0" lvl="0" algn="l" defTabSz="914400" rtl="0" eaLnBrk="0" fontAlgn="base" latinLnBrk="0" hangingPunct="0">
              <a:lnSpc>
                <a:spcPct val="100000"/>
              </a:lnSpc>
              <a:spcBef>
                <a:spcPct val="0"/>
              </a:spcBef>
              <a:spcAft>
                <a:spcPct val="0"/>
              </a:spcAft>
              <a:buClrTx/>
              <a:buSzTx/>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The guiding principles set the tone for the domain. Reviewing the guiding principles can be one way for teachers to reflect upon their practices as they answer the question, “Am I providing appropriate social interactions and environment experiences for this domain?” </a:t>
            </a:r>
          </a:p>
          <a:p>
            <a:pPr marR="0" lvl="0" algn="l" defTabSz="914400" rtl="0" eaLnBrk="0" fontAlgn="base" latinLnBrk="0" hangingPunct="0">
              <a:lnSpc>
                <a:spcPct val="100000"/>
              </a:lnSpc>
              <a:spcBef>
                <a:spcPct val="0"/>
              </a:spcBef>
              <a:spcAft>
                <a:spcPct val="0"/>
              </a:spcAft>
              <a:buClrTx/>
              <a:buSzTx/>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endParaRPr>
          </a:p>
          <a:p>
            <a:pPr marR="0" lvl="0" algn="l" defTabSz="914400" rtl="0" eaLnBrk="0" fontAlgn="base" latinLnBrk="0" hangingPunct="0">
              <a:lnSpc>
                <a:spcPct val="100000"/>
              </a:lnSpc>
              <a:spcBef>
                <a:spcPct val="0"/>
              </a:spcBef>
              <a:spcAft>
                <a:spcPct val="0"/>
              </a:spcAft>
              <a:buClrTx/>
              <a:buSzTx/>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Turn to the bulleted list of the guiding principle strategies on page 42 of the Preschool Curriculum Framework, Volume 1. Select a strategy from the bulleted list you consider a personal strength or as a strength in your program. Write the strategy down on an index card. </a:t>
            </a:r>
          </a:p>
          <a:p>
            <a:endParaRPr lang="en-US" b="1" dirty="0">
              <a:latin typeface="Arial" panose="020B0604020202020204" pitchFamily="34" charset="0"/>
            </a:endParaRPr>
          </a:p>
          <a:p>
            <a:r>
              <a:rPr lang="en-US" b="1" cap="all" dirty="0"/>
              <a:t>intent: </a:t>
            </a:r>
            <a:endParaRPr lang="en-US" dirty="0"/>
          </a:p>
          <a:p>
            <a:r>
              <a:rPr lang="en-US" dirty="0"/>
              <a:t>Explore strategies from the guiding principles for social-emotional development.</a:t>
            </a:r>
          </a:p>
          <a:p>
            <a:r>
              <a:rPr lang="en-US" dirty="0"/>
              <a:t> </a:t>
            </a:r>
          </a:p>
          <a:p>
            <a:r>
              <a:rPr lang="en-US" b="1" dirty="0"/>
              <a:t>GOAL: </a:t>
            </a:r>
            <a:endParaRPr lang="en-US" dirty="0"/>
          </a:p>
          <a:p>
            <a:r>
              <a:rPr lang="en-US" dirty="0"/>
              <a:t>Participants will discuss and become familiar with the guiding principles for the Social-Emotional Development domain.</a:t>
            </a:r>
          </a:p>
          <a:p>
            <a:r>
              <a:rPr lang="en-US" b="1" cap="all" dirty="0"/>
              <a:t> </a:t>
            </a:r>
            <a:endParaRPr lang="en-US" dirty="0"/>
          </a:p>
          <a:p>
            <a:r>
              <a:rPr lang="en-US" b="1" cap="all" dirty="0"/>
              <a:t>Materials Required:</a:t>
            </a:r>
            <a:endParaRPr lang="en-US" dirty="0"/>
          </a:p>
          <a:p>
            <a:pPr marL="171450" lvl="0" indent="-171450">
              <a:buFont typeface="Arial" panose="020B0604020202020204" pitchFamily="34" charset="0"/>
              <a:buChar char="•"/>
            </a:pPr>
            <a:r>
              <a:rPr lang="en-US" dirty="0"/>
              <a:t>Preschool Curriculum Framework (PCF), Volume 1, p. 42</a:t>
            </a:r>
          </a:p>
          <a:p>
            <a:pPr marL="171450" lvl="0" indent="-171450">
              <a:buFont typeface="Arial" panose="020B0604020202020204" pitchFamily="34" charset="0"/>
              <a:buChar char="•"/>
            </a:pPr>
            <a:r>
              <a:rPr lang="en-US" dirty="0"/>
              <a:t>Index cards</a:t>
            </a:r>
          </a:p>
          <a:p>
            <a:r>
              <a:rPr lang="en-US" b="1" cap="all" dirty="0"/>
              <a:t> </a:t>
            </a:r>
            <a:endParaRPr lang="en-US" dirty="0"/>
          </a:p>
          <a:p>
            <a:r>
              <a:rPr lang="en-US" b="1" cap="all" dirty="0"/>
              <a:t>Time: </a:t>
            </a:r>
            <a:r>
              <a:rPr lang="en-US" dirty="0"/>
              <a:t>10 minutes</a:t>
            </a:r>
          </a:p>
          <a:p>
            <a:r>
              <a:rPr lang="en-US" dirty="0"/>
              <a:t> </a:t>
            </a:r>
            <a:br>
              <a:rPr lang="en-US" dirty="0"/>
            </a:br>
            <a:r>
              <a:rPr lang="en-US" b="1" cap="all" dirty="0"/>
              <a:t>Process:</a:t>
            </a:r>
            <a:endParaRPr lang="en-US" dirty="0"/>
          </a:p>
          <a:p>
            <a:pPr marL="171450" lvl="0" indent="-171450">
              <a:buFont typeface="Arial" panose="020B0604020202020204" pitchFamily="34" charset="0"/>
              <a:buChar char="•"/>
            </a:pPr>
            <a:r>
              <a:rPr lang="en-US" dirty="0"/>
              <a:t>Explain that the guiding principles set the tone for the domain. Reviewing the guiding principles can be one way for teachers to reflect upon their practices as they answer the question, “</a:t>
            </a:r>
            <a:r>
              <a:rPr lang="en-US" i="1" dirty="0"/>
              <a:t>Am I providing appropriate social interactions and environment experiences for this domain?” </a:t>
            </a:r>
          </a:p>
          <a:p>
            <a:pPr marL="171450" lvl="0" indent="-171450">
              <a:buFont typeface="Arial" panose="020B0604020202020204" pitchFamily="34" charset="0"/>
              <a:buChar char="•"/>
            </a:pPr>
            <a:r>
              <a:rPr lang="en-US" dirty="0"/>
              <a:t>Ask participants to turn to the bulleted list of the guiding principle strategies on page 42 of the Preschool Curriculum Framework , Volume 1. </a:t>
            </a:r>
          </a:p>
          <a:p>
            <a:pPr marL="171450" lvl="0" indent="-171450">
              <a:buFont typeface="Arial" panose="020B0604020202020204" pitchFamily="34" charset="0"/>
              <a:buChar char="•"/>
            </a:pPr>
            <a:r>
              <a:rPr lang="en-US" dirty="0"/>
              <a:t>Have each participant select a strategy from the bulleted list that they see as a personal strength or as a strength in their classroom. Have them jot the strategy down on an index card.</a:t>
            </a:r>
          </a:p>
          <a:p>
            <a:pPr marL="171450" lvl="0" indent="-171450">
              <a:buFont typeface="Arial" panose="020B0604020202020204" pitchFamily="34" charset="0"/>
              <a:buChar char="•"/>
            </a:pPr>
            <a:r>
              <a:rPr lang="en-US" dirty="0"/>
              <a:t>Invite participants to partner with someone from another table. Have partner pairs share their strengths and how those strengths are implemented in their classroom.</a:t>
            </a:r>
          </a:p>
          <a:p>
            <a:pPr marL="171450" lvl="0" indent="-171450">
              <a:buFont typeface="Arial" panose="020B0604020202020204" pitchFamily="34" charset="0"/>
              <a:buChar char="•"/>
            </a:pPr>
            <a:r>
              <a:rPr lang="en-US" dirty="0"/>
              <a:t>Ask participants to find a new partner and to repeat the process before returning to their tables. </a:t>
            </a:r>
          </a:p>
          <a:p>
            <a:pPr marL="171450" lvl="0" indent="-171450">
              <a:buFont typeface="Arial" panose="020B0604020202020204" pitchFamily="34" charset="0"/>
              <a:buChar char="•"/>
            </a:pPr>
            <a:r>
              <a:rPr lang="en-US" dirty="0"/>
              <a:t>Finish by stating, “As we work through this module and think about ways to support children’s sense of self, we want to constantly be reflect on our work by asking ourselves, ‘</a:t>
            </a:r>
            <a:r>
              <a:rPr lang="en-US" i="1" dirty="0"/>
              <a:t>Are we exemplifying this guiding principle?’</a:t>
            </a:r>
            <a:r>
              <a:rPr lang="en-US" dirty="0"/>
              <a:t>”</a:t>
            </a:r>
          </a:p>
          <a:p>
            <a:pPr marL="171450" indent="-171450">
              <a:buFont typeface="Arial" panose="020B0604020202020204" pitchFamily="34" charset="0"/>
              <a:buChar char="•"/>
            </a:pPr>
            <a:r>
              <a:rPr lang="en-US" dirty="0"/>
              <a:t> </a:t>
            </a:r>
          </a:p>
          <a:p>
            <a:pPr marL="228600" indent="-228600">
              <a:spcBef>
                <a:spcPct val="0"/>
              </a:spcBef>
            </a:pPr>
            <a:endParaRPr lang="en-US" altLang="en-US" b="1" dirty="0">
              <a:latin typeface="Arial" panose="020B0604020202020204" pitchFamily="34" charset="0"/>
            </a:endParaRPr>
          </a:p>
        </p:txBody>
      </p:sp>
    </p:spTree>
    <p:extLst>
      <p:ext uri="{BB962C8B-B14F-4D97-AF65-F5344CB8AC3E}">
        <p14:creationId xmlns:p14="http://schemas.microsoft.com/office/powerpoint/2010/main" val="1322843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268950B-97B1-4A8A-8AA0-21794AA8563C}" type="slidenum">
              <a:rPr lang="en-US" altLang="en-US" sz="1200"/>
              <a:pPr/>
              <a:t>49</a:t>
            </a:fld>
            <a:endParaRPr lang="en-US" altLang="en-US" sz="1200"/>
          </a:p>
        </p:txBody>
      </p:sp>
      <p:sp>
        <p:nvSpPr>
          <p:cNvPr id="193538" name="Rectangle 2"/>
          <p:cNvSpPr>
            <a:spLocks noGrp="1" noRot="1" noChangeAspect="1" noTextEdit="1"/>
          </p:cNvSpPr>
          <p:nvPr>
            <p:ph type="sldImg"/>
          </p:nvPr>
        </p:nvSpPr>
        <p:spPr>
          <a:ln/>
        </p:spPr>
      </p:sp>
      <p:sp>
        <p:nvSpPr>
          <p:cNvPr id="193539" name="Rectangle 3"/>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ts val="0"/>
              </a:spcBef>
              <a:spcAft>
                <a:spcPct val="0"/>
              </a:spcAft>
              <a:buClrTx/>
              <a:buSzTx/>
              <a:buFontTx/>
              <a:buNone/>
              <a:tabLst/>
              <a:defRPr/>
            </a:pPr>
            <a:r>
              <a:rPr lang="en-US" altLang="en-US" b="1" dirty="0">
                <a:latin typeface="Arial" panose="020B0604020202020204" pitchFamily="34" charset="0"/>
              </a:rPr>
              <a:t>Background Information: </a:t>
            </a:r>
          </a:p>
          <a:p>
            <a:pPr marL="0" marR="0" indent="0" algn="l" defTabSz="457200" rtl="0" eaLnBrk="1" fontAlgn="base" latinLnBrk="0" hangingPunct="1">
              <a:lnSpc>
                <a:spcPct val="100000"/>
              </a:lnSpc>
              <a:spcBef>
                <a:spcPts val="0"/>
              </a:spcBef>
              <a:spcAft>
                <a:spcPct val="0"/>
              </a:spcAft>
              <a:buClrTx/>
              <a:buSzTx/>
              <a:buFontTx/>
              <a:buNone/>
              <a:tabLst/>
              <a:defRPr/>
            </a:pPr>
            <a:r>
              <a:rPr lang="en-US" altLang="en-US" dirty="0">
                <a:latin typeface="Arial" panose="020B0604020202020204" pitchFamily="34" charset="0"/>
              </a:rPr>
              <a:t>This is a transition slide. The following slides highlight strategies from the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Preschool Curriculum Framework, Volume 1,</a:t>
            </a:r>
            <a:r>
              <a:rPr lang="en-US" altLang="en-US" dirty="0">
                <a:latin typeface="Arial" panose="020B0604020202020204" pitchFamily="34" charset="0"/>
              </a:rPr>
              <a:t> and the Transitional Kindergarten Guide that support the Self-Awareness and Initiative in Learning </a:t>
            </a:r>
            <a:r>
              <a:rPr lang="en-US" altLang="en-US" dirty="0" err="1">
                <a:latin typeface="Arial" panose="020B0604020202020204" pitchFamily="34" charset="0"/>
              </a:rPr>
              <a:t>substrands</a:t>
            </a:r>
            <a:r>
              <a:rPr lang="en-US" altLang="en-US" dirty="0">
                <a:latin typeface="Arial" panose="020B0604020202020204" pitchFamily="34" charset="0"/>
              </a:rPr>
              <a:t>.</a:t>
            </a:r>
          </a:p>
          <a:p>
            <a:pPr defTabSz="457200" eaLnBrk="1" hangingPunct="1"/>
            <a:endParaRPr lang="en-US" altLang="en-US" b="1" dirty="0">
              <a:latin typeface="Arial" panose="020B0604020202020204" pitchFamily="34" charset="0"/>
            </a:endParaRPr>
          </a:p>
          <a:p>
            <a:pPr defTabSz="457200" eaLnBrk="1" hangingPunct="1"/>
            <a:r>
              <a:rPr lang="en-US" altLang="en-US" b="1" dirty="0">
                <a:latin typeface="Arial" panose="020B0604020202020204" pitchFamily="34" charset="0"/>
              </a:rPr>
              <a:t>Presenter Remarks: </a:t>
            </a:r>
          </a:p>
          <a:p>
            <a:pPr defTabSz="457200" eaLnBrk="1" hangingPunct="1"/>
            <a:r>
              <a:rPr lang="en-US" altLang="en-US" dirty="0">
                <a:latin typeface="Arial" panose="020B0604020202020204" pitchFamily="34" charset="0"/>
              </a:rPr>
              <a:t>We’</a:t>
            </a:r>
            <a:r>
              <a:rPr lang="en-US" altLang="ja-JP" dirty="0">
                <a:latin typeface="Arial" panose="020B0604020202020204" pitchFamily="34" charset="0"/>
              </a:rPr>
              <a:t>ll begin by exploring strategies for the first two related </a:t>
            </a:r>
            <a:r>
              <a:rPr lang="en-US" altLang="ja-JP" dirty="0" err="1">
                <a:latin typeface="Arial" panose="020B0604020202020204" pitchFamily="34" charset="0"/>
              </a:rPr>
              <a:t>substrands</a:t>
            </a:r>
            <a:r>
              <a:rPr lang="en-US" altLang="ja-JP" dirty="0">
                <a:latin typeface="Arial" panose="020B0604020202020204" pitchFamily="34" charset="0"/>
              </a:rPr>
              <a:t>: Self-awareness and Initiative in Learning.</a:t>
            </a:r>
          </a:p>
          <a:p>
            <a:pPr defTabSz="457200" eaLnBrk="1" hangingPunct="1"/>
            <a:endParaRPr lang="en-US" altLang="en-US" dirty="0">
              <a:latin typeface="Arial" panose="020B0604020202020204" pitchFamily="34" charset="0"/>
            </a:endParaRPr>
          </a:p>
          <a:p>
            <a:pPr defTabSz="457200" eaLnBrk="1" hangingPunct="1">
              <a:spcBef>
                <a:spcPct val="50000"/>
              </a:spcBef>
            </a:pPr>
            <a:r>
              <a:rPr lang="en-US" altLang="en-US" dirty="0">
                <a:latin typeface="Arial" panose="020B0604020202020204" pitchFamily="34" charset="0"/>
              </a:rPr>
              <a:t>“Preschool children are active, enthusiastic learners who take pleasure in the ability to discover new things</a:t>
            </a:r>
            <a:r>
              <a:rPr lang="en-US" altLang="en-US" baseline="0" dirty="0">
                <a:latin typeface="Arial" panose="020B0604020202020204" pitchFamily="34" charset="0"/>
              </a:rPr>
              <a:t>” (</a:t>
            </a:r>
            <a:r>
              <a:rPr lang="en-US" altLang="en-US" dirty="0">
                <a:latin typeface="Arial" panose="020B0604020202020204" pitchFamily="34" charset="0"/>
              </a:rPr>
              <a:t>PCF</a:t>
            </a:r>
            <a:r>
              <a:rPr lang="en-US" altLang="en-US" baseline="0" dirty="0">
                <a:latin typeface="Arial" panose="020B0604020202020204" pitchFamily="34" charset="0"/>
              </a:rPr>
              <a:t>, Vol. 1, </a:t>
            </a:r>
            <a:r>
              <a:rPr lang="en-US" sz="1200" dirty="0">
                <a:ea typeface="MS PGothic" charset="0"/>
              </a:rPr>
              <a:t>p. </a:t>
            </a:r>
            <a:r>
              <a:rPr lang="en-US" altLang="en-US" dirty="0">
                <a:latin typeface="Arial" panose="020B0604020202020204" pitchFamily="34" charset="0"/>
              </a:rPr>
              <a:t>57).</a:t>
            </a:r>
          </a:p>
          <a:p>
            <a:pPr algn="r" defTabSz="457200" eaLnBrk="1" hangingPunct="1">
              <a:spcBef>
                <a:spcPct val="50000"/>
              </a:spcBef>
            </a:pPr>
            <a:endParaRPr lang="en-US" altLang="en-US" b="1" dirty="0">
              <a:solidFill>
                <a:schemeClr val="bg1"/>
              </a:solidFill>
              <a:latin typeface="Arial" panose="020B0604020202020204" pitchFamily="34" charset="0"/>
            </a:endParaRPr>
          </a:p>
          <a:p>
            <a:pPr algn="r" defTabSz="457200" eaLnBrk="1" hangingPunct="1">
              <a:spcBef>
                <a:spcPct val="50000"/>
              </a:spcBef>
            </a:pPr>
            <a:r>
              <a:rPr lang="en-US" altLang="en-US" b="1" dirty="0">
                <a:solidFill>
                  <a:schemeClr val="bg1"/>
                </a:solidFill>
                <a:latin typeface="Arial" panose="020B0604020202020204" pitchFamily="34" charset="0"/>
              </a:rPr>
              <a:t> </a:t>
            </a:r>
          </a:p>
        </p:txBody>
      </p:sp>
    </p:spTree>
    <p:extLst>
      <p:ext uri="{BB962C8B-B14F-4D97-AF65-F5344CB8AC3E}">
        <p14:creationId xmlns:p14="http://schemas.microsoft.com/office/powerpoint/2010/main" val="123904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284663"/>
            <a:ext cx="5486400" cy="4541837"/>
          </a:xfrm>
        </p:spPr>
        <p:txBody>
          <a:bodyPr>
            <a:no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Arial" charset="0"/>
                <a:cs typeface="Arial" charset="0"/>
              </a:rPr>
              <a:t>Presenter Remarks: </a:t>
            </a:r>
            <a:endParaRPr kumimoji="0" lang="en-US" sz="12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PGothic" charset="0"/>
                <a:cs typeface="Arial" charset="0"/>
              </a:rPr>
              <a:t>The state of California has developed many publications, resources, and supports that enable teachers to facilitate the most positive outcomes for students. </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S PGothic" charset="0"/>
              <a:cs typeface="Arial"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PGothic" charset="0"/>
                <a:cs typeface="Arial" charset="0"/>
              </a:rPr>
              <a:t>Today our main focus will be the on the foundations and framework.  In addition, there are other key resources that support Social Emotional development that will be shared and utilized. </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Arial" charset="0"/>
                <a:cs typeface="Arial" charset="0"/>
              </a:rPr>
              <a:t>(Name and hold up each resource.) The California Preschool Learning Foundations, Volumes 1, 2, and 3 and the California Preschool Curriculum Frameworks, Volumes 1, 2, and 3 are the center of the California Early Learning and Development System. CPIN professional learning will focus on the foundations and framework.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Arial" charset="0"/>
                <a:cs typeface="Arial" charset="0"/>
              </a:rPr>
              <a:t>We will also discuss alignment and make connections to all additional resources pictured in the graphic at professional learning opportunities offered through July 2017:</a:t>
            </a:r>
          </a:p>
          <a:p>
            <a:pPr marL="292100" marR="0" lvl="1" indent="-177800" algn="l" defTabSz="914400" rtl="0" eaLnBrk="0" fontAlgn="base" latinLnBrk="0" hangingPunct="0">
              <a:lnSpc>
                <a:spcPct val="100000"/>
              </a:lnSpc>
              <a:spcBef>
                <a:spcPts val="0"/>
              </a:spcBef>
              <a:spcAft>
                <a:spcPct val="0"/>
              </a:spcAft>
              <a:buClrTx/>
              <a:buSzTx/>
              <a:buFont typeface="Arial" charset="0"/>
              <a:buChar char="•"/>
              <a:tabLst/>
              <a:defRPr/>
            </a:pPr>
            <a:r>
              <a:rPr kumimoji="0" lang="en-US" sz="1200" b="0" i="1" u="none" strike="noStrike" kern="1200" cap="none" spc="0" normalizeH="0" baseline="0" noProof="0" dirty="0">
                <a:ln>
                  <a:noFill/>
                </a:ln>
                <a:solidFill>
                  <a:srgbClr val="000000"/>
                </a:solidFill>
                <a:effectLst/>
                <a:uLnTx/>
                <a:uFillTx/>
                <a:latin typeface="Arial" charset="0"/>
                <a:ea typeface="Arial" charset="0"/>
                <a:cs typeface="Arial" charset="0"/>
              </a:rPr>
              <a:t>The Alignment of the California Preschool Learning Foundations with Key Early Education Resources</a:t>
            </a:r>
          </a:p>
          <a:p>
            <a:pPr marL="292100" marR="0" lvl="1" indent="-177800" algn="l" defTabSz="457200" rtl="0" eaLnBrk="0" fontAlgn="base" latinLnBrk="0" hangingPunct="0">
              <a:lnSpc>
                <a:spcPct val="100000"/>
              </a:lnSpc>
              <a:spcBef>
                <a:spcPts val="0"/>
              </a:spcBef>
              <a:spcAft>
                <a:spcPct val="0"/>
              </a:spcAft>
              <a:buClrTx/>
              <a:buSzTx/>
              <a:buFont typeface="Arial" charset="0"/>
              <a:buChar char="•"/>
              <a:tabLst/>
              <a:defRPr/>
            </a:pPr>
            <a:r>
              <a:rPr kumimoji="0" lang="en-US" sz="1200" b="0" i="1" u="none" strike="noStrike" kern="1200" cap="none" spc="0" normalizeH="0" baseline="0" noProof="0" dirty="0">
                <a:ln>
                  <a:noFill/>
                </a:ln>
                <a:solidFill>
                  <a:srgbClr val="000000"/>
                </a:solidFill>
                <a:effectLst/>
                <a:uLnTx/>
                <a:uFillTx/>
                <a:latin typeface="Arial" charset="0"/>
                <a:ea typeface="Arial" charset="0"/>
                <a:cs typeface="Arial" charset="0"/>
              </a:rPr>
              <a:t>Developmentally Appropriate Practice in Early Childhood Programs Serving Children from Birth through Age 8 </a:t>
            </a:r>
            <a:r>
              <a:rPr kumimoji="0" lang="en-US" sz="1200" b="0" i="0" u="none" strike="noStrike" kern="1200" cap="none" spc="0" normalizeH="0" baseline="0" noProof="0" dirty="0">
                <a:ln>
                  <a:noFill/>
                </a:ln>
                <a:solidFill>
                  <a:srgbClr val="000000"/>
                </a:solidFill>
                <a:effectLst/>
                <a:uLnTx/>
                <a:uFillTx/>
                <a:latin typeface="Arial" charset="0"/>
                <a:ea typeface="Arial" charset="0"/>
                <a:cs typeface="Arial" charset="0"/>
              </a:rPr>
              <a:t>(National Association for the Education of Young Children, 2009)</a:t>
            </a:r>
          </a:p>
          <a:p>
            <a:pPr marL="292100" marR="0" lvl="1" indent="-177800" algn="l" defTabSz="457200" rtl="0" eaLnBrk="0" fontAlgn="base" latinLnBrk="0" hangingPunct="0">
              <a:lnSpc>
                <a:spcPct val="100000"/>
              </a:lnSpc>
              <a:spcBef>
                <a:spcPts val="0"/>
              </a:spcBef>
              <a:spcAft>
                <a:spcPct val="0"/>
              </a:spcAft>
              <a:buClrTx/>
              <a:buSzTx/>
              <a:buFont typeface="Arial"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Arial" charset="0"/>
                <a:cs typeface="Arial" charset="0"/>
              </a:rPr>
              <a:t>California Common Core State Standards</a:t>
            </a:r>
          </a:p>
          <a:p>
            <a:pPr marL="292100" marR="0" lvl="1" indent="-177800" algn="l" defTabSz="457200" rtl="0" eaLnBrk="0" fontAlgn="base" latinLnBrk="0" hangingPunct="0">
              <a:lnSpc>
                <a:spcPct val="100000"/>
              </a:lnSpc>
              <a:spcBef>
                <a:spcPts val="0"/>
              </a:spcBef>
              <a:spcAft>
                <a:spcPct val="0"/>
              </a:spcAft>
              <a:buClrTx/>
              <a:buSzTx/>
              <a:buFont typeface="Arial" charset="0"/>
              <a:buChar char="•"/>
              <a:tabLst/>
              <a:defRPr/>
            </a:pPr>
            <a:r>
              <a:rPr kumimoji="0" lang="en-US" sz="1200" b="0" i="1" u="none" strike="noStrike" kern="1200" cap="none" spc="0" normalizeH="0" baseline="0" noProof="0" dirty="0">
                <a:ln>
                  <a:noFill/>
                </a:ln>
                <a:solidFill>
                  <a:srgbClr val="000000"/>
                </a:solidFill>
                <a:effectLst/>
                <a:uLnTx/>
                <a:uFillTx/>
                <a:latin typeface="Arial" charset="0"/>
                <a:cs typeface="Arial" charset="0"/>
              </a:rPr>
              <a:t>Mathematics Framework for California Public Schools: Kindergarten Through Grade Twelve </a:t>
            </a:r>
            <a:r>
              <a:rPr kumimoji="0" lang="en-US" sz="1200" b="0" i="0" u="none" strike="noStrike" kern="1200" cap="none" spc="0" normalizeH="0" baseline="0" noProof="0" dirty="0">
                <a:ln>
                  <a:noFill/>
                </a:ln>
                <a:solidFill>
                  <a:srgbClr val="000000"/>
                </a:solidFill>
                <a:effectLst/>
                <a:uLnTx/>
                <a:uFillTx/>
                <a:latin typeface="Arial" charset="0"/>
                <a:cs typeface="Arial" charset="0"/>
              </a:rPr>
              <a:t>(2015 edition) (CDE, 2015)</a:t>
            </a:r>
          </a:p>
          <a:p>
            <a:pPr marL="292100" marR="0" lvl="1" indent="-177800" algn="l" defTabSz="457200" rtl="0" eaLnBrk="0" fontAlgn="base" latinLnBrk="0" hangingPunct="0">
              <a:lnSpc>
                <a:spcPct val="100000"/>
              </a:lnSpc>
              <a:spcBef>
                <a:spcPts val="0"/>
              </a:spcBef>
              <a:spcAft>
                <a:spcPct val="0"/>
              </a:spcAft>
              <a:buClrTx/>
              <a:buSzTx/>
              <a:buFont typeface="Arial" charset="0"/>
              <a:buChar char="•"/>
              <a:tabLst/>
              <a:defRPr/>
            </a:pPr>
            <a:r>
              <a:rPr kumimoji="0" lang="en-US" sz="1200" b="0" i="1" u="none" strike="noStrike" kern="1200" cap="none" spc="0" normalizeH="0" baseline="0" noProof="0" dirty="0">
                <a:ln>
                  <a:noFill/>
                </a:ln>
                <a:solidFill>
                  <a:srgbClr val="000000"/>
                </a:solidFill>
                <a:effectLst/>
                <a:uLnTx/>
                <a:uFillTx/>
                <a:latin typeface="Arial" charset="0"/>
                <a:cs typeface="Arial" charset="0"/>
              </a:rPr>
              <a:t>English Language Arts/English Language Development Framework for California Public Schools: Kindergarten Through Grade Twelve </a:t>
            </a:r>
            <a:r>
              <a:rPr kumimoji="0" lang="en-US" sz="1200" b="0" i="0" u="none" strike="noStrike" kern="1200" cap="none" spc="0" normalizeH="0" baseline="0" noProof="0" dirty="0">
                <a:ln>
                  <a:noFill/>
                </a:ln>
                <a:solidFill>
                  <a:srgbClr val="000000"/>
                </a:solidFill>
                <a:effectLst/>
                <a:uLnTx/>
                <a:uFillTx/>
                <a:latin typeface="Arial" charset="0"/>
                <a:cs typeface="Arial" charset="0"/>
              </a:rPr>
              <a:t>(2015 edition) (CDE, 2015)</a:t>
            </a:r>
          </a:p>
          <a:p>
            <a:pPr marL="292100" marR="0" lvl="1" indent="-177800" algn="l" defTabSz="457200" rtl="0" eaLnBrk="0" fontAlgn="base" latinLnBrk="0" hangingPunct="0">
              <a:lnSpc>
                <a:spcPct val="100000"/>
              </a:lnSpc>
              <a:spcBef>
                <a:spcPts val="0"/>
              </a:spcBef>
              <a:spcAft>
                <a:spcPct val="0"/>
              </a:spcAft>
              <a:buClrTx/>
              <a:buSzTx/>
              <a:buFont typeface="Arial" charset="0"/>
              <a:buChar char="•"/>
              <a:tabLst/>
              <a:defRPr/>
            </a:pPr>
            <a:r>
              <a:rPr kumimoji="0" lang="en-US" sz="1200" b="0" i="1" u="none" strike="noStrike" kern="1200" cap="none" spc="0" normalizeH="0" baseline="0" noProof="0" dirty="0">
                <a:ln>
                  <a:noFill/>
                </a:ln>
                <a:solidFill>
                  <a:srgbClr val="000000"/>
                </a:solidFill>
                <a:effectLst/>
                <a:uLnTx/>
                <a:uFillTx/>
                <a:latin typeface="Arial" charset="0"/>
                <a:cs typeface="Arial" charset="0"/>
              </a:rPr>
              <a:t>Preschool English Learners: Principles and Practices to Promote Language, Literacy, and Learning—A Resource Guide </a:t>
            </a:r>
            <a:r>
              <a:rPr kumimoji="0" lang="en-US" sz="1200" b="0" i="0" u="none" strike="noStrike" kern="1200" cap="none" spc="0" normalizeH="0" baseline="0" noProof="0" dirty="0">
                <a:ln>
                  <a:noFill/>
                </a:ln>
                <a:solidFill>
                  <a:srgbClr val="000000"/>
                </a:solidFill>
                <a:effectLst/>
                <a:uLnTx/>
                <a:uFillTx/>
                <a:latin typeface="Arial" charset="0"/>
                <a:cs typeface="Arial" charset="0"/>
              </a:rPr>
              <a:t>(Second Edition) (CDE, 2015)</a:t>
            </a:r>
          </a:p>
          <a:p>
            <a:pPr marL="292100" marR="0" lvl="1" indent="-177800" algn="l" defTabSz="457200" rtl="0" eaLnBrk="0" fontAlgn="base" latinLnBrk="0" hangingPunct="0">
              <a:lnSpc>
                <a:spcPct val="100000"/>
              </a:lnSpc>
              <a:spcBef>
                <a:spcPts val="0"/>
              </a:spcBef>
              <a:spcAft>
                <a:spcPct val="0"/>
              </a:spcAft>
              <a:buClrTx/>
              <a:buSzTx/>
              <a:buFont typeface="Arial" charset="0"/>
              <a:buChar char="•"/>
              <a:tabLst/>
              <a:defRPr/>
            </a:pPr>
            <a:r>
              <a:rPr kumimoji="0" lang="en-US" sz="1200" b="0" i="1" u="none" strike="noStrike" kern="1200" cap="none" spc="0" normalizeH="0" baseline="0" noProof="0" dirty="0">
                <a:ln>
                  <a:noFill/>
                </a:ln>
                <a:solidFill>
                  <a:srgbClr val="000000"/>
                </a:solidFill>
                <a:effectLst/>
                <a:uLnTx/>
                <a:uFillTx/>
                <a:latin typeface="Arial" charset="0"/>
                <a:ea typeface="Arial" charset="0"/>
                <a:cs typeface="Arial" charset="0"/>
              </a:rPr>
              <a:t>Transitional Kindergarten Implementation Guide – A Resource for Public School District Administrators and Teachers </a:t>
            </a:r>
            <a:r>
              <a:rPr kumimoji="0" lang="en-US" sz="1200" b="0" i="0" u="none" strike="noStrike" kern="1200" cap="none" spc="0" normalizeH="0" baseline="0" noProof="0" dirty="0">
                <a:ln>
                  <a:noFill/>
                </a:ln>
                <a:solidFill>
                  <a:srgbClr val="000000"/>
                </a:solidFill>
                <a:effectLst/>
                <a:uLnTx/>
                <a:uFillTx/>
                <a:latin typeface="Arial" charset="0"/>
                <a:ea typeface="Arial" charset="0"/>
                <a:cs typeface="Arial" charset="0"/>
              </a:rPr>
              <a:t>(CDE, 2013)</a:t>
            </a:r>
          </a:p>
          <a:p>
            <a:pPr marL="292100" marR="0" lvl="1" indent="-177800" algn="l" defTabSz="914400" rtl="0" eaLnBrk="0" fontAlgn="base" latinLnBrk="0" hangingPunct="0">
              <a:lnSpc>
                <a:spcPct val="100000"/>
              </a:lnSpc>
              <a:spcBef>
                <a:spcPts val="0"/>
              </a:spcBef>
              <a:spcAft>
                <a:spcPct val="0"/>
              </a:spcAft>
              <a:buClrTx/>
              <a:buSzTx/>
              <a:buFont typeface="Arial"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Arial" charset="0"/>
                <a:cs typeface="Arial" charset="0"/>
              </a:rPr>
              <a:t>Desired Results Developmental Profile—Kindergarten (2015): A Developmental Continuum for Kindergarten </a:t>
            </a:r>
            <a:r>
              <a:rPr kumimoji="0" lang="en-US" sz="1200" b="0" i="0" u="none" strike="noStrike" kern="1200" cap="none" spc="0" normalizeH="0" baseline="0" noProof="0" dirty="0">
                <a:ln>
                  <a:noFill/>
                </a:ln>
                <a:solidFill>
                  <a:srgbClr val="000000"/>
                </a:solidFill>
                <a:effectLst/>
                <a:uLnTx/>
                <a:uFillTx/>
                <a:latin typeface="Arial" charset="0"/>
                <a:cs typeface="Arial" charset="0"/>
              </a:rPr>
              <a:t>[DRDP-K (2015)]</a:t>
            </a:r>
            <a:endParaRPr kumimoji="0" lang="en-US" sz="1200" b="1" i="0" u="none" strike="noStrike" kern="1200" cap="none" spc="0" normalizeH="0" baseline="0" noProof="0" dirty="0">
              <a:ln>
                <a:noFill/>
              </a:ln>
              <a:solidFill>
                <a:srgbClr val="000000"/>
              </a:solidFill>
              <a:effectLst/>
              <a:uLnTx/>
              <a:uFillTx/>
              <a:latin typeface="Arial" charset="0"/>
              <a:cs typeface="Arial" charset="0"/>
            </a:endParaRPr>
          </a:p>
          <a:p>
            <a:pPr marL="292100" marR="0" lvl="1" indent="-177800" algn="l" defTabSz="914400" rtl="0" eaLnBrk="0" fontAlgn="base" latinLnBrk="0" hangingPunct="0">
              <a:lnSpc>
                <a:spcPct val="100000"/>
              </a:lnSpc>
              <a:spcBef>
                <a:spcPts val="0"/>
              </a:spcBef>
              <a:spcAft>
                <a:spcPct val="0"/>
              </a:spcAft>
              <a:buClrTx/>
              <a:buSzTx/>
              <a:buFont typeface="Arial" charset="0"/>
              <a:buChar char="•"/>
              <a:tabLst/>
              <a:defRPr/>
            </a:pPr>
            <a:endParaRPr kumimoji="0" lang="en-US" sz="1200" b="1" i="0" u="none" strike="noStrike" kern="1200" cap="none" spc="0" normalizeH="0" baseline="0" noProof="0" dirty="0">
              <a:ln>
                <a:noFill/>
              </a:ln>
              <a:solidFill>
                <a:srgbClr val="000000"/>
              </a:solidFill>
              <a:effectLst/>
              <a:uLnTx/>
              <a:uFillTx/>
              <a:latin typeface="Arial" charset="0"/>
              <a:cs typeface="Arial" charset="0"/>
            </a:endParaRPr>
          </a:p>
          <a:p>
            <a:pPr marL="114300" marR="0" lvl="1" indent="0" algn="l" defTabSz="914400" rtl="0" eaLnBrk="0" fontAlgn="base" latinLnBrk="0" hangingPunct="0">
              <a:lnSpc>
                <a:spcPct val="100000"/>
              </a:lnSpc>
              <a:spcBef>
                <a:spcPts val="0"/>
              </a:spcBef>
              <a:spcAft>
                <a:spcPct val="0"/>
              </a:spcAft>
              <a:buClrTx/>
              <a:buSzTx/>
              <a:buFont typeface="Arial" charset="0"/>
              <a:buNone/>
              <a:tabLst/>
              <a:defRPr/>
            </a:pPr>
            <a:r>
              <a:rPr kumimoji="0" lang="en-US" sz="1200" b="1" i="0" u="none" strike="noStrike" kern="1200" cap="none" spc="0" normalizeH="0" baseline="0" noProof="0" dirty="0">
                <a:ln>
                  <a:noFill/>
                </a:ln>
                <a:solidFill>
                  <a:srgbClr val="000000"/>
                </a:solidFill>
                <a:effectLst/>
                <a:uLnTx/>
                <a:uFillTx/>
                <a:latin typeface="Arial" charset="0"/>
                <a:cs typeface="Arial" charset="0"/>
              </a:rPr>
              <a:t>Optional:</a:t>
            </a:r>
            <a:br>
              <a:rPr kumimoji="0" lang="en-US" sz="1200" b="1" i="0" u="none" strike="noStrike" kern="1200" cap="none" spc="0" normalizeH="0" baseline="0" noProof="0" dirty="0">
                <a:ln>
                  <a:noFill/>
                </a:ln>
                <a:solidFill>
                  <a:srgbClr val="000000"/>
                </a:solidFill>
                <a:effectLst/>
                <a:uLnTx/>
                <a:uFillTx/>
                <a:latin typeface="Arial" charset="0"/>
                <a:cs typeface="Arial" charset="0"/>
              </a:rPr>
            </a:br>
            <a:r>
              <a:rPr kumimoji="0" lang="en-US" sz="1200" b="0" i="0" u="none" strike="noStrike" kern="1200" cap="none" spc="0" normalizeH="0" baseline="0" noProof="0" dirty="0">
                <a:ln>
                  <a:noFill/>
                </a:ln>
                <a:solidFill>
                  <a:srgbClr val="000000"/>
                </a:solidFill>
                <a:effectLst/>
                <a:uLnTx/>
                <a:uFillTx/>
                <a:latin typeface="Arial" charset="0"/>
                <a:cs typeface="Arial" charset="0"/>
              </a:rPr>
              <a:t>Consider having a book walk to introduce the resources.</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Arial" charset="0"/>
            </a:endParaRPr>
          </a:p>
        </p:txBody>
      </p:sp>
      <p:sp>
        <p:nvSpPr>
          <p:cNvPr id="2969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solidFill>
                  <a:prstClr val="black"/>
                </a:solidFill>
              </a:rPr>
              <a:pPr/>
              <a:t>5</a:t>
            </a:fld>
            <a:endParaRPr lang="en-US" altLang="en-US" sz="1200">
              <a:solidFill>
                <a:prstClr val="black"/>
              </a:solidFill>
            </a:endParaRPr>
          </a:p>
        </p:txBody>
      </p:sp>
    </p:spTree>
    <p:extLst>
      <p:ext uri="{BB962C8B-B14F-4D97-AF65-F5344CB8AC3E}">
        <p14:creationId xmlns:p14="http://schemas.microsoft.com/office/powerpoint/2010/main" val="3058368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622007-E994-42F0-8224-3D744C974629}" type="slidenum">
              <a:rPr lang="en-US" altLang="en-US" sz="1200"/>
              <a:pPr/>
              <a:t>50</a:t>
            </a:fld>
            <a:endParaRPr lang="en-US" altLang="en-US" sz="1200"/>
          </a:p>
        </p:txBody>
      </p:sp>
      <p:sp>
        <p:nvSpPr>
          <p:cNvPr id="116738" name="Rectangle 2"/>
          <p:cNvSpPr>
            <a:spLocks noGrp="1" noRot="1" noChangeAspect="1" noTextEdit="1"/>
          </p:cNvSpPr>
          <p:nvPr>
            <p:ph type="sldImg"/>
          </p:nvPr>
        </p:nvSpPr>
        <p:spPr>
          <a:ln/>
        </p:spPr>
      </p:sp>
      <p:sp>
        <p:nvSpPr>
          <p:cNvPr id="116739" name="Rectangle 3"/>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b="1" dirty="0">
                <a:latin typeface="Arial" panose="020B0604020202020204" pitchFamily="34" charset="0"/>
              </a:rPr>
              <a:t>Presenter Remarks:</a:t>
            </a:r>
          </a:p>
          <a:p>
            <a:pPr eaLnBrk="1" hangingPunct="1">
              <a:spcBef>
                <a:spcPct val="50000"/>
              </a:spcBef>
            </a:pPr>
            <a:r>
              <a:rPr lang="en-US" altLang="en-US" dirty="0">
                <a:latin typeface="Arial" panose="020B0604020202020204" pitchFamily="34" charset="0"/>
              </a:rPr>
              <a:t>“Preschool children are active, enthusiastic learners who take pleasure in the ability to discover new things</a:t>
            </a:r>
            <a:r>
              <a:rPr lang="en-US" altLang="en-US" baseline="0" dirty="0">
                <a:latin typeface="Arial" panose="020B0604020202020204" pitchFamily="34" charset="0"/>
              </a:rPr>
              <a:t>” </a:t>
            </a:r>
            <a:r>
              <a:rPr lang="en-US" altLang="en-US" dirty="0">
                <a:latin typeface="Arial" panose="020B0604020202020204" pitchFamily="34" charset="0"/>
              </a:rPr>
              <a:t>(PCF , Vol. 1,</a:t>
            </a:r>
            <a:r>
              <a:rPr lang="en-US" sz="1200" dirty="0">
                <a:ea typeface="MS PGothic" charset="0"/>
              </a:rPr>
              <a:t> p. </a:t>
            </a:r>
            <a:r>
              <a:rPr lang="en-US" altLang="en-US" dirty="0">
                <a:latin typeface="Arial" panose="020B0604020202020204" pitchFamily="34" charset="0"/>
              </a:rPr>
              <a:t> 57).</a:t>
            </a:r>
          </a:p>
          <a:p>
            <a:pPr eaLnBrk="1" hangingPunct="1">
              <a:spcBef>
                <a:spcPct val="50000"/>
              </a:spcBef>
            </a:pPr>
            <a:endParaRPr lang="en-US" altLang="en-US" dirty="0">
              <a:latin typeface="Arial" panose="020B0604020202020204" pitchFamily="34" charset="0"/>
            </a:endParaRPr>
          </a:p>
          <a:p>
            <a:pPr eaLnBrk="1" hangingPunct="1">
              <a:spcBef>
                <a:spcPct val="50000"/>
              </a:spcBef>
            </a:pPr>
            <a:r>
              <a:rPr lang="en-US" altLang="en-US" dirty="0">
                <a:latin typeface="Arial" panose="020B0604020202020204" pitchFamily="34" charset="0"/>
              </a:rPr>
              <a:t>It is our job to capitalize on this enthusiasm and help them hold on to it throughout their educational experience. </a:t>
            </a:r>
          </a:p>
          <a:p>
            <a:pPr algn="r" eaLnBrk="1" hangingPunct="1">
              <a:spcBef>
                <a:spcPct val="50000"/>
              </a:spcBef>
            </a:pPr>
            <a:endParaRPr lang="en-US" altLang="en-US" dirty="0">
              <a:solidFill>
                <a:schemeClr val="bg1"/>
              </a:solidFill>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01722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a:t>
            </a:r>
          </a:p>
          <a:p>
            <a:r>
              <a:rPr lang="en-US" altLang="en-US" dirty="0">
                <a:latin typeface="Arial" panose="020B0604020202020204" pitchFamily="34" charset="0"/>
              </a:rPr>
              <a:t>Both the Self-Awareness and Initiative in Learning </a:t>
            </a:r>
            <a:r>
              <a:rPr lang="en-US" altLang="en-US" dirty="0" err="1">
                <a:latin typeface="Arial" panose="020B0604020202020204" pitchFamily="34" charset="0"/>
              </a:rPr>
              <a:t>substrands</a:t>
            </a:r>
            <a:r>
              <a:rPr lang="en-US" altLang="en-US" dirty="0">
                <a:latin typeface="Arial" panose="020B0604020202020204" pitchFamily="34" charset="0"/>
              </a:rPr>
              <a:t> are supported by an environment that facilitates the growth of autonomy.  This wheel experience enabled you to have autonomy with the materials you chose, how you solved the problem, and the thoughts, discussions, meaning-making you brought to the activity. It is this open-ended environment, with vital scaffolding support in describing what is occurring, that we need to have throughout the program day and environment. Creating this can be a “real challenge.”</a:t>
            </a:r>
            <a:endParaRPr lang="en-US" altLang="ja-JP" dirty="0">
              <a:latin typeface="Arial" panose="020B0604020202020204" pitchFamily="34" charset="0"/>
            </a:endParaRPr>
          </a:p>
          <a:p>
            <a:endParaRPr lang="en-US" altLang="en-US" b="1" dirty="0">
              <a:latin typeface="Arial" panose="020B0604020202020204" pitchFamily="34" charset="0"/>
            </a:endParaRPr>
          </a:p>
          <a:p>
            <a:r>
              <a:rPr lang="en-US" altLang="en-US" dirty="0">
                <a:latin typeface="Arial" panose="020B0604020202020204" pitchFamily="34" charset="0"/>
              </a:rPr>
              <a:t>“Children must be allowed to freely choose and pursue interests and activities, both alone and with others. They must be allowed to translate their own thoughts, ideas, and preferences into new explorations” (PCF, Vol. 1,</a:t>
            </a:r>
            <a:r>
              <a:rPr lang="en-US" sz="1200" dirty="0">
                <a:ea typeface="MS PGothic" charset="0"/>
              </a:rPr>
              <a:t> p. </a:t>
            </a:r>
            <a:r>
              <a:rPr lang="en-US" altLang="en-US" dirty="0">
                <a:latin typeface="Arial" panose="020B0604020202020204" pitchFamily="34" charset="0"/>
              </a:rPr>
              <a:t>41).</a:t>
            </a:r>
          </a:p>
          <a:p>
            <a:endParaRPr lang="en-US" altLang="en-US" dirty="0">
              <a:latin typeface="Arial" panose="020B0604020202020204" pitchFamily="34" charset="0"/>
            </a:endParaRPr>
          </a:p>
          <a:p>
            <a:r>
              <a:rPr lang="en-US" altLang="en-US" dirty="0">
                <a:latin typeface="Arial" panose="020B0604020202020204" pitchFamily="34" charset="0"/>
              </a:rPr>
              <a:t>Read through interactions and strategies for Self-Awareness on page 47 of the Preschool</a:t>
            </a:r>
            <a:r>
              <a:rPr lang="en-US" altLang="en-US" baseline="0" dirty="0">
                <a:latin typeface="Arial" panose="020B0604020202020204" pitchFamily="34" charset="0"/>
              </a:rPr>
              <a:t> Curriculum Framework, Volume 1,</a:t>
            </a:r>
            <a:r>
              <a:rPr lang="en-US" altLang="en-US" dirty="0">
                <a:latin typeface="Arial" panose="020B0604020202020204" pitchFamily="34" charset="0"/>
              </a:rPr>
              <a:t> then read the interactions and strategies for Initiative</a:t>
            </a:r>
            <a:r>
              <a:rPr lang="en-US" altLang="en-US" baseline="0" dirty="0">
                <a:latin typeface="Arial" panose="020B0604020202020204" pitchFamily="34" charset="0"/>
              </a:rPr>
              <a:t> in</a:t>
            </a:r>
            <a:r>
              <a:rPr lang="en-US" altLang="en-US" dirty="0">
                <a:latin typeface="Arial" panose="020B0604020202020204" pitchFamily="34" charset="0"/>
              </a:rPr>
              <a:t> Learning on</a:t>
            </a:r>
            <a:r>
              <a:rPr lang="en-US" altLang="en-US" baseline="0" dirty="0">
                <a:latin typeface="Arial" panose="020B0604020202020204" pitchFamily="34" charset="0"/>
              </a:rPr>
              <a:t> page 5 of the </a:t>
            </a:r>
            <a:r>
              <a:rPr lang="en-US" altLang="en-US" dirty="0">
                <a:latin typeface="Arial" panose="020B0604020202020204" pitchFamily="34" charset="0"/>
              </a:rPr>
              <a:t>Preschool</a:t>
            </a:r>
            <a:r>
              <a:rPr lang="en-US" altLang="en-US" baseline="0" dirty="0">
                <a:latin typeface="Arial" panose="020B0604020202020204" pitchFamily="34" charset="0"/>
              </a:rPr>
              <a:t> Curriculum Framework, Volume 1. H</a:t>
            </a:r>
            <a:r>
              <a:rPr lang="en-US" altLang="en-US" dirty="0">
                <a:latin typeface="Arial" panose="020B0604020202020204" pitchFamily="34" charset="0"/>
              </a:rPr>
              <a:t>ighlight or</a:t>
            </a:r>
            <a:r>
              <a:rPr lang="en-US" altLang="en-US" baseline="0" dirty="0">
                <a:latin typeface="Arial" panose="020B0604020202020204" pitchFamily="34" charset="0"/>
              </a:rPr>
              <a:t> tab </a:t>
            </a:r>
            <a:r>
              <a:rPr lang="en-US" altLang="en-US" dirty="0">
                <a:latin typeface="Arial" panose="020B0604020202020204" pitchFamily="34" charset="0"/>
              </a:rPr>
              <a:t>anything you notice that would specifically help teachers create an environment that supports autonomy.</a:t>
            </a:r>
          </a:p>
          <a:p>
            <a:endParaRPr lang="en-US" altLang="en-US" b="1" dirty="0">
              <a:latin typeface="Arial" panose="020B0604020202020204" pitchFamily="34" charset="0"/>
            </a:endParaRPr>
          </a:p>
          <a:p>
            <a:r>
              <a:rPr lang="en-US" altLang="en-US" dirty="0">
                <a:latin typeface="Arial" panose="020B0604020202020204" pitchFamily="34" charset="0"/>
              </a:rPr>
              <a:t>Will a few volunteers share what they circled and one way to do this in the classroom?</a:t>
            </a:r>
          </a:p>
        </p:txBody>
      </p:sp>
      <p:sp>
        <p:nvSpPr>
          <p:cNvPr id="118787"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D19F18-4CBF-46CB-8E1D-DF6E3444A30A}" type="slidenum">
              <a:rPr lang="en-US" altLang="en-US" sz="1200"/>
              <a:pPr/>
              <a:t>51</a:t>
            </a:fld>
            <a:endParaRPr lang="en-US" altLang="en-US" sz="1200"/>
          </a:p>
        </p:txBody>
      </p:sp>
    </p:spTree>
    <p:extLst>
      <p:ext uri="{BB962C8B-B14F-4D97-AF65-F5344CB8AC3E}">
        <p14:creationId xmlns:p14="http://schemas.microsoft.com/office/powerpoint/2010/main" val="90246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33C511D-0F17-4816-8CBF-12CEB609ECCB}" type="slidenum">
              <a:rPr lang="en-US" altLang="en-US" sz="1200">
                <a:cs typeface="Arial" panose="020B0604020202020204" pitchFamily="34" charset="0"/>
              </a:rPr>
              <a:pPr/>
              <a:t>52</a:t>
            </a:fld>
            <a:endParaRPr lang="en-US" altLang="en-US" sz="1200">
              <a:cs typeface="Arial" panose="020B0604020202020204" pitchFamily="34"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a:t>
            </a:r>
            <a:endParaRPr lang="en-US" altLang="en-US" dirty="0">
              <a:latin typeface="Arial" panose="020B0604020202020204" pitchFamily="34" charset="0"/>
            </a:endParaRPr>
          </a:p>
          <a:p>
            <a:pPr eaLnBrk="1" hangingPunct="1"/>
            <a:r>
              <a:rPr lang="en-US" altLang="en-US" dirty="0">
                <a:latin typeface="Arial" panose="020B0604020202020204" pitchFamily="34" charset="0"/>
              </a:rPr>
              <a:t>Include tactile activities for children with visual impairments. Modify classroom tools by adding handles or grips for children with orthopedic impairments. Specially made communication books in the languages of the children in the classroom make possible plans for play for children with autism spectrum disorders” (PCF, Vol. 1, </a:t>
            </a:r>
            <a:r>
              <a:rPr lang="en-US" sz="1200" dirty="0">
                <a:ea typeface="MS PGothic" charset="0"/>
              </a:rPr>
              <a:t>p. </a:t>
            </a:r>
            <a:r>
              <a:rPr lang="en-US" altLang="en-US" dirty="0">
                <a:latin typeface="Arial" panose="020B0604020202020204" pitchFamily="34" charset="0"/>
              </a:rPr>
              <a:t>58).</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be looking at the idea-filled, free, downloadable book,</a:t>
            </a:r>
            <a:r>
              <a:rPr lang="en-US" altLang="en-US" baseline="0" dirty="0">
                <a:latin typeface="Arial" panose="020B0604020202020204" pitchFamily="34" charset="0"/>
              </a:rPr>
              <a:t> </a:t>
            </a:r>
            <a:r>
              <a:rPr lang="en-US" altLang="ja-JP" i="1" dirty="0">
                <a:latin typeface="Arial" panose="020B0604020202020204" pitchFamily="34" charset="0"/>
              </a:rPr>
              <a:t>Adaptations in Action</a:t>
            </a:r>
            <a:r>
              <a:rPr lang="en-US" altLang="ja-JP" dirty="0">
                <a:latin typeface="Arial" panose="020B0604020202020204" pitchFamily="34" charset="0"/>
              </a:rPr>
              <a:t>,</a:t>
            </a:r>
            <a:r>
              <a:rPr lang="en-US" altLang="ja-JP" baseline="0" dirty="0">
                <a:latin typeface="Arial" panose="020B0604020202020204" pitchFamily="34" charset="0"/>
              </a:rPr>
              <a:t> </a:t>
            </a:r>
            <a:r>
              <a:rPr lang="en-US" altLang="ja-JP" dirty="0">
                <a:latin typeface="Arial" panose="020B0604020202020204" pitchFamily="34" charset="0"/>
              </a:rPr>
              <a:t>later in this session.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531442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CEAB99-0F35-41E8-91C5-227B3AACAF73}" type="slidenum">
              <a:rPr lang="en-US" altLang="en-US" sz="1200">
                <a:cs typeface="Arial" panose="020B0604020202020204" pitchFamily="34" charset="0"/>
              </a:rPr>
              <a:pPr/>
              <a:t>53</a:t>
            </a:fld>
            <a:endParaRPr lang="en-US" altLang="en-US" sz="1200">
              <a:cs typeface="Arial" panose="020B0604020202020204" pitchFamily="34"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marR="0" indent="-228600" algn="l" defTabSz="914400" rtl="0" eaLnBrk="1" fontAlgn="base" latinLnBrk="0" hangingPunct="1">
              <a:lnSpc>
                <a:spcPct val="100000"/>
              </a:lnSpc>
              <a:spcBef>
                <a:spcPts val="0"/>
              </a:spcBef>
              <a:spcAft>
                <a:spcPct val="0"/>
              </a:spcAft>
              <a:buClrTx/>
              <a:buSzTx/>
              <a:buFontTx/>
              <a:buNone/>
              <a:tabLst/>
              <a:defRPr/>
            </a:pPr>
            <a:r>
              <a:rPr lang="en-US" altLang="en-US" b="1" dirty="0">
                <a:latin typeface="Arial" panose="020B0604020202020204" pitchFamily="34" charset="0"/>
              </a:rPr>
              <a:t>Activity 5:</a:t>
            </a:r>
            <a:r>
              <a:rPr lang="en-US" altLang="en-US" b="1" baseline="0" dirty="0">
                <a:latin typeface="Arial" panose="020B0604020202020204" pitchFamily="34" charset="0"/>
              </a:rPr>
              <a:t> </a:t>
            </a:r>
            <a:r>
              <a:rPr lang="en-US" altLang="en-US" b="1" dirty="0">
                <a:latin typeface="Arial" panose="020B0604020202020204" pitchFamily="34" charset="0"/>
              </a:rPr>
              <a:t>Performance or Learning</a:t>
            </a:r>
          </a:p>
          <a:p>
            <a:pPr marL="228600" marR="0" indent="-228600" algn="l" defTabSz="914400" rtl="0" eaLnBrk="1" fontAlgn="base" latinLnBrk="0" hangingPunct="1">
              <a:lnSpc>
                <a:spcPct val="100000"/>
              </a:lnSpc>
              <a:spcBef>
                <a:spcPts val="0"/>
              </a:spcBef>
              <a:spcAft>
                <a:spcPct val="0"/>
              </a:spcAft>
              <a:buClrTx/>
              <a:buSzTx/>
              <a:buFontTx/>
              <a:buNone/>
              <a:tabLst/>
              <a:defRPr/>
            </a:pPr>
            <a:endParaRPr lang="en-US" altLang="en-US" b="1" dirty="0">
              <a:latin typeface="Arial" panose="020B0604020202020204" pitchFamily="34" charset="0"/>
            </a:endParaRPr>
          </a:p>
          <a:p>
            <a:pPr marL="228600" indent="-228600" eaLnBrk="1" hangingPunct="1"/>
            <a:r>
              <a:rPr lang="en-US" altLang="en-US" b="1" dirty="0">
                <a:latin typeface="Arial" panose="020B0604020202020204" pitchFamily="34" charset="0"/>
              </a:rPr>
              <a:t>Presenter Remarks:</a:t>
            </a:r>
            <a:r>
              <a:rPr lang="en-US" altLang="ja-JP" dirty="0">
                <a:latin typeface="Arial" panose="020B0604020202020204" pitchFamily="34" charset="0"/>
              </a:rPr>
              <a:t>.</a:t>
            </a:r>
          </a:p>
          <a:p>
            <a:pPr marL="0" indent="0" eaLnBrk="1" hangingPunct="1">
              <a:buFont typeface="Arial" panose="020B0604020202020204" pitchFamily="34" charset="0"/>
              <a:buNone/>
            </a:pPr>
            <a:r>
              <a:rPr lang="en-US" altLang="ja-JP" dirty="0">
                <a:latin typeface="Arial" panose="020B0604020202020204" pitchFamily="34" charset="0"/>
              </a:rPr>
              <a:t>Silently read Handout</a:t>
            </a:r>
            <a:r>
              <a:rPr lang="en-US" altLang="ja-JP" baseline="0" dirty="0">
                <a:latin typeface="Arial" panose="020B0604020202020204" pitchFamily="34" charset="0"/>
              </a:rPr>
              <a:t> </a:t>
            </a:r>
            <a:r>
              <a:rPr lang="en-US" altLang="ja-JP" dirty="0">
                <a:latin typeface="Arial" panose="020B0604020202020204" pitchFamily="34" charset="0"/>
              </a:rPr>
              <a:t>3:</a:t>
            </a:r>
            <a:r>
              <a:rPr lang="en-US" altLang="ja-JP" baseline="0" dirty="0">
                <a:latin typeface="Arial" panose="020B0604020202020204" pitchFamily="34" charset="0"/>
              </a:rPr>
              <a:t> </a:t>
            </a:r>
            <a:r>
              <a:rPr lang="en-US" altLang="ja-JP" dirty="0">
                <a:latin typeface="Arial" panose="020B0604020202020204" pitchFamily="34" charset="0"/>
              </a:rPr>
              <a:t>Performance vs Learning Orientation. As a table, create a visual to represent the characteristics of the two different orientations, the influence each has on children’s learning, and how to support a learning orientation.</a:t>
            </a:r>
          </a:p>
          <a:p>
            <a:endParaRPr lang="en-US" dirty="0">
              <a:latin typeface="Arial" panose="020B0604020202020204" pitchFamily="34" charset="0"/>
            </a:endParaRPr>
          </a:p>
          <a:p>
            <a:r>
              <a:rPr lang="en-US" b="1" cap="all" dirty="0"/>
              <a:t>intent: </a:t>
            </a:r>
            <a:endParaRPr lang="en-US" dirty="0"/>
          </a:p>
          <a:p>
            <a:r>
              <a:rPr lang="en-US" dirty="0"/>
              <a:t>Learn the difference between a </a:t>
            </a:r>
            <a:r>
              <a:rPr lang="en-US" i="1" dirty="0"/>
              <a:t>performance orientation</a:t>
            </a:r>
            <a:r>
              <a:rPr lang="en-US" dirty="0"/>
              <a:t> and a</a:t>
            </a:r>
            <a:r>
              <a:rPr lang="en-US" i="1" dirty="0"/>
              <a:t> learning orientation.</a:t>
            </a:r>
            <a:endParaRPr lang="en-US" dirty="0"/>
          </a:p>
          <a:p>
            <a:r>
              <a:rPr lang="en-US" dirty="0"/>
              <a:t> </a:t>
            </a:r>
          </a:p>
          <a:p>
            <a:r>
              <a:rPr lang="en-US" b="1" dirty="0"/>
              <a:t>GOAL: </a:t>
            </a:r>
            <a:endParaRPr lang="en-US" dirty="0"/>
          </a:p>
          <a:p>
            <a:r>
              <a:rPr lang="en-US" dirty="0"/>
              <a:t>Participants will understand the differences between a performance orientation and a learning orientation and how those differences impact children’s learning</a:t>
            </a:r>
          </a:p>
          <a:p>
            <a:r>
              <a:rPr lang="en-US" b="1" cap="all" dirty="0"/>
              <a:t> </a:t>
            </a:r>
            <a:endParaRPr lang="en-US" dirty="0"/>
          </a:p>
          <a:p>
            <a:r>
              <a:rPr lang="en-US" b="1" cap="all" dirty="0"/>
              <a:t>Materials Required:</a:t>
            </a:r>
            <a:endParaRPr lang="en-US" dirty="0"/>
          </a:p>
          <a:p>
            <a:pPr marL="171450" lvl="0" indent="-171450">
              <a:buFont typeface="Arial" panose="020B0604020202020204" pitchFamily="34" charset="0"/>
              <a:buChar char="•"/>
            </a:pPr>
            <a:r>
              <a:rPr lang="en-US" dirty="0"/>
              <a:t>Handout 3: Performance or Learning</a:t>
            </a:r>
          </a:p>
          <a:p>
            <a:pPr marL="171450" lvl="0" indent="-171450">
              <a:buFont typeface="Arial" panose="020B0604020202020204" pitchFamily="34" charset="0"/>
              <a:buChar char="•"/>
            </a:pPr>
            <a:r>
              <a:rPr lang="en-US" dirty="0"/>
              <a:t>Chart paper</a:t>
            </a:r>
          </a:p>
          <a:p>
            <a:pPr marL="171450" lvl="0" indent="-171450">
              <a:buFont typeface="Arial" panose="020B0604020202020204" pitchFamily="34" charset="0"/>
              <a:buChar char="•"/>
            </a:pPr>
            <a:r>
              <a:rPr lang="en-US" dirty="0"/>
              <a:t>Various colored writing and drawing tools</a:t>
            </a:r>
          </a:p>
          <a:p>
            <a:r>
              <a:rPr lang="en-US" b="1" cap="all" dirty="0"/>
              <a:t> </a:t>
            </a:r>
            <a:endParaRPr lang="en-US" dirty="0"/>
          </a:p>
          <a:p>
            <a:r>
              <a:rPr lang="en-US" b="1" cap="all" dirty="0"/>
              <a:t>Time:</a:t>
            </a:r>
            <a:r>
              <a:rPr lang="en-US" cap="all" dirty="0"/>
              <a:t> </a:t>
            </a:r>
            <a:r>
              <a:rPr lang="en-US" dirty="0"/>
              <a:t>15 minutes</a:t>
            </a:r>
          </a:p>
          <a:p>
            <a:r>
              <a:rPr lang="en-US" dirty="0"/>
              <a:t> </a:t>
            </a:r>
          </a:p>
          <a:p>
            <a:r>
              <a:rPr lang="en-US" b="1" cap="all" dirty="0"/>
              <a:t>Process:</a:t>
            </a:r>
            <a:endParaRPr lang="en-US" dirty="0"/>
          </a:p>
          <a:p>
            <a:pPr marL="171450" lvl="0" indent="-171450">
              <a:buFont typeface="Arial" panose="020B0604020202020204" pitchFamily="34" charset="0"/>
              <a:buChar char="•"/>
            </a:pPr>
            <a:r>
              <a:rPr lang="en-US" dirty="0"/>
              <a:t>Ask participants to silently read Handout 3: Performance or Learning.</a:t>
            </a:r>
          </a:p>
          <a:p>
            <a:pPr marL="171450" lvl="0" indent="-171450">
              <a:buFont typeface="Arial" panose="020B0604020202020204" pitchFamily="34" charset="0"/>
              <a:buChar char="•"/>
            </a:pPr>
            <a:r>
              <a:rPr lang="en-US" dirty="0"/>
              <a:t>As a table, create a visual to represent the characteristics of the two different orientations and the influence each has on children’s learning.</a:t>
            </a:r>
          </a:p>
          <a:p>
            <a:pPr marL="171450" lvl="0" indent="-171450">
              <a:buFont typeface="Arial" panose="020B0604020202020204" pitchFamily="34" charset="0"/>
              <a:buChar char="•"/>
            </a:pPr>
            <a:r>
              <a:rPr lang="en-US" dirty="0"/>
              <a:t>Have students hang their work on the wall in the designated area when they are done.</a:t>
            </a:r>
          </a:p>
          <a:p>
            <a:pPr marL="171450" lvl="0" indent="-171450">
              <a:buFont typeface="Arial" panose="020B0604020202020204" pitchFamily="34" charset="0"/>
              <a:buChar char="•"/>
            </a:pPr>
            <a:r>
              <a:rPr lang="en-US" dirty="0"/>
              <a:t>Invite comments and feedback</a:t>
            </a:r>
          </a:p>
          <a:p>
            <a:pPr marL="228600" indent="-228600"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594607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xfrm>
            <a:off x="1143000" y="687388"/>
            <a:ext cx="4572000" cy="3429000"/>
          </a:xfrm>
          <a:ln/>
        </p:spPr>
      </p:sp>
      <p:sp>
        <p:nvSpPr>
          <p:cNvPr id="126978"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a:solidFill>
                  <a:srgbClr val="000000"/>
                </a:solidFill>
                <a:latin typeface="Arial" panose="020B0604020202020204" pitchFamily="34" charset="0"/>
              </a:rPr>
              <a:t>Presenter Remarks: </a:t>
            </a:r>
          </a:p>
          <a:p>
            <a:pPr eaLnBrk="1" hangingPunct="1">
              <a:spcBef>
                <a:spcPct val="0"/>
              </a:spcBef>
            </a:pPr>
            <a:r>
              <a:rPr lang="en-US" altLang="en-US" dirty="0">
                <a:latin typeface="Arial" panose="020B0604020202020204" pitchFamily="34" charset="0"/>
              </a:rPr>
              <a:t>The Transitional Kindergarten Implementation Guide focuses on the essential components for school district administrators and teachers to consider as they develop comprehensive TK programs.</a:t>
            </a:r>
          </a:p>
          <a:p>
            <a:pPr eaLnBrk="1" hangingPunct="1">
              <a:spcBef>
                <a:spcPct val="0"/>
              </a:spcBef>
            </a:pPr>
            <a:endParaRPr lang="en-US" altLang="en-US" dirty="0">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The guide contains content that bridges preschool and kindergarten.</a:t>
            </a:r>
          </a:p>
          <a:p>
            <a:pPr marL="171450" indent="-171450">
              <a:buFont typeface="Arial" panose="020B0604020202020204" pitchFamily="34" charset="0"/>
              <a:buChar char="•"/>
            </a:pPr>
            <a:r>
              <a:rPr lang="en-US" altLang="en-US" dirty="0">
                <a:latin typeface="Arial" panose="020B0604020202020204" pitchFamily="34" charset="0"/>
              </a:rPr>
              <a:t>TK teachers have the unique opportunity to plan and implement a curriculum reflective of a developmental continuum. </a:t>
            </a:r>
          </a:p>
          <a:p>
            <a:pPr marL="171450" indent="-171450">
              <a:buFont typeface="Arial" panose="020B0604020202020204" pitchFamily="34" charset="0"/>
              <a:buChar char="•"/>
            </a:pPr>
            <a:r>
              <a:rPr lang="en-US" altLang="en-US" dirty="0">
                <a:latin typeface="Arial" panose="020B0604020202020204" pitchFamily="34" charset="0"/>
              </a:rPr>
              <a:t>The TK guide is another resource that teachers can use to support the Social-Emotional Development domain. Specifically in chapter 3, teachers may find strategies to create a sense of autonomy and provide positive feedback in a meaningful way to TK students. </a:t>
            </a:r>
          </a:p>
          <a:p>
            <a:pPr marL="171450" indent="-171450">
              <a:buFont typeface="Arial" panose="020B0604020202020204" pitchFamily="34" charset="0"/>
              <a:buChar char="•"/>
            </a:pPr>
            <a:r>
              <a:rPr lang="en-US" altLang="en-US" dirty="0">
                <a:latin typeface="Arial" panose="020B0604020202020204" pitchFamily="34" charset="0"/>
              </a:rPr>
              <a:t>We will highlight some key strategies from this chapter now.</a:t>
            </a:r>
          </a:p>
        </p:txBody>
      </p:sp>
      <p:sp>
        <p:nvSpPr>
          <p:cNvPr id="12697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AA40BBC-1B4C-4A86-9A93-48881DBF3C97}" type="slidenum">
              <a:rPr lang="en-US" altLang="en-US" sz="1200"/>
              <a:pPr/>
              <a:t>54</a:t>
            </a:fld>
            <a:endParaRPr lang="en-US" altLang="en-US" sz="1200"/>
          </a:p>
        </p:txBody>
      </p:sp>
    </p:spTree>
    <p:extLst>
      <p:ext uri="{BB962C8B-B14F-4D97-AF65-F5344CB8AC3E}">
        <p14:creationId xmlns:p14="http://schemas.microsoft.com/office/powerpoint/2010/main" val="3225904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A5DB7D7-3FA3-4072-90BC-485089F203A1}" type="slidenum">
              <a:rPr lang="en-US" altLang="en-US" sz="1200">
                <a:cs typeface="Arial" panose="020B0604020202020204" pitchFamily="34" charset="0"/>
              </a:rPr>
              <a:pPr/>
              <a:t>55</a:t>
            </a:fld>
            <a:endParaRPr lang="en-US" altLang="en-US" sz="1200">
              <a:cs typeface="Arial" panose="020B0604020202020204" pitchFamily="34"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a:t>
            </a:r>
          </a:p>
          <a:p>
            <a:pPr eaLnBrk="1" hangingPunct="1"/>
            <a:r>
              <a:rPr lang="en-US" altLang="en-US" sz="1200" b="0" dirty="0">
                <a:latin typeface="Arial" panose="020B0604020202020204" pitchFamily="34" charset="0"/>
                <a:cs typeface="Arial" panose="020B0604020202020204" pitchFamily="34" charset="0"/>
              </a:rPr>
              <a:t>Even brief moments where the teacher pauses to observe, comment, and reflect with a student can do much to impact the child</a:t>
            </a:r>
            <a:r>
              <a:rPr lang="ja-JP" altLang="en-US" sz="1200" b="0" dirty="0">
                <a:latin typeface="Arial" panose="020B0604020202020204" pitchFamily="34" charset="0"/>
                <a:cs typeface="Arial" panose="020B0604020202020204" pitchFamily="34" charset="0"/>
              </a:rPr>
              <a:t>’</a:t>
            </a:r>
            <a:r>
              <a:rPr lang="en-US" altLang="ja-JP" sz="1200" b="0" dirty="0">
                <a:latin typeface="Arial" panose="020B0604020202020204" pitchFamily="34" charset="0"/>
                <a:cs typeface="Arial" panose="020B0604020202020204" pitchFamily="34" charset="0"/>
              </a:rPr>
              <a:t>s development of a positive sense of self</a:t>
            </a:r>
            <a:r>
              <a:rPr lang="ja-JP" altLang="en-US" sz="1200" b="0" dirty="0">
                <a:latin typeface="Arial" panose="020B0604020202020204" pitchFamily="34" charset="0"/>
                <a:cs typeface="Arial" panose="020B0604020202020204" pitchFamily="34" charset="0"/>
              </a:rPr>
              <a:t>”</a:t>
            </a:r>
            <a:r>
              <a:rPr lang="en-US" altLang="ja-JP" sz="1200" b="0" dirty="0">
                <a:latin typeface="Arial" panose="020B0604020202020204" pitchFamily="34" charset="0"/>
                <a:cs typeface="Arial" panose="020B0604020202020204" pitchFamily="34" charset="0"/>
              </a:rPr>
              <a:t> (TK Guide, p. 16).</a:t>
            </a:r>
          </a:p>
        </p:txBody>
      </p:sp>
    </p:spTree>
    <p:extLst>
      <p:ext uri="{BB962C8B-B14F-4D97-AF65-F5344CB8AC3E}">
        <p14:creationId xmlns:p14="http://schemas.microsoft.com/office/powerpoint/2010/main" val="5534134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6B8B78-DBD7-4443-9D3F-E399F26C3F61}" type="slidenum">
              <a:rPr lang="en-US" altLang="en-US" sz="1200">
                <a:cs typeface="Arial" panose="020B0604020202020204" pitchFamily="34" charset="0"/>
              </a:rPr>
              <a:pPr/>
              <a:t>56</a:t>
            </a:fld>
            <a:endParaRPr lang="en-US" altLang="en-US" sz="1200">
              <a:cs typeface="Arial" panose="020B0604020202020204" pitchFamily="34"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dirty="0">
                <a:latin typeface="Arial" panose="020B0604020202020204" pitchFamily="34" charset="0"/>
              </a:rPr>
              <a:t>“Student-initiated challenges in outdoor environments permit students to push their limits and build self-awareness of the strengths and emerging abilities” (TK Guide, p. 79).</a:t>
            </a:r>
          </a:p>
        </p:txBody>
      </p:sp>
    </p:spTree>
    <p:extLst>
      <p:ext uri="{BB962C8B-B14F-4D97-AF65-F5344CB8AC3E}">
        <p14:creationId xmlns:p14="http://schemas.microsoft.com/office/powerpoint/2010/main" val="20299758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D30D084-12C4-4A33-AB86-F9462934573E}" type="slidenum">
              <a:rPr lang="en-US" altLang="en-US" sz="1200">
                <a:cs typeface="Arial" panose="020B0604020202020204" pitchFamily="34" charset="0"/>
              </a:rPr>
              <a:pPr/>
              <a:t>57</a:t>
            </a:fld>
            <a:endParaRPr lang="en-US" altLang="en-US" sz="1200">
              <a:cs typeface="Arial" panose="020B0604020202020204" pitchFamily="34"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dirty="0">
                <a:latin typeface="Arial" panose="020B0604020202020204" pitchFamily="34" charset="0"/>
              </a:rPr>
              <a:t>Presenter Remarks: </a:t>
            </a:r>
          </a:p>
          <a:p>
            <a:pPr eaLnBrk="1" hangingPunct="1"/>
            <a:r>
              <a:rPr lang="en-US" altLang="en-US" b="0" dirty="0">
                <a:latin typeface="Arial" panose="020B0604020202020204" pitchFamily="34" charset="0"/>
              </a:rPr>
              <a:t>Use the </a:t>
            </a:r>
            <a:r>
              <a:rPr lang="en-US" altLang="en-US" b="0" i="1" dirty="0">
                <a:latin typeface="Arial" panose="020B0604020202020204" pitchFamily="34" charset="0"/>
              </a:rPr>
              <a:t>All About Self </a:t>
            </a:r>
            <a:r>
              <a:rPr lang="en-US" altLang="en-US" b="0" dirty="0">
                <a:latin typeface="Arial" panose="020B0604020202020204" pitchFamily="34" charset="0"/>
              </a:rPr>
              <a:t>booklet to record reflections on your strengths and plans for future implementation.</a:t>
            </a:r>
            <a:r>
              <a:rPr lang="en-US" altLang="en-US" b="0" baseline="0" dirty="0">
                <a:latin typeface="Arial" panose="020B0604020202020204" pitchFamily="34" charset="0"/>
              </a:rPr>
              <a:t> </a:t>
            </a:r>
            <a:r>
              <a:rPr lang="en-US" altLang="en-US" b="0" dirty="0">
                <a:latin typeface="Arial" panose="020B0604020202020204" pitchFamily="34" charset="0"/>
              </a:rPr>
              <a:t>When finished, create a trio and share your plan. </a:t>
            </a:r>
            <a:endParaRPr lang="en-US" altLang="en-US" b="1" dirty="0">
              <a:latin typeface="Arial" panose="020B0604020202020204" pitchFamily="34" charset="0"/>
            </a:endParaRPr>
          </a:p>
          <a:p>
            <a:pPr marL="228600" indent="-228600" eaLnBrk="1" hangingPunct="1"/>
            <a:endParaRPr lang="en-US" altLang="en-US" b="1" dirty="0">
              <a:latin typeface="Arial" panose="020B0604020202020204" pitchFamily="34" charset="0"/>
            </a:endParaRPr>
          </a:p>
          <a:p>
            <a:pPr marL="228600" indent="-228600" eaLnBrk="1" hangingPunct="1"/>
            <a:r>
              <a:rPr lang="en-US" altLang="en-US" b="1" dirty="0">
                <a:latin typeface="Arial" panose="020B0604020202020204" pitchFamily="34" charset="0"/>
              </a:rPr>
              <a:t>Extra Notes: </a:t>
            </a:r>
          </a:p>
          <a:p>
            <a:pPr eaLnBrk="1" hangingPunct="1"/>
            <a:r>
              <a:rPr lang="en-US" altLang="en-US" dirty="0">
                <a:latin typeface="Arial" panose="020B0604020202020204" pitchFamily="34" charset="0"/>
              </a:rPr>
              <a:t>When participants complete</a:t>
            </a:r>
            <a:r>
              <a:rPr lang="en-US" altLang="en-US" baseline="0" dirty="0">
                <a:latin typeface="Arial" panose="020B0604020202020204" pitchFamily="34" charset="0"/>
              </a:rPr>
              <a:t> the </a:t>
            </a:r>
            <a:r>
              <a:rPr lang="en-US" altLang="en-US" dirty="0">
                <a:latin typeface="Arial" panose="020B0604020202020204" pitchFamily="34" charset="0"/>
              </a:rPr>
              <a:t>writing, have them get up and find a partner from another table with whom to share. It</a:t>
            </a:r>
            <a:r>
              <a:rPr lang="en-US" altLang="ja-JP" dirty="0">
                <a:latin typeface="Arial" panose="020B0604020202020204" pitchFamily="34" charset="0"/>
              </a:rPr>
              <a:t>’s a good opportunity to get up and stretch before the next section. </a:t>
            </a:r>
            <a:endParaRPr lang="en-US" altLang="en-US" dirty="0">
              <a:latin typeface="Arial" panose="020B0604020202020204" pitchFamily="34" charset="0"/>
            </a:endParaRPr>
          </a:p>
        </p:txBody>
      </p:sp>
    </p:spTree>
    <p:extLst>
      <p:ext uri="{BB962C8B-B14F-4D97-AF65-F5344CB8AC3E}">
        <p14:creationId xmlns:p14="http://schemas.microsoft.com/office/powerpoint/2010/main" val="37018677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EABAA98-C61B-4F11-9278-7FCE121DA6E2}" type="slidenum">
              <a:rPr lang="en-US" altLang="en-US" sz="1200">
                <a:cs typeface="Arial" panose="020B0604020202020204" pitchFamily="34" charset="0"/>
              </a:rPr>
              <a:pPr/>
              <a:t>58</a:t>
            </a:fld>
            <a:endParaRPr lang="en-US" altLang="en-US" sz="1200">
              <a:cs typeface="Arial" panose="020B0604020202020204" pitchFamily="34" charset="0"/>
            </a:endParaRPr>
          </a:p>
        </p:txBody>
      </p:sp>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b="1" dirty="0">
                <a:latin typeface="Arial" panose="020B0604020202020204" pitchFamily="34" charset="0"/>
              </a:rPr>
              <a:t>Presenter Remarks: </a:t>
            </a:r>
          </a:p>
          <a:p>
            <a:pPr marL="0" indent="0" defTabSz="457200" eaLnBrk="1" hangingPunct="1">
              <a:lnSpc>
                <a:spcPct val="90000"/>
              </a:lnSpc>
              <a:buFont typeface="Arial" panose="020B0604020202020204" pitchFamily="34" charset="0"/>
              <a:buNone/>
            </a:pPr>
            <a:r>
              <a:rPr lang="en-US" altLang="en-US" dirty="0">
                <a:latin typeface="Arial" panose="020B0604020202020204" pitchFamily="34" charset="0"/>
              </a:rPr>
              <a:t>Now we will transition to the </a:t>
            </a:r>
            <a:r>
              <a:rPr lang="en-US" altLang="en-US" b="0" dirty="0">
                <a:latin typeface="Arial" panose="020B0604020202020204" pitchFamily="34" charset="0"/>
              </a:rPr>
              <a:t>Social and Emotional Understanding</a:t>
            </a:r>
            <a:r>
              <a:rPr lang="en-US" altLang="en-US" b="0" baseline="0" dirty="0">
                <a:latin typeface="Arial" panose="020B0604020202020204" pitchFamily="34" charset="0"/>
              </a:rPr>
              <a:t> and </a:t>
            </a:r>
            <a:r>
              <a:rPr lang="en-US" altLang="en-US" b="0" dirty="0">
                <a:latin typeface="Arial" panose="020B0604020202020204" pitchFamily="34" charset="0"/>
              </a:rPr>
              <a:t>Empathy and Caring </a:t>
            </a:r>
            <a:r>
              <a:rPr lang="en-US" altLang="en-US" b="0" dirty="0" err="1">
                <a:latin typeface="Arial" panose="020B0604020202020204" pitchFamily="34" charset="0"/>
              </a:rPr>
              <a:t>substrands</a:t>
            </a:r>
            <a:r>
              <a:rPr lang="en-US" altLang="en-US" b="0" dirty="0">
                <a:latin typeface="Arial" panose="020B0604020202020204" pitchFamily="34" charset="0"/>
              </a:rPr>
              <a:t>.</a:t>
            </a:r>
            <a:endParaRPr lang="en-US" altLang="en-US" dirty="0">
              <a:latin typeface="Arial" panose="020B0604020202020204" pitchFamily="34" charset="0"/>
            </a:endParaRPr>
          </a:p>
          <a:p>
            <a:pPr marL="0" indent="0" defTabSz="457200" eaLnBrk="1" hangingPunct="1">
              <a:spcBef>
                <a:spcPct val="0"/>
              </a:spcBef>
              <a:buFont typeface="Arial" panose="020B0604020202020204" pitchFamily="34" charset="0"/>
              <a:buNone/>
            </a:pPr>
            <a:endParaRPr lang="en-US" altLang="en-US" dirty="0">
              <a:latin typeface="Arial" panose="020B0604020202020204" pitchFamily="34" charset="0"/>
            </a:endParaRPr>
          </a:p>
          <a:p>
            <a:pPr marL="0" indent="0" defTabSz="457200" eaLnBrk="1" hangingPunct="1">
              <a:spcBef>
                <a:spcPct val="0"/>
              </a:spcBef>
              <a:buFont typeface="Arial" panose="020B0604020202020204" pitchFamily="34" charset="0"/>
              <a:buNone/>
            </a:pPr>
            <a:r>
              <a:rPr lang="en-US" altLang="en-US" dirty="0">
                <a:latin typeface="Arial" panose="020B0604020202020204" pitchFamily="34" charset="0"/>
              </a:rPr>
              <a:t>Stand up and go meet someone you have never talked to, or just not talked with yet today. Share three things you know about social and emotional understanding and empathy and caring. High five and say, “You and I are an awesome pair!” And have a seat.</a:t>
            </a:r>
          </a:p>
        </p:txBody>
      </p:sp>
    </p:spTree>
    <p:extLst>
      <p:ext uri="{BB962C8B-B14F-4D97-AF65-F5344CB8AC3E}">
        <p14:creationId xmlns:p14="http://schemas.microsoft.com/office/powerpoint/2010/main" val="18784491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A94209B-B2C7-4185-9DAE-A0B427BC568D}" type="slidenum">
              <a:rPr lang="en-US" altLang="en-US" sz="1200">
                <a:cs typeface="Arial" panose="020B0604020202020204" pitchFamily="34" charset="0"/>
              </a:rPr>
              <a:pPr/>
              <a:t>59</a:t>
            </a:fld>
            <a:endParaRPr lang="en-US" altLang="en-US" sz="1200">
              <a:cs typeface="Arial" panose="020B0604020202020204" pitchFamily="34"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marR="0" indent="-228600" algn="l" defTabSz="914400" rtl="0" eaLnBrk="1" fontAlgn="base" latinLnBrk="0" hangingPunct="1">
              <a:lnSpc>
                <a:spcPct val="100000"/>
              </a:lnSpc>
              <a:spcBef>
                <a:spcPts val="0"/>
              </a:spcBef>
              <a:spcAft>
                <a:spcPct val="0"/>
              </a:spcAft>
              <a:buClrTx/>
              <a:buSzTx/>
              <a:buFontTx/>
              <a:buNone/>
              <a:tabLst/>
              <a:defRPr/>
            </a:pPr>
            <a:r>
              <a:rPr lang="en-US" altLang="en-US" b="1" dirty="0">
                <a:latin typeface="Arial" panose="020B0604020202020204" pitchFamily="34" charset="0"/>
              </a:rPr>
              <a:t>Activity 6:</a:t>
            </a:r>
            <a:r>
              <a:rPr lang="en-US" altLang="en-US" b="1" baseline="0" dirty="0">
                <a:latin typeface="Arial" panose="020B0604020202020204" pitchFamily="34" charset="0"/>
              </a:rPr>
              <a:t> </a:t>
            </a:r>
            <a:r>
              <a:rPr lang="en-US" altLang="en-US" b="1" dirty="0">
                <a:latin typeface="Arial" panose="020B0604020202020204" pitchFamily="34" charset="0"/>
              </a:rPr>
              <a:t>Theory to Practice</a:t>
            </a:r>
          </a:p>
          <a:p>
            <a:pPr marL="228600" indent="-228600" eaLnBrk="1" hangingPunct="1"/>
            <a:endParaRPr lang="en-US" altLang="en-US" b="1" dirty="0">
              <a:latin typeface="Arial" panose="020B0604020202020204" pitchFamily="34" charset="0"/>
            </a:endParaRPr>
          </a:p>
          <a:p>
            <a:pPr marL="228600" indent="-228600" eaLnBrk="1" hangingPunct="1"/>
            <a:r>
              <a:rPr lang="en-US" altLang="en-US" b="1" dirty="0">
                <a:latin typeface="Arial" panose="020B0604020202020204" pitchFamily="34" charset="0"/>
              </a:rPr>
              <a:t>Presenter Remarks: </a:t>
            </a:r>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ja-JP" dirty="0">
                <a:latin typeface="Arial" panose="020B0604020202020204" pitchFamily="34" charset="0"/>
              </a:rPr>
              <a:t>With your group, examine the theory on the chart.</a:t>
            </a:r>
            <a:r>
              <a:rPr lang="en-US" altLang="ja-JP" baseline="0" dirty="0">
                <a:latin typeface="Arial" panose="020B0604020202020204" pitchFamily="34" charset="0"/>
              </a:rPr>
              <a:t> </a:t>
            </a:r>
            <a:r>
              <a:rPr lang="en-US" altLang="ja-JP" dirty="0">
                <a:latin typeface="Arial" panose="020B0604020202020204" pitchFamily="34" charset="0"/>
              </a:rPr>
              <a:t>Using the suggested resources, select five favorite strategies to support your assigned area of development.</a:t>
            </a:r>
          </a:p>
          <a:p>
            <a:endParaRPr lang="en-US" b="1" cap="all" dirty="0"/>
          </a:p>
          <a:p>
            <a:r>
              <a:rPr lang="en-US" b="1" cap="all" dirty="0"/>
              <a:t>intent: </a:t>
            </a:r>
            <a:endParaRPr lang="en-US" dirty="0"/>
          </a:p>
          <a:p>
            <a:r>
              <a:rPr lang="en-US" dirty="0"/>
              <a:t>Introduce both theory and supporting practices for social and emotional understanding and empathy and caring.</a:t>
            </a:r>
          </a:p>
          <a:p>
            <a:r>
              <a:rPr lang="en-US" dirty="0"/>
              <a:t> </a:t>
            </a:r>
          </a:p>
          <a:p>
            <a:r>
              <a:rPr lang="en-US" b="1" dirty="0"/>
              <a:t>GOAL: </a:t>
            </a:r>
            <a:endParaRPr lang="en-US" dirty="0"/>
          </a:p>
          <a:p>
            <a:r>
              <a:rPr lang="en-US" dirty="0"/>
              <a:t>Participants will work as teams to create a brief presentation on best practices from recommended resources to support social and emotional understanding and empathy and caring. </a:t>
            </a:r>
          </a:p>
          <a:p>
            <a:r>
              <a:rPr lang="en-US" b="1" dirty="0"/>
              <a:t> </a:t>
            </a:r>
            <a:endParaRPr lang="en-US" dirty="0"/>
          </a:p>
          <a:p>
            <a:r>
              <a:rPr lang="en-US" b="1" cap="all" dirty="0"/>
              <a:t>Materials Required:</a:t>
            </a:r>
            <a:endParaRPr lang="en-US" dirty="0"/>
          </a:p>
          <a:p>
            <a:pPr marL="171450" lvl="0" indent="-171450">
              <a:buFont typeface="Arial" panose="020B0604020202020204" pitchFamily="34" charset="0"/>
              <a:buChar char="•"/>
            </a:pPr>
            <a:r>
              <a:rPr lang="en-US" dirty="0"/>
              <a:t>Chart paper with Theory Sheets affixed to the center</a:t>
            </a:r>
          </a:p>
          <a:p>
            <a:pPr marL="171450" indent="-171450">
              <a:buFont typeface="Arial" panose="020B0604020202020204" pitchFamily="34" charset="0"/>
              <a:buChar char="•"/>
            </a:pPr>
            <a:r>
              <a:rPr lang="en-US" dirty="0"/>
              <a:t>DAP, Emotional understanding and empathy, p. 197; Promoting social and emotional development in Kindergarten PCF, Vol. 1, p. 47, pp. 53-56</a:t>
            </a:r>
          </a:p>
          <a:p>
            <a:pPr marL="171450" lvl="0" indent="-171450">
              <a:buFont typeface="Arial" panose="020B0604020202020204" pitchFamily="34" charset="0"/>
              <a:buChar char="•"/>
            </a:pPr>
            <a:r>
              <a:rPr lang="en-US" dirty="0"/>
              <a:t>PCF, Vol. 3, p. 45, 47, pp. 58-59, and p. 79</a:t>
            </a:r>
          </a:p>
          <a:p>
            <a:pPr marL="171450" lvl="0" indent="-171450">
              <a:buFont typeface="Arial" panose="020B0604020202020204" pitchFamily="34" charset="0"/>
              <a:buChar char="•"/>
            </a:pPr>
            <a:r>
              <a:rPr lang="en-US" dirty="0"/>
              <a:t>Various colored writing and drawing tools                                                                       </a:t>
            </a:r>
          </a:p>
          <a:p>
            <a:r>
              <a:rPr lang="en-US" b="1" cap="all" dirty="0"/>
              <a:t> </a:t>
            </a:r>
            <a:endParaRPr lang="en-US" dirty="0"/>
          </a:p>
          <a:p>
            <a:r>
              <a:rPr lang="en-US" b="1" cap="all" dirty="0"/>
              <a:t>Time: </a:t>
            </a:r>
            <a:r>
              <a:rPr lang="en-US" dirty="0"/>
              <a:t>15 minutes</a:t>
            </a:r>
          </a:p>
          <a:p>
            <a:r>
              <a:rPr lang="en-US" dirty="0"/>
              <a:t> </a:t>
            </a:r>
          </a:p>
          <a:p>
            <a:r>
              <a:rPr lang="en-US" b="1" cap="all" dirty="0"/>
              <a:t>Process:</a:t>
            </a:r>
            <a:endParaRPr lang="en-US" dirty="0"/>
          </a:p>
          <a:p>
            <a:pPr marL="171450" lvl="0" indent="-171450">
              <a:buFont typeface="Arial" panose="020B0604020202020204" pitchFamily="34" charset="0"/>
              <a:buChar char="•"/>
            </a:pPr>
            <a:r>
              <a:rPr lang="en-US" dirty="0"/>
              <a:t>Prepare chart paper for work groups in advance by printing the attached Theory Sheets and affixing one to center of each. Create enough charts so that participants can work in groups no larger than 6-8. Hang sheets on the wall making sure there is enough space for groups to work.</a:t>
            </a:r>
          </a:p>
          <a:p>
            <a:pPr marL="171450" lvl="0" indent="-171450">
              <a:buFont typeface="Arial" panose="020B0604020202020204" pitchFamily="34" charset="0"/>
              <a:buChar char="•"/>
            </a:pPr>
            <a:r>
              <a:rPr lang="en-US" dirty="0"/>
              <a:t>Divide participants into workgroups using your preferred method (counting off, drawing color cards, etc.), ensuring that participants are not working with their home table group. Assign each group to one of the charts.</a:t>
            </a:r>
          </a:p>
          <a:p>
            <a:pPr marL="171450" lvl="0" indent="-171450">
              <a:buFont typeface="Arial" panose="020B0604020202020204" pitchFamily="34" charset="0"/>
              <a:buChar char="•"/>
            </a:pPr>
            <a:r>
              <a:rPr lang="en-US" dirty="0"/>
              <a:t>Let groups know that when it is time to begin, they are free to take the sheet down and find a comfortable place to work as a team.</a:t>
            </a:r>
          </a:p>
          <a:p>
            <a:pPr marL="171450" lvl="0" indent="-171450">
              <a:buFont typeface="Arial" panose="020B0604020202020204" pitchFamily="34" charset="0"/>
              <a:buChar char="•"/>
            </a:pPr>
            <a:r>
              <a:rPr lang="en-US" dirty="0"/>
              <a:t>Have participant groups become familiar with the theory on their chart paper.</a:t>
            </a:r>
          </a:p>
          <a:p>
            <a:pPr marL="171450" lvl="0" indent="-171450">
              <a:buFont typeface="Arial" panose="020B0604020202020204" pitchFamily="34" charset="0"/>
              <a:buChar char="•"/>
            </a:pPr>
            <a:r>
              <a:rPr lang="en-US" dirty="0"/>
              <a:t>Using the resource pages on the slide, ask participants to select five of their favorite practices to add to their charts. They must use at least two of the three resources.</a:t>
            </a:r>
          </a:p>
          <a:p>
            <a:pPr marL="171450" lvl="0" indent="-171450">
              <a:buFont typeface="Arial" panose="020B0604020202020204" pitchFamily="34" charset="0"/>
              <a:buChar char="•"/>
            </a:pPr>
            <a:r>
              <a:rPr lang="en-US" dirty="0"/>
              <a:t>After 25 minutes, invite each group to give a quick (no more than 3 minute) presentation about their area of focus and the five strategies they selected. </a:t>
            </a:r>
          </a:p>
          <a:p>
            <a:pPr marL="171450" lvl="0" indent="-171450">
              <a:buFont typeface="Arial" panose="020B0604020202020204" pitchFamily="34" charset="0"/>
              <a:buChar char="•"/>
            </a:pPr>
            <a:r>
              <a:rPr lang="en-US" dirty="0"/>
              <a:t>At the end, invite feedback and comments. </a:t>
            </a:r>
          </a:p>
          <a:p>
            <a:r>
              <a:rPr lang="en-US" b="1" dirty="0"/>
              <a:t> </a:t>
            </a:r>
            <a:endParaRPr lang="en-US" dirty="0"/>
          </a:p>
          <a:p>
            <a:pPr marL="228600" indent="-228600"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2740562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CDE.CA.gov/ci/gs/em/kinderfaq.asp#program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lang="en-US" dirty="0"/>
              <a:t>DRDP-K (2015)</a:t>
            </a:r>
          </a:p>
          <a:p>
            <a:pPr marL="171430" indent="-171430">
              <a:spcBef>
                <a:spcPts val="0"/>
              </a:spcBef>
              <a:buFont typeface="Arial" panose="020B0604020202020204" pitchFamily="34" charset="0"/>
              <a:buChar char="•"/>
              <a:defRPr/>
            </a:pPr>
            <a:r>
              <a:rPr lang="en-US" i="0" dirty="0"/>
              <a:t>ELA Standards</a:t>
            </a:r>
          </a:p>
          <a:p>
            <a:pPr marL="171430" indent="-171430">
              <a:spcBef>
                <a:spcPts val="0"/>
              </a:spcBef>
              <a:buFont typeface="Arial" panose="020B0604020202020204" pitchFamily="34" charset="0"/>
              <a:buChar char="•"/>
              <a:defRPr/>
            </a:pPr>
            <a:r>
              <a:rPr lang="en-US" dirty="0"/>
              <a:t>ELA/ELD</a:t>
            </a:r>
            <a:r>
              <a:rPr lang="en-US" baseline="0" dirty="0"/>
              <a:t> Framework</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6</a:t>
            </a:fld>
            <a:endParaRPr lang="en-US" altLang="en-US" sz="1200" dirty="0"/>
          </a:p>
        </p:txBody>
      </p:sp>
    </p:spTree>
    <p:extLst>
      <p:ext uri="{BB962C8B-B14F-4D97-AF65-F5344CB8AC3E}">
        <p14:creationId xmlns:p14="http://schemas.microsoft.com/office/powerpoint/2010/main" val="39526928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altLang="en-US" b="1" dirty="0">
                <a:latin typeface="Arial" panose="020B0604020202020204" pitchFamily="34" charset="0"/>
              </a:rPr>
              <a:t>Activity 6:</a:t>
            </a:r>
            <a:r>
              <a:rPr lang="en-US" altLang="en-US" b="1" baseline="0" dirty="0">
                <a:latin typeface="Arial" panose="020B0604020202020204" pitchFamily="34" charset="0"/>
              </a:rPr>
              <a:t> </a:t>
            </a:r>
            <a:r>
              <a:rPr lang="en-US" altLang="en-US" b="1" dirty="0">
                <a:latin typeface="Arial" panose="020B0604020202020204" pitchFamily="34" charset="0"/>
              </a:rPr>
              <a:t>Theory to Practice continued</a:t>
            </a:r>
          </a:p>
          <a:p>
            <a:pPr marL="228600" indent="-228600" eaLnBrk="1" hangingPunct="1"/>
            <a:endParaRPr lang="en-US" altLang="en-US" b="1" dirty="0">
              <a:latin typeface="Arial" panose="020B0604020202020204" pitchFamily="34" charset="0"/>
            </a:endParaRPr>
          </a:p>
          <a:p>
            <a:pPr marL="228600" indent="-228600" eaLnBrk="1" hangingPunct="1"/>
            <a:r>
              <a:rPr lang="en-US" altLang="en-US" b="1" dirty="0">
                <a:latin typeface="Arial" panose="020B0604020202020204" pitchFamily="34" charset="0"/>
              </a:rPr>
              <a:t>Presenter Remarks: </a:t>
            </a:r>
          </a:p>
          <a:p>
            <a:pPr marL="0" indent="0" eaLnBrk="1" hangingPunct="1">
              <a:buFont typeface="+mj-lt"/>
              <a:buNone/>
            </a:pPr>
            <a:r>
              <a:rPr lang="en-US" altLang="ja-JP" dirty="0">
                <a:latin typeface="Arial" panose="020B0604020202020204" pitchFamily="34" charset="0"/>
              </a:rPr>
              <a:t>Select five of your favorite practices to add to the chart. Use at least two of the three resources.</a:t>
            </a:r>
          </a:p>
          <a:p>
            <a:endParaRPr lang="en-US" b="1" cap="all" dirty="0"/>
          </a:p>
          <a:p>
            <a:r>
              <a:rPr lang="en-US" b="1" cap="all" dirty="0"/>
              <a:t>intent: </a:t>
            </a:r>
            <a:endParaRPr lang="en-US" dirty="0"/>
          </a:p>
          <a:p>
            <a:r>
              <a:rPr lang="en-US" dirty="0"/>
              <a:t>Introduce both theory and supporting practices for social and emotional understanding and empathy and caring.</a:t>
            </a:r>
          </a:p>
          <a:p>
            <a:r>
              <a:rPr lang="en-US" dirty="0"/>
              <a:t> </a:t>
            </a:r>
          </a:p>
          <a:p>
            <a:r>
              <a:rPr lang="en-US" b="1" dirty="0"/>
              <a:t>GOAL: </a:t>
            </a:r>
            <a:endParaRPr lang="en-US" dirty="0"/>
          </a:p>
          <a:p>
            <a:r>
              <a:rPr lang="en-US" dirty="0"/>
              <a:t>Participants will work as teams to create a brief presentation on best practices from recommended resources to support social and emotional understanding and empathy and caring. </a:t>
            </a:r>
          </a:p>
          <a:p>
            <a:r>
              <a:rPr lang="en-US" b="1" dirty="0"/>
              <a:t> </a:t>
            </a:r>
            <a:endParaRPr lang="en-US" dirty="0"/>
          </a:p>
          <a:p>
            <a:r>
              <a:rPr lang="en-US" b="1" cap="all" dirty="0"/>
              <a:t>Materials Required:</a:t>
            </a:r>
            <a:endParaRPr lang="en-US" dirty="0"/>
          </a:p>
          <a:p>
            <a:pPr marL="171450" lvl="0" indent="-171450">
              <a:buFont typeface="Arial" panose="020B0604020202020204" pitchFamily="34" charset="0"/>
              <a:buChar char="•"/>
            </a:pPr>
            <a:r>
              <a:rPr lang="en-US" dirty="0"/>
              <a:t>Chart paper with Theory Sheets affixed to the center</a:t>
            </a:r>
          </a:p>
          <a:p>
            <a:pPr marL="171450" indent="-171450">
              <a:buFont typeface="Arial" panose="020B0604020202020204" pitchFamily="34" charset="0"/>
              <a:buChar char="•"/>
            </a:pPr>
            <a:r>
              <a:rPr lang="en-US" dirty="0"/>
              <a:t>DAP, Emotional understanding and empathy, p. 197; Promoting social and emotional development in Kindergarten PCF, Vol. 1, p. 47, pp. 53-56</a:t>
            </a:r>
          </a:p>
          <a:p>
            <a:pPr marL="171450" lvl="0" indent="-171450">
              <a:buFont typeface="Arial" panose="020B0604020202020204" pitchFamily="34" charset="0"/>
              <a:buChar char="•"/>
            </a:pPr>
            <a:r>
              <a:rPr lang="en-US" dirty="0"/>
              <a:t>PCF, Vol. 3, p. 45, 47, pp. 58-59, and p. 79</a:t>
            </a:r>
          </a:p>
          <a:p>
            <a:pPr marL="171450" lvl="0" indent="-171450">
              <a:buFont typeface="Arial" panose="020B0604020202020204" pitchFamily="34" charset="0"/>
              <a:buChar char="•"/>
            </a:pPr>
            <a:r>
              <a:rPr lang="en-US" dirty="0"/>
              <a:t>Various colored writing and drawing tools                                                                       </a:t>
            </a:r>
          </a:p>
          <a:p>
            <a:r>
              <a:rPr lang="en-US" b="1" cap="all" dirty="0"/>
              <a:t> </a:t>
            </a:r>
            <a:endParaRPr lang="en-US" dirty="0"/>
          </a:p>
          <a:p>
            <a:r>
              <a:rPr lang="en-US" b="1" cap="all" dirty="0"/>
              <a:t>Time: </a:t>
            </a:r>
            <a:r>
              <a:rPr lang="en-US" dirty="0"/>
              <a:t>15 minutes</a:t>
            </a:r>
          </a:p>
          <a:p>
            <a:r>
              <a:rPr lang="en-US" dirty="0"/>
              <a:t> </a:t>
            </a:r>
          </a:p>
          <a:p>
            <a:r>
              <a:rPr lang="en-US" b="1" cap="all" dirty="0"/>
              <a:t>Process:</a:t>
            </a:r>
            <a:endParaRPr lang="en-US" dirty="0"/>
          </a:p>
          <a:p>
            <a:pPr marL="171450" lvl="0" indent="-171450">
              <a:buFont typeface="Arial" panose="020B0604020202020204" pitchFamily="34" charset="0"/>
              <a:buChar char="•"/>
            </a:pPr>
            <a:r>
              <a:rPr lang="en-US" dirty="0"/>
              <a:t>Prepare chart paper for work groups in advance by printing the attached Theory Sheets and affixing one to center of each. Create enough charts so that participants can work in groups no larger than 6-8. Hang sheets on the wall making sure there is enough space for groups to work.</a:t>
            </a:r>
          </a:p>
          <a:p>
            <a:pPr marL="171450" lvl="0" indent="-171450">
              <a:buFont typeface="Arial" panose="020B0604020202020204" pitchFamily="34" charset="0"/>
              <a:buChar char="•"/>
            </a:pPr>
            <a:r>
              <a:rPr lang="en-US" dirty="0"/>
              <a:t>Divide participants into workgroups using your preferred method (counting off, drawing color cards, etc.), ensuring that participants are not working with their home table group. Assign each group to one of the charts.</a:t>
            </a:r>
          </a:p>
          <a:p>
            <a:pPr marL="171450" lvl="0" indent="-171450">
              <a:buFont typeface="Arial" panose="020B0604020202020204" pitchFamily="34" charset="0"/>
              <a:buChar char="•"/>
            </a:pPr>
            <a:r>
              <a:rPr lang="en-US" dirty="0"/>
              <a:t>Let groups know that when it is time to begin, they are free to take the sheet down and find a comfortable place to work as a team.</a:t>
            </a:r>
          </a:p>
          <a:p>
            <a:pPr marL="171450" lvl="0" indent="-171450">
              <a:buFont typeface="Arial" panose="020B0604020202020204" pitchFamily="34" charset="0"/>
              <a:buChar char="•"/>
            </a:pPr>
            <a:r>
              <a:rPr lang="en-US" dirty="0"/>
              <a:t>Have participant groups become familiar with the theory on their chart paper.</a:t>
            </a:r>
          </a:p>
          <a:p>
            <a:pPr marL="171450" lvl="0" indent="-171450">
              <a:buFont typeface="Arial" panose="020B0604020202020204" pitchFamily="34" charset="0"/>
              <a:buChar char="•"/>
            </a:pPr>
            <a:r>
              <a:rPr lang="en-US" dirty="0"/>
              <a:t>Using the resource pages on the slide, ask participants to select five of their favorite practices to add to their charts. They must use at least two of the three resources.</a:t>
            </a:r>
          </a:p>
          <a:p>
            <a:pPr marL="171450" lvl="0" indent="-171450">
              <a:buFont typeface="Arial" panose="020B0604020202020204" pitchFamily="34" charset="0"/>
              <a:buChar char="•"/>
            </a:pPr>
            <a:r>
              <a:rPr lang="en-US" dirty="0"/>
              <a:t>After 25 minutes, invite each group to give a quick (no more than 3 minute) presentation about their area of focus and the five strategies they selected. </a:t>
            </a:r>
          </a:p>
          <a:p>
            <a:pPr marL="171450" lvl="0" indent="-171450">
              <a:buFont typeface="Arial" panose="020B0604020202020204" pitchFamily="34" charset="0"/>
              <a:buChar char="•"/>
            </a:pPr>
            <a:r>
              <a:rPr lang="en-US" dirty="0"/>
              <a:t>At the end, invite feedback and comments. </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DBC24B72-0CD3-4378-91FA-C2FA7A18C896}" type="slidenum">
              <a:rPr lang="en-US" altLang="en-US" smtClean="0"/>
              <a:pPr/>
              <a:t>60</a:t>
            </a:fld>
            <a:endParaRPr lang="en-US" altLang="en-US"/>
          </a:p>
        </p:txBody>
      </p:sp>
    </p:spTree>
    <p:extLst>
      <p:ext uri="{BB962C8B-B14F-4D97-AF65-F5344CB8AC3E}">
        <p14:creationId xmlns:p14="http://schemas.microsoft.com/office/powerpoint/2010/main" val="10820615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5F27A9-204A-4344-B241-45D658273202}" type="slidenum">
              <a:rPr lang="en-US" altLang="en-US" sz="1200">
                <a:cs typeface="Arial" panose="020B0604020202020204" pitchFamily="34" charset="0"/>
              </a:rPr>
              <a:pPr/>
              <a:t>61</a:t>
            </a:fld>
            <a:endParaRPr lang="en-US" altLang="en-US" sz="1200">
              <a:cs typeface="Arial" panose="020B0604020202020204" pitchFamily="34" charset="0"/>
            </a:endParaRPr>
          </a:p>
        </p:txBody>
      </p:sp>
      <p:sp>
        <p:nvSpPr>
          <p:cNvPr id="143362"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dirty="0">
                <a:latin typeface="Arial" panose="020B0604020202020204" pitchFamily="34" charset="0"/>
              </a:rPr>
              <a:t>When you have finished with your chart paper return to your table group. We are going to practice using a </a:t>
            </a:r>
            <a:r>
              <a:rPr lang="en-US" altLang="en-US" i="1" dirty="0">
                <a:latin typeface="Arial" panose="020B0604020202020204" pitchFamily="34" charset="0"/>
              </a:rPr>
              <a:t>hand hug </a:t>
            </a:r>
            <a:r>
              <a:rPr lang="en-US" altLang="en-US" dirty="0">
                <a:latin typeface="Arial" panose="020B0604020202020204" pitchFamily="34" charset="0"/>
              </a:rPr>
              <a:t>to transition. Use this with your students as a way to transition that supports self-regulation and social interaction.</a:t>
            </a:r>
          </a:p>
          <a:p>
            <a:pPr eaLnBrk="1" hangingPunct="1"/>
            <a:endParaRPr lang="en-US" altLang="en-US" dirty="0">
              <a:latin typeface="Arial" panose="020B0604020202020204" pitchFamily="34" charset="0"/>
            </a:endParaRPr>
          </a:p>
          <a:p>
            <a:pPr marL="228600" indent="-228600">
              <a:buFont typeface="+mj-lt"/>
              <a:buAutoNum type="arabicPeriod"/>
            </a:pPr>
            <a:r>
              <a:rPr lang="en-US" altLang="en-US" dirty="0">
                <a:latin typeface="Arial" panose="020B0604020202020204" pitchFamily="34" charset="0"/>
              </a:rPr>
              <a:t>Tallest person give the person on your right a hand hug by gently squeezing his/her hand.</a:t>
            </a:r>
          </a:p>
          <a:p>
            <a:pPr marL="228600" indent="-228600">
              <a:buFont typeface="+mj-lt"/>
              <a:buAutoNum type="arabicPeriod"/>
            </a:pPr>
            <a:r>
              <a:rPr lang="en-US" altLang="en-US" dirty="0">
                <a:latin typeface="Arial" panose="020B0604020202020204" pitchFamily="34" charset="0"/>
              </a:rPr>
              <a:t>Once you receive a hand hug, pass it on.</a:t>
            </a:r>
          </a:p>
          <a:p>
            <a:pPr marL="228600" indent="-228600">
              <a:buFont typeface="+mj-lt"/>
              <a:buAutoNum type="arabicPeriod"/>
            </a:pPr>
            <a:r>
              <a:rPr lang="en-US" altLang="en-US" dirty="0">
                <a:latin typeface="Arial" panose="020B0604020202020204" pitchFamily="34" charset="0"/>
              </a:rPr>
              <a:t>Once you have given a hand hug, please sit down.</a:t>
            </a:r>
          </a:p>
          <a:p>
            <a:pPr>
              <a:buFont typeface="Calibri" panose="020F0502020204030204" pitchFamily="34" charset="0"/>
              <a:buAutoNum type="arabicPeriod"/>
            </a:pPr>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marL="0" marR="0" indent="0" algn="l" defTabSz="914400" rtl="0" eaLnBrk="1" fontAlgn="base" latinLnBrk="0" hangingPunct="1">
              <a:lnSpc>
                <a:spcPct val="100000"/>
              </a:lnSpc>
              <a:spcBef>
                <a:spcPts val="0"/>
              </a:spcBef>
              <a:spcAft>
                <a:spcPct val="0"/>
              </a:spcAft>
              <a:buClrTx/>
              <a:buSzTx/>
              <a:buFontTx/>
              <a:buNone/>
              <a:tabLst/>
              <a:defRPr/>
            </a:pPr>
            <a:r>
              <a:rPr lang="en-US" altLang="en-US" dirty="0">
                <a:latin typeface="Arial" panose="020B0604020202020204" pitchFamily="34" charset="0"/>
              </a:rPr>
              <a:t>Download from </a:t>
            </a:r>
            <a:r>
              <a:rPr lang="en-US" altLang="en-US" dirty="0">
                <a:latin typeface="Arial" panose="020B0604020202020204" pitchFamily="34" charset="0"/>
                <a:hlinkClick r:id="rId3"/>
              </a:rPr>
              <a:t>https://www.iactivelearning.com/sites/default/files/book/samples/Jean_Feldman-Transition_Tips_and_Tricks-Sample.pdf</a:t>
            </a:r>
            <a:endParaRPr lang="en-US" altLang="en-US"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Optional: </a:t>
            </a:r>
            <a:r>
              <a:rPr lang="en-US" altLang="en-US" dirty="0">
                <a:latin typeface="Arial" panose="020B0604020202020204" pitchFamily="34" charset="0"/>
              </a:rPr>
              <a:t>Show slide while group is presenting.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1243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FEA11D1-73C9-483B-BE00-9902B81C4B7E}" type="slidenum">
              <a:rPr lang="en-US" altLang="en-US" sz="1200">
                <a:cs typeface="Arial" panose="020B0604020202020204" pitchFamily="34" charset="0"/>
              </a:rPr>
              <a:pPr/>
              <a:t>62</a:t>
            </a:fld>
            <a:endParaRPr lang="en-US" altLang="en-US" sz="1200">
              <a:cs typeface="Arial" panose="020B0604020202020204" pitchFamily="34"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a:t>
            </a:r>
          </a:p>
          <a:p>
            <a:pPr eaLnBrk="1" hangingPunct="1"/>
            <a:r>
              <a:rPr lang="en-US" altLang="en-US" b="0" dirty="0">
                <a:latin typeface="Arial" panose="020B0604020202020204" pitchFamily="34" charset="0"/>
              </a:rPr>
              <a:t>Now we will transition</a:t>
            </a:r>
            <a:r>
              <a:rPr lang="en-US" altLang="en-US" b="0" baseline="0" dirty="0">
                <a:latin typeface="Arial" panose="020B0604020202020204" pitchFamily="34" charset="0"/>
              </a:rPr>
              <a:t> to discuss strategies to support self-regulation. Please read the research highlight on page 49 in the Preschool Curriculum Framework to better understand the importance of implementing strategies that support the development of self-regulation. </a:t>
            </a:r>
          </a:p>
          <a:p>
            <a:pPr eaLnBrk="1" hangingPunct="1"/>
            <a:endParaRPr lang="en-US" altLang="en-US" b="0" baseline="0" dirty="0">
              <a:latin typeface="Arial" panose="020B0604020202020204" pitchFamily="34" charset="0"/>
            </a:endParaRPr>
          </a:p>
          <a:p>
            <a:pPr eaLnBrk="1" hangingPunct="1"/>
            <a:r>
              <a:rPr lang="en-US" altLang="en-US" i="1" dirty="0"/>
              <a:t>Allow time for participants to read this handout.</a:t>
            </a:r>
          </a:p>
          <a:p>
            <a:pPr eaLnBrk="1" hangingPunct="1"/>
            <a:endParaRPr lang="en-US" altLang="en-US" dirty="0"/>
          </a:p>
          <a:p>
            <a:pPr eaLnBrk="1" hangingPunct="1"/>
            <a:r>
              <a:rPr lang="en-US" altLang="en-US" baseline="0" dirty="0"/>
              <a:t>Please take out Handout 5: Self-Regulation Strategies. This handout provides a variety of strategies from the Preschool Curriculum Framework to support the development of self-regulation. </a:t>
            </a:r>
            <a:endParaRPr lang="en-US" altLang="en-US" dirty="0"/>
          </a:p>
          <a:p>
            <a:pPr eaLnBrk="1" hangingPunct="1"/>
            <a:endParaRPr lang="en-US" altLang="en-US" dirty="0"/>
          </a:p>
          <a:p>
            <a:pPr eaLnBrk="1" hangingPunct="1"/>
            <a:r>
              <a:rPr lang="en-US" altLang="en-US" dirty="0"/>
              <a:t>All children need self-regulation support.</a:t>
            </a:r>
            <a:r>
              <a:rPr lang="en-US" altLang="en-US" baseline="0" dirty="0"/>
              <a:t> </a:t>
            </a:r>
            <a:r>
              <a:rPr lang="en-US" altLang="en-US" dirty="0">
                <a:latin typeface="Arial" panose="020B0604020202020204" pitchFamily="34" charset="0"/>
              </a:rPr>
              <a:t>“The development of emotional and behavioral control—self-regulation—is a skill that should be taught to all children, not just those who demonstrate behavioral problems” (DAP</a:t>
            </a:r>
            <a:r>
              <a:rPr lang="en-US" altLang="en-US" baseline="0" dirty="0">
                <a:latin typeface="Arial" panose="020B0604020202020204" pitchFamily="34" charset="0"/>
              </a:rPr>
              <a:t>, p. </a:t>
            </a:r>
            <a:r>
              <a:rPr lang="en-US" altLang="en-US" dirty="0">
                <a:latin typeface="Arial" panose="020B0604020202020204" pitchFamily="34" charset="0"/>
              </a:rPr>
              <a:t>199).</a:t>
            </a:r>
          </a:p>
          <a:p>
            <a:pPr eaLnBrk="1" hangingPunct="1"/>
            <a:endParaRPr lang="en-US" altLang="ja-JP" sz="2000" dirty="0">
              <a:latin typeface="Arial" panose="020B0604020202020204" pitchFamily="34" charset="0"/>
            </a:endParaRPr>
          </a:p>
          <a:p>
            <a:pPr eaLnBrk="1" hangingPunct="1"/>
            <a:r>
              <a:rPr lang="en-US" altLang="en-US" b="1" dirty="0">
                <a:latin typeface="Arial" panose="020B0604020202020204" pitchFamily="34" charset="0"/>
              </a:rPr>
              <a:t>Background</a:t>
            </a:r>
            <a:r>
              <a:rPr lang="en-US" altLang="en-US" b="1" baseline="0" dirty="0">
                <a:latin typeface="Arial" panose="020B0604020202020204" pitchFamily="34" charset="0"/>
              </a:rPr>
              <a:t> Information</a:t>
            </a:r>
            <a:r>
              <a:rPr lang="en-US" altLang="en-US" baseline="0" dirty="0">
                <a:latin typeface="Arial" panose="020B0604020202020204" pitchFamily="34" charset="0"/>
              </a:rPr>
              <a:t>: </a:t>
            </a:r>
          </a:p>
          <a:p>
            <a:pPr eaLnBrk="1" hangingPunct="1"/>
            <a:r>
              <a:rPr lang="en-US" altLang="en-US" baseline="0" dirty="0"/>
              <a:t>Handout 5: Self-Regulation Strategies </a:t>
            </a:r>
            <a:r>
              <a:rPr lang="en-US" altLang="en-US" baseline="0" dirty="0">
                <a:latin typeface="Arial" panose="020B0604020202020204" pitchFamily="34" charset="0"/>
              </a:rPr>
              <a:t>is a bulleted list of interactions and strategies from the Preschool Curriculum Framework, Vol. 1,  pp. 49-51. It includes the strategies that are listed in the following four slides. </a:t>
            </a:r>
            <a:endParaRPr lang="en-US" altLang="en-US" dirty="0">
              <a:latin typeface="Arial" panose="020B0604020202020204" pitchFamily="34" charset="0"/>
            </a:endParaRPr>
          </a:p>
        </p:txBody>
      </p:sp>
    </p:spTree>
    <p:extLst>
      <p:ext uri="{BB962C8B-B14F-4D97-AF65-F5344CB8AC3E}">
        <p14:creationId xmlns:p14="http://schemas.microsoft.com/office/powerpoint/2010/main" val="126074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6B969E-4484-4001-8150-6972C3F0D06D}" type="slidenum">
              <a:rPr lang="en-US" altLang="en-US" sz="1200">
                <a:cs typeface="Arial" panose="020B0604020202020204" pitchFamily="34" charset="0"/>
              </a:rPr>
              <a:pPr/>
              <a:t>63</a:t>
            </a:fld>
            <a:endParaRPr lang="en-US" altLang="en-US" sz="1200">
              <a:cs typeface="Arial" panose="020B0604020202020204" pitchFamily="34"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a:t>
            </a:r>
          </a:p>
          <a:p>
            <a:pPr eaLnBrk="1" hangingPunct="1"/>
            <a:r>
              <a:rPr lang="en-US" altLang="en-US" b="0" dirty="0">
                <a:latin typeface="Arial" panose="020B0604020202020204" pitchFamily="34" charset="0"/>
              </a:rPr>
              <a:t>Please read the</a:t>
            </a:r>
            <a:r>
              <a:rPr lang="en-US" altLang="en-US" b="0" baseline="0" dirty="0">
                <a:latin typeface="Arial" panose="020B0604020202020204" pitchFamily="34" charset="0"/>
              </a:rPr>
              <a:t> </a:t>
            </a:r>
            <a:r>
              <a:rPr lang="en-US" altLang="en-US" b="0" dirty="0">
                <a:latin typeface="Arial" panose="020B0604020202020204" pitchFamily="34" charset="0"/>
              </a:rPr>
              <a:t>quote on the slide individually. </a:t>
            </a:r>
            <a:r>
              <a:rPr lang="en-US" altLang="en-US" dirty="0">
                <a:latin typeface="Arial" panose="020B0604020202020204" pitchFamily="34" charset="0"/>
              </a:rPr>
              <a:t>“Group experiences should be brief, between 10 and 15 minutes and up to 20 minutes depending on children</a:t>
            </a:r>
            <a:r>
              <a:rPr lang="en-US" altLang="ja-JP" dirty="0">
                <a:latin typeface="Arial" panose="020B0604020202020204" pitchFamily="34" charset="0"/>
              </a:rPr>
              <a:t>’s ages, understanding of the English language past experiences and levels of functioning” (PCF, Vol. 1, </a:t>
            </a:r>
            <a:r>
              <a:rPr lang="en-US" sz="1200" dirty="0">
                <a:ea typeface="MS PGothic" charset="0"/>
              </a:rPr>
              <a:t>p. </a:t>
            </a:r>
            <a:r>
              <a:rPr lang="en-US" altLang="ja-JP" dirty="0">
                <a:latin typeface="Arial" panose="020B0604020202020204" pitchFamily="34" charset="0"/>
              </a:rPr>
              <a:t>51).</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ja-JP" dirty="0">
              <a:latin typeface="Arial" panose="020B0604020202020204" pitchFamily="34" charset="0"/>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ja-JP" dirty="0">
                <a:latin typeface="Arial" panose="020B0604020202020204" pitchFamily="34" charset="0"/>
              </a:rPr>
              <a:t>Have you experienced a group</a:t>
            </a:r>
            <a:r>
              <a:rPr lang="en-US" altLang="ja-JP" baseline="0" dirty="0">
                <a:latin typeface="Arial" panose="020B0604020202020204" pitchFamily="34" charset="0"/>
              </a:rPr>
              <a:t> time that exceeded 15 minutes? What happened? </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ja-JP" baseline="0" dirty="0">
              <a:latin typeface="Arial" panose="020B0604020202020204" pitchFamily="34" charset="0"/>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ja-JP" baseline="0" dirty="0">
                <a:latin typeface="Arial" panose="020B0604020202020204" pitchFamily="34" charset="0"/>
              </a:rPr>
              <a:t>(Allow time for participants to share their experiences and then summarize with this statement.)</a:t>
            </a:r>
          </a:p>
          <a:p>
            <a:pPr marL="0" marR="0" indent="0" algn="l" defTabSz="914400" rtl="0" eaLnBrk="1" fontAlgn="base" latinLnBrk="0" hangingPunct="1">
              <a:lnSpc>
                <a:spcPct val="100000"/>
              </a:lnSpc>
              <a:spcBef>
                <a:spcPts val="0"/>
              </a:spcBef>
              <a:spcAft>
                <a:spcPct val="0"/>
              </a:spcAft>
              <a:buClrTx/>
              <a:buSzTx/>
              <a:buFontTx/>
              <a:buNone/>
              <a:tabLst/>
              <a:defRPr/>
            </a:pPr>
            <a:endParaRPr lang="en-US" altLang="ja-JP" dirty="0">
              <a:latin typeface="Arial" panose="020B0604020202020204" pitchFamily="34" charset="0"/>
            </a:endParaRPr>
          </a:p>
          <a:p>
            <a:pPr marL="0" marR="0" indent="0" algn="l" defTabSz="914400" rtl="0" eaLnBrk="1" fontAlgn="base" latinLnBrk="0" hangingPunct="1">
              <a:lnSpc>
                <a:spcPct val="100000"/>
              </a:lnSpc>
              <a:spcBef>
                <a:spcPts val="0"/>
              </a:spcBef>
              <a:spcAft>
                <a:spcPct val="0"/>
              </a:spcAft>
              <a:buClrTx/>
              <a:buSzTx/>
              <a:buFontTx/>
              <a:buNone/>
              <a:tabLst/>
              <a:defRPr/>
            </a:pPr>
            <a:r>
              <a:rPr lang="en-US" altLang="ja-JP" dirty="0">
                <a:latin typeface="Arial" panose="020B0604020202020204" pitchFamily="34" charset="0"/>
              </a:rPr>
              <a:t>“Ignoring a groups need for a transition can lead to more disruptive behavior and a general lack of cooperation” (PCF, Vol. 1, </a:t>
            </a:r>
            <a:r>
              <a:rPr lang="en-US" sz="1200" dirty="0">
                <a:ea typeface="MS PGothic" charset="0"/>
              </a:rPr>
              <a:t>p. </a:t>
            </a:r>
            <a:r>
              <a:rPr lang="en-US" altLang="ja-JP" dirty="0">
                <a:latin typeface="Arial" panose="020B0604020202020204" pitchFamily="34" charset="0"/>
              </a:rPr>
              <a:t>51).</a:t>
            </a:r>
            <a:r>
              <a:rPr lang="en-US" altLang="ja-JP" baseline="0" dirty="0">
                <a:latin typeface="Arial" panose="020B0604020202020204" pitchFamily="34" charset="0"/>
              </a:rPr>
              <a:t> For example,</a:t>
            </a:r>
            <a:r>
              <a:rPr lang="en-US" altLang="ja-JP" dirty="0">
                <a:latin typeface="Arial" panose="020B0604020202020204" pitchFamily="34" charset="0"/>
              </a:rPr>
              <a:t> a teacher’s insistence on finishing a book during a large-group story time despite children’s restlessness may cause more problem behavior and work against learning goals.</a:t>
            </a:r>
            <a:endParaRPr lang="en-US" altLang="en-US" dirty="0">
              <a:latin typeface="Arial" panose="020B0604020202020204" pitchFamily="34" charset="0"/>
            </a:endParaRPr>
          </a:p>
        </p:txBody>
      </p:sp>
    </p:spTree>
    <p:extLst>
      <p:ext uri="{BB962C8B-B14F-4D97-AF65-F5344CB8AC3E}">
        <p14:creationId xmlns:p14="http://schemas.microsoft.com/office/powerpoint/2010/main" val="29269880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34E691B-1578-4298-B031-DDF08841A9A5}" type="slidenum">
              <a:rPr lang="en-US" altLang="en-US" sz="1200">
                <a:cs typeface="Arial" panose="020B0604020202020204" pitchFamily="34" charset="0"/>
              </a:rPr>
              <a:pPr/>
              <a:t>64</a:t>
            </a:fld>
            <a:endParaRPr lang="en-US" altLang="en-US" sz="1200">
              <a:cs typeface="Arial" panose="020B0604020202020204" pitchFamily="34"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b="0" dirty="0">
                <a:latin typeface="Arial" panose="020B0604020202020204" pitchFamily="34" charset="0"/>
              </a:rPr>
              <a:t>Please read the slide to yourself.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“Play is an important vehicle for developing self-regulation” (TK Guide</a:t>
            </a:r>
            <a:r>
              <a:rPr lang="en-US" altLang="en-US" baseline="0" dirty="0">
                <a:latin typeface="Arial" panose="020B0604020202020204" pitchFamily="34" charset="0"/>
              </a:rPr>
              <a:t>, p. </a:t>
            </a:r>
            <a:r>
              <a:rPr lang="en-US" altLang="en-US" dirty="0">
                <a:latin typeface="Arial" panose="020B0604020202020204" pitchFamily="34" charset="0"/>
              </a:rPr>
              <a:t>40).</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Throughout the day strategies that include play have been referenced. This slide indicates yet again the importance of play in the TK classroom. Do you have experience using play to support self regulation? </a:t>
            </a:r>
          </a:p>
        </p:txBody>
      </p:sp>
    </p:spTree>
    <p:extLst>
      <p:ext uri="{BB962C8B-B14F-4D97-AF65-F5344CB8AC3E}">
        <p14:creationId xmlns:p14="http://schemas.microsoft.com/office/powerpoint/2010/main" val="38771692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A8ED461-5EF9-4AC3-A4B7-CDBC6AB3FE51}" type="slidenum">
              <a:rPr lang="en-US" altLang="en-US" sz="1200">
                <a:cs typeface="Arial" panose="020B0604020202020204" pitchFamily="34" charset="0"/>
              </a:rPr>
              <a:pPr/>
              <a:t>65</a:t>
            </a:fld>
            <a:endParaRPr lang="en-US" altLang="en-US" sz="1200">
              <a:cs typeface="Arial" panose="020B0604020202020204" pitchFamily="34"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endParaRPr lang="en-US" altLang="en-US" dirty="0">
              <a:latin typeface="Arial" panose="020B0604020202020204" pitchFamily="34" charset="0"/>
            </a:endParaRPr>
          </a:p>
          <a:p>
            <a:pPr eaLnBrk="1" hangingPunct="1">
              <a:buFontTx/>
              <a:buNone/>
            </a:pPr>
            <a:r>
              <a:rPr lang="en-US" altLang="en-US" dirty="0">
                <a:latin typeface="Arial" panose="020B0604020202020204" pitchFamily="34" charset="0"/>
              </a:rPr>
              <a:t>“Through individual exploration, cooperative play, and collaborative investigation, the outdoor environment promotes the development of self regulation, a positive sense of self, peer play skills and focused attention” </a:t>
            </a:r>
            <a:r>
              <a:rPr lang="en-US" altLang="en-US" sz="1200" dirty="0"/>
              <a:t>(TK Guide, p. 80).</a:t>
            </a:r>
          </a:p>
          <a:p>
            <a:pPr eaLnBrk="1" hangingPunct="1">
              <a:buFontTx/>
              <a:buNone/>
            </a:pPr>
            <a:endParaRPr lang="en-US" altLang="en-US" dirty="0">
              <a:latin typeface="Arial" panose="020B0604020202020204" pitchFamily="34" charset="0"/>
            </a:endParaRPr>
          </a:p>
          <a:p>
            <a:pPr eaLnBrk="1" hangingPunct="1">
              <a:buFontTx/>
              <a:buNone/>
            </a:pPr>
            <a:r>
              <a:rPr lang="en-US" altLang="en-US" dirty="0">
                <a:latin typeface="Arial" panose="020B0604020202020204" pitchFamily="34" charset="0"/>
              </a:rPr>
              <a:t>“Active games in the play yard such a red light, green light or Simon Says encourage children to pay close attention and to practice pausing first instead of acting impulsively. Providing visual cues (e.g., pointing to a picture of a traffic signal or using gestures in coordination with Simon Says) in addition to auditory prompts helps all children participate in games with success” (PCF, Vol. 1,</a:t>
            </a:r>
            <a:r>
              <a:rPr lang="en-US" sz="1200" dirty="0">
                <a:ea typeface="MS PGothic" charset="0"/>
              </a:rPr>
              <a:t> p. </a:t>
            </a:r>
            <a:r>
              <a:rPr lang="en-US" altLang="en-US" dirty="0">
                <a:latin typeface="Arial" panose="020B0604020202020204" pitchFamily="34" charset="0"/>
              </a:rPr>
              <a:t> 51). </a:t>
            </a:r>
          </a:p>
          <a:p>
            <a:pPr eaLnBrk="1" hangingPunct="1">
              <a:buFontTx/>
              <a:buNone/>
            </a:pPr>
            <a:endParaRPr lang="en-US" altLang="en-US" dirty="0">
              <a:latin typeface="Arial" panose="020B0604020202020204" pitchFamily="34" charset="0"/>
            </a:endParaRPr>
          </a:p>
          <a:p>
            <a:pPr eaLnBrk="1" hangingPunct="1">
              <a:buFontTx/>
              <a:buNone/>
            </a:pPr>
            <a:r>
              <a:rPr lang="en-US" altLang="en-US" dirty="0">
                <a:latin typeface="Arial" panose="020B0604020202020204" pitchFamily="34" charset="0"/>
              </a:rPr>
              <a:t>“Incorporate vigorous physical exercise into daily activities, which has been shown to positively affect stress levels, social skills, and brain development” (Center for the Developing Child at Harvard University 2016).</a:t>
            </a:r>
          </a:p>
          <a:p>
            <a:pPr eaLnBrk="1" hangingPunct="1">
              <a:buFontTx/>
              <a:buChar char="•"/>
            </a:pPr>
            <a:endParaRPr lang="en-US" altLang="en-US" dirty="0">
              <a:latin typeface="Arial" panose="020B0604020202020204" pitchFamily="34" charset="0"/>
            </a:endParaRPr>
          </a:p>
          <a:p>
            <a:pPr eaLnBrk="1" hangingPunct="1"/>
            <a:r>
              <a:rPr lang="en-US" altLang="en-US" b="1" dirty="0">
                <a:latin typeface="Arial" panose="020B0604020202020204" pitchFamily="34" charset="0"/>
              </a:rPr>
              <a:t>Optional: </a:t>
            </a:r>
          </a:p>
          <a:p>
            <a:pPr eaLnBrk="1" hangingPunct="1"/>
            <a:r>
              <a:rPr lang="en-US" altLang="en-US" dirty="0">
                <a:latin typeface="Arial" panose="020B0604020202020204" pitchFamily="34" charset="0"/>
              </a:rPr>
              <a:t>Think of a way to incorporate 15 more minutes outside every day. Turn and tell your elbow partner.</a:t>
            </a:r>
          </a:p>
        </p:txBody>
      </p:sp>
    </p:spTree>
    <p:extLst>
      <p:ext uri="{BB962C8B-B14F-4D97-AF65-F5344CB8AC3E}">
        <p14:creationId xmlns:p14="http://schemas.microsoft.com/office/powerpoint/2010/main" val="26604332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F6EA991-8B28-42DC-9888-B9A8C332BF29}" type="slidenum">
              <a:rPr lang="en-US" altLang="en-US" sz="1200">
                <a:cs typeface="Arial" panose="020B0604020202020204" pitchFamily="34" charset="0"/>
              </a:rPr>
              <a:pPr/>
              <a:t>66</a:t>
            </a:fld>
            <a:endParaRPr lang="en-US" altLang="en-US" sz="1200">
              <a:cs typeface="Arial" panose="020B0604020202020204" pitchFamily="34" charset="0"/>
            </a:endParaRPr>
          </a:p>
        </p:txBody>
      </p:sp>
      <p:sp>
        <p:nvSpPr>
          <p:cNvPr id="144386"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b="1" dirty="0">
                <a:ea typeface="MS PGothic" charset="0"/>
              </a:rPr>
              <a:t>Presenter Remarks:</a:t>
            </a:r>
          </a:p>
          <a:p>
            <a:pPr>
              <a:defRPr/>
            </a:pPr>
            <a:r>
              <a:rPr lang="en-US" dirty="0">
                <a:ea typeface="MS PGothic" charset="0"/>
              </a:rPr>
              <a:t>Play Games with Rules is an interaction and strategy in the Preschool Curriculum Framework, Volume 1. Please turn to page 51 and read the paragraph below it now. When you have finished reading give me a thumbs up. </a:t>
            </a:r>
          </a:p>
          <a:p>
            <a:pPr>
              <a:defRPr/>
            </a:pPr>
            <a:endParaRPr lang="en-US" b="1" dirty="0">
              <a:ea typeface="MS PGothic" charset="0"/>
            </a:endParaRPr>
          </a:p>
          <a:p>
            <a:pPr marL="171450" indent="-171450">
              <a:buFont typeface="Arial" panose="020B0604020202020204" pitchFamily="34" charset="0"/>
              <a:buChar char="•"/>
              <a:defRPr/>
            </a:pPr>
            <a:r>
              <a:rPr lang="en-US" b="0" dirty="0">
                <a:ea typeface="MS PGothic" charset="0"/>
              </a:rPr>
              <a:t>What experiences have you had using games with rules to support self regulation in the classroom? </a:t>
            </a:r>
          </a:p>
          <a:p>
            <a:pPr marL="171450" indent="-171450">
              <a:buFont typeface="Arial" panose="020B0604020202020204" pitchFamily="34" charset="0"/>
              <a:buChar char="•"/>
              <a:defRPr/>
            </a:pPr>
            <a:r>
              <a:rPr lang="en-US" dirty="0">
                <a:ea typeface="MS PGothic" charset="0"/>
              </a:rPr>
              <a:t>Make a list of all the games with rules used in your classroom.</a:t>
            </a:r>
          </a:p>
          <a:p>
            <a:pPr marL="171450" indent="-171450">
              <a:buFont typeface="Arial" panose="020B0604020202020204" pitchFamily="34" charset="0"/>
              <a:buChar char="•"/>
              <a:defRPr/>
            </a:pPr>
            <a:r>
              <a:rPr lang="en-US" dirty="0">
                <a:ea typeface="MS PGothic" charset="0"/>
              </a:rPr>
              <a:t>Stand up and find someone new to exchange ideas and explain the games as</a:t>
            </a:r>
            <a:r>
              <a:rPr lang="en-US" baseline="0" dirty="0">
                <a:ea typeface="MS PGothic" charset="0"/>
              </a:rPr>
              <a:t> </a:t>
            </a:r>
            <a:r>
              <a:rPr lang="en-US" dirty="0">
                <a:ea typeface="MS PGothic" charset="0"/>
              </a:rPr>
              <a:t>necessary.</a:t>
            </a:r>
          </a:p>
          <a:p>
            <a:pPr marL="171450" indent="-171450">
              <a:buFont typeface="Arial" panose="020B0604020202020204" pitchFamily="34" charset="0"/>
              <a:buChar char="•"/>
              <a:defRPr/>
            </a:pPr>
            <a:r>
              <a:rPr lang="en-US" dirty="0">
                <a:ea typeface="MS PGothic" charset="0"/>
              </a:rPr>
              <a:t>Be ready to share one new game you learned.</a:t>
            </a:r>
          </a:p>
          <a:p>
            <a:pPr marL="225425" indent="-225425">
              <a:spcAft>
                <a:spcPts val="1200"/>
              </a:spcAft>
              <a:defRPr/>
            </a:pPr>
            <a:endParaRPr lang="en-US" dirty="0">
              <a:ea typeface="MS PGothic" charset="0"/>
            </a:endParaRPr>
          </a:p>
          <a:p>
            <a:pPr marL="225425" indent="-225425">
              <a:spcAft>
                <a:spcPts val="0"/>
              </a:spcAft>
              <a:defRPr/>
            </a:pPr>
            <a:r>
              <a:rPr lang="en-US" b="1" dirty="0">
                <a:ea typeface="MS PGothic" charset="0"/>
              </a:rPr>
              <a:t>Extra Notes:</a:t>
            </a:r>
          </a:p>
          <a:p>
            <a:pPr marL="225425" indent="-225425">
              <a:spcAft>
                <a:spcPts val="1200"/>
              </a:spcAft>
              <a:defRPr/>
            </a:pPr>
            <a:r>
              <a:rPr lang="en-US" dirty="0">
                <a:ea typeface="MS PGothic" charset="0"/>
              </a:rPr>
              <a:t>Invite participants to share a game they are excited to go back and try.</a:t>
            </a:r>
          </a:p>
          <a:p>
            <a:pPr>
              <a:defRPr/>
            </a:pPr>
            <a:endParaRPr lang="en-US" b="1" dirty="0">
              <a:ea typeface="MS PGothic" charset="0"/>
            </a:endParaRPr>
          </a:p>
        </p:txBody>
      </p:sp>
    </p:spTree>
    <p:extLst>
      <p:ext uri="{BB962C8B-B14F-4D97-AF65-F5344CB8AC3E}">
        <p14:creationId xmlns:p14="http://schemas.microsoft.com/office/powerpoint/2010/main" val="1383469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F495B7E-AE77-44F2-B06D-2340E16EF125}" type="slidenum">
              <a:rPr lang="en-US" altLang="en-US" sz="1200">
                <a:cs typeface="Arial" panose="020B0604020202020204" pitchFamily="34" charset="0"/>
              </a:rPr>
              <a:pPr/>
              <a:t>67</a:t>
            </a:fld>
            <a:endParaRPr lang="en-US" altLang="en-US" sz="1200">
              <a:cs typeface="Arial" panose="020B0604020202020204" pitchFamily="34"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Background</a:t>
            </a:r>
            <a:r>
              <a:rPr lang="en-US" altLang="en-US" b="1" baseline="0" dirty="0">
                <a:latin typeface="Arial" panose="020B0604020202020204" pitchFamily="34" charset="0"/>
              </a:rPr>
              <a:t> Information:</a:t>
            </a:r>
          </a:p>
          <a:p>
            <a:pPr eaLnBrk="1" hangingPunct="1"/>
            <a:r>
              <a:rPr lang="en-US" altLang="en-US" b="0" baseline="0" dirty="0">
                <a:latin typeface="Arial" panose="020B0604020202020204" pitchFamily="34" charset="0"/>
              </a:rPr>
              <a:t>R</a:t>
            </a:r>
            <a:r>
              <a:rPr lang="en-US" altLang="en-US" b="0" dirty="0">
                <a:latin typeface="Arial" panose="020B0604020202020204" pitchFamily="34" charset="0"/>
              </a:rPr>
              <a:t>ead</a:t>
            </a:r>
            <a:r>
              <a:rPr lang="en-US" altLang="en-US" b="0" baseline="0" dirty="0">
                <a:latin typeface="Arial" panose="020B0604020202020204" pitchFamily="34" charset="0"/>
              </a:rPr>
              <a:t> the slide and allow time for their discussion at the table.</a:t>
            </a:r>
            <a:endParaRPr lang="en-US" altLang="en-US" b="0"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Presenter Remarks: </a:t>
            </a:r>
          </a:p>
          <a:p>
            <a:pPr eaLnBrk="1" hangingPunct="1"/>
            <a:r>
              <a:rPr lang="en-US" altLang="en-US" dirty="0">
                <a:latin typeface="Arial" panose="020B0604020202020204" pitchFamily="34" charset="0"/>
              </a:rPr>
              <a:t>Now that we have discussed our coping</a:t>
            </a:r>
            <a:r>
              <a:rPr lang="en-US" altLang="en-US" baseline="0" dirty="0">
                <a:latin typeface="Arial" panose="020B0604020202020204" pitchFamily="34" charset="0"/>
              </a:rPr>
              <a:t> strategies, take a moment and think about what happens when we forget to use these strategies.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Maintain a peaceful classroom by providing children strategies and space to regroup before they lose control.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On</a:t>
            </a:r>
            <a:r>
              <a:rPr lang="en-US" altLang="en-US" baseline="0" dirty="0">
                <a:latin typeface="Arial" panose="020B0604020202020204" pitchFamily="34" charset="0"/>
              </a:rPr>
              <a:t> the next few slides we will discuss some coping strategies you may use with children. </a:t>
            </a:r>
            <a:endParaRPr lang="en-US" altLang="en-US" dirty="0">
              <a:latin typeface="Arial" panose="020B0604020202020204" pitchFamily="34" charset="0"/>
            </a:endParaRPr>
          </a:p>
        </p:txBody>
      </p:sp>
    </p:spTree>
    <p:extLst>
      <p:ext uri="{BB962C8B-B14F-4D97-AF65-F5344CB8AC3E}">
        <p14:creationId xmlns:p14="http://schemas.microsoft.com/office/powerpoint/2010/main" val="11828080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AB151E-5F7F-47A3-9637-86640D590017}" type="slidenum">
              <a:rPr lang="en-US" altLang="en-US" sz="1200">
                <a:cs typeface="Arial" panose="020B0604020202020204" pitchFamily="34" charset="0"/>
              </a:rPr>
              <a:pPr/>
              <a:t>68</a:t>
            </a:fld>
            <a:endParaRPr lang="en-US" altLang="en-US" sz="1200">
              <a:cs typeface="Arial" panose="020B0604020202020204" pitchFamily="34"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b="0" dirty="0">
                <a:latin typeface="Arial" panose="020B0604020202020204" pitchFamily="34" charset="0"/>
              </a:rPr>
              <a:t>One strategy to regain control is to have children breathe deeply. </a:t>
            </a:r>
            <a:r>
              <a:rPr lang="en-US" altLang="en-US" b="0" baseline="0" dirty="0">
                <a:latin typeface="Arial" panose="020B0604020202020204" pitchFamily="34" charset="0"/>
              </a:rPr>
              <a:t>There are many ways to engage children with this strategy. You might create a breathing wand. Find directions for this along with many other resources on </a:t>
            </a:r>
            <a:r>
              <a:rPr lang="en-US" altLang="en-US" dirty="0">
                <a:latin typeface="Arial" panose="020B0604020202020204" pitchFamily="34" charset="0"/>
              </a:rPr>
              <a:t>Handout 6:</a:t>
            </a:r>
            <a:r>
              <a:rPr lang="en-US" altLang="en-US" baseline="0" dirty="0">
                <a:latin typeface="Arial" panose="020B0604020202020204" pitchFamily="34" charset="0"/>
              </a:rPr>
              <a:t> </a:t>
            </a:r>
            <a:r>
              <a:rPr lang="en-US" altLang="en-US" dirty="0">
                <a:latin typeface="Arial" panose="020B0604020202020204" pitchFamily="34" charset="0"/>
              </a:rPr>
              <a:t>Supplemental Resources for Download.</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eaLnBrk="1" hangingPunct="1"/>
            <a:r>
              <a:rPr lang="en-US" altLang="en-US" dirty="0">
                <a:latin typeface="Arial" panose="020B0604020202020204" pitchFamily="34" charset="0"/>
              </a:rPr>
              <a:t>This is a simple prop to support mindful breathing. Create a sample to demonstrate. (Make and Take option). See </a:t>
            </a:r>
            <a:r>
              <a:rPr lang="en-US" altLang="en-US" dirty="0">
                <a:latin typeface="Arial" panose="020B0604020202020204" pitchFamily="34" charset="0"/>
                <a:hlinkClick r:id="rId3"/>
              </a:rPr>
              <a:t>https://kristinamarcelli.wordpress.com/2014/05/10/make-your-own-mindful-breathing-wand/</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832220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B48D78-C830-4F41-A006-22FC95963521}" type="slidenum">
              <a:rPr lang="en-US" altLang="en-US" sz="1200">
                <a:cs typeface="Arial" panose="020B0604020202020204" pitchFamily="34" charset="0"/>
              </a:rPr>
              <a:pPr/>
              <a:t>69</a:t>
            </a:fld>
            <a:endParaRPr lang="en-US" altLang="en-US" sz="1200">
              <a:cs typeface="Arial" panose="020B0604020202020204" pitchFamily="34"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dirty="0">
                <a:latin typeface="Arial" panose="020B0604020202020204" pitchFamily="34" charset="0"/>
              </a:rPr>
              <a:t>“The sounds of active learning can be loud and sometimes over stimulating. Many children need </a:t>
            </a:r>
            <a:r>
              <a:rPr lang="en-US" altLang="ja-JP" dirty="0">
                <a:latin typeface="Arial" panose="020B0604020202020204" pitchFamily="34" charset="0"/>
              </a:rPr>
              <a:t>“private” spaces where they can find a retreat from group participation. Teachers can make private spaces inviting by including comfortable pillow and a small table for the child who would like to engage in an activity on his own” (PCF, Vol. 1, </a:t>
            </a:r>
            <a:r>
              <a:rPr lang="en-US" sz="1200" dirty="0">
                <a:ea typeface="MS PGothic" charset="0"/>
              </a:rPr>
              <a:t>p. </a:t>
            </a:r>
            <a:r>
              <a:rPr lang="en-US" altLang="ja-JP" dirty="0">
                <a:latin typeface="Arial" panose="020B0604020202020204" pitchFamily="34" charset="0"/>
              </a:rPr>
              <a:t>43 and p. 51). </a:t>
            </a:r>
          </a:p>
        </p:txBody>
      </p:sp>
    </p:spTree>
    <p:extLst>
      <p:ext uri="{BB962C8B-B14F-4D97-AF65-F5344CB8AC3E}">
        <p14:creationId xmlns:p14="http://schemas.microsoft.com/office/powerpoint/2010/main" val="407177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685800" y="4427538"/>
            <a:ext cx="5486400" cy="4419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Presenter Remarks: </a:t>
            </a:r>
            <a:endPar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rPr>
              <a:t>The purposes of the Preschool Learning Foundations are to promote a common understanding of TK children'</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s learning and to guide instructional practice. They describe the knowledge and skills that young children typically develop when provided with developmentally, culturally, and linguistically appropriate learning experiences.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T</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he Preschool Curriculum Framework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was created as a companion to the Preschool Learning Foundations.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framework ". . . presents strategies and information to enrich learning and development opportunities for all of California’s preschool [and TK] children" (PCF, Vol. 1, </a:t>
            </a:r>
            <a:r>
              <a:rPr kumimoji="0" lang="en-US" sz="1200" b="0" i="0" u="none" strike="noStrike" kern="1200" cap="none" spc="0" normalizeH="0" baseline="0" noProof="0" dirty="0">
                <a:ln>
                  <a:noFill/>
                </a:ln>
                <a:effectLst/>
                <a:uLnTx/>
                <a:uFillTx/>
                <a:latin typeface="Arial" pitchFamily="-1" charset="0"/>
                <a:ea typeface="ＭＳ Ｐゴシック" pitchFamily="-1" charset="-128"/>
                <a:cs typeface="ＭＳ Ｐゴシック" pitchFamily="-1" charset="-128"/>
              </a:rPr>
              <a:t>p.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v).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marL="0" marR="0" lvl="0" indent="0" algn="l" defTabSz="457200" rtl="0" eaLnBrk="0" fontAlgn="base"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Extra Notes:</a:t>
            </a: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Documents from the California Department of Education,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English-Language Arts Content Standards for California Public Schools, Kindergarten Through Grade Twelve</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(Language and Literacy, Introduction, p. 48,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Well-validated assessment tools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Ages &amp; Stages Questionnaires (ASQ): A Parent-Completed, Child-Monitoring System</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(Social-Emotional, References and Source Materials, p. 36).</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General sources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Report of the National Reading Panel 2000</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(Language and Literacy, Introduction, p. 73,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Early childhood education standards from other states such as Hawaii and Texas (Social-Emotional, Introduction, p. 5, footnote).</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p:txBody>
      </p:sp>
      <p:sp>
        <p:nvSpPr>
          <p:cNvPr id="14340"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DD2BF54-F570-6641-860F-A6CC9FA76D93}" type="slidenum">
              <a:rPr lang="en-US">
                <a:cs typeface="Arial" charset="0"/>
              </a:rPr>
              <a:pPr/>
              <a:t>7</a:t>
            </a:fld>
            <a:endParaRPr lang="en-US">
              <a:cs typeface="Arial" charset="0"/>
            </a:endParaRPr>
          </a:p>
        </p:txBody>
      </p:sp>
    </p:spTree>
    <p:extLst>
      <p:ext uri="{BB962C8B-B14F-4D97-AF65-F5344CB8AC3E}">
        <p14:creationId xmlns:p14="http://schemas.microsoft.com/office/powerpoint/2010/main" val="17433249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A9EC19F-10CF-4E71-983B-358F46E4E993}" type="slidenum">
              <a:rPr lang="en-US" altLang="en-US" sz="1200">
                <a:cs typeface="Arial" panose="020B0604020202020204" pitchFamily="34" charset="0"/>
              </a:rPr>
              <a:pPr/>
              <a:t>70</a:t>
            </a:fld>
            <a:endParaRPr lang="en-US" altLang="en-US" sz="1200">
              <a:cs typeface="Arial" panose="020B0604020202020204" pitchFamily="34"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dirty="0">
                <a:latin typeface="Arial" panose="020B0604020202020204" pitchFamily="34" charset="0"/>
              </a:rPr>
              <a:t>Add a bugged box to your private space containing items to help children calm themselves, such as a stuffed toy, pillow, personal music player with headset, paper and a variety of writing materials, a glitter bottle, etc. Alternatively, have each child identify one or two things to keep in their cubbies that help them calm down and feel better. They can take these items with them to the private space to help regroup and be ready to re-engage in classroom activities. </a:t>
            </a:r>
          </a:p>
        </p:txBody>
      </p:sp>
    </p:spTree>
    <p:extLst>
      <p:ext uri="{BB962C8B-B14F-4D97-AF65-F5344CB8AC3E}">
        <p14:creationId xmlns:p14="http://schemas.microsoft.com/office/powerpoint/2010/main" val="414011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E47E3C-BAA3-4D65-A79D-6D6F59642D1B}" type="slidenum">
              <a:rPr lang="en-US" altLang="en-US" sz="1200">
                <a:cs typeface="Arial" panose="020B0604020202020204" pitchFamily="34" charset="0"/>
              </a:rPr>
              <a:pPr/>
              <a:t>71</a:t>
            </a:fld>
            <a:endParaRPr lang="en-US" altLang="en-US" sz="1200">
              <a:cs typeface="Arial" panose="020B0604020202020204" pitchFamily="34"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dirty="0">
                <a:latin typeface="Arial" panose="020B0604020202020204" pitchFamily="34" charset="0"/>
              </a:rPr>
              <a:t>Presenter Remarks: </a:t>
            </a:r>
          </a:p>
          <a:p>
            <a:pPr eaLnBrk="1" hangingPunct="1"/>
            <a:r>
              <a:rPr lang="en-US" altLang="en-US" dirty="0">
                <a:latin typeface="Arial" panose="020B0604020202020204" pitchFamily="34" charset="0"/>
              </a:rPr>
              <a:t>Now let’s take a moment to reflect about what we just learned. Use the </a:t>
            </a:r>
            <a:r>
              <a:rPr lang="en-US" altLang="en-US" i="1" dirty="0">
                <a:latin typeface="Arial" panose="020B0604020202020204" pitchFamily="34" charset="0"/>
              </a:rPr>
              <a:t>All About Self </a:t>
            </a:r>
            <a:r>
              <a:rPr lang="en-US" altLang="en-US" dirty="0">
                <a:latin typeface="Arial" panose="020B0604020202020204" pitchFamily="34" charset="0"/>
              </a:rPr>
              <a:t>booklet to record reflections on your strengths and plans for future implementation.</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690900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Presenter Remarks: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We</a:t>
            </a:r>
            <a:r>
              <a:rPr kumimoji="0"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’ll now turn to the third question:</a:t>
            </a:r>
          </a:p>
          <a:p>
            <a:pPr marL="457200" marR="0" lvl="1" indent="0" algn="l" defTabSz="457200" rtl="0" eaLnBrk="1" fontAlgn="base" latinLnBrk="0" hangingPunct="1">
              <a:lnSpc>
                <a:spcPct val="100000"/>
              </a:lnSpc>
              <a:spcBef>
                <a:spcPct val="0"/>
              </a:spcBef>
              <a:spcAft>
                <a:spcPct val="0"/>
              </a:spcAft>
              <a:buClrTx/>
              <a:buSzTx/>
              <a:buFont typeface="Calibri" panose="020F0502020204030204" pitchFamily="34" charset="0"/>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 typeface="+mj-lt"/>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t>3. How can I incorporate these strategies into my existing program?</a:t>
            </a:r>
            <a:b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charset="0"/>
              </a:rPr>
            </a:b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You will have an opportunity to reflect and plan throughout the remainder of the day.</a:t>
            </a:r>
          </a:p>
          <a:p>
            <a:pPr defTabSz="457200"/>
            <a:endParaRPr lang="en-US" altLang="en-US" dirty="0">
              <a:latin typeface="Arial" panose="020B0604020202020204" pitchFamily="34" charset="0"/>
            </a:endParaRPr>
          </a:p>
          <a:p>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9870B7-2801-484E-87A2-BEE058067D79}" type="slidenum">
              <a:rPr lang="en-US" altLang="en-US">
                <a:solidFill>
                  <a:srgbClr val="000000"/>
                </a:solidFill>
              </a:rPr>
              <a:pPr/>
              <a:t>72</a:t>
            </a:fld>
            <a:endParaRPr lang="en-US" altLang="en-US">
              <a:solidFill>
                <a:srgbClr val="000000"/>
              </a:solidFill>
            </a:endParaRPr>
          </a:p>
        </p:txBody>
      </p:sp>
    </p:spTree>
    <p:extLst>
      <p:ext uri="{BB962C8B-B14F-4D97-AF65-F5344CB8AC3E}">
        <p14:creationId xmlns:p14="http://schemas.microsoft.com/office/powerpoint/2010/main" val="1520625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a:ln/>
        </p:spPr>
      </p:sp>
      <p:sp>
        <p:nvSpPr>
          <p:cNvPr id="17408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b="1" dirty="0">
                <a:latin typeface="Arial" panose="020B0604020202020204" pitchFamily="34" charset="0"/>
              </a:rPr>
              <a:t>Presenter Remarks:</a:t>
            </a: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Share with an elbow partner two small changes or additions you are going to make in your TK classroom:</a:t>
            </a:r>
          </a:p>
          <a:p>
            <a:pPr marL="171450" indent="-171450" defTabSz="457200" eaLnBrk="1" hangingPunct="1">
              <a:spcBef>
                <a:spcPct val="0"/>
              </a:spcBef>
              <a:buFont typeface="Arial" panose="020B0604020202020204" pitchFamily="34" charset="0"/>
              <a:buChar char="•"/>
            </a:pPr>
            <a:r>
              <a:rPr lang="en-US" altLang="en-US" dirty="0">
                <a:latin typeface="Arial" panose="020B0604020202020204" pitchFamily="34" charset="0"/>
              </a:rPr>
              <a:t>How will you do it? </a:t>
            </a:r>
          </a:p>
          <a:p>
            <a:pPr marL="171450" indent="-171450" defTabSz="457200" eaLnBrk="1" hangingPunct="1">
              <a:spcBef>
                <a:spcPct val="0"/>
              </a:spcBef>
              <a:buFont typeface="Arial" panose="020B0604020202020204" pitchFamily="34" charset="0"/>
              <a:buChar char="•"/>
            </a:pPr>
            <a:r>
              <a:rPr lang="en-US" altLang="en-US" dirty="0">
                <a:latin typeface="Arial" panose="020B0604020202020204" pitchFamily="34" charset="0"/>
              </a:rPr>
              <a:t>Which foundations will these changes will be supporting?</a:t>
            </a:r>
          </a:p>
        </p:txBody>
      </p:sp>
      <p:sp>
        <p:nvSpPr>
          <p:cNvPr id="17408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5B16715-9E9C-4DA9-BF69-B492B8364535}" type="slidenum">
              <a:rPr lang="en-US" altLang="en-US" sz="1200">
                <a:latin typeface="Calibri" panose="020F0502020204030204" pitchFamily="34" charset="0"/>
                <a:cs typeface="Arial" panose="020B0604020202020204" pitchFamily="34" charset="0"/>
              </a:rPr>
              <a:pPr algn="r" eaLnBrk="1" hangingPunct="1"/>
              <a:t>73</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01008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3DE3E03-8120-401D-86C1-AAE6DB123BCF}" type="slidenum">
              <a:rPr lang="en-US" altLang="en-US" sz="1200">
                <a:cs typeface="Arial" panose="020B0604020202020204" pitchFamily="34" charset="0"/>
              </a:rPr>
              <a:pPr/>
              <a:t>74</a:t>
            </a:fld>
            <a:endParaRPr lang="en-US" altLang="en-US" sz="1200">
              <a:cs typeface="Arial" panose="020B0604020202020204" pitchFamily="34" charset="0"/>
            </a:endParaRPr>
          </a:p>
        </p:txBody>
      </p:sp>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b="1" dirty="0">
                <a:latin typeface="Arial" panose="020B0604020202020204" pitchFamily="34" charset="0"/>
              </a:rPr>
              <a:t>Presenter Remarks: </a:t>
            </a:r>
          </a:p>
          <a:p>
            <a:pPr marR="0" algn="l" defTabSz="457200" rtl="0" eaLnBrk="1" fontAlgn="base" latinLnBrk="0" hangingPunct="1">
              <a:lnSpc>
                <a:spcPct val="100000"/>
              </a:lnSpc>
              <a:spcBef>
                <a:spcPct val="0"/>
              </a:spcBef>
              <a:spcAft>
                <a:spcPct val="0"/>
              </a:spcAft>
              <a:buClrTx/>
              <a:buSzTx/>
              <a:buFontTx/>
              <a:buNone/>
              <a:tabLst/>
              <a:defRPr/>
            </a:pPr>
            <a:r>
              <a:rPr lang="en-US" altLang="en-US" b="0" dirty="0">
                <a:latin typeface="Arial" panose="020B0604020202020204" pitchFamily="34" charset="0"/>
              </a:rPr>
              <a:t>Take a moment to pause and read this quote on the slide. </a:t>
            </a:r>
            <a:r>
              <a:rPr lang="en-US" altLang="ja-JP" sz="1200" b="0" dirty="0">
                <a:solidFill>
                  <a:srgbClr val="FFFFFF"/>
                </a:solidFill>
              </a:rPr>
              <a:t>All kids need is a little help, a little hope, and someone who believes in them</a:t>
            </a:r>
            <a:r>
              <a:rPr lang="ja-JP" altLang="en-US" sz="1200" b="0" dirty="0">
                <a:solidFill>
                  <a:srgbClr val="FFFFFF"/>
                </a:solidFill>
              </a:rPr>
              <a:t>”</a:t>
            </a:r>
            <a:r>
              <a:rPr lang="en-US" altLang="ja-JP" sz="1200" b="0" baseline="0" dirty="0">
                <a:solidFill>
                  <a:srgbClr val="FFFFFF"/>
                </a:solidFill>
              </a:rPr>
              <a:t> (Magic </a:t>
            </a:r>
            <a:r>
              <a:rPr lang="en-US" altLang="ja-JP" sz="800" b="0" dirty="0">
                <a:solidFill>
                  <a:srgbClr val="FFFFFF"/>
                </a:solidFill>
              </a:rPr>
              <a:t>Johnson, 2016).</a:t>
            </a:r>
            <a:endParaRPr lang="en-US" altLang="en-US" b="0" dirty="0">
              <a:latin typeface="Arial" panose="020B0604020202020204" pitchFamily="34" charset="0"/>
            </a:endParaRPr>
          </a:p>
          <a:p>
            <a:pPr marL="171450" indent="-171450" defTabSz="457200" eaLnBrk="1" hangingPunct="1">
              <a:spcBef>
                <a:spcPct val="0"/>
              </a:spcBef>
              <a:buFont typeface="Arial" panose="020B0604020202020204" pitchFamily="34" charset="0"/>
              <a:buChar char="•"/>
            </a:pPr>
            <a:r>
              <a:rPr lang="en-US" altLang="en-US" b="0" dirty="0">
                <a:latin typeface="Arial" panose="020B0604020202020204" pitchFamily="34" charset="0"/>
              </a:rPr>
              <a:t>Now think back to the heart post-it you created earlier today. Has your thinking changed</a:t>
            </a:r>
            <a:r>
              <a:rPr lang="en-US" altLang="en-US" b="0" baseline="0" dirty="0">
                <a:latin typeface="Arial" panose="020B0604020202020204" pitchFamily="34" charset="0"/>
              </a:rPr>
              <a:t> since your reflection? </a:t>
            </a:r>
          </a:p>
          <a:p>
            <a:pPr marL="171450" indent="-171450" defTabSz="457200" eaLnBrk="1" hangingPunct="1">
              <a:spcBef>
                <a:spcPct val="0"/>
              </a:spcBef>
              <a:buFont typeface="Arial" panose="020B0604020202020204" pitchFamily="34" charset="0"/>
              <a:buChar char="•"/>
            </a:pPr>
            <a:r>
              <a:rPr lang="en-US" altLang="en-US" b="0" baseline="0" dirty="0">
                <a:latin typeface="Arial" panose="020B0604020202020204" pitchFamily="34" charset="0"/>
              </a:rPr>
              <a:t>Please take another heart post-it and document how your thinking has further changed.  </a:t>
            </a:r>
          </a:p>
          <a:p>
            <a:pPr marL="171450" indent="-171450" defTabSz="457200" eaLnBrk="1" hangingPunct="1">
              <a:spcBef>
                <a:spcPct val="0"/>
              </a:spcBef>
              <a:buFont typeface="Arial" panose="020B0604020202020204" pitchFamily="34" charset="0"/>
              <a:buChar char="•"/>
            </a:pPr>
            <a:r>
              <a:rPr lang="en-US" altLang="en-US" b="0" baseline="0" dirty="0">
                <a:latin typeface="Arial" panose="020B0604020202020204" pitchFamily="34" charset="0"/>
              </a:rPr>
              <a:t>Add this post-it to the group heart. </a:t>
            </a:r>
          </a:p>
          <a:p>
            <a:pPr marL="171450" indent="-171450" defTabSz="457200" eaLnBrk="1" hangingPunct="1">
              <a:spcBef>
                <a:spcPct val="0"/>
              </a:spcBef>
              <a:buFont typeface="Arial" panose="020B0604020202020204" pitchFamily="34" charset="0"/>
              <a:buChar char="•"/>
            </a:pPr>
            <a:r>
              <a:rPr lang="en-US" altLang="en-US" b="0" baseline="0" dirty="0">
                <a:latin typeface="Arial" panose="020B0604020202020204" pitchFamily="34" charset="0"/>
              </a:rPr>
              <a:t>You may want to take a moment and read the other heart post-its that make up our group heart as well. </a:t>
            </a:r>
          </a:p>
          <a:p>
            <a:pPr defTabSz="457200" eaLnBrk="1" hangingPunct="1">
              <a:spcBef>
                <a:spcPct val="0"/>
              </a:spcBef>
            </a:pPr>
            <a:endParaRPr lang="en-US" altLang="en-US" b="0" dirty="0">
              <a:latin typeface="Arial" panose="020B0604020202020204" pitchFamily="34" charset="0"/>
            </a:endParaRPr>
          </a:p>
          <a:p>
            <a:pPr defTabSz="457200" eaLnBrk="1" hangingPunct="1">
              <a:spcBef>
                <a:spcPct val="0"/>
              </a:spcBef>
            </a:pPr>
            <a:r>
              <a:rPr lang="en-US" altLang="en-US" b="0" dirty="0">
                <a:latin typeface="Arial" panose="020B0604020202020204" pitchFamily="34" charset="0"/>
              </a:rPr>
              <a:t>Thank you for coming! We hope you collected some new ideas for your TK classroom day.</a:t>
            </a:r>
          </a:p>
          <a:p>
            <a:pPr marL="233363" defTabSz="457200"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768521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DF57B4-8C25-7F41-9672-84CBE7B69B90}" type="slidenum">
              <a:rPr lang="en-US" altLang="en-US" smtClean="0"/>
              <a:pPr>
                <a:defRPr/>
              </a:pPr>
              <a:t>75</a:t>
            </a:fld>
            <a:endParaRPr lang="en-US" altLang="en-US"/>
          </a:p>
        </p:txBody>
      </p:sp>
    </p:spTree>
    <p:extLst>
      <p:ext uri="{BB962C8B-B14F-4D97-AF65-F5344CB8AC3E}">
        <p14:creationId xmlns:p14="http://schemas.microsoft.com/office/powerpoint/2010/main" val="27780333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24B72-0CD3-4378-91FA-C2FA7A18C896}" type="slidenum">
              <a:rPr lang="en-US" altLang="en-US" smtClean="0"/>
              <a:pPr/>
              <a:t>76</a:t>
            </a:fld>
            <a:endParaRPr lang="en-US" altLang="en-US"/>
          </a:p>
        </p:txBody>
      </p:sp>
    </p:spTree>
    <p:extLst>
      <p:ext uri="{BB962C8B-B14F-4D97-AF65-F5344CB8AC3E}">
        <p14:creationId xmlns:p14="http://schemas.microsoft.com/office/powerpoint/2010/main" val="15680952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C24B72-0CD3-4378-91FA-C2FA7A18C896}" type="slidenum">
              <a:rPr lang="en-US" altLang="en-US" smtClean="0"/>
              <a:pPr/>
              <a:t>77</a:t>
            </a:fld>
            <a:endParaRPr lang="en-US" altLang="en-US"/>
          </a:p>
        </p:txBody>
      </p:sp>
    </p:spTree>
    <p:extLst>
      <p:ext uri="{BB962C8B-B14F-4D97-AF65-F5344CB8AC3E}">
        <p14:creationId xmlns:p14="http://schemas.microsoft.com/office/powerpoint/2010/main" val="9580935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Research indicates the importance of partnering with families in early childhood classrooms. </a:t>
            </a:r>
          </a:p>
          <a:p>
            <a:endParaRPr lang="en-US" altLang="en-US" dirty="0">
              <a:latin typeface="Arial" panose="020B0604020202020204" pitchFamily="34" charset="0"/>
            </a:endParaRPr>
          </a:p>
          <a:p>
            <a:r>
              <a:rPr lang="en-US" altLang="en-US" dirty="0">
                <a:latin typeface="Arial" panose="020B0604020202020204" pitchFamily="34" charset="0"/>
              </a:rPr>
              <a:t>We must “</a:t>
            </a:r>
            <a:r>
              <a:rPr lang="en-US" altLang="en-US" b="0" dirty="0">
                <a:latin typeface="Arial" panose="020B0604020202020204" pitchFamily="34" charset="0"/>
              </a:rPr>
              <a:t>b</a:t>
            </a:r>
            <a:r>
              <a:rPr lang="en-US" altLang="ja-JP" b="0" dirty="0">
                <a:latin typeface="Arial" panose="020B0604020202020204" pitchFamily="34" charset="0"/>
              </a:rPr>
              <a:t>e a learner before trying to be a teacher.” </a:t>
            </a:r>
            <a:r>
              <a:rPr lang="en-US" altLang="ja-JP" dirty="0">
                <a:latin typeface="Arial" panose="020B0604020202020204" pitchFamily="34" charset="0"/>
              </a:rPr>
              <a:t>The family is the constant in the child</a:t>
            </a:r>
            <a:r>
              <a:rPr lang="en-US" altLang="en-US" dirty="0">
                <a:latin typeface="Arial" panose="020B0604020202020204" pitchFamily="34" charset="0"/>
              </a:rPr>
              <a:t>’</a:t>
            </a:r>
            <a:r>
              <a:rPr lang="en-US" altLang="ja-JP" dirty="0">
                <a:latin typeface="Arial" panose="020B0604020202020204" pitchFamily="34" charset="0"/>
              </a:rPr>
              <a:t>s life. Both the family and you have the best interests of the child at heart. Talk to families about what is really important and what they want for their children. Share what is important to you and what the program hopes to provide for children. Build a relationship with families so that you can talk about difficult things and problems in an affirming way</a:t>
            </a:r>
            <a:r>
              <a:rPr lang="en-US" altLang="en-US" dirty="0">
                <a:latin typeface="Arial" panose="020B0604020202020204" pitchFamily="34" charset="0"/>
              </a:rPr>
              <a:t>”</a:t>
            </a:r>
            <a:r>
              <a:rPr lang="en-US" altLang="ja-JP" dirty="0">
                <a:latin typeface="Arial" panose="020B0604020202020204" pitchFamily="34" charset="0"/>
              </a:rPr>
              <a:t> (Best Practices for Planning Curriculum for Young Children: Family Partnerships and Culture, p. 10).</a:t>
            </a:r>
          </a:p>
          <a:p>
            <a:endParaRPr lang="en-US" altLang="en-US" dirty="0">
              <a:latin typeface="Arial" panose="020B0604020202020204" pitchFamily="34" charset="0"/>
            </a:endParaRPr>
          </a:p>
          <a:p>
            <a:r>
              <a:rPr lang="en-US" altLang="en-US" dirty="0">
                <a:latin typeface="Arial" panose="020B0604020202020204" pitchFamily="34" charset="0"/>
              </a:rPr>
              <a:t>This partnership is specifically necessary when supporting children who have either recently immigrated or whose families speak a language other than English. </a:t>
            </a:r>
          </a:p>
          <a:p>
            <a:endParaRPr lang="en-US" altLang="en-US" dirty="0">
              <a:latin typeface="Arial" panose="020B0604020202020204" pitchFamily="34" charset="0"/>
            </a:endParaRPr>
          </a:p>
          <a:p>
            <a:r>
              <a:rPr lang="en-US" altLang="en-US" dirty="0">
                <a:latin typeface="Arial" panose="020B0604020202020204" pitchFamily="34" charset="0"/>
              </a:rPr>
              <a:t>“Family engagement with schools has been linked to important outcomes for children of all families including families with English language learner students. Numerous positive developmental child outcomes have been associated with family engagement including: Early literacy skills, cognitive language developments skills, social emotional skills, and academic achievement” (</a:t>
            </a:r>
            <a:r>
              <a:rPr lang="en-US" altLang="en-US" i="1" dirty="0">
                <a:latin typeface="Arial" panose="020B0604020202020204" pitchFamily="34" charset="0"/>
              </a:rPr>
              <a:t>California’s Best Practices for Young Dual Language Learners Research: Overview Papers</a:t>
            </a:r>
            <a:r>
              <a:rPr lang="en-US" altLang="en-US" dirty="0">
                <a:latin typeface="Arial" panose="020B0604020202020204" pitchFamily="34" charset="0"/>
              </a:rPr>
              <a:t>, Governor’s State Advisory Council on Early Learning and Care Sacramento</a:t>
            </a:r>
            <a:r>
              <a:rPr lang="en-US" altLang="en-US" baseline="0" dirty="0">
                <a:latin typeface="Arial" panose="020B0604020202020204" pitchFamily="34" charset="0"/>
              </a:rPr>
              <a:t> </a:t>
            </a:r>
            <a:r>
              <a:rPr lang="en-US" altLang="en-US" dirty="0">
                <a:latin typeface="Arial" panose="020B0604020202020204" pitchFamily="34" charset="0"/>
              </a:rPr>
              <a:t>2013, 121).</a:t>
            </a:r>
          </a:p>
          <a:p>
            <a:endParaRPr lang="en-US" altLang="en-US" dirty="0">
              <a:latin typeface="Arial" panose="020B0604020202020204" pitchFamily="34" charset="0"/>
            </a:endParaRPr>
          </a:p>
          <a:p>
            <a:r>
              <a:rPr lang="en-US" altLang="en-US" dirty="0">
                <a:latin typeface="Arial" panose="020B0604020202020204" pitchFamily="34" charset="0"/>
              </a:rPr>
              <a:t>The Preschool Curriculum Framework has some ideas on engaging families. Before reflecting on the day and creating a mini action plan; let’s first read the section on engaging families on page 60. As you read, please highlight or circle any ideas you would like to try. </a:t>
            </a:r>
          </a:p>
          <a:p>
            <a:endParaRPr lang="en-US" altLang="en-US" dirty="0">
              <a:latin typeface="Arial" panose="020B0604020202020204" pitchFamily="34" charset="0"/>
            </a:endParaRPr>
          </a:p>
        </p:txBody>
      </p:sp>
      <p:sp>
        <p:nvSpPr>
          <p:cNvPr id="19456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8AC9797-91D2-41CF-8FF2-FDCA23081BA3}" type="slidenum">
              <a:rPr lang="en-US" altLang="en-US" sz="1200"/>
              <a:pPr/>
              <a:t>78</a:t>
            </a:fld>
            <a:endParaRPr lang="en-US" altLang="en-US" sz="1200"/>
          </a:p>
        </p:txBody>
      </p:sp>
    </p:spTree>
    <p:extLst>
      <p:ext uri="{BB962C8B-B14F-4D97-AF65-F5344CB8AC3E}">
        <p14:creationId xmlns:p14="http://schemas.microsoft.com/office/powerpoint/2010/main" val="10612587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xfrm>
            <a:off x="685800" y="4342606"/>
            <a:ext cx="5486400" cy="4114800"/>
          </a:xfrm>
          <a:noFill/>
        </p:spPr>
        <p:txBody>
          <a:bodyPr/>
          <a:lstStyle/>
          <a:p>
            <a:pPr>
              <a:spcBef>
                <a:spcPct val="0"/>
              </a:spcBef>
            </a:pPr>
            <a:r>
              <a:rPr lang="en-US" b="1" dirty="0"/>
              <a:t>Presenter Remarks:</a:t>
            </a:r>
          </a:p>
          <a:p>
            <a:pPr marL="0" indent="0">
              <a:spcBef>
                <a:spcPct val="0"/>
              </a:spcBef>
              <a:buFont typeface="Arial"/>
              <a:buNone/>
            </a:pPr>
            <a:r>
              <a:rPr lang="en-US" dirty="0"/>
              <a:t>TK teachers should be encouraged to use storybooks to enhance children’s understanding of friendships</a:t>
            </a:r>
            <a:r>
              <a:rPr lang="en-US" baseline="0" dirty="0"/>
              <a:t> (</a:t>
            </a:r>
            <a:r>
              <a:rPr lang="en-US" dirty="0"/>
              <a:t>PCF</a:t>
            </a:r>
            <a:r>
              <a:rPr lang="en-US" baseline="0" dirty="0"/>
              <a:t>, Vol. 1,</a:t>
            </a:r>
            <a:r>
              <a:rPr lang="en-US" dirty="0"/>
              <a:t> </a:t>
            </a:r>
            <a:r>
              <a:rPr lang="en-US" sz="1200" dirty="0">
                <a:ea typeface="MS PGothic" charset="0"/>
              </a:rPr>
              <a:t>p. </a:t>
            </a:r>
            <a:r>
              <a:rPr lang="en-US" dirty="0"/>
              <a:t>84) and</a:t>
            </a:r>
            <a:r>
              <a:rPr lang="en-US" baseline="0" dirty="0"/>
              <a:t> (</a:t>
            </a:r>
            <a:r>
              <a:rPr lang="en-US" dirty="0"/>
              <a:t>PCF, Vol. 2, </a:t>
            </a:r>
            <a:r>
              <a:rPr lang="en-US" sz="1200" dirty="0">
                <a:ea typeface="MS PGothic" charset="0"/>
              </a:rPr>
              <a:t>p. </a:t>
            </a:r>
            <a:r>
              <a:rPr lang="en-US" dirty="0"/>
              <a:t>79).</a:t>
            </a:r>
            <a:r>
              <a:rPr lang="en-US" baseline="0" dirty="0"/>
              <a:t> </a:t>
            </a:r>
            <a:r>
              <a:rPr lang="en-US" dirty="0"/>
              <a:t>The Book Nook page of the CSEFEL Web site lists a number of books about friendships that would be appropriate.</a:t>
            </a:r>
          </a:p>
          <a:p>
            <a:pPr>
              <a:spcBef>
                <a:spcPct val="0"/>
              </a:spcBef>
            </a:pPr>
            <a:endParaRPr lang="en-US" dirty="0"/>
          </a:p>
          <a:p>
            <a:pPr>
              <a:spcBef>
                <a:spcPct val="0"/>
              </a:spcBef>
            </a:pPr>
            <a:r>
              <a:rPr lang="en-US" b="1" dirty="0"/>
              <a:t>Extra</a:t>
            </a:r>
            <a:r>
              <a:rPr lang="en-US" b="1" baseline="0" dirty="0"/>
              <a:t> Notes:</a:t>
            </a:r>
          </a:p>
          <a:p>
            <a:pPr>
              <a:spcBef>
                <a:spcPct val="0"/>
              </a:spcBef>
            </a:pPr>
            <a:r>
              <a:rPr lang="en-US" dirty="0"/>
              <a:t>Demonstrate an interactive reading of book on friendship.</a:t>
            </a:r>
          </a:p>
        </p:txBody>
      </p:sp>
      <p:sp>
        <p:nvSpPr>
          <p:cNvPr id="2" name="Slide Number Placeholder 1"/>
          <p:cNvSpPr>
            <a:spLocks noGrp="1"/>
          </p:cNvSpPr>
          <p:nvPr>
            <p:ph type="sldNum" sz="quarter" idx="10"/>
          </p:nvPr>
        </p:nvSpPr>
        <p:spPr/>
        <p:txBody>
          <a:bodyPr/>
          <a:lstStyle/>
          <a:p>
            <a:pPr>
              <a:defRPr/>
            </a:pPr>
            <a:fld id="{ECA3B4E2-6783-4CC4-AC08-DE08ABEA88EE}" type="slidenum">
              <a:rPr lang="en-US" smtClean="0"/>
              <a:pPr>
                <a:defRPr/>
              </a:pPr>
              <a:t>79</a:t>
            </a:fld>
            <a:endParaRPr lang="en-US" dirty="0"/>
          </a:p>
        </p:txBody>
      </p:sp>
    </p:spTree>
    <p:extLst>
      <p:ext uri="{BB962C8B-B14F-4D97-AF65-F5344CB8AC3E}">
        <p14:creationId xmlns:p14="http://schemas.microsoft.com/office/powerpoint/2010/main" val="161952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en-US" altLang="en-US" b="1" dirty="0">
                <a:latin typeface="Arial" panose="020B0604020202020204" pitchFamily="34" charset="0"/>
              </a:rPr>
              <a:t>Presenter Remarks: </a:t>
            </a:r>
          </a:p>
          <a:p>
            <a:pPr defTabSz="457200" eaLnBrk="1" hangingPunct="1">
              <a:spcBef>
                <a:spcPct val="0"/>
              </a:spcBef>
            </a:pPr>
            <a:r>
              <a:rPr lang="en-US" altLang="en-US" dirty="0">
                <a:latin typeface="Arial" panose="020B0604020202020204" pitchFamily="34" charset="0"/>
              </a:rPr>
              <a:t>These three guiding questions lead the process of providing the best possible environment and experiences to support the</a:t>
            </a:r>
            <a:r>
              <a:rPr lang="en-US" altLang="en-US" baseline="0" dirty="0">
                <a:latin typeface="Arial" panose="020B0604020202020204" pitchFamily="34" charset="0"/>
              </a:rPr>
              <a:t> S</a:t>
            </a:r>
            <a:r>
              <a:rPr lang="en-US" altLang="en-US" dirty="0">
                <a:latin typeface="Arial" panose="020B0604020202020204" pitchFamily="34" charset="0"/>
              </a:rPr>
              <a:t>elf strand for TK students.</a:t>
            </a:r>
          </a:p>
          <a:p>
            <a:pPr defTabSz="457200" eaLnBrk="1" hangingPunct="1">
              <a:spcBef>
                <a:spcPct val="0"/>
              </a:spcBef>
            </a:pPr>
            <a:endParaRPr lang="en-US" altLang="en-US" dirty="0">
              <a:latin typeface="Arial" panose="020B0604020202020204" pitchFamily="34" charset="0"/>
            </a:endParaRPr>
          </a:p>
          <a:p>
            <a:pPr marL="228600" indent="-228600" defTabSz="457200" eaLnBrk="1" hangingPunct="1">
              <a:spcBef>
                <a:spcPct val="0"/>
              </a:spcBef>
              <a:buFont typeface="+mj-lt"/>
              <a:buAutoNum type="arabicPeriod"/>
              <a:defRPr/>
            </a:pPr>
            <a:r>
              <a:rPr lang="en-US" altLang="en-US" dirty="0">
                <a:latin typeface="Arial" panose="020B0604020202020204" pitchFamily="34" charset="0"/>
              </a:rPr>
              <a:t>What does the research say about the developmental continuum social-emotional development, self and academic success?</a:t>
            </a:r>
            <a:br>
              <a:rPr lang="en-US" altLang="en-US" dirty="0">
                <a:latin typeface="Arial" panose="020B0604020202020204" pitchFamily="34" charset="0"/>
              </a:rPr>
            </a:br>
            <a:r>
              <a:rPr lang="en-US" dirty="0">
                <a:ea typeface="ＭＳ Ｐゴシック" charset="0"/>
              </a:rPr>
              <a:t>Preschool Learning Foundations, Preschool Curriculum Framework, Developmentally Appropriate Practice, </a:t>
            </a:r>
            <a:r>
              <a:rPr lang="en-US" altLang="en-US" dirty="0">
                <a:latin typeface="Arial" panose="020B0604020202020204" pitchFamily="34" charset="0"/>
                <a:ea typeface="Arial" panose="020B0604020202020204" pitchFamily="34" charset="0"/>
                <a:cs typeface="Arial" panose="020B0604020202020204" pitchFamily="34" charset="0"/>
              </a:rPr>
              <a:t>Transitional Kindergarten Implementation Guide</a:t>
            </a:r>
            <a:r>
              <a:rPr lang="en-US" dirty="0">
                <a:ea typeface="ＭＳ Ｐゴシック" charset="0"/>
              </a:rPr>
              <a:t>, and Ross Thompson lecture (includes links and alignment documents).</a:t>
            </a:r>
          </a:p>
          <a:p>
            <a:pPr marL="228600" indent="-228600" defTabSz="457200" eaLnBrk="1" hangingPunct="1">
              <a:spcBef>
                <a:spcPct val="0"/>
              </a:spcBef>
              <a:buFont typeface="+mj-lt"/>
              <a:buAutoNum type="arabicPeriod"/>
              <a:defRPr/>
            </a:pPr>
            <a:endParaRPr lang="en-US" dirty="0">
              <a:ea typeface="ＭＳ Ｐゴシック" charset="0"/>
            </a:endParaRPr>
          </a:p>
          <a:p>
            <a:pPr marL="228600" indent="-228600" defTabSz="457200" eaLnBrk="1" hangingPunct="1">
              <a:spcBef>
                <a:spcPct val="0"/>
              </a:spcBef>
              <a:buFont typeface="+mj-lt"/>
              <a:buAutoNum type="arabicPeriod"/>
              <a:defRPr/>
            </a:pPr>
            <a:r>
              <a:rPr lang="en-US" altLang="en-US" dirty="0">
                <a:latin typeface="Arial" panose="020B0604020202020204" pitchFamily="34" charset="0"/>
              </a:rPr>
              <a:t>What are the Developmentally Appropriate Strategies to support that development?</a:t>
            </a:r>
            <a:br>
              <a:rPr lang="en-US" altLang="en-US" dirty="0">
                <a:latin typeface="Arial" panose="020B0604020202020204" pitchFamily="34" charset="0"/>
              </a:rPr>
            </a:br>
            <a:r>
              <a:rPr lang="en-US" dirty="0">
                <a:ea typeface="ＭＳ Ｐゴシック" charset="0"/>
              </a:rPr>
              <a:t>Use the Preschool Curriculum Framework, Developmentally Appropriate Practice, </a:t>
            </a:r>
            <a:r>
              <a:rPr lang="en-US" altLang="en-US" dirty="0">
                <a:latin typeface="Arial" panose="020B0604020202020204" pitchFamily="34" charset="0"/>
                <a:ea typeface="Arial" panose="020B0604020202020204" pitchFamily="34" charset="0"/>
                <a:cs typeface="Arial" panose="020B0604020202020204" pitchFamily="34" charset="0"/>
              </a:rPr>
              <a:t>Transitional Kindergarten Implementation Guide</a:t>
            </a:r>
            <a:r>
              <a:rPr lang="en-US" dirty="0">
                <a:ea typeface="ＭＳ Ｐゴシック" charset="0"/>
              </a:rPr>
              <a:t>,</a:t>
            </a:r>
            <a:r>
              <a:rPr lang="en-US" baseline="0" dirty="0">
                <a:ea typeface="ＭＳ Ｐゴシック" charset="0"/>
              </a:rPr>
              <a:t> </a:t>
            </a:r>
            <a:r>
              <a:rPr lang="en-US" dirty="0">
                <a:ea typeface="ＭＳ Ｐゴシック" charset="0"/>
              </a:rPr>
              <a:t>the Center on the Social and Emotional Foundations for Early Learning (CSEFEL),</a:t>
            </a:r>
            <a:r>
              <a:rPr lang="en-US" baseline="0" dirty="0">
                <a:ea typeface="ＭＳ Ｐゴシック" charset="0"/>
              </a:rPr>
              <a:t> and the </a:t>
            </a:r>
            <a:r>
              <a:rPr lang="en-US" altLang="en-US" dirty="0">
                <a:latin typeface="Arial" panose="020B0604020202020204" pitchFamily="34" charset="0"/>
              </a:rPr>
              <a:t>Center on the Developing Child at Harvard University</a:t>
            </a:r>
          </a:p>
          <a:p>
            <a:pPr marL="685800" lvl="1" indent="-228600" defTabSz="457200" eaLnBrk="1" hangingPunct="1">
              <a:spcBef>
                <a:spcPct val="0"/>
              </a:spcBef>
              <a:buFont typeface="Calibri" panose="020F0502020204030204" pitchFamily="34" charset="0"/>
              <a:buAutoNum type="arabicPeriod"/>
            </a:pPr>
            <a:endParaRPr lang="en-US" altLang="en-US" dirty="0">
              <a:latin typeface="Arial" panose="020B0604020202020204" pitchFamily="34" charset="0"/>
              <a:ea typeface="Arial" panose="020B0604020202020204" pitchFamily="34" charset="0"/>
              <a:cs typeface="Arial" panose="020B0604020202020204" pitchFamily="34" charset="0"/>
            </a:endParaRPr>
          </a:p>
          <a:p>
            <a:pPr marL="228600" indent="-228600" defTabSz="457200" eaLnBrk="1" hangingPunct="1">
              <a:spcBef>
                <a:spcPct val="0"/>
              </a:spcBef>
              <a:buFont typeface="+mj-lt"/>
              <a:buAutoNum type="arabicPeriod"/>
              <a:defRPr/>
            </a:pPr>
            <a:r>
              <a:rPr lang="en-US" altLang="en-US" dirty="0">
                <a:latin typeface="Arial" panose="020B0604020202020204" pitchFamily="34" charset="0"/>
              </a:rPr>
              <a:t>How can I incorporate these strategies into my existing program?</a:t>
            </a:r>
            <a:br>
              <a:rPr lang="en-US" altLang="en-US" dirty="0">
                <a:latin typeface="Arial" panose="020B0604020202020204" pitchFamily="34" charset="0"/>
              </a:rPr>
            </a:br>
            <a:r>
              <a:rPr lang="en-US" dirty="0">
                <a:ea typeface="ＭＳ Ｐゴシック" charset="0"/>
              </a:rPr>
              <a:t>You will have an opportunity to reflect and plan throughout today.</a:t>
            </a:r>
          </a:p>
          <a:p>
            <a:pPr defTabSz="457200" eaLnBrk="1" hangingPunct="1">
              <a:spcBef>
                <a:spcPct val="0"/>
              </a:spcBef>
              <a:buFont typeface="Calibri" panose="020F0502020204030204" pitchFamily="34" charset="0"/>
              <a:buAutoNum type="arabicPeriod"/>
            </a:pPr>
            <a:endParaRPr lang="en-US" altLang="en-US" dirty="0">
              <a:latin typeface="Arial" panose="020B0604020202020204" pitchFamily="34" charset="0"/>
            </a:endParaRPr>
          </a:p>
          <a:p>
            <a:pPr defTabSz="457200" eaLnBrk="1" hangingPunct="1">
              <a:spcBef>
                <a:spcPct val="0"/>
              </a:spcBef>
              <a:buFont typeface="Calibri" panose="020F0502020204030204" pitchFamily="34" charset="0"/>
              <a:buNone/>
            </a:pPr>
            <a:r>
              <a:rPr lang="en-US" altLang="en-US" b="1" dirty="0">
                <a:latin typeface="Arial" panose="020B0604020202020204" pitchFamily="34" charset="0"/>
              </a:rPr>
              <a:t>Extra Notes:</a:t>
            </a:r>
          </a:p>
          <a:p>
            <a:pPr defTabSz="457200" eaLnBrk="1" hangingPunct="1">
              <a:spcBef>
                <a:spcPct val="0"/>
              </a:spcBef>
              <a:buFont typeface="Calibri" panose="020F0502020204030204" pitchFamily="34" charset="0"/>
              <a:buNone/>
            </a:pPr>
            <a:r>
              <a:rPr lang="en-US" altLang="en-US" dirty="0">
                <a:latin typeface="Arial" panose="020B0604020202020204" pitchFamily="34" charset="0"/>
              </a:rPr>
              <a:t>We are addressing all students with these three guiding questions. </a:t>
            </a:r>
          </a:p>
          <a:p>
            <a:pPr defTabSz="457200"/>
            <a:endParaRPr lang="en-US" altLang="en-US" dirty="0">
              <a:latin typeface="Arial" panose="020B0604020202020204" pitchFamily="34" charset="0"/>
            </a:endParaRPr>
          </a:p>
          <a:p>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9870B7-2801-484E-87A2-BEE058067D79}" type="slidenum">
              <a:rPr lang="en-US" altLang="en-US"/>
              <a:pPr/>
              <a:t>8</a:t>
            </a:fld>
            <a:endParaRPr lang="en-US" altLang="en-US"/>
          </a:p>
        </p:txBody>
      </p:sp>
    </p:spTree>
    <p:extLst>
      <p:ext uri="{BB962C8B-B14F-4D97-AF65-F5344CB8AC3E}">
        <p14:creationId xmlns:p14="http://schemas.microsoft.com/office/powerpoint/2010/main" val="21065778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a:ln/>
        </p:spPr>
      </p:sp>
      <p:sp>
        <p:nvSpPr>
          <p:cNvPr id="179202"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To conclude, we are going to explore resources that support the work we have been discussing today. When you leave here, you will have many resources in your tool kit to help support the development of self for your TK students.</a:t>
            </a:r>
          </a:p>
          <a:p>
            <a:endParaRPr lang="en-US" altLang="en-US" dirty="0">
              <a:latin typeface="Arial" panose="020B0604020202020204" pitchFamily="34" charset="0"/>
            </a:endParaRPr>
          </a:p>
          <a:p>
            <a:r>
              <a:rPr lang="en-US" altLang="en-US" dirty="0">
                <a:latin typeface="Arial" panose="020B0604020202020204" pitchFamily="34" charset="0"/>
              </a:rPr>
              <a:t>Let</a:t>
            </a:r>
            <a:r>
              <a:rPr lang="en-US" altLang="ja-JP" dirty="0">
                <a:latin typeface="Arial" panose="020B0604020202020204" pitchFamily="34" charset="0"/>
              </a:rPr>
              <a:t>’s review some resources…</a:t>
            </a:r>
          </a:p>
          <a:p>
            <a:endParaRPr lang="en-US" altLang="en-US" dirty="0">
              <a:latin typeface="Arial" panose="020B0604020202020204" pitchFamily="34" charset="0"/>
            </a:endParaRPr>
          </a:p>
        </p:txBody>
      </p:sp>
      <p:sp>
        <p:nvSpPr>
          <p:cNvPr id="17920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222F9B8-C80D-413E-9B83-21F6AD8FF01F}" type="slidenum">
              <a:rPr lang="en-US" altLang="en-US" sz="1200">
                <a:cs typeface="Arial" panose="020B0604020202020204" pitchFamily="34" charset="0"/>
              </a:rPr>
              <a:pPr/>
              <a:t>80</a:t>
            </a:fld>
            <a:endParaRPr lang="en-US" altLang="en-US" sz="1200">
              <a:cs typeface="Arial" panose="020B0604020202020204" pitchFamily="34" charset="0"/>
            </a:endParaRPr>
          </a:p>
        </p:txBody>
      </p:sp>
    </p:spTree>
    <p:extLst>
      <p:ext uri="{BB962C8B-B14F-4D97-AF65-F5344CB8AC3E}">
        <p14:creationId xmlns:p14="http://schemas.microsoft.com/office/powerpoint/2010/main" val="39926161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62446B7-CAE2-4F99-8418-273AAB10D48E}" type="slidenum">
              <a:rPr lang="en-US" altLang="en-US" sz="1200">
                <a:cs typeface="Arial" panose="020B0604020202020204" pitchFamily="34" charset="0"/>
              </a:rPr>
              <a:pPr/>
              <a:t>81</a:t>
            </a:fld>
            <a:endParaRPr lang="en-US" altLang="en-US" sz="1200" dirty="0">
              <a:cs typeface="Arial" panose="020B0604020202020204" pitchFamily="34"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xfrm>
            <a:off x="685800" y="4343400"/>
            <a:ext cx="56388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marR="0" indent="-228600" algn="l" defTabSz="914400" rtl="0" eaLnBrk="1" fontAlgn="base" latinLnBrk="0" hangingPunct="1">
              <a:lnSpc>
                <a:spcPct val="100000"/>
              </a:lnSpc>
              <a:spcBef>
                <a:spcPts val="0"/>
              </a:spcBef>
              <a:spcAft>
                <a:spcPct val="0"/>
              </a:spcAft>
              <a:buClrTx/>
              <a:buSzTx/>
              <a:buFontTx/>
              <a:buNone/>
              <a:tabLst/>
              <a:defRPr/>
            </a:pPr>
            <a:r>
              <a:rPr lang="en-US" altLang="ja-JP" b="1" dirty="0">
                <a:latin typeface="Arial" panose="020B0604020202020204" pitchFamily="34" charset="0"/>
              </a:rPr>
              <a:t>Activity 7: Review Resources</a:t>
            </a:r>
          </a:p>
          <a:p>
            <a:pPr marL="228600" marR="0" indent="-228600" algn="l" defTabSz="914400" rtl="0" eaLnBrk="1" fontAlgn="base" latinLnBrk="0" hangingPunct="1">
              <a:lnSpc>
                <a:spcPct val="100000"/>
              </a:lnSpc>
              <a:spcBef>
                <a:spcPts val="0"/>
              </a:spcBef>
              <a:spcAft>
                <a:spcPct val="0"/>
              </a:spcAft>
              <a:buClrTx/>
              <a:buSzTx/>
              <a:buFontTx/>
              <a:buNone/>
              <a:tabLst/>
              <a:defRPr/>
            </a:pPr>
            <a:endParaRPr lang="en-US" altLang="en-US" b="1" dirty="0">
              <a:latin typeface="Arial" panose="020B0604020202020204" pitchFamily="34" charset="0"/>
            </a:endParaRPr>
          </a:p>
          <a:p>
            <a:pPr marL="228600" marR="0" indent="-228600" algn="l" defTabSz="914400" rtl="0" eaLnBrk="1" fontAlgn="base" latinLnBrk="0" hangingPunct="1">
              <a:lnSpc>
                <a:spcPct val="100000"/>
              </a:lnSpc>
              <a:spcBef>
                <a:spcPts val="0"/>
              </a:spcBef>
              <a:spcAft>
                <a:spcPct val="0"/>
              </a:spcAft>
              <a:buClrTx/>
              <a:buSzTx/>
              <a:buFontTx/>
              <a:buNone/>
              <a:tabLst/>
              <a:defRPr/>
            </a:pPr>
            <a:r>
              <a:rPr lang="en-US" altLang="en-US" b="1" dirty="0">
                <a:latin typeface="Arial" panose="020B0604020202020204" pitchFamily="34" charset="0"/>
              </a:rPr>
              <a:t>Presenter Remarks: </a:t>
            </a:r>
          </a:p>
          <a:p>
            <a:pPr marL="0" marR="0" lvl="0" indent="0" algn="l" defTabSz="914400" rtl="0" eaLnBrk="1" fontAlgn="base" latinLnBrk="0" hangingPunct="1">
              <a:lnSpc>
                <a:spcPct val="100000"/>
              </a:lnSpc>
              <a:spcBef>
                <a:spcPts val="0"/>
              </a:spcBef>
              <a:spcAft>
                <a:spcPct val="0"/>
              </a:spcAft>
              <a:buClrTx/>
              <a:buSzTx/>
              <a:buFontTx/>
              <a:buNone/>
              <a:tabLst/>
              <a:defRPr/>
            </a:pPr>
            <a:r>
              <a:rPr lang="en-US" altLang="ja-JP" dirty="0">
                <a:latin typeface="Arial" panose="020B0604020202020204" pitchFamily="34" charset="0"/>
              </a:rPr>
              <a:t>For the next 20 minutes, we are going to explore resources. Please </a:t>
            </a:r>
            <a:r>
              <a:rPr lang="en-US" altLang="ja-JP">
                <a:latin typeface="Arial" panose="020B0604020202020204" pitchFamily="34" charset="0"/>
              </a:rPr>
              <a:t>take out Handout </a:t>
            </a:r>
            <a:r>
              <a:rPr lang="en-US" altLang="ja-JP" dirty="0">
                <a:latin typeface="Arial" panose="020B0604020202020204" pitchFamily="34" charset="0"/>
              </a:rPr>
              <a:t>5: Supplemental Resources for Download and Handout 7: Resource Notes.</a:t>
            </a:r>
            <a:endParaRPr lang="en-US" altLang="en-US" b="1" dirty="0">
              <a:latin typeface="Arial" panose="020B0604020202020204" pitchFamily="34" charset="0"/>
            </a:endParaRPr>
          </a:p>
          <a:p>
            <a:endParaRPr lang="en-US" b="1" dirty="0">
              <a:latin typeface="Arial" panose="020B0604020202020204" pitchFamily="34" charset="0"/>
            </a:endParaRPr>
          </a:p>
          <a:p>
            <a:r>
              <a:rPr lang="en-US" b="1" cap="all" dirty="0"/>
              <a:t>intent: </a:t>
            </a:r>
            <a:endParaRPr lang="en-US" dirty="0"/>
          </a:p>
          <a:p>
            <a:r>
              <a:rPr lang="en-US" dirty="0"/>
              <a:t>Explore a wide variety of additional free resources available online to support the development of self.</a:t>
            </a:r>
          </a:p>
          <a:p>
            <a:r>
              <a:rPr lang="en-US" dirty="0"/>
              <a:t> </a:t>
            </a:r>
          </a:p>
          <a:p>
            <a:r>
              <a:rPr lang="en-US" b="1" dirty="0"/>
              <a:t>GOAL: </a:t>
            </a:r>
          </a:p>
          <a:p>
            <a:r>
              <a:rPr lang="en-US" dirty="0"/>
              <a:t>Participants will work as teams to review and evaluate a variety of resources available online to supplement those explored during the session.</a:t>
            </a:r>
          </a:p>
          <a:p>
            <a:r>
              <a:rPr lang="en-US" b="1" dirty="0"/>
              <a:t> </a:t>
            </a:r>
            <a:endParaRPr lang="en-US" dirty="0"/>
          </a:p>
          <a:p>
            <a:r>
              <a:rPr lang="en-US" b="1" cap="all" dirty="0"/>
              <a:t>Materials Required:</a:t>
            </a:r>
            <a:endParaRPr lang="en-US" dirty="0"/>
          </a:p>
          <a:p>
            <a:r>
              <a:rPr lang="en-US" b="1" cap="all" dirty="0"/>
              <a:t> </a:t>
            </a:r>
            <a:endParaRPr lang="en-US" dirty="0"/>
          </a:p>
          <a:p>
            <a:pPr marL="171450" lvl="0" indent="-171450">
              <a:buFont typeface="Arial" panose="020B0604020202020204" pitchFamily="34" charset="0"/>
              <a:buChar char="•"/>
            </a:pPr>
            <a:r>
              <a:rPr lang="en-US" dirty="0"/>
              <a:t>Handout 6: Supplemental Resources for Download</a:t>
            </a:r>
          </a:p>
          <a:p>
            <a:pPr marL="171450" lvl="0" indent="-171450">
              <a:buFont typeface="Arial" panose="020B0604020202020204" pitchFamily="34" charset="0"/>
              <a:buChar char="•"/>
            </a:pPr>
            <a:r>
              <a:rPr lang="en-US" dirty="0"/>
              <a:t>Handout 7: Resource Notes</a:t>
            </a:r>
          </a:p>
          <a:p>
            <a:pPr marL="171450" lvl="0" indent="-171450">
              <a:buFont typeface="Arial" panose="020B0604020202020204" pitchFamily="34" charset="0"/>
              <a:buChar char="•"/>
            </a:pPr>
            <a:r>
              <a:rPr lang="en-US" dirty="0"/>
              <a:t>If no internet will be available at the site, presenter will have to download and print one review copy of each resource, planning for one resource per table. Print additional copies if there are more tables than there are resources. Collect after the session since these are copyright protected. </a:t>
            </a:r>
          </a:p>
          <a:p>
            <a:r>
              <a:rPr lang="en-US" b="1" cap="all" dirty="0"/>
              <a:t> </a:t>
            </a:r>
            <a:endParaRPr lang="en-US" dirty="0"/>
          </a:p>
          <a:p>
            <a:r>
              <a:rPr lang="en-US" b="1" cap="all" dirty="0"/>
              <a:t>Time: </a:t>
            </a:r>
            <a:r>
              <a:rPr lang="en-US" cap="all" dirty="0"/>
              <a:t> </a:t>
            </a:r>
            <a:r>
              <a:rPr lang="en-US" dirty="0"/>
              <a:t>30 minutes</a:t>
            </a:r>
          </a:p>
          <a:p>
            <a:r>
              <a:rPr lang="en-US" dirty="0"/>
              <a:t> </a:t>
            </a:r>
            <a:br>
              <a:rPr lang="en-US" dirty="0"/>
            </a:br>
            <a:r>
              <a:rPr lang="en-US" b="1" cap="all" dirty="0"/>
              <a:t>Process:</a:t>
            </a:r>
            <a:endParaRPr lang="en-US" dirty="0"/>
          </a:p>
          <a:p>
            <a:pPr marL="171450" indent="-171450">
              <a:buFont typeface="Arial" panose="020B0604020202020204" pitchFamily="34" charset="0"/>
              <a:buChar char="•"/>
            </a:pPr>
            <a:r>
              <a:rPr lang="en-US" b="1" cap="all" dirty="0"/>
              <a:t> </a:t>
            </a:r>
            <a:r>
              <a:rPr lang="en-US" dirty="0"/>
              <a:t>Distribute one table copy of a resource per table group OR if internet is available and you have asked participants to bring laptops, assign one resource to each group for them to download on their own.</a:t>
            </a:r>
          </a:p>
          <a:p>
            <a:pPr marL="171450" lvl="0" indent="-171450">
              <a:buFont typeface="Arial" panose="020B0604020202020204" pitchFamily="34" charset="0"/>
              <a:buChar char="•"/>
            </a:pPr>
            <a:r>
              <a:rPr lang="en-US" dirty="0"/>
              <a:t>Ask participants to take out Handout 6: Supplemental Resources for Download and Handout 7: Resource Notes.</a:t>
            </a:r>
          </a:p>
          <a:p>
            <a:pPr marL="171450" lvl="0" indent="-171450">
              <a:buFont typeface="Arial" panose="020B0604020202020204" pitchFamily="34" charset="0"/>
              <a:buChar char="•"/>
            </a:pPr>
            <a:r>
              <a:rPr lang="en-US" dirty="0"/>
              <a:t>Ask participants to use Handout 7: Resource Notes as their guide when reviewing their assigned resource.</a:t>
            </a:r>
          </a:p>
          <a:p>
            <a:pPr marL="171450" lvl="0" indent="-171450">
              <a:buFont typeface="Arial" panose="020B0604020202020204" pitchFamily="34" charset="0"/>
              <a:buChar char="•"/>
            </a:pPr>
            <a:r>
              <a:rPr lang="en-US" dirty="0"/>
              <a:t>After 20 minutes, invite table groups to briefly report on their resource using the resource notes as their guide as you go through the following slides.</a:t>
            </a:r>
          </a:p>
          <a:p>
            <a:pPr marL="228600" indent="-228600"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25559421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9921491-4D01-431C-9750-6FAC57C58D39}" type="slidenum">
              <a:rPr lang="en-US" altLang="en-US" sz="1200">
                <a:cs typeface="Arial" panose="020B0604020202020204" pitchFamily="34" charset="0"/>
              </a:rPr>
              <a:pPr/>
              <a:t>82</a:t>
            </a:fld>
            <a:endParaRPr lang="en-US" altLang="en-US" sz="1200">
              <a:cs typeface="Arial" panose="020B0604020202020204" pitchFamily="34"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b="0" i="1" dirty="0">
                <a:latin typeface="Arial" panose="020B0604020202020204" pitchFamily="34" charset="0"/>
              </a:rPr>
              <a:t>There are no presenter notes for this slide.</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Extra Notes:</a:t>
            </a:r>
          </a:p>
          <a:p>
            <a:pPr eaLnBrk="1" hangingPunct="1"/>
            <a:r>
              <a:rPr lang="en-US" altLang="en-US" dirty="0">
                <a:latin typeface="Arial" panose="020B0604020202020204" pitchFamily="34" charset="0"/>
              </a:rPr>
              <a:t>See full list at </a:t>
            </a:r>
            <a:r>
              <a:rPr lang="en-US" altLang="en-US" dirty="0">
                <a:latin typeface="Arial" panose="020B0604020202020204" pitchFamily="34" charset="0"/>
                <a:hlinkClick r:id="rId3"/>
              </a:rPr>
              <a:t>http://coloursofus.com/picture-books-about-mixed-race-families/</a:t>
            </a:r>
            <a:endParaRPr lang="en-US" altLang="en-US" dirty="0">
              <a:latin typeface="Arial" panose="020B0604020202020204" pitchFamily="34" charset="0"/>
            </a:endParaRPr>
          </a:p>
          <a:p>
            <a:pPr eaLnBrk="1" hangingPunct="1"/>
            <a:r>
              <a:rPr lang="en-US" altLang="en-US" dirty="0">
                <a:latin typeface="Arial" panose="020B0604020202020204" pitchFamily="34" charset="0"/>
              </a:rPr>
              <a:t>(on handout of supplemental resources).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After participants have explored the resources, go through each slide/resource in turn and have corresponding groups report out based on the guide. </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Optional: </a:t>
            </a:r>
          </a:p>
          <a:p>
            <a:pPr eaLnBrk="1" hangingPunct="1"/>
            <a:r>
              <a:rPr lang="en-US" altLang="en-US" dirty="0">
                <a:latin typeface="Arial" panose="020B0604020202020204" pitchFamily="34" charset="0"/>
              </a:rPr>
              <a:t>Show slide while group is presenting. </a:t>
            </a:r>
          </a:p>
          <a:p>
            <a:pPr eaLnBrk="1" hangingPunct="1"/>
            <a:endParaRPr lang="en-US" altLang="en-US" dirty="0">
              <a:latin typeface="Arial" panose="020B0604020202020204" pitchFamily="34" charset="0"/>
            </a:endParaRPr>
          </a:p>
          <a:p>
            <a:pPr eaLnBrk="1" hangingPunct="1"/>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48399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DD9EC8-9ABC-4FA1-B23B-CA9F267F9524}" type="slidenum">
              <a:rPr lang="en-US" altLang="en-US" sz="1200">
                <a:cs typeface="Arial" panose="020B0604020202020204" pitchFamily="34" charset="0"/>
              </a:rPr>
              <a:pPr/>
              <a:t>83</a:t>
            </a:fld>
            <a:endParaRPr lang="en-US" altLang="en-US" sz="1200">
              <a:cs typeface="Arial" panose="020B0604020202020204" pitchFamily="34"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b="0" i="1" dirty="0">
                <a:latin typeface="Arial" panose="020B0604020202020204" pitchFamily="34" charset="0"/>
              </a:rPr>
              <a:t>There are no presenter notes for this slide.</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Extra Notes:</a:t>
            </a:r>
          </a:p>
          <a:p>
            <a:pPr eaLnBrk="1" hangingPunct="1"/>
            <a:r>
              <a:rPr lang="en-US" altLang="en-US" b="1" dirty="0">
                <a:latin typeface="Arial" panose="020B0604020202020204" pitchFamily="34" charset="0"/>
              </a:rPr>
              <a:t>Mind in the Making (MITM)</a:t>
            </a:r>
            <a:r>
              <a:rPr lang="en-US" altLang="en-US" b="0" dirty="0">
                <a:latin typeface="Arial" panose="020B0604020202020204" pitchFamily="34" charset="0"/>
              </a:rPr>
              <a:t>,</a:t>
            </a:r>
            <a:r>
              <a:rPr lang="en-US" altLang="en-US" dirty="0">
                <a:latin typeface="Arial" panose="020B0604020202020204" pitchFamily="34" charset="0"/>
              </a:rPr>
              <a:t> developed by Families and Work Institute (FWI), is an unprecedented effort to share the science of children</a:t>
            </a:r>
            <a:r>
              <a:rPr lang="ja-JP" altLang="en-US" dirty="0">
                <a:latin typeface="Arial" panose="020B0604020202020204" pitchFamily="34" charset="0"/>
              </a:rPr>
              <a:t>’</a:t>
            </a:r>
            <a:r>
              <a:rPr lang="en-US" altLang="ja-JP" dirty="0">
                <a:latin typeface="Arial" panose="020B0604020202020204" pitchFamily="34" charset="0"/>
              </a:rPr>
              <a:t>s learning with the general public, families and professionals who work with them. Based on Mind in the Making: The Seven Essential Life Skills Every Child Needs (HarperCollins, 2010) by Ellen </a:t>
            </a:r>
            <a:r>
              <a:rPr lang="en-US" altLang="ja-JP" dirty="0" err="1">
                <a:latin typeface="Arial" panose="020B0604020202020204" pitchFamily="34" charset="0"/>
              </a:rPr>
              <a:t>Galinsky</a:t>
            </a:r>
            <a:r>
              <a:rPr lang="en-US" altLang="ja-JP" dirty="0">
                <a:latin typeface="Arial" panose="020B0604020202020204" pitchFamily="34" charset="0"/>
              </a:rPr>
              <a:t>, president of FWI, its mission is to promote Executive Function Life Skills in adults and through them in children in order to keep the fire for learning burning brightly in all of 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Mind in the Making has partnered with First Book, a nonprofit social enterprise that provides books and educational materials for educators serving children in need, to curate a groundbreaking </a:t>
            </a:r>
            <a:r>
              <a:rPr lang="en-US" altLang="en-US" dirty="0">
                <a:latin typeface="Arial" panose="020B0604020202020204" pitchFamily="34" charset="0"/>
                <a:hlinkClick r:id="rId3"/>
              </a:rPr>
              <a:t>Mind in the Making' Book Collection</a:t>
            </a:r>
            <a:r>
              <a:rPr lang="en-US" altLang="en-US" dirty="0">
                <a:latin typeface="Arial" panose="020B0604020202020204" pitchFamily="34" charset="0"/>
              </a:rPr>
              <a:t> </a:t>
            </a:r>
            <a:r>
              <a:rPr lang="en-US" altLang="en-US" b="0" dirty="0">
                <a:latin typeface="Arial" panose="020B0604020202020204" pitchFamily="34" charset="0"/>
              </a:rPr>
              <a:t>that combines children's books with tips for building Seven Essential Life Skills.</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Optional: </a:t>
            </a:r>
          </a:p>
          <a:p>
            <a:pPr eaLnBrk="1" hangingPunct="1"/>
            <a:r>
              <a:rPr lang="en-US" altLang="en-US" dirty="0">
                <a:latin typeface="Arial" panose="020B0604020202020204" pitchFamily="34" charset="0"/>
              </a:rPr>
              <a:t>Show slide while group is presenting.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Download complete set of First Book Tip Sheets from </a:t>
            </a:r>
            <a:r>
              <a:rPr lang="en-US" altLang="en-US" dirty="0">
                <a:latin typeface="Arial" panose="020B0604020202020204" pitchFamily="34" charset="0"/>
                <a:hlinkClick r:id="rId4"/>
              </a:rPr>
              <a:t>http://www.readyatfive.org/download-document/about-raf/839-mitm-fb-tips-all-sm/file.html</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5754049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D29ADE7-1F94-4062-874A-2B671A2C249C}" type="slidenum">
              <a:rPr lang="en-US" altLang="en-US" sz="1200">
                <a:cs typeface="Arial" panose="020B0604020202020204" pitchFamily="34" charset="0"/>
              </a:rPr>
              <a:pPr/>
              <a:t>84</a:t>
            </a:fld>
            <a:endParaRPr lang="en-US" altLang="en-US" sz="1200">
              <a:cs typeface="Arial" panose="020B0604020202020204" pitchFamily="34"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b="0" i="1" dirty="0">
                <a:latin typeface="Arial" panose="020B0604020202020204" pitchFamily="34" charset="0"/>
              </a:rPr>
              <a:t>There are no presenter notes for this slide.</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Extra Notes:</a:t>
            </a:r>
          </a:p>
          <a:p>
            <a:pPr eaLnBrk="1" hangingPunct="1"/>
            <a:r>
              <a:rPr lang="en-US" altLang="en-US" dirty="0">
                <a:latin typeface="Arial" panose="020B0604020202020204" pitchFamily="34" charset="0"/>
              </a:rPr>
              <a:t>Download the complete article from </a:t>
            </a:r>
            <a:r>
              <a:rPr lang="en-US" altLang="en-US" dirty="0">
                <a:latin typeface="Arial" panose="020B0604020202020204" pitchFamily="34" charset="0"/>
                <a:hlinkClick r:id="rId3"/>
              </a:rPr>
              <a:t>http://journal.naeyc.org/btj/200805/pdf/BTJ_Hemmeter_Transitions.pdf</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“Transitions can cause a typically positive classroom climate to unravel as activity and intensity levels increase. Songs, visual prompts, and key phrases in children</a:t>
            </a:r>
            <a:r>
              <a:rPr lang="en-US" altLang="ja-JP" dirty="0">
                <a:latin typeface="Arial" panose="020B0604020202020204" pitchFamily="34" charset="0"/>
              </a:rPr>
              <a:t>’s home languages remind children of what is currently occurring, what the child’s responsibility is during the changeover, and what a child can do to help self-regulate through the transitions. </a:t>
            </a:r>
          </a:p>
          <a:p>
            <a:pPr eaLnBrk="1" hangingPunct="1"/>
            <a:r>
              <a:rPr lang="en-US" altLang="en-US" dirty="0">
                <a:latin typeface="Arial" panose="020B0604020202020204" pitchFamily="34" charset="0"/>
              </a:rPr>
              <a:t>Transitions should be kept to a minimum” (PCF</a:t>
            </a:r>
            <a:r>
              <a:rPr lang="en-US" altLang="en-US" baseline="0" dirty="0">
                <a:latin typeface="Arial" panose="020B0604020202020204" pitchFamily="34" charset="0"/>
              </a:rPr>
              <a:t> 2013, </a:t>
            </a:r>
            <a:r>
              <a:rPr lang="en-US" altLang="en-US" dirty="0">
                <a:latin typeface="Arial" panose="020B0604020202020204" pitchFamily="34" charset="0"/>
              </a:rPr>
              <a:t>51).</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Optional: </a:t>
            </a:r>
          </a:p>
          <a:p>
            <a:pPr eaLnBrk="1" hangingPunct="1"/>
            <a:r>
              <a:rPr lang="en-US" altLang="en-US" dirty="0">
                <a:latin typeface="Arial" panose="020B0604020202020204" pitchFamily="34" charset="0"/>
              </a:rPr>
              <a:t>Show slide while group is presenting.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7521341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70E9208-44FB-49A9-BFA8-0E12CBEC5C53}" type="slidenum">
              <a:rPr lang="en-US" altLang="en-US" sz="1200">
                <a:cs typeface="Arial" panose="020B0604020202020204" pitchFamily="34" charset="0"/>
              </a:rPr>
              <a:pPr/>
              <a:t>85</a:t>
            </a:fld>
            <a:endParaRPr lang="en-US" altLang="en-US" sz="1200">
              <a:cs typeface="Arial" panose="020B0604020202020204" pitchFamily="34"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b="0" i="1" dirty="0">
                <a:latin typeface="Arial" panose="020B0604020202020204" pitchFamily="34" charset="0"/>
              </a:rPr>
              <a:t>There are no presenter notes for this slide.</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Extra Notes:</a:t>
            </a:r>
          </a:p>
          <a:p>
            <a:pPr eaLnBrk="1" hangingPunct="1"/>
            <a:r>
              <a:rPr lang="en-US" altLang="ja-JP" dirty="0">
                <a:latin typeface="Arial" panose="020B0604020202020204" pitchFamily="34" charset="0"/>
              </a:rPr>
              <a:t>“Executive function and self-regulation (EF/SR) skills provide critical supports for learning and development, and while we aren’t born with these skills, we are born with the potential to develop them through interactions and practice. This 16-page guide (available for download, below), describes a variety of activities and games that represent age-appropriate ways for adults to support and strengthen various components of EF/SR in children.</a:t>
            </a:r>
            <a:r>
              <a:rPr lang="en-US" altLang="ja-JP" baseline="0" dirty="0">
                <a:latin typeface="Arial" panose="020B0604020202020204" pitchFamily="34" charset="0"/>
              </a:rPr>
              <a:t> </a:t>
            </a:r>
            <a:r>
              <a:rPr lang="en-US" altLang="en-US" dirty="0">
                <a:latin typeface="Arial" panose="020B0604020202020204" pitchFamily="34" charset="0"/>
              </a:rPr>
              <a:t>Each chapter of this guide contains activities suitable for a different age group, from infants to teenagers. The guide may be read in its entirety (which includes the introduction and references) or in discrete sections geared to specific age groups</a:t>
            </a:r>
            <a:r>
              <a:rPr lang="en-US" altLang="ja-JP" dirty="0">
                <a:latin typeface="Arial" panose="020B0604020202020204" pitchFamily="34" charset="0"/>
              </a:rPr>
              <a:t>” (Center for the Developing Child at Harvard University</a:t>
            </a:r>
            <a:r>
              <a:rPr lang="en-US" altLang="ja-JP" baseline="0" dirty="0">
                <a:latin typeface="Arial" panose="020B0604020202020204" pitchFamily="34" charset="0"/>
              </a:rPr>
              <a:t> 2016).</a:t>
            </a:r>
            <a:endParaRPr lang="en-US" altLang="ja-JP"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Download from </a:t>
            </a:r>
            <a:r>
              <a:rPr lang="en-US" altLang="en-US" dirty="0">
                <a:latin typeface="Arial" panose="020B0604020202020204" pitchFamily="34" charset="0"/>
                <a:hlinkClick r:id="rId3"/>
              </a:rPr>
              <a:t>http://developingchild.harvard.edu/wp-content/uploads/2015/05/Enhancing-and-Practicing-Executive-Function-Skills-with-Children-from-Infancy-to-Adolescence-1.pdf</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Optional: </a:t>
            </a:r>
          </a:p>
          <a:p>
            <a:pPr eaLnBrk="1" hangingPunct="1"/>
            <a:r>
              <a:rPr lang="en-US" altLang="en-US" dirty="0">
                <a:latin typeface="Arial" panose="020B0604020202020204" pitchFamily="34" charset="0"/>
              </a:rPr>
              <a:t>Show slide while group is presenting. </a:t>
            </a:r>
          </a:p>
          <a:p>
            <a:pPr eaLnBrk="1" hangingPunct="1"/>
            <a:endParaRPr lang="en-US" altLang="ja-JP"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0615995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noTextEdit="1"/>
          </p:cNvSpPr>
          <p:nvPr>
            <p:ph type="sldImg"/>
          </p:nvPr>
        </p:nvSpPr>
        <p:spPr>
          <a:ln/>
        </p:spPr>
      </p:sp>
      <p:sp>
        <p:nvSpPr>
          <p:cNvPr id="191490"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b="0" i="1" dirty="0">
                <a:latin typeface="Arial" panose="020B0604020202020204" pitchFamily="34" charset="0"/>
              </a:rPr>
              <a:t>There are no presenter notes for this slide.</a:t>
            </a:r>
          </a:p>
          <a:p>
            <a:endParaRPr lang="en-US" altLang="en-US" b="1" dirty="0">
              <a:latin typeface="Arial" panose="020B0604020202020204" pitchFamily="34" charset="0"/>
            </a:endParaRPr>
          </a:p>
          <a:p>
            <a:r>
              <a:rPr lang="en-US" altLang="en-US" b="1" dirty="0">
                <a:latin typeface="Arial" panose="020B0604020202020204" pitchFamily="34" charset="0"/>
              </a:rPr>
              <a:t>Optional:</a:t>
            </a:r>
            <a:r>
              <a:rPr lang="en-US" altLang="en-US" b="1" baseline="0" dirty="0">
                <a:latin typeface="Arial" panose="020B0604020202020204" pitchFamily="34" charset="0"/>
              </a:rPr>
              <a:t> </a:t>
            </a:r>
          </a:p>
          <a:p>
            <a:r>
              <a:rPr lang="en-US" altLang="en-US" dirty="0">
                <a:latin typeface="Arial" panose="020B0604020202020204" pitchFamily="34" charset="0"/>
              </a:rPr>
              <a:t>Show slide while group is presenting. </a:t>
            </a:r>
          </a:p>
        </p:txBody>
      </p:sp>
      <p:sp>
        <p:nvSpPr>
          <p:cNvPr id="191491"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622DED2-FE69-406A-8803-DDEB04F6BCF9}" type="slidenum">
              <a:rPr lang="en-US" altLang="en-US" sz="1200">
                <a:cs typeface="Arial" panose="020B0604020202020204" pitchFamily="34" charset="0"/>
              </a:rPr>
              <a:pPr/>
              <a:t>86</a:t>
            </a:fld>
            <a:endParaRPr lang="en-US" altLang="en-US" sz="1200">
              <a:cs typeface="Arial" panose="020B0604020202020204" pitchFamily="34" charset="0"/>
            </a:endParaRPr>
          </a:p>
        </p:txBody>
      </p:sp>
    </p:spTree>
    <p:extLst>
      <p:ext uri="{BB962C8B-B14F-4D97-AF65-F5344CB8AC3E}">
        <p14:creationId xmlns:p14="http://schemas.microsoft.com/office/powerpoint/2010/main" val="15875210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D077997-DF4A-43E4-B554-9C1042280065}" type="slidenum">
              <a:rPr lang="en-US" altLang="en-US" sz="1200">
                <a:cs typeface="Arial" panose="020B0604020202020204" pitchFamily="34" charset="0"/>
              </a:rPr>
              <a:pPr/>
              <a:t>87</a:t>
            </a:fld>
            <a:endParaRPr lang="en-US" altLang="en-US" sz="1200">
              <a:cs typeface="Arial" panose="020B0604020202020204" pitchFamily="34" charset="0"/>
            </a:endParaRPr>
          </a:p>
        </p:txBody>
      </p:sp>
      <p:sp>
        <p:nvSpPr>
          <p:cNvPr id="193538" name="Rectangle 2"/>
          <p:cNvSpPr>
            <a:spLocks noGrp="1" noRot="1" noChangeAspect="1" noTextEdit="1"/>
          </p:cNvSpPr>
          <p:nvPr>
            <p:ph type="sldImg"/>
          </p:nvPr>
        </p:nvSpPr>
        <p:spPr>
          <a:ln/>
        </p:spPr>
      </p:sp>
      <p:sp>
        <p:nvSpPr>
          <p:cNvPr id="193539" name="Rectangle 3"/>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b="1" dirty="0">
                <a:latin typeface="Arial" panose="020B0604020202020204" pitchFamily="34" charset="0"/>
              </a:rPr>
              <a:t>Presenter Remarks:</a:t>
            </a:r>
          </a:p>
          <a:p>
            <a:pPr defTabSz="457200" eaLnBrk="1" hangingPunct="1">
              <a:spcBef>
                <a:spcPct val="0"/>
              </a:spcBef>
            </a:pPr>
            <a:r>
              <a:rPr lang="en-US" altLang="en-US" dirty="0">
                <a:latin typeface="Arial" panose="020B0604020202020204" pitchFamily="34" charset="0"/>
              </a:rPr>
              <a:t>By supporting social-emotional development, we are supporting the developmental continuum that began in infancy and continues after preschool into kindergarten and elementary school.</a:t>
            </a:r>
          </a:p>
          <a:p>
            <a:pPr defTabSz="457200" eaLnBrk="1" hangingPunct="1">
              <a:spcBef>
                <a:spcPct val="0"/>
              </a:spcBef>
            </a:pPr>
            <a:endParaRPr lang="en-US" altLang="en-US" dirty="0">
              <a:latin typeface="Arial" panose="020B0604020202020204" pitchFamily="34" charset="0"/>
            </a:endParaRPr>
          </a:p>
          <a:p>
            <a:pPr defTabSz="457200" eaLnBrk="1" hangingPunct="1">
              <a:spcBef>
                <a:spcPct val="0"/>
              </a:spcBef>
            </a:pPr>
            <a:r>
              <a:rPr lang="en-US" altLang="en-US" dirty="0">
                <a:latin typeface="Arial" panose="020B0604020202020204" pitchFamily="34" charset="0"/>
              </a:rPr>
              <a:t>What stands out to you about the Social-Emotional Development domain alignment between preschool and kindergarten? (It becomes absorbed into health education in the Mental, Emotional, and Social Health content area.)</a:t>
            </a:r>
          </a:p>
          <a:p>
            <a:pPr defTabSz="457200"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2638342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4F58656-5E07-44D5-A87F-2292C1FFEE07}" type="slidenum">
              <a:rPr lang="en-US" altLang="en-US" sz="1200">
                <a:cs typeface="Arial" panose="020B0604020202020204" pitchFamily="34" charset="0"/>
              </a:rPr>
              <a:pPr/>
              <a:t>88</a:t>
            </a:fld>
            <a:endParaRPr lang="en-US" altLang="en-US" sz="1200">
              <a:cs typeface="Arial" panose="020B0604020202020204" pitchFamily="34" charset="0"/>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ja-JP" dirty="0">
                <a:latin typeface="Arial" panose="020B0604020202020204" pitchFamily="34" charset="0"/>
              </a:rPr>
              <a:t>“Preschool children work hard to manage their attention, feelings, impulses, and thoughts. They seek to cooperate with others, manage their upset feelings, and participate in classroom routines and transitions, but they need ongoing adult support for their efforts” (PCF</a:t>
            </a:r>
            <a:r>
              <a:rPr lang="en-US" altLang="ja-JP" baseline="0" dirty="0">
                <a:latin typeface="Arial" panose="020B0604020202020204" pitchFamily="34" charset="0"/>
              </a:rPr>
              <a:t>, Vol. 1,</a:t>
            </a:r>
            <a:r>
              <a:rPr lang="en-US" altLang="ja-JP" dirty="0">
                <a:latin typeface="Arial" panose="020B0604020202020204" pitchFamily="34" charset="0"/>
              </a:rPr>
              <a:t> p. 48).</a:t>
            </a:r>
          </a:p>
          <a:p>
            <a:pPr eaLnBrk="1" hangingPunct="1"/>
            <a:endParaRPr lang="en-US" altLang="en-US" b="1" dirty="0">
              <a:latin typeface="Arial" panose="020B0604020202020204" pitchFamily="34" charset="0"/>
            </a:endParaRPr>
          </a:p>
          <a:p>
            <a:pPr eaLnBrk="1" hangingPunct="1"/>
            <a:r>
              <a:rPr lang="en-US" altLang="en-US" dirty="0">
                <a:latin typeface="Arial" panose="020B0604020202020204" pitchFamily="34" charset="0"/>
              </a:rPr>
              <a:t>Let</a:t>
            </a:r>
            <a:r>
              <a:rPr lang="en-US" altLang="ja-JP" dirty="0">
                <a:latin typeface="Arial" panose="020B0604020202020204" pitchFamily="34" charset="0"/>
              </a:rPr>
              <a:t>’s watch a short video explaining some of this process.</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eaLnBrk="1" hangingPunct="1"/>
            <a:r>
              <a:rPr lang="en-US" altLang="en-US" dirty="0">
                <a:latin typeface="Arial" panose="020B0604020202020204" pitchFamily="34" charset="0"/>
              </a:rPr>
              <a:t>Video is from Center on the Developing Child</a:t>
            </a:r>
            <a:r>
              <a:rPr lang="en-US" altLang="en-US" baseline="0" dirty="0">
                <a:latin typeface="Arial" panose="020B0604020202020204" pitchFamily="34" charset="0"/>
              </a:rPr>
              <a:t> at </a:t>
            </a:r>
            <a:r>
              <a:rPr lang="en-US" altLang="en-US" dirty="0">
                <a:latin typeface="Arial" panose="020B0604020202020204" pitchFamily="34" charset="0"/>
              </a:rPr>
              <a:t>Harvard University – https://developingchild.harvard.edu/resources/inbrief-executive-function-skills-for-life-and-learning/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Click video to play.</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9086140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77C058E7-5E5B-2447-8A59-EBDDA19E5CF1}" type="slidenum">
              <a:rPr lang="en-US"/>
              <a:pPr/>
              <a:t>89</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ea typeface="MS PGothic" charset="0"/>
              </a:rPr>
              <a:t>Presenter Remarks: </a:t>
            </a:r>
            <a:r>
              <a:rPr lang="en-US" i="1" dirty="0">
                <a:ea typeface="MS PGothic" charset="0"/>
              </a:rPr>
              <a:t>Read slide.</a:t>
            </a:r>
          </a:p>
          <a:p>
            <a:pPr marL="171450" indent="-171450" eaLnBrk="1" hangingPunct="1">
              <a:buFont typeface="Arial" panose="020B0604020202020204" pitchFamily="34" charset="0"/>
              <a:buChar char="•"/>
            </a:pPr>
            <a:r>
              <a:rPr lang="en-US" b="0" dirty="0">
                <a:latin typeface="Arial" charset="0"/>
                <a:ea typeface="MS PGothic" charset="0"/>
                <a:cs typeface="Arial" charset="0"/>
              </a:rPr>
              <a:t>Support children’s efforts to build relationship and self-regulation skills</a:t>
            </a:r>
          </a:p>
          <a:p>
            <a:pPr marL="171450" indent="-171450" eaLnBrk="1" hangingPunct="1">
              <a:lnSpc>
                <a:spcPct val="90000"/>
              </a:lnSpc>
              <a:buFont typeface="Arial" panose="020B0604020202020204" pitchFamily="34" charset="0"/>
              <a:buChar char="•"/>
            </a:pPr>
            <a:r>
              <a:rPr lang="en-US" sz="1200" b="0" dirty="0">
                <a:latin typeface="Arial" charset="0"/>
                <a:ea typeface="MS PGothic" charset="0"/>
                <a:cs typeface="Arial" charset="0"/>
              </a:rPr>
              <a:t>Model the skills</a:t>
            </a:r>
          </a:p>
          <a:p>
            <a:pPr marL="171450" indent="-171450" eaLnBrk="1" hangingPunct="1">
              <a:lnSpc>
                <a:spcPct val="90000"/>
              </a:lnSpc>
              <a:buFont typeface="Arial" panose="020B0604020202020204" pitchFamily="34" charset="0"/>
              <a:buChar char="•"/>
            </a:pPr>
            <a:r>
              <a:rPr lang="en-US" sz="1200" b="0" dirty="0">
                <a:latin typeface="Arial" charset="0"/>
                <a:ea typeface="MS PGothic" charset="0"/>
                <a:cs typeface="Arial" charset="0"/>
              </a:rPr>
              <a:t>Engage in activities in which opportunities to practice the skills exist</a:t>
            </a:r>
            <a:r>
              <a:rPr lang="en-US" baseline="0" dirty="0">
                <a:ea typeface="MS PGothic" charset="0"/>
              </a:rPr>
              <a:t> </a:t>
            </a:r>
          </a:p>
          <a:p>
            <a:pPr marL="0" indent="0" eaLnBrk="1" hangingPunct="1">
              <a:lnSpc>
                <a:spcPct val="90000"/>
              </a:lnSpc>
              <a:buFont typeface="Arial" panose="020B0604020202020204" pitchFamily="34" charset="0"/>
              <a:buNone/>
            </a:pPr>
            <a:r>
              <a:rPr lang="en-US" baseline="0" dirty="0">
                <a:ea typeface="MS PGothic" charset="0"/>
              </a:rPr>
              <a:t>    (</a:t>
            </a:r>
            <a:r>
              <a:rPr lang="en-US" dirty="0">
                <a:ea typeface="MS PGothic" charset="0"/>
              </a:rPr>
              <a:t>Center on the Developing Child at Harvard University, 2016,</a:t>
            </a:r>
            <a:r>
              <a:rPr lang="en-US" b="0" baseline="0" dirty="0">
                <a:ea typeface="MS PGothic" charset="0"/>
              </a:rPr>
              <a:t> </a:t>
            </a:r>
            <a:r>
              <a:rPr lang="en-US" dirty="0">
                <a:ea typeface="MS PGothic" charset="0"/>
              </a:rPr>
              <a:t>http://developingchild.harvard.edu/resources/inbrief-executive-function/)</a:t>
            </a:r>
          </a:p>
        </p:txBody>
      </p:sp>
    </p:spTree>
    <p:extLst>
      <p:ext uri="{BB962C8B-B14F-4D97-AF65-F5344CB8AC3E}">
        <p14:creationId xmlns:p14="http://schemas.microsoft.com/office/powerpoint/2010/main" val="453505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xfrm>
            <a:off x="685800" y="4342606"/>
            <a:ext cx="5486400" cy="4648994"/>
          </a:xfrm>
          <a:ln/>
        </p:spPr>
        <p:txBody>
          <a:bodyPr/>
          <a:lstStyle/>
          <a:p>
            <a:pPr eaLnBrk="1" hangingPunct="1">
              <a:spcAft>
                <a:spcPts val="0"/>
              </a:spcAft>
            </a:pPr>
            <a:r>
              <a:rPr lang="en-US" altLang="en-US" sz="1150" b="1" dirty="0">
                <a:latin typeface="Arial" panose="020B0604020202020204" pitchFamily="34" charset="0"/>
              </a:rPr>
              <a:t>Presenter Remarks: </a:t>
            </a:r>
          </a:p>
          <a:p>
            <a:pPr eaLnBrk="1" hangingPunct="1">
              <a:spcAft>
                <a:spcPts val="0"/>
              </a:spcAft>
            </a:pPr>
            <a:r>
              <a:rPr lang="en-US" altLang="en-US" sz="1150" dirty="0">
                <a:latin typeface="Arial" panose="020B0604020202020204" pitchFamily="34" charset="0"/>
              </a:rPr>
              <a:t>Let’s take a deeper look at the resources for social emotional development, focusing on the Self strand. What do you know about _____? </a:t>
            </a:r>
            <a:r>
              <a:rPr lang="en-US" altLang="en-US" sz="1150" i="1" dirty="0">
                <a:latin typeface="Arial" panose="020B0604020202020204" pitchFamily="34" charset="0"/>
              </a:rPr>
              <a:t>Click to reveal once resource at a time. </a:t>
            </a:r>
            <a:r>
              <a:rPr lang="en-US" altLang="en-US" sz="1150" dirty="0">
                <a:latin typeface="Arial" panose="020B0604020202020204" pitchFamily="34" charset="0"/>
              </a:rPr>
              <a:t>How do you use this resource now in your work? </a:t>
            </a:r>
          </a:p>
          <a:p>
            <a:pPr marL="171450" indent="-171450" eaLnBrk="1" hangingPunct="1">
              <a:spcAft>
                <a:spcPts val="0"/>
              </a:spcAft>
              <a:buFont typeface="Arial" panose="020B0604020202020204" pitchFamily="34" charset="0"/>
              <a:buChar char="•"/>
            </a:pPr>
            <a:endParaRPr lang="en-US" altLang="en-US" sz="1150" dirty="0">
              <a:latin typeface="Arial" panose="020B0604020202020204" pitchFamily="34" charset="0"/>
            </a:endParaRPr>
          </a:p>
          <a:p>
            <a:pPr eaLnBrk="1" hangingPunct="1">
              <a:spcAft>
                <a:spcPts val="0"/>
              </a:spcAft>
            </a:pPr>
            <a:r>
              <a:rPr lang="en-US" altLang="en-US" sz="1150" dirty="0">
                <a:latin typeface="Arial" panose="020B0604020202020204" pitchFamily="34" charset="0"/>
              </a:rPr>
              <a:t>Transitional kindergarten (TK) is year one of a two-year program. The first year is spent focused on the learning foundations. The California state standards (Common Core) are what children in kindergarten are expected to do at the end of their kindergarten year. For children in TK, kindergarten is the second year of a two year program. The Alignment document can be used to connect the two. Additionally, the DRDP-K may be used to better understand the full range of development that occurs between the 60 month foundations (beginning of TK year) and the California state standards (end of 2nd year of kindergarten).</a:t>
            </a:r>
          </a:p>
          <a:p>
            <a:pPr eaLnBrk="1" hangingPunct="1">
              <a:spcAft>
                <a:spcPts val="0"/>
              </a:spcAft>
            </a:pPr>
            <a:endParaRPr lang="en-US" altLang="en-US" sz="1150" dirty="0">
              <a:latin typeface="Arial" panose="020B0604020202020204" pitchFamily="34" charset="0"/>
            </a:endParaRPr>
          </a:p>
          <a:p>
            <a:pPr eaLnBrk="1" hangingPunct="1">
              <a:spcAft>
                <a:spcPts val="0"/>
              </a:spcAft>
            </a:pPr>
            <a:r>
              <a:rPr lang="en-US" altLang="en-US" sz="1150" dirty="0">
                <a:latin typeface="Arial" panose="020B0604020202020204" pitchFamily="34" charset="0"/>
              </a:rPr>
              <a:t>Please note that there is a picture of the California standards for English language arts, history-social studies, science and technical subjects as well as a picture of the California health standards for k-12. Social emotional standards for kindergarten have not been developed. Some components of social emotional development may be found in other domains such as History-Social Science (Table 1.8 Overview of the Alignment Between the Social–Emotional Development Domain and the California Content Standards for Kindergarten, p. 145)  and Health. The social-emotional domain alignment between preschool and kindergarten becomes absorbed into health education in the mental, emotional, and social health content area (Table 1.1 Overview of the Alignment Between the Social–Emotional Development Domain and the California Content Standards for Kindergarten, pp. 25-32)</a:t>
            </a:r>
          </a:p>
          <a:p>
            <a:pPr eaLnBrk="1" hangingPunct="1">
              <a:spcAft>
                <a:spcPts val="0"/>
              </a:spcAft>
            </a:pPr>
            <a:endParaRPr lang="en-US" altLang="en-US" sz="1150" b="1" dirty="0">
              <a:latin typeface="Arial" panose="020B0604020202020204" pitchFamily="34" charset="0"/>
            </a:endParaRPr>
          </a:p>
        </p:txBody>
      </p:sp>
      <p:sp>
        <p:nvSpPr>
          <p:cNvPr id="37891" name="Slide Number Placeholder 1"/>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8DE1B1-AE96-4BFE-B935-60911DFBD7CE}" type="slidenum">
              <a:rPr lang="en-US" altLang="en-US" sz="1200">
                <a:cs typeface="Arial" panose="020B0604020202020204" pitchFamily="34" charset="0"/>
              </a:rPr>
              <a:pPr/>
              <a:t>9</a:t>
            </a:fld>
            <a:endParaRPr lang="en-US" altLang="en-US" sz="1200">
              <a:cs typeface="Arial" panose="020B0604020202020204" pitchFamily="34" charset="0"/>
            </a:endParaRPr>
          </a:p>
        </p:txBody>
      </p:sp>
    </p:spTree>
    <p:extLst>
      <p:ext uri="{BB962C8B-B14F-4D97-AF65-F5344CB8AC3E}">
        <p14:creationId xmlns:p14="http://schemas.microsoft.com/office/powerpoint/2010/main" val="8042968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F5E8C58-860D-4FAA-A928-7EBE3B859F31}" type="slidenum">
              <a:rPr lang="en-US" altLang="en-US" sz="1200">
                <a:cs typeface="Arial" panose="020B0604020202020204" pitchFamily="34" charset="0"/>
              </a:rPr>
              <a:pPr/>
              <a:t>90</a:t>
            </a:fld>
            <a:endParaRPr lang="en-US" altLang="en-US" sz="1200">
              <a:cs typeface="Arial" panose="020B0604020202020204" pitchFamily="34" charset="0"/>
            </a:endParaRPr>
          </a:p>
        </p:txBody>
      </p:sp>
      <p:sp>
        <p:nvSpPr>
          <p:cNvPr id="197634" name="Rectangle 2"/>
          <p:cNvSpPr>
            <a:spLocks noGrp="1" noRot="1" noChangeAspect="1" noTextEdit="1"/>
          </p:cNvSpPr>
          <p:nvPr>
            <p:ph type="sldImg"/>
          </p:nvPr>
        </p:nvSpPr>
        <p:spPr>
          <a:ln/>
        </p:spPr>
      </p:sp>
      <p:sp>
        <p:nvSpPr>
          <p:cNvPr id="197635" name="Rectangle 3"/>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r>
              <a:rPr lang="en-US" altLang="en-US" b="1" dirty="0">
                <a:latin typeface="Arial" panose="020B0604020202020204" pitchFamily="34" charset="0"/>
              </a:rPr>
              <a:t>Presenter Remarks:</a:t>
            </a:r>
          </a:p>
          <a:p>
            <a:pPr defTabSz="457200" eaLnBrk="1" hangingPunct="1"/>
            <a:r>
              <a:rPr lang="en-US" altLang="en-US" dirty="0">
                <a:latin typeface="Arial" panose="020B0604020202020204" pitchFamily="34" charset="0"/>
              </a:rPr>
              <a:t>Other aspects of the preschool Self strand are represented in Approaches to Learning-Self Regulation.</a:t>
            </a:r>
          </a:p>
        </p:txBody>
      </p:sp>
    </p:spTree>
    <p:extLst>
      <p:ext uri="{BB962C8B-B14F-4D97-AF65-F5344CB8AC3E}">
        <p14:creationId xmlns:p14="http://schemas.microsoft.com/office/powerpoint/2010/main" val="35693245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F796983-09F5-44A8-A475-30C29ACD3A32}" type="slidenum">
              <a:rPr lang="en-US" altLang="en-US" sz="1200">
                <a:cs typeface="Arial" panose="020B0604020202020204" pitchFamily="34" charset="0"/>
              </a:rPr>
              <a:pPr/>
              <a:t>91</a:t>
            </a:fld>
            <a:endParaRPr lang="en-US" altLang="en-US" sz="1200">
              <a:cs typeface="Arial" panose="020B0604020202020204" pitchFamily="34" charset="0"/>
            </a:endParaRPr>
          </a:p>
        </p:txBody>
      </p:sp>
      <p:sp>
        <p:nvSpPr>
          <p:cNvPr id="199682" name="Rectangle 2"/>
          <p:cNvSpPr>
            <a:spLocks noGrp="1" noRot="1" noChangeAspect="1" noTextEdit="1"/>
          </p:cNvSpPr>
          <p:nvPr>
            <p:ph type="sldImg"/>
          </p:nvPr>
        </p:nvSpPr>
        <p:spPr>
          <a:ln/>
        </p:spPr>
      </p:sp>
      <p:sp>
        <p:nvSpPr>
          <p:cNvPr id="199683" name="Rectangle 3"/>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r>
              <a:rPr lang="en-US" altLang="en-US" b="1" dirty="0">
                <a:latin typeface="Arial" panose="020B0604020202020204" pitchFamily="34" charset="0"/>
              </a:rPr>
              <a:t>Presenter Remarks:</a:t>
            </a:r>
          </a:p>
          <a:p>
            <a:pPr defTabSz="457200" eaLnBrk="1" hangingPunct="1"/>
            <a:r>
              <a:rPr lang="en-US" altLang="en-US" b="0" dirty="0">
                <a:latin typeface="Arial" panose="020B0604020202020204" pitchFamily="34" charset="0"/>
              </a:rPr>
              <a:t>“A child</a:t>
            </a:r>
            <a:r>
              <a:rPr lang="en-US" altLang="ja-JP" b="0" dirty="0">
                <a:latin typeface="Arial" panose="020B0604020202020204" pitchFamily="34" charset="0"/>
              </a:rPr>
              <a:t>’s initiative as a learner is encouraged when teachers provide sufficient time for in-depth experimentation and exploration. </a:t>
            </a:r>
            <a:r>
              <a:rPr lang="en-US" altLang="ja-JP" dirty="0">
                <a:latin typeface="Arial" panose="020B0604020202020204" pitchFamily="34" charset="0"/>
              </a:rPr>
              <a:t>Additional time for open-ended play should be included throughout the day, in both indoor and outdoor learning environments” (PCF, Vol. 1, p. 58). </a:t>
            </a:r>
          </a:p>
          <a:p>
            <a:pPr defTabSz="457200" eaLnBrk="1" hangingPunct="1"/>
            <a:endParaRPr lang="en-US" altLang="ja-JP" dirty="0">
              <a:latin typeface="Arial" panose="020B0604020202020204" pitchFamily="34" charset="0"/>
            </a:endParaRPr>
          </a:p>
          <a:p>
            <a:r>
              <a:rPr lang="en-US" dirty="0"/>
              <a:t>Reflect on where you are on the continuum and where you would like to be. If you do find yourself in the ‘sweet spot,’ we may need to consider possible barriers and solutions.</a:t>
            </a:r>
          </a:p>
          <a:p>
            <a:pPr defTabSz="457200" eaLnBrk="1" hangingPunct="1"/>
            <a:endParaRPr lang="en-US" altLang="ja-JP" dirty="0">
              <a:latin typeface="Arial" panose="020B0604020202020204" pitchFamily="34" charset="0"/>
            </a:endParaRPr>
          </a:p>
          <a:p>
            <a:pPr defTabSz="457200" eaLnBrk="1" hangingPunct="1"/>
            <a:r>
              <a:rPr lang="en-US" altLang="ja-JP" dirty="0">
                <a:latin typeface="Arial" panose="020B0604020202020204" pitchFamily="34" charset="0"/>
              </a:rPr>
              <a:t>“Student-initiated work should be balanced with teacher-directed learning experiences that are shorter in length and infused with integrated learning and movement” (TK Guide, p. 43).</a:t>
            </a:r>
          </a:p>
          <a:p>
            <a:pPr defTabSz="457200" eaLnBrk="1" hangingPunct="1"/>
            <a:endParaRPr lang="en-US" altLang="ja-JP" dirty="0">
              <a:latin typeface="Arial" panose="020B0604020202020204" pitchFamily="34" charset="0"/>
            </a:endParaRPr>
          </a:p>
          <a:p>
            <a:pPr defTabSz="457200" eaLnBrk="1" hangingPunct="1"/>
            <a:r>
              <a:rPr lang="en-US" altLang="ja-JP" dirty="0">
                <a:latin typeface="Arial" panose="020B0604020202020204" pitchFamily="34" charset="0"/>
              </a:rPr>
              <a:t>“A minimum of 45 minutes of uninterrupted choice time is considered best practice” (TK Guide</a:t>
            </a:r>
            <a:r>
              <a:rPr lang="en-US" altLang="ja-JP" baseline="0" dirty="0">
                <a:latin typeface="Arial" panose="020B0604020202020204" pitchFamily="34" charset="0"/>
              </a:rPr>
              <a:t>, p. </a:t>
            </a:r>
            <a:r>
              <a:rPr lang="en-US" altLang="ja-JP" dirty="0">
                <a:latin typeface="Arial" panose="020B0604020202020204" pitchFamily="34" charset="0"/>
              </a:rPr>
              <a:t>43).</a:t>
            </a:r>
          </a:p>
          <a:p>
            <a:pPr defTabSz="457200" eaLnBrk="1" hangingPunct="1"/>
            <a:endParaRPr lang="en-US" altLang="en-US" dirty="0">
              <a:latin typeface="Arial" panose="020B0604020202020204" pitchFamily="34" charset="0"/>
            </a:endParaRPr>
          </a:p>
          <a:p>
            <a:pPr defTabSz="457200" eaLnBrk="1" hangingPunct="1"/>
            <a:r>
              <a:rPr lang="en-US" altLang="en-US" b="1" dirty="0">
                <a:latin typeface="Arial" panose="020B0604020202020204" pitchFamily="34" charset="0"/>
              </a:rPr>
              <a:t>Extra Notes:</a:t>
            </a:r>
          </a:p>
          <a:p>
            <a:pPr defTabSz="457200" eaLnBrk="1" hangingPunct="1"/>
            <a:r>
              <a:rPr lang="en-US" altLang="en-US" dirty="0">
                <a:latin typeface="Arial" panose="020B0604020202020204" pitchFamily="34" charset="0"/>
              </a:rPr>
              <a:t>Graphic is from:</a:t>
            </a:r>
          </a:p>
          <a:p>
            <a:pPr defTabSz="457200" eaLnBrk="1" hangingPunct="1"/>
            <a:r>
              <a:rPr lang="en-US" altLang="en-US" dirty="0">
                <a:latin typeface="Arial" panose="020B0604020202020204" pitchFamily="34" charset="0"/>
              </a:rPr>
              <a:t>Miller, E., &amp; </a:t>
            </a:r>
            <a:r>
              <a:rPr lang="en-US" altLang="en-US" dirty="0" err="1">
                <a:latin typeface="Arial" panose="020B0604020202020204" pitchFamily="34" charset="0"/>
              </a:rPr>
              <a:t>Almon</a:t>
            </a:r>
            <a:r>
              <a:rPr lang="en-US" altLang="en-US" dirty="0">
                <a:latin typeface="Arial" panose="020B0604020202020204" pitchFamily="34" charset="0"/>
              </a:rPr>
              <a:t>, J. Summary and recommendations of Crisis in the Kindergarten: Why Children Need to Play in School. A report from the Alliance for Childhood. Retrieved from </a:t>
            </a:r>
            <a:r>
              <a:rPr lang="en-US" altLang="en-US" dirty="0">
                <a:latin typeface="Arial" panose="020B0604020202020204" pitchFamily="34" charset="0"/>
                <a:hlinkClick r:id="rId3"/>
              </a:rPr>
              <a:t>http://www.allianceforchildhood.org/sites/allianceforchildhood.org/files/file/Kindergarten_8-page_summary.pdf</a:t>
            </a:r>
            <a:endParaRPr lang="en-US" altLang="en-US" dirty="0">
              <a:latin typeface="Arial" panose="020B0604020202020204" pitchFamily="34" charset="0"/>
            </a:endParaRPr>
          </a:p>
          <a:p>
            <a:pPr defTabSz="457200" eaLnBrk="1" hangingPunct="1"/>
            <a:endParaRPr lang="en-US" altLang="en-US" dirty="0">
              <a:latin typeface="Arial" panose="020B0604020202020204" pitchFamily="34" charset="0"/>
            </a:endParaRPr>
          </a:p>
          <a:p>
            <a:pPr defTabSz="457200" eaLnBrk="1" hangingPunct="1"/>
            <a:endParaRPr lang="en-US" altLang="en-US" dirty="0">
              <a:latin typeface="Arial" panose="020B0604020202020204" pitchFamily="34" charset="0"/>
            </a:endParaRPr>
          </a:p>
          <a:p>
            <a:pPr defTabSz="457200" eaLnBrk="1" hangingPunct="1"/>
            <a:endParaRPr lang="en-US" altLang="en-US" dirty="0">
              <a:latin typeface="Arial" panose="020B0604020202020204" pitchFamily="34" charset="0"/>
            </a:endParaRPr>
          </a:p>
          <a:p>
            <a:pPr defTabSz="457200"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485797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1A0DE0D-63D6-4EF8-8618-6DF59D2C33C7}" type="slidenum">
              <a:rPr lang="en-US" altLang="en-US" sz="1200">
                <a:cs typeface="Arial" panose="020B0604020202020204" pitchFamily="34" charset="0"/>
              </a:rPr>
              <a:pPr/>
              <a:t>92</a:t>
            </a:fld>
            <a:endParaRPr lang="en-US" altLang="en-US" sz="1200">
              <a:cs typeface="Arial" panose="020B0604020202020204" pitchFamily="34"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a:t>
            </a:r>
            <a:endParaRPr lang="en-US" altLang="en-US" dirty="0">
              <a:latin typeface="Arial" panose="020B0604020202020204" pitchFamily="34" charset="0"/>
            </a:endParaRPr>
          </a:p>
          <a:p>
            <a:pPr eaLnBrk="1" hangingPunct="1"/>
            <a:r>
              <a:rPr lang="en-US" altLang="en-US" dirty="0">
                <a:latin typeface="Arial" panose="020B0604020202020204" pitchFamily="34" charset="0"/>
              </a:rPr>
              <a:t>“When a child is not yet able to achieve a task, getting the feedback "Not Yet</a:t>
            </a:r>
            <a:r>
              <a:rPr lang="en-US" altLang="ja-JP" dirty="0">
                <a:latin typeface="Arial" panose="020B0604020202020204" pitchFamily="34" charset="0"/>
              </a:rPr>
              <a:t>“ (rather than a red X or a failing “grade”) you help them understand that they are on a learning curve. It gives them a path into the future. Just the words "yet" or "not yet," give kids greater confidence, give them a path into the future that creates greater persistence. Praise the process that kids engage in: their effort, their strategies, their focus, their perseverance, their improvement. This process praise creates kids who are hardy and resilient” (Carol Dweck,</a:t>
            </a:r>
            <a:r>
              <a:rPr lang="en-US" sz="1200" dirty="0"/>
              <a:t> “The Power of Yet” lecture,</a:t>
            </a:r>
            <a:r>
              <a:rPr lang="en-US" altLang="ja-JP" dirty="0">
                <a:latin typeface="Arial" panose="020B0604020202020204" pitchFamily="34" charset="0"/>
              </a:rPr>
              <a:t> 2013).</a:t>
            </a:r>
          </a:p>
          <a:p>
            <a:pPr eaLnBrk="1" hangingPunct="1"/>
            <a:endParaRPr lang="en-US" altLang="en-US" b="1" dirty="0">
              <a:latin typeface="Arial" panose="020B0604020202020204" pitchFamily="34" charset="0"/>
            </a:endParaRPr>
          </a:p>
          <a:p>
            <a:pPr eaLnBrk="1" hangingPunct="1"/>
            <a:r>
              <a:rPr lang="en-US" altLang="en-US" b="1" dirty="0">
                <a:latin typeface="Arial" panose="020B0604020202020204" pitchFamily="34" charset="0"/>
              </a:rPr>
              <a:t>Extra</a:t>
            </a:r>
            <a:r>
              <a:rPr lang="en-US" altLang="en-US" b="1" baseline="0" dirty="0">
                <a:latin typeface="Arial" panose="020B0604020202020204" pitchFamily="34" charset="0"/>
              </a:rPr>
              <a:t> Notes:</a:t>
            </a:r>
            <a:endParaRPr lang="en-US" altLang="en-US" b="1" dirty="0">
              <a:latin typeface="Arial" panose="020B0604020202020204" pitchFamily="34" charset="0"/>
            </a:endParaRPr>
          </a:p>
          <a:p>
            <a:pPr eaLnBrk="1" hangingPunct="1"/>
            <a:r>
              <a:rPr lang="en-US" altLang="en-US" dirty="0">
                <a:latin typeface="Arial" panose="020B0604020202020204" pitchFamily="34" charset="0"/>
              </a:rPr>
              <a:t>Click on video to play.</a:t>
            </a:r>
          </a:p>
        </p:txBody>
      </p:sp>
    </p:spTree>
    <p:extLst>
      <p:ext uri="{BB962C8B-B14F-4D97-AF65-F5344CB8AC3E}">
        <p14:creationId xmlns:p14="http://schemas.microsoft.com/office/powerpoint/2010/main" val="1622359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1F36364A-7E3D-4E28-BC4D-CC5538A112CB}" type="slidenum">
              <a:rPr lang="en-US" altLang="en-US"/>
              <a:pPr/>
              <a:t>‹#›</a:t>
            </a:fld>
            <a:endParaRPr lang="en-US" altLang="en-US"/>
          </a:p>
        </p:txBody>
      </p:sp>
    </p:spTree>
    <p:extLst>
      <p:ext uri="{BB962C8B-B14F-4D97-AF65-F5344CB8AC3E}">
        <p14:creationId xmlns:p14="http://schemas.microsoft.com/office/powerpoint/2010/main" val="252133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10BF12AE-0C64-4322-8568-A537656D29AC}" type="slidenum">
              <a:rPr lang="en-US" altLang="en-US"/>
              <a:pPr/>
              <a:t>‹#›</a:t>
            </a:fld>
            <a:endParaRPr lang="en-US" altLang="en-US"/>
          </a:p>
        </p:txBody>
      </p:sp>
    </p:spTree>
    <p:extLst>
      <p:ext uri="{BB962C8B-B14F-4D97-AF65-F5344CB8AC3E}">
        <p14:creationId xmlns:p14="http://schemas.microsoft.com/office/powerpoint/2010/main" val="2560653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C6F834FD-53D9-496D-8249-D365B42FCA17}" type="slidenum">
              <a:rPr lang="en-US" altLang="en-US"/>
              <a:pPr/>
              <a:t>‹#›</a:t>
            </a:fld>
            <a:endParaRPr lang="en-US" altLang="en-US"/>
          </a:p>
        </p:txBody>
      </p:sp>
    </p:spTree>
    <p:extLst>
      <p:ext uri="{BB962C8B-B14F-4D97-AF65-F5344CB8AC3E}">
        <p14:creationId xmlns:p14="http://schemas.microsoft.com/office/powerpoint/2010/main" val="4201273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14D0C78-4805-4655-BEAD-2435E30614D9}" type="slidenum">
              <a:rPr lang="en-US" altLang="en-US"/>
              <a:pPr/>
              <a:t>‹#›</a:t>
            </a:fld>
            <a:endParaRPr lang="en-US" altLang="en-US"/>
          </a:p>
        </p:txBody>
      </p:sp>
    </p:spTree>
    <p:extLst>
      <p:ext uri="{BB962C8B-B14F-4D97-AF65-F5344CB8AC3E}">
        <p14:creationId xmlns:p14="http://schemas.microsoft.com/office/powerpoint/2010/main" val="355849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D12D42DA-49D9-408D-A67A-13F67BE7D68F}" type="slidenum">
              <a:rPr lang="en-US" altLang="en-US"/>
              <a:pPr/>
              <a:t>‹#›</a:t>
            </a:fld>
            <a:endParaRPr lang="en-US" altLang="en-US"/>
          </a:p>
        </p:txBody>
      </p:sp>
    </p:spTree>
    <p:extLst>
      <p:ext uri="{BB962C8B-B14F-4D97-AF65-F5344CB8AC3E}">
        <p14:creationId xmlns:p14="http://schemas.microsoft.com/office/powerpoint/2010/main" val="3186276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Slide Number Placeholder 5"/>
          <p:cNvSpPr>
            <a:spLocks noGrp="1"/>
          </p:cNvSpPr>
          <p:nvPr>
            <p:ph type="sldNum" sz="quarter" idx="10"/>
          </p:nvPr>
        </p:nvSpPr>
        <p:spPr/>
        <p:txBody>
          <a:bodyPr/>
          <a:lstStyle>
            <a:lvl1pPr>
              <a:defRPr/>
            </a:lvl1pPr>
          </a:lstStyle>
          <a:p>
            <a:fld id="{08B065C2-1BE5-4151-8FCB-5AA63BF92889}" type="slidenum">
              <a:rPr lang="en-US" altLang="en-US"/>
              <a:pPr/>
              <a:t>‹#›</a:t>
            </a:fld>
            <a:endParaRPr lang="en-US" altLang="en-US"/>
          </a:p>
        </p:txBody>
      </p:sp>
    </p:spTree>
    <p:extLst>
      <p:ext uri="{BB962C8B-B14F-4D97-AF65-F5344CB8AC3E}">
        <p14:creationId xmlns:p14="http://schemas.microsoft.com/office/powerpoint/2010/main" val="363803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06B6E096-525F-44F3-B7A0-366508DDFD26}" type="slidenum">
              <a:rPr lang="en-US" altLang="en-US"/>
              <a:pPr/>
              <a:t>‹#›</a:t>
            </a:fld>
            <a:endParaRPr lang="en-US" altLang="en-US"/>
          </a:p>
        </p:txBody>
      </p:sp>
    </p:spTree>
    <p:extLst>
      <p:ext uri="{BB962C8B-B14F-4D97-AF65-F5344CB8AC3E}">
        <p14:creationId xmlns:p14="http://schemas.microsoft.com/office/powerpoint/2010/main" val="693442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143000"/>
          </a:xfrm>
        </p:spPr>
        <p:txBody>
          <a:bodyPr/>
          <a:lstStyle/>
          <a:p>
            <a:pPr lvl="0"/>
            <a:r>
              <a:rPr lang="en-US" dirty="0"/>
              <a:t>Click to edit Master text styles</a:t>
            </a:r>
          </a:p>
        </p:txBody>
      </p:sp>
      <p:sp>
        <p:nvSpPr>
          <p:cNvPr id="10" name="Content Placeholder 2"/>
          <p:cNvSpPr>
            <a:spLocks noGrp="1"/>
          </p:cNvSpPr>
          <p:nvPr>
            <p:ph sz="quarter" idx="13"/>
          </p:nvPr>
        </p:nvSpPr>
        <p:spPr>
          <a:xfrm>
            <a:off x="4495800" y="1600200"/>
            <a:ext cx="4038600" cy="1143000"/>
          </a:xfrm>
        </p:spPr>
        <p:txBody>
          <a:bodyPr/>
          <a:lstStyle/>
          <a:p>
            <a:pPr lvl="0"/>
            <a:r>
              <a:rPr lang="en-US" dirty="0"/>
              <a:t>Click to edit Master text styles</a:t>
            </a:r>
          </a:p>
        </p:txBody>
      </p:sp>
      <p:sp>
        <p:nvSpPr>
          <p:cNvPr id="11" name="Content Placeholder 2"/>
          <p:cNvSpPr>
            <a:spLocks noGrp="1"/>
          </p:cNvSpPr>
          <p:nvPr>
            <p:ph sz="quarter" idx="14"/>
          </p:nvPr>
        </p:nvSpPr>
        <p:spPr>
          <a:xfrm>
            <a:off x="457200" y="2762924"/>
            <a:ext cx="4038600" cy="1143000"/>
          </a:xfrm>
        </p:spPr>
        <p:txBody>
          <a:bodyPr/>
          <a:lstStyle/>
          <a:p>
            <a:pPr lvl="0"/>
            <a:r>
              <a:rPr lang="en-US" dirty="0"/>
              <a:t>Click to edit Master text styles</a:t>
            </a:r>
          </a:p>
        </p:txBody>
      </p:sp>
      <p:sp>
        <p:nvSpPr>
          <p:cNvPr id="12" name="Content Placeholder 2"/>
          <p:cNvSpPr>
            <a:spLocks noGrp="1"/>
          </p:cNvSpPr>
          <p:nvPr>
            <p:ph sz="quarter" idx="15"/>
          </p:nvPr>
        </p:nvSpPr>
        <p:spPr>
          <a:xfrm>
            <a:off x="4495800" y="2743200"/>
            <a:ext cx="4038600" cy="1143000"/>
          </a:xfrm>
        </p:spPr>
        <p:txBody>
          <a:bodyPr/>
          <a:lstStyle/>
          <a:p>
            <a:pPr lvl="0"/>
            <a:r>
              <a:rPr lang="en-US" dirty="0"/>
              <a:t>Click to edit Master text styles</a:t>
            </a:r>
          </a:p>
        </p:txBody>
      </p:sp>
      <p:sp>
        <p:nvSpPr>
          <p:cNvPr id="13" name="Content Placeholder 2"/>
          <p:cNvSpPr>
            <a:spLocks noGrp="1"/>
          </p:cNvSpPr>
          <p:nvPr>
            <p:ph sz="quarter" idx="16"/>
          </p:nvPr>
        </p:nvSpPr>
        <p:spPr>
          <a:xfrm>
            <a:off x="488515" y="5822710"/>
            <a:ext cx="4038600" cy="1143000"/>
          </a:xfrm>
        </p:spPr>
        <p:txBody>
          <a:bodyPr/>
          <a:lstStyle/>
          <a:p>
            <a:pPr lvl="0"/>
            <a:r>
              <a:rPr lang="en-US" dirty="0"/>
              <a:t>Click to edit Master text styles</a:t>
            </a:r>
          </a:p>
        </p:txBody>
      </p:sp>
      <p:sp>
        <p:nvSpPr>
          <p:cNvPr id="14" name="Content Placeholder 2"/>
          <p:cNvSpPr>
            <a:spLocks noGrp="1"/>
          </p:cNvSpPr>
          <p:nvPr>
            <p:ph sz="quarter" idx="17"/>
          </p:nvPr>
        </p:nvSpPr>
        <p:spPr>
          <a:xfrm>
            <a:off x="4527115" y="3925648"/>
            <a:ext cx="4038600" cy="1143000"/>
          </a:xfrm>
        </p:spPr>
        <p:txBody>
          <a:bodyPr/>
          <a:lstStyle/>
          <a:p>
            <a:pPr lvl="0"/>
            <a:r>
              <a:rPr lang="en-US" dirty="0"/>
              <a:t>Click to edit Master text styles</a:t>
            </a:r>
          </a:p>
        </p:txBody>
      </p:sp>
      <p:sp>
        <p:nvSpPr>
          <p:cNvPr id="15" name="Content Placeholder 2"/>
          <p:cNvSpPr>
            <a:spLocks noGrp="1"/>
          </p:cNvSpPr>
          <p:nvPr>
            <p:ph sz="quarter" idx="18"/>
          </p:nvPr>
        </p:nvSpPr>
        <p:spPr>
          <a:xfrm>
            <a:off x="468682" y="5088372"/>
            <a:ext cx="4038600" cy="1143000"/>
          </a:xfrm>
        </p:spPr>
        <p:txBody>
          <a:bodyPr/>
          <a:lstStyle/>
          <a:p>
            <a:pPr lvl="0"/>
            <a:r>
              <a:rPr lang="en-US" dirty="0"/>
              <a:t>Click to edit Master text styles</a:t>
            </a:r>
          </a:p>
        </p:txBody>
      </p:sp>
      <p:sp>
        <p:nvSpPr>
          <p:cNvPr id="16" name="Content Placeholder 2"/>
          <p:cNvSpPr>
            <a:spLocks noGrp="1"/>
          </p:cNvSpPr>
          <p:nvPr>
            <p:ph sz="quarter" idx="19"/>
          </p:nvPr>
        </p:nvSpPr>
        <p:spPr>
          <a:xfrm>
            <a:off x="4572000" y="5095570"/>
            <a:ext cx="4038600" cy="1143000"/>
          </a:xfrm>
        </p:spPr>
        <p:txBody>
          <a:bodyPr/>
          <a:lstStyle/>
          <a:p>
            <a:pPr lvl="0"/>
            <a:r>
              <a:rPr lang="en-US" dirty="0"/>
              <a:t>Click to edit Master text styles</a:t>
            </a:r>
          </a:p>
        </p:txBody>
      </p:sp>
      <p:sp>
        <p:nvSpPr>
          <p:cNvPr id="18" name="Content Placeholder 2"/>
          <p:cNvSpPr>
            <a:spLocks noGrp="1"/>
          </p:cNvSpPr>
          <p:nvPr>
            <p:ph sz="quarter" idx="21"/>
          </p:nvPr>
        </p:nvSpPr>
        <p:spPr>
          <a:xfrm>
            <a:off x="609600" y="4078048"/>
            <a:ext cx="4038600" cy="1143000"/>
          </a:xfrm>
        </p:spPr>
        <p:txBody>
          <a:bodyPr/>
          <a:lstStyle/>
          <a:p>
            <a:pPr lvl="0"/>
            <a:r>
              <a:rPr lang="en-US" dirty="0"/>
              <a:t>Click to edit Master text styles</a:t>
            </a:r>
          </a:p>
        </p:txBody>
      </p:sp>
      <p:sp>
        <p:nvSpPr>
          <p:cNvPr id="19" name="Content Placeholder 2"/>
          <p:cNvSpPr>
            <a:spLocks noGrp="1"/>
          </p:cNvSpPr>
          <p:nvPr>
            <p:ph sz="quarter" idx="22"/>
          </p:nvPr>
        </p:nvSpPr>
        <p:spPr>
          <a:xfrm>
            <a:off x="4591833" y="5822710"/>
            <a:ext cx="4038600" cy="1143000"/>
          </a:xfrm>
        </p:spPr>
        <p:txBody>
          <a:bodyPr/>
          <a:lstStyle/>
          <a:p>
            <a:pPr lvl="0"/>
            <a:r>
              <a:rPr lang="en-US" dirty="0"/>
              <a:t>Click to edit Master text styles</a:t>
            </a:r>
          </a:p>
        </p:txBody>
      </p:sp>
      <p:sp>
        <p:nvSpPr>
          <p:cNvPr id="17" name="Slide Number Placeholder 5"/>
          <p:cNvSpPr>
            <a:spLocks noGrp="1"/>
          </p:cNvSpPr>
          <p:nvPr>
            <p:ph type="sldNum" sz="quarter" idx="23"/>
          </p:nvPr>
        </p:nvSpPr>
        <p:spPr/>
        <p:txBody>
          <a:bodyPr/>
          <a:lstStyle>
            <a:lvl1pPr>
              <a:defRPr/>
            </a:lvl1pPr>
          </a:lstStyle>
          <a:p>
            <a:fld id="{C8A84A3F-CF40-4284-9429-526773FDD062}" type="slidenum">
              <a:rPr lang="en-US" altLang="en-US"/>
              <a:pPr/>
              <a:t>‹#›</a:t>
            </a:fld>
            <a:endParaRPr lang="en-US" altLang="en-US"/>
          </a:p>
        </p:txBody>
      </p:sp>
    </p:spTree>
    <p:extLst>
      <p:ext uri="{BB962C8B-B14F-4D97-AF65-F5344CB8AC3E}">
        <p14:creationId xmlns:p14="http://schemas.microsoft.com/office/powerpoint/2010/main" val="3393102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p:cNvSpPr>
            <a:spLocks noGrp="1"/>
          </p:cNvSpPr>
          <p:nvPr>
            <p:ph type="sldNum" sz="quarter" idx="10"/>
          </p:nvPr>
        </p:nvSpPr>
        <p:spPr/>
        <p:txBody>
          <a:bodyPr/>
          <a:lstStyle>
            <a:lvl1pPr>
              <a:defRPr/>
            </a:lvl1pPr>
          </a:lstStyle>
          <a:p>
            <a:fld id="{39FF6091-DDCD-409C-89F5-D8A5FE98899F}" type="slidenum">
              <a:rPr lang="en-US" altLang="en-US"/>
              <a:pPr/>
              <a:t>‹#›</a:t>
            </a:fld>
            <a:endParaRPr lang="en-US" altLang="en-US"/>
          </a:p>
        </p:txBody>
      </p:sp>
    </p:spTree>
    <p:extLst>
      <p:ext uri="{BB962C8B-B14F-4D97-AF65-F5344CB8AC3E}">
        <p14:creationId xmlns:p14="http://schemas.microsoft.com/office/powerpoint/2010/main" val="717601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7DEDD0C-279C-4C2B-BA00-A9A36D3AEF9F}" type="slidenum">
              <a:rPr lang="en-US" altLang="en-US"/>
              <a:pPr/>
              <a:t>‹#›</a:t>
            </a:fld>
            <a:endParaRPr lang="en-US" altLang="en-US"/>
          </a:p>
        </p:txBody>
      </p:sp>
    </p:spTree>
    <p:extLst>
      <p:ext uri="{BB962C8B-B14F-4D97-AF65-F5344CB8AC3E}">
        <p14:creationId xmlns:p14="http://schemas.microsoft.com/office/powerpoint/2010/main" val="3110509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DE85CED9-61E1-44B2-874A-9E27D3E202A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2077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BC98F65-93A4-4E94-8856-E3A9F143BA2F}" type="slidenum">
              <a:rPr lang="en-US" altLang="en-US"/>
              <a:pPr/>
              <a:t>‹#›</a:t>
            </a:fld>
            <a:endParaRPr lang="en-US" altLang="en-US"/>
          </a:p>
        </p:txBody>
      </p:sp>
    </p:spTree>
    <p:extLst>
      <p:ext uri="{BB962C8B-B14F-4D97-AF65-F5344CB8AC3E}">
        <p14:creationId xmlns:p14="http://schemas.microsoft.com/office/powerpoint/2010/main" val="3446567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1" charset="0"/>
                <a:ea typeface="Arial" pitchFamily="-1" charset="0"/>
                <a:cs typeface="Arial" pitchFamily="-1" charset="0"/>
              </a:defRPr>
            </a:lvl1pPr>
          </a:lstStyle>
          <a:p>
            <a:pPr defTabSz="457200" eaLnBrk="1" hangingPunct="1">
              <a:defRPr/>
            </a:pPr>
            <a:fld id="{C5407735-4BE5-44CC-A788-0A25FED636DD}" type="datetime1">
              <a:rPr lang="en-US">
                <a:solidFill>
                  <a:prstClr val="black"/>
                </a:solidFill>
              </a:rPr>
              <a:pPr defTabSz="457200" eaLnBrk="1" hangingPunct="1">
                <a:defRPr/>
              </a:pPr>
              <a:t>1/18/2018</a:t>
            </a:fld>
            <a:endParaRPr lang="en-US" dirty="0">
              <a:solidFill>
                <a:prstClr val="black"/>
              </a:solidFill>
            </a:endParaRPr>
          </a:p>
        </p:txBody>
      </p:sp>
      <p:sp>
        <p:nvSpPr>
          <p:cNvPr id="5" name="Footer Placeholder 4"/>
          <p:cNvSpPr>
            <a:spLocks noGrp="1"/>
          </p:cNvSpPr>
          <p:nvPr>
            <p:ph type="ftr" sz="quarter" idx="11"/>
          </p:nvPr>
        </p:nvSpPr>
        <p:spPr>
          <a:xfrm>
            <a:off x="457200" y="6356350"/>
            <a:ext cx="8229600" cy="365125"/>
          </a:xfrm>
          <a:prstGeom prst="rect">
            <a:avLst/>
          </a:prstGeom>
        </p:spPr>
        <p:txBody>
          <a:bodyPr/>
          <a:lstStyle>
            <a:lvl1pPr>
              <a:defRPr>
                <a:latin typeface="Arial" pitchFamily="-83" charset="0"/>
                <a:ea typeface="Arial" pitchFamily="-83" charset="0"/>
                <a:cs typeface="Arial" pitchFamily="-83" charset="0"/>
              </a:defRPr>
            </a:lvl1pPr>
          </a:lstStyle>
          <a:p>
            <a:pPr defTabSz="457200" eaLnBrk="1" hangingPunct="1">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388BB727-2F6B-41D4-9FE3-0EABF591280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6702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7C92E0D-407E-49E5-98DF-E89B01D61E45}"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31371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89643FE7-C30E-43DE-9F6D-5EC2D5CAF95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905979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7E83B65C-B954-43FB-B571-1E67849B194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05083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48949F54-03B1-49DD-B9B8-FDB3082D4E5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08907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7CC80AB-7C07-419A-AECB-73828237433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9076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CC79CBF-6FD5-4B1F-9CCB-981D826E389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59472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36B9AD8C-31A7-4508-9A71-FCFC5012CD03}"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881823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CC4369E-EFA3-438E-9B99-35B9596C268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912257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B0DE764-E188-401C-9097-10AC9BD6CD3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8847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C1AED4EB-AE96-45ED-8C35-40347421F430}" type="slidenum">
              <a:rPr lang="en-US" altLang="en-US"/>
              <a:pPr/>
              <a:t>‹#›</a:t>
            </a:fld>
            <a:endParaRPr lang="en-US" altLang="en-US"/>
          </a:p>
        </p:txBody>
      </p:sp>
    </p:spTree>
    <p:extLst>
      <p:ext uri="{BB962C8B-B14F-4D97-AF65-F5344CB8AC3E}">
        <p14:creationId xmlns:p14="http://schemas.microsoft.com/office/powerpoint/2010/main" val="2212762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28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039305"/>
          </a:xfrm>
        </p:spPr>
        <p:txBody>
          <a:bodyPr/>
          <a:lstStyle/>
          <a:p>
            <a:pPr lvl="0"/>
            <a:r>
              <a:rPr lang="en-US" dirty="0"/>
              <a:t>Click to edit Master text styles</a:t>
            </a:r>
          </a:p>
        </p:txBody>
      </p:sp>
      <p:sp>
        <p:nvSpPr>
          <p:cNvPr id="7" name="Content Placeholder 2"/>
          <p:cNvSpPr>
            <a:spLocks noGrp="1"/>
          </p:cNvSpPr>
          <p:nvPr>
            <p:ph sz="quarter" idx="10"/>
          </p:nvPr>
        </p:nvSpPr>
        <p:spPr>
          <a:xfrm>
            <a:off x="4648200" y="1611198"/>
            <a:ext cx="4038600" cy="1039305"/>
          </a:xfrm>
        </p:spPr>
        <p:txBody>
          <a:bodyPr/>
          <a:lstStyle/>
          <a:p>
            <a:pPr lvl="0"/>
            <a:r>
              <a:rPr lang="en-US" dirty="0"/>
              <a:t>Click to edit Master text styles</a:t>
            </a:r>
          </a:p>
        </p:txBody>
      </p:sp>
      <p:sp>
        <p:nvSpPr>
          <p:cNvPr id="8" name="Content Placeholder 2"/>
          <p:cNvSpPr>
            <a:spLocks noGrp="1"/>
          </p:cNvSpPr>
          <p:nvPr>
            <p:ph sz="quarter" idx="11"/>
          </p:nvPr>
        </p:nvSpPr>
        <p:spPr>
          <a:xfrm>
            <a:off x="457200" y="2791905"/>
            <a:ext cx="4038600" cy="1039305"/>
          </a:xfrm>
        </p:spPr>
        <p:txBody>
          <a:bodyPr/>
          <a:lstStyle/>
          <a:p>
            <a:pPr lvl="0"/>
            <a:r>
              <a:rPr lang="en-US" dirty="0"/>
              <a:t>Click to edit Master text styles</a:t>
            </a:r>
          </a:p>
        </p:txBody>
      </p:sp>
      <p:sp>
        <p:nvSpPr>
          <p:cNvPr id="9" name="Content Placeholder 2"/>
          <p:cNvSpPr>
            <a:spLocks noGrp="1"/>
          </p:cNvSpPr>
          <p:nvPr>
            <p:ph sz="quarter" idx="12"/>
          </p:nvPr>
        </p:nvSpPr>
        <p:spPr>
          <a:xfrm>
            <a:off x="4648200" y="2812330"/>
            <a:ext cx="4038600" cy="1039305"/>
          </a:xfrm>
        </p:spPr>
        <p:txBody>
          <a:bodyPr/>
          <a:lstStyle/>
          <a:p>
            <a:pPr lvl="0"/>
            <a:r>
              <a:rPr lang="en-US" dirty="0"/>
              <a:t>Click to edit Master text styles</a:t>
            </a:r>
          </a:p>
        </p:txBody>
      </p:sp>
      <p:sp>
        <p:nvSpPr>
          <p:cNvPr id="10" name="Content Placeholder 2"/>
          <p:cNvSpPr>
            <a:spLocks noGrp="1"/>
          </p:cNvSpPr>
          <p:nvPr>
            <p:ph sz="quarter" idx="13"/>
          </p:nvPr>
        </p:nvSpPr>
        <p:spPr>
          <a:xfrm>
            <a:off x="457200" y="3983610"/>
            <a:ext cx="4038600" cy="1039305"/>
          </a:xfrm>
        </p:spPr>
        <p:txBody>
          <a:bodyPr/>
          <a:lstStyle/>
          <a:p>
            <a:pPr lvl="0"/>
            <a:r>
              <a:rPr lang="en-US" dirty="0"/>
              <a:t>Click to edit Master text styles</a:t>
            </a:r>
          </a:p>
        </p:txBody>
      </p:sp>
      <p:sp>
        <p:nvSpPr>
          <p:cNvPr id="11" name="Content Placeholder 2"/>
          <p:cNvSpPr>
            <a:spLocks noGrp="1"/>
          </p:cNvSpPr>
          <p:nvPr>
            <p:ph sz="quarter" idx="14"/>
          </p:nvPr>
        </p:nvSpPr>
        <p:spPr>
          <a:xfrm>
            <a:off x="4648200" y="4013462"/>
            <a:ext cx="4038600" cy="1039305"/>
          </a:xfrm>
        </p:spPr>
        <p:txBody>
          <a:bodyPr/>
          <a:lstStyle/>
          <a:p>
            <a:pPr lvl="0"/>
            <a:r>
              <a:rPr lang="en-US" dirty="0"/>
              <a:t>Click to edit Master text styles</a:t>
            </a:r>
          </a:p>
        </p:txBody>
      </p:sp>
      <p:sp>
        <p:nvSpPr>
          <p:cNvPr id="12" name="Content Placeholder 2"/>
          <p:cNvSpPr>
            <a:spLocks noGrp="1"/>
          </p:cNvSpPr>
          <p:nvPr>
            <p:ph sz="quarter" idx="15"/>
          </p:nvPr>
        </p:nvSpPr>
        <p:spPr>
          <a:xfrm>
            <a:off x="457200" y="5259371"/>
            <a:ext cx="4038600" cy="1039305"/>
          </a:xfrm>
        </p:spPr>
        <p:txBody>
          <a:bodyPr/>
          <a:lstStyle/>
          <a:p>
            <a:pPr lvl="0"/>
            <a:r>
              <a:rPr lang="en-US" dirty="0"/>
              <a:t>Click to edit Master text styles</a:t>
            </a:r>
          </a:p>
        </p:txBody>
      </p:sp>
      <p:sp>
        <p:nvSpPr>
          <p:cNvPr id="13" name="Content Placeholder 2"/>
          <p:cNvSpPr>
            <a:spLocks noGrp="1"/>
          </p:cNvSpPr>
          <p:nvPr>
            <p:ph sz="quarter" idx="16"/>
          </p:nvPr>
        </p:nvSpPr>
        <p:spPr>
          <a:xfrm>
            <a:off x="4648200" y="5279796"/>
            <a:ext cx="4038600" cy="1039305"/>
          </a:xfrm>
        </p:spPr>
        <p:txBody>
          <a:bodyPr/>
          <a:lstStyle/>
          <a:p>
            <a:pPr lvl="0"/>
            <a:r>
              <a:rPr lang="en-US" dirty="0"/>
              <a:t>Click to edit Master text styles</a:t>
            </a:r>
          </a:p>
        </p:txBody>
      </p:sp>
      <p:sp>
        <p:nvSpPr>
          <p:cNvPr id="14" name="Content Placeholder 2"/>
          <p:cNvSpPr>
            <a:spLocks noGrp="1"/>
          </p:cNvSpPr>
          <p:nvPr>
            <p:ph sz="quarter" idx="17"/>
          </p:nvPr>
        </p:nvSpPr>
        <p:spPr>
          <a:xfrm>
            <a:off x="457200" y="6319101"/>
            <a:ext cx="4038600" cy="538899"/>
          </a:xfrm>
        </p:spPr>
        <p:txBody>
          <a:bodyPr/>
          <a:lstStyle/>
          <a:p>
            <a:pPr lvl="0"/>
            <a:r>
              <a:rPr lang="en-US" dirty="0"/>
              <a:t>Click to edit Master text styles</a:t>
            </a:r>
          </a:p>
        </p:txBody>
      </p:sp>
      <p:sp>
        <p:nvSpPr>
          <p:cNvPr id="15" name="Content Placeholder 2"/>
          <p:cNvSpPr>
            <a:spLocks noGrp="1"/>
          </p:cNvSpPr>
          <p:nvPr>
            <p:ph sz="quarter" idx="18"/>
          </p:nvPr>
        </p:nvSpPr>
        <p:spPr>
          <a:xfrm>
            <a:off x="4648200" y="6338347"/>
            <a:ext cx="4038600" cy="1039305"/>
          </a:xfrm>
        </p:spPr>
        <p:txBody>
          <a:bodyPr/>
          <a:lstStyle/>
          <a:p>
            <a:pPr lvl="0"/>
            <a:r>
              <a:rPr lang="en-US" dirty="0"/>
              <a:t>Click to edit Master text styles</a:t>
            </a:r>
          </a:p>
        </p:txBody>
      </p:sp>
      <p:sp>
        <p:nvSpPr>
          <p:cNvPr id="16"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solidFill>
                  <a:prstClr val="black"/>
                </a:solidFill>
              </a:rPr>
              <a:pPr/>
              <a:t>‹#›</a:t>
            </a:fld>
            <a:endParaRPr lang="en-US" altLang="en-US" dirty="0">
              <a:solidFill>
                <a:prstClr val="black"/>
              </a:solidFill>
            </a:endParaRPr>
          </a:p>
        </p:txBody>
      </p:sp>
    </p:spTree>
    <p:extLst>
      <p:ext uri="{BB962C8B-B14F-4D97-AF65-F5344CB8AC3E}">
        <p14:creationId xmlns:p14="http://schemas.microsoft.com/office/powerpoint/2010/main" val="386848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B67C113-57B0-4211-B70A-419A566856F8}" type="slidenum">
              <a:rPr lang="en-US" altLang="en-US"/>
              <a:pPr/>
              <a:t>‹#›</a:t>
            </a:fld>
            <a:endParaRPr lang="en-US" altLang="en-US"/>
          </a:p>
        </p:txBody>
      </p:sp>
    </p:spTree>
    <p:extLst>
      <p:ext uri="{BB962C8B-B14F-4D97-AF65-F5344CB8AC3E}">
        <p14:creationId xmlns:p14="http://schemas.microsoft.com/office/powerpoint/2010/main" val="342147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E5EFAE3-6AE5-45BD-8C86-976933566F77}" type="slidenum">
              <a:rPr lang="en-US" altLang="en-US"/>
              <a:pPr/>
              <a:t>‹#›</a:t>
            </a:fld>
            <a:endParaRPr lang="en-US" altLang="en-US"/>
          </a:p>
        </p:txBody>
      </p:sp>
    </p:spTree>
    <p:extLst>
      <p:ext uri="{BB962C8B-B14F-4D97-AF65-F5344CB8AC3E}">
        <p14:creationId xmlns:p14="http://schemas.microsoft.com/office/powerpoint/2010/main" val="597964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BDC4B99D-0F5E-4A03-AF30-0958C96EEFD0}" type="slidenum">
              <a:rPr lang="en-US" altLang="en-US"/>
              <a:pPr/>
              <a:t>‹#›</a:t>
            </a:fld>
            <a:endParaRPr lang="en-US" altLang="en-US"/>
          </a:p>
        </p:txBody>
      </p:sp>
    </p:spTree>
    <p:extLst>
      <p:ext uri="{BB962C8B-B14F-4D97-AF65-F5344CB8AC3E}">
        <p14:creationId xmlns:p14="http://schemas.microsoft.com/office/powerpoint/2010/main" val="163852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CF0CE0F-097C-4414-8029-19AAB6B630D8}" type="slidenum">
              <a:rPr lang="en-US" altLang="en-US"/>
              <a:pPr/>
              <a:t>‹#›</a:t>
            </a:fld>
            <a:endParaRPr lang="en-US" altLang="en-US"/>
          </a:p>
        </p:txBody>
      </p:sp>
    </p:spTree>
    <p:extLst>
      <p:ext uri="{BB962C8B-B14F-4D97-AF65-F5344CB8AC3E}">
        <p14:creationId xmlns:p14="http://schemas.microsoft.com/office/powerpoint/2010/main" val="3131985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2D8E4B3C-8280-504D-9FCF-E56841AD2F1D}" type="slidenum">
              <a:rPr lang="en-US" altLang="en-US"/>
              <a:pPr>
                <a:defRPr/>
              </a:pPr>
              <a:t>‹#›</a:t>
            </a:fld>
            <a:endParaRPr lang="en-US" altLang="en-US" dirty="0"/>
          </a:p>
        </p:txBody>
      </p:sp>
    </p:spTree>
    <p:extLst>
      <p:ext uri="{BB962C8B-B14F-4D97-AF65-F5344CB8AC3E}">
        <p14:creationId xmlns:p14="http://schemas.microsoft.com/office/powerpoint/2010/main" val="1032289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D731793A-3C4E-4180-AE97-678CF607A69F}" type="slidenum">
              <a:rPr lang="en-US" altLang="en-US"/>
              <a:pPr/>
              <a:t>‹#›</a:t>
            </a:fld>
            <a:endParaRPr lang="en-US" altLang="en-US"/>
          </a:p>
        </p:txBody>
      </p:sp>
    </p:spTree>
    <p:extLst>
      <p:ext uri="{BB962C8B-B14F-4D97-AF65-F5344CB8AC3E}">
        <p14:creationId xmlns:p14="http://schemas.microsoft.com/office/powerpoint/2010/main" val="855832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E0DD"/>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53987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5"/>
          <p:cNvSpPr>
            <a:spLocks noChangeArrowheads="1"/>
          </p:cNvSpPr>
          <p:nvPr userDrawn="1"/>
        </p:nvSpPr>
        <p:spPr bwMode="auto">
          <a:xfrm>
            <a:off x="342900" y="6608763"/>
            <a:ext cx="8458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©2017 California Department of Education</a:t>
            </a:r>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100"/>
            </a:lvl1pPr>
          </a:lstStyle>
          <a:p>
            <a:fld id="{3161A917-835D-4D2C-95E8-B83F377C9A0C}" type="slidenum">
              <a:rPr lang="en-US" altLang="en-US"/>
              <a:pPr/>
              <a:t>‹#›</a:t>
            </a:fld>
            <a:endParaRPr lang="en-US" altLang="en-US"/>
          </a:p>
        </p:txBody>
      </p:sp>
      <p:pic>
        <p:nvPicPr>
          <p:cNvPr id="1030" name="Picture 2"/>
          <p:cNvPicPr>
            <a:picLocks noChangeAspect="1"/>
          </p:cNvPicPr>
          <p:nvPr userDrawn="1"/>
        </p:nvPicPr>
        <p:blipFill>
          <a:blip r:embed="rId20">
            <a:extLst>
              <a:ext uri="{28A0092B-C50C-407E-A947-70E740481C1C}">
                <a14:useLocalDpi xmlns:a14="http://schemas.microsoft.com/office/drawing/2010/main"/>
              </a:ext>
            </a:extLst>
          </a:blip>
          <a:srcRect/>
          <a:stretch>
            <a:fillRect/>
          </a:stretch>
        </p:blipFill>
        <p:spPr bwMode="auto">
          <a:xfrm>
            <a:off x="-1588" y="6149975"/>
            <a:ext cx="688976" cy="69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83"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hf hdr="0" ftr="0" dt="0"/>
  <p:txStyles>
    <p:titleStyle>
      <a:lvl1pPr algn="ctr" defTabSz="457200" rtl="0" eaLnBrk="0" fontAlgn="base" hangingPunct="0">
        <a:spcBef>
          <a:spcPct val="0"/>
        </a:spcBef>
        <a:spcAft>
          <a:spcPct val="0"/>
        </a:spcAft>
        <a:defRPr sz="4000" b="1">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Arial" charset="0"/>
        </a:defRPr>
      </a:lvl2pPr>
      <a:lvl3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Arial" charset="0"/>
        </a:defRPr>
      </a:lvl3pPr>
      <a:lvl4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Arial" charset="0"/>
        </a:defRPr>
      </a:lvl4pPr>
      <a:lvl5pPr algn="ctr" defTabSz="457200" rtl="0" eaLnBrk="0" fontAlgn="base" hangingPunct="0">
        <a:spcBef>
          <a:spcPct val="0"/>
        </a:spcBef>
        <a:spcAft>
          <a:spcPct val="0"/>
        </a:spcAft>
        <a:defRPr sz="4000" b="1">
          <a:solidFill>
            <a:schemeClr val="tx1"/>
          </a:solidFill>
          <a:latin typeface="Arial" charset="0"/>
          <a:ea typeface="MS PGothic" panose="020B0600070205080204" pitchFamily="34" charset="-128"/>
          <a:cs typeface="Arial" charset="0"/>
        </a:defRPr>
      </a:lvl5pPr>
      <a:lvl6pPr marL="457200" algn="ctr" defTabSz="457200" rtl="0" fontAlgn="base">
        <a:spcBef>
          <a:spcPct val="0"/>
        </a:spcBef>
        <a:spcAft>
          <a:spcPct val="0"/>
        </a:spcAft>
        <a:defRPr sz="4400" b="1">
          <a:solidFill>
            <a:schemeClr val="tx1"/>
          </a:solidFill>
          <a:latin typeface="Arial" charset="0"/>
          <a:ea typeface="ＭＳ Ｐゴシック"/>
          <a:cs typeface="Arial" charset="0"/>
        </a:defRPr>
      </a:lvl6pPr>
      <a:lvl7pPr marL="914400" algn="ctr" defTabSz="457200" rtl="0" fontAlgn="base">
        <a:spcBef>
          <a:spcPct val="0"/>
        </a:spcBef>
        <a:spcAft>
          <a:spcPct val="0"/>
        </a:spcAft>
        <a:defRPr sz="4400" b="1">
          <a:solidFill>
            <a:schemeClr val="tx1"/>
          </a:solidFill>
          <a:latin typeface="Arial" charset="0"/>
          <a:ea typeface="ＭＳ Ｐゴシック"/>
          <a:cs typeface="Arial" charset="0"/>
        </a:defRPr>
      </a:lvl7pPr>
      <a:lvl8pPr marL="1371600" algn="ctr" defTabSz="457200" rtl="0" fontAlgn="base">
        <a:spcBef>
          <a:spcPct val="0"/>
        </a:spcBef>
        <a:spcAft>
          <a:spcPct val="0"/>
        </a:spcAft>
        <a:defRPr sz="4400" b="1">
          <a:solidFill>
            <a:schemeClr val="tx1"/>
          </a:solidFill>
          <a:latin typeface="Arial" charset="0"/>
          <a:ea typeface="ＭＳ Ｐゴシック"/>
          <a:cs typeface="Arial" charset="0"/>
        </a:defRPr>
      </a:lvl8pPr>
      <a:lvl9pPr marL="1828800" algn="ctr" defTabSz="457200" rtl="0" fontAlgn="base">
        <a:spcBef>
          <a:spcPct val="0"/>
        </a:spcBef>
        <a:spcAft>
          <a:spcPct val="0"/>
        </a:spcAft>
        <a:defRPr sz="4400" b="1">
          <a:solidFill>
            <a:schemeClr val="tx1"/>
          </a:solidFill>
          <a:latin typeface="Arial" charset="0"/>
          <a:ea typeface="ＭＳ Ｐゴシック"/>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cs typeface="+mn-cs"/>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1BDFF">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pPr defTabSz="457200" eaLnBrk="1" hangingPunct="1"/>
            <a:fld id="{2276A7FE-81D8-4741-A15D-E58B5E98083B}" type="slidenum">
              <a:rPr lang="en-US" altLang="en-US">
                <a:solidFill>
                  <a:prstClr val="black"/>
                </a:solidFill>
                <a:ea typeface="+mn-ea"/>
                <a:cs typeface="Arial" panose="020B0604020202020204" pitchFamily="34" charset="0"/>
              </a:rPr>
              <a:pPr defTabSz="457200" eaLnBrk="1" hangingPunct="1"/>
              <a:t>‹#›</a:t>
            </a:fld>
            <a:endParaRPr lang="en-US" altLang="en-US">
              <a:solidFill>
                <a:prstClr val="black"/>
              </a:solidFill>
              <a:ea typeface="+mn-ea"/>
              <a:cs typeface="Arial" panose="020B0604020202020204" pitchFamily="34" charset="0"/>
            </a:endParaRPr>
          </a:p>
        </p:txBody>
      </p:sp>
      <p:sp>
        <p:nvSpPr>
          <p:cNvPr id="5" name="Rectangle 5"/>
          <p:cNvSpPr>
            <a:spLocks noChangeArrowheads="1"/>
          </p:cNvSpPr>
          <p:nvPr userDrawn="1"/>
        </p:nvSpPr>
        <p:spPr bwMode="auto">
          <a:xfrm>
            <a:off x="342900" y="6608763"/>
            <a:ext cx="8458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©2016 California Department of Education with the </a:t>
            </a:r>
            <a:r>
              <a:rPr lang="en-US" altLang="en-US" sz="900" dirty="0" err="1"/>
              <a:t>WestEd</a:t>
            </a:r>
            <a:r>
              <a:rPr lang="en-US" altLang="en-US" sz="900" dirty="0"/>
              <a:t> Center for Child &amp; Family Studies, California Preschool Instructional Network. </a:t>
            </a:r>
          </a:p>
        </p:txBody>
      </p:sp>
    </p:spTree>
    <p:extLst>
      <p:ext uri="{BB962C8B-B14F-4D97-AF65-F5344CB8AC3E}">
        <p14:creationId xmlns:p14="http://schemas.microsoft.com/office/powerpoint/2010/main" val="24756307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jenna\Desktop\Heidi%20SE\TKSelf\video\130612ThompsonInitiative.mp4" TargetMode="External"/><Relationship Id="rId1" Type="http://schemas.microsoft.com/office/2007/relationships/media" Target="file:///C:\Users\jenna\Desktop\Heidi%20SE\TKSelf\video\130612ThompsonInitiative.mp4" TargetMode="External"/><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jenna\Desktop\Heidi%20SE\TKSelf\video\execfunct.mp4" TargetMode="External"/><Relationship Id="rId1" Type="http://schemas.microsoft.com/office/2007/relationships/media" Target="file:///C:\Users\jenna\Desktop\Heidi%20SE\TKSelf\video\execfunct.mp4" TargetMode="External"/><Relationship Id="rId5" Type="http://schemas.openxmlformats.org/officeDocument/2006/relationships/image" Target="../media/image2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www.cde.ca.gov/sp/cd/re/documents/psframeworkkvol1.pdf" TargetMode="External"/><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jpeg"/><Relationship Id="rId17" Type="http://schemas.openxmlformats.org/officeDocument/2006/relationships/image" Target="../media/image13.JPG"/><Relationship Id="rId2" Type="http://schemas.openxmlformats.org/officeDocument/2006/relationships/notesSlide" Target="../notesSlides/notesSlide5.xml"/><Relationship Id="rId16"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7.png"/><Relationship Id="rId5" Type="http://schemas.openxmlformats.org/officeDocument/2006/relationships/diagramQuickStyle" Target="../diagrams/quickStyle1.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 Id="rId1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6.xml"/><Relationship Id="rId6" Type="http://schemas.openxmlformats.org/officeDocument/2006/relationships/image" Target="../media/image60.jpeg"/><Relationship Id="rId5" Type="http://schemas.openxmlformats.org/officeDocument/2006/relationships/hyperlink" Target="http://www.cde.ca.gov/sp/cd/re/documents/psframeworkkvol1.pdf" TargetMode="Externa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cde.ca.gov/sp/cd/re/documents/psalignment.pdf" TargetMode="External"/><Relationship Id="rId7" Type="http://schemas.openxmlformats.org/officeDocument/2006/relationships/hyperlink" Target="http://www.allianceforchildhood.org/sites/allianceforchildhood.org/files/file/Kindergarten_8-page_summary.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www.brainyquote.com/quotes/quotes/m/magicjohns142998.html" TargetMode="External"/><Relationship Id="rId5" Type="http://schemas.openxmlformats.org/officeDocument/2006/relationships/hyperlink" Target="http://tedxtalks.ted.com/video/The-Power-of-Yet-|-Carol-S-Dwec" TargetMode="External"/><Relationship Id="rId4" Type="http://schemas.openxmlformats.org/officeDocument/2006/relationships/hyperlink" Target="http://developingchild.harvard.edu/science/key-concepts/toxic-stress/"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jenna\Desktop\Heidi%20SE\TKSelf\video\InBrief-%20Executive%20Function-%20Skills%20for%20Life%20and%20Learning.mp4.mp4" TargetMode="External"/><Relationship Id="rId1" Type="http://schemas.microsoft.com/office/2007/relationships/media" Target="file:///C:\Users\jenna\Desktop\Heidi%20SE\TKSelf\video\InBrief-%20Executive%20Function-%20Skills%20for%20Life%20and%20Learning.mp4.mp4" TargetMode="External"/><Relationship Id="rId5" Type="http://schemas.openxmlformats.org/officeDocument/2006/relationships/image" Target="../media/image24.pn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www.cde.ca.gov/sp/cd/re/documents/preschoollf.pdf" TargetMode="External"/><Relationship Id="rId7" Type="http://schemas.openxmlformats.org/officeDocument/2006/relationships/hyperlink" Target="http://www.cde.ca.gov/sp/cd/re/documents/psalignment.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hyperlink" Target="http://www.drdpk.org/docs/DRDPK2015FULL081214v5.pdf" TargetMode="External"/><Relationship Id="rId4" Type="http://schemas.openxmlformats.org/officeDocument/2006/relationships/image" Target="../media/image16.jpeg"/><Relationship Id="rId9"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jenna\Desktop\Heidi%20SE\Self\video\Carol%20Dweck%20on%20the%20power%20of%20-Yet-.mp4.mp4" TargetMode="External"/><Relationship Id="rId1" Type="http://schemas.microsoft.com/office/2007/relationships/media" Target="file:///C:\Users\jenna\Desktop\Heidi%20SE\Self\video\Carol%20Dweck%20on%20the%20power%20of%20-Yet-.mp4.mp4" TargetMode="External"/><Relationship Id="rId5" Type="http://schemas.openxmlformats.org/officeDocument/2006/relationships/image" Target="../media/image24.png"/><Relationship Id="rId4" Type="http://schemas.openxmlformats.org/officeDocument/2006/relationships/notesSlide" Target="../notesSlides/notesSlide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C1D5229-7284-4104-847A-E3884066D71B}" type="slidenum">
              <a:rPr lang="en-US" altLang="en-US" sz="1200"/>
              <a:pPr/>
              <a:t>1</a:t>
            </a:fld>
            <a:endParaRPr lang="en-US" altLang="en-US" sz="1200"/>
          </a:p>
        </p:txBody>
      </p:sp>
      <p:sp>
        <p:nvSpPr>
          <p:cNvPr id="20483" name="Title 1"/>
          <p:cNvSpPr>
            <a:spLocks noGrp="1"/>
          </p:cNvSpPr>
          <p:nvPr>
            <p:ph type="ctrTitle" idx="4294967295"/>
          </p:nvPr>
        </p:nvSpPr>
        <p:spPr>
          <a:xfrm>
            <a:off x="0" y="0"/>
            <a:ext cx="9144000" cy="1470025"/>
          </a:xfrm>
          <a:solidFill>
            <a:schemeClr val="bg1">
              <a:lumMod val="65000"/>
              <a:alpha val="36000"/>
            </a:schemeClr>
          </a:solidFill>
        </p:spPr>
        <p:txBody>
          <a:bodyPr/>
          <a:lstStyle/>
          <a:p>
            <a:pPr eaLnBrk="1" hangingPunct="1"/>
            <a:r>
              <a:rPr lang="en-US" altLang="en-US" sz="3600" dirty="0">
                <a:solidFill>
                  <a:schemeClr val="bg1"/>
                </a:solidFill>
              </a:rPr>
              <a:t>Social-Emotional Development in the Transitional Kindergarten Classroom</a:t>
            </a:r>
          </a:p>
        </p:txBody>
      </p:sp>
      <p:sp>
        <p:nvSpPr>
          <p:cNvPr id="20484" name="Subtitle 2"/>
          <p:cNvSpPr>
            <a:spLocks noGrp="1"/>
          </p:cNvSpPr>
          <p:nvPr>
            <p:ph type="subTitle" idx="4294967295"/>
          </p:nvPr>
        </p:nvSpPr>
        <p:spPr>
          <a:xfrm>
            <a:off x="1371600" y="6019800"/>
            <a:ext cx="6400800" cy="611187"/>
          </a:xfrm>
        </p:spPr>
        <p:txBody>
          <a:bodyPr/>
          <a:lstStyle/>
          <a:p>
            <a:pPr marL="0" indent="0" algn="ctr" eaLnBrk="1" hangingPunct="1">
              <a:buFont typeface="Arial" panose="020B0604020202020204" pitchFamily="34" charset="0"/>
              <a:buNone/>
            </a:pPr>
            <a:r>
              <a:rPr lang="en-US" altLang="en-US" sz="4000" b="1" dirty="0">
                <a:solidFill>
                  <a:schemeClr val="bg1"/>
                </a:solidFill>
              </a:rPr>
              <a:t>Focus on the Self Strand</a:t>
            </a:r>
          </a:p>
        </p:txBody>
      </p:sp>
    </p:spTree>
    <p:extLst>
      <p:ext uri="{BB962C8B-B14F-4D97-AF65-F5344CB8AC3E}">
        <p14:creationId xmlns:p14="http://schemas.microsoft.com/office/powerpoint/2010/main" val="589739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defTabSz="914400"/>
            <a:br>
              <a:rPr lang="en-US" altLang="en-US" sz="2500" dirty="0">
                <a:effectLst>
                  <a:outerShdw blurRad="38100" dist="38100" dir="2700000" algn="tl">
                    <a:srgbClr val="FFFFFF"/>
                  </a:outerShdw>
                </a:effectLst>
              </a:rPr>
            </a:br>
            <a:r>
              <a:rPr lang="en-US" altLang="en-US" sz="4400" dirty="0"/>
              <a:t>Foundations in Social-Emotional Development</a:t>
            </a:r>
            <a:br>
              <a:rPr lang="en-US" altLang="ja-JP" sz="4400" dirty="0"/>
            </a:br>
            <a:endParaRPr lang="en-US" altLang="en-US" sz="4400" dirty="0"/>
          </a:p>
        </p:txBody>
      </p:sp>
      <p:pic>
        <p:nvPicPr>
          <p:cNvPr id="38914" name="Picture 12"/>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a:xfrm>
            <a:off x="666976" y="1606038"/>
            <a:ext cx="3619048" cy="4514286"/>
          </a:xfrm>
        </p:spPr>
      </p:pic>
      <p:sp>
        <p:nvSpPr>
          <p:cNvPr id="4" name="Content Placeholder 3"/>
          <p:cNvSpPr>
            <a:spLocks noGrp="1"/>
          </p:cNvSpPr>
          <p:nvPr>
            <p:ph sz="half" idx="2"/>
          </p:nvPr>
        </p:nvSpPr>
        <p:spPr/>
        <p:txBody>
          <a:bodyPr/>
          <a:lstStyle/>
          <a:p>
            <a:pPr marL="0" indent="0">
              <a:buNone/>
            </a:pPr>
            <a:r>
              <a:rPr lang="en-US" altLang="en-US" sz="3200" dirty="0"/>
              <a:t>The purpose of the foundations is to promote a common understanding of young children’</a:t>
            </a:r>
            <a:r>
              <a:rPr lang="en-US" altLang="ja-JP" sz="3200" dirty="0"/>
              <a:t>s learning and to guide instructional practice. </a:t>
            </a:r>
            <a:endParaRPr lang="en-US" sz="3200" dirty="0"/>
          </a:p>
        </p:txBody>
      </p:sp>
      <p:sp>
        <p:nvSpPr>
          <p:cNvPr id="3" name="Slide Number Placeholder 2"/>
          <p:cNvSpPr>
            <a:spLocks noGrp="1"/>
          </p:cNvSpPr>
          <p:nvPr>
            <p:ph type="sldNum" sz="quarter" idx="10"/>
          </p:nvPr>
        </p:nvSpPr>
        <p:spPr/>
        <p:txBody>
          <a:bodyPr/>
          <a:lstStyle/>
          <a:p>
            <a:fld id="{AB67C113-57B0-4211-B70A-419A566856F8}" type="slidenum">
              <a:rPr lang="en-US" altLang="en-US" smtClean="0"/>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Grp="1" noChangeAspect="1" noChangeArrowheads="1"/>
          </p:cNvPicPr>
          <p:nvPr>
            <p:ph sz="quarter" idx="1"/>
          </p:nvPr>
        </p:nvPicPr>
        <p:blipFill>
          <a:blip r:embed="rId3" cstate="email">
            <a:extLst>
              <a:ext uri="{28A0092B-C50C-407E-A947-70E740481C1C}">
                <a14:useLocalDpi xmlns:a14="http://schemas.microsoft.com/office/drawing/2010/main"/>
              </a:ext>
            </a:extLst>
          </a:blip>
          <a:srcRect b="-20"/>
          <a:stretch>
            <a:fillRect/>
          </a:stretch>
        </p:blipFill>
        <p:spPr>
          <a:xfrm>
            <a:off x="1219200" y="1295400"/>
            <a:ext cx="6134100" cy="518160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40962" name="Title 1"/>
          <p:cNvSpPr>
            <a:spLocks noGrp="1"/>
          </p:cNvSpPr>
          <p:nvPr>
            <p:ph type="title" sz="quarter"/>
          </p:nvPr>
        </p:nvSpPr>
        <p:spPr>
          <a:xfrm>
            <a:off x="495300" y="-9525"/>
            <a:ext cx="8229600" cy="1152525"/>
          </a:xfrm>
        </p:spPr>
        <p:txBody>
          <a:bodyPr/>
          <a:lstStyle/>
          <a:p>
            <a:r>
              <a:rPr lang="en-US" altLang="en-US" sz="2400" dirty="0"/>
              <a:t>Map of the Foundations</a:t>
            </a:r>
            <a:br>
              <a:rPr lang="en-US" altLang="en-US" sz="2400" dirty="0"/>
            </a:br>
            <a:r>
              <a:rPr lang="en-US" altLang="en-US" sz="3200" dirty="0">
                <a:solidFill>
                  <a:srgbClr val="CC0099"/>
                </a:solidFill>
                <a:latin typeface="Arial" panose="020B0604020202020204" pitchFamily="34" charset="0"/>
                <a:cs typeface="Arial" panose="020B0604020202020204" pitchFamily="34" charset="0"/>
              </a:rPr>
              <a:t>Social-Emotional Development</a:t>
            </a:r>
          </a:p>
        </p:txBody>
      </p:sp>
      <p:sp>
        <p:nvSpPr>
          <p:cNvPr id="30" name="AutoShape 4"/>
          <p:cNvSpPr>
            <a:spLocks noGrp="1" noChangeArrowheads="1"/>
          </p:cNvSpPr>
          <p:nvPr>
            <p:ph sz="quarter" idx="13"/>
          </p:nvPr>
        </p:nvSpPr>
        <p:spPr>
          <a:xfrm>
            <a:off x="7143751" y="152401"/>
            <a:ext cx="1123950" cy="319964"/>
          </a:xfrm>
          <a:prstGeom prst="wedgeRectCallout">
            <a:avLst>
              <a:gd name="adj1" fmla="val -84301"/>
              <a:gd name="adj2" fmla="val 100405"/>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Domain</a:t>
            </a:r>
          </a:p>
        </p:txBody>
      </p:sp>
      <p:sp>
        <p:nvSpPr>
          <p:cNvPr id="31" name="AutoShape 2"/>
          <p:cNvSpPr>
            <a:spLocks noGrp="1" noChangeArrowheads="1"/>
          </p:cNvSpPr>
          <p:nvPr>
            <p:ph sz="quarter" idx="14"/>
          </p:nvPr>
        </p:nvSpPr>
        <p:spPr>
          <a:xfrm>
            <a:off x="425450" y="685800"/>
            <a:ext cx="838200" cy="334963"/>
          </a:xfrm>
          <a:prstGeom prst="wedgeRectCallout">
            <a:avLst>
              <a:gd name="adj1" fmla="val 389512"/>
              <a:gd name="adj2" fmla="val 144349"/>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Strand</a:t>
            </a:r>
          </a:p>
        </p:txBody>
      </p:sp>
      <p:sp>
        <p:nvSpPr>
          <p:cNvPr id="32" name="AutoShape 8"/>
          <p:cNvSpPr>
            <a:spLocks noGrp="1" noChangeArrowheads="1"/>
          </p:cNvSpPr>
          <p:nvPr>
            <p:ph sz="quarter" idx="15"/>
          </p:nvPr>
        </p:nvSpPr>
        <p:spPr>
          <a:xfrm>
            <a:off x="381000" y="1228823"/>
            <a:ext cx="1295400" cy="354012"/>
          </a:xfrm>
          <a:prstGeom prst="wedgeRectCallout">
            <a:avLst>
              <a:gd name="adj1" fmla="val 84683"/>
              <a:gd name="adj2" fmla="val 74494"/>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err="1">
                <a:ea typeface="ＭＳ Ｐゴシック" charset="0"/>
                <a:cs typeface="ＭＳ Ｐゴシック" charset="0"/>
              </a:rPr>
              <a:t>Substrand</a:t>
            </a:r>
            <a:endParaRPr lang="en-US" sz="1600" b="1" dirty="0">
              <a:ea typeface="ＭＳ Ｐゴシック" charset="0"/>
              <a:cs typeface="ＭＳ Ｐゴシック" charset="0"/>
            </a:endParaRPr>
          </a:p>
        </p:txBody>
      </p:sp>
      <p:sp>
        <p:nvSpPr>
          <p:cNvPr id="34" name="AutoShape 10"/>
          <p:cNvSpPr>
            <a:spLocks noGrp="1" noChangeArrowheads="1"/>
          </p:cNvSpPr>
          <p:nvPr>
            <p:ph sz="quarter" idx="17"/>
          </p:nvPr>
        </p:nvSpPr>
        <p:spPr>
          <a:xfrm>
            <a:off x="838200" y="2438400"/>
            <a:ext cx="942975" cy="341313"/>
          </a:xfrm>
          <a:prstGeom prst="wedgeRectCallout">
            <a:avLst>
              <a:gd name="adj1" fmla="val 94126"/>
              <a:gd name="adj2" fmla="val -178621"/>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Age</a:t>
            </a:r>
          </a:p>
        </p:txBody>
      </p:sp>
      <p:sp>
        <p:nvSpPr>
          <p:cNvPr id="35" name="AutoShape 12"/>
          <p:cNvSpPr>
            <a:spLocks noGrp="1" noChangeArrowheads="1"/>
          </p:cNvSpPr>
          <p:nvPr>
            <p:ph sz="quarter" idx="18"/>
          </p:nvPr>
        </p:nvSpPr>
        <p:spPr>
          <a:xfrm>
            <a:off x="7348538" y="3038475"/>
            <a:ext cx="1609725" cy="382588"/>
          </a:xfrm>
          <a:prstGeom prst="wedgeRectCallout">
            <a:avLst>
              <a:gd name="adj1" fmla="val -92702"/>
              <a:gd name="adj2" fmla="val -173990"/>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Foundation </a:t>
            </a:r>
          </a:p>
        </p:txBody>
      </p:sp>
      <p:sp>
        <p:nvSpPr>
          <p:cNvPr id="36" name="AutoShape 9"/>
          <p:cNvSpPr>
            <a:spLocks noGrp="1" noChangeArrowheads="1"/>
          </p:cNvSpPr>
          <p:nvPr>
            <p:ph sz="quarter" idx="19"/>
          </p:nvPr>
        </p:nvSpPr>
        <p:spPr>
          <a:xfrm>
            <a:off x="77788" y="4267200"/>
            <a:ext cx="2898775" cy="381000"/>
          </a:xfrm>
          <a:prstGeom prst="wedgeRectCallout">
            <a:avLst>
              <a:gd name="adj1" fmla="val 23607"/>
              <a:gd name="adj2" fmla="val -288852"/>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Foundation Description</a:t>
            </a:r>
          </a:p>
        </p:txBody>
      </p:sp>
      <p:sp>
        <p:nvSpPr>
          <p:cNvPr id="33" name="AutoShape 7"/>
          <p:cNvSpPr>
            <a:spLocks noGrp="1" noChangeArrowheads="1"/>
          </p:cNvSpPr>
          <p:nvPr>
            <p:ph sz="quarter" idx="21"/>
          </p:nvPr>
        </p:nvSpPr>
        <p:spPr>
          <a:xfrm>
            <a:off x="7143750" y="4718050"/>
            <a:ext cx="1381125" cy="349250"/>
          </a:xfrm>
          <a:prstGeom prst="wedgeRectCallout">
            <a:avLst>
              <a:gd name="adj1" fmla="val -137747"/>
              <a:gd name="adj2" fmla="val 51130"/>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1600" b="1" dirty="0">
                <a:ea typeface="ＭＳ Ｐゴシック" charset="0"/>
                <a:cs typeface="ＭＳ Ｐゴシック" charset="0"/>
              </a:rPr>
              <a:t>Examples</a:t>
            </a:r>
          </a:p>
        </p:txBody>
      </p:sp>
      <p:sp>
        <p:nvSpPr>
          <p:cNvPr id="40970" name="Slide Number Placeholder 3"/>
          <p:cNvSpPr>
            <a:spLocks noGrp="1"/>
          </p:cNvSpPr>
          <p:nvPr>
            <p:ph type="sldNum" sz="quarter" idx="23"/>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4A874D2-9FB9-46E0-A4BF-AB5552065D83}" type="slidenum">
              <a:rPr lang="en-US" altLang="en-US" sz="1400"/>
              <a:pPr/>
              <a:t>11</a:t>
            </a:fld>
            <a:endParaRPr lang="en-US" altLang="en-US" sz="1400"/>
          </a:p>
        </p:txBody>
      </p:sp>
      <p:sp>
        <p:nvSpPr>
          <p:cNvPr id="16" name="Left Arrow 15"/>
          <p:cNvSpPr>
            <a:spLocks noChangeArrowheads="1"/>
          </p:cNvSpPr>
          <p:nvPr/>
        </p:nvSpPr>
        <p:spPr bwMode="auto">
          <a:xfrm rot="-1511592">
            <a:off x="6573042" y="958589"/>
            <a:ext cx="2522538" cy="1065212"/>
          </a:xfrm>
          <a:prstGeom prst="leftArrow">
            <a:avLst>
              <a:gd name="adj1" fmla="val 50000"/>
              <a:gd name="adj2" fmla="val 50004"/>
            </a:avLst>
          </a:prstGeom>
          <a:gradFill rotWithShape="1">
            <a:gsLst>
              <a:gs pos="0">
                <a:srgbClr val="ED3600"/>
              </a:gs>
              <a:gs pos="20000">
                <a:srgbClr val="E83800"/>
              </a:gs>
              <a:gs pos="100000">
                <a:srgbClr val="B129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solidFill>
                  <a:schemeClr val="lt1"/>
                </a:solidFill>
                <a:latin typeface="+mn-lt"/>
                <a:ea typeface="+mn-ea"/>
              </a:rPr>
              <a:t>Most TK students working toward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4" grpId="0" animBg="1"/>
      <p:bldP spid="34" grpId="1" animBg="1"/>
      <p:bldP spid="35" grpId="0" animBg="1"/>
      <p:bldP spid="35" grpId="1" animBg="1"/>
      <p:bldP spid="36" grpId="0" animBg="1"/>
      <p:bldP spid="36" grpId="1" animBg="1"/>
      <p:bldP spid="33" grpId="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lstStyle/>
          <a:p>
            <a:pPr eaLnBrk="1" hangingPunct="1"/>
            <a:r>
              <a:rPr lang="en-US" sz="4000" dirty="0">
                <a:latin typeface="Arial" charset="0"/>
                <a:ea typeface="MS PGothic" charset="0"/>
                <a:cs typeface="Arial" charset="0"/>
              </a:rPr>
              <a:t>Today</a:t>
            </a:r>
            <a:r>
              <a:rPr lang="en-US" altLang="ja-JP" sz="4000" dirty="0">
                <a:latin typeface="Arial" charset="0"/>
                <a:ea typeface="MS PGothic" charset="0"/>
                <a:cs typeface="Arial" charset="0"/>
              </a:rPr>
              <a:t>’s Focus: Self Strand</a:t>
            </a:r>
            <a:endParaRPr lang="en-US" sz="4000" dirty="0">
              <a:latin typeface="Arial" charset="0"/>
              <a:ea typeface="MS PGothic" charset="0"/>
              <a:cs typeface="Arial" charset="0"/>
            </a:endParaRPr>
          </a:p>
        </p:txBody>
      </p:sp>
      <p:pic>
        <p:nvPicPr>
          <p:cNvPr id="35843" name="Picture 6"/>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762000" y="1574800"/>
            <a:ext cx="3502025" cy="4525963"/>
          </a:xfrm>
          <a:noFill/>
          <a:ln w="41275">
            <a:solidFill>
              <a:schemeClr val="accent2"/>
            </a:solidFill>
            <a:miter lim="800000"/>
            <a:headEnd/>
            <a:tailEnd/>
          </a:ln>
        </p:spPr>
      </p:pic>
      <p:sp>
        <p:nvSpPr>
          <p:cNvPr id="35844" name="Rectangle 3"/>
          <p:cNvSpPr>
            <a:spLocks noGrp="1"/>
          </p:cNvSpPr>
          <p:nvPr>
            <p:ph sz="half" idx="2"/>
          </p:nvPr>
        </p:nvSpPr>
        <p:spPr/>
        <p:txBody>
          <a:bodyPr/>
          <a:lstStyle/>
          <a:p>
            <a:pPr eaLnBrk="1" hangingPunct="1">
              <a:spcAft>
                <a:spcPts val="1200"/>
              </a:spcAft>
            </a:pPr>
            <a:r>
              <a:rPr lang="en-US" dirty="0">
                <a:latin typeface="Arial" charset="0"/>
                <a:ea typeface="MS PGothic" charset="0"/>
                <a:cs typeface="Arial" charset="0"/>
              </a:rPr>
              <a:t>Self-awareness</a:t>
            </a:r>
          </a:p>
          <a:p>
            <a:pPr eaLnBrk="1" hangingPunct="1">
              <a:spcAft>
                <a:spcPts val="1200"/>
              </a:spcAft>
            </a:pPr>
            <a:r>
              <a:rPr lang="en-US" dirty="0">
                <a:latin typeface="Arial" charset="0"/>
                <a:ea typeface="MS PGothic" charset="0"/>
                <a:cs typeface="Arial" charset="0"/>
              </a:rPr>
              <a:t>Self-regulation</a:t>
            </a:r>
          </a:p>
          <a:p>
            <a:pPr eaLnBrk="1" hangingPunct="1">
              <a:spcAft>
                <a:spcPts val="1200"/>
              </a:spcAft>
            </a:pPr>
            <a:r>
              <a:rPr lang="en-US" dirty="0">
                <a:latin typeface="Arial" charset="0"/>
                <a:ea typeface="MS PGothic" charset="0"/>
                <a:cs typeface="Arial" charset="0"/>
              </a:rPr>
              <a:t>Social and Emotional Understanding</a:t>
            </a:r>
          </a:p>
          <a:p>
            <a:pPr eaLnBrk="1" hangingPunct="1">
              <a:spcAft>
                <a:spcPts val="1200"/>
              </a:spcAft>
            </a:pPr>
            <a:r>
              <a:rPr lang="en-US" dirty="0">
                <a:latin typeface="Arial" charset="0"/>
                <a:ea typeface="MS PGothic" charset="0"/>
                <a:cs typeface="Arial" charset="0"/>
              </a:rPr>
              <a:t>Empathy and Caring</a:t>
            </a:r>
          </a:p>
          <a:p>
            <a:pPr eaLnBrk="1" hangingPunct="1">
              <a:spcAft>
                <a:spcPts val="1200"/>
              </a:spcAft>
            </a:pPr>
            <a:r>
              <a:rPr lang="en-US" dirty="0">
                <a:latin typeface="Arial" charset="0"/>
                <a:ea typeface="MS PGothic" charset="0"/>
                <a:cs typeface="Arial" charset="0"/>
              </a:rPr>
              <a:t>Initiative in Learning</a:t>
            </a:r>
          </a:p>
          <a:p>
            <a:pPr eaLnBrk="1" hangingPunct="1"/>
            <a:endParaRPr lang="en-US" dirty="0">
              <a:latin typeface="Arial" charset="0"/>
              <a:ea typeface="MS PGothic" charset="0"/>
              <a:cs typeface="Arial" charset="0"/>
            </a:endParaRPr>
          </a:p>
        </p:txBody>
      </p:sp>
      <p:sp>
        <p:nvSpPr>
          <p:cNvPr id="35845"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3E666E5A-1558-6146-9E9C-3A930EC06BBA}" type="slidenum">
              <a:rPr lang="en-US"/>
              <a:pPr/>
              <a:t>12</a:t>
            </a:fld>
            <a:endParaRPr lang="en-US"/>
          </a:p>
        </p:txBody>
      </p:sp>
    </p:spTree>
    <p:extLst>
      <p:ext uri="{BB962C8B-B14F-4D97-AF65-F5344CB8AC3E}">
        <p14:creationId xmlns:p14="http://schemas.microsoft.com/office/powerpoint/2010/main" val="2561053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p:nvPr>
        </p:nvSpPr>
        <p:spPr/>
        <p:txBody>
          <a:bodyPr/>
          <a:lstStyle/>
          <a:p>
            <a:pPr eaLnBrk="1" hangingPunct="1"/>
            <a:r>
              <a:rPr lang="en-US" altLang="en-US" sz="3600" dirty="0"/>
              <a:t>Exploring the Research: Bibliographic Notes</a:t>
            </a:r>
          </a:p>
        </p:txBody>
      </p:sp>
      <p:sp>
        <p:nvSpPr>
          <p:cNvPr id="43010" name="Rectangle 3"/>
          <p:cNvSpPr>
            <a:spLocks noGrp="1"/>
          </p:cNvSpPr>
          <p:nvPr>
            <p:ph idx="1"/>
          </p:nvPr>
        </p:nvSpPr>
        <p:spPr/>
        <p:txBody>
          <a:bodyPr/>
          <a:lstStyle/>
          <a:p>
            <a:pPr eaLnBrk="1" hangingPunct="1">
              <a:spcBef>
                <a:spcPts val="600"/>
              </a:spcBef>
              <a:spcAft>
                <a:spcPts val="1200"/>
              </a:spcAft>
            </a:pPr>
            <a:r>
              <a:rPr lang="en-US" altLang="en-US" sz="3000" dirty="0"/>
              <a:t>Each person select a different </a:t>
            </a:r>
            <a:r>
              <a:rPr lang="en-US" altLang="en-US" sz="3000" dirty="0" err="1"/>
              <a:t>substrand</a:t>
            </a:r>
            <a:r>
              <a:rPr lang="en-US" altLang="en-US" sz="3000" dirty="0"/>
              <a:t> of Self from the bibliographic notes on pp. 21-26 of the Preschool Learning Foundations, Volume 1. </a:t>
            </a:r>
          </a:p>
          <a:p>
            <a:pPr eaLnBrk="1" hangingPunct="1">
              <a:spcBef>
                <a:spcPts val="600"/>
              </a:spcBef>
              <a:spcAft>
                <a:spcPts val="1200"/>
              </a:spcAft>
            </a:pPr>
            <a:r>
              <a:rPr lang="en-US" altLang="en-US" sz="3000" dirty="0"/>
              <a:t>Read and highlight something from the section that you have experienced in your work with children.</a:t>
            </a:r>
          </a:p>
          <a:p>
            <a:pPr eaLnBrk="1" hangingPunct="1">
              <a:spcBef>
                <a:spcPts val="600"/>
              </a:spcBef>
              <a:spcAft>
                <a:spcPts val="1200"/>
              </a:spcAft>
            </a:pPr>
            <a:r>
              <a:rPr lang="en-US" altLang="en-US" sz="3000" dirty="0"/>
              <a:t>Share your findings with others at the table.</a:t>
            </a:r>
          </a:p>
        </p:txBody>
      </p:sp>
      <p:sp>
        <p:nvSpPr>
          <p:cNvPr id="43011"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9EE02C7-892C-4C81-9436-8E892B4933AC}" type="slidenum">
              <a:rPr lang="en-US" altLang="en-US" sz="1200"/>
              <a:pPr/>
              <a:t>13</a:t>
            </a:fld>
            <a:endParaRPr lang="en-US" altLang="en-US"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tLang="en-US"/>
              <a:t>Examples from a TK Classroom</a:t>
            </a:r>
          </a:p>
        </p:txBody>
      </p:sp>
      <p:sp>
        <p:nvSpPr>
          <p:cNvPr id="45058" name="Content Placeholder 2"/>
          <p:cNvSpPr>
            <a:spLocks noGrp="1"/>
          </p:cNvSpPr>
          <p:nvPr>
            <p:ph idx="1"/>
          </p:nvPr>
        </p:nvSpPr>
        <p:spPr/>
        <p:txBody>
          <a:bodyPr/>
          <a:lstStyle/>
          <a:p>
            <a:endParaRPr lang="en-US" altLang="en-US" dirty="0"/>
          </a:p>
        </p:txBody>
      </p:sp>
      <p:sp>
        <p:nvSpPr>
          <p:cNvPr id="45059"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345ECF-3CE9-4860-B05E-9DB0402E6EBB}" type="slidenum">
              <a:rPr lang="en-US" altLang="en-US" sz="1200"/>
              <a:pPr/>
              <a:t>14</a:t>
            </a:fld>
            <a:endParaRPr lang="en-US" altLang="en-US"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en-US" altLang="en-US" dirty="0" err="1"/>
              <a:t>Substrand</a:t>
            </a:r>
            <a:r>
              <a:rPr lang="en-US" altLang="en-US" dirty="0"/>
              <a:t> Organization for the Day</a:t>
            </a:r>
          </a:p>
        </p:txBody>
      </p:sp>
      <p:sp>
        <p:nvSpPr>
          <p:cNvPr id="2" name="Content Placeholder 1"/>
          <p:cNvSpPr>
            <a:spLocks noGrp="1"/>
          </p:cNvSpPr>
          <p:nvPr>
            <p:ph sz="half" idx="1"/>
          </p:nvPr>
        </p:nvSpPr>
        <p:spPr>
          <a:xfrm>
            <a:off x="457200" y="1692275"/>
            <a:ext cx="8229600" cy="4098925"/>
          </a:xfrm>
        </p:spPr>
        <p:style>
          <a:lnRef idx="2">
            <a:schemeClr val="accent4"/>
          </a:lnRef>
          <a:fillRef idx="1">
            <a:schemeClr val="lt1"/>
          </a:fillRef>
          <a:effectRef idx="0">
            <a:schemeClr val="accent4"/>
          </a:effectRef>
          <a:fontRef idx="minor">
            <a:schemeClr val="dk1"/>
          </a:fontRef>
        </p:style>
        <p:txBody>
          <a:bodyPr/>
          <a:lstStyle/>
          <a:p>
            <a:pPr marL="514350" indent="-514350">
              <a:spcBef>
                <a:spcPts val="600"/>
              </a:spcBef>
              <a:spcAft>
                <a:spcPts val="1800"/>
              </a:spcAft>
              <a:buFont typeface="+mj-lt"/>
              <a:buAutoNum type="arabicPeriod"/>
              <a:defRPr/>
            </a:pPr>
            <a:r>
              <a:rPr lang="en-US" sz="3200" dirty="0"/>
              <a:t>Self-Awareness and Initiative in Learning</a:t>
            </a:r>
          </a:p>
          <a:p>
            <a:pPr marL="514350" indent="-514350">
              <a:spcBef>
                <a:spcPts val="600"/>
              </a:spcBef>
              <a:spcAft>
                <a:spcPts val="1800"/>
              </a:spcAft>
              <a:buFont typeface="+mj-lt"/>
              <a:buAutoNum type="arabicPeriod"/>
              <a:defRPr/>
            </a:pPr>
            <a:r>
              <a:rPr lang="en-US" sz="3200" dirty="0"/>
              <a:t>Social and Emotional Understanding and Empathy and Caring</a:t>
            </a:r>
          </a:p>
          <a:p>
            <a:pPr marL="514350" indent="-514350">
              <a:spcBef>
                <a:spcPts val="600"/>
              </a:spcBef>
              <a:spcAft>
                <a:spcPts val="1800"/>
              </a:spcAft>
              <a:buFont typeface="+mj-lt"/>
              <a:buAutoNum type="arabicPeriod"/>
              <a:defRPr/>
            </a:pPr>
            <a:r>
              <a:rPr lang="en-US" sz="3200" dirty="0"/>
              <a:t>Self-Regulation</a:t>
            </a:r>
          </a:p>
        </p:txBody>
      </p:sp>
      <p:sp>
        <p:nvSpPr>
          <p:cNvPr id="47108"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2BA367-0FDA-47DB-8AE1-45624E91F892}" type="slidenum">
              <a:rPr lang="en-US" altLang="en-US" sz="1100"/>
              <a:pPr/>
              <a:t>15</a:t>
            </a:fld>
            <a:endParaRPr lang="en-US" altLang="en-US" sz="1100"/>
          </a:p>
        </p:txBody>
      </p:sp>
      <p:sp>
        <p:nvSpPr>
          <p:cNvPr id="47109" name="Slide Number Placeholder 2"/>
          <p:cNvSpPr txBox="1">
            <a:spLocks noGrp="1"/>
          </p:cNvSpPr>
          <p:nvPr/>
        </p:nvSpPr>
        <p:spPr bwMode="auto">
          <a:xfrm>
            <a:off x="8686800" y="0"/>
            <a:ext cx="4572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78EA4D9-7BBC-4D92-BE15-072118940C85}" type="slidenum">
              <a:rPr lang="en-US" altLang="en-US" sz="1200"/>
              <a:pPr eaLnBrk="1" hangingPunct="1"/>
              <a:t>15</a:t>
            </a:fld>
            <a:endParaRPr lang="en-US" altLang="en-US"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4" name="Rectangle 2"/>
          <p:cNvSpPr>
            <a:spLocks noGrp="1"/>
          </p:cNvSpPr>
          <p:nvPr>
            <p:ph type="title"/>
          </p:nvPr>
        </p:nvSpPr>
        <p:spPr>
          <a:solidFill>
            <a:schemeClr val="bg2">
              <a:alpha val="94000"/>
            </a:schemeClr>
          </a:solidFill>
        </p:spPr>
        <p:txBody>
          <a:bodyPr/>
          <a:lstStyle/>
          <a:p>
            <a:pPr eaLnBrk="1" hangingPunct="1"/>
            <a:br>
              <a:rPr lang="en-US" altLang="ja-JP" dirty="0"/>
            </a:br>
            <a:r>
              <a:rPr lang="en-US" altLang="en-US" dirty="0"/>
              <a:t>I</a:t>
            </a:r>
            <a:r>
              <a:rPr lang="en-US" altLang="ja-JP" dirty="0"/>
              <a:t>’m Learning to Learn:</a:t>
            </a:r>
            <a:br>
              <a:rPr lang="en-US" altLang="ja-JP" dirty="0"/>
            </a:br>
            <a:r>
              <a:rPr lang="en-US" altLang="ja-JP" dirty="0"/>
              <a:t>Self-Awareness and Initiative</a:t>
            </a:r>
            <a:br>
              <a:rPr lang="en-US" altLang="ja-JP" dirty="0"/>
            </a:br>
            <a:endParaRPr lang="en-US" altLang="en-US" dirty="0"/>
          </a:p>
        </p:txBody>
      </p:sp>
      <p:sp>
        <p:nvSpPr>
          <p:cNvPr id="49155"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3F2061E-49F8-48A8-9542-73E31C8D3B55}" type="slidenum">
              <a:rPr lang="en-US" altLang="en-US" sz="1200"/>
              <a:pPr/>
              <a:t>16</a:t>
            </a:fld>
            <a:endParaRPr lang="en-US" altLang="en-US" sz="1200"/>
          </a:p>
        </p:txBody>
      </p:sp>
      <p:sp>
        <p:nvSpPr>
          <p:cNvPr id="5" name="Rectangle 5">
            <a:extLst>
              <a:ext uri="{FF2B5EF4-FFF2-40B4-BE49-F238E27FC236}">
                <a16:creationId xmlns:a16="http://schemas.microsoft.com/office/drawing/2014/main" id="{D0EB5B61-D61D-4287-871A-273EED09F131}"/>
              </a:ext>
            </a:extLst>
          </p:cNvPr>
          <p:cNvSpPr>
            <a:spLocks noChangeArrowheads="1"/>
          </p:cNvSpPr>
          <p:nvPr/>
        </p:nvSpPr>
        <p:spPr bwMode="auto">
          <a:xfrm>
            <a:off x="342900" y="6608763"/>
            <a:ext cx="8458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555946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p:cNvSpPr>
          <p:nvPr>
            <p:ph type="title"/>
          </p:nvPr>
        </p:nvSpPr>
        <p:spPr/>
        <p:txBody>
          <a:bodyPr/>
          <a:lstStyle/>
          <a:p>
            <a:pPr eaLnBrk="1" hangingPunct="1"/>
            <a:r>
              <a:rPr lang="en-US" altLang="en-US" dirty="0"/>
              <a:t>Self-Awareness</a:t>
            </a:r>
          </a:p>
        </p:txBody>
      </p:sp>
      <p:sp>
        <p:nvSpPr>
          <p:cNvPr id="51202" name="Rectangle 3"/>
          <p:cNvSpPr>
            <a:spLocks noGrp="1"/>
          </p:cNvSpPr>
          <p:nvPr>
            <p:ph idx="1"/>
          </p:nvPr>
        </p:nvSpPr>
        <p:spPr/>
        <p:txBody>
          <a:bodyPr/>
          <a:lstStyle/>
          <a:p>
            <a:pPr marL="0" indent="0" eaLnBrk="1" hangingPunct="1">
              <a:buFont typeface="Arial" panose="020B0604020202020204" pitchFamily="34" charset="0"/>
              <a:buNone/>
            </a:pPr>
            <a:r>
              <a:rPr lang="en-US" altLang="en-US" dirty="0"/>
              <a:t>“Self-awareness is an important component of early school success because young children</a:t>
            </a:r>
            <a:r>
              <a:rPr lang="en-US" altLang="ja-JP" dirty="0"/>
              <a:t>’s self-confidence shapes their interest, motivation, and persistence in academic work, and their success in the classroom reciprocally influences their sense of pride and accomplishment”</a:t>
            </a:r>
          </a:p>
          <a:p>
            <a:pPr marL="0" indent="0" eaLnBrk="1" hangingPunct="1">
              <a:buNone/>
            </a:pPr>
            <a:r>
              <a:rPr lang="en-US" altLang="ja-JP" sz="1800" dirty="0"/>
              <a:t>(PLF, Vol. 1, </a:t>
            </a:r>
            <a:r>
              <a:rPr lang="en-US" sz="1800" dirty="0">
                <a:ea typeface="MS PGothic" charset="0"/>
              </a:rPr>
              <a:t>p. </a:t>
            </a:r>
            <a:r>
              <a:rPr lang="en-US" altLang="ja-JP" sz="1800" dirty="0"/>
              <a:t>21).</a:t>
            </a:r>
            <a:endParaRPr lang="en-US" altLang="en-US" sz="1800" dirty="0"/>
          </a:p>
        </p:txBody>
      </p:sp>
      <p:sp>
        <p:nvSpPr>
          <p:cNvPr id="51203"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B3490CB-F04C-4665-B706-EE171D2EFF6E}" type="slidenum">
              <a:rPr lang="en-US" altLang="en-US" sz="1200"/>
              <a:pPr/>
              <a:t>17</a:t>
            </a:fld>
            <a:endParaRPr lang="en-US" altLang="en-US"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tLang="en-US" dirty="0"/>
              <a:t>Self-Awareness: Key Transitions</a:t>
            </a:r>
          </a:p>
        </p:txBody>
      </p:sp>
      <p:sp>
        <p:nvSpPr>
          <p:cNvPr id="43010" name="Text Placeholder 1"/>
          <p:cNvSpPr>
            <a:spLocks noGrp="1"/>
          </p:cNvSpPr>
          <p:nvPr>
            <p:ph type="body" idx="1"/>
          </p:nvPr>
        </p:nvSpPr>
        <p:spPr/>
        <p:txBody>
          <a:bodyPr/>
          <a:lstStyle/>
          <a:p>
            <a:r>
              <a:rPr lang="en-US" altLang="en-US" sz="3200" dirty="0">
                <a:effectLst>
                  <a:outerShdw blurRad="38100" dist="38100" dir="2700000" algn="tl">
                    <a:srgbClr val="FFFFFF"/>
                  </a:outerShdw>
                </a:effectLst>
              </a:rPr>
              <a:t>48 months</a:t>
            </a:r>
          </a:p>
        </p:txBody>
      </p:sp>
      <p:sp>
        <p:nvSpPr>
          <p:cNvPr id="2" name="Content Placeholder 1"/>
          <p:cNvSpPr>
            <a:spLocks noGrp="1"/>
          </p:cNvSpPr>
          <p:nvPr>
            <p:ph sz="half" idx="2"/>
          </p:nvPr>
        </p:nvSpPr>
        <p:spPr/>
        <p:style>
          <a:lnRef idx="2">
            <a:schemeClr val="accent5"/>
          </a:lnRef>
          <a:fillRef idx="1">
            <a:schemeClr val="lt1"/>
          </a:fillRef>
          <a:effectRef idx="0">
            <a:schemeClr val="accent5"/>
          </a:effectRef>
          <a:fontRef idx="minor">
            <a:schemeClr val="dk1"/>
          </a:fontRef>
        </p:style>
        <p:txBody>
          <a:bodyPr/>
          <a:lstStyle/>
          <a:p>
            <a:pPr marL="117475" indent="0">
              <a:buFont typeface="Arial" charset="0"/>
              <a:buNone/>
              <a:defRPr/>
            </a:pPr>
            <a:r>
              <a:rPr lang="en-US" sz="2800" dirty="0"/>
              <a:t>Describe their physical characteristics, behavior, and abilities positively.</a:t>
            </a:r>
          </a:p>
        </p:txBody>
      </p:sp>
      <p:sp>
        <p:nvSpPr>
          <p:cNvPr id="43012" name="Text Placeholder 3"/>
          <p:cNvSpPr>
            <a:spLocks noGrp="1"/>
          </p:cNvSpPr>
          <p:nvPr>
            <p:ph type="body" sz="quarter" idx="3"/>
          </p:nvPr>
        </p:nvSpPr>
        <p:spPr/>
        <p:txBody>
          <a:bodyPr/>
          <a:lstStyle/>
          <a:p>
            <a:r>
              <a:rPr lang="en-US" altLang="en-US" sz="3200" dirty="0">
                <a:effectLst>
                  <a:outerShdw blurRad="38100" dist="38100" dir="2700000" algn="tl">
                    <a:srgbClr val="FFFFFF"/>
                  </a:outerShdw>
                </a:effectLst>
              </a:rPr>
              <a:t>60 months</a:t>
            </a:r>
          </a:p>
        </p:txBody>
      </p:sp>
      <p:sp>
        <p:nvSpPr>
          <p:cNvPr id="3" name="Content Placeholder 2"/>
          <p:cNvSpPr>
            <a:spLocks noGrp="1"/>
          </p:cNvSpPr>
          <p:nvPr>
            <p:ph sz="quarter" idx="4"/>
          </p:nvPr>
        </p:nvSpPr>
        <p:spPr/>
        <p:style>
          <a:lnRef idx="2">
            <a:schemeClr val="accent5"/>
          </a:lnRef>
          <a:fillRef idx="1">
            <a:schemeClr val="lt1"/>
          </a:fillRef>
          <a:effectRef idx="0">
            <a:schemeClr val="accent5"/>
          </a:effectRef>
          <a:fontRef idx="minor">
            <a:schemeClr val="dk1"/>
          </a:fontRef>
        </p:style>
        <p:txBody>
          <a:bodyPr/>
          <a:lstStyle/>
          <a:p>
            <a:pPr marL="117475" indent="0">
              <a:buFont typeface="Arial" charset="0"/>
              <a:buNone/>
              <a:defRPr/>
            </a:pPr>
            <a:r>
              <a:rPr lang="en-US" sz="2800" dirty="0"/>
              <a:t>Compare their characteristics and those of others and display a growing awareness of their psychological characteristics such as thoughts and feelings.</a:t>
            </a:r>
          </a:p>
        </p:txBody>
      </p:sp>
      <p:sp>
        <p:nvSpPr>
          <p:cNvPr id="56326"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535017F-9B36-41BB-BF93-1C1880D45370}" type="slidenum">
              <a:rPr lang="en-US" altLang="en-US" sz="1200"/>
              <a:pPr/>
              <a:t>18</a:t>
            </a:fld>
            <a:endParaRPr lang="en-US" altLang="en-US"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en-US" sz="3600" dirty="0"/>
              <a:t>Understanding of Personal History Relates to Self-Awareness </a:t>
            </a:r>
            <a:br>
              <a:rPr lang="en-US" altLang="en-US" b="0" dirty="0"/>
            </a:br>
            <a:r>
              <a:rPr lang="en-US" altLang="en-US" sz="3000" b="0" dirty="0"/>
              <a:t>(History-Social Science, Volume 3)</a:t>
            </a:r>
          </a:p>
        </p:txBody>
      </p:sp>
      <p:sp>
        <p:nvSpPr>
          <p:cNvPr id="43010" name="Text Placeholder 1"/>
          <p:cNvSpPr>
            <a:spLocks noGrp="1"/>
          </p:cNvSpPr>
          <p:nvPr>
            <p:ph type="body" idx="1"/>
          </p:nvPr>
        </p:nvSpPr>
        <p:spPr/>
        <p:txBody>
          <a:bodyPr/>
          <a:lstStyle/>
          <a:p>
            <a:r>
              <a:rPr lang="en-US" altLang="en-US" sz="3200">
                <a:effectLst>
                  <a:outerShdw blurRad="38100" dist="38100" dir="2700000" algn="tl">
                    <a:srgbClr val="FFFFFF"/>
                  </a:outerShdw>
                </a:effectLst>
              </a:rPr>
              <a:t>48 months</a:t>
            </a:r>
          </a:p>
        </p:txBody>
      </p:sp>
      <p:sp>
        <p:nvSpPr>
          <p:cNvPr id="2" name="Content Placeholder 1"/>
          <p:cNvSpPr>
            <a:spLocks noGrp="1"/>
          </p:cNvSpPr>
          <p:nvPr>
            <p:ph sz="half" idx="2"/>
          </p:nvPr>
        </p:nvSpPr>
        <p:spPr/>
        <p:style>
          <a:lnRef idx="2">
            <a:schemeClr val="accent5"/>
          </a:lnRef>
          <a:fillRef idx="1">
            <a:schemeClr val="lt1"/>
          </a:fillRef>
          <a:effectRef idx="0">
            <a:schemeClr val="accent5"/>
          </a:effectRef>
          <a:fontRef idx="minor">
            <a:schemeClr val="dk1"/>
          </a:fontRef>
        </p:style>
        <p:txBody>
          <a:bodyPr/>
          <a:lstStyle/>
          <a:p>
            <a:pPr marL="112713" lvl="1" indent="0">
              <a:buFont typeface="Arial" charset="0"/>
              <a:buNone/>
              <a:defRPr/>
            </a:pPr>
            <a:r>
              <a:rPr lang="en-US" sz="2800" dirty="0"/>
              <a:t>Proudly display developing skills to attract adult attention and share simple accounts about recent experiences. </a:t>
            </a:r>
          </a:p>
        </p:txBody>
      </p:sp>
      <p:sp>
        <p:nvSpPr>
          <p:cNvPr id="43012" name="Text Placeholder 3"/>
          <p:cNvSpPr>
            <a:spLocks noGrp="1"/>
          </p:cNvSpPr>
          <p:nvPr>
            <p:ph type="body" sz="quarter" idx="3"/>
          </p:nvPr>
        </p:nvSpPr>
        <p:spPr/>
        <p:txBody>
          <a:bodyPr/>
          <a:lstStyle/>
          <a:p>
            <a:r>
              <a:rPr lang="en-US" altLang="en-US" sz="3200">
                <a:effectLst>
                  <a:outerShdw blurRad="38100" dist="38100" dir="2700000" algn="tl">
                    <a:srgbClr val="FFFFFF"/>
                  </a:outerShdw>
                </a:effectLst>
              </a:rPr>
              <a:t>60 months</a:t>
            </a:r>
          </a:p>
        </p:txBody>
      </p:sp>
      <p:sp>
        <p:nvSpPr>
          <p:cNvPr id="3" name="Content Placeholder 2"/>
          <p:cNvSpPr>
            <a:spLocks noGrp="1"/>
          </p:cNvSpPr>
          <p:nvPr>
            <p:ph sz="quarter" idx="4"/>
          </p:nvPr>
        </p:nvSpPr>
        <p:spPr/>
        <p:style>
          <a:lnRef idx="2">
            <a:schemeClr val="accent5"/>
          </a:lnRef>
          <a:fillRef idx="1">
            <a:schemeClr val="lt1"/>
          </a:fillRef>
          <a:effectRef idx="0">
            <a:schemeClr val="accent5"/>
          </a:effectRef>
          <a:fontRef idx="minor">
            <a:schemeClr val="dk1"/>
          </a:fontRef>
        </p:style>
        <p:txBody>
          <a:bodyPr/>
          <a:lstStyle/>
          <a:p>
            <a:pPr marL="112713" lvl="1" indent="0">
              <a:buFont typeface="Arial" charset="0"/>
              <a:buNone/>
              <a:defRPr/>
            </a:pPr>
            <a:r>
              <a:rPr lang="en-US" sz="2800" dirty="0"/>
              <a:t>Compare current abilities with skills at a younger age and share more detailed autobiographical stories about recent experiences. </a:t>
            </a:r>
          </a:p>
        </p:txBody>
      </p:sp>
      <p:sp>
        <p:nvSpPr>
          <p:cNvPr id="58374"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94AF659-8631-4960-B082-A7108A7B14EA}" type="slidenum">
              <a:rPr lang="en-US" altLang="en-US" sz="1200"/>
              <a:pPr/>
              <a:t>19</a:t>
            </a:fld>
            <a:endParaRPr lang="en-US" altLang="en-US"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Content Placeholder 2"/>
          <p:cNvPicPr>
            <a:picLocks noGrp="1" noChangeAspect="1"/>
          </p:cNvPicPr>
          <p:nvPr>
            <p:ph sz="half" idx="1"/>
          </p:nvPr>
        </p:nvPicPr>
        <p:blipFill rotWithShape="1">
          <a:blip r:embed="rId3">
            <a:extLst>
              <a:ext uri="{28A0092B-C50C-407E-A947-70E740481C1C}">
                <a14:useLocalDpi xmlns:a14="http://schemas.microsoft.com/office/drawing/2010/main"/>
              </a:ext>
            </a:extLst>
          </a:blip>
          <a:srcRect/>
          <a:stretch/>
        </p:blipFill>
        <p:spPr>
          <a:xfrm>
            <a:off x="-69857" y="0"/>
            <a:ext cx="9283714" cy="6918325"/>
          </a:xfrm>
          <a:solidFill>
            <a:schemeClr val="tx2"/>
          </a:solidFill>
        </p:spPr>
      </p:pic>
      <p:sp>
        <p:nvSpPr>
          <p:cNvPr id="22530" name="Title 1"/>
          <p:cNvSpPr>
            <a:spLocks noGrp="1"/>
          </p:cNvSpPr>
          <p:nvPr>
            <p:ph type="title"/>
          </p:nvPr>
        </p:nvSpPr>
        <p:spPr>
          <a:xfrm>
            <a:off x="5867399" y="365125"/>
            <a:ext cx="3346456" cy="1508124"/>
          </a:xfrm>
          <a:solidFill>
            <a:schemeClr val="tx2">
              <a:alpha val="54000"/>
            </a:schemeClr>
          </a:solidFill>
        </p:spPr>
        <p:txBody>
          <a:bodyPr/>
          <a:lstStyle/>
          <a:p>
            <a:pPr eaLnBrk="1" hangingPunct="1"/>
            <a:br>
              <a:rPr lang="en-US" sz="3200" b="0" dirty="0">
                <a:solidFill>
                  <a:schemeClr val="bg1"/>
                </a:solidFill>
                <a:latin typeface="Arial" charset="0"/>
                <a:ea typeface="MS PGothic" charset="0"/>
              </a:rPr>
            </a:br>
            <a:r>
              <a:rPr lang="en-US" sz="3200" dirty="0">
                <a:solidFill>
                  <a:schemeClr val="bg1"/>
                </a:solidFill>
                <a:latin typeface="Arial" charset="0"/>
                <a:ea typeface="MS PGothic" charset="0"/>
              </a:rPr>
              <a:t>Five </a:t>
            </a:r>
            <a:r>
              <a:rPr lang="en-US" sz="3200" dirty="0" err="1">
                <a:solidFill>
                  <a:schemeClr val="bg1"/>
                </a:solidFill>
                <a:latin typeface="Arial" charset="0"/>
                <a:ea typeface="MS PGothic" charset="0"/>
              </a:rPr>
              <a:t>Substrands</a:t>
            </a:r>
            <a:r>
              <a:rPr lang="en-US" sz="3200" dirty="0">
                <a:solidFill>
                  <a:schemeClr val="bg1"/>
                </a:solidFill>
                <a:latin typeface="Arial" charset="0"/>
                <a:ea typeface="MS PGothic" charset="0"/>
              </a:rPr>
              <a:t> in the Self Strand</a:t>
            </a:r>
            <a:br>
              <a:rPr lang="en-US" sz="3200" dirty="0">
                <a:latin typeface="Arial" charset="0"/>
                <a:ea typeface="MS PGothic" charset="0"/>
              </a:rPr>
            </a:br>
            <a:endParaRPr lang="en-US" sz="3600" dirty="0">
              <a:latin typeface="Arial" charset="0"/>
              <a:ea typeface="MS PGothic" charset="0"/>
            </a:endParaRPr>
          </a:p>
        </p:txBody>
      </p:sp>
      <p:sp>
        <p:nvSpPr>
          <p:cNvPr id="2" name="Content Placeholder 1"/>
          <p:cNvSpPr>
            <a:spLocks noGrp="1"/>
          </p:cNvSpPr>
          <p:nvPr>
            <p:ph sz="half" idx="2"/>
          </p:nvPr>
        </p:nvSpPr>
        <p:spPr>
          <a:xfrm>
            <a:off x="5867400" y="1873250"/>
            <a:ext cx="3346456" cy="5045074"/>
          </a:xfrm>
          <a:solidFill>
            <a:schemeClr val="tx2">
              <a:alpha val="55000"/>
            </a:schemeClr>
          </a:solidFill>
        </p:spPr>
        <p:txBody>
          <a:bodyPr/>
          <a:lstStyle/>
          <a:p>
            <a:pPr marL="404813" indent="-404813">
              <a:spcBef>
                <a:spcPts val="0"/>
              </a:spcBef>
              <a:spcAft>
                <a:spcPts val="1200"/>
              </a:spcAft>
              <a:buFont typeface="+mj-lt"/>
              <a:buAutoNum type="arabicPeriod"/>
            </a:pPr>
            <a:r>
              <a:rPr lang="en-US" b="1" dirty="0">
                <a:solidFill>
                  <a:schemeClr val="bg1"/>
                </a:solidFill>
                <a:latin typeface="Arial" charset="0"/>
                <a:ea typeface="MS PGothic" charset="0"/>
                <a:cs typeface="Arial" charset="0"/>
              </a:rPr>
              <a:t>Self-awareness</a:t>
            </a:r>
          </a:p>
          <a:p>
            <a:pPr marL="404813" indent="-404813">
              <a:spcBef>
                <a:spcPts val="0"/>
              </a:spcBef>
              <a:spcAft>
                <a:spcPts val="1200"/>
              </a:spcAft>
              <a:buFont typeface="+mj-lt"/>
              <a:buAutoNum type="arabicPeriod"/>
            </a:pPr>
            <a:r>
              <a:rPr lang="en-US" b="1" dirty="0">
                <a:solidFill>
                  <a:schemeClr val="bg1"/>
                </a:solidFill>
                <a:latin typeface="Arial" charset="0"/>
                <a:ea typeface="MS PGothic" charset="0"/>
                <a:cs typeface="Arial" charset="0"/>
              </a:rPr>
              <a:t>Self-regulation</a:t>
            </a:r>
          </a:p>
          <a:p>
            <a:pPr marL="404813" indent="-404813">
              <a:spcBef>
                <a:spcPts val="0"/>
              </a:spcBef>
              <a:spcAft>
                <a:spcPts val="1200"/>
              </a:spcAft>
              <a:buFont typeface="+mj-lt"/>
              <a:buAutoNum type="arabicPeriod"/>
            </a:pPr>
            <a:r>
              <a:rPr lang="en-US" b="1" dirty="0">
                <a:solidFill>
                  <a:schemeClr val="bg1"/>
                </a:solidFill>
                <a:latin typeface="Arial" charset="0"/>
                <a:ea typeface="MS PGothic" charset="0"/>
                <a:cs typeface="Arial" charset="0"/>
              </a:rPr>
              <a:t>Social and Emotional Understanding</a:t>
            </a:r>
          </a:p>
          <a:p>
            <a:pPr marL="404813" indent="-404813">
              <a:spcBef>
                <a:spcPts val="0"/>
              </a:spcBef>
              <a:spcAft>
                <a:spcPts val="1200"/>
              </a:spcAft>
              <a:buFont typeface="+mj-lt"/>
              <a:buAutoNum type="arabicPeriod"/>
            </a:pPr>
            <a:r>
              <a:rPr lang="en-US" b="1" dirty="0">
                <a:solidFill>
                  <a:schemeClr val="bg1"/>
                </a:solidFill>
                <a:latin typeface="Arial" charset="0"/>
                <a:ea typeface="MS PGothic" charset="0"/>
                <a:cs typeface="Arial" charset="0"/>
              </a:rPr>
              <a:t>Empathy and Caring</a:t>
            </a:r>
          </a:p>
          <a:p>
            <a:pPr marL="404813" indent="-404813">
              <a:spcBef>
                <a:spcPts val="0"/>
              </a:spcBef>
              <a:spcAft>
                <a:spcPts val="1200"/>
              </a:spcAft>
              <a:buFont typeface="+mj-lt"/>
              <a:buAutoNum type="arabicPeriod"/>
            </a:pPr>
            <a:r>
              <a:rPr lang="en-US" b="1" dirty="0">
                <a:solidFill>
                  <a:schemeClr val="bg1"/>
                </a:solidFill>
                <a:latin typeface="Arial" charset="0"/>
                <a:ea typeface="MS PGothic" charset="0"/>
                <a:cs typeface="Arial" charset="0"/>
              </a:rPr>
              <a:t>Initiative in Learning</a:t>
            </a:r>
            <a:endParaRPr lang="en-US" b="1" dirty="0">
              <a:solidFill>
                <a:schemeClr val="bg1"/>
              </a:solidFill>
            </a:endParaRPr>
          </a:p>
        </p:txBody>
      </p:sp>
      <p:sp>
        <p:nvSpPr>
          <p:cNvPr id="22531"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3AC83EC-1202-FC40-A501-28F98A6BB758}" type="slidenum">
              <a:rPr lang="en-US" sz="1200">
                <a:cs typeface="Arial" charset="0"/>
              </a:rPr>
              <a:pPr/>
              <a:t>2</a:t>
            </a:fld>
            <a:endParaRPr lang="en-US" sz="1200">
              <a:cs typeface="Arial" charset="0"/>
            </a:endParaRPr>
          </a:p>
        </p:txBody>
      </p:sp>
      <p:sp>
        <p:nvSpPr>
          <p:cNvPr id="6" name="Rectangle 5">
            <a:extLst>
              <a:ext uri="{FF2B5EF4-FFF2-40B4-BE49-F238E27FC236}">
                <a16:creationId xmlns:a16="http://schemas.microsoft.com/office/drawing/2014/main" id="{AD1012A6-0F43-406D-90D8-F2486DBCBA22}"/>
              </a:ext>
            </a:extLst>
          </p:cNvPr>
          <p:cNvSpPr>
            <a:spLocks noChangeArrowheads="1"/>
          </p:cNvSpPr>
          <p:nvPr/>
        </p:nvSpPr>
        <p:spPr bwMode="auto">
          <a:xfrm>
            <a:off x="342900" y="6626225"/>
            <a:ext cx="8458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t>©2017 California Department of Education</a:t>
            </a:r>
          </a:p>
        </p:txBody>
      </p:sp>
    </p:spTree>
    <p:extLst>
      <p:ext uri="{BB962C8B-B14F-4D97-AF65-F5344CB8AC3E}">
        <p14:creationId xmlns:p14="http://schemas.microsoft.com/office/powerpoint/2010/main" val="2167061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p:nvPr>
        </p:nvSpPr>
        <p:spPr/>
        <p:txBody>
          <a:bodyPr/>
          <a:lstStyle/>
          <a:p>
            <a:pPr eaLnBrk="1" hangingPunct="1"/>
            <a:r>
              <a:rPr lang="en-US" altLang="en-US" dirty="0"/>
              <a:t>Focused Video Viewing:</a:t>
            </a:r>
            <a:br>
              <a:rPr lang="en-US" altLang="en-US" dirty="0"/>
            </a:br>
            <a:r>
              <a:rPr lang="en-US" altLang="en-US" dirty="0"/>
              <a:t>Dr. Ross Thompson</a:t>
            </a:r>
          </a:p>
        </p:txBody>
      </p:sp>
      <p:pic>
        <p:nvPicPr>
          <p:cNvPr id="64515" name="130612ThompsonInitiative.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2057400" y="1828800"/>
            <a:ext cx="4876800" cy="3657600"/>
          </a:xfrm>
        </p:spPr>
      </p:pic>
      <p:sp>
        <p:nvSpPr>
          <p:cNvPr id="53251"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D01F00E-B3C4-4184-A6B1-FBC71D205F78}" type="slidenum">
              <a:rPr lang="en-US" altLang="en-US" sz="1200"/>
              <a:pPr/>
              <a:t>20</a:t>
            </a:fld>
            <a:endParaRPr lang="en-US" altLang="en-US" sz="120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45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4515"/>
                                        </p:tgtEl>
                                      </p:cBhvr>
                                    </p:cmd>
                                  </p:childTnLst>
                                </p:cTn>
                              </p:par>
                            </p:childTnLst>
                          </p:cTn>
                        </p:par>
                      </p:childTnLst>
                    </p:cTn>
                  </p:par>
                </p:childTnLst>
              </p:cTn>
              <p:nextCondLst>
                <p:cond evt="onClick" delay="0">
                  <p:tgtEl>
                    <p:spTgt spid="6451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451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tLang="en-US" dirty="0"/>
              <a:t>Reactions to Dr. Thompson’s Research</a:t>
            </a:r>
          </a:p>
        </p:txBody>
      </p:sp>
      <p:sp>
        <p:nvSpPr>
          <p:cNvPr id="202754" name="Content Placeholder 2"/>
          <p:cNvSpPr>
            <a:spLocks noGrp="1"/>
          </p:cNvSpPr>
          <p:nvPr>
            <p:ph sz="half" idx="1"/>
          </p:nvPr>
        </p:nvSpPr>
        <p:spPr/>
        <p:txBody>
          <a:bodyPr/>
          <a:lstStyle/>
          <a:p>
            <a:pPr>
              <a:spcBef>
                <a:spcPts val="0"/>
              </a:spcBef>
              <a:spcAft>
                <a:spcPts val="1200"/>
              </a:spcAft>
              <a:buFont typeface="Arial" charset="0"/>
              <a:buChar char="•"/>
              <a:defRPr/>
            </a:pPr>
            <a:r>
              <a:rPr lang="en-US" dirty="0">
                <a:ea typeface="MS PGothic" charset="0"/>
              </a:rPr>
              <a:t>Find the scarf at your table.</a:t>
            </a:r>
          </a:p>
          <a:p>
            <a:pPr>
              <a:spcBef>
                <a:spcPts val="0"/>
              </a:spcBef>
              <a:spcAft>
                <a:spcPts val="1200"/>
              </a:spcAft>
              <a:buFont typeface="Arial" charset="0"/>
              <a:buChar char="•"/>
              <a:defRPr/>
            </a:pPr>
            <a:r>
              <a:rPr lang="en-US" dirty="0">
                <a:ea typeface="MS PGothic" charset="0"/>
              </a:rPr>
              <a:t>Stand up and prepare to toss the scarf when the music starts.</a:t>
            </a:r>
          </a:p>
          <a:p>
            <a:pPr>
              <a:spcBef>
                <a:spcPts val="0"/>
              </a:spcBef>
              <a:spcAft>
                <a:spcPts val="1200"/>
              </a:spcAft>
              <a:buFont typeface="Arial" charset="0"/>
              <a:buChar char="•"/>
              <a:defRPr/>
            </a:pPr>
            <a:r>
              <a:rPr lang="en-US" dirty="0">
                <a:ea typeface="MS PGothic" charset="0"/>
              </a:rPr>
              <a:t>When music stops, the person holding the scarf must answer one of the questions.</a:t>
            </a:r>
          </a:p>
        </p:txBody>
      </p:sp>
      <p:sp>
        <p:nvSpPr>
          <p:cNvPr id="2" name="Content Placeholder 1"/>
          <p:cNvSpPr>
            <a:spLocks noGrp="1"/>
          </p:cNvSpPr>
          <p:nvPr>
            <p:ph sz="half" idx="2"/>
          </p:nvPr>
        </p:nvSpPr>
        <p:spPr>
          <a:xfrm>
            <a:off x="4876800" y="1600200"/>
            <a:ext cx="3810000" cy="4525963"/>
          </a:xfrm>
        </p:spPr>
        <p:style>
          <a:lnRef idx="2">
            <a:schemeClr val="dk1"/>
          </a:lnRef>
          <a:fillRef idx="1">
            <a:schemeClr val="lt1"/>
          </a:fillRef>
          <a:effectRef idx="0">
            <a:schemeClr val="dk1"/>
          </a:effectRef>
          <a:fontRef idx="minor">
            <a:schemeClr val="dk1"/>
          </a:fontRef>
        </p:style>
        <p:txBody>
          <a:bodyPr/>
          <a:lstStyle/>
          <a:p>
            <a:pPr marL="522288" indent="-409575">
              <a:spcBef>
                <a:spcPts val="0"/>
              </a:spcBef>
              <a:spcAft>
                <a:spcPts val="1200"/>
              </a:spcAft>
              <a:buFont typeface="+mj-lt"/>
              <a:buAutoNum type="arabicPeriod"/>
              <a:defRPr/>
            </a:pPr>
            <a:r>
              <a:rPr lang="en-US" dirty="0">
                <a:ea typeface="MS PGothic" charset="0"/>
              </a:rPr>
              <a:t>What did you find interesting?</a:t>
            </a:r>
          </a:p>
          <a:p>
            <a:pPr marL="522288" indent="-409575">
              <a:spcBef>
                <a:spcPts val="0"/>
              </a:spcBef>
              <a:spcAft>
                <a:spcPts val="1200"/>
              </a:spcAft>
              <a:buFont typeface="+mj-lt"/>
              <a:buAutoNum type="arabicPeriod"/>
              <a:defRPr/>
            </a:pPr>
            <a:r>
              <a:rPr lang="en-US" dirty="0">
                <a:ea typeface="MS PGothic" charset="0"/>
              </a:rPr>
              <a:t>How does this relate to your TK classroom?</a:t>
            </a:r>
          </a:p>
          <a:p>
            <a:pPr marL="522288" indent="-409575">
              <a:spcBef>
                <a:spcPts val="0"/>
              </a:spcBef>
              <a:spcAft>
                <a:spcPts val="1200"/>
              </a:spcAft>
              <a:buFont typeface="+mj-lt"/>
              <a:buAutoNum type="arabicPeriod"/>
              <a:defRPr/>
            </a:pPr>
            <a:r>
              <a:rPr lang="en-US" dirty="0">
                <a:ea typeface="MS PGothic" charset="0"/>
              </a:rPr>
              <a:t>What other questions do you have?</a:t>
            </a:r>
            <a:r>
              <a:rPr lang="en-US" altLang="en-US" dirty="0"/>
              <a:t> </a:t>
            </a:r>
          </a:p>
          <a:p>
            <a:pPr>
              <a:lnSpc>
                <a:spcPct val="130000"/>
              </a:lnSpc>
            </a:pPr>
            <a:endParaRPr lang="en-US" dirty="0"/>
          </a:p>
        </p:txBody>
      </p:sp>
      <p:sp>
        <p:nvSpPr>
          <p:cNvPr id="55300"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9446C00-2C44-483C-878F-1A146EDE183A}" type="slidenum">
              <a:rPr lang="en-US" altLang="en-US" sz="1100"/>
              <a:pPr/>
              <a:t>21</a:t>
            </a:fld>
            <a:endParaRPr lang="en-US" altLang="en-US" sz="1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p:nvPr>
        </p:nvSpPr>
        <p:spPr/>
        <p:txBody>
          <a:bodyPr/>
          <a:lstStyle/>
          <a:p>
            <a:pPr eaLnBrk="1" hangingPunct="1"/>
            <a:r>
              <a:rPr lang="en-US" altLang="en-US" dirty="0"/>
              <a:t>The </a:t>
            </a:r>
            <a:r>
              <a:rPr lang="en-US" altLang="ja-JP" dirty="0"/>
              <a:t>Alignment Document</a:t>
            </a:r>
            <a:endParaRPr lang="en-US" altLang="en-US" dirty="0"/>
          </a:p>
        </p:txBody>
      </p:sp>
      <p:pic>
        <p:nvPicPr>
          <p:cNvPr id="6" name="Picture 4" descr="cove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2819400" y="1417638"/>
            <a:ext cx="3505199" cy="4395064"/>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60417"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AE9AA9E-E5E5-41DB-A7AD-A1BF03D04D3B}" type="slidenum">
              <a:rPr lang="en-US" altLang="en-US" sz="1200"/>
              <a:pPr/>
              <a:t>22</a:t>
            </a:fld>
            <a:endParaRPr lang="en-US" altLang="en-US"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title"/>
          </p:nvPr>
        </p:nvSpPr>
        <p:spPr>
          <a:xfrm>
            <a:off x="0" y="0"/>
            <a:ext cx="9144000" cy="1524000"/>
          </a:xfrm>
        </p:spPr>
        <p:txBody>
          <a:bodyPr/>
          <a:lstStyle/>
          <a:p>
            <a:pPr eaLnBrk="1" hangingPunct="1"/>
            <a:r>
              <a:rPr lang="en-US" altLang="en-US" sz="3200" b="0" dirty="0"/>
              <a:t>Table 1.2 Detailed View of the Alignment Between the Self-Awareness </a:t>
            </a:r>
            <a:r>
              <a:rPr lang="en-US" altLang="en-US" sz="3200" b="0" dirty="0" err="1"/>
              <a:t>Substrand</a:t>
            </a:r>
            <a:r>
              <a:rPr lang="en-US" altLang="en-US" sz="3200" b="0" dirty="0"/>
              <a:t> and the California Health Standards for Kindergarten</a:t>
            </a:r>
          </a:p>
        </p:txBody>
      </p:sp>
      <p:sp>
        <p:nvSpPr>
          <p:cNvPr id="62466"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3061FB-6DEC-4457-8BF1-7320558BD849}" type="slidenum">
              <a:rPr lang="en-US" altLang="en-US" sz="1200"/>
              <a:pPr/>
              <a:t>23</a:t>
            </a:fld>
            <a:endParaRPr lang="en-US" altLang="en-US" sz="1200"/>
          </a:p>
        </p:txBody>
      </p:sp>
      <p:pic>
        <p:nvPicPr>
          <p:cNvPr id="6" name="Picture 6"/>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524000" y="1654176"/>
            <a:ext cx="6242020" cy="44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p:cNvSpPr>
          <p:nvPr>
            <p:ph type="title"/>
          </p:nvPr>
        </p:nvSpPr>
        <p:spPr/>
        <p:txBody>
          <a:bodyPr/>
          <a:lstStyle/>
          <a:p>
            <a:pPr eaLnBrk="1" hangingPunct="1"/>
            <a:r>
              <a:rPr lang="en-US" altLang="en-US" sz="3600" dirty="0"/>
              <a:t>Preschool Learning Foundations, Volume 1</a:t>
            </a:r>
          </a:p>
        </p:txBody>
      </p:sp>
      <p:sp>
        <p:nvSpPr>
          <p:cNvPr id="64514" name="Rectangle 3"/>
          <p:cNvSpPr>
            <a:spLocks noGrp="1"/>
          </p:cNvSpPr>
          <p:nvPr>
            <p:ph idx="1"/>
          </p:nvPr>
        </p:nvSpPr>
        <p:spPr/>
        <p:txBody>
          <a:bodyPr/>
          <a:lstStyle/>
          <a:p>
            <a:pPr eaLnBrk="1" hangingPunct="1"/>
            <a:endParaRPr lang="en-US" altLang="en-US"/>
          </a:p>
          <a:p>
            <a:pPr eaLnBrk="1" hangingPunct="1"/>
            <a:endParaRPr lang="en-US" altLang="en-US"/>
          </a:p>
        </p:txBody>
      </p:sp>
      <p:sp>
        <p:nvSpPr>
          <p:cNvPr id="64515"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692A6F1-5A78-423F-A739-5231C0860DF9}" type="slidenum">
              <a:rPr lang="en-US" altLang="en-US" sz="1200"/>
              <a:pPr/>
              <a:t>24</a:t>
            </a:fld>
            <a:endParaRPr lang="en-US" altLang="en-US" sz="1200"/>
          </a:p>
        </p:txBody>
      </p:sp>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417638"/>
            <a:ext cx="8210107" cy="4857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p:nvPr>
        </p:nvSpPr>
        <p:spPr/>
        <p:txBody>
          <a:bodyPr/>
          <a:lstStyle/>
          <a:p>
            <a:pPr eaLnBrk="1" hangingPunct="1"/>
            <a:r>
              <a:rPr lang="en-US" altLang="en-US" sz="3600" dirty="0">
                <a:solidFill>
                  <a:srgbClr val="000000"/>
                </a:solidFill>
              </a:rPr>
              <a:t>Foundations Video Example: Initiative in Learning</a:t>
            </a:r>
            <a:br>
              <a:rPr lang="en-US" altLang="en-US" sz="2800" dirty="0">
                <a:solidFill>
                  <a:srgbClr val="000000"/>
                </a:solidFill>
              </a:rPr>
            </a:br>
            <a:r>
              <a:rPr lang="en-US" altLang="en-US" sz="2000" b="0" dirty="0">
                <a:solidFill>
                  <a:srgbClr val="000000"/>
                </a:solidFill>
              </a:rPr>
              <a:t>Look for examples of both Self-Awareness and Initiative in Learning.</a:t>
            </a:r>
            <a:endParaRPr lang="en-US" altLang="en-US" sz="2000" b="0" dirty="0"/>
          </a:p>
        </p:txBody>
      </p:sp>
      <p:sp>
        <p:nvSpPr>
          <p:cNvPr id="2" name="Content Placeholder 1"/>
          <p:cNvSpPr>
            <a:spLocks noGrp="1"/>
          </p:cNvSpPr>
          <p:nvPr>
            <p:ph idx="1"/>
          </p:nvPr>
        </p:nvSpPr>
        <p:spPr/>
        <p:txBody>
          <a:bodyPr/>
          <a:lstStyle/>
          <a:p>
            <a:endParaRPr lang="en-US" dirty="0"/>
          </a:p>
        </p:txBody>
      </p:sp>
      <p:sp>
        <p:nvSpPr>
          <p:cNvPr id="66563"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70999CF-0F25-4712-91AF-9E8AF7D93D83}" type="slidenum">
              <a:rPr lang="en-US" altLang="en-US" sz="1100"/>
              <a:pPr/>
              <a:t>25</a:t>
            </a:fld>
            <a:endParaRPr lang="en-US" altLang="en-US"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r>
              <a:rPr lang="en-US" altLang="en-US"/>
              <a:t>Video Reflection</a:t>
            </a:r>
          </a:p>
        </p:txBody>
      </p:sp>
      <p:sp>
        <p:nvSpPr>
          <p:cNvPr id="202754" name="Content Placeholder 2"/>
          <p:cNvSpPr>
            <a:spLocks noGrp="1"/>
          </p:cNvSpPr>
          <p:nvPr>
            <p:ph idx="1"/>
          </p:nvPr>
        </p:nvSpPr>
        <p:spPr/>
        <p:txBody>
          <a:bodyPr/>
          <a:lstStyle/>
          <a:p>
            <a:pPr>
              <a:spcAft>
                <a:spcPts val="1200"/>
              </a:spcAft>
            </a:pPr>
            <a:r>
              <a:rPr lang="en-US" altLang="en-US" dirty="0"/>
              <a:t>At your table, share and create a master list of examples of </a:t>
            </a:r>
            <a:r>
              <a:rPr lang="en-US" altLang="en-US" dirty="0">
                <a:solidFill>
                  <a:srgbClr val="000000"/>
                </a:solidFill>
              </a:rPr>
              <a:t>both self awareness and initiative in learning. </a:t>
            </a:r>
          </a:p>
          <a:p>
            <a:pPr>
              <a:spcAft>
                <a:spcPts val="1200"/>
              </a:spcAft>
            </a:pPr>
            <a:r>
              <a:rPr lang="en-US" altLang="en-US" dirty="0">
                <a:solidFill>
                  <a:srgbClr val="000000"/>
                </a:solidFill>
              </a:rPr>
              <a:t>Discuss why are these examples are meaningful.</a:t>
            </a:r>
          </a:p>
          <a:p>
            <a:pPr lvl="1"/>
            <a:endParaRPr lang="en-US" altLang="en-US" dirty="0"/>
          </a:p>
        </p:txBody>
      </p:sp>
      <p:sp>
        <p:nvSpPr>
          <p:cNvPr id="202755"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4C218E-0E2D-4840-98F4-F33232ED6658}" type="slidenum">
              <a:rPr lang="en-US" altLang="en-US" sz="1100"/>
              <a:pPr/>
              <a:t>26</a:t>
            </a:fld>
            <a:endParaRPr lang="en-US" altLang="en-US" sz="11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p:txBody>
          <a:bodyPr/>
          <a:lstStyle/>
          <a:p>
            <a:r>
              <a:rPr lang="en-US" sz="3600" dirty="0">
                <a:solidFill>
                  <a:schemeClr val="tx1"/>
                </a:solidFill>
                <a:latin typeface="Arial" charset="0"/>
                <a:cs typeface="ＭＳ Ｐゴシック" charset="0"/>
              </a:rPr>
              <a:t>Key Features of the DRDP-K (2015)</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a:t>
            </a:r>
          </a:p>
        </p:txBody>
      </p:sp>
      <p:sp>
        <p:nvSpPr>
          <p:cNvPr id="2" name="Slide Number Placeholder 1"/>
          <p:cNvSpPr>
            <a:spLocks noGrp="1"/>
          </p:cNvSpPr>
          <p:nvPr>
            <p:ph type="sldNum" sz="quarter" idx="10"/>
          </p:nvPr>
        </p:nvSpPr>
        <p:spPr/>
        <p:txBody>
          <a:bodyPr/>
          <a:lstStyle/>
          <a:p>
            <a:fld id="{B01D84AD-4317-4C6A-9766-DBCE5BA059D9}" type="slidenum">
              <a:rPr lang="en-US" altLang="en-US" smtClean="0"/>
              <a:t>27</a:t>
            </a:fld>
            <a:endParaRPr lang="en-US" altLang="en-US" dirty="0"/>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38950" y="1752600"/>
            <a:ext cx="1987550" cy="1539875"/>
          </a:xfrm>
          <a:prstGeom prst="rect">
            <a:avLst/>
          </a:prstGeom>
          <a:noFill/>
          <a:ln>
            <a:solidFill>
              <a:schemeClr val="dk1">
                <a:hueOff val="0"/>
                <a:satOff val="0"/>
                <a:lumOff val="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339818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altLang="en-US" dirty="0"/>
              <a:t>Developmental Continuum</a:t>
            </a:r>
          </a:p>
        </p:txBody>
      </p:sp>
      <p:pic>
        <p:nvPicPr>
          <p:cNvPr id="70659"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43000" y="1417639"/>
            <a:ext cx="6570640" cy="4988606"/>
          </a:xfrm>
        </p:spPr>
      </p:pic>
      <p:sp>
        <p:nvSpPr>
          <p:cNvPr id="70658"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12AD4A-526B-4E5F-B678-922B820E51D8}" type="slidenum">
              <a:rPr lang="en-US" altLang="en-US" sz="1100"/>
              <a:pPr/>
              <a:t>28</a:t>
            </a:fld>
            <a:endParaRPr lang="en-US" altLang="en-US" sz="1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p:cNvSpPr>
          <p:nvPr>
            <p:ph type="title"/>
          </p:nvPr>
        </p:nvSpPr>
        <p:spPr/>
        <p:txBody>
          <a:bodyPr/>
          <a:lstStyle/>
          <a:p>
            <a:pPr marL="514350" indent="-514350">
              <a:spcBef>
                <a:spcPts val="600"/>
              </a:spcBef>
              <a:spcAft>
                <a:spcPts val="600"/>
              </a:spcAft>
              <a:defRPr/>
            </a:pPr>
            <a:r>
              <a:rPr lang="en-US" sz="3600" dirty="0"/>
              <a:t>Social and Emotional Understanding and Empathy and Caring</a:t>
            </a:r>
          </a:p>
        </p:txBody>
      </p:sp>
      <p:sp>
        <p:nvSpPr>
          <p:cNvPr id="77826" name="Rectangle 3"/>
          <p:cNvSpPr>
            <a:spLocks noGrp="1"/>
          </p:cNvSpPr>
          <p:nvPr>
            <p:ph sz="half" idx="1"/>
          </p:nvPr>
        </p:nvSpPr>
        <p:spPr/>
        <p:txBody>
          <a:bodyPr/>
          <a:lstStyle/>
          <a:p>
            <a:pPr marL="0" indent="0" eaLnBrk="1" hangingPunct="1">
              <a:spcBef>
                <a:spcPts val="600"/>
              </a:spcBef>
              <a:spcAft>
                <a:spcPts val="1800"/>
              </a:spcAft>
              <a:buFont typeface="Arial" panose="020B0604020202020204" pitchFamily="34" charset="0"/>
              <a:buNone/>
            </a:pPr>
            <a:r>
              <a:rPr lang="en-US" altLang="en-US" sz="3000" dirty="0"/>
              <a:t>“Young children who are more competent in understanding others</a:t>
            </a:r>
            <a:r>
              <a:rPr lang="en-US" altLang="ja-JP" sz="3000" dirty="0"/>
              <a:t>’ feelings have been found to become more academically competent in the primary grades” </a:t>
            </a:r>
            <a:r>
              <a:rPr lang="en-US" altLang="ja-JP" sz="1800" dirty="0"/>
              <a:t>(PLF, Vol. 1, p. 23).</a:t>
            </a:r>
            <a:endParaRPr lang="en-US" altLang="en-US" sz="1800" dirty="0"/>
          </a:p>
        </p:txBody>
      </p:sp>
      <p:pic>
        <p:nvPicPr>
          <p:cNvPr id="77827"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977336" y="1600200"/>
            <a:ext cx="3380328" cy="4525963"/>
          </a:xfrm>
        </p:spPr>
      </p:pic>
      <p:sp>
        <p:nvSpPr>
          <p:cNvPr id="7782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48987CC-DABB-48EA-856F-A56CFE6F8D49}" type="slidenum">
              <a:rPr lang="en-US" altLang="en-US" sz="1200"/>
              <a:pPr/>
              <a:t>29</a:t>
            </a:fld>
            <a:endParaRPr lang="en-US" altLang="en-US" sz="1200"/>
          </a:p>
        </p:txBody>
      </p:sp>
    </p:spTree>
    <p:extLst>
      <p:ext uri="{BB962C8B-B14F-4D97-AF65-F5344CB8AC3E}">
        <p14:creationId xmlns:p14="http://schemas.microsoft.com/office/powerpoint/2010/main" val="4144561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p:txBody>
          <a:bodyPr/>
          <a:lstStyle/>
          <a:p>
            <a:pPr eaLnBrk="1" hangingPunct="1"/>
            <a:r>
              <a:rPr lang="en-US" dirty="0">
                <a:latin typeface="Arial" charset="0"/>
                <a:ea typeface="MS PGothic" charset="0"/>
              </a:rPr>
              <a:t>Growing and Changing</a:t>
            </a:r>
            <a:endParaRPr lang="en-US" altLang="en-US" dirty="0"/>
          </a:p>
        </p:txBody>
      </p:sp>
      <p:sp>
        <p:nvSpPr>
          <p:cNvPr id="24578" name="Rectangle 3"/>
          <p:cNvSpPr>
            <a:spLocks noGrp="1"/>
          </p:cNvSpPr>
          <p:nvPr>
            <p:ph sz="half" idx="2"/>
          </p:nvPr>
        </p:nvSpPr>
        <p:spPr>
          <a:xfrm>
            <a:off x="457200" y="1417638"/>
            <a:ext cx="4191000" cy="5071533"/>
          </a:xfrm>
        </p:spPr>
        <p:txBody>
          <a:bodyPr/>
          <a:lstStyle/>
          <a:p>
            <a:pPr marL="0" indent="0" eaLnBrk="1" hangingPunct="1">
              <a:buNone/>
            </a:pPr>
            <a:r>
              <a:rPr lang="en-US" altLang="ja-JP" dirty="0">
                <a:latin typeface="Arial" panose="020B0604020202020204" pitchFamily="34" charset="0"/>
              </a:rPr>
              <a:t>Each person will create one page for the “Growing and Changing” book:</a:t>
            </a:r>
          </a:p>
          <a:p>
            <a:pPr marL="228600" indent="-228600" eaLnBrk="1" hangingPunct="1">
              <a:spcAft>
                <a:spcPts val="1200"/>
              </a:spcAft>
            </a:pPr>
            <a:r>
              <a:rPr lang="en-US" altLang="ja-JP" sz="2200" dirty="0">
                <a:latin typeface="Arial" panose="020B0604020202020204" pitchFamily="34" charset="0"/>
              </a:rPr>
              <a:t>Choose paper, crayons, or markers to write and complete the sentences on the screen.</a:t>
            </a:r>
          </a:p>
          <a:p>
            <a:pPr marL="228600" indent="-228600" eaLnBrk="1" hangingPunct="1">
              <a:spcAft>
                <a:spcPts val="1200"/>
              </a:spcAft>
            </a:pPr>
            <a:r>
              <a:rPr lang="en-US" altLang="ja-JP" sz="2200" dirty="0">
                <a:latin typeface="Arial" panose="020B0604020202020204" pitchFamily="34" charset="0"/>
              </a:rPr>
              <a:t>Use paper clips to bind all pages together for each table.</a:t>
            </a:r>
          </a:p>
          <a:p>
            <a:pPr marL="228600" indent="-228600" eaLnBrk="1" hangingPunct="1">
              <a:spcAft>
                <a:spcPts val="1200"/>
              </a:spcAft>
            </a:pPr>
            <a:r>
              <a:rPr lang="en-US" altLang="ja-JP" sz="2200" dirty="0">
                <a:latin typeface="Arial" panose="020B0604020202020204" pitchFamily="34" charset="0"/>
              </a:rPr>
              <a:t>With your table mates, you may choose to create and add a cover. </a:t>
            </a:r>
          </a:p>
          <a:p>
            <a:pPr eaLnBrk="1" hangingPunct="1">
              <a:buFont typeface="Arial" panose="020B0604020202020204" pitchFamily="34" charset="0"/>
              <a:buNone/>
            </a:pPr>
            <a:endParaRPr lang="en-US" altLang="en-US" dirty="0"/>
          </a:p>
        </p:txBody>
      </p:sp>
      <p:sp>
        <p:nvSpPr>
          <p:cNvPr id="24579" name="Rectangle 10"/>
          <p:cNvSpPr>
            <a:spLocks noGrp="1"/>
          </p:cNvSpPr>
          <p:nvPr>
            <p:ph sz="quarter" idx="4"/>
          </p:nvPr>
        </p:nvSpPr>
        <p:spPr>
          <a:xfrm>
            <a:off x="5011269" y="1444532"/>
            <a:ext cx="3429001" cy="4449763"/>
          </a:xfrm>
          <a:effectLst>
            <a:glow rad="1016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a:lstStyle/>
          <a:p>
            <a:pPr marL="0" lvl="0" indent="0" eaLnBrk="1" hangingPunct="1">
              <a:buNone/>
            </a:pPr>
            <a:r>
              <a:rPr lang="en-US" dirty="0"/>
              <a:t>When I was a baby…</a:t>
            </a:r>
          </a:p>
          <a:p>
            <a:pPr marL="0" indent="0" eaLnBrk="1" hangingPunct="1">
              <a:buFont typeface="Arial" panose="020B0604020202020204" pitchFamily="34" charset="0"/>
              <a:buNone/>
            </a:pPr>
            <a:r>
              <a:rPr lang="en-US" altLang="en-US" dirty="0"/>
              <a:t>__________________.</a:t>
            </a:r>
          </a:p>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r>
              <a:rPr lang="en-US" altLang="en-US" dirty="0"/>
              <a:t>Now, I can… __________________.</a:t>
            </a:r>
          </a:p>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r>
              <a:rPr lang="en-US" altLang="en-US" dirty="0"/>
              <a:t>I am learning how to… __________________.</a:t>
            </a:r>
          </a:p>
        </p:txBody>
      </p:sp>
      <p:sp>
        <p:nvSpPr>
          <p:cNvPr id="24580"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BE5EF4-CA97-4E7C-A048-FAFF980CE2F9}" type="slidenum">
              <a:rPr lang="en-US" altLang="en-US" sz="1200"/>
              <a:pPr/>
              <a:t>3</a:t>
            </a:fld>
            <a:endParaRPr lang="en-US" altLang="en-US"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0" y="0"/>
            <a:ext cx="9144000" cy="1752600"/>
          </a:xfrm>
        </p:spPr>
        <p:txBody>
          <a:bodyPr/>
          <a:lstStyle/>
          <a:p>
            <a:r>
              <a:rPr lang="en-US" altLang="en-US" sz="2800" b="0" dirty="0"/>
              <a:t>Table 1.2 Detailed View of the Alignment Between: Social and Emotional Understanding and Empathy and Caring </a:t>
            </a:r>
            <a:r>
              <a:rPr lang="en-US" altLang="en-US" sz="2800" b="0" dirty="0" err="1"/>
              <a:t>substrands</a:t>
            </a:r>
            <a:r>
              <a:rPr lang="en-US" altLang="en-US" sz="2800" b="0" dirty="0"/>
              <a:t> and California Health Standards for Kindergarten</a:t>
            </a:r>
          </a:p>
        </p:txBody>
      </p:sp>
      <p:pic>
        <p:nvPicPr>
          <p:cNvPr id="80898"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28600" y="2057399"/>
            <a:ext cx="8701741" cy="3962401"/>
          </a:xfrm>
        </p:spPr>
      </p:pic>
      <p:sp>
        <p:nvSpPr>
          <p:cNvPr id="80899"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BB6E5E-97AB-490E-B256-01810D4A598F}" type="slidenum">
              <a:rPr lang="en-US" altLang="en-US" sz="1100"/>
              <a:pPr/>
              <a:t>30</a:t>
            </a:fld>
            <a:endParaRPr lang="en-US" altLang="en-US" sz="11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p:nvPr>
        </p:nvSpPr>
        <p:spPr/>
        <p:txBody>
          <a:bodyPr/>
          <a:lstStyle/>
          <a:p>
            <a:pPr eaLnBrk="1" hangingPunct="1"/>
            <a:r>
              <a:rPr lang="en-US" altLang="en-US" sz="3600" dirty="0"/>
              <a:t>Self in History-Social Science</a:t>
            </a:r>
          </a:p>
        </p:txBody>
      </p:sp>
      <p:pic>
        <p:nvPicPr>
          <p:cNvPr id="82946" name="Picture 8"/>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57200" y="1596512"/>
            <a:ext cx="4114800" cy="4129600"/>
          </a:xfrm>
          <a:noFill/>
        </p:spPr>
      </p:pic>
      <p:pic>
        <p:nvPicPr>
          <p:cNvPr id="82947" name="Picture 7"/>
          <p:cNvPicPr>
            <a:picLocks noGrp="1" noChangeAspect="1" noChangeArrowheads="1"/>
          </p:cNvPicPr>
          <p:nvPr>
            <p:ph sz="half" idx="2"/>
          </p:nvPr>
        </p:nvPicPr>
        <p:blipFill>
          <a:blip r:embed="rId4">
            <a:extLst>
              <a:ext uri="{28A0092B-C50C-407E-A947-70E740481C1C}">
                <a14:useLocalDpi xmlns:a14="http://schemas.microsoft.com/office/drawing/2010/main"/>
              </a:ext>
            </a:extLst>
          </a:blip>
          <a:stretch>
            <a:fillRect/>
          </a:stretch>
        </p:blipFill>
        <p:spPr>
          <a:xfrm>
            <a:off x="4724905" y="1596512"/>
            <a:ext cx="4038095" cy="4495238"/>
          </a:xfrm>
          <a:noFill/>
        </p:spPr>
      </p:pic>
      <p:sp>
        <p:nvSpPr>
          <p:cNvPr id="8294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2DB3B4A-2E20-44DC-908B-5929E4CDEDC9}" type="slidenum">
              <a:rPr lang="en-US" altLang="en-US" sz="1200"/>
              <a:pPr/>
              <a:t>31</a:t>
            </a:fld>
            <a:endParaRPr lang="en-US" altLang="en-US" sz="1200"/>
          </a:p>
        </p:txBody>
      </p:sp>
      <p:sp>
        <p:nvSpPr>
          <p:cNvPr id="82949" name="AutoShape 9"/>
          <p:cNvSpPr>
            <a:spLocks noChangeArrowheads="1"/>
          </p:cNvSpPr>
          <p:nvPr/>
        </p:nvSpPr>
        <p:spPr bwMode="auto">
          <a:xfrm>
            <a:off x="1905000" y="2743200"/>
            <a:ext cx="2209800" cy="609600"/>
          </a:xfrm>
          <a:prstGeom prst="roundRect">
            <a:avLst>
              <a:gd name="adj" fmla="val 16667"/>
            </a:avLst>
          </a:prstGeom>
          <a:noFill/>
          <a:ln w="3810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82950" name="Line 10"/>
          <p:cNvSpPr>
            <a:spLocks noChangeShapeType="1"/>
          </p:cNvSpPr>
          <p:nvPr/>
        </p:nvSpPr>
        <p:spPr bwMode="auto">
          <a:xfrm>
            <a:off x="4114800" y="3048000"/>
            <a:ext cx="990600" cy="1295400"/>
          </a:xfrm>
          <a:prstGeom prst="line">
            <a:avLst/>
          </a:prstGeom>
          <a:noFill/>
          <a:ln w="38100">
            <a:solidFill>
              <a:schemeClr val="accent2"/>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2"/>
          <p:cNvSpPr>
            <a:spLocks noGrp="1"/>
          </p:cNvSpPr>
          <p:nvPr>
            <p:ph type="title"/>
          </p:nvPr>
        </p:nvSpPr>
        <p:spPr/>
        <p:txBody>
          <a:bodyPr/>
          <a:lstStyle/>
          <a:p>
            <a:r>
              <a:rPr lang="en-US" altLang="en-US" dirty="0"/>
              <a:t>Empathy and Caring 60 month</a:t>
            </a:r>
            <a:br>
              <a:rPr lang="en-US" altLang="en-US" dirty="0"/>
            </a:br>
            <a:r>
              <a:rPr lang="en-US" altLang="en-US" dirty="0"/>
              <a:t>Foundations Video</a:t>
            </a:r>
          </a:p>
        </p:txBody>
      </p:sp>
      <p:sp>
        <p:nvSpPr>
          <p:cNvPr id="84994" name="Content Placeholder 4"/>
          <p:cNvSpPr>
            <a:spLocks noGrp="1"/>
          </p:cNvSpPr>
          <p:nvPr>
            <p:ph idx="1"/>
          </p:nvPr>
        </p:nvSpPr>
        <p:spPr/>
        <p:txBody>
          <a:bodyPr/>
          <a:lstStyle/>
          <a:p>
            <a:pPr marL="0" indent="0">
              <a:buFont typeface="Arial" panose="020B0604020202020204" pitchFamily="34" charset="0"/>
              <a:buNone/>
            </a:pPr>
            <a:endParaRPr lang="en-US" altLang="en-US" dirty="0"/>
          </a:p>
        </p:txBody>
      </p:sp>
      <p:sp>
        <p:nvSpPr>
          <p:cNvPr id="84996"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2482BB-302B-46EB-8830-2168797FDAF5}" type="slidenum">
              <a:rPr lang="en-US" altLang="en-US" sz="1200"/>
              <a:pPr/>
              <a:t>32</a:t>
            </a:fld>
            <a:endParaRPr lang="en-US" altLang="en-US" sz="1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p:cNvSpPr>
            <a:spLocks noGrp="1"/>
          </p:cNvSpPr>
          <p:nvPr>
            <p:ph type="title"/>
          </p:nvPr>
        </p:nvSpPr>
        <p:spPr/>
        <p:txBody>
          <a:bodyPr/>
          <a:lstStyle/>
          <a:p>
            <a:r>
              <a:rPr lang="en-US" altLang="en-US"/>
              <a:t>Video Reflection</a:t>
            </a:r>
          </a:p>
        </p:txBody>
      </p:sp>
      <p:sp>
        <p:nvSpPr>
          <p:cNvPr id="203778" name="Content Placeholder 2"/>
          <p:cNvSpPr>
            <a:spLocks noGrp="1"/>
          </p:cNvSpPr>
          <p:nvPr>
            <p:ph idx="1"/>
          </p:nvPr>
        </p:nvSpPr>
        <p:spPr/>
        <p:txBody>
          <a:bodyPr/>
          <a:lstStyle/>
          <a:p>
            <a:pPr>
              <a:spcAft>
                <a:spcPts val="1200"/>
              </a:spcAft>
            </a:pPr>
            <a:r>
              <a:rPr lang="en-US" altLang="en-US" dirty="0"/>
              <a:t>Find someone with your same hair color.</a:t>
            </a:r>
          </a:p>
          <a:p>
            <a:pPr>
              <a:spcAft>
                <a:spcPts val="1200"/>
              </a:spcAft>
            </a:pPr>
            <a:r>
              <a:rPr lang="en-US" altLang="en-US" dirty="0"/>
              <a:t>Exchange thoughts about the video.</a:t>
            </a:r>
          </a:p>
          <a:p>
            <a:r>
              <a:rPr lang="en-US" altLang="en-US" dirty="0"/>
              <a:t>Discuss:</a:t>
            </a:r>
          </a:p>
          <a:p>
            <a:pPr lvl="1"/>
            <a:r>
              <a:rPr lang="en-US" altLang="en-US" dirty="0"/>
              <a:t>Familiar examples of empathy </a:t>
            </a:r>
          </a:p>
          <a:p>
            <a:pPr lvl="1"/>
            <a:r>
              <a:rPr lang="en-US" altLang="en-US" dirty="0"/>
              <a:t>When you typically observe these examples in the classroom</a:t>
            </a:r>
          </a:p>
          <a:p>
            <a:endParaRPr lang="en-US" altLang="en-US" dirty="0"/>
          </a:p>
        </p:txBody>
      </p:sp>
      <p:sp>
        <p:nvSpPr>
          <p:cNvPr id="203780"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235691C-0280-42AB-BE00-F398356EA2C7}" type="slidenum">
              <a:rPr lang="en-US" altLang="en-US" sz="1100"/>
              <a:pPr/>
              <a:t>33</a:t>
            </a:fld>
            <a:endParaRPr lang="en-US" altLang="en-US" sz="11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4"/>
          <p:cNvSpPr>
            <a:spLocks noGrp="1"/>
          </p:cNvSpPr>
          <p:nvPr>
            <p:ph type="title"/>
          </p:nvPr>
        </p:nvSpPr>
        <p:spPr/>
        <p:txBody>
          <a:bodyPr/>
          <a:lstStyle/>
          <a:p>
            <a:pPr eaLnBrk="1" hangingPunct="1"/>
            <a:r>
              <a:rPr lang="en-US" altLang="en-US" dirty="0"/>
              <a:t>Self-Regulation: The Air Traffic Control System</a:t>
            </a:r>
          </a:p>
        </p:txBody>
      </p:sp>
      <p:pic>
        <p:nvPicPr>
          <p:cNvPr id="107523" name="execfunct.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752600" y="1747838"/>
            <a:ext cx="5562600" cy="4171950"/>
          </a:xfrm>
        </p:spPr>
      </p:pic>
      <p:sp>
        <p:nvSpPr>
          <p:cNvPr id="89091"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9FA96D-6FC4-4375-B149-A7D6ACDC4FD3}" type="slidenum">
              <a:rPr lang="en-US" altLang="en-US" sz="1200"/>
              <a:pPr/>
              <a:t>34</a:t>
            </a:fld>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75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7523"/>
                </p:tgtEl>
              </p:cMediaNode>
            </p:video>
            <p:seq concurrent="1" nextAc="seek">
              <p:cTn id="8" restart="whenNotActive" fill="hold" evtFilter="cancelBubble" nodeType="interactiveSeq">
                <p:stCondLst>
                  <p:cond evt="onClick" delay="0">
                    <p:tgtEl>
                      <p:spTgt spid="10752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7523"/>
                                        </p:tgtEl>
                                      </p:cBhvr>
                                    </p:cmd>
                                  </p:childTnLst>
                                </p:cTn>
                              </p:par>
                            </p:childTnLst>
                          </p:cTn>
                        </p:par>
                      </p:childTnLst>
                    </p:cTn>
                  </p:par>
                </p:childTnLst>
              </p:cTn>
              <p:nextCondLst>
                <p:cond evt="onClick" delay="0">
                  <p:tgtEl>
                    <p:spTgt spid="10752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altLang="en-US" dirty="0"/>
              <a:t>Self-Regulation Foundations</a:t>
            </a:r>
          </a:p>
        </p:txBody>
      </p:sp>
      <p:sp>
        <p:nvSpPr>
          <p:cNvPr id="43010" name="Text Placeholder 1"/>
          <p:cNvSpPr>
            <a:spLocks noGrp="1"/>
          </p:cNvSpPr>
          <p:nvPr>
            <p:ph type="body" idx="1"/>
          </p:nvPr>
        </p:nvSpPr>
        <p:spPr/>
        <p:txBody>
          <a:bodyPr/>
          <a:lstStyle/>
          <a:p>
            <a:r>
              <a:rPr lang="en-US" altLang="en-US" sz="3200">
                <a:effectLst>
                  <a:outerShdw blurRad="38100" dist="38100" dir="2700000" algn="tl">
                    <a:srgbClr val="FFFFFF"/>
                  </a:outerShdw>
                </a:effectLst>
              </a:rPr>
              <a:t>48 months</a:t>
            </a:r>
          </a:p>
        </p:txBody>
      </p:sp>
      <p:sp>
        <p:nvSpPr>
          <p:cNvPr id="2" name="Content Placeholder 1"/>
          <p:cNvSpPr>
            <a:spLocks noGrp="1"/>
          </p:cNvSpPr>
          <p:nvPr>
            <p:ph sz="half" idx="2"/>
          </p:nvPr>
        </p:nvSpPr>
        <p:spPr/>
        <p:style>
          <a:lnRef idx="2">
            <a:schemeClr val="accent5"/>
          </a:lnRef>
          <a:fillRef idx="1">
            <a:schemeClr val="lt1"/>
          </a:fillRef>
          <a:effectRef idx="0">
            <a:schemeClr val="accent5"/>
          </a:effectRef>
          <a:fontRef idx="minor">
            <a:schemeClr val="dk1"/>
          </a:fontRef>
        </p:style>
        <p:txBody>
          <a:bodyPr/>
          <a:lstStyle/>
          <a:p>
            <a:pPr marL="119063" indent="0">
              <a:buFont typeface="Arial" charset="0"/>
              <a:buNone/>
              <a:defRPr/>
            </a:pPr>
            <a:r>
              <a:rPr lang="en-US" sz="2800" dirty="0"/>
              <a:t>Need adult guidance in managing their attention, feelings, and impulses and show some effort at self-control. </a:t>
            </a:r>
          </a:p>
        </p:txBody>
      </p:sp>
      <p:sp>
        <p:nvSpPr>
          <p:cNvPr id="43012" name="Text Placeholder 3"/>
          <p:cNvSpPr>
            <a:spLocks noGrp="1"/>
          </p:cNvSpPr>
          <p:nvPr>
            <p:ph type="body" sz="quarter" idx="3"/>
          </p:nvPr>
        </p:nvSpPr>
        <p:spPr/>
        <p:txBody>
          <a:bodyPr/>
          <a:lstStyle/>
          <a:p>
            <a:r>
              <a:rPr lang="en-US" altLang="en-US" sz="3200">
                <a:effectLst>
                  <a:outerShdw blurRad="38100" dist="38100" dir="2700000" algn="tl">
                    <a:srgbClr val="FFFFFF"/>
                  </a:outerShdw>
                </a:effectLst>
              </a:rPr>
              <a:t>60 months</a:t>
            </a:r>
          </a:p>
        </p:txBody>
      </p:sp>
      <p:sp>
        <p:nvSpPr>
          <p:cNvPr id="3" name="Content Placeholder 2"/>
          <p:cNvSpPr>
            <a:spLocks noGrp="1"/>
          </p:cNvSpPr>
          <p:nvPr>
            <p:ph sz="quarter" idx="4"/>
          </p:nvPr>
        </p:nvSpPr>
        <p:spPr/>
        <p:style>
          <a:lnRef idx="2">
            <a:schemeClr val="accent5"/>
          </a:lnRef>
          <a:fillRef idx="1">
            <a:schemeClr val="lt1"/>
          </a:fillRef>
          <a:effectRef idx="0">
            <a:schemeClr val="accent5"/>
          </a:effectRef>
          <a:fontRef idx="minor">
            <a:schemeClr val="dk1"/>
          </a:fontRef>
        </p:style>
        <p:txBody>
          <a:bodyPr/>
          <a:lstStyle/>
          <a:p>
            <a:pPr marL="119063" indent="0">
              <a:buFont typeface="Arial" panose="020B0604020202020204" pitchFamily="34" charset="0"/>
              <a:buNone/>
            </a:pPr>
            <a:r>
              <a:rPr lang="en-US" altLang="en-US" sz="2800">
                <a:solidFill>
                  <a:srgbClr val="000000"/>
                </a:solidFill>
              </a:rPr>
              <a:t>Regulate their attention, thoughts, feelings, and impulses more consis­tently, although adult guidance</a:t>
            </a:r>
            <a:br>
              <a:rPr lang="en-US" altLang="en-US" sz="2800">
                <a:solidFill>
                  <a:srgbClr val="000000"/>
                </a:solidFill>
              </a:rPr>
            </a:br>
            <a:r>
              <a:rPr lang="en-US" altLang="en-US" sz="2800">
                <a:solidFill>
                  <a:srgbClr val="000000"/>
                </a:solidFill>
              </a:rPr>
              <a:t>is sometimes necessary. </a:t>
            </a:r>
          </a:p>
        </p:txBody>
      </p:sp>
      <p:sp>
        <p:nvSpPr>
          <p:cNvPr id="91142"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62A612F-C877-479A-8AB1-52E622481400}" type="slidenum">
              <a:rPr lang="en-US" altLang="en-US" sz="1200"/>
              <a:pPr/>
              <a:t>35</a:t>
            </a:fld>
            <a:endParaRPr lang="en-US" altLang="en-US" sz="1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30163" y="11113"/>
            <a:ext cx="9174163" cy="1382712"/>
          </a:xfrm>
        </p:spPr>
        <p:txBody>
          <a:bodyPr/>
          <a:lstStyle/>
          <a:p>
            <a:r>
              <a:rPr lang="en-US" altLang="en-US" dirty="0"/>
              <a:t>The Developing Brain</a:t>
            </a:r>
          </a:p>
        </p:txBody>
      </p:sp>
      <p:pic>
        <p:nvPicPr>
          <p:cNvPr id="93186"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519562" y="1393825"/>
            <a:ext cx="4303763" cy="4321175"/>
          </a:xfrm>
          <a:noFill/>
          <a:ln>
            <a:solidFill>
              <a:schemeClr val="tx1"/>
            </a:solidFill>
            <a:miter lim="800000"/>
            <a:headEnd/>
            <a:tailEnd/>
          </a:ln>
          <a:extLst>
            <a:ext uri="{909E8E84-426E-40dd-AFC4-6F175D3DCCD1}">
              <a14:hiddenFill xmlns="" xmlns:a14="http://schemas.microsoft.com/office/drawing/2010/main">
                <a:solidFill>
                  <a:srgbClr val="FFFFFF">
                    <a:alpha val="76077"/>
                  </a:srgbClr>
                </a:solidFill>
              </a14:hiddenFill>
            </a:ext>
          </a:extLst>
        </p:spPr>
      </p:pic>
      <p:sp>
        <p:nvSpPr>
          <p:cNvPr id="5" name="Content Placeholder 4"/>
          <p:cNvSpPr>
            <a:spLocks noGrp="1"/>
          </p:cNvSpPr>
          <p:nvPr>
            <p:ph sz="quarter" idx="4"/>
          </p:nvPr>
        </p:nvSpPr>
        <p:spPr>
          <a:xfrm>
            <a:off x="780256" y="1393825"/>
            <a:ext cx="3795712" cy="4495800"/>
          </a:xfrm>
        </p:spPr>
        <p:txBody>
          <a:bodyPr/>
          <a:lstStyle/>
          <a:p>
            <a:pPr marL="0" indent="0">
              <a:buFont typeface="Arial" panose="020B0604020202020204" pitchFamily="34" charset="0"/>
              <a:buNone/>
            </a:pPr>
            <a:r>
              <a:rPr lang="en-US" altLang="en-US" sz="3200" dirty="0"/>
              <a:t>“The developing brain…is a highly interconnected organ with different regions influencing, and being affected by, the others”       </a:t>
            </a:r>
          </a:p>
          <a:p>
            <a:pPr marL="0" indent="0">
              <a:buNone/>
            </a:pPr>
            <a:r>
              <a:rPr lang="en-US" altLang="en-US" sz="1800" dirty="0"/>
              <a:t>(PCF, Vol. 1, </a:t>
            </a:r>
            <a:r>
              <a:rPr lang="en-US" sz="1800" dirty="0">
                <a:ea typeface="MS PGothic" charset="0"/>
              </a:rPr>
              <a:t>p. </a:t>
            </a:r>
            <a:r>
              <a:rPr lang="en-US" altLang="en-US" sz="1800" dirty="0"/>
              <a:t>39).</a:t>
            </a:r>
          </a:p>
          <a:p>
            <a:pPr marL="0" indent="0">
              <a:buFont typeface="Arial" panose="020B0604020202020204" pitchFamily="34" charset="0"/>
              <a:buNone/>
            </a:pPr>
            <a:endParaRPr lang="en-US" altLang="en-US" sz="3200" dirty="0"/>
          </a:p>
          <a:p>
            <a:pPr marL="0" indent="0"/>
            <a:endParaRPr lang="en-US" altLang="en-US" sz="3200" dirty="0"/>
          </a:p>
        </p:txBody>
      </p:sp>
      <p:sp>
        <p:nvSpPr>
          <p:cNvPr id="93188"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0AE98A-7E22-4B84-9929-A285B79D9C39}" type="slidenum">
              <a:rPr lang="en-US" altLang="en-US" sz="1200"/>
              <a:pPr/>
              <a:t>36</a:t>
            </a:fld>
            <a:endParaRPr lang="en-US" altLang="en-US" sz="1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p:cNvSpPr>
          <p:nvPr>
            <p:ph type="title"/>
          </p:nvPr>
        </p:nvSpPr>
        <p:spPr/>
        <p:txBody>
          <a:bodyPr/>
          <a:lstStyle/>
          <a:p>
            <a:pPr eaLnBrk="1" hangingPunct="1"/>
            <a:r>
              <a:rPr lang="en-US" altLang="en-US" dirty="0"/>
              <a:t>Children and Stress</a:t>
            </a:r>
          </a:p>
        </p:txBody>
      </p:sp>
      <p:sp>
        <p:nvSpPr>
          <p:cNvPr id="94210" name="Rectangle 3"/>
          <p:cNvSpPr>
            <a:spLocks noGrp="1"/>
          </p:cNvSpPr>
          <p:nvPr>
            <p:ph idx="1"/>
          </p:nvPr>
        </p:nvSpPr>
        <p:spPr/>
        <p:txBody>
          <a:bodyPr/>
          <a:lstStyle/>
          <a:p>
            <a:pPr marL="0" indent="0" eaLnBrk="1" hangingPunct="1">
              <a:buFont typeface="Arial" panose="020B0604020202020204" pitchFamily="34" charset="0"/>
              <a:buNone/>
            </a:pPr>
            <a:r>
              <a:rPr lang="en-US" altLang="en-US" dirty="0"/>
              <a:t>“There is growing experience of chronic unpredictable and overwhelming stress in the early years can lead to the development of neurobiological stress systems in the brain that are sensitive to threat and lead young children to overreact to ordinary stressful events” </a:t>
            </a:r>
            <a:r>
              <a:rPr lang="en-US" altLang="en-US" sz="1800" dirty="0"/>
              <a:t>(National Scientific Council on the Developing Child 2005, as cited in PCF, Vol. 1, p. 40).</a:t>
            </a:r>
          </a:p>
        </p:txBody>
      </p:sp>
      <p:sp>
        <p:nvSpPr>
          <p:cNvPr id="94211"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ED37DFC-5496-4516-8D12-B8A4C387DFD8}" type="slidenum">
              <a:rPr lang="en-US" altLang="en-US" sz="1200"/>
              <a:pPr/>
              <a:t>37</a:t>
            </a:fld>
            <a:endParaRPr lang="en-US" altLang="en-US" sz="1200"/>
          </a:p>
        </p:txBody>
      </p:sp>
    </p:spTree>
    <p:extLst>
      <p:ext uri="{BB962C8B-B14F-4D97-AF65-F5344CB8AC3E}">
        <p14:creationId xmlns:p14="http://schemas.microsoft.com/office/powerpoint/2010/main" val="4188512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4"/>
          <p:cNvSpPr>
            <a:spLocks noGrp="1"/>
          </p:cNvSpPr>
          <p:nvPr>
            <p:ph type="title"/>
          </p:nvPr>
        </p:nvSpPr>
        <p:spPr>
          <a:xfrm>
            <a:off x="457200" y="304800"/>
            <a:ext cx="8229600" cy="1143000"/>
          </a:xfrm>
        </p:spPr>
        <p:txBody>
          <a:bodyPr/>
          <a:lstStyle/>
          <a:p>
            <a:pPr eaLnBrk="1" hangingPunct="1"/>
            <a:r>
              <a:rPr lang="en-US" altLang="en-US" sz="3600"/>
              <a:t>Poverty is one factor connected to toxic stress…Other factors include:</a:t>
            </a:r>
          </a:p>
        </p:txBody>
      </p:sp>
      <p:sp>
        <p:nvSpPr>
          <p:cNvPr id="99331"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F0043E1-BF05-48F3-8876-7A06E905819B}" type="slidenum">
              <a:rPr lang="en-US" altLang="en-US" sz="1200"/>
              <a:pPr/>
              <a:t>38</a:t>
            </a:fld>
            <a:endParaRPr lang="en-US" altLang="en-US" sz="1200"/>
          </a:p>
        </p:txBody>
      </p:sp>
      <p:pic>
        <p:nvPicPr>
          <p:cNvPr id="1026" name="Picture 2" descr="http://www.npr.org/assets/img/2015/02/20/aces-1_custom.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0200" y="1483468"/>
            <a:ext cx="5943600" cy="442836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rot="10800000" flipV="1">
            <a:off x="1820694" y="5947503"/>
            <a:ext cx="5723106" cy="369332"/>
          </a:xfrm>
          <a:prstGeom prst="rect">
            <a:avLst/>
          </a:prstGeom>
        </p:spPr>
        <p:txBody>
          <a:bodyPr wrap="square">
            <a:spAutoFit/>
          </a:bodyPr>
          <a:lstStyle/>
          <a:p>
            <a:r>
              <a:rPr lang="en-US" dirty="0"/>
              <a:t>Source: Centers for Disease Control and Prevention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7" descr="zelman-vladimir-exploring-new-frontiers-of-brain-preservation-and-protection-22-7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939C20F-5AE0-47C0-B07F-E9FA66587295}" type="slidenum">
              <a:rPr lang="en-US" altLang="en-US" sz="1200"/>
              <a:pPr/>
              <a:t>39</a:t>
            </a:fld>
            <a:endParaRPr lang="en-US" altLang="en-US"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21"/>
            <a:ext cx="8229600" cy="1143000"/>
          </a:xfrm>
        </p:spPr>
        <p:txBody>
          <a:bodyPr/>
          <a:lstStyle/>
          <a:p>
            <a:r>
              <a:rPr lang="en-US" dirty="0"/>
              <a:t>Objectives</a:t>
            </a:r>
          </a:p>
        </p:txBody>
      </p:sp>
      <p:sp>
        <p:nvSpPr>
          <p:cNvPr id="3" name="Content Placeholder 2"/>
          <p:cNvSpPr>
            <a:spLocks noGrp="1"/>
          </p:cNvSpPr>
          <p:nvPr>
            <p:ph idx="1"/>
          </p:nvPr>
        </p:nvSpPr>
        <p:spPr>
          <a:xfrm>
            <a:off x="457200" y="1127706"/>
            <a:ext cx="8229600" cy="5362304"/>
          </a:xfrm>
        </p:spPr>
        <p:txBody>
          <a:bodyPr/>
          <a:lstStyle/>
          <a:p>
            <a:pPr lvl="0"/>
            <a:r>
              <a:rPr lang="en-US" altLang="en-US" sz="2400" dirty="0">
                <a:solidFill>
                  <a:prstClr val="black"/>
                </a:solidFill>
                <a:ea typeface="MS PGothic" panose="020B0600070205080204" pitchFamily="34" charset="-128"/>
              </a:rPr>
              <a:t>Gain understanding of key concepts from the </a:t>
            </a:r>
            <a:r>
              <a:rPr lang="en-US" altLang="en-US" sz="2400" i="1" dirty="0">
                <a:solidFill>
                  <a:prstClr val="black"/>
                </a:solidFill>
                <a:ea typeface="MS PGothic" panose="020B0600070205080204" pitchFamily="34" charset="-128"/>
              </a:rPr>
              <a:t>California Preschool Learning Foundations, Volume 1 and the California Preschool Curriculum Framework, Volume 1—</a:t>
            </a:r>
            <a:r>
              <a:rPr lang="en-US" altLang="en-US" sz="2400" dirty="0">
                <a:solidFill>
                  <a:prstClr val="black"/>
                </a:solidFill>
                <a:ea typeface="MS PGothic" panose="020B0600070205080204" pitchFamily="34" charset="-128"/>
              </a:rPr>
              <a:t>Social-Emotional Development domain, </a:t>
            </a:r>
            <a:r>
              <a:rPr lang="en-US" altLang="en-US" sz="2400" dirty="0"/>
              <a:t>Self</a:t>
            </a:r>
            <a:r>
              <a:rPr lang="en-US" sz="2400" dirty="0"/>
              <a:t> </a:t>
            </a:r>
            <a:r>
              <a:rPr lang="en-US" altLang="en-US" sz="2400" dirty="0">
                <a:solidFill>
                  <a:prstClr val="black"/>
                </a:solidFill>
                <a:ea typeface="MS PGothic" panose="020B0600070205080204" pitchFamily="34" charset="-128"/>
              </a:rPr>
              <a:t>strand.</a:t>
            </a:r>
          </a:p>
          <a:p>
            <a:pPr lvl="0"/>
            <a:r>
              <a:rPr lang="en-US" altLang="en-US" sz="2400" dirty="0">
                <a:solidFill>
                  <a:prstClr val="black"/>
                </a:solidFill>
                <a:ea typeface="MS PGothic" panose="020B0600070205080204" pitchFamily="34" charset="-128"/>
              </a:rPr>
              <a:t>Observe, read, and discuss the developmental continuum for vocabulary that will guide instruction and learning in Transitional Kindergarten (TK).</a:t>
            </a:r>
          </a:p>
          <a:p>
            <a:r>
              <a:rPr lang="en-US" altLang="en-US" sz="2400" dirty="0">
                <a:solidFill>
                  <a:prstClr val="black"/>
                </a:solidFill>
                <a:ea typeface="MS PGothic" panose="020B0600070205080204" pitchFamily="34" charset="-128"/>
              </a:rPr>
              <a:t>Practice using the Preschool Learning Foundations (PLF) and Preschool Curriculum Framework (PCF) to intentionally plan developmentally appropriate, cultural, and inclusive strategies that promote the development of </a:t>
            </a:r>
            <a:r>
              <a:rPr lang="en-US" sz="2400" dirty="0"/>
              <a:t>skills, knowledge, and behaviors </a:t>
            </a:r>
            <a:r>
              <a:rPr lang="en-US" sz="2400"/>
              <a:t>related to </a:t>
            </a:r>
            <a:r>
              <a:rPr lang="en-US" altLang="en-US" sz="2400">
                <a:solidFill>
                  <a:prstClr val="black"/>
                </a:solidFill>
                <a:ea typeface="MS PGothic" panose="020B0600070205080204" pitchFamily="34" charset="-128"/>
              </a:rPr>
              <a:t>social-emotional </a:t>
            </a:r>
            <a:r>
              <a:rPr lang="en-US" altLang="en-US" sz="2400" dirty="0">
                <a:solidFill>
                  <a:prstClr val="black"/>
                </a:solidFill>
                <a:ea typeface="MS PGothic" panose="020B0600070205080204" pitchFamily="34" charset="-128"/>
              </a:rPr>
              <a:t>development.</a:t>
            </a:r>
            <a:endParaRPr lang="en-US" sz="2400" dirty="0"/>
          </a:p>
          <a:p>
            <a:pPr lvl="0"/>
            <a:endParaRPr lang="en-US" altLang="en-US" sz="2400" dirty="0">
              <a:solidFill>
                <a:prstClr val="black"/>
              </a:solidFill>
              <a:ea typeface="MS PGothic" panose="020B0600070205080204" pitchFamily="34" charset="-128"/>
            </a:endParaRPr>
          </a:p>
          <a:p>
            <a:endParaRPr lang="en-US" sz="2400"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4</a:t>
            </a:fld>
            <a:endParaRPr lang="en-US" altLang="en-US"/>
          </a:p>
        </p:txBody>
      </p:sp>
    </p:spTree>
    <p:extLst>
      <p:ext uri="{BB962C8B-B14F-4D97-AF65-F5344CB8AC3E}">
        <p14:creationId xmlns:p14="http://schemas.microsoft.com/office/powerpoint/2010/main" val="1202980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sz="quarter"/>
          </p:nvPr>
        </p:nvSpPr>
        <p:spPr>
          <a:xfrm>
            <a:off x="473149" y="182562"/>
            <a:ext cx="8229600" cy="922867"/>
          </a:xfrm>
        </p:spPr>
        <p:txBody>
          <a:bodyPr/>
          <a:lstStyle/>
          <a:p>
            <a:r>
              <a:rPr lang="en-US" dirty="0"/>
              <a:t>Stress and Learning</a:t>
            </a:r>
          </a:p>
        </p:txBody>
      </p:sp>
      <p:sp>
        <p:nvSpPr>
          <p:cNvPr id="2" name="Content Placeholder 1"/>
          <p:cNvSpPr>
            <a:spLocks noGrp="1"/>
          </p:cNvSpPr>
          <p:nvPr>
            <p:ph sz="quarter" idx="1"/>
          </p:nvPr>
        </p:nvSpPr>
        <p:spPr>
          <a:xfrm>
            <a:off x="398721" y="1055497"/>
            <a:ext cx="8534400" cy="2286000"/>
          </a:xfrm>
        </p:spPr>
        <p:txBody>
          <a:bodyPr/>
          <a:lstStyle/>
          <a:p>
            <a:pPr marL="0" indent="0">
              <a:buNone/>
            </a:pPr>
            <a:r>
              <a:rPr lang="en-US" sz="2800" dirty="0"/>
              <a:t>“Research shows that, even under stressful conditions, supportive, responsive relationships with caring adults as early in life as possible can prevent or reverse the damaging effects of toxic stress response” </a:t>
            </a:r>
            <a:r>
              <a:rPr lang="en-US" sz="1800" dirty="0"/>
              <a:t>(Center on the Developing Child at Harvard University 2016).</a:t>
            </a:r>
            <a:endParaRPr lang="en-US" altLang="en-US" sz="2000" dirty="0">
              <a:latin typeface="Arial" panose="020B0604020202020204" pitchFamily="34" charset="0"/>
            </a:endParaRPr>
          </a:p>
        </p:txBody>
      </p:sp>
      <p:sp>
        <p:nvSpPr>
          <p:cNvPr id="3" name="Slide Number Placeholder 2"/>
          <p:cNvSpPr>
            <a:spLocks noGrp="1"/>
          </p:cNvSpPr>
          <p:nvPr>
            <p:ph type="sldNum" sz="quarter" idx="10"/>
          </p:nvPr>
        </p:nvSpPr>
        <p:spPr/>
        <p:txBody>
          <a:bodyPr/>
          <a:lstStyle/>
          <a:p>
            <a:fld id="{39FF6091-DDCD-409C-89F5-D8A5FE98899F}" type="slidenum">
              <a:rPr lang="en-US" altLang="en-US" smtClean="0"/>
              <a:pPr/>
              <a:t>40</a:t>
            </a:fld>
            <a:endParaRPr lang="en-US" altLang="en-US"/>
          </a:p>
        </p:txBody>
      </p:sp>
      <p:pic>
        <p:nvPicPr>
          <p:cNvPr id="8" name="Content Placeholder 5"/>
          <p:cNvPicPr>
            <a:picLocks noGrp="1" noChangeAspect="1"/>
          </p:cNvPicPr>
          <p:nvPr>
            <p:ph sz="quarter" idx="2"/>
          </p:nvPr>
        </p:nvPicPr>
        <p:blipFill rotWithShape="1">
          <a:blip r:embed="rId3" cstate="email">
            <a:extLst>
              <a:ext uri="{28A0092B-C50C-407E-A947-70E740481C1C}">
                <a14:useLocalDpi xmlns:a14="http://schemas.microsoft.com/office/drawing/2010/main"/>
              </a:ext>
            </a:extLst>
          </a:blip>
          <a:srcRect/>
          <a:stretch/>
        </p:blipFill>
        <p:spPr>
          <a:xfrm>
            <a:off x="4658833" y="3374853"/>
            <a:ext cx="3622141" cy="3124200"/>
          </a:xfrm>
        </p:spPr>
      </p:pic>
      <p:pic>
        <p:nvPicPr>
          <p:cNvPr id="9" name="Content Placeholder 11"/>
          <p:cNvPicPr>
            <a:picLocks noGrp="1" noChangeAspect="1"/>
          </p:cNvPicPr>
          <p:nvPr>
            <p:ph sz="quarter" idx="4"/>
          </p:nvPr>
        </p:nvPicPr>
        <p:blipFill rotWithShape="1">
          <a:blip r:embed="rId4" cstate="email">
            <a:extLst>
              <a:ext uri="{28A0092B-C50C-407E-A947-70E740481C1C}">
                <a14:useLocalDpi xmlns:a14="http://schemas.microsoft.com/office/drawing/2010/main"/>
              </a:ext>
            </a:extLst>
          </a:blip>
          <a:srcRect/>
          <a:stretch/>
        </p:blipFill>
        <p:spPr>
          <a:xfrm>
            <a:off x="533400" y="3412067"/>
            <a:ext cx="3940892" cy="2760133"/>
          </a:xfrm>
        </p:spPr>
      </p:pic>
    </p:spTree>
    <p:extLst>
      <p:ext uri="{BB962C8B-B14F-4D97-AF65-F5344CB8AC3E}">
        <p14:creationId xmlns:p14="http://schemas.microsoft.com/office/powerpoint/2010/main" val="4108964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p:cNvSpPr>
          <p:nvPr>
            <p:ph type="title"/>
          </p:nvPr>
        </p:nvSpPr>
        <p:spPr/>
        <p:txBody>
          <a:bodyPr/>
          <a:lstStyle/>
          <a:p>
            <a:pPr eaLnBrk="1" hangingPunct="1"/>
            <a:r>
              <a:rPr lang="en-US" altLang="en-US" dirty="0"/>
              <a:t>Pause for Reflection</a:t>
            </a:r>
          </a:p>
        </p:txBody>
      </p:sp>
      <p:sp>
        <p:nvSpPr>
          <p:cNvPr id="103426" name="Rectangle 9"/>
          <p:cNvSpPr>
            <a:spLocks noGrp="1"/>
          </p:cNvSpPr>
          <p:nvPr>
            <p:ph sz="half" idx="1"/>
          </p:nvPr>
        </p:nvSpPr>
        <p:spPr>
          <a:xfrm>
            <a:off x="482600" y="1417638"/>
            <a:ext cx="5765800" cy="4525963"/>
          </a:xfrm>
        </p:spPr>
        <p:txBody>
          <a:bodyPr/>
          <a:lstStyle/>
          <a:p>
            <a:pPr eaLnBrk="1" hangingPunct="1">
              <a:spcAft>
                <a:spcPts val="1200"/>
              </a:spcAft>
            </a:pPr>
            <a:r>
              <a:rPr lang="en-US" altLang="en-US" dirty="0"/>
              <a:t>Find the All About Self booklet.</a:t>
            </a:r>
          </a:p>
          <a:p>
            <a:pPr eaLnBrk="1" hangingPunct="1">
              <a:spcAft>
                <a:spcPts val="1200"/>
              </a:spcAft>
            </a:pPr>
            <a:r>
              <a:rPr lang="en-US" altLang="en-US" dirty="0"/>
              <a:t>Use the </a:t>
            </a:r>
            <a:r>
              <a:rPr lang="en-US" altLang="ja-JP" dirty="0"/>
              <a:t>“Some key findings I don’t want to forget” pages for notes.</a:t>
            </a:r>
          </a:p>
          <a:p>
            <a:pPr eaLnBrk="1" hangingPunct="1">
              <a:spcAft>
                <a:spcPts val="1200"/>
              </a:spcAft>
            </a:pPr>
            <a:r>
              <a:rPr lang="en-US" altLang="ja-JP" dirty="0"/>
              <a:t>Record how the information from this section has impacted your thinking on a heart post-it note and display it on the group heart on the wall.</a:t>
            </a:r>
          </a:p>
        </p:txBody>
      </p:sp>
      <p:pic>
        <p:nvPicPr>
          <p:cNvPr id="103427" name="Picture 8"/>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476999" y="1600200"/>
            <a:ext cx="2171699" cy="2685773"/>
          </a:xfrm>
          <a:ln w="38100">
            <a:solidFill>
              <a:schemeClr val="tx1"/>
            </a:solidFill>
            <a:miter lim="800000"/>
            <a:headEnd/>
            <a:tailEnd/>
          </a:ln>
        </p:spPr>
      </p:pic>
      <p:sp>
        <p:nvSpPr>
          <p:cNvPr id="103428"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928DFFE-CAE2-48E6-9382-81456806B4B0}" type="slidenum">
              <a:rPr lang="en-US" altLang="en-US" sz="1200"/>
              <a:pPr/>
              <a:t>41</a:t>
            </a:fld>
            <a:endParaRPr lang="en-US" altLang="en-US" sz="1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039769" y="1540671"/>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4" name="Right Arrow 13"/>
          <p:cNvSpPr/>
          <p:nvPr/>
        </p:nvSpPr>
        <p:spPr>
          <a:xfrm rot="5400000">
            <a:off x="3778250" y="1817688"/>
            <a:ext cx="1587500" cy="787400"/>
          </a:xfrm>
          <a:prstGeom prst="rightArrow">
            <a:avLst/>
          </a:prstGeom>
          <a:solidFill>
            <a:srgbClr val="DE007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3" name="Right Arrow 12"/>
          <p:cNvSpPr/>
          <p:nvPr/>
        </p:nvSpPr>
        <p:spPr>
          <a:xfrm rot="5400000">
            <a:off x="1070769" y="1540672"/>
            <a:ext cx="1033461" cy="787400"/>
          </a:xfrm>
          <a:prstGeom prst="rightArrow">
            <a:avLst/>
          </a:prstGeom>
          <a:solidFill>
            <a:srgbClr val="FF85C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5" name="Title 4"/>
          <p:cNvSpPr>
            <a:spLocks noGrp="1"/>
          </p:cNvSpPr>
          <p:nvPr>
            <p:ph type="title" sz="quarter"/>
          </p:nvPr>
        </p:nvSpPr>
        <p:spPr>
          <a:noFill/>
          <a:ln w="38100">
            <a:solidFill>
              <a:schemeClr val="bg1"/>
            </a:solidFill>
          </a:ln>
        </p:spPr>
        <p:txBody>
          <a:bodyPr/>
          <a:lstStyle/>
          <a:p>
            <a:pPr>
              <a:defRPr/>
            </a:pPr>
            <a:r>
              <a:rPr lang="en-US" dirty="0"/>
              <a:t>Three Guiding Questions</a:t>
            </a:r>
          </a:p>
        </p:txBody>
      </p:sp>
      <p:sp>
        <p:nvSpPr>
          <p:cNvPr id="6" name="Content Placeholder 5"/>
          <p:cNvSpPr>
            <a:spLocks noGrp="1"/>
          </p:cNvSpPr>
          <p:nvPr>
            <p:ph sz="quarter" idx="1"/>
          </p:nvPr>
        </p:nvSpPr>
        <p:spPr>
          <a:xfrm>
            <a:off x="266700" y="2451102"/>
            <a:ext cx="2641600" cy="2806698"/>
          </a:xfrm>
          <a:solidFill>
            <a:srgbClr val="FF85C5"/>
          </a:solidFill>
          <a:ln w="38100">
            <a:solidFill>
              <a:schemeClr val="lt1">
                <a:hueOff val="0"/>
                <a:satOff val="0"/>
                <a:lumOff val="0"/>
              </a:schemeClr>
            </a:solidFill>
          </a:ln>
        </p:spPr>
        <p:txBody>
          <a:bodyPr anchor="ctr"/>
          <a:lstStyle/>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 progressions for the Self strand?</a:t>
            </a:r>
          </a:p>
          <a:p>
            <a:pPr marL="0" indent="0">
              <a:buFont typeface="Arial" panose="020B0604020202020204" pitchFamily="34" charset="0"/>
              <a:buNone/>
              <a:defRPr/>
            </a:pPr>
            <a:endParaRPr lang="en-US" sz="2400" b="1" dirty="0">
              <a:solidFill>
                <a:schemeClr val="bg1"/>
              </a:solidFill>
            </a:endParaRPr>
          </a:p>
        </p:txBody>
      </p:sp>
      <p:sp>
        <p:nvSpPr>
          <p:cNvPr id="7" name="Content Placeholder 6"/>
          <p:cNvSpPr>
            <a:spLocks noGrp="1"/>
          </p:cNvSpPr>
          <p:nvPr>
            <p:ph sz="quarter" idx="2"/>
          </p:nvPr>
        </p:nvSpPr>
        <p:spPr>
          <a:xfrm>
            <a:off x="3251200" y="3031822"/>
            <a:ext cx="2641600" cy="2924478"/>
          </a:xfrm>
          <a:solidFill>
            <a:srgbClr val="DE0074"/>
          </a:solidFill>
          <a:ln w="38100">
            <a:solidFill>
              <a:schemeClr val="lt1">
                <a:hueOff val="0"/>
                <a:satOff val="0"/>
                <a:lumOff val="0"/>
              </a:schemeClr>
            </a:solidFill>
          </a:ln>
        </p:spPr>
        <p:txBody>
          <a:bodyPr anchor="ctr"/>
          <a:lstStyle/>
          <a:p>
            <a:pPr marL="0" indent="0" algn="ctr">
              <a:buNone/>
              <a:defRPr/>
            </a:pPr>
            <a:endParaRPr lang="en-US" sz="2400" b="1" dirty="0">
              <a:solidFill>
                <a:schemeClr val="bg1"/>
              </a:solidFill>
              <a:effectLst>
                <a:outerShdw blurRad="38100" dist="38100" dir="2700000" algn="tl">
                  <a:srgbClr val="000000">
                    <a:alpha val="43137"/>
                  </a:srgbClr>
                </a:outerShdw>
              </a:effectLst>
            </a:endParaRPr>
          </a:p>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developmentally appropriate strategies to support the development of self?</a:t>
            </a:r>
          </a:p>
          <a:p>
            <a:pPr marL="0" indent="0">
              <a:buFont typeface="Arial" panose="020B0604020202020204" pitchFamily="34" charset="0"/>
              <a:buNone/>
              <a:defRPr/>
            </a:pPr>
            <a:endParaRPr lang="en-US" sz="24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sz="quarter" idx="3"/>
          </p:nvPr>
        </p:nvSpPr>
        <p:spPr>
          <a:xfrm>
            <a:off x="6235700" y="2452688"/>
            <a:ext cx="2641600" cy="2805112"/>
          </a:xfrm>
          <a:solidFill>
            <a:srgbClr val="B0005D"/>
          </a:solidFill>
          <a:ln w="38100">
            <a:solidFill>
              <a:schemeClr val="lt1">
                <a:hueOff val="0"/>
                <a:satOff val="0"/>
                <a:lumOff val="0"/>
              </a:schemeClr>
            </a:solidFill>
          </a:ln>
        </p:spPr>
        <p:txBody>
          <a:bodyPr anchor="ctr"/>
          <a:lstStyle/>
          <a:p>
            <a:pPr marL="0" indent="0" algn="ctr">
              <a:buFont typeface="Arial" panose="020B0604020202020204" pitchFamily="34" charset="0"/>
              <a:buNone/>
              <a:defRPr/>
            </a:pPr>
            <a:r>
              <a:rPr lang="en-US" sz="2400" b="1" dirty="0">
                <a:solidFill>
                  <a:schemeClr val="bg1"/>
                </a:solidFill>
                <a:effectLst>
                  <a:outerShdw blurRad="38100" dist="38100" dir="2700000" algn="tl">
                    <a:srgbClr val="000000">
                      <a:alpha val="43137"/>
                    </a:srgbClr>
                  </a:outerShdw>
                </a:effectLst>
              </a:rPr>
              <a:t>How can I incorporate these strategies into my existing TK classroom?</a:t>
            </a:r>
          </a:p>
          <a:p>
            <a:pPr marL="0" indent="0">
              <a:buFont typeface="Arial" panose="020B0604020202020204" pitchFamily="34" charset="0"/>
              <a:buNone/>
              <a:defRPr/>
            </a:pPr>
            <a:endParaRPr lang="en-US" sz="2400" b="1" dirty="0">
              <a:solidFill>
                <a:schemeClr val="bg1"/>
              </a:solidFill>
            </a:endParaRPr>
          </a:p>
        </p:txBody>
      </p:sp>
      <p:sp>
        <p:nvSpPr>
          <p:cNvPr id="10249" name="Slide Number Placeholder 3"/>
          <p:cNvSpPr>
            <a:spLocks noGrp="1"/>
          </p:cNvSpPr>
          <p:nvPr>
            <p:ph type="sldNum" sz="quarter" idx="429496729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7BDA949-EC3F-4F03-BCC8-E2C86A073228}" type="slidenum">
              <a:rPr lang="en-US" altLang="en-US">
                <a:solidFill>
                  <a:srgbClr val="000000"/>
                </a:solidFill>
              </a:rPr>
              <a:pPr algn="r"/>
              <a:t>42</a:t>
            </a:fld>
            <a:endParaRPr lang="en-US" altLang="en-US">
              <a:solidFill>
                <a:srgbClr val="000000"/>
              </a:solidFill>
            </a:endParaRPr>
          </a:p>
        </p:txBody>
      </p:sp>
      <p:sp>
        <p:nvSpPr>
          <p:cNvPr id="10" name="AutoShape 6"/>
          <p:cNvSpPr>
            <a:spLocks noChangeArrowheads="1"/>
          </p:cNvSpPr>
          <p:nvPr/>
        </p:nvSpPr>
        <p:spPr bwMode="auto">
          <a:xfrm>
            <a:off x="3048000" y="2988655"/>
            <a:ext cx="3118796" cy="2967645"/>
          </a:xfrm>
          <a:prstGeom prst="roundRect">
            <a:avLst>
              <a:gd name="adj" fmla="val 16667"/>
            </a:avLst>
          </a:prstGeom>
          <a:noFill/>
          <a:ln w="63500">
            <a:solidFill>
              <a:srgbClr val="0070C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Tree>
    <p:extLst>
      <p:ext uri="{BB962C8B-B14F-4D97-AF65-F5344CB8AC3E}">
        <p14:creationId xmlns:p14="http://schemas.microsoft.com/office/powerpoint/2010/main" val="2976383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228601" y="274638"/>
            <a:ext cx="8569668" cy="1143000"/>
          </a:xfrm>
        </p:spPr>
        <p:txBody>
          <a:bodyPr/>
          <a:lstStyle/>
          <a:p>
            <a:pPr eaLnBrk="1" hangingPunct="1"/>
            <a:r>
              <a:rPr lang="en-US" altLang="en-US" sz="3600" dirty="0"/>
              <a:t>Resources to Support Developmentally Appropriate Strategies in TK</a:t>
            </a:r>
          </a:p>
        </p:txBody>
      </p:sp>
      <p:pic>
        <p:nvPicPr>
          <p:cNvPr id="107523"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38427" y="2755816"/>
            <a:ext cx="2236381" cy="2906796"/>
          </a:xfrm>
          <a:ln>
            <a:solidFill>
              <a:schemeClr val="bg1">
                <a:lumMod val="75000"/>
              </a:schemeClr>
            </a:solidFill>
          </a:ln>
        </p:spPr>
      </p:pic>
      <p:sp>
        <p:nvSpPr>
          <p:cNvPr id="107521"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D42E3EE-E9A1-48C9-8EDB-39F9EBF434D8}" type="slidenum">
              <a:rPr lang="en-US" altLang="en-US" sz="1200"/>
              <a:pPr/>
              <a:t>43</a:t>
            </a:fld>
            <a:endParaRPr lang="en-US" altLang="en-US" sz="1200"/>
          </a:p>
        </p:txBody>
      </p:sp>
      <p:pic>
        <p:nvPicPr>
          <p:cNvPr id="107524" name="Picture 32"/>
          <p:cNvPicPr>
            <a:picLocks noGrp="1" noChangeAspect="1" noChangeArrowheads="1"/>
          </p:cNvPicPr>
          <p:nvPr>
            <p:ph sz="half" idx="4294967295"/>
          </p:nvPr>
        </p:nvPicPr>
        <p:blipFill>
          <a:blip r:embed="rId4" cstate="email">
            <a:extLst>
              <a:ext uri="{28A0092B-C50C-407E-A947-70E740481C1C}">
                <a14:useLocalDpi xmlns:a14="http://schemas.microsoft.com/office/drawing/2010/main"/>
              </a:ext>
            </a:extLst>
          </a:blip>
          <a:stretch>
            <a:fillRect/>
          </a:stretch>
        </p:blipFill>
        <p:spPr>
          <a:xfrm>
            <a:off x="228601" y="1692276"/>
            <a:ext cx="2254250" cy="2754313"/>
          </a:xfrm>
        </p:spPr>
      </p:pic>
      <p:pic>
        <p:nvPicPr>
          <p:cNvPr id="107525" name="Picture 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270051" y="2286000"/>
            <a:ext cx="2286000"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11627" y="3151103"/>
            <a:ext cx="2263775" cy="298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0" y="304800"/>
            <a:ext cx="9144000" cy="1112838"/>
          </a:xfrm>
        </p:spPr>
        <p:txBody>
          <a:bodyPr/>
          <a:lstStyle/>
          <a:p>
            <a:pPr eaLnBrk="1" hangingPunct="1"/>
            <a:r>
              <a:rPr lang="en-US" altLang="en-US" dirty="0"/>
              <a:t>Preschool Curriculum Framework</a:t>
            </a:r>
          </a:p>
        </p:txBody>
      </p:sp>
      <p:pic>
        <p:nvPicPr>
          <p:cNvPr id="109572" name="Picture 11"/>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48746" y="1600200"/>
            <a:ext cx="3455507" cy="4525963"/>
          </a:xfrm>
          <a:noFill/>
        </p:spPr>
      </p:pic>
      <p:sp>
        <p:nvSpPr>
          <p:cNvPr id="109570" name="Rectangle 3"/>
          <p:cNvSpPr>
            <a:spLocks noGrp="1" noChangeArrowheads="1"/>
          </p:cNvSpPr>
          <p:nvPr>
            <p:ph sz="half" idx="2"/>
          </p:nvPr>
        </p:nvSpPr>
        <p:spPr>
          <a:xfrm>
            <a:off x="4495800" y="1600200"/>
            <a:ext cx="4419600" cy="4525963"/>
          </a:xfrm>
        </p:spPr>
        <p:txBody>
          <a:bodyPr/>
          <a:lstStyle/>
          <a:p>
            <a:pPr marL="0" indent="0" eaLnBrk="1" hangingPunct="1">
              <a:buFontTx/>
              <a:buNone/>
            </a:pPr>
            <a:r>
              <a:rPr lang="en-US" altLang="ja-JP" sz="3200" dirty="0"/>
              <a:t>“Created as a companion to the </a:t>
            </a:r>
            <a:r>
              <a:rPr lang="en-US" altLang="ja-JP" sz="3200" i="1" dirty="0"/>
              <a:t>California Preschool Learning Foundations, Volume 1” </a:t>
            </a:r>
            <a:r>
              <a:rPr lang="en-US" altLang="en-US" sz="1800" dirty="0"/>
              <a:t>(PCF, Vol. 1, p. v).</a:t>
            </a:r>
          </a:p>
          <a:p>
            <a:pPr marL="0" indent="0" eaLnBrk="1" hangingPunct="1">
              <a:buFontTx/>
              <a:buNone/>
            </a:pPr>
            <a:endParaRPr lang="en-US" altLang="en-US" sz="1800" dirty="0"/>
          </a:p>
        </p:txBody>
      </p:sp>
      <p:sp>
        <p:nvSpPr>
          <p:cNvPr id="109571" name="Slide Number Placeholder 6"/>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BB9F4AD-0BA9-4847-9496-D69EB52604AC}" type="slidenum">
              <a:rPr lang="en-US" altLang="en-US" sz="1400"/>
              <a:pPr/>
              <a:t>44</a:t>
            </a:fld>
            <a:endParaRPr lang="en-US" altLang="en-US" sz="1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073" r="3203"/>
          <a:stretch/>
        </p:blipFill>
        <p:spPr bwMode="auto">
          <a:xfrm>
            <a:off x="0" y="10236"/>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itle 1"/>
          <p:cNvSpPr>
            <a:spLocks noGrp="1"/>
          </p:cNvSpPr>
          <p:nvPr>
            <p:ph type="title"/>
          </p:nvPr>
        </p:nvSpPr>
        <p:spPr>
          <a:solidFill>
            <a:schemeClr val="accent1">
              <a:lumMod val="20000"/>
              <a:lumOff val="80000"/>
            </a:schemeClr>
          </a:solidFill>
        </p:spPr>
        <p:txBody>
          <a:bodyPr>
            <a:normAutofit/>
          </a:bodyPr>
          <a:lstStyle/>
          <a:p>
            <a:pPr eaLnBrk="1" hangingPunct="1">
              <a:defRPr/>
            </a:pPr>
            <a:r>
              <a:rPr lang="en-US" sz="3200" dirty="0"/>
              <a:t>Preschool Curriculum Framework Includes Universal Design for Learning</a:t>
            </a:r>
          </a:p>
        </p:txBody>
      </p:sp>
      <p:sp>
        <p:nvSpPr>
          <p:cNvPr id="9" name="Content Placeholder 8"/>
          <p:cNvSpPr>
            <a:spLocks noGrp="1"/>
          </p:cNvSpPr>
          <p:nvPr>
            <p:ph sz="half" idx="1"/>
          </p:nvPr>
        </p:nvSpPr>
        <p:spPr>
          <a:xfrm>
            <a:off x="5410200" y="3048000"/>
            <a:ext cx="3733800" cy="3796352"/>
          </a:xfrm>
          <a:solidFill>
            <a:schemeClr val="accent1">
              <a:lumMod val="20000"/>
              <a:lumOff val="80000"/>
              <a:alpha val="58000"/>
            </a:schemeClr>
          </a:solidFill>
        </p:spPr>
        <p:txBody>
          <a:bodyPr/>
          <a:lstStyle/>
          <a:p>
            <a:pPr eaLnBrk="1" hangingPunct="1">
              <a:buFontTx/>
              <a:buNone/>
              <a:defRPr/>
            </a:pPr>
            <a:r>
              <a:rPr lang="en-US" b="1" dirty="0">
                <a:effectLst>
                  <a:outerShdw blurRad="38100" dist="38100" dir="2700000" algn="tl">
                    <a:srgbClr val="DDDDDD"/>
                  </a:outerShdw>
                </a:effectLst>
                <a:latin typeface="Arial" charset="0"/>
                <a:ea typeface="ＭＳ Ｐゴシック" charset="0"/>
                <a:cs typeface="ＭＳ Ｐゴシック" charset="0"/>
              </a:rPr>
              <a:t>Provides for:</a:t>
            </a:r>
          </a:p>
          <a:p>
            <a:pPr eaLnBrk="1" hangingPunct="1">
              <a:defRPr/>
            </a:pPr>
            <a:r>
              <a:rPr lang="en-US" b="1" dirty="0">
                <a:effectLst>
                  <a:outerShdw blurRad="38100" dist="38100" dir="2700000" algn="tl">
                    <a:srgbClr val="DDDDDD"/>
                  </a:outerShdw>
                </a:effectLst>
                <a:latin typeface="Arial" charset="0"/>
                <a:ea typeface="ＭＳ Ｐゴシック" charset="0"/>
                <a:cs typeface="ＭＳ Ｐゴシック" charset="0"/>
              </a:rPr>
              <a:t>Multiple means of representation</a:t>
            </a:r>
          </a:p>
          <a:p>
            <a:pPr eaLnBrk="1" hangingPunct="1">
              <a:defRPr/>
            </a:pPr>
            <a:r>
              <a:rPr lang="en-US" b="1" dirty="0">
                <a:effectLst>
                  <a:outerShdw blurRad="38100" dist="38100" dir="2700000" algn="tl">
                    <a:srgbClr val="DDDDDD"/>
                  </a:outerShdw>
                </a:effectLst>
                <a:latin typeface="Arial" charset="0"/>
                <a:ea typeface="ＭＳ Ｐゴシック" charset="0"/>
                <a:cs typeface="ＭＳ Ｐゴシック" charset="0"/>
              </a:rPr>
              <a:t>Multiple means of engagement</a:t>
            </a:r>
          </a:p>
          <a:p>
            <a:pPr eaLnBrk="1" hangingPunct="1">
              <a:defRPr/>
            </a:pPr>
            <a:r>
              <a:rPr lang="en-US" b="1" dirty="0">
                <a:effectLst>
                  <a:outerShdw blurRad="38100" dist="38100" dir="2700000" algn="tl">
                    <a:srgbClr val="DDDDDD"/>
                  </a:outerShdw>
                </a:effectLst>
                <a:latin typeface="Arial" charset="0"/>
                <a:ea typeface="ＭＳ Ｐゴシック" charset="0"/>
                <a:cs typeface="ＭＳ Ｐゴシック" charset="0"/>
              </a:rPr>
              <a:t>Multiple means of expression</a:t>
            </a:r>
          </a:p>
          <a:p>
            <a:pPr marL="0" lvl="3" indent="0" eaLnBrk="1" hangingPunct="1">
              <a:buNone/>
              <a:defRPr/>
            </a:pPr>
            <a:r>
              <a:rPr lang="en-US" dirty="0">
                <a:ea typeface="MS PGothic" charset="0"/>
                <a:cs typeface="Arial" charset="0"/>
              </a:rPr>
              <a:t>     (PCF, Vol. 2, p. 14)</a:t>
            </a:r>
          </a:p>
          <a:p>
            <a:pPr eaLnBrk="1" hangingPunct="1">
              <a:defRPr/>
            </a:pPr>
            <a:endParaRPr lang="en-US" b="1" dirty="0">
              <a:effectLst>
                <a:outerShdw blurRad="38100" dist="38100" dir="2700000" algn="tl">
                  <a:srgbClr val="DDDDDD"/>
                </a:outerShdw>
              </a:effectLst>
              <a:latin typeface="Arial" charset="0"/>
              <a:ea typeface="ＭＳ Ｐゴシック" charset="0"/>
              <a:cs typeface="ＭＳ Ｐゴシック" charset="0"/>
            </a:endParaRPr>
          </a:p>
          <a:p>
            <a:pPr eaLnBrk="1" hangingPunct="1">
              <a:spcBef>
                <a:spcPct val="0"/>
              </a:spcBef>
              <a:defRPr/>
            </a:pPr>
            <a:endParaRPr lang="en-US" dirty="0">
              <a:latin typeface="Arial" charset="0"/>
              <a:ea typeface="ＭＳ Ｐゴシック" charset="0"/>
              <a:cs typeface="ＭＳ Ｐゴシック" charset="0"/>
            </a:endParaRPr>
          </a:p>
          <a:p>
            <a:pPr eaLnBrk="1" hangingPunct="1">
              <a:buFontTx/>
              <a:buNone/>
              <a:defRPr/>
            </a:pPr>
            <a:endParaRPr lang="en-US" sz="1600" b="1" dirty="0">
              <a:effectLst>
                <a:outerShdw blurRad="38100" dist="38100" dir="2700000" algn="tl">
                  <a:srgbClr val="DDDDDD"/>
                </a:outerShdw>
              </a:effectLst>
              <a:latin typeface="Arial"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E264C369-118E-4569-834C-6A5C7076BA11}" type="slidenum">
              <a:rPr lang="en-US" altLang="en-US" smtClean="0">
                <a:solidFill>
                  <a:schemeClr val="bg1"/>
                </a:solidFill>
              </a:rPr>
              <a:pPr>
                <a:defRPr/>
              </a:pPr>
              <a:t>45</a:t>
            </a:fld>
            <a:endParaRPr lang="en-US" altLang="en-US" dirty="0">
              <a:solidFill>
                <a:schemeClr val="bg1"/>
              </a:solidFill>
            </a:endParaRPr>
          </a:p>
        </p:txBody>
      </p:sp>
      <p:sp>
        <p:nvSpPr>
          <p:cNvPr id="6" name="Rectangle 5">
            <a:extLst>
              <a:ext uri="{FF2B5EF4-FFF2-40B4-BE49-F238E27FC236}">
                <a16:creationId xmlns:a16="http://schemas.microsoft.com/office/drawing/2014/main" id="{B456CABC-16B1-4E68-ACC5-825363467660}"/>
              </a:ext>
            </a:extLst>
          </p:cNvPr>
          <p:cNvSpPr>
            <a:spLocks noChangeArrowheads="1"/>
          </p:cNvSpPr>
          <p:nvPr/>
        </p:nvSpPr>
        <p:spPr bwMode="auto">
          <a:xfrm>
            <a:off x="342900" y="6608763"/>
            <a:ext cx="8458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896118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Content Placeholder 4"/>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l="7490" r="6232"/>
          <a:stretch/>
        </p:blipFill>
        <p:spPr>
          <a:xfrm>
            <a:off x="-457200" y="-15551"/>
            <a:ext cx="9601200" cy="6858000"/>
          </a:xfrm>
        </p:spPr>
      </p:pic>
      <p:sp>
        <p:nvSpPr>
          <p:cNvPr id="96258" name="Rectangle 2"/>
          <p:cNvSpPr>
            <a:spLocks noGrp="1" noChangeArrowheads="1"/>
          </p:cNvSpPr>
          <p:nvPr>
            <p:ph type="title"/>
          </p:nvPr>
        </p:nvSpPr>
        <p:spPr/>
        <p:txBody>
          <a:bodyPr>
            <a:normAutofit fontScale="90000"/>
          </a:bodyPr>
          <a:lstStyle/>
          <a:p>
            <a:pPr eaLnBrk="1" hangingPunct="1">
              <a:defRPr/>
            </a:pPr>
            <a:r>
              <a:rPr lang="en-US" dirty="0">
                <a:solidFill>
                  <a:schemeClr val="bg1"/>
                </a:solidFill>
              </a:rPr>
              <a:t>Preschool Curriculum Framework Includes Universal Design for Learning</a:t>
            </a:r>
          </a:p>
        </p:txBody>
      </p:sp>
      <p:sp>
        <p:nvSpPr>
          <p:cNvPr id="188419" name="Rectangle 4"/>
          <p:cNvSpPr>
            <a:spLocks noGrp="1" noChangeArrowheads="1"/>
          </p:cNvSpPr>
          <p:nvPr>
            <p:ph sz="half" idx="1"/>
          </p:nvPr>
        </p:nvSpPr>
        <p:spPr>
          <a:xfrm>
            <a:off x="457200" y="3733800"/>
            <a:ext cx="4038600" cy="2392363"/>
          </a:xfrm>
        </p:spPr>
        <p:txBody>
          <a:bodyPr/>
          <a:lstStyle/>
          <a:p>
            <a:pPr marL="0" indent="0">
              <a:buFontTx/>
              <a:buNone/>
            </a:pPr>
            <a:r>
              <a:rPr lang="en-US" altLang="en-US" sz="3200" b="1" dirty="0">
                <a:solidFill>
                  <a:srgbClr val="FFFFFF"/>
                </a:solidFill>
              </a:rPr>
              <a:t>Multiple means of…</a:t>
            </a:r>
          </a:p>
          <a:p>
            <a:r>
              <a:rPr lang="en-US" altLang="en-US" sz="3200" b="1" dirty="0">
                <a:solidFill>
                  <a:srgbClr val="FFFFFF"/>
                </a:solidFill>
              </a:rPr>
              <a:t>Expression</a:t>
            </a:r>
          </a:p>
          <a:p>
            <a:r>
              <a:rPr lang="en-US" altLang="en-US" sz="3200" b="1" dirty="0">
                <a:solidFill>
                  <a:srgbClr val="FFFFFF"/>
                </a:solidFill>
              </a:rPr>
              <a:t>Engagement</a:t>
            </a:r>
          </a:p>
          <a:p>
            <a:r>
              <a:rPr lang="en-US" altLang="en-US" sz="3200" b="1" dirty="0">
                <a:solidFill>
                  <a:srgbClr val="FFFFFF"/>
                </a:solidFill>
              </a:rPr>
              <a:t>Representation</a:t>
            </a:r>
          </a:p>
          <a:p>
            <a:endParaRPr lang="en-US" altLang="en-US" dirty="0">
              <a:solidFill>
                <a:srgbClr val="FFFFFF"/>
              </a:solidFill>
            </a:endParaRPr>
          </a:p>
        </p:txBody>
      </p:sp>
      <p:sp>
        <p:nvSpPr>
          <p:cNvPr id="188420"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DDCED33-0FBB-4012-9A28-BCC8F918BA83}" type="slidenum">
              <a:rPr lang="en-US" altLang="en-US" sz="1100">
                <a:solidFill>
                  <a:schemeClr val="bg1"/>
                </a:solidFill>
              </a:rPr>
              <a:pPr/>
              <a:t>46</a:t>
            </a:fld>
            <a:endParaRPr lang="en-US" altLang="en-US" sz="1100" dirty="0">
              <a:solidFill>
                <a:schemeClr val="bg1"/>
              </a:solidFill>
            </a:endParaRPr>
          </a:p>
        </p:txBody>
      </p:sp>
      <p:sp>
        <p:nvSpPr>
          <p:cNvPr id="6" name="Rectangle 5">
            <a:extLst>
              <a:ext uri="{FF2B5EF4-FFF2-40B4-BE49-F238E27FC236}">
                <a16:creationId xmlns:a16="http://schemas.microsoft.com/office/drawing/2014/main" id="{70E06DF1-D3D7-4FFE-AF32-07C7364F9493}"/>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2426560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952500" y="396875"/>
            <a:ext cx="7488238" cy="990600"/>
          </a:xfrm>
        </p:spPr>
        <p:txBody>
          <a:bodyPr/>
          <a:lstStyle/>
          <a:p>
            <a:r>
              <a:rPr lang="en-US" altLang="en-US"/>
              <a:t>Curriculum Framework:</a:t>
            </a:r>
            <a:br>
              <a:rPr lang="en-US" altLang="en-US"/>
            </a:br>
            <a:r>
              <a:rPr lang="en-US" altLang="en-US" sz="2500"/>
              <a:t>Strategies to Enrich Learning Opportunities</a:t>
            </a:r>
          </a:p>
        </p:txBody>
      </p:sp>
      <p:sp>
        <p:nvSpPr>
          <p:cNvPr id="189442" name="Rectangle 4"/>
          <p:cNvSpPr>
            <a:spLocks noGrp="1" noChangeArrowheads="1"/>
          </p:cNvSpPr>
          <p:nvPr>
            <p:ph type="body" sz="half" idx="2"/>
          </p:nvPr>
        </p:nvSpPr>
        <p:spPr>
          <a:xfrm>
            <a:off x="4675188" y="1676400"/>
            <a:ext cx="4303712" cy="4579938"/>
          </a:xfrm>
        </p:spPr>
        <p:txBody>
          <a:bodyPr/>
          <a:lstStyle/>
          <a:p>
            <a:pPr>
              <a:spcAft>
                <a:spcPct val="20000"/>
              </a:spcAft>
            </a:pPr>
            <a:r>
              <a:rPr lang="en-US" altLang="en-US" sz="2600" dirty="0"/>
              <a:t>Planned learning opportunities </a:t>
            </a:r>
          </a:p>
          <a:p>
            <a:pPr>
              <a:spcAft>
                <a:spcPct val="20000"/>
              </a:spcAft>
            </a:pPr>
            <a:r>
              <a:rPr lang="en-US" altLang="en-US" sz="2600" dirty="0"/>
              <a:t>Routines, environments, and materials</a:t>
            </a:r>
          </a:p>
          <a:p>
            <a:pPr>
              <a:spcAft>
                <a:spcPct val="20000"/>
              </a:spcAft>
            </a:pPr>
            <a:r>
              <a:rPr lang="en-US" altLang="en-US" sz="2600" dirty="0"/>
              <a:t>Building on children</a:t>
            </a:r>
            <a:r>
              <a:rPr lang="en-US" altLang="ja-JP" sz="2600" dirty="0"/>
              <a:t>’s knowledge, skills, and interests</a:t>
            </a:r>
          </a:p>
          <a:p>
            <a:r>
              <a:rPr lang="en-US" altLang="en-US" sz="2600" dirty="0"/>
              <a:t>Linguistically appropriate and culturally meaningful</a:t>
            </a:r>
          </a:p>
        </p:txBody>
      </p:sp>
      <p:pic>
        <p:nvPicPr>
          <p:cNvPr id="189443" name="Picture 40" descr="Cover_ppt">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4741" y="1676400"/>
            <a:ext cx="3559175" cy="4589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Oval 13"/>
          <p:cNvSpPr>
            <a:spLocks noChangeArrowheads="1"/>
          </p:cNvSpPr>
          <p:nvPr/>
        </p:nvSpPr>
        <p:spPr bwMode="auto">
          <a:xfrm>
            <a:off x="609600" y="1409887"/>
            <a:ext cx="1146175" cy="914400"/>
          </a:xfrm>
          <a:prstGeom prst="ellipse">
            <a:avLst/>
          </a:prstGeom>
          <a:noFill/>
          <a:ln w="635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sz="1800" i="1"/>
          </a:p>
        </p:txBody>
      </p:sp>
      <p:sp>
        <p:nvSpPr>
          <p:cNvPr id="189445"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E818BC2-A50C-411D-8071-A18048AD02AB}" type="slidenum">
              <a:rPr lang="en-US" altLang="en-US" sz="1100"/>
              <a:pPr/>
              <a:t>47</a:t>
            </a:fld>
            <a:endParaRPr lang="en-US" altLang="en-US" sz="1100"/>
          </a:p>
        </p:txBody>
      </p:sp>
    </p:spTree>
    <p:extLst>
      <p:ext uri="{BB962C8B-B14F-4D97-AF65-F5344CB8AC3E}">
        <p14:creationId xmlns:p14="http://schemas.microsoft.com/office/powerpoint/2010/main" val="3729132628"/>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p:txBody>
          <a:bodyPr/>
          <a:lstStyle/>
          <a:p>
            <a:r>
              <a:rPr lang="en-US" altLang="en-US" sz="3600" dirty="0">
                <a:solidFill>
                  <a:srgbClr val="000000"/>
                </a:solidFill>
              </a:rPr>
              <a:t>Guiding Principle Activity: We Do This Well! </a:t>
            </a:r>
          </a:p>
        </p:txBody>
      </p:sp>
      <p:pic>
        <p:nvPicPr>
          <p:cNvPr id="447492" name="Picture 4"/>
          <p:cNvPicPr>
            <a:picLocks noGrp="1" noChangeAspect="1" noChangeArrowheads="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609600" y="1715313"/>
            <a:ext cx="3657600" cy="3858649"/>
          </a:xfr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 xmlns:a14="http://schemas.microsoft.com/office/drawing/2010/main">
                <a:solidFill>
                  <a:schemeClr val="accent1"/>
                </a:solidFill>
              </a14:hiddenFill>
            </a:ext>
          </a:extLst>
        </p:spPr>
      </p:pic>
      <p:sp>
        <p:nvSpPr>
          <p:cNvPr id="108547" name="Content Placeholder 1"/>
          <p:cNvSpPr>
            <a:spLocks noGrp="1"/>
          </p:cNvSpPr>
          <p:nvPr>
            <p:ph sz="half" idx="2"/>
          </p:nvPr>
        </p:nvSpPr>
        <p:spPr/>
        <p:txBody>
          <a:bodyPr/>
          <a:lstStyle/>
          <a:p>
            <a:pPr marL="0" indent="0">
              <a:spcBef>
                <a:spcPts val="0"/>
              </a:spcBef>
              <a:buFont typeface="Arial" panose="020B0604020202020204" pitchFamily="34" charset="0"/>
              <a:buNone/>
            </a:pPr>
            <a:r>
              <a:rPr lang="en-US" altLang="en-US" dirty="0"/>
              <a:t>Guiding principles set the stage for implementing developmentally appropriate strategies.</a:t>
            </a:r>
          </a:p>
          <a:p>
            <a:pPr marL="0" indent="0">
              <a:spcBef>
                <a:spcPts val="0"/>
              </a:spcBef>
              <a:buFont typeface="Arial" panose="020B0604020202020204" pitchFamily="34" charset="0"/>
              <a:buNone/>
            </a:pPr>
            <a:endParaRPr lang="en-US" altLang="en-US" dirty="0"/>
          </a:p>
          <a:p>
            <a:pPr marL="0" indent="0">
              <a:spcBef>
                <a:spcPts val="0"/>
              </a:spcBef>
              <a:buFont typeface="Arial" panose="020B0604020202020204" pitchFamily="34" charset="0"/>
              <a:buNone/>
            </a:pPr>
            <a:r>
              <a:rPr lang="en-US" altLang="en-US" dirty="0"/>
              <a:t>Together we will read the guiding principles and self-reflect.</a:t>
            </a:r>
          </a:p>
        </p:txBody>
      </p:sp>
      <p:sp>
        <p:nvSpPr>
          <p:cNvPr id="10854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7B6128B-147B-4A18-8C66-CE72915CDEB6}" type="slidenum">
              <a:rPr lang="en-US" altLang="en-US" sz="1100"/>
              <a:pPr/>
              <a:t>48</a:t>
            </a:fld>
            <a:endParaRPr lang="en-US" altLang="en-US" sz="1100"/>
          </a:p>
        </p:txBody>
      </p:sp>
    </p:spTree>
    <p:extLst>
      <p:ext uri="{BB962C8B-B14F-4D97-AF65-F5344CB8AC3E}">
        <p14:creationId xmlns:p14="http://schemas.microsoft.com/office/powerpoint/2010/main" val="1609120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Content Placeholder 2"/>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25400"/>
            <a:ext cx="9144000" cy="6858000"/>
          </a:xfrm>
        </p:spPr>
      </p:pic>
      <p:sp>
        <p:nvSpPr>
          <p:cNvPr id="190466" name="Rectangle 2"/>
          <p:cNvSpPr>
            <a:spLocks noGrp="1"/>
          </p:cNvSpPr>
          <p:nvPr>
            <p:ph type="title"/>
          </p:nvPr>
        </p:nvSpPr>
        <p:spPr>
          <a:xfrm>
            <a:off x="3962400" y="228600"/>
            <a:ext cx="2895600" cy="4144962"/>
          </a:xfrm>
          <a:solidFill>
            <a:schemeClr val="bg2">
              <a:alpha val="58038"/>
            </a:schemeClr>
          </a:solidFill>
        </p:spPr>
        <p:txBody>
          <a:bodyPr/>
          <a:lstStyle/>
          <a:p>
            <a:pPr eaLnBrk="1" hangingPunct="1"/>
            <a:br>
              <a:rPr lang="en-US" altLang="ja-JP" b="0" dirty="0"/>
            </a:br>
            <a:r>
              <a:rPr lang="en-US" altLang="ja-JP" dirty="0"/>
              <a:t>Learning to Learn</a:t>
            </a:r>
            <a:br>
              <a:rPr lang="en-US" altLang="ja-JP" dirty="0"/>
            </a:br>
            <a:r>
              <a:rPr lang="en-US" altLang="ja-JP" dirty="0"/>
              <a:t>Self- Awareness and Initiative</a:t>
            </a:r>
            <a:br>
              <a:rPr lang="en-US" altLang="ja-JP" sz="3600" b="0" dirty="0"/>
            </a:br>
            <a:endParaRPr lang="en-US" altLang="en-US" sz="3600" b="0" dirty="0"/>
          </a:p>
        </p:txBody>
      </p:sp>
      <p:sp>
        <p:nvSpPr>
          <p:cNvPr id="4" name="Rectangle 3">
            <a:extLst>
              <a:ext uri="{FF2B5EF4-FFF2-40B4-BE49-F238E27FC236}">
                <a16:creationId xmlns:a16="http://schemas.microsoft.com/office/drawing/2014/main" id="{68657EBE-119A-435B-A49F-AC9070FF11DB}"/>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
        <p:nvSpPr>
          <p:cNvPr id="2" name="Slide Number Placeholder 1">
            <a:extLst>
              <a:ext uri="{FF2B5EF4-FFF2-40B4-BE49-F238E27FC236}">
                <a16:creationId xmlns:a16="http://schemas.microsoft.com/office/drawing/2014/main" id="{29E24120-B889-48DA-8CB2-D16402266904}"/>
              </a:ext>
            </a:extLst>
          </p:cNvPr>
          <p:cNvSpPr>
            <a:spLocks noGrp="1"/>
          </p:cNvSpPr>
          <p:nvPr>
            <p:ph type="sldNum" sz="quarter" idx="10"/>
          </p:nvPr>
        </p:nvSpPr>
        <p:spPr/>
        <p:txBody>
          <a:bodyPr/>
          <a:lstStyle/>
          <a:p>
            <a:fld id="{ABC98F65-93A4-4E94-8856-E3A9F143BA2F}" type="slidenum">
              <a:rPr lang="en-US" altLang="en-US" smtClean="0"/>
              <a:pPr/>
              <a:t>49</a:t>
            </a:fld>
            <a:endParaRPr lang="en-US" altLang="en-US"/>
          </a:p>
        </p:txBody>
      </p:sp>
    </p:spTree>
    <p:extLst>
      <p:ext uri="{BB962C8B-B14F-4D97-AF65-F5344CB8AC3E}">
        <p14:creationId xmlns:p14="http://schemas.microsoft.com/office/powerpoint/2010/main" val="4213856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508014" y="1441086"/>
            <a:ext cx="5504313" cy="4358705"/>
          </a:xfrm>
        </p:spPr>
        <p:txBody>
          <a:bodyPr/>
          <a:lstStyle/>
          <a:p>
            <a:r>
              <a:rPr lang="en-US" sz="1400" dirty="0">
                <a:solidFill>
                  <a:srgbClr val="F5E0DD"/>
                </a:solidFill>
              </a:rPr>
              <a:t>Preschool Curriculum Frameworks</a:t>
            </a:r>
          </a:p>
          <a:p>
            <a:r>
              <a:rPr lang="en-US" sz="1400" dirty="0">
                <a:solidFill>
                  <a:srgbClr val="F5E0DD"/>
                </a:solidFill>
              </a:rPr>
              <a:t>Preschool Alignment Document</a:t>
            </a:r>
          </a:p>
          <a:p>
            <a:r>
              <a:rPr lang="en-US" sz="1400" dirty="0">
                <a:solidFill>
                  <a:srgbClr val="F5E0DD"/>
                </a:solidFill>
              </a:rPr>
              <a:t>Developmentally Appropriate Practice</a:t>
            </a:r>
          </a:p>
          <a:p>
            <a:r>
              <a:rPr lang="en-US" sz="1400" dirty="0">
                <a:solidFill>
                  <a:srgbClr val="F5E0DD"/>
                </a:solidFill>
              </a:rPr>
              <a:t>California Common Core State Standards</a:t>
            </a:r>
          </a:p>
          <a:p>
            <a:r>
              <a:rPr lang="en-US" sz="1400" dirty="0">
                <a:solidFill>
                  <a:srgbClr val="F5E0DD"/>
                </a:solidFill>
              </a:rPr>
              <a:t>Preschool Learning Foundations</a:t>
            </a:r>
          </a:p>
          <a:p>
            <a:r>
              <a:rPr lang="en-US" sz="1400" dirty="0">
                <a:solidFill>
                  <a:srgbClr val="F5E0DD"/>
                </a:solidFill>
              </a:rPr>
              <a:t>English Language Arts/English Language Development Framework</a:t>
            </a:r>
          </a:p>
          <a:p>
            <a:r>
              <a:rPr lang="en-US" sz="1400" dirty="0">
                <a:solidFill>
                  <a:srgbClr val="F5E0DD"/>
                </a:solidFill>
              </a:rPr>
              <a:t>Transitional Kindergarten Implementation Guide</a:t>
            </a:r>
          </a:p>
          <a:p>
            <a:r>
              <a:rPr lang="en-US" sz="1400" dirty="0">
                <a:solidFill>
                  <a:srgbClr val="F5E0DD"/>
                </a:solidFill>
              </a:rPr>
              <a:t>DRDP Specific to TK and K</a:t>
            </a:r>
          </a:p>
          <a:p>
            <a:r>
              <a:rPr lang="en-US" sz="1400" dirty="0">
                <a:solidFill>
                  <a:srgbClr val="F5E0DD"/>
                </a:solidFill>
              </a:rPr>
              <a:t>Health Education Content Standards for California Public Schools</a:t>
            </a:r>
          </a:p>
          <a:p>
            <a:r>
              <a:rPr lang="en-US" sz="1400" dirty="0">
                <a:solidFill>
                  <a:srgbClr val="F5E0DD"/>
                </a:solidFill>
              </a:rPr>
              <a:t>Preschool English Learners Guide</a:t>
            </a:r>
          </a:p>
          <a:p>
            <a:endParaRPr lang="en-US" dirty="0">
              <a:solidFill>
                <a:srgbClr val="F5E0DD"/>
              </a:solidFill>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657854764"/>
              </p:ext>
            </p:extLst>
          </p:nvPr>
        </p:nvGraphicFramePr>
        <p:xfrm>
          <a:off x="35484" y="1081506"/>
          <a:ext cx="9021673" cy="555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3" name="Title 1"/>
          <p:cNvSpPr>
            <a:spLocks noGrp="1"/>
          </p:cNvSpPr>
          <p:nvPr>
            <p:ph type="title"/>
          </p:nvPr>
        </p:nvSpPr>
        <p:spPr/>
        <p:txBody>
          <a:bodyPr/>
          <a:lstStyle/>
          <a:p>
            <a:r>
              <a:rPr lang="en-US" altLang="en-US" sz="3200" dirty="0">
                <a:solidFill>
                  <a:srgbClr val="000000"/>
                </a:solidFill>
              </a:rPr>
              <a:t>CDE Publications and Resources that Support TK Implementation</a:t>
            </a:r>
          </a:p>
        </p:txBody>
      </p:sp>
      <p:sp>
        <p:nvSpPr>
          <p:cNvPr id="28675"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054CF32-EC5E-41E2-8BB8-EDE8B489556B}" type="slidenum">
              <a:rPr lang="en-US" altLang="en-US" sz="1200">
                <a:solidFill>
                  <a:prstClr val="black"/>
                </a:solidFill>
              </a:rPr>
              <a:pPr/>
              <a:t>5</a:t>
            </a:fld>
            <a:endParaRPr lang="en-US" altLang="en-US" sz="1200">
              <a:solidFill>
                <a:prstClr val="black"/>
              </a:solidFill>
            </a:endParaRPr>
          </a:p>
        </p:txBody>
      </p:sp>
      <p:pic>
        <p:nvPicPr>
          <p:cNvPr id="28677" name="Picture 7"/>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7494013" y="4953050"/>
            <a:ext cx="704088" cy="924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8"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51353" y="3502038"/>
            <a:ext cx="723003" cy="923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9"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63938" y="1998066"/>
            <a:ext cx="710418" cy="923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0" name="Picture 10"/>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858014" y="4953050"/>
            <a:ext cx="704088" cy="923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2"/>
          <a:stretch>
            <a:fillRect/>
          </a:stretch>
        </p:blipFill>
        <p:spPr>
          <a:xfrm>
            <a:off x="6411078" y="3471901"/>
            <a:ext cx="1003752" cy="777051"/>
          </a:xfrm>
          <a:prstGeom prst="rect">
            <a:avLst/>
          </a:prstGeom>
          <a:ln>
            <a:solidFill>
              <a:schemeClr val="bg1">
                <a:lumMod val="75000"/>
              </a:schemeClr>
            </a:solidFill>
          </a:ln>
        </p:spPr>
      </p:pic>
      <p:pic>
        <p:nvPicPr>
          <p:cNvPr id="28682" name="Picture 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10174" y="3619724"/>
            <a:ext cx="714303" cy="923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3" name="Picture 1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038264" y="2039349"/>
            <a:ext cx="1052293" cy="8147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4" name="Picture 1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157444" y="4953050"/>
            <a:ext cx="701140" cy="923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5"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89659" y="2101385"/>
            <a:ext cx="646589" cy="831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61555" y="4953050"/>
            <a:ext cx="708050" cy="923544"/>
          </a:xfrm>
          <a:prstGeom prst="rect">
            <a:avLst/>
          </a:prstGeom>
        </p:spPr>
      </p:pic>
    </p:spTree>
    <p:extLst>
      <p:ext uri="{BB962C8B-B14F-4D97-AF65-F5344CB8AC3E}">
        <p14:creationId xmlns:p14="http://schemas.microsoft.com/office/powerpoint/2010/main" val="2992092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9393208251_2948e52bdf_z" title="Camera play"/>
          <p:cNvPicPr>
            <a:picLocks noGrp="1" noChangeAspect="1" noChangeArrowheads="1"/>
          </p:cNvPicPr>
          <p:nvPr>
            <p:ph sz="half" idx="1"/>
          </p:nvPr>
        </p:nvPicPr>
        <p:blipFill rotWithShape="1">
          <a:blip r:embed="rId3">
            <a:extLst>
              <a:ext uri="{28A0092B-C50C-407E-A947-70E740481C1C}">
                <a14:useLocalDpi xmlns:a14="http://schemas.microsoft.com/office/drawing/2010/main"/>
              </a:ext>
            </a:extLst>
          </a:blip>
          <a:srcRect/>
          <a:stretch/>
        </p:blipFill>
        <p:spPr>
          <a:xfrm>
            <a:off x="-17463" y="-76200"/>
            <a:ext cx="9161463" cy="6934200"/>
          </a:xfrm>
          <a:extLst/>
        </p:spPr>
      </p:pic>
      <p:sp>
        <p:nvSpPr>
          <p:cNvPr id="115713" name="Title 1"/>
          <p:cNvSpPr>
            <a:spLocks noGrp="1"/>
          </p:cNvSpPr>
          <p:nvPr>
            <p:ph type="title"/>
          </p:nvPr>
        </p:nvSpPr>
        <p:spPr>
          <a:xfrm>
            <a:off x="492967" y="-26437"/>
            <a:ext cx="8229600" cy="1143000"/>
          </a:xfrm>
        </p:spPr>
        <p:txBody>
          <a:bodyPr/>
          <a:lstStyle/>
          <a:p>
            <a:r>
              <a:rPr lang="en-US" altLang="en-US" dirty="0">
                <a:solidFill>
                  <a:schemeClr val="bg1"/>
                </a:solidFill>
              </a:rPr>
              <a:t>Capitalize on Enthusiasm</a:t>
            </a:r>
          </a:p>
        </p:txBody>
      </p:sp>
      <p:sp>
        <p:nvSpPr>
          <p:cNvPr id="8" name="Content Placeholder 7"/>
          <p:cNvSpPr>
            <a:spLocks noGrp="1"/>
          </p:cNvSpPr>
          <p:nvPr>
            <p:ph sz="half" idx="2"/>
          </p:nvPr>
        </p:nvSpPr>
        <p:spPr>
          <a:xfrm>
            <a:off x="-17463" y="5108575"/>
            <a:ext cx="9161463" cy="1749425"/>
          </a:xfrm>
          <a:solidFill>
            <a:schemeClr val="tx1">
              <a:alpha val="28000"/>
            </a:schemeClr>
          </a:solidFill>
        </p:spPr>
        <p:txBody>
          <a:bodyPr/>
          <a:lstStyle/>
          <a:p>
            <a:pPr marL="236538" indent="0" eaLnBrk="1" hangingPunct="1">
              <a:spcBef>
                <a:spcPct val="50000"/>
              </a:spcBef>
              <a:buFont typeface="Arial" charset="0"/>
              <a:buNone/>
              <a:defRPr/>
            </a:pPr>
            <a:r>
              <a:rPr lang="en-US" sz="3200" b="1" dirty="0">
                <a:solidFill>
                  <a:srgbClr val="FFFFFF"/>
                </a:solidFill>
                <a:effectLst>
                  <a:outerShdw blurRad="38100" dist="38100" dir="2700000" algn="tl">
                    <a:srgbClr val="000000">
                      <a:alpha val="43137"/>
                    </a:srgbClr>
                  </a:outerShdw>
                </a:effectLst>
              </a:rPr>
              <a:t>“Preschool children are active, enthusiastic learners who take pleasure in the ability to discover new things” </a:t>
            </a:r>
            <a:r>
              <a:rPr lang="en-US" sz="1800" b="1" dirty="0">
                <a:solidFill>
                  <a:srgbClr val="FFFFFF"/>
                </a:solidFill>
                <a:effectLst>
                  <a:outerShdw blurRad="38100" dist="38100" dir="2700000" algn="tl">
                    <a:srgbClr val="000000">
                      <a:alpha val="43137"/>
                    </a:srgbClr>
                  </a:outerShdw>
                </a:effectLst>
              </a:rPr>
              <a:t>(PCF , Vol. 1, 57).</a:t>
            </a:r>
          </a:p>
          <a:p>
            <a:pPr>
              <a:buFont typeface="Arial" charset="0"/>
              <a:buChar char="•"/>
              <a:defRPr/>
            </a:pPr>
            <a:endParaRPr lang="en-US" dirty="0"/>
          </a:p>
        </p:txBody>
      </p:sp>
      <p:sp>
        <p:nvSpPr>
          <p:cNvPr id="115716"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00E1642-1582-4B55-930A-1B46A4A30BCB}" type="slidenum">
              <a:rPr lang="en-US" altLang="en-US" sz="1100"/>
              <a:pPr/>
              <a:t>50</a:t>
            </a:fld>
            <a:endParaRPr lang="en-US" altLang="en-US" sz="1100" dirty="0"/>
          </a:p>
        </p:txBody>
      </p:sp>
      <p:sp>
        <p:nvSpPr>
          <p:cNvPr id="6" name="Rectangle 5">
            <a:extLst>
              <a:ext uri="{FF2B5EF4-FFF2-40B4-BE49-F238E27FC236}">
                <a16:creationId xmlns:a16="http://schemas.microsoft.com/office/drawing/2014/main" id="{A646AACD-DEA0-4299-B64A-5CA7CEE34C54}"/>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r>
              <a:rPr lang="en-US" altLang="en-US" dirty="0"/>
              <a:t>An Environment That Supports Autonomy</a:t>
            </a:r>
          </a:p>
        </p:txBody>
      </p:sp>
      <p:sp>
        <p:nvSpPr>
          <p:cNvPr id="5" name="Content Placeholder 4"/>
          <p:cNvSpPr>
            <a:spLocks noGrp="1"/>
          </p:cNvSpPr>
          <p:nvPr>
            <p:ph idx="1"/>
          </p:nvPr>
        </p:nvSpPr>
        <p:spPr>
          <a:solidFill>
            <a:schemeClr val="bg1"/>
          </a:solidFill>
          <a:ln>
            <a:solidFill>
              <a:srgbClr val="A20051"/>
            </a:solidFill>
            <a:miter lim="800000"/>
            <a:headEnd/>
            <a:tailEnd/>
          </a:ln>
          <a:effectLst>
            <a:outerShdw blurRad="50800" dist="38100" dir="2700000" algn="tl" rotWithShape="0">
              <a:srgbClr val="000000">
                <a:alpha val="39999"/>
              </a:srgbClr>
            </a:outerShdw>
          </a:effectLst>
        </p:spPr>
        <p:txBody>
          <a:bodyPr/>
          <a:lstStyle/>
          <a:p>
            <a:pPr marL="236538" indent="0">
              <a:buFont typeface="Arial" charset="0"/>
              <a:buNone/>
              <a:defRPr/>
            </a:pPr>
            <a:r>
              <a:rPr lang="en-US" sz="3600" dirty="0"/>
              <a:t>“Children must be allowed to freely choose and pursue interests and activities, both alone and with others. They must be allowed to translate their own thoughts, ideas, and preferences into new activities and experiments” </a:t>
            </a:r>
            <a:r>
              <a:rPr lang="en-US" sz="1800" dirty="0"/>
              <a:t>(PCF, Vol. 1, </a:t>
            </a:r>
            <a:r>
              <a:rPr lang="en-US" sz="1800" dirty="0">
                <a:ea typeface="MS PGothic" charset="0"/>
              </a:rPr>
              <a:t>p. </a:t>
            </a:r>
            <a:r>
              <a:rPr lang="en-US" sz="1800" dirty="0"/>
              <a:t>41).</a:t>
            </a:r>
          </a:p>
          <a:p>
            <a:pPr>
              <a:buFont typeface="Arial" charset="0"/>
              <a:buChar char="•"/>
              <a:defRPr/>
            </a:pPr>
            <a:endParaRPr lang="en-US" dirty="0"/>
          </a:p>
        </p:txBody>
      </p:sp>
      <p:sp>
        <p:nvSpPr>
          <p:cNvPr id="117763"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267FF4-E696-4B67-BDC8-F9A9F3784443}" type="slidenum">
              <a:rPr lang="en-US" altLang="en-US" sz="1200"/>
              <a:pPr/>
              <a:t>51</a:t>
            </a:fld>
            <a:endParaRPr lang="en-US" altLang="en-US" sz="1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p:cNvSpPr>
          <p:nvPr>
            <p:ph type="title"/>
          </p:nvPr>
        </p:nvSpPr>
        <p:spPr/>
        <p:txBody>
          <a:bodyPr/>
          <a:lstStyle/>
          <a:p>
            <a:pPr eaLnBrk="1" hangingPunct="1"/>
            <a:r>
              <a:rPr lang="en-US" altLang="en-US" dirty="0"/>
              <a:t>Materials for ALL Children</a:t>
            </a:r>
          </a:p>
        </p:txBody>
      </p:sp>
      <p:sp>
        <p:nvSpPr>
          <p:cNvPr id="119810" name="Rectangle 3"/>
          <p:cNvSpPr>
            <a:spLocks noGrp="1"/>
          </p:cNvSpPr>
          <p:nvPr>
            <p:ph type="body" sz="half" idx="1"/>
          </p:nvPr>
        </p:nvSpPr>
        <p:spPr/>
        <p:txBody>
          <a:bodyPr/>
          <a:lstStyle/>
          <a:p>
            <a:pPr marL="0" indent="0" eaLnBrk="1" hangingPunct="1">
              <a:buNone/>
            </a:pPr>
            <a:r>
              <a:rPr lang="en-US" altLang="en-US" dirty="0"/>
              <a:t>“Make use of adaptive tools and play materials to help the autonomous exploration of children with special needs”</a:t>
            </a:r>
            <a:r>
              <a:rPr lang="en-US" altLang="en-US" sz="2800" dirty="0"/>
              <a:t> </a:t>
            </a:r>
            <a:r>
              <a:rPr lang="en-US" altLang="en-US" sz="1800" dirty="0"/>
              <a:t>(PCF, Vol. 1,</a:t>
            </a:r>
            <a:r>
              <a:rPr lang="en-US" sz="1800" dirty="0">
                <a:ea typeface="MS PGothic" charset="0"/>
              </a:rPr>
              <a:t> p.</a:t>
            </a:r>
            <a:r>
              <a:rPr lang="en-US" altLang="en-US" sz="1800" dirty="0"/>
              <a:t> 58).</a:t>
            </a:r>
          </a:p>
        </p:txBody>
      </p:sp>
      <p:pic>
        <p:nvPicPr>
          <p:cNvPr id="88067" name="Picture 4"/>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ln w="38100" cap="sq">
            <a:solidFill>
              <a:srgbClr val="000000"/>
            </a:solidFill>
            <a:miter lim="800000"/>
            <a:headEnd/>
            <a:tailEnd/>
          </a:ln>
          <a:effectLst>
            <a:outerShdw blurRad="50800" dist="38100" dir="2700000" algn="tl" rotWithShape="0">
              <a:srgbClr val="000000">
                <a:alpha val="42998"/>
              </a:srgbClr>
            </a:outerShdw>
          </a:effectLst>
        </p:spPr>
      </p:pic>
      <p:sp>
        <p:nvSpPr>
          <p:cNvPr id="119812"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54DEA1-642B-49B1-96EA-652B3DFFCC8E}" type="slidenum">
              <a:rPr lang="en-US" altLang="en-US" sz="1200"/>
              <a:pPr/>
              <a:t>52</a:t>
            </a:fld>
            <a:endParaRPr lang="en-US" altLang="en-US" sz="12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p:cNvSpPr>
          <p:nvPr>
            <p:ph type="title"/>
          </p:nvPr>
        </p:nvSpPr>
        <p:spPr/>
        <p:txBody>
          <a:bodyPr/>
          <a:lstStyle/>
          <a:p>
            <a:pPr eaLnBrk="1" hangingPunct="1"/>
            <a:r>
              <a:rPr lang="en-US" altLang="en-US"/>
              <a:t>Performance vs. Learning Orientation</a:t>
            </a:r>
          </a:p>
        </p:txBody>
      </p:sp>
      <p:sp>
        <p:nvSpPr>
          <p:cNvPr id="121858" name="Rectangle 3"/>
          <p:cNvSpPr>
            <a:spLocks noGrp="1"/>
          </p:cNvSpPr>
          <p:nvPr>
            <p:ph idx="1"/>
          </p:nvPr>
        </p:nvSpPr>
        <p:spPr/>
        <p:txBody>
          <a:bodyPr/>
          <a:lstStyle/>
          <a:p>
            <a:pPr marL="609600" indent="-609600" eaLnBrk="1" hangingPunct="1">
              <a:buFontTx/>
              <a:buNone/>
            </a:pPr>
            <a:r>
              <a:rPr lang="en-US" altLang="ja-JP" dirty="0"/>
              <a:t>As a table, create a visual to represent:</a:t>
            </a:r>
          </a:p>
          <a:p>
            <a:pPr eaLnBrk="1" hangingPunct="1">
              <a:spcAft>
                <a:spcPts val="1200"/>
              </a:spcAft>
            </a:pPr>
            <a:r>
              <a:rPr lang="en-US" altLang="ja-JP" dirty="0"/>
              <a:t>the characteristics of the two different orientations, </a:t>
            </a:r>
          </a:p>
          <a:p>
            <a:pPr eaLnBrk="1" hangingPunct="1">
              <a:spcAft>
                <a:spcPts val="1200"/>
              </a:spcAft>
            </a:pPr>
            <a:r>
              <a:rPr lang="en-US" altLang="ja-JP" dirty="0"/>
              <a:t>the influence each has on children’s learning, and </a:t>
            </a:r>
          </a:p>
          <a:p>
            <a:pPr eaLnBrk="1" hangingPunct="1">
              <a:spcAft>
                <a:spcPts val="1200"/>
              </a:spcAft>
            </a:pPr>
            <a:r>
              <a:rPr lang="en-US" altLang="ja-JP" dirty="0"/>
              <a:t>how to support a learning orientation.</a:t>
            </a:r>
            <a:endParaRPr lang="en-US" altLang="en-US" dirty="0"/>
          </a:p>
        </p:txBody>
      </p:sp>
      <p:sp>
        <p:nvSpPr>
          <p:cNvPr id="121859"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0A3FD58-FDD8-431D-9162-E7B064E24FE0}" type="slidenum">
              <a:rPr lang="en-US" altLang="en-US" sz="1200"/>
              <a:pPr/>
              <a:t>53</a:t>
            </a:fld>
            <a:endParaRPr lang="en-US" altLang="en-US" sz="12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Transitional Kindergarten Implementation Guide</a:t>
            </a:r>
          </a:p>
        </p:txBody>
      </p:sp>
      <p:sp>
        <p:nvSpPr>
          <p:cNvPr id="3" name="Slide Number Placeholder 2"/>
          <p:cNvSpPr>
            <a:spLocks noGrp="1"/>
          </p:cNvSpPr>
          <p:nvPr>
            <p:ph type="sldNum" sz="quarter" idx="10"/>
          </p:nvPr>
        </p:nvSpPr>
        <p:spPr/>
        <p:txBody>
          <a:bodyPr/>
          <a:lstStyle/>
          <a:p>
            <a:fld id="{3E5EFAE3-6AE5-45BD-8C86-976933566F77}" type="slidenum">
              <a:rPr lang="en-US" altLang="en-US" smtClean="0"/>
              <a:pPr/>
              <a:t>54</a:t>
            </a:fld>
            <a:endParaRPr lang="en-US" altLang="en-US"/>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825288" y="1539875"/>
            <a:ext cx="3493423"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0" y="0"/>
            <a:ext cx="9144000" cy="6884988"/>
          </a:xfrm>
        </p:spPr>
      </p:pic>
      <p:sp>
        <p:nvSpPr>
          <p:cNvPr id="128001" name="Title 2"/>
          <p:cNvSpPr>
            <a:spLocks noGrp="1"/>
          </p:cNvSpPr>
          <p:nvPr>
            <p:ph type="title"/>
          </p:nvPr>
        </p:nvSpPr>
        <p:spPr/>
        <p:txBody>
          <a:bodyPr/>
          <a:lstStyle/>
          <a:p>
            <a:pPr eaLnBrk="1" hangingPunct="1"/>
            <a:r>
              <a:rPr lang="en-US" altLang="en-US" dirty="0">
                <a:solidFill>
                  <a:schemeClr val="bg1"/>
                </a:solidFill>
              </a:rPr>
              <a:t>Self Confidence</a:t>
            </a:r>
          </a:p>
        </p:txBody>
      </p:sp>
      <p:sp>
        <p:nvSpPr>
          <p:cNvPr id="128003" name="Rectangle 3"/>
          <p:cNvSpPr>
            <a:spLocks noGrp="1"/>
          </p:cNvSpPr>
          <p:nvPr>
            <p:ph sz="half" idx="1"/>
          </p:nvPr>
        </p:nvSpPr>
        <p:spPr>
          <a:xfrm>
            <a:off x="4343400" y="3429000"/>
            <a:ext cx="4800600" cy="3429000"/>
          </a:xfrm>
          <a:solidFill>
            <a:schemeClr val="tx2">
              <a:alpha val="39999"/>
            </a:schemeClr>
          </a:solidFill>
        </p:spPr>
        <p:txBody>
          <a:bodyPr/>
          <a:lstStyle/>
          <a:p>
            <a:pPr marL="0" indent="0" algn="r" eaLnBrk="1" hangingPunct="1">
              <a:buFont typeface="Arial" panose="020B0604020202020204" pitchFamily="34" charset="0"/>
              <a:buNone/>
            </a:pPr>
            <a:r>
              <a:rPr lang="ja-JP" altLang="en-US" b="1" dirty="0">
                <a:solidFill>
                  <a:schemeClr val="bg1"/>
                </a:solidFill>
              </a:rPr>
              <a:t>“</a:t>
            </a:r>
            <a:r>
              <a:rPr lang="en-US" altLang="ja-JP" b="1" dirty="0">
                <a:solidFill>
                  <a:schemeClr val="bg1"/>
                </a:solidFill>
              </a:rPr>
              <a:t>Even brief moments where the teacher pauses to observe, comment, and reflect with a student can do much to impact the child’s development of a positive sense of self</a:t>
            </a:r>
            <a:r>
              <a:rPr lang="ja-JP" altLang="en-US" b="1" dirty="0">
                <a:solidFill>
                  <a:schemeClr val="bg1"/>
                </a:solidFill>
              </a:rPr>
              <a:t>”</a:t>
            </a:r>
            <a:r>
              <a:rPr lang="en-US" altLang="ja-JP" b="1" dirty="0">
                <a:solidFill>
                  <a:schemeClr val="bg1"/>
                </a:solidFill>
              </a:rPr>
              <a:t> </a:t>
            </a:r>
          </a:p>
          <a:p>
            <a:pPr marL="0" indent="0" algn="r" eaLnBrk="1" hangingPunct="1">
              <a:buFont typeface="Arial" panose="020B0604020202020204" pitchFamily="34" charset="0"/>
              <a:buNone/>
            </a:pPr>
            <a:r>
              <a:rPr lang="en-US" altLang="ja-JP" sz="1800" b="1" dirty="0">
                <a:solidFill>
                  <a:schemeClr val="bg1"/>
                </a:solidFill>
              </a:rPr>
              <a:t>(TK Guide, p. 16).</a:t>
            </a:r>
            <a:endParaRPr lang="en-US" altLang="en-US" sz="1800" b="1" dirty="0">
              <a:solidFill>
                <a:schemeClr val="bg1"/>
              </a:solidFill>
            </a:endParaRPr>
          </a:p>
        </p:txBody>
      </p:sp>
      <p:sp>
        <p:nvSpPr>
          <p:cNvPr id="128004"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1DA7125-83C6-41DB-81AB-C1BA9776074E}" type="slidenum">
              <a:rPr lang="en-US" altLang="en-US" sz="1200"/>
              <a:pPr/>
              <a:t>55</a:t>
            </a:fld>
            <a:endParaRPr lang="en-US" altLang="en-US" sz="1200"/>
          </a:p>
        </p:txBody>
      </p:sp>
      <p:sp>
        <p:nvSpPr>
          <p:cNvPr id="6" name="Rectangle 5">
            <a:extLst>
              <a:ext uri="{FF2B5EF4-FFF2-40B4-BE49-F238E27FC236}">
                <a16:creationId xmlns:a16="http://schemas.microsoft.com/office/drawing/2014/main" id="{D76AE3BC-ABCA-429E-8320-35095ED5421A}"/>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4E2-E61F-4795-B61F-75D9D5D9ADE1}"/>
              </a:ext>
            </a:extLst>
          </p:cNvPr>
          <p:cNvSpPr>
            <a:spLocks noGrp="1"/>
          </p:cNvSpPr>
          <p:nvPr>
            <p:ph type="title"/>
          </p:nvPr>
        </p:nvSpPr>
        <p:spPr>
          <a:xfrm>
            <a:off x="4457700" y="274638"/>
            <a:ext cx="4229100" cy="1143000"/>
          </a:xfrm>
        </p:spPr>
        <p:txBody>
          <a:bodyPr/>
          <a:lstStyle/>
          <a:p>
            <a:r>
              <a:rPr lang="en-US" altLang="en-US" dirty="0"/>
              <a:t>Student-Initiated Challenges</a:t>
            </a:r>
            <a:endParaRPr lang="en-US" dirty="0"/>
          </a:p>
        </p:txBody>
      </p:sp>
      <p:sp>
        <p:nvSpPr>
          <p:cNvPr id="4" name="Content Placeholder 3">
            <a:extLst>
              <a:ext uri="{FF2B5EF4-FFF2-40B4-BE49-F238E27FC236}">
                <a16:creationId xmlns:a16="http://schemas.microsoft.com/office/drawing/2014/main" id="{E4B860D9-E051-4AD5-A90F-BA35EEABE374}"/>
              </a:ext>
            </a:extLst>
          </p:cNvPr>
          <p:cNvSpPr>
            <a:spLocks noGrp="1"/>
          </p:cNvSpPr>
          <p:nvPr>
            <p:ph sz="half" idx="2"/>
          </p:nvPr>
        </p:nvSpPr>
        <p:spPr/>
        <p:txBody>
          <a:bodyPr/>
          <a:lstStyle/>
          <a:p>
            <a:pPr marL="0" indent="0">
              <a:buNone/>
            </a:pPr>
            <a:r>
              <a:rPr lang="en-US" altLang="en-US" dirty="0"/>
              <a:t>“Student-initiated challenges in outdoor environments permit students to push their limits and build self-awareness of the strengths and emerging abilities” </a:t>
            </a:r>
            <a:r>
              <a:rPr lang="en-US" altLang="en-US" sz="1800" dirty="0"/>
              <a:t>(TK Guide, p. 79).</a:t>
            </a:r>
          </a:p>
          <a:p>
            <a:endParaRPr lang="en-US" dirty="0"/>
          </a:p>
        </p:txBody>
      </p:sp>
      <p:sp>
        <p:nvSpPr>
          <p:cNvPr id="130051"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3B5764-B442-4A00-9F29-5BFDEA2F6DF7}" type="slidenum">
              <a:rPr lang="en-US" altLang="en-US" sz="1200"/>
              <a:pPr/>
              <a:t>56</a:t>
            </a:fld>
            <a:endParaRPr lang="en-US" altLang="en-US" sz="1200"/>
          </a:p>
        </p:txBody>
      </p:sp>
      <p:pic>
        <p:nvPicPr>
          <p:cNvPr id="8" name="Picture 6">
            <a:extLst>
              <a:ext uri="{FF2B5EF4-FFF2-40B4-BE49-F238E27FC236}">
                <a16:creationId xmlns:a16="http://schemas.microsoft.com/office/drawing/2014/main" id="{C0B6C7CC-8893-42BB-93B0-0477CF74520F}"/>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a:ext>
            </a:extLst>
          </a:blip>
          <a:srcRect l="15844" r="20859"/>
          <a:stretch/>
        </p:blipFill>
        <p:spPr bwMode="auto">
          <a:xfrm>
            <a:off x="0" y="0"/>
            <a:ext cx="4229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CB74339-7098-490F-B5F0-3358FDCA8B1C}"/>
              </a:ext>
            </a:extLst>
          </p:cNvPr>
          <p:cNvSpPr>
            <a:spLocks noChangeArrowheads="1"/>
          </p:cNvSpPr>
          <p:nvPr/>
        </p:nvSpPr>
        <p:spPr bwMode="auto">
          <a:xfrm>
            <a:off x="4229100" y="6622565"/>
            <a:ext cx="4914900" cy="235435"/>
          </a:xfrm>
          <a:prstGeom prst="rect">
            <a:avLst/>
          </a:prstGeom>
          <a:solidFill>
            <a:srgbClr val="F5E0DD"/>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t>©2017 California Department of Education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p:cNvSpPr>
          <p:nvPr>
            <p:ph type="title"/>
          </p:nvPr>
        </p:nvSpPr>
        <p:spPr/>
        <p:txBody>
          <a:bodyPr/>
          <a:lstStyle/>
          <a:p>
            <a:pPr eaLnBrk="1" hangingPunct="1"/>
            <a:r>
              <a:rPr lang="en-US" altLang="en-US" dirty="0"/>
              <a:t>Pause for Reflection</a:t>
            </a:r>
          </a:p>
        </p:txBody>
      </p:sp>
      <p:sp>
        <p:nvSpPr>
          <p:cNvPr id="134146" name="Rectangle 4"/>
          <p:cNvSpPr>
            <a:spLocks noGrp="1"/>
          </p:cNvSpPr>
          <p:nvPr>
            <p:ph type="body" sz="half" idx="1"/>
          </p:nvPr>
        </p:nvSpPr>
        <p:spPr/>
        <p:txBody>
          <a:bodyPr/>
          <a:lstStyle/>
          <a:p>
            <a:pPr marL="0" indent="0" eaLnBrk="1" hangingPunct="1">
              <a:spcBef>
                <a:spcPct val="0"/>
              </a:spcBef>
              <a:spcAft>
                <a:spcPts val="1800"/>
              </a:spcAft>
              <a:buFont typeface="Arial" panose="020B0604020202020204" pitchFamily="34" charset="0"/>
              <a:buNone/>
            </a:pPr>
            <a:r>
              <a:rPr lang="en-US" altLang="en-US" sz="3000" dirty="0"/>
              <a:t>Use the </a:t>
            </a:r>
            <a:r>
              <a:rPr lang="en-US" altLang="en-US" sz="3000" i="1" dirty="0"/>
              <a:t>All about Self </a:t>
            </a:r>
            <a:r>
              <a:rPr lang="en-US" altLang="en-US" sz="3000" dirty="0"/>
              <a:t>booklet to record reflections on your strengths and plans for future implementation.</a:t>
            </a:r>
          </a:p>
          <a:p>
            <a:pPr marL="0" indent="0" eaLnBrk="1" hangingPunct="1">
              <a:spcBef>
                <a:spcPct val="0"/>
              </a:spcBef>
              <a:spcAft>
                <a:spcPts val="1800"/>
              </a:spcAft>
              <a:buFont typeface="Arial" panose="020B0604020202020204" pitchFamily="34" charset="0"/>
              <a:buNone/>
            </a:pPr>
            <a:r>
              <a:rPr lang="en-US" altLang="en-US" sz="3000" dirty="0"/>
              <a:t>When finished, create a trio and share your plan. </a:t>
            </a:r>
          </a:p>
        </p:txBody>
      </p:sp>
      <p:pic>
        <p:nvPicPr>
          <p:cNvPr id="134147"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953000" y="1600200"/>
            <a:ext cx="3733800" cy="4525963"/>
          </a:xfrm>
          <a:noFill/>
          <a:ln w="38100">
            <a:solidFill>
              <a:schemeClr val="tx1"/>
            </a:solidFill>
            <a:miter lim="800000"/>
            <a:headEnd/>
            <a:tailEnd/>
          </a:ln>
        </p:spPr>
      </p:pic>
      <p:sp>
        <p:nvSpPr>
          <p:cNvPr id="13414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43EC520-7EB1-487B-87B7-38D6D33BDFB8}" type="slidenum">
              <a:rPr lang="en-US" altLang="en-US" sz="1200"/>
              <a:pPr/>
              <a:t>57</a:t>
            </a:fld>
            <a:endParaRPr lang="en-US" altLang="en-US" sz="12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4" name="Title 1"/>
          <p:cNvSpPr>
            <a:spLocks noGrp="1"/>
          </p:cNvSpPr>
          <p:nvPr>
            <p:ph type="title"/>
          </p:nvPr>
        </p:nvSpPr>
        <p:spPr>
          <a:xfrm>
            <a:off x="457200" y="0"/>
            <a:ext cx="8229600" cy="1143000"/>
          </a:xfrm>
        </p:spPr>
        <p:txBody>
          <a:bodyPr/>
          <a:lstStyle/>
          <a:p>
            <a:pPr eaLnBrk="1" hangingPunct="1"/>
            <a:r>
              <a:rPr lang="en-US" altLang="en-US" dirty="0"/>
              <a:t>Me and You</a:t>
            </a:r>
          </a:p>
        </p:txBody>
      </p:sp>
      <p:sp>
        <p:nvSpPr>
          <p:cNvPr id="136195" name="Rectangle 8"/>
          <p:cNvSpPr>
            <a:spLocks noGrp="1"/>
          </p:cNvSpPr>
          <p:nvPr>
            <p:ph idx="1"/>
          </p:nvPr>
        </p:nvSpPr>
        <p:spPr>
          <a:xfrm>
            <a:off x="457200" y="5334309"/>
            <a:ext cx="8229600" cy="1020762"/>
          </a:xfrm>
        </p:spPr>
        <p:txBody>
          <a:bodyPr/>
          <a:lstStyle/>
          <a:p>
            <a:pPr algn="ctr" eaLnBrk="1" hangingPunct="1">
              <a:lnSpc>
                <a:spcPct val="90000"/>
              </a:lnSpc>
              <a:buFont typeface="Arial" panose="020B0604020202020204" pitchFamily="34" charset="0"/>
              <a:buNone/>
            </a:pPr>
            <a:r>
              <a:rPr lang="en-US" altLang="en-US" b="1" dirty="0">
                <a:solidFill>
                  <a:schemeClr val="bg1"/>
                </a:solidFill>
              </a:rPr>
              <a:t>Social and Emotional Understanding</a:t>
            </a:r>
          </a:p>
          <a:p>
            <a:pPr algn="ctr" eaLnBrk="1" hangingPunct="1">
              <a:lnSpc>
                <a:spcPct val="90000"/>
              </a:lnSpc>
              <a:buFont typeface="Arial" panose="020B0604020202020204" pitchFamily="34" charset="0"/>
              <a:buNone/>
            </a:pPr>
            <a:r>
              <a:rPr lang="en-US" altLang="en-US" b="1" dirty="0">
                <a:solidFill>
                  <a:schemeClr val="bg1"/>
                </a:solidFill>
              </a:rPr>
              <a:t>Empathy and Caring</a:t>
            </a:r>
          </a:p>
        </p:txBody>
      </p:sp>
      <p:sp>
        <p:nvSpPr>
          <p:cNvPr id="136196"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FB57F09-249A-40B1-B31B-3CE2E31A574B}" type="slidenum">
              <a:rPr lang="en-US" altLang="en-US" sz="1200"/>
              <a:pPr/>
              <a:t>58</a:t>
            </a:fld>
            <a:endParaRPr lang="en-US" altLang="en-US" sz="1200"/>
          </a:p>
        </p:txBody>
      </p:sp>
      <p:sp>
        <p:nvSpPr>
          <p:cNvPr id="136197" name="Slide Number Placeholder 2"/>
          <p:cNvSpPr txBox="1">
            <a:spLocks noGrp="1"/>
          </p:cNvSpPr>
          <p:nvPr/>
        </p:nvSpPr>
        <p:spPr bwMode="auto">
          <a:xfrm>
            <a:off x="8686800" y="0"/>
            <a:ext cx="4572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C0AAF5D-AA15-4079-A7B5-B7BC4E247D2D}" type="slidenum">
              <a:rPr lang="en-US" altLang="en-US" sz="1200"/>
              <a:pPr eaLnBrk="1" hangingPunct="1"/>
              <a:t>58</a:t>
            </a:fld>
            <a:endParaRPr lang="en-US" altLang="en-US" sz="1200"/>
          </a:p>
        </p:txBody>
      </p:sp>
      <p:sp>
        <p:nvSpPr>
          <p:cNvPr id="7" name="Rectangle 6">
            <a:extLst>
              <a:ext uri="{FF2B5EF4-FFF2-40B4-BE49-F238E27FC236}">
                <a16:creationId xmlns:a16="http://schemas.microsoft.com/office/drawing/2014/main" id="{E45BFA7F-5395-4C53-B4CB-B9CD492C6B4F}"/>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4"/>
          <p:cNvSpPr>
            <a:spLocks noGrp="1"/>
          </p:cNvSpPr>
          <p:nvPr>
            <p:ph type="title"/>
          </p:nvPr>
        </p:nvSpPr>
        <p:spPr/>
        <p:txBody>
          <a:bodyPr/>
          <a:lstStyle/>
          <a:p>
            <a:pPr eaLnBrk="1" hangingPunct="1"/>
            <a:r>
              <a:rPr lang="en-US" altLang="en-US"/>
              <a:t>Theory to Practice</a:t>
            </a:r>
          </a:p>
        </p:txBody>
      </p:sp>
      <p:sp>
        <p:nvSpPr>
          <p:cNvPr id="138242" name="Rectangle 5"/>
          <p:cNvSpPr>
            <a:spLocks noGrp="1"/>
          </p:cNvSpPr>
          <p:nvPr>
            <p:ph type="body" sz="half" idx="1"/>
          </p:nvPr>
        </p:nvSpPr>
        <p:spPr>
          <a:xfrm>
            <a:off x="457200" y="1600200"/>
            <a:ext cx="4191000" cy="4525963"/>
          </a:xfrm>
        </p:spPr>
        <p:txBody>
          <a:bodyPr/>
          <a:lstStyle/>
          <a:p>
            <a:pPr eaLnBrk="1" hangingPunct="1">
              <a:spcBef>
                <a:spcPts val="600"/>
              </a:spcBef>
              <a:spcAft>
                <a:spcPts val="1200"/>
              </a:spcAft>
            </a:pPr>
            <a:r>
              <a:rPr lang="en-US" altLang="en-US" sz="3000" dirty="0"/>
              <a:t>With your group, examine the theory on the chart.</a:t>
            </a:r>
          </a:p>
          <a:p>
            <a:pPr eaLnBrk="1" hangingPunct="1">
              <a:spcBef>
                <a:spcPts val="600"/>
              </a:spcBef>
              <a:spcAft>
                <a:spcPts val="1200"/>
              </a:spcAft>
            </a:pPr>
            <a:r>
              <a:rPr lang="en-US" altLang="en-US" sz="3000" dirty="0"/>
              <a:t>Using the suggested resources, select five favorite strategies to support your assigned area of development.</a:t>
            </a:r>
          </a:p>
        </p:txBody>
      </p:sp>
      <p:sp>
        <p:nvSpPr>
          <p:cNvPr id="138243"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7A19DE5-A1E4-4DE4-8CAA-B8EAC09F244B}" type="slidenum">
              <a:rPr lang="en-US" altLang="en-US" sz="1200"/>
              <a:pPr/>
              <a:t>59</a:t>
            </a:fld>
            <a:endParaRPr lang="en-US" altLang="en-US" sz="1200"/>
          </a:p>
        </p:txBody>
      </p:sp>
      <p:pic>
        <p:nvPicPr>
          <p:cNvPr id="138244" name="Picture 9" descr="s0415792_sc7?$splssk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600200"/>
            <a:ext cx="40005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5" name="Text Box 10"/>
          <p:cNvSpPr txBox="1">
            <a:spLocks noChangeArrowheads="1"/>
          </p:cNvSpPr>
          <p:nvPr/>
        </p:nvSpPr>
        <p:spPr bwMode="auto">
          <a:xfrm rot="-192305">
            <a:off x="5483213" y="3164962"/>
            <a:ext cx="228002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b="1" dirty="0"/>
              <a:t>Your assigned topic and theory are here.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idx="1"/>
          </p:nvPr>
        </p:nvSpPr>
        <p:spPr/>
        <p:txBody>
          <a:bodyPr>
            <a:noAutofit/>
          </a:bodyPr>
          <a:lstStyle/>
          <a:p>
            <a:pPr marL="347472" indent="-347472">
              <a:spcBef>
                <a:spcPts val="0"/>
              </a:spcBef>
              <a:spcAft>
                <a:spcPts val="600"/>
              </a:spcAft>
              <a:buNone/>
              <a:defRPr/>
            </a:pPr>
            <a:r>
              <a:rPr lang="en-US" sz="2800" dirty="0">
                <a:cs typeface="ＭＳ Ｐゴシック" charset="0"/>
              </a:rPr>
              <a:t>CA Law (EC 48000):</a:t>
            </a:r>
          </a:p>
          <a:p>
            <a:pPr marL="347472" indent="-347472">
              <a:spcBef>
                <a:spcPts val="0"/>
              </a:spcBef>
              <a:spcAft>
                <a:spcPts val="600"/>
              </a:spcAft>
              <a:defRPr/>
            </a:pPr>
            <a:r>
              <a:rPr lang="en-US" sz="2800" dirty="0">
                <a:cs typeface="ＭＳ Ｐゴシック" charset="0"/>
              </a:rPr>
              <a:t>Transitional kindergarten is the first year of a two-year kindergarten program that uses a modified kindergarten curriculum that is age and developmentally appropriate.</a:t>
            </a:r>
          </a:p>
          <a:p>
            <a:pPr marL="347472" indent="-347472">
              <a:spcBef>
                <a:spcPts val="0"/>
              </a:spcBef>
              <a:spcAft>
                <a:spcPts val="600"/>
              </a:spcAft>
              <a:defRPr/>
            </a:pPr>
            <a:r>
              <a:rPr lang="en-US" sz="2800" dirty="0">
                <a:cs typeface="ＭＳ Ｐゴシック" charset="0"/>
              </a:rPr>
              <a:t>Transitional kindergarten programs are intended,</a:t>
            </a:r>
            <a:r>
              <a:rPr lang="en-US" sz="2800" dirty="0"/>
              <a:t> by legislative action,</a:t>
            </a:r>
            <a:r>
              <a:rPr lang="en-US" sz="2800" dirty="0">
                <a:cs typeface="ＭＳ Ｐゴシック" charset="0"/>
              </a:rPr>
              <a:t> to be aligned to the California Preschool Learning Foundations developed by the California Department of Education.</a:t>
            </a:r>
          </a:p>
        </p:txBody>
      </p:sp>
      <p:sp>
        <p:nvSpPr>
          <p:cNvPr id="2" name="Slide Number Placeholder 1"/>
          <p:cNvSpPr>
            <a:spLocks noGrp="1"/>
          </p:cNvSpPr>
          <p:nvPr>
            <p:ph type="sldNum" sz="quarter" idx="12"/>
          </p:nvPr>
        </p:nvSpPr>
        <p:spPr>
          <a:prstGeom prst="rect">
            <a:avLst/>
          </a:prstGeom>
        </p:spPr>
        <p:txBody>
          <a:bodyPr/>
          <a:lstStyle/>
          <a:p>
            <a:fld id="{BEBBF190-489A-403C-B44B-DFF113AA7E88}" type="slidenum">
              <a:rPr lang="en-US" altLang="en-US" smtClean="0"/>
              <a:pPr/>
              <a:t>6</a:t>
            </a:fld>
            <a:endParaRPr lang="en-US" altLang="en-US" dirty="0"/>
          </a:p>
        </p:txBody>
      </p:sp>
    </p:spTree>
    <p:extLst>
      <p:ext uri="{BB962C8B-B14F-4D97-AF65-F5344CB8AC3E}">
        <p14:creationId xmlns:p14="http://schemas.microsoft.com/office/powerpoint/2010/main" val="302640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sz="quarter"/>
          </p:nvPr>
        </p:nvSpPr>
        <p:spPr/>
        <p:txBody>
          <a:bodyPr/>
          <a:lstStyle/>
          <a:p>
            <a:r>
              <a:rPr lang="en-US" altLang="en-US" dirty="0"/>
              <a:t>Theory to Practice: </a:t>
            </a:r>
            <a:br>
              <a:rPr lang="en-US" altLang="en-US" dirty="0"/>
            </a:br>
            <a:r>
              <a:rPr lang="en-US" altLang="en-US" sz="2400" b="0" dirty="0"/>
              <a:t>Resource List</a:t>
            </a:r>
            <a:endParaRPr lang="en-US" dirty="0"/>
          </a:p>
        </p:txBody>
      </p:sp>
      <p:sp>
        <p:nvSpPr>
          <p:cNvPr id="17" name="Content Placeholder 16"/>
          <p:cNvSpPr>
            <a:spLocks noGrp="1"/>
          </p:cNvSpPr>
          <p:nvPr>
            <p:ph sz="quarter" idx="14"/>
          </p:nvPr>
        </p:nvSpPr>
        <p:spPr>
          <a:xfrm>
            <a:off x="614862" y="4524070"/>
            <a:ext cx="2149852" cy="1143000"/>
          </a:xfrm>
        </p:spPr>
        <p:txBody>
          <a:bodyPr/>
          <a:lstStyle/>
          <a:p>
            <a:pPr marL="0" indent="0">
              <a:buNone/>
            </a:pPr>
            <a:r>
              <a:rPr lang="en-US" altLang="en-US" sz="2800" dirty="0"/>
              <a:t> p. 28, p. 48</a:t>
            </a:r>
          </a:p>
          <a:p>
            <a:endParaRPr lang="en-US" dirty="0"/>
          </a:p>
        </p:txBody>
      </p:sp>
      <p:sp>
        <p:nvSpPr>
          <p:cNvPr id="18" name="Content Placeholder 17"/>
          <p:cNvSpPr>
            <a:spLocks noGrp="1"/>
          </p:cNvSpPr>
          <p:nvPr>
            <p:ph sz="quarter" idx="15"/>
          </p:nvPr>
        </p:nvSpPr>
        <p:spPr>
          <a:xfrm>
            <a:off x="6476999" y="4524070"/>
            <a:ext cx="2608310" cy="1143000"/>
          </a:xfrm>
        </p:spPr>
        <p:txBody>
          <a:bodyPr/>
          <a:lstStyle/>
          <a:p>
            <a:pPr marL="0" indent="0">
              <a:buNone/>
            </a:pPr>
            <a:r>
              <a:rPr lang="en-US" altLang="en-US" sz="2800" dirty="0"/>
              <a:t>p. 196, p. 197 </a:t>
            </a:r>
          </a:p>
        </p:txBody>
      </p:sp>
      <p:sp>
        <p:nvSpPr>
          <p:cNvPr id="22" name="Content Placeholder 21"/>
          <p:cNvSpPr>
            <a:spLocks noGrp="1"/>
          </p:cNvSpPr>
          <p:nvPr>
            <p:ph sz="quarter" idx="19"/>
          </p:nvPr>
        </p:nvSpPr>
        <p:spPr>
          <a:xfrm>
            <a:off x="3200400" y="4524070"/>
            <a:ext cx="3124200" cy="1143000"/>
          </a:xfrm>
        </p:spPr>
        <p:txBody>
          <a:bodyPr/>
          <a:lstStyle/>
          <a:p>
            <a:pPr marL="0" indent="0">
              <a:buNone/>
            </a:pPr>
            <a:r>
              <a:rPr lang="en-US" altLang="en-US" sz="2800" dirty="0"/>
              <a:t>p. 47, pp. 53-56</a:t>
            </a:r>
          </a:p>
          <a:p>
            <a:endParaRPr lang="en-US" dirty="0"/>
          </a:p>
        </p:txBody>
      </p:sp>
      <p:sp>
        <p:nvSpPr>
          <p:cNvPr id="7" name="Slide Number Placeholder 6"/>
          <p:cNvSpPr>
            <a:spLocks noGrp="1"/>
          </p:cNvSpPr>
          <p:nvPr>
            <p:ph type="sldNum" sz="quarter" idx="23"/>
          </p:nvPr>
        </p:nvSpPr>
        <p:spPr/>
        <p:txBody>
          <a:bodyPr/>
          <a:lstStyle/>
          <a:p>
            <a:fld id="{06B6E096-525F-44F3-B7A0-366508DDFD26}" type="slidenum">
              <a:rPr lang="en-US" altLang="en-US" smtClean="0"/>
              <a:pPr/>
              <a:t>60</a:t>
            </a:fld>
            <a:endParaRPr lang="en-US" altLang="en-US"/>
          </a:p>
        </p:txBody>
      </p:sp>
      <p:pic>
        <p:nvPicPr>
          <p:cNvPr id="25" name="Picture 5"/>
          <p:cNvPicPr>
            <a:picLocks noGrp="1" noChangeAspect="1"/>
          </p:cNvPicPr>
          <p:nvPr>
            <p:ph sz="quarter" idx="1"/>
          </p:nvPr>
        </p:nvPicPr>
        <p:blipFill rotWithShape="1">
          <a:blip r:embed="rId3" cstate="email">
            <a:extLst>
              <a:ext uri="{28A0092B-C50C-407E-A947-70E740481C1C}">
                <a14:useLocalDpi xmlns:a14="http://schemas.microsoft.com/office/drawing/2010/main"/>
              </a:ext>
            </a:extLst>
          </a:blip>
          <a:stretch/>
        </p:blipFill>
        <p:spPr bwMode="auto">
          <a:xfrm>
            <a:off x="614862" y="1737143"/>
            <a:ext cx="2052139" cy="2658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Content Placeholder 7"/>
          <p:cNvPicPr>
            <a:picLocks noGrp="1" noChangeAspect="1"/>
          </p:cNvPicPr>
          <p:nvPr>
            <p:ph sz="quarter" idx="13"/>
          </p:nvPr>
        </p:nvPicPr>
        <p:blipFill>
          <a:blip r:embed="rId4" cstate="email">
            <a:extLst>
              <a:ext uri="{28A0092B-C50C-407E-A947-70E740481C1C}">
                <a14:useLocalDpi xmlns:a14="http://schemas.microsoft.com/office/drawing/2010/main"/>
              </a:ext>
            </a:extLst>
          </a:blip>
          <a:stretch>
            <a:fillRect/>
          </a:stretch>
        </p:blipFill>
        <p:spPr bwMode="auto">
          <a:xfrm>
            <a:off x="6476999" y="1737144"/>
            <a:ext cx="2045491" cy="2658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40" descr="Cover_ppt">
            <a:hlinkClick r:id="rId5"/>
          </p:cNvPr>
          <p:cNvPicPr>
            <a:picLocks noGrp="1" noChangeAspect="1" noChangeArrowheads="1"/>
          </p:cNvPicPr>
          <p:nvPr>
            <p:ph sz="quarter" idx="17"/>
          </p:nvPr>
        </p:nvPicPr>
        <p:blipFill>
          <a:blip r:embed="rId6" cstate="email">
            <a:extLst>
              <a:ext uri="{28A0092B-C50C-407E-A947-70E740481C1C}">
                <a14:useLocalDpi xmlns:a14="http://schemas.microsoft.com/office/drawing/2010/main"/>
              </a:ext>
            </a:extLst>
          </a:blip>
          <a:srcRect/>
          <a:stretch>
            <a:fillRect/>
          </a:stretch>
        </p:blipFill>
        <p:spPr bwMode="auto">
          <a:xfrm>
            <a:off x="3541760" y="1737143"/>
            <a:ext cx="2060480" cy="2658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4459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p:cNvSpPr>
          <p:nvPr>
            <p:ph type="title"/>
          </p:nvPr>
        </p:nvSpPr>
        <p:spPr/>
        <p:txBody>
          <a:bodyPr/>
          <a:lstStyle/>
          <a:p>
            <a:pPr eaLnBrk="1" hangingPunct="1"/>
            <a:r>
              <a:rPr lang="en-US" altLang="en-US"/>
              <a:t>Hand Hug</a:t>
            </a:r>
            <a:br>
              <a:rPr lang="en-US" altLang="en-US"/>
            </a:br>
            <a:r>
              <a:rPr lang="en-US" altLang="en-US" sz="2800"/>
              <a:t>Transition Tips and Tricks for Teachers</a:t>
            </a:r>
          </a:p>
        </p:txBody>
      </p:sp>
      <p:pic>
        <p:nvPicPr>
          <p:cNvPr id="142338" name="Picture 7"/>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tretch>
            <a:fillRect/>
          </a:stretch>
        </p:blipFill>
        <p:spPr>
          <a:xfrm rot="20818595">
            <a:off x="742618" y="1933342"/>
            <a:ext cx="2460686" cy="2813994"/>
          </a:xfrm>
        </p:spPr>
      </p:pic>
      <p:sp>
        <p:nvSpPr>
          <p:cNvPr id="2" name="Content Placeholder 1"/>
          <p:cNvSpPr>
            <a:spLocks noGrp="1"/>
          </p:cNvSpPr>
          <p:nvPr>
            <p:ph sz="half" idx="2"/>
          </p:nvPr>
        </p:nvSpPr>
        <p:spPr>
          <a:xfrm>
            <a:off x="3657600" y="1600200"/>
            <a:ext cx="5029200" cy="4525963"/>
          </a:xfrm>
        </p:spPr>
        <p:txBody>
          <a:bodyPr/>
          <a:lstStyle/>
          <a:p>
            <a:pPr marL="514350" indent="-514350">
              <a:buFont typeface="+mj-lt"/>
              <a:buAutoNum type="arabicPeriod"/>
              <a:defRPr/>
            </a:pPr>
            <a:r>
              <a:rPr lang="en-US" dirty="0"/>
              <a:t>Return to your table.</a:t>
            </a:r>
          </a:p>
          <a:p>
            <a:pPr marL="514350" indent="-514350">
              <a:buFont typeface="+mj-lt"/>
              <a:buAutoNum type="arabicPeriod"/>
              <a:defRPr/>
            </a:pPr>
            <a:r>
              <a:rPr lang="en-US" dirty="0"/>
              <a:t>Tallest person give the person on your right a </a:t>
            </a:r>
            <a:r>
              <a:rPr lang="en-US" i="1" dirty="0"/>
              <a:t>hand hug </a:t>
            </a:r>
            <a:r>
              <a:rPr lang="en-US" dirty="0"/>
              <a:t>by gently squeezing his/her hand.</a:t>
            </a:r>
          </a:p>
          <a:p>
            <a:pPr marL="514350" indent="-514350">
              <a:buFont typeface="+mj-lt"/>
              <a:buAutoNum type="arabicPeriod"/>
              <a:defRPr/>
            </a:pPr>
            <a:r>
              <a:rPr lang="en-US" dirty="0"/>
              <a:t>Once you receive a hand hug, pass it on.</a:t>
            </a:r>
          </a:p>
          <a:p>
            <a:pPr marL="514350" indent="-514350">
              <a:buFont typeface="+mj-lt"/>
              <a:buAutoNum type="arabicPeriod"/>
              <a:defRPr/>
            </a:pPr>
            <a:r>
              <a:rPr lang="en-US" dirty="0"/>
              <a:t>Once you have given a hand hug, please sit down.</a:t>
            </a:r>
          </a:p>
          <a:p>
            <a:pPr>
              <a:buFont typeface="Arial" charset="0"/>
              <a:buChar char="•"/>
              <a:defRPr/>
            </a:pPr>
            <a:endParaRPr lang="en-US" dirty="0"/>
          </a:p>
        </p:txBody>
      </p:sp>
      <p:sp>
        <p:nvSpPr>
          <p:cNvPr id="142339"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4BB6456-F191-417F-B964-21E8B6B652D8}" type="slidenum">
              <a:rPr lang="en-US" altLang="en-US" sz="1200"/>
              <a:pPr/>
              <a:t>61</a:t>
            </a:fld>
            <a:endParaRPr lang="en-US" altLang="en-US" sz="12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5"/>
          <p:cNvSpPr>
            <a:spLocks noGrp="1"/>
          </p:cNvSpPr>
          <p:nvPr>
            <p:ph type="title"/>
          </p:nvPr>
        </p:nvSpPr>
        <p:spPr/>
        <p:txBody>
          <a:bodyPr/>
          <a:lstStyle/>
          <a:p>
            <a:pPr eaLnBrk="1" hangingPunct="1"/>
            <a:r>
              <a:rPr lang="en-US" altLang="en-US" dirty="0"/>
              <a:t>Self-Regulation Strategies</a:t>
            </a:r>
          </a:p>
        </p:txBody>
      </p:sp>
      <p:pic>
        <p:nvPicPr>
          <p:cNvPr id="144386" name="Picture 17"/>
          <p:cNvPicPr>
            <a:picLocks noGrp="1" noChangeAspect="1" noChangeArrowheads="1"/>
          </p:cNvPicPr>
          <p:nvPr>
            <p:ph idx="1"/>
          </p:nvPr>
        </p:nvPicPr>
        <p:blipFill rotWithShape="1">
          <a:blip r:embed="rId3">
            <a:extLst>
              <a:ext uri="{28A0092B-C50C-407E-A947-70E740481C1C}">
                <a14:useLocalDpi xmlns:a14="http://schemas.microsoft.com/office/drawing/2010/main"/>
              </a:ext>
            </a:extLst>
          </a:blip>
          <a:stretch/>
        </p:blipFill>
        <p:spPr>
          <a:xfrm>
            <a:off x="711993" y="1219200"/>
            <a:ext cx="7720013" cy="5203763"/>
          </a:xfrm>
        </p:spPr>
      </p:pic>
      <p:sp>
        <p:nvSpPr>
          <p:cNvPr id="144387"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5F1D2B6-B4F7-4720-8798-75E4BC180F24}" type="slidenum">
              <a:rPr lang="en-US" altLang="en-US" sz="1200"/>
              <a:pPr/>
              <a:t>62</a:t>
            </a:fld>
            <a:endParaRPr lang="en-US" altLang="en-US" sz="12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2"/>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4831" y="0"/>
            <a:ext cx="9221136" cy="6908623"/>
          </a:xfrm>
        </p:spPr>
      </p:pic>
      <p:sp>
        <p:nvSpPr>
          <p:cNvPr id="148482" name="Rectangle 2"/>
          <p:cNvSpPr>
            <a:spLocks noGrp="1"/>
          </p:cNvSpPr>
          <p:nvPr>
            <p:ph type="title"/>
          </p:nvPr>
        </p:nvSpPr>
        <p:spPr>
          <a:xfrm>
            <a:off x="1" y="15922"/>
            <a:ext cx="9221137" cy="1325563"/>
          </a:xfrm>
          <a:solidFill>
            <a:srgbClr val="696464">
              <a:alpha val="50195"/>
            </a:srgbClr>
          </a:solidFill>
        </p:spPr>
        <p:txBody>
          <a:bodyPr/>
          <a:lstStyle/>
          <a:p>
            <a:pPr eaLnBrk="1" hangingPunct="1"/>
            <a:br>
              <a:rPr lang="en-US" altLang="en-US" sz="2400" dirty="0">
                <a:solidFill>
                  <a:srgbClr val="FFFFFF"/>
                </a:solidFill>
              </a:rPr>
            </a:br>
            <a:br>
              <a:rPr lang="en-US" altLang="en-US" sz="2400" dirty="0"/>
            </a:br>
            <a:r>
              <a:rPr lang="en-US" altLang="en-US" dirty="0">
                <a:solidFill>
                  <a:schemeClr val="bg1"/>
                </a:solidFill>
              </a:rPr>
              <a:t>Group Experience</a:t>
            </a:r>
            <a:br>
              <a:rPr lang="en-US" altLang="en-US" dirty="0"/>
            </a:br>
            <a:endParaRPr lang="en-US" altLang="en-US" dirty="0">
              <a:solidFill>
                <a:srgbClr val="FFFFFF"/>
              </a:solidFill>
            </a:endParaRPr>
          </a:p>
        </p:txBody>
      </p:sp>
      <p:sp>
        <p:nvSpPr>
          <p:cNvPr id="3" name="Content Placeholder 2">
            <a:extLst>
              <a:ext uri="{FF2B5EF4-FFF2-40B4-BE49-F238E27FC236}">
                <a16:creationId xmlns:a16="http://schemas.microsoft.com/office/drawing/2014/main" id="{B76977EE-7D04-49C8-9F9D-3933E6C5073B}"/>
              </a:ext>
            </a:extLst>
          </p:cNvPr>
          <p:cNvSpPr>
            <a:spLocks noGrp="1"/>
          </p:cNvSpPr>
          <p:nvPr>
            <p:ph sz="half" idx="2"/>
          </p:nvPr>
        </p:nvSpPr>
        <p:spPr>
          <a:xfrm>
            <a:off x="301999" y="4114801"/>
            <a:ext cx="8686800" cy="2507764"/>
          </a:xfrm>
          <a:solidFill>
            <a:srgbClr val="696464">
              <a:alpha val="56000"/>
            </a:srgbClr>
          </a:solidFill>
        </p:spPr>
        <p:txBody>
          <a:bodyPr/>
          <a:lstStyle/>
          <a:p>
            <a:pPr marL="0" indent="0">
              <a:buNone/>
            </a:pPr>
            <a:r>
              <a:rPr lang="en-US" altLang="en-US" b="1" dirty="0">
                <a:solidFill>
                  <a:srgbClr val="FFFFFF"/>
                </a:solidFill>
              </a:rPr>
              <a:t>“Group experiences should be brief, between 10 and 15 minutes and up to 20 minutes depending on children</a:t>
            </a:r>
            <a:r>
              <a:rPr lang="en-US" altLang="ja-JP" b="1" dirty="0">
                <a:solidFill>
                  <a:srgbClr val="FFFFFF"/>
                </a:solidFill>
              </a:rPr>
              <a:t>’s ages, understanding of the English language, past experiences and levels of functioning” </a:t>
            </a:r>
            <a:br>
              <a:rPr lang="en-US" altLang="ja-JP" dirty="0">
                <a:solidFill>
                  <a:srgbClr val="FFFFFF"/>
                </a:solidFill>
              </a:rPr>
            </a:br>
            <a:r>
              <a:rPr lang="en-US" altLang="ja-JP" sz="1800" dirty="0">
                <a:solidFill>
                  <a:srgbClr val="FFFFFF"/>
                </a:solidFill>
              </a:rPr>
              <a:t>(PCF, Vol. 1, </a:t>
            </a:r>
            <a:r>
              <a:rPr lang="en-US" sz="1800" dirty="0">
                <a:solidFill>
                  <a:schemeClr val="bg1"/>
                </a:solidFill>
                <a:ea typeface="MS PGothic" charset="0"/>
              </a:rPr>
              <a:t>p. </a:t>
            </a:r>
            <a:r>
              <a:rPr lang="en-US" altLang="ja-JP" sz="1800" dirty="0">
                <a:solidFill>
                  <a:srgbClr val="FFFFFF"/>
                </a:solidFill>
              </a:rPr>
              <a:t>51).</a:t>
            </a:r>
            <a:br>
              <a:rPr lang="en-US" altLang="ja-JP" sz="2400" dirty="0">
                <a:solidFill>
                  <a:srgbClr val="FFFFFF"/>
                </a:solidFill>
              </a:rPr>
            </a:br>
            <a:endParaRPr lang="en-US" dirty="0"/>
          </a:p>
        </p:txBody>
      </p:sp>
      <p:sp>
        <p:nvSpPr>
          <p:cNvPr id="148483"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8C5594D-4C3C-445E-A758-09A1CCD529FF}" type="slidenum">
              <a:rPr lang="en-US" altLang="en-US" sz="1200">
                <a:solidFill>
                  <a:schemeClr val="bg1"/>
                </a:solidFill>
              </a:rPr>
              <a:pPr/>
              <a:t>63</a:t>
            </a:fld>
            <a:endParaRPr lang="en-US" altLang="en-US" sz="1200" dirty="0">
              <a:solidFill>
                <a:schemeClr val="bg1"/>
              </a:solidFill>
            </a:endParaRPr>
          </a:p>
        </p:txBody>
      </p:sp>
      <p:sp>
        <p:nvSpPr>
          <p:cNvPr id="6" name="Rectangle 5">
            <a:extLst>
              <a:ext uri="{FF2B5EF4-FFF2-40B4-BE49-F238E27FC236}">
                <a16:creationId xmlns:a16="http://schemas.microsoft.com/office/drawing/2014/main" id="{800675DA-131A-4F1B-8771-B5F98A94635C}"/>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Content Placeholder 2"/>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13996" y="-17463"/>
            <a:ext cx="9144000" cy="6875463"/>
          </a:xfrm>
        </p:spPr>
      </p:pic>
      <p:sp>
        <p:nvSpPr>
          <p:cNvPr id="139265" name="Rectangle 2"/>
          <p:cNvSpPr>
            <a:spLocks noGrp="1"/>
          </p:cNvSpPr>
          <p:nvPr>
            <p:ph type="title"/>
          </p:nvPr>
        </p:nvSpPr>
        <p:spPr>
          <a:xfrm>
            <a:off x="0" y="-33014"/>
            <a:ext cx="5152054" cy="1143000"/>
          </a:xfrm>
          <a:solidFill>
            <a:schemeClr val="tx2">
              <a:alpha val="60000"/>
            </a:schemeClr>
          </a:solidFill>
        </p:spPr>
        <p:txBody>
          <a:bodyPr/>
          <a:lstStyle/>
          <a:p>
            <a:pPr eaLnBrk="1" hangingPunct="1"/>
            <a:r>
              <a:rPr lang="en-US" altLang="en-US" dirty="0">
                <a:solidFill>
                  <a:schemeClr val="bg1"/>
                </a:solidFill>
              </a:rPr>
              <a:t>Open-Ended Creative Play</a:t>
            </a:r>
          </a:p>
        </p:txBody>
      </p:sp>
      <p:sp>
        <p:nvSpPr>
          <p:cNvPr id="139267" name="Rectangle 3"/>
          <p:cNvSpPr>
            <a:spLocks noGrp="1"/>
          </p:cNvSpPr>
          <p:nvPr>
            <p:ph sz="half" idx="1"/>
          </p:nvPr>
        </p:nvSpPr>
        <p:spPr>
          <a:xfrm>
            <a:off x="5166050" y="-17463"/>
            <a:ext cx="3999722" cy="2455864"/>
          </a:xfrm>
          <a:solidFill>
            <a:schemeClr val="tx2">
              <a:alpha val="61960"/>
            </a:schemeClr>
          </a:solidFill>
        </p:spPr>
        <p:txBody>
          <a:bodyPr/>
          <a:lstStyle/>
          <a:p>
            <a:pPr marL="0" indent="0">
              <a:spcBef>
                <a:spcPct val="30000"/>
              </a:spcBef>
              <a:buFont typeface="Arial" panose="020B0604020202020204" pitchFamily="34" charset="0"/>
              <a:buNone/>
            </a:pPr>
            <a:r>
              <a:rPr lang="en-US" altLang="en-US" sz="3200" b="1" dirty="0">
                <a:solidFill>
                  <a:schemeClr val="bg1"/>
                </a:solidFill>
              </a:rPr>
              <a:t>“Play is an important vehicle for developing self-regulation” </a:t>
            </a:r>
          </a:p>
          <a:p>
            <a:pPr marL="0" indent="0">
              <a:spcBef>
                <a:spcPct val="30000"/>
              </a:spcBef>
              <a:buFont typeface="Arial" panose="020B0604020202020204" pitchFamily="34" charset="0"/>
              <a:buNone/>
            </a:pPr>
            <a:r>
              <a:rPr lang="en-US" altLang="en-US" sz="1800" dirty="0">
                <a:solidFill>
                  <a:srgbClr val="FFFFFF"/>
                </a:solidFill>
              </a:rPr>
              <a:t>(TK Guide, p. 40).</a:t>
            </a:r>
          </a:p>
          <a:p>
            <a:pPr marL="0" indent="0" eaLnBrk="1" hangingPunct="1"/>
            <a:endParaRPr lang="en-US" altLang="en-US" dirty="0"/>
          </a:p>
        </p:txBody>
      </p:sp>
      <p:sp>
        <p:nvSpPr>
          <p:cNvPr id="13926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D165943-A07E-4C31-89A2-7A0FB73FE393}" type="slidenum">
              <a:rPr lang="en-US" altLang="en-US" sz="1200"/>
              <a:pPr/>
              <a:t>64</a:t>
            </a:fld>
            <a:endParaRPr lang="en-US" altLang="en-US" sz="1200"/>
          </a:p>
        </p:txBody>
      </p:sp>
      <p:sp>
        <p:nvSpPr>
          <p:cNvPr id="6" name="Rectangle 5">
            <a:extLst>
              <a:ext uri="{FF2B5EF4-FFF2-40B4-BE49-F238E27FC236}">
                <a16:creationId xmlns:a16="http://schemas.microsoft.com/office/drawing/2014/main" id="{9372326D-59E7-40CA-9379-1880B62AC79A}"/>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extLst>
      <p:ext uri="{BB962C8B-B14F-4D97-AF65-F5344CB8AC3E}">
        <p14:creationId xmlns:p14="http://schemas.microsoft.com/office/powerpoint/2010/main" val="14888270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p:cNvPicPr>
            <a:picLocks noChangeAspect="1" noChangeArrowheads="1"/>
          </p:cNvPicPr>
          <p:nvPr/>
        </p:nvPicPr>
        <p:blipFill rotWithShape="1">
          <a:blip r:embed="rId3">
            <a:extLst>
              <a:ext uri="{28A0092B-C50C-407E-A947-70E740481C1C}">
                <a14:useLocalDpi xmlns:a14="http://schemas.microsoft.com/office/drawing/2010/main"/>
              </a:ext>
            </a:extLst>
          </a:blip>
          <a:srcRect r="12963"/>
          <a:stretch/>
        </p:blipFill>
        <p:spPr bwMode="auto">
          <a:xfrm>
            <a:off x="1"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Rectangle 2"/>
          <p:cNvSpPr>
            <a:spLocks noGrp="1"/>
          </p:cNvSpPr>
          <p:nvPr>
            <p:ph type="title"/>
          </p:nvPr>
        </p:nvSpPr>
        <p:spPr>
          <a:xfrm>
            <a:off x="1555" y="10886"/>
            <a:ext cx="3048000" cy="1143000"/>
          </a:xfrm>
          <a:solidFill>
            <a:schemeClr val="tx2">
              <a:alpha val="50195"/>
            </a:schemeClr>
          </a:solidFill>
        </p:spPr>
        <p:txBody>
          <a:bodyPr/>
          <a:lstStyle/>
          <a:p>
            <a:pPr eaLnBrk="1" hangingPunct="1"/>
            <a:r>
              <a:rPr lang="en-US" altLang="en-US" dirty="0">
                <a:solidFill>
                  <a:schemeClr val="bg1"/>
                </a:solidFill>
              </a:rPr>
              <a:t>Outdoor Play</a:t>
            </a:r>
          </a:p>
        </p:txBody>
      </p:sp>
      <p:sp>
        <p:nvSpPr>
          <p:cNvPr id="3" name="Content Placeholder 2">
            <a:extLst>
              <a:ext uri="{FF2B5EF4-FFF2-40B4-BE49-F238E27FC236}">
                <a16:creationId xmlns:a16="http://schemas.microsoft.com/office/drawing/2014/main" id="{C3846398-AB68-4385-A4DF-AABD71F4550B}"/>
              </a:ext>
            </a:extLst>
          </p:cNvPr>
          <p:cNvSpPr>
            <a:spLocks noGrp="1"/>
          </p:cNvSpPr>
          <p:nvPr>
            <p:ph sz="half" idx="2"/>
          </p:nvPr>
        </p:nvSpPr>
        <p:spPr>
          <a:xfrm>
            <a:off x="381000" y="4495800"/>
            <a:ext cx="4038600" cy="1905000"/>
          </a:xfrm>
        </p:spPr>
        <p:txBody>
          <a:bodyPr/>
          <a:lstStyle/>
          <a:p>
            <a:pPr marL="0" indent="0">
              <a:buNone/>
            </a:pPr>
            <a:r>
              <a:rPr lang="en-US" altLang="en-US" sz="3200" b="1" dirty="0">
                <a:solidFill>
                  <a:schemeClr val="bg1"/>
                </a:solidFill>
              </a:rPr>
              <a:t>“Outdoor play promotes self-regulation” </a:t>
            </a:r>
            <a:br>
              <a:rPr lang="en-US" altLang="en-US" sz="3200" b="1" dirty="0">
                <a:solidFill>
                  <a:schemeClr val="bg1"/>
                </a:solidFill>
              </a:rPr>
            </a:br>
            <a:r>
              <a:rPr lang="en-US" altLang="en-US" sz="1800" dirty="0">
                <a:solidFill>
                  <a:schemeClr val="bg1"/>
                </a:solidFill>
              </a:rPr>
              <a:t>(TK Guide, p. 80).</a:t>
            </a:r>
            <a:endParaRPr lang="en-US" altLang="en-US" sz="1200" dirty="0">
              <a:solidFill>
                <a:schemeClr val="bg1"/>
              </a:solidFill>
            </a:endParaRPr>
          </a:p>
          <a:p>
            <a:endParaRPr lang="en-US" dirty="0"/>
          </a:p>
        </p:txBody>
      </p:sp>
      <p:sp>
        <p:nvSpPr>
          <p:cNvPr id="150531"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DB9D594-0920-434A-8CC8-9BEDE8B33A1B}" type="slidenum">
              <a:rPr lang="en-US" altLang="en-US" sz="1200"/>
              <a:pPr/>
              <a:t>65</a:t>
            </a:fld>
            <a:endParaRPr lang="en-US" altLang="en-US" sz="1200"/>
          </a:p>
        </p:txBody>
      </p:sp>
      <p:sp>
        <p:nvSpPr>
          <p:cNvPr id="7" name="Rectangle 6">
            <a:extLst>
              <a:ext uri="{FF2B5EF4-FFF2-40B4-BE49-F238E27FC236}">
                <a16:creationId xmlns:a16="http://schemas.microsoft.com/office/drawing/2014/main" id="{2C13EC2F-CBC0-433D-B820-5F048C1C3DE7}"/>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p:cNvSpPr>
          <p:nvPr>
            <p:ph type="title"/>
          </p:nvPr>
        </p:nvSpPr>
        <p:spPr>
          <a:xfrm>
            <a:off x="457200" y="360643"/>
            <a:ext cx="8229600" cy="1143000"/>
          </a:xfrm>
        </p:spPr>
        <p:txBody>
          <a:bodyPr/>
          <a:lstStyle/>
          <a:p>
            <a:pPr eaLnBrk="1" hangingPunct="1"/>
            <a:r>
              <a:rPr lang="en-US" altLang="en-US" dirty="0"/>
              <a:t>Interaction and Strategy: </a:t>
            </a:r>
            <a:br>
              <a:rPr lang="en-US" altLang="en-US" dirty="0"/>
            </a:br>
            <a:r>
              <a:rPr lang="en-US" altLang="en-US" sz="3200" dirty="0"/>
              <a:t>Play Games with Rules</a:t>
            </a:r>
            <a:br>
              <a:rPr lang="en-US" altLang="en-US" sz="3200" dirty="0"/>
            </a:br>
            <a:endParaRPr lang="en-US" altLang="en-US" sz="1800" b="0" dirty="0"/>
          </a:p>
        </p:txBody>
      </p:sp>
      <p:pic>
        <p:nvPicPr>
          <p:cNvPr id="143364" name="Picture 11"/>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48746" y="1600200"/>
            <a:ext cx="3455507" cy="4525963"/>
          </a:xfrm>
          <a:noFill/>
        </p:spPr>
      </p:pic>
      <p:sp>
        <p:nvSpPr>
          <p:cNvPr id="143362" name="Content Placeholder 2"/>
          <p:cNvSpPr>
            <a:spLocks noGrp="1"/>
          </p:cNvSpPr>
          <p:nvPr>
            <p:ph sz="half" idx="2"/>
          </p:nvPr>
        </p:nvSpPr>
        <p:spPr/>
        <p:txBody>
          <a:bodyPr/>
          <a:lstStyle/>
          <a:p>
            <a:pPr marL="225425" indent="-225425">
              <a:spcAft>
                <a:spcPts val="1200"/>
              </a:spcAft>
            </a:pPr>
            <a:r>
              <a:rPr lang="en-US" altLang="en-US" dirty="0"/>
              <a:t>Make a list of all the games with rules used in your classroom.</a:t>
            </a:r>
          </a:p>
          <a:p>
            <a:pPr marL="225425" indent="-225425">
              <a:spcAft>
                <a:spcPts val="1200"/>
              </a:spcAft>
            </a:pPr>
            <a:r>
              <a:rPr lang="en-US" altLang="en-US" dirty="0"/>
              <a:t>Stand up and find someone new to exchange ideas.</a:t>
            </a:r>
          </a:p>
          <a:p>
            <a:pPr marL="225425" indent="-225425">
              <a:spcAft>
                <a:spcPts val="1200"/>
              </a:spcAft>
            </a:pPr>
            <a:r>
              <a:rPr lang="en-US" altLang="en-US" dirty="0"/>
              <a:t>Be ready to share out one new game idea.</a:t>
            </a:r>
          </a:p>
          <a:p>
            <a:pPr marL="225425" indent="-225425"/>
            <a:endParaRPr lang="en-US" altLang="en-US" dirty="0"/>
          </a:p>
        </p:txBody>
      </p:sp>
      <p:sp>
        <p:nvSpPr>
          <p:cNvPr id="143363"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4B866CF-DA14-4D09-A7CB-1A9211EC1092}" type="slidenum">
              <a:rPr lang="en-US" altLang="en-US" sz="1200"/>
              <a:pPr/>
              <a:t>66</a:t>
            </a:fld>
            <a:endParaRPr lang="en-US" altLang="en-US" sz="1200"/>
          </a:p>
        </p:txBody>
      </p:sp>
    </p:spTree>
    <p:extLst>
      <p:ext uri="{BB962C8B-B14F-4D97-AF65-F5344CB8AC3E}">
        <p14:creationId xmlns:p14="http://schemas.microsoft.com/office/powerpoint/2010/main" val="7766466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p:cNvSpPr>
          <p:nvPr>
            <p:ph type="title"/>
          </p:nvPr>
        </p:nvSpPr>
        <p:spPr/>
        <p:txBody>
          <a:bodyPr/>
          <a:lstStyle/>
          <a:p>
            <a:pPr eaLnBrk="1" hangingPunct="1"/>
            <a:r>
              <a:rPr lang="en-US" altLang="en-US" dirty="0"/>
              <a:t>Teach and Provide Tools for Regaining Control</a:t>
            </a:r>
          </a:p>
        </p:txBody>
      </p:sp>
      <p:pic>
        <p:nvPicPr>
          <p:cNvPr id="156674" name="Picture 8" descr="stressed-out-dog"/>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54000" y="1752600"/>
            <a:ext cx="4318000" cy="3886200"/>
          </a:xfrm>
        </p:spPr>
      </p:pic>
      <p:sp>
        <p:nvSpPr>
          <p:cNvPr id="156675" name="Rectangle 5"/>
          <p:cNvSpPr>
            <a:spLocks noGrp="1"/>
          </p:cNvSpPr>
          <p:nvPr>
            <p:ph type="body" sz="half" idx="2"/>
          </p:nvPr>
        </p:nvSpPr>
        <p:spPr/>
        <p:txBody>
          <a:bodyPr/>
          <a:lstStyle/>
          <a:p>
            <a:pPr eaLnBrk="1" hangingPunct="1">
              <a:spcAft>
                <a:spcPts val="1800"/>
              </a:spcAft>
            </a:pPr>
            <a:r>
              <a:rPr lang="en-US" altLang="en-US" sz="2800" dirty="0"/>
              <a:t>What is your go-to strategy when you</a:t>
            </a:r>
            <a:r>
              <a:rPr lang="en-US" altLang="ja-JP" sz="2800" dirty="0"/>
              <a:t>’ve had enough…coffee? running? music? Facebook?</a:t>
            </a:r>
          </a:p>
          <a:p>
            <a:pPr eaLnBrk="1" hangingPunct="1">
              <a:spcAft>
                <a:spcPts val="1800"/>
              </a:spcAft>
            </a:pPr>
            <a:r>
              <a:rPr lang="en-US" altLang="en-US" sz="2800" dirty="0"/>
              <a:t>Share your strategy with an elbow partner.</a:t>
            </a:r>
          </a:p>
        </p:txBody>
      </p:sp>
      <p:sp>
        <p:nvSpPr>
          <p:cNvPr id="156676"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4E75817-88F0-484F-A572-5C27E2AB5597}" type="slidenum">
              <a:rPr lang="en-US" altLang="en-US" sz="1200"/>
              <a:pPr/>
              <a:t>67</a:t>
            </a:fld>
            <a:endParaRPr lang="en-US" altLang="en-US" sz="12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4"/>
          <p:cNvSpPr>
            <a:spLocks noGrp="1"/>
          </p:cNvSpPr>
          <p:nvPr>
            <p:ph type="title"/>
          </p:nvPr>
        </p:nvSpPr>
        <p:spPr/>
        <p:txBody>
          <a:bodyPr/>
          <a:lstStyle/>
          <a:p>
            <a:pPr eaLnBrk="1" hangingPunct="1"/>
            <a:r>
              <a:rPr lang="en-US" altLang="en-US"/>
              <a:t>Breathing Wand</a:t>
            </a:r>
          </a:p>
        </p:txBody>
      </p:sp>
      <p:pic>
        <p:nvPicPr>
          <p:cNvPr id="160770" name="Picture 18" descr="20140510-09445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85800" y="1600200"/>
            <a:ext cx="7543800" cy="4525963"/>
          </a:xfrm>
        </p:spPr>
      </p:pic>
      <p:sp>
        <p:nvSpPr>
          <p:cNvPr id="160771"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DAAECD4-4F41-45CC-A858-A9D03A377398}" type="slidenum">
              <a:rPr lang="en-US" altLang="en-US" sz="1200"/>
              <a:pPr/>
              <a:t>68</a:t>
            </a:fld>
            <a:endParaRPr lang="en-US" altLang="en-US" sz="12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p:cNvSpPr>
          <p:nvPr>
            <p:ph type="title"/>
          </p:nvPr>
        </p:nvSpPr>
        <p:spPr/>
        <p:txBody>
          <a:bodyPr/>
          <a:lstStyle/>
          <a:p>
            <a:pPr eaLnBrk="1" hangingPunct="1"/>
            <a:r>
              <a:rPr lang="en-US" altLang="en-US" dirty="0"/>
              <a:t>Private Spaces</a:t>
            </a:r>
          </a:p>
        </p:txBody>
      </p:sp>
      <p:pic>
        <p:nvPicPr>
          <p:cNvPr id="162818" name="Picture 17" descr="6a00d8341c629753ef01b8d1461ab8970c-pi"/>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57200" y="1752600"/>
            <a:ext cx="4038600" cy="3200400"/>
          </a:xfrm>
          <a:noFill/>
        </p:spPr>
      </p:pic>
      <p:pic>
        <p:nvPicPr>
          <p:cNvPr id="162819" name="Picture 15" descr="calm-corne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noFill/>
        </p:spPr>
      </p:pic>
      <p:sp>
        <p:nvSpPr>
          <p:cNvPr id="162820"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14D5FBA-B14E-4888-ABAD-78BE0903D6E8}" type="slidenum">
              <a:rPr lang="en-US" altLang="en-US" sz="1200"/>
              <a:pPr/>
              <a:t>69</a:t>
            </a:fld>
            <a:endParaRPr lang="en-US" altLang="en-US"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p:cNvSpPr>
            <a:spLocks noGrp="1" noChangeArrowheads="1"/>
          </p:cNvSpPr>
          <p:nvPr>
            <p:ph type="title"/>
          </p:nvPr>
        </p:nvSpPr>
        <p:spPr/>
        <p:txBody>
          <a:bodyPr/>
          <a:lstStyle/>
          <a:p>
            <a:pPr eaLnBrk="1" hangingPunct="1"/>
            <a:r>
              <a:rPr lang="en-US" sz="3600">
                <a:latin typeface="Arial" charset="0"/>
                <a:cs typeface="ＭＳ Ｐゴシック" charset="0"/>
              </a:rPr>
              <a:t>Foundations and Framework, Volume 1</a:t>
            </a:r>
          </a:p>
        </p:txBody>
      </p:sp>
      <p:pic>
        <p:nvPicPr>
          <p:cNvPr id="63491" name="Content Placeholder 3"/>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1204696" y="1662906"/>
            <a:ext cx="3371850" cy="4391025"/>
          </a:xfrm>
          <a:ln>
            <a:solidFill>
              <a:srgbClr val="000000"/>
            </a:solidFill>
            <a:miter lim="800000"/>
            <a:headEnd/>
            <a:tailEnd/>
          </a:ln>
        </p:spPr>
      </p:pic>
      <p:pic>
        <p:nvPicPr>
          <p:cNvPr id="63492" name="Content Placeholder 4"/>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5147829" y="1672431"/>
            <a:ext cx="3371850" cy="4381500"/>
          </a:xfrm>
          <a:ln>
            <a:solidFill>
              <a:srgbClr val="000000"/>
            </a:solidFill>
            <a:miter lim="800000"/>
            <a:headEnd/>
            <a:tailEnd/>
          </a:ln>
        </p:spPr>
      </p:pic>
      <p:sp>
        <p:nvSpPr>
          <p:cNvPr id="13316" name="Slide Number Placeholder 1"/>
          <p:cNvSpPr>
            <a:spLocks noGrp="1"/>
          </p:cNvSpPr>
          <p:nvPr>
            <p:ph type="sldNum" sz="quarter" idx="10"/>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63AFF2EB-5C3C-6742-B51A-6196597083E5}" type="slidenum">
              <a:rPr lang="en-US" sz="1200">
                <a:cs typeface="Arial" charset="0"/>
              </a:rPr>
              <a:pPr eaLnBrk="1" hangingPunct="1"/>
              <a:t>7</a:t>
            </a:fld>
            <a:endParaRPr lang="en-US" sz="1200">
              <a:cs typeface="Arial" charset="0"/>
            </a:endParaRPr>
          </a:p>
        </p:txBody>
      </p:sp>
      <p:sp>
        <p:nvSpPr>
          <p:cNvPr id="6" name="Right Arrow 14">
            <a:extLst>
              <a:ext uri="{FF2B5EF4-FFF2-40B4-BE49-F238E27FC236}">
                <a16:creationId xmlns:a16="http://schemas.microsoft.com/office/drawing/2014/main" id="{85CC72EC-3EAA-42CA-965F-FFAD4252956F}"/>
              </a:ext>
            </a:extLst>
          </p:cNvPr>
          <p:cNvSpPr/>
          <p:nvPr/>
        </p:nvSpPr>
        <p:spPr>
          <a:xfrm>
            <a:off x="4114368" y="1497661"/>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7" name="Right Arrow 14">
            <a:extLst>
              <a:ext uri="{FF2B5EF4-FFF2-40B4-BE49-F238E27FC236}">
                <a16:creationId xmlns:a16="http://schemas.microsoft.com/office/drawing/2014/main" id="{AC30AB8D-C727-4ECD-B284-9EE765283EBF}"/>
              </a:ext>
            </a:extLst>
          </p:cNvPr>
          <p:cNvSpPr/>
          <p:nvPr/>
        </p:nvSpPr>
        <p:spPr>
          <a:xfrm>
            <a:off x="171235" y="1544639"/>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Tree>
    <p:extLst>
      <p:ext uri="{BB962C8B-B14F-4D97-AF65-F5344CB8AC3E}">
        <p14:creationId xmlns:p14="http://schemas.microsoft.com/office/powerpoint/2010/main" val="3148191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p:cNvSpPr>
          <p:nvPr>
            <p:ph type="title"/>
          </p:nvPr>
        </p:nvSpPr>
        <p:spPr>
          <a:xfrm>
            <a:off x="457200" y="274638"/>
            <a:ext cx="8229600" cy="868362"/>
          </a:xfrm>
        </p:spPr>
        <p:txBody>
          <a:bodyPr/>
          <a:lstStyle/>
          <a:p>
            <a:pPr eaLnBrk="1" hangingPunct="1"/>
            <a:r>
              <a:rPr lang="en-US" altLang="en-US"/>
              <a:t>Bugged Box</a:t>
            </a:r>
          </a:p>
        </p:txBody>
      </p:sp>
      <p:sp>
        <p:nvSpPr>
          <p:cNvPr id="164866"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6C5AFD-667B-4688-8005-9582D6B6A3C6}" type="slidenum">
              <a:rPr lang="en-US" altLang="en-US" sz="1200"/>
              <a:pPr/>
              <a:t>70</a:t>
            </a:fld>
            <a:endParaRPr lang="en-US" altLang="en-US" sz="1200"/>
          </a:p>
        </p:txBody>
      </p:sp>
      <p:pic>
        <p:nvPicPr>
          <p:cNvPr id="164867" name="Picture 5" descr="d45b9d24d5ec5b1f84454fa1b9dd256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295400"/>
            <a:ext cx="6553200" cy="504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p:cNvSpPr>
          <p:nvPr>
            <p:ph type="title"/>
          </p:nvPr>
        </p:nvSpPr>
        <p:spPr/>
        <p:txBody>
          <a:bodyPr/>
          <a:lstStyle/>
          <a:p>
            <a:pPr eaLnBrk="1" hangingPunct="1"/>
            <a:r>
              <a:rPr lang="en-US" altLang="en-US" dirty="0"/>
              <a:t>Pause and Reflect</a:t>
            </a:r>
          </a:p>
        </p:txBody>
      </p:sp>
      <p:sp>
        <p:nvSpPr>
          <p:cNvPr id="166914" name="Rectangle 3"/>
          <p:cNvSpPr>
            <a:spLocks noGrp="1"/>
          </p:cNvSpPr>
          <p:nvPr>
            <p:ph type="body" sz="half" idx="1"/>
          </p:nvPr>
        </p:nvSpPr>
        <p:spPr>
          <a:xfrm>
            <a:off x="457200" y="1600200"/>
            <a:ext cx="4114800" cy="4525963"/>
          </a:xfrm>
        </p:spPr>
        <p:txBody>
          <a:bodyPr/>
          <a:lstStyle/>
          <a:p>
            <a:pPr marL="0" indent="0" eaLnBrk="1" hangingPunct="1">
              <a:buFont typeface="Arial" panose="020B0604020202020204" pitchFamily="34" charset="0"/>
              <a:buNone/>
            </a:pPr>
            <a:r>
              <a:rPr lang="en-US" altLang="en-US" sz="2800" dirty="0"/>
              <a:t>Use the </a:t>
            </a:r>
            <a:r>
              <a:rPr lang="en-US" altLang="en-US" sz="2800" i="1" dirty="0"/>
              <a:t>All About Self</a:t>
            </a:r>
            <a:r>
              <a:rPr lang="en-US" altLang="en-US" sz="2800" dirty="0"/>
              <a:t> booklet to record reflections on your strengths and plans for future implementation.</a:t>
            </a:r>
          </a:p>
          <a:p>
            <a:pPr marL="0" indent="0" eaLnBrk="1" hangingPunct="1">
              <a:buFont typeface="Arial" panose="020B0604020202020204" pitchFamily="34" charset="0"/>
              <a:buNone/>
            </a:pPr>
            <a:endParaRPr lang="en-US" altLang="en-US" sz="2800" dirty="0"/>
          </a:p>
          <a:p>
            <a:pPr marL="0" indent="0" eaLnBrk="1" hangingPunct="1">
              <a:buFont typeface="Arial" panose="020B0604020202020204" pitchFamily="34" charset="0"/>
              <a:buNone/>
            </a:pPr>
            <a:endParaRPr lang="en-US" altLang="en-US" sz="2800" dirty="0"/>
          </a:p>
        </p:txBody>
      </p:sp>
      <p:pic>
        <p:nvPicPr>
          <p:cNvPr id="151555" name="Picture 5"/>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953000" y="1600200"/>
            <a:ext cx="3124200" cy="4038600"/>
          </a:xfrm>
          <a:ln w="38100" cap="sq">
            <a:solidFill>
              <a:srgbClr val="000000"/>
            </a:solidFill>
            <a:miter lim="800000"/>
            <a:headEnd/>
            <a:tailEnd/>
          </a:ln>
          <a:effectLst>
            <a:outerShdw blurRad="50800" dist="38100" dir="2700000" algn="tl" rotWithShape="0">
              <a:srgbClr val="000000">
                <a:alpha val="42998"/>
              </a:srgbClr>
            </a:outerShdw>
          </a:effectLst>
        </p:spPr>
      </p:pic>
      <p:sp>
        <p:nvSpPr>
          <p:cNvPr id="166916"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E9C8159-5F91-4EAD-BA91-6DB8FEC660A4}" type="slidenum">
              <a:rPr lang="en-US" altLang="en-US" sz="1200"/>
              <a:pPr/>
              <a:t>71</a:t>
            </a:fld>
            <a:endParaRPr lang="en-US" altLang="en-US" sz="12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039769" y="1540671"/>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4" name="Right Arrow 13"/>
          <p:cNvSpPr/>
          <p:nvPr/>
        </p:nvSpPr>
        <p:spPr>
          <a:xfrm rot="5400000">
            <a:off x="3778250" y="1817688"/>
            <a:ext cx="1587500" cy="787400"/>
          </a:xfrm>
          <a:prstGeom prst="rightArrow">
            <a:avLst/>
          </a:prstGeom>
          <a:solidFill>
            <a:srgbClr val="DE007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3" name="Right Arrow 12"/>
          <p:cNvSpPr/>
          <p:nvPr/>
        </p:nvSpPr>
        <p:spPr>
          <a:xfrm rot="5400000">
            <a:off x="1063745" y="1547697"/>
            <a:ext cx="1047510" cy="787400"/>
          </a:xfrm>
          <a:prstGeom prst="rightArrow">
            <a:avLst/>
          </a:prstGeom>
          <a:solidFill>
            <a:srgbClr val="FF85C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5" name="Title 4"/>
          <p:cNvSpPr>
            <a:spLocks noGrp="1"/>
          </p:cNvSpPr>
          <p:nvPr>
            <p:ph type="title" sz="quarter"/>
          </p:nvPr>
        </p:nvSpPr>
        <p:spPr>
          <a:noFill/>
          <a:ln w="38100">
            <a:solidFill>
              <a:schemeClr val="bg1"/>
            </a:solidFill>
          </a:ln>
        </p:spPr>
        <p:txBody>
          <a:bodyPr/>
          <a:lstStyle/>
          <a:p>
            <a:pPr>
              <a:defRPr/>
            </a:pPr>
            <a:r>
              <a:rPr lang="en-US" dirty="0"/>
              <a:t>Three Guiding Questions</a:t>
            </a:r>
          </a:p>
        </p:txBody>
      </p:sp>
      <p:sp>
        <p:nvSpPr>
          <p:cNvPr id="6" name="Content Placeholder 5"/>
          <p:cNvSpPr>
            <a:spLocks noGrp="1"/>
          </p:cNvSpPr>
          <p:nvPr>
            <p:ph sz="quarter" idx="1"/>
          </p:nvPr>
        </p:nvSpPr>
        <p:spPr>
          <a:xfrm>
            <a:off x="266700" y="2451102"/>
            <a:ext cx="2641600" cy="2882898"/>
          </a:xfrm>
          <a:solidFill>
            <a:srgbClr val="FF85C5"/>
          </a:solidFill>
          <a:ln w="38100">
            <a:solidFill>
              <a:schemeClr val="lt1">
                <a:hueOff val="0"/>
                <a:satOff val="0"/>
                <a:lumOff val="0"/>
              </a:schemeClr>
            </a:solidFill>
          </a:ln>
        </p:spPr>
        <p:txBody>
          <a:bodyPr anchor="ctr"/>
          <a:lstStyle/>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 progressions for the Self strand?</a:t>
            </a:r>
          </a:p>
          <a:p>
            <a:pPr marL="0" indent="0">
              <a:buFont typeface="Arial" panose="020B0604020202020204" pitchFamily="34" charset="0"/>
              <a:buNone/>
              <a:defRPr/>
            </a:pPr>
            <a:endParaRPr lang="en-US" sz="2400" b="1" dirty="0">
              <a:solidFill>
                <a:schemeClr val="bg1"/>
              </a:solidFill>
            </a:endParaRPr>
          </a:p>
        </p:txBody>
      </p:sp>
      <p:sp>
        <p:nvSpPr>
          <p:cNvPr id="7" name="Content Placeholder 6"/>
          <p:cNvSpPr>
            <a:spLocks noGrp="1"/>
          </p:cNvSpPr>
          <p:nvPr>
            <p:ph sz="quarter" idx="2"/>
          </p:nvPr>
        </p:nvSpPr>
        <p:spPr>
          <a:xfrm>
            <a:off x="3251200" y="3031822"/>
            <a:ext cx="2641600" cy="2924478"/>
          </a:xfrm>
          <a:solidFill>
            <a:srgbClr val="DE0074"/>
          </a:solidFill>
          <a:ln w="38100">
            <a:solidFill>
              <a:schemeClr val="lt1">
                <a:hueOff val="0"/>
                <a:satOff val="0"/>
                <a:lumOff val="0"/>
              </a:schemeClr>
            </a:solidFill>
          </a:ln>
        </p:spPr>
        <p:txBody>
          <a:bodyPr anchor="ctr"/>
          <a:lstStyle/>
          <a:p>
            <a:pPr marL="0" indent="0" algn="ctr">
              <a:buNone/>
              <a:defRPr/>
            </a:pPr>
            <a:endParaRPr lang="en-US" sz="2400" b="1" dirty="0">
              <a:solidFill>
                <a:schemeClr val="bg1"/>
              </a:solidFill>
              <a:effectLst>
                <a:outerShdw blurRad="38100" dist="38100" dir="2700000" algn="tl">
                  <a:srgbClr val="000000">
                    <a:alpha val="43137"/>
                  </a:srgbClr>
                </a:outerShdw>
              </a:effectLst>
            </a:endParaRPr>
          </a:p>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developmentally appropriate strategies to support the development of self?</a:t>
            </a:r>
          </a:p>
          <a:p>
            <a:pPr marL="0" indent="0">
              <a:buFont typeface="Arial" panose="020B0604020202020204" pitchFamily="34" charset="0"/>
              <a:buNone/>
              <a:defRPr/>
            </a:pPr>
            <a:endParaRPr lang="en-US" sz="24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sz="quarter" idx="3"/>
          </p:nvPr>
        </p:nvSpPr>
        <p:spPr>
          <a:xfrm>
            <a:off x="6235700" y="2452688"/>
            <a:ext cx="2641600" cy="2881312"/>
          </a:xfrm>
          <a:solidFill>
            <a:srgbClr val="B0005D"/>
          </a:solidFill>
          <a:ln w="38100">
            <a:solidFill>
              <a:schemeClr val="lt1">
                <a:hueOff val="0"/>
                <a:satOff val="0"/>
                <a:lumOff val="0"/>
              </a:schemeClr>
            </a:solidFill>
          </a:ln>
        </p:spPr>
        <p:txBody>
          <a:bodyPr anchor="ctr"/>
          <a:lstStyle/>
          <a:p>
            <a:pPr marL="0" indent="0" algn="ctr">
              <a:buFont typeface="Arial" panose="020B0604020202020204" pitchFamily="34" charset="0"/>
              <a:buNone/>
              <a:defRPr/>
            </a:pPr>
            <a:r>
              <a:rPr lang="en-US" sz="2400" b="1" dirty="0">
                <a:solidFill>
                  <a:schemeClr val="bg1"/>
                </a:solidFill>
                <a:effectLst>
                  <a:outerShdw blurRad="38100" dist="38100" dir="2700000" algn="tl">
                    <a:srgbClr val="000000">
                      <a:alpha val="43137"/>
                    </a:srgbClr>
                  </a:outerShdw>
                </a:effectLst>
              </a:rPr>
              <a:t>How can I incorporate these strategies into my existing TK classroom?</a:t>
            </a:r>
          </a:p>
          <a:p>
            <a:pPr marL="0" indent="0">
              <a:buFont typeface="Arial" panose="020B0604020202020204" pitchFamily="34" charset="0"/>
              <a:buNone/>
              <a:defRPr/>
            </a:pPr>
            <a:endParaRPr lang="en-US" sz="2400" b="1" dirty="0">
              <a:solidFill>
                <a:schemeClr val="bg1"/>
              </a:solidFill>
            </a:endParaRPr>
          </a:p>
        </p:txBody>
      </p:sp>
      <p:sp>
        <p:nvSpPr>
          <p:cNvPr id="10249" name="Slide Number Placeholder 3"/>
          <p:cNvSpPr>
            <a:spLocks noGrp="1"/>
          </p:cNvSpPr>
          <p:nvPr>
            <p:ph type="sldNum" sz="quarter" idx="429496729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7BDA949-EC3F-4F03-BCC8-E2C86A073228}" type="slidenum">
              <a:rPr lang="en-US" altLang="en-US">
                <a:solidFill>
                  <a:srgbClr val="000000"/>
                </a:solidFill>
              </a:rPr>
              <a:pPr algn="r"/>
              <a:t>72</a:t>
            </a:fld>
            <a:endParaRPr lang="en-US" altLang="en-US">
              <a:solidFill>
                <a:srgbClr val="000000"/>
              </a:solidFill>
            </a:endParaRPr>
          </a:p>
        </p:txBody>
      </p:sp>
      <p:sp>
        <p:nvSpPr>
          <p:cNvPr id="10" name="AutoShape 6"/>
          <p:cNvSpPr>
            <a:spLocks noChangeArrowheads="1"/>
          </p:cNvSpPr>
          <p:nvPr/>
        </p:nvSpPr>
        <p:spPr bwMode="auto">
          <a:xfrm>
            <a:off x="6096000" y="2465151"/>
            <a:ext cx="2997200" cy="3021249"/>
          </a:xfrm>
          <a:prstGeom prst="roundRect">
            <a:avLst>
              <a:gd name="adj" fmla="val 16667"/>
            </a:avLst>
          </a:prstGeom>
          <a:noFill/>
          <a:ln w="63500">
            <a:solidFill>
              <a:srgbClr val="0070C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Tree>
    <p:extLst>
      <p:ext uri="{BB962C8B-B14F-4D97-AF65-F5344CB8AC3E}">
        <p14:creationId xmlns:p14="http://schemas.microsoft.com/office/powerpoint/2010/main" val="2274716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Content Placeholder 3"/>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1102" y="0"/>
            <a:ext cx="9175102" cy="6858000"/>
          </a:xfrm>
        </p:spPr>
      </p:pic>
      <p:sp>
        <p:nvSpPr>
          <p:cNvPr id="173058" name="Title 1"/>
          <p:cNvSpPr>
            <a:spLocks noGrp="1"/>
          </p:cNvSpPr>
          <p:nvPr>
            <p:ph type="title"/>
          </p:nvPr>
        </p:nvSpPr>
        <p:spPr>
          <a:xfrm>
            <a:off x="2385527" y="0"/>
            <a:ext cx="4372946" cy="1143000"/>
          </a:xfrm>
        </p:spPr>
        <p:txBody>
          <a:bodyPr/>
          <a:lstStyle/>
          <a:p>
            <a:pPr eaLnBrk="1" hangingPunct="1"/>
            <a:r>
              <a:rPr lang="en-US" altLang="en-US" dirty="0">
                <a:solidFill>
                  <a:schemeClr val="bg1"/>
                </a:solidFill>
              </a:rPr>
              <a:t>One Final Look</a:t>
            </a:r>
          </a:p>
        </p:txBody>
      </p:sp>
      <p:sp>
        <p:nvSpPr>
          <p:cNvPr id="173059" name="Content Placeholder 4"/>
          <p:cNvSpPr>
            <a:spLocks noGrp="1"/>
          </p:cNvSpPr>
          <p:nvPr>
            <p:ph sz="half" idx="1"/>
          </p:nvPr>
        </p:nvSpPr>
        <p:spPr>
          <a:xfrm>
            <a:off x="23326" y="1143000"/>
            <a:ext cx="8968273" cy="2819400"/>
          </a:xfrm>
          <a:solidFill>
            <a:schemeClr val="tx1">
              <a:lumMod val="65000"/>
              <a:lumOff val="35000"/>
              <a:alpha val="52000"/>
            </a:schemeClr>
          </a:solidFill>
        </p:spPr>
        <p:txBody>
          <a:bodyPr/>
          <a:lstStyle/>
          <a:p>
            <a:pPr marL="0" indent="0">
              <a:spcBef>
                <a:spcPts val="0"/>
              </a:spcBef>
              <a:spcAft>
                <a:spcPts val="600"/>
              </a:spcAft>
              <a:buNone/>
            </a:pPr>
            <a:r>
              <a:rPr lang="en-US" altLang="en-US" b="1" dirty="0">
                <a:solidFill>
                  <a:schemeClr val="bg1"/>
                </a:solidFill>
              </a:rPr>
              <a:t>With an elbow partner, share two small changes or additions you are going to make in your TK classroom:</a:t>
            </a:r>
          </a:p>
          <a:p>
            <a:pPr>
              <a:spcBef>
                <a:spcPts val="0"/>
              </a:spcBef>
              <a:spcAft>
                <a:spcPts val="600"/>
              </a:spcAft>
              <a:buFontTx/>
              <a:buChar char="•"/>
            </a:pPr>
            <a:r>
              <a:rPr lang="en-US" altLang="en-US" b="1" dirty="0">
                <a:solidFill>
                  <a:schemeClr val="bg1"/>
                </a:solidFill>
              </a:rPr>
              <a:t>How will you do it? </a:t>
            </a:r>
          </a:p>
          <a:p>
            <a:pPr>
              <a:spcBef>
                <a:spcPts val="0"/>
              </a:spcBef>
              <a:spcAft>
                <a:spcPts val="600"/>
              </a:spcAft>
              <a:buFontTx/>
              <a:buChar char="•"/>
            </a:pPr>
            <a:r>
              <a:rPr lang="en-US" altLang="en-US" b="1" dirty="0">
                <a:solidFill>
                  <a:schemeClr val="bg1"/>
                </a:solidFill>
              </a:rPr>
              <a:t>Which foundations will these changes will be supporting?</a:t>
            </a:r>
          </a:p>
          <a:p>
            <a:endParaRPr lang="en-US" altLang="en-US" dirty="0">
              <a:solidFill>
                <a:schemeClr val="bg1"/>
              </a:solidFill>
            </a:endParaRPr>
          </a:p>
        </p:txBody>
      </p:sp>
      <p:sp>
        <p:nvSpPr>
          <p:cNvPr id="173060"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99A31DD-EFC3-4DD0-8A26-3E1356AA1683}" type="slidenum">
              <a:rPr lang="en-US" altLang="en-US" sz="1200"/>
              <a:pPr/>
              <a:t>73</a:t>
            </a:fld>
            <a:endParaRPr lang="en-US" altLang="en-US" sz="1200"/>
          </a:p>
        </p:txBody>
      </p:sp>
      <p:sp>
        <p:nvSpPr>
          <p:cNvPr id="173061" name="Slide Number Placeholder 2"/>
          <p:cNvSpPr txBox="1">
            <a:spLocks noGrp="1"/>
          </p:cNvSpPr>
          <p:nvPr/>
        </p:nvSpPr>
        <p:spPr bwMode="auto">
          <a:xfrm>
            <a:off x="8686800" y="0"/>
            <a:ext cx="4572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D67E7F9-A199-4F20-A671-D88EC8F4E5F8}" type="slidenum">
              <a:rPr lang="en-US" altLang="en-US" sz="1200">
                <a:solidFill>
                  <a:schemeClr val="bg1"/>
                </a:solidFill>
              </a:rPr>
              <a:pPr eaLnBrk="1" hangingPunct="1"/>
              <a:t>73</a:t>
            </a:fld>
            <a:endParaRPr lang="en-US" altLang="en-US" sz="1200" dirty="0">
              <a:solidFill>
                <a:schemeClr val="bg1"/>
              </a:solidFill>
            </a:endParaRPr>
          </a:p>
        </p:txBody>
      </p:sp>
      <p:sp>
        <p:nvSpPr>
          <p:cNvPr id="7" name="Rectangle 6">
            <a:extLst>
              <a:ext uri="{FF2B5EF4-FFF2-40B4-BE49-F238E27FC236}">
                <a16:creationId xmlns:a16="http://schemas.microsoft.com/office/drawing/2014/main" id="{BE4F1917-8637-4770-A618-B7EC3E2F6D31}"/>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2738"/>
            <a:ext cx="9144000" cy="717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6" name="Slide Number Placeholder 4"/>
          <p:cNvSpPr txBox="1">
            <a:spLocks noGrp="1"/>
          </p:cNvSpPr>
          <p:nvPr/>
        </p:nvSpPr>
        <p:spPr bwMode="auto">
          <a:xfrm>
            <a:off x="8686800" y="0"/>
            <a:ext cx="4572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D1AD3F7-D4E0-4B76-9D31-0853CAE115A7}" type="slidenum">
              <a:rPr lang="en-US" altLang="en-US" sz="1200"/>
              <a:pPr eaLnBrk="1" hangingPunct="1"/>
              <a:t>74</a:t>
            </a:fld>
            <a:endParaRPr lang="en-US" altLang="en-US" sz="1200"/>
          </a:p>
        </p:txBody>
      </p:sp>
      <p:sp>
        <p:nvSpPr>
          <p:cNvPr id="175107" name="Text Box 8"/>
          <p:cNvSpPr txBox="1">
            <a:spLocks noChangeArrowheads="1"/>
          </p:cNvSpPr>
          <p:nvPr/>
        </p:nvSpPr>
        <p:spPr bwMode="auto">
          <a:xfrm rot="-1283732">
            <a:off x="3462338" y="2411413"/>
            <a:ext cx="5257800" cy="206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ja-JP" sz="3200" b="1" dirty="0">
                <a:solidFill>
                  <a:srgbClr val="FFFFFF"/>
                </a:solidFill>
              </a:rPr>
              <a:t>All kids need is a little help, a little hope, and someone who believes in them.</a:t>
            </a:r>
            <a:r>
              <a:rPr lang="ja-JP" altLang="en-US" sz="3200" b="1" dirty="0">
                <a:solidFill>
                  <a:srgbClr val="FFFFFF"/>
                </a:solidFill>
              </a:rPr>
              <a:t>”</a:t>
            </a:r>
            <a:r>
              <a:rPr lang="en-US" altLang="ja-JP" sz="3200" b="1" dirty="0">
                <a:solidFill>
                  <a:srgbClr val="FFFFFF"/>
                </a:solidFill>
              </a:rPr>
              <a:t> </a:t>
            </a:r>
            <a:r>
              <a:rPr lang="en-US" altLang="ja-JP" sz="1400" b="1" dirty="0">
                <a:solidFill>
                  <a:srgbClr val="FFFFFF"/>
                </a:solidFill>
              </a:rPr>
              <a:t>Magic Johnson</a:t>
            </a:r>
            <a:endParaRPr lang="en-US" altLang="en-US" sz="1400" b="1" dirty="0">
              <a:solidFill>
                <a:srgbClr val="FFFFFF"/>
              </a:solidFill>
            </a:endParaRPr>
          </a:p>
        </p:txBody>
      </p:sp>
      <p:sp>
        <p:nvSpPr>
          <p:cNvPr id="17510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CE34BEB-51F8-468A-A590-DB683C4AFB01}" type="slidenum">
              <a:rPr lang="en-US" altLang="en-US" sz="1200"/>
              <a:pPr/>
              <a:t>74</a:t>
            </a:fld>
            <a:endParaRPr lang="en-US" altLang="en-US" sz="1200"/>
          </a:p>
        </p:txBody>
      </p:sp>
      <p:sp>
        <p:nvSpPr>
          <p:cNvPr id="6" name="Rectangle 5">
            <a:extLst>
              <a:ext uri="{FF2B5EF4-FFF2-40B4-BE49-F238E27FC236}">
                <a16:creationId xmlns:a16="http://schemas.microsoft.com/office/drawing/2014/main" id="{D194BF20-05F0-4E51-A1A3-F239AB364683}"/>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References</a:t>
            </a:r>
          </a:p>
        </p:txBody>
      </p:sp>
      <p:sp>
        <p:nvSpPr>
          <p:cNvPr id="4" name="Content Placeholder 3"/>
          <p:cNvSpPr>
            <a:spLocks noGrp="1"/>
          </p:cNvSpPr>
          <p:nvPr>
            <p:ph idx="1"/>
          </p:nvPr>
        </p:nvSpPr>
        <p:spPr/>
        <p:txBody>
          <a:bodyPr/>
          <a:lstStyle/>
          <a:p>
            <a:pPr marL="233363" indent="-233363">
              <a:spcBef>
                <a:spcPts val="0"/>
              </a:spcBef>
              <a:spcAft>
                <a:spcPts val="600"/>
              </a:spcAft>
              <a:buNone/>
            </a:pPr>
            <a:r>
              <a:rPr lang="en-US" sz="1400" dirty="0" err="1"/>
              <a:t>Bredekamp</a:t>
            </a:r>
            <a:r>
              <a:rPr lang="en-US" sz="1400" dirty="0"/>
              <a:t>, Sue, and Carol </a:t>
            </a:r>
            <a:r>
              <a:rPr lang="en-US" sz="1400" dirty="0" err="1"/>
              <a:t>Copple</a:t>
            </a:r>
            <a:r>
              <a:rPr lang="en-US" sz="1400" dirty="0"/>
              <a:t>. Developmentally Appropriate Practice in Early Childhood Programs. NAEYC, 2008. </a:t>
            </a:r>
          </a:p>
          <a:p>
            <a:pPr marL="233363" lvl="0" indent="-233363">
              <a:spcBef>
                <a:spcPts val="0"/>
              </a:spcBef>
              <a:spcAft>
                <a:spcPts val="600"/>
              </a:spcAft>
              <a:buNone/>
            </a:pPr>
            <a:r>
              <a:rPr lang="en-US" sz="1400" dirty="0">
                <a:solidFill>
                  <a:srgbClr val="000000"/>
                </a:solidFill>
              </a:rPr>
              <a:t>California Department of Education. 2016. </a:t>
            </a:r>
            <a:r>
              <a:rPr lang="en-US" altLang="ja-JP" sz="1400" kern="1200" dirty="0">
                <a:solidFill>
                  <a:srgbClr val="000000"/>
                </a:solidFill>
                <a:cs typeface="Arial" charset="0"/>
              </a:rPr>
              <a:t>Best Practices for Planning Curriculum for Young Children: Family Partnerships and Culture. http://www.cde.ca.gov/sp/cd/re/documents/familypartnerships.pdf (accessed May 11, 2016)</a:t>
            </a:r>
          </a:p>
          <a:p>
            <a:pPr marL="233363" lvl="0" indent="-233363">
              <a:spcBef>
                <a:spcPts val="0"/>
              </a:spcBef>
              <a:spcAft>
                <a:spcPts val="600"/>
              </a:spcAft>
              <a:buNone/>
            </a:pPr>
            <a:r>
              <a:rPr lang="en-US" sz="1400" dirty="0">
                <a:solidFill>
                  <a:srgbClr val="000000"/>
                </a:solidFill>
              </a:rPr>
              <a:t>California Department of Education. 2013. </a:t>
            </a:r>
            <a:r>
              <a:rPr lang="en-US" altLang="ja-JP" sz="1400" kern="1200" dirty="0">
                <a:solidFill>
                  <a:srgbClr val="000000"/>
                </a:solidFill>
                <a:cs typeface="Arial" charset="0"/>
              </a:rPr>
              <a:t>Best Practices for </a:t>
            </a:r>
            <a:r>
              <a:rPr lang="en-US" altLang="en-US" sz="1400" i="1" dirty="0"/>
              <a:t>Young Dual Language Learners Research: Overview Papers</a:t>
            </a:r>
            <a:r>
              <a:rPr lang="en-US" altLang="en-US" sz="1400" dirty="0"/>
              <a:t>, Governor’s State Advisory Council on Early Learning and Care. http://www.cde.ca.gov/sp/cd/ce/documents/dllresearchpapers.pdf (accessed May 11, 2016).</a:t>
            </a:r>
            <a:endParaRPr lang="en-US" sz="1400" dirty="0">
              <a:solidFill>
                <a:srgbClr val="000000"/>
              </a:solidFill>
            </a:endParaRPr>
          </a:p>
          <a:p>
            <a:pPr marL="233363" lvl="0" indent="-233363">
              <a:spcBef>
                <a:spcPts val="0"/>
              </a:spcBef>
              <a:spcAft>
                <a:spcPts val="600"/>
              </a:spcAft>
              <a:buNone/>
            </a:pPr>
            <a:r>
              <a:rPr lang="en-US" sz="1400" dirty="0">
                <a:solidFill>
                  <a:srgbClr val="000000"/>
                </a:solidFill>
              </a:rPr>
              <a:t>California Department of Education. 2013. California English Language Development Standards. http://www.cde.ca.gov/sp/el/er/eldstandards.asp (accessed July 20, 2013).</a:t>
            </a:r>
          </a:p>
          <a:p>
            <a:pPr marL="233363" indent="-233363">
              <a:spcBef>
                <a:spcPts val="0"/>
              </a:spcBef>
              <a:spcAft>
                <a:spcPts val="600"/>
              </a:spcAft>
              <a:buNone/>
            </a:pPr>
            <a:r>
              <a:rPr lang="en-US" sz="1400" dirty="0"/>
              <a:t>California Department of Education. 2010. California Preschool Curriculum Framework, Volume 1. http://www.cde.ca.gov/sp/cd/re/documents/psframeworkkvol1.pdf (accessed April 10, 2016).</a:t>
            </a:r>
          </a:p>
          <a:p>
            <a:pPr marL="233363" indent="-233363">
              <a:spcBef>
                <a:spcPts val="0"/>
              </a:spcBef>
              <a:spcAft>
                <a:spcPts val="600"/>
              </a:spcAft>
              <a:buNone/>
            </a:pPr>
            <a:r>
              <a:rPr lang="en-US" sz="1400" dirty="0"/>
              <a:t>California Department of Education. 2012. California Preschool Curriculum Framework, Volume 2. http://www.cde.ca.gov/sp/cd/re/documents/psframeworkkvol2.pdf (accessed May 10, 2016). </a:t>
            </a:r>
          </a:p>
          <a:p>
            <a:pPr marL="233363" indent="-233363">
              <a:spcBef>
                <a:spcPts val="0"/>
              </a:spcBef>
              <a:spcAft>
                <a:spcPts val="600"/>
              </a:spcAft>
              <a:buNone/>
            </a:pPr>
            <a:r>
              <a:rPr lang="en-US" sz="1400" dirty="0"/>
              <a:t>California Department of Education. 2013. California Preschool Curriculum Framework, Volume 3. http://www.cde.ca.gov/sp/cd/re/documents/psframeworkkvol3.pdf (accessed May 10, 2016). </a:t>
            </a:r>
          </a:p>
          <a:p>
            <a:pPr marL="233363" indent="-233363">
              <a:spcBef>
                <a:spcPts val="0"/>
              </a:spcBef>
              <a:spcAft>
                <a:spcPts val="600"/>
              </a:spcAft>
              <a:buNone/>
            </a:pPr>
            <a:endParaRPr lang="en-US" sz="1400" dirty="0"/>
          </a:p>
          <a:p>
            <a:pPr marL="233363" indent="-233363">
              <a:spcBef>
                <a:spcPts val="0"/>
              </a:spcBef>
              <a:spcAft>
                <a:spcPts val="600"/>
              </a:spcAft>
              <a:buNone/>
            </a:pPr>
            <a:endParaRPr lang="en-US" altLang="en-US" sz="1400" dirty="0"/>
          </a:p>
          <a:p>
            <a:pPr marL="233363" indent="-233363">
              <a:spcBef>
                <a:spcPts val="0"/>
              </a:spcBef>
              <a:spcAft>
                <a:spcPts val="600"/>
              </a:spcAft>
              <a:buNone/>
            </a:pPr>
            <a:endParaRPr lang="en-US" sz="1400" dirty="0"/>
          </a:p>
        </p:txBody>
      </p:sp>
      <p:sp>
        <p:nvSpPr>
          <p:cNvPr id="2" name="Slide Number Placeholder 1"/>
          <p:cNvSpPr>
            <a:spLocks noGrp="1"/>
          </p:cNvSpPr>
          <p:nvPr>
            <p:ph type="sldNum" sz="quarter" idx="10"/>
          </p:nvPr>
        </p:nvSpPr>
        <p:spPr/>
        <p:txBody>
          <a:bodyPr/>
          <a:lstStyle/>
          <a:p>
            <a:pPr>
              <a:defRPr/>
            </a:pPr>
            <a:fld id="{42513159-C94B-6F4F-9577-B35F5186F892}" type="slidenum">
              <a:rPr lang="en-US" altLang="en-US" smtClean="0"/>
              <a:pPr>
                <a:defRPr/>
              </a:pPr>
              <a:t>75</a:t>
            </a:fld>
            <a:endParaRPr lang="en-US" altLang="en-US" dirty="0"/>
          </a:p>
        </p:txBody>
      </p:sp>
    </p:spTree>
    <p:extLst>
      <p:ext uri="{BB962C8B-B14F-4D97-AF65-F5344CB8AC3E}">
        <p14:creationId xmlns:p14="http://schemas.microsoft.com/office/powerpoint/2010/main" val="4149876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Continued</a:t>
            </a:r>
          </a:p>
        </p:txBody>
      </p:sp>
      <p:sp>
        <p:nvSpPr>
          <p:cNvPr id="3" name="Content Placeholder 2"/>
          <p:cNvSpPr>
            <a:spLocks noGrp="1"/>
          </p:cNvSpPr>
          <p:nvPr>
            <p:ph idx="1"/>
          </p:nvPr>
        </p:nvSpPr>
        <p:spPr/>
        <p:txBody>
          <a:bodyPr/>
          <a:lstStyle/>
          <a:p>
            <a:pPr marL="233363" indent="-233363">
              <a:spcBef>
                <a:spcPts val="0"/>
              </a:spcBef>
              <a:spcAft>
                <a:spcPts val="600"/>
              </a:spcAft>
              <a:buNone/>
            </a:pPr>
            <a:r>
              <a:rPr lang="en-US" sz="1400" dirty="0"/>
              <a:t>California Department of Education. 2008. California Preschool Learning Foundations, Volume 1. http://www.cde.ca.gov/sp/cd/re/documents/preschoollf.pdf (accessed April 10, 2016).</a:t>
            </a:r>
          </a:p>
          <a:p>
            <a:pPr marL="233363" lvl="0" indent="-233363">
              <a:spcBef>
                <a:spcPts val="0"/>
              </a:spcBef>
              <a:spcAft>
                <a:spcPts val="600"/>
              </a:spcAft>
              <a:buNone/>
            </a:pPr>
            <a:r>
              <a:rPr lang="en-US" sz="1400" dirty="0">
                <a:solidFill>
                  <a:srgbClr val="000000"/>
                </a:solidFill>
              </a:rPr>
              <a:t>California Department of Education. 2012. The Alignment of the California Preschool Learning Foundations with Key Early Education Resources. </a:t>
            </a:r>
            <a:r>
              <a:rPr lang="en-US" sz="1400" dirty="0">
                <a:solidFill>
                  <a:srgbClr val="000000"/>
                </a:solidFill>
                <a:hlinkClick r:id="rId3"/>
              </a:rPr>
              <a:t>http://www.cde.ca.gov/sp/cd/re/documents/psalignment.pdf</a:t>
            </a:r>
            <a:r>
              <a:rPr lang="en-US" sz="1400" dirty="0">
                <a:solidFill>
                  <a:srgbClr val="000000"/>
                </a:solidFill>
              </a:rPr>
              <a:t> (accessed May 10, 2016).</a:t>
            </a:r>
          </a:p>
          <a:p>
            <a:pPr marL="233363" lvl="0" indent="-233363">
              <a:spcBef>
                <a:spcPts val="0"/>
              </a:spcBef>
              <a:spcAft>
                <a:spcPts val="600"/>
              </a:spcAft>
              <a:buNone/>
            </a:pPr>
            <a:r>
              <a:rPr lang="en-US" sz="1400" dirty="0">
                <a:ea typeface="Times New Roman" panose="02020603050405020304" pitchFamily="18" charset="0"/>
                <a:cs typeface="Times New Roman" panose="02020603050405020304" pitchFamily="18" charset="0"/>
              </a:rPr>
              <a:t>California Department of Education. 2013. </a:t>
            </a:r>
            <a:r>
              <a:rPr lang="en-US" sz="1400" i="1" dirty="0">
                <a:solidFill>
                  <a:srgbClr val="000000"/>
                </a:solidFill>
              </a:rPr>
              <a:t>Transitional Kindergarten Implementation Guide: A Resource for California Public School District Administrators and Teachers</a:t>
            </a:r>
            <a:r>
              <a:rPr lang="en-US" sz="1400" dirty="0">
                <a:solidFill>
                  <a:srgbClr val="000000"/>
                </a:solidFill>
              </a:rPr>
              <a:t>. </a:t>
            </a:r>
            <a:r>
              <a:rPr lang="en-US" sz="1400" dirty="0">
                <a:ea typeface="Times New Roman" panose="02020603050405020304" pitchFamily="18" charset="0"/>
                <a:cs typeface="Times New Roman" panose="02020603050405020304" pitchFamily="18" charset="0"/>
              </a:rPr>
              <a:t>Sacramento: California Department of Education.</a:t>
            </a:r>
          </a:p>
          <a:p>
            <a:pPr marL="233363" lvl="0" indent="-233363">
              <a:spcBef>
                <a:spcPts val="0"/>
              </a:spcBef>
              <a:spcAft>
                <a:spcPts val="600"/>
              </a:spcAft>
              <a:buNone/>
            </a:pPr>
            <a:r>
              <a:rPr lang="en-US" sz="1400" dirty="0">
                <a:solidFill>
                  <a:srgbClr val="000000"/>
                </a:solidFill>
              </a:rPr>
              <a:t>Center on the Developing Child at Harvard University. </a:t>
            </a:r>
            <a:r>
              <a:rPr lang="en-US" sz="1400" dirty="0">
                <a:solidFill>
                  <a:srgbClr val="000000"/>
                </a:solidFill>
                <a:hlinkClick r:id="rId4"/>
              </a:rPr>
              <a:t>http://developingchild.harvard.edu/science/key-concepts/toxic-stress/</a:t>
            </a:r>
            <a:r>
              <a:rPr lang="en-US" sz="1400" dirty="0">
                <a:solidFill>
                  <a:srgbClr val="000000"/>
                </a:solidFill>
              </a:rPr>
              <a:t> (accessed May 10, 2016). </a:t>
            </a:r>
          </a:p>
          <a:p>
            <a:pPr marL="233363" lvl="0" indent="-233363">
              <a:spcBef>
                <a:spcPts val="0"/>
              </a:spcBef>
              <a:spcAft>
                <a:spcPts val="600"/>
              </a:spcAft>
              <a:buNone/>
            </a:pPr>
            <a:r>
              <a:rPr lang="en-US" sz="1400" dirty="0" err="1"/>
              <a:t>Dweck</a:t>
            </a:r>
            <a:r>
              <a:rPr lang="en-US" sz="1400" dirty="0"/>
              <a:t>, Carol. "The Power of Yet." Lecture. Accessed May 11, 2016. </a:t>
            </a:r>
            <a:r>
              <a:rPr lang="en-US" sz="1400" dirty="0">
                <a:hlinkClick r:id="rId5"/>
              </a:rPr>
              <a:t>http://tedxtalks.ted.com/video/The-Power-of-Yet-|-Carol-S-Dwec</a:t>
            </a:r>
            <a:r>
              <a:rPr lang="en-US" sz="1400" dirty="0"/>
              <a:t>.</a:t>
            </a:r>
          </a:p>
          <a:p>
            <a:pPr marL="233363" lvl="0" indent="-233363">
              <a:spcBef>
                <a:spcPts val="0"/>
              </a:spcBef>
              <a:spcAft>
                <a:spcPts val="600"/>
              </a:spcAft>
              <a:buNone/>
            </a:pPr>
            <a:r>
              <a:rPr lang="en-US" sz="1400" dirty="0">
                <a:solidFill>
                  <a:srgbClr val="000000"/>
                </a:solidFill>
              </a:rPr>
              <a:t>Johnson, Magic. BrainyQuote.com, </a:t>
            </a:r>
            <a:r>
              <a:rPr lang="en-US" sz="1400" dirty="0" err="1">
                <a:solidFill>
                  <a:srgbClr val="000000"/>
                </a:solidFill>
              </a:rPr>
              <a:t>Xplore</a:t>
            </a:r>
            <a:r>
              <a:rPr lang="en-US" sz="1400" dirty="0">
                <a:solidFill>
                  <a:srgbClr val="000000"/>
                </a:solidFill>
              </a:rPr>
              <a:t> </a:t>
            </a:r>
            <a:r>
              <a:rPr lang="en-US" sz="1400" dirty="0" err="1">
                <a:solidFill>
                  <a:srgbClr val="000000"/>
                </a:solidFill>
              </a:rPr>
              <a:t>Inc</a:t>
            </a:r>
            <a:r>
              <a:rPr lang="en-US" sz="1400" dirty="0">
                <a:solidFill>
                  <a:srgbClr val="000000"/>
                </a:solidFill>
              </a:rPr>
              <a:t>, 2016. </a:t>
            </a:r>
            <a:r>
              <a:rPr lang="en-US" sz="1400" dirty="0">
                <a:solidFill>
                  <a:srgbClr val="000000"/>
                </a:solidFill>
                <a:hlinkClick r:id="rId6"/>
              </a:rPr>
              <a:t>http://www.brainyquote.com/quotes/quotes/m/magicjohns142998.html</a:t>
            </a:r>
            <a:r>
              <a:rPr lang="en-US" sz="1400" dirty="0">
                <a:solidFill>
                  <a:srgbClr val="000000"/>
                </a:solidFill>
              </a:rPr>
              <a:t> (accessed May 11, 2016).</a:t>
            </a:r>
          </a:p>
          <a:p>
            <a:pPr marL="233363" lvl="0" indent="-233363">
              <a:spcBef>
                <a:spcPts val="0"/>
              </a:spcBef>
              <a:spcAft>
                <a:spcPts val="600"/>
              </a:spcAft>
              <a:buNone/>
            </a:pPr>
            <a:r>
              <a:rPr lang="en-US" altLang="en-US" sz="1400" dirty="0">
                <a:solidFill>
                  <a:srgbClr val="000000"/>
                </a:solidFill>
              </a:rPr>
              <a:t>Miller, E., &amp; </a:t>
            </a:r>
            <a:r>
              <a:rPr lang="en-US" altLang="en-US" sz="1400" dirty="0" err="1">
                <a:solidFill>
                  <a:srgbClr val="000000"/>
                </a:solidFill>
              </a:rPr>
              <a:t>Almon</a:t>
            </a:r>
            <a:r>
              <a:rPr lang="en-US" altLang="en-US" sz="1400" dirty="0">
                <a:solidFill>
                  <a:srgbClr val="000000"/>
                </a:solidFill>
              </a:rPr>
              <a:t>, J. Summary and recommendations of Crisis in the Kindergarten: Why Children Need to Play in School. A report from the Alliance for Childhood. </a:t>
            </a:r>
            <a:r>
              <a:rPr lang="en-US" altLang="en-US" sz="1400" dirty="0">
                <a:solidFill>
                  <a:srgbClr val="000000"/>
                </a:solidFill>
                <a:hlinkClick r:id="rId7"/>
              </a:rPr>
              <a:t>http://www.allianceforchildhood.org/sites/allianceforchildhood.org/files/file/Kindergarten_8-page_summary.pdf</a:t>
            </a:r>
            <a:r>
              <a:rPr lang="en-US" altLang="en-US" sz="1400" dirty="0">
                <a:solidFill>
                  <a:srgbClr val="000000"/>
                </a:solidFill>
              </a:rPr>
              <a:t> </a:t>
            </a:r>
            <a:r>
              <a:rPr lang="en-US" sz="1400" dirty="0">
                <a:solidFill>
                  <a:srgbClr val="000000"/>
                </a:solidFill>
              </a:rPr>
              <a:t>(accessed May 11, 2016).</a:t>
            </a:r>
          </a:p>
          <a:p>
            <a:pPr marL="0" indent="0">
              <a:buNone/>
            </a:pPr>
            <a:endParaRPr lang="en-US" dirty="0"/>
          </a:p>
        </p:txBody>
      </p:sp>
      <p:sp>
        <p:nvSpPr>
          <p:cNvPr id="4" name="Slide Number Placeholder 3"/>
          <p:cNvSpPr>
            <a:spLocks noGrp="1"/>
          </p:cNvSpPr>
          <p:nvPr>
            <p:ph type="sldNum" sz="quarter" idx="10"/>
          </p:nvPr>
        </p:nvSpPr>
        <p:spPr/>
        <p:txBody>
          <a:bodyPr/>
          <a:lstStyle/>
          <a:p>
            <a:fld id="{ABC98F65-93A4-4E94-8856-E3A9F143BA2F}" type="slidenum">
              <a:rPr lang="en-US" altLang="en-US" smtClean="0"/>
              <a:pPr/>
              <a:t>76</a:t>
            </a:fld>
            <a:endParaRPr lang="en-US" altLang="en-US"/>
          </a:p>
        </p:txBody>
      </p:sp>
    </p:spTree>
    <p:extLst>
      <p:ext uri="{BB962C8B-B14F-4D97-AF65-F5344CB8AC3E}">
        <p14:creationId xmlns:p14="http://schemas.microsoft.com/office/powerpoint/2010/main" val="2527839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p:cNvSpPr>
            <a:spLocks noGrp="1"/>
          </p:cNvSpPr>
          <p:nvPr>
            <p:ph type="title"/>
          </p:nvPr>
        </p:nvSpPr>
        <p:spPr/>
        <p:txBody>
          <a:bodyPr/>
          <a:lstStyle/>
          <a:p>
            <a:r>
              <a:rPr lang="en-US" altLang="en-US"/>
              <a:t>Optional Slides</a:t>
            </a:r>
          </a:p>
        </p:txBody>
      </p:sp>
      <p:sp>
        <p:nvSpPr>
          <p:cNvPr id="177154" name="Content Placeholder 2"/>
          <p:cNvSpPr>
            <a:spLocks noGrp="1"/>
          </p:cNvSpPr>
          <p:nvPr>
            <p:ph sz="half" idx="1"/>
          </p:nvPr>
        </p:nvSpPr>
        <p:spPr/>
        <p:txBody>
          <a:bodyPr/>
          <a:lstStyle/>
          <a:p>
            <a:endParaRPr lang="en-US" altLang="en-US"/>
          </a:p>
        </p:txBody>
      </p:sp>
      <p:sp>
        <p:nvSpPr>
          <p:cNvPr id="177155" name="Content Placeholder 3"/>
          <p:cNvSpPr>
            <a:spLocks noGrp="1"/>
          </p:cNvSpPr>
          <p:nvPr>
            <p:ph sz="half" idx="2"/>
          </p:nvPr>
        </p:nvSpPr>
        <p:spPr/>
        <p:txBody>
          <a:bodyPr/>
          <a:lstStyle/>
          <a:p>
            <a:endParaRPr lang="en-US" altLang="en-US"/>
          </a:p>
        </p:txBody>
      </p:sp>
      <p:sp>
        <p:nvSpPr>
          <p:cNvPr id="177156"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0505856-40BD-4B64-8F30-EA152C1834A8}" type="slidenum">
              <a:rPr lang="en-US" altLang="en-US" sz="1100"/>
              <a:pPr/>
              <a:t>77</a:t>
            </a:fld>
            <a:endParaRPr lang="en-US" altLang="en-US" sz="11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p:cNvSpPr>
            <a:spLocks noGrp="1"/>
          </p:cNvSpPr>
          <p:nvPr>
            <p:ph type="title"/>
          </p:nvPr>
        </p:nvSpPr>
        <p:spPr/>
        <p:txBody>
          <a:bodyPr/>
          <a:lstStyle/>
          <a:p>
            <a:r>
              <a:rPr lang="en-US" altLang="en-US"/>
              <a:t>Engaging Families</a:t>
            </a:r>
          </a:p>
        </p:txBody>
      </p:sp>
      <p:pic>
        <p:nvPicPr>
          <p:cNvPr id="157700" name="Picture 11"/>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48746" y="1600200"/>
            <a:ext cx="3455507" cy="4525963"/>
          </a:xfrm>
          <a:noFill/>
        </p:spPr>
      </p:pic>
      <p:pic>
        <p:nvPicPr>
          <p:cNvPr id="157698" name="Content Placeholder 5"/>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4829842" y="1600200"/>
            <a:ext cx="3675315" cy="4525963"/>
          </a:xfrm>
        </p:spPr>
      </p:pic>
      <p:sp>
        <p:nvSpPr>
          <p:cNvPr id="157699"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27FEA16-3209-45CE-B1CE-681BF405DCC7}" type="slidenum">
              <a:rPr lang="en-US" altLang="en-US" sz="1100"/>
              <a:pPr/>
              <a:t>78</a:t>
            </a:fld>
            <a:endParaRPr lang="en-US" altLang="en-US" sz="1100"/>
          </a:p>
        </p:txBody>
      </p:sp>
    </p:spTree>
    <p:extLst>
      <p:ext uri="{BB962C8B-B14F-4D97-AF65-F5344CB8AC3E}">
        <p14:creationId xmlns:p14="http://schemas.microsoft.com/office/powerpoint/2010/main" val="3888152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Slide Number Placeholder 2"/>
          <p:cNvSpPr txBox="1">
            <a:spLocks noGrp="1"/>
          </p:cNvSpPr>
          <p:nvPr/>
        </p:nvSpPr>
        <p:spPr bwMode="auto">
          <a:xfrm>
            <a:off x="8686800" y="0"/>
            <a:ext cx="457200" cy="365125"/>
          </a:xfrm>
          <a:prstGeom prst="rect">
            <a:avLst/>
          </a:prstGeom>
          <a:noFill/>
          <a:ln>
            <a:miter lim="800000"/>
            <a:headEnd/>
            <a:tailEnd/>
          </a:ln>
        </p:spPr>
        <p:txBody>
          <a:bodyPr/>
          <a:lstStyle/>
          <a:p>
            <a:pPr>
              <a:defRPr/>
            </a:pPr>
            <a:fld id="{E81DC9EE-2824-4B1C-AAB7-F7E293BC091E}" type="slidenum">
              <a:rPr lang="en-US" sz="1200">
                <a:latin typeface="+mn-lt"/>
              </a:rPr>
              <a:pPr>
                <a:defRPr/>
              </a:pPr>
              <a:t>79</a:t>
            </a:fld>
            <a:endParaRPr lang="en-US" sz="1200" dirty="0">
              <a:latin typeface="+mn-lt"/>
            </a:endParaRPr>
          </a:p>
        </p:txBody>
      </p:sp>
      <p:sp>
        <p:nvSpPr>
          <p:cNvPr id="151556" name="Rectangle 10"/>
          <p:cNvSpPr>
            <a:spLocks noGrp="1"/>
          </p:cNvSpPr>
          <p:nvPr>
            <p:ph type="title" idx="4294967295"/>
          </p:nvPr>
        </p:nvSpPr>
        <p:spPr/>
        <p:txBody>
          <a:bodyPr/>
          <a:lstStyle/>
          <a:p>
            <a:r>
              <a:rPr lang="en-US" dirty="0"/>
              <a:t>CSEFEL “Book Nook”</a:t>
            </a:r>
          </a:p>
        </p:txBody>
      </p:sp>
      <p:pic>
        <p:nvPicPr>
          <p:cNvPr id="151557" name="Picture 12"/>
          <p:cNvPicPr>
            <a:picLocks noGrp="1" noChangeAspect="1" noChangeArrowheads="1"/>
          </p:cNvPicPr>
          <p:nvPr>
            <p:ph idx="4294967295"/>
          </p:nvPr>
        </p:nvPicPr>
        <p:blipFill>
          <a:blip r:embed="rId3" cstate="print">
            <a:extLst>
              <a:ext uri="{28A0092B-C50C-407E-A947-70E740481C1C}">
                <a14:useLocalDpi xmlns:a14="http://schemas.microsoft.com/office/drawing/2010/main"/>
              </a:ext>
            </a:extLst>
          </a:blip>
          <a:srcRect/>
          <a:stretch>
            <a:fillRect/>
          </a:stretch>
        </p:blipFill>
        <p:spPr>
          <a:xfrm>
            <a:off x="828292" y="1600200"/>
            <a:ext cx="7768021" cy="4525963"/>
          </a:xfrm>
        </p:spPr>
      </p:pic>
      <p:sp>
        <p:nvSpPr>
          <p:cNvPr id="2" name="Slide Number Placeholder 1"/>
          <p:cNvSpPr>
            <a:spLocks noGrp="1"/>
          </p:cNvSpPr>
          <p:nvPr>
            <p:ph type="sldNum" sz="quarter" idx="10"/>
          </p:nvPr>
        </p:nvSpPr>
        <p:spPr/>
        <p:txBody>
          <a:bodyPr/>
          <a:lstStyle/>
          <a:p>
            <a:pPr>
              <a:defRPr/>
            </a:pPr>
            <a:fld id="{E3DB75CC-1ED2-42FC-A442-C04DD6B003C7}" type="slidenum">
              <a:rPr lang="en-US" smtClean="0"/>
              <a:pPr>
                <a:defRPr/>
              </a:pPr>
              <a:t>79</a:t>
            </a:fld>
            <a:endParaRPr lang="en-US" dirty="0"/>
          </a:p>
        </p:txBody>
      </p:sp>
    </p:spTree>
    <p:extLst>
      <p:ext uri="{BB962C8B-B14F-4D97-AF65-F5344CB8AC3E}">
        <p14:creationId xmlns:p14="http://schemas.microsoft.com/office/powerpoint/2010/main" val="509753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5400000">
            <a:off x="7039769" y="1540671"/>
            <a:ext cx="1033461" cy="787400"/>
          </a:xfrm>
          <a:prstGeom prst="rightArrow">
            <a:avLst/>
          </a:prstGeom>
          <a:solidFill>
            <a:srgbClr val="B0005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4" name="Right Arrow 13"/>
          <p:cNvSpPr/>
          <p:nvPr/>
        </p:nvSpPr>
        <p:spPr>
          <a:xfrm rot="5400000">
            <a:off x="3778250" y="1817688"/>
            <a:ext cx="1587500" cy="787400"/>
          </a:xfrm>
          <a:prstGeom prst="rightArrow">
            <a:avLst/>
          </a:prstGeom>
          <a:solidFill>
            <a:srgbClr val="DE007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3" name="Right Arrow 12"/>
          <p:cNvSpPr/>
          <p:nvPr/>
        </p:nvSpPr>
        <p:spPr>
          <a:xfrm rot="5400000">
            <a:off x="1070769" y="1540672"/>
            <a:ext cx="1033461" cy="787400"/>
          </a:xfrm>
          <a:prstGeom prst="rightArrow">
            <a:avLst/>
          </a:prstGeom>
          <a:solidFill>
            <a:srgbClr val="FF85C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 name="Title 4"/>
          <p:cNvSpPr>
            <a:spLocks noGrp="1"/>
          </p:cNvSpPr>
          <p:nvPr>
            <p:ph type="title" sz="quarter"/>
          </p:nvPr>
        </p:nvSpPr>
        <p:spPr>
          <a:noFill/>
          <a:ln w="38100">
            <a:solidFill>
              <a:schemeClr val="bg1"/>
            </a:solidFill>
          </a:ln>
        </p:spPr>
        <p:txBody>
          <a:bodyPr/>
          <a:lstStyle/>
          <a:p>
            <a:pPr>
              <a:defRPr/>
            </a:pPr>
            <a:r>
              <a:rPr lang="en-US" dirty="0"/>
              <a:t>Three Guiding Questions</a:t>
            </a:r>
          </a:p>
        </p:txBody>
      </p:sp>
      <p:sp>
        <p:nvSpPr>
          <p:cNvPr id="6" name="Content Placeholder 5"/>
          <p:cNvSpPr>
            <a:spLocks noGrp="1"/>
          </p:cNvSpPr>
          <p:nvPr>
            <p:ph sz="quarter" idx="1"/>
          </p:nvPr>
        </p:nvSpPr>
        <p:spPr>
          <a:xfrm>
            <a:off x="266700" y="2451102"/>
            <a:ext cx="2641600" cy="2730498"/>
          </a:xfrm>
          <a:solidFill>
            <a:srgbClr val="FF85C5"/>
          </a:solidFill>
          <a:ln w="38100">
            <a:solidFill>
              <a:schemeClr val="lt1">
                <a:hueOff val="0"/>
                <a:satOff val="0"/>
                <a:lumOff val="0"/>
              </a:schemeClr>
            </a:solidFill>
          </a:ln>
        </p:spPr>
        <p:txBody>
          <a:bodyPr anchor="ctr"/>
          <a:lstStyle/>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 progressions for the Self strand?</a:t>
            </a:r>
          </a:p>
          <a:p>
            <a:pPr marL="0" indent="0">
              <a:buFont typeface="Arial" panose="020B0604020202020204" pitchFamily="34" charset="0"/>
              <a:buNone/>
              <a:defRPr/>
            </a:pPr>
            <a:endParaRPr lang="en-US" sz="2400" b="1" dirty="0">
              <a:solidFill>
                <a:schemeClr val="bg1"/>
              </a:solidFill>
            </a:endParaRPr>
          </a:p>
        </p:txBody>
      </p:sp>
      <p:sp>
        <p:nvSpPr>
          <p:cNvPr id="7" name="Content Placeholder 6"/>
          <p:cNvSpPr>
            <a:spLocks noGrp="1"/>
          </p:cNvSpPr>
          <p:nvPr>
            <p:ph sz="quarter" idx="2"/>
          </p:nvPr>
        </p:nvSpPr>
        <p:spPr>
          <a:xfrm>
            <a:off x="3251200" y="3035300"/>
            <a:ext cx="2641600" cy="2921000"/>
          </a:xfrm>
          <a:solidFill>
            <a:srgbClr val="DE0074"/>
          </a:solidFill>
          <a:ln w="38100">
            <a:solidFill>
              <a:schemeClr val="lt1">
                <a:hueOff val="0"/>
                <a:satOff val="0"/>
                <a:lumOff val="0"/>
              </a:schemeClr>
            </a:solidFill>
          </a:ln>
        </p:spPr>
        <p:txBody>
          <a:bodyPr anchor="ctr"/>
          <a:lstStyle/>
          <a:p>
            <a:pPr marL="0" indent="0" algn="ctr">
              <a:buNone/>
              <a:defRPr/>
            </a:pPr>
            <a:endParaRPr lang="en-US" sz="2400" b="1" dirty="0">
              <a:solidFill>
                <a:schemeClr val="bg1"/>
              </a:solidFill>
              <a:effectLst>
                <a:outerShdw blurRad="38100" dist="38100" dir="2700000" algn="tl">
                  <a:srgbClr val="000000">
                    <a:alpha val="43137"/>
                  </a:srgbClr>
                </a:outerShdw>
              </a:effectLst>
            </a:endParaRPr>
          </a:p>
          <a:p>
            <a:pPr marL="0" indent="0" algn="ctr">
              <a:buNone/>
              <a:defRPr/>
            </a:pPr>
            <a:r>
              <a:rPr lang="en-US" sz="2400" b="1" dirty="0">
                <a:solidFill>
                  <a:schemeClr val="bg1"/>
                </a:solidFill>
                <a:effectLst>
                  <a:outerShdw blurRad="38100" dist="38100" dir="2700000" algn="tl">
                    <a:srgbClr val="000000">
                      <a:alpha val="43137"/>
                    </a:srgbClr>
                  </a:outerShdw>
                </a:effectLst>
              </a:rPr>
              <a:t>What are the developmentally appropriate strategies to support the development of self?</a:t>
            </a:r>
          </a:p>
          <a:p>
            <a:pPr marL="0" indent="0">
              <a:buFont typeface="Arial" panose="020B0604020202020204" pitchFamily="34" charset="0"/>
              <a:buNone/>
              <a:defRPr/>
            </a:pPr>
            <a:endParaRPr lang="en-US" sz="2400"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sz="quarter" idx="3"/>
          </p:nvPr>
        </p:nvSpPr>
        <p:spPr>
          <a:xfrm>
            <a:off x="6235700" y="2452688"/>
            <a:ext cx="2641600" cy="2728912"/>
          </a:xfrm>
          <a:solidFill>
            <a:srgbClr val="B0005D"/>
          </a:solidFill>
          <a:ln w="38100">
            <a:solidFill>
              <a:schemeClr val="lt1">
                <a:hueOff val="0"/>
                <a:satOff val="0"/>
                <a:lumOff val="0"/>
              </a:schemeClr>
            </a:solidFill>
          </a:ln>
        </p:spPr>
        <p:txBody>
          <a:bodyPr anchor="ctr"/>
          <a:lstStyle/>
          <a:p>
            <a:pPr marL="0" indent="0" algn="ctr">
              <a:buFont typeface="Arial" panose="020B0604020202020204" pitchFamily="34" charset="0"/>
              <a:buNone/>
              <a:defRPr/>
            </a:pPr>
            <a:r>
              <a:rPr lang="en-US" sz="2400" b="1" dirty="0">
                <a:solidFill>
                  <a:schemeClr val="bg1"/>
                </a:solidFill>
                <a:effectLst>
                  <a:outerShdw blurRad="38100" dist="38100" dir="2700000" algn="tl">
                    <a:srgbClr val="000000">
                      <a:alpha val="43137"/>
                    </a:srgbClr>
                  </a:outerShdw>
                </a:effectLst>
              </a:rPr>
              <a:t>How can I incorporate these strategies into my existing TK classroom?</a:t>
            </a:r>
          </a:p>
          <a:p>
            <a:pPr marL="0" indent="0">
              <a:buFont typeface="Arial" panose="020B0604020202020204" pitchFamily="34" charset="0"/>
              <a:buNone/>
              <a:defRPr/>
            </a:pPr>
            <a:endParaRPr lang="en-US" sz="2400" b="1" dirty="0">
              <a:solidFill>
                <a:schemeClr val="bg1"/>
              </a:solidFill>
            </a:endParaRPr>
          </a:p>
        </p:txBody>
      </p:sp>
      <p:sp>
        <p:nvSpPr>
          <p:cNvPr id="10249" name="Slide Number Placeholder 3"/>
          <p:cNvSpPr>
            <a:spLocks noGrp="1"/>
          </p:cNvSpPr>
          <p:nvPr>
            <p:ph type="sldNum" sz="quarter" idx="429496729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7BDA949-EC3F-4F03-BCC8-E2C86A073228}" type="slidenum">
              <a:rPr lang="en-US" altLang="en-US"/>
              <a:pPr algn="r"/>
              <a:t>8</a:t>
            </a:fld>
            <a:endParaRPr lang="en-US" altLang="en-US"/>
          </a:p>
        </p:txBody>
      </p:sp>
    </p:spTree>
    <p:extLst>
      <p:ext uri="{BB962C8B-B14F-4D97-AF65-F5344CB8AC3E}">
        <p14:creationId xmlns:p14="http://schemas.microsoft.com/office/powerpoint/2010/main" val="8413492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304808" y="1638366"/>
            <a:ext cx="3475021" cy="2903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7" name="Rectangle 2"/>
          <p:cNvSpPr>
            <a:spLocks noGrp="1"/>
          </p:cNvSpPr>
          <p:nvPr>
            <p:ph type="title"/>
          </p:nvPr>
        </p:nvSpPr>
        <p:spPr/>
        <p:txBody>
          <a:bodyPr/>
          <a:lstStyle/>
          <a:p>
            <a:pPr eaLnBrk="1" hangingPunct="1"/>
            <a:r>
              <a:rPr lang="en-US" altLang="en-US" dirty="0"/>
              <a:t>Let</a:t>
            </a:r>
            <a:r>
              <a:rPr lang="en-US" altLang="ja-JP" dirty="0"/>
              <a:t>’s Explore Resources</a:t>
            </a:r>
            <a:endParaRPr lang="en-US" altLang="en-US" dirty="0"/>
          </a:p>
        </p:txBody>
      </p:sp>
      <p:pic>
        <p:nvPicPr>
          <p:cNvPr id="4" name="Content Placeholder 3"/>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735864" y="1862140"/>
            <a:ext cx="2066723" cy="2901948"/>
          </a:xfrm>
          <a:prstGeom prst="rect">
            <a:avLst/>
          </a:prstGeom>
        </p:spPr>
      </p:pic>
      <p:sp>
        <p:nvSpPr>
          <p:cNvPr id="17817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084C982-1198-4CF2-BC07-3C1BD74944F7}" type="slidenum">
              <a:rPr lang="en-US" altLang="en-US" sz="1200"/>
              <a:pPr/>
              <a:t>80</a:t>
            </a:fld>
            <a:endParaRPr lang="en-US" altLang="en-US" sz="1200"/>
          </a:p>
        </p:txBody>
      </p:sp>
      <p:pic>
        <p:nvPicPr>
          <p:cNvPr id="178180"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47925" y="1362075"/>
            <a:ext cx="2787650" cy="289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1"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86313" y="1639888"/>
            <a:ext cx="2249487" cy="290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81200" y="3609975"/>
            <a:ext cx="2438400" cy="289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4" name="Picture 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76863" y="3598863"/>
            <a:ext cx="225107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Rectangle 4"/>
          <p:cNvSpPr>
            <a:spLocks noChangeArrowheads="1"/>
          </p:cNvSpPr>
          <p:nvPr/>
        </p:nvSpPr>
        <p:spPr bwMode="auto">
          <a:xfrm>
            <a:off x="4572000" y="3195638"/>
            <a:ext cx="0"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152352" rIns="0" bIns="38088"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p>
        </p:txBody>
      </p:sp>
      <p:sp>
        <p:nvSpPr>
          <p:cNvPr id="180227" name="Rectangle 8"/>
          <p:cNvSpPr>
            <a:spLocks noGrp="1"/>
          </p:cNvSpPr>
          <p:nvPr>
            <p:ph type="title"/>
          </p:nvPr>
        </p:nvSpPr>
        <p:spPr>
          <a:xfrm>
            <a:off x="457200" y="76200"/>
            <a:ext cx="8229600" cy="1143000"/>
          </a:xfrm>
        </p:spPr>
        <p:txBody>
          <a:bodyPr/>
          <a:lstStyle/>
          <a:p>
            <a:pPr eaLnBrk="1" hangingPunct="1"/>
            <a:r>
              <a:rPr lang="en-US" altLang="en-US" dirty="0">
                <a:solidFill>
                  <a:schemeClr val="bg1"/>
                </a:solidFill>
              </a:rPr>
              <a:t>Resource Notes Guide</a:t>
            </a:r>
          </a:p>
        </p:txBody>
      </p:sp>
      <p:sp>
        <p:nvSpPr>
          <p:cNvPr id="18022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C6D37BA-0C0C-4CA8-865A-55E74C655463}" type="slidenum">
              <a:rPr lang="en-US" altLang="en-US" sz="1200"/>
              <a:pPr/>
              <a:t>81</a:t>
            </a:fld>
            <a:endParaRPr lang="en-US" altLang="en-US" sz="1200"/>
          </a:p>
        </p:txBody>
      </p:sp>
      <p:pic>
        <p:nvPicPr>
          <p:cNvPr id="180229"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08825" y="3733800"/>
            <a:ext cx="203517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DDD6DE4-A5E3-4F8F-990F-A18DBDF06BF0}"/>
              </a:ext>
            </a:extLst>
          </p:cNvPr>
          <p:cNvSpPr>
            <a:spLocks noChangeArrowheads="1"/>
          </p:cNvSpPr>
          <p:nvPr/>
        </p:nvSpPr>
        <p:spPr bwMode="auto">
          <a:xfrm>
            <a:off x="685800" y="6622565"/>
            <a:ext cx="7772400" cy="235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900" dirty="0">
                <a:solidFill>
                  <a:schemeClr val="bg1"/>
                </a:solidFill>
              </a:rPr>
              <a:t>©2017 California Department of Education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p:cNvSpPr>
          <p:nvPr>
            <p:ph type="title"/>
          </p:nvPr>
        </p:nvSpPr>
        <p:spPr/>
        <p:txBody>
          <a:bodyPr/>
          <a:lstStyle/>
          <a:p>
            <a:pPr eaLnBrk="1" hangingPunct="1"/>
            <a:r>
              <a:rPr lang="en-US" altLang="en-US" dirty="0"/>
              <a:t>50+ Picture Books about Mixed Race Families</a:t>
            </a:r>
          </a:p>
        </p:txBody>
      </p:sp>
      <p:pic>
        <p:nvPicPr>
          <p:cNvPr id="182274" name="Picture 1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38150" y="1674812"/>
            <a:ext cx="8229600" cy="4525963"/>
          </a:xfrm>
          <a:noFill/>
        </p:spPr>
      </p:pic>
      <p:sp>
        <p:nvSpPr>
          <p:cNvPr id="182275"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65614CF-BA40-4EAB-B96F-70C6E13DA57C}" type="slidenum">
              <a:rPr lang="en-US" altLang="en-US" sz="1200"/>
              <a:pPr/>
              <a:t>82</a:t>
            </a:fld>
            <a:endParaRPr lang="en-US" altLang="en-US" sz="1200"/>
          </a:p>
        </p:txBody>
      </p:sp>
      <p:pic>
        <p:nvPicPr>
          <p:cNvPr id="182276" name="Picture 3" descr="http://ir-na.amazon-adsystem.com/e/ir?t=colofus-20&amp;l=as2&amp;o=1&amp;a=15750591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9525"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77" name="Picture 4" descr="http://ir-na.amazon-adsystem.com/e/ir?t=colofus-20&amp;l=as2&amp;o=1&amp;a=157505230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2000"/>
            <a:ext cx="9525" cy="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8" name="Rectangle 5"/>
          <p:cNvSpPr>
            <a:spLocks noChangeArrowheads="1"/>
          </p:cNvSpPr>
          <p:nvPr/>
        </p:nvSpPr>
        <p:spPr bwMode="auto">
          <a:xfrm>
            <a:off x="0" y="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82279" name="Rectangle 6"/>
          <p:cNvSpPr>
            <a:spLocks noChangeArrowheads="1"/>
          </p:cNvSpPr>
          <p:nvPr/>
        </p:nvSpPr>
        <p:spPr bwMode="auto">
          <a:xfrm>
            <a:off x="0" y="1533525"/>
            <a:ext cx="219075" cy="2444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a:solidFill>
                  <a:srgbClr val="1C1C1C"/>
                </a:solidFill>
              </a:rPr>
              <a:t> </a:t>
            </a:r>
            <a:endParaRPr lang="en-US" altLang="en-US" sz="18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4"/>
          <p:cNvSpPr>
            <a:spLocks noGrp="1"/>
          </p:cNvSpPr>
          <p:nvPr>
            <p:ph type="title"/>
          </p:nvPr>
        </p:nvSpPr>
        <p:spPr/>
        <p:txBody>
          <a:bodyPr/>
          <a:lstStyle/>
          <a:p>
            <a:pPr eaLnBrk="1" hangingPunct="1"/>
            <a:r>
              <a:rPr lang="en-US" altLang="en-US" dirty="0"/>
              <a:t>Children</a:t>
            </a:r>
            <a:r>
              <a:rPr lang="en-US" altLang="ja-JP" dirty="0"/>
              <a:t>’s Literature to Support Self-Regulation</a:t>
            </a:r>
            <a:endParaRPr lang="en-US" altLang="en-US" dirty="0"/>
          </a:p>
        </p:txBody>
      </p:sp>
      <p:pic>
        <p:nvPicPr>
          <p:cNvPr id="184322" name="Picture 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noFill/>
        </p:spPr>
      </p:pic>
      <p:sp>
        <p:nvSpPr>
          <p:cNvPr id="184323"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5ACEFD-E896-40C1-B708-9B22D1ADEBE7}" type="slidenum">
              <a:rPr lang="en-US" altLang="en-US" sz="1200"/>
              <a:pPr/>
              <a:t>83</a:t>
            </a:fld>
            <a:endParaRPr lang="en-US" altLang="en-US" sz="12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5"/>
          <p:cNvSpPr>
            <a:spLocks noGrp="1"/>
          </p:cNvSpPr>
          <p:nvPr>
            <p:ph type="title"/>
          </p:nvPr>
        </p:nvSpPr>
        <p:spPr/>
        <p:txBody>
          <a:bodyPr/>
          <a:lstStyle/>
          <a:p>
            <a:pPr eaLnBrk="1" hangingPunct="1"/>
            <a:r>
              <a:rPr lang="en-US" altLang="en-US"/>
              <a:t>Transitions</a:t>
            </a:r>
          </a:p>
        </p:txBody>
      </p:sp>
      <p:pic>
        <p:nvPicPr>
          <p:cNvPr id="186370" name="Picture 10"/>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457200" y="1752600"/>
            <a:ext cx="4038600" cy="4191000"/>
          </a:xfrm>
          <a:noFill/>
        </p:spPr>
      </p:pic>
      <p:pic>
        <p:nvPicPr>
          <p:cNvPr id="186371" name="Picture 8"/>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4648200" y="1417638"/>
            <a:ext cx="4038600" cy="4495800"/>
          </a:xfrm>
          <a:noFill/>
        </p:spPr>
      </p:pic>
      <p:sp>
        <p:nvSpPr>
          <p:cNvPr id="186372"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046D59-24B8-4443-AA2D-10603CF0B657}" type="slidenum">
              <a:rPr lang="en-US" altLang="en-US" sz="1200"/>
              <a:pPr/>
              <a:t>84</a:t>
            </a:fld>
            <a:endParaRPr lang="en-US" altLang="en-US" sz="1200"/>
          </a:p>
        </p:txBody>
      </p:sp>
      <p:pic>
        <p:nvPicPr>
          <p:cNvPr id="186373"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417638"/>
            <a:ext cx="4038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p:cNvSpPr>
          <p:nvPr>
            <p:ph type="title"/>
          </p:nvPr>
        </p:nvSpPr>
        <p:spPr/>
        <p:txBody>
          <a:bodyPr/>
          <a:lstStyle/>
          <a:p>
            <a:pPr eaLnBrk="1" hangingPunct="1"/>
            <a:r>
              <a:rPr lang="en-US" altLang="en-US" dirty="0"/>
              <a:t>Activities and Games to Support Self-Regulation</a:t>
            </a:r>
          </a:p>
        </p:txBody>
      </p:sp>
      <p:pic>
        <p:nvPicPr>
          <p:cNvPr id="188418" name="Picture 9"/>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457200" y="1600200"/>
            <a:ext cx="4038600" cy="4495800"/>
          </a:xfrm>
          <a:noFill/>
        </p:spPr>
      </p:pic>
      <p:pic>
        <p:nvPicPr>
          <p:cNvPr id="188419" name="Picture 11"/>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4648200" y="1600200"/>
            <a:ext cx="4038600" cy="4495800"/>
          </a:xfrm>
          <a:noFill/>
        </p:spPr>
      </p:pic>
      <p:sp>
        <p:nvSpPr>
          <p:cNvPr id="188420"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B024509-3D70-4906-84E9-7E2C20A72E29}" type="slidenum">
              <a:rPr lang="en-US" altLang="en-US" sz="1200"/>
              <a:pPr/>
              <a:t>85</a:t>
            </a:fld>
            <a:endParaRPr lang="en-US" altLang="en-US" sz="12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4"/>
          <p:cNvSpPr>
            <a:spLocks noGrp="1"/>
          </p:cNvSpPr>
          <p:nvPr>
            <p:ph type="title"/>
          </p:nvPr>
        </p:nvSpPr>
        <p:spPr/>
        <p:txBody>
          <a:bodyPr/>
          <a:lstStyle/>
          <a:p>
            <a:pPr eaLnBrk="1" hangingPunct="1"/>
            <a:r>
              <a:rPr lang="en-US" altLang="en-US"/>
              <a:t>Adaptations in Action</a:t>
            </a:r>
          </a:p>
        </p:txBody>
      </p:sp>
      <p:pic>
        <p:nvPicPr>
          <p:cNvPr id="190466" name="Picture 8"/>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533400" y="1600200"/>
            <a:ext cx="3810000" cy="4495800"/>
          </a:xfrm>
          <a:noFill/>
        </p:spPr>
      </p:pic>
      <p:pic>
        <p:nvPicPr>
          <p:cNvPr id="190467" name="Picture 6"/>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00600" y="1447800"/>
            <a:ext cx="3962400" cy="4724400"/>
          </a:xfrm>
        </p:spPr>
      </p:pic>
      <p:sp>
        <p:nvSpPr>
          <p:cNvPr id="19046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82EA670-6D97-4485-9E7F-49480D96CD6E}" type="slidenum">
              <a:rPr lang="en-US" altLang="en-US" sz="1200"/>
              <a:pPr/>
              <a:t>86</a:t>
            </a:fld>
            <a:endParaRPr lang="en-US" altLang="en-US" sz="12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ECA2AE3-5002-475D-84FF-97DA5AFAD740}" type="slidenum">
              <a:rPr lang="en-US" altLang="en-US" sz="1200"/>
              <a:pPr/>
              <a:t>87</a:t>
            </a:fld>
            <a:endParaRPr lang="en-US" altLang="en-US" sz="1200"/>
          </a:p>
        </p:txBody>
      </p:sp>
      <p:sp>
        <p:nvSpPr>
          <p:cNvPr id="192514" name="Rectangle 6"/>
          <p:cNvSpPr>
            <a:spLocks noGrp="1"/>
          </p:cNvSpPr>
          <p:nvPr>
            <p:ph type="title" idx="4294967295"/>
          </p:nvPr>
        </p:nvSpPr>
        <p:spPr>
          <a:xfrm>
            <a:off x="0" y="301625"/>
            <a:ext cx="9163050" cy="1296988"/>
          </a:xfrm>
        </p:spPr>
        <p:txBody>
          <a:bodyPr/>
          <a:lstStyle/>
          <a:p>
            <a:pPr eaLnBrk="1" hangingPunct="1"/>
            <a:r>
              <a:rPr lang="en-US" altLang="en-US" sz="2800"/>
              <a:t>Table 1.1 Overview of the Alignment Between the Social–Emotional Development Domain and the California Content Standards for Kindergarten</a:t>
            </a:r>
            <a:r>
              <a:rPr lang="en-US" altLang="en-US"/>
              <a:t> </a:t>
            </a:r>
          </a:p>
        </p:txBody>
      </p:sp>
      <p:pic>
        <p:nvPicPr>
          <p:cNvPr id="19251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1735138"/>
            <a:ext cx="8001000" cy="456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4"/>
          <p:cNvSpPr>
            <a:spLocks noGrp="1"/>
          </p:cNvSpPr>
          <p:nvPr>
            <p:ph type="title"/>
          </p:nvPr>
        </p:nvSpPr>
        <p:spPr>
          <a:xfrm>
            <a:off x="457200" y="80850"/>
            <a:ext cx="8229600" cy="1143000"/>
          </a:xfrm>
        </p:spPr>
        <p:txBody>
          <a:bodyPr/>
          <a:lstStyle/>
          <a:p>
            <a:pPr eaLnBrk="1" hangingPunct="1"/>
            <a:r>
              <a:rPr lang="en-US" altLang="en-US" dirty="0"/>
              <a:t>Executive Function—Skills for Life and Learning</a:t>
            </a:r>
          </a:p>
        </p:txBody>
      </p:sp>
      <p:pic>
        <p:nvPicPr>
          <p:cNvPr id="109571" name="InBrief-%20Executive%20Function-%20Skills%20for%20Life%20and%20Learning.mp4.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t="13336" b="13336"/>
          <a:stretch>
            <a:fillRect/>
          </a:stretch>
        </p:blipFill>
        <p:spPr>
          <a:xfrm>
            <a:off x="457200" y="1304700"/>
            <a:ext cx="8229600" cy="4608421"/>
          </a:xfrm>
        </p:spPr>
      </p:pic>
      <p:sp>
        <p:nvSpPr>
          <p:cNvPr id="194563"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AAF088-3A67-4B12-B8B0-0EF3D2805745}" type="slidenum">
              <a:rPr lang="en-US" altLang="en-US" sz="1200"/>
              <a:pPr/>
              <a:t>88</a:t>
            </a:fld>
            <a:endParaRPr lang="en-US" altLang="en-US" sz="1200"/>
          </a:p>
        </p:txBody>
      </p:sp>
      <p:sp>
        <p:nvSpPr>
          <p:cNvPr id="2" name="TextBox 1">
            <a:extLst>
              <a:ext uri="{FF2B5EF4-FFF2-40B4-BE49-F238E27FC236}">
                <a16:creationId xmlns:a16="http://schemas.microsoft.com/office/drawing/2014/main" id="{E7CED7A7-AACE-4569-8DC2-48817D391C17}"/>
              </a:ext>
            </a:extLst>
          </p:cNvPr>
          <p:cNvSpPr txBox="1"/>
          <p:nvPr/>
        </p:nvSpPr>
        <p:spPr>
          <a:xfrm>
            <a:off x="1676400" y="6324600"/>
            <a:ext cx="6096000" cy="338554"/>
          </a:xfrm>
          <a:prstGeom prst="rect">
            <a:avLst/>
          </a:prstGeom>
          <a:noFill/>
        </p:spPr>
        <p:txBody>
          <a:bodyPr wrap="square" rtlCol="0">
            <a:spAutoFit/>
          </a:bodyPr>
          <a:lstStyle/>
          <a:p>
            <a:pPr algn="ctr"/>
            <a:r>
              <a:rPr lang="en-US" sz="1600" dirty="0"/>
              <a:t>(Source: Center on the Developing Child at Harvard University)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957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9571"/>
                                        </p:tgtEl>
                                      </p:cBhvr>
                                    </p:cmd>
                                  </p:childTnLst>
                                </p:cTn>
                              </p:par>
                            </p:childTnLst>
                          </p:cTn>
                        </p:par>
                      </p:childTnLst>
                    </p:cTn>
                  </p:par>
                </p:childTnLst>
              </p:cTn>
              <p:nextCondLst>
                <p:cond evt="onClick" delay="0">
                  <p:tgtEl>
                    <p:spTgt spid="109571"/>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09571"/>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Rectangle 2"/>
          <p:cNvSpPr>
            <a:spLocks noGrp="1"/>
          </p:cNvSpPr>
          <p:nvPr>
            <p:ph type="title"/>
          </p:nvPr>
        </p:nvSpPr>
        <p:spPr>
          <a:xfrm>
            <a:off x="0" y="0"/>
            <a:ext cx="9144000" cy="1143000"/>
          </a:xfrm>
          <a:solidFill>
            <a:schemeClr val="tx2">
              <a:alpha val="50195"/>
            </a:schemeClr>
          </a:solidFill>
        </p:spPr>
        <p:txBody>
          <a:bodyPr/>
          <a:lstStyle/>
          <a:p>
            <a:pPr eaLnBrk="1" hangingPunct="1"/>
            <a:r>
              <a:rPr lang="en-US">
                <a:solidFill>
                  <a:schemeClr val="bg1"/>
                </a:solidFill>
                <a:latin typeface="Arial" charset="0"/>
                <a:ea typeface="MS PGothic" charset="0"/>
                <a:cs typeface="Arial" charset="0"/>
              </a:rPr>
              <a:t>Supportive Relationships</a:t>
            </a:r>
          </a:p>
        </p:txBody>
      </p:sp>
      <p:sp>
        <p:nvSpPr>
          <p:cNvPr id="107524" name="Rectangle 3"/>
          <p:cNvSpPr>
            <a:spLocks noGrp="1"/>
          </p:cNvSpPr>
          <p:nvPr>
            <p:ph idx="1"/>
          </p:nvPr>
        </p:nvSpPr>
        <p:spPr>
          <a:xfrm>
            <a:off x="0" y="4338536"/>
            <a:ext cx="9144000" cy="2553511"/>
          </a:xfrm>
          <a:solidFill>
            <a:schemeClr val="bg1">
              <a:lumMod val="50000"/>
              <a:alpha val="54000"/>
            </a:schemeClr>
          </a:solidFill>
        </p:spPr>
        <p:txBody>
          <a:bodyPr/>
          <a:lstStyle/>
          <a:p>
            <a:pPr eaLnBrk="1" hangingPunct="1">
              <a:lnSpc>
                <a:spcPct val="90000"/>
              </a:lnSpc>
            </a:pPr>
            <a:r>
              <a:rPr lang="en-US" sz="2800" b="1" dirty="0">
                <a:solidFill>
                  <a:schemeClr val="bg1"/>
                </a:solidFill>
                <a:latin typeface="Arial" charset="0"/>
                <a:ea typeface="MS PGothic" charset="0"/>
                <a:cs typeface="Arial" charset="0"/>
              </a:rPr>
              <a:t>Support children’s efforts to build relationship and self-regulation skills</a:t>
            </a:r>
          </a:p>
          <a:p>
            <a:pPr eaLnBrk="1" hangingPunct="1">
              <a:lnSpc>
                <a:spcPct val="90000"/>
              </a:lnSpc>
            </a:pPr>
            <a:r>
              <a:rPr lang="en-US" sz="2800" b="1" dirty="0">
                <a:solidFill>
                  <a:schemeClr val="bg1"/>
                </a:solidFill>
                <a:latin typeface="Arial" charset="0"/>
                <a:ea typeface="MS PGothic" charset="0"/>
                <a:cs typeface="Arial" charset="0"/>
              </a:rPr>
              <a:t>Model these skills </a:t>
            </a:r>
          </a:p>
          <a:p>
            <a:pPr eaLnBrk="1" hangingPunct="1">
              <a:lnSpc>
                <a:spcPct val="90000"/>
              </a:lnSpc>
            </a:pPr>
            <a:r>
              <a:rPr lang="en-US" sz="2800" b="1" dirty="0">
                <a:solidFill>
                  <a:schemeClr val="bg1"/>
                </a:solidFill>
                <a:latin typeface="Arial" charset="0"/>
                <a:ea typeface="MS PGothic" charset="0"/>
                <a:cs typeface="Arial" charset="0"/>
              </a:rPr>
              <a:t>Engage in activities in which opportunities to practice the skills exist</a:t>
            </a:r>
          </a:p>
          <a:p>
            <a:pPr marL="0" indent="0" eaLnBrk="1" hangingPunct="1">
              <a:lnSpc>
                <a:spcPct val="90000"/>
              </a:lnSpc>
              <a:buNone/>
            </a:pPr>
            <a:r>
              <a:rPr lang="en-US" sz="1800" dirty="0">
                <a:solidFill>
                  <a:schemeClr val="bg1"/>
                </a:solidFill>
                <a:ea typeface="MS PGothic" charset="0"/>
              </a:rPr>
              <a:t>      (Center on the Developing Child at Harvard University, 2016)</a:t>
            </a:r>
          </a:p>
          <a:p>
            <a:pPr eaLnBrk="1" hangingPunct="1"/>
            <a:endParaRPr lang="en-US" sz="2800" b="1" dirty="0">
              <a:ea typeface="MS PGothic" charset="0"/>
            </a:endParaRPr>
          </a:p>
          <a:p>
            <a:pPr eaLnBrk="1" hangingPunct="1">
              <a:lnSpc>
                <a:spcPct val="90000"/>
              </a:lnSpc>
            </a:pPr>
            <a:endParaRPr lang="en-US" sz="2800" dirty="0">
              <a:solidFill>
                <a:schemeClr val="bg1"/>
              </a:solidFill>
              <a:latin typeface="Arial" charset="0"/>
              <a:ea typeface="MS PGothic" charset="0"/>
              <a:cs typeface="Arial" charset="0"/>
            </a:endParaRPr>
          </a:p>
        </p:txBody>
      </p:sp>
      <p:sp>
        <p:nvSpPr>
          <p:cNvPr id="107525"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4D2997E8-EA73-4649-B64E-061C80314D8C}" type="slidenum">
              <a:rPr lang="en-US"/>
              <a:pPr/>
              <a:t>89</a:t>
            </a:fld>
            <a:endParaRPr lang="en-US"/>
          </a:p>
        </p:txBody>
      </p:sp>
    </p:spTree>
    <p:extLst>
      <p:ext uri="{BB962C8B-B14F-4D97-AF65-F5344CB8AC3E}">
        <p14:creationId xmlns:p14="http://schemas.microsoft.com/office/powerpoint/2010/main" val="1898513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p:cNvSpPr>
            <a:spLocks noGrp="1" noChangeArrowheads="1"/>
          </p:cNvSpPr>
          <p:nvPr>
            <p:ph type="title"/>
          </p:nvPr>
        </p:nvSpPr>
        <p:spPr/>
        <p:txBody>
          <a:bodyPr/>
          <a:lstStyle/>
          <a:p>
            <a:r>
              <a:rPr lang="en-US" altLang="en-US" dirty="0">
                <a:solidFill>
                  <a:srgbClr val="000000"/>
                </a:solidFill>
              </a:rPr>
              <a:t>Connecting Resources for Social-Emotional Development</a:t>
            </a:r>
          </a:p>
        </p:txBody>
      </p:sp>
      <p:pic>
        <p:nvPicPr>
          <p:cNvPr id="36866" name="Content Placeholder 20">
            <a:hlinkClick r:id="rId3"/>
          </p:cNvPr>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3708768" y="1981200"/>
            <a:ext cx="2655038" cy="3455764"/>
          </a:xfrm>
          <a:ln>
            <a:solidFill>
              <a:srgbClr val="000000"/>
            </a:solidFill>
            <a:miter lim="800000"/>
            <a:headEnd/>
            <a:tailEnd/>
          </a:ln>
        </p:spPr>
      </p:pic>
      <p:pic>
        <p:nvPicPr>
          <p:cNvPr id="36867" name="Content Placeholder 2">
            <a:hlinkClick r:id="rId5"/>
          </p:cNvPr>
          <p:cNvPicPr>
            <a:picLocks noGrp="1" noChangeAspect="1"/>
          </p:cNvPicPr>
          <p:nvPr>
            <p:ph sz="half" idx="2"/>
          </p:nvPr>
        </p:nvPicPr>
        <p:blipFill>
          <a:blip r:embed="rId6" cstate="email">
            <a:extLst>
              <a:ext uri="{28A0092B-C50C-407E-A947-70E740481C1C}">
                <a14:useLocalDpi xmlns:a14="http://schemas.microsoft.com/office/drawing/2010/main"/>
              </a:ext>
            </a:extLst>
          </a:blip>
          <a:stretch>
            <a:fillRect/>
          </a:stretch>
        </p:blipFill>
        <p:spPr>
          <a:xfrm>
            <a:off x="992475" y="4217924"/>
            <a:ext cx="2588924" cy="1716087"/>
          </a:xfrm>
          <a:ln>
            <a:solidFill>
              <a:schemeClr val="tx1"/>
            </a:solidFill>
            <a:miter lim="800000"/>
            <a:headEnd/>
            <a:tailEnd/>
          </a:ln>
        </p:spPr>
      </p:pic>
      <p:sp>
        <p:nvSpPr>
          <p:cNvPr id="3686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8302CB77-4675-4110-A3B7-160375E7E6E1}" type="slidenum">
              <a:rPr lang="en-US" altLang="en-US" sz="1200"/>
              <a:pPr algn="r"/>
              <a:t>9</a:t>
            </a:fld>
            <a:endParaRPr lang="en-US" altLang="en-US" sz="1200"/>
          </a:p>
        </p:txBody>
      </p:sp>
      <p:pic>
        <p:nvPicPr>
          <p:cNvPr id="36869" name="Picture 4" descr="cover">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378359" y="1747498"/>
            <a:ext cx="1676400" cy="2170113"/>
          </a:xfrm>
          <a:prstGeom prst="rect">
            <a:avLst/>
          </a:prstGeom>
          <a:noFill/>
          <a:ln w="285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6870"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91175" y="3507858"/>
            <a:ext cx="1945355" cy="2499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9144000"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AutoShape 3"/>
          <p:cNvSpPr>
            <a:spLocks noChangeArrowheads="1"/>
          </p:cNvSpPr>
          <p:nvPr/>
        </p:nvSpPr>
        <p:spPr bwMode="auto">
          <a:xfrm>
            <a:off x="1752600" y="2057400"/>
            <a:ext cx="2667000" cy="533400"/>
          </a:xfrm>
          <a:prstGeom prst="roundRect">
            <a:avLst>
              <a:gd name="adj" fmla="val 16667"/>
            </a:avLst>
          </a:prstGeom>
          <a:noFill/>
          <a:ln w="6350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96611" name="AutoShape 4"/>
          <p:cNvSpPr>
            <a:spLocks noChangeArrowheads="1"/>
          </p:cNvSpPr>
          <p:nvPr/>
        </p:nvSpPr>
        <p:spPr bwMode="auto">
          <a:xfrm>
            <a:off x="3886200" y="1371600"/>
            <a:ext cx="304800" cy="609600"/>
          </a:xfrm>
          <a:prstGeom prst="downArrow">
            <a:avLst>
              <a:gd name="adj1" fmla="val 50000"/>
              <a:gd name="adj2" fmla="val 50000"/>
            </a:avLst>
          </a:prstGeom>
          <a:solidFill>
            <a:schemeClr val="accent2"/>
          </a:solidFill>
          <a:ln w="9525">
            <a:solidFill>
              <a:schemeClr val="tx1"/>
            </a:solidFill>
            <a:miter lim="800000"/>
            <a:headEnd/>
            <a:tailEnd/>
          </a:ln>
        </p:spPr>
        <p:txBody>
          <a:bodyPr vert="eaVert"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96612"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CA7098-B96A-4FD3-822F-D4067C95954D}" type="slidenum">
              <a:rPr lang="en-US" altLang="en-US" sz="1200"/>
              <a:pPr/>
              <a:t>90</a:t>
            </a:fld>
            <a:endParaRPr lang="en-US" altLang="en-US" sz="12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A068F6-B104-4421-BB95-9BFB99B90763}" type="slidenum">
              <a:rPr lang="en-US" altLang="en-US" sz="1200"/>
              <a:pPr/>
              <a:t>91</a:t>
            </a:fld>
            <a:endParaRPr lang="en-US" altLang="en-US" sz="1200"/>
          </a:p>
        </p:txBody>
      </p:sp>
      <p:sp>
        <p:nvSpPr>
          <p:cNvPr id="198658" name="Rectangle 2"/>
          <p:cNvSpPr>
            <a:spLocks noGrp="1"/>
          </p:cNvSpPr>
          <p:nvPr>
            <p:ph type="title" idx="4294967295"/>
          </p:nvPr>
        </p:nvSpPr>
        <p:spPr>
          <a:xfrm>
            <a:off x="0" y="274638"/>
            <a:ext cx="8229600" cy="1143000"/>
          </a:xfrm>
        </p:spPr>
        <p:txBody>
          <a:bodyPr/>
          <a:lstStyle/>
          <a:p>
            <a:pPr eaLnBrk="1" hangingPunct="1"/>
            <a:r>
              <a:rPr lang="en-US" altLang="en-US"/>
              <a:t>Teaching in the Sweet Spot</a:t>
            </a:r>
          </a:p>
        </p:txBody>
      </p:sp>
      <p:pic>
        <p:nvPicPr>
          <p:cNvPr id="7" name="Picture 5"/>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13447" y="1676713"/>
            <a:ext cx="9315815" cy="3870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8ABFD37D-CD38-4097-AE3C-7C1BD351C5AD}"/>
              </a:ext>
            </a:extLst>
          </p:cNvPr>
          <p:cNvSpPr txBox="1">
            <a:spLocks noChangeArrowheads="1"/>
          </p:cNvSpPr>
          <p:nvPr/>
        </p:nvSpPr>
        <p:spPr bwMode="auto">
          <a:xfrm>
            <a:off x="940021" y="5547439"/>
            <a:ext cx="7306685" cy="646331"/>
          </a:xfrm>
          <a:prstGeom prst="rect">
            <a:avLst/>
          </a:prstGeom>
          <a:noFill/>
          <a:ln w="9525">
            <a:noFill/>
            <a:miter lim="800000"/>
            <a:headEnd/>
            <a:tailEnd/>
          </a:ln>
          <a:effectLst/>
        </p:spPr>
        <p:txBody>
          <a:bodyPr wrap="square">
            <a:spAutoFit/>
          </a:bodyPr>
          <a:lstStyle/>
          <a:p>
            <a:pPr algn="ctr">
              <a:spcBef>
                <a:spcPct val="50000"/>
              </a:spcBef>
            </a:pPr>
            <a:r>
              <a:rPr lang="en-US" dirty="0"/>
              <a:t>(Edward Miller and Joan </a:t>
            </a:r>
            <a:r>
              <a:rPr lang="en-US" dirty="0" err="1"/>
              <a:t>Almon</a:t>
            </a:r>
            <a:r>
              <a:rPr lang="en-US" dirty="0"/>
              <a:t>, </a:t>
            </a:r>
            <a:r>
              <a:rPr lang="en-US" i="1" dirty="0"/>
              <a:t>Crisis in the Kindergarten Why Children Need to Play in School</a:t>
            </a:r>
            <a:r>
              <a:rPr lang="en-US" dirty="0"/>
              <a:t>, p.12)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5"/>
          <p:cNvSpPr>
            <a:spLocks noGrp="1"/>
          </p:cNvSpPr>
          <p:nvPr>
            <p:ph type="title"/>
          </p:nvPr>
        </p:nvSpPr>
        <p:spPr>
          <a:xfrm>
            <a:off x="457200" y="217731"/>
            <a:ext cx="8229600" cy="1143000"/>
          </a:xfrm>
        </p:spPr>
        <p:txBody>
          <a:bodyPr/>
          <a:lstStyle/>
          <a:p>
            <a:pPr eaLnBrk="1" hangingPunct="1"/>
            <a:r>
              <a:rPr lang="en-US" altLang="en-US" dirty="0"/>
              <a:t>The Power of Yet by Stanford Psychologist Carol </a:t>
            </a:r>
            <a:r>
              <a:rPr lang="en-US" altLang="en-US" dirty="0" err="1"/>
              <a:t>Dweck</a:t>
            </a:r>
            <a:endParaRPr lang="en-US" altLang="en-US" dirty="0"/>
          </a:p>
        </p:txBody>
      </p:sp>
      <p:pic>
        <p:nvPicPr>
          <p:cNvPr id="87043" name="Carol%20Dweck%20on%20the%20power%20of%20-Yet-.mp4.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t="13336" b="13336"/>
          <a:stretch>
            <a:fillRect/>
          </a:stretch>
        </p:blipFill>
        <p:spPr>
          <a:xfrm>
            <a:off x="826477" y="1543293"/>
            <a:ext cx="7848600" cy="4316428"/>
          </a:xfrm>
        </p:spPr>
      </p:pic>
      <p:sp>
        <p:nvSpPr>
          <p:cNvPr id="200707"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C699E4-C1AD-421A-8E57-FBE4FDE739B1}" type="slidenum">
              <a:rPr lang="en-US" altLang="en-US" sz="1200"/>
              <a:pPr/>
              <a:t>92</a:t>
            </a:fld>
            <a:endParaRPr lang="en-US" altLang="en-US" sz="1200"/>
          </a:p>
        </p:txBody>
      </p:sp>
      <p:sp>
        <p:nvSpPr>
          <p:cNvPr id="2" name="TextBox 1">
            <a:extLst>
              <a:ext uri="{FF2B5EF4-FFF2-40B4-BE49-F238E27FC236}">
                <a16:creationId xmlns:a16="http://schemas.microsoft.com/office/drawing/2014/main" id="{4AE6256D-D9CF-45A8-A5A2-F9CE687FF348}"/>
              </a:ext>
            </a:extLst>
          </p:cNvPr>
          <p:cNvSpPr txBox="1"/>
          <p:nvPr/>
        </p:nvSpPr>
        <p:spPr>
          <a:xfrm>
            <a:off x="1562100" y="6324600"/>
            <a:ext cx="6019800" cy="338554"/>
          </a:xfrm>
          <a:prstGeom prst="rect">
            <a:avLst/>
          </a:prstGeom>
          <a:noFill/>
        </p:spPr>
        <p:txBody>
          <a:bodyPr wrap="square" rtlCol="0">
            <a:spAutoFit/>
          </a:bodyPr>
          <a:lstStyle/>
          <a:p>
            <a:pPr algn="ctr" eaLnBrk="1" hangingPunct="1"/>
            <a:r>
              <a:rPr lang="en-US" altLang="ja-JP" sz="1600" dirty="0"/>
              <a:t>(Carol Dweck,</a:t>
            </a:r>
            <a:r>
              <a:rPr lang="en-US" sz="1600" dirty="0"/>
              <a:t> “The Power of Yet” lecture,</a:t>
            </a:r>
            <a:r>
              <a:rPr lang="en-US" altLang="ja-JP" sz="1600" dirty="0"/>
              <a:t> 2013)</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704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7043"/>
                                        </p:tgtEl>
                                      </p:cBhvr>
                                    </p:cmd>
                                  </p:childTnLst>
                                </p:cTn>
                              </p:par>
                            </p:childTnLst>
                          </p:cTn>
                        </p:par>
                      </p:childTnLst>
                    </p:cTn>
                  </p:par>
                </p:childTnLst>
              </p:cTn>
              <p:nextCondLst>
                <p:cond evt="onClick" delay="0">
                  <p:tgtEl>
                    <p:spTgt spid="87043"/>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7043"/>
                </p:tgtEl>
              </p:cMediaNode>
            </p:video>
          </p:childTnLst>
        </p:cTn>
      </p:par>
    </p:tnLst>
  </p:timing>
</p:sld>
</file>

<file path=ppt/theme/theme1.xml><?xml version="1.0" encoding="utf-8"?>
<a:theme xmlns:a="http://schemas.openxmlformats.org/drawingml/2006/main" name="2_Office Theme">
  <a:themeElements>
    <a:clrScheme name="2_Office Theme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2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charset="0"/>
            <a:ea typeface="ＭＳ Ｐゴシック"/>
            <a:cs typeface="ＭＳ Ｐゴシック"/>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charset="0"/>
            <a:ea typeface="ＭＳ Ｐゴシック"/>
            <a:cs typeface="ＭＳ Ｐゴシック"/>
          </a:defRPr>
        </a:defPPr>
      </a:lstStyle>
    </a:lnDef>
  </a:objectDefaults>
  <a:extraClrSchemeLst>
    <a:extraClrScheme>
      <a:clrScheme name="2_Office Theme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15770</TotalTime>
  <Words>13381</Words>
  <Application>Microsoft Office PowerPoint</Application>
  <PresentationFormat>On-screen Show (4:3)</PresentationFormat>
  <Paragraphs>1388</Paragraphs>
  <Slides>92</Slides>
  <Notes>92</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92</vt:i4>
      </vt:variant>
    </vt:vector>
  </HeadingPairs>
  <TitlesOfParts>
    <vt:vector size="101" baseType="lpstr">
      <vt:lpstr>MS PGothic</vt:lpstr>
      <vt:lpstr>MS PGothic</vt:lpstr>
      <vt:lpstr>Arial</vt:lpstr>
      <vt:lpstr>Calibri</vt:lpstr>
      <vt:lpstr>Courier New</vt:lpstr>
      <vt:lpstr>Times New Roman</vt:lpstr>
      <vt:lpstr>Wingdings</vt:lpstr>
      <vt:lpstr>2_Office Theme</vt:lpstr>
      <vt:lpstr>3_Office Theme</vt:lpstr>
      <vt:lpstr>Social-Emotional Development in the Transitional Kindergarten Classroom</vt:lpstr>
      <vt:lpstr> Five Substrands in the Self Strand </vt:lpstr>
      <vt:lpstr>Growing and Changing</vt:lpstr>
      <vt:lpstr>Objectives</vt:lpstr>
      <vt:lpstr>CDE Publications and Resources that Support TK Implementation</vt:lpstr>
      <vt:lpstr>Why Use the Preschool Learning Foundations for TK?</vt:lpstr>
      <vt:lpstr>Foundations and Framework, Volume 1</vt:lpstr>
      <vt:lpstr>Three Guiding Questions</vt:lpstr>
      <vt:lpstr>Connecting Resources for Social-Emotional Development</vt:lpstr>
      <vt:lpstr> Foundations in Social-Emotional Development </vt:lpstr>
      <vt:lpstr>Map of the Foundations Social-Emotional Development</vt:lpstr>
      <vt:lpstr>Today’s Focus: Self Strand</vt:lpstr>
      <vt:lpstr>Exploring the Research: Bibliographic Notes</vt:lpstr>
      <vt:lpstr>Examples from a TK Classroom</vt:lpstr>
      <vt:lpstr>Substrand Organization for the Day</vt:lpstr>
      <vt:lpstr> I’m Learning to Learn: Self-Awareness and Initiative </vt:lpstr>
      <vt:lpstr>Self-Awareness</vt:lpstr>
      <vt:lpstr>Self-Awareness: Key Transitions</vt:lpstr>
      <vt:lpstr>Understanding of Personal History Relates to Self-Awareness  (History-Social Science, Volume 3)</vt:lpstr>
      <vt:lpstr>Focused Video Viewing: Dr. Ross Thompson</vt:lpstr>
      <vt:lpstr>Reactions to Dr. Thompson’s Research</vt:lpstr>
      <vt:lpstr>The Alignment Document</vt:lpstr>
      <vt:lpstr>Table 1.2 Detailed View of the Alignment Between the Self-Awareness Substrand and the California Health Standards for Kindergarten</vt:lpstr>
      <vt:lpstr>Preschool Learning Foundations, Volume 1</vt:lpstr>
      <vt:lpstr>Foundations Video Example: Initiative in Learning Look for examples of both Self-Awareness and Initiative in Learning.</vt:lpstr>
      <vt:lpstr>Video Reflection</vt:lpstr>
      <vt:lpstr>Key Features of the DRDP-K (2015)</vt:lpstr>
      <vt:lpstr>Developmental Continuum</vt:lpstr>
      <vt:lpstr>Social and Emotional Understanding and Empathy and Caring</vt:lpstr>
      <vt:lpstr>Table 1.2 Detailed View of the Alignment Between: Social and Emotional Understanding and Empathy and Caring substrands and California Health Standards for Kindergarten</vt:lpstr>
      <vt:lpstr>Self in History-Social Science</vt:lpstr>
      <vt:lpstr>Empathy and Caring 60 month Foundations Video</vt:lpstr>
      <vt:lpstr>Video Reflection</vt:lpstr>
      <vt:lpstr>Self-Regulation: The Air Traffic Control System</vt:lpstr>
      <vt:lpstr>Self-Regulation Foundations</vt:lpstr>
      <vt:lpstr>The Developing Brain</vt:lpstr>
      <vt:lpstr>Children and Stress</vt:lpstr>
      <vt:lpstr>Poverty is one factor connected to toxic stress…Other factors include:</vt:lpstr>
      <vt:lpstr>PowerPoint Presentation</vt:lpstr>
      <vt:lpstr>Stress and Learning</vt:lpstr>
      <vt:lpstr>Pause for Reflection</vt:lpstr>
      <vt:lpstr>Three Guiding Questions</vt:lpstr>
      <vt:lpstr>Resources to Support Developmentally Appropriate Strategies in TK</vt:lpstr>
      <vt:lpstr>Preschool Curriculum Framework</vt:lpstr>
      <vt:lpstr>Preschool Curriculum Framework Includes Universal Design for Learning</vt:lpstr>
      <vt:lpstr>Preschool Curriculum Framework Includes Universal Design for Learning</vt:lpstr>
      <vt:lpstr>Curriculum Framework: Strategies to Enrich Learning Opportunities</vt:lpstr>
      <vt:lpstr>Guiding Principle Activity: We Do This Well! </vt:lpstr>
      <vt:lpstr> Learning to Learn Self- Awareness and Initiative </vt:lpstr>
      <vt:lpstr>Capitalize on Enthusiasm</vt:lpstr>
      <vt:lpstr>An Environment That Supports Autonomy</vt:lpstr>
      <vt:lpstr>Materials for ALL Children</vt:lpstr>
      <vt:lpstr>Performance vs. Learning Orientation</vt:lpstr>
      <vt:lpstr>Transitional Kindergarten Implementation Guide</vt:lpstr>
      <vt:lpstr>Self Confidence</vt:lpstr>
      <vt:lpstr>Student-Initiated Challenges</vt:lpstr>
      <vt:lpstr>Pause for Reflection</vt:lpstr>
      <vt:lpstr>Me and You</vt:lpstr>
      <vt:lpstr>Theory to Practice</vt:lpstr>
      <vt:lpstr>Theory to Practice:  Resource List</vt:lpstr>
      <vt:lpstr>Hand Hug Transition Tips and Tricks for Teachers</vt:lpstr>
      <vt:lpstr>Self-Regulation Strategies</vt:lpstr>
      <vt:lpstr>  Group Experience </vt:lpstr>
      <vt:lpstr>Open-Ended Creative Play</vt:lpstr>
      <vt:lpstr>Outdoor Play</vt:lpstr>
      <vt:lpstr>Interaction and Strategy:  Play Games with Rules </vt:lpstr>
      <vt:lpstr>Teach and Provide Tools for Regaining Control</vt:lpstr>
      <vt:lpstr>Breathing Wand</vt:lpstr>
      <vt:lpstr>Private Spaces</vt:lpstr>
      <vt:lpstr>Bugged Box</vt:lpstr>
      <vt:lpstr>Pause and Reflect</vt:lpstr>
      <vt:lpstr>Three Guiding Questions</vt:lpstr>
      <vt:lpstr>One Final Look</vt:lpstr>
      <vt:lpstr>PowerPoint Presentation</vt:lpstr>
      <vt:lpstr>References</vt:lpstr>
      <vt:lpstr>References Continued</vt:lpstr>
      <vt:lpstr>Optional Slides</vt:lpstr>
      <vt:lpstr>Engaging Families</vt:lpstr>
      <vt:lpstr>CSEFEL “Book Nook”</vt:lpstr>
      <vt:lpstr>Let’s Explore Resources</vt:lpstr>
      <vt:lpstr>Resource Notes Guide</vt:lpstr>
      <vt:lpstr>50+ Picture Books about Mixed Race Families</vt:lpstr>
      <vt:lpstr>Children’s Literature to Support Self-Regulation</vt:lpstr>
      <vt:lpstr>Transitions</vt:lpstr>
      <vt:lpstr>Activities and Games to Support Self-Regulation</vt:lpstr>
      <vt:lpstr>Adaptations in Action</vt:lpstr>
      <vt:lpstr>Table 1.1 Overview of the Alignment Between the Social–Emotional Development Domain and the California Content Standards for Kindergarten </vt:lpstr>
      <vt:lpstr>Executive Function—Skills for Life and Learning</vt:lpstr>
      <vt:lpstr>Supportive Relationships</vt:lpstr>
      <vt:lpstr>PowerPoint Presentation</vt:lpstr>
      <vt:lpstr>Teaching in the Sweet Spot</vt:lpstr>
      <vt:lpstr>The Power of Yet by Stanford Psychologist Carol Dweck</vt:lpstr>
    </vt:vector>
  </TitlesOfParts>
  <Company>kidsfromtheinsdieout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dc:creator>
  <cp:lastModifiedBy>Sarah Swan Therriault</cp:lastModifiedBy>
  <cp:revision>764</cp:revision>
  <dcterms:created xsi:type="dcterms:W3CDTF">2016-04-25T15:42:28Z</dcterms:created>
  <dcterms:modified xsi:type="dcterms:W3CDTF">2018-01-18T22:20:36Z</dcterms:modified>
</cp:coreProperties>
</file>