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91" r:id="rId2"/>
    <p:sldMasterId id="2147483720" r:id="rId3"/>
    <p:sldMasterId id="2147483734" r:id="rId4"/>
  </p:sldMasterIdLst>
  <p:notesMasterIdLst>
    <p:notesMasterId r:id="rId81"/>
  </p:notesMasterIdLst>
  <p:handoutMasterIdLst>
    <p:handoutMasterId r:id="rId82"/>
  </p:handoutMasterIdLst>
  <p:sldIdLst>
    <p:sldId id="256" r:id="rId5"/>
    <p:sldId id="420" r:id="rId6"/>
    <p:sldId id="382" r:id="rId7"/>
    <p:sldId id="423" r:id="rId8"/>
    <p:sldId id="422" r:id="rId9"/>
    <p:sldId id="421" r:id="rId10"/>
    <p:sldId id="373" r:id="rId11"/>
    <p:sldId id="374" r:id="rId12"/>
    <p:sldId id="375" r:id="rId13"/>
    <p:sldId id="376" r:id="rId14"/>
    <p:sldId id="370" r:id="rId15"/>
    <p:sldId id="413" r:id="rId16"/>
    <p:sldId id="426" r:id="rId17"/>
    <p:sldId id="341" r:id="rId18"/>
    <p:sldId id="427" r:id="rId19"/>
    <p:sldId id="416" r:id="rId20"/>
    <p:sldId id="264" r:id="rId21"/>
    <p:sldId id="265" r:id="rId22"/>
    <p:sldId id="266" r:id="rId23"/>
    <p:sldId id="354" r:id="rId24"/>
    <p:sldId id="355" r:id="rId25"/>
    <p:sldId id="267" r:id="rId26"/>
    <p:sldId id="268" r:id="rId27"/>
    <p:sldId id="356" r:id="rId28"/>
    <p:sldId id="357" r:id="rId29"/>
    <p:sldId id="428" r:id="rId30"/>
    <p:sldId id="269" r:id="rId31"/>
    <p:sldId id="418" r:id="rId32"/>
    <p:sldId id="278" r:id="rId33"/>
    <p:sldId id="277" r:id="rId34"/>
    <p:sldId id="387" r:id="rId35"/>
    <p:sldId id="272" r:id="rId36"/>
    <p:sldId id="402" r:id="rId37"/>
    <p:sldId id="403" r:id="rId38"/>
    <p:sldId id="404" r:id="rId39"/>
    <p:sldId id="405" r:id="rId40"/>
    <p:sldId id="303" r:id="rId41"/>
    <p:sldId id="307" r:id="rId42"/>
    <p:sldId id="406" r:id="rId43"/>
    <p:sldId id="275" r:id="rId44"/>
    <p:sldId id="401" r:id="rId45"/>
    <p:sldId id="379" r:id="rId46"/>
    <p:sldId id="344" r:id="rId47"/>
    <p:sldId id="349" r:id="rId48"/>
    <p:sldId id="366" r:id="rId49"/>
    <p:sldId id="389" r:id="rId50"/>
    <p:sldId id="429" r:id="rId51"/>
    <p:sldId id="430" r:id="rId52"/>
    <p:sldId id="318" r:id="rId53"/>
    <p:sldId id="342" r:id="rId54"/>
    <p:sldId id="309" r:id="rId55"/>
    <p:sldId id="331" r:id="rId56"/>
    <p:sldId id="296" r:id="rId57"/>
    <p:sldId id="396" r:id="rId58"/>
    <p:sldId id="352" r:id="rId59"/>
    <p:sldId id="283" r:id="rId60"/>
    <p:sldId id="336" r:id="rId61"/>
    <p:sldId id="369" r:id="rId62"/>
    <p:sldId id="397" r:id="rId63"/>
    <p:sldId id="339" r:id="rId64"/>
    <p:sldId id="338" r:id="rId65"/>
    <p:sldId id="400" r:id="rId66"/>
    <p:sldId id="329" r:id="rId67"/>
    <p:sldId id="393" r:id="rId68"/>
    <p:sldId id="324" r:id="rId69"/>
    <p:sldId id="321" r:id="rId70"/>
    <p:sldId id="386" r:id="rId71"/>
    <p:sldId id="367" r:id="rId72"/>
    <p:sldId id="419" r:id="rId73"/>
    <p:sldId id="360" r:id="rId74"/>
    <p:sldId id="364" r:id="rId75"/>
    <p:sldId id="287" r:id="rId76"/>
    <p:sldId id="411" r:id="rId77"/>
    <p:sldId id="320" r:id="rId78"/>
    <p:sldId id="285" r:id="rId79"/>
    <p:sldId id="409" r:id="rId8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Golchert" initials="EG" lastIdx="52" clrIdx="0">
    <p:extLst/>
  </p:cmAuthor>
  <p:cmAuthor id="2" name="Microsoft Office User" initials="Office" lastIdx="1" clrIdx="1">
    <p:extLst/>
  </p:cmAuthor>
  <p:cmAuthor id="3" name="Heidi Mendenhall"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D2956"/>
    <a:srgbClr val="F5E0DD"/>
    <a:srgbClr val="FFE5F2"/>
    <a:srgbClr val="AC0087"/>
    <a:srgbClr val="FFB5F0"/>
    <a:srgbClr val="FFC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69" autoAdjust="0"/>
    <p:restoredTop sz="65379" autoAdjust="0"/>
  </p:normalViewPr>
  <p:slideViewPr>
    <p:cSldViewPr>
      <p:cViewPr varScale="1">
        <p:scale>
          <a:sx n="55" d="100"/>
          <a:sy n="55" d="100"/>
        </p:scale>
        <p:origin x="2052" y="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239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4A75-DF7E-42E5-8ACC-C600C90E9EEC}"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US"/>
        </a:p>
      </dgm:t>
    </dgm:pt>
    <dgm:pt modelId="{DAC6EC14-805E-4E0F-803D-95F546305B67}">
      <dgm:prSet custT="1"/>
      <dgm:spPr/>
      <dgm:t>
        <a:bodyPr anchor="t" anchorCtr="0"/>
        <a:lstStyle/>
        <a:p>
          <a:r>
            <a:rPr lang="en-US" sz="1200" b="1" dirty="0"/>
            <a:t>Preschool Alignment Document</a:t>
          </a:r>
        </a:p>
      </dgm:t>
    </dgm:pt>
    <dgm:pt modelId="{960F0A2D-44AB-4E45-A130-A7F80A7701AD}" type="parTrans" cxnId="{B4401D85-91A8-4FFE-825F-CB8AF0B2F985}">
      <dgm:prSet/>
      <dgm:spPr/>
      <dgm:t>
        <a:bodyPr/>
        <a:lstStyle/>
        <a:p>
          <a:endParaRPr lang="en-US" sz="1200">
            <a:solidFill>
              <a:schemeClr val="tx1"/>
            </a:solidFill>
          </a:endParaRPr>
        </a:p>
      </dgm:t>
    </dgm:pt>
    <dgm:pt modelId="{86C215FE-7B29-4655-B15A-B2FF64CA1B4A}" type="sibTrans" cxnId="{B4401D85-91A8-4FFE-825F-CB8AF0B2F985}">
      <dgm:prSet/>
      <dgm:spPr/>
      <dgm:t>
        <a:bodyPr/>
        <a:lstStyle/>
        <a:p>
          <a:endParaRPr lang="en-US" sz="1200">
            <a:solidFill>
              <a:schemeClr val="tx1"/>
            </a:solidFill>
          </a:endParaRPr>
        </a:p>
      </dgm:t>
    </dgm:pt>
    <dgm:pt modelId="{63477D06-CAC1-485A-81BE-08D645A28E5E}">
      <dgm:prSet custT="1"/>
      <dgm:spPr/>
      <dgm:t>
        <a:bodyPr anchor="t" anchorCtr="0"/>
        <a:lstStyle/>
        <a:p>
          <a:r>
            <a:rPr lang="en-US" sz="1200" b="1" dirty="0"/>
            <a:t>Transitional Kindergarten Implementation Guide</a:t>
          </a:r>
        </a:p>
      </dgm:t>
    </dgm:pt>
    <dgm:pt modelId="{8F5642A4-1B6C-4E5D-9744-1B441175217A}" type="parTrans" cxnId="{3961F3CA-5DE2-49C5-939E-0FB9DA89D424}">
      <dgm:prSet/>
      <dgm:spPr/>
      <dgm:t>
        <a:bodyPr/>
        <a:lstStyle/>
        <a:p>
          <a:endParaRPr lang="en-US" sz="1200">
            <a:solidFill>
              <a:schemeClr val="tx1"/>
            </a:solidFill>
          </a:endParaRPr>
        </a:p>
      </dgm:t>
    </dgm:pt>
    <dgm:pt modelId="{EE6B2360-D04A-4132-AD92-8C611E1839C6}" type="sibTrans" cxnId="{3961F3CA-5DE2-49C5-939E-0FB9DA89D424}">
      <dgm:prSet/>
      <dgm:spPr/>
      <dgm:t>
        <a:bodyPr/>
        <a:lstStyle/>
        <a:p>
          <a:endParaRPr lang="en-US" sz="1200">
            <a:solidFill>
              <a:schemeClr val="tx1"/>
            </a:solidFill>
          </a:endParaRPr>
        </a:p>
      </dgm:t>
    </dgm:pt>
    <dgm:pt modelId="{7253252C-562D-45B5-B2CF-B24EBA30CCC9}">
      <dgm:prSet custT="1"/>
      <dgm:spPr/>
      <dgm:t>
        <a:bodyPr anchor="t" anchorCtr="0"/>
        <a:lstStyle/>
        <a:p>
          <a:r>
            <a:rPr lang="en-US" sz="1200" b="1"/>
            <a:t>DRDP Specific to TK and K</a:t>
          </a:r>
          <a:endParaRPr lang="en-US" sz="1200" b="1" dirty="0"/>
        </a:p>
      </dgm:t>
    </dgm:pt>
    <dgm:pt modelId="{A7C7B4C5-8767-4F2C-B78F-B227EC88BCA5}" type="parTrans" cxnId="{9EC924EF-2CF3-4DF8-ADF8-FB515BAF91CE}">
      <dgm:prSet/>
      <dgm:spPr/>
      <dgm:t>
        <a:bodyPr/>
        <a:lstStyle/>
        <a:p>
          <a:endParaRPr lang="en-US" sz="1200">
            <a:solidFill>
              <a:schemeClr val="tx1"/>
            </a:solidFill>
          </a:endParaRPr>
        </a:p>
      </dgm:t>
    </dgm:pt>
    <dgm:pt modelId="{ECDE4A0B-E2B6-4278-B75C-9595825F7C2D}" type="sibTrans" cxnId="{9EC924EF-2CF3-4DF8-ADF8-FB515BAF91CE}">
      <dgm:prSet/>
      <dgm:spPr/>
      <dgm:t>
        <a:bodyPr/>
        <a:lstStyle/>
        <a:p>
          <a:endParaRPr lang="en-US" sz="1200">
            <a:solidFill>
              <a:schemeClr val="tx1"/>
            </a:solidFill>
          </a:endParaRPr>
        </a:p>
      </dgm:t>
    </dgm:pt>
    <dgm:pt modelId="{0C43711A-5400-9345-8491-16A86037C617}">
      <dgm:prSet custT="1"/>
      <dgm:spPr/>
      <dgm:t>
        <a:bodyPr anchor="t" anchorCtr="0"/>
        <a:lstStyle/>
        <a:p>
          <a:r>
            <a:rPr lang="en-US" sz="1200" b="1" dirty="0"/>
            <a:t>California Common Core State Standards</a:t>
          </a:r>
        </a:p>
      </dgm:t>
    </dgm:pt>
    <dgm:pt modelId="{33763AD4-5A8F-FB41-8D55-F0F839D7C2EE}" type="parTrans" cxnId="{B60EF1EE-81B4-EC47-BCA2-8561D5A47DBC}">
      <dgm:prSet/>
      <dgm:spPr/>
      <dgm:t>
        <a:bodyPr/>
        <a:lstStyle/>
        <a:p>
          <a:endParaRPr lang="en-US" sz="1200">
            <a:solidFill>
              <a:schemeClr val="tx1"/>
            </a:solidFill>
          </a:endParaRPr>
        </a:p>
      </dgm:t>
    </dgm:pt>
    <dgm:pt modelId="{E692ADC0-B6A8-FF45-8451-A835E4E65E02}" type="sibTrans" cxnId="{B60EF1EE-81B4-EC47-BCA2-8561D5A47DBC}">
      <dgm:prSet/>
      <dgm:spPr/>
      <dgm:t>
        <a:bodyPr/>
        <a:lstStyle/>
        <a:p>
          <a:endParaRPr lang="en-US" sz="1200">
            <a:solidFill>
              <a:schemeClr val="tx1"/>
            </a:solidFill>
          </a:endParaRPr>
        </a:p>
      </dgm:t>
    </dgm:pt>
    <dgm:pt modelId="{F9C91EBA-2EBB-B349-A5F6-ED1ACBD9FE24}">
      <dgm:prSet custT="1"/>
      <dgm:spPr/>
      <dgm:t>
        <a:bodyPr anchor="t" anchorCtr="0"/>
        <a:lstStyle/>
        <a:p>
          <a:r>
            <a:rPr lang="en-US" sz="1200" b="1" dirty="0"/>
            <a:t>Health Education Content Standards for California Public Schools</a:t>
          </a:r>
        </a:p>
      </dgm:t>
    </dgm:pt>
    <dgm:pt modelId="{FA95CD45-808E-E946-B331-F0E5D1A7F6CD}" type="parTrans" cxnId="{2E847B55-15AA-1E40-BA1C-C50B1D8FE329}">
      <dgm:prSet/>
      <dgm:spPr/>
      <dgm:t>
        <a:bodyPr/>
        <a:lstStyle/>
        <a:p>
          <a:endParaRPr lang="en-US" sz="1200">
            <a:solidFill>
              <a:schemeClr val="tx1"/>
            </a:solidFill>
          </a:endParaRPr>
        </a:p>
      </dgm:t>
    </dgm:pt>
    <dgm:pt modelId="{F6894773-0D41-7F48-AAF6-DC7C98C17ABF}" type="sibTrans" cxnId="{2E847B55-15AA-1E40-BA1C-C50B1D8FE329}">
      <dgm:prSet/>
      <dgm:spPr/>
      <dgm:t>
        <a:bodyPr/>
        <a:lstStyle/>
        <a:p>
          <a:endParaRPr lang="en-US" sz="1200">
            <a:solidFill>
              <a:schemeClr val="tx1"/>
            </a:solidFill>
          </a:endParaRPr>
        </a:p>
      </dgm:t>
    </dgm:pt>
    <dgm:pt modelId="{AB044D24-D6D0-1A4C-A8C8-D92E08EAF6FE}">
      <dgm:prSet custT="1"/>
      <dgm:spPr/>
      <dgm:t>
        <a:bodyPr anchor="t" anchorCtr="0"/>
        <a:lstStyle/>
        <a:p>
          <a:r>
            <a:rPr lang="en-US" sz="1200" b="1" dirty="0"/>
            <a:t>English Language Arts/English Language Development Framework</a:t>
          </a:r>
        </a:p>
      </dgm:t>
    </dgm:pt>
    <dgm:pt modelId="{FAE334C9-9BC6-BF4C-B49B-4FA4D56B339B}" type="parTrans" cxnId="{831FB061-73A3-9043-9A61-2D68935A83BC}">
      <dgm:prSet/>
      <dgm:spPr/>
      <dgm:t>
        <a:bodyPr/>
        <a:lstStyle/>
        <a:p>
          <a:endParaRPr lang="en-US" sz="1200">
            <a:solidFill>
              <a:schemeClr val="tx1"/>
            </a:solidFill>
          </a:endParaRPr>
        </a:p>
      </dgm:t>
    </dgm:pt>
    <dgm:pt modelId="{38230808-331B-F349-9396-E6AF2301153D}" type="sibTrans" cxnId="{831FB061-73A3-9043-9A61-2D68935A83BC}">
      <dgm:prSet/>
      <dgm:spPr/>
      <dgm:t>
        <a:bodyPr/>
        <a:lstStyle/>
        <a:p>
          <a:endParaRPr lang="en-US" sz="1200">
            <a:solidFill>
              <a:schemeClr val="tx1"/>
            </a:solidFill>
          </a:endParaRPr>
        </a:p>
      </dgm:t>
    </dgm:pt>
    <dgm:pt modelId="{32CFD0A7-94F8-436F-9D39-539DF1237C1B}">
      <dgm:prSet custT="1"/>
      <dgm:spPr/>
      <dgm:t>
        <a:bodyPr anchor="t" anchorCtr="0"/>
        <a:lstStyle/>
        <a:p>
          <a:r>
            <a:rPr lang="en-US" sz="1200" b="1" dirty="0"/>
            <a:t>Preschool Learning Foundations</a:t>
          </a:r>
        </a:p>
      </dgm:t>
    </dgm:pt>
    <dgm:pt modelId="{70952DD7-B6A1-490E-9D04-D19BB805DEBB}" type="sibTrans" cxnId="{E947ED4C-9208-4DD5-BD0C-63FFDFFA395F}">
      <dgm:prSet/>
      <dgm:spPr/>
      <dgm:t>
        <a:bodyPr/>
        <a:lstStyle/>
        <a:p>
          <a:endParaRPr lang="en-US" sz="1200">
            <a:solidFill>
              <a:schemeClr val="tx1"/>
            </a:solidFill>
          </a:endParaRPr>
        </a:p>
      </dgm:t>
    </dgm:pt>
    <dgm:pt modelId="{8EEE91EF-8FFB-488D-845A-622A0FBC048C}" type="parTrans" cxnId="{E947ED4C-9208-4DD5-BD0C-63FFDFFA395F}">
      <dgm:prSet/>
      <dgm:spPr/>
      <dgm:t>
        <a:bodyPr/>
        <a:lstStyle/>
        <a:p>
          <a:endParaRPr lang="en-US" sz="1200">
            <a:solidFill>
              <a:schemeClr val="tx1"/>
            </a:solidFill>
          </a:endParaRPr>
        </a:p>
      </dgm:t>
    </dgm:pt>
    <dgm:pt modelId="{46A9969B-E5C8-4FD5-8A9D-5DD0F02F2EF0}">
      <dgm:prSet custT="1"/>
      <dgm:spPr/>
      <dgm:t>
        <a:bodyPr anchor="t" anchorCtr="0"/>
        <a:lstStyle/>
        <a:p>
          <a:r>
            <a:rPr lang="en-US" sz="1200" b="1" dirty="0"/>
            <a:t>Developmentally Appropriate Practice</a:t>
          </a:r>
        </a:p>
        <a:p>
          <a:endParaRPr lang="en-US" sz="1200" b="1" dirty="0"/>
        </a:p>
      </dgm:t>
    </dgm:pt>
    <dgm:pt modelId="{0119695B-9FF2-4F25-AEB0-3F0785BC2DF9}" type="parTrans" cxnId="{5ABDA591-602C-4362-A3D2-0BDA0D6928B5}">
      <dgm:prSet/>
      <dgm:spPr/>
      <dgm:t>
        <a:bodyPr/>
        <a:lstStyle/>
        <a:p>
          <a:endParaRPr lang="en-US">
            <a:solidFill>
              <a:schemeClr val="tx1"/>
            </a:solidFill>
          </a:endParaRPr>
        </a:p>
      </dgm:t>
    </dgm:pt>
    <dgm:pt modelId="{15B0BC5F-99E0-4B63-8914-4E6051D01245}" type="sibTrans" cxnId="{5ABDA591-602C-4362-A3D2-0BDA0D6928B5}">
      <dgm:prSet/>
      <dgm:spPr/>
      <dgm:t>
        <a:bodyPr/>
        <a:lstStyle/>
        <a:p>
          <a:endParaRPr lang="en-US">
            <a:solidFill>
              <a:schemeClr val="tx1"/>
            </a:solidFill>
          </a:endParaRPr>
        </a:p>
      </dgm:t>
    </dgm:pt>
    <dgm:pt modelId="{29C0DD82-D8A0-CB45-91B9-AFCE923AC38E}">
      <dgm:prSet custT="1"/>
      <dgm:spPr/>
      <dgm:t>
        <a:bodyPr anchor="t" anchorCtr="0"/>
        <a:lstStyle/>
        <a:p>
          <a:r>
            <a:rPr lang="en-US" sz="1200" b="1" dirty="0"/>
            <a:t>Preschool Curriculum Framework</a:t>
          </a:r>
        </a:p>
      </dgm:t>
    </dgm:pt>
    <dgm:pt modelId="{6E81F350-180E-DF4B-98A3-6C23A049ACCE}" type="sibTrans" cxnId="{7DE733C1-1FCF-C04E-9723-158EC7530E4E}">
      <dgm:prSet/>
      <dgm:spPr/>
      <dgm:t>
        <a:bodyPr/>
        <a:lstStyle/>
        <a:p>
          <a:endParaRPr lang="en-US" sz="1200">
            <a:solidFill>
              <a:schemeClr val="tx1"/>
            </a:solidFill>
          </a:endParaRPr>
        </a:p>
      </dgm:t>
    </dgm:pt>
    <dgm:pt modelId="{6FA7FFB2-D863-D84E-90B7-921C6BD46DB9}" type="parTrans" cxnId="{7DE733C1-1FCF-C04E-9723-158EC7530E4E}">
      <dgm:prSet/>
      <dgm:spPr/>
      <dgm:t>
        <a:bodyPr/>
        <a:lstStyle/>
        <a:p>
          <a:endParaRPr lang="en-US" sz="1200">
            <a:solidFill>
              <a:schemeClr val="tx1"/>
            </a:solidFill>
          </a:endParaRPr>
        </a:p>
      </dgm:t>
    </dgm:pt>
    <dgm:pt modelId="{043120A1-7947-4C43-A119-93077AE89549}">
      <dgm:prSet custT="1"/>
      <dgm:spPr/>
      <dgm:t>
        <a:bodyPr anchor="t" anchorCtr="0"/>
        <a:lstStyle/>
        <a:p>
          <a:r>
            <a:rPr lang="en-US" sz="1200" b="1" dirty="0"/>
            <a:t>Preschool English Learners Guide</a:t>
          </a:r>
        </a:p>
      </dgm:t>
    </dgm:pt>
    <dgm:pt modelId="{7DED40D7-8D52-4759-A8D2-000B7DEA0A37}" type="parTrans" cxnId="{9354FB1D-4614-471C-ADC6-308C72A79D75}">
      <dgm:prSet/>
      <dgm:spPr/>
      <dgm:t>
        <a:bodyPr/>
        <a:lstStyle/>
        <a:p>
          <a:endParaRPr lang="en-US"/>
        </a:p>
      </dgm:t>
    </dgm:pt>
    <dgm:pt modelId="{4F65E97C-1DF6-418C-A094-B15D99790933}" type="sibTrans" cxnId="{9354FB1D-4614-471C-ADC6-308C72A79D75}">
      <dgm:prSet/>
      <dgm:spPr/>
      <dgm:t>
        <a:bodyPr/>
        <a:lstStyle/>
        <a:p>
          <a:endParaRPr lang="en-US"/>
        </a:p>
      </dgm:t>
    </dgm:pt>
    <dgm:pt modelId="{5735245B-88AC-4AB4-ADC4-32D9E92E7DD1}" type="pres">
      <dgm:prSet presAssocID="{BF154A75-DF7E-42E5-8ACC-C600C90E9EEC}" presName="diagram" presStyleCnt="0">
        <dgm:presLayoutVars>
          <dgm:dir/>
          <dgm:resizeHandles val="exact"/>
        </dgm:presLayoutVars>
      </dgm:prSet>
      <dgm:spPr/>
    </dgm:pt>
    <dgm:pt modelId="{EBFC46D7-5D1B-46D5-BE23-CC76DFBE90F0}" type="pres">
      <dgm:prSet presAssocID="{32CFD0A7-94F8-436F-9D39-539DF1237C1B}" presName="node" presStyleLbl="node1" presStyleIdx="0" presStyleCnt="10" custScaleX="94276" custScaleY="92102" custLinFactNeighborX="50003" custLinFactNeighborY="-16079">
        <dgm:presLayoutVars>
          <dgm:bulletEnabled val="1"/>
        </dgm:presLayoutVars>
      </dgm:prSet>
      <dgm:spPr/>
    </dgm:pt>
    <dgm:pt modelId="{14F26DAD-A6C9-4274-B103-91E2DCC96CF4}" type="pres">
      <dgm:prSet presAssocID="{70952DD7-B6A1-490E-9D04-D19BB805DEBB}" presName="sibTrans" presStyleCnt="0"/>
      <dgm:spPr/>
    </dgm:pt>
    <dgm:pt modelId="{4A73C042-B3DE-46CE-9895-A1130DF46BA3}" type="pres">
      <dgm:prSet presAssocID="{DAC6EC14-805E-4E0F-803D-95F546305B67}" presName="node" presStyleLbl="node1" presStyleIdx="1" presStyleCnt="10" custScaleX="94276" custScaleY="92102" custLinFactY="100000" custLinFactNeighborX="-98473" custLinFactNeighborY="108545">
        <dgm:presLayoutVars>
          <dgm:bulletEnabled val="1"/>
        </dgm:presLayoutVars>
      </dgm:prSet>
      <dgm:spPr/>
    </dgm:pt>
    <dgm:pt modelId="{7123AB68-B7B5-409C-9E4E-188E97905E44}" type="pres">
      <dgm:prSet presAssocID="{86C215FE-7B29-4655-B15A-B2FF64CA1B4A}" presName="sibTrans" presStyleCnt="0"/>
      <dgm:spPr/>
    </dgm:pt>
    <dgm:pt modelId="{9D6E2EAD-AD97-4DD8-A144-434C9468CF74}" type="pres">
      <dgm:prSet presAssocID="{0C43711A-5400-9345-8491-16A86037C617}" presName="node" presStyleLbl="node1" presStyleIdx="2" presStyleCnt="10" custScaleX="94276" custScaleY="92102" custLinFactNeighborX="-51190" custLinFactNeighborY="-16079">
        <dgm:presLayoutVars>
          <dgm:bulletEnabled val="1"/>
        </dgm:presLayoutVars>
      </dgm:prSet>
      <dgm:spPr/>
    </dgm:pt>
    <dgm:pt modelId="{D9BDC765-3187-450B-A814-084343D20D32}" type="pres">
      <dgm:prSet presAssocID="{E692ADC0-B6A8-FF45-8451-A835E4E65E02}" presName="sibTrans" presStyleCnt="0"/>
      <dgm:spPr/>
    </dgm:pt>
    <dgm:pt modelId="{0F2CF843-5EB3-45EB-830F-81F940806C5F}" type="pres">
      <dgm:prSet presAssocID="{F9C91EBA-2EBB-B349-A5F6-ED1ACBD9FE24}" presName="node" presStyleLbl="node1" presStyleIdx="3" presStyleCnt="10" custScaleX="94276" custScaleY="92102" custLinFactNeighborX="-44679" custLinFactNeighborY="-16648">
        <dgm:presLayoutVars>
          <dgm:bulletEnabled val="1"/>
        </dgm:presLayoutVars>
      </dgm:prSet>
      <dgm:spPr/>
    </dgm:pt>
    <dgm:pt modelId="{5C2797A8-32A5-4F7D-A086-34859417BEB3}" type="pres">
      <dgm:prSet presAssocID="{F6894773-0D41-7F48-AAF6-DC7C98C17ABF}" presName="sibTrans" presStyleCnt="0"/>
      <dgm:spPr/>
    </dgm:pt>
    <dgm:pt modelId="{BEF14B41-DD5B-43B2-BD77-B4AD6B21F45A}" type="pres">
      <dgm:prSet presAssocID="{29C0DD82-D8A0-CB45-91B9-AFCE923AC38E}" presName="node" presStyleLbl="node1" presStyleIdx="4" presStyleCnt="10" custScaleX="94276" custScaleY="92102" custLinFactNeighborX="48904" custLinFactNeighborY="-11317">
        <dgm:presLayoutVars>
          <dgm:bulletEnabled val="1"/>
        </dgm:presLayoutVars>
      </dgm:prSet>
      <dgm:spPr/>
    </dgm:pt>
    <dgm:pt modelId="{6CFAD6BC-EB47-488A-A397-CF818C07F728}" type="pres">
      <dgm:prSet presAssocID="{6E81F350-180E-DF4B-98A3-6C23A049ACCE}" presName="sibTrans" presStyleCnt="0"/>
      <dgm:spPr/>
    </dgm:pt>
    <dgm:pt modelId="{61F108B0-8DD3-452C-BBBD-7E6FF735D92E}" type="pres">
      <dgm:prSet presAssocID="{AB044D24-D6D0-1A4C-A8C8-D92E08EAF6FE}" presName="node" presStyleLbl="node1" presStyleIdx="5" presStyleCnt="10" custScaleX="94276" custScaleY="92102" custLinFactNeighborX="52341" custLinFactNeighborY="-13148">
        <dgm:presLayoutVars>
          <dgm:bulletEnabled val="1"/>
        </dgm:presLayoutVars>
      </dgm:prSet>
      <dgm:spPr/>
    </dgm:pt>
    <dgm:pt modelId="{7A49A528-2D8C-4DD2-9F76-29A9C2BD86B6}" type="pres">
      <dgm:prSet presAssocID="{38230808-331B-F349-9396-E6AF2301153D}" presName="sibTrans" presStyleCnt="0"/>
      <dgm:spPr/>
    </dgm:pt>
    <dgm:pt modelId="{F5BBB810-CAC5-4280-A125-42D69C3AE2BD}" type="pres">
      <dgm:prSet presAssocID="{63477D06-CAC1-485A-81BE-08D645A28E5E}" presName="node" presStyleLbl="node1" presStyleIdx="6" presStyleCnt="10" custScaleX="94276" custScaleY="92102" custLinFactX="471" custLinFactY="1853" custLinFactNeighborX="100000" custLinFactNeighborY="100000">
        <dgm:presLayoutVars>
          <dgm:bulletEnabled val="1"/>
        </dgm:presLayoutVars>
      </dgm:prSet>
      <dgm:spPr/>
    </dgm:pt>
    <dgm:pt modelId="{2E14DE3A-5D30-4132-B529-0E633EA378A4}" type="pres">
      <dgm:prSet presAssocID="{EE6B2360-D04A-4132-AD92-8C611E1839C6}" presName="sibTrans" presStyleCnt="0"/>
      <dgm:spPr/>
    </dgm:pt>
    <dgm:pt modelId="{6A1920B5-755B-47CE-A245-53525FC7F61C}" type="pres">
      <dgm:prSet presAssocID="{7253252C-562D-45B5-B2CF-B24EBA30CCC9}" presName="node" presStyleLbl="node1" presStyleIdx="7" presStyleCnt="10" custScaleX="94276" custScaleY="92102" custLinFactNeighborX="-47103" custLinFactNeighborY="-11317">
        <dgm:presLayoutVars>
          <dgm:bulletEnabled val="1"/>
        </dgm:presLayoutVars>
      </dgm:prSet>
      <dgm:spPr/>
    </dgm:pt>
    <dgm:pt modelId="{57B4D1B9-16C8-4DA3-B20E-88D5584E57B0}" type="pres">
      <dgm:prSet presAssocID="{ECDE4A0B-E2B6-4278-B75C-9595825F7C2D}" presName="sibTrans" presStyleCnt="0"/>
      <dgm:spPr/>
    </dgm:pt>
    <dgm:pt modelId="{18E484C4-407F-42FB-A24D-9159C4CCFABC}" type="pres">
      <dgm:prSet presAssocID="{46A9969B-E5C8-4FD5-8A9D-5DD0F02F2EF0}" presName="node" presStyleLbl="node1" presStyleIdx="8" presStyleCnt="10" custScaleX="94276" custScaleY="92102" custLinFactNeighborX="3622" custLinFactNeighborY="-8854">
        <dgm:presLayoutVars>
          <dgm:bulletEnabled val="1"/>
        </dgm:presLayoutVars>
      </dgm:prSet>
      <dgm:spPr/>
    </dgm:pt>
    <dgm:pt modelId="{F46996F1-58B3-4C45-994A-36E5940C820A}" type="pres">
      <dgm:prSet presAssocID="{15B0BC5F-99E0-4B63-8914-4E6051D01245}" presName="sibTrans" presStyleCnt="0"/>
      <dgm:spPr/>
    </dgm:pt>
    <dgm:pt modelId="{49A8F452-8926-4C81-946D-11B4D00E1233}" type="pres">
      <dgm:prSet presAssocID="{043120A1-7947-4C43-A119-93077AE89549}" presName="node" presStyleLbl="node1" presStyleIdx="9" presStyleCnt="10" custScaleX="94276" custScaleY="92102" custLinFactNeighborX="-317" custLinFactNeighborY="-7885">
        <dgm:presLayoutVars>
          <dgm:bulletEnabled val="1"/>
        </dgm:presLayoutVars>
      </dgm:prSet>
      <dgm:spPr/>
    </dgm:pt>
  </dgm:ptLst>
  <dgm:cxnLst>
    <dgm:cxn modelId="{B6783005-65D6-4F9E-B6BB-ABAB17C2BE7B}" type="presOf" srcId="{F9C91EBA-2EBB-B349-A5F6-ED1ACBD9FE24}" destId="{0F2CF843-5EB3-45EB-830F-81F940806C5F}" srcOrd="0" destOrd="0" presId="urn:microsoft.com/office/officeart/2005/8/layout/default"/>
    <dgm:cxn modelId="{9354FB1D-4614-471C-ADC6-308C72A79D75}" srcId="{BF154A75-DF7E-42E5-8ACC-C600C90E9EEC}" destId="{043120A1-7947-4C43-A119-93077AE89549}" srcOrd="9" destOrd="0" parTransId="{7DED40D7-8D52-4759-A8D2-000B7DEA0A37}" sibTransId="{4F65E97C-1DF6-418C-A094-B15D99790933}"/>
    <dgm:cxn modelId="{831FB061-73A3-9043-9A61-2D68935A83BC}" srcId="{BF154A75-DF7E-42E5-8ACC-C600C90E9EEC}" destId="{AB044D24-D6D0-1A4C-A8C8-D92E08EAF6FE}" srcOrd="5" destOrd="0" parTransId="{FAE334C9-9BC6-BF4C-B49B-4FA4D56B339B}" sibTransId="{38230808-331B-F349-9396-E6AF2301153D}"/>
    <dgm:cxn modelId="{6AAD1149-E4C9-4C1F-AEA1-15BFC6E192EC}" type="presOf" srcId="{0C43711A-5400-9345-8491-16A86037C617}" destId="{9D6E2EAD-AD97-4DD8-A144-434C9468CF74}" srcOrd="0" destOrd="0" presId="urn:microsoft.com/office/officeart/2005/8/layout/default"/>
    <dgm:cxn modelId="{D3D67D49-4011-48DB-B6A4-6234C6EBB161}" type="presOf" srcId="{BF154A75-DF7E-42E5-8ACC-C600C90E9EEC}" destId="{5735245B-88AC-4AB4-ADC4-32D9E92E7DD1}" srcOrd="0" destOrd="0" presId="urn:microsoft.com/office/officeart/2005/8/layout/default"/>
    <dgm:cxn modelId="{E947ED4C-9208-4DD5-BD0C-63FFDFFA395F}" srcId="{BF154A75-DF7E-42E5-8ACC-C600C90E9EEC}" destId="{32CFD0A7-94F8-436F-9D39-539DF1237C1B}" srcOrd="0" destOrd="0" parTransId="{8EEE91EF-8FFB-488D-845A-622A0FBC048C}" sibTransId="{70952DD7-B6A1-490E-9D04-D19BB805DEBB}"/>
    <dgm:cxn modelId="{2E847B55-15AA-1E40-BA1C-C50B1D8FE329}" srcId="{BF154A75-DF7E-42E5-8ACC-C600C90E9EEC}" destId="{F9C91EBA-2EBB-B349-A5F6-ED1ACBD9FE24}" srcOrd="3" destOrd="0" parTransId="{FA95CD45-808E-E946-B331-F0E5D1A7F6CD}" sibTransId="{F6894773-0D41-7F48-AAF6-DC7C98C17ABF}"/>
    <dgm:cxn modelId="{BFBEDF82-7B51-4123-AFEC-AF5B443DEFF5}" type="presOf" srcId="{63477D06-CAC1-485A-81BE-08D645A28E5E}" destId="{F5BBB810-CAC5-4280-A125-42D69C3AE2BD}" srcOrd="0" destOrd="0" presId="urn:microsoft.com/office/officeart/2005/8/layout/default"/>
    <dgm:cxn modelId="{B4401D85-91A8-4FFE-825F-CB8AF0B2F985}" srcId="{BF154A75-DF7E-42E5-8ACC-C600C90E9EEC}" destId="{DAC6EC14-805E-4E0F-803D-95F546305B67}" srcOrd="1" destOrd="0" parTransId="{960F0A2D-44AB-4E45-A130-A7F80A7701AD}" sibTransId="{86C215FE-7B29-4655-B15A-B2FF64CA1B4A}"/>
    <dgm:cxn modelId="{AA0FDF89-9F26-42DC-9C53-E274CB771ED2}" type="presOf" srcId="{32CFD0A7-94F8-436F-9D39-539DF1237C1B}" destId="{EBFC46D7-5D1B-46D5-BE23-CC76DFBE90F0}" srcOrd="0" destOrd="0" presId="urn:microsoft.com/office/officeart/2005/8/layout/default"/>
    <dgm:cxn modelId="{8CA2FC8B-E4C8-4508-998F-E630C8F417A2}" type="presOf" srcId="{46A9969B-E5C8-4FD5-8A9D-5DD0F02F2EF0}" destId="{18E484C4-407F-42FB-A24D-9159C4CCFABC}" srcOrd="0" destOrd="0" presId="urn:microsoft.com/office/officeart/2005/8/layout/default"/>
    <dgm:cxn modelId="{6A68898F-151D-4155-808B-6A8E7269BCC8}" type="presOf" srcId="{043120A1-7947-4C43-A119-93077AE89549}" destId="{49A8F452-8926-4C81-946D-11B4D00E1233}" srcOrd="0" destOrd="0" presId="urn:microsoft.com/office/officeart/2005/8/layout/default"/>
    <dgm:cxn modelId="{5ABDA591-602C-4362-A3D2-0BDA0D6928B5}" srcId="{BF154A75-DF7E-42E5-8ACC-C600C90E9EEC}" destId="{46A9969B-E5C8-4FD5-8A9D-5DD0F02F2EF0}" srcOrd="8" destOrd="0" parTransId="{0119695B-9FF2-4F25-AEB0-3F0785BC2DF9}" sibTransId="{15B0BC5F-99E0-4B63-8914-4E6051D01245}"/>
    <dgm:cxn modelId="{2C5E4FBA-B037-42D2-A222-21000A52565D}" type="presOf" srcId="{7253252C-562D-45B5-B2CF-B24EBA30CCC9}" destId="{6A1920B5-755B-47CE-A245-53525FC7F61C}" srcOrd="0" destOrd="0" presId="urn:microsoft.com/office/officeart/2005/8/layout/default"/>
    <dgm:cxn modelId="{7DE733C1-1FCF-C04E-9723-158EC7530E4E}" srcId="{BF154A75-DF7E-42E5-8ACC-C600C90E9EEC}" destId="{29C0DD82-D8A0-CB45-91B9-AFCE923AC38E}" srcOrd="4" destOrd="0" parTransId="{6FA7FFB2-D863-D84E-90B7-921C6BD46DB9}" sibTransId="{6E81F350-180E-DF4B-98A3-6C23A049ACCE}"/>
    <dgm:cxn modelId="{3961F3CA-5DE2-49C5-939E-0FB9DA89D424}" srcId="{BF154A75-DF7E-42E5-8ACC-C600C90E9EEC}" destId="{63477D06-CAC1-485A-81BE-08D645A28E5E}" srcOrd="6" destOrd="0" parTransId="{8F5642A4-1B6C-4E5D-9744-1B441175217A}" sibTransId="{EE6B2360-D04A-4132-AD92-8C611E1839C6}"/>
    <dgm:cxn modelId="{D6FA93CF-4BEF-47C3-A8E5-86FCB287F3E1}" type="presOf" srcId="{AB044D24-D6D0-1A4C-A8C8-D92E08EAF6FE}" destId="{61F108B0-8DD3-452C-BBBD-7E6FF735D92E}" srcOrd="0" destOrd="0" presId="urn:microsoft.com/office/officeart/2005/8/layout/default"/>
    <dgm:cxn modelId="{F4FB67E2-F1DF-4111-8FD8-9668010427F2}" type="presOf" srcId="{DAC6EC14-805E-4E0F-803D-95F546305B67}" destId="{4A73C042-B3DE-46CE-9895-A1130DF46BA3}" srcOrd="0" destOrd="0" presId="urn:microsoft.com/office/officeart/2005/8/layout/default"/>
    <dgm:cxn modelId="{7D16E2EE-739F-44CE-9F19-12FBE58AB23B}" type="presOf" srcId="{29C0DD82-D8A0-CB45-91B9-AFCE923AC38E}" destId="{BEF14B41-DD5B-43B2-BD77-B4AD6B21F45A}" srcOrd="0" destOrd="0" presId="urn:microsoft.com/office/officeart/2005/8/layout/default"/>
    <dgm:cxn modelId="{B60EF1EE-81B4-EC47-BCA2-8561D5A47DBC}" srcId="{BF154A75-DF7E-42E5-8ACC-C600C90E9EEC}" destId="{0C43711A-5400-9345-8491-16A86037C617}" srcOrd="2" destOrd="0" parTransId="{33763AD4-5A8F-FB41-8D55-F0F839D7C2EE}" sibTransId="{E692ADC0-B6A8-FF45-8451-A835E4E65E02}"/>
    <dgm:cxn modelId="{9EC924EF-2CF3-4DF8-ADF8-FB515BAF91CE}" srcId="{BF154A75-DF7E-42E5-8ACC-C600C90E9EEC}" destId="{7253252C-562D-45B5-B2CF-B24EBA30CCC9}" srcOrd="7" destOrd="0" parTransId="{A7C7B4C5-8767-4F2C-B78F-B227EC88BCA5}" sibTransId="{ECDE4A0B-E2B6-4278-B75C-9595825F7C2D}"/>
    <dgm:cxn modelId="{4FFBC460-0EE5-4711-849E-D6CBECD5D0A5}" type="presParOf" srcId="{5735245B-88AC-4AB4-ADC4-32D9E92E7DD1}" destId="{EBFC46D7-5D1B-46D5-BE23-CC76DFBE90F0}" srcOrd="0" destOrd="0" presId="urn:microsoft.com/office/officeart/2005/8/layout/default"/>
    <dgm:cxn modelId="{CDD8BE6D-343A-4730-8D1F-116F5DC648F1}" type="presParOf" srcId="{5735245B-88AC-4AB4-ADC4-32D9E92E7DD1}" destId="{14F26DAD-A6C9-4274-B103-91E2DCC96CF4}" srcOrd="1" destOrd="0" presId="urn:microsoft.com/office/officeart/2005/8/layout/default"/>
    <dgm:cxn modelId="{DB30C890-80C7-456B-A92E-4EF8E0811100}" type="presParOf" srcId="{5735245B-88AC-4AB4-ADC4-32D9E92E7DD1}" destId="{4A73C042-B3DE-46CE-9895-A1130DF46BA3}" srcOrd="2" destOrd="0" presId="urn:microsoft.com/office/officeart/2005/8/layout/default"/>
    <dgm:cxn modelId="{3E986902-2FE8-47A9-B41B-3E8F5F57D373}" type="presParOf" srcId="{5735245B-88AC-4AB4-ADC4-32D9E92E7DD1}" destId="{7123AB68-B7B5-409C-9E4E-188E97905E44}" srcOrd="3" destOrd="0" presId="urn:microsoft.com/office/officeart/2005/8/layout/default"/>
    <dgm:cxn modelId="{10DBF919-D995-460B-BABA-15BFB1A3E311}" type="presParOf" srcId="{5735245B-88AC-4AB4-ADC4-32D9E92E7DD1}" destId="{9D6E2EAD-AD97-4DD8-A144-434C9468CF74}" srcOrd="4" destOrd="0" presId="urn:microsoft.com/office/officeart/2005/8/layout/default"/>
    <dgm:cxn modelId="{8CB2B02E-1621-45C8-A124-7AA39D01D760}" type="presParOf" srcId="{5735245B-88AC-4AB4-ADC4-32D9E92E7DD1}" destId="{D9BDC765-3187-450B-A814-084343D20D32}" srcOrd="5" destOrd="0" presId="urn:microsoft.com/office/officeart/2005/8/layout/default"/>
    <dgm:cxn modelId="{2124DD91-18E8-4A35-98C7-A2E36E3C0B85}" type="presParOf" srcId="{5735245B-88AC-4AB4-ADC4-32D9E92E7DD1}" destId="{0F2CF843-5EB3-45EB-830F-81F940806C5F}" srcOrd="6" destOrd="0" presId="urn:microsoft.com/office/officeart/2005/8/layout/default"/>
    <dgm:cxn modelId="{FFAD085A-4102-4BBC-90FA-819F602DF3EF}" type="presParOf" srcId="{5735245B-88AC-4AB4-ADC4-32D9E92E7DD1}" destId="{5C2797A8-32A5-4F7D-A086-34859417BEB3}" srcOrd="7" destOrd="0" presId="urn:microsoft.com/office/officeart/2005/8/layout/default"/>
    <dgm:cxn modelId="{1F015A5F-1BB7-44C3-9F38-891B33A872FD}" type="presParOf" srcId="{5735245B-88AC-4AB4-ADC4-32D9E92E7DD1}" destId="{BEF14B41-DD5B-43B2-BD77-B4AD6B21F45A}" srcOrd="8" destOrd="0" presId="urn:microsoft.com/office/officeart/2005/8/layout/default"/>
    <dgm:cxn modelId="{4A74B7FC-9BBF-45D4-B2CD-CA42DA3D6BF1}" type="presParOf" srcId="{5735245B-88AC-4AB4-ADC4-32D9E92E7DD1}" destId="{6CFAD6BC-EB47-488A-A397-CF818C07F728}" srcOrd="9" destOrd="0" presId="urn:microsoft.com/office/officeart/2005/8/layout/default"/>
    <dgm:cxn modelId="{544388A9-80C8-47C2-B2E4-9425A61EDAA4}" type="presParOf" srcId="{5735245B-88AC-4AB4-ADC4-32D9E92E7DD1}" destId="{61F108B0-8DD3-452C-BBBD-7E6FF735D92E}" srcOrd="10" destOrd="0" presId="urn:microsoft.com/office/officeart/2005/8/layout/default"/>
    <dgm:cxn modelId="{2A01B59E-F86D-4C0E-825A-0E34AC57FECA}" type="presParOf" srcId="{5735245B-88AC-4AB4-ADC4-32D9E92E7DD1}" destId="{7A49A528-2D8C-4DD2-9F76-29A9C2BD86B6}" srcOrd="11" destOrd="0" presId="urn:microsoft.com/office/officeart/2005/8/layout/default"/>
    <dgm:cxn modelId="{3F0A98A8-6C32-45EE-8A7D-233103EBC6E1}" type="presParOf" srcId="{5735245B-88AC-4AB4-ADC4-32D9E92E7DD1}" destId="{F5BBB810-CAC5-4280-A125-42D69C3AE2BD}" srcOrd="12" destOrd="0" presId="urn:microsoft.com/office/officeart/2005/8/layout/default"/>
    <dgm:cxn modelId="{33683A6A-98A1-4522-9167-BE802D711D1F}" type="presParOf" srcId="{5735245B-88AC-4AB4-ADC4-32D9E92E7DD1}" destId="{2E14DE3A-5D30-4132-B529-0E633EA378A4}" srcOrd="13" destOrd="0" presId="urn:microsoft.com/office/officeart/2005/8/layout/default"/>
    <dgm:cxn modelId="{FE297F3D-D4E3-40EC-A55B-F5B2D0C95480}" type="presParOf" srcId="{5735245B-88AC-4AB4-ADC4-32D9E92E7DD1}" destId="{6A1920B5-755B-47CE-A245-53525FC7F61C}" srcOrd="14" destOrd="0" presId="urn:microsoft.com/office/officeart/2005/8/layout/default"/>
    <dgm:cxn modelId="{B352E949-19F2-4E8B-A735-197A7487549F}" type="presParOf" srcId="{5735245B-88AC-4AB4-ADC4-32D9E92E7DD1}" destId="{57B4D1B9-16C8-4DA3-B20E-88D5584E57B0}" srcOrd="15" destOrd="0" presId="urn:microsoft.com/office/officeart/2005/8/layout/default"/>
    <dgm:cxn modelId="{EA0AA4E1-80DB-4825-AF25-D31556336BA8}" type="presParOf" srcId="{5735245B-88AC-4AB4-ADC4-32D9E92E7DD1}" destId="{18E484C4-407F-42FB-A24D-9159C4CCFABC}" srcOrd="16" destOrd="0" presId="urn:microsoft.com/office/officeart/2005/8/layout/default"/>
    <dgm:cxn modelId="{9BE1CD29-D09F-40A5-BD4D-9C2EEFAC25F4}" type="presParOf" srcId="{5735245B-88AC-4AB4-ADC4-32D9E92E7DD1}" destId="{F46996F1-58B3-4C45-994A-36E5940C820A}" srcOrd="17" destOrd="0" presId="urn:microsoft.com/office/officeart/2005/8/layout/default"/>
    <dgm:cxn modelId="{BC0B9AEE-384A-4206-B5AF-077E24545B13}" type="presParOf" srcId="{5735245B-88AC-4AB4-ADC4-32D9E92E7DD1}" destId="{49A8F452-8926-4C81-946D-11B4D00E1233}" srcOrd="1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0F86719-F221-4ED1-9121-D3303C2D455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C00F0A39-A783-4E13-8F22-DDA0DE6A973C}">
      <dgm:prSet phldrT="[Text]" custT="1"/>
      <dgm:spPr>
        <a:solidFill>
          <a:schemeClr val="bg1"/>
        </a:solidFill>
      </dgm:spPr>
      <dgm:t>
        <a:bodyPr/>
        <a:lstStyle/>
        <a:p>
          <a:r>
            <a:rPr lang="en-US" sz="2400" b="1" dirty="0">
              <a:solidFill>
                <a:schemeClr val="tx1"/>
              </a:solidFill>
            </a:rPr>
            <a:t>Group Participation</a:t>
          </a:r>
        </a:p>
      </dgm:t>
    </dgm:pt>
    <dgm:pt modelId="{6C2F8B55-A7D8-4D51-B0EB-C2E153112CC0}" type="parTrans" cxnId="{5004958F-B500-4BE9-A798-8DB4020CE67E}">
      <dgm:prSet/>
      <dgm:spPr/>
      <dgm:t>
        <a:bodyPr/>
        <a:lstStyle/>
        <a:p>
          <a:endParaRPr lang="en-US"/>
        </a:p>
      </dgm:t>
    </dgm:pt>
    <dgm:pt modelId="{BB0F0786-2ED4-44C1-82B4-CA6E533FC069}" type="sibTrans" cxnId="{5004958F-B500-4BE9-A798-8DB4020CE67E}">
      <dgm:prSet/>
      <dgm:spPr/>
      <dgm:t>
        <a:bodyPr/>
        <a:lstStyle/>
        <a:p>
          <a:endParaRPr lang="en-US"/>
        </a:p>
      </dgm:t>
    </dgm:pt>
    <dgm:pt modelId="{512CE415-B8DD-487A-83BB-6E8EDEDFC537}">
      <dgm:prSet phldrT="[Text]" custT="1"/>
      <dgm:spPr>
        <a:solidFill>
          <a:schemeClr val="bg1"/>
        </a:solidFill>
      </dgm:spPr>
      <dgm:t>
        <a:bodyPr/>
        <a:lstStyle/>
        <a:p>
          <a:r>
            <a:rPr lang="en-US" sz="2400" dirty="0">
              <a:solidFill>
                <a:schemeClr val="tx1"/>
              </a:solidFill>
            </a:rPr>
            <a:t>Cooperation</a:t>
          </a:r>
        </a:p>
      </dgm:t>
    </dgm:pt>
    <dgm:pt modelId="{03DAA97A-67E5-4086-AF6C-7DF1FD43BCD0}" type="parTrans" cxnId="{64273CA9-8543-4AF4-8268-DCD3C96F872D}">
      <dgm:prSet/>
      <dgm:spPr/>
      <dgm:t>
        <a:bodyPr/>
        <a:lstStyle/>
        <a:p>
          <a:endParaRPr lang="en-US"/>
        </a:p>
      </dgm:t>
    </dgm:pt>
    <dgm:pt modelId="{FA5F7CB2-7D58-4906-86E4-A9DACD412334}" type="sibTrans" cxnId="{64273CA9-8543-4AF4-8268-DCD3C96F872D}">
      <dgm:prSet/>
      <dgm:spPr/>
      <dgm:t>
        <a:bodyPr/>
        <a:lstStyle/>
        <a:p>
          <a:endParaRPr lang="en-US"/>
        </a:p>
      </dgm:t>
    </dgm:pt>
    <dgm:pt modelId="{3D0E4EAE-C680-420B-B37F-F7066BADCBBE}">
      <dgm:prSet phldrT="[Text]" custT="1"/>
      <dgm:spPr>
        <a:solidFill>
          <a:schemeClr val="bg1"/>
        </a:solidFill>
      </dgm:spPr>
      <dgm:t>
        <a:bodyPr/>
        <a:lstStyle/>
        <a:p>
          <a:r>
            <a:rPr lang="en-US" sz="2400" dirty="0">
              <a:solidFill>
                <a:schemeClr val="tx1"/>
              </a:solidFill>
            </a:rPr>
            <a:t>Self Regulation</a:t>
          </a:r>
        </a:p>
      </dgm:t>
    </dgm:pt>
    <dgm:pt modelId="{96B09CD4-1C42-4DDF-8101-9207D83E5FBA}" type="parTrans" cxnId="{2A677C79-5034-4D7F-AAE5-28B1330CD598}">
      <dgm:prSet/>
      <dgm:spPr/>
      <dgm:t>
        <a:bodyPr/>
        <a:lstStyle/>
        <a:p>
          <a:endParaRPr lang="en-US"/>
        </a:p>
      </dgm:t>
    </dgm:pt>
    <dgm:pt modelId="{008AB6C2-DEF3-4803-807A-888EFA319143}" type="sibTrans" cxnId="{2A677C79-5034-4D7F-AAE5-28B1330CD598}">
      <dgm:prSet/>
      <dgm:spPr/>
      <dgm:t>
        <a:bodyPr/>
        <a:lstStyle/>
        <a:p>
          <a:endParaRPr lang="en-US"/>
        </a:p>
      </dgm:t>
    </dgm:pt>
    <dgm:pt modelId="{31515F8D-BA97-40B2-B344-1481D80CEE73}">
      <dgm:prSet phldrT="[Text]" custT="1"/>
      <dgm:spPr>
        <a:solidFill>
          <a:schemeClr val="bg1"/>
        </a:solidFill>
      </dgm:spPr>
      <dgm:t>
        <a:bodyPr/>
        <a:lstStyle/>
        <a:p>
          <a:r>
            <a:rPr lang="en-US" sz="2400" dirty="0">
              <a:solidFill>
                <a:schemeClr val="tx1"/>
              </a:solidFill>
            </a:rPr>
            <a:t>Self Control</a:t>
          </a:r>
        </a:p>
      </dgm:t>
    </dgm:pt>
    <dgm:pt modelId="{E7EFAFBF-5E30-4085-ACBA-4738B4FBC5C3}" type="parTrans" cxnId="{077116B8-D08B-42D6-945C-B1E14F6BC98A}">
      <dgm:prSet/>
      <dgm:spPr/>
      <dgm:t>
        <a:bodyPr/>
        <a:lstStyle/>
        <a:p>
          <a:endParaRPr lang="en-US"/>
        </a:p>
      </dgm:t>
    </dgm:pt>
    <dgm:pt modelId="{5848F83D-7D4B-49BD-8CF1-646299A2D654}" type="sibTrans" cxnId="{077116B8-D08B-42D6-945C-B1E14F6BC98A}">
      <dgm:prSet/>
      <dgm:spPr/>
      <dgm:t>
        <a:bodyPr/>
        <a:lstStyle/>
        <a:p>
          <a:endParaRPr lang="en-US"/>
        </a:p>
      </dgm:t>
    </dgm:pt>
    <dgm:pt modelId="{5CC69B0A-30B4-424E-A342-F0F73FC15476}">
      <dgm:prSet phldrT="[Text]" custT="1"/>
      <dgm:spPr>
        <a:solidFill>
          <a:schemeClr val="bg1"/>
        </a:solidFill>
      </dgm:spPr>
      <dgm:t>
        <a:bodyPr/>
        <a:lstStyle/>
        <a:p>
          <a:r>
            <a:rPr lang="en-US" sz="2400" dirty="0">
              <a:solidFill>
                <a:schemeClr val="tx1"/>
              </a:solidFill>
            </a:rPr>
            <a:t>Event Knowledge</a:t>
          </a:r>
        </a:p>
      </dgm:t>
    </dgm:pt>
    <dgm:pt modelId="{851B0A33-5FA4-40E0-8BD4-7E921E324614}" type="parTrans" cxnId="{618D4FBE-E30C-40F6-A974-6A4619C11E38}">
      <dgm:prSet/>
      <dgm:spPr/>
      <dgm:t>
        <a:bodyPr/>
        <a:lstStyle/>
        <a:p>
          <a:endParaRPr lang="en-US"/>
        </a:p>
      </dgm:t>
    </dgm:pt>
    <dgm:pt modelId="{9A979BFF-FADA-443A-8F3A-3BE09E64A320}" type="sibTrans" cxnId="{618D4FBE-E30C-40F6-A974-6A4619C11E38}">
      <dgm:prSet/>
      <dgm:spPr/>
      <dgm:t>
        <a:bodyPr/>
        <a:lstStyle/>
        <a:p>
          <a:endParaRPr lang="en-US"/>
        </a:p>
      </dgm:t>
    </dgm:pt>
    <dgm:pt modelId="{2E50BF34-AF8E-489D-A6AA-67613594615B}">
      <dgm:prSet phldrT="[Text]" custT="1"/>
      <dgm:spPr>
        <a:solidFill>
          <a:schemeClr val="bg1"/>
        </a:solidFill>
      </dgm:spPr>
      <dgm:t>
        <a:bodyPr/>
        <a:lstStyle/>
        <a:p>
          <a:r>
            <a:rPr lang="en-US" sz="2200" dirty="0">
              <a:solidFill>
                <a:schemeClr val="tx1"/>
              </a:solidFill>
            </a:rPr>
            <a:t>Social and Emotional Understanding</a:t>
          </a:r>
        </a:p>
      </dgm:t>
    </dgm:pt>
    <dgm:pt modelId="{3B35F1F4-55EE-4275-B962-FA355E9C463D}" type="parTrans" cxnId="{8BE67973-0D35-472B-8787-7854E13273C2}">
      <dgm:prSet/>
      <dgm:spPr/>
      <dgm:t>
        <a:bodyPr/>
        <a:lstStyle/>
        <a:p>
          <a:endParaRPr lang="en-US"/>
        </a:p>
      </dgm:t>
    </dgm:pt>
    <dgm:pt modelId="{0E11BC20-CBF0-4F41-A365-F832E409A817}" type="sibTrans" cxnId="{8BE67973-0D35-472B-8787-7854E13273C2}">
      <dgm:prSet/>
      <dgm:spPr/>
      <dgm:t>
        <a:bodyPr/>
        <a:lstStyle/>
        <a:p>
          <a:endParaRPr lang="en-US"/>
        </a:p>
      </dgm:t>
    </dgm:pt>
    <dgm:pt modelId="{AA1E9FC3-46FF-4EA1-ACFF-AABD4DC5FEF4}">
      <dgm:prSet phldrT="[Text]" custT="1"/>
      <dgm:spPr>
        <a:solidFill>
          <a:schemeClr val="bg1"/>
        </a:solidFill>
      </dgm:spPr>
      <dgm:t>
        <a:bodyPr/>
        <a:lstStyle/>
        <a:p>
          <a:r>
            <a:rPr lang="en-US" sz="2400" dirty="0">
              <a:solidFill>
                <a:schemeClr val="tx1"/>
              </a:solidFill>
            </a:rPr>
            <a:t>Self Awareness</a:t>
          </a:r>
        </a:p>
      </dgm:t>
    </dgm:pt>
    <dgm:pt modelId="{5731EE61-91D8-457D-AB0D-03A2F1C1FB66}" type="parTrans" cxnId="{106813C8-D52A-4144-BCF4-4B1A9EFB10AA}">
      <dgm:prSet/>
      <dgm:spPr/>
      <dgm:t>
        <a:bodyPr/>
        <a:lstStyle/>
        <a:p>
          <a:endParaRPr lang="en-US"/>
        </a:p>
      </dgm:t>
    </dgm:pt>
    <dgm:pt modelId="{EBCD276C-0B36-4900-8BDC-159EA23CC0FB}" type="sibTrans" cxnId="{106813C8-D52A-4144-BCF4-4B1A9EFB10AA}">
      <dgm:prSet/>
      <dgm:spPr/>
      <dgm:t>
        <a:bodyPr/>
        <a:lstStyle/>
        <a:p>
          <a:endParaRPr lang="en-US"/>
        </a:p>
      </dgm:t>
    </dgm:pt>
    <dgm:pt modelId="{060845DD-17B8-4225-89F3-A67B6BE8CB79}" type="pres">
      <dgm:prSet presAssocID="{C0F86719-F221-4ED1-9121-D3303C2D455B}" presName="cycle" presStyleCnt="0">
        <dgm:presLayoutVars>
          <dgm:chMax val="1"/>
          <dgm:dir/>
          <dgm:animLvl val="ctr"/>
          <dgm:resizeHandles val="exact"/>
        </dgm:presLayoutVars>
      </dgm:prSet>
      <dgm:spPr/>
    </dgm:pt>
    <dgm:pt modelId="{E2097ECD-65F9-4D5D-AA78-22B720A6C710}" type="pres">
      <dgm:prSet presAssocID="{C00F0A39-A783-4E13-8F22-DDA0DE6A973C}" presName="centerShape" presStyleLbl="node0" presStyleIdx="0" presStyleCnt="1" custScaleX="177221" custScaleY="122501"/>
      <dgm:spPr>
        <a:prstGeom prst="ellipse">
          <a:avLst/>
        </a:prstGeom>
      </dgm:spPr>
    </dgm:pt>
    <dgm:pt modelId="{F8EE0CEA-896F-435A-9EC0-8CEB614287B9}" type="pres">
      <dgm:prSet presAssocID="{03DAA97A-67E5-4086-AF6C-7DF1FD43BCD0}" presName="Name9" presStyleLbl="parChTrans1D2" presStyleIdx="0" presStyleCnt="6"/>
      <dgm:spPr/>
    </dgm:pt>
    <dgm:pt modelId="{FE61D698-495E-44F0-A1E6-580AAD951703}" type="pres">
      <dgm:prSet presAssocID="{03DAA97A-67E5-4086-AF6C-7DF1FD43BCD0}" presName="connTx" presStyleLbl="parChTrans1D2" presStyleIdx="0" presStyleCnt="6"/>
      <dgm:spPr/>
    </dgm:pt>
    <dgm:pt modelId="{4886D916-D9E9-48DD-B086-22451C8FCA52}" type="pres">
      <dgm:prSet presAssocID="{512CE415-B8DD-487A-83BB-6E8EDEDFC537}" presName="node" presStyleLbl="node1" presStyleIdx="0" presStyleCnt="6" custScaleX="176599" custRadScaleRad="130613" custRadScaleInc="139511">
        <dgm:presLayoutVars>
          <dgm:bulletEnabled val="1"/>
        </dgm:presLayoutVars>
      </dgm:prSet>
      <dgm:spPr>
        <a:prstGeom prst="ellipse">
          <a:avLst/>
        </a:prstGeom>
      </dgm:spPr>
    </dgm:pt>
    <dgm:pt modelId="{573384EF-2321-42A7-97F1-CAF564268BD7}" type="pres">
      <dgm:prSet presAssocID="{851B0A33-5FA4-40E0-8BD4-7E921E324614}" presName="Name9" presStyleLbl="parChTrans1D2" presStyleIdx="1" presStyleCnt="6"/>
      <dgm:spPr/>
    </dgm:pt>
    <dgm:pt modelId="{EAEAD306-A79E-4B7E-85CC-9BD170FB11CA}" type="pres">
      <dgm:prSet presAssocID="{851B0A33-5FA4-40E0-8BD4-7E921E324614}" presName="connTx" presStyleLbl="parChTrans1D2" presStyleIdx="1" presStyleCnt="6"/>
      <dgm:spPr/>
    </dgm:pt>
    <dgm:pt modelId="{7C6BB4ED-80DA-4614-ACEA-DC14D7E897D6}" type="pres">
      <dgm:prSet presAssocID="{5CC69B0A-30B4-424E-A342-F0F73FC15476}" presName="node" presStyleLbl="node1" presStyleIdx="1" presStyleCnt="6" custScaleX="176599" custRadScaleRad="143659" custRadScaleInc="93352">
        <dgm:presLayoutVars>
          <dgm:bulletEnabled val="1"/>
        </dgm:presLayoutVars>
      </dgm:prSet>
      <dgm:spPr>
        <a:prstGeom prst="ellipse">
          <a:avLst/>
        </a:prstGeom>
      </dgm:spPr>
    </dgm:pt>
    <dgm:pt modelId="{AEA6940C-96AF-4891-8A25-26CEAEDB2A51}" type="pres">
      <dgm:prSet presAssocID="{3B35F1F4-55EE-4275-B962-FA355E9C463D}" presName="Name9" presStyleLbl="parChTrans1D2" presStyleIdx="2" presStyleCnt="6"/>
      <dgm:spPr/>
    </dgm:pt>
    <dgm:pt modelId="{0E4F65FB-D775-4607-9AB2-6F91E2DAF6C6}" type="pres">
      <dgm:prSet presAssocID="{3B35F1F4-55EE-4275-B962-FA355E9C463D}" presName="connTx" presStyleLbl="parChTrans1D2" presStyleIdx="2" presStyleCnt="6"/>
      <dgm:spPr/>
    </dgm:pt>
    <dgm:pt modelId="{CEBF1FA4-59D8-46E0-983B-B09F37E6E755}" type="pres">
      <dgm:prSet presAssocID="{2E50BF34-AF8E-489D-A6AA-67613594615B}" presName="node" presStyleLbl="node1" presStyleIdx="2" presStyleCnt="6" custScaleX="176599" custRadScaleRad="140075" custRadScaleInc="35292">
        <dgm:presLayoutVars>
          <dgm:bulletEnabled val="1"/>
        </dgm:presLayoutVars>
      </dgm:prSet>
      <dgm:spPr>
        <a:prstGeom prst="ellipse">
          <a:avLst/>
        </a:prstGeom>
      </dgm:spPr>
    </dgm:pt>
    <dgm:pt modelId="{E00F000B-5CFC-48C7-AC3A-C9D5D95FE3A9}" type="pres">
      <dgm:prSet presAssocID="{96B09CD4-1C42-4DDF-8101-9207D83E5FBA}" presName="Name9" presStyleLbl="parChTrans1D2" presStyleIdx="3" presStyleCnt="6"/>
      <dgm:spPr/>
    </dgm:pt>
    <dgm:pt modelId="{0247E055-C13D-4364-BDA2-0D744D0297AC}" type="pres">
      <dgm:prSet presAssocID="{96B09CD4-1C42-4DDF-8101-9207D83E5FBA}" presName="connTx" presStyleLbl="parChTrans1D2" presStyleIdx="3" presStyleCnt="6"/>
      <dgm:spPr/>
    </dgm:pt>
    <dgm:pt modelId="{A564E4A0-3A92-4AF8-819C-CC4AC4103EB4}" type="pres">
      <dgm:prSet presAssocID="{3D0E4EAE-C680-420B-B37F-F7066BADCBBE}" presName="node" presStyleLbl="node1" presStyleIdx="3" presStyleCnt="6" custScaleX="176599" custRadScaleRad="147422" custRadScaleInc="301495">
        <dgm:presLayoutVars>
          <dgm:bulletEnabled val="1"/>
        </dgm:presLayoutVars>
      </dgm:prSet>
      <dgm:spPr>
        <a:prstGeom prst="ellipse">
          <a:avLst/>
        </a:prstGeom>
      </dgm:spPr>
    </dgm:pt>
    <dgm:pt modelId="{B7384884-4377-4F1B-B766-2BE5FA041994}" type="pres">
      <dgm:prSet presAssocID="{5731EE61-91D8-457D-AB0D-03A2F1C1FB66}" presName="Name9" presStyleLbl="parChTrans1D2" presStyleIdx="4" presStyleCnt="6"/>
      <dgm:spPr/>
    </dgm:pt>
    <dgm:pt modelId="{B0A5B20D-1052-4080-8099-6C320D5A4747}" type="pres">
      <dgm:prSet presAssocID="{5731EE61-91D8-457D-AB0D-03A2F1C1FB66}" presName="connTx" presStyleLbl="parChTrans1D2" presStyleIdx="4" presStyleCnt="6"/>
      <dgm:spPr/>
    </dgm:pt>
    <dgm:pt modelId="{A986F894-E6E9-4570-9909-4C6A2F882A79}" type="pres">
      <dgm:prSet presAssocID="{AA1E9FC3-46FF-4EA1-ACFF-AABD4DC5FEF4}" presName="node" presStyleLbl="node1" presStyleIdx="4" presStyleCnt="6" custScaleX="176599" custRadScaleRad="133408" custRadScaleInc="-43627">
        <dgm:presLayoutVars>
          <dgm:bulletEnabled val="1"/>
        </dgm:presLayoutVars>
      </dgm:prSet>
      <dgm:spPr>
        <a:prstGeom prst="ellipse">
          <a:avLst/>
        </a:prstGeom>
      </dgm:spPr>
    </dgm:pt>
    <dgm:pt modelId="{747E1796-CA90-4DE0-B610-54F09C05975A}" type="pres">
      <dgm:prSet presAssocID="{E7EFAFBF-5E30-4085-ACBA-4738B4FBC5C3}" presName="Name9" presStyleLbl="parChTrans1D2" presStyleIdx="5" presStyleCnt="6"/>
      <dgm:spPr/>
    </dgm:pt>
    <dgm:pt modelId="{9D3F960D-C588-47C4-A46C-EFC3CEE37F46}" type="pres">
      <dgm:prSet presAssocID="{E7EFAFBF-5E30-4085-ACBA-4738B4FBC5C3}" presName="connTx" presStyleLbl="parChTrans1D2" presStyleIdx="5" presStyleCnt="6"/>
      <dgm:spPr/>
    </dgm:pt>
    <dgm:pt modelId="{8386645A-DCD1-4325-8F0B-4F8E0A72CB9F}" type="pres">
      <dgm:prSet presAssocID="{31515F8D-BA97-40B2-B344-1481D80CEE73}" presName="node" presStyleLbl="node1" presStyleIdx="5" presStyleCnt="6" custScaleX="176599" custRadScaleRad="137685" custRadScaleInc="49862">
        <dgm:presLayoutVars>
          <dgm:bulletEnabled val="1"/>
        </dgm:presLayoutVars>
      </dgm:prSet>
      <dgm:spPr>
        <a:prstGeom prst="ellipse">
          <a:avLst/>
        </a:prstGeom>
      </dgm:spPr>
    </dgm:pt>
  </dgm:ptLst>
  <dgm:cxnLst>
    <dgm:cxn modelId="{A5FD3B05-5C53-504D-A4F3-BF1B88C598D7}" type="presOf" srcId="{96B09CD4-1C42-4DDF-8101-9207D83E5FBA}" destId="{E00F000B-5CFC-48C7-AC3A-C9D5D95FE3A9}" srcOrd="0" destOrd="0" presId="urn:microsoft.com/office/officeart/2005/8/layout/radial1"/>
    <dgm:cxn modelId="{8EF66A1B-A1CA-1A4F-97E1-E2CC5C193FF0}" type="presOf" srcId="{03DAA97A-67E5-4086-AF6C-7DF1FD43BCD0}" destId="{FE61D698-495E-44F0-A1E6-580AAD951703}" srcOrd="1" destOrd="0" presId="urn:microsoft.com/office/officeart/2005/8/layout/radial1"/>
    <dgm:cxn modelId="{E52CA11C-71A6-4A41-B108-6983F38CF8DA}" type="presOf" srcId="{03DAA97A-67E5-4086-AF6C-7DF1FD43BCD0}" destId="{F8EE0CEA-896F-435A-9EC0-8CEB614287B9}" srcOrd="0" destOrd="0" presId="urn:microsoft.com/office/officeart/2005/8/layout/radial1"/>
    <dgm:cxn modelId="{DDA41B2A-3DC3-F642-911C-C5FF780FD7C5}" type="presOf" srcId="{512CE415-B8DD-487A-83BB-6E8EDEDFC537}" destId="{4886D916-D9E9-48DD-B086-22451C8FCA52}" srcOrd="0" destOrd="0" presId="urn:microsoft.com/office/officeart/2005/8/layout/radial1"/>
    <dgm:cxn modelId="{D0FE634E-B947-8646-9C44-9325A77262A8}" type="presOf" srcId="{851B0A33-5FA4-40E0-8BD4-7E921E324614}" destId="{573384EF-2321-42A7-97F1-CAF564268BD7}" srcOrd="0" destOrd="0" presId="urn:microsoft.com/office/officeart/2005/8/layout/radial1"/>
    <dgm:cxn modelId="{1F8D0A6F-695B-744B-A926-372B586F7251}" type="presOf" srcId="{2E50BF34-AF8E-489D-A6AA-67613594615B}" destId="{CEBF1FA4-59D8-46E0-983B-B09F37E6E755}" srcOrd="0" destOrd="0" presId="urn:microsoft.com/office/officeart/2005/8/layout/radial1"/>
    <dgm:cxn modelId="{0E5FF571-8982-2546-A5DD-1835D85641A7}" type="presOf" srcId="{E7EFAFBF-5E30-4085-ACBA-4738B4FBC5C3}" destId="{747E1796-CA90-4DE0-B610-54F09C05975A}" srcOrd="0" destOrd="0" presId="urn:microsoft.com/office/officeart/2005/8/layout/radial1"/>
    <dgm:cxn modelId="{A7252172-3DA2-D04B-B273-E71E6EC815C2}" type="presOf" srcId="{5CC69B0A-30B4-424E-A342-F0F73FC15476}" destId="{7C6BB4ED-80DA-4614-ACEA-DC14D7E897D6}" srcOrd="0" destOrd="0" presId="urn:microsoft.com/office/officeart/2005/8/layout/radial1"/>
    <dgm:cxn modelId="{8BE67973-0D35-472B-8787-7854E13273C2}" srcId="{C00F0A39-A783-4E13-8F22-DDA0DE6A973C}" destId="{2E50BF34-AF8E-489D-A6AA-67613594615B}" srcOrd="2" destOrd="0" parTransId="{3B35F1F4-55EE-4275-B962-FA355E9C463D}" sibTransId="{0E11BC20-CBF0-4F41-A365-F832E409A817}"/>
    <dgm:cxn modelId="{2A677C79-5034-4D7F-AAE5-28B1330CD598}" srcId="{C00F0A39-A783-4E13-8F22-DDA0DE6A973C}" destId="{3D0E4EAE-C680-420B-B37F-F7066BADCBBE}" srcOrd="3" destOrd="0" parTransId="{96B09CD4-1C42-4DDF-8101-9207D83E5FBA}" sibTransId="{008AB6C2-DEF3-4803-807A-888EFA319143}"/>
    <dgm:cxn modelId="{7086E47A-6F0F-6843-9E25-F0B95E3E2250}" type="presOf" srcId="{E7EFAFBF-5E30-4085-ACBA-4738B4FBC5C3}" destId="{9D3F960D-C588-47C4-A46C-EFC3CEE37F46}" srcOrd="1" destOrd="0" presId="urn:microsoft.com/office/officeart/2005/8/layout/radial1"/>
    <dgm:cxn modelId="{B99D3B7D-9B52-1046-88D8-D9084ADE4315}" type="presOf" srcId="{5731EE61-91D8-457D-AB0D-03A2F1C1FB66}" destId="{B0A5B20D-1052-4080-8099-6C320D5A4747}" srcOrd="1" destOrd="0" presId="urn:microsoft.com/office/officeart/2005/8/layout/radial1"/>
    <dgm:cxn modelId="{5004958F-B500-4BE9-A798-8DB4020CE67E}" srcId="{C0F86719-F221-4ED1-9121-D3303C2D455B}" destId="{C00F0A39-A783-4E13-8F22-DDA0DE6A973C}" srcOrd="0" destOrd="0" parTransId="{6C2F8B55-A7D8-4D51-B0EB-C2E153112CC0}" sibTransId="{BB0F0786-2ED4-44C1-82B4-CA6E533FC069}"/>
    <dgm:cxn modelId="{64273CA9-8543-4AF4-8268-DCD3C96F872D}" srcId="{C00F0A39-A783-4E13-8F22-DDA0DE6A973C}" destId="{512CE415-B8DD-487A-83BB-6E8EDEDFC537}" srcOrd="0" destOrd="0" parTransId="{03DAA97A-67E5-4086-AF6C-7DF1FD43BCD0}" sibTransId="{FA5F7CB2-7D58-4906-86E4-A9DACD412334}"/>
    <dgm:cxn modelId="{077116B8-D08B-42D6-945C-B1E14F6BC98A}" srcId="{C00F0A39-A783-4E13-8F22-DDA0DE6A973C}" destId="{31515F8D-BA97-40B2-B344-1481D80CEE73}" srcOrd="5" destOrd="0" parTransId="{E7EFAFBF-5E30-4085-ACBA-4738B4FBC5C3}" sibTransId="{5848F83D-7D4B-49BD-8CF1-646299A2D654}"/>
    <dgm:cxn modelId="{618D4FBE-E30C-40F6-A974-6A4619C11E38}" srcId="{C00F0A39-A783-4E13-8F22-DDA0DE6A973C}" destId="{5CC69B0A-30B4-424E-A342-F0F73FC15476}" srcOrd="1" destOrd="0" parTransId="{851B0A33-5FA4-40E0-8BD4-7E921E324614}" sibTransId="{9A979BFF-FADA-443A-8F3A-3BE09E64A320}"/>
    <dgm:cxn modelId="{106813C8-D52A-4144-BCF4-4B1A9EFB10AA}" srcId="{C00F0A39-A783-4E13-8F22-DDA0DE6A973C}" destId="{AA1E9FC3-46FF-4EA1-ACFF-AABD4DC5FEF4}" srcOrd="4" destOrd="0" parTransId="{5731EE61-91D8-457D-AB0D-03A2F1C1FB66}" sibTransId="{EBCD276C-0B36-4900-8BDC-159EA23CC0FB}"/>
    <dgm:cxn modelId="{E8EBE2C8-D204-304E-8858-08C881DF2AC1}" type="presOf" srcId="{3B35F1F4-55EE-4275-B962-FA355E9C463D}" destId="{AEA6940C-96AF-4891-8A25-26CEAEDB2A51}" srcOrd="0" destOrd="0" presId="urn:microsoft.com/office/officeart/2005/8/layout/radial1"/>
    <dgm:cxn modelId="{0D3B41CE-7D51-9A4D-9D67-7BD37A60E498}" type="presOf" srcId="{851B0A33-5FA4-40E0-8BD4-7E921E324614}" destId="{EAEAD306-A79E-4B7E-85CC-9BD170FB11CA}" srcOrd="1" destOrd="0" presId="urn:microsoft.com/office/officeart/2005/8/layout/radial1"/>
    <dgm:cxn modelId="{1016F7D8-A39B-2647-93B9-03F35495CEDB}" type="presOf" srcId="{96B09CD4-1C42-4DDF-8101-9207D83E5FBA}" destId="{0247E055-C13D-4364-BDA2-0D744D0297AC}" srcOrd="1" destOrd="0" presId="urn:microsoft.com/office/officeart/2005/8/layout/radial1"/>
    <dgm:cxn modelId="{C2D7F3DB-831F-5C4A-842C-5965D449503A}" type="presOf" srcId="{31515F8D-BA97-40B2-B344-1481D80CEE73}" destId="{8386645A-DCD1-4325-8F0B-4F8E0A72CB9F}" srcOrd="0" destOrd="0" presId="urn:microsoft.com/office/officeart/2005/8/layout/radial1"/>
    <dgm:cxn modelId="{BFA258DF-58EC-B24E-98B4-118A61299727}" type="presOf" srcId="{3D0E4EAE-C680-420B-B37F-F7066BADCBBE}" destId="{A564E4A0-3A92-4AF8-819C-CC4AC4103EB4}" srcOrd="0" destOrd="0" presId="urn:microsoft.com/office/officeart/2005/8/layout/radial1"/>
    <dgm:cxn modelId="{F03BBDDF-9A61-D745-A081-C337359F3CF0}" type="presOf" srcId="{3B35F1F4-55EE-4275-B962-FA355E9C463D}" destId="{0E4F65FB-D775-4607-9AB2-6F91E2DAF6C6}" srcOrd="1" destOrd="0" presId="urn:microsoft.com/office/officeart/2005/8/layout/radial1"/>
    <dgm:cxn modelId="{E8CD30E1-53DC-844A-81FA-2E3687B82E28}" type="presOf" srcId="{AA1E9FC3-46FF-4EA1-ACFF-AABD4DC5FEF4}" destId="{A986F894-E6E9-4570-9909-4C6A2F882A79}" srcOrd="0" destOrd="0" presId="urn:microsoft.com/office/officeart/2005/8/layout/radial1"/>
    <dgm:cxn modelId="{7C68E1E7-8C2E-1948-B10C-EFA743F601E0}" type="presOf" srcId="{C0F86719-F221-4ED1-9121-D3303C2D455B}" destId="{060845DD-17B8-4225-89F3-A67B6BE8CB79}" srcOrd="0" destOrd="0" presId="urn:microsoft.com/office/officeart/2005/8/layout/radial1"/>
    <dgm:cxn modelId="{ED95A8EF-191E-EE43-B52B-C3D63538915E}" type="presOf" srcId="{5731EE61-91D8-457D-AB0D-03A2F1C1FB66}" destId="{B7384884-4377-4F1B-B766-2BE5FA041994}" srcOrd="0" destOrd="0" presId="urn:microsoft.com/office/officeart/2005/8/layout/radial1"/>
    <dgm:cxn modelId="{BFB8D0FF-3850-8F41-800D-7837F9149B9C}" type="presOf" srcId="{C00F0A39-A783-4E13-8F22-DDA0DE6A973C}" destId="{E2097ECD-65F9-4D5D-AA78-22B720A6C710}" srcOrd="0" destOrd="0" presId="urn:microsoft.com/office/officeart/2005/8/layout/radial1"/>
    <dgm:cxn modelId="{9363F66D-E641-A047-B08A-2110F52AF53F}" type="presParOf" srcId="{060845DD-17B8-4225-89F3-A67B6BE8CB79}" destId="{E2097ECD-65F9-4D5D-AA78-22B720A6C710}" srcOrd="0" destOrd="0" presId="urn:microsoft.com/office/officeart/2005/8/layout/radial1"/>
    <dgm:cxn modelId="{C091F206-0164-024E-80C5-CB16D120E06B}" type="presParOf" srcId="{060845DD-17B8-4225-89F3-A67B6BE8CB79}" destId="{F8EE0CEA-896F-435A-9EC0-8CEB614287B9}" srcOrd="1" destOrd="0" presId="urn:microsoft.com/office/officeart/2005/8/layout/radial1"/>
    <dgm:cxn modelId="{2A3EF477-6DA2-FD47-933F-754E91550B5E}" type="presParOf" srcId="{F8EE0CEA-896F-435A-9EC0-8CEB614287B9}" destId="{FE61D698-495E-44F0-A1E6-580AAD951703}" srcOrd="0" destOrd="0" presId="urn:microsoft.com/office/officeart/2005/8/layout/radial1"/>
    <dgm:cxn modelId="{9CCDEB3D-5C0A-F641-A6EE-1A58B72353DE}" type="presParOf" srcId="{060845DD-17B8-4225-89F3-A67B6BE8CB79}" destId="{4886D916-D9E9-48DD-B086-22451C8FCA52}" srcOrd="2" destOrd="0" presId="urn:microsoft.com/office/officeart/2005/8/layout/radial1"/>
    <dgm:cxn modelId="{C3002122-CFC7-804D-B738-C542863108D2}" type="presParOf" srcId="{060845DD-17B8-4225-89F3-A67B6BE8CB79}" destId="{573384EF-2321-42A7-97F1-CAF564268BD7}" srcOrd="3" destOrd="0" presId="urn:microsoft.com/office/officeart/2005/8/layout/radial1"/>
    <dgm:cxn modelId="{279CAFBD-E9B4-6E4E-9B08-00390BCFCC7A}" type="presParOf" srcId="{573384EF-2321-42A7-97F1-CAF564268BD7}" destId="{EAEAD306-A79E-4B7E-85CC-9BD170FB11CA}" srcOrd="0" destOrd="0" presId="urn:microsoft.com/office/officeart/2005/8/layout/radial1"/>
    <dgm:cxn modelId="{53F21770-446A-F147-8FC3-69595097DEDA}" type="presParOf" srcId="{060845DD-17B8-4225-89F3-A67B6BE8CB79}" destId="{7C6BB4ED-80DA-4614-ACEA-DC14D7E897D6}" srcOrd="4" destOrd="0" presId="urn:microsoft.com/office/officeart/2005/8/layout/radial1"/>
    <dgm:cxn modelId="{0A16A843-807F-5542-8FAC-C45109D3DB6E}" type="presParOf" srcId="{060845DD-17B8-4225-89F3-A67B6BE8CB79}" destId="{AEA6940C-96AF-4891-8A25-26CEAEDB2A51}" srcOrd="5" destOrd="0" presId="urn:microsoft.com/office/officeart/2005/8/layout/radial1"/>
    <dgm:cxn modelId="{ECD25765-86CF-884A-8273-18FBF4A0EF35}" type="presParOf" srcId="{AEA6940C-96AF-4891-8A25-26CEAEDB2A51}" destId="{0E4F65FB-D775-4607-9AB2-6F91E2DAF6C6}" srcOrd="0" destOrd="0" presId="urn:microsoft.com/office/officeart/2005/8/layout/radial1"/>
    <dgm:cxn modelId="{E76D64A2-8D71-4C4D-8679-657A1501DBFF}" type="presParOf" srcId="{060845DD-17B8-4225-89F3-A67B6BE8CB79}" destId="{CEBF1FA4-59D8-46E0-983B-B09F37E6E755}" srcOrd="6" destOrd="0" presId="urn:microsoft.com/office/officeart/2005/8/layout/radial1"/>
    <dgm:cxn modelId="{668E4769-8683-E04B-9E2B-DB3CE1797EA2}" type="presParOf" srcId="{060845DD-17B8-4225-89F3-A67B6BE8CB79}" destId="{E00F000B-5CFC-48C7-AC3A-C9D5D95FE3A9}" srcOrd="7" destOrd="0" presId="urn:microsoft.com/office/officeart/2005/8/layout/radial1"/>
    <dgm:cxn modelId="{ABF0A6E5-422B-3B4A-BACF-8490C9DFACDC}" type="presParOf" srcId="{E00F000B-5CFC-48C7-AC3A-C9D5D95FE3A9}" destId="{0247E055-C13D-4364-BDA2-0D744D0297AC}" srcOrd="0" destOrd="0" presId="urn:microsoft.com/office/officeart/2005/8/layout/radial1"/>
    <dgm:cxn modelId="{98BA8A26-BA9E-1543-84F4-73CF89C3B499}" type="presParOf" srcId="{060845DD-17B8-4225-89F3-A67B6BE8CB79}" destId="{A564E4A0-3A92-4AF8-819C-CC4AC4103EB4}" srcOrd="8" destOrd="0" presId="urn:microsoft.com/office/officeart/2005/8/layout/radial1"/>
    <dgm:cxn modelId="{52719CA3-09D2-C041-9C75-AFE5FE6F14AF}" type="presParOf" srcId="{060845DD-17B8-4225-89F3-A67B6BE8CB79}" destId="{B7384884-4377-4F1B-B766-2BE5FA041994}" srcOrd="9" destOrd="0" presId="urn:microsoft.com/office/officeart/2005/8/layout/radial1"/>
    <dgm:cxn modelId="{DE61EE35-6F77-FB42-8D84-C658C320EE18}" type="presParOf" srcId="{B7384884-4377-4F1B-B766-2BE5FA041994}" destId="{B0A5B20D-1052-4080-8099-6C320D5A4747}" srcOrd="0" destOrd="0" presId="urn:microsoft.com/office/officeart/2005/8/layout/radial1"/>
    <dgm:cxn modelId="{149D2BE8-B688-5B46-B9B1-A2E87D0E3B8C}" type="presParOf" srcId="{060845DD-17B8-4225-89F3-A67B6BE8CB79}" destId="{A986F894-E6E9-4570-9909-4C6A2F882A79}" srcOrd="10" destOrd="0" presId="urn:microsoft.com/office/officeart/2005/8/layout/radial1"/>
    <dgm:cxn modelId="{B9B14F22-88D1-B140-9D7A-AC652A084DD3}" type="presParOf" srcId="{060845DD-17B8-4225-89F3-A67B6BE8CB79}" destId="{747E1796-CA90-4DE0-B610-54F09C05975A}" srcOrd="11" destOrd="0" presId="urn:microsoft.com/office/officeart/2005/8/layout/radial1"/>
    <dgm:cxn modelId="{522DEE67-F467-214E-9852-B06C68DD7A2F}" type="presParOf" srcId="{747E1796-CA90-4DE0-B610-54F09C05975A}" destId="{9D3F960D-C588-47C4-A46C-EFC3CEE37F46}" srcOrd="0" destOrd="0" presId="urn:microsoft.com/office/officeart/2005/8/layout/radial1"/>
    <dgm:cxn modelId="{C7B8ED35-C298-6649-916F-24CC90E8EE57}" type="presParOf" srcId="{060845DD-17B8-4225-89F3-A67B6BE8CB79}" destId="{8386645A-DCD1-4325-8F0B-4F8E0A72CB9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C46D7-5D1B-46D5-BE23-CC76DFBE90F0}">
      <dsp:nvSpPr>
        <dsp:cNvPr id="0" name=""/>
        <dsp:cNvSpPr/>
      </dsp:nvSpPr>
      <dsp:spPr>
        <a:xfrm>
          <a:off x="1108540" y="506884"/>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Learning Foundations</a:t>
          </a:r>
        </a:p>
      </dsp:txBody>
      <dsp:txXfrm>
        <a:off x="1108540" y="506884"/>
        <a:ext cx="2088941" cy="1224462"/>
      </dsp:txXfrm>
    </dsp:sp>
    <dsp:sp modelId="{4A73C042-B3DE-46CE-9895-A1130DF46BA3}">
      <dsp:nvSpPr>
        <dsp:cNvPr id="0" name=""/>
        <dsp:cNvSpPr/>
      </dsp:nvSpPr>
      <dsp:spPr>
        <a:xfrm>
          <a:off x="129169" y="3493178"/>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Alignment Document</a:t>
          </a:r>
        </a:p>
      </dsp:txBody>
      <dsp:txXfrm>
        <a:off x="129169" y="3493178"/>
        <a:ext cx="2088941" cy="1224462"/>
      </dsp:txXfrm>
    </dsp:sp>
    <dsp:sp modelId="{9D6E2EAD-AD97-4DD8-A144-434C9468CF74}">
      <dsp:nvSpPr>
        <dsp:cNvPr id="0" name=""/>
        <dsp:cNvSpPr/>
      </dsp:nvSpPr>
      <dsp:spPr>
        <a:xfrm>
          <a:off x="3487371" y="506884"/>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California Common Core State Standards</a:t>
          </a:r>
        </a:p>
      </dsp:txBody>
      <dsp:txXfrm>
        <a:off x="3487371" y="506884"/>
        <a:ext cx="2088941" cy="1224462"/>
      </dsp:txXfrm>
    </dsp:sp>
    <dsp:sp modelId="{0F2CF843-5EB3-45EB-830F-81F940806C5F}">
      <dsp:nvSpPr>
        <dsp:cNvPr id="0" name=""/>
        <dsp:cNvSpPr/>
      </dsp:nvSpPr>
      <dsp:spPr>
        <a:xfrm>
          <a:off x="5942158" y="499320"/>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Health Education Content Standards for California Public Schools</a:t>
          </a:r>
        </a:p>
      </dsp:txBody>
      <dsp:txXfrm>
        <a:off x="5942158" y="499320"/>
        <a:ext cx="2088941" cy="1224462"/>
      </dsp:txXfrm>
    </dsp:sp>
    <dsp:sp modelId="{BEF14B41-DD5B-43B2-BD77-B4AD6B21F45A}">
      <dsp:nvSpPr>
        <dsp:cNvPr id="0" name=""/>
        <dsp:cNvSpPr/>
      </dsp:nvSpPr>
      <dsp:spPr>
        <a:xfrm>
          <a:off x="1084189" y="2016233"/>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Curriculum Framework</a:t>
          </a:r>
        </a:p>
      </dsp:txBody>
      <dsp:txXfrm>
        <a:off x="1084189" y="2016233"/>
        <a:ext cx="2088941" cy="1224462"/>
      </dsp:txXfrm>
    </dsp:sp>
    <dsp:sp modelId="{61F108B0-8DD3-452C-BBBD-7E6FF735D92E}">
      <dsp:nvSpPr>
        <dsp:cNvPr id="0" name=""/>
        <dsp:cNvSpPr/>
      </dsp:nvSpPr>
      <dsp:spPr>
        <a:xfrm>
          <a:off x="3470863" y="1991890"/>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English Language Arts/English Language Development Framework</a:t>
          </a:r>
        </a:p>
      </dsp:txBody>
      <dsp:txXfrm>
        <a:off x="3470863" y="1991890"/>
        <a:ext cx="2088941" cy="1224462"/>
      </dsp:txXfrm>
    </dsp:sp>
    <dsp:sp modelId="{F5BBB810-CAC5-4280-A125-42D69C3AE2BD}">
      <dsp:nvSpPr>
        <dsp:cNvPr id="0" name=""/>
        <dsp:cNvSpPr/>
      </dsp:nvSpPr>
      <dsp:spPr>
        <a:xfrm>
          <a:off x="6847833" y="3520787"/>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Transitional Kindergarten Implementation Guide</a:t>
          </a:r>
        </a:p>
      </dsp:txBody>
      <dsp:txXfrm>
        <a:off x="6847833" y="3520787"/>
        <a:ext cx="2088941" cy="1224462"/>
      </dsp:txXfrm>
    </dsp:sp>
    <dsp:sp modelId="{6A1920B5-755B-47CE-A245-53525FC7F61C}">
      <dsp:nvSpPr>
        <dsp:cNvPr id="0" name=""/>
        <dsp:cNvSpPr/>
      </dsp:nvSpPr>
      <dsp:spPr>
        <a:xfrm>
          <a:off x="5888448" y="2016233"/>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a:t>DRDP Specific to TK and K</a:t>
          </a:r>
          <a:endParaRPr lang="en-US" sz="1200" b="1" kern="1200" dirty="0"/>
        </a:p>
      </dsp:txBody>
      <dsp:txXfrm>
        <a:off x="5888448" y="2016233"/>
        <a:ext cx="2088941" cy="1224462"/>
      </dsp:txXfrm>
    </dsp:sp>
    <dsp:sp modelId="{18E484C4-407F-42FB-A24D-9159C4CCFABC}">
      <dsp:nvSpPr>
        <dsp:cNvPr id="0" name=""/>
        <dsp:cNvSpPr/>
      </dsp:nvSpPr>
      <dsp:spPr>
        <a:xfrm>
          <a:off x="2391361" y="3495017"/>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Developmentally Appropriate Practice</a:t>
          </a:r>
        </a:p>
        <a:p>
          <a:pPr marL="0" lvl="0" indent="0" algn="ctr" defTabSz="533400">
            <a:lnSpc>
              <a:spcPct val="90000"/>
            </a:lnSpc>
            <a:spcBef>
              <a:spcPct val="0"/>
            </a:spcBef>
            <a:spcAft>
              <a:spcPct val="35000"/>
            </a:spcAft>
            <a:buNone/>
          </a:pPr>
          <a:endParaRPr lang="en-US" sz="1200" b="1" kern="1200" dirty="0"/>
        </a:p>
      </dsp:txBody>
      <dsp:txXfrm>
        <a:off x="2391361" y="3495017"/>
        <a:ext cx="2088941" cy="1224462"/>
      </dsp:txXfrm>
    </dsp:sp>
    <dsp:sp modelId="{49A8F452-8926-4C81-946D-11B4D00E1233}">
      <dsp:nvSpPr>
        <dsp:cNvPr id="0" name=""/>
        <dsp:cNvSpPr/>
      </dsp:nvSpPr>
      <dsp:spPr>
        <a:xfrm>
          <a:off x="4614601" y="3507900"/>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English Learners Guide</a:t>
          </a:r>
        </a:p>
      </dsp:txBody>
      <dsp:txXfrm>
        <a:off x="4614601" y="3507900"/>
        <a:ext cx="2088941" cy="1224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7ECD-65F9-4D5D-AA78-22B720A6C710}">
      <dsp:nvSpPr>
        <dsp:cNvPr id="0" name=""/>
        <dsp:cNvSpPr/>
      </dsp:nvSpPr>
      <dsp:spPr>
        <a:xfrm>
          <a:off x="2840311" y="1832578"/>
          <a:ext cx="2701376" cy="1867280"/>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Group Participation</a:t>
          </a:r>
        </a:p>
      </dsp:txBody>
      <dsp:txXfrm>
        <a:off x="3235918" y="2106035"/>
        <a:ext cx="1910162" cy="1320366"/>
      </dsp:txXfrm>
    </dsp:sp>
    <dsp:sp modelId="{F8EE0CEA-896F-435A-9EC0-8CEB614287B9}">
      <dsp:nvSpPr>
        <dsp:cNvPr id="0" name=""/>
        <dsp:cNvSpPr/>
      </dsp:nvSpPr>
      <dsp:spPr>
        <a:xfrm rot="18711198">
          <a:off x="4800561" y="1728873"/>
          <a:ext cx="610019" cy="32733"/>
        </a:xfrm>
        <a:custGeom>
          <a:avLst/>
          <a:gdLst/>
          <a:ahLst/>
          <a:cxnLst/>
          <a:rect l="0" t="0" r="0" b="0"/>
          <a:pathLst>
            <a:path>
              <a:moveTo>
                <a:pt x="0" y="16366"/>
              </a:moveTo>
              <a:lnTo>
                <a:pt x="610019" y="163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90320" y="1729989"/>
        <a:ext cx="30500" cy="30500"/>
      </dsp:txXfrm>
    </dsp:sp>
    <dsp:sp modelId="{4886D916-D9E9-48DD-B086-22451C8FCA52}">
      <dsp:nvSpPr>
        <dsp:cNvPr id="0" name=""/>
        <dsp:cNvSpPr/>
      </dsp:nvSpPr>
      <dsp:spPr>
        <a:xfrm>
          <a:off x="4572001" y="76195"/>
          <a:ext cx="2691895" cy="1524298"/>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Cooperation</a:t>
          </a:r>
        </a:p>
      </dsp:txBody>
      <dsp:txXfrm>
        <a:off x="4966220" y="299423"/>
        <a:ext cx="1903457" cy="1077842"/>
      </dsp:txXfrm>
    </dsp:sp>
    <dsp:sp modelId="{573384EF-2321-42A7-97F1-CAF564268BD7}">
      <dsp:nvSpPr>
        <dsp:cNvPr id="0" name=""/>
        <dsp:cNvSpPr/>
      </dsp:nvSpPr>
      <dsp:spPr>
        <a:xfrm rot="21480336">
          <a:off x="5539931" y="2700218"/>
          <a:ext cx="152755" cy="32733"/>
        </a:xfrm>
        <a:custGeom>
          <a:avLst/>
          <a:gdLst/>
          <a:ahLst/>
          <a:cxnLst/>
          <a:rect l="0" t="0" r="0" b="0"/>
          <a:pathLst>
            <a:path>
              <a:moveTo>
                <a:pt x="0" y="16366"/>
              </a:moveTo>
              <a:lnTo>
                <a:pt x="152755" y="163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12490" y="2712766"/>
        <a:ext cx="7637" cy="7637"/>
      </dsp:txXfrm>
    </dsp:sp>
    <dsp:sp modelId="{7C6BB4ED-80DA-4614-ACEA-DC14D7E897D6}">
      <dsp:nvSpPr>
        <dsp:cNvPr id="0" name=""/>
        <dsp:cNvSpPr/>
      </dsp:nvSpPr>
      <dsp:spPr>
        <a:xfrm>
          <a:off x="5690102" y="1904996"/>
          <a:ext cx="2691895" cy="1524298"/>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Event Knowledge</a:t>
          </a:r>
        </a:p>
      </dsp:txBody>
      <dsp:txXfrm>
        <a:off x="6084321" y="2128224"/>
        <a:ext cx="1903457" cy="1077842"/>
      </dsp:txXfrm>
    </dsp:sp>
    <dsp:sp modelId="{AEA6940C-96AF-4891-8A25-26CEAEDB2A51}">
      <dsp:nvSpPr>
        <dsp:cNvPr id="0" name=""/>
        <dsp:cNvSpPr/>
      </dsp:nvSpPr>
      <dsp:spPr>
        <a:xfrm rot="2435256">
          <a:off x="4957139" y="3698221"/>
          <a:ext cx="681652" cy="32733"/>
        </a:xfrm>
        <a:custGeom>
          <a:avLst/>
          <a:gdLst/>
          <a:ahLst/>
          <a:cxnLst/>
          <a:rect l="0" t="0" r="0" b="0"/>
          <a:pathLst>
            <a:path>
              <a:moveTo>
                <a:pt x="0" y="16366"/>
              </a:moveTo>
              <a:lnTo>
                <a:pt x="681652" y="163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0924" y="3697546"/>
        <a:ext cx="34082" cy="34082"/>
      </dsp:txXfrm>
    </dsp:sp>
    <dsp:sp modelId="{CEBF1FA4-59D8-46E0-983B-B09F37E6E755}">
      <dsp:nvSpPr>
        <dsp:cNvPr id="0" name=""/>
        <dsp:cNvSpPr/>
      </dsp:nvSpPr>
      <dsp:spPr>
        <a:xfrm>
          <a:off x="4952993" y="3810002"/>
          <a:ext cx="2691895" cy="1524298"/>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Social and Emotional Understanding</a:t>
          </a:r>
        </a:p>
      </dsp:txBody>
      <dsp:txXfrm>
        <a:off x="5347212" y="4033230"/>
        <a:ext cx="1903457" cy="1077842"/>
      </dsp:txXfrm>
    </dsp:sp>
    <dsp:sp modelId="{E00F000B-5CFC-48C7-AC3A-C9D5D95FE3A9}">
      <dsp:nvSpPr>
        <dsp:cNvPr id="0" name=""/>
        <dsp:cNvSpPr/>
      </dsp:nvSpPr>
      <dsp:spPr>
        <a:xfrm rot="10827631">
          <a:off x="2691757" y="2738399"/>
          <a:ext cx="148647" cy="32733"/>
        </a:xfrm>
        <a:custGeom>
          <a:avLst/>
          <a:gdLst/>
          <a:ahLst/>
          <a:cxnLst/>
          <a:rect l="0" t="0" r="0" b="0"/>
          <a:pathLst>
            <a:path>
              <a:moveTo>
                <a:pt x="0" y="16366"/>
              </a:moveTo>
              <a:lnTo>
                <a:pt x="148647" y="163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62365" y="2751049"/>
        <a:ext cx="7432" cy="7432"/>
      </dsp:txXfrm>
    </dsp:sp>
    <dsp:sp modelId="{A564E4A0-3A92-4AF8-819C-CC4AC4103EB4}">
      <dsp:nvSpPr>
        <dsp:cNvPr id="0" name=""/>
        <dsp:cNvSpPr/>
      </dsp:nvSpPr>
      <dsp:spPr>
        <a:xfrm>
          <a:off x="0" y="1981202"/>
          <a:ext cx="2691895" cy="1524298"/>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Self Regulation</a:t>
          </a:r>
        </a:p>
      </dsp:txBody>
      <dsp:txXfrm>
        <a:off x="394219" y="2204430"/>
        <a:ext cx="1903457" cy="1077842"/>
      </dsp:txXfrm>
    </dsp:sp>
    <dsp:sp modelId="{B7384884-4377-4F1B-B766-2BE5FA041994}">
      <dsp:nvSpPr>
        <dsp:cNvPr id="0" name=""/>
        <dsp:cNvSpPr/>
      </dsp:nvSpPr>
      <dsp:spPr>
        <a:xfrm rot="8214714">
          <a:off x="2877794" y="3702255"/>
          <a:ext cx="590044" cy="32733"/>
        </a:xfrm>
        <a:custGeom>
          <a:avLst/>
          <a:gdLst/>
          <a:ahLst/>
          <a:cxnLst/>
          <a:rect l="0" t="0" r="0" b="0"/>
          <a:pathLst>
            <a:path>
              <a:moveTo>
                <a:pt x="0" y="16366"/>
              </a:moveTo>
              <a:lnTo>
                <a:pt x="590044" y="163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58064" y="3703870"/>
        <a:ext cx="29502" cy="29502"/>
      </dsp:txXfrm>
    </dsp:sp>
    <dsp:sp modelId="{A986F894-E6E9-4570-9909-4C6A2F882A79}">
      <dsp:nvSpPr>
        <dsp:cNvPr id="0" name=""/>
        <dsp:cNvSpPr/>
      </dsp:nvSpPr>
      <dsp:spPr>
        <a:xfrm>
          <a:off x="914391" y="3809998"/>
          <a:ext cx="2691895" cy="1524298"/>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Self Awareness</a:t>
          </a:r>
        </a:p>
      </dsp:txBody>
      <dsp:txXfrm>
        <a:off x="1308610" y="4033226"/>
        <a:ext cx="1903457" cy="1077842"/>
      </dsp:txXfrm>
    </dsp:sp>
    <dsp:sp modelId="{747E1796-CA90-4DE0-B610-54F09C05975A}">
      <dsp:nvSpPr>
        <dsp:cNvPr id="0" name=""/>
        <dsp:cNvSpPr/>
      </dsp:nvSpPr>
      <dsp:spPr>
        <a:xfrm rot="13497516">
          <a:off x="2821394" y="1733572"/>
          <a:ext cx="703713" cy="32733"/>
        </a:xfrm>
        <a:custGeom>
          <a:avLst/>
          <a:gdLst/>
          <a:ahLst/>
          <a:cxnLst/>
          <a:rect l="0" t="0" r="0" b="0"/>
          <a:pathLst>
            <a:path>
              <a:moveTo>
                <a:pt x="0" y="16366"/>
              </a:moveTo>
              <a:lnTo>
                <a:pt x="703713" y="163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55658" y="1732346"/>
        <a:ext cx="35185" cy="35185"/>
      </dsp:txXfrm>
    </dsp:sp>
    <dsp:sp modelId="{8386645A-DCD1-4325-8F0B-4F8E0A72CB9F}">
      <dsp:nvSpPr>
        <dsp:cNvPr id="0" name=""/>
        <dsp:cNvSpPr/>
      </dsp:nvSpPr>
      <dsp:spPr>
        <a:xfrm>
          <a:off x="914393" y="76199"/>
          <a:ext cx="2691895" cy="1524298"/>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Self Control</a:t>
          </a:r>
        </a:p>
      </dsp:txBody>
      <dsp:txXfrm>
        <a:off x="1308612" y="299427"/>
        <a:ext cx="1903457" cy="10778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ea typeface="MS PGothic" panose="020B0600070205080204" pitchFamily="34" charset="-128"/>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ea typeface="MS PGothic" panose="020B0600070205080204" pitchFamily="34" charset="-128"/>
              </a:defRPr>
            </a:lvl1pPr>
          </a:lstStyle>
          <a:p>
            <a:pPr>
              <a:defRPr/>
            </a:pPr>
            <a:fld id="{3F8AD28A-C1A6-2247-A6EE-0003ACD17DA9}" type="datetimeFigureOut">
              <a:rPr lang="en-US"/>
              <a:pPr>
                <a:defRPr/>
              </a:pPr>
              <a:t>1/18/2018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panose="020B0604020202020204" pitchFamily="34" charset="0"/>
                <a:ea typeface="MS PGothic" panose="020B0600070205080204" pitchFamily="34" charset="-128"/>
              </a:defRPr>
            </a:lvl1pPr>
          </a:lstStyle>
          <a:p>
            <a:pPr>
              <a:defRPr/>
            </a:pPr>
            <a:fld id="{5F50A935-19F8-1744-AE8C-EF80EC93CEAF}" type="slidenum">
              <a:rPr lang="en-US"/>
              <a:pPr>
                <a:defRPr/>
              </a:pPr>
              <a:t>‹#›</a:t>
            </a:fld>
            <a:endParaRPr lang="en-US"/>
          </a:p>
        </p:txBody>
      </p:sp>
    </p:spTree>
    <p:extLst>
      <p:ext uri="{BB962C8B-B14F-4D97-AF65-F5344CB8AC3E}">
        <p14:creationId xmlns:p14="http://schemas.microsoft.com/office/powerpoint/2010/main" val="11427516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cs typeface="Arial" panose="020B0604020202020204" pitchFamily="34" charset="0"/>
              </a:defRPr>
            </a:lvl1pPr>
          </a:lstStyle>
          <a:p>
            <a:pPr>
              <a:defRPr/>
            </a:pPr>
            <a:fld id="{11DF57B4-8C25-7F41-9672-84CBE7B69B90}" type="slidenum">
              <a:rPr lang="en-US" altLang="en-US"/>
              <a:pPr>
                <a:defRPr/>
              </a:pPr>
              <a:t>‹#›</a:t>
            </a:fld>
            <a:endParaRPr lang="en-US" altLang="en-US"/>
          </a:p>
        </p:txBody>
      </p:sp>
    </p:spTree>
    <p:extLst>
      <p:ext uri="{BB962C8B-B14F-4D97-AF65-F5344CB8AC3E}">
        <p14:creationId xmlns:p14="http://schemas.microsoft.com/office/powerpoint/2010/main" val="1699578910"/>
      </p:ext>
    </p:extLst>
  </p:cSld>
  <p:clrMap bg1="lt1" tx1="dk1" bg2="lt2" tx2="dk2" accent1="accent1" accent2="accent2" accent3="accent3" accent4="accent4" accent5="accent5" accent6="accent6" hlink="hlink" folHlink="folHlink"/>
  <p:hf hdr="0" ftr="0" dt="0"/>
  <p:notesStyle>
    <a:lvl1pPr algn="l" rtl="0" eaLnBrk="0" fontAlgn="base" hangingPunct="0">
      <a:spcBef>
        <a:spcPts val="0"/>
      </a:spcBef>
      <a:spcAft>
        <a:spcPct val="0"/>
      </a:spcAft>
      <a:defRPr sz="1200" kern="1200">
        <a:solidFill>
          <a:schemeClr val="tx1"/>
        </a:solidFill>
        <a:latin typeface="Arial" charset="0"/>
        <a:ea typeface="MS PGothic" panose="020B0600070205080204" pitchFamily="34" charset="-128"/>
        <a:cs typeface="Arial" charset="0"/>
      </a:defRPr>
    </a:lvl1pPr>
    <a:lvl2pPr marL="457200" algn="l" rtl="0" eaLnBrk="0" fontAlgn="base" hangingPunct="0">
      <a:spcBef>
        <a:spcPts val="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ts val="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ts val="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ts val="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de.ca.gov/sp/cd/re/documents/psalignment.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33o32C0ogV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dec.membershipsoftware.org/files/Position%20Statement%20and%20Papers/Prmtg_Pos_Outcomes_Companion_Paper.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allianceforchildhood.org/sites/allianceforchildhood.org/files/file/Kindergarten_8-page_summary.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ea typeface="MS PGothic" charset="-128"/>
            </a:endParaRPr>
          </a:p>
        </p:txBody>
      </p:sp>
      <p:sp>
        <p:nvSpPr>
          <p:cNvPr id="3481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E59ED17F-11BD-DE4F-A646-1287206062CD}" type="slidenum">
              <a:rPr lang="en-US" altLang="en-US"/>
              <a:pPr/>
              <a:t>1</a:t>
            </a:fld>
            <a:endParaRPr lang="en-US" altLang="en-US"/>
          </a:p>
        </p:txBody>
      </p:sp>
    </p:spTree>
    <p:extLst>
      <p:ext uri="{BB962C8B-B14F-4D97-AF65-F5344CB8AC3E}">
        <p14:creationId xmlns:p14="http://schemas.microsoft.com/office/powerpoint/2010/main" val="1280272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a:ln/>
        </p:spPr>
      </p:sp>
      <p:sp>
        <p:nvSpPr>
          <p:cNvPr id="79874" name="Rectangle 3"/>
          <p:cNvSpPr>
            <a:spLocks noGrp="1"/>
          </p:cNvSpPr>
          <p:nvPr>
            <p:ph type="body" idx="1"/>
          </p:nvPr>
        </p:nvSpPr>
        <p:spPr>
          <a:xfrm>
            <a:off x="685800" y="4533900"/>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ea typeface="MS PGothic" charset="-128"/>
              </a:rPr>
              <a:t>Background Information:</a:t>
            </a:r>
          </a:p>
          <a:p>
            <a:pPr eaLnBrk="1" hangingPunct="1"/>
            <a:r>
              <a:rPr lang="en-US" altLang="en-US" dirty="0">
                <a:ea typeface="MS PGothic" charset="-128"/>
              </a:rPr>
              <a:t>Link the content of the slide to behaviors sometimes seen in students who have experienced toxic stress, including children in poverty. Solicit responses from participants.</a:t>
            </a:r>
          </a:p>
          <a:p>
            <a:pPr eaLnBrk="1" hangingPunct="1"/>
            <a:endParaRPr lang="en-US" altLang="en-US" dirty="0">
              <a:ea typeface="MS PGothic" charset="-128"/>
            </a:endParaRPr>
          </a:p>
          <a:p>
            <a:pPr eaLnBrk="1" hangingPunct="1"/>
            <a:r>
              <a:rPr lang="en-US" altLang="en-US" dirty="0">
                <a:ea typeface="MS PGothic" charset="-128"/>
              </a:rPr>
              <a:t>Behaviors include:</a:t>
            </a:r>
          </a:p>
          <a:p>
            <a:pPr marL="171450" indent="-171450" eaLnBrk="1" hangingPunct="1">
              <a:spcBef>
                <a:spcPct val="0"/>
              </a:spcBef>
              <a:buFont typeface="Arial" panose="020B0604020202020204" pitchFamily="34" charset="0"/>
              <a:buChar char="•"/>
            </a:pPr>
            <a:r>
              <a:rPr lang="en-US" altLang="en-US" dirty="0">
                <a:ea typeface="MS PGothic" charset="-128"/>
              </a:rPr>
              <a:t>Clingy</a:t>
            </a:r>
          </a:p>
          <a:p>
            <a:pPr marL="171450" indent="-171450" eaLnBrk="1" hangingPunct="1">
              <a:spcBef>
                <a:spcPct val="0"/>
              </a:spcBef>
              <a:buFont typeface="Arial" panose="020B0604020202020204" pitchFamily="34" charset="0"/>
              <a:buChar char="•"/>
            </a:pPr>
            <a:r>
              <a:rPr lang="en-US" altLang="en-US" dirty="0">
                <a:ea typeface="MS PGothic" charset="-128"/>
              </a:rPr>
              <a:t>Uncharacteristically aggressive</a:t>
            </a:r>
          </a:p>
          <a:p>
            <a:pPr marL="171450" indent="-171450" eaLnBrk="1" hangingPunct="1">
              <a:spcBef>
                <a:spcPct val="0"/>
              </a:spcBef>
              <a:buFont typeface="Arial" panose="020B0604020202020204" pitchFamily="34" charset="0"/>
              <a:buChar char="•"/>
            </a:pPr>
            <a:r>
              <a:rPr lang="en-US" altLang="en-US" dirty="0">
                <a:ea typeface="MS PGothic" charset="-128"/>
              </a:rPr>
              <a:t>Unusually quiet and withdrawn</a:t>
            </a:r>
          </a:p>
          <a:p>
            <a:pPr marL="171450" indent="-171450" eaLnBrk="1" hangingPunct="1">
              <a:spcBef>
                <a:spcPct val="0"/>
              </a:spcBef>
              <a:buFont typeface="Arial" panose="020B0604020202020204" pitchFamily="34" charset="0"/>
              <a:buChar char="•"/>
            </a:pPr>
            <a:r>
              <a:rPr lang="en-US" altLang="en-US" dirty="0">
                <a:ea typeface="MS PGothic" charset="-128"/>
              </a:rPr>
              <a:t>Emotionally overactive</a:t>
            </a:r>
          </a:p>
          <a:p>
            <a:pPr marL="171450" indent="-171450" eaLnBrk="1" hangingPunct="1">
              <a:spcBef>
                <a:spcPct val="0"/>
              </a:spcBef>
              <a:buFont typeface="Arial" panose="020B0604020202020204" pitchFamily="34" charset="0"/>
              <a:buChar char="•"/>
            </a:pPr>
            <a:r>
              <a:rPr lang="en-US" altLang="en-US" dirty="0">
                <a:ea typeface="MS PGothic" charset="-128"/>
              </a:rPr>
              <a:t>Provocative and defiant</a:t>
            </a:r>
          </a:p>
          <a:p>
            <a:pPr marL="171450" indent="-171450" eaLnBrk="1" hangingPunct="1">
              <a:spcBef>
                <a:spcPct val="0"/>
              </a:spcBef>
              <a:buFont typeface="Arial" panose="020B0604020202020204" pitchFamily="34" charset="0"/>
              <a:buChar char="•"/>
            </a:pPr>
            <a:r>
              <a:rPr lang="en-US" altLang="en-US" dirty="0">
                <a:ea typeface="MS PGothic" charset="-128"/>
              </a:rPr>
              <a:t>Loose capacity for self control</a:t>
            </a:r>
            <a:endParaRPr lang="en-US" altLang="en-US" b="1" dirty="0">
              <a:ea typeface="MS PGothic" charset="-128"/>
            </a:endParaRPr>
          </a:p>
          <a:p>
            <a:pPr eaLnBrk="1" hangingPunct="1"/>
            <a:endParaRPr lang="en-US" altLang="en-US" b="1" dirty="0">
              <a:ea typeface="MS PGothic"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dirty="0">
                <a:ea typeface="MS PGothic" charset="-128"/>
              </a:rPr>
              <a:t>Presenter Remarks: </a:t>
            </a:r>
            <a:r>
              <a:rPr lang="en-US" altLang="en-US" b="0" baseline="0" dirty="0">
                <a:ea typeface="MS PGothic" charset="-128"/>
              </a:rPr>
              <a:t>(</a:t>
            </a:r>
            <a:r>
              <a:rPr lang="en-US" altLang="en-US" dirty="0">
                <a:ea typeface="MS PGothic" charset="-128"/>
              </a:rPr>
              <a:t>Read,</a:t>
            </a:r>
            <a:r>
              <a:rPr lang="en-US" altLang="en-US" baseline="0" dirty="0">
                <a:ea typeface="MS PGothic" charset="-128"/>
              </a:rPr>
              <a:t> </a:t>
            </a:r>
            <a:r>
              <a:rPr lang="en-US" altLang="en-US" dirty="0">
                <a:ea typeface="MS PGothic" charset="-128"/>
              </a:rPr>
              <a:t>or have volunteer read,</a:t>
            </a:r>
            <a:r>
              <a:rPr lang="en-US" altLang="en-US" baseline="0" dirty="0">
                <a:ea typeface="MS PGothic" charset="-128"/>
              </a:rPr>
              <a:t> </a:t>
            </a:r>
            <a:r>
              <a:rPr lang="en-US" altLang="en-US" dirty="0">
                <a:ea typeface="MS PGothic" charset="-128"/>
              </a:rPr>
              <a:t>slide content.)</a:t>
            </a:r>
            <a:endParaRPr lang="en-US" altLang="en-US" b="1" dirty="0">
              <a:ea typeface="MS PGothic" charset="-128"/>
            </a:endParaRPr>
          </a:p>
          <a:p>
            <a:pPr eaLnBrk="1" hangingPunct="1"/>
            <a:r>
              <a:rPr lang="en-US" altLang="en-US" dirty="0">
                <a:ea typeface="MS PGothic" charset="-128"/>
              </a:rPr>
              <a:t>Social interactions are</a:t>
            </a:r>
            <a:r>
              <a:rPr lang="en-US" altLang="en-US" baseline="0" dirty="0">
                <a:ea typeface="MS PGothic" charset="-128"/>
              </a:rPr>
              <a:t> key to children’s success in school. However, children who exhibit behaviors such as </a:t>
            </a:r>
            <a:r>
              <a:rPr lang="en-US" altLang="en-US" dirty="0">
                <a:ea typeface="MS PGothic" charset="-128"/>
              </a:rPr>
              <a:t>:</a:t>
            </a:r>
          </a:p>
          <a:p>
            <a:pPr marL="171450" indent="-171450" eaLnBrk="1" hangingPunct="1">
              <a:spcBef>
                <a:spcPct val="0"/>
              </a:spcBef>
              <a:buFont typeface="Arial" panose="020B0604020202020204" pitchFamily="34" charset="0"/>
              <a:buChar char="•"/>
            </a:pPr>
            <a:r>
              <a:rPr lang="en-US" altLang="en-US" dirty="0">
                <a:ea typeface="MS PGothic" charset="-128"/>
              </a:rPr>
              <a:t>Clingy</a:t>
            </a:r>
          </a:p>
          <a:p>
            <a:pPr marL="171450" indent="-171450" eaLnBrk="1" hangingPunct="1">
              <a:spcBef>
                <a:spcPct val="0"/>
              </a:spcBef>
              <a:buFont typeface="Arial" panose="020B0604020202020204" pitchFamily="34" charset="0"/>
              <a:buChar char="•"/>
            </a:pPr>
            <a:r>
              <a:rPr lang="en-US" altLang="en-US" dirty="0">
                <a:ea typeface="MS PGothic" charset="-128"/>
              </a:rPr>
              <a:t>Uncharacteristically aggressive</a:t>
            </a:r>
          </a:p>
          <a:p>
            <a:pPr marL="171450" indent="-171450" eaLnBrk="1" hangingPunct="1">
              <a:spcBef>
                <a:spcPct val="0"/>
              </a:spcBef>
              <a:buFont typeface="Arial" panose="020B0604020202020204" pitchFamily="34" charset="0"/>
              <a:buChar char="•"/>
            </a:pPr>
            <a:r>
              <a:rPr lang="en-US" altLang="en-US" dirty="0">
                <a:ea typeface="MS PGothic" charset="-128"/>
              </a:rPr>
              <a:t>Unusually quiet and withdrawn</a:t>
            </a:r>
          </a:p>
          <a:p>
            <a:pPr marL="171450" indent="-171450" eaLnBrk="1" hangingPunct="1">
              <a:spcBef>
                <a:spcPct val="0"/>
              </a:spcBef>
              <a:buFont typeface="Arial" panose="020B0604020202020204" pitchFamily="34" charset="0"/>
              <a:buChar char="•"/>
            </a:pPr>
            <a:r>
              <a:rPr lang="en-US" altLang="en-US" dirty="0">
                <a:ea typeface="MS PGothic" charset="-128"/>
              </a:rPr>
              <a:t>Emotionally overactive</a:t>
            </a:r>
          </a:p>
          <a:p>
            <a:pPr marL="171450" indent="-171450" eaLnBrk="1" hangingPunct="1">
              <a:spcBef>
                <a:spcPct val="0"/>
              </a:spcBef>
              <a:buFont typeface="Arial" panose="020B0604020202020204" pitchFamily="34" charset="0"/>
              <a:buChar char="•"/>
            </a:pPr>
            <a:r>
              <a:rPr lang="en-US" altLang="en-US" dirty="0">
                <a:ea typeface="MS PGothic" charset="-128"/>
              </a:rPr>
              <a:t>Provocative and defiant</a:t>
            </a:r>
          </a:p>
          <a:p>
            <a:pPr marL="171450" indent="-171450" eaLnBrk="1" hangingPunct="1">
              <a:spcBef>
                <a:spcPct val="0"/>
              </a:spcBef>
              <a:buFont typeface="Arial" panose="020B0604020202020204" pitchFamily="34" charset="0"/>
              <a:buChar char="•"/>
            </a:pPr>
            <a:r>
              <a:rPr lang="en-US" altLang="en-US" dirty="0">
                <a:ea typeface="MS PGothic" charset="-128"/>
              </a:rPr>
              <a:t>Loose capacity for self control</a:t>
            </a:r>
          </a:p>
          <a:p>
            <a:pPr marL="0" indent="0" eaLnBrk="1" hangingPunct="1">
              <a:spcBef>
                <a:spcPct val="0"/>
              </a:spcBef>
              <a:buFont typeface="Arial" panose="020B0604020202020204" pitchFamily="34" charset="0"/>
              <a:buNone/>
            </a:pPr>
            <a:endParaRPr lang="en-US" altLang="en-US" b="0" dirty="0">
              <a:ea typeface="MS PGothic" charset="-128"/>
            </a:endParaRPr>
          </a:p>
          <a:p>
            <a:pPr marL="0" indent="0" eaLnBrk="1" hangingPunct="1">
              <a:spcBef>
                <a:spcPct val="0"/>
              </a:spcBef>
              <a:buFont typeface="Arial" panose="020B0604020202020204" pitchFamily="34" charset="0"/>
              <a:buNone/>
            </a:pPr>
            <a:r>
              <a:rPr lang="en-US" altLang="en-US" b="0" dirty="0">
                <a:ea typeface="MS PGothic" charset="-128"/>
              </a:rPr>
              <a:t>These children may</a:t>
            </a:r>
            <a:r>
              <a:rPr lang="en-US" altLang="en-US" b="0" baseline="0" dirty="0">
                <a:ea typeface="MS PGothic" charset="-128"/>
              </a:rPr>
              <a:t> need more support from their teachers. </a:t>
            </a:r>
            <a:r>
              <a:rPr lang="en-US" altLang="en-US" dirty="0">
                <a:ea typeface="MS PGothic" charset="-128"/>
              </a:rPr>
              <a:t>“This may be more difficult than one would expect because children under stress often test these relationships to see whether teachers and other adults will remain responsive to them even when the children act defiant or negatively” (PCF, Vol. 1, p. 41).</a:t>
            </a:r>
          </a:p>
          <a:p>
            <a:pPr eaLnBrk="1" hangingPunct="1"/>
            <a:endParaRPr lang="en-US" altLang="en-US" dirty="0">
              <a:ea typeface="MS PGothic"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dirty="0">
                <a:ea typeface="MS PGothic" charset="-128"/>
              </a:rPr>
              <a:t>Optional Activity:</a:t>
            </a:r>
            <a:r>
              <a:rPr lang="en-US" altLang="en-US" b="1" baseline="0" dirty="0">
                <a:ea typeface="MS PGothic" charset="-128"/>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ea typeface="MS PGothic" charset="-128"/>
              </a:rPr>
              <a:t>CSEFEL Hot Button Activity in optional slides.</a:t>
            </a:r>
            <a:endParaRPr lang="en-US" altLang="en-US" b="1" dirty="0">
              <a:ea typeface="MS PGothic" charset="-128"/>
            </a:endParaRPr>
          </a:p>
          <a:p>
            <a:pPr eaLnBrk="1" hangingPunct="1"/>
            <a:endParaRPr lang="en-US" altLang="en-US" dirty="0">
              <a:ea typeface="MS PGothic" charset="-128"/>
            </a:endParaRPr>
          </a:p>
        </p:txBody>
      </p:sp>
      <p:sp>
        <p:nvSpPr>
          <p:cNvPr id="79875" name="Slide Number Placeholder 1"/>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A4405193-FB88-7F43-A53A-ECC56BCB1B84}" type="slidenum">
              <a:rPr lang="en-US" altLang="en-US"/>
              <a:pPr>
                <a:spcBef>
                  <a:spcPct val="0"/>
                </a:spcBef>
              </a:pPr>
              <a:t>10</a:t>
            </a:fld>
            <a:endParaRPr lang="en-US" altLang="en-US"/>
          </a:p>
        </p:txBody>
      </p:sp>
    </p:spTree>
    <p:extLst>
      <p:ext uri="{BB962C8B-B14F-4D97-AF65-F5344CB8AC3E}">
        <p14:creationId xmlns:p14="http://schemas.microsoft.com/office/powerpoint/2010/main" val="114618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84E42A0F-F5DB-E549-9144-2EB124AADE4C}" type="slidenum">
              <a:rPr lang="en-US" altLang="en-US"/>
              <a:pPr>
                <a:spcBef>
                  <a:spcPct val="0"/>
                </a:spcBef>
              </a:pPr>
              <a:t>11</a:t>
            </a:fld>
            <a:endParaRPr lang="en-US" altLang="en-US"/>
          </a:p>
        </p:txBody>
      </p:sp>
      <p:sp>
        <p:nvSpPr>
          <p:cNvPr id="71682" name="Rectangle 2"/>
          <p:cNvSpPr>
            <a:spLocks noGrp="1" noRot="1" noChangeAspect="1" noTextEdit="1"/>
          </p:cNvSpPr>
          <p:nvPr>
            <p:ph type="sldImg"/>
          </p:nvPr>
        </p:nvSpPr>
        <p:spPr>
          <a:ln/>
        </p:spPr>
      </p:sp>
      <p:sp>
        <p:nvSpPr>
          <p:cNvPr id="98307" name="Rectangle 3"/>
          <p:cNvSpPr>
            <a:spLocks noGrp="1"/>
          </p:cNvSpPr>
          <p:nvPr>
            <p:ph type="body" idx="1"/>
          </p:nvPr>
        </p:nvSpPr>
        <p:spPr/>
        <p:txBody>
          <a:bodyPr/>
          <a:lstStyle/>
          <a:p>
            <a:pPr defTabSz="457200" eaLnBrk="1" hangingPunct="1">
              <a:defRPr/>
            </a:pPr>
            <a:r>
              <a:rPr lang="en-US" b="1" dirty="0">
                <a:ea typeface="ＭＳ Ｐゴシック" charset="0"/>
              </a:rPr>
              <a:t>Presenter Remarks: </a:t>
            </a:r>
          </a:p>
          <a:p>
            <a:pPr defTabSz="457200" eaLnBrk="1" hangingPunct="1">
              <a:defRPr/>
            </a:pPr>
            <a:r>
              <a:rPr lang="en-US" dirty="0">
                <a:ea typeface="ＭＳ Ｐゴシック" charset="0"/>
              </a:rPr>
              <a:t>Social</a:t>
            </a:r>
            <a:r>
              <a:rPr lang="en-US" baseline="0" dirty="0">
                <a:ea typeface="ＭＳ Ｐゴシック" charset="0"/>
              </a:rPr>
              <a:t> Interaction is one of three strands </a:t>
            </a:r>
            <a:r>
              <a:rPr lang="en-US" dirty="0">
                <a:ea typeface="ＭＳ Ｐゴシック" charset="0"/>
              </a:rPr>
              <a:t>in the Social-Emotional Development domain: Self, Social Interactions, and Relationships. Today we will be exploring Social Interactions which includes four </a:t>
            </a:r>
            <a:r>
              <a:rPr lang="en-US" dirty="0" err="1">
                <a:ea typeface="ＭＳ Ｐゴシック" charset="0"/>
              </a:rPr>
              <a:t>substrands</a:t>
            </a:r>
            <a:r>
              <a:rPr lang="en-US" dirty="0">
                <a:ea typeface="ＭＳ Ｐゴシック" charset="0"/>
              </a:rPr>
              <a:t>:</a:t>
            </a:r>
          </a:p>
          <a:p>
            <a:pPr marL="171450" indent="-171450" defTabSz="457200" eaLnBrk="1" hangingPunct="1">
              <a:buFont typeface="Arial" panose="020B0604020202020204" pitchFamily="34" charset="0"/>
              <a:buChar char="•"/>
              <a:defRPr/>
            </a:pPr>
            <a:r>
              <a:rPr lang="en-US" dirty="0">
                <a:ea typeface="ＭＳ Ｐゴシック" charset="0"/>
              </a:rPr>
              <a:t>Interactions with Familiar Adults</a:t>
            </a:r>
          </a:p>
          <a:p>
            <a:pPr marL="171450" indent="-171450" defTabSz="457200" eaLnBrk="1" hangingPunct="1">
              <a:buFont typeface="Arial" panose="020B0604020202020204" pitchFamily="34" charset="0"/>
              <a:buChar char="•"/>
              <a:defRPr/>
            </a:pPr>
            <a:r>
              <a:rPr lang="en-US" dirty="0">
                <a:ea typeface="ＭＳ Ｐゴシック" charset="0"/>
              </a:rPr>
              <a:t>Interactions with Peers</a:t>
            </a:r>
          </a:p>
          <a:p>
            <a:pPr marL="171450" indent="-171450" defTabSz="457200" eaLnBrk="1" hangingPunct="1">
              <a:buFont typeface="Arial" panose="020B0604020202020204" pitchFamily="34" charset="0"/>
              <a:buChar char="•"/>
              <a:defRPr/>
            </a:pPr>
            <a:r>
              <a:rPr lang="en-US" dirty="0">
                <a:ea typeface="ＭＳ Ｐゴシック" charset="0"/>
              </a:rPr>
              <a:t>Group Participation</a:t>
            </a:r>
          </a:p>
          <a:p>
            <a:pPr marL="171450" indent="-171450" defTabSz="457200" eaLnBrk="1" hangingPunct="1">
              <a:buFont typeface="Arial" panose="020B0604020202020204" pitchFamily="34" charset="0"/>
              <a:buChar char="•"/>
              <a:defRPr/>
            </a:pPr>
            <a:r>
              <a:rPr lang="en-US" dirty="0">
                <a:ea typeface="ＭＳ Ｐゴシック" charset="0"/>
              </a:rPr>
              <a:t>Cooperation and Responsibility</a:t>
            </a:r>
          </a:p>
          <a:p>
            <a:pPr marL="171450" indent="-171450" defTabSz="457200" eaLnBrk="1" hangingPunct="1">
              <a:buFont typeface="Arial" panose="020B0604020202020204" pitchFamily="34" charset="0"/>
              <a:buChar char="•"/>
              <a:defRPr/>
            </a:pPr>
            <a:endParaRPr lang="en-US" dirty="0">
              <a:ea typeface="ＭＳ Ｐゴシック" charset="0"/>
            </a:endParaRPr>
          </a:p>
          <a:p>
            <a:pPr marL="0" indent="0" defTabSz="457200" eaLnBrk="1" hangingPunct="1">
              <a:buFont typeface="Arial" panose="020B0604020202020204" pitchFamily="34" charset="0"/>
              <a:buNone/>
              <a:defRPr/>
            </a:pPr>
            <a:r>
              <a:rPr lang="en-US" dirty="0">
                <a:ea typeface="ＭＳ Ｐゴシック" charset="0"/>
              </a:rPr>
              <a:t>The next slide will show the TK</a:t>
            </a:r>
            <a:r>
              <a:rPr lang="en-US" baseline="0" dirty="0">
                <a:ea typeface="ＭＳ Ｐゴシック" charset="0"/>
              </a:rPr>
              <a:t> resources we will be using today as we learn about the Social Interactions strand. </a:t>
            </a:r>
            <a:endParaRPr lang="en-US" dirty="0">
              <a:ea typeface="ＭＳ Ｐゴシック" charset="0"/>
            </a:endParaRPr>
          </a:p>
        </p:txBody>
      </p:sp>
    </p:spTree>
    <p:extLst>
      <p:ext uri="{BB962C8B-B14F-4D97-AF65-F5344CB8AC3E}">
        <p14:creationId xmlns:p14="http://schemas.microsoft.com/office/powerpoint/2010/main" val="39461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Today we are going to work through three guiding questions that will lead our process of providing the best possible environment and experiences to support social interactions for TK students.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What does research say about social-emotional development, social interactions and academic success? </a:t>
            </a:r>
            <a:b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We will use these resources to look at the developmental progressions for social interactions: Preschool Learning Foundations, Preschool Curriculum Framework, Developmentally Appropriate Practice,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Transitional Kindergarten Implementation Guide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and Ross Thompson lecture. (This would include linkages and alignment documents.) </a:t>
            </a: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What are developmentally appropriate strategies to support that development? </a:t>
            </a:r>
            <a:b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These resources all contain developmentally appropriate strategies to support development: Preschool Curriculum Framework, Developmentally Appropriate Practice,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Transitional Kindergarten Implementation Guide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and the Center on the Social and Emotional Foundations for Early Learning (CSEFEL) to address this question.</a:t>
            </a:r>
          </a:p>
          <a:p>
            <a:pPr marL="685800" marR="0" lvl="1" indent="-228600" algn="l" defTabSz="457200" rtl="0" eaLnBrk="1" fontAlgn="base" latinLnBrk="0" hangingPunct="1">
              <a:lnSpc>
                <a:spcPct val="100000"/>
              </a:lnSpc>
              <a:spcBef>
                <a:spcPct val="0"/>
              </a:spcBef>
              <a:spcAft>
                <a:spcPct val="0"/>
              </a:spcAft>
              <a:buClrTx/>
              <a:buSzTx/>
              <a:buFont typeface="+mj-lt"/>
              <a:buAutoNum type="arabicPeriod"/>
              <a:tabLst/>
              <a:defRPr/>
            </a:pPr>
            <a:endParaRPr kumimoji="0" lang="en-US" sz="12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can I incorporate these strategies into my existing program?</a:t>
            </a:r>
            <a:b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You will have an opportunity to reflect and plan throughout today.</a:t>
            </a:r>
          </a:p>
          <a:p>
            <a:pPr defTabSz="457200"/>
            <a:endParaRPr lang="en-US" altLang="en-US" dirty="0">
              <a:latin typeface="Arial" panose="020B0604020202020204" pitchFamily="34" charset="0"/>
            </a:endParaRPr>
          </a:p>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70B7-2801-484E-87A2-BEE058067D79}" type="slidenum">
              <a:rPr lang="en-US" altLang="en-US">
                <a:solidFill>
                  <a:srgbClr val="000000"/>
                </a:solidFill>
              </a:rPr>
              <a:pPr/>
              <a:t>12</a:t>
            </a:fld>
            <a:endParaRPr lang="en-US" altLang="en-US">
              <a:solidFill>
                <a:srgbClr val="000000"/>
              </a:solidFill>
            </a:endParaRPr>
          </a:p>
        </p:txBody>
      </p:sp>
    </p:spTree>
    <p:extLst>
      <p:ext uri="{BB962C8B-B14F-4D97-AF65-F5344CB8AC3E}">
        <p14:creationId xmlns:p14="http://schemas.microsoft.com/office/powerpoint/2010/main" val="240269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charset="0"/>
                <a:ea typeface="MS PGothic" charset="-128"/>
                <a:cs typeface="Arial" charset="0"/>
              </a:rPr>
              <a:t>Presenter Remarks: </a:t>
            </a:r>
          </a:p>
          <a:p>
            <a:pPr marL="0" marR="0" lvl="0" indent="0" algn="l" defTabSz="457200" rtl="0" eaLnBrk="1" fontAlgn="base" latinLnBrk="0" hangingPunct="1">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MS PGothic" charset="-128"/>
                <a:cs typeface="Arial" charset="0"/>
              </a:rPr>
              <a:t>We’</a:t>
            </a:r>
            <a:r>
              <a:rPr kumimoji="0" lang="en-US" altLang="ja-JP" sz="1200" b="0" i="0" u="none" strike="noStrike" kern="1200" cap="none" spc="0" normalizeH="0" baseline="0" noProof="0" dirty="0">
                <a:ln>
                  <a:noFill/>
                </a:ln>
                <a:solidFill>
                  <a:srgbClr val="000000"/>
                </a:solidFill>
                <a:effectLst/>
                <a:uLnTx/>
                <a:uFillTx/>
                <a:latin typeface="Arial" charset="0"/>
                <a:ea typeface="MS PGothic" charset="-128"/>
                <a:cs typeface="Arial" charset="0"/>
              </a:rPr>
              <a:t>ll now turn to the first question and explore </a:t>
            </a:r>
            <a:r>
              <a:rPr kumimoji="0" lang="en-US" altLang="ja-JP"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w</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hat the research says about social-emotional development, social interactions, and academic success.</a:t>
            </a:r>
            <a:endParaRPr lang="en-US" altLang="en-US" dirty="0">
              <a:latin typeface="Arial" panose="020B0604020202020204" pitchFamily="34" charset="0"/>
            </a:endParaRPr>
          </a:p>
          <a:p>
            <a:pPr defTabSz="457200">
              <a:spcAft>
                <a:spcPts val="0"/>
              </a:spcAft>
            </a:pPr>
            <a:endParaRPr lang="en-US" altLang="en-US" dirty="0">
              <a:latin typeface="Arial" panose="020B0604020202020204" pitchFamily="34" charset="0"/>
            </a:endParaRPr>
          </a:p>
          <a:p>
            <a:pPr>
              <a:spcAft>
                <a:spcPts val="0"/>
              </a:spcAft>
            </a:pP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70B7-2801-484E-87A2-BEE058067D79}" type="slidenum">
              <a:rPr lang="en-US" altLang="en-US">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287524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ln/>
          <a:extLst/>
        </p:spPr>
        <p:txBody>
          <a:bodyPr/>
          <a:lstStyle/>
          <a:p>
            <a:pPr eaLnBrk="1" hangingPunct="1">
              <a:defRPr/>
            </a:pPr>
            <a:r>
              <a:rPr lang="en-US" altLang="en-US" b="1" dirty="0">
                <a:latin typeface="Arial" panose="020B0604020202020204" pitchFamily="34" charset="0"/>
              </a:rPr>
              <a:t>Presenter Remarks: </a:t>
            </a:r>
          </a:p>
          <a:p>
            <a:pPr eaLnBrk="1" hangingPunct="1">
              <a:spcBef>
                <a:spcPts val="0"/>
              </a:spcBef>
              <a:spcAft>
                <a:spcPts val="0"/>
              </a:spcAft>
              <a:defRPr/>
            </a:pPr>
            <a:r>
              <a:rPr lang="en-US" altLang="en-US" dirty="0">
                <a:latin typeface="Arial" panose="020B0604020202020204" pitchFamily="34" charset="0"/>
              </a:rPr>
              <a:t>Let’s take a deeper look at the developmental progressions of social emotional development, focusing on social interactions.</a:t>
            </a:r>
          </a:p>
          <a:p>
            <a:pPr marL="171450" indent="-171450" eaLnBrk="1" hangingPunct="1">
              <a:spcBef>
                <a:spcPts val="0"/>
              </a:spcBef>
              <a:spcAft>
                <a:spcPts val="0"/>
              </a:spcAft>
              <a:buFontTx/>
              <a:buChar char="•"/>
              <a:defRPr/>
            </a:pPr>
            <a:r>
              <a:rPr lang="en-US" altLang="en-US" dirty="0">
                <a:latin typeface="Arial" panose="020B0604020202020204" pitchFamily="34" charset="0"/>
              </a:rPr>
              <a:t>What do you know about _____? </a:t>
            </a:r>
            <a:r>
              <a:rPr lang="en-US" altLang="en-US" i="1" dirty="0">
                <a:latin typeface="Arial" panose="020B0604020202020204" pitchFamily="34" charset="0"/>
              </a:rPr>
              <a:t>Click to reveal once resource at a time.</a:t>
            </a:r>
          </a:p>
          <a:p>
            <a:pPr marL="171450" indent="-171450" eaLnBrk="1" hangingPunct="1">
              <a:spcBef>
                <a:spcPts val="0"/>
              </a:spcBef>
              <a:spcAft>
                <a:spcPts val="0"/>
              </a:spcAft>
              <a:buFontTx/>
              <a:buChar char="•"/>
              <a:defRPr/>
            </a:pPr>
            <a:r>
              <a:rPr lang="en-US" altLang="en-US" dirty="0">
                <a:latin typeface="Arial" panose="020B0604020202020204" pitchFamily="34" charset="0"/>
              </a:rPr>
              <a:t>How do you use this resource now in your work? </a:t>
            </a:r>
          </a:p>
          <a:p>
            <a:pPr marL="171450" indent="-171450" eaLnBrk="1" hangingPunct="1">
              <a:spcBef>
                <a:spcPts val="0"/>
              </a:spcBef>
              <a:spcAft>
                <a:spcPts val="0"/>
              </a:spcAft>
              <a:buFontTx/>
              <a:buChar char="•"/>
              <a:defRPr/>
            </a:pPr>
            <a:endParaRPr lang="en-US" altLang="en-US" dirty="0">
              <a:latin typeface="Arial" panose="020B0604020202020204" pitchFamily="34" charset="0"/>
            </a:endParaRPr>
          </a:p>
          <a:p>
            <a:pPr eaLnBrk="1" hangingPunct="1">
              <a:spcBef>
                <a:spcPts val="0"/>
              </a:spcBef>
              <a:spcAft>
                <a:spcPts val="0"/>
              </a:spcAft>
              <a:defRPr/>
            </a:pPr>
            <a:r>
              <a:rPr lang="en-US" altLang="en-US" dirty="0">
                <a:latin typeface="Arial" panose="020B0604020202020204" pitchFamily="34" charset="0"/>
              </a:rPr>
              <a:t>As we</a:t>
            </a:r>
            <a:r>
              <a:rPr lang="en-US" altLang="en-US" baseline="0" dirty="0">
                <a:latin typeface="Arial" panose="020B0604020202020204" pitchFamily="34" charset="0"/>
              </a:rPr>
              <a:t> </a:t>
            </a:r>
            <a:r>
              <a:rPr lang="en-US" altLang="en-US" dirty="0">
                <a:latin typeface="Arial" panose="020B0604020202020204" pitchFamily="34" charset="0"/>
              </a:rPr>
              <a:t>established, transitional kindergarten (TK) is year one of a two-year program. The first year is spent focused on the learning foundations. The California state standards (Common Core) are what children in</a:t>
            </a:r>
            <a:r>
              <a:rPr lang="en-US" altLang="en-US" baseline="0" dirty="0">
                <a:latin typeface="Arial" panose="020B0604020202020204" pitchFamily="34" charset="0"/>
              </a:rPr>
              <a:t> kindergarten are expected to do at the end of their kindergarten year. For children in TK, kindergarten is the second year of a two year program</a:t>
            </a:r>
            <a:r>
              <a:rPr lang="en-US" altLang="en-US" dirty="0">
                <a:latin typeface="Arial" panose="020B0604020202020204" pitchFamily="34" charset="0"/>
              </a:rPr>
              <a:t>. The alignment document can be used to connect the two. Additionally, the</a:t>
            </a:r>
            <a:r>
              <a:rPr lang="en-US" altLang="en-US" baseline="0" dirty="0">
                <a:latin typeface="Arial" panose="020B0604020202020204" pitchFamily="34" charset="0"/>
              </a:rPr>
              <a:t> </a:t>
            </a:r>
            <a:r>
              <a:rPr lang="en-US" altLang="en-US" dirty="0">
                <a:latin typeface="Arial" panose="020B0604020202020204" pitchFamily="34" charset="0"/>
              </a:rPr>
              <a:t>DRDP-K may be used</a:t>
            </a:r>
            <a:r>
              <a:rPr lang="en-US" altLang="en-US" baseline="0" dirty="0">
                <a:latin typeface="Arial" panose="020B0604020202020204" pitchFamily="34" charset="0"/>
              </a:rPr>
              <a:t> </a:t>
            </a:r>
            <a:r>
              <a:rPr lang="en-US" altLang="en-US" dirty="0">
                <a:latin typeface="Arial" panose="020B0604020202020204" pitchFamily="34" charset="0"/>
              </a:rPr>
              <a:t>to better understand the full range of development that occurs between the 60 month foundations (beginning of TK year) and the California state standards (end of 2</a:t>
            </a:r>
            <a:r>
              <a:rPr lang="en-US" altLang="en-US" baseline="30000" dirty="0">
                <a:latin typeface="Arial" panose="020B0604020202020204" pitchFamily="34" charset="0"/>
              </a:rPr>
              <a:t>nd</a:t>
            </a:r>
            <a:r>
              <a:rPr lang="en-US" altLang="en-US" dirty="0">
                <a:latin typeface="Arial" panose="020B0604020202020204" pitchFamily="34" charset="0"/>
              </a:rPr>
              <a:t> year of kindergarten).</a:t>
            </a:r>
          </a:p>
          <a:p>
            <a:pPr eaLnBrk="1" hangingPunct="1">
              <a:spcBef>
                <a:spcPts val="0"/>
              </a:spcBef>
              <a:spcAft>
                <a:spcPts val="0"/>
              </a:spcAft>
              <a:defRPr/>
            </a:pPr>
            <a:endParaRPr lang="en-US" altLang="en-US" dirty="0">
              <a:latin typeface="Arial" panose="020B0604020202020204" pitchFamily="34" charset="0"/>
            </a:endParaRPr>
          </a:p>
          <a:p>
            <a:pPr marL="0" marR="0" indent="0" algn="l" defTabSz="914400" rtl="0" eaLnBrk="1" fontAlgn="base" latinLnBrk="0" hangingPunct="1">
              <a:spcBef>
                <a:spcPts val="0"/>
              </a:spcBef>
              <a:spcAft>
                <a:spcPts val="0"/>
              </a:spcAft>
              <a:buClrTx/>
              <a:buSzTx/>
              <a:buFontTx/>
              <a:buNone/>
              <a:tabLst/>
              <a:defRPr/>
            </a:pPr>
            <a:r>
              <a:rPr lang="en-US" altLang="en-US" dirty="0">
                <a:latin typeface="Arial" panose="020B0604020202020204" pitchFamily="34" charset="0"/>
              </a:rPr>
              <a:t>Please note that there is a picture of the California standards for English language</a:t>
            </a:r>
            <a:r>
              <a:rPr lang="en-US" altLang="en-US" baseline="0" dirty="0">
                <a:latin typeface="Arial" panose="020B0604020202020204" pitchFamily="34" charset="0"/>
              </a:rPr>
              <a:t> arts</a:t>
            </a:r>
            <a:r>
              <a:rPr lang="en-US" altLang="en-US" dirty="0">
                <a:latin typeface="Arial" panose="020B0604020202020204" pitchFamily="34" charset="0"/>
              </a:rPr>
              <a:t>, history-social studies, science and technical subjects as well as a picture of the California health standards for k-12. Social emotional standards for kindergarten have</a:t>
            </a:r>
            <a:r>
              <a:rPr lang="en-US" altLang="en-US" baseline="0" dirty="0">
                <a:latin typeface="Arial" panose="020B0604020202020204" pitchFamily="34" charset="0"/>
              </a:rPr>
              <a:t> not been developed. </a:t>
            </a:r>
            <a:r>
              <a:rPr lang="en-US" altLang="en-US" dirty="0">
                <a:latin typeface="Arial" panose="020B0604020202020204" pitchFamily="34" charset="0"/>
              </a:rPr>
              <a:t>Some components of social emotional development may be found in other domains such as History-Social Science (Table 1.8 Overview of the Alignment Between the Social–Emotional Development Domain and the California Content Standards for Kindergarten, p.145)  and Health. The </a:t>
            </a:r>
            <a:r>
              <a:rPr lang="en-US" altLang="en-US" dirty="0">
                <a:ea typeface="MS PGothic" charset="-128"/>
              </a:rPr>
              <a:t>Social-Emotional Development domain alignment between preschool and kindergarten</a:t>
            </a:r>
            <a:r>
              <a:rPr lang="en-US" altLang="en-US" baseline="0" dirty="0">
                <a:ea typeface="MS PGothic" charset="-128"/>
              </a:rPr>
              <a:t> </a:t>
            </a:r>
            <a:r>
              <a:rPr lang="en-US" altLang="en-US" dirty="0">
                <a:ea typeface="MS PGothic" charset="-128"/>
              </a:rPr>
              <a:t>becomes absorbed into health education in the Mental, Emotional, and Social Health Content Area</a:t>
            </a:r>
            <a:r>
              <a:rPr lang="en-US" altLang="en-US" baseline="0" dirty="0">
                <a:ea typeface="MS PGothic" charset="-128"/>
              </a:rPr>
              <a:t> (Table 1.1 Overview of the Alignment Between the Social–Emotional Development domain and the California Content Standards for Kindergarten, pp. 25-32)</a:t>
            </a:r>
            <a:endParaRPr lang="en-US" altLang="en-US" dirty="0">
              <a:ea typeface="MS PGothic" charset="-128"/>
            </a:endParaRPr>
          </a:p>
          <a:p>
            <a:pPr eaLnBrk="1" hangingPunct="1">
              <a:spcBef>
                <a:spcPts val="0"/>
              </a:spcBef>
              <a:spcAft>
                <a:spcPts val="0"/>
              </a:spcAft>
              <a:defRPr/>
            </a:pPr>
            <a:r>
              <a:rPr lang="en-US" altLang="en-US" dirty="0">
                <a:latin typeface="Arial" panose="020B0604020202020204" pitchFamily="34" charset="0"/>
              </a:rPr>
              <a:t>.  </a:t>
            </a:r>
          </a:p>
          <a:p>
            <a:pPr eaLnBrk="1" hangingPunct="1">
              <a:defRPr/>
            </a:pPr>
            <a:endParaRPr lang="en-US" altLang="en-US" b="1" dirty="0">
              <a:latin typeface="Arial" panose="020B0604020202020204" pitchFamily="34" charset="0"/>
            </a:endParaRPr>
          </a:p>
        </p:txBody>
      </p:sp>
      <p:sp>
        <p:nvSpPr>
          <p:cNvPr id="47107" name="Slide Number Placeholder 1"/>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E3F604DA-D171-3C4C-81FE-42F49477B617}" type="slidenum">
              <a:rPr lang="en-US" altLang="en-US"/>
              <a:pPr>
                <a:spcBef>
                  <a:spcPct val="0"/>
                </a:spcBef>
              </a:pPr>
              <a:t>14</a:t>
            </a:fld>
            <a:endParaRPr lang="en-US" altLang="en-US" dirty="0"/>
          </a:p>
        </p:txBody>
      </p:sp>
    </p:spTree>
    <p:extLst>
      <p:ext uri="{BB962C8B-B14F-4D97-AF65-F5344CB8AC3E}">
        <p14:creationId xmlns:p14="http://schemas.microsoft.com/office/powerpoint/2010/main" val="1143569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Slide Image Placeholder 1"/>
          <p:cNvSpPr>
            <a:spLocks noGrp="1" noRot="1" noChangeAspect="1" noTextEdit="1"/>
          </p:cNvSpPr>
          <p:nvPr>
            <p:ph type="sldImg"/>
          </p:nvPr>
        </p:nvSpPr>
        <p:spPr>
          <a:xfrm>
            <a:off x="1068388" y="696913"/>
            <a:ext cx="4648200" cy="3486150"/>
          </a:xfrm>
          <a:ln/>
        </p:spPr>
      </p:sp>
      <p:sp>
        <p:nvSpPr>
          <p:cNvPr id="62468" name="Notes Placeholder 2"/>
          <p:cNvSpPr>
            <a:spLocks noGrp="1"/>
          </p:cNvSpPr>
          <p:nvPr>
            <p:ph type="body" idx="1"/>
          </p:nvPr>
        </p:nvSpPr>
        <p:spPr>
          <a:xfrm>
            <a:off x="649288" y="4398047"/>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oAutofit/>
          </a:bodyPr>
          <a:lstStyle/>
          <a:p>
            <a:pPr defTabSz="457200">
              <a:spcBef>
                <a:spcPts val="0"/>
              </a:spcBef>
              <a:spcAft>
                <a:spcPts val="0"/>
              </a:spcAft>
            </a:pPr>
            <a:r>
              <a:rPr lang="en-US" b="1" dirty="0"/>
              <a:t>Presenter Remarks: </a:t>
            </a:r>
            <a:endParaRPr lang="en-US" baseline="0" dirty="0"/>
          </a:p>
          <a:p>
            <a:pPr>
              <a:spcBef>
                <a:spcPts val="0"/>
              </a:spcBef>
              <a:spcAft>
                <a:spcPts val="0"/>
              </a:spcAft>
            </a:pPr>
            <a:r>
              <a:rPr lang="en-US" dirty="0"/>
              <a:t>Volume 1 of the Preschool Learning</a:t>
            </a:r>
            <a:r>
              <a:rPr lang="en-US" baseline="0" dirty="0"/>
              <a:t> Foundations </a:t>
            </a:r>
            <a:r>
              <a:rPr lang="en-US" dirty="0"/>
              <a:t>addresses four domains: Social-Emotional Development, Language and Literacy, English-language Development, and Mathematics. </a:t>
            </a:r>
          </a:p>
          <a:p>
            <a:pPr>
              <a:spcBef>
                <a:spcPts val="0"/>
              </a:spcBef>
              <a:spcAft>
                <a:spcPts val="0"/>
              </a:spcAft>
            </a:pPr>
            <a:r>
              <a:rPr lang="en-US" dirty="0"/>
              <a:t>Today we are looking at the chapter on English-language development. Let’s take a closer look at one foundation for an example:</a:t>
            </a:r>
            <a:endParaRPr lang="en-US" altLang="en-US" dirty="0">
              <a:ea typeface="ＭＳ Ｐゴシック" charset="-128"/>
            </a:endParaRPr>
          </a:p>
          <a:p>
            <a:pPr marL="171450" indent="-171450" eaLnBrk="1" fontAlgn="auto" hangingPunct="1">
              <a:spcBef>
                <a:spcPts val="0"/>
              </a:spcBef>
              <a:spcAft>
                <a:spcPts val="0"/>
              </a:spcAft>
              <a:buFont typeface="Arial"/>
              <a:buChar char="•"/>
              <a:defRPr/>
            </a:pPr>
            <a:r>
              <a:rPr lang="en-US" altLang="en-US" dirty="0">
                <a:ea typeface="ＭＳ Ｐゴシック" charset="-128"/>
              </a:rPr>
              <a:t>Open the Preschool</a:t>
            </a:r>
            <a:r>
              <a:rPr lang="en-US" altLang="en-US" baseline="0" dirty="0">
                <a:ea typeface="ＭＳ Ｐゴシック" charset="-128"/>
              </a:rPr>
              <a:t> Learning Foundations, Volume 1, </a:t>
            </a:r>
            <a:r>
              <a:rPr lang="en-US" altLang="en-US" dirty="0">
                <a:ea typeface="ＭＳ Ｐゴシック" charset="-128"/>
              </a:rPr>
              <a:t>and find a page where the age levels appear. This is an example of a foundation page. </a:t>
            </a:r>
          </a:p>
          <a:p>
            <a:pPr marL="171450" indent="-171450" eaLnBrk="1" fontAlgn="auto" hangingPunct="1">
              <a:spcBef>
                <a:spcPts val="0"/>
              </a:spcBef>
              <a:spcAft>
                <a:spcPts val="0"/>
              </a:spcAft>
              <a:buFont typeface="Arial"/>
              <a:buChar char="•"/>
              <a:defRPr/>
            </a:pPr>
            <a:r>
              <a:rPr lang="en-US" altLang="en-US" dirty="0">
                <a:ea typeface="ＭＳ Ｐゴシック" charset="-128"/>
              </a:rPr>
              <a:t>Look across the page and notice the developmental progression at around 48 months and what changes at 60 months of age. </a:t>
            </a:r>
            <a:r>
              <a:rPr lang="en-US" altLang="en-US" i="1" dirty="0">
                <a:ea typeface="ＭＳ Ｐゴシック" charset="-128"/>
              </a:rPr>
              <a:t>Solicit a few participants to read what they see.</a:t>
            </a:r>
          </a:p>
          <a:p>
            <a:pPr marL="171450" indent="-171450">
              <a:spcBef>
                <a:spcPts val="0"/>
              </a:spcBef>
              <a:spcAft>
                <a:spcPts val="0"/>
              </a:spcAft>
              <a:buFont typeface="Arial"/>
              <a:buChar char="•"/>
              <a:defRPr/>
            </a:pPr>
            <a:r>
              <a:rPr lang="en-US" altLang="en-US" i="1" dirty="0">
                <a:ea typeface="ＭＳ Ｐゴシック" charset="-128"/>
              </a:rPr>
              <a:t>Summarize the exploration with the following key note. </a:t>
            </a:r>
            <a:r>
              <a:rPr lang="en-US" altLang="en-US" dirty="0">
                <a:ea typeface="ＭＳ Ｐゴシック" charset="-128"/>
              </a:rPr>
              <a:t>Because children develop at different rates, the foundations were designed to support the belief that certain stages of development will occur at different times for all students. You will notice “at around” in the description. It is important to remember this variability occurs.</a:t>
            </a:r>
          </a:p>
          <a:p>
            <a:pPr marL="171450" indent="-171450">
              <a:spcBef>
                <a:spcPts val="0"/>
              </a:spcBef>
              <a:spcAft>
                <a:spcPts val="0"/>
              </a:spcAft>
              <a:buFont typeface="Arial"/>
              <a:buChar char="•"/>
              <a:defRPr/>
            </a:pPr>
            <a:r>
              <a:rPr lang="en-US" dirty="0">
                <a:ea typeface="MS PGothic" charset="0"/>
              </a:rPr>
              <a:t>The foundations also assume that children have access to appropriate support in high quality programs.</a:t>
            </a:r>
            <a:r>
              <a:rPr lang="en-US" baseline="0" dirty="0">
                <a:ea typeface="MS PGothic" charset="0"/>
              </a:rPr>
              <a:t> </a:t>
            </a:r>
            <a:r>
              <a:rPr lang="en-US" dirty="0">
                <a:ea typeface="MS PGothic" charset="0"/>
              </a:rPr>
              <a:t>This includes:</a:t>
            </a:r>
          </a:p>
          <a:p>
            <a:pPr marL="457200" indent="-171450" eaLnBrk="1" hangingPunct="1">
              <a:spcBef>
                <a:spcPts val="0"/>
              </a:spcBef>
              <a:spcAft>
                <a:spcPts val="0"/>
              </a:spcAft>
              <a:buFont typeface="Wingdings" panose="05000000000000000000" pitchFamily="2" charset="2"/>
              <a:buChar char="§"/>
            </a:pPr>
            <a:r>
              <a:rPr lang="en-US" dirty="0">
                <a:ea typeface="MS PGothic" charset="0"/>
              </a:rPr>
              <a:t>Environments and experiences that encourage active, playful exploration and experimentation. Clearly defined learning centers where materials are rotated.</a:t>
            </a:r>
          </a:p>
          <a:p>
            <a:pPr marL="457200" indent="-171450" eaLnBrk="1" hangingPunct="1">
              <a:spcBef>
                <a:spcPts val="0"/>
              </a:spcBef>
              <a:spcAft>
                <a:spcPts val="0"/>
              </a:spcAft>
              <a:buFont typeface="Wingdings" panose="05000000000000000000" pitchFamily="2" charset="2"/>
              <a:buChar char="§"/>
            </a:pPr>
            <a:r>
              <a:rPr lang="en-US" dirty="0">
                <a:ea typeface="MS PGothic" charset="0"/>
              </a:rPr>
              <a:t>Purposeful teaching to help children gain knowledge and skills. </a:t>
            </a:r>
          </a:p>
          <a:p>
            <a:pPr marL="457200" indent="-171450" eaLnBrk="1" hangingPunct="1">
              <a:spcBef>
                <a:spcPts val="0"/>
              </a:spcBef>
              <a:spcAft>
                <a:spcPts val="0"/>
              </a:spcAft>
              <a:buFont typeface="Wingdings" panose="05000000000000000000" pitchFamily="2" charset="2"/>
              <a:buChar char="§"/>
            </a:pPr>
            <a:r>
              <a:rPr lang="en-US" dirty="0">
                <a:ea typeface="MS PGothic" charset="0"/>
              </a:rPr>
              <a:t>Predictable schedules and routines with large blocks of time for play and skillful integration of curriculum with an intentional focus on content.</a:t>
            </a:r>
          </a:p>
          <a:p>
            <a:pPr marL="457200" indent="-171450" eaLnBrk="1" hangingPunct="1">
              <a:spcBef>
                <a:spcPts val="0"/>
              </a:spcBef>
              <a:spcAft>
                <a:spcPts val="0"/>
              </a:spcAft>
              <a:buFont typeface="Wingdings" panose="05000000000000000000" pitchFamily="2" charset="2"/>
              <a:buChar char="§"/>
            </a:pPr>
            <a:r>
              <a:rPr lang="en-US" dirty="0">
                <a:ea typeface="MS PGothic" charset="0"/>
              </a:rPr>
              <a:t>Specific support for English</a:t>
            </a:r>
            <a:r>
              <a:rPr lang="en-US" baseline="0" dirty="0">
                <a:ea typeface="MS PGothic" charset="0"/>
              </a:rPr>
              <a:t> </a:t>
            </a:r>
            <a:r>
              <a:rPr lang="en-US" dirty="0">
                <a:ea typeface="MS PGothic" charset="0"/>
              </a:rPr>
              <a:t>learners with staff that have knowledge of the stages of English-language acquisition.</a:t>
            </a:r>
          </a:p>
          <a:p>
            <a:pPr marL="457200" indent="-171450" eaLnBrk="1" hangingPunct="1">
              <a:spcBef>
                <a:spcPts val="0"/>
              </a:spcBef>
              <a:spcAft>
                <a:spcPts val="0"/>
              </a:spcAft>
              <a:buFont typeface="Wingdings" panose="05000000000000000000" pitchFamily="2" charset="2"/>
              <a:buChar char="§"/>
            </a:pPr>
            <a:r>
              <a:rPr lang="en-US" dirty="0">
                <a:ea typeface="MS PGothic" charset="0"/>
              </a:rPr>
              <a:t>Accommodations and adaptations for children with disabilities and additional support when needed.</a:t>
            </a:r>
            <a:endParaRPr lang="en-US" dirty="0"/>
          </a:p>
        </p:txBody>
      </p:sp>
      <p:sp>
        <p:nvSpPr>
          <p:cNvPr id="2" name="Slide Number Placeholder 1"/>
          <p:cNvSpPr>
            <a:spLocks noGrp="1"/>
          </p:cNvSpPr>
          <p:nvPr>
            <p:ph type="sldNum" sz="quarter" idx="10"/>
          </p:nvPr>
        </p:nvSpPr>
        <p:spPr/>
        <p:txBody>
          <a:bodyPr/>
          <a:lstStyle/>
          <a:p>
            <a:fld id="{FCE9ED2B-B8DD-438B-A0BE-FFD01778ACBF}" type="slidenum">
              <a:rPr lang="en-US" altLang="en-US" smtClean="0"/>
              <a:pPr/>
              <a:t>15</a:t>
            </a:fld>
            <a:endParaRPr lang="en-US" altLang="en-US" dirty="0"/>
          </a:p>
        </p:txBody>
      </p:sp>
    </p:spTree>
    <p:extLst>
      <p:ext uri="{BB962C8B-B14F-4D97-AF65-F5344CB8AC3E}">
        <p14:creationId xmlns:p14="http://schemas.microsoft.com/office/powerpoint/2010/main" val="171575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A92EF7-5F9C-499F-B730-0CB5EF94DF7B}" type="slidenum">
              <a:rPr lang="en-US" altLang="en-US" sz="1200"/>
              <a:pPr/>
              <a:t>16</a:t>
            </a:fld>
            <a:endParaRPr lang="en-US" altLang="en-US" sz="1200"/>
          </a:p>
        </p:txBody>
      </p:sp>
      <p:sp>
        <p:nvSpPr>
          <p:cNvPr id="41986"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altLang="en-US" b="1" baseline="0" dirty="0"/>
              <a:t>Presenter Remarks:</a:t>
            </a:r>
            <a:br>
              <a:rPr lang="en-US" altLang="en-US" b="1" baseline="0" dirty="0"/>
            </a:b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Let’s </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discuss each </a:t>
            </a: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component of the foundations</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domain is Social-Emotional Development.</a:t>
            </a:r>
          </a:p>
          <a:p>
            <a:pPr marL="174708" marR="0" lvl="0" indent="-174708" algn="l" defTabSz="465887"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strand is </a:t>
            </a:r>
            <a:r>
              <a:rPr kumimoji="0" lang="en-US" sz="1200" b="0" i="0" u="none" strike="noStrike" kern="1200" cap="none" spc="0" normalizeH="0" baseline="0" noProof="0" dirty="0">
                <a:ln/>
                <a:solidFill>
                  <a:prstClr val="black"/>
                </a:solidFill>
                <a:effectLst/>
                <a:uLnTx/>
                <a:uFillTx/>
                <a:latin typeface="Arial" pitchFamily="34" charset="0"/>
                <a:ea typeface="ＭＳ Ｐゴシック" pitchFamily="34" charset="-128"/>
                <a:cs typeface="Arial" pitchFamily="34" charset="0"/>
              </a:rPr>
              <a:t>Social Interaction.</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substrand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is Interaction with Familiar Adults.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Note that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substrands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always end with a zero (1.0, 2.0, etc.).</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two age levels are at around 48 months and at around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Each foundation describes typical behaviors at around 48 months and at around 60 months (or four to five years of age).</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foundations for each age level are listed below the age levels.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There are two for each age level on this page (1.1 and 1.2 for 48 months; 1.1 and 1.2 for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Notice that there is a developmental progression from four years old to five years old within a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ＭＳ Ｐゴシック" charset="0"/>
              </a:rPr>
              <a:t>substrand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examples for each foundation are listed.</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These are only a few of the ways that children may demonstrate the behavior in the foundation.</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Many of the foundations also have footnotes that include information specific for students with IEPs or students with disabilities, such as information about adaptations or accommodations.</a:t>
            </a:r>
          </a:p>
          <a:p>
            <a:pPr>
              <a:buFontTx/>
              <a:buChar char="•"/>
            </a:pP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02180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96A02878-4783-A649-B894-99B359BC34BA}" type="slidenum">
              <a:rPr lang="en-US" altLang="en-US"/>
              <a:pPr>
                <a:spcBef>
                  <a:spcPct val="0"/>
                </a:spcBef>
              </a:pPr>
              <a:t>17</a:t>
            </a:fld>
            <a:endParaRPr lang="en-US" altLang="en-US"/>
          </a:p>
        </p:txBody>
      </p:sp>
      <p:sp>
        <p:nvSpPr>
          <p:cNvPr id="49154" name="Rectangle 2"/>
          <p:cNvSpPr>
            <a:spLocks noGrp="1" noRot="1" noChangeAspect="1" noTextEdit="1"/>
          </p:cNvSpPr>
          <p:nvPr>
            <p:ph type="sldImg"/>
          </p:nvPr>
        </p:nvSpPr>
        <p:spPr>
          <a:ln/>
        </p:spPr>
      </p:sp>
      <p:sp>
        <p:nvSpPr>
          <p:cNvPr id="49155"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Presenter Remarks: </a:t>
            </a:r>
            <a:endParaRPr lang="en-US" altLang="en-US" u="sng" dirty="0">
              <a:ea typeface="MS PGothic" charset="-128"/>
              <a:hlinkClick r:id="rId3"/>
            </a:endParaRPr>
          </a:p>
          <a:p>
            <a:pPr defTabSz="457200" eaLnBrk="1" hangingPunct="1"/>
            <a:r>
              <a:rPr lang="en-US" altLang="en-US" dirty="0">
                <a:ea typeface="MS PGothic" charset="-128"/>
              </a:rPr>
              <a:t>The Alignment of the California Preschool Learning Foundations with Key Early Education Resources provides an in-depth analysis of how the nine domains of the preschool foundations closely align with the California Infant/Toddler Learning and Development Foundations, the California Content Standards, the Common Core State Standards, and the Head Start Child Development and Early Learning Framework.</a:t>
            </a:r>
          </a:p>
          <a:p>
            <a:pPr defTabSz="457200" eaLnBrk="1" hangingPunct="1"/>
            <a:endParaRPr lang="en-US" altLang="en-US" dirty="0">
              <a:ea typeface="MS PGothic" charset="-128"/>
            </a:endParaRPr>
          </a:p>
          <a:p>
            <a:pPr defTabSz="457200" eaLnBrk="1" hangingPunct="1"/>
            <a:r>
              <a:rPr lang="en-US" altLang="en-US" dirty="0">
                <a:ea typeface="MS PGothic" charset="-128"/>
              </a:rPr>
              <a:t>Please take out Handout 2:</a:t>
            </a:r>
            <a:r>
              <a:rPr lang="en-US" altLang="en-US" baseline="0" dirty="0">
                <a:ea typeface="MS PGothic" charset="-128"/>
              </a:rPr>
              <a:t> </a:t>
            </a:r>
            <a:r>
              <a:rPr lang="en-US" altLang="en-US" dirty="0">
                <a:ea typeface="MS PGothic" charset="-128"/>
              </a:rPr>
              <a:t>The Alignment Document and Social Interactions</a:t>
            </a:r>
            <a:r>
              <a:rPr lang="en-US" altLang="en-US" baseline="0" dirty="0">
                <a:ea typeface="MS PGothic" charset="-128"/>
              </a:rPr>
              <a:t> Foundations</a:t>
            </a:r>
            <a:r>
              <a:rPr lang="en-US" altLang="en-US" dirty="0">
                <a:ea typeface="MS PGothic" charset="-128"/>
              </a:rPr>
              <a:t>. Take a moment to independently</a:t>
            </a:r>
            <a:r>
              <a:rPr lang="en-US" altLang="en-US" baseline="0" dirty="0">
                <a:ea typeface="MS PGothic" charset="-128"/>
              </a:rPr>
              <a:t> </a:t>
            </a:r>
            <a:r>
              <a:rPr lang="en-US" altLang="en-US" dirty="0">
                <a:ea typeface="MS PGothic" charset="-128"/>
              </a:rPr>
              <a:t>explore the handout. When each table member is finished, share your thoughts with each other. </a:t>
            </a:r>
          </a:p>
          <a:p>
            <a:pPr defTabSz="457200" eaLnBrk="1" hangingPunct="1"/>
            <a:endParaRPr lang="en-US" altLang="en-US" dirty="0">
              <a:ea typeface="MS PGothic" charset="-128"/>
            </a:endParaRPr>
          </a:p>
          <a:p>
            <a:pPr defTabSz="457200" eaLnBrk="1" hangingPunct="1">
              <a:spcBef>
                <a:spcPts val="0"/>
              </a:spcBef>
            </a:pPr>
            <a:r>
              <a:rPr lang="en-US" altLang="en-US" b="1" dirty="0">
                <a:ea typeface="MS PGothic" charset="-128"/>
              </a:rPr>
              <a:t>Extra Note: </a:t>
            </a:r>
          </a:p>
          <a:p>
            <a:pPr defTabSz="457200" eaLnBrk="1" hangingPunct="1">
              <a:spcBef>
                <a:spcPts val="0"/>
              </a:spcBef>
            </a:pPr>
            <a:r>
              <a:rPr lang="en-US" altLang="en-US" dirty="0">
                <a:ea typeface="MS PGothic" charset="-128"/>
              </a:rPr>
              <a:t>Trainer should walk around and</a:t>
            </a:r>
            <a:r>
              <a:rPr lang="en-US" altLang="en-US" baseline="0" dirty="0">
                <a:ea typeface="MS PGothic" charset="-128"/>
              </a:rPr>
              <a:t> listen to</a:t>
            </a:r>
            <a:r>
              <a:rPr lang="en-US" altLang="en-US" dirty="0">
                <a:ea typeface="MS PGothic" charset="-128"/>
              </a:rPr>
              <a:t> conversation. Share any “aha” examples or questions to the larger group.</a:t>
            </a:r>
          </a:p>
          <a:p>
            <a:pPr defTabSz="457200" eaLnBrk="1" hangingPunct="1"/>
            <a:endParaRPr lang="en-US" altLang="en-US" dirty="0">
              <a:ea typeface="MS PGothic" charset="-128"/>
            </a:endParaRPr>
          </a:p>
          <a:p>
            <a:pPr defTabSz="457200" eaLnBrk="1" hangingPunct="1"/>
            <a:endParaRPr lang="en-US" altLang="en-US" dirty="0">
              <a:ea typeface="MS PGothic" charset="-128"/>
            </a:endParaRPr>
          </a:p>
          <a:p>
            <a:pPr defTabSz="457200" eaLnBrk="1" hangingPunct="1"/>
            <a:endParaRPr lang="en-US" altLang="en-US" dirty="0">
              <a:ea typeface="MS PGothic" charset="-128"/>
            </a:endParaRPr>
          </a:p>
          <a:p>
            <a:pPr defTabSz="457200" eaLnBrk="1" hangingPunct="1"/>
            <a:endParaRPr lang="en-US" altLang="en-US" dirty="0">
              <a:ea typeface="MS PGothic" charset="-128"/>
            </a:endParaRPr>
          </a:p>
        </p:txBody>
      </p:sp>
    </p:spTree>
    <p:extLst>
      <p:ext uri="{BB962C8B-B14F-4D97-AF65-F5344CB8AC3E}">
        <p14:creationId xmlns:p14="http://schemas.microsoft.com/office/powerpoint/2010/main" val="214470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A7D09A27-D512-C246-9FE4-29A01292C64E}" type="slidenum">
              <a:rPr lang="en-US" altLang="en-US"/>
              <a:pPr>
                <a:spcBef>
                  <a:spcPct val="0"/>
                </a:spcBef>
              </a:pPr>
              <a:t>18</a:t>
            </a:fld>
            <a:endParaRPr lang="en-US" altLang="en-US"/>
          </a:p>
        </p:txBody>
      </p:sp>
      <p:sp>
        <p:nvSpPr>
          <p:cNvPr id="51202" name="Rectangle 2"/>
          <p:cNvSpPr>
            <a:spLocks noGrp="1" noRot="1" noChangeAspect="1" noTextEdit="1"/>
          </p:cNvSpPr>
          <p:nvPr>
            <p:ph type="sldImg"/>
          </p:nvPr>
        </p:nvSpPr>
        <p:spPr>
          <a:ln/>
        </p:spPr>
      </p:sp>
      <p:sp>
        <p:nvSpPr>
          <p:cNvPr id="51203"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Background Information:</a:t>
            </a:r>
          </a:p>
          <a:p>
            <a:pPr defTabSz="457200" eaLnBrk="1" hangingPunct="1"/>
            <a:r>
              <a:rPr lang="en-US" altLang="en-US" dirty="0">
                <a:ea typeface="MS PGothic" charset="-128"/>
              </a:rPr>
              <a:t>Read the standards listed in the chart ahead of training.</a:t>
            </a:r>
          </a:p>
          <a:p>
            <a:pPr defTabSz="457200" eaLnBrk="1" hangingPunct="1"/>
            <a:endParaRPr lang="en-US" altLang="en-US" dirty="0">
              <a:ea typeface="MS PGothic" charset="-128"/>
            </a:endParaRPr>
          </a:p>
          <a:p>
            <a:pPr defTabSz="457200" eaLnBrk="1" hangingPunct="1">
              <a:spcBef>
                <a:spcPct val="0"/>
              </a:spcBef>
              <a:spcAft>
                <a:spcPts val="600"/>
              </a:spcAft>
            </a:pPr>
            <a:r>
              <a:rPr lang="en-US" altLang="en-US" b="1" dirty="0">
                <a:ea typeface="MS PGothic" charset="-128"/>
              </a:rPr>
              <a:t>Presenter Remarks: </a:t>
            </a:r>
          </a:p>
          <a:p>
            <a:pPr defTabSz="457200" eaLnBrk="1" hangingPunct="1">
              <a:spcBef>
                <a:spcPct val="0"/>
              </a:spcBef>
            </a:pPr>
            <a:r>
              <a:rPr lang="en-US" altLang="en-US" dirty="0">
                <a:ea typeface="MS PGothic" charset="-128"/>
              </a:rPr>
              <a:t>By supporting social-emotional development, we are supporting the developmental continuum that begins in infancy and continues in TK into elementary school.</a:t>
            </a:r>
          </a:p>
          <a:p>
            <a:pPr defTabSz="457200" eaLnBrk="1" hangingPunct="1">
              <a:spcBef>
                <a:spcPct val="0"/>
              </a:spcBef>
            </a:pPr>
            <a:endParaRPr lang="en-US" altLang="en-US" dirty="0">
              <a:ea typeface="MS PGothic" charset="-128"/>
            </a:endParaRPr>
          </a:p>
          <a:p>
            <a:pPr defTabSz="457200" eaLnBrk="1" hangingPunct="1">
              <a:spcBef>
                <a:spcPct val="0"/>
              </a:spcBef>
            </a:pPr>
            <a:r>
              <a:rPr lang="en-US" altLang="en-US" dirty="0">
                <a:ea typeface="MS PGothic" charset="-128"/>
              </a:rPr>
              <a:t>What stands out to you about the social-emotional domain alignment between preschool and kindergarten? (It becomes absorbed into health education in the mental, emotional, and social health content area.)</a:t>
            </a:r>
          </a:p>
          <a:p>
            <a:pPr defTabSz="457200" eaLnBrk="1" hangingPunct="1"/>
            <a:endParaRPr lang="en-US" altLang="en-US" dirty="0">
              <a:ea typeface="MS PGothic" charset="-128"/>
            </a:endParaRPr>
          </a:p>
        </p:txBody>
      </p:sp>
    </p:spTree>
    <p:extLst>
      <p:ext uri="{BB962C8B-B14F-4D97-AF65-F5344CB8AC3E}">
        <p14:creationId xmlns:p14="http://schemas.microsoft.com/office/powerpoint/2010/main" val="57521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9B423F9E-D8F5-A340-BDCF-A746C19BF7A2}" type="slidenum">
              <a:rPr lang="en-US" altLang="en-US"/>
              <a:pPr>
                <a:spcBef>
                  <a:spcPct val="0"/>
                </a:spcBef>
              </a:pPr>
              <a:t>19</a:t>
            </a:fld>
            <a:endParaRPr lang="en-US" altLang="en-US"/>
          </a:p>
        </p:txBody>
      </p:sp>
      <p:sp>
        <p:nvSpPr>
          <p:cNvPr id="53250" name="Rectangle 2"/>
          <p:cNvSpPr>
            <a:spLocks noGrp="1" noRot="1" noChangeAspect="1" noTextEdit="1"/>
          </p:cNvSpPr>
          <p:nvPr>
            <p:ph type="sldImg"/>
          </p:nvPr>
        </p:nvSpPr>
        <p:spPr>
          <a:ln/>
        </p:spPr>
      </p:sp>
      <p:sp>
        <p:nvSpPr>
          <p:cNvPr id="53251"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Background Information:</a:t>
            </a:r>
          </a:p>
          <a:p>
            <a:pPr defTabSz="457200" eaLnBrk="1" hangingPunct="1"/>
            <a:r>
              <a:rPr lang="en-US" altLang="en-US" dirty="0">
                <a:ea typeface="MS PGothic" charset="-128"/>
              </a:rPr>
              <a:t>Read the standards listed in the chart ahead of training.</a:t>
            </a:r>
          </a:p>
          <a:p>
            <a:pPr defTabSz="457200" eaLnBrk="1" hangingPunct="1"/>
            <a:endParaRPr lang="en-US" altLang="en-US" dirty="0">
              <a:ea typeface="MS PGothic" charset="-128"/>
            </a:endParaRPr>
          </a:p>
          <a:p>
            <a:pPr defTabSz="457200" eaLnBrk="1" hangingPunct="1"/>
            <a:r>
              <a:rPr lang="en-US" altLang="en-US" b="1" dirty="0">
                <a:ea typeface="MS PGothic" charset="-128"/>
              </a:rPr>
              <a:t>Presenter Remarks: </a:t>
            </a:r>
            <a:r>
              <a:rPr lang="en-US" altLang="en-US" i="1" dirty="0">
                <a:ea typeface="MS PGothic" charset="-128"/>
              </a:rPr>
              <a:t>Solicit observations in your own words.</a:t>
            </a:r>
          </a:p>
          <a:p>
            <a:pPr defTabSz="457200" eaLnBrk="1" hangingPunct="1"/>
            <a:r>
              <a:rPr lang="en-US" altLang="en-US" dirty="0">
                <a:ea typeface="MS PGothic" charset="-128"/>
              </a:rPr>
              <a:t>It is important to notice that while some of the social-emotional standards for preschoolers are aligned</a:t>
            </a:r>
            <a:r>
              <a:rPr lang="en-US" altLang="en-US" baseline="0" dirty="0">
                <a:ea typeface="MS PGothic" charset="-128"/>
              </a:rPr>
              <a:t> with</a:t>
            </a:r>
            <a:r>
              <a:rPr lang="en-US" altLang="en-US" dirty="0">
                <a:ea typeface="MS PGothic" charset="-128"/>
              </a:rPr>
              <a:t> the California Health Content Standards for Mental, Emotional, and Social Health, the Social</a:t>
            </a:r>
            <a:r>
              <a:rPr lang="en-US" altLang="en-US" baseline="0" dirty="0">
                <a:ea typeface="MS PGothic" charset="-128"/>
              </a:rPr>
              <a:t> </a:t>
            </a:r>
            <a:r>
              <a:rPr lang="en-US" altLang="en-US" dirty="0">
                <a:ea typeface="MS PGothic" charset="-128"/>
              </a:rPr>
              <a:t>Interaction strand addressing interactions is not specifically addressed in the California Health Content Standards.</a:t>
            </a:r>
          </a:p>
          <a:p>
            <a:pPr defTabSz="457200" eaLnBrk="1" hangingPunct="1"/>
            <a:endParaRPr lang="en-US" altLang="en-US" dirty="0">
              <a:ea typeface="MS PGothic" charset="-128"/>
            </a:endParaRPr>
          </a:p>
          <a:p>
            <a:pPr defTabSz="457200" eaLnBrk="1" hangingPunct="1"/>
            <a:endParaRPr lang="en-US" altLang="en-US" dirty="0">
              <a:ea typeface="MS PGothic" charset="-128"/>
            </a:endParaRPr>
          </a:p>
        </p:txBody>
      </p:sp>
    </p:spTree>
    <p:extLst>
      <p:ext uri="{BB962C8B-B14F-4D97-AF65-F5344CB8AC3E}">
        <p14:creationId xmlns:p14="http://schemas.microsoft.com/office/powerpoint/2010/main" val="181022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Gain understanding of key concepts from the California Preschool Learning Foundations, Volume 1  and the California Preschool Curriculum Framework, Volume 1—</a:t>
            </a:r>
            <a:r>
              <a:rPr lang="en-US" altLang="en-US" sz="1200" dirty="0">
                <a:solidFill>
                  <a:prstClr val="black"/>
                </a:solidFill>
                <a:ea typeface="MS PGothic" panose="020B0600070205080204" pitchFamily="34" charset="-128"/>
              </a:rPr>
              <a:t>Social-Emotional Development</a:t>
            </a:r>
            <a:r>
              <a:rPr lang="en-US" altLang="en-US" sz="1200" dirty="0">
                <a:ea typeface="MS PGothic" panose="020B0600070205080204" pitchFamily="34" charset="-128"/>
              </a:rPr>
              <a:t> domain, Social Interactions strand.</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Observe, read, and discuss the developmental continuum for vocabulary that will guide instruction and learning in Transitional Kindergarten (TK).</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skills, knowledge, and behaviors related to </a:t>
            </a:r>
            <a:r>
              <a:rPr lang="en-US" altLang="en-US" sz="1200" dirty="0">
                <a:solidFill>
                  <a:prstClr val="black"/>
                </a:solidFill>
                <a:ea typeface="MS PGothic" panose="020B0600070205080204" pitchFamily="34" charset="-128"/>
              </a:rPr>
              <a:t>social-emotional development</a:t>
            </a:r>
            <a:r>
              <a:rPr lang="en-US" altLang="en-US" sz="1200" dirty="0">
                <a:ea typeface="MS PGothic" panose="020B0600070205080204" pitchFamily="34" charset="-128"/>
              </a:rPr>
              <a:t>.</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3255088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t>Background Information:</a:t>
            </a:r>
          </a:p>
          <a:p>
            <a:pPr marL="0" lvl="1"/>
            <a:r>
              <a:rPr lang="en-US" altLang="en-US" dirty="0"/>
              <a:t>Download this video from the CPIN Web site and embed it in the PowerPoint prior to the training, or use the foundations DVD. </a:t>
            </a:r>
          </a:p>
          <a:p>
            <a:endParaRPr lang="en-US" altLang="en-US" b="1" dirty="0">
              <a:ea typeface="MS PGothic" charset="-128"/>
            </a:endParaRPr>
          </a:p>
          <a:p>
            <a:r>
              <a:rPr lang="en-US" altLang="en-US" b="1" dirty="0">
                <a:ea typeface="MS PGothic" charset="-128"/>
              </a:rPr>
              <a:t>Presenter Remarks: </a:t>
            </a:r>
            <a:r>
              <a:rPr lang="en-US" altLang="en-US" dirty="0">
                <a:ea typeface="MS PGothic" charset="-128"/>
              </a:rPr>
              <a:t>(Before Video)</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MS PGothic" charset="-128"/>
              </a:rPr>
              <a:t>Now we are going to watch the 60 month example of the California Preschool Learning Foundations Interactions with Familiar Adults Foundation 1.1. from 2:40-7:10</a:t>
            </a:r>
          </a:p>
          <a:p>
            <a:endParaRPr lang="en-US" altLang="en-US" dirty="0">
              <a:ea typeface="MS PGothic" charset="-128"/>
            </a:endParaRPr>
          </a:p>
          <a:p>
            <a:r>
              <a:rPr lang="en-US" altLang="en-US" dirty="0">
                <a:ea typeface="MS PGothic" charset="-128"/>
              </a:rPr>
              <a:t>As we watch, take note of the focus children’s behaviors. After the video, we will compare notes. </a:t>
            </a:r>
          </a:p>
          <a:p>
            <a:endParaRPr lang="en-US" altLang="en-US" dirty="0">
              <a:ea typeface="MS PGothic"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i="1" dirty="0">
                <a:ea typeface="MS PGothic" charset="-128"/>
              </a:rPr>
              <a:t>Play the video.</a:t>
            </a:r>
          </a:p>
          <a:p>
            <a:endParaRPr lang="en-US" altLang="en-US" b="1" dirty="0"/>
          </a:p>
          <a:p>
            <a:endParaRPr lang="en-US" altLang="en-US" dirty="0">
              <a:ea typeface="MS PGothic" charset="-128"/>
            </a:endParaRPr>
          </a:p>
        </p:txBody>
      </p:sp>
      <p:sp>
        <p:nvSpPr>
          <p:cNvPr id="55298" name="Slide Image Placeholder 2"/>
          <p:cNvSpPr>
            <a:spLocks noGrp="1" noRot="1" noChangeAspect="1" noTextEdit="1"/>
          </p:cNvSpPr>
          <p:nvPr>
            <p:ph type="sldImg"/>
          </p:nvPr>
        </p:nvSpPr>
        <p:spPr>
          <a:ln/>
        </p:spPr>
      </p:sp>
      <p:sp>
        <p:nvSpPr>
          <p:cNvPr id="552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13E2E988-B577-3B44-A961-FC036ED71E02}" type="slidenum">
              <a:rPr lang="en-US" altLang="en-US"/>
              <a:pPr/>
              <a:t>20</a:t>
            </a:fld>
            <a:endParaRPr lang="en-US" altLang="en-US"/>
          </a:p>
        </p:txBody>
      </p:sp>
    </p:spTree>
    <p:extLst>
      <p:ext uri="{BB962C8B-B14F-4D97-AF65-F5344CB8AC3E}">
        <p14:creationId xmlns:p14="http://schemas.microsoft.com/office/powerpoint/2010/main" val="1020932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 </a:t>
            </a:r>
          </a:p>
          <a:p>
            <a:pPr marL="0" lvl="1" eaLnBrk="1" hangingPunct="1"/>
            <a:r>
              <a:rPr lang="en-US" altLang="en-US" dirty="0"/>
              <a:t>Stand up and find someone you have not talked with yet today. Compare notes. Did your partner notice something you did not? Did either of you have a different view of a particular behavior? How does the video remind you of your classroom?</a:t>
            </a:r>
          </a:p>
          <a:p>
            <a:pPr marL="0" lvl="1" eaLnBrk="1" hangingPunct="1"/>
            <a:endParaRPr lang="en-US" altLang="en-US" dirty="0"/>
          </a:p>
          <a:p>
            <a:pPr eaLnBrk="1" hangingPunct="1"/>
            <a:endParaRPr lang="en-US" altLang="en-US" dirty="0">
              <a:ea typeface="MS PGothic" charset="-128"/>
            </a:endParaRPr>
          </a:p>
          <a:p>
            <a:pPr eaLnBrk="1" hangingPunct="1"/>
            <a:endParaRPr lang="en-US" altLang="en-US" dirty="0">
              <a:ea typeface="MS PGothic" charset="-128"/>
            </a:endParaRPr>
          </a:p>
        </p:txBody>
      </p:sp>
      <p:sp>
        <p:nvSpPr>
          <p:cNvPr id="5734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40435665-1645-444E-AD08-538AB9C7A945}" type="slidenum">
              <a:rPr lang="en-US" altLang="en-US"/>
              <a:pPr>
                <a:spcBef>
                  <a:spcPct val="0"/>
                </a:spcBef>
              </a:pPr>
              <a:t>21</a:t>
            </a:fld>
            <a:endParaRPr lang="en-US" altLang="en-US"/>
          </a:p>
        </p:txBody>
      </p:sp>
    </p:spTree>
    <p:extLst>
      <p:ext uri="{BB962C8B-B14F-4D97-AF65-F5344CB8AC3E}">
        <p14:creationId xmlns:p14="http://schemas.microsoft.com/office/powerpoint/2010/main" val="41538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07A19943-24B1-CA48-8BE6-2AFDC8D018B8}" type="slidenum">
              <a:rPr lang="en-US" altLang="en-US"/>
              <a:pPr>
                <a:spcBef>
                  <a:spcPct val="0"/>
                </a:spcBef>
              </a:pPr>
              <a:t>22</a:t>
            </a:fld>
            <a:endParaRPr lang="en-US" altLang="en-US"/>
          </a:p>
        </p:txBody>
      </p:sp>
      <p:sp>
        <p:nvSpPr>
          <p:cNvPr id="59394" name="Rectangle 2"/>
          <p:cNvSpPr>
            <a:spLocks noGrp="1" noRot="1" noChangeAspect="1" noTextEdit="1"/>
          </p:cNvSpPr>
          <p:nvPr>
            <p:ph type="sldImg"/>
          </p:nvPr>
        </p:nvSpPr>
        <p:spPr>
          <a:ln/>
        </p:spPr>
      </p:sp>
      <p:sp>
        <p:nvSpPr>
          <p:cNvPr id="59395"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Background Information:</a:t>
            </a:r>
          </a:p>
          <a:p>
            <a:pPr defTabSz="457200" eaLnBrk="1" hangingPunct="1"/>
            <a:r>
              <a:rPr lang="en-US" altLang="en-US" dirty="0">
                <a:ea typeface="MS PGothic" charset="-128"/>
              </a:rPr>
              <a:t>Read the standards mentioned in the chart ahead of training.</a:t>
            </a:r>
          </a:p>
          <a:p>
            <a:pPr defTabSz="457200" eaLnBrk="1" hangingPunct="1"/>
            <a:endParaRPr lang="en-US" altLang="en-US" b="1" dirty="0">
              <a:ea typeface="MS PGothic" charset="-128"/>
            </a:endParaRPr>
          </a:p>
          <a:p>
            <a:pPr defTabSz="457200" eaLnBrk="1" hangingPunct="1"/>
            <a:r>
              <a:rPr lang="en-US" altLang="en-US" b="1" dirty="0">
                <a:ea typeface="MS PGothic" charset="-128"/>
              </a:rPr>
              <a:t>Presenter Remarks:</a:t>
            </a:r>
          </a:p>
          <a:p>
            <a:pPr defTabSz="457200" eaLnBrk="1" hangingPunct="1"/>
            <a:r>
              <a:rPr lang="en-US" altLang="en-US" dirty="0">
                <a:ea typeface="MS PGothic" charset="-128"/>
              </a:rPr>
              <a:t>Now we are moving from the continuum of interactions with familiar adults to the continuum of interactions with peers. </a:t>
            </a:r>
          </a:p>
          <a:p>
            <a:pPr defTabSz="457200" eaLnBrk="1" hangingPunct="1"/>
            <a:r>
              <a:rPr lang="en-US" altLang="en-US" i="1" dirty="0">
                <a:ea typeface="MS PGothic" charset="-128"/>
              </a:rPr>
              <a:t>Solicit observations in your own words.</a:t>
            </a:r>
          </a:p>
          <a:p>
            <a:pPr defTabSz="457200" eaLnBrk="1" hangingPunct="1"/>
            <a:endParaRPr lang="en-US" altLang="en-US" dirty="0">
              <a:ea typeface="MS PGothic" charset="-128"/>
            </a:endParaRPr>
          </a:p>
          <a:p>
            <a:pPr defTabSz="457200" eaLnBrk="1" hangingPunct="1"/>
            <a:r>
              <a:rPr lang="en-US" altLang="en-US" b="1" dirty="0">
                <a:ea typeface="MS PGothic" charset="-128"/>
              </a:rPr>
              <a:t>Extra Notes:</a:t>
            </a:r>
          </a:p>
          <a:p>
            <a:pPr defTabSz="457200" eaLnBrk="1" hangingPunct="1"/>
            <a:r>
              <a:rPr lang="en-US" altLang="en-US" i="0" dirty="0">
                <a:ea typeface="MS PGothic" charset="-128"/>
              </a:rPr>
              <a:t>The</a:t>
            </a:r>
            <a:r>
              <a:rPr lang="en-US" altLang="en-US" i="1" dirty="0">
                <a:ea typeface="MS PGothic" charset="-128"/>
              </a:rPr>
              <a:t> </a:t>
            </a:r>
            <a:r>
              <a:rPr lang="en-US" altLang="en-US" i="0" dirty="0">
                <a:ea typeface="MS PGothic" charset="-128"/>
              </a:rPr>
              <a:t>Interaction with Peers </a:t>
            </a:r>
            <a:r>
              <a:rPr lang="en-US" altLang="en-US" i="0" dirty="0" err="1">
                <a:ea typeface="MS PGothic" charset="-128"/>
              </a:rPr>
              <a:t>substrand</a:t>
            </a:r>
            <a:r>
              <a:rPr lang="en-US" altLang="en-US" i="0" dirty="0">
                <a:ea typeface="MS PGothic" charset="-128"/>
              </a:rPr>
              <a:t> </a:t>
            </a:r>
            <a:r>
              <a:rPr lang="en-US" altLang="en-US" dirty="0">
                <a:ea typeface="MS PGothic" charset="-128"/>
              </a:rPr>
              <a:t>aligns with standard 4: Interpersonal Communication from the Mental, Emotional, and Social Health Kindergarten Content Area.</a:t>
            </a:r>
          </a:p>
          <a:p>
            <a:pPr defTabSz="457200" eaLnBrk="1" hangingPunct="1"/>
            <a:endParaRPr lang="en-US" altLang="en-US" dirty="0">
              <a:ea typeface="MS PGothic" charset="-128"/>
            </a:endParaRPr>
          </a:p>
        </p:txBody>
      </p:sp>
    </p:spTree>
    <p:extLst>
      <p:ext uri="{BB962C8B-B14F-4D97-AF65-F5344CB8AC3E}">
        <p14:creationId xmlns:p14="http://schemas.microsoft.com/office/powerpoint/2010/main" val="1989992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DF1C49FA-E6C7-7742-B74A-34C535501C47}" type="slidenum">
              <a:rPr lang="en-US" altLang="en-US"/>
              <a:pPr>
                <a:spcBef>
                  <a:spcPct val="0"/>
                </a:spcBef>
              </a:pPr>
              <a:t>23</a:t>
            </a:fld>
            <a:endParaRPr lang="en-US" altLang="en-US"/>
          </a:p>
        </p:txBody>
      </p:sp>
      <p:sp>
        <p:nvSpPr>
          <p:cNvPr id="61442" name="Rectangle 2"/>
          <p:cNvSpPr>
            <a:spLocks noGrp="1" noRot="1" noChangeAspect="1" noTextEdit="1"/>
          </p:cNvSpPr>
          <p:nvPr>
            <p:ph type="sldImg"/>
          </p:nvPr>
        </p:nvSpPr>
        <p:spPr>
          <a:ln/>
        </p:spPr>
      </p:sp>
      <p:sp>
        <p:nvSpPr>
          <p:cNvPr id="61443"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Aft>
                <a:spcPts val="0"/>
              </a:spcAft>
            </a:pPr>
            <a:r>
              <a:rPr lang="en-US" altLang="en-US" b="1" dirty="0">
                <a:ea typeface="MS PGothic" charset="-128"/>
              </a:rPr>
              <a:t>Background Information:</a:t>
            </a:r>
          </a:p>
          <a:p>
            <a:pPr defTabSz="457200" eaLnBrk="1" hangingPunct="1">
              <a:spcAft>
                <a:spcPts val="0"/>
              </a:spcAft>
            </a:pPr>
            <a:r>
              <a:rPr lang="en-US" altLang="en-US" dirty="0">
                <a:ea typeface="MS PGothic" charset="-128"/>
              </a:rPr>
              <a:t>Read the standards listed in the chart ahead of training.</a:t>
            </a:r>
          </a:p>
          <a:p>
            <a:pPr defTabSz="457200" eaLnBrk="1" hangingPunct="1">
              <a:spcAft>
                <a:spcPts val="0"/>
              </a:spcAft>
            </a:pPr>
            <a:endParaRPr lang="en-US" altLang="en-US" b="1" dirty="0">
              <a:ea typeface="MS PGothic" charset="-128"/>
            </a:endParaRPr>
          </a:p>
          <a:p>
            <a:pPr defTabSz="457200" eaLnBrk="1" hangingPunct="1">
              <a:spcAft>
                <a:spcPts val="0"/>
              </a:spcAft>
            </a:pPr>
            <a:r>
              <a:rPr lang="en-US" altLang="en-US" b="1" dirty="0">
                <a:ea typeface="MS PGothic" charset="-128"/>
              </a:rPr>
              <a:t>Presenter Remarks: </a:t>
            </a:r>
            <a:r>
              <a:rPr lang="en-US" altLang="en-US" b="0" i="1" dirty="0">
                <a:ea typeface="MS PGothic" charset="-128"/>
              </a:rPr>
              <a:t>S</a:t>
            </a:r>
            <a:r>
              <a:rPr lang="en-US" altLang="en-US" i="1" dirty="0">
                <a:ea typeface="MS PGothic" charset="-128"/>
              </a:rPr>
              <a:t>olicit observations in your own words.</a:t>
            </a:r>
          </a:p>
          <a:p>
            <a:pPr defTabSz="457200" eaLnBrk="1" hangingPunct="1">
              <a:spcAft>
                <a:spcPts val="0"/>
              </a:spcAft>
            </a:pPr>
            <a:r>
              <a:rPr lang="en-US" altLang="en-US" dirty="0">
                <a:ea typeface="MS PGothic" charset="-128"/>
              </a:rPr>
              <a:t>It is important to notice that neither Group Participation, nor Cooperation and Responsibility, are specifically addressed in the California Content Standards for Kindergarten. </a:t>
            </a:r>
          </a:p>
          <a:p>
            <a:pPr defTabSz="457200" eaLnBrk="1" hangingPunct="1">
              <a:spcAft>
                <a:spcPts val="0"/>
              </a:spcAft>
            </a:pPr>
            <a:endParaRPr lang="en-US" altLang="en-US" dirty="0">
              <a:ea typeface="MS PGothic" charset="-128"/>
            </a:endParaRPr>
          </a:p>
          <a:p>
            <a:pPr>
              <a:spcAft>
                <a:spcPts val="0"/>
              </a:spcAft>
            </a:pPr>
            <a:r>
              <a:rPr lang="en-US" sz="1200" b="0" i="0" u="none" strike="noStrike" kern="1200" baseline="0" dirty="0">
                <a:solidFill>
                  <a:schemeClr val="tx1"/>
                </a:solidFill>
                <a:latin typeface="Arial" charset="0"/>
                <a:ea typeface="MS PGothic" panose="020B0600070205080204" pitchFamily="34" charset="-128"/>
                <a:cs typeface="Arial" charset="0"/>
              </a:rPr>
              <a:t>“The only major example of content appearing in one domain in the preschool learning foundations and in another in the kindergarten foundations is in the area of social– emotional development—specifically, some of the content in the Social–Emotional Development domain of the preschool foundations aligns with the Mental, Emotional, and Social Health strand of the kindergarten </a:t>
            </a:r>
            <a:r>
              <a:rPr lang="en-US" sz="1200" b="0" i="1" u="none" strike="noStrike" kern="1200" baseline="0" dirty="0">
                <a:solidFill>
                  <a:schemeClr val="tx1"/>
                </a:solidFill>
                <a:latin typeface="Arial" charset="0"/>
                <a:ea typeface="MS PGothic" panose="020B0600070205080204" pitchFamily="34" charset="-128"/>
                <a:cs typeface="Arial" charset="0"/>
              </a:rPr>
              <a:t>Health Education Content Standards. </a:t>
            </a:r>
            <a:r>
              <a:rPr lang="en-US" sz="1200" b="0" i="0" u="none" strike="noStrike" kern="1200" baseline="0" dirty="0">
                <a:solidFill>
                  <a:schemeClr val="tx1"/>
                </a:solidFill>
                <a:latin typeface="Arial" charset="0"/>
                <a:ea typeface="MS PGothic" panose="020B0600070205080204" pitchFamily="34" charset="-128"/>
                <a:cs typeface="Arial" charset="0"/>
              </a:rPr>
              <a:t>Even so, the preschool Social–Emotional Development foundations are comprehensive, while the Mental, Emotional, and Social Health content standard gives narrow coverage of social–emotional development”</a:t>
            </a:r>
            <a:r>
              <a:rPr lang="en-US" altLang="en-US" dirty="0">
                <a:ea typeface="MS PGothic" charset="-128"/>
              </a:rPr>
              <a:t> (Alignment Document, 14-15).</a:t>
            </a:r>
          </a:p>
          <a:p>
            <a:pPr defTabSz="457200" eaLnBrk="1" hangingPunct="1">
              <a:spcAft>
                <a:spcPts val="0"/>
              </a:spcAft>
            </a:pPr>
            <a:endParaRPr lang="en-US" altLang="en-US" dirty="0">
              <a:ea typeface="MS PGothic" charset="-128"/>
            </a:endParaRPr>
          </a:p>
        </p:txBody>
      </p:sp>
    </p:spTree>
    <p:extLst>
      <p:ext uri="{BB962C8B-B14F-4D97-AF65-F5344CB8AC3E}">
        <p14:creationId xmlns:p14="http://schemas.microsoft.com/office/powerpoint/2010/main" val="892906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a:ln/>
        </p:spPr>
      </p:sp>
      <p:sp>
        <p:nvSpPr>
          <p:cNvPr id="63490"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eaLnBrk="1" hangingPunct="1"/>
            <a:r>
              <a:rPr lang="en-US" altLang="en-US" b="1" dirty="0"/>
              <a:t>Background Information: </a:t>
            </a:r>
          </a:p>
          <a:p>
            <a:pPr marL="0" lvl="1" eaLnBrk="1" hangingPunct="1"/>
            <a:r>
              <a:rPr lang="en-US" altLang="en-US" dirty="0"/>
              <a:t>Download this video from the CPIN website and embed it in the PowerPoint prior to the training, or use the foundations DVD. </a:t>
            </a:r>
          </a:p>
          <a:p>
            <a:pPr eaLnBrk="1" hangingPunct="1"/>
            <a:endParaRPr lang="en-US" altLang="en-US" b="1" dirty="0">
              <a:ea typeface="MS PGothic" charset="-128"/>
            </a:endParaRPr>
          </a:p>
          <a:p>
            <a:pPr eaLnBrk="1" hangingPunct="1"/>
            <a:r>
              <a:rPr lang="en-US" altLang="en-US" b="1" dirty="0">
                <a:ea typeface="MS PGothic" charset="-128"/>
              </a:rPr>
              <a:t>Presenter Remarks: </a:t>
            </a:r>
            <a:r>
              <a:rPr lang="en-US" altLang="en-US" dirty="0">
                <a:ea typeface="MS PGothic" charset="-128"/>
              </a:rPr>
              <a:t>(Before Video): </a:t>
            </a:r>
          </a:p>
          <a:p>
            <a:pPr eaLnBrk="1" hangingPunct="1"/>
            <a:r>
              <a:rPr lang="en-US" altLang="en-US" dirty="0">
                <a:ea typeface="MS PGothic" charset="-128"/>
              </a:rPr>
              <a:t>Now we are going to watch the 60 month example of Preschool Learning Foundations Group Participation.</a:t>
            </a:r>
          </a:p>
          <a:p>
            <a:pPr eaLnBrk="1" hangingPunct="1"/>
            <a:endParaRPr lang="en-US" altLang="en-US" dirty="0">
              <a:ea typeface="MS PGothic" charset="-128"/>
            </a:endParaRPr>
          </a:p>
          <a:p>
            <a:pPr eaLnBrk="1" hangingPunct="1"/>
            <a:r>
              <a:rPr lang="en-US" altLang="en-US" dirty="0">
                <a:ea typeface="MS PGothic" charset="-128"/>
              </a:rPr>
              <a:t>As we watch, take note of the focus children’s behaviors. After the video, we will compare notes. </a:t>
            </a:r>
          </a:p>
          <a:p>
            <a:pPr marL="0" lvl="1" eaLnBrk="1" hangingPunct="1"/>
            <a:endParaRPr lang="en-US" altLang="en-US" b="1" dirty="0"/>
          </a:p>
          <a:p>
            <a:pPr eaLnBrk="1" hangingPunct="1"/>
            <a:endParaRPr lang="en-US" altLang="en-US" dirty="0">
              <a:ea typeface="MS PGothic" charset="-128"/>
            </a:endParaRPr>
          </a:p>
        </p:txBody>
      </p:sp>
      <p:sp>
        <p:nvSpPr>
          <p:cNvPr id="63491" name="Slide Number Placeholder 1"/>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8E4BEF9E-84EC-374C-9426-AD94E298B7D1}" type="slidenum">
              <a:rPr lang="en-US" altLang="en-US"/>
              <a:pPr/>
              <a:t>24</a:t>
            </a:fld>
            <a:endParaRPr lang="en-US" altLang="en-US"/>
          </a:p>
        </p:txBody>
      </p:sp>
    </p:spTree>
    <p:extLst>
      <p:ext uri="{BB962C8B-B14F-4D97-AF65-F5344CB8AC3E}">
        <p14:creationId xmlns:p14="http://schemas.microsoft.com/office/powerpoint/2010/main" val="46249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 </a:t>
            </a:r>
          </a:p>
          <a:p>
            <a:pPr marL="0" lvl="1" eaLnBrk="1" hangingPunct="1"/>
            <a:r>
              <a:rPr lang="en-US" altLang="en-US" dirty="0"/>
              <a:t>Stand up and find someone you have not talked with yet today. Compare notes. Did your partner notice something you did not? Did either of you have a different view of a particular behavior? How does the video remind you of your classroom?</a:t>
            </a:r>
          </a:p>
          <a:p>
            <a:pPr marL="0" lvl="1" eaLnBrk="1" hangingPunct="1"/>
            <a:endParaRPr lang="en-US" altLang="en-US" dirty="0"/>
          </a:p>
          <a:p>
            <a:pPr eaLnBrk="1" hangingPunct="1"/>
            <a:endParaRPr lang="en-US" altLang="en-US" dirty="0">
              <a:ea typeface="MS PGothic" charset="-128"/>
            </a:endParaRPr>
          </a:p>
          <a:p>
            <a:pPr eaLnBrk="1" hangingPunct="1"/>
            <a:endParaRPr lang="en-US" altLang="en-US" dirty="0">
              <a:ea typeface="MS PGothic" charset="-128"/>
            </a:endParaRPr>
          </a:p>
        </p:txBody>
      </p:sp>
      <p:sp>
        <p:nvSpPr>
          <p:cNvPr id="6553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0C10B1FB-9653-1C41-B8DD-E1771854C7F4}" type="slidenum">
              <a:rPr lang="en-US" altLang="en-US"/>
              <a:pPr>
                <a:spcBef>
                  <a:spcPct val="0"/>
                </a:spcBef>
              </a:pPr>
              <a:t>25</a:t>
            </a:fld>
            <a:endParaRPr lang="en-US" altLang="en-US"/>
          </a:p>
        </p:txBody>
      </p:sp>
    </p:spTree>
    <p:extLst>
      <p:ext uri="{BB962C8B-B14F-4D97-AF65-F5344CB8AC3E}">
        <p14:creationId xmlns:p14="http://schemas.microsoft.com/office/powerpoint/2010/main" val="136831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459288"/>
            <a:ext cx="5486400" cy="4108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Another </a:t>
            </a:r>
            <a:r>
              <a:rPr lang="en-US" baseline="0" dirty="0">
                <a:latin typeface="Arial" charset="0"/>
                <a:cs typeface="Arial" charset="0"/>
              </a:rPr>
              <a:t>resource that is used to support children’s development is the </a:t>
            </a:r>
            <a:r>
              <a:rPr lang="en-US" dirty="0"/>
              <a:t>Desired Results Developmental Profile-Kindergarten (2015)</a:t>
            </a:r>
            <a:r>
              <a:rPr lang="en-US" baseline="30000" dirty="0"/>
              <a:t>©</a:t>
            </a:r>
            <a:r>
              <a:rPr lang="en-US" baseline="0" dirty="0"/>
              <a:t> (DRDP-K)</a:t>
            </a:r>
            <a:r>
              <a:rPr lang="en-US" baseline="0" dirty="0">
                <a:latin typeface="Arial" charset="0"/>
                <a:cs typeface="Arial" charset="0"/>
              </a:rPr>
              <a:t>.</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a:t>
            </a:r>
            <a:r>
              <a:rPr lang="en-US" dirty="0"/>
              <a:t>d</a:t>
            </a:r>
            <a:r>
              <a:rPr lang="en-US" baseline="0" dirty="0"/>
              <a:t>ocument we saw on slide 12 to expand upon the developmental continuum.</a:t>
            </a:r>
            <a:endParaRPr lang="en-US" b="1" dirty="0"/>
          </a:p>
          <a:p>
            <a:pPr>
              <a:spcBef>
                <a:spcPts val="0"/>
              </a:spcBef>
            </a:pPr>
            <a:endParaRPr lang="en-US" dirty="0"/>
          </a:p>
          <a:p>
            <a:pPr>
              <a:spcBef>
                <a:spcPts val="0"/>
              </a:spcBef>
            </a:pPr>
            <a:r>
              <a:rPr lang="en-US" dirty="0"/>
              <a:t>One key feature of the DRDP-K (2015)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Other features of the DRDP-K (2015) include:</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 typeface="Courier New" panose="02070309020205020404" pitchFamily="49" charset="0"/>
              <a:buChar char="o"/>
            </a:pPr>
            <a:r>
              <a:rPr lang="en-US" dirty="0"/>
              <a:t>Sharing information as to where children are on the developmental continuum can better prepare the TK teacher to work with students.</a:t>
            </a:r>
          </a:p>
          <a:p>
            <a:pPr marL="628650" lvl="1" indent="-171450">
              <a:spcBef>
                <a:spcPts val="0"/>
              </a:spcBef>
              <a:buFont typeface="Courier New" panose="02070309020205020404" pitchFamily="49" charset="0"/>
              <a:buChar char="o"/>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Arial" panose="020B0604020202020204" pitchFamily="34" charset="0"/>
                <a:cs typeface="Arial" panose="020B0604020202020204" pitchFamily="34" charset="0"/>
              </a:rPr>
              <a:pPr/>
              <a:t>26</a:t>
            </a:fld>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667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72AB7163-92E5-4345-BF5D-7B3BD06B95A3}" type="slidenum">
              <a:rPr lang="en-US" altLang="en-US"/>
              <a:pPr>
                <a:spcBef>
                  <a:spcPct val="0"/>
                </a:spcBef>
              </a:pPr>
              <a:t>27</a:t>
            </a:fld>
            <a:endParaRPr lang="en-US" altLang="en-US"/>
          </a:p>
        </p:txBody>
      </p:sp>
      <p:sp>
        <p:nvSpPr>
          <p:cNvPr id="69634" name="Rectangle 2"/>
          <p:cNvSpPr>
            <a:spLocks noGrp="1" noRot="1" noChangeAspect="1" noTextEdit="1"/>
          </p:cNvSpPr>
          <p:nvPr>
            <p:ph type="sldImg"/>
          </p:nvPr>
        </p:nvSpPr>
        <p:spPr>
          <a:ln/>
        </p:spPr>
      </p:sp>
      <p:sp>
        <p:nvSpPr>
          <p:cNvPr id="69635"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Presenter Remarks: </a:t>
            </a:r>
          </a:p>
          <a:p>
            <a:pPr defTabSz="457200" eaLnBrk="1" hangingPunct="1"/>
            <a:r>
              <a:rPr lang="en-US" altLang="en-US" dirty="0">
                <a:ea typeface="MS PGothic" charset="-128"/>
              </a:rPr>
              <a:t>Lets take a look at the social interactions that are assessed with the DRDP-K (2015). What do you notice about social interaction measures</a:t>
            </a:r>
            <a:r>
              <a:rPr lang="en-US" altLang="en-US" baseline="0" dirty="0">
                <a:ea typeface="MS PGothic" charset="-128"/>
              </a:rPr>
              <a:t> </a:t>
            </a:r>
            <a:r>
              <a:rPr lang="en-US" altLang="en-US" dirty="0">
                <a:ea typeface="MS PGothic" charset="-128"/>
              </a:rPr>
              <a:t>on the DRDP-K?</a:t>
            </a:r>
          </a:p>
          <a:p>
            <a:pPr defTabSz="457200" eaLnBrk="1" hangingPunct="1"/>
            <a:endParaRPr lang="en-US" altLang="en-US" i="1" dirty="0">
              <a:ea typeface="MS PGothic" charset="-128"/>
            </a:endParaRPr>
          </a:p>
          <a:p>
            <a:pPr defTabSz="457200" eaLnBrk="1" hangingPunct="1"/>
            <a:r>
              <a:rPr lang="en-US" altLang="en-US" i="1" dirty="0">
                <a:ea typeface="MS PGothic" charset="-128"/>
              </a:rPr>
              <a:t>Even though Social-Emotional Development is not a distinct domain in the California Content Standards for Kindergarten, it is still a distinct domain in the DRDP-K (2015) and includes measures for social interactions. There are also measures in the History-Social Science domain that address some aspects of social interactions.</a:t>
            </a:r>
          </a:p>
          <a:p>
            <a:pPr defTabSz="457200" eaLnBrk="1" hangingPunct="1"/>
            <a:endParaRPr lang="en-US" altLang="en-US" dirty="0">
              <a:ea typeface="MS PGothic" charset="-128"/>
            </a:endParaRPr>
          </a:p>
          <a:p>
            <a:pPr defTabSz="457200" eaLnBrk="1" hangingPunct="1"/>
            <a:r>
              <a:rPr lang="en-US" altLang="en-US" dirty="0">
                <a:ea typeface="MS PGothic" charset="-128"/>
              </a:rPr>
              <a:t>Later today, we will look at how to use the DRDP-K (2015) data to inform our teaching and planning for the full range of social-emotional development in the transitional kindergarten classroom.</a:t>
            </a:r>
          </a:p>
        </p:txBody>
      </p:sp>
    </p:spTree>
    <p:extLst>
      <p:ext uri="{BB962C8B-B14F-4D97-AF65-F5344CB8AC3E}">
        <p14:creationId xmlns:p14="http://schemas.microsoft.com/office/powerpoint/2010/main" val="1689951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Presenter Remarks: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Now let’s turn to the second question.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What are the developmentally appropriate strategies to support social interactions? </a:t>
            </a:r>
          </a:p>
          <a:p>
            <a:pPr marL="0" marR="0" lvl="0" indent="0" algn="l" defTabSz="457200" rtl="0" eaLnBrk="1" fontAlgn="base" latinLnBrk="0" hangingPunct="1">
              <a:lnSpc>
                <a:spcPct val="100000"/>
              </a:lnSpc>
              <a:spcBef>
                <a:spcPct val="0"/>
              </a:spcBef>
              <a:spcAft>
                <a:spcPct val="0"/>
              </a:spcAft>
              <a:buClrTx/>
              <a:buSzTx/>
              <a:buFont typeface="+mj-lt"/>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endParaRPr>
          </a:p>
          <a:p>
            <a:pPr marL="0" marR="0" lvl="0" indent="0" algn="l" defTabSz="457200" rtl="0" eaLnBrk="1" fontAlgn="base" latinLnBrk="0" hangingPunct="1">
              <a:lnSpc>
                <a:spcPct val="100000"/>
              </a:lnSpc>
              <a:spcBef>
                <a:spcPct val="0"/>
              </a:spcBef>
              <a:spcAft>
                <a:spcPct val="0"/>
              </a:spcAft>
              <a:buClrTx/>
              <a:buSzTx/>
              <a:buFont typeface="+mj-lt"/>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We will use the California Preschool Curriculum Frameworks, Volumes 1, 2, and 3, Developmentally Appropriate Practice (DAP), Transitional Kindergarten Implementation Guide, and Center on the Social and Emotional Foundations for Early Learning (CSEFEL) to answer this question.</a:t>
            </a:r>
          </a:p>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70B7-2801-484E-87A2-BEE058067D79}" type="slidenum">
              <a:rPr lang="en-US" altLang="en-US">
                <a:solidFill>
                  <a:srgbClr val="000000"/>
                </a:solidFill>
              </a:rPr>
              <a:pPr/>
              <a:t>28</a:t>
            </a:fld>
            <a:endParaRPr lang="en-US" altLang="en-US">
              <a:solidFill>
                <a:srgbClr val="000000"/>
              </a:solidFill>
            </a:endParaRPr>
          </a:p>
        </p:txBody>
      </p:sp>
    </p:spTree>
    <p:extLst>
      <p:ext uri="{BB962C8B-B14F-4D97-AF65-F5344CB8AC3E}">
        <p14:creationId xmlns:p14="http://schemas.microsoft.com/office/powerpoint/2010/main" val="2183242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25592E02-CBAB-0A48-B7EA-B6544B764AEB}" type="slidenum">
              <a:rPr lang="en-US" altLang="en-US"/>
              <a:pPr>
                <a:spcBef>
                  <a:spcPct val="0"/>
                </a:spcBef>
              </a:pPr>
              <a:t>29</a:t>
            </a:fld>
            <a:endParaRPr lang="en-US" altLang="en-US"/>
          </a:p>
        </p:txBody>
      </p:sp>
      <p:sp>
        <p:nvSpPr>
          <p:cNvPr id="83970"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lstStyle/>
          <a:p>
            <a:pPr defTabSz="457200" eaLnBrk="1" hangingPunct="1">
              <a:spcBef>
                <a:spcPct val="0"/>
              </a:spcBef>
              <a:spcAft>
                <a:spcPts val="600"/>
              </a:spcAft>
              <a:defRPr/>
            </a:pPr>
            <a:r>
              <a:rPr lang="en-US" altLang="en-US" b="1" dirty="0">
                <a:latin typeface="Arial" panose="020B0604020202020204" pitchFamily="34" charset="0"/>
              </a:rPr>
              <a:t>Presenter Remarks: </a:t>
            </a:r>
          </a:p>
          <a:p>
            <a:pPr defTabSz="457200" eaLnBrk="1" hangingPunct="1">
              <a:spcBef>
                <a:spcPct val="0"/>
              </a:spcBef>
              <a:defRPr/>
            </a:pPr>
            <a:r>
              <a:rPr lang="en-US" altLang="en-US" dirty="0">
                <a:latin typeface="Arial" panose="020B0604020202020204" pitchFamily="34" charset="0"/>
              </a:rPr>
              <a:t>These four resources </a:t>
            </a:r>
            <a:r>
              <a:rPr lang="en-US" altLang="ja-JP" dirty="0">
                <a:latin typeface="Arial" panose="020B0604020202020204" pitchFamily="34" charset="0"/>
              </a:rPr>
              <a:t>support the</a:t>
            </a:r>
            <a:r>
              <a:rPr lang="en-US" altLang="ja-JP" baseline="0" dirty="0">
                <a:latin typeface="Arial" panose="020B0604020202020204" pitchFamily="34" charset="0"/>
              </a:rPr>
              <a:t> development of social interactions </a:t>
            </a:r>
            <a:r>
              <a:rPr lang="en-US" altLang="ja-JP" dirty="0">
                <a:latin typeface="Arial" panose="020B0604020202020204" pitchFamily="34" charset="0"/>
              </a:rPr>
              <a:t>in the TK classroom:</a:t>
            </a:r>
            <a:r>
              <a:rPr lang="en-US" altLang="ja-JP" baseline="0" dirty="0">
                <a:latin typeface="Arial" panose="020B0604020202020204" pitchFamily="34" charset="0"/>
              </a:rPr>
              <a:t> Developmentally Appropriate Practice (</a:t>
            </a:r>
            <a:r>
              <a:rPr lang="en-US" altLang="en-US" dirty="0">
                <a:latin typeface="Arial" panose="020B0604020202020204" pitchFamily="34" charset="0"/>
              </a:rPr>
              <a:t>DAP), the Transitional Kindergarten (TK) Implementation Guide, the Preschool Curriculum Framework, Volume 1, and resources from the Center on the Social and Emotional Foundations for Early Learning (CSEFEL).</a:t>
            </a:r>
          </a:p>
          <a:p>
            <a:pPr defTabSz="457200" eaLnBrk="1" hangingPunct="1">
              <a:spcBef>
                <a:spcPct val="0"/>
              </a:spcBef>
              <a:defRPr/>
            </a:pPr>
            <a:endParaRPr lang="en-US" altLang="en-US" dirty="0">
              <a:latin typeface="Arial" panose="020B0604020202020204" pitchFamily="34" charset="0"/>
            </a:endParaRPr>
          </a:p>
          <a:p>
            <a:pPr defTabSz="457200" eaLnBrk="1" hangingPunct="1">
              <a:spcBef>
                <a:spcPct val="0"/>
              </a:spcBef>
              <a:defRPr/>
            </a:pPr>
            <a:r>
              <a:rPr lang="en-US" altLang="en-US" dirty="0">
                <a:latin typeface="Arial" panose="020B0604020202020204" pitchFamily="34" charset="0"/>
              </a:rPr>
              <a:t>We will look at all four </a:t>
            </a:r>
            <a:r>
              <a:rPr lang="en-US" altLang="en-US" dirty="0" err="1">
                <a:latin typeface="Arial" panose="020B0604020202020204" pitchFamily="34" charset="0"/>
              </a:rPr>
              <a:t>substrands</a:t>
            </a:r>
            <a:r>
              <a:rPr lang="en-US" altLang="en-US" dirty="0">
                <a:latin typeface="Arial" panose="020B0604020202020204" pitchFamily="34" charset="0"/>
              </a:rPr>
              <a:t> of social interactions:</a:t>
            </a:r>
          </a:p>
          <a:p>
            <a:pPr marL="171450" indent="-171450" defTabSz="457200" eaLnBrk="1" hangingPunct="1">
              <a:spcBef>
                <a:spcPct val="0"/>
              </a:spcBef>
              <a:buFont typeface="Arial" panose="020B0604020202020204" pitchFamily="34" charset="0"/>
              <a:buChar char="•"/>
              <a:defRPr/>
            </a:pPr>
            <a:r>
              <a:rPr lang="en-US" altLang="en-US" dirty="0">
                <a:latin typeface="Arial" panose="020B0604020202020204" pitchFamily="34" charset="0"/>
              </a:rPr>
              <a:t>Interactions with Familiar Adults</a:t>
            </a:r>
          </a:p>
          <a:p>
            <a:pPr marL="171450" indent="-171450" defTabSz="457200" eaLnBrk="1" hangingPunct="1">
              <a:spcBef>
                <a:spcPct val="0"/>
              </a:spcBef>
              <a:buFont typeface="Arial" panose="020B0604020202020204" pitchFamily="34" charset="0"/>
              <a:buChar char="•"/>
              <a:defRPr/>
            </a:pPr>
            <a:r>
              <a:rPr lang="en-US" altLang="en-US" dirty="0">
                <a:latin typeface="Arial" panose="020B0604020202020204" pitchFamily="34" charset="0"/>
              </a:rPr>
              <a:t>Interactions with Peers</a:t>
            </a:r>
          </a:p>
          <a:p>
            <a:pPr marL="171450" indent="-171450" defTabSz="457200" eaLnBrk="1" hangingPunct="1">
              <a:spcBef>
                <a:spcPct val="0"/>
              </a:spcBef>
              <a:buFont typeface="Arial" panose="020B0604020202020204" pitchFamily="34" charset="0"/>
              <a:buChar char="•"/>
              <a:defRPr/>
            </a:pPr>
            <a:r>
              <a:rPr lang="en-US" altLang="en-US" dirty="0">
                <a:latin typeface="Arial" panose="020B0604020202020204" pitchFamily="34" charset="0"/>
              </a:rPr>
              <a:t>Group Participation</a:t>
            </a:r>
          </a:p>
          <a:p>
            <a:pPr marL="171450" indent="-171450" defTabSz="457200" eaLnBrk="1" hangingPunct="1">
              <a:spcBef>
                <a:spcPct val="0"/>
              </a:spcBef>
              <a:buFont typeface="Arial" panose="020B0604020202020204" pitchFamily="34" charset="0"/>
              <a:buChar char="•"/>
              <a:defRPr/>
            </a:pPr>
            <a:r>
              <a:rPr lang="en-US" altLang="en-US" dirty="0">
                <a:latin typeface="Arial" panose="020B0604020202020204" pitchFamily="34" charset="0"/>
              </a:rPr>
              <a:t>Cooperation and Responsibility</a:t>
            </a:r>
          </a:p>
          <a:p>
            <a:pPr defTabSz="457200" eaLnBrk="1" hangingPunct="1">
              <a:spcBef>
                <a:spcPct val="0"/>
              </a:spcBef>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98254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a:ln/>
        </p:spPr>
      </p:sp>
      <p:sp>
        <p:nvSpPr>
          <p:cNvPr id="36866"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Background Information: </a:t>
            </a:r>
          </a:p>
          <a:p>
            <a:pPr eaLnBrk="1" hangingPunct="1"/>
            <a:r>
              <a:rPr lang="en-US" altLang="en-US" dirty="0">
                <a:ea typeface="MS PGothic" charset="-128"/>
              </a:rPr>
              <a:t>This opening conversation gives participants a chance to get to know tablemates and begin the session on a positive note. </a:t>
            </a:r>
            <a:r>
              <a:rPr lang="en-US" altLang="en-US" baseline="0" dirty="0">
                <a:ea typeface="MS PGothic" charset="-128"/>
              </a:rPr>
              <a:t> </a:t>
            </a:r>
            <a:endParaRPr lang="en-US" altLang="en-US" dirty="0">
              <a:ea typeface="MS PGothic" charset="-128"/>
            </a:endParaRPr>
          </a:p>
          <a:p>
            <a:pPr eaLnBrk="1" hangingPunct="1"/>
            <a:endParaRPr lang="en-US" altLang="en-US" b="1" dirty="0">
              <a:ea typeface="MS PGothic" charset="-128"/>
            </a:endParaRPr>
          </a:p>
          <a:p>
            <a:pPr eaLnBrk="1" hangingPunct="1"/>
            <a:r>
              <a:rPr lang="en-US" altLang="en-US" b="1" dirty="0">
                <a:ea typeface="MS PGothic" charset="-128"/>
              </a:rPr>
              <a:t>Presenter Notes: </a:t>
            </a:r>
          </a:p>
          <a:p>
            <a:pPr marL="0" indent="0">
              <a:buFont typeface="Arial" panose="020B0604020202020204" pitchFamily="34" charset="0"/>
              <a:buNone/>
            </a:pPr>
            <a:r>
              <a:rPr lang="en-US" altLang="en-US" dirty="0">
                <a:ea typeface="MS PGothic" charset="-128"/>
              </a:rPr>
              <a:t>Consider the different types of interactions you have with children in your classroom.</a:t>
            </a:r>
            <a:r>
              <a:rPr lang="en-US" altLang="en-US" sz="1200" dirty="0">
                <a:ea typeface="MS PGothic" charset="-128"/>
              </a:rPr>
              <a:t> Share with tablemates a few of those teacher-child interactions and how they impact your day.</a:t>
            </a:r>
          </a:p>
          <a:p>
            <a:pPr eaLnBrk="1" hangingPunct="1"/>
            <a:endParaRPr lang="en-US" altLang="en-US" dirty="0">
              <a:ea typeface="MS PGothic" charset="-128"/>
            </a:endParaRPr>
          </a:p>
          <a:p>
            <a:pPr eaLnBrk="1" hangingPunct="1"/>
            <a:r>
              <a:rPr lang="en-US" altLang="en-US" b="1" dirty="0">
                <a:ea typeface="MS PGothic" charset="-128"/>
              </a:rPr>
              <a:t>Extra</a:t>
            </a:r>
            <a:r>
              <a:rPr lang="en-US" altLang="en-US" b="1" baseline="0" dirty="0">
                <a:ea typeface="MS PGothic" charset="-128"/>
              </a:rPr>
              <a:t> Notes:</a:t>
            </a:r>
          </a:p>
          <a:p>
            <a:pPr eaLnBrk="1" hangingPunct="1"/>
            <a:r>
              <a:rPr lang="en-US" altLang="en-US" b="0" dirty="0">
                <a:ea typeface="MS PGothic" charset="-128"/>
              </a:rPr>
              <a:t>Music: </a:t>
            </a:r>
            <a:r>
              <a:rPr lang="en-US" altLang="en-US" dirty="0">
                <a:ea typeface="MS PGothic" charset="-128"/>
                <a:hlinkClick r:id="rId3"/>
              </a:rPr>
              <a:t>https://www.youtube.com/watch?v=33o32C0ogVM</a:t>
            </a:r>
            <a:r>
              <a:rPr lang="en-US" altLang="en-US" dirty="0">
                <a:ea typeface="MS PGothic" charset="-128"/>
              </a:rPr>
              <a:t> or you can purchase the single song on iTunes instead of playing the YouTube clip.</a:t>
            </a:r>
          </a:p>
          <a:p>
            <a:pPr eaLnBrk="1" hangingPunct="1"/>
            <a:endParaRPr lang="en-US" altLang="en-US" dirty="0">
              <a:ea typeface="MS PGothic" charset="-128"/>
            </a:endParaRPr>
          </a:p>
        </p:txBody>
      </p:sp>
      <p:sp>
        <p:nvSpPr>
          <p:cNvPr id="36867" name="Slide Number Placeholder 1"/>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9ED3E912-285E-F147-A3C3-9AFC62452865}" type="slidenum">
              <a:rPr lang="en-US" altLang="en-US"/>
              <a:pPr/>
              <a:t>3</a:t>
            </a:fld>
            <a:endParaRPr lang="en-US" altLang="en-US"/>
          </a:p>
        </p:txBody>
      </p:sp>
    </p:spTree>
    <p:extLst>
      <p:ext uri="{BB962C8B-B14F-4D97-AF65-F5344CB8AC3E}">
        <p14:creationId xmlns:p14="http://schemas.microsoft.com/office/powerpoint/2010/main" val="1903601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F90FF618-5149-2849-BE6C-EED090A0635F}" type="slidenum">
              <a:rPr lang="en-US" altLang="en-US"/>
              <a:pPr>
                <a:spcBef>
                  <a:spcPct val="0"/>
                </a:spcBef>
              </a:pPr>
              <a:t>30</a:t>
            </a:fld>
            <a:endParaRPr lang="en-US" alt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Background Information:</a:t>
            </a:r>
          </a:p>
          <a:p>
            <a:pPr marL="0" marR="0" lvl="0" indent="0" algn="l" defTabSz="914400" rtl="0" eaLnBrk="1" fontAlgn="base" latinLnBrk="0" hangingPunct="1">
              <a:spcAft>
                <a:spcPct val="0"/>
              </a:spcAft>
              <a:buClrTx/>
              <a:buSzTx/>
              <a:buFontTx/>
              <a:buNone/>
              <a:tabLst/>
              <a:defRPr/>
            </a:pPr>
            <a:r>
              <a:rPr lang="en-US" altLang="en-US" sz="1200" dirty="0"/>
              <a:t>This concept comes from Jenna </a:t>
            </a:r>
            <a:r>
              <a:rPr lang="en-US" altLang="en-US" sz="1200" dirty="0" err="1"/>
              <a:t>Bilmes</a:t>
            </a:r>
            <a:r>
              <a:rPr lang="en-US" altLang="en-US" sz="1200" dirty="0"/>
              <a:t>, </a:t>
            </a:r>
            <a:r>
              <a:rPr lang="en-US" sz="1200" i="1" dirty="0"/>
              <a:t>Beyond Behavior Management: The Six Life Skills Children Need to Thrive</a:t>
            </a:r>
            <a:r>
              <a:rPr lang="en-US" sz="1200" dirty="0"/>
              <a:t>.</a:t>
            </a:r>
            <a:endParaRPr lang="en-US" altLang="en-US" sz="1200" dirty="0"/>
          </a:p>
          <a:p>
            <a:pPr eaLnBrk="1" hangingPunct="1"/>
            <a:endParaRPr lang="en-US" altLang="en-US" b="1" dirty="0">
              <a:ea typeface="MS PGothic" charset="-128"/>
            </a:endParaRPr>
          </a:p>
          <a:p>
            <a:pPr eaLnBrk="1" hangingPunct="1"/>
            <a:r>
              <a:rPr lang="en-US" altLang="en-US" b="1" dirty="0">
                <a:ea typeface="MS PGothic" charset="-128"/>
              </a:rPr>
              <a:t>Presenter Remarks: </a:t>
            </a:r>
          </a:p>
          <a:p>
            <a:pPr eaLnBrk="1" hangingPunct="1"/>
            <a:r>
              <a:rPr lang="en-US" altLang="en-US" dirty="0">
                <a:ea typeface="MS PGothic" charset="-128"/>
              </a:rPr>
              <a:t>Children learn how to interact with others from the worlds in which they live. Teachers can help children develop social interaction skills by reflecting upon and being intentional about the daily environment and interactions that children experience during the program day. </a:t>
            </a:r>
          </a:p>
          <a:p>
            <a:pPr eaLnBrk="1" hangingPunct="1"/>
            <a:endParaRPr lang="en-US" altLang="en-US" dirty="0">
              <a:ea typeface="MS PGothic" charset="-128"/>
            </a:endParaRPr>
          </a:p>
          <a:p>
            <a:pPr eaLnBrk="1" hangingPunct="1"/>
            <a:endParaRPr lang="en-US" altLang="en-US" dirty="0">
              <a:ea typeface="MS PGothic" charset="-128"/>
            </a:endParaRPr>
          </a:p>
        </p:txBody>
      </p:sp>
    </p:spTree>
    <p:extLst>
      <p:ext uri="{BB962C8B-B14F-4D97-AF65-F5344CB8AC3E}">
        <p14:creationId xmlns:p14="http://schemas.microsoft.com/office/powerpoint/2010/main" val="1700810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a:t>
            </a:r>
            <a:r>
              <a:rPr lang="en-US" b="1" baseline="0" dirty="0"/>
              <a:t> Remarks:</a:t>
            </a:r>
          </a:p>
          <a:p>
            <a:r>
              <a:rPr lang="en-US" dirty="0"/>
              <a:t>The Center on the Social and Emotional Foundations for Early Learning (CSEFEL) is focused on promoting the social–emotional development and school readiness of young children birth to age five. The CSEFEL is a national resource center funded by the Office of Head Start and Child Care Bureau for disseminating research and evidence-based practices to early childhood programs across the country. </a:t>
            </a:r>
          </a:p>
          <a:p>
            <a:endParaRPr lang="en-US" dirty="0"/>
          </a:p>
          <a:p>
            <a:r>
              <a:rPr lang="en-US" b="1" dirty="0"/>
              <a:t>Extra</a:t>
            </a:r>
            <a:r>
              <a:rPr lang="en-US" b="1" baseline="0" dirty="0"/>
              <a:t> Notes:</a:t>
            </a:r>
            <a:endParaRPr lang="en-US" b="1" dirty="0"/>
          </a:p>
          <a:p>
            <a:r>
              <a:rPr lang="en-US" dirty="0"/>
              <a:t>http://csefel.vanderbilt.edu/</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31</a:t>
            </a:fld>
            <a:endParaRPr lang="en-US" altLang="en-US"/>
          </a:p>
        </p:txBody>
      </p:sp>
    </p:spTree>
    <p:extLst>
      <p:ext uri="{BB962C8B-B14F-4D97-AF65-F5344CB8AC3E}">
        <p14:creationId xmlns:p14="http://schemas.microsoft.com/office/powerpoint/2010/main" val="2010551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88381C47-C0B3-3143-B6AE-275A9CAB39B3}" type="slidenum">
              <a:rPr lang="en-US" altLang="en-US"/>
              <a:pPr>
                <a:spcBef>
                  <a:spcPct val="0"/>
                </a:spcBef>
              </a:pPr>
              <a:t>32</a:t>
            </a:fld>
            <a:endParaRPr lang="en-US" altLang="en-US"/>
          </a:p>
        </p:txBody>
      </p:sp>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Presenter Remarks: </a:t>
            </a:r>
          </a:p>
          <a:p>
            <a:pPr defTabSz="457200" eaLnBrk="1" hangingPunct="1"/>
            <a:r>
              <a:rPr lang="en-US" altLang="en-US" dirty="0">
                <a:ea typeface="MS PGothic" charset="-128"/>
              </a:rPr>
              <a:t>Please take a moment and read this quote to yourself. Then turn to an elbow partner and discuss your reactions. Does anyone want to share their discussions?</a:t>
            </a:r>
          </a:p>
          <a:p>
            <a:pPr defTabSz="457200" eaLnBrk="1" hangingPunct="1"/>
            <a:endParaRPr lang="en-US" altLang="en-US" dirty="0">
              <a:ea typeface="MS PGothic" charset="-128"/>
            </a:endParaRPr>
          </a:p>
          <a:p>
            <a:pPr defTabSz="457200" eaLnBrk="1" hangingPunct="1"/>
            <a:r>
              <a:rPr lang="en-US" altLang="en-US" dirty="0">
                <a:ea typeface="MS PGothic" charset="-128"/>
              </a:rPr>
              <a:t>The next section will focus on interactions with familiar adults. </a:t>
            </a:r>
          </a:p>
        </p:txBody>
      </p:sp>
    </p:spTree>
    <p:extLst>
      <p:ext uri="{BB962C8B-B14F-4D97-AF65-F5344CB8AC3E}">
        <p14:creationId xmlns:p14="http://schemas.microsoft.com/office/powerpoint/2010/main" val="369836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198672CC-F295-C54F-9BA4-C6344462AB71}" type="slidenum">
              <a:rPr lang="en-US" altLang="en-US"/>
              <a:pPr>
                <a:spcBef>
                  <a:spcPct val="0"/>
                </a:spcBef>
              </a:pPr>
              <a:t>33</a:t>
            </a:fld>
            <a:endParaRPr lang="en-US" altLang="en-US"/>
          </a:p>
        </p:txBody>
      </p:sp>
      <p:sp>
        <p:nvSpPr>
          <p:cNvPr id="90114"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685800" y="4343400"/>
            <a:ext cx="5486400" cy="4341813"/>
          </a:xfrm>
        </p:spPr>
        <p:txBody>
          <a:bodyPr>
            <a:noAutofit/>
          </a:bodyPr>
          <a:lstStyle/>
          <a:p>
            <a:pPr eaLnBrk="1" hangingPunct="1">
              <a:spcBef>
                <a:spcPts val="0"/>
              </a:spcBef>
              <a:spcAft>
                <a:spcPts val="0"/>
              </a:spcAft>
              <a:defRPr/>
            </a:pPr>
            <a:r>
              <a:rPr lang="en-US" altLang="en-US" b="1" dirty="0">
                <a:latin typeface="Arial" panose="020B0604020202020204" pitchFamily="34" charset="0"/>
                <a:cs typeface="Arial" panose="020B0604020202020204" pitchFamily="34" charset="0"/>
              </a:rPr>
              <a:t>Activity 2:</a:t>
            </a:r>
            <a:r>
              <a:rPr lang="en-US" altLang="en-US" b="1" baseline="0"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Idea Map</a:t>
            </a:r>
          </a:p>
          <a:p>
            <a:pPr eaLnBrk="1" hangingPunct="1">
              <a:spcBef>
                <a:spcPts val="0"/>
              </a:spcBef>
              <a:spcAft>
                <a:spcPts val="0"/>
              </a:spcAft>
              <a:defRPr/>
            </a:pPr>
            <a:endParaRPr lang="en-US" altLang="en-US" b="1" dirty="0">
              <a:latin typeface="Arial" panose="020B0604020202020204" pitchFamily="34" charset="0"/>
              <a:cs typeface="Arial" panose="020B0604020202020204" pitchFamily="34" charset="0"/>
            </a:endParaRPr>
          </a:p>
          <a:p>
            <a:pPr eaLnBrk="1" hangingPunct="1">
              <a:spcBef>
                <a:spcPts val="0"/>
              </a:spcBef>
              <a:spcAft>
                <a:spcPts val="0"/>
              </a:spcAft>
              <a:defRPr/>
            </a:pPr>
            <a:r>
              <a:rPr lang="en-US" altLang="en-US" b="1" dirty="0">
                <a:latin typeface="Arial" panose="020B0604020202020204" pitchFamily="34" charset="0"/>
                <a:cs typeface="Arial" panose="020B0604020202020204" pitchFamily="34" charset="0"/>
              </a:rPr>
              <a:t>Presenter Notes: </a:t>
            </a:r>
          </a:p>
          <a:p>
            <a:pPr eaLnBrk="1" hangingPunct="1">
              <a:spcBef>
                <a:spcPts val="0"/>
              </a:spcBef>
              <a:spcAft>
                <a:spcPts val="0"/>
              </a:spcAft>
              <a:defRPr/>
            </a:pPr>
            <a:r>
              <a:rPr lang="en-US" altLang="en-US" b="0" dirty="0">
                <a:latin typeface="Arial" panose="020B0604020202020204" pitchFamily="34" charset="0"/>
                <a:cs typeface="Arial" panose="020B0604020202020204" pitchFamily="34" charset="0"/>
              </a:rPr>
              <a:t>We will now watch a video</a:t>
            </a:r>
            <a:r>
              <a:rPr lang="en-US" altLang="en-US" b="0" baseline="0" dirty="0">
                <a:latin typeface="Arial" panose="020B0604020202020204" pitchFamily="34" charset="0"/>
                <a:cs typeface="Arial" panose="020B0604020202020204" pitchFamily="34" charset="0"/>
              </a:rPr>
              <a:t> with </a:t>
            </a:r>
            <a:r>
              <a:rPr lang="en-US" altLang="en-US" dirty="0">
                <a:latin typeface="Arial" panose="020B0604020202020204" pitchFamily="34" charset="0"/>
                <a:cs typeface="Arial" panose="020B0604020202020204" pitchFamily="34" charset="0"/>
              </a:rPr>
              <a:t>Dr. Ross Thompson addressing teacher-child interactions in TK </a:t>
            </a:r>
            <a:r>
              <a:rPr lang="en-US" altLang="en-US" b="0" dirty="0">
                <a:latin typeface="Arial" panose="020B0604020202020204" pitchFamily="34" charset="0"/>
                <a:cs typeface="Arial" panose="020B0604020202020204" pitchFamily="34" charset="0"/>
              </a:rPr>
              <a:t>and participate in an activity with your table group</a:t>
            </a:r>
            <a:r>
              <a:rPr lang="en-US" altLang="en-US" b="1" dirty="0">
                <a:latin typeface="Arial" panose="020B0604020202020204" pitchFamily="34" charset="0"/>
                <a:cs typeface="Arial" panose="020B0604020202020204" pitchFamily="34" charset="0"/>
              </a:rPr>
              <a:t>. </a:t>
            </a:r>
          </a:p>
          <a:p>
            <a:pPr>
              <a:spcAft>
                <a:spcPts val="0"/>
              </a:spcAft>
            </a:pPr>
            <a:endParaRPr lang="en-US" b="1" cap="all" dirty="0"/>
          </a:p>
          <a:p>
            <a:pPr>
              <a:spcAft>
                <a:spcPts val="0"/>
              </a:spcAft>
            </a:pPr>
            <a:r>
              <a:rPr lang="en-US" b="1" cap="all" dirty="0"/>
              <a:t>intent: </a:t>
            </a:r>
            <a:endParaRPr lang="en-US" dirty="0"/>
          </a:p>
          <a:p>
            <a:pPr>
              <a:spcAft>
                <a:spcPts val="0"/>
              </a:spcAft>
            </a:pPr>
            <a:r>
              <a:rPr lang="en-US" dirty="0"/>
              <a:t>Learn the significance of both teacher/child relationships and interaction strategies to support TK student success.</a:t>
            </a:r>
          </a:p>
          <a:p>
            <a:pPr>
              <a:spcAft>
                <a:spcPts val="0"/>
              </a:spcAft>
            </a:pPr>
            <a:endParaRPr lang="en-US" dirty="0"/>
          </a:p>
          <a:p>
            <a:pPr>
              <a:spcAft>
                <a:spcPts val="0"/>
              </a:spcAft>
            </a:pPr>
            <a:r>
              <a:rPr lang="en-US" b="1" dirty="0"/>
              <a:t>GOAL: </a:t>
            </a:r>
            <a:endParaRPr lang="en-US" dirty="0"/>
          </a:p>
          <a:p>
            <a:pPr>
              <a:spcAft>
                <a:spcPts val="0"/>
              </a:spcAft>
            </a:pPr>
            <a:r>
              <a:rPr lang="en-US" dirty="0"/>
              <a:t>Table groups will create an Idea Map based on talk by Dr. Ross Thompson.</a:t>
            </a:r>
          </a:p>
          <a:p>
            <a:pPr>
              <a:spcAft>
                <a:spcPts val="0"/>
              </a:spcAft>
            </a:pPr>
            <a:r>
              <a:rPr lang="en-US" dirty="0"/>
              <a:t> </a:t>
            </a:r>
          </a:p>
          <a:p>
            <a:pPr>
              <a:spcAft>
                <a:spcPts val="0"/>
              </a:spcAft>
            </a:pPr>
            <a:r>
              <a:rPr lang="en-US" b="1" cap="all" dirty="0"/>
              <a:t>Materials Required: </a:t>
            </a:r>
            <a:endParaRPr lang="en-US" dirty="0"/>
          </a:p>
          <a:p>
            <a:pPr marL="171450" lvl="0" indent="-171450">
              <a:spcAft>
                <a:spcPts val="0"/>
              </a:spcAft>
              <a:buFont typeface="Arial" charset="0"/>
              <a:buChar char="•"/>
            </a:pPr>
            <a:r>
              <a:rPr lang="en-US" dirty="0"/>
              <a:t>Ross Thompson–Social and Emotional Foundations of TK Part 4 (video provided)</a:t>
            </a:r>
          </a:p>
          <a:p>
            <a:pPr marL="171450" lvl="0" indent="-171450">
              <a:spcAft>
                <a:spcPts val="0"/>
              </a:spcAft>
              <a:buFont typeface="Arial" charset="0"/>
              <a:buChar char="•"/>
            </a:pPr>
            <a:r>
              <a:rPr lang="en-US" dirty="0"/>
              <a:t>White chart paper</a:t>
            </a:r>
          </a:p>
          <a:p>
            <a:pPr marL="171450" lvl="0" indent="-171450">
              <a:spcAft>
                <a:spcPts val="0"/>
              </a:spcAft>
              <a:buFont typeface="Arial" charset="0"/>
              <a:buChar char="•"/>
            </a:pPr>
            <a:r>
              <a:rPr lang="en-US" dirty="0"/>
              <a:t>Multi-colored drawing and writing instruments</a:t>
            </a:r>
          </a:p>
          <a:p>
            <a:pPr marL="171450" lvl="0" indent="-171450">
              <a:spcAft>
                <a:spcPts val="0"/>
              </a:spcAft>
              <a:buFont typeface="Arial" charset="0"/>
              <a:buChar char="•"/>
            </a:pPr>
            <a:r>
              <a:rPr lang="en-US" dirty="0"/>
              <a:t>Tape or other wall fastener</a:t>
            </a:r>
          </a:p>
          <a:p>
            <a:pPr>
              <a:spcAft>
                <a:spcPts val="0"/>
              </a:spcAft>
            </a:pPr>
            <a:r>
              <a:rPr lang="en-US" b="1" cap="all" dirty="0"/>
              <a:t> </a:t>
            </a:r>
            <a:endParaRPr lang="en-US" dirty="0"/>
          </a:p>
          <a:p>
            <a:pPr>
              <a:spcAft>
                <a:spcPts val="0"/>
              </a:spcAft>
            </a:pPr>
            <a:r>
              <a:rPr lang="en-US" b="1" cap="all" dirty="0"/>
              <a:t>Time: </a:t>
            </a:r>
            <a:r>
              <a:rPr lang="en-US" cap="all" dirty="0"/>
              <a:t> </a:t>
            </a:r>
            <a:r>
              <a:rPr lang="en-US" dirty="0"/>
              <a:t>25 minutes</a:t>
            </a:r>
          </a:p>
          <a:p>
            <a:pPr>
              <a:spcAft>
                <a:spcPts val="0"/>
              </a:spcAft>
            </a:pPr>
            <a:r>
              <a:rPr lang="en-US" dirty="0"/>
              <a:t> </a:t>
            </a:r>
          </a:p>
          <a:p>
            <a:pPr>
              <a:spcAft>
                <a:spcPts val="0"/>
              </a:spcAft>
            </a:pPr>
            <a:r>
              <a:rPr lang="en-US" b="1" cap="all" dirty="0"/>
              <a:t>Process: </a:t>
            </a:r>
            <a:endParaRPr lang="en-US" dirty="0"/>
          </a:p>
          <a:p>
            <a:pPr marL="171450" lvl="0" indent="-171450">
              <a:spcAft>
                <a:spcPts val="0"/>
              </a:spcAft>
              <a:buFont typeface="Arial" charset="0"/>
              <a:buChar char="•"/>
            </a:pPr>
            <a:r>
              <a:rPr lang="en-US" dirty="0"/>
              <a:t>Participants view a video with Dr. Ross Thompson addressing teacher/child interactions in TK. </a:t>
            </a:r>
          </a:p>
          <a:p>
            <a:pPr marL="171450" lvl="0" indent="-171450">
              <a:spcAft>
                <a:spcPts val="0"/>
              </a:spcAft>
              <a:buFont typeface="Arial" charset="0"/>
              <a:buChar char="•"/>
            </a:pPr>
            <a:r>
              <a:rPr lang="en-US" dirty="0"/>
              <a:t>Each table creates an idea map summarizing key points of the talk. Encourage the use of both graphics and words in any desired format.</a:t>
            </a:r>
          </a:p>
          <a:p>
            <a:pPr marL="171450" lvl="0" indent="-171450">
              <a:spcAft>
                <a:spcPts val="0"/>
              </a:spcAft>
              <a:buFont typeface="Arial" charset="0"/>
              <a:buChar char="•"/>
            </a:pPr>
            <a:r>
              <a:rPr lang="en-US" dirty="0"/>
              <a:t>The lecture (7 minutes) covers two topics: 1) why teacher-child relationships are important, and 2) teacher-child interactions. </a:t>
            </a:r>
          </a:p>
          <a:p>
            <a:pPr marL="171450" lvl="0" indent="-171450">
              <a:spcAft>
                <a:spcPts val="0"/>
              </a:spcAft>
              <a:buFont typeface="Arial" charset="0"/>
              <a:buChar char="•"/>
            </a:pPr>
            <a:r>
              <a:rPr lang="en-US" dirty="0"/>
              <a:t>The video will pause at the end of the first section. They have 5 minutes to begin the group Idea Map. At the end of the video, 5 additional minutes are available to complete the map. (Keep the work times very brief. Extend the second work time to no more than 7 minutes.)</a:t>
            </a:r>
          </a:p>
          <a:p>
            <a:pPr marL="171450" lvl="0" indent="-171450">
              <a:spcAft>
                <a:spcPts val="0"/>
              </a:spcAft>
              <a:buFont typeface="Arial" charset="0"/>
              <a:buChar char="•"/>
            </a:pPr>
            <a:r>
              <a:rPr lang="en-US" dirty="0"/>
              <a:t>At the end of the work time, participants hang their maps on the walls.</a:t>
            </a:r>
          </a:p>
          <a:p>
            <a:pPr marL="171450" lvl="0" indent="-171450">
              <a:spcAft>
                <a:spcPts val="0"/>
              </a:spcAft>
              <a:buFont typeface="Arial" charset="0"/>
              <a:buChar char="•"/>
            </a:pPr>
            <a:r>
              <a:rPr lang="en-US" dirty="0"/>
              <a:t>Invite participants to do a “wall walk” to see how other table groups addressed the content of the lecture.</a:t>
            </a:r>
          </a:p>
          <a:p>
            <a:pPr marL="228600" indent="-228600" eaLnBrk="1" hangingPunct="1">
              <a:lnSpc>
                <a:spcPct val="110000"/>
              </a:lnSpc>
              <a:spcAft>
                <a:spcPts val="0"/>
              </a:spcAft>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406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7B291C8B-96A6-A740-A795-5E2AC9FCEDFE}" type="slidenum">
              <a:rPr lang="en-US" altLang="en-US"/>
              <a:pPr>
                <a:spcBef>
                  <a:spcPct val="0"/>
                </a:spcBef>
              </a:pPr>
              <a:t>34</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Background Information:</a:t>
            </a:r>
          </a:p>
          <a:p>
            <a:pPr eaLnBrk="1" hangingPunct="1"/>
            <a:r>
              <a:rPr lang="en-US" altLang="en-US" dirty="0">
                <a:ea typeface="MS PGothic" charset="-128"/>
              </a:rPr>
              <a:t>The goal of this activity is to focus participants on the content of the video and have them synthesize the information with others. Let participants know that it is not expected that they remember all the details, but rather that they understand the big ideas.</a:t>
            </a:r>
          </a:p>
          <a:p>
            <a:pPr eaLnBrk="1" hangingPunct="1"/>
            <a:endParaRPr lang="en-US" altLang="en-US" dirty="0">
              <a:ea typeface="MS PGothic" charset="-128"/>
            </a:endParaRPr>
          </a:p>
          <a:p>
            <a:pPr eaLnBrk="1" hangingPunct="1"/>
            <a:r>
              <a:rPr lang="en-US" altLang="en-US" b="1" dirty="0">
                <a:ea typeface="MS PGothic" charset="-128"/>
              </a:rPr>
              <a:t>Presenter</a:t>
            </a:r>
            <a:r>
              <a:rPr lang="en-US" altLang="en-US" b="1" baseline="0" dirty="0">
                <a:ea typeface="MS PGothic" charset="-128"/>
              </a:rPr>
              <a:t> Remarks:</a:t>
            </a:r>
          </a:p>
          <a:p>
            <a:pPr marL="0" marR="0" lvl="0" indent="0" algn="l" defTabSz="457200" rtl="0" eaLnBrk="0" fontAlgn="base" latinLnBrk="0" hangingPunct="0">
              <a:spcAft>
                <a:spcPct val="0"/>
              </a:spcAft>
              <a:buClrTx/>
              <a:buSzTx/>
              <a:buFont typeface="Arial" charset="0"/>
              <a:buNone/>
              <a:tabLst/>
              <a:defRPr/>
            </a:pPr>
            <a:r>
              <a:rPr kumimoji="0" lang="en-US" altLang="en-US" b="0" i="0" u="none" strike="noStrike" kern="0" cap="none" spc="0" normalizeH="0" baseline="0" noProof="0" dirty="0">
                <a:ln>
                  <a:noFill/>
                </a:ln>
                <a:solidFill>
                  <a:srgbClr val="000000"/>
                </a:solidFill>
                <a:effectLst/>
                <a:uLnTx/>
                <a:uFillTx/>
                <a:latin typeface="Arial"/>
                <a:ea typeface="MS PGothic" charset="-128"/>
                <a:cs typeface="Arial"/>
              </a:rPr>
              <a:t>Take five minutes to collaboratively draw an idea map of the </a:t>
            </a:r>
            <a:r>
              <a:rPr kumimoji="0" lang="en-US" altLang="ja-JP" b="0" i="0" u="none" strike="noStrike" kern="0" cap="none" spc="0" normalizeH="0" baseline="0" noProof="0" dirty="0">
                <a:ln>
                  <a:noFill/>
                </a:ln>
                <a:solidFill>
                  <a:srgbClr val="000000"/>
                </a:solidFill>
                <a:effectLst/>
                <a:uLnTx/>
                <a:uFillTx/>
                <a:latin typeface="Arial"/>
                <a:ea typeface="MS PGothic" charset="-128"/>
                <a:cs typeface="Arial"/>
              </a:rPr>
              <a:t>“big ideas” covered so far in this video.</a:t>
            </a:r>
            <a:endParaRPr kumimoji="0" lang="en-US" altLang="en-US" b="0" i="0" u="none" strike="noStrike" kern="0" cap="none" spc="0" normalizeH="0" baseline="0" noProof="0" dirty="0">
              <a:ln>
                <a:noFill/>
              </a:ln>
              <a:solidFill>
                <a:srgbClr val="000000"/>
              </a:solidFill>
              <a:effectLst/>
              <a:uLnTx/>
              <a:uFillTx/>
              <a:latin typeface="Arial"/>
              <a:ea typeface="MS PGothic" charset="-128"/>
              <a:cs typeface="Arial"/>
            </a:endParaRPr>
          </a:p>
          <a:p>
            <a:pPr marL="0" marR="0" indent="0" algn="l" defTabSz="914400" rtl="0" eaLnBrk="1" fontAlgn="base" latinLnBrk="0" hangingPunct="1">
              <a:spcAft>
                <a:spcPct val="0"/>
              </a:spcAft>
              <a:buClrTx/>
              <a:buSzTx/>
              <a:buFontTx/>
              <a:buNone/>
              <a:tabLst/>
              <a:defRPr/>
            </a:pPr>
            <a:endParaRPr lang="en-US" altLang="en-US" b="1" dirty="0">
              <a:ea typeface="MS PGothic" charset="-128"/>
            </a:endParaRPr>
          </a:p>
          <a:p>
            <a:pPr marL="0" marR="0" indent="0" algn="l" defTabSz="914400" rtl="0" eaLnBrk="1" fontAlgn="base" latinLnBrk="0" hangingPunct="1">
              <a:spcAft>
                <a:spcPct val="0"/>
              </a:spcAft>
              <a:buClrTx/>
              <a:buSzTx/>
              <a:buFontTx/>
              <a:buNone/>
              <a:tabLst/>
              <a:defRPr/>
            </a:pPr>
            <a:r>
              <a:rPr lang="en-US" altLang="en-US" b="1" dirty="0">
                <a:ea typeface="MS PGothic" charset="-128"/>
              </a:rPr>
              <a:t>Extra Notes:</a:t>
            </a:r>
          </a:p>
          <a:p>
            <a:pPr marL="0" marR="0" indent="0" algn="l" defTabSz="914400" rtl="0" eaLnBrk="1" fontAlgn="base" latinLnBrk="0" hangingPunct="1">
              <a:spcAft>
                <a:spcPct val="0"/>
              </a:spcAft>
              <a:buClrTx/>
              <a:buSzTx/>
              <a:buFontTx/>
              <a:buNone/>
              <a:tabLst/>
              <a:defRPr/>
            </a:pPr>
            <a:r>
              <a:rPr lang="en-US" altLang="en-US" dirty="0">
                <a:ea typeface="MS PGothic" charset="-128"/>
              </a:rPr>
              <a:t>After the 5 minutes, go back to finish viewing the video.</a:t>
            </a:r>
          </a:p>
          <a:p>
            <a:pPr eaLnBrk="1" hangingPunct="1"/>
            <a:endParaRPr lang="en-US" altLang="en-US" b="1" dirty="0">
              <a:ea typeface="MS PGothic" charset="-128"/>
            </a:endParaRPr>
          </a:p>
        </p:txBody>
      </p:sp>
    </p:spTree>
    <p:extLst>
      <p:ext uri="{BB962C8B-B14F-4D97-AF65-F5344CB8AC3E}">
        <p14:creationId xmlns:p14="http://schemas.microsoft.com/office/powerpoint/2010/main" val="447568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Background Information: </a:t>
            </a:r>
          </a:p>
          <a:p>
            <a:pPr eaLnBrk="1" hangingPunct="1"/>
            <a:r>
              <a:rPr lang="en-US" altLang="en-US" dirty="0">
                <a:ea typeface="MS PGothic" charset="-128"/>
              </a:rPr>
              <a:t>Presenters must watch the video ahead of time and read through the activity plan for a better understanding.</a:t>
            </a:r>
          </a:p>
          <a:p>
            <a:pPr eaLnBrk="1" hangingPunct="1"/>
            <a:endParaRPr lang="en-US" altLang="en-US" dirty="0">
              <a:ea typeface="MS PGothic" charset="-128"/>
            </a:endParaRPr>
          </a:p>
          <a:p>
            <a:pPr eaLnBrk="1" hangingPunct="1"/>
            <a:r>
              <a:rPr lang="en-US" altLang="en-US" b="1" dirty="0">
                <a:ea typeface="MS PGothic" charset="-128"/>
              </a:rPr>
              <a:t>Presenter Remarks: </a:t>
            </a:r>
          </a:p>
          <a:p>
            <a:pPr eaLnBrk="1" hangingPunct="1"/>
            <a:r>
              <a:rPr lang="en-US" altLang="en-US" dirty="0">
                <a:ea typeface="MS PGothic" charset="-128"/>
              </a:rPr>
              <a:t>We will now watch the remainder of the video. After the video has completed, you will have five more minutes to finish your idea map.</a:t>
            </a:r>
          </a:p>
          <a:p>
            <a:pPr eaLnBrk="1" hangingPunct="1"/>
            <a:endParaRPr lang="en-US" altLang="en-US" dirty="0">
              <a:ea typeface="MS PGothic" charset="-128"/>
            </a:endParaRPr>
          </a:p>
          <a:p>
            <a:pPr eaLnBrk="1" hangingPunct="1"/>
            <a:endParaRPr lang="en-US" altLang="en-US" dirty="0">
              <a:ea typeface="MS PGothic" charset="-128"/>
            </a:endParaRPr>
          </a:p>
        </p:txBody>
      </p:sp>
      <p:sp>
        <p:nvSpPr>
          <p:cNvPr id="9421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2B0A76A3-49D3-EC43-9AE2-E61838AACEC0}" type="slidenum">
              <a:rPr lang="en-US" altLang="en-US"/>
              <a:pPr>
                <a:spcBef>
                  <a:spcPct val="0"/>
                </a:spcBef>
              </a:pPr>
              <a:t>35</a:t>
            </a:fld>
            <a:endParaRPr lang="en-US" altLang="en-US"/>
          </a:p>
        </p:txBody>
      </p:sp>
    </p:spTree>
    <p:extLst>
      <p:ext uri="{BB962C8B-B14F-4D97-AF65-F5344CB8AC3E}">
        <p14:creationId xmlns:p14="http://schemas.microsoft.com/office/powerpoint/2010/main" val="1790803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B12D71AA-600D-234F-8FA7-B14EB7709A35}" type="slidenum">
              <a:rPr lang="en-US" altLang="en-US"/>
              <a:pPr>
                <a:spcBef>
                  <a:spcPct val="0"/>
                </a:spcBef>
              </a:pPr>
              <a:t>36</a:t>
            </a:fld>
            <a:endParaRPr lang="en-US" alt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Background Information: </a:t>
            </a:r>
          </a:p>
          <a:p>
            <a:pPr eaLnBrk="1" hangingPunct="1"/>
            <a:r>
              <a:rPr lang="en-US" altLang="en-US" dirty="0">
                <a:ea typeface="MS PGothic" charset="-128"/>
              </a:rPr>
              <a:t>Presenters must watch the video ahead of time and read through the activity plan for a better understanding.</a:t>
            </a:r>
          </a:p>
          <a:p>
            <a:pPr eaLnBrk="1" hangingPunct="1"/>
            <a:endParaRPr lang="en-US" altLang="en-US" dirty="0">
              <a:ea typeface="MS PGothic" charset="-128"/>
            </a:endParaRPr>
          </a:p>
          <a:p>
            <a:pPr eaLnBrk="1" hangingPunct="1"/>
            <a:r>
              <a:rPr lang="en-US" altLang="en-US" b="1" dirty="0">
                <a:ea typeface="MS PGothic" charset="-128"/>
              </a:rPr>
              <a:t>Presenter Remarks: </a:t>
            </a:r>
          </a:p>
          <a:p>
            <a:pPr eaLnBrk="1" hangingPunct="1"/>
            <a:r>
              <a:rPr lang="en-US" altLang="en-US" dirty="0">
                <a:ea typeface="MS PGothic" charset="-128"/>
              </a:rPr>
              <a:t>You now have five more minutes to finish up your idea map of the big ideas and then post it on the wall.</a:t>
            </a:r>
          </a:p>
        </p:txBody>
      </p:sp>
    </p:spTree>
    <p:extLst>
      <p:ext uri="{BB962C8B-B14F-4D97-AF65-F5344CB8AC3E}">
        <p14:creationId xmlns:p14="http://schemas.microsoft.com/office/powerpoint/2010/main" val="1058204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7EAD690C-80A0-6A47-878B-E078804547BC}" type="slidenum">
              <a:rPr lang="en-US" altLang="en-US"/>
              <a:pPr>
                <a:spcBef>
                  <a:spcPct val="0"/>
                </a:spcBef>
              </a:pPr>
              <a:t>37</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 </a:t>
            </a:r>
          </a:p>
          <a:p>
            <a:pPr eaLnBrk="1" hangingPunct="1"/>
            <a:r>
              <a:rPr lang="en-US" altLang="en-US" dirty="0">
                <a:ea typeface="MS PGothic" charset="-128"/>
              </a:rPr>
              <a:t>Walk around the room and look at the content of the other idea maps.</a:t>
            </a:r>
            <a:r>
              <a:rPr lang="en-US" altLang="en-US" baseline="0" dirty="0">
                <a:ea typeface="MS PGothic" charset="-128"/>
              </a:rPr>
              <a:t> </a:t>
            </a:r>
            <a:r>
              <a:rPr lang="en-US" altLang="en-US" dirty="0">
                <a:ea typeface="MS PGothic" charset="-128"/>
              </a:rPr>
              <a:t>What stands out for you?</a:t>
            </a:r>
          </a:p>
          <a:p>
            <a:pPr eaLnBrk="1" hangingPunct="1"/>
            <a:endParaRPr lang="en-US" altLang="en-US" dirty="0">
              <a:ea typeface="MS PGothic" charset="-128"/>
            </a:endParaRPr>
          </a:p>
        </p:txBody>
      </p:sp>
    </p:spTree>
    <p:extLst>
      <p:ext uri="{BB962C8B-B14F-4D97-AF65-F5344CB8AC3E}">
        <p14:creationId xmlns:p14="http://schemas.microsoft.com/office/powerpoint/2010/main" val="1928412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42439D25-6816-0D40-9425-466BC55C01E5}" type="slidenum">
              <a:rPr lang="en-US" altLang="en-US"/>
              <a:pPr>
                <a:spcBef>
                  <a:spcPct val="0"/>
                </a:spcBef>
              </a:pPr>
              <a:t>38</a:t>
            </a:fld>
            <a:endParaRPr lang="en-US" alt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a:t>
            </a:r>
          </a:p>
          <a:p>
            <a:pPr eaLnBrk="1" hangingPunct="1"/>
            <a:r>
              <a:rPr lang="en-US" altLang="en-US" dirty="0">
                <a:ea typeface="MS PGothic" charset="-128"/>
              </a:rPr>
              <a:t>I see many of you noted the importance of adult-child relationships and getting to know children. This is also highlighted in the Preschool Curriculum Framework (PCF) and Developmentally Appropriate Practice (DAP). </a:t>
            </a:r>
          </a:p>
          <a:p>
            <a:pPr marL="171450" indent="-171450" eaLnBrk="1" hangingPunct="1">
              <a:spcBef>
                <a:spcPts val="0"/>
              </a:spcBef>
              <a:spcAft>
                <a:spcPts val="600"/>
              </a:spcAft>
              <a:buFont typeface="Arial" panose="020B0604020202020204" pitchFamily="34" charset="0"/>
              <a:buChar char="•"/>
            </a:pPr>
            <a:r>
              <a:rPr lang="en-US" altLang="en-US" dirty="0">
                <a:ea typeface="MS PGothic" charset="-128"/>
              </a:rPr>
              <a:t>Be at the child</a:t>
            </a:r>
            <a:r>
              <a:rPr lang="en-US" altLang="ja-JP" dirty="0">
                <a:ea typeface="MS PGothic" charset="-128"/>
              </a:rPr>
              <a:t>’s level as much as possible.</a:t>
            </a:r>
          </a:p>
          <a:p>
            <a:pPr marL="171450" indent="-171450" eaLnBrk="1" hangingPunct="1">
              <a:spcBef>
                <a:spcPts val="0"/>
              </a:spcBef>
              <a:spcAft>
                <a:spcPts val="600"/>
              </a:spcAft>
              <a:buFont typeface="Arial" panose="020B0604020202020204" pitchFamily="34" charset="0"/>
              <a:buChar char="•"/>
            </a:pPr>
            <a:r>
              <a:rPr lang="en-US" altLang="en-US" dirty="0">
                <a:ea typeface="MS PGothic" charset="-128"/>
              </a:rPr>
              <a:t>Get to know each child be observing the child</a:t>
            </a:r>
            <a:r>
              <a:rPr lang="en-US" altLang="ja-JP" dirty="0">
                <a:ea typeface="MS PGothic" charset="-128"/>
              </a:rPr>
              <a:t>’s interests, personality characteristics, and preferred interaction style. </a:t>
            </a:r>
          </a:p>
          <a:p>
            <a:pPr marL="171450" indent="-171450" eaLnBrk="1" hangingPunct="1">
              <a:spcBef>
                <a:spcPts val="0"/>
              </a:spcBef>
              <a:spcAft>
                <a:spcPts val="600"/>
              </a:spcAft>
              <a:buFont typeface="Arial" panose="020B0604020202020204" pitchFamily="34" charset="0"/>
              <a:buChar char="•"/>
            </a:pPr>
            <a:r>
              <a:rPr lang="en-US" altLang="en-US" dirty="0">
                <a:ea typeface="MS PGothic" charset="-128"/>
              </a:rPr>
              <a:t>Interact warmly with the child</a:t>
            </a:r>
            <a:r>
              <a:rPr lang="en-US" altLang="ja-JP" dirty="0">
                <a:ea typeface="MS PGothic" charset="-128"/>
              </a:rPr>
              <a:t>’s family members at arrival and departure times. </a:t>
            </a:r>
          </a:p>
          <a:p>
            <a:pPr marL="171450" indent="-171450" eaLnBrk="1" hangingPunct="1">
              <a:spcBef>
                <a:spcPts val="0"/>
              </a:spcBef>
              <a:spcAft>
                <a:spcPts val="0"/>
              </a:spcAft>
              <a:buFont typeface="Arial" panose="020B0604020202020204" pitchFamily="34" charset="0"/>
              <a:buChar char="•"/>
            </a:pPr>
            <a:r>
              <a:rPr lang="en-US" altLang="en-US" dirty="0">
                <a:ea typeface="MS PGothic" charset="-128"/>
              </a:rPr>
              <a:t>Match interaction approaches to the child</a:t>
            </a:r>
            <a:r>
              <a:rPr lang="en-US" altLang="ja-JP" dirty="0">
                <a:ea typeface="MS PGothic" charset="-128"/>
              </a:rPr>
              <a:t>’s social cues (e.g. eager to engage, slower to warm up) </a:t>
            </a:r>
            <a:r>
              <a:rPr lang="en-US" altLang="ja-JP" baseline="0" dirty="0">
                <a:ea typeface="MS PGothic" charset="-128"/>
              </a:rPr>
              <a:t> </a:t>
            </a:r>
          </a:p>
          <a:p>
            <a:pPr marL="0" indent="0" eaLnBrk="1" hangingPunct="1">
              <a:spcBef>
                <a:spcPts val="0"/>
              </a:spcBef>
              <a:spcAft>
                <a:spcPts val="0"/>
              </a:spcAft>
              <a:buFont typeface="Arial" panose="020B0604020202020204" pitchFamily="34" charset="0"/>
              <a:buNone/>
            </a:pPr>
            <a:r>
              <a:rPr lang="en-US" altLang="ja-JP" baseline="0" dirty="0">
                <a:ea typeface="MS PGothic" charset="-128"/>
              </a:rPr>
              <a:t>    (</a:t>
            </a:r>
            <a:r>
              <a:rPr lang="en-US" altLang="ja-JP" dirty="0">
                <a:ea typeface="MS PGothic" charset="-128"/>
              </a:rPr>
              <a:t>PC, Vol. 1, p.</a:t>
            </a:r>
            <a:r>
              <a:rPr lang="en-US" altLang="ja-JP" baseline="0" dirty="0">
                <a:ea typeface="MS PGothic" charset="-128"/>
              </a:rPr>
              <a:t> </a:t>
            </a:r>
            <a:r>
              <a:rPr lang="en-US" altLang="ja-JP" dirty="0">
                <a:ea typeface="MS PGothic" charset="-128"/>
              </a:rPr>
              <a:t>63)</a:t>
            </a:r>
          </a:p>
          <a:p>
            <a:pPr marL="171450" indent="-171450" eaLnBrk="1" hangingPunct="1">
              <a:spcBef>
                <a:spcPts val="0"/>
              </a:spcBef>
              <a:spcAft>
                <a:spcPts val="600"/>
              </a:spcAft>
              <a:buFont typeface="Arial" panose="020B0604020202020204" pitchFamily="34" charset="0"/>
              <a:buChar char="•"/>
            </a:pPr>
            <a:endParaRPr lang="en-US" altLang="en-US" dirty="0">
              <a:ea typeface="MS PGothic" charset="-128"/>
            </a:endParaRPr>
          </a:p>
          <a:p>
            <a:pPr marL="0" indent="0" eaLnBrk="1" hangingPunct="1">
              <a:spcBef>
                <a:spcPts val="0"/>
              </a:spcBef>
              <a:spcAft>
                <a:spcPts val="600"/>
              </a:spcAft>
              <a:buFont typeface="Arial" panose="020B0604020202020204" pitchFamily="34" charset="0"/>
              <a:buNone/>
            </a:pPr>
            <a:r>
              <a:rPr lang="en-US" altLang="ja-JP" dirty="0">
                <a:ea typeface="MS PGothic" charset="-128"/>
              </a:rPr>
              <a:t>“Kindergarteners, even more than children of other ages, especially seek and tune into teachers’ approval” (DAP, p. 193).</a:t>
            </a:r>
            <a:endParaRPr lang="en-US" altLang="en-US" dirty="0">
              <a:ea typeface="MS PGothic" charset="-128"/>
            </a:endParaRPr>
          </a:p>
          <a:p>
            <a:pPr marL="0" indent="0" eaLnBrk="1" hangingPunct="1">
              <a:spcBef>
                <a:spcPts val="0"/>
              </a:spcBef>
              <a:spcAft>
                <a:spcPts val="600"/>
              </a:spcAft>
              <a:buFont typeface="Arial" panose="020B0604020202020204" pitchFamily="34" charset="0"/>
              <a:buNone/>
            </a:pPr>
            <a:endParaRPr lang="en-US" altLang="ja-JP" dirty="0">
              <a:ea typeface="MS PGothic" charset="-128"/>
            </a:endParaRPr>
          </a:p>
          <a:p>
            <a:pPr marL="0" indent="0" eaLnBrk="1" hangingPunct="1">
              <a:spcBef>
                <a:spcPts val="0"/>
              </a:spcBef>
              <a:spcAft>
                <a:spcPts val="600"/>
              </a:spcAft>
              <a:buFont typeface="Arial" panose="020B0604020202020204" pitchFamily="34" charset="0"/>
              <a:buNone/>
            </a:pPr>
            <a:r>
              <a:rPr lang="en-US" altLang="ja-JP" dirty="0">
                <a:ea typeface="MS PGothic" charset="-128"/>
              </a:rPr>
              <a:t>“Relationships are the context that supports children's internalization of the rules and values in their world” (DAP,</a:t>
            </a:r>
            <a:r>
              <a:rPr lang="en-US" altLang="ja-JP" baseline="0" dirty="0">
                <a:ea typeface="MS PGothic" charset="-128"/>
              </a:rPr>
              <a:t> p. </a:t>
            </a:r>
            <a:r>
              <a:rPr lang="en-US" altLang="ja-JP" dirty="0">
                <a:ea typeface="MS PGothic" charset="-128"/>
              </a:rPr>
              <a:t>197).</a:t>
            </a:r>
            <a:endParaRPr lang="en-US" altLang="en-US" dirty="0">
              <a:ea typeface="MS PGothic" charset="-128"/>
            </a:endParaRPr>
          </a:p>
        </p:txBody>
      </p:sp>
    </p:spTree>
    <p:extLst>
      <p:ext uri="{BB962C8B-B14F-4D97-AF65-F5344CB8AC3E}">
        <p14:creationId xmlns:p14="http://schemas.microsoft.com/office/powerpoint/2010/main" val="1011334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8C2510-6575-F245-B3BF-7B91B7538135}" type="slidenum">
              <a:rPr lang="en-US" altLang="en-US"/>
              <a:pPr/>
              <a:t>39</a:t>
            </a:fld>
            <a:endParaRPr lang="en-US" alt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eaLnBrk="1" hangingPunct="1"/>
            <a:r>
              <a:rPr lang="en-US" altLang="en-US" b="1" dirty="0">
                <a:ea typeface="MS PGothic" charset="-128"/>
              </a:rPr>
              <a:t>Presenter Remarks: </a:t>
            </a:r>
          </a:p>
          <a:p>
            <a:pPr eaLnBrk="1" hangingPunct="1"/>
            <a:r>
              <a:rPr lang="en-US" altLang="en-US" dirty="0">
                <a:ea typeface="MS PGothic" charset="-128"/>
              </a:rPr>
              <a:t>I see many of you noted the importance of building relationships with families. It is also highlighted as important in the Preschool</a:t>
            </a:r>
            <a:r>
              <a:rPr lang="en-US" altLang="en-US" baseline="0" dirty="0">
                <a:ea typeface="MS PGothic" charset="-128"/>
              </a:rPr>
              <a:t> </a:t>
            </a:r>
            <a:r>
              <a:rPr lang="en-US" altLang="en-US" dirty="0">
                <a:ea typeface="MS PGothic" charset="-128"/>
              </a:rPr>
              <a:t>Curriculum Framework</a:t>
            </a:r>
            <a:r>
              <a:rPr lang="en-US" altLang="en-US" baseline="0" dirty="0">
                <a:ea typeface="MS PGothic" charset="-128"/>
              </a:rPr>
              <a:t> (PCF)</a:t>
            </a:r>
            <a:r>
              <a:rPr lang="en-US" altLang="en-US" dirty="0">
                <a:ea typeface="MS PGothic" charset="-128"/>
              </a:rPr>
              <a:t>. </a:t>
            </a:r>
          </a:p>
          <a:p>
            <a:pPr eaLnBrk="1" hangingPunct="1"/>
            <a:endParaRPr lang="en-US" altLang="en-US" b="1" dirty="0">
              <a:ea typeface="MS PGothic" charset="-128"/>
            </a:endParaRPr>
          </a:p>
          <a:p>
            <a:pPr eaLnBrk="1" hangingPunct="1"/>
            <a:r>
              <a:rPr lang="en-US" altLang="en-US" dirty="0">
                <a:ea typeface="MS PGothic" charset="-128"/>
              </a:rPr>
              <a:t>Become knowledgeable about the families in your program and find out about their expectations and goals. If a child</a:t>
            </a:r>
            <a:r>
              <a:rPr lang="en-US" altLang="ja-JP" dirty="0">
                <a:ea typeface="MS PGothic" charset="-128"/>
              </a:rPr>
              <a:t>’s culture emphasizes maintaining a respectful distance between teachers and children, teachers can modify their behavior to remain approachable and friendly, but not inappropriately casual or familiar.</a:t>
            </a:r>
            <a:r>
              <a:rPr lang="en-US" altLang="ja-JP" baseline="0" dirty="0">
                <a:ea typeface="MS PGothic" charset="-128"/>
              </a:rPr>
              <a:t> </a:t>
            </a:r>
            <a:r>
              <a:rPr lang="en-US" altLang="en-US" dirty="0">
                <a:ea typeface="MS PGothic" charset="-128"/>
              </a:rPr>
              <a:t>Alternatively, if the child</a:t>
            </a:r>
            <a:r>
              <a:rPr lang="en-US" altLang="ja-JP" dirty="0">
                <a:ea typeface="MS PGothic" charset="-128"/>
              </a:rPr>
              <a:t>’s family is exceptionally affectionate and physical with one another, the teacher can be warm yet maintain a comfortable boundary with the child while acknowledging the difference (e.g., “I know you and your Uma grandma like to give each other a lot of kisses. I like to get just one kiss from you.”) (PCF</a:t>
            </a:r>
            <a:r>
              <a:rPr lang="en-US" altLang="ja-JP" baseline="0" dirty="0">
                <a:ea typeface="MS PGothic" charset="-128"/>
              </a:rPr>
              <a:t>, Vol. 1, p. </a:t>
            </a:r>
            <a:r>
              <a:rPr lang="en-US" altLang="ja-JP" dirty="0">
                <a:ea typeface="MS PGothic" charset="-128"/>
              </a:rPr>
              <a:t>64).</a:t>
            </a:r>
          </a:p>
          <a:p>
            <a:pPr eaLnBrk="1" hangingPunct="1"/>
            <a:endParaRPr lang="en-US" altLang="en-US" dirty="0">
              <a:ea typeface="MS PGothic" charset="-128"/>
            </a:endParaRPr>
          </a:p>
          <a:p>
            <a:pPr eaLnBrk="1" hangingPunct="1"/>
            <a:r>
              <a:rPr lang="en-US" altLang="en-US" dirty="0">
                <a:ea typeface="MS PGothic" charset="-128"/>
              </a:rPr>
              <a:t>Make it a priority to learn individual family values. Build strong relationships with families and ask authentic questions to gain insight into family norms and values. Listen attentively to each family</a:t>
            </a:r>
            <a:r>
              <a:rPr lang="en-US" altLang="ja-JP" dirty="0">
                <a:ea typeface="MS PGothic" charset="-128"/>
              </a:rPr>
              <a:t>’s goals for their child’s care and education. Show respect for each family’s preferences for communicating. Offer guidance that is sensitive to diversity, especially when negotiating conflicts</a:t>
            </a:r>
            <a:r>
              <a:rPr lang="en-US" altLang="ja-JP" baseline="0" dirty="0">
                <a:ea typeface="MS PGothic" charset="-128"/>
              </a:rPr>
              <a:t> (</a:t>
            </a:r>
            <a:r>
              <a:rPr lang="en-US" altLang="ja-JP" dirty="0">
                <a:ea typeface="MS PGothic" charset="-128"/>
              </a:rPr>
              <a:t>PCF, Vol. 3,</a:t>
            </a:r>
            <a:r>
              <a:rPr lang="en-US" altLang="ja-JP" baseline="0" dirty="0">
                <a:ea typeface="MS PGothic" charset="-128"/>
              </a:rPr>
              <a:t> p </a:t>
            </a:r>
            <a:r>
              <a:rPr lang="en-US" altLang="ja-JP" dirty="0">
                <a:ea typeface="MS PGothic" charset="-128"/>
              </a:rPr>
              <a:t>58, and p. 79).</a:t>
            </a:r>
          </a:p>
          <a:p>
            <a:pPr eaLnBrk="1" hangingPunct="1"/>
            <a:endParaRPr lang="en-US" altLang="en-US" dirty="0">
              <a:ea typeface="MS PGothic" charset="-128"/>
            </a:endParaRPr>
          </a:p>
          <a:p>
            <a:endParaRPr lang="en-US" altLang="en-US" dirty="0"/>
          </a:p>
          <a:p>
            <a:endParaRPr lang="en-US" altLang="en-US" dirty="0"/>
          </a:p>
        </p:txBody>
      </p:sp>
    </p:spTree>
    <p:extLst>
      <p:ext uri="{BB962C8B-B14F-4D97-AF65-F5344CB8AC3E}">
        <p14:creationId xmlns:p14="http://schemas.microsoft.com/office/powerpoint/2010/main" val="199504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284663"/>
            <a:ext cx="5486400" cy="4541837"/>
          </a:xfrm>
        </p:spPr>
        <p:txBody>
          <a:bodyPr>
            <a:noAutofit/>
          </a:bodyPr>
          <a:lstStyle/>
          <a:p>
            <a:pPr defTabSz="455613" eaLnBrk="1" hangingPunct="1">
              <a:spcBef>
                <a:spcPct val="0"/>
              </a:spcBef>
            </a:pPr>
            <a:r>
              <a:rPr lang="en-US" altLang="en-US" b="1" dirty="0"/>
              <a:t>Presenter Remarks: </a:t>
            </a:r>
            <a:endParaRPr lang="en-US" altLang="en-US" dirty="0"/>
          </a:p>
          <a:p>
            <a:pPr defTabSz="455613" eaLnBrk="1" hangingPunct="1">
              <a:spcBef>
                <a:spcPct val="0"/>
              </a:spcBef>
            </a:pPr>
            <a:r>
              <a:rPr lang="en-US" altLang="en-US" dirty="0"/>
              <a:t>The California Department of Education has developed many publications, resources, and supports that enable teachers to facilitate the most positive outcomes for students. </a:t>
            </a:r>
          </a:p>
          <a:p>
            <a:pPr defTabSz="455613" eaLnBrk="1" hangingPunct="1">
              <a:spcBef>
                <a:spcPct val="0"/>
              </a:spcBef>
            </a:pPr>
            <a:endParaRPr lang="en-US" altLang="en-US" dirty="0">
              <a:ea typeface="MS PGothic" panose="020B0600070205080204" pitchFamily="34" charset="-128"/>
            </a:endParaRPr>
          </a:p>
          <a:p>
            <a:pPr marL="0" indent="0" defTabSz="455613">
              <a:spcBef>
                <a:spcPct val="0"/>
              </a:spcBef>
              <a:buFont typeface="Arial" panose="020B0604020202020204" pitchFamily="34" charset="0"/>
              <a:buNone/>
            </a:pPr>
            <a:r>
              <a:rPr lang="en-US" altLang="en-US" dirty="0">
                <a:ea typeface="MS PGothic" panose="020B0600070205080204" pitchFamily="34" charset="-128"/>
              </a:rPr>
              <a:t>Today our main focus will be on Volume 1 of the Preschool Learning Foundations and the Preschool Curriculum Framework. In addition, there are other key resources that support language and literacy: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ea typeface="MS PGothic" panose="020B0600070205080204" pitchFamily="34" charset="-128"/>
              </a:rPr>
              <a:t>California Common Core State Standards (CA CCSS)</a:t>
            </a:r>
            <a:endParaRPr lang="en-US" sz="1200" b="0" i="1" kern="1200" dirty="0">
              <a:effectLst/>
              <a:latin typeface="Arial" panose="020B0604020202020204" pitchFamily="34" charset="0"/>
              <a:ea typeface="MS PGothic" pitchFamily="34" charset="-128"/>
              <a:cs typeface="Arial" panose="020B0604020202020204" pitchFamily="34" charset="0"/>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kern="1200" dirty="0">
                <a:effectLst/>
                <a:latin typeface="Arial" panose="020B0604020202020204" pitchFamily="34" charset="0"/>
                <a:ea typeface="MS PGothic" pitchFamily="34" charset="-128"/>
                <a:cs typeface="Arial" panose="020B0604020202020204" pitchFamily="34" charset="0"/>
              </a:rPr>
              <a:t>English–Language Arts Content Standards for California Public Schools, Kindergarten Through Grade Twelve </a:t>
            </a:r>
            <a:r>
              <a:rPr lang="en-US" sz="1200" b="0" i="0" kern="1200" dirty="0">
                <a:effectLst/>
                <a:latin typeface="Arial" panose="020B0604020202020204" pitchFamily="34" charset="0"/>
                <a:ea typeface="MS PGothic" pitchFamily="34" charset="-128"/>
                <a:cs typeface="Arial" panose="020B0604020202020204" pitchFamily="34" charset="0"/>
              </a:rPr>
              <a:t>(ELA Standards)</a:t>
            </a:r>
            <a:endParaRPr lang="en-US" sz="1200" dirty="0"/>
          </a:p>
          <a:p>
            <a:pPr marL="171450" indent="-171450" defTabSz="455613">
              <a:spcBef>
                <a:spcPct val="0"/>
              </a:spcBef>
              <a:buFont typeface="Arial" panose="020B0604020202020204" pitchFamily="34" charset="0"/>
              <a:buChar char="•"/>
            </a:pPr>
            <a:r>
              <a:rPr lang="en-US" sz="1200" i="1" dirty="0"/>
              <a:t>English Language Arts/English Language Development Framework for California Public Schools: Kindergarten Through Grade Twelve</a:t>
            </a:r>
            <a:r>
              <a:rPr lang="en-US" sz="1200" dirty="0"/>
              <a:t> (ELA/ELD Framework)</a:t>
            </a:r>
            <a:endParaRPr lang="en-US" altLang="en-US" dirty="0">
              <a:ea typeface="MS PGothic" panose="020B0600070205080204" pitchFamily="34" charset="-128"/>
            </a:endParaRPr>
          </a:p>
          <a:p>
            <a:pPr marL="171450" indent="-171450" defTabSz="455613">
              <a:spcBef>
                <a:spcPct val="0"/>
              </a:spcBef>
              <a:buFont typeface="Arial" panose="020B0604020202020204" pitchFamily="34" charset="0"/>
              <a:buChar char="•"/>
            </a:pPr>
            <a:r>
              <a:rPr lang="en-US" altLang="en-US" dirty="0">
                <a:ea typeface="Arial" panose="020B0604020202020204" pitchFamily="34" charset="0"/>
              </a:rPr>
              <a:t>Desired Results Developmental Profile—Kindergarten (2015): A Developmental Continuum for Kindergarten (</a:t>
            </a:r>
            <a:r>
              <a:rPr lang="en-US" altLang="en-US" dirty="0">
                <a:ea typeface="MS PGothic" panose="020B0600070205080204" pitchFamily="34" charset="-128"/>
              </a:rPr>
              <a:t>DRDP-K [2015])</a:t>
            </a:r>
          </a:p>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i="1" dirty="0"/>
              <a:t>Health Education Content Standards for California Public Schools </a:t>
            </a:r>
            <a:r>
              <a:rPr kumimoji="0" lang="en-US" sz="1200" b="0" i="0" u="none" strike="noStrike" kern="1200" cap="none" spc="0" normalizeH="0" baseline="0" noProof="0" dirty="0">
                <a:ln>
                  <a:noFill/>
                </a:ln>
                <a:solidFill>
                  <a:srgbClr val="000000"/>
                </a:solidFill>
                <a:effectLst/>
                <a:uLnTx/>
                <a:uFillTx/>
                <a:latin typeface="Arial" charset="0"/>
                <a:cs typeface="Arial" charset="0"/>
              </a:rPr>
              <a:t>(CDE, 2008)</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p>
          <a:p>
            <a:pPr marL="171450" marR="0" lvl="0" indent="-17145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200" b="0" i="1"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Developmentally Appropriate Practice in Early Childhood Programs </a:t>
            </a:r>
            <a:r>
              <a:rPr lang="en-US" sz="1200" b="0" i="0"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(DAP)</a:t>
            </a:r>
            <a:r>
              <a:rPr lang="en-US" i="1" dirty="0"/>
              <a:t>—</a:t>
            </a:r>
            <a:r>
              <a:rPr lang="en-US" sz="1200" b="0" i="0"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rPr>
              <a:t>(NAEYC, 2009)</a:t>
            </a:r>
          </a:p>
          <a:p>
            <a:pPr marL="171450" indent="-171450" defTabSz="455613">
              <a:spcBef>
                <a:spcPct val="0"/>
              </a:spcBef>
              <a:buFont typeface="Arial" panose="020B0604020202020204" pitchFamily="34" charset="0"/>
              <a:buChar char="•"/>
            </a:pPr>
            <a:r>
              <a:rPr lang="en-US" altLang="en-US" i="1" dirty="0">
                <a:ea typeface="Arial" panose="020B0604020202020204" pitchFamily="34" charset="0"/>
              </a:rPr>
              <a:t>The Alignment of the California Preschool Learning Foundations with Key Early Education Resources </a:t>
            </a:r>
            <a:r>
              <a:rPr lang="en-US" altLang="en-US" dirty="0">
                <a:ea typeface="Arial" panose="020B0604020202020204" pitchFamily="34" charset="0"/>
              </a:rPr>
              <a:t>(Alignment Document)</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i="1" dirty="0">
                <a:ea typeface="Arial" panose="020B0604020202020204" pitchFamily="34" charset="0"/>
              </a:rPr>
              <a:t>Transitional Kindergarten Implementation Guide</a:t>
            </a:r>
            <a:r>
              <a:rPr lang="en-US" altLang="en-US" dirty="0">
                <a:ea typeface="Arial" panose="020B0604020202020204" pitchFamily="34" charset="0"/>
              </a:rPr>
              <a:t>—</a:t>
            </a:r>
            <a:r>
              <a:rPr lang="en-US" altLang="en-US" i="1" dirty="0">
                <a:ea typeface="Arial" panose="020B0604020202020204" pitchFamily="34" charset="0"/>
              </a:rPr>
              <a:t>A Resource for Public School District Administrators and Teachers </a:t>
            </a:r>
            <a:r>
              <a:rPr lang="en-US" altLang="en-US" dirty="0">
                <a:ea typeface="Arial" panose="020B0604020202020204" pitchFamily="34" charset="0"/>
              </a:rPr>
              <a:t>(TK Implementation Guide)</a:t>
            </a:r>
            <a:endParaRPr lang="en-US" i="0" dirty="0"/>
          </a:p>
          <a:p>
            <a:pPr defTabSz="455613">
              <a:spcBef>
                <a:spcPct val="0"/>
              </a:spcBef>
            </a:pPr>
            <a:endParaRPr lang="en-US" altLang="en-US" dirty="0"/>
          </a:p>
          <a:p>
            <a:pPr defTabSz="455613">
              <a:spcBef>
                <a:spcPct val="0"/>
              </a:spcBef>
            </a:pPr>
            <a:r>
              <a:rPr lang="en-US" altLang="en-US" i="1" dirty="0"/>
              <a:t>Name and hold up each resource. </a:t>
            </a:r>
            <a:r>
              <a:rPr lang="en-US" altLang="en-US" dirty="0"/>
              <a:t>The Preschool Learning Foundations, Volume 1, Volume 2, and Volume 3, and the Preschool Curriculum Framework, Volume 1, Volume 2, and Volume 3, are the center of the California Early Learning and Development System.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Arial" charset="0"/>
            </a:endParaRP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solidFill>
                  <a:prstClr val="black"/>
                </a:solidFill>
              </a:rPr>
              <a:pPr/>
              <a:t>4</a:t>
            </a:fld>
            <a:endParaRPr lang="en-US" altLang="en-US" sz="1200">
              <a:solidFill>
                <a:prstClr val="black"/>
              </a:solidFill>
            </a:endParaRPr>
          </a:p>
        </p:txBody>
      </p:sp>
    </p:spTree>
    <p:extLst>
      <p:ext uri="{BB962C8B-B14F-4D97-AF65-F5344CB8AC3E}">
        <p14:creationId xmlns:p14="http://schemas.microsoft.com/office/powerpoint/2010/main" val="102670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B4575AD1-B400-2A4F-9A1E-7A0E7B50E29D}" type="slidenum">
              <a:rPr lang="en-US" altLang="en-US"/>
              <a:pPr>
                <a:spcBef>
                  <a:spcPct val="0"/>
                </a:spcBef>
              </a:pPr>
              <a:t>40</a:t>
            </a:fld>
            <a:endParaRPr lang="en-US" altLang="en-US"/>
          </a:p>
        </p:txBody>
      </p:sp>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spcAft>
                <a:spcPts val="0"/>
              </a:spcAft>
            </a:pPr>
            <a:r>
              <a:rPr lang="en-US" altLang="en-US" b="1" dirty="0">
                <a:ea typeface="MS PGothic" charset="-128"/>
              </a:rPr>
              <a:t>Presenter Remarks: </a:t>
            </a:r>
          </a:p>
          <a:p>
            <a:pPr defTabSz="457200" eaLnBrk="1" hangingPunct="1">
              <a:spcBef>
                <a:spcPct val="0"/>
              </a:spcBef>
              <a:spcAft>
                <a:spcPts val="0"/>
              </a:spcAft>
            </a:pPr>
            <a:r>
              <a:rPr lang="en-US" altLang="en-US" dirty="0">
                <a:ea typeface="MS PGothic" charset="-128"/>
              </a:rPr>
              <a:t>We have already covered a lot of ground, but we are about to dive into the section that we all probably spend the most time in managing-Interactions with Peers. We will take a closer look at some strategies that can help us provide the most developmentally appropriate support possible in each of our unique settings. </a:t>
            </a:r>
          </a:p>
        </p:txBody>
      </p:sp>
    </p:spTree>
    <p:extLst>
      <p:ext uri="{BB962C8B-B14F-4D97-AF65-F5344CB8AC3E}">
        <p14:creationId xmlns:p14="http://schemas.microsoft.com/office/powerpoint/2010/main" val="581576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a:ea typeface="MS PGothic" charset="-128"/>
              </a:rPr>
              <a:t>Presenter Remarks: </a:t>
            </a:r>
          </a:p>
          <a:p>
            <a:r>
              <a:rPr lang="en-US" dirty="0">
                <a:latin typeface="Arial" charset="0"/>
                <a:cs typeface="Arial" charset="0"/>
              </a:rPr>
              <a:t>Turn to the Guiding Principles section of the social-emotional development domain in the </a:t>
            </a:r>
            <a:r>
              <a:rPr lang="en-US" altLang="ja-JP" dirty="0">
                <a:ea typeface="MS PGothic" charset="-128"/>
              </a:rPr>
              <a:t>Preschool Curriculum Framework, Volume 1, </a:t>
            </a:r>
            <a:r>
              <a:rPr lang="en-US" dirty="0">
                <a:latin typeface="Arial" charset="0"/>
                <a:cs typeface="Arial" charset="0"/>
              </a:rPr>
              <a:t>and read the bolded principles. </a:t>
            </a:r>
            <a:r>
              <a:rPr lang="en-US" i="1" dirty="0">
                <a:latin typeface="Arial" charset="0"/>
                <a:cs typeface="Arial" charset="0"/>
              </a:rPr>
              <a:t>At this time, it is not necessary to read the explanatory text.</a:t>
            </a:r>
          </a:p>
          <a:p>
            <a:endParaRPr lang="en-US" dirty="0">
              <a:latin typeface="Arial" charset="0"/>
              <a:cs typeface="Arial" charset="0"/>
            </a:endParaRPr>
          </a:p>
          <a:p>
            <a:pPr eaLnBrk="1" hangingPunct="1">
              <a:spcBef>
                <a:spcPct val="0"/>
              </a:spcBef>
            </a:pPr>
            <a:r>
              <a:rPr lang="en-US" dirty="0">
                <a:latin typeface="Arial" charset="0"/>
                <a:cs typeface="Arial" charset="0"/>
              </a:rPr>
              <a:t>The guiding principles set the tone for the domain. Reviewing the guiding principles can be one way teachers may reflect upon their practices as they answer the question, “Am I providing appropriate social interactions and environment experiences for this domain?” </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“One key guiding principle for social-emotional development is: Encourage play-based active learning. Play is an essential cornerstone of healthy social and emotional development in early childhood and contributes to the skills necessary for adjustment to and success in school”</a:t>
            </a:r>
            <a:r>
              <a:rPr lang="en-US" baseline="0" dirty="0">
                <a:latin typeface="Arial" charset="0"/>
                <a:cs typeface="Arial" charset="0"/>
              </a:rPr>
              <a:t> (</a:t>
            </a:r>
            <a:r>
              <a:rPr lang="en-US" dirty="0">
                <a:latin typeface="Arial" charset="0"/>
                <a:cs typeface="Arial" charset="0"/>
              </a:rPr>
              <a:t>PLF, Vol. 1, p. 4).</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As we work through this module and think about ways to support children’s relationships,</a:t>
            </a:r>
            <a:r>
              <a:rPr lang="en-US" baseline="0" dirty="0">
                <a:latin typeface="Arial" charset="0"/>
                <a:cs typeface="Arial" charset="0"/>
              </a:rPr>
              <a:t> w</a:t>
            </a:r>
            <a:r>
              <a:rPr lang="en-US" dirty="0">
                <a:latin typeface="Arial" charset="0"/>
                <a:cs typeface="Arial" charset="0"/>
              </a:rPr>
              <a:t>e want to constantly reflect on our work by asking ourselves, “Are we exemplifying this guiding principle?”</a:t>
            </a:r>
          </a:p>
          <a:p>
            <a:pPr eaLnBrk="1" hangingPunct="1">
              <a:spcBef>
                <a:spcPct val="0"/>
              </a:spcBef>
            </a:pPr>
            <a:endParaRPr lang="en-US" dirty="0">
              <a:latin typeface="Arial" charset="0"/>
              <a:cs typeface="Arial" charset="0"/>
            </a:endParaRPr>
          </a:p>
          <a:p>
            <a:pPr eaLnBrk="1" hangingPunct="1">
              <a:spcBef>
                <a:spcPct val="0"/>
              </a:spcBef>
            </a:pPr>
            <a:r>
              <a:rPr lang="en-US" dirty="0">
                <a:latin typeface="Arial" charset="0"/>
                <a:cs typeface="Arial" charset="0"/>
              </a:rPr>
              <a:t>Please look at the picture,</a:t>
            </a:r>
            <a:r>
              <a:rPr lang="en-US" baseline="0" dirty="0">
                <a:latin typeface="Arial" charset="0"/>
                <a:cs typeface="Arial" charset="0"/>
              </a:rPr>
              <a:t> </a:t>
            </a:r>
            <a:r>
              <a:rPr lang="en-US" dirty="0">
                <a:latin typeface="Arial" charset="0"/>
                <a:cs typeface="Arial" charset="0"/>
              </a:rPr>
              <a:t>identify and share-out how the</a:t>
            </a:r>
            <a:r>
              <a:rPr lang="en-US" baseline="0" dirty="0">
                <a:latin typeface="Arial" charset="0"/>
                <a:cs typeface="Arial" charset="0"/>
              </a:rPr>
              <a:t> </a:t>
            </a:r>
            <a:r>
              <a:rPr lang="en-US" dirty="0">
                <a:latin typeface="Arial" charset="0"/>
                <a:cs typeface="Arial" charset="0"/>
              </a:rPr>
              <a:t>activity might support children’s relationships.</a:t>
            </a:r>
          </a:p>
        </p:txBody>
      </p:sp>
      <p:sp>
        <p:nvSpPr>
          <p:cNvPr id="2" name="Slide Number Placeholder 1"/>
          <p:cNvSpPr>
            <a:spLocks noGrp="1"/>
          </p:cNvSpPr>
          <p:nvPr>
            <p:ph type="sldNum" sz="quarter" idx="10"/>
          </p:nvPr>
        </p:nvSpPr>
        <p:spPr/>
        <p:txBody>
          <a:bodyPr/>
          <a:lstStyle/>
          <a:p>
            <a:pPr>
              <a:defRPr/>
            </a:pPr>
            <a:fld id="{11DF57B4-8C25-7F41-9672-84CBE7B69B90}" type="slidenum">
              <a:rPr lang="en-US" altLang="en-US" smtClean="0"/>
              <a:pPr>
                <a:defRPr/>
              </a:pPr>
              <a:t>41</a:t>
            </a:fld>
            <a:endParaRPr lang="en-US" altLang="en-US"/>
          </a:p>
        </p:txBody>
      </p:sp>
    </p:spTree>
    <p:extLst>
      <p:ext uri="{BB962C8B-B14F-4D97-AF65-F5344CB8AC3E}">
        <p14:creationId xmlns:p14="http://schemas.microsoft.com/office/powerpoint/2010/main" val="1363688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0915DDE1-B31B-6D40-96E8-B7D65771076A}" type="slidenum">
              <a:rPr lang="en-US" altLang="en-US"/>
              <a:pPr>
                <a:spcBef>
                  <a:spcPct val="0"/>
                </a:spcBef>
              </a:pPr>
              <a:t>42</a:t>
            </a:fld>
            <a:endParaRPr lang="en-US" alt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dirty="0">
                <a:ea typeface="MS PGothic" charset="-128"/>
              </a:rPr>
              <a:t>Presenter Remarks: </a:t>
            </a:r>
          </a:p>
          <a:p>
            <a:pPr eaLnBrk="1" hangingPunct="1"/>
            <a:r>
              <a:rPr lang="en-US" altLang="en-US" dirty="0">
                <a:ea typeface="MS PGothic" charset="-128"/>
              </a:rPr>
              <a:t>The role of play is widely accepted as an essential component of healthy social and emotional development. </a:t>
            </a:r>
            <a:r>
              <a:rPr lang="en-US" altLang="en-US" baseline="0" dirty="0">
                <a:ea typeface="MS PGothic" charset="-128"/>
              </a:rPr>
              <a:t> Each of the key resources discuss the importance of play. On this slide are a few quotes from the Preschool Learning Foundations and the Transitional Kindergarten Implementation Guide. To learn more about the importance of play you can further explore these key resources.</a:t>
            </a:r>
            <a:endParaRPr lang="en-US" altLang="en-US" dirty="0">
              <a:ea typeface="MS PGothic" charset="-128"/>
            </a:endParaRPr>
          </a:p>
        </p:txBody>
      </p:sp>
    </p:spTree>
    <p:extLst>
      <p:ext uri="{BB962C8B-B14F-4D97-AF65-F5344CB8AC3E}">
        <p14:creationId xmlns:p14="http://schemas.microsoft.com/office/powerpoint/2010/main" val="1533879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 </a:t>
            </a:r>
          </a:p>
          <a:p>
            <a:pPr eaLnBrk="1" hangingPunct="1"/>
            <a:r>
              <a:rPr lang="en-US" altLang="en-US" dirty="0">
                <a:ea typeface="MS PGothic" charset="-128"/>
              </a:rPr>
              <a:t>Recommendations from the </a:t>
            </a:r>
            <a:r>
              <a:rPr lang="en-US" dirty="0">
                <a:latin typeface="Arial" charset="0"/>
                <a:cs typeface="Arial" charset="0"/>
              </a:rPr>
              <a:t>Preschool Learning Foundations</a:t>
            </a:r>
            <a:r>
              <a:rPr lang="en-US" altLang="en-US" dirty="0">
                <a:ea typeface="MS PGothic" charset="-128"/>
              </a:rPr>
              <a:t> and Transitional Kindergarten Implementation Guide for uninterrupted play are consistent across the early learning continuum. </a:t>
            </a:r>
          </a:p>
          <a:p>
            <a:pPr eaLnBrk="1" hangingPunct="1"/>
            <a:endParaRPr lang="en-US" altLang="en-US" dirty="0">
              <a:ea typeface="MS PGothic" charset="-128"/>
            </a:endParaRPr>
          </a:p>
          <a:p>
            <a:pPr eaLnBrk="1" hangingPunct="1"/>
            <a:r>
              <a:rPr lang="en-US" altLang="en-US" dirty="0">
                <a:ea typeface="MS PGothic" charset="-128"/>
              </a:rPr>
              <a:t>Children need ample time allocated to become deeply engaged at</a:t>
            </a:r>
            <a:r>
              <a:rPr lang="en-US" altLang="en-US" baseline="0" dirty="0">
                <a:ea typeface="MS PGothic" charset="-128"/>
              </a:rPr>
              <a:t> investigating problems or creating products. </a:t>
            </a:r>
            <a:endParaRPr lang="en-US" altLang="en-US" dirty="0">
              <a:ea typeface="MS PGothic" charset="-128"/>
            </a:endParaRPr>
          </a:p>
          <a:p>
            <a:pPr eaLnBrk="1" hangingPunct="1"/>
            <a:endParaRPr lang="en-US" altLang="en-US" dirty="0">
              <a:ea typeface="MS PGothic" charset="-128"/>
            </a:endParaRPr>
          </a:p>
        </p:txBody>
      </p:sp>
      <p:sp>
        <p:nvSpPr>
          <p:cNvPr id="1064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9490CDE7-3AE9-8949-90F8-0C7397F99933}" type="slidenum">
              <a:rPr lang="en-US" altLang="en-US"/>
              <a:pPr>
                <a:spcBef>
                  <a:spcPct val="0"/>
                </a:spcBef>
              </a:pPr>
              <a:t>43</a:t>
            </a:fld>
            <a:endParaRPr lang="en-US" altLang="en-US"/>
          </a:p>
        </p:txBody>
      </p:sp>
    </p:spTree>
    <p:extLst>
      <p:ext uri="{BB962C8B-B14F-4D97-AF65-F5344CB8AC3E}">
        <p14:creationId xmlns:p14="http://schemas.microsoft.com/office/powerpoint/2010/main" val="1362090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a:ln/>
        </p:spPr>
      </p:sp>
      <p:sp>
        <p:nvSpPr>
          <p:cNvPr id="108546"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a:t>
            </a:r>
          </a:p>
          <a:p>
            <a:pPr eaLnBrk="1" hangingPunct="1"/>
            <a:r>
              <a:rPr lang="en-US" altLang="en-US" dirty="0">
                <a:ea typeface="MS PGothic" charset="-128"/>
              </a:rPr>
              <a:t>The vast majority of children with special needs do not develop friendship skills without thoughtful instruction</a:t>
            </a:r>
            <a:r>
              <a:rPr lang="en-US" altLang="en-US" baseline="0" dirty="0">
                <a:ea typeface="MS PGothic" charset="-128"/>
              </a:rPr>
              <a:t> (</a:t>
            </a:r>
            <a:r>
              <a:rPr lang="en-US" altLang="en-US" dirty="0">
                <a:ea typeface="MS PGothic" charset="-128"/>
              </a:rPr>
              <a:t>Center on the Social and Emotional Foundations for Early Learning (CSEFEL), Module 2, Handout 2.3).</a:t>
            </a:r>
          </a:p>
          <a:p>
            <a:pPr eaLnBrk="1" hangingPunct="1"/>
            <a:endParaRPr lang="en-US" altLang="en-US" dirty="0">
              <a:ea typeface="MS PGothic" charset="-128"/>
            </a:endParaRPr>
          </a:p>
          <a:p>
            <a:pPr eaLnBrk="1" hangingPunct="1"/>
            <a:r>
              <a:rPr lang="en-US" altLang="en-US" dirty="0">
                <a:ea typeface="MS PGothic" charset="-128"/>
              </a:rPr>
              <a:t>Often children with special needs have fewer</a:t>
            </a:r>
            <a:r>
              <a:rPr lang="en-US" altLang="en-US" baseline="0" dirty="0">
                <a:ea typeface="MS PGothic" charset="-128"/>
              </a:rPr>
              <a:t> opportunities for spending time with peers and practicing peer interaction skills. They also may have spent more time one on one with adults or they may have medical needs precluding them from interacting with other children. As with every child’s teachers, use careful observation to determine the child’s individual needs and provide opportunities and support.</a:t>
            </a:r>
          </a:p>
          <a:p>
            <a:pPr eaLnBrk="1" hangingPunct="1"/>
            <a:endParaRPr lang="en-US" altLang="en-US" baseline="0" dirty="0">
              <a:ea typeface="MS PGothic"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0" dirty="0">
                <a:ea typeface="MS PGothic" charset="-128"/>
              </a:rPr>
              <a:t>We</a:t>
            </a:r>
            <a:r>
              <a:rPr lang="en-US" altLang="en-US" b="0" baseline="0" dirty="0">
                <a:ea typeface="MS PGothic" charset="-128"/>
              </a:rPr>
              <a:t> have provided </a:t>
            </a:r>
            <a:r>
              <a:rPr lang="en-US" altLang="en-US" b="0" dirty="0">
                <a:ea typeface="MS PGothic" charset="-128"/>
              </a:rPr>
              <a:t>Handout 3: CSEFEL Friendship</a:t>
            </a:r>
            <a:r>
              <a:rPr lang="en-US" altLang="en-US" b="0" baseline="0" dirty="0">
                <a:ea typeface="MS PGothic" charset="-128"/>
              </a:rPr>
              <a:t> Strategies as a resource in your folder.</a:t>
            </a:r>
            <a:endParaRPr lang="en-US" altLang="en-US" b="0" dirty="0">
              <a:ea typeface="MS PGothic" charset="-128"/>
            </a:endParaRPr>
          </a:p>
          <a:p>
            <a:pPr eaLnBrk="1" hangingPunct="1"/>
            <a:endParaRPr lang="en-US" altLang="en-US" baseline="0" dirty="0">
              <a:ea typeface="MS PGothic" charset="-128"/>
            </a:endParaRPr>
          </a:p>
          <a:p>
            <a:pPr eaLnBrk="1" hangingPunct="1"/>
            <a:endParaRPr lang="en-US" altLang="en-US" dirty="0">
              <a:ea typeface="MS PGothic" charset="-128"/>
            </a:endParaRPr>
          </a:p>
        </p:txBody>
      </p:sp>
      <p:sp>
        <p:nvSpPr>
          <p:cNvPr id="108547" name="Slide Number Placeholder 1"/>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096B566F-5ED1-4E4D-85E6-2563A5715B1F}" type="slidenum">
              <a:rPr lang="en-US" altLang="en-US"/>
              <a:pPr/>
              <a:t>44</a:t>
            </a:fld>
            <a:endParaRPr lang="en-US" altLang="en-US"/>
          </a:p>
        </p:txBody>
      </p:sp>
    </p:spTree>
    <p:extLst>
      <p:ext uri="{BB962C8B-B14F-4D97-AF65-F5344CB8AC3E}">
        <p14:creationId xmlns:p14="http://schemas.microsoft.com/office/powerpoint/2010/main" val="485087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CB90E33C-0163-4E46-A0B3-EEA4D56E04EF}" type="slidenum">
              <a:rPr lang="en-US" altLang="en-US"/>
              <a:pPr>
                <a:spcBef>
                  <a:spcPct val="0"/>
                </a:spcBef>
              </a:pPr>
              <a:t>45</a:t>
            </a:fld>
            <a:endParaRPr lang="en-US" altLang="en-US"/>
          </a:p>
        </p:txBody>
      </p:sp>
      <p:sp>
        <p:nvSpPr>
          <p:cNvPr id="116738" name="Rectangle 2"/>
          <p:cNvSpPr>
            <a:spLocks noGrp="1" noRot="1" noChangeAspect="1" noTextEdit="1"/>
          </p:cNvSpPr>
          <p:nvPr>
            <p:ph type="sldImg"/>
          </p:nvPr>
        </p:nvSpPr>
        <p:spPr>
          <a:ln/>
        </p:spPr>
      </p:sp>
      <p:sp>
        <p:nvSpPr>
          <p:cNvPr id="116739"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i="0" dirty="0">
                <a:ea typeface="MS PGothic" charset="-128"/>
              </a:rPr>
              <a:t>Presenter</a:t>
            </a:r>
            <a:r>
              <a:rPr lang="en-US" altLang="en-US" b="1" i="0" baseline="0" dirty="0">
                <a:ea typeface="MS PGothic" charset="-128"/>
              </a:rPr>
              <a:t> Remarks:</a:t>
            </a:r>
          </a:p>
          <a:p>
            <a:pPr eaLnBrk="1" hangingPunct="1"/>
            <a:r>
              <a:rPr lang="en-US" altLang="en-US" dirty="0">
                <a:ea typeface="MS PGothic" charset="-128"/>
              </a:rPr>
              <a:t>Pairing English learners with a socially skilled peer provides them with a model for action (e.g., I see, I do).</a:t>
            </a:r>
          </a:p>
          <a:p>
            <a:pPr eaLnBrk="1" hangingPunct="1"/>
            <a:endParaRPr lang="en-US" altLang="en-US" dirty="0">
              <a:ea typeface="MS PGothic" charset="-128"/>
            </a:endParaRPr>
          </a:p>
          <a:p>
            <a:pPr eaLnBrk="1" hangingPunct="1"/>
            <a:r>
              <a:rPr lang="en-US" altLang="en-US" dirty="0">
                <a:ea typeface="MS PGothic" charset="-128"/>
              </a:rPr>
              <a:t>“Visual aids may be used to assist students as they work to meet classroom rules and resolve social conflicts”</a:t>
            </a:r>
            <a:r>
              <a:rPr lang="en-US" altLang="en-US" baseline="0" dirty="0">
                <a:ea typeface="MS PGothic" charset="-128"/>
              </a:rPr>
              <a:t> </a:t>
            </a:r>
            <a:r>
              <a:rPr lang="en-US" altLang="en-US" dirty="0">
                <a:ea typeface="MS PGothic" charset="-128"/>
              </a:rPr>
              <a:t>(TK Guide</a:t>
            </a:r>
            <a:r>
              <a:rPr lang="en-US" altLang="en-US" baseline="0" dirty="0">
                <a:ea typeface="MS PGothic" charset="-128"/>
              </a:rPr>
              <a:t>,</a:t>
            </a:r>
            <a:r>
              <a:rPr lang="en-US" altLang="en-US" dirty="0">
                <a:ea typeface="MS PGothic" charset="-128"/>
              </a:rPr>
              <a:t> p. 57).</a:t>
            </a:r>
          </a:p>
        </p:txBody>
      </p:sp>
    </p:spTree>
    <p:extLst>
      <p:ext uri="{BB962C8B-B14F-4D97-AF65-F5344CB8AC3E}">
        <p14:creationId xmlns:p14="http://schemas.microsoft.com/office/powerpoint/2010/main" val="996407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pPr marL="0" marR="0" indent="0" algn="l" defTabSz="457200" rtl="0" eaLnBrk="1" fontAlgn="auto" latinLnBrk="0" hangingPunct="1">
              <a:spcBef>
                <a:spcPts val="0"/>
              </a:spcBef>
              <a:spcAft>
                <a:spcPts val="0"/>
              </a:spcAft>
              <a:buClrTx/>
              <a:buSzTx/>
              <a:buFont typeface="Arial"/>
              <a:buNone/>
              <a:tabLst/>
              <a:defRPr/>
            </a:pPr>
            <a:r>
              <a:rPr lang="en-US" altLang="en-US" b="1" dirty="0">
                <a:latin typeface="Arial" charset="0"/>
                <a:ea typeface="Arial" charset="0"/>
                <a:cs typeface="Arial" charset="0"/>
              </a:rPr>
              <a:t>Presenter Remarks:</a:t>
            </a:r>
          </a:p>
          <a:p>
            <a:pPr marL="0" indent="0">
              <a:spcBef>
                <a:spcPts val="0"/>
              </a:spcBef>
              <a:spcAft>
                <a:spcPts val="0"/>
              </a:spcAft>
              <a:buFont typeface="Arial" panose="020B0604020202020204" pitchFamily="34" charset="0"/>
              <a:buNone/>
            </a:pPr>
            <a:r>
              <a:rPr lang="en-US" dirty="0">
                <a:latin typeface="Arial" charset="0"/>
                <a:ea typeface="Arial" charset="0"/>
                <a:cs typeface="Arial" charset="0"/>
              </a:rPr>
              <a:t>Developmentally Appropriate Practice: What do you know about this document? How do you use it in your work now?</a:t>
            </a:r>
          </a:p>
          <a:p>
            <a:pPr marL="171450" indent="-171450">
              <a:spcBef>
                <a:spcPts val="0"/>
              </a:spcBef>
              <a:spcAft>
                <a:spcPts val="0"/>
              </a:spcAft>
              <a:buFont typeface="Arial" panose="020B0604020202020204" pitchFamily="34" charset="0"/>
              <a:buChar char="•"/>
            </a:pPr>
            <a:endParaRPr lang="en-US" dirty="0">
              <a:latin typeface="Arial" charset="0"/>
              <a:ea typeface="Arial" charset="0"/>
              <a:cs typeface="Arial" charset="0"/>
            </a:endParaRPr>
          </a:p>
          <a:p>
            <a:pPr marL="0" indent="0">
              <a:spcBef>
                <a:spcPts val="0"/>
              </a:spcBef>
              <a:spcAft>
                <a:spcPts val="0"/>
              </a:spcAft>
              <a:buFont typeface="Arial" panose="020B0604020202020204" pitchFamily="34" charset="0"/>
              <a:buNone/>
            </a:pPr>
            <a:r>
              <a:rPr lang="en-US" dirty="0">
                <a:latin typeface="Arial" charset="0"/>
                <a:ea typeface="Arial" charset="0"/>
                <a:cs typeface="Arial" charset="0"/>
              </a:rPr>
              <a:t>Our next resource is from the National Association for the Education of Young Children (NAEYC). NAEYC is a national organization that provides guidelines for developmentally appropriate practice often referred to as DAP </a:t>
            </a:r>
            <a:r>
              <a:rPr lang="en-US" baseline="0" dirty="0">
                <a:latin typeface="Arial" charset="0"/>
                <a:ea typeface="Arial" charset="0"/>
                <a:cs typeface="Arial" charset="0"/>
              </a:rPr>
              <a:t> in early </a:t>
            </a:r>
            <a:r>
              <a:rPr lang="en-US" dirty="0">
                <a:latin typeface="Arial" charset="0"/>
                <a:ea typeface="Arial" charset="0"/>
                <a:cs typeface="Arial" charset="0"/>
              </a:rPr>
              <a:t>learning </a:t>
            </a:r>
            <a:r>
              <a:rPr lang="en-US" baseline="0" dirty="0">
                <a:latin typeface="Arial" charset="0"/>
                <a:ea typeface="Arial" charset="0"/>
                <a:cs typeface="Arial" charset="0"/>
              </a:rPr>
              <a:t>programs serving children birth through age 8</a:t>
            </a:r>
          </a:p>
          <a:p>
            <a:pPr marL="171450" indent="-171450">
              <a:spcBef>
                <a:spcPts val="0"/>
              </a:spcBef>
              <a:spcAft>
                <a:spcPts val="0"/>
              </a:spcAft>
              <a:buFont typeface="Arial" panose="020B0604020202020204" pitchFamily="34" charset="0"/>
              <a:buChar char="•"/>
            </a:pPr>
            <a:endParaRPr lang="en-US" baseline="0" dirty="0">
              <a:latin typeface="Arial" charset="0"/>
              <a:ea typeface="Arial" charset="0"/>
              <a:cs typeface="Arial" charset="0"/>
            </a:endParaRPr>
          </a:p>
          <a:p>
            <a:pPr marL="0" indent="0">
              <a:spcBef>
                <a:spcPts val="0"/>
              </a:spcBef>
              <a:spcAft>
                <a:spcPts val="0"/>
              </a:spcAft>
              <a:buFont typeface="Arial" panose="020B0604020202020204" pitchFamily="34" charset="0"/>
              <a:buNone/>
            </a:pPr>
            <a:r>
              <a:rPr lang="en-US" baseline="0" dirty="0">
                <a:latin typeface="Arial" charset="0"/>
                <a:ea typeface="Arial" charset="0"/>
                <a:cs typeface="Arial" charset="0"/>
              </a:rPr>
              <a:t>The document has guidelines for preschool children 3-5 years of age, TK and kindergarten 5 to 6 years of age</a:t>
            </a:r>
            <a:r>
              <a:rPr lang="en-US" dirty="0">
                <a:latin typeface="Arial" charset="0"/>
                <a:ea typeface="Arial" charset="0"/>
                <a:cs typeface="Arial" charset="0"/>
              </a:rPr>
              <a:t> that are grounded in three years of research.</a:t>
            </a:r>
            <a:endParaRPr lang="en-US" baseline="0" dirty="0">
              <a:latin typeface="Arial" charset="0"/>
              <a:ea typeface="Arial" charset="0"/>
              <a:cs typeface="Arial" charset="0"/>
            </a:endParaRPr>
          </a:p>
          <a:p>
            <a:pPr marL="171450" indent="-171450">
              <a:spcBef>
                <a:spcPts val="0"/>
              </a:spcBef>
              <a:spcAft>
                <a:spcPts val="0"/>
              </a:spcAft>
              <a:buFont typeface="Arial" panose="020B0604020202020204" pitchFamily="34" charset="0"/>
              <a:buChar char="•"/>
            </a:pPr>
            <a:endParaRPr lang="en-US" baseline="0" dirty="0">
              <a:latin typeface="Arial" charset="0"/>
              <a:ea typeface="Arial" charset="0"/>
              <a:cs typeface="Arial" charset="0"/>
            </a:endParaRPr>
          </a:p>
          <a:p>
            <a:pPr marL="0" indent="0">
              <a:spcBef>
                <a:spcPts val="0"/>
              </a:spcBef>
              <a:spcAft>
                <a:spcPts val="0"/>
              </a:spcAft>
              <a:buFont typeface="Arial" panose="020B0604020202020204" pitchFamily="34" charset="0"/>
              <a:buNone/>
            </a:pPr>
            <a:r>
              <a:rPr lang="en-US" baseline="0" dirty="0">
                <a:latin typeface="Arial" charset="0"/>
                <a:ea typeface="Arial" charset="0"/>
                <a:cs typeface="Arial" charset="0"/>
              </a:rPr>
              <a:t>DAP is a consensus document which contains a position statement and outlines the decisions good teachers have to make to become an excellent teacher.</a:t>
            </a:r>
          </a:p>
          <a:p>
            <a:pPr marL="171450" indent="-171450">
              <a:spcBef>
                <a:spcPts val="0"/>
              </a:spcBef>
              <a:spcAft>
                <a:spcPts val="0"/>
              </a:spcAft>
              <a:buFont typeface="Arial" panose="020B0604020202020204" pitchFamily="34" charset="0"/>
              <a:buChar char="•"/>
            </a:pPr>
            <a:endParaRPr lang="en-US" baseline="0" dirty="0">
              <a:latin typeface="Arial" charset="0"/>
              <a:ea typeface="Arial" charset="0"/>
              <a:cs typeface="Arial" charset="0"/>
            </a:endParaRPr>
          </a:p>
          <a:p>
            <a:pPr marL="0" indent="0">
              <a:spcBef>
                <a:spcPts val="0"/>
              </a:spcBef>
              <a:spcAft>
                <a:spcPts val="0"/>
              </a:spcAft>
              <a:buFont typeface="Arial" panose="020B0604020202020204" pitchFamily="34" charset="0"/>
              <a:buNone/>
            </a:pPr>
            <a:r>
              <a:rPr lang="en-US" baseline="0" dirty="0">
                <a:latin typeface="Arial" charset="0"/>
                <a:ea typeface="Arial" charset="0"/>
                <a:cs typeface="Arial" charset="0"/>
              </a:rPr>
              <a:t>There are charts </a:t>
            </a:r>
            <a:r>
              <a:rPr lang="en-US" dirty="0">
                <a:latin typeface="Arial" charset="0"/>
                <a:ea typeface="Arial" charset="0"/>
                <a:cs typeface="Arial" charset="0"/>
              </a:rPr>
              <a:t>with examples of</a:t>
            </a:r>
            <a:r>
              <a:rPr lang="en-US" baseline="0" dirty="0">
                <a:latin typeface="Arial" charset="0"/>
                <a:ea typeface="Arial" charset="0"/>
                <a:cs typeface="Arial" charset="0"/>
              </a:rPr>
              <a:t> teaching</a:t>
            </a:r>
            <a:r>
              <a:rPr lang="en-US" dirty="0">
                <a:latin typeface="Arial" charset="0"/>
                <a:ea typeface="Arial" charset="0"/>
                <a:cs typeface="Arial" charset="0"/>
              </a:rPr>
              <a:t> </a:t>
            </a:r>
            <a:r>
              <a:rPr lang="en-US" baseline="0" dirty="0">
                <a:latin typeface="Arial" charset="0"/>
                <a:ea typeface="Arial" charset="0"/>
                <a:cs typeface="Arial" charset="0"/>
              </a:rPr>
              <a:t>practice that</a:t>
            </a:r>
            <a:r>
              <a:rPr lang="en-US" dirty="0">
                <a:latin typeface="Arial" charset="0"/>
                <a:ea typeface="Arial" charset="0"/>
                <a:cs typeface="Arial" charset="0"/>
              </a:rPr>
              <a:t> </a:t>
            </a:r>
            <a:r>
              <a:rPr lang="en-US" baseline="0" dirty="0">
                <a:latin typeface="Arial" charset="0"/>
                <a:ea typeface="Arial" charset="0"/>
                <a:cs typeface="Arial" charset="0"/>
              </a:rPr>
              <a:t>support curriculum planning aligned with both the foundations and standards. The examples</a:t>
            </a:r>
            <a:r>
              <a:rPr lang="en-US" dirty="0">
                <a:latin typeface="Arial" charset="0"/>
                <a:ea typeface="Arial" charset="0"/>
                <a:cs typeface="Arial" charset="0"/>
              </a:rPr>
              <a:t> and intended to provide teachers with guidance to ensure students </a:t>
            </a:r>
            <a:r>
              <a:rPr lang="en-US" baseline="0" dirty="0">
                <a:latin typeface="Arial" charset="0"/>
                <a:ea typeface="Arial" charset="0"/>
                <a:cs typeface="Arial" charset="0"/>
              </a:rPr>
              <a:t>achieve important goals across the early learning continuum.</a:t>
            </a:r>
          </a:p>
          <a:p>
            <a:pPr marL="171450" indent="-171450">
              <a:spcBef>
                <a:spcPts val="0"/>
              </a:spcBef>
              <a:spcAft>
                <a:spcPts val="0"/>
              </a:spcAft>
              <a:buFont typeface="Arial" panose="020B0604020202020204" pitchFamily="34" charset="0"/>
              <a:buChar char="•"/>
            </a:pPr>
            <a:endParaRPr lang="en-US" baseline="0" dirty="0">
              <a:latin typeface="Arial" charset="0"/>
              <a:ea typeface="Arial" charset="0"/>
              <a:cs typeface="Arial" charset="0"/>
            </a:endParaRPr>
          </a:p>
          <a:p>
            <a:pPr marL="0" indent="0">
              <a:spcBef>
                <a:spcPts val="0"/>
              </a:spcBef>
              <a:spcAft>
                <a:spcPts val="0"/>
              </a:spcAft>
              <a:buFont typeface="Arial" panose="020B0604020202020204" pitchFamily="34" charset="0"/>
              <a:buNone/>
            </a:pPr>
            <a:r>
              <a:rPr lang="en-US" baseline="0" dirty="0">
                <a:latin typeface="Arial" charset="0"/>
                <a:ea typeface="Arial" charset="0"/>
                <a:cs typeface="Arial" charset="0"/>
              </a:rPr>
              <a:t>We will be using this resource and the resources on the following two slides in the next activity.</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46</a:t>
            </a:fld>
            <a:endParaRPr lang="en-US" altLang="en-US"/>
          </a:p>
        </p:txBody>
      </p:sp>
    </p:spTree>
    <p:extLst>
      <p:ext uri="{BB962C8B-B14F-4D97-AF65-F5344CB8AC3E}">
        <p14:creationId xmlns:p14="http://schemas.microsoft.com/office/powerpoint/2010/main" val="861722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47</a:t>
            </a:fld>
            <a:endParaRPr lang="en-US"/>
          </a:p>
        </p:txBody>
      </p:sp>
    </p:spTree>
    <p:extLst>
      <p:ext uri="{BB962C8B-B14F-4D97-AF65-F5344CB8AC3E}">
        <p14:creationId xmlns:p14="http://schemas.microsoft.com/office/powerpoint/2010/main" val="1091319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defTabSz="457200">
              <a:spcBef>
                <a:spcPts val="0"/>
              </a:spcBef>
            </a:pPr>
            <a:r>
              <a:rPr lang="en-US" b="1" dirty="0">
                <a:ea typeface="MS PGothic" charset="0"/>
              </a:rPr>
              <a:t>Presenter Remarks: </a:t>
            </a:r>
          </a:p>
          <a:p>
            <a:pPr defTabSz="457200">
              <a:spcBef>
                <a:spcPts val="0"/>
              </a:spcBef>
            </a:pPr>
            <a:r>
              <a:rPr lang="en-US" dirty="0">
                <a:ea typeface="MS PGothic" charset="0"/>
              </a:rPr>
              <a:t>The Preschool Curriculum Framework offers guidance on how teachers can support the learning and development described in the foundations, through environments, materials, and experiences that are developmentally appropriate, individually and culturally meaningful, and engaging to families.</a:t>
            </a:r>
          </a:p>
          <a:p>
            <a:pPr defTabSz="457200">
              <a:spcBef>
                <a:spcPts val="0"/>
              </a:spcBef>
            </a:pPr>
            <a:endParaRPr lang="en-US" dirty="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ea typeface="MS PGothic" charset="0"/>
              </a:rPr>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r>
              <a:rPr lang="en-US" sz="1200" i="0" dirty="0">
                <a:solidFill>
                  <a:srgbClr val="000000"/>
                </a:solidFill>
                <a:latin typeface="Arial" pitchFamily="34" charset="0"/>
                <a:ea typeface="ＭＳ Ｐゴシック" pitchFamily="34" charset="-128"/>
              </a:rPr>
              <a:t>PCF, Vol. 2, p. </a:t>
            </a:r>
            <a:r>
              <a:rPr lang="en-US" dirty="0">
                <a:ea typeface="MS PGothic" charset="0"/>
              </a:rPr>
              <a:t>227).</a:t>
            </a:r>
          </a:p>
          <a:p>
            <a:pPr defTabSz="457200">
              <a:spcBef>
                <a:spcPts val="0"/>
              </a:spcBef>
            </a:pPr>
            <a:endParaRPr lang="en-US" dirty="0">
              <a:ea typeface="MS PGothic" charset="0"/>
            </a:endParaRPr>
          </a:p>
        </p:txBody>
      </p:sp>
      <p:sp>
        <p:nvSpPr>
          <p:cNvPr id="2" name="Slide Number Placeholder 1"/>
          <p:cNvSpPr>
            <a:spLocks noGrp="1"/>
          </p:cNvSpPr>
          <p:nvPr>
            <p:ph type="sldNum" sz="quarter" idx="10"/>
          </p:nvPr>
        </p:nvSpPr>
        <p:spPr/>
        <p:txBody>
          <a:bodyPr/>
          <a:lstStyle/>
          <a:p>
            <a:pPr>
              <a:defRPr/>
            </a:pPr>
            <a:fld id="{2305D1B5-5CE6-4598-82F5-B23AC8154D75}" type="slidenum">
              <a:rPr lang="en-US" altLang="en-US" smtClean="0"/>
              <a:pPr>
                <a:defRPr/>
              </a:pPr>
              <a:t>48</a:t>
            </a:fld>
            <a:endParaRPr lang="en-US" altLang="en-US" dirty="0"/>
          </a:p>
        </p:txBody>
      </p:sp>
    </p:spTree>
    <p:extLst>
      <p:ext uri="{BB962C8B-B14F-4D97-AF65-F5344CB8AC3E}">
        <p14:creationId xmlns:p14="http://schemas.microsoft.com/office/powerpoint/2010/main" val="2581970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78B84831-69F7-E549-A2F2-747D3616F427}" type="slidenum">
              <a:rPr lang="en-US" altLang="en-US"/>
              <a:pPr>
                <a:spcBef>
                  <a:spcPct val="0"/>
                </a:spcBef>
              </a:pPr>
              <a:t>49</a:t>
            </a:fld>
            <a:endParaRPr lang="en-US" altLang="en-US"/>
          </a:p>
        </p:txBody>
      </p:sp>
      <p:sp>
        <p:nvSpPr>
          <p:cNvPr id="112642"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685800" y="4343400"/>
            <a:ext cx="5486400" cy="4341813"/>
          </a:xfrm>
        </p:spPr>
        <p:txBody>
          <a:bodyPr/>
          <a:lstStyle/>
          <a:p>
            <a:pPr marL="190500" indent="-190500" eaLnBrk="1" hangingPunct="1">
              <a:spcBef>
                <a:spcPts val="0"/>
              </a:spcBef>
              <a:defRPr/>
            </a:pPr>
            <a:r>
              <a:rPr lang="en-US" altLang="en-US" b="1" dirty="0">
                <a:latin typeface="Arial" panose="020B0604020202020204" pitchFamily="34" charset="0"/>
              </a:rPr>
              <a:t>Activity 3: I Am Learning</a:t>
            </a:r>
          </a:p>
          <a:p>
            <a:pPr marL="190500" indent="-190500" eaLnBrk="1" hangingPunct="1">
              <a:spcBef>
                <a:spcPts val="0"/>
              </a:spcBef>
              <a:defRPr/>
            </a:pPr>
            <a:endParaRPr lang="en-US" altLang="en-US" dirty="0">
              <a:latin typeface="Arial" panose="020B0604020202020204" pitchFamily="34" charset="0"/>
            </a:endParaRPr>
          </a:p>
          <a:p>
            <a:pPr marL="190500" indent="-190500" eaLnBrk="1" hangingPunct="1">
              <a:spcBef>
                <a:spcPts val="0"/>
              </a:spcBef>
              <a:defRPr/>
            </a:pPr>
            <a:r>
              <a:rPr lang="en-US" altLang="en-US" b="1" dirty="0">
                <a:latin typeface="Arial" panose="020B0604020202020204" pitchFamily="34" charset="0"/>
              </a:rPr>
              <a:t>Presenter Remarks: </a:t>
            </a:r>
          </a:p>
          <a:p>
            <a:pPr marL="0" indent="0" eaLnBrk="1" hangingPunct="1">
              <a:spcBef>
                <a:spcPts val="0"/>
              </a:spcBef>
              <a:buFont typeface="+mj-lt"/>
              <a:buNone/>
              <a:defRPr/>
            </a:pPr>
            <a:r>
              <a:rPr lang="en-US" altLang="ja-JP" dirty="0">
                <a:latin typeface="Arial" panose="020B0604020202020204" pitchFamily="34" charset="0"/>
              </a:rPr>
              <a:t>This activity connects the developmental progressions (foundations and standards) to the strategies (framework and TK guide). Work as a table group to create one or two children on chart paper using any of the art materials provided. Read the foundations for Interactions with Peers in the Preschool Learning</a:t>
            </a:r>
            <a:r>
              <a:rPr lang="en-US" altLang="ja-JP" baseline="0" dirty="0">
                <a:latin typeface="Arial" panose="020B0604020202020204" pitchFamily="34" charset="0"/>
              </a:rPr>
              <a:t> </a:t>
            </a:r>
            <a:r>
              <a:rPr lang="en-US" altLang="ja-JP" dirty="0">
                <a:latin typeface="Arial" panose="020B0604020202020204" pitchFamily="34" charset="0"/>
              </a:rPr>
              <a:t>Foundations, Volume 1, pp. 12-14 and the Mental Health Standard 4.2. Choose a dark color and write down the skills that children are learning in social interactions in transitional kindergarten.</a:t>
            </a:r>
          </a:p>
          <a:p>
            <a:pPr marL="190500" indent="-190500" eaLnBrk="1" hangingPunct="1">
              <a:spcBef>
                <a:spcPts val="0"/>
              </a:spcBef>
              <a:defRPr/>
            </a:pPr>
            <a:endParaRPr lang="en-US" altLang="en-US" b="1" dirty="0">
              <a:latin typeface="Arial" panose="020B0604020202020204" pitchFamily="34" charset="0"/>
            </a:endParaRPr>
          </a:p>
          <a:p>
            <a:r>
              <a:rPr lang="en-US" b="1" cap="all" dirty="0"/>
              <a:t>intent: </a:t>
            </a:r>
            <a:endParaRPr lang="en-US" dirty="0"/>
          </a:p>
          <a:p>
            <a:r>
              <a:rPr lang="en-US" dirty="0"/>
              <a:t>Use the </a:t>
            </a:r>
            <a:r>
              <a:rPr lang="en-US" i="1" dirty="0"/>
              <a:t>California Preschool Learning Foundations, Volume 1</a:t>
            </a:r>
            <a:r>
              <a:rPr lang="en-US" dirty="0"/>
              <a:t> to learn the development of Interactions with Peers from 48 to 60 months.</a:t>
            </a:r>
          </a:p>
          <a:p>
            <a:r>
              <a:rPr lang="en-US" dirty="0"/>
              <a:t> </a:t>
            </a:r>
          </a:p>
          <a:p>
            <a:r>
              <a:rPr lang="en-US" b="1" dirty="0"/>
              <a:t>GOAL: </a:t>
            </a:r>
            <a:endParaRPr lang="en-US" dirty="0"/>
          </a:p>
          <a:p>
            <a:r>
              <a:rPr lang="en-US" dirty="0"/>
              <a:t>Participants explore the foundations and create a poster of the developmental highlights of Interactions with Peers from 48 to 60 months in the area of Interactions with Peers.</a:t>
            </a:r>
          </a:p>
          <a:p>
            <a:r>
              <a:rPr lang="en-US" dirty="0"/>
              <a:t> </a:t>
            </a:r>
          </a:p>
          <a:p>
            <a:r>
              <a:rPr lang="en-US" b="1" cap="all" dirty="0"/>
              <a:t>Materials Required: </a:t>
            </a:r>
            <a:endParaRPr lang="en-US" dirty="0"/>
          </a:p>
          <a:p>
            <a:pPr marL="171450" lvl="0" indent="-171450">
              <a:buFont typeface="Arial" charset="0"/>
              <a:buChar char="•"/>
            </a:pPr>
            <a:r>
              <a:rPr lang="en-US" i="1" dirty="0"/>
              <a:t>California Preschool Learning Foundations (PLF), Volume 1</a:t>
            </a:r>
            <a:r>
              <a:rPr lang="en-US" dirty="0"/>
              <a:t>, pp. 12-13</a:t>
            </a:r>
          </a:p>
          <a:p>
            <a:pPr marL="171450" lvl="0" indent="-171450">
              <a:buFont typeface="Arial" charset="0"/>
              <a:buChar char="•"/>
            </a:pPr>
            <a:r>
              <a:rPr lang="en-US" dirty="0"/>
              <a:t>Chart paper</a:t>
            </a:r>
          </a:p>
          <a:p>
            <a:pPr marL="171450" lvl="0" indent="-171450">
              <a:buFont typeface="Arial" charset="0"/>
              <a:buChar char="•"/>
            </a:pPr>
            <a:r>
              <a:rPr lang="en-US" dirty="0"/>
              <a:t>A variety of colored writing and drawing materials</a:t>
            </a:r>
          </a:p>
          <a:p>
            <a:pPr marL="171450" lvl="0" indent="-171450">
              <a:buFont typeface="Arial" charset="0"/>
              <a:buChar char="•"/>
            </a:pPr>
            <a:r>
              <a:rPr lang="en-US" dirty="0"/>
              <a:t>A variety of craft items such as glue, yarn, tissue paper, glitter, and fabric scraps to illustrate the child</a:t>
            </a:r>
          </a:p>
          <a:p>
            <a:pPr marL="171450" indent="-171450">
              <a:buFont typeface="Arial" charset="0"/>
              <a:buChar char="•"/>
            </a:pPr>
            <a:endParaRPr lang="en-US" b="1" cap="all" dirty="0"/>
          </a:p>
          <a:p>
            <a:r>
              <a:rPr lang="en-US" b="1" cap="all" dirty="0"/>
              <a:t>Time: </a:t>
            </a:r>
            <a:r>
              <a:rPr lang="en-US" dirty="0"/>
              <a:t>15 minutes </a:t>
            </a:r>
          </a:p>
          <a:p>
            <a:br>
              <a:rPr lang="en-US" dirty="0"/>
            </a:br>
            <a:r>
              <a:rPr lang="en-US" b="1" cap="all" dirty="0"/>
              <a:t>Process: </a:t>
            </a:r>
            <a:endParaRPr lang="en-US" dirty="0"/>
          </a:p>
          <a:p>
            <a:pPr marL="171450" lvl="0" indent="-171450">
              <a:buFont typeface="Arial" charset="0"/>
              <a:buChar char="•"/>
            </a:pPr>
            <a:r>
              <a:rPr lang="en-US" dirty="0"/>
              <a:t>Participants explore how children’s peer interactions develop from 48 to 60 months and represent that development on a poster.</a:t>
            </a:r>
          </a:p>
          <a:p>
            <a:pPr marL="171450" lvl="0" indent="-171450">
              <a:buFont typeface="Arial" charset="0"/>
              <a:buChar char="•"/>
            </a:pPr>
            <a:r>
              <a:rPr lang="en-US" dirty="0"/>
              <a:t>Each table group creates one or two children on the chart paper.</a:t>
            </a:r>
          </a:p>
          <a:p>
            <a:pPr marL="171450" lvl="0" indent="-171450">
              <a:buFont typeface="Arial" charset="0"/>
              <a:buChar char="•"/>
            </a:pPr>
            <a:r>
              <a:rPr lang="en-US" dirty="0"/>
              <a:t>Participants read the foundations for Interactions with Peers in the PLF, Volume 1, pp.12-14 and add notes about children’s development in this area to their poster.</a:t>
            </a:r>
          </a:p>
          <a:p>
            <a:pPr marL="171450" lvl="0" indent="-171450">
              <a:buFont typeface="Arial" charset="0"/>
              <a:buChar char="•"/>
            </a:pPr>
            <a:r>
              <a:rPr lang="en-US" dirty="0"/>
              <a:t>Participants hang their work on the wall when finished.</a:t>
            </a:r>
          </a:p>
          <a:p>
            <a:pPr marL="171450" lvl="0" indent="-171450">
              <a:buFont typeface="Arial" charset="0"/>
              <a:buChar char="•"/>
            </a:pPr>
            <a:r>
              <a:rPr lang="en-US" dirty="0"/>
              <a:t>invite participants to take a wall walk to see how different groups represent this growth.</a:t>
            </a:r>
          </a:p>
          <a:p>
            <a:pPr marL="190500" indent="-190500" eaLnBrk="1" hangingPunct="1">
              <a:spcBef>
                <a:spcPts val="0"/>
              </a:spcBef>
              <a:buFont typeface="Arial" charset="0"/>
              <a:buChar char="•"/>
              <a:defRPr/>
            </a:pPr>
            <a:endParaRPr lang="en-US" dirty="0"/>
          </a:p>
          <a:p>
            <a:pPr marL="190500" indent="-190500" eaLnBrk="1" hangingPunct="1">
              <a:spcBef>
                <a:spcPts val="0"/>
              </a:spcBef>
              <a:defRPr/>
            </a:pPr>
            <a:endParaRPr lang="en-US" altLang="ja-JP" b="1" dirty="0">
              <a:latin typeface="Arial" panose="020B0604020202020204" pitchFamily="34" charset="0"/>
            </a:endParaRPr>
          </a:p>
        </p:txBody>
      </p:sp>
    </p:spTree>
    <p:extLst>
      <p:ext uri="{BB962C8B-B14F-4D97-AF65-F5344CB8AC3E}">
        <p14:creationId xmlns:p14="http://schemas.microsoft.com/office/powerpoint/2010/main" val="165937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CDE.CA.gov/ci/gs/em/kinderfaq.asp#program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ELA Standards</a:t>
            </a:r>
          </a:p>
          <a:p>
            <a:pPr marL="171430" indent="-171430">
              <a:spcBef>
                <a:spcPts val="0"/>
              </a:spcBef>
              <a:buFont typeface="Arial" panose="020B0604020202020204" pitchFamily="34" charset="0"/>
              <a:buChar char="•"/>
              <a:defRPr/>
            </a:pPr>
            <a:r>
              <a:rPr lang="en-US" dirty="0"/>
              <a:t>ELA/ELD</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5</a:t>
            </a:fld>
            <a:endParaRPr lang="en-US" altLang="en-US" sz="1200" dirty="0"/>
          </a:p>
        </p:txBody>
      </p:sp>
    </p:spTree>
    <p:extLst>
      <p:ext uri="{BB962C8B-B14F-4D97-AF65-F5344CB8AC3E}">
        <p14:creationId xmlns:p14="http://schemas.microsoft.com/office/powerpoint/2010/main" val="32947498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379188A9-C1F1-F34E-97CA-213E9128B6E8}" type="slidenum">
              <a:rPr lang="en-US" altLang="en-US"/>
              <a:pPr>
                <a:spcBef>
                  <a:spcPct val="0"/>
                </a:spcBef>
              </a:pPr>
              <a:t>50</a:t>
            </a:fld>
            <a:endParaRPr lang="en-US" altLang="en-US"/>
          </a:p>
        </p:txBody>
      </p:sp>
      <p:sp>
        <p:nvSpPr>
          <p:cNvPr id="11469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pPr marL="190500" indent="-190500" eaLnBrk="1" hangingPunct="1">
              <a:spcBef>
                <a:spcPts val="0"/>
              </a:spcBef>
              <a:spcAft>
                <a:spcPts val="0"/>
              </a:spcAft>
              <a:defRPr/>
            </a:pPr>
            <a:r>
              <a:rPr lang="en-US" altLang="en-US" b="1" dirty="0">
                <a:latin typeface="Arial" panose="020B0604020202020204" pitchFamily="34" charset="0"/>
              </a:rPr>
              <a:t>Activity 3: I Am Learning (</a:t>
            </a:r>
            <a:r>
              <a:rPr lang="en-US" altLang="ja-JP" b="1" dirty="0">
                <a:latin typeface="Arial" panose="020B0604020202020204" pitchFamily="34" charset="0"/>
              </a:rPr>
              <a:t>continued)</a:t>
            </a:r>
            <a:endParaRPr lang="en-US" altLang="en-US" b="1" dirty="0">
              <a:latin typeface="Arial" panose="020B0604020202020204" pitchFamily="34" charset="0"/>
            </a:endParaRPr>
          </a:p>
          <a:p>
            <a:pPr eaLnBrk="1" hangingPunct="1">
              <a:spcBef>
                <a:spcPts val="0"/>
              </a:spcBef>
              <a:spcAft>
                <a:spcPts val="0"/>
              </a:spcAft>
              <a:defRPr/>
            </a:pPr>
            <a:endParaRPr lang="en-US" altLang="ja-JP" dirty="0">
              <a:latin typeface="Arial" panose="020B0604020202020204" pitchFamily="34" charset="0"/>
            </a:endParaRPr>
          </a:p>
          <a:p>
            <a:pPr marL="190500" marR="0" indent="-190500" algn="l" defTabSz="914400" rtl="0" eaLnBrk="1" fontAlgn="base" latinLnBrk="0" hangingPunct="1">
              <a:spcBef>
                <a:spcPts val="0"/>
              </a:spcBef>
              <a:spcAft>
                <a:spcPts val="0"/>
              </a:spcAft>
              <a:buClrTx/>
              <a:buSzTx/>
              <a:buFontTx/>
              <a:buNone/>
              <a:tabLst/>
              <a:defRPr/>
            </a:pPr>
            <a:r>
              <a:rPr lang="en-US" altLang="en-US" b="1" dirty="0">
                <a:latin typeface="Arial" panose="020B0604020202020204" pitchFamily="34" charset="0"/>
              </a:rPr>
              <a:t>Presenter Remarks</a:t>
            </a:r>
            <a:r>
              <a:rPr lang="en-US" altLang="en-US" b="1" baseline="0" dirty="0">
                <a:latin typeface="Arial" panose="020B0604020202020204" pitchFamily="34" charset="0"/>
              </a:rPr>
              <a:t> </a:t>
            </a:r>
            <a:r>
              <a:rPr lang="en-US" altLang="ja-JP" b="1" dirty="0">
                <a:latin typeface="Arial" panose="020B0604020202020204" pitchFamily="34" charset="0"/>
              </a:rPr>
              <a:t>:</a:t>
            </a:r>
          </a:p>
          <a:p>
            <a:pPr marL="0" indent="0" eaLnBrk="1" hangingPunct="1">
              <a:spcBef>
                <a:spcPts val="0"/>
              </a:spcBef>
              <a:spcAft>
                <a:spcPts val="0"/>
              </a:spcAft>
              <a:buFont typeface="+mj-lt"/>
              <a:buNone/>
              <a:defRPr/>
            </a:pPr>
            <a:r>
              <a:rPr lang="en-US" altLang="ja-JP" dirty="0">
                <a:latin typeface="Arial" panose="020B0604020202020204" pitchFamily="34" charset="0"/>
              </a:rPr>
              <a:t>Now looking at your poster brainstorm with your group mates all the ways you support this growth in your classroom. For example what interactions do you make sure and have with students? What areas of the environment do you make sure and have for students? </a:t>
            </a:r>
          </a:p>
          <a:p>
            <a:pPr marL="0" indent="0" eaLnBrk="1" hangingPunct="1">
              <a:spcBef>
                <a:spcPts val="0"/>
              </a:spcBef>
              <a:spcAft>
                <a:spcPts val="0"/>
              </a:spcAft>
              <a:buFont typeface="+mj-lt"/>
              <a:buNone/>
              <a:defRPr/>
            </a:pPr>
            <a:endParaRPr lang="en-US" altLang="ja-JP" dirty="0">
              <a:latin typeface="Arial" panose="020B0604020202020204" pitchFamily="34" charset="0"/>
            </a:endParaRPr>
          </a:p>
          <a:p>
            <a:pPr marL="0" indent="0" eaLnBrk="1" hangingPunct="1">
              <a:spcBef>
                <a:spcPts val="0"/>
              </a:spcBef>
              <a:spcAft>
                <a:spcPts val="0"/>
              </a:spcAft>
              <a:buFont typeface="+mj-lt"/>
              <a:buNone/>
              <a:defRPr/>
            </a:pPr>
            <a:r>
              <a:rPr lang="en-US" altLang="ja-JP" dirty="0">
                <a:latin typeface="Arial" panose="020B0604020202020204" pitchFamily="34" charset="0"/>
              </a:rPr>
              <a:t>Choose another dark color and write these ideas on the poster. When you have finished writing down your group ideas find the table material Teach Children Social Skills labels. These are a sampling of strategies from the Preschool Curriculum Framework, </a:t>
            </a:r>
            <a:r>
              <a:rPr lang="en-US" altLang="en-US" dirty="0">
                <a:ea typeface="MS PGothic" charset="-128"/>
              </a:rPr>
              <a:t>Transitional Kindergarten Implementation Guide </a:t>
            </a:r>
            <a:r>
              <a:rPr lang="en-US" altLang="ja-JP" dirty="0">
                <a:latin typeface="Arial" panose="020B0604020202020204" pitchFamily="34" charset="0"/>
              </a:rPr>
              <a:t>and Developmentally Appropriate Practice. Glance at the labels and stick any on that you don’t think you already captured. </a:t>
            </a:r>
          </a:p>
          <a:p>
            <a:pPr marL="0" indent="0" eaLnBrk="1" hangingPunct="1">
              <a:spcBef>
                <a:spcPts val="0"/>
              </a:spcBef>
              <a:spcAft>
                <a:spcPts val="0"/>
              </a:spcAft>
              <a:buFont typeface="+mj-lt"/>
              <a:buNone/>
              <a:defRPr/>
            </a:pPr>
            <a:endParaRPr lang="en-US" altLang="ja-JP" dirty="0">
              <a:latin typeface="Arial" panose="020B0604020202020204" pitchFamily="34" charset="0"/>
            </a:endParaRPr>
          </a:p>
          <a:p>
            <a:pPr marL="0" indent="0" eaLnBrk="1" hangingPunct="1">
              <a:spcBef>
                <a:spcPts val="0"/>
              </a:spcBef>
              <a:spcAft>
                <a:spcPts val="0"/>
              </a:spcAft>
              <a:buFont typeface="+mj-lt"/>
              <a:buNone/>
              <a:defRPr/>
            </a:pPr>
            <a:r>
              <a:rPr lang="en-US" altLang="ja-JP" dirty="0">
                <a:latin typeface="Arial" panose="020B0604020202020204" pitchFamily="34" charset="0"/>
              </a:rPr>
              <a:t>Now take a moment to wonder around and look at the many different children and variety of strategies we can use to support their social interaction development. </a:t>
            </a:r>
          </a:p>
          <a:p>
            <a:pPr>
              <a:spcAft>
                <a:spcPts val="0"/>
              </a:spcAft>
            </a:pPr>
            <a:endParaRPr lang="en-US" b="1" cap="all" dirty="0"/>
          </a:p>
          <a:p>
            <a:pPr>
              <a:spcAft>
                <a:spcPts val="0"/>
              </a:spcAft>
            </a:pPr>
            <a:r>
              <a:rPr lang="en-US" b="1" cap="all" dirty="0"/>
              <a:t>intent: </a:t>
            </a:r>
            <a:endParaRPr lang="en-US" dirty="0"/>
          </a:p>
          <a:p>
            <a:pPr>
              <a:spcAft>
                <a:spcPts val="0"/>
              </a:spcAft>
            </a:pPr>
            <a:r>
              <a:rPr lang="en-US" dirty="0"/>
              <a:t>Use the </a:t>
            </a:r>
            <a:r>
              <a:rPr lang="en-US" i="1" dirty="0"/>
              <a:t>California Preschool Learning Foundations, Volume 1</a:t>
            </a:r>
            <a:r>
              <a:rPr lang="en-US" dirty="0"/>
              <a:t> to learn the development of Interactions with Peers from 48 to 60 months.</a:t>
            </a:r>
          </a:p>
          <a:p>
            <a:pPr>
              <a:spcAft>
                <a:spcPts val="0"/>
              </a:spcAft>
            </a:pPr>
            <a:r>
              <a:rPr lang="en-US" dirty="0"/>
              <a:t> </a:t>
            </a:r>
          </a:p>
          <a:p>
            <a:pPr>
              <a:spcAft>
                <a:spcPts val="0"/>
              </a:spcAft>
            </a:pPr>
            <a:r>
              <a:rPr lang="en-US" b="1" dirty="0"/>
              <a:t>GOAL: </a:t>
            </a:r>
            <a:endParaRPr lang="en-US" dirty="0"/>
          </a:p>
          <a:p>
            <a:pPr>
              <a:spcAft>
                <a:spcPts val="0"/>
              </a:spcAft>
            </a:pPr>
            <a:r>
              <a:rPr lang="en-US" dirty="0"/>
              <a:t>Participants explore the foundations and create a poster of the developmental highlights of Interactions with Peers from 48 to 60 months in the area of Interactions with Peers.</a:t>
            </a:r>
          </a:p>
          <a:p>
            <a:pPr>
              <a:spcAft>
                <a:spcPts val="0"/>
              </a:spcAft>
            </a:pPr>
            <a:r>
              <a:rPr lang="en-US" dirty="0"/>
              <a:t> </a:t>
            </a:r>
          </a:p>
          <a:p>
            <a:pPr>
              <a:spcAft>
                <a:spcPts val="0"/>
              </a:spcAft>
            </a:pPr>
            <a:r>
              <a:rPr lang="en-US" b="1" cap="all" dirty="0"/>
              <a:t>Materials Required: </a:t>
            </a:r>
            <a:endParaRPr lang="en-US" dirty="0"/>
          </a:p>
          <a:p>
            <a:pPr marL="171450" lvl="0" indent="-171450">
              <a:spcAft>
                <a:spcPts val="0"/>
              </a:spcAft>
              <a:buFont typeface="Arial" charset="0"/>
              <a:buChar char="•"/>
            </a:pPr>
            <a:r>
              <a:rPr lang="en-US" i="1" dirty="0"/>
              <a:t>California Preschool Learning Foundations (PLF), Volume 1</a:t>
            </a:r>
            <a:r>
              <a:rPr lang="en-US" dirty="0"/>
              <a:t>, pp. 12-13</a:t>
            </a:r>
          </a:p>
          <a:p>
            <a:pPr marL="171450" lvl="0" indent="-171450">
              <a:spcAft>
                <a:spcPts val="0"/>
              </a:spcAft>
              <a:buFont typeface="Arial" charset="0"/>
              <a:buChar char="•"/>
            </a:pPr>
            <a:r>
              <a:rPr lang="en-US" dirty="0"/>
              <a:t>Chart paper</a:t>
            </a:r>
          </a:p>
          <a:p>
            <a:pPr marL="171450" lvl="0" indent="-171450">
              <a:spcAft>
                <a:spcPts val="0"/>
              </a:spcAft>
              <a:buFont typeface="Arial" charset="0"/>
              <a:buChar char="•"/>
            </a:pPr>
            <a:r>
              <a:rPr lang="en-US" dirty="0"/>
              <a:t>A variety of colored writing and drawing materials</a:t>
            </a:r>
          </a:p>
          <a:p>
            <a:pPr marL="171450" lvl="0" indent="-171450">
              <a:spcAft>
                <a:spcPts val="0"/>
              </a:spcAft>
              <a:buFont typeface="Arial" charset="0"/>
              <a:buChar char="•"/>
            </a:pPr>
            <a:r>
              <a:rPr lang="en-US" dirty="0"/>
              <a:t>A variety of craft items such as glue, yarn, tissue paper, glitter, and fabric scraps to illustrate the child</a:t>
            </a:r>
          </a:p>
          <a:p>
            <a:pPr marL="171450" indent="-171450">
              <a:spcAft>
                <a:spcPts val="0"/>
              </a:spcAft>
              <a:buFont typeface="Arial" charset="0"/>
              <a:buChar char="•"/>
            </a:pPr>
            <a:endParaRPr lang="en-US" b="1" cap="all" dirty="0"/>
          </a:p>
          <a:p>
            <a:pPr>
              <a:spcAft>
                <a:spcPts val="0"/>
              </a:spcAft>
            </a:pPr>
            <a:r>
              <a:rPr lang="en-US" b="1" cap="all" dirty="0"/>
              <a:t>Time: </a:t>
            </a:r>
            <a:r>
              <a:rPr lang="en-US" dirty="0"/>
              <a:t>15 minutes </a:t>
            </a:r>
          </a:p>
          <a:p>
            <a:pPr>
              <a:spcAft>
                <a:spcPts val="0"/>
              </a:spcAft>
            </a:pPr>
            <a:br>
              <a:rPr lang="en-US" dirty="0"/>
            </a:br>
            <a:r>
              <a:rPr lang="en-US" b="1" cap="all" dirty="0"/>
              <a:t>Process: </a:t>
            </a:r>
            <a:endParaRPr lang="en-US" dirty="0"/>
          </a:p>
          <a:p>
            <a:pPr marL="171450" lvl="0" indent="-171450">
              <a:spcAft>
                <a:spcPts val="0"/>
              </a:spcAft>
              <a:buFont typeface="Arial" charset="0"/>
              <a:buChar char="•"/>
            </a:pPr>
            <a:r>
              <a:rPr lang="en-US" dirty="0"/>
              <a:t>Participants explore how children’s peer interactions develop from 48 to 60 months and represent that development on a poster.</a:t>
            </a:r>
          </a:p>
          <a:p>
            <a:pPr marL="171450" lvl="0" indent="-171450">
              <a:spcAft>
                <a:spcPts val="0"/>
              </a:spcAft>
              <a:buFont typeface="Arial" charset="0"/>
              <a:buChar char="•"/>
            </a:pPr>
            <a:r>
              <a:rPr lang="en-US" dirty="0"/>
              <a:t>Each table group creates one or two children on the chart paper.</a:t>
            </a:r>
          </a:p>
          <a:p>
            <a:pPr marL="171450" lvl="0" indent="-171450">
              <a:spcAft>
                <a:spcPts val="0"/>
              </a:spcAft>
              <a:buFont typeface="Arial" charset="0"/>
              <a:buChar char="•"/>
            </a:pPr>
            <a:r>
              <a:rPr lang="en-US" dirty="0"/>
              <a:t>Participants read the foundations for Interactions with Peers in the PLF, Volume 1, pp.12-14 and add notes about children’s development in this area to their poster.</a:t>
            </a:r>
          </a:p>
          <a:p>
            <a:pPr marL="171450" lvl="0" indent="-171450">
              <a:spcAft>
                <a:spcPts val="0"/>
              </a:spcAft>
              <a:buFont typeface="Arial" charset="0"/>
              <a:buChar char="•"/>
            </a:pPr>
            <a:r>
              <a:rPr lang="en-US" dirty="0"/>
              <a:t>Participants hang their work on the wall when finished.</a:t>
            </a:r>
          </a:p>
          <a:p>
            <a:pPr marL="171450" lvl="0" indent="-171450">
              <a:spcAft>
                <a:spcPts val="0"/>
              </a:spcAft>
              <a:buFont typeface="Arial" charset="0"/>
              <a:buChar char="•"/>
            </a:pPr>
            <a:r>
              <a:rPr lang="en-US" dirty="0"/>
              <a:t>invite participants to take a wall walk to see how different groups represent this growth.</a:t>
            </a:r>
          </a:p>
          <a:p>
            <a:pPr marL="190500" indent="-190500" eaLnBrk="1" hangingPunct="1">
              <a:spcBef>
                <a:spcPts val="0"/>
              </a:spcBef>
              <a:spcAft>
                <a:spcPts val="0"/>
              </a:spcAft>
              <a:defRPr/>
            </a:pPr>
            <a:endParaRPr lang="en-US" altLang="ja-JP" dirty="0">
              <a:latin typeface="Arial" panose="020B0604020202020204" pitchFamily="34" charset="0"/>
            </a:endParaRPr>
          </a:p>
        </p:txBody>
      </p:sp>
    </p:spTree>
    <p:extLst>
      <p:ext uri="{BB962C8B-B14F-4D97-AF65-F5344CB8AC3E}">
        <p14:creationId xmlns:p14="http://schemas.microsoft.com/office/powerpoint/2010/main" val="19678938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A32F740C-C6CF-3943-9EC5-CFE5BBE186F4}" type="slidenum">
              <a:rPr lang="en-US" altLang="en-US"/>
              <a:pPr>
                <a:spcBef>
                  <a:spcPct val="0"/>
                </a:spcBef>
              </a:pPr>
              <a:t>51</a:t>
            </a:fld>
            <a:endParaRPr lang="en-US" alt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685800" y="4343400"/>
            <a:ext cx="5486400" cy="43418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Background Information:</a:t>
            </a:r>
          </a:p>
          <a:p>
            <a:pPr eaLnBrk="1" hangingPunct="1"/>
            <a:r>
              <a:rPr lang="en-US" altLang="en-US" b="0" dirty="0">
                <a:ea typeface="MS PGothic" charset="-128"/>
              </a:rPr>
              <a:t>Presenter should read the document </a:t>
            </a:r>
            <a:r>
              <a:rPr lang="en-US" altLang="en-US" dirty="0">
                <a:ea typeface="MS PGothic" charset="-128"/>
              </a:rPr>
              <a:t>Promoting Positive Outcomes for Children with Disabilities: Recommendations for Curriculum, Assessment, and Program Evaluation from the Division of Early Childhood of the Council for Exceptional Children prior to the training. The Division of Early Childhood of the Council of Exceptional Children provides guidance on support for children receiving special education services.</a:t>
            </a:r>
          </a:p>
          <a:p>
            <a:pPr eaLnBrk="1" hangingPunct="1"/>
            <a:r>
              <a:rPr lang="en-US" altLang="en-US" dirty="0">
                <a:ea typeface="MS PGothic" charset="-128"/>
                <a:hlinkClick r:id="rId3" invalidUrl="http://dec.membershipsoftware.org/files/Position Statement and Papers/Prmtg_Pos_Outcomes_Companion_Paper.pdf"/>
              </a:rPr>
              <a:t>http://dec.membershipsoftware.org/files/Position%20Statement%20and%20Papers/Prmtg_Pos_Outcomes_Companion_Paper.pdf</a:t>
            </a:r>
            <a:endParaRPr lang="en-US" altLang="en-US" dirty="0">
              <a:ea typeface="MS PGothic" charset="-128"/>
            </a:endParaRPr>
          </a:p>
          <a:p>
            <a:pPr eaLnBrk="1" hangingPunct="1"/>
            <a:endParaRPr lang="en-US" altLang="en-US" b="1" dirty="0">
              <a:ea typeface="MS PGothic" charset="-128"/>
            </a:endParaRPr>
          </a:p>
          <a:p>
            <a:pPr eaLnBrk="1" hangingPunct="1"/>
            <a:r>
              <a:rPr lang="en-US" altLang="en-US" b="1" dirty="0">
                <a:ea typeface="MS PGothic" charset="-128"/>
              </a:rPr>
              <a:t>Presenter Remarks: </a:t>
            </a:r>
          </a:p>
          <a:p>
            <a:pPr eaLnBrk="1" hangingPunct="1"/>
            <a:r>
              <a:rPr lang="en-US" altLang="en-US" dirty="0">
                <a:ea typeface="MS PGothic" charset="-128"/>
              </a:rPr>
              <a:t>The strategies we just read provide opportunities for children to interact with one another and become more engaged or involved in the classroom community.</a:t>
            </a:r>
          </a:p>
          <a:p>
            <a:pPr eaLnBrk="1" hangingPunct="1"/>
            <a:endParaRPr lang="en-US" altLang="en-US" dirty="0">
              <a:ea typeface="MS PGothic" charset="-128"/>
            </a:endParaRPr>
          </a:p>
          <a:p>
            <a:pPr marL="0" marR="0" lvl="0" indent="0" algn="l" defTabSz="914400" rtl="0" eaLnBrk="1" fontAlgn="base" latinLnBrk="0" hangingPunct="1">
              <a:spcAft>
                <a:spcPct val="0"/>
              </a:spcAft>
              <a:buClrTx/>
              <a:buSzTx/>
              <a:buFontTx/>
              <a:buNone/>
              <a:tabLst/>
              <a:defRPr/>
            </a:pPr>
            <a:r>
              <a:rPr lang="en-US" altLang="en-US" dirty="0">
                <a:ea typeface="MS PGothic" charset="-128"/>
              </a:rPr>
              <a:t>This is important because “researchers have found that young children with and without disabilities benefit more from the curriculum when they are engaged or involved” </a:t>
            </a:r>
            <a:r>
              <a:rPr lang="en-US" altLang="en-US" sz="1200" dirty="0">
                <a:ea typeface="MS PGothic" charset="-128"/>
              </a:rPr>
              <a:t>(Promoting Positive Outcomes for Children with Disabilities: Recommendations for Curriculum, Assessment, and Program, p. 6).</a:t>
            </a:r>
          </a:p>
          <a:p>
            <a:pPr eaLnBrk="1" hangingPunct="1"/>
            <a:endParaRPr lang="en-US" altLang="en-US" dirty="0">
              <a:ea typeface="MS PGothic" charset="-128"/>
            </a:endParaRPr>
          </a:p>
          <a:p>
            <a:pPr eaLnBrk="1" hangingPunct="1"/>
            <a:r>
              <a:rPr lang="en-US" altLang="en-US" dirty="0">
                <a:ea typeface="MS PGothic" charset="-128"/>
              </a:rPr>
              <a:t>Take a moment to find the integration checklist at the center of your table now. With your group review the items on the checklist. Discuss</a:t>
            </a:r>
            <a:r>
              <a:rPr lang="en-US" altLang="en-US" baseline="0" dirty="0">
                <a:ea typeface="MS PGothic" charset="-128"/>
              </a:rPr>
              <a:t> </a:t>
            </a:r>
            <a:r>
              <a:rPr lang="en-US" altLang="en-US" dirty="0">
                <a:ea typeface="MS PGothic" charset="-128"/>
              </a:rPr>
              <a:t>how you might rate that for your classroom now, and what ideas you have gathered form today that you might use to change this in your classroom. </a:t>
            </a:r>
          </a:p>
          <a:p>
            <a:pPr eaLnBrk="1" hangingPunct="1"/>
            <a:endParaRPr lang="en-US" altLang="en-US" dirty="0">
              <a:ea typeface="MS PGothic" charset="-128"/>
            </a:endParaRPr>
          </a:p>
          <a:p>
            <a:pPr eaLnBrk="1" hangingPunct="1"/>
            <a:r>
              <a:rPr lang="en-US" altLang="en-US" dirty="0">
                <a:ea typeface="MS PGothic" charset="-128"/>
              </a:rPr>
              <a:t>This checklist was created specifically by the Office of Disabilities at Head Start to support inclusion of children with disabilities but as you will see it is good practice for us to consider this for all of our students so that we can optimize participation, communication and engagement. </a:t>
            </a:r>
          </a:p>
          <a:p>
            <a:pPr eaLnBrk="1" hangingPunct="1"/>
            <a:endParaRPr lang="en-US" altLang="en-US" b="1" dirty="0">
              <a:ea typeface="MS PGothic" charset="-128"/>
            </a:endParaRPr>
          </a:p>
        </p:txBody>
      </p:sp>
    </p:spTree>
    <p:extLst>
      <p:ext uri="{BB962C8B-B14F-4D97-AF65-F5344CB8AC3E}">
        <p14:creationId xmlns:p14="http://schemas.microsoft.com/office/powerpoint/2010/main" val="267137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82F10508-D011-104F-9A04-CB677320D352}" type="slidenum">
              <a:rPr lang="en-US" altLang="en-US"/>
              <a:pPr>
                <a:spcBef>
                  <a:spcPct val="0"/>
                </a:spcBef>
              </a:pPr>
              <a:t>52</a:t>
            </a:fld>
            <a:endParaRPr lang="en-US" altLang="en-US"/>
          </a:p>
        </p:txBody>
      </p:sp>
      <p:sp>
        <p:nvSpPr>
          <p:cNvPr id="129026" name="Rectangle 2"/>
          <p:cNvSpPr>
            <a:spLocks noGrp="1" noRot="1" noChangeAspect="1" noTextEdit="1"/>
          </p:cNvSpPr>
          <p:nvPr>
            <p:ph type="sldImg"/>
          </p:nvPr>
        </p:nvSpPr>
        <p:spPr>
          <a:ln/>
        </p:spPr>
      </p:sp>
      <p:sp>
        <p:nvSpPr>
          <p:cNvPr id="129027" name="Rectangle 3"/>
          <p:cNvSpPr>
            <a:spLocks noGrp="1"/>
          </p:cNvSpPr>
          <p:nvPr>
            <p:ph type="body" idx="1"/>
          </p:nvPr>
        </p:nvSpPr>
        <p:spPr>
          <a:xfrm>
            <a:off x="685800" y="4343400"/>
            <a:ext cx="5486400" cy="43418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ts val="0"/>
              </a:spcBef>
              <a:spcAft>
                <a:spcPts val="0"/>
              </a:spcAft>
            </a:pPr>
            <a:r>
              <a:rPr lang="en-US" altLang="en-US" b="1" dirty="0">
                <a:ea typeface="MS PGothic" charset="-128"/>
              </a:rPr>
              <a:t>Presenter Remarks:</a:t>
            </a:r>
          </a:p>
          <a:p>
            <a:pPr defTabSz="457200" eaLnBrk="1" hangingPunct="1">
              <a:spcBef>
                <a:spcPts val="0"/>
              </a:spcBef>
              <a:spcAft>
                <a:spcPts val="0"/>
              </a:spcAft>
            </a:pPr>
            <a:r>
              <a:rPr lang="en-US" altLang="en-US" dirty="0">
                <a:ea typeface="MS PGothic" charset="-128"/>
              </a:rPr>
              <a:t>Take out Handout 4:</a:t>
            </a:r>
            <a:r>
              <a:rPr lang="en-US" altLang="en-US" baseline="0" dirty="0">
                <a:ea typeface="MS PGothic" charset="-128"/>
              </a:rPr>
              <a:t> </a:t>
            </a:r>
            <a:r>
              <a:rPr lang="en-US" altLang="en-US" dirty="0">
                <a:ea typeface="MS PGothic" charset="-128"/>
              </a:rPr>
              <a:t>Teaching in the Sweet Spot from the</a:t>
            </a:r>
            <a:r>
              <a:rPr lang="en-US" altLang="en-US" baseline="0" dirty="0">
                <a:ea typeface="MS PGothic" charset="-128"/>
              </a:rPr>
              <a:t> </a:t>
            </a:r>
            <a:r>
              <a:rPr lang="en-US" altLang="en-US" dirty="0">
                <a:ea typeface="MS PGothic" charset="-128"/>
              </a:rPr>
              <a:t>folder.</a:t>
            </a:r>
          </a:p>
          <a:p>
            <a:pPr defTabSz="457200" eaLnBrk="1" hangingPunct="1">
              <a:spcBef>
                <a:spcPts val="0"/>
              </a:spcBef>
              <a:spcAft>
                <a:spcPts val="0"/>
              </a:spcAft>
            </a:pPr>
            <a:endParaRPr lang="en-US" altLang="en-US" dirty="0">
              <a:ea typeface="MS PGothic" charset="-128"/>
            </a:endParaRPr>
          </a:p>
          <a:p>
            <a:pPr defTabSz="457200" eaLnBrk="1" hangingPunct="1">
              <a:spcBef>
                <a:spcPts val="0"/>
              </a:spcBef>
              <a:spcAft>
                <a:spcPts val="0"/>
              </a:spcAft>
            </a:pPr>
            <a:r>
              <a:rPr lang="en-US" altLang="ja-JP" dirty="0">
                <a:ea typeface="MS PGothic" charset="-128"/>
              </a:rPr>
              <a:t>“Integrated lessons in the TK classroom are most effectively conducted through a balanced approach that includes a wide variety of student-initiated, teacher-directed, and teacher-guided learning activities” (</a:t>
            </a:r>
            <a:r>
              <a:rPr lang="en-US" altLang="en-US" dirty="0">
                <a:ea typeface="MS PGothic" charset="-128"/>
              </a:rPr>
              <a:t>TK Guide</a:t>
            </a:r>
            <a:r>
              <a:rPr lang="en-US" altLang="en-US" baseline="0" dirty="0">
                <a:ea typeface="MS PGothic" charset="-128"/>
              </a:rPr>
              <a:t>, p. </a:t>
            </a:r>
            <a:r>
              <a:rPr lang="en-US" altLang="ja-JP" dirty="0">
                <a:ea typeface="MS PGothic" charset="-128"/>
              </a:rPr>
              <a:t>41).</a:t>
            </a:r>
          </a:p>
          <a:p>
            <a:pPr defTabSz="457200" eaLnBrk="1" hangingPunct="1">
              <a:spcBef>
                <a:spcPts val="0"/>
              </a:spcBef>
              <a:spcAft>
                <a:spcPts val="0"/>
              </a:spcAft>
            </a:pPr>
            <a:endParaRPr lang="en-US" altLang="en-US" dirty="0">
              <a:ea typeface="MS PGothic" charset="-128"/>
            </a:endParaRPr>
          </a:p>
          <a:p>
            <a:pPr defTabSz="457200" eaLnBrk="1" hangingPunct="1">
              <a:spcBef>
                <a:spcPts val="0"/>
              </a:spcBef>
              <a:spcAft>
                <a:spcPts val="0"/>
              </a:spcAft>
            </a:pPr>
            <a:r>
              <a:rPr lang="en-US" altLang="ja-JP" dirty="0">
                <a:ea typeface="MS PGothic" charset="-128"/>
              </a:rPr>
              <a:t>“A minimum of 45 minutes of uninterrupted choice time is considered best practice” (</a:t>
            </a:r>
            <a:r>
              <a:rPr lang="en-US" altLang="en-US" dirty="0">
                <a:ea typeface="MS PGothic" charset="-128"/>
              </a:rPr>
              <a:t>TK Guide</a:t>
            </a:r>
            <a:r>
              <a:rPr lang="en-US" altLang="en-US" baseline="0" dirty="0">
                <a:ea typeface="MS PGothic" charset="-128"/>
              </a:rPr>
              <a:t>,</a:t>
            </a:r>
            <a:r>
              <a:rPr lang="en-US" altLang="ja-JP" dirty="0">
                <a:ea typeface="MS PGothic" charset="-128"/>
              </a:rPr>
              <a:t> p. 43).</a:t>
            </a:r>
          </a:p>
          <a:p>
            <a:pPr defTabSz="457200" eaLnBrk="1" hangingPunct="1">
              <a:spcBef>
                <a:spcPts val="0"/>
              </a:spcBef>
              <a:spcAft>
                <a:spcPts val="0"/>
              </a:spcAft>
            </a:pPr>
            <a:endParaRPr lang="en-US" altLang="en-US" dirty="0">
              <a:ea typeface="MS PGothic" charset="-128"/>
            </a:endParaRPr>
          </a:p>
          <a:p>
            <a:pPr defTabSz="457200" eaLnBrk="1" hangingPunct="1">
              <a:spcBef>
                <a:spcPts val="0"/>
              </a:spcBef>
              <a:spcAft>
                <a:spcPts val="0"/>
              </a:spcAft>
            </a:pPr>
            <a:r>
              <a:rPr lang="en-US" altLang="en-US" dirty="0">
                <a:ea typeface="MS PGothic" charset="-128"/>
              </a:rPr>
              <a:t>Read the following quote from DAP that connects this graphic to social interactions. </a:t>
            </a:r>
            <a:r>
              <a:rPr lang="en-US" altLang="ja-JP" dirty="0">
                <a:ea typeface="MS PGothic" charset="-128"/>
              </a:rPr>
              <a:t>“A variety of opportunities for peer interaction are offered throughout the day and throughout the week. Children work with partners as well as in small- and whole-group situations. Teachers encourage peer-to-peer scaffolding and assistance when possible” (</a:t>
            </a:r>
            <a:r>
              <a:rPr lang="en-US" altLang="ja-JP" dirty="0">
                <a:latin typeface="Arial" panose="020B0604020202020204" pitchFamily="34" charset="0"/>
              </a:rPr>
              <a:t>DAP, p. </a:t>
            </a:r>
            <a:r>
              <a:rPr lang="en-US" altLang="ja-JP" dirty="0">
                <a:ea typeface="MS PGothic" charset="-128"/>
              </a:rPr>
              <a:t>219).</a:t>
            </a:r>
          </a:p>
          <a:p>
            <a:pPr defTabSz="457200" eaLnBrk="1" hangingPunct="1">
              <a:spcBef>
                <a:spcPts val="0"/>
              </a:spcBef>
              <a:spcAft>
                <a:spcPts val="0"/>
              </a:spcAft>
            </a:pPr>
            <a:endParaRPr lang="en-US" altLang="ja-JP" dirty="0">
              <a:ea typeface="MS PGothic" charset="-128"/>
            </a:endParaRPr>
          </a:p>
          <a:p>
            <a:pPr defTabSz="457200" eaLnBrk="1" hangingPunct="1">
              <a:spcBef>
                <a:spcPts val="0"/>
              </a:spcBef>
              <a:spcAft>
                <a:spcPts val="0"/>
              </a:spcAft>
            </a:pPr>
            <a:r>
              <a:rPr lang="en-US" altLang="en-US" b="1" dirty="0">
                <a:ea typeface="MS PGothic" charset="-128"/>
              </a:rPr>
              <a:t>Extra Notes:</a:t>
            </a:r>
          </a:p>
          <a:p>
            <a:pPr defTabSz="457200" eaLnBrk="1" hangingPunct="1">
              <a:spcBef>
                <a:spcPts val="0"/>
              </a:spcBef>
              <a:spcAft>
                <a:spcPts val="0"/>
              </a:spcAft>
            </a:pPr>
            <a:r>
              <a:rPr lang="en-US" altLang="en-US" dirty="0">
                <a:ea typeface="MS PGothic" charset="-128"/>
              </a:rPr>
              <a:t>Graphic is from Miller, E., &amp; </a:t>
            </a:r>
            <a:r>
              <a:rPr lang="en-US" altLang="en-US" dirty="0" err="1">
                <a:ea typeface="MS PGothic" charset="-128"/>
              </a:rPr>
              <a:t>Almon</a:t>
            </a:r>
            <a:r>
              <a:rPr lang="en-US" altLang="en-US" dirty="0">
                <a:ea typeface="MS PGothic" charset="-128"/>
              </a:rPr>
              <a:t>, J. Summary and recommendations of Crisis in the Kindergarten: Why Children Need to Play in School. A report from the Alliance for Childhood. Retrieved from </a:t>
            </a:r>
            <a:r>
              <a:rPr lang="en-US" altLang="en-US" dirty="0">
                <a:ea typeface="MS PGothic" charset="-128"/>
                <a:hlinkClick r:id="rId3"/>
              </a:rPr>
              <a:t>http://www.allianceforchildhood.org/sites/allianceforchildhood.org/files/file/Kindergarten_8-page_summary.pdf</a:t>
            </a:r>
            <a:endParaRPr lang="en-US" altLang="en-US" dirty="0">
              <a:ea typeface="MS PGothic" charset="-128"/>
            </a:endParaRPr>
          </a:p>
          <a:p>
            <a:pPr defTabSz="457200" eaLnBrk="1" hangingPunct="1">
              <a:spcBef>
                <a:spcPts val="0"/>
              </a:spcBef>
              <a:spcAft>
                <a:spcPts val="0"/>
              </a:spcAft>
            </a:pPr>
            <a:endParaRPr lang="en-US" altLang="en-US" dirty="0">
              <a:ea typeface="MS PGothic" charset="-128"/>
            </a:endParaRPr>
          </a:p>
          <a:p>
            <a:pPr defTabSz="457200" eaLnBrk="1" hangingPunct="1">
              <a:spcBef>
                <a:spcPts val="0"/>
              </a:spcBef>
              <a:spcAft>
                <a:spcPts val="0"/>
              </a:spcAft>
            </a:pPr>
            <a:endParaRPr lang="en-US" altLang="en-US" dirty="0">
              <a:ea typeface="MS PGothic" charset="-128"/>
            </a:endParaRPr>
          </a:p>
          <a:p>
            <a:pPr defTabSz="457200" eaLnBrk="1" hangingPunct="1">
              <a:spcBef>
                <a:spcPts val="0"/>
              </a:spcBef>
              <a:spcAft>
                <a:spcPts val="0"/>
              </a:spcAft>
            </a:pPr>
            <a:endParaRPr lang="en-US" altLang="en-US" dirty="0">
              <a:ea typeface="MS PGothic" charset="-128"/>
            </a:endParaRPr>
          </a:p>
          <a:p>
            <a:pPr defTabSz="457200" eaLnBrk="1" hangingPunct="1">
              <a:spcBef>
                <a:spcPts val="0"/>
              </a:spcBef>
              <a:spcAft>
                <a:spcPts val="0"/>
              </a:spcAft>
            </a:pPr>
            <a:endParaRPr lang="en-US" altLang="en-US" dirty="0">
              <a:ea typeface="MS PGothic" charset="-128"/>
            </a:endParaRPr>
          </a:p>
        </p:txBody>
      </p:sp>
    </p:spTree>
    <p:extLst>
      <p:ext uri="{BB962C8B-B14F-4D97-AF65-F5344CB8AC3E}">
        <p14:creationId xmlns:p14="http://schemas.microsoft.com/office/powerpoint/2010/main" val="544193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spcBef>
                <a:spcPts val="0"/>
              </a:spcBef>
              <a:spcAft>
                <a:spcPts val="0"/>
              </a:spcAft>
            </a:pPr>
            <a:r>
              <a:rPr lang="en-US" b="1" dirty="0">
                <a:ea typeface="ＭＳ Ｐゴシック" charset="0"/>
              </a:rPr>
              <a:t>Presenter Remarks: </a:t>
            </a:r>
          </a:p>
          <a:p>
            <a:pPr>
              <a:spcBef>
                <a:spcPts val="0"/>
              </a:spcBef>
              <a:spcAft>
                <a:spcPts val="0"/>
              </a:spcAft>
            </a:pPr>
            <a:r>
              <a:rPr lang="en-US" altLang="en-US" dirty="0">
                <a:solidFill>
                  <a:srgbClr val="000000"/>
                </a:solidFill>
                <a:ea typeface="MS PGothic" charset="-128"/>
              </a:rPr>
              <a:t>Teach children social skills.</a:t>
            </a:r>
          </a:p>
          <a:p>
            <a:pPr>
              <a:spcBef>
                <a:spcPts val="0"/>
              </a:spcBef>
              <a:spcAft>
                <a:spcPts val="0"/>
              </a:spcAft>
            </a:pPr>
            <a:endParaRPr lang="en-US" altLang="en-US" b="1" dirty="0">
              <a:ea typeface="ＭＳ Ｐゴシック" charset="0"/>
            </a:endParaRPr>
          </a:p>
          <a:p>
            <a:pPr>
              <a:spcBef>
                <a:spcPts val="0"/>
              </a:spcBef>
              <a:spcAft>
                <a:spcPts val="0"/>
              </a:spcAft>
            </a:pPr>
            <a:r>
              <a:rPr lang="en-US" altLang="en-US" dirty="0">
                <a:ea typeface="MS PGothic" charset="-128"/>
              </a:rPr>
              <a:t>“Teachers support interactions with peers by helping children to learn social skills needed to get along”</a:t>
            </a:r>
            <a:r>
              <a:rPr lang="en-US" altLang="en-US" baseline="0" dirty="0">
                <a:ea typeface="MS PGothic" charset="-128"/>
              </a:rPr>
              <a:t> (</a:t>
            </a:r>
            <a:r>
              <a:rPr lang="en-US" altLang="en-US" dirty="0">
                <a:ea typeface="MS PGothic" charset="-128"/>
              </a:rPr>
              <a:t>PCF</a:t>
            </a:r>
            <a:r>
              <a:rPr lang="en-US" altLang="en-US" baseline="0" dirty="0">
                <a:ea typeface="MS PGothic" charset="-128"/>
              </a:rPr>
              <a:t>, Vol. 3, p. </a:t>
            </a:r>
            <a:r>
              <a:rPr lang="en-US" altLang="en-US" dirty="0">
                <a:ea typeface="MS PGothic" charset="-128"/>
              </a:rPr>
              <a:t>60).</a:t>
            </a:r>
          </a:p>
          <a:p>
            <a:pPr>
              <a:spcBef>
                <a:spcPts val="0"/>
              </a:spcBef>
              <a:spcAft>
                <a:spcPts val="0"/>
              </a:spcAft>
            </a:pPr>
            <a:endParaRPr lang="en-US" altLang="en-US" dirty="0">
              <a:ea typeface="MS PGothic" charset="-128"/>
            </a:endParaRPr>
          </a:p>
          <a:p>
            <a:pPr marL="0" marR="0" indent="0" algn="l" defTabSz="914400" rtl="0" eaLnBrk="0" fontAlgn="base" latinLnBrk="0" hangingPunct="0">
              <a:spcBef>
                <a:spcPts val="0"/>
              </a:spcBef>
              <a:spcAft>
                <a:spcPts val="0"/>
              </a:spcAft>
              <a:buClrTx/>
              <a:buSzTx/>
              <a:buFontTx/>
              <a:buNone/>
              <a:tabLst/>
              <a:defRPr/>
            </a:pPr>
            <a:r>
              <a:rPr lang="en-US" altLang="en-US" dirty="0">
                <a:ea typeface="MS PGothic" charset="-128"/>
              </a:rPr>
              <a:t>Teachers guide children to understand other people</a:t>
            </a:r>
            <a:r>
              <a:rPr lang="ja-JP" altLang="en-US" dirty="0">
                <a:ea typeface="MS PGothic" charset="-128"/>
              </a:rPr>
              <a:t>’</a:t>
            </a:r>
            <a:r>
              <a:rPr lang="en-US" altLang="ja-JP" dirty="0">
                <a:ea typeface="MS PGothic" charset="-128"/>
              </a:rPr>
              <a:t>s feelings and needs and encourage them to feel empathy and caring</a:t>
            </a:r>
            <a:r>
              <a:rPr lang="en-US" altLang="ja-JP" baseline="0" dirty="0">
                <a:ea typeface="MS PGothic" charset="-128"/>
              </a:rPr>
              <a:t> (</a:t>
            </a:r>
            <a:r>
              <a:rPr lang="en-US" altLang="ja-JP" dirty="0">
                <a:latin typeface="Arial" panose="020B0604020202020204" pitchFamily="34" charset="0"/>
              </a:rPr>
              <a:t>PCF 2010, </a:t>
            </a:r>
            <a:r>
              <a:rPr lang="en-US" altLang="en-US" dirty="0">
                <a:ea typeface="MS PGothic" charset="-128"/>
              </a:rPr>
              <a:t>65); (</a:t>
            </a:r>
            <a:r>
              <a:rPr lang="en-US" altLang="ja-JP" dirty="0">
                <a:latin typeface="Arial" panose="020B0604020202020204" pitchFamily="34" charset="0"/>
              </a:rPr>
              <a:t>PLF 2008,</a:t>
            </a:r>
            <a:r>
              <a:rPr lang="en-US" altLang="en-US" dirty="0">
                <a:ea typeface="MS PGothic" charset="-128"/>
              </a:rPr>
              <a:t> 4</a:t>
            </a:r>
            <a:r>
              <a:rPr lang="en-US" altLang="en-US" baseline="0" dirty="0">
                <a:ea typeface="MS PGothic" charset="-128"/>
              </a:rPr>
              <a:t>); (</a:t>
            </a:r>
            <a:r>
              <a:rPr lang="en-US" altLang="en-US" baseline="0" dirty="0">
                <a:latin typeface="Arial" panose="020B0604020202020204" pitchFamily="34" charset="0"/>
                <a:ea typeface="MS PGothic" panose="020B0600070205080204" pitchFamily="34" charset="-128"/>
              </a:rPr>
              <a:t>DAP, p.</a:t>
            </a:r>
            <a:r>
              <a:rPr lang="en-US" altLang="ja-JP" dirty="0">
                <a:ea typeface="MS PGothic" charset="-128"/>
              </a:rPr>
              <a:t> 199).</a:t>
            </a:r>
          </a:p>
          <a:p>
            <a:pPr marL="0" marR="0" indent="0" algn="l" defTabSz="914400" rtl="0" eaLnBrk="0" fontAlgn="base" latinLnBrk="0" hangingPunct="0">
              <a:spcBef>
                <a:spcPts val="0"/>
              </a:spcBef>
              <a:spcAft>
                <a:spcPts val="0"/>
              </a:spcAft>
              <a:buClrTx/>
              <a:buSzTx/>
              <a:buFontTx/>
              <a:buNone/>
              <a:tabLst/>
              <a:defRPr/>
            </a:pPr>
            <a:endParaRPr lang="en-US" altLang="ja-JP" dirty="0">
              <a:ea typeface="MS PGothic" charset="-128"/>
            </a:endParaRPr>
          </a:p>
          <a:p>
            <a:pPr>
              <a:spcBef>
                <a:spcPts val="0"/>
              </a:spcBef>
              <a:spcAft>
                <a:spcPts val="0"/>
              </a:spcAft>
            </a:pPr>
            <a:r>
              <a:rPr lang="en-US" altLang="en-US" dirty="0">
                <a:ea typeface="MS PGothic" charset="-128"/>
              </a:rPr>
              <a:t>Provide positive ways of solving problems, settling disputes and keeping interaction fair and inclusive without interfering unnecessarily</a:t>
            </a:r>
            <a:r>
              <a:rPr lang="en-US" altLang="en-US" baseline="0" dirty="0">
                <a:ea typeface="MS PGothic" charset="-128"/>
              </a:rPr>
              <a:t> </a:t>
            </a:r>
            <a:r>
              <a:rPr lang="en-US" altLang="en-US" dirty="0">
                <a:ea typeface="MS PGothic" charset="-128"/>
              </a:rPr>
              <a:t>(PCF 2010, 65); (PLF 2008, 28); (DAP, p. 199).</a:t>
            </a:r>
          </a:p>
          <a:p>
            <a:pPr eaLnBrk="1" hangingPunct="1">
              <a:spcBef>
                <a:spcPts val="0"/>
              </a:spcBef>
              <a:spcAft>
                <a:spcPts val="0"/>
              </a:spcAft>
              <a:defRPr/>
            </a:pPr>
            <a:endParaRPr lang="en-US" b="1" dirty="0">
              <a:ea typeface="ＭＳ Ｐゴシック" charset="0"/>
            </a:endParaRPr>
          </a:p>
        </p:txBody>
      </p:sp>
      <p:sp>
        <p:nvSpPr>
          <p:cNvPr id="13107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9CC9F33F-9B3F-1640-B8C7-77DC87D51066}" type="slidenum">
              <a:rPr lang="en-US" altLang="en-US"/>
              <a:pPr>
                <a:spcBef>
                  <a:spcPct val="0"/>
                </a:spcBef>
              </a:pPr>
              <a:t>53</a:t>
            </a:fld>
            <a:endParaRPr lang="en-US" altLang="en-US"/>
          </a:p>
        </p:txBody>
      </p:sp>
    </p:spTree>
    <p:extLst>
      <p:ext uri="{BB962C8B-B14F-4D97-AF65-F5344CB8AC3E}">
        <p14:creationId xmlns:p14="http://schemas.microsoft.com/office/powerpoint/2010/main" val="127150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baseline="0" dirty="0">
                <a:ea typeface="MS PGothic" charset="-128"/>
              </a:rPr>
              <a:t>Background Information:</a:t>
            </a:r>
          </a:p>
          <a:p>
            <a:pPr>
              <a:spcBef>
                <a:spcPts val="0"/>
              </a:spcBef>
              <a:spcAft>
                <a:spcPts val="0"/>
              </a:spcAft>
            </a:pPr>
            <a:r>
              <a:rPr lang="en-US" b="0" baseline="0" dirty="0">
                <a:ea typeface="MS PGothic" charset="-128"/>
              </a:rPr>
              <a:t>The DRDP-K (2015) should be on each table as a table material for reference. If that is not possible print the social emotional domain measure ahead of the training.</a:t>
            </a:r>
          </a:p>
          <a:p>
            <a:pPr>
              <a:spcBef>
                <a:spcPts val="0"/>
              </a:spcBef>
              <a:spcAft>
                <a:spcPts val="0"/>
              </a:spcAft>
            </a:pPr>
            <a:endParaRPr lang="en-US" altLang="en-US" b="1" dirty="0">
              <a:ea typeface="MS PGothic" charset="-128"/>
            </a:endParaRPr>
          </a:p>
          <a:p>
            <a:pPr>
              <a:spcBef>
                <a:spcPts val="0"/>
              </a:spcBef>
              <a:spcAft>
                <a:spcPts val="0"/>
              </a:spcAft>
            </a:pPr>
            <a:r>
              <a:rPr lang="en-US" altLang="en-US" b="1" dirty="0">
                <a:ea typeface="MS PGothic" charset="-128"/>
              </a:rPr>
              <a:t>Presenter Remarks:</a:t>
            </a:r>
          </a:p>
          <a:p>
            <a:pPr>
              <a:spcBef>
                <a:spcPts val="0"/>
              </a:spcBef>
              <a:spcAft>
                <a:spcPts val="0"/>
              </a:spcAft>
            </a:pPr>
            <a:r>
              <a:rPr lang="en-US" altLang="en-US" dirty="0">
                <a:ea typeface="MS PGothic" charset="-128"/>
              </a:rPr>
              <a:t>Find the Social-Emotional</a:t>
            </a:r>
            <a:r>
              <a:rPr lang="en-US" altLang="en-US" baseline="0" dirty="0">
                <a:ea typeface="MS PGothic" charset="-128"/>
              </a:rPr>
              <a:t> Development measures</a:t>
            </a:r>
            <a:r>
              <a:rPr lang="en-US" altLang="en-US" dirty="0">
                <a:ea typeface="MS PGothic" charset="-128"/>
              </a:rPr>
              <a:t> 3 and 4 in the DRDP-K (2015) on the</a:t>
            </a:r>
            <a:r>
              <a:rPr lang="en-US" altLang="en-US" baseline="0" dirty="0">
                <a:ea typeface="MS PGothic" charset="-128"/>
              </a:rPr>
              <a:t> table</a:t>
            </a:r>
            <a:r>
              <a:rPr lang="en-US" altLang="en-US" dirty="0">
                <a:ea typeface="MS PGothic" charset="-128"/>
              </a:rPr>
              <a:t>. Notice the title of the measure aligns with the </a:t>
            </a:r>
            <a:r>
              <a:rPr lang="en-US" altLang="en-US" dirty="0" err="1">
                <a:ea typeface="MS PGothic" charset="-128"/>
              </a:rPr>
              <a:t>substrand</a:t>
            </a:r>
            <a:r>
              <a:rPr lang="en-US" altLang="en-US" dirty="0">
                <a:ea typeface="MS PGothic" charset="-128"/>
              </a:rPr>
              <a:t> - Interactions with Familiar Adults. </a:t>
            </a:r>
          </a:p>
          <a:p>
            <a:pPr>
              <a:spcBef>
                <a:spcPts val="0"/>
              </a:spcBef>
              <a:spcAft>
                <a:spcPts val="0"/>
              </a:spcAft>
            </a:pPr>
            <a:endParaRPr lang="en-US" altLang="en-US" dirty="0">
              <a:ea typeface="MS PGothic" charset="-128"/>
            </a:endParaRPr>
          </a:p>
          <a:p>
            <a:pPr>
              <a:spcBef>
                <a:spcPts val="0"/>
              </a:spcBef>
              <a:spcAft>
                <a:spcPts val="0"/>
              </a:spcAft>
            </a:pPr>
            <a:r>
              <a:rPr lang="en-US" altLang="en-US" dirty="0">
                <a:ea typeface="MS PGothic" charset="-128"/>
              </a:rPr>
              <a:t>As you read these levels, notice the developmental shift that occurs between levels. On</a:t>
            </a:r>
            <a:r>
              <a:rPr lang="en-US" altLang="en-US" baseline="0" dirty="0">
                <a:ea typeface="MS PGothic" charset="-128"/>
              </a:rPr>
              <a:t>e developmental shift occurs between</a:t>
            </a:r>
            <a:r>
              <a:rPr lang="en-US" altLang="en-US" dirty="0">
                <a:ea typeface="MS PGothic" charset="-128"/>
              </a:rPr>
              <a:t> the Building Earlier and</a:t>
            </a:r>
            <a:r>
              <a:rPr lang="en-US" altLang="en-US" baseline="0" dirty="0">
                <a:ea typeface="MS PGothic" charset="-128"/>
              </a:rPr>
              <a:t> the Building Middle</a:t>
            </a:r>
            <a:r>
              <a:rPr lang="en-US" altLang="en-US" dirty="0">
                <a:ea typeface="MS PGothic" charset="-128"/>
              </a:rPr>
              <a:t> level.</a:t>
            </a:r>
            <a:r>
              <a:rPr lang="en-US" altLang="en-US" baseline="0" dirty="0">
                <a:ea typeface="MS PGothic" charset="-128"/>
              </a:rPr>
              <a:t> You see the shift from a child engaging in extended interactions with familiar adults in a variety of situations to seeking a familiar adult’s ideas or explanations about events or experiences that are interesting to the child. </a:t>
            </a:r>
          </a:p>
          <a:p>
            <a:pPr>
              <a:spcBef>
                <a:spcPts val="0"/>
              </a:spcBef>
              <a:spcAft>
                <a:spcPts val="0"/>
              </a:spcAft>
            </a:pPr>
            <a:endParaRPr lang="en-US" baseline="0" dirty="0">
              <a:ea typeface="MS PGothic" charset="-128"/>
            </a:endParaRPr>
          </a:p>
          <a:p>
            <a:pPr>
              <a:spcBef>
                <a:spcPts val="0"/>
              </a:spcBef>
              <a:spcAft>
                <a:spcPts val="0"/>
              </a:spcAft>
            </a:pPr>
            <a:r>
              <a:rPr lang="en-US" baseline="0" dirty="0">
                <a:ea typeface="MS PGothic" charset="-128"/>
              </a:rPr>
              <a:t>Please read the measure and note the developmental shifts between levels. </a:t>
            </a:r>
          </a:p>
          <a:p>
            <a:pPr>
              <a:spcAft>
                <a:spcPts val="600"/>
              </a:spcAft>
            </a:pPr>
            <a:endParaRPr lang="en-US" baseline="0" dirty="0">
              <a:ea typeface="MS PGothic" charset="-128"/>
            </a:endParaRPr>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54</a:t>
            </a:fld>
            <a:endParaRPr lang="en-US" altLang="en-US"/>
          </a:p>
        </p:txBody>
      </p:sp>
    </p:spTree>
    <p:extLst>
      <p:ext uri="{BB962C8B-B14F-4D97-AF65-F5344CB8AC3E}">
        <p14:creationId xmlns:p14="http://schemas.microsoft.com/office/powerpoint/2010/main" val="96078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a:ln/>
        </p:spPr>
      </p:sp>
      <p:sp>
        <p:nvSpPr>
          <p:cNvPr id="13721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r>
              <a:rPr lang="en-US" altLang="en-US" b="1" dirty="0">
                <a:ea typeface="MS PGothic" charset="-128"/>
              </a:rPr>
              <a:t>Presenter Remarks: </a:t>
            </a:r>
          </a:p>
          <a:p>
            <a:pPr defTabSz="457200" eaLnBrk="1" hangingPunct="1"/>
            <a:r>
              <a:rPr lang="en-US" altLang="en-US" dirty="0">
                <a:ea typeface="MS PGothic" charset="-128"/>
              </a:rPr>
              <a:t>Think about a child in your class and where he/she might be along the</a:t>
            </a:r>
            <a:r>
              <a:rPr lang="en-US" altLang="en-US" baseline="0" dirty="0">
                <a:ea typeface="MS PGothic" charset="-128"/>
              </a:rPr>
              <a:t> DRDP-K </a:t>
            </a:r>
            <a:r>
              <a:rPr lang="en-US" altLang="en-US" dirty="0">
                <a:ea typeface="MS PGothic" charset="-128"/>
              </a:rPr>
              <a:t>developmental</a:t>
            </a:r>
            <a:r>
              <a:rPr lang="en-US" altLang="en-US" baseline="0" dirty="0">
                <a:ea typeface="MS PGothic" charset="-128"/>
              </a:rPr>
              <a:t> continuum:</a:t>
            </a:r>
            <a:endParaRPr lang="en-US" altLang="en-US" dirty="0">
              <a:ea typeface="MS PGothic" charset="-128"/>
            </a:endParaRPr>
          </a:p>
          <a:p>
            <a:pPr marL="171450" lvl="0" indent="-171450" defTabSz="457200" eaLnBrk="1" hangingPunct="1">
              <a:buFontTx/>
              <a:buChar char="•"/>
            </a:pPr>
            <a:r>
              <a:rPr lang="en-US" altLang="en-US" dirty="0"/>
              <a:t>Read the strategies on the </a:t>
            </a:r>
            <a:r>
              <a:rPr lang="en-US" altLang="en-US" dirty="0">
                <a:ea typeface="MS PGothic" charset="-128"/>
              </a:rPr>
              <a:t>“What we are learning” posters. </a:t>
            </a:r>
          </a:p>
          <a:p>
            <a:pPr marL="171450" lvl="0" indent="-171450" defTabSz="457200" eaLnBrk="1" hangingPunct="1">
              <a:buFontTx/>
              <a:buChar char="•"/>
            </a:pPr>
            <a:r>
              <a:rPr lang="en-US" altLang="en-US" dirty="0"/>
              <a:t>Circle the strategies that  you think would be most helpful to</a:t>
            </a:r>
            <a:r>
              <a:rPr lang="en-US" altLang="en-US" baseline="0" dirty="0"/>
              <a:t> scaffold the child to the next level.</a:t>
            </a:r>
          </a:p>
          <a:p>
            <a:pPr marL="171450" lvl="0" indent="-171450" defTabSz="457200" eaLnBrk="1" hangingPunct="1">
              <a:buFontTx/>
              <a:buChar char="•"/>
            </a:pPr>
            <a:r>
              <a:rPr lang="en-US" altLang="en-US" dirty="0"/>
              <a:t>With your group, discuss why these particular strategies would be most helpful.</a:t>
            </a:r>
          </a:p>
          <a:p>
            <a:pPr defTabSz="457200" eaLnBrk="1" hangingPunct="1"/>
            <a:endParaRPr lang="en-US" altLang="en-US" dirty="0">
              <a:ea typeface="MS PGothic" charset="-128"/>
            </a:endParaRPr>
          </a:p>
        </p:txBody>
      </p:sp>
      <p:sp>
        <p:nvSpPr>
          <p:cNvPr id="13721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FF2C9692-5062-BC4C-8C11-F4CABEE76BAC}" type="slidenum">
              <a:rPr lang="en-US" altLang="en-US"/>
              <a:pPr>
                <a:spcBef>
                  <a:spcPct val="0"/>
                </a:spcBef>
              </a:pPr>
              <a:t>55</a:t>
            </a:fld>
            <a:endParaRPr lang="en-US" altLang="en-US"/>
          </a:p>
        </p:txBody>
      </p:sp>
    </p:spTree>
    <p:extLst>
      <p:ext uri="{BB962C8B-B14F-4D97-AF65-F5344CB8AC3E}">
        <p14:creationId xmlns:p14="http://schemas.microsoft.com/office/powerpoint/2010/main" val="9428149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38031799-39E1-B44E-AEB8-C23FE6CD160D}" type="slidenum">
              <a:rPr lang="en-US" altLang="en-US"/>
              <a:pPr>
                <a:spcBef>
                  <a:spcPct val="0"/>
                </a:spcBef>
              </a:pPr>
              <a:t>56</a:t>
            </a:fld>
            <a:endParaRPr lang="en-US" alt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a:t>
            </a:r>
          </a:p>
          <a:p>
            <a:pPr eaLnBrk="1" hangingPunct="1"/>
            <a:r>
              <a:rPr lang="en-US" altLang="en-US" dirty="0">
                <a:ea typeface="MS PGothic" charset="-128"/>
              </a:rPr>
              <a:t>This marks the transition to the final two strands. We will address the last two</a:t>
            </a:r>
            <a:r>
              <a:rPr lang="en-US" altLang="en-US" baseline="0" dirty="0">
                <a:ea typeface="MS PGothic" charset="-128"/>
              </a:rPr>
              <a:t> </a:t>
            </a:r>
            <a:r>
              <a:rPr lang="en-US" altLang="en-US" dirty="0">
                <a:ea typeface="MS PGothic" charset="-128"/>
              </a:rPr>
              <a:t>together, Group Participation and Cooperation and Responsibility. </a:t>
            </a:r>
          </a:p>
        </p:txBody>
      </p:sp>
    </p:spTree>
    <p:extLst>
      <p:ext uri="{BB962C8B-B14F-4D97-AF65-F5344CB8AC3E}">
        <p14:creationId xmlns:p14="http://schemas.microsoft.com/office/powerpoint/2010/main" val="1756113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spcAft>
                <a:spcPts val="0"/>
              </a:spcAft>
            </a:pPr>
            <a:r>
              <a:rPr lang="en-US" altLang="en-US" b="1" dirty="0">
                <a:ea typeface="MS PGothic" charset="-128"/>
              </a:rPr>
              <a:t>Presenter Remarks: </a:t>
            </a:r>
          </a:p>
          <a:p>
            <a:pPr>
              <a:spcBef>
                <a:spcPts val="0"/>
              </a:spcBef>
              <a:spcAft>
                <a:spcPts val="0"/>
              </a:spcAft>
            </a:pPr>
            <a:r>
              <a:rPr lang="en-US" altLang="en-US" dirty="0">
                <a:ea typeface="MS PGothic" charset="-128"/>
              </a:rPr>
              <a:t>The two quotes on the slide demonstrate both the importance of developing and supporting development of group participation. Let’s take a moment and read them now. </a:t>
            </a:r>
          </a:p>
          <a:p>
            <a:pPr>
              <a:spcBef>
                <a:spcPts val="0"/>
              </a:spcBef>
              <a:spcAft>
                <a:spcPts val="0"/>
              </a:spcAft>
            </a:pPr>
            <a:endParaRPr lang="en-US" altLang="en-US" dirty="0">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altLang="en-US" dirty="0">
                <a:ea typeface="MS PGothic" charset="-128"/>
              </a:rPr>
              <a:t>“The ability to participate cooperatively and constructively in group activity is an essential skill in any group learning activity; thus it is a critical component of school readiness” (</a:t>
            </a:r>
            <a:r>
              <a:rPr lang="en-US" altLang="en-US" sz="1200" dirty="0">
                <a:ea typeface="MS PGothic" charset="-128"/>
              </a:rPr>
              <a:t>PLF, Vol. 1, p. 28).</a:t>
            </a:r>
          </a:p>
          <a:p>
            <a:pPr>
              <a:spcBef>
                <a:spcPts val="0"/>
              </a:spcBef>
              <a:spcAft>
                <a:spcPts val="0"/>
              </a:spcAft>
            </a:pPr>
            <a:endParaRPr lang="en-US" altLang="en-US" dirty="0">
              <a:ea typeface="MS PGothic" charset="-128"/>
            </a:endParaRPr>
          </a:p>
          <a:p>
            <a:pPr>
              <a:spcBef>
                <a:spcPts val="0"/>
              </a:spcBef>
              <a:spcAft>
                <a:spcPts val="0"/>
              </a:spcAft>
            </a:pPr>
            <a:endParaRPr lang="en-US" altLang="en-US" dirty="0">
              <a:ea typeface="MS PGothic" charset="-128"/>
            </a:endParaRPr>
          </a:p>
          <a:p>
            <a:pPr>
              <a:spcBef>
                <a:spcPts val="0"/>
              </a:spcBef>
              <a:spcAft>
                <a:spcPts val="0"/>
              </a:spcAft>
            </a:pPr>
            <a:r>
              <a:rPr lang="en-US" altLang="en-US" dirty="0">
                <a:ea typeface="MS PGothic" charset="-128"/>
              </a:rPr>
              <a:t>“Preschool children enjoy being part of the classroom and are learning the roles and responsibilities of group participation” (</a:t>
            </a:r>
            <a:r>
              <a:rPr lang="en-US" altLang="en-US" sz="1200" dirty="0">
                <a:ea typeface="MS PGothic" charset="-128"/>
              </a:rPr>
              <a:t>PCF, Vol. 1, p.  69).</a:t>
            </a:r>
            <a:endParaRPr lang="en-US" altLang="en-US" dirty="0">
              <a:ea typeface="MS PGothic" charset="-128"/>
            </a:endParaRPr>
          </a:p>
          <a:p>
            <a:pPr>
              <a:spcBef>
                <a:spcPts val="0"/>
              </a:spcBef>
              <a:spcAft>
                <a:spcPts val="0"/>
              </a:spcAft>
            </a:pPr>
            <a:endParaRPr lang="en-US" altLang="en-US" dirty="0">
              <a:ea typeface="MS PGothic" charset="-128"/>
            </a:endParaRPr>
          </a:p>
          <a:p>
            <a:pPr>
              <a:spcBef>
                <a:spcPts val="0"/>
              </a:spcBef>
              <a:spcAft>
                <a:spcPts val="0"/>
              </a:spcAft>
            </a:pPr>
            <a:r>
              <a:rPr lang="en-US" altLang="en-US" dirty="0">
                <a:ea typeface="MS PGothic" charset="-128"/>
              </a:rPr>
              <a:t>Turn and tell an elbow partner what stands out at you. </a:t>
            </a:r>
          </a:p>
          <a:p>
            <a:endParaRPr lang="en-US" altLang="en-US" dirty="0">
              <a:ea typeface="MS PGothic" charset="-128"/>
            </a:endParaRPr>
          </a:p>
        </p:txBody>
      </p:sp>
      <p:sp>
        <p:nvSpPr>
          <p:cNvPr id="1433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0358874B-1E91-3D4E-8CCE-46EBCF91D841}" type="slidenum">
              <a:rPr lang="en-US" altLang="en-US"/>
              <a:pPr>
                <a:spcBef>
                  <a:spcPct val="0"/>
                </a:spcBef>
              </a:pPr>
              <a:t>57</a:t>
            </a:fld>
            <a:endParaRPr lang="en-US" altLang="en-US"/>
          </a:p>
        </p:txBody>
      </p:sp>
    </p:spTree>
    <p:extLst>
      <p:ext uri="{BB962C8B-B14F-4D97-AF65-F5344CB8AC3E}">
        <p14:creationId xmlns:p14="http://schemas.microsoft.com/office/powerpoint/2010/main" val="1998268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a:ln/>
        </p:spPr>
      </p:sp>
      <p:sp>
        <p:nvSpPr>
          <p:cNvPr id="14541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a:t>
            </a:r>
          </a:p>
          <a:p>
            <a:pPr eaLnBrk="1" hangingPunct="1"/>
            <a:r>
              <a:rPr lang="en-US" altLang="en-US" dirty="0">
                <a:ea typeface="MS PGothic" charset="-128"/>
              </a:rPr>
              <a:t>“Group participation integrates many of the other social-emotional foundations. These different developmental achievements assemble in a manner that enables older preschool children, because of this developing constellation of skills, to be more constructive group participants than</a:t>
            </a:r>
            <a:r>
              <a:rPr lang="en-US" altLang="en-US" baseline="0" dirty="0">
                <a:ea typeface="MS PGothic" charset="-128"/>
              </a:rPr>
              <a:t> </a:t>
            </a:r>
            <a:r>
              <a:rPr lang="en-US" altLang="en-US" dirty="0">
                <a:ea typeface="MS PGothic" charset="-128"/>
              </a:rPr>
              <a:t>younger children”</a:t>
            </a:r>
            <a:r>
              <a:rPr lang="en-US" altLang="en-US" baseline="0" dirty="0">
                <a:ea typeface="MS PGothic" charset="-128"/>
              </a:rPr>
              <a:t> </a:t>
            </a:r>
            <a:r>
              <a:rPr lang="en-US" altLang="en-US" dirty="0">
                <a:ea typeface="MS PGothic" charset="-128"/>
              </a:rPr>
              <a:t>(</a:t>
            </a:r>
            <a:r>
              <a:rPr lang="en-US" altLang="en-US" sz="1200" dirty="0">
                <a:ea typeface="MS PGothic" charset="-128"/>
              </a:rPr>
              <a:t>PLF, Vol. 1, pp. 28-29).</a:t>
            </a:r>
            <a:endParaRPr lang="en-US" altLang="en-US" dirty="0">
              <a:ea typeface="MS PGothic" charset="-128"/>
            </a:endParaRPr>
          </a:p>
          <a:p>
            <a:endParaRPr lang="en-US" altLang="en-US" dirty="0">
              <a:ea typeface="MS PGothic" charset="-128"/>
            </a:endParaRPr>
          </a:p>
        </p:txBody>
      </p:sp>
      <p:sp>
        <p:nvSpPr>
          <p:cNvPr id="14541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DAE863F2-FC40-7B43-8734-A8A7702761E4}" type="slidenum">
              <a:rPr lang="en-US" altLang="en-US"/>
              <a:pPr/>
              <a:t>58</a:t>
            </a:fld>
            <a:endParaRPr lang="en-US" altLang="en-US"/>
          </a:p>
        </p:txBody>
      </p:sp>
    </p:spTree>
    <p:extLst>
      <p:ext uri="{BB962C8B-B14F-4D97-AF65-F5344CB8AC3E}">
        <p14:creationId xmlns:p14="http://schemas.microsoft.com/office/powerpoint/2010/main" val="406512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DAF403C6-6A56-2B4B-A165-AFA30B30DB17}" type="slidenum">
              <a:rPr lang="en-US" altLang="en-US"/>
              <a:pPr>
                <a:spcBef>
                  <a:spcPct val="0"/>
                </a:spcBef>
              </a:pPr>
              <a:t>59</a:t>
            </a:fld>
            <a:endParaRPr lang="en-US" altLang="en-US"/>
          </a:p>
        </p:txBody>
      </p:sp>
      <p:sp>
        <p:nvSpPr>
          <p:cNvPr id="1413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p:txBody>
          <a:bodyPr/>
          <a:lstStyle/>
          <a:p>
            <a:pPr defTabSz="457200" eaLnBrk="1" hangingPunct="1">
              <a:spcBef>
                <a:spcPct val="0"/>
              </a:spcBef>
              <a:defRPr/>
            </a:pPr>
            <a:r>
              <a:rPr lang="en-US" altLang="en-US" b="1" dirty="0">
                <a:latin typeface="Arial" panose="020B0604020202020204" pitchFamily="34" charset="0"/>
                <a:cs typeface="Arial" panose="020B0604020202020204" pitchFamily="34" charset="0"/>
              </a:rPr>
              <a:t>Presenter Remarks: </a:t>
            </a:r>
          </a:p>
          <a:p>
            <a:pPr defTabSz="457200" eaLnBrk="1" hangingPunct="1">
              <a:spcBef>
                <a:spcPct val="0"/>
              </a:spcBef>
              <a:defRPr/>
            </a:pPr>
            <a:r>
              <a:rPr lang="en-US" altLang="en-US" dirty="0">
                <a:latin typeface="Arial" panose="020B0604020202020204" pitchFamily="34" charset="0"/>
                <a:cs typeface="Arial" panose="020B0604020202020204" pitchFamily="34" charset="0"/>
              </a:rPr>
              <a:t>Without a sense of caring, there can be no sense of community.</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--Anthony J. D</a:t>
            </a:r>
            <a:r>
              <a:rPr lang="en-US" altLang="ja-JP" dirty="0">
                <a:latin typeface="Arial" panose="020B0604020202020204" pitchFamily="34" charset="0"/>
                <a:cs typeface="Arial" panose="020B0604020202020204" pitchFamily="34" charset="0"/>
              </a:rPr>
              <a:t>’Angelo</a:t>
            </a:r>
            <a:br>
              <a:rPr lang="en-US" altLang="ja-JP" dirty="0">
                <a:latin typeface="Arial" panose="020B0604020202020204" pitchFamily="34" charset="0"/>
                <a:cs typeface="Arial" panose="020B0604020202020204" pitchFamily="34" charset="0"/>
              </a:rPr>
            </a:br>
            <a:endParaRPr lang="en-US" altLang="ja-JP" dirty="0">
              <a:latin typeface="Arial" panose="020B0604020202020204" pitchFamily="34" charset="0"/>
              <a:cs typeface="Arial" panose="020B0604020202020204" pitchFamily="34" charset="0"/>
            </a:endParaRPr>
          </a:p>
          <a:p>
            <a:pPr defTabSz="457200" eaLnBrk="1" hangingPunct="1">
              <a:spcBef>
                <a:spcPct val="0"/>
              </a:spcBef>
              <a:defRPr/>
            </a:pPr>
            <a:r>
              <a:rPr lang="en-US" altLang="en-US" dirty="0">
                <a:latin typeface="Arial" panose="020B0604020202020204" pitchFamily="34" charset="0"/>
                <a:cs typeface="Arial" panose="020B0604020202020204" pitchFamily="34" charset="0"/>
              </a:rPr>
              <a:t>Share with an elbow partner two small changes or additions you are going to make.</a:t>
            </a:r>
          </a:p>
          <a:p>
            <a:pPr marL="171450" indent="-171450" defTabSz="457200" eaLnBrk="1" hangingPunct="1">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How will you do it? </a:t>
            </a:r>
          </a:p>
          <a:p>
            <a:pPr marL="171450" indent="-171450" defTabSz="457200" eaLnBrk="1" hangingPunct="1">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Which foundations will these changes will be supporting? </a:t>
            </a:r>
          </a:p>
          <a:p>
            <a:pPr marL="233363" defTabSz="457200" eaLnBrk="1" hangingPunct="1">
              <a:spcBef>
                <a:spcPct val="0"/>
              </a:spcBef>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5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685800" y="4427538"/>
            <a:ext cx="5486400" cy="4419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Presenter Remarks: </a:t>
            </a: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purposes of the Preschool Learning Foundations are to promote a common understanding of TK children'</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s learning and to guide instructional practice. They describe the knowledge and skills that young children typically develop when provided with developmentally, culturally, and linguistically appropriate learning experiences.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T</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he Preschool Curriculum Framework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was created as a companion to the Preschool Learning Foundations.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framework ". . . presents strategies and information to enrich learning and development opportunities for all of California’s preschool [and TK] children" (PCF, Vol. 1, </a:t>
            </a:r>
            <a:r>
              <a:rPr kumimoji="0" lang="en-US" sz="1200" b="0" i="0" u="none" strike="noStrike" kern="1200" cap="none" spc="0" normalizeH="0" baseline="0" noProof="0" dirty="0">
                <a:ln>
                  <a:noFill/>
                </a:ln>
                <a:effectLst/>
                <a:uLnTx/>
                <a:uFillTx/>
                <a:latin typeface="Arial" pitchFamily="-1" charset="0"/>
                <a:ea typeface="ＭＳ Ｐゴシック" pitchFamily="-1" charset="-128"/>
                <a:cs typeface="ＭＳ Ｐゴシック" pitchFamily="-1" charset="-128"/>
              </a:rPr>
              <a:t>p.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v).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Extra Notes:</a:t>
            </a: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Documents from the California Department of Education,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English-Language Arts Content Standards for California Public Schools, Kindergarten Through Grade Twelve</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48,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Well-validated assessment tools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Ages &amp; Stages Questionnaires (ASQ): A Parent-Completed, Child-Monitoring System</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(Social-Emotional, References and Source Materials, p. 36).</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General sources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Report of the National Reading Panel 2000</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73,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Early childhood education standards from other states such as Hawaii and Texas (Social-Emotional, Introduction, p. 5, footnote).</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p:txBody>
      </p:sp>
      <p:sp>
        <p:nvSpPr>
          <p:cNvPr id="14340"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DD2BF54-F570-6641-860F-A6CC9FA76D93}" type="slidenum">
              <a:rPr lang="en-US">
                <a:cs typeface="Arial" charset="0"/>
              </a:rPr>
              <a:pPr/>
              <a:t>6</a:t>
            </a:fld>
            <a:endParaRPr lang="en-US">
              <a:cs typeface="Arial" charset="0"/>
            </a:endParaRPr>
          </a:p>
        </p:txBody>
      </p:sp>
    </p:spTree>
    <p:extLst>
      <p:ext uri="{BB962C8B-B14F-4D97-AF65-F5344CB8AC3E}">
        <p14:creationId xmlns:p14="http://schemas.microsoft.com/office/powerpoint/2010/main" val="12248467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altLang="en-US" b="1" dirty="0">
                <a:latin typeface="Arial" panose="020B0604020202020204" pitchFamily="34" charset="0"/>
              </a:rPr>
              <a:t>Presenter Remarks:</a:t>
            </a:r>
          </a:p>
          <a:p>
            <a:pPr>
              <a:spcBef>
                <a:spcPts val="0"/>
              </a:spcBef>
              <a:defRPr/>
            </a:pPr>
            <a:r>
              <a:rPr lang="en-US" altLang="en-US" dirty="0">
                <a:latin typeface="Arial" panose="020B0604020202020204" pitchFamily="34" charset="0"/>
              </a:rPr>
              <a:t>The two bullets on the slide explain some key components to understanding the development and necessary support of cooperation and responsibility. </a:t>
            </a:r>
          </a:p>
          <a:p>
            <a:pPr>
              <a:spcBef>
                <a:spcPts val="0"/>
              </a:spcBef>
              <a:defRPr/>
            </a:pPr>
            <a:endParaRPr lang="en-US" altLang="en-US" dirty="0">
              <a:latin typeface="Arial" panose="020B0604020202020204" pitchFamily="34" charset="0"/>
            </a:endParaRPr>
          </a:p>
          <a:p>
            <a:pPr>
              <a:spcBef>
                <a:spcPts val="0"/>
              </a:spcBef>
              <a:defRPr/>
            </a:pPr>
            <a:r>
              <a:rPr lang="en-US" altLang="en-US" dirty="0">
                <a:latin typeface="Arial" panose="020B0604020202020204" pitchFamily="34" charset="0"/>
              </a:rPr>
              <a:t>Let’s read them now: </a:t>
            </a:r>
          </a:p>
          <a:p>
            <a:pPr marL="171450" indent="-171450">
              <a:spcBef>
                <a:spcPts val="0"/>
              </a:spcBef>
              <a:buFont typeface="Arial" panose="020B0604020202020204" pitchFamily="34" charset="0"/>
              <a:buChar char="•"/>
              <a:defRPr/>
            </a:pPr>
            <a:r>
              <a:rPr lang="en-US" altLang="en-US" dirty="0">
                <a:latin typeface="Arial" panose="020B0604020202020204" pitchFamily="34" charset="0"/>
              </a:rPr>
              <a:t>Individual differences in children</a:t>
            </a:r>
            <a:r>
              <a:rPr lang="en-US" altLang="ja-JP" dirty="0">
                <a:latin typeface="Arial" panose="020B0604020202020204" pitchFamily="34" charset="0"/>
              </a:rPr>
              <a:t>’s cooperation capacities are directly associated with children’s academic achievement in the early primary grades. </a:t>
            </a:r>
          </a:p>
          <a:p>
            <a:pPr marL="171450" indent="-171450">
              <a:spcBef>
                <a:spcPts val="0"/>
              </a:spcBef>
              <a:buFont typeface="Arial" panose="020B0604020202020204" pitchFamily="34" charset="0"/>
              <a:buChar char="•"/>
              <a:defRPr/>
            </a:pPr>
            <a:r>
              <a:rPr lang="en-US" altLang="en-US" dirty="0">
                <a:latin typeface="Arial" panose="020B0604020202020204" pitchFamily="34" charset="0"/>
              </a:rPr>
              <a:t>Cooperation and responsibility build on children</a:t>
            </a:r>
            <a:r>
              <a:rPr lang="en-US" altLang="ja-JP" dirty="0">
                <a:latin typeface="Arial" panose="020B0604020202020204" pitchFamily="34" charset="0"/>
              </a:rPr>
              <a:t>’s developing capacities for self-regulation and changes in self-awareness.</a:t>
            </a:r>
            <a:r>
              <a:rPr lang="en-US" altLang="en-US" dirty="0">
                <a:ea typeface="MS PGothic" charset="-128"/>
              </a:rPr>
              <a:t>(PLF, Vol. 1, p. 30)</a:t>
            </a:r>
          </a:p>
          <a:p>
            <a:pPr>
              <a:spcBef>
                <a:spcPts val="0"/>
              </a:spcBef>
              <a:defRPr/>
            </a:pPr>
            <a:endParaRPr lang="en-US" altLang="en-US" dirty="0">
              <a:ea typeface="MS PGothic" charset="-128"/>
            </a:endParaRPr>
          </a:p>
          <a:p>
            <a:pPr>
              <a:spcBef>
                <a:spcPts val="0"/>
              </a:spcBef>
              <a:defRPr/>
            </a:pPr>
            <a:r>
              <a:rPr lang="en-US" altLang="en-US" dirty="0">
                <a:latin typeface="Arial" panose="020B0604020202020204" pitchFamily="34" charset="0"/>
              </a:rPr>
              <a:t>Please turn and tell your knee partner what about</a:t>
            </a:r>
            <a:r>
              <a:rPr lang="en-US" altLang="en-US" baseline="0" dirty="0">
                <a:latin typeface="Arial" panose="020B0604020202020204" pitchFamily="34" charset="0"/>
              </a:rPr>
              <a:t> these ideas is interesting to you.</a:t>
            </a:r>
            <a:endParaRPr lang="en-US" altLang="en-US" dirty="0">
              <a:latin typeface="Arial" panose="020B0604020202020204" pitchFamily="34" charset="0"/>
            </a:endParaRPr>
          </a:p>
        </p:txBody>
      </p:sp>
      <p:sp>
        <p:nvSpPr>
          <p:cNvPr id="14745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86980090-4F38-6042-9EEA-716D1A38C7F4}" type="slidenum">
              <a:rPr lang="en-US" altLang="en-US"/>
              <a:pPr>
                <a:spcBef>
                  <a:spcPct val="0"/>
                </a:spcBef>
              </a:pPr>
              <a:t>60</a:t>
            </a:fld>
            <a:endParaRPr lang="en-US" altLang="en-US"/>
          </a:p>
        </p:txBody>
      </p:sp>
    </p:spTree>
    <p:extLst>
      <p:ext uri="{BB962C8B-B14F-4D97-AF65-F5344CB8AC3E}">
        <p14:creationId xmlns:p14="http://schemas.microsoft.com/office/powerpoint/2010/main" val="11080559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EA3B9775-4B63-4E45-8D3B-7613BCC51541}" type="slidenum">
              <a:rPr lang="en-US" altLang="en-US"/>
              <a:pPr>
                <a:spcBef>
                  <a:spcPct val="0"/>
                </a:spcBef>
              </a:pPr>
              <a:t>61</a:t>
            </a:fld>
            <a:endParaRPr lang="en-US" altLang="en-US"/>
          </a:p>
        </p:txBody>
      </p:sp>
      <p:sp>
        <p:nvSpPr>
          <p:cNvPr id="14950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pPr eaLnBrk="1" hangingPunct="1">
              <a:defRPr/>
            </a:pPr>
            <a:r>
              <a:rPr lang="en-US" b="1" dirty="0">
                <a:ea typeface="ＭＳ Ｐゴシック" charset="0"/>
              </a:rPr>
              <a:t>Presenter Remarks: </a:t>
            </a:r>
          </a:p>
          <a:p>
            <a:pPr marL="57150" indent="-57150">
              <a:buFont typeface="Arial" charset="0"/>
              <a:buNone/>
              <a:defRPr/>
            </a:pPr>
            <a:r>
              <a:rPr lang="en-US" dirty="0">
                <a:ea typeface="ＭＳ Ｐゴシック" charset="0"/>
              </a:rPr>
              <a:t>Young children are motivated to cooperate and act responsibly</a:t>
            </a:r>
          </a:p>
          <a:p>
            <a:pPr marL="171450" indent="-171450">
              <a:buFont typeface="Arial" panose="020B0604020202020204" pitchFamily="34" charset="0"/>
              <a:buChar char="•"/>
              <a:defRPr/>
            </a:pPr>
            <a:r>
              <a:rPr lang="en-US" dirty="0">
                <a:ea typeface="ＭＳ Ｐゴシック" charset="0"/>
              </a:rPr>
              <a:t>by their emotional attachments to significant adults</a:t>
            </a:r>
          </a:p>
          <a:p>
            <a:pPr marL="171450" indent="-171450">
              <a:buFont typeface="Arial" panose="020B0604020202020204" pitchFamily="34" charset="0"/>
              <a:buChar char="•"/>
              <a:defRPr/>
            </a:pPr>
            <a:r>
              <a:rPr lang="en-US" dirty="0">
                <a:ea typeface="ＭＳ Ｐゴシック" charset="0"/>
              </a:rPr>
              <a:t>by the feelings of others to act in ways that do not cause others distress, and </a:t>
            </a:r>
          </a:p>
          <a:p>
            <a:pPr marL="171450" indent="-171450">
              <a:buFont typeface="Arial" panose="020B0604020202020204" pitchFamily="34" charset="0"/>
              <a:buChar char="•"/>
              <a:defRPr/>
            </a:pPr>
            <a:r>
              <a:rPr lang="en-US" dirty="0">
                <a:ea typeface="ＭＳ Ｐゴシック" charset="0"/>
              </a:rPr>
              <a:t>to think more approvingly of themselves </a:t>
            </a:r>
            <a:r>
              <a:rPr lang="en-US" altLang="en-US" sz="1200" dirty="0">
                <a:ea typeface="MS PGothic" charset="-128"/>
              </a:rPr>
              <a:t> </a:t>
            </a:r>
          </a:p>
          <a:p>
            <a:pPr marL="0" indent="0">
              <a:buFont typeface="Arial" panose="020B0604020202020204" pitchFamily="34" charset="0"/>
              <a:buNone/>
              <a:defRPr/>
            </a:pPr>
            <a:r>
              <a:rPr lang="en-US" altLang="en-US" sz="1200" dirty="0">
                <a:ea typeface="MS PGothic" charset="-128"/>
              </a:rPr>
              <a:t>    (PLF, Vol. 1, pp. 30-31).</a:t>
            </a:r>
            <a:endParaRPr lang="en-US" altLang="en-US" dirty="0">
              <a:ea typeface="ＭＳ Ｐゴシック" charset="0"/>
            </a:endParaRPr>
          </a:p>
          <a:p>
            <a:pPr eaLnBrk="1" hangingPunct="1">
              <a:defRPr/>
            </a:pPr>
            <a:endParaRPr lang="en-US" dirty="0">
              <a:ea typeface="ＭＳ Ｐゴシック" charset="0"/>
            </a:endParaRPr>
          </a:p>
        </p:txBody>
      </p:sp>
    </p:spTree>
    <p:extLst>
      <p:ext uri="{BB962C8B-B14F-4D97-AF65-F5344CB8AC3E}">
        <p14:creationId xmlns:p14="http://schemas.microsoft.com/office/powerpoint/2010/main" val="117979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noFill/>
          <a:ln>
            <a:solidFill>
              <a:srgbClr val="000000"/>
            </a:solidFill>
            <a:miter lim="800000"/>
            <a:headEnd/>
            <a:tailEnd/>
          </a:ln>
        </p:spPr>
      </p:sp>
      <p:sp>
        <p:nvSpPr>
          <p:cNvPr id="113666"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a:latin typeface="Arial" charset="0"/>
                <a:cs typeface="Arial" charset="0"/>
              </a:rPr>
              <a:t>Presenter</a:t>
            </a:r>
            <a:r>
              <a:rPr lang="en-US" b="1" baseline="0" dirty="0">
                <a:latin typeface="Arial" charset="0"/>
                <a:cs typeface="Arial" charset="0"/>
              </a:rPr>
              <a:t> Remarks: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cs typeface="Arial" charset="0"/>
              </a:rPr>
              <a:t>“Shared rituals (‘Every Friday we add a page to our class book’) can also be ways of affirming a sense of community. Class projects, class meetings, ‘big jobs’ for children to do together—all of these and more contribute to that important sense of ‘we’” (</a:t>
            </a:r>
            <a:r>
              <a:rPr lang="en-US" altLang="ja-JP" sz="1200" dirty="0">
                <a:latin typeface="Arial" panose="020B0604020202020204" pitchFamily="34" charset="0"/>
              </a:rPr>
              <a:t>DAP</a:t>
            </a:r>
            <a:r>
              <a:rPr lang="en-US" altLang="ja-JP" sz="1200" baseline="0" dirty="0">
                <a:latin typeface="Arial" panose="020B0604020202020204" pitchFamily="34" charset="0"/>
              </a:rPr>
              <a:t>, p. </a:t>
            </a:r>
            <a:r>
              <a:rPr lang="en-US" dirty="0">
                <a:latin typeface="Arial" charset="0"/>
                <a:cs typeface="Arial" charset="0"/>
              </a:rPr>
              <a:t>127).</a:t>
            </a:r>
          </a:p>
          <a:p>
            <a:endParaRPr lang="en-US" dirty="0">
              <a:latin typeface="Arial" charset="0"/>
              <a:cs typeface="Arial" charset="0"/>
            </a:endParaRPr>
          </a:p>
          <a:p>
            <a:r>
              <a:rPr lang="en-US" dirty="0">
                <a:latin typeface="Arial" charset="0"/>
                <a:cs typeface="Arial" charset="0"/>
              </a:rPr>
              <a:t>“Assign tasks for community care, such as watering plants, feeding program pets, or helping to prepare snack, to help children identify as community members and to foster the development of a sense of responsibility”</a:t>
            </a:r>
            <a:r>
              <a:rPr lang="en-US" baseline="0" dirty="0">
                <a:latin typeface="Arial" charset="0"/>
                <a:cs typeface="Arial" charset="0"/>
              </a:rPr>
              <a:t> (</a:t>
            </a:r>
            <a:r>
              <a:rPr lang="en-US" altLang="ja-JP" sz="1200" dirty="0">
                <a:latin typeface="Arial" panose="020B0604020202020204" pitchFamily="34" charset="0"/>
              </a:rPr>
              <a:t>PCF, Vol. 3</a:t>
            </a:r>
            <a:r>
              <a:rPr lang="en-US" altLang="ja-JP" sz="1200" dirty="0">
                <a:latin typeface="Arial" charset="0"/>
                <a:cs typeface="Arial" charset="0"/>
              </a:rPr>
              <a:t>, p.</a:t>
            </a:r>
            <a:r>
              <a:rPr lang="en-US" dirty="0">
                <a:latin typeface="Arial" charset="0"/>
                <a:cs typeface="Arial" charset="0"/>
              </a:rPr>
              <a:t> 77).</a:t>
            </a:r>
          </a:p>
          <a:p>
            <a:endParaRPr lang="en-US" dirty="0">
              <a:latin typeface="Arial" charset="0"/>
              <a:cs typeface="Arial" charset="0"/>
            </a:endParaRPr>
          </a:p>
        </p:txBody>
      </p:sp>
      <p:sp>
        <p:nvSpPr>
          <p:cNvPr id="2" name="Slide Number Placeholder 1"/>
          <p:cNvSpPr>
            <a:spLocks noGrp="1"/>
          </p:cNvSpPr>
          <p:nvPr>
            <p:ph type="sldNum" sz="quarter" idx="10"/>
          </p:nvPr>
        </p:nvSpPr>
        <p:spPr/>
        <p:txBody>
          <a:bodyPr/>
          <a:lstStyle/>
          <a:p>
            <a:pPr>
              <a:defRPr/>
            </a:pPr>
            <a:fld id="{11DF57B4-8C25-7F41-9672-84CBE7B69B90}" type="slidenum">
              <a:rPr lang="en-US" altLang="en-US" smtClean="0"/>
              <a:pPr>
                <a:defRPr/>
              </a:pPr>
              <a:t>62</a:t>
            </a:fld>
            <a:endParaRPr lang="en-US" altLang="en-US"/>
          </a:p>
        </p:txBody>
      </p:sp>
    </p:spTree>
    <p:extLst>
      <p:ext uri="{BB962C8B-B14F-4D97-AF65-F5344CB8AC3E}">
        <p14:creationId xmlns:p14="http://schemas.microsoft.com/office/powerpoint/2010/main" val="10989389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65421308-F2C9-A54C-95B5-D45FAE94AD75}" type="slidenum">
              <a:rPr lang="en-US" altLang="en-US"/>
              <a:pPr>
                <a:spcBef>
                  <a:spcPct val="0"/>
                </a:spcBef>
              </a:pPr>
              <a:t>63</a:t>
            </a:fld>
            <a:endParaRPr lang="en-US" alt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685800" y="4343400"/>
            <a:ext cx="5486400" cy="43418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r>
              <a:rPr lang="en-US" altLang="en-US" b="1" dirty="0">
                <a:ea typeface="MS PGothic" charset="-128"/>
              </a:rPr>
              <a:t>Activity 4:</a:t>
            </a:r>
            <a:r>
              <a:rPr lang="en-US" altLang="en-US" b="1" baseline="0" dirty="0">
                <a:ea typeface="MS PGothic" charset="-128"/>
              </a:rPr>
              <a:t> </a:t>
            </a:r>
            <a:r>
              <a:rPr lang="en-US" altLang="en-US" b="1" dirty="0">
                <a:ea typeface="MS PGothic" charset="-128"/>
              </a:rPr>
              <a:t>Theory to Practice Treasure Hunt</a:t>
            </a:r>
          </a:p>
          <a:p>
            <a:pPr marL="228600" indent="-228600" eaLnBrk="1" hangingPunct="1"/>
            <a:endParaRPr lang="en-US" altLang="ja-JP" b="1" dirty="0">
              <a:ea typeface="MS PGothic" charset="-128"/>
            </a:endParaRPr>
          </a:p>
          <a:p>
            <a:pPr marL="228600" indent="-228600" eaLnBrk="1" hangingPunct="1"/>
            <a:r>
              <a:rPr lang="en-US" altLang="ja-JP" b="1" dirty="0">
                <a:ea typeface="MS PGothic" charset="-128"/>
              </a:rPr>
              <a:t>Presenter Remarks:</a:t>
            </a:r>
          </a:p>
          <a:p>
            <a:pPr eaLnBrk="1" hangingPunct="1"/>
            <a:r>
              <a:rPr lang="en-US" altLang="ja-JP" dirty="0">
                <a:ea typeface="MS PGothic" charset="-128"/>
              </a:rPr>
              <a:t>Take out Handout 5: Treasure Hunt and something to write </a:t>
            </a:r>
            <a:r>
              <a:rPr lang="en-US" altLang="ja-JP" dirty="0" err="1">
                <a:ea typeface="MS PGothic" charset="-128"/>
              </a:rPr>
              <a:t>with.Strategy</a:t>
            </a:r>
            <a:r>
              <a:rPr lang="en-US" altLang="ja-JP" dirty="0">
                <a:ea typeface="MS PGothic" charset="-128"/>
              </a:rPr>
              <a:t> cards are posted around the room that you can use to answer questions. </a:t>
            </a:r>
          </a:p>
          <a:p>
            <a:endParaRPr lang="en-US" b="1" dirty="0">
              <a:ea typeface="MS PGothic" charset="-128"/>
            </a:endParaRPr>
          </a:p>
          <a:p>
            <a:r>
              <a:rPr lang="en-US" b="1" cap="all" dirty="0"/>
              <a:t>intent: </a:t>
            </a:r>
            <a:endParaRPr lang="en-US" dirty="0"/>
          </a:p>
          <a:p>
            <a:r>
              <a:rPr lang="en-US" dirty="0"/>
              <a:t>Explore strategies to support group participation/cooperation and responsibility</a:t>
            </a:r>
          </a:p>
          <a:p>
            <a:r>
              <a:rPr lang="en-US" dirty="0"/>
              <a:t> </a:t>
            </a:r>
          </a:p>
          <a:p>
            <a:r>
              <a:rPr lang="en-US" b="1" dirty="0"/>
              <a:t>GOAL: </a:t>
            </a:r>
            <a:endParaRPr lang="en-US" dirty="0"/>
          </a:p>
          <a:p>
            <a:r>
              <a:rPr lang="en-US" dirty="0"/>
              <a:t>Participants research strategies to support group participation cooperation, and responsibility.</a:t>
            </a:r>
          </a:p>
          <a:p>
            <a:r>
              <a:rPr lang="en-US" dirty="0"/>
              <a:t> </a:t>
            </a:r>
          </a:p>
          <a:p>
            <a:r>
              <a:rPr lang="en-US" b="1" cap="all" dirty="0"/>
              <a:t>Materials Required: </a:t>
            </a:r>
            <a:endParaRPr lang="en-US" dirty="0"/>
          </a:p>
          <a:p>
            <a:pPr marL="171450" lvl="0" indent="-171450">
              <a:buFont typeface="Arial" charset="0"/>
              <a:buChar char="•"/>
            </a:pPr>
            <a:r>
              <a:rPr lang="en-US" dirty="0"/>
              <a:t>Handout 5: Treasure Hunt</a:t>
            </a:r>
          </a:p>
          <a:p>
            <a:pPr marL="171450" lvl="0" indent="-171450">
              <a:buFont typeface="Arial" charset="0"/>
              <a:buChar char="•"/>
            </a:pPr>
            <a:r>
              <a:rPr lang="en-US" dirty="0"/>
              <a:t>Strategy cards</a:t>
            </a:r>
          </a:p>
          <a:p>
            <a:r>
              <a:rPr lang="en-US" dirty="0"/>
              <a:t> </a:t>
            </a:r>
          </a:p>
          <a:p>
            <a:r>
              <a:rPr lang="en-US" b="1" cap="all" dirty="0"/>
              <a:t>Time: </a:t>
            </a:r>
            <a:r>
              <a:rPr lang="en-US" cap="all" dirty="0"/>
              <a:t> </a:t>
            </a:r>
            <a:r>
              <a:rPr lang="en-US" dirty="0"/>
              <a:t>20  minutes</a:t>
            </a:r>
          </a:p>
          <a:p>
            <a:r>
              <a:rPr lang="en-US" dirty="0"/>
              <a:t> </a:t>
            </a:r>
          </a:p>
          <a:p>
            <a:r>
              <a:rPr lang="en-US" b="1" cap="all" dirty="0"/>
              <a:t>Process: </a:t>
            </a:r>
            <a:endParaRPr lang="en-US" dirty="0"/>
          </a:p>
          <a:p>
            <a:pPr marL="171450" lvl="0" indent="-171450">
              <a:buFont typeface="Arial" charset="0"/>
              <a:buChar char="•"/>
            </a:pPr>
            <a:r>
              <a:rPr lang="en-US" dirty="0"/>
              <a:t>Hang strategy cards on the walls throughout the room.</a:t>
            </a:r>
          </a:p>
          <a:p>
            <a:pPr marL="171450" lvl="0" indent="-171450">
              <a:buFont typeface="Arial" charset="0"/>
              <a:buChar char="•"/>
            </a:pPr>
            <a:r>
              <a:rPr lang="en-US" dirty="0"/>
              <a:t>Participants take out Handout 5: Treasure Hunt and pen.</a:t>
            </a:r>
          </a:p>
          <a:p>
            <a:pPr marL="171450" lvl="0" indent="-171450">
              <a:buFont typeface="Arial" charset="0"/>
              <a:buChar char="•"/>
            </a:pPr>
            <a:r>
              <a:rPr lang="en-US" dirty="0"/>
              <a:t>Explain the strategy cards posted around the room are available to answer questions. </a:t>
            </a:r>
          </a:p>
          <a:p>
            <a:pPr marL="171450" lvl="0" indent="-171450">
              <a:buFont typeface="Arial" charset="0"/>
              <a:buChar char="•"/>
            </a:pPr>
            <a:r>
              <a:rPr lang="en-US" dirty="0"/>
              <a:t>Show one of the strategy cards as an example so they know what they are looking for.</a:t>
            </a:r>
          </a:p>
          <a:p>
            <a:pPr marL="171450" lvl="0" indent="-171450">
              <a:buFont typeface="Arial" charset="0"/>
              <a:buChar char="•"/>
            </a:pPr>
            <a:r>
              <a:rPr lang="en-US" dirty="0"/>
              <a:t>Participants share out answers after returning to their table. </a:t>
            </a:r>
          </a:p>
          <a:p>
            <a:r>
              <a:rPr lang="en-US" dirty="0"/>
              <a:t> </a:t>
            </a:r>
          </a:p>
          <a:p>
            <a:r>
              <a:rPr lang="en-US" b="1" cap="all" dirty="0"/>
              <a:t>Theory to Practice</a:t>
            </a:r>
            <a:br>
              <a:rPr lang="en-US" b="1" cap="all" dirty="0"/>
            </a:br>
            <a:endParaRPr lang="en-US" b="1" cap="all" dirty="0"/>
          </a:p>
          <a:p>
            <a:r>
              <a:rPr lang="en-US" b="1" cap="all" dirty="0"/>
              <a:t>Teach Children Social Skills</a:t>
            </a:r>
          </a:p>
          <a:p>
            <a:pPr marL="171450" lvl="0" indent="-171450">
              <a:buFont typeface="Arial" charset="0"/>
              <a:buChar char="•"/>
            </a:pPr>
            <a:r>
              <a:rPr lang="en-US" dirty="0"/>
              <a:t>Teachers support interactions with peers by helping children to learn social skills needed to get along (</a:t>
            </a:r>
            <a:r>
              <a:rPr lang="en-US" i="1" dirty="0"/>
              <a:t>California Preschool Curriculum Framework (PCF), Volume 2,</a:t>
            </a:r>
            <a:r>
              <a:rPr lang="en-US" dirty="0"/>
              <a:t> p. 60).</a:t>
            </a:r>
          </a:p>
          <a:p>
            <a:pPr marL="171450" lvl="0" indent="-171450">
              <a:buFont typeface="Arial" charset="0"/>
              <a:buChar char="•"/>
            </a:pPr>
            <a:r>
              <a:rPr lang="en-US" dirty="0"/>
              <a:t>Teachers guide children to understand other people’s feelings and needs and are encourage them to feel empathy and caring (</a:t>
            </a:r>
            <a:r>
              <a:rPr lang="en-US" i="1" dirty="0"/>
              <a:t>California Preschool Learning Foundations (PLF), Volume 1</a:t>
            </a:r>
            <a:r>
              <a:rPr lang="en-US" dirty="0"/>
              <a:t>, p. 4; PCF, Volume 1, p. 65; </a:t>
            </a:r>
            <a:r>
              <a:rPr lang="en-US" i="1" dirty="0"/>
              <a:t>Developmentally Appropriate Practice</a:t>
            </a:r>
            <a:r>
              <a:rPr lang="en-US" dirty="0"/>
              <a:t> (DAP), p. 199).</a:t>
            </a:r>
          </a:p>
          <a:p>
            <a:pPr marL="171450" lvl="0" indent="-171450">
              <a:buFont typeface="Arial" charset="0"/>
              <a:buChar char="•"/>
            </a:pPr>
            <a:r>
              <a:rPr lang="en-US" dirty="0"/>
              <a:t>Provide positive ways of solving problems, settling disputes and keeping interaction fair and inclusive without interfering unnecessarily (PLF, Volume 1, p. 28; PCF, Volume 1, p. 65; DAP, p. 199).</a:t>
            </a:r>
          </a:p>
          <a:p>
            <a:r>
              <a:rPr lang="en-US" dirty="0"/>
              <a:t> </a:t>
            </a:r>
          </a:p>
          <a:p>
            <a:r>
              <a:rPr lang="en-US" b="1" cap="all" dirty="0"/>
              <a:t>Provide Opportunities to Interact</a:t>
            </a:r>
          </a:p>
          <a:p>
            <a:pPr marL="171450" lvl="0" indent="-171450">
              <a:buFont typeface="Arial" charset="0"/>
              <a:buChar char="•"/>
            </a:pPr>
            <a:r>
              <a:rPr lang="en-US" dirty="0"/>
              <a:t>Teachers contribute to the development of social skills by encouraging shared activities with friends and other peers and a well-designed environment (PCF, Volume 3, p. 60; PLF, Volume 1, p. 4).</a:t>
            </a:r>
          </a:p>
          <a:p>
            <a:pPr marL="171450" lvl="0" indent="-171450">
              <a:buFont typeface="Arial" charset="0"/>
              <a:buChar char="•"/>
            </a:pPr>
            <a:r>
              <a:rPr lang="en-US" dirty="0"/>
              <a:t>Teachers should help children who need assistance to find play partners and should teach children proactive strategies for entering and participating in social activities (DAP, p. 199).</a:t>
            </a:r>
          </a:p>
          <a:p>
            <a:pPr marL="171450" indent="-171450">
              <a:buFont typeface="Arial" charset="0"/>
              <a:buChar char="•"/>
            </a:pPr>
            <a:r>
              <a:rPr lang="en-US" dirty="0"/>
              <a:t> </a:t>
            </a:r>
          </a:p>
          <a:p>
            <a:r>
              <a:rPr lang="en-US" b="1" cap="all" dirty="0"/>
              <a:t>The Role of Play</a:t>
            </a:r>
          </a:p>
          <a:p>
            <a:pPr marL="171450" lvl="0" indent="-171450">
              <a:buFont typeface="Arial" charset="0"/>
              <a:buChar char="•"/>
            </a:pPr>
            <a:r>
              <a:rPr lang="en-US" dirty="0"/>
              <a:t>Play is an essential cornerstone of healthy social and emotional development in early childhood and contributes to the skills necessary for adjustment to and success in school (PLF, Volume 1, p. 4).</a:t>
            </a:r>
          </a:p>
          <a:p>
            <a:pPr marL="171450" lvl="0" indent="-171450">
              <a:buFont typeface="Arial" charset="0"/>
              <a:buChar char="•"/>
            </a:pPr>
            <a:r>
              <a:rPr lang="en-US" dirty="0"/>
              <a:t>“Play” Includes social play with others, play with materials, and games with rules (PLF, Volume 1, p. 4)</a:t>
            </a:r>
          </a:p>
          <a:p>
            <a:pPr marL="171450" lvl="0" indent="-171450">
              <a:buFont typeface="Arial" charset="0"/>
              <a:buChar char="•"/>
            </a:pPr>
            <a:r>
              <a:rPr lang="en-US" dirty="0"/>
              <a:t>“Active learning through purposeful play is important to the development of the child’s brain” (</a:t>
            </a:r>
            <a:r>
              <a:rPr lang="en-US" i="1" dirty="0"/>
              <a:t>Transitional Kindergarten Implementation Guide</a:t>
            </a:r>
            <a:r>
              <a:rPr lang="en-US" dirty="0"/>
              <a:t>, p. 41).</a:t>
            </a:r>
          </a:p>
          <a:p>
            <a:pPr marL="228600" indent="-228600" eaLnBrk="1" hangingPunct="1"/>
            <a:endParaRPr lang="en-US" altLang="ja-JP" dirty="0">
              <a:ea typeface="MS PGothic" charset="-128"/>
            </a:endParaRPr>
          </a:p>
        </p:txBody>
      </p:sp>
    </p:spTree>
    <p:extLst>
      <p:ext uri="{BB962C8B-B14F-4D97-AF65-F5344CB8AC3E}">
        <p14:creationId xmlns:p14="http://schemas.microsoft.com/office/powerpoint/2010/main" val="7622689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48D8543F-9CA4-C840-BEA2-CB55989B9DE3}" type="slidenum">
              <a:rPr lang="en-US" altLang="en-US"/>
              <a:pPr>
                <a:spcBef>
                  <a:spcPct val="0"/>
                </a:spcBef>
              </a:pPr>
              <a:t>64</a:t>
            </a:fld>
            <a:endParaRPr lang="en-US" alt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spcAft>
                <a:spcPct val="0"/>
              </a:spcAft>
              <a:buClrTx/>
              <a:buSzTx/>
              <a:buFontTx/>
              <a:buNone/>
              <a:tabLst/>
              <a:defRPr/>
            </a:pPr>
            <a:r>
              <a:rPr lang="en-US" altLang="en-US" b="1" dirty="0">
                <a:ea typeface="MS PGothic" charset="-128"/>
              </a:rPr>
              <a:t>Background</a:t>
            </a:r>
            <a:r>
              <a:rPr lang="en-US" altLang="en-US" b="1" baseline="0" dirty="0">
                <a:ea typeface="MS PGothic" charset="-128"/>
              </a:rPr>
              <a:t> Information:  </a:t>
            </a:r>
          </a:p>
          <a:p>
            <a:pPr marL="0" marR="0" indent="0" algn="l" defTabSz="914400" rtl="0" eaLnBrk="1" fontAlgn="base" latinLnBrk="0" hangingPunct="1">
              <a:spcAft>
                <a:spcPct val="0"/>
              </a:spcAft>
              <a:buClrTx/>
              <a:buSzTx/>
              <a:buFontTx/>
              <a:buNone/>
              <a:tabLst/>
              <a:defRPr/>
            </a:pPr>
            <a:r>
              <a:rPr lang="en-US" altLang="en-US" b="0" baseline="0" dirty="0">
                <a:ea typeface="MS PGothic" charset="-128"/>
              </a:rPr>
              <a:t>Read pages in </a:t>
            </a:r>
            <a:r>
              <a:rPr lang="en-US" dirty="0"/>
              <a:t>National Association for the Education of Young Children (NAEYC) </a:t>
            </a:r>
            <a:r>
              <a:rPr lang="en-US" altLang="en-US" b="0" baseline="0" dirty="0">
                <a:ea typeface="MS PGothic" charset="-128"/>
              </a:rPr>
              <a:t>Developmentally Appropriate Practice. </a:t>
            </a:r>
            <a:endParaRPr lang="en-US" altLang="en-US" b="1" dirty="0">
              <a:ea typeface="MS PGothic" charset="-128"/>
            </a:endParaRPr>
          </a:p>
          <a:p>
            <a:pPr eaLnBrk="1" hangingPunct="1"/>
            <a:endParaRPr lang="en-US" altLang="en-US" b="1" dirty="0">
              <a:ea typeface="MS PGothic" charset="-128"/>
            </a:endParaRPr>
          </a:p>
          <a:p>
            <a:pPr eaLnBrk="1" hangingPunct="1"/>
            <a:r>
              <a:rPr lang="en-US" altLang="en-US" b="1" dirty="0">
                <a:ea typeface="MS PGothic" charset="-128"/>
              </a:rPr>
              <a:t>Presenter Remarks: </a:t>
            </a:r>
            <a:r>
              <a:rPr lang="en-US" altLang="en-US" b="0" dirty="0">
                <a:ea typeface="MS PGothic" charset="-128"/>
              </a:rPr>
              <a:t>(</a:t>
            </a:r>
            <a:r>
              <a:rPr lang="en-US" altLang="en-US" dirty="0">
                <a:ea typeface="MS PGothic" charset="-128"/>
              </a:rPr>
              <a:t>Summary of treasure hunt activity)</a:t>
            </a:r>
          </a:p>
          <a:p>
            <a:pPr eaLnBrk="1" hangingPunct="1"/>
            <a:r>
              <a:rPr lang="en-US" altLang="en-US" dirty="0">
                <a:ea typeface="MS PGothic" charset="-128"/>
              </a:rPr>
              <a:t>The more children have the opportunity to interact in small and large groups and practice cooperation and responsibility they become better at using the skills associated with group participation.</a:t>
            </a:r>
          </a:p>
        </p:txBody>
      </p:sp>
    </p:spTree>
    <p:extLst>
      <p:ext uri="{BB962C8B-B14F-4D97-AF65-F5344CB8AC3E}">
        <p14:creationId xmlns:p14="http://schemas.microsoft.com/office/powerpoint/2010/main" val="1522066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a:ln/>
        </p:spPr>
      </p:sp>
      <p:sp>
        <p:nvSpPr>
          <p:cNvPr id="15360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ea typeface="MS PGothic" charset="-128"/>
              </a:rPr>
              <a:t>Presenter Remarks: </a:t>
            </a:r>
          </a:p>
          <a:p>
            <a:r>
              <a:rPr lang="en-US" altLang="en-US" dirty="0">
                <a:ea typeface="MS PGothic" charset="-128"/>
              </a:rPr>
              <a:t>This marks the transition to conflict resolution. Let’s take a closer look.</a:t>
            </a:r>
          </a:p>
        </p:txBody>
      </p:sp>
      <p:sp>
        <p:nvSpPr>
          <p:cNvPr id="15360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04AE381D-C613-1348-86C8-72107B3BB809}" type="slidenum">
              <a:rPr lang="en-US" altLang="en-US"/>
              <a:pPr>
                <a:spcBef>
                  <a:spcPct val="0"/>
                </a:spcBef>
              </a:pPr>
              <a:t>65</a:t>
            </a:fld>
            <a:endParaRPr lang="en-US" altLang="en-US"/>
          </a:p>
        </p:txBody>
      </p:sp>
    </p:spTree>
    <p:extLst>
      <p:ext uri="{BB962C8B-B14F-4D97-AF65-F5344CB8AC3E}">
        <p14:creationId xmlns:p14="http://schemas.microsoft.com/office/powerpoint/2010/main" val="1714153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CD4BA61D-0EE8-7B49-B617-19784190EE2B}" type="slidenum">
              <a:rPr lang="en-US" altLang="en-US"/>
              <a:pPr>
                <a:spcBef>
                  <a:spcPct val="0"/>
                </a:spcBef>
              </a:pPr>
              <a:t>66</a:t>
            </a:fld>
            <a:endParaRPr lang="en-US" altLang="en-US"/>
          </a:p>
        </p:txBody>
      </p:sp>
      <p:sp>
        <p:nvSpPr>
          <p:cNvPr id="155650" name="Rectangle 2"/>
          <p:cNvSpPr>
            <a:spLocks noGrp="1" noRot="1" noChangeAspect="1" noTextEdit="1"/>
          </p:cNvSpPr>
          <p:nvPr>
            <p:ph type="sldImg"/>
          </p:nvPr>
        </p:nvSpPr>
        <p:spPr>
          <a:ln/>
        </p:spPr>
      </p:sp>
      <p:sp>
        <p:nvSpPr>
          <p:cNvPr id="155651" name="Rectangle 3"/>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Presenter Remarks: </a:t>
            </a:r>
          </a:p>
          <a:p>
            <a:pPr defTabSz="457200" eaLnBrk="1" hangingPunct="1"/>
            <a:r>
              <a:rPr lang="en-US" altLang="en-US" dirty="0">
                <a:solidFill>
                  <a:schemeClr val="tx1"/>
                </a:solidFill>
                <a:ea typeface="MS PGothic" charset="-128"/>
              </a:rPr>
              <a:t>Teach children how to resolve conflicts on their own.</a:t>
            </a:r>
          </a:p>
          <a:p>
            <a:pPr defTabSz="457200" eaLnBrk="1" hangingPunct="1"/>
            <a:endParaRPr lang="en-US" altLang="en-US" b="1" dirty="0">
              <a:ea typeface="MS PGothic" charset="-128"/>
            </a:endParaRPr>
          </a:p>
          <a:p>
            <a:pPr defTabSz="457200" eaLnBrk="1" hangingPunct="1"/>
            <a:r>
              <a:rPr lang="ja-JP" altLang="en-US" dirty="0">
                <a:ea typeface="MS PGothic" charset="-128"/>
              </a:rPr>
              <a:t>“</a:t>
            </a:r>
            <a:r>
              <a:rPr lang="en-US" altLang="ja-JP" dirty="0">
                <a:ea typeface="MS PGothic" charset="-128"/>
              </a:rPr>
              <a:t>These abilities are limited, however, especially when children are in conflict; thus adult guidance is necessary to support constructive social interactions and help children find ways of managing disagreements. Adults also encourage the development of peer interactions skills by helping children understand the feelings of other children, suggesting and modeling interaction skills, such as turn-taking, encouraging the use of words with disagreements arise, and reinforcing cooperative efforts</a:t>
            </a:r>
            <a:r>
              <a:rPr lang="ja-JP" altLang="en-US" dirty="0">
                <a:ea typeface="MS PGothic" charset="-128"/>
              </a:rPr>
              <a:t>”</a:t>
            </a:r>
            <a:r>
              <a:rPr lang="en-US" altLang="ja-JP" dirty="0">
                <a:ea typeface="MS PGothic" charset="-128"/>
              </a:rPr>
              <a:t> (</a:t>
            </a:r>
            <a:r>
              <a:rPr lang="en-US" altLang="en-US" sz="1200" dirty="0"/>
              <a:t>PCF, Vol. 1, p. </a:t>
            </a:r>
            <a:r>
              <a:rPr lang="en-US" altLang="ja-JP" dirty="0">
                <a:ea typeface="MS PGothic" charset="-128"/>
              </a:rPr>
              <a:t>65).</a:t>
            </a:r>
          </a:p>
          <a:p>
            <a:pPr defTabSz="457200" eaLnBrk="1" hangingPunct="1"/>
            <a:endParaRPr lang="en-US" altLang="en-US" b="1" dirty="0">
              <a:ea typeface="MS PGothic" charset="-128"/>
            </a:endParaRPr>
          </a:p>
          <a:p>
            <a:pPr defTabSz="457200" eaLnBrk="1" hangingPunct="1"/>
            <a:r>
              <a:rPr lang="en-US" altLang="en-US" b="1" dirty="0">
                <a:ea typeface="MS PGothic" charset="-128"/>
              </a:rPr>
              <a:t>Extra Notes</a:t>
            </a:r>
            <a:r>
              <a:rPr lang="en-US" altLang="en-US" dirty="0">
                <a:ea typeface="MS PGothic" charset="-128"/>
              </a:rPr>
              <a:t>:</a:t>
            </a:r>
          </a:p>
          <a:p>
            <a:pPr marL="171450" indent="-171450" defTabSz="457200" eaLnBrk="1" hangingPunct="1">
              <a:buFont typeface="Arial" panose="020B0604020202020204" pitchFamily="34" charset="0"/>
              <a:buChar char="•"/>
            </a:pPr>
            <a:r>
              <a:rPr lang="en-US" altLang="en-US" dirty="0">
                <a:ea typeface="MS PGothic" charset="-128"/>
              </a:rPr>
              <a:t>Ask participants to silently read </a:t>
            </a:r>
            <a:r>
              <a:rPr lang="en-US" altLang="en-US" sz="1200" dirty="0"/>
              <a:t>Preschool Curriculum Framework, Volume 1, </a:t>
            </a:r>
            <a:r>
              <a:rPr lang="en-US" altLang="en-US" dirty="0">
                <a:ea typeface="MS PGothic" charset="-128"/>
              </a:rPr>
              <a:t>p. 67, from the bottom right through to the first column of p. 68.</a:t>
            </a:r>
          </a:p>
          <a:p>
            <a:pPr marL="171450" indent="-171450" defTabSz="457200" eaLnBrk="1" hangingPunct="1">
              <a:buFont typeface="Arial" panose="020B0604020202020204" pitchFamily="34" charset="0"/>
              <a:buChar char="•"/>
            </a:pPr>
            <a:r>
              <a:rPr lang="en-US" altLang="en-US" dirty="0">
                <a:ea typeface="MS PGothic" charset="-128"/>
              </a:rPr>
              <a:t>In groups of three at the table, make a list of the suggested sequence of steps from the section on page 67.</a:t>
            </a:r>
          </a:p>
        </p:txBody>
      </p:sp>
    </p:spTree>
    <p:extLst>
      <p:ext uri="{BB962C8B-B14F-4D97-AF65-F5344CB8AC3E}">
        <p14:creationId xmlns:p14="http://schemas.microsoft.com/office/powerpoint/2010/main" val="1290447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496B1FEF-2986-2543-81D4-43F8E369BEC3}" type="slidenum">
              <a:rPr lang="en-US" altLang="en-US"/>
              <a:pPr>
                <a:spcBef>
                  <a:spcPct val="0"/>
                </a:spcBef>
              </a:pPr>
              <a:t>67</a:t>
            </a:fld>
            <a:endParaRPr lang="en-US" alt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defTabSz="457200" eaLnBrk="1" hangingPunct="1"/>
            <a:r>
              <a:rPr lang="en-US" altLang="en-US" b="1" dirty="0">
                <a:ea typeface="MS PGothic" charset="-128"/>
              </a:rPr>
              <a:t>Presenter Remarks: </a:t>
            </a:r>
          </a:p>
          <a:p>
            <a:pPr defTabSz="457200" eaLnBrk="1" hangingPunct="1"/>
            <a:r>
              <a:rPr lang="en-US" b="0" dirty="0">
                <a:ea typeface="MS PGothic" charset="-128"/>
              </a:rPr>
              <a:t>Each of the s</a:t>
            </a:r>
            <a:r>
              <a:rPr lang="en-US" b="0" dirty="0">
                <a:ea typeface="ＭＳ Ｐゴシック" charset="0"/>
              </a:rPr>
              <a:t>ame </a:t>
            </a:r>
            <a:r>
              <a:rPr lang="en-US" dirty="0">
                <a:ea typeface="ＭＳ Ｐゴシック" charset="0"/>
              </a:rPr>
              <a:t>groups of three can now select one of the suggested conflicts on the screen. Take the roles of the two children and the teacher and practice the step they outlined earlier.</a:t>
            </a:r>
          </a:p>
          <a:p>
            <a:pPr marL="0" indent="0" eaLnBrk="1" hangingPunct="1">
              <a:buFont typeface="Arial" panose="020B0604020202020204" pitchFamily="34" charset="0"/>
              <a:buNone/>
              <a:defRPr/>
            </a:pPr>
            <a:endParaRPr lang="en-US" dirty="0">
              <a:ea typeface="ＭＳ Ｐゴシック" charset="0"/>
            </a:endParaRPr>
          </a:p>
          <a:p>
            <a:pPr marL="0" indent="0" eaLnBrk="1" hangingPunct="1">
              <a:buFont typeface="Arial" panose="020B0604020202020204" pitchFamily="34" charset="0"/>
              <a:buNone/>
              <a:defRPr/>
            </a:pPr>
            <a:r>
              <a:rPr lang="en-US" b="1" dirty="0">
                <a:ea typeface="ＭＳ Ｐゴシック" charset="0"/>
              </a:rPr>
              <a:t>Extra Notes:</a:t>
            </a:r>
          </a:p>
          <a:p>
            <a:pPr marL="0" indent="0" eaLnBrk="1" hangingPunct="1">
              <a:buFont typeface="Arial" panose="020B0604020202020204" pitchFamily="34" charset="0"/>
              <a:buNone/>
              <a:defRPr/>
            </a:pPr>
            <a:r>
              <a:rPr lang="en-US" dirty="0">
                <a:ea typeface="ＭＳ Ｐゴシック" charset="0"/>
              </a:rPr>
              <a:t>If time permits, have participants shift roles so that each of the three takes the role of teacher, or invite groups to role play in front of the rest of the group.</a:t>
            </a:r>
          </a:p>
        </p:txBody>
      </p:sp>
    </p:spTree>
    <p:extLst>
      <p:ext uri="{BB962C8B-B14F-4D97-AF65-F5344CB8AC3E}">
        <p14:creationId xmlns:p14="http://schemas.microsoft.com/office/powerpoint/2010/main" val="17382765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a:ln/>
        </p:spPr>
      </p:sp>
      <p:sp>
        <p:nvSpPr>
          <p:cNvPr id="157698"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r>
              <a:rPr lang="en-US" altLang="en-US" b="1" dirty="0">
                <a:ea typeface="MS PGothic" charset="-128"/>
              </a:rPr>
              <a:t>Background</a:t>
            </a:r>
            <a:r>
              <a:rPr lang="en-US" altLang="en-US" b="1" baseline="0" dirty="0">
                <a:ea typeface="MS PGothic" charset="-128"/>
              </a:rPr>
              <a:t> Information: </a:t>
            </a:r>
          </a:p>
          <a:p>
            <a:pPr defTabSz="457200" eaLnBrk="1" hangingPunct="1"/>
            <a:r>
              <a:rPr lang="en-US" altLang="en-US" b="0" baseline="0" dirty="0">
                <a:ea typeface="MS PGothic" charset="-128"/>
              </a:rPr>
              <a:t>Read pages 68-69 in the Preschool Curriculum Framework, Volume 1.</a:t>
            </a:r>
          </a:p>
          <a:p>
            <a:pPr defTabSz="457200" eaLnBrk="1" hangingPunct="1"/>
            <a:endParaRPr lang="en-US" altLang="en-US" b="1" dirty="0">
              <a:ea typeface="MS PGothic" charset="-128"/>
            </a:endParaRPr>
          </a:p>
          <a:p>
            <a:pPr defTabSz="457200" eaLnBrk="1" hangingPunct="1"/>
            <a:r>
              <a:rPr lang="en-US" altLang="en-US" b="1" dirty="0">
                <a:ea typeface="MS PGothic" charset="-128"/>
              </a:rPr>
              <a:t>Presenter Remarks: </a:t>
            </a:r>
          </a:p>
          <a:p>
            <a:pPr defTabSz="457200" eaLnBrk="1" hangingPunct="1"/>
            <a:r>
              <a:rPr lang="en-US" altLang="en-US" dirty="0">
                <a:ea typeface="MS PGothic" charset="-128"/>
              </a:rPr>
              <a:t>Please read the vignette from the </a:t>
            </a:r>
            <a:r>
              <a:rPr lang="en-US" altLang="en-US" sz="1200" dirty="0"/>
              <a:t>Preschool Curriculum Framework, Volume 1, </a:t>
            </a:r>
            <a:r>
              <a:rPr lang="en-US" altLang="en-US" dirty="0">
                <a:ea typeface="MS PGothic" charset="-128"/>
              </a:rPr>
              <a:t>p. 68-69.</a:t>
            </a:r>
            <a:r>
              <a:rPr lang="en-US" altLang="en-US" baseline="0" dirty="0">
                <a:ea typeface="MS PGothic" charset="-128"/>
              </a:rPr>
              <a:t> </a:t>
            </a:r>
            <a:r>
              <a:rPr lang="en-US" altLang="en-US" dirty="0">
                <a:ea typeface="MS PGothic" charset="-128"/>
              </a:rPr>
              <a:t>Again, in the same groups of three,</a:t>
            </a:r>
            <a:r>
              <a:rPr lang="en-US" altLang="en-US" baseline="0" dirty="0">
                <a:ea typeface="MS PGothic" charset="-128"/>
              </a:rPr>
              <a:t> i</a:t>
            </a:r>
            <a:r>
              <a:rPr lang="en-US" altLang="en-US" dirty="0">
                <a:ea typeface="MS PGothic" charset="-128"/>
              </a:rPr>
              <a:t>dentify the steps the teacher models in the vignette.</a:t>
            </a:r>
          </a:p>
          <a:p>
            <a:pPr defTabSz="457200"/>
            <a:endParaRPr lang="en-US" altLang="en-US" dirty="0">
              <a:ea typeface="MS PGothic" charset="-128"/>
            </a:endParaRPr>
          </a:p>
        </p:txBody>
      </p:sp>
      <p:sp>
        <p:nvSpPr>
          <p:cNvPr id="157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8BFABE8F-64FF-4A47-8771-23D9AC57272D}" type="slidenum">
              <a:rPr lang="en-US" altLang="en-US"/>
              <a:pPr>
                <a:spcBef>
                  <a:spcPct val="0"/>
                </a:spcBef>
              </a:pPr>
              <a:t>68</a:t>
            </a:fld>
            <a:endParaRPr lang="en-US" altLang="en-US"/>
          </a:p>
        </p:txBody>
      </p:sp>
    </p:spTree>
    <p:extLst>
      <p:ext uri="{BB962C8B-B14F-4D97-AF65-F5344CB8AC3E}">
        <p14:creationId xmlns:p14="http://schemas.microsoft.com/office/powerpoint/2010/main" val="11149243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Presenter Remarks: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The final question for today is an opportunity for r</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eflection and planning: How can I incorporate these strategies into my existing classroom? </a:t>
            </a:r>
          </a:p>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70B7-2801-484E-87A2-BEE058067D79}" type="slidenum">
              <a:rPr lang="en-US" altLang="en-US">
                <a:solidFill>
                  <a:srgbClr val="000000"/>
                </a:solidFill>
              </a:rPr>
              <a:pPr/>
              <a:t>69</a:t>
            </a:fld>
            <a:endParaRPr lang="en-US" altLang="en-US">
              <a:solidFill>
                <a:srgbClr val="000000"/>
              </a:solidFill>
            </a:endParaRPr>
          </a:p>
        </p:txBody>
      </p:sp>
    </p:spTree>
    <p:extLst>
      <p:ext uri="{BB962C8B-B14F-4D97-AF65-F5344CB8AC3E}">
        <p14:creationId xmlns:p14="http://schemas.microsoft.com/office/powerpoint/2010/main" val="68551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2AC75626-BA44-2747-A985-E62035C5BF1F}" type="slidenum">
              <a:rPr lang="en-US" altLang="en-US"/>
              <a:pPr>
                <a:spcBef>
                  <a:spcPct val="0"/>
                </a:spcBef>
              </a:pPr>
              <a:t>7</a:t>
            </a:fld>
            <a:endParaRPr lang="en-US" alt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ea typeface="MS PGothic" charset="-128"/>
              </a:rPr>
              <a:t>Activity 1:</a:t>
            </a:r>
            <a:r>
              <a:rPr lang="en-US" altLang="en-US" b="1" baseline="0" dirty="0">
                <a:ea typeface="MS PGothic" charset="-128"/>
              </a:rPr>
              <a:t> </a:t>
            </a:r>
            <a:r>
              <a:rPr lang="en-US" altLang="en-US" b="1" dirty="0">
                <a:ea typeface="MS PGothic" charset="-128"/>
              </a:rPr>
              <a:t>This is Important Because</a:t>
            </a:r>
          </a:p>
          <a:p>
            <a:pPr eaLnBrk="1" hangingPunct="1">
              <a:spcBef>
                <a:spcPts val="0"/>
              </a:spcBef>
            </a:pPr>
            <a:endParaRPr lang="en-US" altLang="en-US" b="1" dirty="0">
              <a:ea typeface="MS PGothic" charset="-128"/>
            </a:endParaRPr>
          </a:p>
          <a:p>
            <a:pPr eaLnBrk="1" hangingPunct="1">
              <a:spcBef>
                <a:spcPts val="0"/>
              </a:spcBef>
            </a:pPr>
            <a:r>
              <a:rPr lang="en-US" altLang="en-US" b="1" dirty="0">
                <a:ea typeface="MS PGothic" charset="-128"/>
              </a:rPr>
              <a:t>Presenter Remarks: </a:t>
            </a:r>
          </a:p>
          <a:p>
            <a:pPr marL="0" indent="0" eaLnBrk="1" hangingPunct="1">
              <a:buFont typeface="Arial" panose="020B0604020202020204" pitchFamily="34" charset="0"/>
              <a:buNone/>
            </a:pPr>
            <a:r>
              <a:rPr lang="en-US" altLang="ja-JP" dirty="0">
                <a:ea typeface="MS PGothic" charset="-128"/>
              </a:rPr>
              <a:t>Please take out the one page copy of the Handout 1: Preschool Curriculum Framework Introduction to the Social Emotional Development Domain. Read it silently and highlight (or circle) one important piece that stands out to you.</a:t>
            </a:r>
          </a:p>
          <a:p>
            <a:endParaRPr lang="en-US" b="1" cap="all" dirty="0"/>
          </a:p>
          <a:p>
            <a:r>
              <a:rPr lang="en-US" b="1" cap="all" dirty="0"/>
              <a:t>Intent: </a:t>
            </a:r>
            <a:endParaRPr lang="en-US" dirty="0"/>
          </a:p>
          <a:p>
            <a:r>
              <a:rPr lang="en-US" dirty="0"/>
              <a:t>Work individually and in pairs to discuss the role of social-emotional development for a child.</a:t>
            </a:r>
            <a:endParaRPr lang="en-US" sz="1400" dirty="0"/>
          </a:p>
          <a:p>
            <a:r>
              <a:rPr lang="en-US" dirty="0"/>
              <a:t> </a:t>
            </a:r>
          </a:p>
          <a:p>
            <a:r>
              <a:rPr lang="en-US" b="1" dirty="0"/>
              <a:t>GOAL: </a:t>
            </a:r>
            <a:endParaRPr lang="en-US" dirty="0"/>
          </a:p>
          <a:p>
            <a:r>
              <a:rPr lang="en-US" dirty="0"/>
              <a:t>Become familiar with and discuss the introductory material for the Social-Emotional Development domain of the </a:t>
            </a:r>
            <a:r>
              <a:rPr lang="en-US" i="1" dirty="0"/>
              <a:t>California Preschool Curriculum Framework (PCF), Volume 1.</a:t>
            </a:r>
            <a:endParaRPr lang="en-US" dirty="0"/>
          </a:p>
          <a:p>
            <a:r>
              <a:rPr lang="en-US" dirty="0"/>
              <a:t> </a:t>
            </a:r>
          </a:p>
          <a:p>
            <a:r>
              <a:rPr lang="en-US" b="1" cap="all" dirty="0"/>
              <a:t>Materials Required: </a:t>
            </a:r>
            <a:endParaRPr lang="en-US" dirty="0"/>
          </a:p>
          <a:p>
            <a:pPr marL="0" lvl="0" indent="0">
              <a:buFont typeface="Arial" charset="0"/>
              <a:buNone/>
            </a:pPr>
            <a:r>
              <a:rPr lang="en-US" dirty="0"/>
              <a:t>Handout 1: Preschool Curriculum Framework, Introduction to the Social-Emotional Development Domain</a:t>
            </a:r>
            <a:endParaRPr lang="en-US" sz="1800" dirty="0"/>
          </a:p>
          <a:p>
            <a:r>
              <a:rPr lang="en-US" dirty="0"/>
              <a:t> </a:t>
            </a:r>
            <a:endParaRPr lang="en-US" sz="1600" dirty="0"/>
          </a:p>
          <a:p>
            <a:r>
              <a:rPr lang="en-US" b="1" cap="all" dirty="0"/>
              <a:t>Time: </a:t>
            </a:r>
            <a:r>
              <a:rPr lang="en-US" cap="all" dirty="0"/>
              <a:t> </a:t>
            </a:r>
            <a:r>
              <a:rPr lang="en-US" dirty="0"/>
              <a:t>20 minutes</a:t>
            </a:r>
          </a:p>
          <a:p>
            <a:r>
              <a:rPr lang="en-US" dirty="0"/>
              <a:t> </a:t>
            </a:r>
          </a:p>
          <a:p>
            <a:r>
              <a:rPr lang="en-US" b="1" cap="all" dirty="0"/>
              <a:t>Process: </a:t>
            </a:r>
            <a:endParaRPr lang="en-US" dirty="0"/>
          </a:p>
          <a:p>
            <a:pPr marL="171450" indent="-171450">
              <a:buFont typeface="Arial" charset="0"/>
              <a:buChar char="•"/>
            </a:pPr>
            <a:r>
              <a:rPr lang="en-US" dirty="0"/>
              <a:t>Participants read silently and highlight (or circle) one important bit of information on Handout 1: PCF Introduction to the Social-Emotional Development Domain.</a:t>
            </a:r>
          </a:p>
          <a:p>
            <a:pPr marL="171450" indent="-171450">
              <a:buFont typeface="Arial" charset="0"/>
              <a:buChar char="•"/>
            </a:pPr>
            <a:r>
              <a:rPr lang="en-US" dirty="0"/>
              <a:t>Give a signal when most participants finished. Next, each person finds a partner in the room with the same birth month as themselves.</a:t>
            </a:r>
          </a:p>
          <a:p>
            <a:pPr marL="171450" indent="-171450">
              <a:buFont typeface="Arial" charset="0"/>
              <a:buChar char="•"/>
            </a:pPr>
            <a:r>
              <a:rPr lang="en-US" dirty="0"/>
              <a:t>Each person briefly shares their highlighted section and why they chose it. After participants return to their seats, invite comments before moving on.</a:t>
            </a:r>
          </a:p>
          <a:p>
            <a:pPr marL="228600" indent="-228600" eaLnBrk="1" hangingPunct="1">
              <a:buFont typeface="Arial" charset="0"/>
              <a:buChar char="•"/>
            </a:pPr>
            <a:endParaRPr lang="en-US" altLang="en-US" dirty="0">
              <a:ea typeface="MS PGothic" charset="-128"/>
            </a:endParaRPr>
          </a:p>
        </p:txBody>
      </p:sp>
    </p:spTree>
    <p:extLst>
      <p:ext uri="{BB962C8B-B14F-4D97-AF65-F5344CB8AC3E}">
        <p14:creationId xmlns:p14="http://schemas.microsoft.com/office/powerpoint/2010/main" val="878937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E8657512-E55F-5044-9D75-218C0B68CB7F}" type="slidenum">
              <a:rPr lang="en-US" altLang="en-US"/>
              <a:pPr>
                <a:spcBef>
                  <a:spcPct val="0"/>
                </a:spcBef>
              </a:pPr>
              <a:t>70</a:t>
            </a:fld>
            <a:endParaRPr lang="en-US" altLang="en-US"/>
          </a:p>
        </p:txBody>
      </p:sp>
      <p:sp>
        <p:nvSpPr>
          <p:cNvPr id="167938"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pPr marL="228600" indent="-228600" eaLnBrk="1" hangingPunct="1">
              <a:defRPr/>
            </a:pPr>
            <a:r>
              <a:rPr lang="en-US" altLang="en-US" b="1" dirty="0">
                <a:latin typeface="Arial" panose="020B0604020202020204" pitchFamily="34" charset="0"/>
              </a:rPr>
              <a:t>Activity 5:</a:t>
            </a:r>
            <a:r>
              <a:rPr lang="en-US" altLang="en-US" b="1" baseline="0" dirty="0">
                <a:latin typeface="Arial" panose="020B0604020202020204" pitchFamily="34" charset="0"/>
              </a:rPr>
              <a:t> </a:t>
            </a:r>
            <a:r>
              <a:rPr lang="en-US" altLang="en-US" b="1" dirty="0">
                <a:latin typeface="Arial" panose="020B0604020202020204" pitchFamily="34" charset="0"/>
              </a:rPr>
              <a:t>Reflect and Plan</a:t>
            </a:r>
          </a:p>
          <a:p>
            <a:pPr eaLnBrk="1" hangingPunct="1">
              <a:spcBef>
                <a:spcPts val="0"/>
              </a:spcBef>
              <a:defRPr/>
            </a:pPr>
            <a:endParaRPr lang="en-US" altLang="ja-JP" b="1" dirty="0">
              <a:latin typeface="Arial" panose="020B0604020202020204" pitchFamily="34" charset="0"/>
            </a:endParaRPr>
          </a:p>
          <a:p>
            <a:pPr eaLnBrk="1" hangingPunct="1">
              <a:spcBef>
                <a:spcPts val="0"/>
              </a:spcBef>
              <a:defRPr/>
            </a:pPr>
            <a:r>
              <a:rPr lang="en-US" altLang="ja-JP" b="1" dirty="0">
                <a:latin typeface="Arial" panose="020B0604020202020204" pitchFamily="34" charset="0"/>
              </a:rPr>
              <a:t>Presenter Remarks: </a:t>
            </a:r>
          </a:p>
          <a:p>
            <a:pPr marL="0" marR="0" lvl="0" indent="0" algn="l" defTabSz="914400" rtl="0" eaLnBrk="1" fontAlgn="base" latinLnBrk="0" hangingPunct="1">
              <a:lnSpc>
                <a:spcPct val="100000"/>
              </a:lnSpc>
              <a:spcBef>
                <a:spcPts val="0"/>
              </a:spcBef>
              <a:spcAft>
                <a:spcPct val="0"/>
              </a:spcAft>
              <a:buClrTx/>
              <a:buSzTx/>
              <a:buFontTx/>
              <a:buNone/>
              <a:tabLst/>
              <a:defRPr/>
            </a:pPr>
            <a:r>
              <a:rPr lang="en-US" altLang="ja-JP" dirty="0">
                <a:latin typeface="Arial" panose="020B0604020202020204" pitchFamily="34" charset="0"/>
              </a:rPr>
              <a:t>Now we will take a moment and reflect on our practice with some new strategy resource.</a:t>
            </a:r>
          </a:p>
          <a:p>
            <a:pPr eaLnBrk="1" hangingPunct="1">
              <a:spcBef>
                <a:spcPts val="0"/>
              </a:spcBef>
              <a:defRPr/>
            </a:pPr>
            <a:endParaRPr lang="en-US" altLang="ja-JP" b="1" dirty="0">
              <a:latin typeface="Arial" panose="020B0604020202020204" pitchFamily="34" charset="0"/>
            </a:endParaRPr>
          </a:p>
          <a:p>
            <a:r>
              <a:rPr lang="en-US" b="1" cap="all" dirty="0"/>
              <a:t>intent: </a:t>
            </a:r>
            <a:endParaRPr lang="en-US" dirty="0"/>
          </a:p>
          <a:p>
            <a:r>
              <a:rPr lang="en-US" dirty="0"/>
              <a:t>Reflect on current practices and plan for implementation of a new practice.</a:t>
            </a:r>
          </a:p>
          <a:p>
            <a:endParaRPr lang="en-US" b="1" dirty="0"/>
          </a:p>
          <a:p>
            <a:r>
              <a:rPr lang="en-US" b="1" dirty="0"/>
              <a:t>GOAL: </a:t>
            </a:r>
            <a:endParaRPr lang="en-US" dirty="0"/>
          </a:p>
          <a:p>
            <a:r>
              <a:rPr lang="en-US" dirty="0"/>
              <a:t>Participants reflect on their strengths and areas for future development, as well as identify a child who might need extra attention.</a:t>
            </a:r>
          </a:p>
          <a:p>
            <a:r>
              <a:rPr lang="en-US" dirty="0"/>
              <a:t> </a:t>
            </a:r>
          </a:p>
          <a:p>
            <a:r>
              <a:rPr lang="en-US" b="1" cap="all" dirty="0"/>
              <a:t>Materials Required: </a:t>
            </a:r>
            <a:endParaRPr lang="en-US" dirty="0"/>
          </a:p>
          <a:p>
            <a:pPr marL="171450" indent="-171450">
              <a:buFont typeface="Arial" charset="0"/>
              <a:buChar char="•"/>
            </a:pPr>
            <a:r>
              <a:rPr lang="en-US" dirty="0"/>
              <a:t> Handout 6: Reflection and Planning for Teacher-Child Interactions</a:t>
            </a:r>
          </a:p>
          <a:p>
            <a:r>
              <a:rPr lang="en-US" dirty="0"/>
              <a:t> </a:t>
            </a:r>
          </a:p>
          <a:p>
            <a:r>
              <a:rPr lang="en-US" b="1" cap="all" dirty="0"/>
              <a:t>Time: </a:t>
            </a:r>
            <a:r>
              <a:rPr lang="en-US" dirty="0"/>
              <a:t>10 minutes</a:t>
            </a:r>
          </a:p>
          <a:p>
            <a:r>
              <a:rPr lang="en-US" dirty="0"/>
              <a:t> </a:t>
            </a:r>
          </a:p>
          <a:p>
            <a:r>
              <a:rPr lang="en-US" b="1" cap="all" dirty="0"/>
              <a:t>Process: </a:t>
            </a:r>
            <a:endParaRPr lang="en-US" dirty="0"/>
          </a:p>
          <a:p>
            <a:pPr marL="171450" lvl="0" indent="-171450">
              <a:buFont typeface="Arial" charset="0"/>
              <a:buChar char="•"/>
            </a:pPr>
            <a:r>
              <a:rPr lang="en-US" dirty="0"/>
              <a:t>Using Handout 6, remind participants that this reflection is for their own use and will not be shared.</a:t>
            </a:r>
          </a:p>
          <a:p>
            <a:pPr marL="171450" lvl="0" indent="-171450">
              <a:buFont typeface="Arial" charset="0"/>
              <a:buChar char="•"/>
            </a:pPr>
            <a:r>
              <a:rPr lang="en-US" dirty="0"/>
              <a:t>Participants reflect on their own practices and mark themselves somewhere on the continuum. (Encourage them to circle one of the suggested strategies to focus on over the next few months, and reflect on the children in the classroom to identify any child who may profit from additional interactions.)</a:t>
            </a:r>
          </a:p>
          <a:p>
            <a:pPr marL="171450" indent="-171450">
              <a:buFont typeface="Arial" charset="0"/>
              <a:buChar char="•"/>
            </a:pPr>
            <a:r>
              <a:rPr lang="en-US" dirty="0"/>
              <a:t>Note: Items on the list are based on the content of Dr. Ross Thompson’s video and our other resources.</a:t>
            </a:r>
          </a:p>
          <a:p>
            <a:pPr eaLnBrk="1" hangingPunct="1">
              <a:defRPr/>
            </a:pPr>
            <a:endParaRPr lang="en-US" altLang="ja-JP" b="1" dirty="0">
              <a:latin typeface="Arial" panose="020B0604020202020204" pitchFamily="34" charset="0"/>
            </a:endParaRPr>
          </a:p>
        </p:txBody>
      </p:sp>
    </p:spTree>
    <p:extLst>
      <p:ext uri="{BB962C8B-B14F-4D97-AF65-F5344CB8AC3E}">
        <p14:creationId xmlns:p14="http://schemas.microsoft.com/office/powerpoint/2010/main" val="10487086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39B3D9F1-2120-E243-8AF0-A637B1197829}" type="slidenum">
              <a:rPr lang="en-US" altLang="en-US"/>
              <a:pPr>
                <a:spcBef>
                  <a:spcPct val="0"/>
                </a:spcBef>
              </a:pPr>
              <a:t>71</a:t>
            </a:fld>
            <a:endParaRPr lang="en-US" alt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ea typeface="MS PGothic" charset="-128"/>
              </a:rPr>
              <a:t>Presenter Remarks: </a:t>
            </a:r>
          </a:p>
          <a:p>
            <a:pPr eaLnBrk="1" hangingPunct="1"/>
            <a:r>
              <a:rPr lang="en-US" altLang="en-US" dirty="0">
                <a:ea typeface="MS PGothic" charset="-128"/>
              </a:rPr>
              <a:t>Is anyone willing to read this quote aloud? What do you feel when you hear this quote?</a:t>
            </a:r>
            <a:r>
              <a:rPr lang="en-US" altLang="en-US" baseline="0" dirty="0">
                <a:ea typeface="MS PGothic" charset="-128"/>
              </a:rPr>
              <a:t> </a:t>
            </a:r>
            <a:r>
              <a:rPr lang="en-US" altLang="en-US" dirty="0">
                <a:ea typeface="MS PGothic" charset="-128"/>
              </a:rPr>
              <a:t>Reflect for a minute on what you will take back to your classroom.</a:t>
            </a:r>
            <a:r>
              <a:rPr lang="en-US" altLang="en-US" baseline="0" dirty="0">
                <a:ea typeface="MS PGothic" charset="-128"/>
              </a:rPr>
              <a:t> </a:t>
            </a:r>
            <a:r>
              <a:rPr lang="en-US" altLang="en-US" dirty="0">
                <a:ea typeface="MS PGothic" charset="-128"/>
              </a:rPr>
              <a:t>What do</a:t>
            </a:r>
            <a:r>
              <a:rPr lang="en-US" altLang="en-US" baseline="0" dirty="0">
                <a:ea typeface="MS PGothic" charset="-128"/>
              </a:rPr>
              <a:t> you </a:t>
            </a:r>
            <a:r>
              <a:rPr lang="en-US" altLang="en-US" dirty="0">
                <a:ea typeface="MS PGothic" charset="-128"/>
              </a:rPr>
              <a:t>plan to implement?</a:t>
            </a:r>
            <a:r>
              <a:rPr lang="en-US" altLang="en-US" baseline="0" dirty="0">
                <a:ea typeface="MS PGothic" charset="-128"/>
              </a:rPr>
              <a:t> Y</a:t>
            </a:r>
            <a:r>
              <a:rPr lang="en-US" altLang="en-US" dirty="0">
                <a:ea typeface="MS PGothic" charset="-128"/>
              </a:rPr>
              <a:t>ou now have new strategies and resources to continue to enhance your teaching of social interactions with children. </a:t>
            </a:r>
          </a:p>
          <a:p>
            <a:pPr eaLnBrk="1" hangingPunct="1"/>
            <a:endParaRPr lang="en-US" altLang="en-US" dirty="0">
              <a:ea typeface="MS PGothic" charset="-128"/>
            </a:endParaRPr>
          </a:p>
        </p:txBody>
      </p:sp>
    </p:spTree>
    <p:extLst>
      <p:ext uri="{BB962C8B-B14F-4D97-AF65-F5344CB8AC3E}">
        <p14:creationId xmlns:p14="http://schemas.microsoft.com/office/powerpoint/2010/main" val="1779431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16A430D7-8ABE-324B-86D3-BCA1932A05C2}" type="slidenum">
              <a:rPr lang="en-US" altLang="en-US"/>
              <a:pPr>
                <a:spcBef>
                  <a:spcPct val="0"/>
                </a:spcBef>
              </a:pPr>
              <a:t>72</a:t>
            </a:fld>
            <a:endParaRPr lang="en-US" altLang="en-US"/>
          </a:p>
        </p:txBody>
      </p:sp>
      <p:sp>
        <p:nvSpPr>
          <p:cNvPr id="169986" name="Slide Image Placeholder 1"/>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68ACC4F-485F-4B61-AADB-D36B8CA71A3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2487123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73</a:t>
            </a:fld>
            <a:endParaRPr lang="en-US" altLang="en-US"/>
          </a:p>
        </p:txBody>
      </p:sp>
    </p:spTree>
    <p:extLst>
      <p:ext uri="{BB962C8B-B14F-4D97-AF65-F5344CB8AC3E}">
        <p14:creationId xmlns:p14="http://schemas.microsoft.com/office/powerpoint/2010/main" val="1191888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a:ln/>
        </p:spPr>
      </p:sp>
      <p:sp>
        <p:nvSpPr>
          <p:cNvPr id="172034"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ea typeface="MS PGothic" charset="-128"/>
            </a:endParaRPr>
          </a:p>
        </p:txBody>
      </p:sp>
      <p:sp>
        <p:nvSpPr>
          <p:cNvPr id="17203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5CDB96B1-A2A9-254E-AAB6-2CCC586F2B14}" type="slidenum">
              <a:rPr lang="en-US" altLang="en-US"/>
              <a:pPr/>
              <a:t>74</a:t>
            </a:fld>
            <a:endParaRPr lang="en-US" altLang="en-US"/>
          </a:p>
        </p:txBody>
      </p:sp>
    </p:spTree>
    <p:extLst>
      <p:ext uri="{BB962C8B-B14F-4D97-AF65-F5344CB8AC3E}">
        <p14:creationId xmlns:p14="http://schemas.microsoft.com/office/powerpoint/2010/main" val="1897797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65A9E25F-1350-F344-9F3E-ADF81951DF1D}" type="slidenum">
              <a:rPr lang="en-US" altLang="en-US"/>
              <a:pPr>
                <a:spcBef>
                  <a:spcPct val="0"/>
                </a:spcBef>
              </a:pPr>
              <a:t>75</a:t>
            </a:fld>
            <a:endParaRPr lang="en-US" altLang="en-US"/>
          </a:p>
        </p:txBody>
      </p:sp>
      <p:sp>
        <p:nvSpPr>
          <p:cNvPr id="174082"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685800" y="4326699"/>
            <a:ext cx="5486400" cy="4341813"/>
          </a:xfrm>
        </p:spPr>
        <p:txBody>
          <a:bodyPr>
            <a:noAutofit/>
          </a:bodyPr>
          <a:lstStyle/>
          <a:p>
            <a:pPr marL="228600" indent="-228600" eaLnBrk="1" hangingPunct="1">
              <a:spcBef>
                <a:spcPts val="0"/>
              </a:spcBef>
              <a:defRPr/>
            </a:pPr>
            <a:r>
              <a:rPr lang="en-US" altLang="en-US" b="1" dirty="0">
                <a:latin typeface="Arial" panose="020B0604020202020204" pitchFamily="34" charset="0"/>
              </a:rPr>
              <a:t>Activity 6: Make and Take</a:t>
            </a:r>
          </a:p>
          <a:p>
            <a:pPr marL="228600" indent="-228600" eaLnBrk="1" hangingPunct="1">
              <a:spcBef>
                <a:spcPts val="0"/>
              </a:spcBef>
              <a:defRPr/>
            </a:pPr>
            <a:endParaRPr lang="en-US" altLang="ja-JP" b="1" dirty="0">
              <a:latin typeface="Arial" panose="020B0604020202020204" pitchFamily="34" charset="0"/>
            </a:endParaRPr>
          </a:p>
          <a:p>
            <a:pPr marL="228600" indent="-228600" eaLnBrk="1" hangingPunct="1">
              <a:spcBef>
                <a:spcPts val="0"/>
              </a:spcBef>
              <a:defRPr/>
            </a:pPr>
            <a:r>
              <a:rPr lang="en-US" altLang="ja-JP" b="1" dirty="0">
                <a:latin typeface="Arial" panose="020B0604020202020204" pitchFamily="34" charset="0"/>
              </a:rPr>
              <a:t>Presenter</a:t>
            </a:r>
            <a:r>
              <a:rPr lang="en-US" altLang="ja-JP" b="1" baseline="0" dirty="0">
                <a:latin typeface="Arial" panose="020B0604020202020204" pitchFamily="34" charset="0"/>
              </a:rPr>
              <a:t> Remarks:</a:t>
            </a:r>
          </a:p>
          <a:p>
            <a:pPr marL="0" indent="0" eaLnBrk="1" hangingPunct="1">
              <a:spcBef>
                <a:spcPts val="0"/>
              </a:spcBef>
              <a:buFont typeface="Arial" panose="020B0604020202020204" pitchFamily="34" charset="0"/>
              <a:buNone/>
              <a:defRPr/>
            </a:pPr>
            <a:r>
              <a:rPr lang="en-US" altLang="ja-JP" dirty="0">
                <a:latin typeface="Arial" panose="020B0604020202020204" pitchFamily="34" charset="0"/>
              </a:rPr>
              <a:t>Remove all personal items from your table.</a:t>
            </a:r>
            <a:r>
              <a:rPr lang="en-US" altLang="ja-JP" baseline="0" dirty="0">
                <a:latin typeface="Arial" panose="020B0604020202020204" pitchFamily="34" charset="0"/>
              </a:rPr>
              <a:t> </a:t>
            </a:r>
            <a:r>
              <a:rPr lang="en-US" altLang="ja-JP" dirty="0">
                <a:latin typeface="Arial" panose="020B0604020202020204" pitchFamily="34" charset="0"/>
              </a:rPr>
              <a:t>Take out Handout</a:t>
            </a:r>
            <a:r>
              <a:rPr lang="en-US" altLang="ja-JP" baseline="0" dirty="0">
                <a:latin typeface="Arial" panose="020B0604020202020204" pitchFamily="34" charset="0"/>
              </a:rPr>
              <a:t> 7: </a:t>
            </a:r>
            <a:r>
              <a:rPr lang="en-US" altLang="ja-JP" dirty="0">
                <a:latin typeface="Arial" panose="020B0604020202020204" pitchFamily="34" charset="0"/>
              </a:rPr>
              <a:t>Make and Take packets, select one project, and go to the designated table.</a:t>
            </a:r>
          </a:p>
          <a:p>
            <a:pPr marL="0" indent="0" eaLnBrk="1" hangingPunct="1">
              <a:spcBef>
                <a:spcPts val="0"/>
              </a:spcBef>
              <a:buFont typeface="Arial" panose="020B0604020202020204" pitchFamily="34" charset="0"/>
              <a:buNone/>
              <a:defRPr/>
            </a:pPr>
            <a:endParaRPr lang="en-US" b="1" cap="all" dirty="0"/>
          </a:p>
          <a:p>
            <a:r>
              <a:rPr lang="en-US" b="1" cap="all" dirty="0"/>
              <a:t>intent: </a:t>
            </a:r>
            <a:endParaRPr lang="en-US" dirty="0"/>
          </a:p>
          <a:p>
            <a:r>
              <a:rPr lang="en-US" dirty="0"/>
              <a:t>Learn to make simple tools to support social interactions.</a:t>
            </a:r>
            <a:endParaRPr lang="en-US" sz="1400" dirty="0"/>
          </a:p>
          <a:p>
            <a:r>
              <a:rPr lang="en-US" b="1" dirty="0"/>
              <a:t> </a:t>
            </a:r>
            <a:endParaRPr lang="en-US" dirty="0"/>
          </a:p>
          <a:p>
            <a:r>
              <a:rPr lang="en-US" b="1" dirty="0"/>
              <a:t>GOAL: </a:t>
            </a:r>
            <a:endParaRPr lang="en-US" dirty="0"/>
          </a:p>
          <a:p>
            <a:r>
              <a:rPr lang="en-US" dirty="0"/>
              <a:t>Each participant creates one of a variety of tools to support social interactions</a:t>
            </a:r>
          </a:p>
          <a:p>
            <a:r>
              <a:rPr lang="en-US" b="1" cap="all" dirty="0"/>
              <a:t> </a:t>
            </a:r>
            <a:endParaRPr lang="en-US" dirty="0"/>
          </a:p>
          <a:p>
            <a:r>
              <a:rPr lang="en-US" b="1" cap="all" dirty="0"/>
              <a:t> Materials Required: </a:t>
            </a:r>
            <a:endParaRPr lang="en-US" dirty="0"/>
          </a:p>
          <a:p>
            <a:pPr marL="171450" lvl="0" indent="-171450">
              <a:buFont typeface="Arial" charset="0"/>
              <a:buChar char="•"/>
            </a:pPr>
            <a:r>
              <a:rPr lang="en-US" dirty="0"/>
              <a:t>Various colored drawing tools, construction paper, chart paper, poster board, copy paper, butcher paper, glue, tape, stapler, scissors, brads     </a:t>
            </a:r>
            <a:endParaRPr lang="en-US" sz="1800" dirty="0"/>
          </a:p>
          <a:p>
            <a:pPr marL="171450" lvl="0" indent="-171450">
              <a:buFont typeface="Arial" charset="0"/>
              <a:buChar char="•"/>
            </a:pPr>
            <a:r>
              <a:rPr lang="en-US" dirty="0"/>
              <a:t>Make and Take handout packet </a:t>
            </a:r>
            <a:endParaRPr lang="en-US" sz="1800" dirty="0"/>
          </a:p>
          <a:p>
            <a:pPr marL="171450" lvl="0" indent="-171450">
              <a:buFont typeface="Arial" charset="0"/>
              <a:buChar char="•"/>
            </a:pPr>
            <a:r>
              <a:rPr lang="en-US" dirty="0"/>
              <a:t>Make and Take project signs                                                          </a:t>
            </a:r>
            <a:endParaRPr lang="en-US" sz="1800" dirty="0"/>
          </a:p>
          <a:p>
            <a:r>
              <a:rPr lang="en-US" b="1" cap="all" dirty="0"/>
              <a:t> </a:t>
            </a:r>
            <a:endParaRPr lang="en-US" dirty="0"/>
          </a:p>
          <a:p>
            <a:r>
              <a:rPr lang="en-US" b="1" cap="all" dirty="0"/>
              <a:t>Time: </a:t>
            </a:r>
            <a:r>
              <a:rPr lang="en-US" cap="all" dirty="0"/>
              <a:t> </a:t>
            </a:r>
            <a:r>
              <a:rPr lang="en-US" dirty="0"/>
              <a:t>30  minutes</a:t>
            </a:r>
          </a:p>
          <a:p>
            <a:r>
              <a:rPr lang="en-US" dirty="0"/>
              <a:t> </a:t>
            </a:r>
          </a:p>
          <a:p>
            <a:r>
              <a:rPr lang="en-US" b="1" cap="all" dirty="0"/>
              <a:t>Process: </a:t>
            </a:r>
            <a:endParaRPr lang="en-US" dirty="0"/>
          </a:p>
          <a:p>
            <a:pPr marL="171450" lvl="2" indent="-171450">
              <a:spcBef>
                <a:spcPts val="0"/>
              </a:spcBef>
              <a:buFont typeface="Arial" charset="0"/>
              <a:buChar char="•"/>
            </a:pPr>
            <a:r>
              <a:rPr lang="en-US" dirty="0"/>
              <a:t>Participants remove all personal items from their table. Trainer places one project sign on each table.</a:t>
            </a:r>
          </a:p>
          <a:p>
            <a:pPr marL="171450" lvl="2" indent="-171450">
              <a:spcBef>
                <a:spcPts val="0"/>
              </a:spcBef>
              <a:buFont typeface="Arial" charset="0"/>
              <a:buChar char="•"/>
            </a:pPr>
            <a:r>
              <a:rPr lang="en-US" dirty="0"/>
              <a:t>Participants take out the Make and Take packets, select one project, and go to the designated table.</a:t>
            </a:r>
          </a:p>
          <a:p>
            <a:pPr marL="171450" lvl="2" indent="-171450">
              <a:spcBef>
                <a:spcPts val="0"/>
              </a:spcBef>
              <a:buFont typeface="Arial" charset="0"/>
              <a:buChar char="•"/>
            </a:pPr>
            <a:r>
              <a:rPr lang="en-US" dirty="0"/>
              <a:t>Trainer mention that there are a variety of materials on the front table to use for their projects.</a:t>
            </a:r>
          </a:p>
          <a:p>
            <a:pPr marL="171450" lvl="2" indent="-171450">
              <a:spcBef>
                <a:spcPts val="0"/>
              </a:spcBef>
              <a:buFont typeface="Arial" charset="0"/>
              <a:buChar char="•"/>
            </a:pPr>
            <a:r>
              <a:rPr lang="en-US" dirty="0"/>
              <a:t>Provide 20 minutes for group to create their projects.</a:t>
            </a:r>
          </a:p>
          <a:p>
            <a:pPr marL="171450" lvl="2" indent="-171450">
              <a:spcBef>
                <a:spcPts val="0"/>
              </a:spcBef>
              <a:buFont typeface="Arial" charset="0"/>
              <a:buChar char="•"/>
            </a:pPr>
            <a:r>
              <a:rPr lang="en-US" dirty="0"/>
              <a:t>Participants share out their work for the final 10 minutes</a:t>
            </a:r>
          </a:p>
          <a:p>
            <a:pPr marL="228600" indent="-228600" eaLnBrk="1" hangingPunct="1">
              <a:spcBef>
                <a:spcPts val="0"/>
              </a:spcBef>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8532723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Remarks:</a:t>
            </a:r>
          </a:p>
          <a:p>
            <a:r>
              <a:rPr lang="en-US" dirty="0"/>
              <a:t>Find Hot Button handout. This activity is from CSEFEL material. You can download it and repeat with other staff members or even parents.</a:t>
            </a:r>
          </a:p>
          <a:p>
            <a:endParaRPr lang="en-US" dirty="0"/>
          </a:p>
          <a:p>
            <a:r>
              <a:rPr lang="en-US" dirty="0"/>
              <a:t>In the first row: On each circle going across, write down the behaviors that push your buttons.</a:t>
            </a:r>
          </a:p>
          <a:p>
            <a:endParaRPr lang="en-US" dirty="0"/>
          </a:p>
          <a:p>
            <a:r>
              <a:rPr lang="en-US" dirty="0"/>
              <a:t>In the second row: On each circle going across, write down your feelings when faced with these behaviors.</a:t>
            </a:r>
          </a:p>
          <a:p>
            <a:endParaRPr lang="en-US" dirty="0"/>
          </a:p>
          <a:p>
            <a:r>
              <a:rPr lang="en-US" dirty="0"/>
              <a:t>In the third row: On each circle going across, write down the impact your feelings have on your relationship with the children who exhibit these behaviors.</a:t>
            </a:r>
          </a:p>
          <a:p>
            <a:endParaRPr lang="en-US" dirty="0"/>
          </a:p>
          <a:p>
            <a:r>
              <a:rPr lang="en-US" dirty="0"/>
              <a:t>Take a moment and read over your completed Hot Button handout. Share your reactions and thoughts with your table group.</a:t>
            </a:r>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76</a:t>
            </a:fld>
            <a:endParaRPr lang="en-US" altLang="en-US"/>
          </a:p>
        </p:txBody>
      </p:sp>
    </p:spTree>
    <p:extLst>
      <p:ext uri="{BB962C8B-B14F-4D97-AF65-F5344CB8AC3E}">
        <p14:creationId xmlns:p14="http://schemas.microsoft.com/office/powerpoint/2010/main" val="4260391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altLang="ja-JP" b="1" dirty="0">
                <a:ea typeface="ＭＳ Ｐゴシック" charset="0"/>
                <a:cs typeface="ＭＳ Ｐゴシック" charset="0"/>
              </a:rPr>
              <a:t>Presenter Remarks:</a:t>
            </a:r>
          </a:p>
          <a:p>
            <a:pPr eaLnBrk="1" hangingPunct="1">
              <a:defRPr/>
            </a:pPr>
            <a:r>
              <a:rPr lang="en-US" dirty="0">
                <a:ea typeface="ＭＳ Ｐゴシック" charset="0"/>
              </a:rPr>
              <a:t>“When teachers provide high-quality emotional and instructional support to children, they develop better social skills than children in other classrooms” (DAP, p. 194).</a:t>
            </a:r>
          </a:p>
          <a:p>
            <a:pPr eaLnBrk="1" hangingPunct="1">
              <a:defRPr/>
            </a:pPr>
            <a:endParaRPr lang="en-US" altLang="ja-JP" dirty="0">
              <a:ea typeface="ＭＳ Ｐゴシック" charset="0"/>
              <a:cs typeface="ＭＳ Ｐゴシック" charset="0"/>
            </a:endParaRPr>
          </a:p>
          <a:p>
            <a:pPr eaLnBrk="1" hangingPunct="1">
              <a:defRPr/>
            </a:pPr>
            <a:endParaRPr lang="en-US" dirty="0">
              <a:ea typeface="ＭＳ Ｐゴシック" charset="0"/>
            </a:endParaRPr>
          </a:p>
        </p:txBody>
      </p:sp>
      <p:sp>
        <p:nvSpPr>
          <p:cNvPr id="7577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9ABDE772-AF14-5145-AD2E-A6EDC81DA407}" type="slidenum">
              <a:rPr lang="en-US" altLang="en-US"/>
              <a:pPr>
                <a:spcBef>
                  <a:spcPct val="0"/>
                </a:spcBef>
              </a:pPr>
              <a:t>8</a:t>
            </a:fld>
            <a:endParaRPr lang="en-US" altLang="en-US"/>
          </a:p>
        </p:txBody>
      </p:sp>
    </p:spTree>
    <p:extLst>
      <p:ext uri="{BB962C8B-B14F-4D97-AF65-F5344CB8AC3E}">
        <p14:creationId xmlns:p14="http://schemas.microsoft.com/office/powerpoint/2010/main" val="191425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altLang="ja-JP" b="1" dirty="0">
                <a:ea typeface="ＭＳ Ｐゴシック" charset="0"/>
                <a:cs typeface="ＭＳ Ｐゴシック" charset="0"/>
              </a:rPr>
              <a:t>Presenter Remarks:</a:t>
            </a:r>
          </a:p>
          <a:p>
            <a:pPr>
              <a:defRPr/>
            </a:pPr>
            <a:r>
              <a:rPr lang="en-US" dirty="0">
                <a:ea typeface="ＭＳ Ｐゴシック" charset="0"/>
              </a:rPr>
              <a:t>“Social skills relate not only to the obvious correlates such as peer acceptance, but also to broader well-being, such as success in school” (DAP, p. 192).</a:t>
            </a:r>
          </a:p>
          <a:p>
            <a:pPr eaLnBrk="1" hangingPunct="1">
              <a:defRPr/>
            </a:pPr>
            <a:endParaRPr lang="en-US" dirty="0">
              <a:ea typeface="ＭＳ Ｐゴシック" charset="0"/>
            </a:endParaRPr>
          </a:p>
        </p:txBody>
      </p:sp>
      <p:sp>
        <p:nvSpPr>
          <p:cNvPr id="7782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12AFAFFA-C8A0-0D42-98B1-991B7269F914}" type="slidenum">
              <a:rPr lang="en-US" altLang="en-US"/>
              <a:pPr>
                <a:spcBef>
                  <a:spcPct val="0"/>
                </a:spcBef>
              </a:pPr>
              <a:t>9</a:t>
            </a:fld>
            <a:endParaRPr lang="en-US" altLang="en-US"/>
          </a:p>
        </p:txBody>
      </p:sp>
    </p:spTree>
    <p:extLst>
      <p:ext uri="{BB962C8B-B14F-4D97-AF65-F5344CB8AC3E}">
        <p14:creationId xmlns:p14="http://schemas.microsoft.com/office/powerpoint/2010/main" val="146473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9AC0A5A2-1876-7A4A-AF7C-6CC770E6F7EA}" type="slidenum">
              <a:rPr lang="en-US" altLang="en-US"/>
              <a:pPr>
                <a:defRPr/>
              </a:pPr>
              <a:t>‹#›</a:t>
            </a:fld>
            <a:endParaRPr lang="en-US" altLang="en-US" dirty="0"/>
          </a:p>
        </p:txBody>
      </p:sp>
    </p:spTree>
    <p:extLst>
      <p:ext uri="{BB962C8B-B14F-4D97-AF65-F5344CB8AC3E}">
        <p14:creationId xmlns:p14="http://schemas.microsoft.com/office/powerpoint/2010/main" val="84550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C1547DB1-A952-1A47-AB20-961421C70B2C}" type="slidenum">
              <a:rPr lang="en-US" altLang="en-US"/>
              <a:pPr>
                <a:defRPr/>
              </a:pPr>
              <a:t>‹#›</a:t>
            </a:fld>
            <a:endParaRPr lang="en-US" altLang="en-US" dirty="0"/>
          </a:p>
        </p:txBody>
      </p:sp>
    </p:spTree>
    <p:extLst>
      <p:ext uri="{BB962C8B-B14F-4D97-AF65-F5344CB8AC3E}">
        <p14:creationId xmlns:p14="http://schemas.microsoft.com/office/powerpoint/2010/main" val="10692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CBE4D91-DFCF-6140-BA07-DDF2FEACC836}" type="slidenum">
              <a:rPr lang="en-US" altLang="en-US"/>
              <a:pPr>
                <a:defRPr/>
              </a:pPr>
              <a:t>‹#›</a:t>
            </a:fld>
            <a:endParaRPr lang="en-US" altLang="en-US" dirty="0"/>
          </a:p>
        </p:txBody>
      </p:sp>
    </p:spTree>
    <p:extLst>
      <p:ext uri="{BB962C8B-B14F-4D97-AF65-F5344CB8AC3E}">
        <p14:creationId xmlns:p14="http://schemas.microsoft.com/office/powerpoint/2010/main" val="1815709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AD8573D8-2CFC-3044-AC11-371E8CD0A1DC}" type="slidenum">
              <a:rPr lang="en-US" altLang="en-US"/>
              <a:pPr>
                <a:defRPr/>
              </a:pPr>
              <a:t>‹#›</a:t>
            </a:fld>
            <a:endParaRPr lang="en-US" altLang="en-US" dirty="0"/>
          </a:p>
        </p:txBody>
      </p:sp>
    </p:spTree>
    <p:extLst>
      <p:ext uri="{BB962C8B-B14F-4D97-AF65-F5344CB8AC3E}">
        <p14:creationId xmlns:p14="http://schemas.microsoft.com/office/powerpoint/2010/main" val="887312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Slide Number Placeholder 5"/>
          <p:cNvSpPr>
            <a:spLocks noGrp="1"/>
          </p:cNvSpPr>
          <p:nvPr>
            <p:ph type="sldNum" sz="quarter" idx="10"/>
          </p:nvPr>
        </p:nvSpPr>
        <p:spPr/>
        <p:txBody>
          <a:bodyPr/>
          <a:lstStyle>
            <a:lvl1pPr>
              <a:defRPr/>
            </a:lvl1pPr>
          </a:lstStyle>
          <a:p>
            <a:pPr>
              <a:defRPr/>
            </a:pPr>
            <a:fld id="{BF47A291-934D-974F-84A4-B04E5F259E00}" type="slidenum">
              <a:rPr lang="en-US" altLang="en-US"/>
              <a:pPr>
                <a:defRPr/>
              </a:pPr>
              <a:t>‹#›</a:t>
            </a:fld>
            <a:endParaRPr lang="en-US" altLang="en-US" dirty="0"/>
          </a:p>
        </p:txBody>
      </p:sp>
    </p:spTree>
    <p:extLst>
      <p:ext uri="{BB962C8B-B14F-4D97-AF65-F5344CB8AC3E}">
        <p14:creationId xmlns:p14="http://schemas.microsoft.com/office/powerpoint/2010/main" val="932793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16A5841C-4CDC-F246-8E15-381F745FD07D}" type="slidenum">
              <a:rPr lang="en-US" altLang="en-US"/>
              <a:pPr>
                <a:defRPr/>
              </a:pPr>
              <a:t>‹#›</a:t>
            </a:fld>
            <a:endParaRPr lang="en-US" altLang="en-US" dirty="0"/>
          </a:p>
        </p:txBody>
      </p:sp>
    </p:spTree>
    <p:extLst>
      <p:ext uri="{BB962C8B-B14F-4D97-AF65-F5344CB8AC3E}">
        <p14:creationId xmlns:p14="http://schemas.microsoft.com/office/powerpoint/2010/main" val="823344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143000"/>
          </a:xfrm>
        </p:spPr>
        <p:txBody>
          <a:bodyPr/>
          <a:lstStyle/>
          <a:p>
            <a:pPr lvl="0"/>
            <a:r>
              <a:rPr lang="en-US" dirty="0"/>
              <a:t>Click to edit Master text styles</a:t>
            </a:r>
          </a:p>
        </p:txBody>
      </p:sp>
      <p:sp>
        <p:nvSpPr>
          <p:cNvPr id="10" name="Content Placeholder 2"/>
          <p:cNvSpPr>
            <a:spLocks noGrp="1"/>
          </p:cNvSpPr>
          <p:nvPr>
            <p:ph sz="quarter" idx="13"/>
          </p:nvPr>
        </p:nvSpPr>
        <p:spPr>
          <a:xfrm>
            <a:off x="4495800" y="1600200"/>
            <a:ext cx="4038600" cy="1143000"/>
          </a:xfrm>
        </p:spPr>
        <p:txBody>
          <a:bodyPr/>
          <a:lstStyle/>
          <a:p>
            <a:pPr lvl="0"/>
            <a:r>
              <a:rPr lang="en-US" dirty="0"/>
              <a:t>Click to edit Master text styles</a:t>
            </a:r>
          </a:p>
        </p:txBody>
      </p:sp>
      <p:sp>
        <p:nvSpPr>
          <p:cNvPr id="11" name="Content Placeholder 2"/>
          <p:cNvSpPr>
            <a:spLocks noGrp="1"/>
          </p:cNvSpPr>
          <p:nvPr>
            <p:ph sz="quarter" idx="14"/>
          </p:nvPr>
        </p:nvSpPr>
        <p:spPr>
          <a:xfrm>
            <a:off x="457200" y="2762924"/>
            <a:ext cx="4038600" cy="1143000"/>
          </a:xfrm>
        </p:spPr>
        <p:txBody>
          <a:bodyPr/>
          <a:lstStyle/>
          <a:p>
            <a:pPr lvl="0"/>
            <a:r>
              <a:rPr lang="en-US" dirty="0"/>
              <a:t>Click to edit Master text styles</a:t>
            </a:r>
          </a:p>
        </p:txBody>
      </p:sp>
      <p:sp>
        <p:nvSpPr>
          <p:cNvPr id="12" name="Content Placeholder 2"/>
          <p:cNvSpPr>
            <a:spLocks noGrp="1"/>
          </p:cNvSpPr>
          <p:nvPr>
            <p:ph sz="quarter" idx="15"/>
          </p:nvPr>
        </p:nvSpPr>
        <p:spPr>
          <a:xfrm>
            <a:off x="4495800" y="2743200"/>
            <a:ext cx="4038600" cy="1143000"/>
          </a:xfrm>
        </p:spPr>
        <p:txBody>
          <a:bodyPr/>
          <a:lstStyle/>
          <a:p>
            <a:pPr lvl="0"/>
            <a:r>
              <a:rPr lang="en-US" dirty="0"/>
              <a:t>Click to edit Master text styles</a:t>
            </a:r>
          </a:p>
        </p:txBody>
      </p:sp>
      <p:sp>
        <p:nvSpPr>
          <p:cNvPr id="13" name="Content Placeholder 2"/>
          <p:cNvSpPr>
            <a:spLocks noGrp="1"/>
          </p:cNvSpPr>
          <p:nvPr>
            <p:ph sz="quarter" idx="16"/>
          </p:nvPr>
        </p:nvSpPr>
        <p:spPr>
          <a:xfrm>
            <a:off x="488515" y="5822710"/>
            <a:ext cx="4038600" cy="1143000"/>
          </a:xfrm>
        </p:spPr>
        <p:txBody>
          <a:bodyPr/>
          <a:lstStyle/>
          <a:p>
            <a:pPr lvl="0"/>
            <a:r>
              <a:rPr lang="en-US" dirty="0"/>
              <a:t>Click to edit Master text styles</a:t>
            </a:r>
          </a:p>
        </p:txBody>
      </p:sp>
      <p:sp>
        <p:nvSpPr>
          <p:cNvPr id="14" name="Content Placeholder 2"/>
          <p:cNvSpPr>
            <a:spLocks noGrp="1"/>
          </p:cNvSpPr>
          <p:nvPr>
            <p:ph sz="quarter" idx="17"/>
          </p:nvPr>
        </p:nvSpPr>
        <p:spPr>
          <a:xfrm>
            <a:off x="4527115" y="3925648"/>
            <a:ext cx="4038600" cy="1143000"/>
          </a:xfrm>
        </p:spPr>
        <p:txBody>
          <a:bodyPr/>
          <a:lstStyle/>
          <a:p>
            <a:pPr lvl="0"/>
            <a:r>
              <a:rPr lang="en-US" dirty="0"/>
              <a:t>Click to edit Master text styles</a:t>
            </a:r>
          </a:p>
        </p:txBody>
      </p:sp>
      <p:sp>
        <p:nvSpPr>
          <p:cNvPr id="15" name="Content Placeholder 2"/>
          <p:cNvSpPr>
            <a:spLocks noGrp="1"/>
          </p:cNvSpPr>
          <p:nvPr>
            <p:ph sz="quarter" idx="18"/>
          </p:nvPr>
        </p:nvSpPr>
        <p:spPr>
          <a:xfrm>
            <a:off x="468682" y="5088372"/>
            <a:ext cx="4038600" cy="1143000"/>
          </a:xfrm>
        </p:spPr>
        <p:txBody>
          <a:bodyPr/>
          <a:lstStyle/>
          <a:p>
            <a:pPr lvl="0"/>
            <a:r>
              <a:rPr lang="en-US" dirty="0"/>
              <a:t>Click to edit Master text styles</a:t>
            </a:r>
          </a:p>
        </p:txBody>
      </p:sp>
      <p:sp>
        <p:nvSpPr>
          <p:cNvPr id="16" name="Content Placeholder 2"/>
          <p:cNvSpPr>
            <a:spLocks noGrp="1"/>
          </p:cNvSpPr>
          <p:nvPr>
            <p:ph sz="quarter" idx="19"/>
          </p:nvPr>
        </p:nvSpPr>
        <p:spPr>
          <a:xfrm>
            <a:off x="4572000" y="5095570"/>
            <a:ext cx="4038600" cy="1143000"/>
          </a:xfrm>
        </p:spPr>
        <p:txBody>
          <a:bodyPr/>
          <a:lstStyle/>
          <a:p>
            <a:pPr lvl="0"/>
            <a:r>
              <a:rPr lang="en-US" dirty="0"/>
              <a:t>Click to edit Master text styles</a:t>
            </a:r>
          </a:p>
        </p:txBody>
      </p:sp>
      <p:sp>
        <p:nvSpPr>
          <p:cNvPr id="18" name="Content Placeholder 2"/>
          <p:cNvSpPr>
            <a:spLocks noGrp="1"/>
          </p:cNvSpPr>
          <p:nvPr>
            <p:ph sz="quarter" idx="21"/>
          </p:nvPr>
        </p:nvSpPr>
        <p:spPr>
          <a:xfrm>
            <a:off x="609600" y="4078048"/>
            <a:ext cx="4038600" cy="1143000"/>
          </a:xfrm>
        </p:spPr>
        <p:txBody>
          <a:bodyPr/>
          <a:lstStyle/>
          <a:p>
            <a:pPr lvl="0"/>
            <a:r>
              <a:rPr lang="en-US" dirty="0"/>
              <a:t>Click to edit Master text styles</a:t>
            </a:r>
          </a:p>
        </p:txBody>
      </p:sp>
      <p:sp>
        <p:nvSpPr>
          <p:cNvPr id="19" name="Content Placeholder 2"/>
          <p:cNvSpPr>
            <a:spLocks noGrp="1"/>
          </p:cNvSpPr>
          <p:nvPr>
            <p:ph sz="quarter" idx="22"/>
          </p:nvPr>
        </p:nvSpPr>
        <p:spPr>
          <a:xfrm>
            <a:off x="4591833" y="5822710"/>
            <a:ext cx="4038600" cy="1143000"/>
          </a:xfrm>
        </p:spPr>
        <p:txBody>
          <a:bodyPr/>
          <a:lstStyle/>
          <a:p>
            <a:pPr lvl="0"/>
            <a:r>
              <a:rPr lang="en-US" dirty="0"/>
              <a:t>Click to edit Master text styles</a:t>
            </a:r>
          </a:p>
        </p:txBody>
      </p:sp>
      <p:sp>
        <p:nvSpPr>
          <p:cNvPr id="17" name="Slide Number Placeholder 5"/>
          <p:cNvSpPr>
            <a:spLocks noGrp="1"/>
          </p:cNvSpPr>
          <p:nvPr>
            <p:ph type="sldNum" sz="quarter" idx="23"/>
          </p:nvPr>
        </p:nvSpPr>
        <p:spPr/>
        <p:txBody>
          <a:bodyPr/>
          <a:lstStyle>
            <a:lvl1pPr>
              <a:defRPr/>
            </a:lvl1pPr>
          </a:lstStyle>
          <a:p>
            <a:fld id="{C8A84A3F-CF40-4284-9429-526773FDD062}" type="slidenum">
              <a:rPr lang="en-US" altLang="en-US"/>
              <a:pPr/>
              <a:t>‹#›</a:t>
            </a:fld>
            <a:endParaRPr lang="en-US" altLang="en-US"/>
          </a:p>
        </p:txBody>
      </p:sp>
    </p:spTree>
    <p:extLst>
      <p:ext uri="{BB962C8B-B14F-4D97-AF65-F5344CB8AC3E}">
        <p14:creationId xmlns:p14="http://schemas.microsoft.com/office/powerpoint/2010/main" val="223118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8087014-F81B-9C45-A743-BCA4081475CC}" type="slidenum">
              <a:rPr lang="en-US" altLang="en-US"/>
              <a:pPr>
                <a:defRPr/>
              </a:pPr>
              <a:t>‹#›</a:t>
            </a:fld>
            <a:endParaRPr lang="en-US" altLang="en-US"/>
          </a:p>
        </p:txBody>
      </p:sp>
    </p:spTree>
    <p:extLst>
      <p:ext uri="{BB962C8B-B14F-4D97-AF65-F5344CB8AC3E}">
        <p14:creationId xmlns:p14="http://schemas.microsoft.com/office/powerpoint/2010/main" val="17179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E88AC13C-18A5-2344-94A6-C47BD4584D24}" type="slidenum">
              <a:rPr lang="en-US" altLang="en-US"/>
              <a:pPr>
                <a:defRPr/>
              </a:pPr>
              <a:t>‹#›</a:t>
            </a:fld>
            <a:endParaRPr lang="en-US" altLang="en-US"/>
          </a:p>
        </p:txBody>
      </p:sp>
    </p:spTree>
    <p:extLst>
      <p:ext uri="{BB962C8B-B14F-4D97-AF65-F5344CB8AC3E}">
        <p14:creationId xmlns:p14="http://schemas.microsoft.com/office/powerpoint/2010/main" val="2102193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EC4A4E7-7440-DA42-9C80-B6719BB01910}" type="slidenum">
              <a:rPr lang="en-US" altLang="en-US"/>
              <a:pPr>
                <a:defRPr/>
              </a:pPr>
              <a:t>‹#›</a:t>
            </a:fld>
            <a:endParaRPr lang="en-US" altLang="en-US"/>
          </a:p>
        </p:txBody>
      </p:sp>
    </p:spTree>
    <p:extLst>
      <p:ext uri="{BB962C8B-B14F-4D97-AF65-F5344CB8AC3E}">
        <p14:creationId xmlns:p14="http://schemas.microsoft.com/office/powerpoint/2010/main" val="117099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C3E6E194-41DE-A84D-8509-812C0CB11700}" type="slidenum">
              <a:rPr lang="en-US" altLang="en-US"/>
              <a:pPr>
                <a:defRPr/>
              </a:pPr>
              <a:t>‹#›</a:t>
            </a:fld>
            <a:endParaRPr lang="en-US" altLang="en-US"/>
          </a:p>
        </p:txBody>
      </p:sp>
    </p:spTree>
    <p:extLst>
      <p:ext uri="{BB962C8B-B14F-4D97-AF65-F5344CB8AC3E}">
        <p14:creationId xmlns:p14="http://schemas.microsoft.com/office/powerpoint/2010/main" val="133031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14C0B9B5-A37D-DD47-87FF-5B6A641C9777}" type="slidenum">
              <a:rPr lang="en-US" altLang="en-US"/>
              <a:pPr>
                <a:defRPr/>
              </a:pPr>
              <a:t>‹#›</a:t>
            </a:fld>
            <a:endParaRPr lang="en-US" altLang="en-US" dirty="0"/>
          </a:p>
        </p:txBody>
      </p:sp>
    </p:spTree>
    <p:extLst>
      <p:ext uri="{BB962C8B-B14F-4D97-AF65-F5344CB8AC3E}">
        <p14:creationId xmlns:p14="http://schemas.microsoft.com/office/powerpoint/2010/main" val="471880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8B0A2BFE-A982-B34B-B0AA-5DDA3FCE7C97}" type="slidenum">
              <a:rPr lang="en-US" altLang="en-US"/>
              <a:pPr>
                <a:defRPr/>
              </a:pPr>
              <a:t>‹#›</a:t>
            </a:fld>
            <a:endParaRPr lang="en-US" altLang="en-US"/>
          </a:p>
        </p:txBody>
      </p:sp>
    </p:spTree>
    <p:extLst>
      <p:ext uri="{BB962C8B-B14F-4D97-AF65-F5344CB8AC3E}">
        <p14:creationId xmlns:p14="http://schemas.microsoft.com/office/powerpoint/2010/main" val="1218999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1AF264E4-867D-FA49-BDF2-B218BEBF27A6}" type="slidenum">
              <a:rPr lang="en-US" altLang="en-US"/>
              <a:pPr>
                <a:defRPr/>
              </a:pPr>
              <a:t>‹#›</a:t>
            </a:fld>
            <a:endParaRPr lang="en-US" altLang="en-US"/>
          </a:p>
        </p:txBody>
      </p:sp>
    </p:spTree>
    <p:extLst>
      <p:ext uri="{BB962C8B-B14F-4D97-AF65-F5344CB8AC3E}">
        <p14:creationId xmlns:p14="http://schemas.microsoft.com/office/powerpoint/2010/main" val="725662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248A223-3ECF-0046-ADE9-45496B6B46B5}" type="slidenum">
              <a:rPr lang="en-US" altLang="en-US"/>
              <a:pPr>
                <a:defRPr/>
              </a:pPr>
              <a:t>‹#›</a:t>
            </a:fld>
            <a:endParaRPr lang="en-US" altLang="en-US"/>
          </a:p>
        </p:txBody>
      </p:sp>
    </p:spTree>
    <p:extLst>
      <p:ext uri="{BB962C8B-B14F-4D97-AF65-F5344CB8AC3E}">
        <p14:creationId xmlns:p14="http://schemas.microsoft.com/office/powerpoint/2010/main" val="65609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79A1CA8-FA0F-1A40-8EB1-C1994B438438}" type="slidenum">
              <a:rPr lang="en-US" altLang="en-US"/>
              <a:pPr>
                <a:defRPr/>
              </a:pPr>
              <a:t>‹#›</a:t>
            </a:fld>
            <a:endParaRPr lang="en-US" altLang="en-US"/>
          </a:p>
        </p:txBody>
      </p:sp>
    </p:spTree>
    <p:extLst>
      <p:ext uri="{BB962C8B-B14F-4D97-AF65-F5344CB8AC3E}">
        <p14:creationId xmlns:p14="http://schemas.microsoft.com/office/powerpoint/2010/main" val="1728981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E3696BD-C99A-A140-AE6B-AEFEFCD6760A}" type="slidenum">
              <a:rPr lang="en-US" altLang="en-US"/>
              <a:pPr>
                <a:defRPr/>
              </a:pPr>
              <a:t>‹#›</a:t>
            </a:fld>
            <a:endParaRPr lang="en-US" altLang="en-US"/>
          </a:p>
        </p:txBody>
      </p:sp>
    </p:spTree>
    <p:extLst>
      <p:ext uri="{BB962C8B-B14F-4D97-AF65-F5344CB8AC3E}">
        <p14:creationId xmlns:p14="http://schemas.microsoft.com/office/powerpoint/2010/main" val="1388305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9FF0C20-FD60-474B-A68B-2770A097F787}" type="slidenum">
              <a:rPr lang="en-US" altLang="en-US"/>
              <a:pPr>
                <a:defRPr/>
              </a:pPr>
              <a:t>‹#›</a:t>
            </a:fld>
            <a:endParaRPr lang="en-US" altLang="en-US"/>
          </a:p>
        </p:txBody>
      </p:sp>
    </p:spTree>
    <p:extLst>
      <p:ext uri="{BB962C8B-B14F-4D97-AF65-F5344CB8AC3E}">
        <p14:creationId xmlns:p14="http://schemas.microsoft.com/office/powerpoint/2010/main" val="833755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644EA51-EC23-DE4C-9A6C-EA52021683A7}" type="slidenum">
              <a:rPr lang="en-US" altLang="en-US"/>
              <a:pPr>
                <a:defRPr/>
              </a:pPr>
              <a:t>‹#›</a:t>
            </a:fld>
            <a:endParaRPr lang="en-US" altLang="en-US"/>
          </a:p>
        </p:txBody>
      </p:sp>
    </p:spTree>
    <p:extLst>
      <p:ext uri="{BB962C8B-B14F-4D97-AF65-F5344CB8AC3E}">
        <p14:creationId xmlns:p14="http://schemas.microsoft.com/office/powerpoint/2010/main" val="602043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FE0249E5-2D71-0045-9B41-0EC4BEFD54D6}" type="slidenum">
              <a:rPr lang="en-US" altLang="en-US"/>
              <a:pPr>
                <a:defRPr/>
              </a:pPr>
              <a:t>‹#›</a:t>
            </a:fld>
            <a:endParaRPr lang="en-US" altLang="en-US"/>
          </a:p>
        </p:txBody>
      </p:sp>
    </p:spTree>
    <p:extLst>
      <p:ext uri="{BB962C8B-B14F-4D97-AF65-F5344CB8AC3E}">
        <p14:creationId xmlns:p14="http://schemas.microsoft.com/office/powerpoint/2010/main" val="1743828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08037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1080370"/>
          </a:xfrm>
        </p:spPr>
        <p:txBody>
          <a:bodyPr/>
          <a:lstStyle/>
          <a:p>
            <a:pPr lvl="0"/>
            <a:r>
              <a:rPr lang="en-US" dirty="0"/>
              <a:t>Click to edit Master text styles</a:t>
            </a:r>
          </a:p>
        </p:txBody>
      </p:sp>
      <p:sp>
        <p:nvSpPr>
          <p:cNvPr id="5" name="Content Placeholder 4"/>
          <p:cNvSpPr>
            <a:spLocks noGrp="1"/>
          </p:cNvSpPr>
          <p:nvPr>
            <p:ph sz="quarter" idx="3"/>
          </p:nvPr>
        </p:nvSpPr>
        <p:spPr>
          <a:xfrm>
            <a:off x="457200" y="2698511"/>
            <a:ext cx="4038600" cy="1059297"/>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2660933"/>
            <a:ext cx="4038600" cy="1096875"/>
          </a:xfrm>
        </p:spPr>
        <p:txBody>
          <a:bodyPr/>
          <a:lstStyle/>
          <a:p>
            <a:pPr lvl="0"/>
            <a:r>
              <a:rPr lang="en-US" dirty="0"/>
              <a:t>Click to edit Master text styles</a:t>
            </a:r>
          </a:p>
        </p:txBody>
      </p:sp>
      <p:sp>
        <p:nvSpPr>
          <p:cNvPr id="8" name="Content Placeholder 4"/>
          <p:cNvSpPr>
            <a:spLocks noGrp="1"/>
          </p:cNvSpPr>
          <p:nvPr>
            <p:ph sz="quarter" idx="11"/>
          </p:nvPr>
        </p:nvSpPr>
        <p:spPr>
          <a:xfrm>
            <a:off x="457200" y="3775749"/>
            <a:ext cx="4038600" cy="1059297"/>
          </a:xfrm>
        </p:spPr>
        <p:txBody>
          <a:bodyPr/>
          <a:lstStyle/>
          <a:p>
            <a:pPr lvl="0"/>
            <a:r>
              <a:rPr lang="en-US" dirty="0"/>
              <a:t>Click to edit Master text styles</a:t>
            </a:r>
          </a:p>
        </p:txBody>
      </p:sp>
      <p:sp>
        <p:nvSpPr>
          <p:cNvPr id="9" name="Content Placeholder 4"/>
          <p:cNvSpPr>
            <a:spLocks noGrp="1"/>
          </p:cNvSpPr>
          <p:nvPr>
            <p:ph sz="quarter" idx="12"/>
          </p:nvPr>
        </p:nvSpPr>
        <p:spPr>
          <a:xfrm>
            <a:off x="4648200" y="3775749"/>
            <a:ext cx="4038600" cy="1059297"/>
          </a:xfrm>
        </p:spPr>
        <p:txBody>
          <a:bodyPr/>
          <a:lstStyle/>
          <a:p>
            <a:pPr lvl="0"/>
            <a:r>
              <a:rPr lang="en-US" dirty="0"/>
              <a:t>Click to edit Master text styles</a:t>
            </a:r>
          </a:p>
        </p:txBody>
      </p:sp>
      <p:sp>
        <p:nvSpPr>
          <p:cNvPr id="10" name="Content Placeholder 4"/>
          <p:cNvSpPr>
            <a:spLocks noGrp="1"/>
          </p:cNvSpPr>
          <p:nvPr>
            <p:ph sz="quarter" idx="13"/>
          </p:nvPr>
        </p:nvSpPr>
        <p:spPr>
          <a:xfrm>
            <a:off x="457200" y="4852987"/>
            <a:ext cx="4038600" cy="1059297"/>
          </a:xfrm>
        </p:spPr>
        <p:txBody>
          <a:bodyPr/>
          <a:lstStyle/>
          <a:p>
            <a:pPr lvl="0"/>
            <a:r>
              <a:rPr lang="en-US" dirty="0"/>
              <a:t>Click to edit Master text styles</a:t>
            </a:r>
          </a:p>
        </p:txBody>
      </p:sp>
      <p:sp>
        <p:nvSpPr>
          <p:cNvPr id="11" name="Content Placeholder 4"/>
          <p:cNvSpPr>
            <a:spLocks noGrp="1"/>
          </p:cNvSpPr>
          <p:nvPr>
            <p:ph sz="quarter" idx="14"/>
          </p:nvPr>
        </p:nvSpPr>
        <p:spPr>
          <a:xfrm>
            <a:off x="4648200" y="4852987"/>
            <a:ext cx="4038600" cy="1059297"/>
          </a:xfrm>
        </p:spPr>
        <p:txBody>
          <a:bodyPr/>
          <a:lstStyle/>
          <a:p>
            <a:pPr lvl="0"/>
            <a:r>
              <a:rPr lang="en-US" dirty="0"/>
              <a:t>Click to edit Master text styles</a:t>
            </a:r>
          </a:p>
        </p:txBody>
      </p:sp>
      <p:sp>
        <p:nvSpPr>
          <p:cNvPr id="12" name="Slide Number Placeholder 5"/>
          <p:cNvSpPr>
            <a:spLocks noGrp="1"/>
          </p:cNvSpPr>
          <p:nvPr>
            <p:ph type="sldNum" sz="quarter" idx="15"/>
          </p:nvPr>
        </p:nvSpPr>
        <p:spPr/>
        <p:txBody>
          <a:bodyPr/>
          <a:lstStyle>
            <a:lvl1pPr>
              <a:defRPr/>
            </a:lvl1pPr>
          </a:lstStyle>
          <a:p>
            <a:pPr>
              <a:defRPr/>
            </a:pPr>
            <a:fld id="{EDA3E20F-7D6C-3847-B150-3405C9C68730}" type="slidenum">
              <a:rPr lang="en-US" altLang="en-US"/>
              <a:pPr>
                <a:defRPr/>
              </a:pPr>
              <a:t>‹#›</a:t>
            </a:fld>
            <a:endParaRPr lang="en-US" altLang="en-US"/>
          </a:p>
        </p:txBody>
      </p:sp>
    </p:spTree>
    <p:extLst>
      <p:ext uri="{BB962C8B-B14F-4D97-AF65-F5344CB8AC3E}">
        <p14:creationId xmlns:p14="http://schemas.microsoft.com/office/powerpoint/2010/main" val="1812252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0EDA1555-37F1-5045-AD60-CDD1EF6EF60C}" type="slidenum">
              <a:rPr lang="en-US" altLang="en-US"/>
              <a:pPr>
                <a:defRPr/>
              </a:pPr>
              <a:t>‹#›</a:t>
            </a:fld>
            <a:endParaRPr lang="en-US" altLang="en-US"/>
          </a:p>
        </p:txBody>
      </p:sp>
    </p:spTree>
    <p:extLst>
      <p:ext uri="{BB962C8B-B14F-4D97-AF65-F5344CB8AC3E}">
        <p14:creationId xmlns:p14="http://schemas.microsoft.com/office/powerpoint/2010/main" val="759101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D502B9E7-3BDF-9349-B7E8-8BF09AE363DE}" type="slidenum">
              <a:rPr lang="en-US" altLang="en-US"/>
              <a:pPr>
                <a:defRPr/>
              </a:pPr>
              <a:t>‹#›</a:t>
            </a:fld>
            <a:endParaRPr lang="en-US" altLang="en-US" dirty="0"/>
          </a:p>
        </p:txBody>
      </p:sp>
    </p:spTree>
    <p:extLst>
      <p:ext uri="{BB962C8B-B14F-4D97-AF65-F5344CB8AC3E}">
        <p14:creationId xmlns:p14="http://schemas.microsoft.com/office/powerpoint/2010/main" val="245833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DE85CED9-61E1-44B2-874A-9E27D3E202A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0790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1" charset="0"/>
                <a:ea typeface="Arial" pitchFamily="-1" charset="0"/>
                <a:cs typeface="Arial" pitchFamily="-1" charset="0"/>
              </a:defRPr>
            </a:lvl1pPr>
          </a:lstStyle>
          <a:p>
            <a:pPr defTabSz="457200" eaLnBrk="1" hangingPunct="1">
              <a:defRPr/>
            </a:pPr>
            <a:endParaRPr lang="en-US" dirty="0">
              <a:solidFill>
                <a:prstClr val="black"/>
              </a:solidFill>
            </a:endParaRPr>
          </a:p>
        </p:txBody>
      </p:sp>
      <p:sp>
        <p:nvSpPr>
          <p:cNvPr id="5" name="Footer Placeholder 4"/>
          <p:cNvSpPr>
            <a:spLocks noGrp="1"/>
          </p:cNvSpPr>
          <p:nvPr>
            <p:ph type="ftr" sz="quarter" idx="11"/>
          </p:nvPr>
        </p:nvSpPr>
        <p:spPr>
          <a:xfrm>
            <a:off x="457200" y="6356350"/>
            <a:ext cx="8229600" cy="365125"/>
          </a:xfrm>
          <a:prstGeom prst="rect">
            <a:avLst/>
          </a:prstGeom>
        </p:spPr>
        <p:txBody>
          <a:bodyPr/>
          <a:lstStyle>
            <a:lvl1pPr>
              <a:defRPr>
                <a:latin typeface="Arial" pitchFamily="-83" charset="0"/>
                <a:ea typeface="Arial" pitchFamily="-83" charset="0"/>
                <a:cs typeface="Arial" pitchFamily="-83" charset="0"/>
              </a:defRPr>
            </a:lvl1pPr>
          </a:lstStyle>
          <a:p>
            <a:pPr defTabSz="457200" eaLnBrk="1" hangingPunct="1">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388BB727-2F6B-41D4-9FE3-0EABF591280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14305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7C92E0D-407E-49E5-98DF-E89B01D61E4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16923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89643FE7-C30E-43DE-9F6D-5EC2D5CAF95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367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7E83B65C-B954-43FB-B571-1E67849B194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48635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48949F54-03B1-49DD-B9B8-FDB3082D4E5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97479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7CC80AB-7C07-419A-AECB-73828237433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90356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CC79CBF-6FD5-4B1F-9CCB-981D826E389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4075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6B9AD8C-31A7-4508-9A71-FCFC5012CD0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1816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CC4369E-EFA3-438E-9B99-35B9596C268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6946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F3E42DCF-5E23-864C-9320-0849F4654D0F}" type="slidenum">
              <a:rPr lang="en-US" altLang="en-US"/>
              <a:pPr>
                <a:defRPr/>
              </a:pPr>
              <a:t>‹#›</a:t>
            </a:fld>
            <a:endParaRPr lang="en-US" altLang="en-US" dirty="0"/>
          </a:p>
        </p:txBody>
      </p:sp>
    </p:spTree>
    <p:extLst>
      <p:ext uri="{BB962C8B-B14F-4D97-AF65-F5344CB8AC3E}">
        <p14:creationId xmlns:p14="http://schemas.microsoft.com/office/powerpoint/2010/main" val="2110934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B0DE764-E188-401C-9097-10AC9BD6CD3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309033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770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039305"/>
          </a:xfrm>
        </p:spPr>
        <p:txBody>
          <a:bodyPr/>
          <a:lstStyle/>
          <a:p>
            <a:pPr lvl="0"/>
            <a:r>
              <a:rPr lang="en-US" dirty="0"/>
              <a:t>Click to edit Master text styles</a:t>
            </a:r>
          </a:p>
        </p:txBody>
      </p:sp>
      <p:sp>
        <p:nvSpPr>
          <p:cNvPr id="7" name="Content Placeholder 2"/>
          <p:cNvSpPr>
            <a:spLocks noGrp="1"/>
          </p:cNvSpPr>
          <p:nvPr>
            <p:ph sz="quarter" idx="10"/>
          </p:nvPr>
        </p:nvSpPr>
        <p:spPr>
          <a:xfrm>
            <a:off x="4648200" y="1611198"/>
            <a:ext cx="4038600" cy="1039305"/>
          </a:xfrm>
        </p:spPr>
        <p:txBody>
          <a:bodyPr/>
          <a:lstStyle/>
          <a:p>
            <a:pPr lvl="0"/>
            <a:r>
              <a:rPr lang="en-US" dirty="0"/>
              <a:t>Click to edit Master text styles</a:t>
            </a:r>
          </a:p>
        </p:txBody>
      </p:sp>
      <p:sp>
        <p:nvSpPr>
          <p:cNvPr id="8" name="Content Placeholder 2"/>
          <p:cNvSpPr>
            <a:spLocks noGrp="1"/>
          </p:cNvSpPr>
          <p:nvPr>
            <p:ph sz="quarter" idx="11"/>
          </p:nvPr>
        </p:nvSpPr>
        <p:spPr>
          <a:xfrm>
            <a:off x="457200" y="2791905"/>
            <a:ext cx="4038600" cy="1039305"/>
          </a:xfrm>
        </p:spPr>
        <p:txBody>
          <a:bodyPr/>
          <a:lstStyle/>
          <a:p>
            <a:pPr lvl="0"/>
            <a:r>
              <a:rPr lang="en-US" dirty="0"/>
              <a:t>Click to edit Master text styles</a:t>
            </a:r>
          </a:p>
        </p:txBody>
      </p:sp>
      <p:sp>
        <p:nvSpPr>
          <p:cNvPr id="9" name="Content Placeholder 2"/>
          <p:cNvSpPr>
            <a:spLocks noGrp="1"/>
          </p:cNvSpPr>
          <p:nvPr>
            <p:ph sz="quarter" idx="12"/>
          </p:nvPr>
        </p:nvSpPr>
        <p:spPr>
          <a:xfrm>
            <a:off x="4648200" y="2812330"/>
            <a:ext cx="4038600" cy="1039305"/>
          </a:xfrm>
        </p:spPr>
        <p:txBody>
          <a:bodyPr/>
          <a:lstStyle/>
          <a:p>
            <a:pPr lvl="0"/>
            <a:r>
              <a:rPr lang="en-US" dirty="0"/>
              <a:t>Click to edit Master text styles</a:t>
            </a:r>
          </a:p>
        </p:txBody>
      </p:sp>
      <p:sp>
        <p:nvSpPr>
          <p:cNvPr id="10" name="Content Placeholder 2"/>
          <p:cNvSpPr>
            <a:spLocks noGrp="1"/>
          </p:cNvSpPr>
          <p:nvPr>
            <p:ph sz="quarter" idx="13"/>
          </p:nvPr>
        </p:nvSpPr>
        <p:spPr>
          <a:xfrm>
            <a:off x="457200" y="3983610"/>
            <a:ext cx="4038600" cy="1039305"/>
          </a:xfrm>
        </p:spPr>
        <p:txBody>
          <a:bodyPr/>
          <a:lstStyle/>
          <a:p>
            <a:pPr lvl="0"/>
            <a:r>
              <a:rPr lang="en-US" dirty="0"/>
              <a:t>Click to edit Master text styles</a:t>
            </a:r>
          </a:p>
        </p:txBody>
      </p:sp>
      <p:sp>
        <p:nvSpPr>
          <p:cNvPr id="11" name="Content Placeholder 2"/>
          <p:cNvSpPr>
            <a:spLocks noGrp="1"/>
          </p:cNvSpPr>
          <p:nvPr>
            <p:ph sz="quarter" idx="14"/>
          </p:nvPr>
        </p:nvSpPr>
        <p:spPr>
          <a:xfrm>
            <a:off x="4648200" y="4013462"/>
            <a:ext cx="4038600" cy="1039305"/>
          </a:xfrm>
        </p:spPr>
        <p:txBody>
          <a:bodyPr/>
          <a:lstStyle/>
          <a:p>
            <a:pPr lvl="0"/>
            <a:r>
              <a:rPr lang="en-US" dirty="0"/>
              <a:t>Click to edit Master text styles</a:t>
            </a:r>
          </a:p>
        </p:txBody>
      </p:sp>
      <p:sp>
        <p:nvSpPr>
          <p:cNvPr id="12" name="Content Placeholder 2"/>
          <p:cNvSpPr>
            <a:spLocks noGrp="1"/>
          </p:cNvSpPr>
          <p:nvPr>
            <p:ph sz="quarter" idx="15"/>
          </p:nvPr>
        </p:nvSpPr>
        <p:spPr>
          <a:xfrm>
            <a:off x="457200" y="5259371"/>
            <a:ext cx="4038600" cy="1039305"/>
          </a:xfrm>
        </p:spPr>
        <p:txBody>
          <a:bodyPr/>
          <a:lstStyle/>
          <a:p>
            <a:pPr lvl="0"/>
            <a:r>
              <a:rPr lang="en-US" dirty="0"/>
              <a:t>Click to edit Master text styles</a:t>
            </a:r>
          </a:p>
        </p:txBody>
      </p:sp>
      <p:sp>
        <p:nvSpPr>
          <p:cNvPr id="13" name="Content Placeholder 2"/>
          <p:cNvSpPr>
            <a:spLocks noGrp="1"/>
          </p:cNvSpPr>
          <p:nvPr>
            <p:ph sz="quarter" idx="16"/>
          </p:nvPr>
        </p:nvSpPr>
        <p:spPr>
          <a:xfrm>
            <a:off x="4648200" y="5279796"/>
            <a:ext cx="4038600" cy="1039305"/>
          </a:xfrm>
        </p:spPr>
        <p:txBody>
          <a:bodyPr/>
          <a:lstStyle/>
          <a:p>
            <a:pPr lvl="0"/>
            <a:r>
              <a:rPr lang="en-US" dirty="0"/>
              <a:t>Click to edit Master text styles</a:t>
            </a:r>
          </a:p>
        </p:txBody>
      </p:sp>
      <p:sp>
        <p:nvSpPr>
          <p:cNvPr id="14" name="Content Placeholder 2"/>
          <p:cNvSpPr>
            <a:spLocks noGrp="1"/>
          </p:cNvSpPr>
          <p:nvPr>
            <p:ph sz="quarter" idx="17"/>
          </p:nvPr>
        </p:nvSpPr>
        <p:spPr>
          <a:xfrm>
            <a:off x="457200" y="6319101"/>
            <a:ext cx="4038600" cy="538899"/>
          </a:xfrm>
        </p:spPr>
        <p:txBody>
          <a:bodyPr/>
          <a:lstStyle/>
          <a:p>
            <a:pPr lvl="0"/>
            <a:r>
              <a:rPr lang="en-US" dirty="0"/>
              <a:t>Click to edit Master text styles</a:t>
            </a:r>
          </a:p>
        </p:txBody>
      </p:sp>
      <p:sp>
        <p:nvSpPr>
          <p:cNvPr id="15" name="Content Placeholder 2"/>
          <p:cNvSpPr>
            <a:spLocks noGrp="1"/>
          </p:cNvSpPr>
          <p:nvPr>
            <p:ph sz="quarter" idx="18"/>
          </p:nvPr>
        </p:nvSpPr>
        <p:spPr>
          <a:xfrm>
            <a:off x="4648200" y="6338347"/>
            <a:ext cx="4038600" cy="1039305"/>
          </a:xfrm>
        </p:spPr>
        <p:txBody>
          <a:bodyPr/>
          <a:lstStyle/>
          <a:p>
            <a:pPr lvl="0"/>
            <a:r>
              <a:rPr lang="en-US" dirty="0"/>
              <a:t>Click to edit Master text styles</a:t>
            </a:r>
          </a:p>
        </p:txBody>
      </p:sp>
      <p:sp>
        <p:nvSpPr>
          <p:cNvPr id="16"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solidFill>
                  <a:prstClr val="black"/>
                </a:solidFill>
              </a:rPr>
              <a:pPr/>
              <a:t>‹#›</a:t>
            </a:fld>
            <a:endParaRPr lang="en-US" altLang="en-US" dirty="0">
              <a:solidFill>
                <a:prstClr val="black"/>
              </a:solidFill>
            </a:endParaRPr>
          </a:p>
        </p:txBody>
      </p:sp>
    </p:spTree>
    <p:extLst>
      <p:ext uri="{BB962C8B-B14F-4D97-AF65-F5344CB8AC3E}">
        <p14:creationId xmlns:p14="http://schemas.microsoft.com/office/powerpoint/2010/main" val="3261406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1F36364A-7E3D-4E28-BC4D-CC5538A112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181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BC98F65-93A4-4E94-8856-E3A9F143BA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5492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C1AED4EB-AE96-45ED-8C35-40347421F4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26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B67C113-57B0-4211-B70A-419A566856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4020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E5EFAE3-6AE5-45BD-8C86-976933566F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7171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BDC4B99D-0F5E-4A03-AF30-0958C96EEF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597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CF0CE0F-097C-4414-8029-19AAB6B63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55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741D4EFA-C1D7-914E-A6B7-EF87B7AEC2A2}" type="slidenum">
              <a:rPr lang="en-US" altLang="en-US"/>
              <a:pPr>
                <a:defRPr/>
              </a:pPr>
              <a:t>‹#›</a:t>
            </a:fld>
            <a:endParaRPr lang="en-US" altLang="en-US" dirty="0"/>
          </a:p>
        </p:txBody>
      </p:sp>
    </p:spTree>
    <p:extLst>
      <p:ext uri="{BB962C8B-B14F-4D97-AF65-F5344CB8AC3E}">
        <p14:creationId xmlns:p14="http://schemas.microsoft.com/office/powerpoint/2010/main" val="2041805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2D8E4B3C-8280-504D-9FCF-E56841AD2F1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4412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D731793A-3C4E-4180-AE97-678CF607A6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153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10BF12AE-0C64-4322-8568-A537656D29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409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6F834FD-53D9-496D-8249-D365B42FCA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96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14D0C78-4805-4655-BEAD-2435E30614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3237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D12D42DA-49D9-408D-A67A-13F67BE7D6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223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Slide Number Placeholder 5"/>
          <p:cNvSpPr>
            <a:spLocks noGrp="1"/>
          </p:cNvSpPr>
          <p:nvPr>
            <p:ph type="sldNum" sz="quarter" idx="10"/>
          </p:nvPr>
        </p:nvSpPr>
        <p:spPr/>
        <p:txBody>
          <a:bodyPr/>
          <a:lstStyle>
            <a:lvl1pPr>
              <a:defRPr/>
            </a:lvl1pPr>
          </a:lstStyle>
          <a:p>
            <a:fld id="{08B065C2-1BE5-4151-8FCB-5AA63BF928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8429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06B6E096-525F-44F3-B7A0-366508DDFD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8631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143000"/>
          </a:xfrm>
        </p:spPr>
        <p:txBody>
          <a:bodyPr/>
          <a:lstStyle/>
          <a:p>
            <a:pPr lvl="0"/>
            <a:r>
              <a:rPr lang="en-US" dirty="0"/>
              <a:t>Click to edit Master text styles</a:t>
            </a:r>
          </a:p>
        </p:txBody>
      </p:sp>
      <p:sp>
        <p:nvSpPr>
          <p:cNvPr id="10" name="Content Placeholder 2"/>
          <p:cNvSpPr>
            <a:spLocks noGrp="1"/>
          </p:cNvSpPr>
          <p:nvPr>
            <p:ph sz="quarter" idx="13"/>
          </p:nvPr>
        </p:nvSpPr>
        <p:spPr>
          <a:xfrm>
            <a:off x="4495800" y="1600200"/>
            <a:ext cx="4038600" cy="1143000"/>
          </a:xfrm>
        </p:spPr>
        <p:txBody>
          <a:bodyPr/>
          <a:lstStyle/>
          <a:p>
            <a:pPr lvl="0"/>
            <a:r>
              <a:rPr lang="en-US" dirty="0"/>
              <a:t>Click to edit Master text styles</a:t>
            </a:r>
          </a:p>
        </p:txBody>
      </p:sp>
      <p:sp>
        <p:nvSpPr>
          <p:cNvPr id="11" name="Content Placeholder 2"/>
          <p:cNvSpPr>
            <a:spLocks noGrp="1"/>
          </p:cNvSpPr>
          <p:nvPr>
            <p:ph sz="quarter" idx="14"/>
          </p:nvPr>
        </p:nvSpPr>
        <p:spPr>
          <a:xfrm>
            <a:off x="457200" y="2762924"/>
            <a:ext cx="4038600" cy="1143000"/>
          </a:xfrm>
        </p:spPr>
        <p:txBody>
          <a:bodyPr/>
          <a:lstStyle/>
          <a:p>
            <a:pPr lvl="0"/>
            <a:r>
              <a:rPr lang="en-US" dirty="0"/>
              <a:t>Click to edit Master text styles</a:t>
            </a:r>
          </a:p>
        </p:txBody>
      </p:sp>
      <p:sp>
        <p:nvSpPr>
          <p:cNvPr id="12" name="Content Placeholder 2"/>
          <p:cNvSpPr>
            <a:spLocks noGrp="1"/>
          </p:cNvSpPr>
          <p:nvPr>
            <p:ph sz="quarter" idx="15"/>
          </p:nvPr>
        </p:nvSpPr>
        <p:spPr>
          <a:xfrm>
            <a:off x="4495800" y="2743200"/>
            <a:ext cx="4038600" cy="1143000"/>
          </a:xfrm>
        </p:spPr>
        <p:txBody>
          <a:bodyPr/>
          <a:lstStyle/>
          <a:p>
            <a:pPr lvl="0"/>
            <a:r>
              <a:rPr lang="en-US" dirty="0"/>
              <a:t>Click to edit Master text styles</a:t>
            </a:r>
          </a:p>
        </p:txBody>
      </p:sp>
      <p:sp>
        <p:nvSpPr>
          <p:cNvPr id="13" name="Content Placeholder 2"/>
          <p:cNvSpPr>
            <a:spLocks noGrp="1"/>
          </p:cNvSpPr>
          <p:nvPr>
            <p:ph sz="quarter" idx="16"/>
          </p:nvPr>
        </p:nvSpPr>
        <p:spPr>
          <a:xfrm>
            <a:off x="488515" y="5822710"/>
            <a:ext cx="4038600" cy="1143000"/>
          </a:xfrm>
        </p:spPr>
        <p:txBody>
          <a:bodyPr/>
          <a:lstStyle/>
          <a:p>
            <a:pPr lvl="0"/>
            <a:r>
              <a:rPr lang="en-US" dirty="0"/>
              <a:t>Click to edit Master text styles</a:t>
            </a:r>
          </a:p>
        </p:txBody>
      </p:sp>
      <p:sp>
        <p:nvSpPr>
          <p:cNvPr id="14" name="Content Placeholder 2"/>
          <p:cNvSpPr>
            <a:spLocks noGrp="1"/>
          </p:cNvSpPr>
          <p:nvPr>
            <p:ph sz="quarter" idx="17"/>
          </p:nvPr>
        </p:nvSpPr>
        <p:spPr>
          <a:xfrm>
            <a:off x="4527115" y="3925648"/>
            <a:ext cx="4038600" cy="1143000"/>
          </a:xfrm>
        </p:spPr>
        <p:txBody>
          <a:bodyPr/>
          <a:lstStyle/>
          <a:p>
            <a:pPr lvl="0"/>
            <a:r>
              <a:rPr lang="en-US" dirty="0"/>
              <a:t>Click to edit Master text styles</a:t>
            </a:r>
          </a:p>
        </p:txBody>
      </p:sp>
      <p:sp>
        <p:nvSpPr>
          <p:cNvPr id="15" name="Content Placeholder 2"/>
          <p:cNvSpPr>
            <a:spLocks noGrp="1"/>
          </p:cNvSpPr>
          <p:nvPr>
            <p:ph sz="quarter" idx="18"/>
          </p:nvPr>
        </p:nvSpPr>
        <p:spPr>
          <a:xfrm>
            <a:off x="468682" y="5088372"/>
            <a:ext cx="4038600" cy="1143000"/>
          </a:xfrm>
        </p:spPr>
        <p:txBody>
          <a:bodyPr/>
          <a:lstStyle/>
          <a:p>
            <a:pPr lvl="0"/>
            <a:r>
              <a:rPr lang="en-US" dirty="0"/>
              <a:t>Click to edit Master text styles</a:t>
            </a:r>
          </a:p>
        </p:txBody>
      </p:sp>
      <p:sp>
        <p:nvSpPr>
          <p:cNvPr id="16" name="Content Placeholder 2"/>
          <p:cNvSpPr>
            <a:spLocks noGrp="1"/>
          </p:cNvSpPr>
          <p:nvPr>
            <p:ph sz="quarter" idx="19"/>
          </p:nvPr>
        </p:nvSpPr>
        <p:spPr>
          <a:xfrm>
            <a:off x="4572000" y="5095570"/>
            <a:ext cx="4038600" cy="1143000"/>
          </a:xfrm>
        </p:spPr>
        <p:txBody>
          <a:bodyPr/>
          <a:lstStyle/>
          <a:p>
            <a:pPr lvl="0"/>
            <a:r>
              <a:rPr lang="en-US" dirty="0"/>
              <a:t>Click to edit Master text styles</a:t>
            </a:r>
          </a:p>
        </p:txBody>
      </p:sp>
      <p:sp>
        <p:nvSpPr>
          <p:cNvPr id="18" name="Content Placeholder 2"/>
          <p:cNvSpPr>
            <a:spLocks noGrp="1"/>
          </p:cNvSpPr>
          <p:nvPr>
            <p:ph sz="quarter" idx="21"/>
          </p:nvPr>
        </p:nvSpPr>
        <p:spPr>
          <a:xfrm>
            <a:off x="609600" y="4078048"/>
            <a:ext cx="4038600" cy="1143000"/>
          </a:xfrm>
        </p:spPr>
        <p:txBody>
          <a:bodyPr/>
          <a:lstStyle/>
          <a:p>
            <a:pPr lvl="0"/>
            <a:r>
              <a:rPr lang="en-US" dirty="0"/>
              <a:t>Click to edit Master text styles</a:t>
            </a:r>
          </a:p>
        </p:txBody>
      </p:sp>
      <p:sp>
        <p:nvSpPr>
          <p:cNvPr id="19" name="Content Placeholder 2"/>
          <p:cNvSpPr>
            <a:spLocks noGrp="1"/>
          </p:cNvSpPr>
          <p:nvPr>
            <p:ph sz="quarter" idx="22"/>
          </p:nvPr>
        </p:nvSpPr>
        <p:spPr>
          <a:xfrm>
            <a:off x="4591833" y="5822710"/>
            <a:ext cx="4038600" cy="1143000"/>
          </a:xfrm>
        </p:spPr>
        <p:txBody>
          <a:bodyPr/>
          <a:lstStyle/>
          <a:p>
            <a:pPr lvl="0"/>
            <a:r>
              <a:rPr lang="en-US" dirty="0"/>
              <a:t>Click to edit Master text styles</a:t>
            </a:r>
          </a:p>
        </p:txBody>
      </p:sp>
      <p:sp>
        <p:nvSpPr>
          <p:cNvPr id="17" name="Slide Number Placeholder 5"/>
          <p:cNvSpPr>
            <a:spLocks noGrp="1"/>
          </p:cNvSpPr>
          <p:nvPr>
            <p:ph type="sldNum" sz="quarter" idx="23"/>
          </p:nvPr>
        </p:nvSpPr>
        <p:spPr/>
        <p:txBody>
          <a:bodyPr/>
          <a:lstStyle>
            <a:lvl1pPr>
              <a:defRPr/>
            </a:lvl1pPr>
          </a:lstStyle>
          <a:p>
            <a:fld id="{C8A84A3F-CF40-4284-9429-526773FDD0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9980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10"/>
          </p:nvPr>
        </p:nvSpPr>
        <p:spPr/>
        <p:txBody>
          <a:bodyPr/>
          <a:lstStyle>
            <a:lvl1pPr>
              <a:defRPr/>
            </a:lvl1pPr>
          </a:lstStyle>
          <a:p>
            <a:fld id="{39FF6091-DDCD-409C-89F5-D8A5FE9889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3900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CFD35E1-1FEA-3341-88CB-415724A3511F}" type="slidenum">
              <a:rPr lang="en-US" altLang="en-US"/>
              <a:pPr>
                <a:defRPr/>
              </a:pPr>
              <a:t>‹#›</a:t>
            </a:fld>
            <a:endParaRPr lang="en-US" altLang="en-US" dirty="0"/>
          </a:p>
        </p:txBody>
      </p:sp>
    </p:spTree>
    <p:extLst>
      <p:ext uri="{BB962C8B-B14F-4D97-AF65-F5344CB8AC3E}">
        <p14:creationId xmlns:p14="http://schemas.microsoft.com/office/powerpoint/2010/main" val="19853725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7DEDD0C-279C-4C2B-BA00-A9A36D3AEF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7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42513159-C94B-6F4F-9577-B35F5186F892}" type="slidenum">
              <a:rPr lang="en-US" altLang="en-US"/>
              <a:pPr>
                <a:defRPr/>
              </a:pPr>
              <a:t>‹#›</a:t>
            </a:fld>
            <a:endParaRPr lang="en-US" altLang="en-US" dirty="0"/>
          </a:p>
        </p:txBody>
      </p:sp>
    </p:spTree>
    <p:extLst>
      <p:ext uri="{BB962C8B-B14F-4D97-AF65-F5344CB8AC3E}">
        <p14:creationId xmlns:p14="http://schemas.microsoft.com/office/powerpoint/2010/main" val="55510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73FC8C1-21A5-1147-8DD9-1D8327B39089}" type="slidenum">
              <a:rPr lang="en-US" altLang="en-US"/>
              <a:pPr>
                <a:defRPr/>
              </a:pPr>
              <a:t>‹#›</a:t>
            </a:fld>
            <a:endParaRPr lang="en-US" altLang="en-US" dirty="0"/>
          </a:p>
        </p:txBody>
      </p:sp>
    </p:spTree>
    <p:extLst>
      <p:ext uri="{BB962C8B-B14F-4D97-AF65-F5344CB8AC3E}">
        <p14:creationId xmlns:p14="http://schemas.microsoft.com/office/powerpoint/2010/main" val="960301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C36F45B-8AB7-EE40-930A-CC096C04B6EA}" type="slidenum">
              <a:rPr lang="en-US" altLang="en-US"/>
              <a:pPr>
                <a:defRPr/>
              </a:pPr>
              <a:t>‹#›</a:t>
            </a:fld>
            <a:endParaRPr lang="en-US" altLang="en-US" dirty="0"/>
          </a:p>
        </p:txBody>
      </p:sp>
    </p:spTree>
    <p:extLst>
      <p:ext uri="{BB962C8B-B14F-4D97-AF65-F5344CB8AC3E}">
        <p14:creationId xmlns:p14="http://schemas.microsoft.com/office/powerpoint/2010/main" val="144780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1.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539875"/>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5"/>
          <p:cNvSpPr>
            <a:spLocks noChangeArrowheads="1"/>
          </p:cNvSpPr>
          <p:nvPr userDrawn="1"/>
        </p:nvSpPr>
        <p:spPr bwMode="auto">
          <a:xfrm>
            <a:off x="342900" y="6608763"/>
            <a:ext cx="8458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t>©2017 California Department of Education</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100">
                <a:latin typeface="Arial" panose="020B0604020202020204" pitchFamily="34" charset="0"/>
                <a:ea typeface="MS PGothic" panose="020B0600070205080204" pitchFamily="34" charset="-128"/>
              </a:defRPr>
            </a:lvl1pPr>
          </a:lstStyle>
          <a:p>
            <a:pPr>
              <a:defRPr/>
            </a:pPr>
            <a:fld id="{5E0B5891-AF1F-5945-B85A-52186C380552}" type="slidenum">
              <a:rPr lang="en-US" altLang="en-US"/>
              <a:pPr>
                <a:defRPr/>
              </a:pPr>
              <a:t>‹#›</a:t>
            </a:fld>
            <a:endParaRPr lang="en-US" altLang="en-US" dirty="0"/>
          </a:p>
        </p:txBody>
      </p:sp>
      <p:pic>
        <p:nvPicPr>
          <p:cNvPr id="1030" name="Picture 2"/>
          <p:cNvPicPr>
            <a:picLocks noChangeAspect="1"/>
          </p:cNvPicPr>
          <p:nvPr userDrawn="1"/>
        </p:nvPicPr>
        <p:blipFill>
          <a:blip r:embed="rId17">
            <a:extLst>
              <a:ext uri="{28A0092B-C50C-407E-A947-70E740481C1C}">
                <a14:useLocalDpi xmlns:a14="http://schemas.microsoft.com/office/drawing/2010/main"/>
              </a:ext>
            </a:extLst>
          </a:blip>
          <a:srcRect/>
          <a:stretch>
            <a:fillRect/>
          </a:stretch>
        </p:blipFill>
        <p:spPr bwMode="auto">
          <a:xfrm>
            <a:off x="-1588" y="6149975"/>
            <a:ext cx="688976" cy="69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53" r:id="rId15"/>
  </p:sldLayoutIdLst>
  <p:hf hdr="0" ftr="0" dt="0"/>
  <p:txStyles>
    <p:titleStyle>
      <a:lvl1pPr algn="ctr" defTabSz="457200" rtl="0" eaLnBrk="0" fontAlgn="base" hangingPunct="0">
        <a:spcBef>
          <a:spcPct val="0"/>
        </a:spcBef>
        <a:spcAft>
          <a:spcPct val="0"/>
        </a:spcAft>
        <a:defRPr sz="4000" b="1">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000" b="1">
          <a:solidFill>
            <a:schemeClr val="bg1"/>
          </a:solidFill>
          <a:latin typeface="Arial" charset="0"/>
          <a:ea typeface="MS PGothic" panose="020B0600070205080204" pitchFamily="34" charset="-128"/>
          <a:cs typeface="Arial" charset="0"/>
        </a:defRPr>
      </a:lvl2pPr>
      <a:lvl3pPr algn="ctr" defTabSz="457200" rtl="0" eaLnBrk="0" fontAlgn="base" hangingPunct="0">
        <a:spcBef>
          <a:spcPct val="0"/>
        </a:spcBef>
        <a:spcAft>
          <a:spcPct val="0"/>
        </a:spcAft>
        <a:defRPr sz="4000" b="1">
          <a:solidFill>
            <a:schemeClr val="bg1"/>
          </a:solidFill>
          <a:latin typeface="Arial" charset="0"/>
          <a:ea typeface="MS PGothic" panose="020B0600070205080204" pitchFamily="34" charset="-128"/>
          <a:cs typeface="Arial" charset="0"/>
        </a:defRPr>
      </a:lvl3pPr>
      <a:lvl4pPr algn="ctr" defTabSz="457200" rtl="0" eaLnBrk="0" fontAlgn="base" hangingPunct="0">
        <a:spcBef>
          <a:spcPct val="0"/>
        </a:spcBef>
        <a:spcAft>
          <a:spcPct val="0"/>
        </a:spcAft>
        <a:defRPr sz="4000" b="1">
          <a:solidFill>
            <a:schemeClr val="bg1"/>
          </a:solidFill>
          <a:latin typeface="Arial" charset="0"/>
          <a:ea typeface="MS PGothic" panose="020B0600070205080204" pitchFamily="34" charset="-128"/>
          <a:cs typeface="Arial" charset="0"/>
        </a:defRPr>
      </a:lvl4pPr>
      <a:lvl5pPr algn="ctr" defTabSz="457200" rtl="0" eaLnBrk="0" fontAlgn="base" hangingPunct="0">
        <a:spcBef>
          <a:spcPct val="0"/>
        </a:spcBef>
        <a:spcAft>
          <a:spcPct val="0"/>
        </a:spcAft>
        <a:defRPr sz="4000" b="1">
          <a:solidFill>
            <a:schemeClr val="bg1"/>
          </a:solidFill>
          <a:latin typeface="Arial" charset="0"/>
          <a:ea typeface="MS PGothic" panose="020B0600070205080204" pitchFamily="34" charset="-128"/>
          <a:cs typeface="Arial" charset="0"/>
        </a:defRPr>
      </a:lvl5pPr>
      <a:lvl6pPr marL="457200" algn="ctr" defTabSz="457200" rtl="0" fontAlgn="base">
        <a:spcBef>
          <a:spcPct val="0"/>
        </a:spcBef>
        <a:spcAft>
          <a:spcPct val="0"/>
        </a:spcAft>
        <a:defRPr sz="4400" b="1">
          <a:solidFill>
            <a:schemeClr val="tx1"/>
          </a:solidFill>
          <a:latin typeface="Arial" charset="0"/>
          <a:ea typeface="ＭＳ Ｐゴシック"/>
          <a:cs typeface="Arial" charset="0"/>
        </a:defRPr>
      </a:lvl6pPr>
      <a:lvl7pPr marL="914400" algn="ctr" defTabSz="457200" rtl="0" fontAlgn="base">
        <a:spcBef>
          <a:spcPct val="0"/>
        </a:spcBef>
        <a:spcAft>
          <a:spcPct val="0"/>
        </a:spcAft>
        <a:defRPr sz="4400" b="1">
          <a:solidFill>
            <a:schemeClr val="tx1"/>
          </a:solidFill>
          <a:latin typeface="Arial" charset="0"/>
          <a:ea typeface="ＭＳ Ｐゴシック"/>
          <a:cs typeface="Arial" charset="0"/>
        </a:defRPr>
      </a:lvl7pPr>
      <a:lvl8pPr marL="1371600" algn="ctr" defTabSz="457200" rtl="0" fontAlgn="base">
        <a:spcBef>
          <a:spcPct val="0"/>
        </a:spcBef>
        <a:spcAft>
          <a:spcPct val="0"/>
        </a:spcAft>
        <a:defRPr sz="4400" b="1">
          <a:solidFill>
            <a:schemeClr val="tx1"/>
          </a:solidFill>
          <a:latin typeface="Arial" charset="0"/>
          <a:ea typeface="ＭＳ Ｐゴシック"/>
          <a:cs typeface="Arial" charset="0"/>
        </a:defRPr>
      </a:lvl8pPr>
      <a:lvl9pPr marL="1828800" algn="ctr" defTabSz="457200" rtl="0" fontAlgn="base">
        <a:spcBef>
          <a:spcPct val="0"/>
        </a:spcBef>
        <a:spcAft>
          <a:spcPct val="0"/>
        </a:spcAft>
        <a:defRPr sz="4400" b="1">
          <a:solidFill>
            <a:schemeClr val="tx1"/>
          </a:solidFill>
          <a:latin typeface="Arial" charset="0"/>
          <a:ea typeface="ＭＳ Ｐゴシック"/>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S PGothic" panose="020B0600070205080204" pitchFamily="34" charset="-128"/>
          <a:cs typeface="+mn-cs"/>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9FCF"/>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5"/>
          <p:cNvSpPr>
            <a:spLocks noChangeArrowheads="1"/>
          </p:cNvSpPr>
          <p:nvPr userDrawn="1"/>
        </p:nvSpPr>
        <p:spPr bwMode="auto">
          <a:xfrm>
            <a:off x="685800" y="6624638"/>
            <a:ext cx="84582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a:t>©2016 California Department of Education (CDE) with the WestEd Center for Child &amp; Family Studies, California Preschool Instructional Network (CPIN).  (02/2016) </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fld id="{624375B5-9B91-DE41-AC7B-B0E2847C558A}" type="slidenum">
              <a:rPr lang="en-US" altLang="en-US"/>
              <a:pPr>
                <a:defRPr/>
              </a:pPr>
              <a:t>‹#›</a:t>
            </a:fld>
            <a:endParaRPr lang="en-US" altLang="en-US"/>
          </a:p>
        </p:txBody>
      </p:sp>
      <p:pic>
        <p:nvPicPr>
          <p:cNvPr id="16390" name="Picture 8" descr="HeartSQ"/>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6178550"/>
            <a:ext cx="685800" cy="67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hdr="0" ftr="0" dt="0"/>
  <p:txStyles>
    <p:titleStyle>
      <a:lvl1pPr algn="ctr" defTabSz="457200" rtl="0" eaLnBrk="0" fontAlgn="base" hangingPunct="0">
        <a:spcBef>
          <a:spcPct val="0"/>
        </a:spcBef>
        <a:spcAft>
          <a:spcPct val="0"/>
        </a:spcAft>
        <a:defRPr sz="4400" b="1" kern="1200">
          <a:solidFill>
            <a:schemeClr val="bg1"/>
          </a:solidFill>
          <a:latin typeface="+mj-lt"/>
          <a:ea typeface="MS PGothic" panose="020B0600070205080204" pitchFamily="34" charset="-128"/>
          <a:cs typeface="ＭＳ Ｐゴシック" pitchFamily="-102" charset="-128"/>
        </a:defRPr>
      </a:lvl1pPr>
      <a:lvl2pPr algn="ctr" defTabSz="457200"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pitchFamily="-102" charset="-128"/>
        </a:defRPr>
      </a:lvl2pPr>
      <a:lvl3pPr algn="ctr" defTabSz="457200"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pitchFamily="-102" charset="-128"/>
        </a:defRPr>
      </a:lvl3pPr>
      <a:lvl4pPr algn="ctr" defTabSz="457200"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pitchFamily="-102" charset="-128"/>
        </a:defRPr>
      </a:lvl4pPr>
      <a:lvl5pPr algn="ctr" defTabSz="457200"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pitchFamily="-102"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anose="020B0600070205080204" pitchFamily="34" charset="-128"/>
          <a:cs typeface="ＭＳ Ｐゴシック" pitchFamily="-10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pPr defTabSz="457200" eaLnBrk="1" hangingPunct="1"/>
            <a:fld id="{2276A7FE-81D8-4741-A15D-E58B5E98083B}" type="slidenum">
              <a:rPr lang="en-US" altLang="en-US">
                <a:solidFill>
                  <a:prstClr val="black"/>
                </a:solidFill>
                <a:latin typeface="Arial" panose="020B0604020202020204" pitchFamily="34" charset="0"/>
                <a:ea typeface="MS PGothic" panose="020B0600070205080204" pitchFamily="34" charset="-128"/>
                <a:cs typeface="Arial" panose="020B0604020202020204" pitchFamily="34" charset="0"/>
              </a:rPr>
              <a:pPr defTabSz="457200" eaLnBrk="1" hangingPunct="1"/>
              <a:t>‹#›</a:t>
            </a:fld>
            <a:endParaRPr lang="en-US" altLang="en-US">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Rectangle 5"/>
          <p:cNvSpPr>
            <a:spLocks noChangeArrowheads="1"/>
          </p:cNvSpPr>
          <p:nvPr userDrawn="1"/>
        </p:nvSpPr>
        <p:spPr bwMode="auto">
          <a:xfrm>
            <a:off x="342900" y="6608763"/>
            <a:ext cx="8458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prstClr val="black"/>
                </a:solidFill>
              </a:rPr>
              <a:t>©2016 California Department of Education with the </a:t>
            </a:r>
            <a:r>
              <a:rPr lang="en-US" altLang="en-US" sz="900" dirty="0" err="1">
                <a:solidFill>
                  <a:prstClr val="black"/>
                </a:solidFill>
              </a:rPr>
              <a:t>WestEd</a:t>
            </a:r>
            <a:r>
              <a:rPr lang="en-US" altLang="en-US" sz="900" dirty="0">
                <a:solidFill>
                  <a:prstClr val="black"/>
                </a:solidFill>
              </a:rPr>
              <a:t> Center for Child &amp; Family Studies, California Preschool Instructional Network. </a:t>
            </a:r>
          </a:p>
        </p:txBody>
      </p:sp>
    </p:spTree>
    <p:extLst>
      <p:ext uri="{BB962C8B-B14F-4D97-AF65-F5344CB8AC3E}">
        <p14:creationId xmlns:p14="http://schemas.microsoft.com/office/powerpoint/2010/main" val="18574657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5E0DD"/>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53987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5"/>
          <p:cNvSpPr>
            <a:spLocks noChangeArrowheads="1"/>
          </p:cNvSpPr>
          <p:nvPr userDrawn="1"/>
        </p:nvSpPr>
        <p:spPr bwMode="auto">
          <a:xfrm>
            <a:off x="342900" y="6608763"/>
            <a:ext cx="8458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rgbClr val="000000"/>
                </a:solidFill>
              </a:rPr>
              <a:t>©2016 California Department of Education with the </a:t>
            </a:r>
            <a:r>
              <a:rPr lang="en-US" altLang="en-US" sz="900" dirty="0" err="1">
                <a:solidFill>
                  <a:srgbClr val="000000"/>
                </a:solidFill>
              </a:rPr>
              <a:t>WestEd</a:t>
            </a:r>
            <a:r>
              <a:rPr lang="en-US" altLang="en-US" sz="900" dirty="0">
                <a:solidFill>
                  <a:srgbClr val="000000"/>
                </a:solidFill>
              </a:rPr>
              <a:t> Center for Child &amp; Family Studies, California Preschool Instructional Network. </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100"/>
            </a:lvl1pPr>
          </a:lstStyle>
          <a:p>
            <a:fld id="{3161A917-835D-4D2C-95E8-B83F377C9A0C}" type="slidenum">
              <a:rPr lang="en-US" altLang="en-US">
                <a:solidFill>
                  <a:srgbClr val="000000"/>
                </a:solidFill>
                <a:latin typeface="Arial" panose="020B0604020202020204" pitchFamily="34" charset="0"/>
                <a:ea typeface="MS PGothic" panose="020B0600070205080204" pitchFamily="34" charset="-128"/>
              </a:rPr>
              <a:pPr/>
              <a:t>‹#›</a:t>
            </a:fld>
            <a:endParaRPr lang="en-US" altLang="en-US">
              <a:solidFill>
                <a:srgbClr val="000000"/>
              </a:solidFill>
              <a:latin typeface="Arial" panose="020B0604020202020204" pitchFamily="34" charset="0"/>
              <a:ea typeface="MS PGothic" panose="020B0600070205080204" pitchFamily="34" charset="-128"/>
            </a:endParaRPr>
          </a:p>
        </p:txBody>
      </p:sp>
      <p:pic>
        <p:nvPicPr>
          <p:cNvPr id="1030" name="Picture 2"/>
          <p:cNvPicPr>
            <a:picLocks noChangeAspect="1"/>
          </p:cNvPicPr>
          <p:nvPr userDrawn="1"/>
        </p:nvPicPr>
        <p:blipFill>
          <a:blip r:embed="rId20">
            <a:extLst>
              <a:ext uri="{28A0092B-C50C-407E-A947-70E740481C1C}">
                <a14:useLocalDpi xmlns:a14="http://schemas.microsoft.com/office/drawing/2010/main"/>
              </a:ext>
            </a:extLst>
          </a:blip>
          <a:srcRect/>
          <a:stretch>
            <a:fillRect/>
          </a:stretch>
        </p:blipFill>
        <p:spPr bwMode="auto">
          <a:xfrm>
            <a:off x="-1588" y="6149975"/>
            <a:ext cx="688976" cy="69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767314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hf hdr="0" ftr="0" dt="0"/>
  <p:txStyles>
    <p:titleStyle>
      <a:lvl1pPr algn="ctr" defTabSz="457200" rtl="0" eaLnBrk="0" fontAlgn="base" hangingPunct="0">
        <a:spcBef>
          <a:spcPct val="0"/>
        </a:spcBef>
        <a:spcAft>
          <a:spcPct val="0"/>
        </a:spcAft>
        <a:defRPr sz="4000" b="1">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5pPr>
      <a:lvl6pPr marL="457200" algn="ctr" defTabSz="457200" rtl="0" fontAlgn="base">
        <a:spcBef>
          <a:spcPct val="0"/>
        </a:spcBef>
        <a:spcAft>
          <a:spcPct val="0"/>
        </a:spcAft>
        <a:defRPr sz="4400" b="1">
          <a:solidFill>
            <a:schemeClr val="tx1"/>
          </a:solidFill>
          <a:latin typeface="Arial" charset="0"/>
          <a:ea typeface="ＭＳ Ｐゴシック"/>
          <a:cs typeface="Arial" charset="0"/>
        </a:defRPr>
      </a:lvl6pPr>
      <a:lvl7pPr marL="914400" algn="ctr" defTabSz="457200" rtl="0" fontAlgn="base">
        <a:spcBef>
          <a:spcPct val="0"/>
        </a:spcBef>
        <a:spcAft>
          <a:spcPct val="0"/>
        </a:spcAft>
        <a:defRPr sz="4400" b="1">
          <a:solidFill>
            <a:schemeClr val="tx1"/>
          </a:solidFill>
          <a:latin typeface="Arial" charset="0"/>
          <a:ea typeface="ＭＳ Ｐゴシック"/>
          <a:cs typeface="Arial" charset="0"/>
        </a:defRPr>
      </a:lvl7pPr>
      <a:lvl8pPr marL="1371600" algn="ctr" defTabSz="457200" rtl="0" fontAlgn="base">
        <a:spcBef>
          <a:spcPct val="0"/>
        </a:spcBef>
        <a:spcAft>
          <a:spcPct val="0"/>
        </a:spcAft>
        <a:defRPr sz="4400" b="1">
          <a:solidFill>
            <a:schemeClr val="tx1"/>
          </a:solidFill>
          <a:latin typeface="Arial" charset="0"/>
          <a:ea typeface="ＭＳ Ｐゴシック"/>
          <a:cs typeface="Arial" charset="0"/>
        </a:defRPr>
      </a:lvl8pPr>
      <a:lvl9pPr marL="1828800" algn="ctr" defTabSz="457200" rtl="0" fontAlgn="base">
        <a:spcBef>
          <a:spcPct val="0"/>
        </a:spcBef>
        <a:spcAft>
          <a:spcPct val="0"/>
        </a:spcAft>
        <a:defRPr sz="4400" b="1">
          <a:solidFill>
            <a:schemeClr val="tx1"/>
          </a:solidFill>
          <a:latin typeface="Arial" charset="0"/>
          <a:ea typeface="ＭＳ Ｐゴシック"/>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cs typeface="+mn-cs"/>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hyperlink" Target="http://www.cde.ca.gov/be/st/ss/documents/finalelaccssstandards.pdf" TargetMode="External"/><Relationship Id="rId3" Type="http://schemas.openxmlformats.org/officeDocument/2006/relationships/hyperlink" Target="http://www.cde.ca.gov/sp/cd/re/documents/preschoollf.pdf" TargetMode="External"/><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hyperlink" Target="http://www.cde.ca.gov/sp/cd/re/documents/psalignment.pdf" TargetMode="External"/><Relationship Id="rId10" Type="http://schemas.openxmlformats.org/officeDocument/2006/relationships/hyperlink" Target="http://www.drdpk.org/docs/DRDPK2015FULL081214v5.pdf" TargetMode="External"/><Relationship Id="rId4" Type="http://schemas.openxmlformats.org/officeDocument/2006/relationships/image" Target="../media/image22.jpe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cde.ca.gov/sp/cd/re/cddpublications.asp"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C:\Users\jenna\Desktop\Heidi%20SE\TK%20Social%20Interactions\video\130612ThompsonPart4.mp4" TargetMode="External"/><Relationship Id="rId1" Type="http://schemas.microsoft.com/office/2007/relationships/media" Target="\C:\Users\jenna\Desktop\Heidi%20SE\TK%20Social%20Interactions\video\130612ThompsonPart4.mp4" TargetMode="External"/><Relationship Id="rId5" Type="http://schemas.openxmlformats.org/officeDocument/2006/relationships/image" Target="../media/image4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jpeg"/><Relationship Id="rId17" Type="http://schemas.openxmlformats.org/officeDocument/2006/relationships/image" Target="../media/image14.JPG"/><Relationship Id="rId2" Type="http://schemas.openxmlformats.org/officeDocument/2006/relationships/notesSlide" Target="../notesSlides/notesSlide4.xml"/><Relationship Id="rId16"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www.cde.ca.gov/sp/cd/re/documents/psalignment.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17878809062_0d5c1fc38d_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itle 1"/>
          <p:cNvSpPr>
            <a:spLocks noGrp="1"/>
          </p:cNvSpPr>
          <p:nvPr>
            <p:ph type="ctrTitle" idx="4294967295"/>
          </p:nvPr>
        </p:nvSpPr>
        <p:spPr>
          <a:xfrm>
            <a:off x="0" y="0"/>
            <a:ext cx="9144000" cy="1470025"/>
          </a:xfrm>
        </p:spPr>
        <p:txBody>
          <a:bodyPr/>
          <a:lstStyle/>
          <a:p>
            <a:r>
              <a:rPr lang="en-US" altLang="en-US" dirty="0">
                <a:solidFill>
                  <a:schemeClr val="bg1"/>
                </a:solidFill>
                <a:ea typeface="MS PGothic" charset="-128"/>
              </a:rPr>
              <a:t>Social-Emotional Development </a:t>
            </a:r>
            <a:br>
              <a:rPr lang="en-US" altLang="en-US" dirty="0">
                <a:solidFill>
                  <a:schemeClr val="bg1"/>
                </a:solidFill>
                <a:ea typeface="MS PGothic" charset="-128"/>
              </a:rPr>
            </a:br>
            <a:r>
              <a:rPr lang="en-US" altLang="en-US" dirty="0">
                <a:solidFill>
                  <a:schemeClr val="bg1"/>
                </a:solidFill>
                <a:ea typeface="MS PGothic" charset="-128"/>
              </a:rPr>
              <a:t>in Transitional Kindergarten (TK)</a:t>
            </a:r>
          </a:p>
        </p:txBody>
      </p:sp>
      <p:sp>
        <p:nvSpPr>
          <p:cNvPr id="33795" name="Subtitle 2"/>
          <p:cNvSpPr>
            <a:spLocks noGrp="1"/>
          </p:cNvSpPr>
          <p:nvPr>
            <p:ph type="subTitle" idx="4294967295"/>
          </p:nvPr>
        </p:nvSpPr>
        <p:spPr>
          <a:xfrm>
            <a:off x="0" y="6019800"/>
            <a:ext cx="8915400" cy="763588"/>
          </a:xfrm>
        </p:spPr>
        <p:txBody>
          <a:bodyPr/>
          <a:lstStyle/>
          <a:p>
            <a:pPr marL="0" indent="0" algn="ctr">
              <a:buFont typeface="Arial" charset="0"/>
              <a:buNone/>
            </a:pPr>
            <a:r>
              <a:rPr lang="en-US" altLang="en-US" sz="4000" b="1" dirty="0">
                <a:solidFill>
                  <a:schemeClr val="bg1"/>
                </a:solidFill>
                <a:ea typeface="MS PGothic" charset="-128"/>
              </a:rPr>
              <a:t>Social Interactions</a:t>
            </a:r>
          </a:p>
        </p:txBody>
      </p:sp>
      <p:sp>
        <p:nvSpPr>
          <p:cNvPr id="3379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179A50F3-1362-B84F-A9E3-2FD586A54371}" type="slidenum">
              <a:rPr lang="en-US" altLang="en-US" sz="1100"/>
              <a:pPr>
                <a:spcBef>
                  <a:spcPct val="0"/>
                </a:spcBef>
                <a:buFontTx/>
                <a:buNone/>
              </a:pPr>
              <a:t>1</a:t>
            </a:fld>
            <a:endParaRPr lang="en-US" altLang="en-US"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88900" y="0"/>
            <a:ext cx="9232900" cy="7116763"/>
          </a:xfrm>
        </p:spPr>
      </p:pic>
      <p:sp>
        <p:nvSpPr>
          <p:cNvPr id="78849" name="Title 2"/>
          <p:cNvSpPr>
            <a:spLocks noGrp="1"/>
          </p:cNvSpPr>
          <p:nvPr>
            <p:ph type="title"/>
          </p:nvPr>
        </p:nvSpPr>
        <p:spPr/>
        <p:txBody>
          <a:bodyPr/>
          <a:lstStyle/>
          <a:p>
            <a:r>
              <a:rPr lang="en-US" altLang="en-US" dirty="0">
                <a:solidFill>
                  <a:schemeClr val="bg1"/>
                </a:solidFill>
                <a:ea typeface="MS PGothic" charset="-128"/>
              </a:rPr>
              <a:t>Stress</a:t>
            </a:r>
          </a:p>
        </p:txBody>
      </p:sp>
      <p:sp>
        <p:nvSpPr>
          <p:cNvPr id="78851" name="Rectangle 5"/>
          <p:cNvSpPr>
            <a:spLocks noGrp="1"/>
          </p:cNvSpPr>
          <p:nvPr>
            <p:ph sz="half" idx="1"/>
          </p:nvPr>
        </p:nvSpPr>
        <p:spPr>
          <a:xfrm>
            <a:off x="-76200" y="5029200"/>
            <a:ext cx="6781800" cy="2057400"/>
          </a:xfrm>
          <a:solidFill>
            <a:schemeClr val="tx2">
              <a:alpha val="54117"/>
            </a:schemeClr>
          </a:solidFill>
        </p:spPr>
        <p:txBody>
          <a:bodyPr/>
          <a:lstStyle/>
          <a:p>
            <a:pPr marL="0" indent="0">
              <a:buFont typeface="Arial" charset="0"/>
              <a:buNone/>
            </a:pPr>
            <a:r>
              <a:rPr lang="en-US" altLang="en-US" dirty="0">
                <a:solidFill>
                  <a:schemeClr val="bg1"/>
                </a:solidFill>
                <a:ea typeface="MS PGothic" charset="-128"/>
              </a:rPr>
              <a:t>“Children under stress may exhibit behaviors that require more support from their teachers”</a:t>
            </a:r>
          </a:p>
          <a:p>
            <a:pPr marL="0" indent="0">
              <a:buNone/>
            </a:pPr>
            <a:r>
              <a:rPr lang="en-US" altLang="en-US" sz="1800" b="1" dirty="0">
                <a:solidFill>
                  <a:schemeClr val="bg1"/>
                </a:solidFill>
                <a:ea typeface="MS PGothic" charset="-128"/>
              </a:rPr>
              <a:t>(PCF, Vol. 1, p. 41).</a:t>
            </a:r>
          </a:p>
          <a:p>
            <a:pPr marL="0" indent="0">
              <a:buFont typeface="Arial" charset="0"/>
              <a:buNone/>
            </a:pPr>
            <a:endParaRPr lang="en-US" altLang="en-US" sz="1800" dirty="0">
              <a:solidFill>
                <a:schemeClr val="bg1"/>
              </a:solidFill>
              <a:ea typeface="MS PGothic" charset="-128"/>
            </a:endParaRPr>
          </a:p>
        </p:txBody>
      </p:sp>
      <p:sp>
        <p:nvSpPr>
          <p:cNvPr id="78852"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C0451259-D824-9446-8126-BEE0CBDE31D4}" type="slidenum">
              <a:rPr lang="en-US" altLang="en-US" sz="1200"/>
              <a:pPr>
                <a:spcBef>
                  <a:spcPct val="0"/>
                </a:spcBef>
                <a:buFontTx/>
                <a:buNone/>
              </a:pPr>
              <a:t>10</a:t>
            </a:fld>
            <a:endParaRPr lang="en-US" altLang="en-US" sz="1200"/>
          </a:p>
        </p:txBody>
      </p:sp>
      <p:sp>
        <p:nvSpPr>
          <p:cNvPr id="7" name="Rectangle 6">
            <a:extLst>
              <a:ext uri="{FF2B5EF4-FFF2-40B4-BE49-F238E27FC236}">
                <a16:creationId xmlns:a16="http://schemas.microsoft.com/office/drawing/2014/main" id="{492F9B03-A844-4C6B-B26F-CCDAA4C0BD4A}"/>
              </a:ext>
            </a:extLst>
          </p:cNvPr>
          <p:cNvSpPr>
            <a:spLocks noChangeArrowheads="1"/>
          </p:cNvSpPr>
          <p:nvPr/>
        </p:nvSpPr>
        <p:spPr bwMode="auto">
          <a:xfrm>
            <a:off x="685800" y="6822831"/>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1939195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descr="17883210111_a7959f65c7_z"/>
          <p:cNvPicPr>
            <a:picLocks noChangeAspect="1" noChangeArrowheads="1"/>
          </p:cNvPicPr>
          <p:nvPr/>
        </p:nvPicPr>
        <p:blipFill>
          <a:blip r:embed="rId3" cstate="email">
            <a:lum bright="42000" contrast="-7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8" name="Rectangle 2"/>
          <p:cNvSpPr>
            <a:spLocks noGrp="1"/>
          </p:cNvSpPr>
          <p:nvPr>
            <p:ph type="title"/>
          </p:nvPr>
        </p:nvSpPr>
        <p:spPr/>
        <p:txBody>
          <a:bodyPr/>
          <a:lstStyle/>
          <a:p>
            <a:r>
              <a:rPr lang="en-US" altLang="en-US" dirty="0">
                <a:solidFill>
                  <a:schemeClr val="tx1"/>
                </a:solidFill>
                <a:ea typeface="MS PGothic" charset="-128"/>
              </a:rPr>
              <a:t>Today’</a:t>
            </a:r>
            <a:r>
              <a:rPr lang="en-US" altLang="ja-JP" dirty="0">
                <a:solidFill>
                  <a:schemeClr val="tx1"/>
                </a:solidFill>
                <a:ea typeface="MS PGothic" charset="-128"/>
              </a:rPr>
              <a:t>s Focus: The Social Interactions Strand</a:t>
            </a:r>
            <a:endParaRPr lang="en-US" altLang="en-US" dirty="0">
              <a:solidFill>
                <a:schemeClr val="tx1"/>
              </a:solidFill>
              <a:ea typeface="MS PGothic" charset="-128"/>
            </a:endParaRPr>
          </a:p>
        </p:txBody>
      </p:sp>
      <p:sp>
        <p:nvSpPr>
          <p:cNvPr id="70659" name="Rectangle 3"/>
          <p:cNvSpPr>
            <a:spLocks noGrp="1" noChangeArrowheads="1"/>
          </p:cNvSpPr>
          <p:nvPr>
            <p:ph idx="1"/>
          </p:nvPr>
        </p:nvSpPr>
        <p:spPr>
          <a:xfrm>
            <a:off x="457200" y="1749425"/>
            <a:ext cx="8229600" cy="4525963"/>
          </a:xfrm>
        </p:spPr>
        <p:txBody>
          <a:bodyPr/>
          <a:lstStyle/>
          <a:p>
            <a:pPr>
              <a:spcAft>
                <a:spcPts val="2400"/>
              </a:spcAft>
            </a:pPr>
            <a:r>
              <a:rPr lang="en-US" altLang="en-US" dirty="0">
                <a:ea typeface="MS PGothic" charset="-128"/>
              </a:rPr>
              <a:t>Interactions with Familiar Adults</a:t>
            </a:r>
          </a:p>
          <a:p>
            <a:pPr>
              <a:spcAft>
                <a:spcPts val="2400"/>
              </a:spcAft>
            </a:pPr>
            <a:r>
              <a:rPr lang="en-US" altLang="en-US" dirty="0">
                <a:ea typeface="MS PGothic" charset="-128"/>
              </a:rPr>
              <a:t>Interactions with Peers		</a:t>
            </a:r>
          </a:p>
          <a:p>
            <a:pPr>
              <a:spcAft>
                <a:spcPts val="2400"/>
              </a:spcAft>
            </a:pPr>
            <a:r>
              <a:rPr lang="en-US" altLang="en-US" dirty="0">
                <a:ea typeface="MS PGothic" charset="-128"/>
              </a:rPr>
              <a:t>Group Participation</a:t>
            </a:r>
          </a:p>
          <a:p>
            <a:pPr>
              <a:spcAft>
                <a:spcPts val="2400"/>
              </a:spcAft>
            </a:pPr>
            <a:r>
              <a:rPr lang="en-US" altLang="en-US" dirty="0">
                <a:ea typeface="MS PGothic" charset="-128"/>
              </a:rPr>
              <a:t>Cooperation and Responsibility</a:t>
            </a:r>
          </a:p>
        </p:txBody>
      </p:sp>
      <p:sp>
        <p:nvSpPr>
          <p:cNvPr id="7066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4A75ECE6-75BE-6144-A0C0-9A6BC4E21B6F}" type="slidenum">
              <a:rPr lang="en-US" altLang="en-US" sz="1100"/>
              <a:pPr>
                <a:spcBef>
                  <a:spcPct val="0"/>
                </a:spcBef>
                <a:buFontTx/>
                <a:buNone/>
              </a:pPr>
              <a:t>11</a:t>
            </a:fld>
            <a:endParaRPr lang="en-US" altLang="en-US" sz="1100"/>
          </a:p>
        </p:txBody>
      </p:sp>
    </p:spTree>
    <p:extLst>
      <p:ext uri="{BB962C8B-B14F-4D97-AF65-F5344CB8AC3E}">
        <p14:creationId xmlns:p14="http://schemas.microsoft.com/office/powerpoint/2010/main" val="823431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69" y="154067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 name="Right Arrow 13"/>
          <p:cNvSpPr/>
          <p:nvPr/>
        </p:nvSpPr>
        <p:spPr>
          <a:xfrm rot="5400000">
            <a:off x="3778250" y="1817688"/>
            <a:ext cx="1587500" cy="787400"/>
          </a:xfrm>
          <a:prstGeom prst="rightArrow">
            <a:avLst/>
          </a:prstGeom>
          <a:solidFill>
            <a:srgbClr val="DE007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3" name="Right Arrow 12"/>
          <p:cNvSpPr/>
          <p:nvPr/>
        </p:nvSpPr>
        <p:spPr>
          <a:xfrm rot="5400000">
            <a:off x="1070769" y="1540672"/>
            <a:ext cx="1033461" cy="787400"/>
          </a:xfrm>
          <a:prstGeom prst="rightArrow">
            <a:avLst/>
          </a:prstGeom>
          <a:solidFill>
            <a:srgbClr val="FF85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 name="Title 4"/>
          <p:cNvSpPr>
            <a:spLocks noGrp="1"/>
          </p:cNvSpPr>
          <p:nvPr>
            <p:ph type="title" sz="quarter"/>
          </p:nvPr>
        </p:nvSpPr>
        <p:spPr>
          <a:noFill/>
          <a:ln w="38100">
            <a:solidFill>
              <a:schemeClr val="bg1"/>
            </a:solidFill>
          </a:ln>
        </p:spPr>
        <p:txBody>
          <a:bodyPr/>
          <a:lstStyle/>
          <a:p>
            <a:pPr>
              <a:defRPr/>
            </a:pPr>
            <a:r>
              <a:rPr lang="en-US" dirty="0"/>
              <a:t>Three Guiding Questions</a:t>
            </a:r>
          </a:p>
        </p:txBody>
      </p:sp>
      <p:sp>
        <p:nvSpPr>
          <p:cNvPr id="6" name="Content Placeholder 5"/>
          <p:cNvSpPr>
            <a:spLocks noGrp="1"/>
          </p:cNvSpPr>
          <p:nvPr>
            <p:ph sz="quarter" idx="1"/>
          </p:nvPr>
        </p:nvSpPr>
        <p:spPr>
          <a:xfrm>
            <a:off x="457200" y="2446582"/>
            <a:ext cx="2642616" cy="2735017"/>
          </a:xfrm>
          <a:solidFill>
            <a:srgbClr val="FF85C5"/>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 progressions for the Social Interactions strand?</a:t>
            </a:r>
          </a:p>
          <a:p>
            <a:pPr marL="0" indent="0">
              <a:buFont typeface="Arial" panose="020B0604020202020204" pitchFamily="34" charset="0"/>
              <a:buNone/>
              <a:defRPr/>
            </a:pPr>
            <a:endParaRPr lang="en-US" sz="2400" b="1" dirty="0">
              <a:solidFill>
                <a:schemeClr val="bg1"/>
              </a:solidFill>
            </a:endParaRPr>
          </a:p>
        </p:txBody>
      </p:sp>
      <p:sp>
        <p:nvSpPr>
          <p:cNvPr id="7" name="Content Placeholder 6"/>
          <p:cNvSpPr>
            <a:spLocks noGrp="1"/>
          </p:cNvSpPr>
          <p:nvPr>
            <p:ph sz="quarter" idx="2"/>
          </p:nvPr>
        </p:nvSpPr>
        <p:spPr>
          <a:xfrm>
            <a:off x="3250692" y="2928084"/>
            <a:ext cx="2642616" cy="3039391"/>
          </a:xfrm>
          <a:solidFill>
            <a:srgbClr val="DE0074"/>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developmentally appropriate strategies to support social interactions?</a:t>
            </a:r>
          </a:p>
          <a:p>
            <a:pPr marL="0" indent="0">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172199" y="2446583"/>
            <a:ext cx="2642616" cy="2735016"/>
          </a:xfrm>
          <a:solidFill>
            <a:srgbClr val="B0005D"/>
          </a:solidFill>
          <a:ln w="38100">
            <a:solidFill>
              <a:schemeClr val="lt1">
                <a:hueOff val="0"/>
                <a:satOff val="0"/>
                <a:lumOff val="0"/>
              </a:schemeClr>
            </a:solidFill>
          </a:ln>
        </p:spPr>
        <p:txBody>
          <a:bodyPr anchor="ctr"/>
          <a:lstStyle/>
          <a:p>
            <a:pPr marL="0" indent="0" algn="ctr">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rPr>
              <a:t>How can I incorporate these strategies into my existing TK classroom?</a:t>
            </a:r>
          </a:p>
          <a:p>
            <a:pPr marL="0" indent="0">
              <a:buFont typeface="Arial" panose="020B0604020202020204" pitchFamily="34" charset="0"/>
              <a:buNone/>
              <a:defRPr/>
            </a:pPr>
            <a:endParaRPr lang="en-US" sz="2400" b="1" dirty="0">
              <a:solidFill>
                <a:schemeClr val="bg1"/>
              </a:solidFill>
            </a:endParaRPr>
          </a:p>
        </p:txBody>
      </p:sp>
      <p:sp>
        <p:nvSpPr>
          <p:cNvPr id="10249"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BDA949-EC3F-4F03-BCC8-E2C86A073228}" type="slidenum">
              <a:rPr lang="en-US" altLang="en-US">
                <a:solidFill>
                  <a:srgbClr val="000000"/>
                </a:solidFill>
              </a:rPr>
              <a:pPr algn="r"/>
              <a:t>12</a:t>
            </a:fld>
            <a:endParaRPr lang="en-US" altLang="en-US">
              <a:solidFill>
                <a:srgbClr val="000000"/>
              </a:solidFill>
            </a:endParaRPr>
          </a:p>
        </p:txBody>
      </p:sp>
    </p:spTree>
    <p:extLst>
      <p:ext uri="{BB962C8B-B14F-4D97-AF65-F5344CB8AC3E}">
        <p14:creationId xmlns:p14="http://schemas.microsoft.com/office/powerpoint/2010/main" val="371773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69" y="154067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 name="Right Arrow 13"/>
          <p:cNvSpPr/>
          <p:nvPr/>
        </p:nvSpPr>
        <p:spPr>
          <a:xfrm rot="5400000">
            <a:off x="3778250" y="1817688"/>
            <a:ext cx="1587500" cy="787400"/>
          </a:xfrm>
          <a:prstGeom prst="rightArrow">
            <a:avLst/>
          </a:prstGeom>
          <a:solidFill>
            <a:srgbClr val="DE007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3" name="Right Arrow 12"/>
          <p:cNvSpPr/>
          <p:nvPr/>
        </p:nvSpPr>
        <p:spPr>
          <a:xfrm rot="5400000">
            <a:off x="1070769" y="1540672"/>
            <a:ext cx="1033461" cy="787400"/>
          </a:xfrm>
          <a:prstGeom prst="rightArrow">
            <a:avLst/>
          </a:prstGeom>
          <a:solidFill>
            <a:srgbClr val="FF85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 name="Title 4"/>
          <p:cNvSpPr>
            <a:spLocks noGrp="1"/>
          </p:cNvSpPr>
          <p:nvPr>
            <p:ph type="title" sz="quarter"/>
          </p:nvPr>
        </p:nvSpPr>
        <p:spPr>
          <a:noFill/>
          <a:ln w="38100">
            <a:solidFill>
              <a:schemeClr val="bg1"/>
            </a:solidFill>
          </a:ln>
        </p:spPr>
        <p:txBody>
          <a:bodyPr/>
          <a:lstStyle/>
          <a:p>
            <a:pPr>
              <a:defRPr/>
            </a:pPr>
            <a:r>
              <a:rPr lang="en-US" dirty="0"/>
              <a:t>Three Guiding Questions</a:t>
            </a:r>
          </a:p>
        </p:txBody>
      </p:sp>
      <p:sp>
        <p:nvSpPr>
          <p:cNvPr id="6" name="Content Placeholder 5"/>
          <p:cNvSpPr>
            <a:spLocks noGrp="1"/>
          </p:cNvSpPr>
          <p:nvPr>
            <p:ph sz="quarter" idx="1"/>
          </p:nvPr>
        </p:nvSpPr>
        <p:spPr>
          <a:xfrm>
            <a:off x="457200" y="2446582"/>
            <a:ext cx="2642616" cy="2735017"/>
          </a:xfrm>
          <a:solidFill>
            <a:srgbClr val="FF85C5"/>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 progressions for the Social Interactions strand?</a:t>
            </a:r>
          </a:p>
          <a:p>
            <a:pPr marL="0" indent="0">
              <a:buFont typeface="Arial" panose="020B0604020202020204" pitchFamily="34" charset="0"/>
              <a:buNone/>
              <a:defRPr/>
            </a:pPr>
            <a:endParaRPr lang="en-US" sz="2400" b="1" dirty="0">
              <a:solidFill>
                <a:schemeClr val="bg1"/>
              </a:solidFill>
            </a:endParaRPr>
          </a:p>
        </p:txBody>
      </p:sp>
      <p:sp>
        <p:nvSpPr>
          <p:cNvPr id="7" name="Content Placeholder 6"/>
          <p:cNvSpPr>
            <a:spLocks noGrp="1"/>
          </p:cNvSpPr>
          <p:nvPr>
            <p:ph sz="quarter" idx="2"/>
          </p:nvPr>
        </p:nvSpPr>
        <p:spPr>
          <a:xfrm>
            <a:off x="3250692" y="2928084"/>
            <a:ext cx="2642616" cy="3039391"/>
          </a:xfrm>
          <a:solidFill>
            <a:srgbClr val="DE0074"/>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developmentally appropriate strategies to support social interactions?</a:t>
            </a:r>
          </a:p>
          <a:p>
            <a:pPr marL="0" indent="0">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172199" y="2446583"/>
            <a:ext cx="2642616" cy="2735016"/>
          </a:xfrm>
          <a:solidFill>
            <a:srgbClr val="B0005D"/>
          </a:solidFill>
          <a:ln w="38100">
            <a:solidFill>
              <a:schemeClr val="lt1">
                <a:hueOff val="0"/>
                <a:satOff val="0"/>
                <a:lumOff val="0"/>
              </a:schemeClr>
            </a:solidFill>
          </a:ln>
        </p:spPr>
        <p:txBody>
          <a:bodyPr anchor="ctr"/>
          <a:lstStyle/>
          <a:p>
            <a:pPr marL="0" indent="0" algn="ctr">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rPr>
              <a:t>How can I incorporate these strategies into my existing TK classroom?</a:t>
            </a:r>
          </a:p>
          <a:p>
            <a:pPr marL="0" indent="0">
              <a:buFont typeface="Arial" panose="020B0604020202020204" pitchFamily="34" charset="0"/>
              <a:buNone/>
              <a:defRPr/>
            </a:pPr>
            <a:endParaRPr lang="en-US" sz="2400" b="1" dirty="0">
              <a:solidFill>
                <a:schemeClr val="bg1"/>
              </a:solidFill>
            </a:endParaRPr>
          </a:p>
        </p:txBody>
      </p:sp>
      <p:sp>
        <p:nvSpPr>
          <p:cNvPr id="10249"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BDA949-EC3F-4F03-BCC8-E2C86A073228}" type="slidenum">
              <a:rPr lang="en-US" altLang="en-US">
                <a:solidFill>
                  <a:srgbClr val="000000"/>
                </a:solidFill>
              </a:rPr>
              <a:pPr algn="r"/>
              <a:t>13</a:t>
            </a:fld>
            <a:endParaRPr lang="en-US" altLang="en-US">
              <a:solidFill>
                <a:srgbClr val="000000"/>
              </a:solidFill>
            </a:endParaRPr>
          </a:p>
        </p:txBody>
      </p:sp>
      <p:sp>
        <p:nvSpPr>
          <p:cNvPr id="10" name="AutoShape 6">
            <a:extLst>
              <a:ext uri="{FF2B5EF4-FFF2-40B4-BE49-F238E27FC236}">
                <a16:creationId xmlns:a16="http://schemas.microsoft.com/office/drawing/2014/main" id="{443B8558-0BA1-463B-BE5D-26EB61416135}"/>
              </a:ext>
            </a:extLst>
          </p:cNvPr>
          <p:cNvSpPr>
            <a:spLocks noChangeArrowheads="1"/>
          </p:cNvSpPr>
          <p:nvPr/>
        </p:nvSpPr>
        <p:spPr bwMode="auto">
          <a:xfrm>
            <a:off x="306324" y="2286000"/>
            <a:ext cx="3007361" cy="3124200"/>
          </a:xfrm>
          <a:prstGeom prst="roundRect">
            <a:avLst>
              <a:gd name="adj" fmla="val 16667"/>
            </a:avLst>
          </a:prstGeom>
          <a:noFill/>
          <a:ln w="6350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818058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p:txBody>
          <a:bodyPr/>
          <a:lstStyle/>
          <a:p>
            <a:r>
              <a:rPr lang="en-US" altLang="en-US" sz="2800" dirty="0">
                <a:solidFill>
                  <a:srgbClr val="000000"/>
                </a:solidFill>
                <a:ea typeface="MS PGothic" charset="-128"/>
              </a:rPr>
              <a:t>A Deeper Look at the Developmental Progressions of Social Emotional Development, Social Interactions</a:t>
            </a:r>
          </a:p>
        </p:txBody>
      </p:sp>
      <p:pic>
        <p:nvPicPr>
          <p:cNvPr id="46081" name="Content Placeholder 20">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3371850" y="1692276"/>
            <a:ext cx="2400300" cy="3124200"/>
          </a:xfrm>
          <a:ln>
            <a:solidFill>
              <a:srgbClr val="000000"/>
            </a:solidFill>
            <a:miter lim="800000"/>
            <a:headEnd/>
            <a:tailEnd/>
          </a:ln>
        </p:spPr>
      </p:pic>
      <p:sp>
        <p:nvSpPr>
          <p:cNvPr id="4608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lgn="r">
              <a:spcBef>
                <a:spcPct val="0"/>
              </a:spcBef>
              <a:buFontTx/>
              <a:buNone/>
            </a:pPr>
            <a:fld id="{FAAC50BE-864B-AF4C-8260-F027B9C10BF6}" type="slidenum">
              <a:rPr lang="en-US" altLang="en-US" sz="1200"/>
              <a:pPr algn="r">
                <a:spcBef>
                  <a:spcPct val="0"/>
                </a:spcBef>
                <a:buFontTx/>
                <a:buNone/>
              </a:pPr>
              <a:t>14</a:t>
            </a:fld>
            <a:endParaRPr lang="en-US" altLang="en-US" sz="1200"/>
          </a:p>
        </p:txBody>
      </p:sp>
      <p:pic>
        <p:nvPicPr>
          <p:cNvPr id="46084" name="Picture 4" descr="cover">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1752600"/>
            <a:ext cx="2305050" cy="29845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6086"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8400" y="1752600"/>
            <a:ext cx="24384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7" name="Picture 11">
            <a:hlinkClick r:id="rId8"/>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57800" y="4191000"/>
            <a:ext cx="3167063"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6085" name="Content Placeholder 2">
            <a:hlinkClick r:id="rId10"/>
          </p:cNvPr>
          <p:cNvPicPr>
            <a:picLocks noGrp="1" noChangeAspect="1"/>
          </p:cNvPicPr>
          <p:nvPr>
            <p:ph sz="half" idx="2"/>
          </p:nvPr>
        </p:nvPicPr>
        <p:blipFill>
          <a:blip r:embed="rId11" cstate="email">
            <a:extLst>
              <a:ext uri="{28A0092B-C50C-407E-A947-70E740481C1C}">
                <a14:useLocalDpi xmlns:a14="http://schemas.microsoft.com/office/drawing/2010/main"/>
              </a:ext>
            </a:extLst>
          </a:blip>
          <a:stretch>
            <a:fillRect/>
          </a:stretch>
        </p:blipFill>
        <p:spPr>
          <a:xfrm>
            <a:off x="1238667" y="4099200"/>
            <a:ext cx="3333333" cy="2209524"/>
          </a:xfrm>
          <a:ln>
            <a:solidFill>
              <a:schemeClr val="tx1"/>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p:txBody>
          <a:bodyPr/>
          <a:lstStyle/>
          <a:p>
            <a:r>
              <a:rPr lang="en-US" dirty="0">
                <a:latin typeface="Arial" charset="0"/>
                <a:ea typeface="MS Pゴシック" charset="0"/>
              </a:rPr>
              <a:t>Preschool Learning Foundations</a:t>
            </a:r>
          </a:p>
        </p:txBody>
      </p:sp>
      <p:pic>
        <p:nvPicPr>
          <p:cNvPr id="61442" name="Picture 5" descr="Picture1">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tretch>
            <a:fillRect/>
          </a:stretch>
        </p:blipFill>
        <p:spPr>
          <a:xfrm>
            <a:off x="743166" y="1417638"/>
            <a:ext cx="3466667" cy="4432070"/>
          </a:xfrm>
        </p:spPr>
      </p:pic>
      <p:sp>
        <p:nvSpPr>
          <p:cNvPr id="61444" name="Rectangle 4"/>
          <p:cNvSpPr>
            <a:spLocks noGrp="1" noChangeArrowheads="1"/>
          </p:cNvSpPr>
          <p:nvPr>
            <p:ph sz="half" idx="2"/>
          </p:nvPr>
        </p:nvSpPr>
        <p:spPr/>
        <p:txBody>
          <a:bodyPr/>
          <a:lstStyle/>
          <a:p>
            <a:pPr>
              <a:spcAft>
                <a:spcPts val="1200"/>
              </a:spcAft>
            </a:pPr>
            <a:r>
              <a:rPr lang="en-US" sz="2800" dirty="0"/>
              <a:t>Describe what children should be able to do at around 48 and 60 months</a:t>
            </a:r>
          </a:p>
          <a:p>
            <a:pPr>
              <a:spcAft>
                <a:spcPts val="1200"/>
              </a:spcAft>
            </a:pPr>
            <a:r>
              <a:rPr lang="en-US" sz="2800" dirty="0"/>
              <a:t>Assumes children have access to appropriate support and high quality programs</a:t>
            </a:r>
          </a:p>
          <a:p>
            <a:endParaRPr lang="en-US" sz="2600" dirty="0">
              <a:latin typeface="Arial" charset="0"/>
              <a:ea typeface="MS Pゴシック" charset="0"/>
            </a:endParaRPr>
          </a:p>
        </p:txBody>
      </p:sp>
      <p:sp>
        <p:nvSpPr>
          <p:cNvPr id="2" name="Slide Number Placeholder 1"/>
          <p:cNvSpPr>
            <a:spLocks noGrp="1"/>
          </p:cNvSpPr>
          <p:nvPr>
            <p:ph type="sldNum" sz="quarter" idx="10"/>
          </p:nvPr>
        </p:nvSpPr>
        <p:spPr/>
        <p:txBody>
          <a:bodyPr/>
          <a:lstStyle/>
          <a:p>
            <a:fld id="{1DF67E9B-77D6-44BD-9ACE-91AD9F7338C4}" type="slidenum">
              <a:rPr lang="en-US" altLang="en-US" smtClean="0"/>
              <a:pPr/>
              <a:t>15</a:t>
            </a:fld>
            <a:endParaRPr lang="en-US" altLang="en-US" dirty="0"/>
          </a:p>
        </p:txBody>
      </p:sp>
      <p:sp>
        <p:nvSpPr>
          <p:cNvPr id="61445" name="Oval 13"/>
          <p:cNvSpPr>
            <a:spLocks noChangeArrowheads="1"/>
          </p:cNvSpPr>
          <p:nvPr/>
        </p:nvSpPr>
        <p:spPr bwMode="auto">
          <a:xfrm>
            <a:off x="628029" y="2156931"/>
            <a:ext cx="816826" cy="807414"/>
          </a:xfrm>
          <a:prstGeom prst="ellipse">
            <a:avLst/>
          </a:prstGeom>
          <a:noFill/>
          <a:ln w="635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i="1" dirty="0"/>
          </a:p>
        </p:txBody>
      </p:sp>
    </p:spTree>
    <p:extLst>
      <p:ext uri="{BB962C8B-B14F-4D97-AF65-F5344CB8AC3E}">
        <p14:creationId xmlns:p14="http://schemas.microsoft.com/office/powerpoint/2010/main" val="1520694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b="23844"/>
          <a:stretch/>
        </p:blipFill>
        <p:spPr>
          <a:xfrm>
            <a:off x="2322099" y="1131277"/>
            <a:ext cx="4786726" cy="5244926"/>
          </a:xfrm>
        </p:spPr>
      </p:pic>
      <p:sp>
        <p:nvSpPr>
          <p:cNvPr id="40962" name="Title 1"/>
          <p:cNvSpPr>
            <a:spLocks noGrp="1"/>
          </p:cNvSpPr>
          <p:nvPr>
            <p:ph type="title" sz="quarter"/>
          </p:nvPr>
        </p:nvSpPr>
        <p:spPr>
          <a:xfrm>
            <a:off x="495300" y="-9525"/>
            <a:ext cx="8229600" cy="1152525"/>
          </a:xfrm>
        </p:spPr>
        <p:txBody>
          <a:bodyPr/>
          <a:lstStyle/>
          <a:p>
            <a:r>
              <a:rPr lang="en-US" altLang="en-US" sz="2400" dirty="0"/>
              <a:t>Map of the Foundations</a:t>
            </a:r>
            <a:br>
              <a:rPr lang="en-US" altLang="en-US" sz="2400" dirty="0"/>
            </a:br>
            <a:r>
              <a:rPr lang="en-US" altLang="en-US" sz="3200" dirty="0">
                <a:solidFill>
                  <a:srgbClr val="CC0099"/>
                </a:solidFill>
                <a:latin typeface="Arial" panose="020B0604020202020204" pitchFamily="34" charset="0"/>
                <a:cs typeface="Arial" panose="020B0604020202020204" pitchFamily="34" charset="0"/>
              </a:rPr>
              <a:t>Social-Emotional Development</a:t>
            </a:r>
          </a:p>
        </p:txBody>
      </p:sp>
      <p:sp>
        <p:nvSpPr>
          <p:cNvPr id="30" name="AutoShape 4"/>
          <p:cNvSpPr>
            <a:spLocks noGrp="1" noChangeArrowheads="1"/>
          </p:cNvSpPr>
          <p:nvPr>
            <p:ph sz="quarter" idx="13"/>
          </p:nvPr>
        </p:nvSpPr>
        <p:spPr>
          <a:xfrm>
            <a:off x="7410450" y="211735"/>
            <a:ext cx="1524000" cy="366713"/>
          </a:xfrm>
          <a:prstGeom prst="wedgeRectCallout">
            <a:avLst>
              <a:gd name="adj1" fmla="val -73281"/>
              <a:gd name="adj2" fmla="val 39339"/>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Domain</a:t>
            </a:r>
          </a:p>
        </p:txBody>
      </p:sp>
      <p:sp>
        <p:nvSpPr>
          <p:cNvPr id="31" name="AutoShape 2"/>
          <p:cNvSpPr>
            <a:spLocks noGrp="1" noChangeArrowheads="1"/>
          </p:cNvSpPr>
          <p:nvPr>
            <p:ph sz="quarter" idx="14"/>
          </p:nvPr>
        </p:nvSpPr>
        <p:spPr>
          <a:xfrm>
            <a:off x="425450" y="685800"/>
            <a:ext cx="838200" cy="334963"/>
          </a:xfrm>
          <a:prstGeom prst="wedgeRectCallout">
            <a:avLst>
              <a:gd name="adj1" fmla="val 369677"/>
              <a:gd name="adj2" fmla="val 243616"/>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Strand</a:t>
            </a:r>
          </a:p>
        </p:txBody>
      </p:sp>
      <p:sp>
        <p:nvSpPr>
          <p:cNvPr id="32" name="AutoShape 8"/>
          <p:cNvSpPr>
            <a:spLocks noGrp="1" noChangeArrowheads="1"/>
          </p:cNvSpPr>
          <p:nvPr>
            <p:ph sz="quarter" idx="15"/>
          </p:nvPr>
        </p:nvSpPr>
        <p:spPr>
          <a:xfrm>
            <a:off x="34925" y="1185863"/>
            <a:ext cx="1295400" cy="354012"/>
          </a:xfrm>
          <a:prstGeom prst="wedgeRectCallout">
            <a:avLst>
              <a:gd name="adj1" fmla="val 159855"/>
              <a:gd name="adj2" fmla="val 165066"/>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err="1">
                <a:ea typeface="ＭＳ Ｐゴシック" charset="0"/>
                <a:cs typeface="ＭＳ Ｐゴシック" charset="0"/>
              </a:rPr>
              <a:t>Substrand</a:t>
            </a:r>
            <a:endParaRPr lang="en-US" sz="1600" b="1" dirty="0">
              <a:ea typeface="ＭＳ Ｐゴシック" charset="0"/>
              <a:cs typeface="ＭＳ Ｐゴシック" charset="0"/>
            </a:endParaRPr>
          </a:p>
        </p:txBody>
      </p:sp>
      <p:sp>
        <p:nvSpPr>
          <p:cNvPr id="34" name="AutoShape 10"/>
          <p:cNvSpPr>
            <a:spLocks noGrp="1" noChangeArrowheads="1"/>
          </p:cNvSpPr>
          <p:nvPr>
            <p:ph sz="quarter" idx="17"/>
          </p:nvPr>
        </p:nvSpPr>
        <p:spPr>
          <a:xfrm>
            <a:off x="838200" y="2438400"/>
            <a:ext cx="942975" cy="341313"/>
          </a:xfrm>
          <a:prstGeom prst="wedgeRectCallout">
            <a:avLst>
              <a:gd name="adj1" fmla="val 139462"/>
              <a:gd name="adj2" fmla="val -98597"/>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Age</a:t>
            </a:r>
          </a:p>
        </p:txBody>
      </p:sp>
      <p:sp>
        <p:nvSpPr>
          <p:cNvPr id="35" name="AutoShape 12"/>
          <p:cNvSpPr>
            <a:spLocks noGrp="1" noChangeArrowheads="1"/>
          </p:cNvSpPr>
          <p:nvPr>
            <p:ph sz="quarter" idx="18"/>
          </p:nvPr>
        </p:nvSpPr>
        <p:spPr>
          <a:xfrm>
            <a:off x="7193755" y="3211553"/>
            <a:ext cx="1609725" cy="382588"/>
          </a:xfrm>
          <a:prstGeom prst="wedgeRectCallout">
            <a:avLst>
              <a:gd name="adj1" fmla="val -107246"/>
              <a:gd name="adj2" fmla="val -175321"/>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Foundation </a:t>
            </a:r>
          </a:p>
        </p:txBody>
      </p:sp>
      <p:sp>
        <p:nvSpPr>
          <p:cNvPr id="36" name="AutoShape 9"/>
          <p:cNvSpPr>
            <a:spLocks noGrp="1" noChangeArrowheads="1"/>
          </p:cNvSpPr>
          <p:nvPr>
            <p:ph sz="quarter" idx="19"/>
          </p:nvPr>
        </p:nvSpPr>
        <p:spPr>
          <a:xfrm>
            <a:off x="77788" y="4267200"/>
            <a:ext cx="2898775" cy="381000"/>
          </a:xfrm>
          <a:prstGeom prst="wedgeRectCallout">
            <a:avLst>
              <a:gd name="adj1" fmla="val 47778"/>
              <a:gd name="adj2" fmla="val -316904"/>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Foundation Description</a:t>
            </a:r>
          </a:p>
        </p:txBody>
      </p:sp>
      <p:sp>
        <p:nvSpPr>
          <p:cNvPr id="33" name="AutoShape 7"/>
          <p:cNvSpPr>
            <a:spLocks noGrp="1" noChangeArrowheads="1"/>
          </p:cNvSpPr>
          <p:nvPr>
            <p:ph sz="quarter" idx="21"/>
          </p:nvPr>
        </p:nvSpPr>
        <p:spPr>
          <a:xfrm>
            <a:off x="7143750" y="4718050"/>
            <a:ext cx="1381125" cy="349250"/>
          </a:xfrm>
          <a:prstGeom prst="wedgeRectCallout">
            <a:avLst>
              <a:gd name="adj1" fmla="val -186757"/>
              <a:gd name="adj2" fmla="val -275292"/>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Examples</a:t>
            </a:r>
          </a:p>
        </p:txBody>
      </p:sp>
      <p:sp>
        <p:nvSpPr>
          <p:cNvPr id="40970" name="Slide Number Placeholder 3"/>
          <p:cNvSpPr>
            <a:spLocks noGrp="1"/>
          </p:cNvSpPr>
          <p:nvPr>
            <p:ph type="sldNum" sz="quarter" idx="23"/>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A874D2-9FB9-46E0-A4BF-AB5552065D83}" type="slidenum">
              <a:rPr lang="en-US" altLang="en-US" sz="1400"/>
              <a:pPr/>
              <a:t>16</a:t>
            </a:fld>
            <a:endParaRPr lang="en-US" altLang="en-US" sz="1400"/>
          </a:p>
        </p:txBody>
      </p:sp>
    </p:spTree>
    <p:extLst>
      <p:ext uri="{BB962C8B-B14F-4D97-AF65-F5344CB8AC3E}">
        <p14:creationId xmlns:p14="http://schemas.microsoft.com/office/powerpoint/2010/main" val="2770134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4" grpId="0" animBg="1"/>
      <p:bldP spid="34" grpId="1" animBg="1"/>
      <p:bldP spid="35" grpId="0" animBg="1"/>
      <p:bldP spid="35" grpId="1" animBg="1"/>
      <p:bldP spid="36" grpId="0" animBg="1"/>
      <p:bldP spid="36" grpId="1" animBg="1"/>
      <p:bldP spid="33" grpId="0" animBg="1"/>
      <p:bldP spid="3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a:xfrm>
            <a:off x="451338" y="206008"/>
            <a:ext cx="8229600" cy="1052513"/>
          </a:xfrm>
        </p:spPr>
        <p:txBody>
          <a:bodyPr/>
          <a:lstStyle/>
          <a:p>
            <a:r>
              <a:rPr lang="en-US" altLang="ja-JP" sz="3600" dirty="0">
                <a:solidFill>
                  <a:srgbClr val="000000"/>
                </a:solidFill>
                <a:ea typeface="MS PGothic" charset="-128"/>
              </a:rPr>
              <a:t>The Alignment Document</a:t>
            </a:r>
            <a:endParaRPr lang="en-US" altLang="en-US" sz="3600" dirty="0">
              <a:solidFill>
                <a:srgbClr val="000000"/>
              </a:solidFill>
              <a:ea typeface="MS PGothic" charset="-128"/>
            </a:endParaRPr>
          </a:p>
        </p:txBody>
      </p:sp>
      <p:pic>
        <p:nvPicPr>
          <p:cNvPr id="48130" name="Content Placeholder 4" descr="cove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667000" y="1258521"/>
            <a:ext cx="3978042" cy="4989879"/>
          </a:xfrm>
          <a:noFill/>
          <a:ln w="28575">
            <a:solidFill>
              <a:srgbClr val="000000"/>
            </a:solidFill>
            <a:miter lim="800000"/>
            <a:headEnd/>
            <a:tailEnd/>
          </a:ln>
        </p:spPr>
      </p:pic>
      <p:sp>
        <p:nvSpPr>
          <p:cNvPr id="48131"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2872E9D1-1BFF-ED41-B400-C360F5778A27}" type="slidenum">
              <a:rPr lang="en-US" altLang="en-US" sz="1100"/>
              <a:pPr>
                <a:spcBef>
                  <a:spcPct val="0"/>
                </a:spcBef>
                <a:buFontTx/>
                <a:buNone/>
              </a:pPr>
              <a:t>17</a:t>
            </a:fld>
            <a:endParaRPr lang="en-US" altLang="en-US"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6"/>
          <p:cNvSpPr>
            <a:spLocks noGrp="1"/>
          </p:cNvSpPr>
          <p:nvPr>
            <p:ph type="title"/>
          </p:nvPr>
        </p:nvSpPr>
        <p:spPr>
          <a:xfrm>
            <a:off x="304799" y="274638"/>
            <a:ext cx="8575431" cy="1143000"/>
          </a:xfrm>
        </p:spPr>
        <p:txBody>
          <a:bodyPr>
            <a:noAutofit/>
          </a:bodyPr>
          <a:lstStyle/>
          <a:p>
            <a:pPr>
              <a:spcBef>
                <a:spcPts val="0"/>
              </a:spcBef>
              <a:spcAft>
                <a:spcPts val="0"/>
              </a:spcAft>
            </a:pPr>
            <a:r>
              <a:rPr lang="en-US" altLang="en-US" sz="2800" dirty="0">
                <a:solidFill>
                  <a:srgbClr val="000000"/>
                </a:solidFill>
                <a:ea typeface="MS PGothic" charset="-128"/>
              </a:rPr>
              <a:t>Table 1.1 Overview of the Alignment Between the Social–Emotional Development Domain and the California Content Standards for Kindergarten </a:t>
            </a:r>
          </a:p>
        </p:txBody>
      </p:sp>
      <p:sp>
        <p:nvSpPr>
          <p:cNvPr id="5018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E3E73B8B-4A4F-F04F-81D7-DECA0EE7C735}" type="slidenum">
              <a:rPr lang="en-US" altLang="en-US" sz="1100"/>
              <a:pPr>
                <a:spcBef>
                  <a:spcPct val="0"/>
                </a:spcBef>
                <a:buFontTx/>
                <a:buNone/>
              </a:pPr>
              <a:t>18</a:t>
            </a:fld>
            <a:endParaRPr lang="en-US" altLang="en-US" sz="1100"/>
          </a:p>
        </p:txBody>
      </p:sp>
      <p:sp>
        <p:nvSpPr>
          <p:cNvPr id="50179" name="AutoShape 8"/>
          <p:cNvSpPr>
            <a:spLocks noChangeArrowheads="1"/>
          </p:cNvSpPr>
          <p:nvPr/>
        </p:nvSpPr>
        <p:spPr bwMode="auto">
          <a:xfrm>
            <a:off x="152428" y="3540123"/>
            <a:ext cx="933450" cy="387350"/>
          </a:xfrm>
          <a:prstGeom prst="rightArrow">
            <a:avLst>
              <a:gd name="adj1" fmla="val 50000"/>
              <a:gd name="adj2" fmla="val 60246"/>
            </a:avLst>
          </a:prstGeom>
          <a:solidFill>
            <a:schemeClr val="accent2"/>
          </a:solidFill>
          <a:ln w="9525">
            <a:solidFill>
              <a:schemeClr val="tx1"/>
            </a:solidFill>
            <a:miter lim="800000"/>
            <a:headEnd/>
            <a:tailEnd/>
          </a:ln>
        </p:spPr>
        <p:txBody>
          <a:bodyPr wrap="none" anchor="ctr"/>
          <a:lstStyle>
            <a:lvl1pPr defTabSz="457200">
              <a:spcBef>
                <a:spcPct val="20000"/>
              </a:spcBef>
              <a:buFont typeface="Arial" charset="0"/>
              <a:buChar char="•"/>
              <a:defRPr sz="3200">
                <a:solidFill>
                  <a:schemeClr val="tx1"/>
                </a:solidFill>
                <a:latin typeface="Arial" charset="0"/>
                <a:ea typeface="MS PGothic" charset="-128"/>
                <a:cs typeface="Arial" charset="0"/>
              </a:defRPr>
            </a:lvl1pPr>
            <a:lvl2pPr marL="742950" indent="-285750" defTabSz="457200">
              <a:spcBef>
                <a:spcPct val="20000"/>
              </a:spcBef>
              <a:buFont typeface="Arial" charset="0"/>
              <a:buChar char="–"/>
              <a:defRPr sz="2800">
                <a:solidFill>
                  <a:schemeClr val="tx1"/>
                </a:solidFill>
                <a:latin typeface="Arial" charset="0"/>
                <a:ea typeface="MS PGothic" charset="-128"/>
                <a:cs typeface="Arial" charset="0"/>
              </a:defRPr>
            </a:lvl2pPr>
            <a:lvl3pPr marL="1143000" indent="-228600" defTabSz="457200">
              <a:spcBef>
                <a:spcPct val="20000"/>
              </a:spcBef>
              <a:buFont typeface="Arial" charset="0"/>
              <a:buChar char="•"/>
              <a:defRPr sz="2400">
                <a:solidFill>
                  <a:schemeClr val="tx1"/>
                </a:solidFill>
                <a:latin typeface="Arial" charset="0"/>
                <a:ea typeface="MS PGothic" charset="-128"/>
                <a:cs typeface="Arial" charset="0"/>
              </a:defRPr>
            </a:lvl3pPr>
            <a:lvl4pPr marL="1600200" indent="-228600" defTabSz="457200">
              <a:spcBef>
                <a:spcPct val="20000"/>
              </a:spcBef>
              <a:buFont typeface="Arial" charset="0"/>
              <a:buChar char="–"/>
              <a:defRPr sz="2000">
                <a:solidFill>
                  <a:schemeClr val="tx1"/>
                </a:solidFill>
                <a:latin typeface="Arial" charset="0"/>
                <a:ea typeface="MS PGothic" charset="-128"/>
                <a:cs typeface="Arial" charset="0"/>
              </a:defRPr>
            </a:lvl4pPr>
            <a:lvl5pPr marL="2057400" indent="-228600" defTabSz="457200">
              <a:spcBef>
                <a:spcPct val="20000"/>
              </a:spcBef>
              <a:buFont typeface="Arial" charset="0"/>
              <a:buChar char="»"/>
              <a:defRPr sz="20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endParaRPr lang="en-US" altLang="en-US" sz="1800"/>
          </a:p>
        </p:txBody>
      </p:sp>
      <p:pic>
        <p:nvPicPr>
          <p:cNvPr id="8" name="Content Placeholder 7"/>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091740" y="1805888"/>
            <a:ext cx="7001548" cy="3855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50722" y="4419600"/>
            <a:ext cx="1600200" cy="20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572000" y="1905000"/>
            <a:ext cx="762000" cy="169277"/>
          </a:xfrm>
          <a:prstGeom prst="rect">
            <a:avLst/>
          </a:prstGeom>
          <a:solidFill>
            <a:schemeClr val="bg1"/>
          </a:solidFill>
        </p:spPr>
        <p:txBody>
          <a:bodyPr wrap="square" rtlCol="0">
            <a:spAutoFit/>
          </a:bodyPr>
          <a:lstStyle/>
          <a:p>
            <a:endParaRPr lang="en-US" sz="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p:nvPr>
        </p:nvSpPr>
        <p:spPr/>
        <p:txBody>
          <a:bodyPr>
            <a:noAutofit/>
          </a:bodyPr>
          <a:lstStyle/>
          <a:p>
            <a:r>
              <a:rPr lang="en-US" altLang="en-US" sz="2800" dirty="0">
                <a:solidFill>
                  <a:schemeClr val="tx1"/>
                </a:solidFill>
                <a:ea typeface="MS PGothic" charset="-128"/>
              </a:rPr>
              <a:t>Table 1.2 Detailed View of the Alignment Between the Social Interaction Strand and the California Content Standards for Kindergarten</a:t>
            </a:r>
            <a:endParaRPr lang="en-US" altLang="en-US" dirty="0">
              <a:solidFill>
                <a:schemeClr val="tx1"/>
              </a:solidFill>
              <a:ea typeface="MS PGothic" charset="-128"/>
            </a:endParaRPr>
          </a:p>
        </p:txBody>
      </p:sp>
      <p:pic>
        <p:nvPicPr>
          <p:cNvPr id="52226" name="Content Placeholder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5562" y="2057400"/>
            <a:ext cx="9032875" cy="2300288"/>
          </a:xfrm>
        </p:spPr>
      </p:pic>
      <p:sp>
        <p:nvSpPr>
          <p:cNvPr id="52227"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DF6F380D-0498-B045-AE29-34A152E0E5C2}" type="slidenum">
              <a:rPr lang="en-US" altLang="en-US" sz="1100"/>
              <a:pPr>
                <a:spcBef>
                  <a:spcPct val="0"/>
                </a:spcBef>
                <a:buFontTx/>
                <a:buNone/>
              </a:pPr>
              <a:t>19</a:t>
            </a:fld>
            <a:endParaRPr lang="en-US" altLang="en-US" sz="1100"/>
          </a:p>
        </p:txBody>
      </p:sp>
      <p:pic>
        <p:nvPicPr>
          <p:cNvPr id="5"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9000" y="3886200"/>
            <a:ext cx="1600200" cy="20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21"/>
            <a:ext cx="8229600" cy="1143000"/>
          </a:xfrm>
        </p:spPr>
        <p:txBody>
          <a:bodyPr/>
          <a:lstStyle/>
          <a:p>
            <a:r>
              <a:rPr lang="en-US" dirty="0"/>
              <a:t>Objectives</a:t>
            </a:r>
          </a:p>
        </p:txBody>
      </p:sp>
      <p:sp>
        <p:nvSpPr>
          <p:cNvPr id="3" name="Content Placeholder 2"/>
          <p:cNvSpPr>
            <a:spLocks noGrp="1"/>
          </p:cNvSpPr>
          <p:nvPr>
            <p:ph idx="1"/>
          </p:nvPr>
        </p:nvSpPr>
        <p:spPr>
          <a:xfrm>
            <a:off x="457200" y="1127706"/>
            <a:ext cx="8229600" cy="5362304"/>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1 and the California Preschool Curriculum Framework, Volume 1—</a:t>
            </a:r>
            <a:r>
              <a:rPr lang="en-US" altLang="en-US" sz="2400" dirty="0">
                <a:solidFill>
                  <a:prstClr val="black"/>
                </a:solidFill>
                <a:ea typeface="MS PGothic" panose="020B0600070205080204" pitchFamily="34" charset="-128"/>
              </a:rPr>
              <a:t>Social-Emotional Development domain, </a:t>
            </a:r>
            <a:r>
              <a:rPr lang="en-US" altLang="en-US" sz="2400" dirty="0"/>
              <a:t>Social Interactions</a:t>
            </a:r>
            <a:r>
              <a:rPr lang="en-US" sz="2400" dirty="0"/>
              <a:t> </a:t>
            </a:r>
            <a:r>
              <a:rPr lang="en-US" altLang="en-US" sz="2400" dirty="0">
                <a:solidFill>
                  <a:prstClr val="black"/>
                </a:solidFill>
                <a:ea typeface="MS PGothic" panose="020B0600070205080204" pitchFamily="34" charset="-128"/>
              </a:rPr>
              <a:t>strand.</a:t>
            </a:r>
          </a:p>
          <a:p>
            <a:pPr lvl="0"/>
            <a:r>
              <a:rPr lang="en-US" altLang="en-US" sz="2400" dirty="0">
                <a:solidFill>
                  <a:prstClr val="black"/>
                </a:solidFill>
                <a:ea typeface="MS PGothic" panose="020B0600070205080204" pitchFamily="34" charset="-128"/>
              </a:rPr>
              <a:t>Observe, read, and discuss the developmental continuum for vocabulary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(PLF) and Preschool Curriculum Framework (PCF) to intentionally plan developmentally appropriate, cultural, and inclusive strategies that promote the development of </a:t>
            </a:r>
            <a:r>
              <a:rPr lang="en-US" sz="2400" dirty="0"/>
              <a:t>skills, knowledge, and behaviors </a:t>
            </a:r>
            <a:r>
              <a:rPr lang="en-US" sz="2400"/>
              <a:t>related to </a:t>
            </a:r>
            <a:r>
              <a:rPr lang="en-US" altLang="en-US" sz="2400">
                <a:solidFill>
                  <a:prstClr val="black"/>
                </a:solidFill>
                <a:ea typeface="MS PGothic" panose="020B0600070205080204" pitchFamily="34" charset="-128"/>
              </a:rPr>
              <a:t>social-emotional </a:t>
            </a:r>
            <a:r>
              <a:rPr lang="en-US" altLang="en-US" sz="2400" dirty="0">
                <a:solidFill>
                  <a:prstClr val="black"/>
                </a:solidFill>
                <a:ea typeface="MS PGothic" panose="020B0600070205080204" pitchFamily="34" charset="-128"/>
              </a:rPr>
              <a:t>development.</a:t>
            </a:r>
            <a:endParaRPr lang="en-US" sz="2400" dirty="0"/>
          </a:p>
          <a:p>
            <a:pPr lvl="0"/>
            <a:endParaRPr lang="en-US" altLang="en-US" sz="2400" dirty="0">
              <a:solidFill>
                <a:prstClr val="black"/>
              </a:solidFill>
              <a:ea typeface="MS PGothic" panose="020B0600070205080204" pitchFamily="34" charset="-128"/>
            </a:endParaRPr>
          </a:p>
          <a:p>
            <a:endParaRPr lang="en-US" sz="2400"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p:nvPr>
        </p:nvSpPr>
        <p:spPr/>
        <p:txBody>
          <a:bodyPr/>
          <a:lstStyle/>
          <a:p>
            <a:r>
              <a:rPr lang="en-US" dirty="0"/>
              <a:t>Focused Video Viewing</a:t>
            </a:r>
            <a:endParaRPr lang="en-US" altLang="en-US" dirty="0">
              <a:solidFill>
                <a:schemeClr val="tx1"/>
              </a:solidFill>
              <a:ea typeface="MS PGothic" charset="-128"/>
            </a:endParaRPr>
          </a:p>
        </p:txBody>
      </p:sp>
      <p:sp>
        <p:nvSpPr>
          <p:cNvPr id="54274" name="Rectangle 3"/>
          <p:cNvSpPr>
            <a:spLocks noGrp="1"/>
          </p:cNvSpPr>
          <p:nvPr>
            <p:ph idx="1"/>
          </p:nvPr>
        </p:nvSpPr>
        <p:spPr/>
        <p:txBody>
          <a:bodyPr/>
          <a:lstStyle/>
          <a:p>
            <a:pPr marL="0" indent="0">
              <a:buNone/>
            </a:pPr>
            <a:endParaRPr lang="en-US" altLang="en-US" dirty="0">
              <a:ea typeface="MS PGothic" charset="-128"/>
            </a:endParaRPr>
          </a:p>
        </p:txBody>
      </p:sp>
      <p:sp>
        <p:nvSpPr>
          <p:cNvPr id="5427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B55EB368-F12A-074F-A204-6E37AB4FEFDC}" type="slidenum">
              <a:rPr lang="en-US" altLang="en-US" sz="1100"/>
              <a:pPr>
                <a:spcBef>
                  <a:spcPct val="0"/>
                </a:spcBef>
                <a:buFontTx/>
                <a:buNone/>
              </a:pPr>
              <a:t>20</a:t>
            </a:fld>
            <a:endParaRPr lang="en-US" altLang="en-US"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dirty="0">
                <a:solidFill>
                  <a:srgbClr val="000000"/>
                </a:solidFill>
                <a:ea typeface="MS PGothic" charset="-128"/>
              </a:rPr>
              <a:t>Video Conversation Debrief </a:t>
            </a:r>
          </a:p>
        </p:txBody>
      </p:sp>
      <p:sp>
        <p:nvSpPr>
          <p:cNvPr id="56322" name="Content Placeholder 2"/>
          <p:cNvSpPr>
            <a:spLocks noGrp="1"/>
          </p:cNvSpPr>
          <p:nvPr>
            <p:ph idx="1"/>
          </p:nvPr>
        </p:nvSpPr>
        <p:spPr/>
        <p:txBody>
          <a:bodyPr/>
          <a:lstStyle/>
          <a:p>
            <a:pPr>
              <a:spcAft>
                <a:spcPts val="1200"/>
              </a:spcAft>
            </a:pPr>
            <a:r>
              <a:rPr lang="en-US" altLang="en-US" dirty="0">
                <a:ea typeface="MS PGothic" charset="-128"/>
              </a:rPr>
              <a:t>Stand up and find a new partner.</a:t>
            </a:r>
          </a:p>
          <a:p>
            <a:pPr>
              <a:spcAft>
                <a:spcPts val="1200"/>
              </a:spcAft>
            </a:pPr>
            <a:r>
              <a:rPr lang="en-US" altLang="en-US" dirty="0">
                <a:ea typeface="MS PGothic" charset="-128"/>
              </a:rPr>
              <a:t>Compare notes:</a:t>
            </a:r>
          </a:p>
          <a:p>
            <a:pPr lvl="1">
              <a:spcAft>
                <a:spcPts val="1200"/>
              </a:spcAft>
              <a:buFont typeface="Arial" panose="020B0604020202020204" pitchFamily="34" charset="0"/>
              <a:buChar char="−"/>
            </a:pPr>
            <a:r>
              <a:rPr lang="en-US" altLang="en-US" dirty="0">
                <a:ea typeface="MS PGothic" charset="-128"/>
              </a:rPr>
              <a:t>Did your partner notice something you did not? </a:t>
            </a:r>
          </a:p>
          <a:p>
            <a:pPr lvl="1">
              <a:spcAft>
                <a:spcPts val="1200"/>
              </a:spcAft>
              <a:buFont typeface="Arial" panose="020B0604020202020204" pitchFamily="34" charset="0"/>
              <a:buChar char="−"/>
            </a:pPr>
            <a:r>
              <a:rPr lang="en-US" altLang="en-US" dirty="0">
                <a:ea typeface="MS PGothic" charset="-128"/>
              </a:rPr>
              <a:t>Did either of you have a different view of a particular behavior?</a:t>
            </a:r>
          </a:p>
          <a:p>
            <a:pPr lvl="1">
              <a:spcAft>
                <a:spcPts val="1200"/>
              </a:spcAft>
              <a:buFont typeface="Arial" panose="020B0604020202020204" pitchFamily="34" charset="0"/>
              <a:buChar char="−"/>
            </a:pPr>
            <a:r>
              <a:rPr lang="en-US" altLang="en-US" dirty="0">
                <a:ea typeface="MS PGothic" charset="-128"/>
              </a:rPr>
              <a:t>How does the video remind you of your classroom?</a:t>
            </a:r>
          </a:p>
          <a:p>
            <a:endParaRPr lang="en-US" altLang="en-US" dirty="0">
              <a:ea typeface="MS PGothic" charset="-128"/>
            </a:endParaRPr>
          </a:p>
        </p:txBody>
      </p:sp>
      <p:sp>
        <p:nvSpPr>
          <p:cNvPr id="5632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550239CE-0F2B-0C4F-9455-922DA205C0CD}" type="slidenum">
              <a:rPr lang="en-US" altLang="en-US" sz="1200"/>
              <a:pPr>
                <a:spcBef>
                  <a:spcPct val="0"/>
                </a:spcBef>
                <a:buFontTx/>
                <a:buNone/>
              </a:pPr>
              <a:t>21</a:t>
            </a:fld>
            <a:endParaRPr lang="en-US" altLang="en-US"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idx="4294967295"/>
          </p:nvPr>
        </p:nvSpPr>
        <p:spPr>
          <a:xfrm>
            <a:off x="0" y="233363"/>
            <a:ext cx="9144000" cy="1143000"/>
          </a:xfrm>
        </p:spPr>
        <p:txBody>
          <a:bodyPr/>
          <a:lstStyle/>
          <a:p>
            <a:r>
              <a:rPr lang="en-US" altLang="en-US" sz="2800" dirty="0">
                <a:solidFill>
                  <a:srgbClr val="000000"/>
                </a:solidFill>
                <a:ea typeface="MS PGothic" charset="-128"/>
              </a:rPr>
              <a:t>Table 1.2 Detailed View of the Alignment Between the Social Interaction Strand and the California Content Standards for Kindergarten</a:t>
            </a:r>
          </a:p>
        </p:txBody>
      </p:sp>
      <p:pic>
        <p:nvPicPr>
          <p:cNvPr id="5837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057400"/>
            <a:ext cx="83820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524000"/>
            <a:ext cx="838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938" y="3479800"/>
            <a:ext cx="8374062" cy="267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C29541D5-0322-624D-9E17-FCD9052FECD7}" type="slidenum">
              <a:rPr lang="en-US" altLang="en-US" sz="1100"/>
              <a:pPr>
                <a:spcBef>
                  <a:spcPct val="0"/>
                </a:spcBef>
                <a:buFontTx/>
                <a:buNone/>
              </a:pPr>
              <a:t>22</a:t>
            </a:fld>
            <a:endParaRPr lang="en-US" altLang="en-US" sz="1100"/>
          </a:p>
        </p:txBody>
      </p:sp>
      <p:pic>
        <p:nvPicPr>
          <p:cNvPr id="7"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96332" y="3465423"/>
            <a:ext cx="2362200" cy="3035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idx="4294967295"/>
          </p:nvPr>
        </p:nvSpPr>
        <p:spPr>
          <a:xfrm>
            <a:off x="0" y="198438"/>
            <a:ext cx="9144000" cy="1143000"/>
          </a:xfrm>
        </p:spPr>
        <p:txBody>
          <a:bodyPr/>
          <a:lstStyle/>
          <a:p>
            <a:r>
              <a:rPr lang="en-US" altLang="en-US" sz="2800" dirty="0">
                <a:solidFill>
                  <a:srgbClr val="000000"/>
                </a:solidFill>
                <a:ea typeface="MS PGothic" charset="-128"/>
              </a:rPr>
              <a:t>Table 1.2 Detailed View of the Alignment Between the Social–Emotional Domain and the California Content Standards for Kindergarten</a:t>
            </a:r>
          </a:p>
        </p:txBody>
      </p:sp>
      <p:pic>
        <p:nvPicPr>
          <p:cNvPr id="6041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524000"/>
            <a:ext cx="838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9"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057400"/>
            <a:ext cx="8458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2A9A8866-FBFA-D848-937B-9F4EE1687223}" type="slidenum">
              <a:rPr lang="en-US" altLang="en-US" sz="1100"/>
              <a:pPr>
                <a:spcBef>
                  <a:spcPct val="0"/>
                </a:spcBef>
                <a:buFontTx/>
                <a:buNone/>
              </a:pPr>
              <a:t>23</a:t>
            </a:fld>
            <a:endParaRPr lang="en-US" altLang="en-US"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p:nvPr>
        </p:nvSpPr>
        <p:spPr/>
        <p:txBody>
          <a:bodyPr/>
          <a:lstStyle/>
          <a:p>
            <a:r>
              <a:rPr lang="en-US" dirty="0"/>
              <a:t>Focused Video Viewing</a:t>
            </a:r>
            <a:endParaRPr lang="en-US" altLang="en-US" dirty="0">
              <a:solidFill>
                <a:schemeClr val="tx1"/>
              </a:solidFill>
              <a:ea typeface="MS PGothic" charset="-128"/>
            </a:endParaRPr>
          </a:p>
        </p:txBody>
      </p:sp>
      <p:sp>
        <p:nvSpPr>
          <p:cNvPr id="62466" name="Rectangle 3"/>
          <p:cNvSpPr>
            <a:spLocks noGrp="1"/>
          </p:cNvSpPr>
          <p:nvPr>
            <p:ph idx="1"/>
          </p:nvPr>
        </p:nvSpPr>
        <p:spPr/>
        <p:txBody>
          <a:bodyPr/>
          <a:lstStyle/>
          <a:p>
            <a:pPr marL="0" indent="0">
              <a:buNone/>
            </a:pPr>
            <a:endParaRPr lang="en-US" altLang="en-US" dirty="0">
              <a:ea typeface="MS PGothic" charset="-128"/>
            </a:endParaRPr>
          </a:p>
        </p:txBody>
      </p:sp>
      <p:sp>
        <p:nvSpPr>
          <p:cNvPr id="6246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16222736-FB54-7542-98B0-18D2A1298FC2}" type="slidenum">
              <a:rPr lang="en-US" altLang="en-US" sz="1100"/>
              <a:pPr>
                <a:spcBef>
                  <a:spcPct val="0"/>
                </a:spcBef>
                <a:buFontTx/>
                <a:buNone/>
              </a:pPr>
              <a:t>24</a:t>
            </a:fld>
            <a:endParaRPr lang="en-US" altLang="en-US"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dirty="0">
                <a:solidFill>
                  <a:srgbClr val="000000"/>
                </a:solidFill>
                <a:ea typeface="MS PGothic" charset="-128"/>
              </a:rPr>
              <a:t>Video Reflection</a:t>
            </a:r>
          </a:p>
        </p:txBody>
      </p:sp>
      <p:sp>
        <p:nvSpPr>
          <p:cNvPr id="62466" name="Content Placeholder 2"/>
          <p:cNvSpPr>
            <a:spLocks noGrp="1"/>
          </p:cNvSpPr>
          <p:nvPr>
            <p:ph idx="1"/>
          </p:nvPr>
        </p:nvSpPr>
        <p:spPr/>
        <p:txBody>
          <a:bodyPr>
            <a:noAutofit/>
          </a:bodyPr>
          <a:lstStyle/>
          <a:p>
            <a:pPr>
              <a:defRPr/>
            </a:pPr>
            <a:r>
              <a:rPr lang="en-US" altLang="en-US" sz="3600" dirty="0"/>
              <a:t>Find a new partner.</a:t>
            </a:r>
          </a:p>
          <a:p>
            <a:pPr>
              <a:defRPr/>
            </a:pPr>
            <a:r>
              <a:rPr lang="en-US" altLang="en-US" sz="3600" dirty="0"/>
              <a:t>Compare notes:</a:t>
            </a:r>
          </a:p>
          <a:p>
            <a:pPr marL="571500" lvl="1" indent="-342900">
              <a:buFont typeface="Wingdings" panose="05000000000000000000" pitchFamily="2" charset="2"/>
              <a:buChar char="§"/>
              <a:defRPr/>
            </a:pPr>
            <a:r>
              <a:rPr lang="en-US" altLang="en-US" dirty="0"/>
              <a:t>Did your partner notice something you did not? </a:t>
            </a:r>
          </a:p>
          <a:p>
            <a:pPr marL="571500" lvl="1" indent="-342900">
              <a:buFont typeface="Wingdings" panose="05000000000000000000" pitchFamily="2" charset="2"/>
              <a:buChar char="§"/>
              <a:defRPr/>
            </a:pPr>
            <a:r>
              <a:rPr lang="en-US" altLang="en-US" dirty="0"/>
              <a:t>Did either of you have a different view of a particular behavior?</a:t>
            </a:r>
          </a:p>
          <a:p>
            <a:pPr marL="571500" lvl="1" indent="-342900">
              <a:buFont typeface="Wingdings" panose="05000000000000000000" pitchFamily="2" charset="2"/>
              <a:buChar char="§"/>
              <a:defRPr/>
            </a:pPr>
            <a:r>
              <a:rPr lang="en-US" altLang="en-US" dirty="0"/>
              <a:t>How does the video remind you of your classroom?</a:t>
            </a:r>
          </a:p>
          <a:p>
            <a:pPr>
              <a:buFont typeface="Arial" panose="020B0604020202020204" pitchFamily="34" charset="0"/>
              <a:buChar char="•"/>
              <a:defRPr/>
            </a:pPr>
            <a:endParaRPr lang="en-US" altLang="en-US" sz="3200" dirty="0"/>
          </a:p>
        </p:txBody>
      </p:sp>
      <p:sp>
        <p:nvSpPr>
          <p:cNvPr id="64516"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07F99A90-BBA2-A14E-90EE-9C546A7F03BC}" type="slidenum">
              <a:rPr lang="en-US" altLang="en-US" sz="1200"/>
              <a:pPr>
                <a:spcBef>
                  <a:spcPct val="0"/>
                </a:spcBef>
                <a:buFontTx/>
                <a:buNone/>
              </a:pPr>
              <a:t>25</a:t>
            </a:fld>
            <a:endParaRPr lang="en-US" alt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sz="36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sp>
        <p:nvSpPr>
          <p:cNvPr id="2" name="Slide Number Placeholder 1"/>
          <p:cNvSpPr>
            <a:spLocks noGrp="1"/>
          </p:cNvSpPr>
          <p:nvPr>
            <p:ph type="sldNum" sz="quarter" idx="10"/>
          </p:nvPr>
        </p:nvSpPr>
        <p:spPr/>
        <p:txBody>
          <a:bodyPr/>
          <a:lstStyle/>
          <a:p>
            <a:fld id="{B01D84AD-4317-4C6A-9766-DBCE5BA059D9}" type="slidenum">
              <a:rPr lang="en-US" altLang="en-US" smtClean="0"/>
              <a:t>26</a:t>
            </a:fld>
            <a:endParaRPr lang="en-US" altLang="en-US" dirty="0"/>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38950" y="1752600"/>
            <a:ext cx="1987550" cy="1539875"/>
          </a:xfrm>
          <a:prstGeom prst="rect">
            <a:avLst/>
          </a:prstGeom>
          <a:noFill/>
          <a:ln>
            <a:solidFill>
              <a:schemeClr val="dk1">
                <a:hueOff val="0"/>
                <a:satOff val="0"/>
                <a:lumOff val="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339818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AutoShape 6"/>
          <p:cNvSpPr>
            <a:spLocks noChangeArrowheads="1"/>
          </p:cNvSpPr>
          <p:nvPr/>
        </p:nvSpPr>
        <p:spPr bwMode="auto">
          <a:xfrm>
            <a:off x="1752600" y="3048000"/>
            <a:ext cx="2667000" cy="609600"/>
          </a:xfrm>
          <a:prstGeom prst="roundRect">
            <a:avLst>
              <a:gd name="adj" fmla="val 16667"/>
            </a:avLst>
          </a:prstGeom>
          <a:noFill/>
          <a:ln w="6350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endParaRPr lang="en-US" altLang="en-US" sz="1800"/>
          </a:p>
        </p:txBody>
      </p:sp>
      <p:sp>
        <p:nvSpPr>
          <p:cNvPr id="68611" name="AutoShape 7"/>
          <p:cNvSpPr>
            <a:spLocks noChangeArrowheads="1"/>
          </p:cNvSpPr>
          <p:nvPr/>
        </p:nvSpPr>
        <p:spPr bwMode="auto">
          <a:xfrm>
            <a:off x="6096000" y="4953000"/>
            <a:ext cx="3048000" cy="457200"/>
          </a:xfrm>
          <a:prstGeom prst="roundRect">
            <a:avLst>
              <a:gd name="adj" fmla="val 16667"/>
            </a:avLst>
          </a:prstGeom>
          <a:noFill/>
          <a:ln w="6350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endParaRPr lang="en-US" altLang="en-US" sz="1800"/>
          </a:p>
        </p:txBody>
      </p:sp>
      <p:sp>
        <p:nvSpPr>
          <p:cNvPr id="68612"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8E43EBEF-7DBD-3D43-A6D1-DFEC34B68219}" type="slidenum">
              <a:rPr lang="en-US" altLang="en-US" sz="1100"/>
              <a:pPr>
                <a:spcBef>
                  <a:spcPct val="0"/>
                </a:spcBef>
                <a:buFontTx/>
                <a:buNone/>
              </a:pPr>
              <a:t>27</a:t>
            </a:fld>
            <a:endParaRPr lang="en-US" altLang="en-US"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69" y="154067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 name="Right Arrow 13"/>
          <p:cNvSpPr/>
          <p:nvPr/>
        </p:nvSpPr>
        <p:spPr>
          <a:xfrm rot="5400000">
            <a:off x="3778250" y="1817688"/>
            <a:ext cx="1587500" cy="787400"/>
          </a:xfrm>
          <a:prstGeom prst="rightArrow">
            <a:avLst/>
          </a:prstGeom>
          <a:solidFill>
            <a:srgbClr val="DE007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3" name="Right Arrow 12"/>
          <p:cNvSpPr/>
          <p:nvPr/>
        </p:nvSpPr>
        <p:spPr>
          <a:xfrm rot="5400000">
            <a:off x="1026319" y="1585121"/>
            <a:ext cx="1122361" cy="787400"/>
          </a:xfrm>
          <a:prstGeom prst="rightArrow">
            <a:avLst/>
          </a:prstGeom>
          <a:solidFill>
            <a:srgbClr val="FF85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 name="Title 4"/>
          <p:cNvSpPr>
            <a:spLocks noGrp="1"/>
          </p:cNvSpPr>
          <p:nvPr>
            <p:ph type="title" sz="quarter"/>
          </p:nvPr>
        </p:nvSpPr>
        <p:spPr>
          <a:noFill/>
          <a:ln w="38100">
            <a:solidFill>
              <a:schemeClr val="bg1"/>
            </a:solidFill>
          </a:ln>
        </p:spPr>
        <p:txBody>
          <a:bodyPr/>
          <a:lstStyle/>
          <a:p>
            <a:pPr>
              <a:defRPr/>
            </a:pPr>
            <a:r>
              <a:rPr lang="en-US" dirty="0"/>
              <a:t>Three Guiding Questions</a:t>
            </a:r>
          </a:p>
        </p:txBody>
      </p:sp>
      <p:sp>
        <p:nvSpPr>
          <p:cNvPr id="6" name="Content Placeholder 5"/>
          <p:cNvSpPr>
            <a:spLocks noGrp="1"/>
          </p:cNvSpPr>
          <p:nvPr>
            <p:ph sz="quarter" idx="1"/>
          </p:nvPr>
        </p:nvSpPr>
        <p:spPr>
          <a:xfrm>
            <a:off x="266700" y="2540000"/>
            <a:ext cx="2641600" cy="2870200"/>
          </a:xfrm>
          <a:solidFill>
            <a:srgbClr val="FF85C5"/>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 progressions for the Social Interactions  strand?</a:t>
            </a:r>
          </a:p>
          <a:p>
            <a:pPr marL="0" indent="0">
              <a:buFont typeface="Arial" panose="020B0604020202020204" pitchFamily="34" charset="0"/>
              <a:buNone/>
              <a:defRPr/>
            </a:pPr>
            <a:endParaRPr lang="en-US" sz="2400" b="1" dirty="0">
              <a:solidFill>
                <a:schemeClr val="bg1"/>
              </a:solidFill>
            </a:endParaRPr>
          </a:p>
        </p:txBody>
      </p:sp>
      <p:sp>
        <p:nvSpPr>
          <p:cNvPr id="7" name="Content Placeholder 6"/>
          <p:cNvSpPr>
            <a:spLocks noGrp="1"/>
          </p:cNvSpPr>
          <p:nvPr>
            <p:ph sz="quarter" idx="2"/>
          </p:nvPr>
        </p:nvSpPr>
        <p:spPr>
          <a:xfrm>
            <a:off x="3251200" y="3035300"/>
            <a:ext cx="2641600" cy="2832100"/>
          </a:xfrm>
          <a:solidFill>
            <a:srgbClr val="DE0074"/>
          </a:solidFill>
          <a:ln w="38100">
            <a:solidFill>
              <a:schemeClr val="lt1">
                <a:hueOff val="0"/>
                <a:satOff val="0"/>
                <a:lumOff val="0"/>
              </a:schemeClr>
            </a:solidFill>
          </a:ln>
        </p:spPr>
        <p:txBody>
          <a:bodyPr anchor="ctr"/>
          <a:lstStyle/>
          <a:p>
            <a:pPr marL="0" indent="0" algn="ctr">
              <a:buNone/>
              <a:defRPr/>
            </a:pPr>
            <a:endParaRPr lang="en-US" sz="2400" b="1" dirty="0">
              <a:solidFill>
                <a:schemeClr val="bg1"/>
              </a:solidFill>
              <a:effectLst>
                <a:outerShdw blurRad="38100" dist="38100" dir="2700000" algn="tl">
                  <a:srgbClr val="000000">
                    <a:alpha val="43137"/>
                  </a:srgbClr>
                </a:outerShdw>
              </a:effectLst>
            </a:endParaRPr>
          </a:p>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developmentally appropriate strategies to support social interactions?</a:t>
            </a:r>
          </a:p>
          <a:p>
            <a:pPr marL="0" indent="0">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2688"/>
            <a:ext cx="2641600" cy="2728912"/>
          </a:xfrm>
          <a:solidFill>
            <a:srgbClr val="B0005D"/>
          </a:solidFill>
          <a:ln w="38100">
            <a:solidFill>
              <a:schemeClr val="lt1">
                <a:hueOff val="0"/>
                <a:satOff val="0"/>
                <a:lumOff val="0"/>
              </a:schemeClr>
            </a:solidFill>
          </a:ln>
        </p:spPr>
        <p:txBody>
          <a:bodyPr anchor="ctr"/>
          <a:lstStyle/>
          <a:p>
            <a:pPr marL="0" indent="0" algn="ctr">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rPr>
              <a:t>How can I incorporate these strategies into my existing TK classroom?</a:t>
            </a:r>
          </a:p>
          <a:p>
            <a:pPr marL="0" indent="0">
              <a:buFont typeface="Arial" panose="020B0604020202020204" pitchFamily="34" charset="0"/>
              <a:buNone/>
              <a:defRPr/>
            </a:pPr>
            <a:endParaRPr lang="en-US" sz="2400" b="1" dirty="0">
              <a:solidFill>
                <a:schemeClr val="bg1"/>
              </a:solidFill>
            </a:endParaRPr>
          </a:p>
        </p:txBody>
      </p:sp>
      <p:sp>
        <p:nvSpPr>
          <p:cNvPr id="10249" name="Slide Number Placeholder 3"/>
          <p:cNvSpPr>
            <a:spLocks noGrp="1"/>
          </p:cNvSpPr>
          <p:nvPr>
            <p:ph type="sldNum" sz="quarter" idx="429496729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BDA949-EC3F-4F03-BCC8-E2C86A073228}" type="slidenum">
              <a:rPr lang="en-US" altLang="en-US">
                <a:solidFill>
                  <a:srgbClr val="000000"/>
                </a:solidFill>
              </a:rPr>
              <a:pPr algn="r"/>
              <a:t>28</a:t>
            </a:fld>
            <a:endParaRPr lang="en-US" altLang="en-US">
              <a:solidFill>
                <a:srgbClr val="000000"/>
              </a:solidFill>
            </a:endParaRPr>
          </a:p>
        </p:txBody>
      </p:sp>
      <p:sp>
        <p:nvSpPr>
          <p:cNvPr id="10" name="AutoShape 6"/>
          <p:cNvSpPr>
            <a:spLocks noChangeArrowheads="1"/>
          </p:cNvSpPr>
          <p:nvPr/>
        </p:nvSpPr>
        <p:spPr bwMode="auto">
          <a:xfrm>
            <a:off x="3039052" y="3052406"/>
            <a:ext cx="3065895" cy="2870202"/>
          </a:xfrm>
          <a:prstGeom prst="roundRect">
            <a:avLst>
              <a:gd name="adj" fmla="val 16667"/>
            </a:avLst>
          </a:prstGeom>
          <a:noFill/>
          <a:ln w="6350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685838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345394"/>
            <a:ext cx="8229600" cy="1143000"/>
          </a:xfrm>
        </p:spPr>
        <p:txBody>
          <a:bodyPr/>
          <a:lstStyle/>
          <a:p>
            <a:br>
              <a:rPr lang="en-US" altLang="en-US" sz="3600" dirty="0">
                <a:solidFill>
                  <a:schemeClr val="tx1"/>
                </a:solidFill>
                <a:ea typeface="MS PGothic" charset="-128"/>
              </a:rPr>
            </a:br>
            <a:r>
              <a:rPr lang="en-US" altLang="en-US" sz="3600" dirty="0">
                <a:solidFill>
                  <a:schemeClr val="tx1"/>
                </a:solidFill>
                <a:ea typeface="MS PGothic" charset="-128"/>
              </a:rPr>
              <a:t>Resources to Support Developmentally Appropriate Strategies </a:t>
            </a:r>
            <a:br>
              <a:rPr lang="en-US" altLang="en-US" sz="3200" dirty="0">
                <a:solidFill>
                  <a:schemeClr val="tx1"/>
                </a:solidFill>
                <a:ea typeface="MS PGothic" charset="-128"/>
              </a:rPr>
            </a:br>
            <a:endParaRPr lang="en-US" altLang="en-US" sz="3200" dirty="0">
              <a:solidFill>
                <a:schemeClr val="tx1"/>
              </a:solidFill>
              <a:ea typeface="MS PGothic" charset="-128"/>
            </a:endParaRPr>
          </a:p>
        </p:txBody>
      </p:sp>
      <p:pic>
        <p:nvPicPr>
          <p:cNvPr id="82946"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57071" y="2438400"/>
            <a:ext cx="2180952" cy="283809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8295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52FB348B-8B48-C448-AC6C-BD924A2CE644}" type="slidenum">
              <a:rPr lang="en-US" altLang="en-US" sz="1100"/>
              <a:pPr>
                <a:spcBef>
                  <a:spcPct val="0"/>
                </a:spcBef>
                <a:buFontTx/>
                <a:buNone/>
              </a:pPr>
              <a:t>29</a:t>
            </a:fld>
            <a:endParaRPr lang="en-US" altLang="en-US" sz="1100"/>
          </a:p>
        </p:txBody>
      </p:sp>
      <p:pic>
        <p:nvPicPr>
          <p:cNvPr id="82947" name="Picture 32"/>
          <p:cNvPicPr>
            <a:picLocks noGrp="1" noChangeAspect="1" noChangeArrowheads="1"/>
          </p:cNvPicPr>
          <p:nvPr>
            <p:ph sz="half" idx="4294967295"/>
          </p:nvPr>
        </p:nvPicPr>
        <p:blipFill rotWithShape="1">
          <a:blip r:embed="rId4" cstate="email">
            <a:extLst>
              <a:ext uri="{28A0092B-C50C-407E-A947-70E740481C1C}">
                <a14:useLocalDpi xmlns:a14="http://schemas.microsoft.com/office/drawing/2010/main"/>
              </a:ext>
            </a:extLst>
          </a:blip>
          <a:srcRect l="-1" t="-2788" r="2551"/>
          <a:stretch/>
        </p:blipFill>
        <p:spPr>
          <a:xfrm>
            <a:off x="6517810" y="3239405"/>
            <a:ext cx="2198298" cy="2836863"/>
          </a:xfrm>
          <a:ln>
            <a:solidFill>
              <a:schemeClr val="tx1"/>
            </a:solidFill>
          </a:ln>
        </p:spPr>
      </p:pic>
      <p:pic>
        <p:nvPicPr>
          <p:cNvPr id="82948"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4576" y="1886062"/>
            <a:ext cx="2276475" cy="27717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9"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54460" y="2937781"/>
            <a:ext cx="2106613" cy="277336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p:txBody>
          <a:bodyPr/>
          <a:lstStyle/>
          <a:p>
            <a:r>
              <a:rPr lang="en-US" altLang="en-US" dirty="0">
                <a:solidFill>
                  <a:srgbClr val="000000"/>
                </a:solidFill>
                <a:ea typeface="MS PGothic" charset="-128"/>
              </a:rPr>
              <a:t>Social Interactions</a:t>
            </a:r>
          </a:p>
        </p:txBody>
      </p:sp>
      <p:sp>
        <p:nvSpPr>
          <p:cNvPr id="35842" name="Rectangle 6"/>
          <p:cNvSpPr>
            <a:spLocks noGrp="1"/>
          </p:cNvSpPr>
          <p:nvPr>
            <p:ph sz="half" idx="1"/>
          </p:nvPr>
        </p:nvSpPr>
        <p:spPr>
          <a:xfrm>
            <a:off x="457200" y="1600200"/>
            <a:ext cx="4114800" cy="4525963"/>
          </a:xfrm>
        </p:spPr>
        <p:txBody>
          <a:bodyPr/>
          <a:lstStyle/>
          <a:p>
            <a:pPr marL="0" indent="0">
              <a:spcAft>
                <a:spcPts val="1800"/>
              </a:spcAft>
              <a:buNone/>
            </a:pPr>
            <a:r>
              <a:rPr lang="en-US" altLang="en-US" sz="2600" dirty="0">
                <a:ea typeface="MS PGothic" charset="-128"/>
              </a:rPr>
              <a:t>Consider the different types of interactions you have with children in your classroom.</a:t>
            </a:r>
          </a:p>
          <a:p>
            <a:pPr marL="0" indent="0">
              <a:buNone/>
            </a:pPr>
            <a:r>
              <a:rPr lang="en-US" altLang="en-US" sz="2600" dirty="0">
                <a:ea typeface="MS PGothic" charset="-128"/>
              </a:rPr>
              <a:t>Share with tablemates a few of those teacher-child interactions and how they impact your day.</a:t>
            </a:r>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572000" y="1394192"/>
            <a:ext cx="3897313" cy="4795416"/>
          </a:xfrm>
          <a:effectLst>
            <a:outerShdw blurRad="292100" dist="139700" dir="2700000" algn="tl" rotWithShape="0">
              <a:srgbClr val="333333">
                <a:alpha val="64998"/>
              </a:srgbClr>
            </a:outerShdw>
          </a:effectLst>
        </p:spPr>
      </p:pic>
      <p:sp>
        <p:nvSpPr>
          <p:cNvPr id="35844"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B50B4456-59EB-D74B-83CA-D1FE4B7ACCCC}" type="slidenum">
              <a:rPr lang="en-US" altLang="en-US" sz="1100"/>
              <a:pPr>
                <a:spcBef>
                  <a:spcPct val="0"/>
                </a:spcBef>
                <a:buFontTx/>
                <a:buNone/>
              </a:pPr>
              <a:t>3</a:t>
            </a:fld>
            <a:endParaRPr lang="en-US" altLang="en-US" sz="1100"/>
          </a:p>
        </p:txBody>
      </p:sp>
    </p:spTree>
    <p:extLst>
      <p:ext uri="{BB962C8B-B14F-4D97-AF65-F5344CB8AC3E}">
        <p14:creationId xmlns:p14="http://schemas.microsoft.com/office/powerpoint/2010/main" val="2131320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p:nvPr>
        </p:nvSpPr>
        <p:spPr/>
        <p:txBody>
          <a:bodyPr/>
          <a:lstStyle/>
          <a:p>
            <a:r>
              <a:rPr lang="en-US" altLang="en-US" dirty="0">
                <a:solidFill>
                  <a:srgbClr val="000000"/>
                </a:solidFill>
                <a:ea typeface="MS PGothic" charset="-128"/>
              </a:rPr>
              <a:t>Teaching Social Skills</a:t>
            </a:r>
          </a:p>
        </p:txBody>
      </p:sp>
      <p:sp>
        <p:nvSpPr>
          <p:cNvPr id="82946" name="Rectangle 3"/>
          <p:cNvSpPr>
            <a:spLocks noGrp="1"/>
          </p:cNvSpPr>
          <p:nvPr>
            <p:ph idx="1"/>
          </p:nvPr>
        </p:nvSpPr>
        <p:spPr/>
        <p:txBody>
          <a:bodyPr/>
          <a:lstStyle/>
          <a:p>
            <a:pPr marL="0" indent="0">
              <a:buFont typeface="Arial" panose="020B0604020202020204" pitchFamily="34" charset="0"/>
              <a:buNone/>
              <a:defRPr/>
            </a:pPr>
            <a:r>
              <a:rPr lang="en-US" altLang="en-US" sz="2800" dirty="0"/>
              <a:t>The most effective way to teach children social skills is to provide:</a:t>
            </a:r>
          </a:p>
          <a:p>
            <a:pPr lvl="1">
              <a:buFont typeface="Arial" panose="020B0604020202020204" pitchFamily="34" charset="0"/>
              <a:buChar char="•"/>
              <a:defRPr/>
            </a:pPr>
            <a:r>
              <a:rPr lang="en-US" altLang="en-US" dirty="0"/>
              <a:t>a safe and secure environment</a:t>
            </a:r>
          </a:p>
          <a:p>
            <a:pPr lvl="1">
              <a:buFont typeface="Arial" panose="020B0604020202020204" pitchFamily="34" charset="0"/>
              <a:buChar char="•"/>
              <a:defRPr/>
            </a:pPr>
            <a:r>
              <a:rPr lang="en-US" altLang="en-US" dirty="0"/>
              <a:t>predictable routines</a:t>
            </a:r>
          </a:p>
          <a:p>
            <a:pPr lvl="1">
              <a:buFont typeface="Arial" panose="020B0604020202020204" pitchFamily="34" charset="0"/>
              <a:buChar char="•"/>
              <a:defRPr/>
            </a:pPr>
            <a:r>
              <a:rPr lang="en-US" altLang="en-US" dirty="0"/>
              <a:t>gentle coaching, and </a:t>
            </a:r>
          </a:p>
          <a:p>
            <a:pPr lvl="1">
              <a:buFont typeface="Arial" panose="020B0604020202020204" pitchFamily="34" charset="0"/>
              <a:buChar char="•"/>
              <a:defRPr/>
            </a:pPr>
            <a:r>
              <a:rPr lang="en-US" altLang="en-US" dirty="0"/>
              <a:t>an abundance of time to practice by interacting with others: teachers, partners, and the classroom community as a whole.</a:t>
            </a:r>
          </a:p>
          <a:p>
            <a:pPr marL="685800" lvl="1" indent="0">
              <a:buNone/>
              <a:defRPr/>
            </a:pPr>
            <a:r>
              <a:rPr lang="en-US" altLang="en-US" sz="1800" dirty="0"/>
              <a:t> (Jenna </a:t>
            </a:r>
            <a:r>
              <a:rPr lang="en-US" altLang="en-US" sz="1800" dirty="0" err="1"/>
              <a:t>Bilmes</a:t>
            </a:r>
            <a:r>
              <a:rPr lang="en-US" altLang="en-US" sz="1800" dirty="0"/>
              <a:t>, </a:t>
            </a:r>
            <a:r>
              <a:rPr lang="en-US" sz="1800" dirty="0"/>
              <a:t>Beyond Behavior Management: The Six Life Skills Children Need to Thrive)</a:t>
            </a:r>
            <a:endParaRPr lang="en-US" altLang="en-US" sz="1800" dirty="0"/>
          </a:p>
        </p:txBody>
      </p:sp>
      <p:sp>
        <p:nvSpPr>
          <p:cNvPr id="8499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AD907232-46FA-A94F-9565-C3F9E3A985AE}" type="slidenum">
              <a:rPr lang="en-US" altLang="en-US" sz="1100"/>
              <a:pPr>
                <a:spcBef>
                  <a:spcPct val="0"/>
                </a:spcBef>
                <a:buFontTx/>
                <a:buNone/>
              </a:pPr>
              <a:t>30</a:t>
            </a:fld>
            <a:endParaRPr lang="en-US" altLang="en-US" sz="1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4077"/>
            <a:ext cx="8229600" cy="1143000"/>
          </a:xfrm>
        </p:spPr>
        <p:txBody>
          <a:bodyPr/>
          <a:lstStyle/>
          <a:p>
            <a:r>
              <a:rPr lang="en-US" altLang="en-US" sz="3600" dirty="0">
                <a:latin typeface="Arial" panose="020B0604020202020204" pitchFamily="34" charset="0"/>
              </a:rPr>
              <a:t>Center on the Social and Emotional Foundations for Early Learning (CSEFEL)</a:t>
            </a:r>
            <a:br>
              <a:rPr lang="en-US" sz="3600" dirty="0"/>
            </a:br>
            <a:endParaRPr lang="en-US" sz="3600" dirty="0"/>
          </a:p>
        </p:txBody>
      </p:sp>
      <p:sp>
        <p:nvSpPr>
          <p:cNvPr id="4" name="Slide Number Placeholder 3"/>
          <p:cNvSpPr>
            <a:spLocks noGrp="1"/>
          </p:cNvSpPr>
          <p:nvPr>
            <p:ph type="sldNum" sz="quarter" idx="10"/>
          </p:nvPr>
        </p:nvSpPr>
        <p:spPr/>
        <p:txBody>
          <a:bodyPr/>
          <a:lstStyle/>
          <a:p>
            <a:pPr>
              <a:defRPr/>
            </a:pPr>
            <a:fld id="{14C0B9B5-A37D-DD47-87FF-5B6A641C9777}" type="slidenum">
              <a:rPr lang="en-US" altLang="en-US" smtClean="0"/>
              <a:pPr>
                <a:defRPr/>
              </a:pPr>
              <a:t>31</a:t>
            </a:fld>
            <a:endParaRPr lang="en-US" altLang="en-US" dirty="0"/>
          </a:p>
        </p:txBody>
      </p:sp>
      <p:pic>
        <p:nvPicPr>
          <p:cNvPr id="6" name="Picture 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875574" y="1828800"/>
            <a:ext cx="3392852" cy="446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3910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a:solidFill>
            <a:schemeClr val="bg2">
              <a:alpha val="38039"/>
            </a:schemeClr>
          </a:solidFill>
        </p:spPr>
        <p:txBody>
          <a:bodyPr/>
          <a:lstStyle/>
          <a:p>
            <a:r>
              <a:rPr lang="en-US" altLang="en-US" sz="3600" dirty="0">
                <a:ea typeface="MS PGothic" charset="-128"/>
              </a:rPr>
              <a:t>   </a:t>
            </a:r>
            <a:r>
              <a:rPr lang="en-US" altLang="en-US" sz="3600" dirty="0">
                <a:solidFill>
                  <a:srgbClr val="000000"/>
                </a:solidFill>
                <a:ea typeface="MS PGothic" charset="-128"/>
              </a:rPr>
              <a:t> Interactions with Familiar Adults</a:t>
            </a:r>
          </a:p>
        </p:txBody>
      </p:sp>
      <p:sp>
        <p:nvSpPr>
          <p:cNvPr id="87042" name="Rectangle 3"/>
          <p:cNvSpPr>
            <a:spLocks noGrp="1"/>
          </p:cNvSpPr>
          <p:nvPr>
            <p:ph type="body" sz="half" idx="1"/>
          </p:nvPr>
        </p:nvSpPr>
        <p:spPr>
          <a:xfrm>
            <a:off x="457200" y="1600200"/>
            <a:ext cx="3962400" cy="4525963"/>
          </a:xfrm>
        </p:spPr>
        <p:txBody>
          <a:bodyPr/>
          <a:lstStyle/>
          <a:p>
            <a:pPr marL="0" indent="0">
              <a:buFont typeface="Arial" charset="0"/>
              <a:buNone/>
            </a:pPr>
            <a:r>
              <a:rPr lang="en-US" altLang="en-US" sz="2800" dirty="0">
                <a:ea typeface="MS PGothic" charset="-128"/>
              </a:rPr>
              <a:t>“Every day in a hundred small ways, children ask, </a:t>
            </a:r>
            <a:r>
              <a:rPr lang="en-US" altLang="ja-JP" sz="2800" dirty="0">
                <a:ea typeface="MS PGothic" charset="-128"/>
              </a:rPr>
              <a:t>“Do you see me? Do you hear me? Do I matter?” </a:t>
            </a:r>
            <a:r>
              <a:rPr lang="en-US" altLang="en-US" sz="2800" dirty="0">
                <a:ea typeface="MS PGothic" charset="-128"/>
              </a:rPr>
              <a:t>Their behavior often reflects our response.”</a:t>
            </a:r>
            <a:endParaRPr lang="en-US" altLang="en-US" sz="2400" dirty="0">
              <a:ea typeface="MS PGothic" charset="-128"/>
            </a:endParaRPr>
          </a:p>
          <a:p>
            <a:pPr marL="0" indent="0" algn="r">
              <a:buFont typeface="Arial" charset="0"/>
              <a:buNone/>
            </a:pPr>
            <a:r>
              <a:rPr lang="en-US" altLang="en-US" sz="1800" dirty="0">
                <a:ea typeface="MS PGothic" charset="-128"/>
              </a:rPr>
              <a:t>L. R. </a:t>
            </a:r>
            <a:r>
              <a:rPr lang="en-US" altLang="en-US" sz="1800" dirty="0" err="1">
                <a:ea typeface="MS PGothic" charset="-128"/>
              </a:rPr>
              <a:t>Knost</a:t>
            </a:r>
            <a:endParaRPr lang="en-US" altLang="en-US" sz="1800" dirty="0">
              <a:ea typeface="MS PGothic" charset="-128"/>
            </a:endParaRPr>
          </a:p>
        </p:txBody>
      </p:sp>
      <p:sp>
        <p:nvSpPr>
          <p:cNvPr id="8704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6096C891-C510-A340-88E0-8EE2DDF85D99}" type="slidenum">
              <a:rPr lang="en-US" altLang="en-US" sz="1100"/>
              <a:pPr>
                <a:spcBef>
                  <a:spcPct val="0"/>
                </a:spcBef>
                <a:buFontTx/>
                <a:buNone/>
              </a:pPr>
              <a:t>32</a:t>
            </a:fld>
            <a:endParaRPr lang="en-US" altLang="en-US" sz="1100"/>
          </a:p>
        </p:txBody>
      </p:sp>
      <p:pic>
        <p:nvPicPr>
          <p:cNvPr id="87044" name="Content Placeholder 7" descr="21124417265_10a26cd0b8_z"/>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800600" y="1355725"/>
            <a:ext cx="3589338" cy="5014913"/>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type="title"/>
          </p:nvPr>
        </p:nvSpPr>
        <p:spPr>
          <a:xfrm>
            <a:off x="457200" y="76200"/>
            <a:ext cx="8229600" cy="762000"/>
          </a:xfrm>
        </p:spPr>
        <p:txBody>
          <a:bodyPr/>
          <a:lstStyle/>
          <a:p>
            <a:r>
              <a:rPr lang="en-US" altLang="en-US" sz="3200" dirty="0">
                <a:ea typeface="MS PGothic" charset="-128"/>
              </a:rPr>
              <a:t>A Talk by Dr. Ross Thompson</a:t>
            </a:r>
          </a:p>
        </p:txBody>
      </p:sp>
      <p:pic>
        <p:nvPicPr>
          <p:cNvPr id="38917" name="130612ThompsonPart4.mp4">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990600" y="952018"/>
            <a:ext cx="7494264" cy="5601182"/>
          </a:xfrm>
        </p:spPr>
      </p:pic>
      <p:sp>
        <p:nvSpPr>
          <p:cNvPr id="89091"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42700E9A-B33B-4044-83F5-DB30C46A995A}" type="slidenum">
              <a:rPr lang="en-US" altLang="en-US" sz="1100"/>
              <a:pPr>
                <a:spcBef>
                  <a:spcPct val="0"/>
                </a:spcBef>
                <a:buFontTx/>
                <a:buNone/>
              </a:pPr>
              <a:t>33</a:t>
            </a:fld>
            <a:endParaRPr lang="en-US" altLang="en-US" sz="1100"/>
          </a:p>
        </p:txBody>
      </p:sp>
    </p:spTree>
    <p:extLst>
      <p:ext uri="{BB962C8B-B14F-4D97-AF65-F5344CB8AC3E}">
        <p14:creationId xmlns:p14="http://schemas.microsoft.com/office/powerpoint/2010/main" val="240687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9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8917"/>
                                        </p:tgtEl>
                                      </p:cBhvr>
                                    </p:cmd>
                                  </p:childTnLst>
                                </p:cTn>
                              </p:par>
                            </p:childTnLst>
                          </p:cTn>
                        </p:par>
                      </p:childTnLst>
                    </p:cTn>
                  </p:par>
                </p:childTnLst>
              </p:cTn>
              <p:nextCondLst>
                <p:cond evt="onClick" delay="0">
                  <p:tgtEl>
                    <p:spTgt spid="38917"/>
                  </p:tgtEl>
                </p:cond>
              </p:nextCondLst>
            </p:seq>
            <p:video>
              <p:cMediaNode vol="80000">
                <p:cTn id="7" fill="hold" display="0">
                  <p:stCondLst>
                    <p:cond delay="indefinite"/>
                  </p:stCondLst>
                </p:cTn>
                <p:tgtEl>
                  <p:spTgt spid="3891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p:txBody>
          <a:bodyPr/>
          <a:lstStyle/>
          <a:p>
            <a:r>
              <a:rPr lang="en-US" altLang="en-US" dirty="0">
                <a:solidFill>
                  <a:srgbClr val="000000"/>
                </a:solidFill>
                <a:ea typeface="MS PGothic" charset="-128"/>
              </a:rPr>
              <a:t>Take 5</a:t>
            </a:r>
          </a:p>
        </p:txBody>
      </p:sp>
      <p:sp>
        <p:nvSpPr>
          <p:cNvPr id="91138" name="Rectangle 3"/>
          <p:cNvSpPr>
            <a:spLocks noGrp="1"/>
          </p:cNvSpPr>
          <p:nvPr>
            <p:ph idx="1"/>
          </p:nvPr>
        </p:nvSpPr>
        <p:spPr/>
        <p:txBody>
          <a:bodyPr/>
          <a:lstStyle/>
          <a:p>
            <a:pPr marL="0" indent="0">
              <a:buFont typeface="Arial" charset="0"/>
              <a:buNone/>
            </a:pPr>
            <a:r>
              <a:rPr lang="en-US" altLang="en-US" dirty="0">
                <a:ea typeface="MS PGothic" charset="-128"/>
              </a:rPr>
              <a:t>Take five minutes to collaboratively draw an idea map of the </a:t>
            </a:r>
            <a:r>
              <a:rPr lang="en-US" altLang="ja-JP" dirty="0">
                <a:ea typeface="MS PGothic" charset="-128"/>
              </a:rPr>
              <a:t>“big ideas” covered so far in this video.</a:t>
            </a:r>
            <a:endParaRPr lang="en-US" altLang="en-US" dirty="0">
              <a:ea typeface="MS PGothic" charset="-128"/>
            </a:endParaRPr>
          </a:p>
        </p:txBody>
      </p:sp>
      <p:sp>
        <p:nvSpPr>
          <p:cNvPr id="91139"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E30B3384-0455-8344-B069-72AF87309095}" type="slidenum">
              <a:rPr lang="en-US" altLang="en-US" sz="1100"/>
              <a:pPr>
                <a:spcBef>
                  <a:spcPct val="0"/>
                </a:spcBef>
                <a:buFontTx/>
                <a:buNone/>
              </a:pPr>
              <a:t>34</a:t>
            </a:fld>
            <a:endParaRPr lang="en-US" altLang="en-US" sz="1100"/>
          </a:p>
        </p:txBody>
      </p:sp>
      <p:pic>
        <p:nvPicPr>
          <p:cNvPr id="91140" name="Picture 5" descr="5_min_blue_cl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3048000"/>
            <a:ext cx="329565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349037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p:cNvSpPr>
          <p:nvPr>
            <p:ph type="title"/>
          </p:nvPr>
        </p:nvSpPr>
        <p:spPr/>
        <p:txBody>
          <a:bodyPr/>
          <a:lstStyle/>
          <a:p>
            <a:r>
              <a:rPr lang="en-US" altLang="en-US" dirty="0">
                <a:solidFill>
                  <a:srgbClr val="000000"/>
                </a:solidFill>
                <a:ea typeface="MS PGothic" charset="-128"/>
              </a:rPr>
              <a:t>Continuation of Video</a:t>
            </a:r>
          </a:p>
        </p:txBody>
      </p:sp>
      <p:sp>
        <p:nvSpPr>
          <p:cNvPr id="93186" name="Rectangle 3"/>
          <p:cNvSpPr>
            <a:spLocks noGrp="1"/>
          </p:cNvSpPr>
          <p:nvPr>
            <p:ph idx="1"/>
          </p:nvPr>
        </p:nvSpPr>
        <p:spPr/>
        <p:txBody>
          <a:bodyPr/>
          <a:lstStyle/>
          <a:p>
            <a:endParaRPr lang="en-US" altLang="en-US">
              <a:ea typeface="MS PGothic" charset="-128"/>
            </a:endParaRPr>
          </a:p>
        </p:txBody>
      </p:sp>
      <p:sp>
        <p:nvSpPr>
          <p:cNvPr id="9318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D54FF932-C591-064A-86EB-05A44799F77A}" type="slidenum">
              <a:rPr lang="en-US" altLang="en-US" sz="1100"/>
              <a:pPr>
                <a:spcBef>
                  <a:spcPct val="0"/>
                </a:spcBef>
                <a:buFontTx/>
                <a:buNone/>
              </a:pPr>
              <a:t>35</a:t>
            </a:fld>
            <a:endParaRPr lang="en-US" altLang="en-US" sz="1100"/>
          </a:p>
        </p:txBody>
      </p:sp>
    </p:spTree>
    <p:extLst>
      <p:ext uri="{BB962C8B-B14F-4D97-AF65-F5344CB8AC3E}">
        <p14:creationId xmlns:p14="http://schemas.microsoft.com/office/powerpoint/2010/main" val="1862895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p:nvPr>
        </p:nvSpPr>
        <p:spPr/>
        <p:txBody>
          <a:bodyPr/>
          <a:lstStyle/>
          <a:p>
            <a:r>
              <a:rPr lang="en-US" altLang="en-US">
                <a:solidFill>
                  <a:srgbClr val="000000"/>
                </a:solidFill>
                <a:ea typeface="MS PGothic" charset="-128"/>
              </a:rPr>
              <a:t>Take 5</a:t>
            </a:r>
          </a:p>
        </p:txBody>
      </p:sp>
      <p:sp>
        <p:nvSpPr>
          <p:cNvPr id="95234" name="Rectangle 3"/>
          <p:cNvSpPr>
            <a:spLocks noGrp="1"/>
          </p:cNvSpPr>
          <p:nvPr>
            <p:ph idx="1"/>
          </p:nvPr>
        </p:nvSpPr>
        <p:spPr/>
        <p:txBody>
          <a:bodyPr/>
          <a:lstStyle/>
          <a:p>
            <a:pPr marL="0" indent="0" defTabSz="157163">
              <a:buFont typeface="Arial" charset="0"/>
              <a:buNone/>
            </a:pPr>
            <a:r>
              <a:rPr lang="en-US" altLang="en-US" dirty="0">
                <a:ea typeface="MS PGothic" charset="-128"/>
              </a:rPr>
              <a:t>Finish up your idea map of the </a:t>
            </a:r>
            <a:r>
              <a:rPr lang="en-US" altLang="ja-JP" dirty="0">
                <a:ea typeface="MS PGothic" charset="-128"/>
              </a:rPr>
              <a:t>big ideas and post it on the wall.</a:t>
            </a:r>
            <a:endParaRPr lang="en-US" altLang="en-US" dirty="0">
              <a:ea typeface="MS PGothic" charset="-128"/>
            </a:endParaRPr>
          </a:p>
        </p:txBody>
      </p:sp>
      <p:pic>
        <p:nvPicPr>
          <p:cNvPr id="95235" name="Picture 5" descr="5_min_blue_cl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4175" y="2667000"/>
            <a:ext cx="329565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C71901BC-D535-9E49-8863-CCBD5F1F2D19}" type="slidenum">
              <a:rPr lang="en-US" altLang="en-US" sz="1100"/>
              <a:pPr>
                <a:spcBef>
                  <a:spcPct val="0"/>
                </a:spcBef>
                <a:buFontTx/>
                <a:buNone/>
              </a:pPr>
              <a:t>36</a:t>
            </a:fld>
            <a:endParaRPr lang="en-US" altLang="en-US" sz="1100"/>
          </a:p>
        </p:txBody>
      </p:sp>
    </p:spTree>
    <p:extLst>
      <p:ext uri="{BB962C8B-B14F-4D97-AF65-F5344CB8AC3E}">
        <p14:creationId xmlns:p14="http://schemas.microsoft.com/office/powerpoint/2010/main" val="217171619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p:cNvSpPr>
          <p:nvPr>
            <p:ph type="title"/>
          </p:nvPr>
        </p:nvSpPr>
        <p:spPr/>
        <p:txBody>
          <a:bodyPr/>
          <a:lstStyle/>
          <a:p>
            <a:r>
              <a:rPr lang="en-US" altLang="en-US">
                <a:solidFill>
                  <a:srgbClr val="000000"/>
                </a:solidFill>
                <a:ea typeface="MS PGothic" charset="-128"/>
              </a:rPr>
              <a:t>Take a Wall Walk</a:t>
            </a:r>
          </a:p>
        </p:txBody>
      </p:sp>
      <p:sp>
        <p:nvSpPr>
          <p:cNvPr id="97282" name="Rectangle 12"/>
          <p:cNvSpPr>
            <a:spLocks noGrp="1"/>
          </p:cNvSpPr>
          <p:nvPr>
            <p:ph sz="half" idx="1"/>
          </p:nvPr>
        </p:nvSpPr>
        <p:spPr>
          <a:xfrm>
            <a:off x="457200" y="1600200"/>
            <a:ext cx="3200400" cy="4525963"/>
          </a:xfrm>
        </p:spPr>
        <p:txBody>
          <a:bodyPr/>
          <a:lstStyle/>
          <a:p>
            <a:pPr marL="0" indent="0">
              <a:buFont typeface="Arial" charset="0"/>
              <a:buNone/>
            </a:pPr>
            <a:r>
              <a:rPr lang="en-US" altLang="en-US" sz="3200" dirty="0">
                <a:ea typeface="MS PGothic" charset="-128"/>
              </a:rPr>
              <a:t>Walk around the room and look at how the other groups organized their maps.</a:t>
            </a:r>
          </a:p>
          <a:p>
            <a:pPr marL="0" indent="0"/>
            <a:endParaRPr lang="en-US" altLang="en-US" sz="3600" dirty="0">
              <a:ea typeface="MS PGothic" charset="-128"/>
            </a:endParaRPr>
          </a:p>
        </p:txBody>
      </p:sp>
      <p:pic>
        <p:nvPicPr>
          <p:cNvPr id="97283" name="ClipAr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812997" y="1600200"/>
            <a:ext cx="4873803" cy="3863833"/>
          </a:xfrm>
        </p:spPr>
      </p:pic>
      <p:sp>
        <p:nvSpPr>
          <p:cNvPr id="97284"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6F448791-34DF-DB4C-A00D-387F823D4936}" type="slidenum">
              <a:rPr lang="en-US" altLang="en-US" sz="1100"/>
              <a:pPr>
                <a:spcBef>
                  <a:spcPct val="0"/>
                </a:spcBef>
                <a:buFontTx/>
                <a:buNone/>
              </a:pPr>
              <a:t>37</a:t>
            </a:fld>
            <a:endParaRPr lang="en-US" altLang="en-US" sz="11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Content Placeholder 2"/>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2700" y="0"/>
            <a:ext cx="9144000" cy="6858000"/>
          </a:xfrm>
        </p:spPr>
      </p:pic>
      <p:sp>
        <p:nvSpPr>
          <p:cNvPr id="99330" name="Rectangle 2"/>
          <p:cNvSpPr>
            <a:spLocks noGrp="1"/>
          </p:cNvSpPr>
          <p:nvPr>
            <p:ph type="title"/>
          </p:nvPr>
        </p:nvSpPr>
        <p:spPr>
          <a:xfrm>
            <a:off x="-12700" y="5542093"/>
            <a:ext cx="9144000" cy="1066800"/>
          </a:xfrm>
          <a:solidFill>
            <a:srgbClr val="FD2956">
              <a:alpha val="62000"/>
            </a:srgbClr>
          </a:solidFill>
        </p:spPr>
        <p:txBody>
          <a:bodyPr/>
          <a:lstStyle/>
          <a:p>
            <a:r>
              <a:rPr lang="en-US" altLang="en-US" dirty="0">
                <a:solidFill>
                  <a:srgbClr val="FFFFFF"/>
                </a:solidFill>
                <a:ea typeface="MS PGothic" charset="-128"/>
              </a:rPr>
              <a:t>Get to Know Each Child </a:t>
            </a:r>
          </a:p>
        </p:txBody>
      </p:sp>
      <p:sp>
        <p:nvSpPr>
          <p:cNvPr id="99331"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CCD60FCB-7C1D-374D-93B3-6A530CFD829D}" type="slidenum">
              <a:rPr lang="en-US" altLang="en-US" sz="1100"/>
              <a:pPr>
                <a:spcBef>
                  <a:spcPct val="0"/>
                </a:spcBef>
                <a:buFontTx/>
                <a:buNone/>
              </a:pPr>
              <a:t>38</a:t>
            </a:fld>
            <a:endParaRPr lang="en-US" altLang="en-US" sz="1100"/>
          </a:p>
        </p:txBody>
      </p:sp>
      <p:sp>
        <p:nvSpPr>
          <p:cNvPr id="5" name="Rectangle 4">
            <a:extLst>
              <a:ext uri="{FF2B5EF4-FFF2-40B4-BE49-F238E27FC236}">
                <a16:creationId xmlns:a16="http://schemas.microsoft.com/office/drawing/2014/main" id="{0FD5BA2D-C12E-4C31-BD4C-934FF8AF8352}"/>
              </a:ext>
            </a:extLst>
          </p:cNvPr>
          <p:cNvSpPr>
            <a:spLocks noChangeArrowheads="1"/>
          </p:cNvSpPr>
          <p:nvPr/>
        </p:nvSpPr>
        <p:spPr bwMode="auto">
          <a:xfrm>
            <a:off x="685800" y="6615729"/>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495EDC-CC5A-456D-8EF5-B1974257FCDE}"/>
              </a:ext>
            </a:extLst>
          </p:cNvPr>
          <p:cNvSpPr>
            <a:spLocks noGrp="1"/>
          </p:cNvSpPr>
          <p:nvPr>
            <p:ph type="title"/>
          </p:nvPr>
        </p:nvSpPr>
        <p:spPr/>
        <p:txBody>
          <a:bodyPr/>
          <a:lstStyle/>
          <a:p>
            <a:r>
              <a:rPr lang="en-US" dirty="0"/>
              <a:t>Different Cultures</a:t>
            </a:r>
          </a:p>
        </p:txBody>
      </p:sp>
      <p:sp>
        <p:nvSpPr>
          <p:cNvPr id="91139" name="Rectangle 3"/>
          <p:cNvSpPr>
            <a:spLocks noGrp="1"/>
          </p:cNvSpPr>
          <p:nvPr>
            <p:ph sz="half" idx="1"/>
          </p:nvPr>
        </p:nvSpPr>
        <p:spPr>
          <a:xfrm>
            <a:off x="4654245" y="5215931"/>
            <a:ext cx="4028587" cy="1296302"/>
          </a:xfrm>
          <a:noFill/>
        </p:spPr>
        <p:txBody>
          <a:bodyPr/>
          <a:lstStyle/>
          <a:p>
            <a:pPr marL="57150" indent="-57150">
              <a:spcBef>
                <a:spcPts val="0"/>
              </a:spcBef>
              <a:buFont typeface="Arial" charset="0"/>
              <a:buNone/>
            </a:pPr>
            <a:r>
              <a:rPr lang="en-US" altLang="en-US" sz="3200" dirty="0"/>
              <a:t>“Show respect for cultural differences”</a:t>
            </a:r>
          </a:p>
          <a:p>
            <a:pPr marL="57150" indent="-57150">
              <a:spcBef>
                <a:spcPts val="0"/>
              </a:spcBef>
              <a:buFont typeface="Arial" charset="0"/>
              <a:buNone/>
            </a:pPr>
            <a:r>
              <a:rPr lang="en-US" altLang="en-US" sz="1800" dirty="0"/>
              <a:t> (PCF Vol. 1, p. 64)</a:t>
            </a:r>
          </a:p>
        </p:txBody>
      </p:sp>
      <p:sp>
        <p:nvSpPr>
          <p:cNvPr id="2" name="Slide Number Placeholder 1">
            <a:extLst>
              <a:ext uri="{FF2B5EF4-FFF2-40B4-BE49-F238E27FC236}">
                <a16:creationId xmlns:a16="http://schemas.microsoft.com/office/drawing/2014/main" id="{91C3E7F7-70F3-496C-BA1D-55635C28A0B7}"/>
              </a:ext>
            </a:extLst>
          </p:cNvPr>
          <p:cNvSpPr>
            <a:spLocks noGrp="1"/>
          </p:cNvSpPr>
          <p:nvPr>
            <p:ph type="sldNum" sz="quarter" idx="10"/>
          </p:nvPr>
        </p:nvSpPr>
        <p:spPr/>
        <p:txBody>
          <a:bodyPr/>
          <a:lstStyle/>
          <a:p>
            <a:pPr>
              <a:defRPr/>
            </a:pPr>
            <a:fld id="{14C0B9B5-A37D-DD47-87FF-5B6A641C9777}" type="slidenum">
              <a:rPr lang="en-US" altLang="en-US" smtClean="0"/>
              <a:pPr>
                <a:defRPr/>
              </a:pPr>
              <a:t>39</a:t>
            </a:fld>
            <a:endParaRPr lang="en-US" alt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3292" y="1417638"/>
            <a:ext cx="2679700" cy="2713909"/>
          </a:xfrm>
          <a:prstGeom prst="rect">
            <a:avLst/>
          </a:prstGeom>
        </p:spPr>
      </p:pic>
      <p:pic>
        <p:nvPicPr>
          <p:cNvPr id="9" name="Picture 7">
            <a:extLst>
              <a:ext uri="{FF2B5EF4-FFF2-40B4-BE49-F238E27FC236}">
                <a16:creationId xmlns:a16="http://schemas.microsoft.com/office/drawing/2014/main" id="{8B6578A3-1FF9-43BB-BA70-88BE1550127C}"/>
              </a:ext>
            </a:extLst>
          </p:cNvPr>
          <p:cNvPicPr>
            <a:picLocks noGrp="1" noChangeAspect="1" noChangeArrowheads="1"/>
          </p:cNvPicPr>
          <p:nvPr>
            <p:ph sz="half" idx="2"/>
          </p:nvPr>
        </p:nvPicPr>
        <p:blipFill rotWithShape="1">
          <a:blip r:embed="rId4" cstate="email">
            <a:extLst>
              <a:ext uri="{28A0092B-C50C-407E-A947-70E740481C1C}">
                <a14:useLocalDpi xmlns:a14="http://schemas.microsoft.com/office/drawing/2010/main"/>
              </a:ext>
            </a:extLst>
          </a:blip>
          <a:srcRect l="8107"/>
          <a:stretch/>
        </p:blipFill>
        <p:spPr bwMode="auto">
          <a:xfrm>
            <a:off x="5672992" y="2057400"/>
            <a:ext cx="3223729" cy="29768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1144" name="Picture 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18" r="11385"/>
          <a:stretch/>
        </p:blipFill>
        <p:spPr bwMode="auto">
          <a:xfrm>
            <a:off x="211199" y="3103908"/>
            <a:ext cx="2853592" cy="2887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9111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508014" y="1441086"/>
            <a:ext cx="5504313" cy="4358705"/>
          </a:xfrm>
        </p:spPr>
        <p:txBody>
          <a:bodyPr/>
          <a:lstStyle/>
          <a:p>
            <a:r>
              <a:rPr lang="en-US" sz="1400" dirty="0">
                <a:solidFill>
                  <a:srgbClr val="F5E0DD"/>
                </a:solidFill>
              </a:rPr>
              <a:t>Preschool Curriculum Frameworks</a:t>
            </a:r>
          </a:p>
          <a:p>
            <a:r>
              <a:rPr lang="en-US" sz="1400" dirty="0">
                <a:solidFill>
                  <a:srgbClr val="F5E0DD"/>
                </a:solidFill>
              </a:rPr>
              <a:t>Preschool Alignment Document</a:t>
            </a:r>
          </a:p>
          <a:p>
            <a:r>
              <a:rPr lang="en-US" sz="1400" dirty="0">
                <a:solidFill>
                  <a:srgbClr val="F5E0DD"/>
                </a:solidFill>
              </a:rPr>
              <a:t>Developmentally Appropriate Practice</a:t>
            </a:r>
          </a:p>
          <a:p>
            <a:r>
              <a:rPr lang="en-US" sz="1400" dirty="0">
                <a:solidFill>
                  <a:srgbClr val="F5E0DD"/>
                </a:solidFill>
              </a:rPr>
              <a:t>California Common Core State Standards</a:t>
            </a:r>
          </a:p>
          <a:p>
            <a:r>
              <a:rPr lang="en-US" sz="1400" dirty="0">
                <a:solidFill>
                  <a:srgbClr val="F5E0DD"/>
                </a:solidFill>
              </a:rPr>
              <a:t>Preschool Learning Foundations</a:t>
            </a:r>
          </a:p>
          <a:p>
            <a:r>
              <a:rPr lang="en-US" sz="1400" dirty="0">
                <a:solidFill>
                  <a:srgbClr val="F5E0DD"/>
                </a:solidFill>
              </a:rPr>
              <a:t>English Language Arts/English Language Development Framework</a:t>
            </a:r>
          </a:p>
          <a:p>
            <a:r>
              <a:rPr lang="en-US" sz="1400" dirty="0">
                <a:solidFill>
                  <a:srgbClr val="F5E0DD"/>
                </a:solidFill>
              </a:rPr>
              <a:t>Transitional Kindergarten Implementation Guide</a:t>
            </a:r>
          </a:p>
          <a:p>
            <a:r>
              <a:rPr lang="en-US" sz="1400" dirty="0">
                <a:solidFill>
                  <a:srgbClr val="F5E0DD"/>
                </a:solidFill>
              </a:rPr>
              <a:t>DRDP Specific to TK and K</a:t>
            </a:r>
          </a:p>
          <a:p>
            <a:r>
              <a:rPr lang="en-US" sz="1400" dirty="0">
                <a:solidFill>
                  <a:srgbClr val="F5E0DD"/>
                </a:solidFill>
              </a:rPr>
              <a:t>Health Education Content Standards for California Public Schools</a:t>
            </a:r>
          </a:p>
          <a:p>
            <a:r>
              <a:rPr lang="en-US" sz="1400" dirty="0">
                <a:solidFill>
                  <a:srgbClr val="F5E0DD"/>
                </a:solidFill>
              </a:rPr>
              <a:t>Preschool English Learners Guide</a:t>
            </a:r>
          </a:p>
          <a:p>
            <a:endParaRPr lang="en-US" dirty="0">
              <a:solidFill>
                <a:srgbClr val="F5E0DD"/>
              </a:solidFill>
            </a:endParaRPr>
          </a:p>
        </p:txBody>
      </p:sp>
      <p:graphicFrame>
        <p:nvGraphicFramePr>
          <p:cNvPr id="7" name="Content Placeholder 6"/>
          <p:cNvGraphicFramePr>
            <a:graphicFrameLocks noGrp="1"/>
          </p:cNvGraphicFramePr>
          <p:nvPr>
            <p:ph sz="half" idx="1"/>
            <p:extLst/>
          </p:nvPr>
        </p:nvGraphicFramePr>
        <p:xfrm>
          <a:off x="35484" y="1081506"/>
          <a:ext cx="9021673" cy="555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054CF32-EC5E-41E2-8BB8-EDE8B489556B}" type="slidenum">
              <a:rPr lang="en-US" altLang="en-US" sz="1200">
                <a:solidFill>
                  <a:prstClr val="black"/>
                </a:solidFill>
              </a:rPr>
              <a:pPr/>
              <a:t>4</a:t>
            </a:fld>
            <a:endParaRPr lang="en-US" altLang="en-US" sz="1200">
              <a:solidFill>
                <a:prstClr val="black"/>
              </a:solidFill>
            </a:endParaRPr>
          </a:p>
        </p:txBody>
      </p:sp>
      <p:pic>
        <p:nvPicPr>
          <p:cNvPr id="28677" name="Picture 7"/>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494013" y="4953050"/>
            <a:ext cx="704088" cy="924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8"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51353" y="3502038"/>
            <a:ext cx="723003"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9"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63938" y="1998066"/>
            <a:ext cx="710418"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0" name="Picture 10"/>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858014" y="4953050"/>
            <a:ext cx="704088"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2"/>
          <a:stretch>
            <a:fillRect/>
          </a:stretch>
        </p:blipFill>
        <p:spPr>
          <a:xfrm>
            <a:off x="6411078" y="3471901"/>
            <a:ext cx="1003752" cy="777051"/>
          </a:xfrm>
          <a:prstGeom prst="rect">
            <a:avLst/>
          </a:prstGeom>
          <a:ln>
            <a:solidFill>
              <a:schemeClr val="bg1">
                <a:lumMod val="75000"/>
              </a:schemeClr>
            </a:solidFill>
          </a:ln>
        </p:spPr>
      </p:pic>
      <p:pic>
        <p:nvPicPr>
          <p:cNvPr id="28682"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0174" y="3619724"/>
            <a:ext cx="714303"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3" name="Picture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38264" y="2039349"/>
            <a:ext cx="1052293" cy="814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4" name="Picture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157444" y="4953050"/>
            <a:ext cx="701140"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5"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9659" y="2101385"/>
            <a:ext cx="646589" cy="831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61555" y="4953050"/>
            <a:ext cx="708050" cy="923544"/>
          </a:xfrm>
          <a:prstGeom prst="rect">
            <a:avLst/>
          </a:prstGeom>
        </p:spPr>
      </p:pic>
    </p:spTree>
    <p:extLst>
      <p:ext uri="{BB962C8B-B14F-4D97-AF65-F5344CB8AC3E}">
        <p14:creationId xmlns:p14="http://schemas.microsoft.com/office/powerpoint/2010/main" val="2992092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6" name="Title 1"/>
          <p:cNvSpPr>
            <a:spLocks noGrp="1"/>
          </p:cNvSpPr>
          <p:nvPr>
            <p:ph type="title"/>
          </p:nvPr>
        </p:nvSpPr>
        <p:spPr>
          <a:noFill/>
        </p:spPr>
        <p:txBody>
          <a:bodyPr/>
          <a:lstStyle/>
          <a:p>
            <a:r>
              <a:rPr lang="en-US" altLang="en-US" dirty="0">
                <a:solidFill>
                  <a:schemeClr val="bg1"/>
                </a:solidFill>
                <a:ea typeface="MS PGothic" charset="-128"/>
              </a:rPr>
              <a:t>Interactions with Peers</a:t>
            </a:r>
          </a:p>
        </p:txBody>
      </p:sp>
      <p:sp>
        <p:nvSpPr>
          <p:cNvPr id="103428"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61CF2EE8-C2FA-BC43-BD5C-87C9B87EE850}" type="slidenum">
              <a:rPr lang="en-US" altLang="en-US" sz="1100"/>
              <a:pPr>
                <a:spcBef>
                  <a:spcPct val="0"/>
                </a:spcBef>
                <a:buFontTx/>
                <a:buNone/>
              </a:pPr>
              <a:t>40</a:t>
            </a:fld>
            <a:endParaRPr lang="en-US" altLang="en-US" sz="1100"/>
          </a:p>
        </p:txBody>
      </p:sp>
      <p:sp>
        <p:nvSpPr>
          <p:cNvPr id="7" name="Rectangle 6">
            <a:extLst>
              <a:ext uri="{FF2B5EF4-FFF2-40B4-BE49-F238E27FC236}">
                <a16:creationId xmlns:a16="http://schemas.microsoft.com/office/drawing/2014/main" id="{6654B462-15A8-4267-9BD2-07CEAC8D25E7}"/>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title="Tea party"/>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6873" b="6949"/>
          <a:stretch/>
        </p:blipFill>
        <p:spPr>
          <a:xfrm>
            <a:off x="0" y="0"/>
            <a:ext cx="9166302" cy="6869151"/>
          </a:xfrm>
        </p:spPr>
      </p:pic>
      <p:sp>
        <p:nvSpPr>
          <p:cNvPr id="45057" name="Rectangle 2"/>
          <p:cNvSpPr>
            <a:spLocks noGrp="1"/>
          </p:cNvSpPr>
          <p:nvPr>
            <p:ph type="title"/>
          </p:nvPr>
        </p:nvSpPr>
        <p:spPr>
          <a:xfrm>
            <a:off x="-2" y="5397190"/>
            <a:ext cx="9166303" cy="1460809"/>
          </a:xfrm>
          <a:solidFill>
            <a:schemeClr val="tx1">
              <a:alpha val="14000"/>
            </a:schemeClr>
          </a:solidFill>
        </p:spPr>
        <p:txBody>
          <a:bodyPr anchor="t" anchorCtr="0"/>
          <a:lstStyle/>
          <a:p>
            <a:r>
              <a:rPr lang="en-US" sz="3600" dirty="0">
                <a:solidFill>
                  <a:schemeClr val="bg1"/>
                </a:solidFill>
                <a:effectLst>
                  <a:outerShdw blurRad="38100" dist="38100" dir="2700000" algn="tl">
                    <a:srgbClr val="000000">
                      <a:alpha val="43137"/>
                    </a:srgbClr>
                  </a:outerShdw>
                </a:effectLst>
              </a:rPr>
              <a:t>Guiding Principle: Encourage Play-Based Active Learning</a:t>
            </a:r>
          </a:p>
        </p:txBody>
      </p:sp>
      <p:sp>
        <p:nvSpPr>
          <p:cNvPr id="2" name="Slide Number Placeholder 1"/>
          <p:cNvSpPr>
            <a:spLocks noGrp="1"/>
          </p:cNvSpPr>
          <p:nvPr>
            <p:ph type="sldNum" sz="quarter" idx="10"/>
          </p:nvPr>
        </p:nvSpPr>
        <p:spPr/>
        <p:txBody>
          <a:bodyPr/>
          <a:lstStyle/>
          <a:p>
            <a:pPr>
              <a:defRPr/>
            </a:pPr>
            <a:fld id="{D8F3F345-E956-4EBD-99BE-791B25190E3F}" type="slidenum">
              <a:rPr lang="en-US" smtClean="0"/>
              <a:pPr>
                <a:defRPr/>
              </a:pPr>
              <a:t>41</a:t>
            </a:fld>
            <a:endParaRPr lang="en-US" dirty="0"/>
          </a:p>
        </p:txBody>
      </p:sp>
      <p:sp>
        <p:nvSpPr>
          <p:cNvPr id="5" name="Rectangle 4">
            <a:extLst>
              <a:ext uri="{FF2B5EF4-FFF2-40B4-BE49-F238E27FC236}">
                <a16:creationId xmlns:a16="http://schemas.microsoft.com/office/drawing/2014/main" id="{8DD5F2E8-7BA2-42AF-8B75-EDBC87F3C7A0}"/>
              </a:ext>
            </a:extLst>
          </p:cNvPr>
          <p:cNvSpPr>
            <a:spLocks noChangeArrowheads="1"/>
          </p:cNvSpPr>
          <p:nvPr/>
        </p:nvSpPr>
        <p:spPr bwMode="auto">
          <a:xfrm>
            <a:off x="696949" y="6622564"/>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3970816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p:cNvSpPr>
          <p:nvPr>
            <p:ph type="title"/>
          </p:nvPr>
        </p:nvSpPr>
        <p:spPr/>
        <p:txBody>
          <a:bodyPr/>
          <a:lstStyle/>
          <a:p>
            <a:r>
              <a:rPr lang="en-US" altLang="en-US">
                <a:solidFill>
                  <a:srgbClr val="000000"/>
                </a:solidFill>
                <a:ea typeface="MS PGothic" charset="-128"/>
              </a:rPr>
              <a:t>The Role of Play</a:t>
            </a:r>
          </a:p>
        </p:txBody>
      </p:sp>
      <p:sp>
        <p:nvSpPr>
          <p:cNvPr id="121858" name="Rectangle 3"/>
          <p:cNvSpPr>
            <a:spLocks noGrp="1"/>
          </p:cNvSpPr>
          <p:nvPr>
            <p:ph idx="1"/>
          </p:nvPr>
        </p:nvSpPr>
        <p:spPr>
          <a:xfrm>
            <a:off x="457200" y="1524000"/>
            <a:ext cx="8229600" cy="4525963"/>
          </a:xfrm>
        </p:spPr>
        <p:txBody>
          <a:bodyPr/>
          <a:lstStyle/>
          <a:p>
            <a:pPr>
              <a:spcAft>
                <a:spcPts val="1200"/>
              </a:spcAft>
              <a:defRPr/>
            </a:pPr>
            <a:r>
              <a:rPr lang="en-US" altLang="en-US" sz="2800" dirty="0"/>
              <a:t>“Play is an essential cornerstone of healthy social and emotional development in early childhood and contributes to the skills necessary for adjustment to and success in school” </a:t>
            </a:r>
            <a:r>
              <a:rPr lang="en-US" sz="1800" dirty="0">
                <a:latin typeface="Arial" charset="0"/>
                <a:cs typeface="Arial" charset="0"/>
              </a:rPr>
              <a:t>(PLF, Vol. 1, p. 4). </a:t>
            </a:r>
          </a:p>
          <a:p>
            <a:pPr>
              <a:spcAft>
                <a:spcPts val="1200"/>
              </a:spcAft>
              <a:defRPr/>
            </a:pPr>
            <a:r>
              <a:rPr lang="en-US" altLang="ja-JP" sz="2800" dirty="0"/>
              <a:t>“Play includes social play with others, play with materials, and games with rules” </a:t>
            </a:r>
            <a:r>
              <a:rPr lang="en-US" sz="1800" dirty="0">
                <a:latin typeface="Arial" charset="0"/>
                <a:cs typeface="Arial" charset="0"/>
              </a:rPr>
              <a:t>(PLF, Vol. 1, p. 4).</a:t>
            </a:r>
            <a:endParaRPr lang="en-US" altLang="ja-JP" sz="1800" dirty="0"/>
          </a:p>
          <a:p>
            <a:pPr>
              <a:spcAft>
                <a:spcPts val="1200"/>
              </a:spcAft>
              <a:defRPr/>
            </a:pPr>
            <a:r>
              <a:rPr lang="en-US" altLang="ja-JP" sz="2800" dirty="0"/>
              <a:t>“Active learning through purposeful play is important to the development of the child’s brain </a:t>
            </a:r>
            <a:r>
              <a:rPr lang="en-US" altLang="ja-JP" sz="1800" dirty="0"/>
              <a:t>(TK Guide, p. 41).</a:t>
            </a:r>
          </a:p>
          <a:p>
            <a:pPr>
              <a:buFont typeface="Arial" panose="020B0604020202020204" pitchFamily="34" charset="0"/>
              <a:buChar char="•"/>
              <a:defRPr/>
            </a:pPr>
            <a:endParaRPr lang="en-US" altLang="en-US" sz="2800" dirty="0"/>
          </a:p>
        </p:txBody>
      </p:sp>
      <p:sp>
        <p:nvSpPr>
          <p:cNvPr id="12390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A0224D6B-C0A5-D444-AABB-0F683E627BBF}" type="slidenum">
              <a:rPr lang="en-US" altLang="en-US" sz="1100"/>
              <a:pPr>
                <a:spcBef>
                  <a:spcPct val="0"/>
                </a:spcBef>
                <a:buFontTx/>
                <a:buNone/>
              </a:pPr>
              <a:t>42</a:t>
            </a:fld>
            <a:endParaRPr lang="en-US" altLang="en-US" sz="1100"/>
          </a:p>
        </p:txBody>
      </p:sp>
    </p:spTree>
    <p:extLst>
      <p:ext uri="{BB962C8B-B14F-4D97-AF65-F5344CB8AC3E}">
        <p14:creationId xmlns:p14="http://schemas.microsoft.com/office/powerpoint/2010/main" val="2449421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05EB24A-2F71-4E40-944F-18E16BE8A2A4}"/>
              </a:ext>
            </a:extLst>
          </p:cNvPr>
          <p:cNvSpPr>
            <a:spLocks noGrp="1"/>
          </p:cNvSpPr>
          <p:nvPr>
            <p:ph type="title"/>
          </p:nvPr>
        </p:nvSpPr>
        <p:spPr/>
        <p:txBody>
          <a:bodyPr/>
          <a:lstStyle/>
          <a:p>
            <a:r>
              <a:rPr lang="en-US" dirty="0">
                <a:solidFill>
                  <a:schemeClr val="bg1"/>
                </a:solidFill>
              </a:rPr>
              <a:t>Uninterrupted Play</a:t>
            </a:r>
          </a:p>
        </p:txBody>
      </p:sp>
      <p:sp>
        <p:nvSpPr>
          <p:cNvPr id="105474" name="Rectangle 3"/>
          <p:cNvSpPr>
            <a:spLocks noGrp="1"/>
          </p:cNvSpPr>
          <p:nvPr>
            <p:ph sz="half" idx="1"/>
          </p:nvPr>
        </p:nvSpPr>
        <p:spPr>
          <a:xfrm>
            <a:off x="2895600" y="1874837"/>
            <a:ext cx="3657600" cy="4525963"/>
          </a:xfrm>
        </p:spPr>
        <p:txBody>
          <a:bodyPr/>
          <a:lstStyle/>
          <a:p>
            <a:pPr marL="109538" indent="0" algn="ctr">
              <a:buFont typeface="Arial" charset="0"/>
              <a:buNone/>
            </a:pPr>
            <a:r>
              <a:rPr lang="en-US" altLang="en-US" sz="3200" dirty="0">
                <a:solidFill>
                  <a:schemeClr val="bg1"/>
                </a:solidFill>
                <a:ea typeface="MS PGothic" charset="-128"/>
              </a:rPr>
              <a:t>“A minimum of 45 minutes of uninterrupted choice time is considered best practice”</a:t>
            </a:r>
          </a:p>
          <a:p>
            <a:pPr marL="109538" indent="0" algn="ctr">
              <a:lnSpc>
                <a:spcPct val="90000"/>
              </a:lnSpc>
              <a:buFont typeface="Arial" charset="0"/>
              <a:buNone/>
            </a:pPr>
            <a:r>
              <a:rPr lang="en-US" altLang="en-US" sz="1800" dirty="0">
                <a:solidFill>
                  <a:schemeClr val="bg1"/>
                </a:solidFill>
                <a:ea typeface="MS PGothic" charset="-128"/>
              </a:rPr>
              <a:t>(TK Guide, 2013, 43).</a:t>
            </a:r>
          </a:p>
          <a:p>
            <a:pPr marL="109538" indent="0" algn="ctr">
              <a:lnSpc>
                <a:spcPct val="90000"/>
              </a:lnSpc>
            </a:pPr>
            <a:endParaRPr lang="en-US" altLang="en-US" sz="2400" dirty="0">
              <a:solidFill>
                <a:schemeClr val="bg1"/>
              </a:solidFill>
              <a:ea typeface="MS PGothic" charset="-128"/>
            </a:endParaRPr>
          </a:p>
        </p:txBody>
      </p:sp>
      <p:sp>
        <p:nvSpPr>
          <p:cNvPr id="105475"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86A17ECC-AC0C-C042-A281-A346FBA468B0}" type="slidenum">
              <a:rPr lang="en-US" altLang="en-US" sz="1200"/>
              <a:pPr>
                <a:spcBef>
                  <a:spcPct val="0"/>
                </a:spcBef>
                <a:buFontTx/>
                <a:buNone/>
              </a:pPr>
              <a:t>43</a:t>
            </a:fld>
            <a:endParaRPr lang="en-US" altLang="en-US" sz="1200"/>
          </a:p>
        </p:txBody>
      </p:sp>
      <p:sp>
        <p:nvSpPr>
          <p:cNvPr id="7" name="Rectangle 6">
            <a:extLst>
              <a:ext uri="{FF2B5EF4-FFF2-40B4-BE49-F238E27FC236}">
                <a16:creationId xmlns:a16="http://schemas.microsoft.com/office/drawing/2014/main" id="{6755D11C-C8DF-407B-8573-101161183B3F}"/>
              </a:ext>
            </a:extLst>
          </p:cNvPr>
          <p:cNvSpPr>
            <a:spLocks noChangeArrowheads="1"/>
          </p:cNvSpPr>
          <p:nvPr/>
        </p:nvSpPr>
        <p:spPr bwMode="auto">
          <a:xfrm>
            <a:off x="685800" y="6604979"/>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2" name="Rectangle 2"/>
          <p:cNvSpPr>
            <a:spLocks noGrp="1"/>
          </p:cNvSpPr>
          <p:nvPr>
            <p:ph type="title"/>
          </p:nvPr>
        </p:nvSpPr>
        <p:spPr>
          <a:xfrm>
            <a:off x="-5862" y="18439"/>
            <a:ext cx="2895600" cy="1752600"/>
          </a:xfrm>
          <a:solidFill>
            <a:schemeClr val="tx2">
              <a:alpha val="60000"/>
            </a:schemeClr>
          </a:solidFill>
        </p:spPr>
        <p:txBody>
          <a:bodyPr/>
          <a:lstStyle/>
          <a:p>
            <a:r>
              <a:rPr lang="en-US" altLang="en-US" sz="3600" dirty="0">
                <a:solidFill>
                  <a:schemeClr val="bg1"/>
                </a:solidFill>
                <a:ea typeface="MS PGothic" charset="-128"/>
              </a:rPr>
              <a:t>Children with Special Needs</a:t>
            </a:r>
          </a:p>
        </p:txBody>
      </p:sp>
      <p:sp>
        <p:nvSpPr>
          <p:cNvPr id="2" name="Content Placeholder 1">
            <a:extLst>
              <a:ext uri="{FF2B5EF4-FFF2-40B4-BE49-F238E27FC236}">
                <a16:creationId xmlns:a16="http://schemas.microsoft.com/office/drawing/2014/main" id="{1B8CC358-3E6C-47EE-B47E-57620658B4A1}"/>
              </a:ext>
            </a:extLst>
          </p:cNvPr>
          <p:cNvSpPr>
            <a:spLocks noGrp="1"/>
          </p:cNvSpPr>
          <p:nvPr>
            <p:ph sz="half" idx="1"/>
          </p:nvPr>
        </p:nvSpPr>
        <p:spPr>
          <a:xfrm>
            <a:off x="5867399" y="3429000"/>
            <a:ext cx="3317631" cy="3429000"/>
          </a:xfrm>
          <a:solidFill>
            <a:schemeClr val="tx2">
              <a:alpha val="66000"/>
            </a:schemeClr>
          </a:solidFill>
        </p:spPr>
        <p:txBody>
          <a:bodyPr/>
          <a:lstStyle/>
          <a:p>
            <a:pPr marL="0" indent="0">
              <a:buNone/>
            </a:pPr>
            <a:r>
              <a:rPr lang="en-US" altLang="en-US" b="1" dirty="0">
                <a:solidFill>
                  <a:schemeClr val="bg1"/>
                </a:solidFill>
                <a:ea typeface="MS PGothic" charset="-128"/>
              </a:rPr>
              <a:t>“The vast majority of children with special needs do not develop friendship skills without thoughtful instruction” </a:t>
            </a:r>
            <a:br>
              <a:rPr lang="en-US" altLang="en-US" dirty="0">
                <a:solidFill>
                  <a:schemeClr val="bg1"/>
                </a:solidFill>
                <a:ea typeface="MS PGothic" charset="-128"/>
              </a:rPr>
            </a:br>
            <a:r>
              <a:rPr lang="en-US" altLang="en-US" sz="1800" dirty="0">
                <a:solidFill>
                  <a:schemeClr val="bg1"/>
                </a:solidFill>
                <a:ea typeface="MS PGothic" charset="-128"/>
              </a:rPr>
              <a:t>(CSEFEL, Handout 2.3).</a:t>
            </a:r>
          </a:p>
          <a:p>
            <a:endParaRPr lang="en-US" dirty="0"/>
          </a:p>
        </p:txBody>
      </p:sp>
      <p:sp>
        <p:nvSpPr>
          <p:cNvPr id="10752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AD536CE0-0C5F-094E-9CB8-99D02D5CCB67}" type="slidenum">
              <a:rPr lang="en-US" altLang="en-US" sz="1100">
                <a:solidFill>
                  <a:schemeClr val="bg1"/>
                </a:solidFill>
              </a:rPr>
              <a:pPr>
                <a:spcBef>
                  <a:spcPct val="0"/>
                </a:spcBef>
                <a:buFontTx/>
                <a:buNone/>
              </a:pPr>
              <a:t>44</a:t>
            </a:fld>
            <a:endParaRPr lang="en-US" altLang="en-US" sz="1100" dirty="0">
              <a:solidFill>
                <a:schemeClr val="bg1"/>
              </a:solidFill>
            </a:endParaRPr>
          </a:p>
        </p:txBody>
      </p:sp>
      <p:sp>
        <p:nvSpPr>
          <p:cNvPr id="7" name="Rectangle 6">
            <a:extLst>
              <a:ext uri="{FF2B5EF4-FFF2-40B4-BE49-F238E27FC236}">
                <a16:creationId xmlns:a16="http://schemas.microsoft.com/office/drawing/2014/main" id="{3AA2CE21-DA4A-4901-957E-C5F82055AEC1}"/>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t>©2017 California Department of Education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p:cNvSpPr>
          <p:nvPr>
            <p:ph type="title"/>
          </p:nvPr>
        </p:nvSpPr>
        <p:spPr>
          <a:xfrm>
            <a:off x="152400" y="200147"/>
            <a:ext cx="3733800" cy="1143000"/>
          </a:xfrm>
        </p:spPr>
        <p:txBody>
          <a:bodyPr/>
          <a:lstStyle/>
          <a:p>
            <a:r>
              <a:rPr lang="en-US" altLang="en-US" sz="3200" dirty="0">
                <a:solidFill>
                  <a:srgbClr val="000000"/>
                </a:solidFill>
                <a:ea typeface="MS PGothic" charset="-128"/>
              </a:rPr>
              <a:t>Children Who Are English Learners</a:t>
            </a:r>
          </a:p>
        </p:txBody>
      </p:sp>
      <p:sp>
        <p:nvSpPr>
          <p:cNvPr id="109570" name="Rectangle 3"/>
          <p:cNvSpPr>
            <a:spLocks noGrp="1"/>
          </p:cNvSpPr>
          <p:nvPr>
            <p:ph sz="half" idx="1"/>
          </p:nvPr>
        </p:nvSpPr>
        <p:spPr>
          <a:xfrm>
            <a:off x="304800" y="1524000"/>
            <a:ext cx="3733800" cy="4953000"/>
          </a:xfrm>
        </p:spPr>
        <p:txBody>
          <a:bodyPr/>
          <a:lstStyle/>
          <a:p>
            <a:pPr marL="0" indent="0">
              <a:buFont typeface="Arial" charset="0"/>
              <a:buNone/>
              <a:defRPr/>
            </a:pPr>
            <a:r>
              <a:rPr lang="en-US" sz="2400" dirty="0">
                <a:ea typeface="ＭＳ Ｐゴシック" charset="0"/>
              </a:rPr>
              <a:t>“English learners may need extra assistance as they seek to participate in peer play” </a:t>
            </a:r>
            <a:br>
              <a:rPr lang="en-US" sz="2400" dirty="0">
                <a:ea typeface="ＭＳ Ｐゴシック" charset="0"/>
              </a:rPr>
            </a:br>
            <a:r>
              <a:rPr lang="en-US" sz="2000" dirty="0">
                <a:ea typeface="ＭＳ Ｐゴシック" charset="0"/>
              </a:rPr>
              <a:t>(TK Guide, p. 57).</a:t>
            </a:r>
          </a:p>
          <a:p>
            <a:pPr marL="0" indent="0">
              <a:buNone/>
              <a:defRPr/>
            </a:pPr>
            <a:endParaRPr lang="en-US" sz="1050" dirty="0">
              <a:ea typeface="ＭＳ Ｐゴシック" charset="0"/>
            </a:endParaRPr>
          </a:p>
          <a:p>
            <a:pPr marL="0" indent="0">
              <a:buNone/>
              <a:defRPr/>
            </a:pPr>
            <a:r>
              <a:rPr lang="en-US" sz="2400" dirty="0">
                <a:ea typeface="ＭＳ Ｐゴシック" charset="0"/>
              </a:rPr>
              <a:t>“Partner English learners with English speaking peers to help scaffold social interactions and English language development” </a:t>
            </a:r>
            <a:br>
              <a:rPr lang="en-US" sz="2400" dirty="0">
                <a:ea typeface="ＭＳ Ｐゴシック" charset="0"/>
              </a:rPr>
            </a:br>
            <a:r>
              <a:rPr lang="en-US" sz="2000" dirty="0">
                <a:ea typeface="ＭＳ Ｐゴシック" charset="0"/>
              </a:rPr>
              <a:t>(PCF, Vol. 1, p. 67).</a:t>
            </a:r>
          </a:p>
          <a:p>
            <a:pPr>
              <a:defRPr/>
            </a:pPr>
            <a:endParaRPr lang="en-US" dirty="0">
              <a:ea typeface="ＭＳ Ｐゴシック" charset="0"/>
            </a:endParaRPr>
          </a:p>
          <a:p>
            <a:pPr>
              <a:defRPr/>
            </a:pPr>
            <a:endParaRPr lang="en-US" dirty="0">
              <a:ea typeface="ＭＳ Ｐゴシック" charset="0"/>
            </a:endParaRPr>
          </a:p>
        </p:txBody>
      </p:sp>
      <p:pic>
        <p:nvPicPr>
          <p:cNvPr id="115715"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208463" y="0"/>
            <a:ext cx="4922837" cy="6858000"/>
          </a:xfrm>
        </p:spPr>
      </p:pic>
      <p:sp>
        <p:nvSpPr>
          <p:cNvPr id="11571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2A01F854-C1F0-8B4C-856A-79FACD12C88A}" type="slidenum">
              <a:rPr lang="en-US" altLang="en-US" sz="1100"/>
              <a:pPr>
                <a:spcBef>
                  <a:spcPct val="0"/>
                </a:spcBef>
                <a:buFontTx/>
                <a:buNone/>
              </a:pPr>
              <a:t>45</a:t>
            </a:fld>
            <a:endParaRPr lang="en-US" altLang="en-US" sz="1100"/>
          </a:p>
        </p:txBody>
      </p:sp>
      <p:sp>
        <p:nvSpPr>
          <p:cNvPr id="6" name="Rectangle 5">
            <a:extLst>
              <a:ext uri="{FF2B5EF4-FFF2-40B4-BE49-F238E27FC236}">
                <a16:creationId xmlns:a16="http://schemas.microsoft.com/office/drawing/2014/main" id="{CA6E3EA9-E7EC-4709-84A7-C397873A8BD7}"/>
              </a:ext>
            </a:extLst>
          </p:cNvPr>
          <p:cNvSpPr>
            <a:spLocks noChangeArrowheads="1"/>
          </p:cNvSpPr>
          <p:nvPr/>
        </p:nvSpPr>
        <p:spPr bwMode="auto">
          <a:xfrm>
            <a:off x="762000" y="6614232"/>
            <a:ext cx="3433763" cy="230832"/>
          </a:xfrm>
          <a:prstGeom prst="rect">
            <a:avLst/>
          </a:prstGeom>
          <a:solidFill>
            <a:schemeClr val="accent5">
              <a:lumMod val="40000"/>
              <a:lumOff val="6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t>©2017 California Department of Education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Developmentally Appropriate Practice</a:t>
            </a:r>
          </a:p>
        </p:txBody>
      </p:sp>
      <p:sp>
        <p:nvSpPr>
          <p:cNvPr id="4" name="Slide Number Placeholder 3"/>
          <p:cNvSpPr>
            <a:spLocks noGrp="1"/>
          </p:cNvSpPr>
          <p:nvPr>
            <p:ph type="sldNum" sz="quarter" idx="10"/>
          </p:nvPr>
        </p:nvSpPr>
        <p:spPr/>
        <p:txBody>
          <a:bodyPr/>
          <a:lstStyle/>
          <a:p>
            <a:pPr>
              <a:defRPr/>
            </a:pPr>
            <a:fld id="{14C0B9B5-A37D-DD47-87FF-5B6A641C9777}" type="slidenum">
              <a:rPr lang="en-US" altLang="en-US" smtClean="0"/>
              <a:pPr>
                <a:defRPr/>
              </a:pPr>
              <a:t>46</a:t>
            </a:fld>
            <a:endParaRPr lang="en-US" altLang="en-US" dirty="0"/>
          </a:p>
        </p:txBody>
      </p:sp>
      <p:pic>
        <p:nvPicPr>
          <p:cNvPr id="6"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819400" y="1674691"/>
            <a:ext cx="3497565" cy="455141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4861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11EEF7C2-6334-4E7A-B967-5F31FD9C23C6}" type="slidenum">
              <a:rPr lang="en-US" altLang="en-US" smtClean="0"/>
              <a:pPr/>
              <a:t>47</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39720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a:defRPr/>
            </a:pPr>
            <a:r>
              <a:rPr lang="en-US" dirty="0">
                <a:latin typeface="Arial" charset="0"/>
                <a:cs typeface="ＭＳ Ｐゴシック" charset="0"/>
              </a:rPr>
              <a:t>Preschool Curriculum Framework Strategies</a:t>
            </a:r>
            <a:endParaRPr lang="en-US" dirty="0">
              <a:latin typeface="Arial" charset="0"/>
              <a:ea typeface="MS PGothic" charset="0"/>
              <a:cs typeface="MS PGothic" charset="0"/>
            </a:endParaRPr>
          </a:p>
        </p:txBody>
      </p:sp>
      <p:sp>
        <p:nvSpPr>
          <p:cNvPr id="17412" name="Rectangle 3"/>
          <p:cNvSpPr>
            <a:spLocks noGrp="1" noChangeArrowheads="1"/>
          </p:cNvSpPr>
          <p:nvPr>
            <p:ph sz="half" idx="1"/>
          </p:nvPr>
        </p:nvSpPr>
        <p:spPr/>
        <p:txBody>
          <a:bodyPr/>
          <a:lstStyle/>
          <a:p>
            <a:pPr>
              <a:defRPr/>
            </a:pPr>
            <a:r>
              <a:rPr lang="en-US" dirty="0">
                <a:solidFill>
                  <a:srgbClr val="000000"/>
                </a:solidFill>
                <a:latin typeface="Arial" charset="0"/>
                <a:ea typeface="MS PGothic" charset="0"/>
                <a:cs typeface="MS PGothic" charset="0"/>
              </a:rPr>
              <a:t>Developmentally appropriate</a:t>
            </a:r>
          </a:p>
          <a:p>
            <a:pPr>
              <a:defRPr/>
            </a:pPr>
            <a:r>
              <a:rPr lang="en-US" dirty="0">
                <a:solidFill>
                  <a:srgbClr val="000000"/>
                </a:solidFill>
                <a:latin typeface="Arial" charset="0"/>
                <a:ea typeface="MS PGothic" charset="0"/>
                <a:cs typeface="MS PGothic" charset="0"/>
              </a:rPr>
              <a:t>Reflective and intentional</a:t>
            </a:r>
          </a:p>
          <a:p>
            <a:pPr>
              <a:defRPr/>
            </a:pPr>
            <a:r>
              <a:rPr lang="en-US" dirty="0">
                <a:solidFill>
                  <a:srgbClr val="000000"/>
                </a:solidFill>
                <a:latin typeface="Arial" charset="0"/>
                <a:ea typeface="MS PGothic" charset="0"/>
                <a:cs typeface="MS PGothic" charset="0"/>
              </a:rPr>
              <a:t>Individually and culturally meaningful</a:t>
            </a:r>
          </a:p>
          <a:p>
            <a:pPr>
              <a:defRPr/>
            </a:pPr>
            <a:r>
              <a:rPr lang="en-US" dirty="0">
                <a:solidFill>
                  <a:srgbClr val="000000"/>
                </a:solidFill>
                <a:latin typeface="Arial" charset="0"/>
                <a:ea typeface="MS PGothic" charset="0"/>
                <a:cs typeface="MS PGothic" charset="0"/>
              </a:rPr>
              <a:t>Inclusive</a:t>
            </a:r>
            <a:r>
              <a:rPr lang="en-US" dirty="0"/>
              <a:t> of children with disabilities or other special needs </a:t>
            </a:r>
            <a:endParaRPr lang="en-US" dirty="0">
              <a:solidFill>
                <a:srgbClr val="000000"/>
              </a:solidFill>
              <a:latin typeface="Arial" charset="0"/>
              <a:ea typeface="MS PGothic" charset="0"/>
              <a:cs typeface="MS PGothic" charset="0"/>
            </a:endParaRPr>
          </a:p>
        </p:txBody>
      </p:sp>
      <p:pic>
        <p:nvPicPr>
          <p:cNvPr id="62469" name="Picture 40" descr="Cover_pp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913689" y="1600200"/>
            <a:ext cx="3507621" cy="4525963"/>
          </a:xfrm>
          <a:ln>
            <a:solidFill>
              <a:schemeClr val="dk1"/>
            </a:solidFill>
          </a:ln>
        </p:spPr>
      </p:pic>
      <p:sp>
        <p:nvSpPr>
          <p:cNvPr id="2" name="Slide Number Placeholder 1"/>
          <p:cNvSpPr>
            <a:spLocks noGrp="1"/>
          </p:cNvSpPr>
          <p:nvPr>
            <p:ph type="sldNum" sz="quarter" idx="12"/>
          </p:nvPr>
        </p:nvSpPr>
        <p:spPr/>
        <p:txBody>
          <a:bodyPr/>
          <a:lstStyle/>
          <a:p>
            <a:pPr>
              <a:defRPr/>
            </a:pPr>
            <a:fld id="{E264C369-118E-4569-834C-6A5C7076BA11}" type="slidenum">
              <a:rPr lang="en-US" altLang="en-US" smtClean="0"/>
              <a:pPr>
                <a:defRPr/>
              </a:pPr>
              <a:t>48</a:t>
            </a:fld>
            <a:endParaRPr lang="en-US" altLang="en-US" dirty="0"/>
          </a:p>
        </p:txBody>
      </p:sp>
    </p:spTree>
    <p:extLst>
      <p:ext uri="{BB962C8B-B14F-4D97-AF65-F5344CB8AC3E}">
        <p14:creationId xmlns:p14="http://schemas.microsoft.com/office/powerpoint/2010/main" val="232641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p:cNvSpPr>
          <p:nvPr>
            <p:ph type="title"/>
          </p:nvPr>
        </p:nvSpPr>
        <p:spPr/>
        <p:txBody>
          <a:bodyPr/>
          <a:lstStyle/>
          <a:p>
            <a:r>
              <a:rPr lang="en-US" altLang="en-US" dirty="0">
                <a:solidFill>
                  <a:schemeClr val="tx1"/>
                </a:solidFill>
                <a:ea typeface="MS PGothic" charset="-128"/>
              </a:rPr>
              <a:t>What </a:t>
            </a:r>
            <a:r>
              <a:rPr lang="en-US" altLang="en-US" dirty="0">
                <a:ea typeface="MS PGothic" charset="-128"/>
              </a:rPr>
              <a:t>A</a:t>
            </a:r>
            <a:r>
              <a:rPr lang="en-US" altLang="en-US" dirty="0">
                <a:solidFill>
                  <a:schemeClr val="tx1"/>
                </a:solidFill>
                <a:ea typeface="MS PGothic" charset="-128"/>
              </a:rPr>
              <a:t>re </a:t>
            </a:r>
            <a:r>
              <a:rPr lang="en-US" altLang="en-US" dirty="0">
                <a:ea typeface="MS PGothic" charset="-128"/>
              </a:rPr>
              <a:t>W</a:t>
            </a:r>
            <a:r>
              <a:rPr lang="en-US" altLang="en-US" dirty="0">
                <a:solidFill>
                  <a:schemeClr val="tx1"/>
                </a:solidFill>
                <a:ea typeface="MS PGothic" charset="-128"/>
              </a:rPr>
              <a:t>e </a:t>
            </a:r>
            <a:r>
              <a:rPr lang="en-US" altLang="en-US" dirty="0">
                <a:ea typeface="MS PGothic" charset="-128"/>
              </a:rPr>
              <a:t>L</a:t>
            </a:r>
            <a:r>
              <a:rPr lang="en-US" altLang="en-US" dirty="0">
                <a:solidFill>
                  <a:schemeClr val="tx1"/>
                </a:solidFill>
                <a:ea typeface="MS PGothic" charset="-128"/>
              </a:rPr>
              <a:t>earning? Part 1</a:t>
            </a:r>
          </a:p>
        </p:txBody>
      </p:sp>
      <p:sp>
        <p:nvSpPr>
          <p:cNvPr id="111618"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92B41CE3-9E54-4B4B-8B70-C44AB2AF8E93}" type="slidenum">
              <a:rPr lang="en-US" altLang="en-US" sz="1100"/>
              <a:pPr>
                <a:spcBef>
                  <a:spcPct val="0"/>
                </a:spcBef>
                <a:buFontTx/>
                <a:buNone/>
              </a:pPr>
              <a:t>49</a:t>
            </a:fld>
            <a:endParaRPr lang="en-US" altLang="en-US" sz="1100"/>
          </a:p>
        </p:txBody>
      </p:sp>
      <p:sp>
        <p:nvSpPr>
          <p:cNvPr id="111619" name="Rectangle 4"/>
          <p:cNvSpPr>
            <a:spLocks noChangeArrowheads="1"/>
          </p:cNvSpPr>
          <p:nvPr/>
        </p:nvSpPr>
        <p:spPr bwMode="auto">
          <a:xfrm>
            <a:off x="609600" y="1524000"/>
            <a:ext cx="7848600" cy="46482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lgn="ctr" eaLnBrk="1" hangingPunct="1">
              <a:spcBef>
                <a:spcPct val="0"/>
              </a:spcBef>
              <a:buFontTx/>
              <a:buNone/>
            </a:pPr>
            <a:endParaRPr lang="en-US" altLang="en-US" sz="1800"/>
          </a:p>
        </p:txBody>
      </p:sp>
      <p:pic>
        <p:nvPicPr>
          <p:cNvPr id="111620" name="Content Placeholder 6" descr="stick-figure-kids-friends-hi"/>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600200" y="1692275"/>
            <a:ext cx="5410200" cy="4256088"/>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idx="1"/>
          </p:nvPr>
        </p:nvSpPr>
        <p:spPr/>
        <p:txBody>
          <a:bodyPr>
            <a:noAutofit/>
          </a:bodyPr>
          <a:lstStyle/>
          <a:p>
            <a:pPr marL="347472" indent="-347472">
              <a:spcBef>
                <a:spcPts val="0"/>
              </a:spcBef>
              <a:spcAft>
                <a:spcPts val="600"/>
              </a:spcAft>
              <a:buNone/>
              <a:defRPr/>
            </a:pPr>
            <a:r>
              <a:rPr lang="en-US" sz="2800" dirty="0">
                <a:cs typeface="ＭＳ Ｐゴシック" charset="0"/>
              </a:rPr>
              <a:t>CA Law (EC 48000):</a:t>
            </a:r>
          </a:p>
          <a:p>
            <a:pPr marL="347472" indent="-347472">
              <a:spcBef>
                <a:spcPts val="0"/>
              </a:spcBef>
              <a:spcAft>
                <a:spcPts val="600"/>
              </a:spcAft>
              <a:defRPr/>
            </a:pPr>
            <a:r>
              <a:rPr lang="en-US" sz="2800" dirty="0">
                <a:cs typeface="ＭＳ Ｐゴシック" charset="0"/>
              </a:rPr>
              <a:t>Transitional kindergarten is the first year of a two-year kindergarten program that uses a modified kindergarten curriculum that is age and developmentally appropriate.</a:t>
            </a:r>
          </a:p>
          <a:p>
            <a:pPr marL="347472" indent="-347472">
              <a:spcBef>
                <a:spcPts val="0"/>
              </a:spcBef>
              <a:spcAft>
                <a:spcPts val="600"/>
              </a:spcAft>
              <a:defRPr/>
            </a:pPr>
            <a:r>
              <a:rPr lang="en-US" sz="2800" dirty="0">
                <a:cs typeface="ＭＳ Ｐゴシック" charset="0"/>
              </a:rPr>
              <a:t>Transitional kindergarten programs are intended,</a:t>
            </a:r>
            <a:r>
              <a:rPr lang="en-US" sz="2800" dirty="0"/>
              <a:t> by legislative action,</a:t>
            </a:r>
            <a:r>
              <a:rPr lang="en-US" sz="2800" dirty="0">
                <a:cs typeface="ＭＳ Ｐゴシック" charset="0"/>
              </a:rPr>
              <a:t> to be aligned to the California Preschool Learning Foundations developed by the California Department of Education.</a:t>
            </a:r>
          </a:p>
        </p:txBody>
      </p:sp>
      <p:sp>
        <p:nvSpPr>
          <p:cNvPr id="2" name="Slide Number Placeholder 1"/>
          <p:cNvSpPr>
            <a:spLocks noGrp="1"/>
          </p:cNvSpPr>
          <p:nvPr>
            <p:ph type="sldNum" sz="quarter" idx="12"/>
          </p:nvPr>
        </p:nvSpPr>
        <p:spPr>
          <a:prstGeom prst="rect">
            <a:avLst/>
          </a:prstGeom>
        </p:spPr>
        <p:txBody>
          <a:bodyPr/>
          <a:lstStyle/>
          <a:p>
            <a:fld id="{BEBBF190-489A-403C-B44B-DFF113AA7E88}" type="slidenum">
              <a:rPr lang="en-US" altLang="en-US" smtClean="0"/>
              <a:pPr/>
              <a:t>5</a:t>
            </a:fld>
            <a:endParaRPr lang="en-US" altLang="en-US" dirty="0"/>
          </a:p>
        </p:txBody>
      </p:sp>
    </p:spTree>
    <p:extLst>
      <p:ext uri="{BB962C8B-B14F-4D97-AF65-F5344CB8AC3E}">
        <p14:creationId xmlns:p14="http://schemas.microsoft.com/office/powerpoint/2010/main" val="302640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p:cNvSpPr>
          <p:nvPr>
            <p:ph type="title"/>
          </p:nvPr>
        </p:nvSpPr>
        <p:spPr/>
        <p:txBody>
          <a:bodyPr/>
          <a:lstStyle/>
          <a:p>
            <a:r>
              <a:rPr lang="en-US" altLang="en-US">
                <a:solidFill>
                  <a:schemeClr val="tx1"/>
                </a:solidFill>
                <a:ea typeface="MS PGothic" charset="-128"/>
              </a:rPr>
              <a:t>What Are We Learning? Part 2</a:t>
            </a:r>
            <a:endParaRPr lang="en-US" altLang="en-US">
              <a:ea typeface="MS PGothic" charset="-128"/>
            </a:endParaRPr>
          </a:p>
        </p:txBody>
      </p:sp>
      <p:sp>
        <p:nvSpPr>
          <p:cNvPr id="113666" name="Rectangle 4"/>
          <p:cNvSpPr>
            <a:spLocks noChangeArrowheads="1"/>
          </p:cNvSpPr>
          <p:nvPr/>
        </p:nvSpPr>
        <p:spPr bwMode="auto">
          <a:xfrm>
            <a:off x="609600" y="1524000"/>
            <a:ext cx="7848600" cy="46482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lgn="ctr" eaLnBrk="1" hangingPunct="1">
              <a:spcBef>
                <a:spcPct val="0"/>
              </a:spcBef>
              <a:buFontTx/>
              <a:buNone/>
            </a:pPr>
            <a:endParaRPr lang="en-US" altLang="en-US" sz="1800"/>
          </a:p>
        </p:txBody>
      </p:sp>
      <p:pic>
        <p:nvPicPr>
          <p:cNvPr id="113667" name="Picture 6" descr="stick-figure-kids-friends-h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00200"/>
            <a:ext cx="5715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8"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1DF740FC-56DC-0746-8D2B-A98E34A56938}" type="slidenum">
              <a:rPr lang="en-US" altLang="en-US" sz="1100"/>
              <a:pPr>
                <a:spcBef>
                  <a:spcPct val="0"/>
                </a:spcBef>
                <a:buFontTx/>
                <a:buNone/>
              </a:pPr>
              <a:t>50</a:t>
            </a:fld>
            <a:endParaRPr lang="en-US" altLang="en-US" sz="11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p:cNvSpPr>
          <p:nvPr>
            <p:ph type="title"/>
          </p:nvPr>
        </p:nvSpPr>
        <p:spPr/>
        <p:txBody>
          <a:bodyPr/>
          <a:lstStyle/>
          <a:p>
            <a:r>
              <a:rPr lang="en-US" altLang="en-US" dirty="0">
                <a:solidFill>
                  <a:srgbClr val="000000"/>
                </a:solidFill>
                <a:ea typeface="MS PGothic" charset="-128"/>
              </a:rPr>
              <a:t>Integration Checklist</a:t>
            </a:r>
          </a:p>
        </p:txBody>
      </p:sp>
      <p:sp>
        <p:nvSpPr>
          <p:cNvPr id="121858" name="Rectangle 3"/>
          <p:cNvSpPr>
            <a:spLocks noGrp="1"/>
          </p:cNvSpPr>
          <p:nvPr>
            <p:ph sz="half" idx="1"/>
          </p:nvPr>
        </p:nvSpPr>
        <p:spPr>
          <a:xfrm>
            <a:off x="457200" y="1417638"/>
            <a:ext cx="4038600" cy="4724400"/>
          </a:xfrm>
        </p:spPr>
        <p:txBody>
          <a:bodyPr/>
          <a:lstStyle/>
          <a:p>
            <a:pPr marL="0" indent="0">
              <a:buFont typeface="Arial" charset="0"/>
              <a:buNone/>
            </a:pPr>
            <a:r>
              <a:rPr lang="en-US" altLang="en-US" dirty="0">
                <a:ea typeface="MS PGothic" charset="-128"/>
              </a:rPr>
              <a:t>“Researchers have found that young children with and without disabilities benefit more from the curriculum when they are engaged or involved” </a:t>
            </a:r>
            <a:endParaRPr lang="en-US" altLang="en-US" sz="1000" dirty="0">
              <a:ea typeface="MS PGothic" charset="-128"/>
            </a:endParaRPr>
          </a:p>
          <a:p>
            <a:pPr marL="0" indent="0">
              <a:buFont typeface="Arial" charset="0"/>
              <a:buNone/>
            </a:pPr>
            <a:r>
              <a:rPr lang="en-US" altLang="en-US" sz="1800" dirty="0">
                <a:ea typeface="MS PGothic" charset="-128"/>
              </a:rPr>
              <a:t>(Promoting Positive Outcomes  for Children with Disabilities: Recommendations for Curriculum, Assessment, and Program, p. 6).</a:t>
            </a:r>
          </a:p>
          <a:p>
            <a:pPr marL="0" indent="0"/>
            <a:endParaRPr lang="en-US" altLang="en-US" sz="1000" dirty="0">
              <a:ea typeface="MS PGothic" charset="-128"/>
            </a:endParaRPr>
          </a:p>
        </p:txBody>
      </p:sp>
      <p:pic>
        <p:nvPicPr>
          <p:cNvPr id="3"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641850" y="1417638"/>
            <a:ext cx="4044950" cy="4708525"/>
          </a:xfrm>
          <a:effectLst>
            <a:outerShdw blurRad="292100" dist="139700" dir="2700000" algn="tl" rotWithShape="0">
              <a:srgbClr val="333333">
                <a:alpha val="64998"/>
              </a:srgbClr>
            </a:outerShdw>
          </a:effectLst>
        </p:spPr>
      </p:pic>
      <p:sp>
        <p:nvSpPr>
          <p:cNvPr id="12186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7E0F93B1-87E7-BA4A-ACCA-D266F94F2CCA}" type="slidenum">
              <a:rPr lang="en-US" altLang="en-US" sz="1100"/>
              <a:pPr>
                <a:spcBef>
                  <a:spcPct val="0"/>
                </a:spcBef>
                <a:buFontTx/>
                <a:buNone/>
              </a:pPr>
              <a:t>51</a:t>
            </a:fld>
            <a:endParaRPr lang="en-US" altLang="en-US" sz="11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p:cNvSpPr>
          <p:nvPr>
            <p:ph type="title"/>
          </p:nvPr>
        </p:nvSpPr>
        <p:spPr/>
        <p:txBody>
          <a:bodyPr/>
          <a:lstStyle/>
          <a:p>
            <a:r>
              <a:rPr lang="en-US" altLang="en-US">
                <a:solidFill>
                  <a:srgbClr val="000000"/>
                </a:solidFill>
                <a:ea typeface="MS PGothic" charset="-128"/>
              </a:rPr>
              <a:t>Teaching in the Sweet Spot</a:t>
            </a:r>
          </a:p>
        </p:txBody>
      </p:sp>
      <p:sp>
        <p:nvSpPr>
          <p:cNvPr id="12800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8CCA80B6-E0A5-6F43-A399-BED6DBB3942B}" type="slidenum">
              <a:rPr lang="en-US" altLang="en-US" sz="1100"/>
              <a:pPr>
                <a:spcBef>
                  <a:spcPct val="0"/>
                </a:spcBef>
                <a:buFontTx/>
                <a:buNone/>
              </a:pPr>
              <a:t>52</a:t>
            </a:fld>
            <a:endParaRPr lang="en-US" altLang="en-US" sz="1100"/>
          </a:p>
        </p:txBody>
      </p:sp>
      <p:pic>
        <p:nvPicPr>
          <p:cNvPr id="8" name="Picture 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28600" y="1722468"/>
            <a:ext cx="8727644" cy="3626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a:extLst>
              <a:ext uri="{FF2B5EF4-FFF2-40B4-BE49-F238E27FC236}">
                <a16:creationId xmlns:a16="http://schemas.microsoft.com/office/drawing/2014/main" id="{65E6A82A-CE12-4E41-AB85-88A73D91BC52}"/>
              </a:ext>
            </a:extLst>
          </p:cNvPr>
          <p:cNvSpPr txBox="1">
            <a:spLocks noChangeArrowheads="1"/>
          </p:cNvSpPr>
          <p:nvPr/>
        </p:nvSpPr>
        <p:spPr bwMode="auto">
          <a:xfrm>
            <a:off x="939079" y="5348809"/>
            <a:ext cx="7306685" cy="646331"/>
          </a:xfrm>
          <a:prstGeom prst="rect">
            <a:avLst/>
          </a:prstGeom>
          <a:noFill/>
          <a:ln w="9525">
            <a:noFill/>
            <a:miter lim="800000"/>
            <a:headEnd/>
            <a:tailEnd/>
          </a:ln>
          <a:effectLst/>
        </p:spPr>
        <p:txBody>
          <a:bodyPr wrap="square">
            <a:spAutoFit/>
          </a:bodyPr>
          <a:lstStyle/>
          <a:p>
            <a:pPr algn="ctr">
              <a:spcBef>
                <a:spcPct val="50000"/>
              </a:spcBef>
            </a:pPr>
            <a:r>
              <a:rPr lang="en-US" dirty="0"/>
              <a:t>(Edward Miller and Joan </a:t>
            </a:r>
            <a:r>
              <a:rPr lang="en-US" dirty="0" err="1"/>
              <a:t>Almon</a:t>
            </a:r>
            <a:r>
              <a:rPr lang="en-US" dirty="0"/>
              <a:t>, </a:t>
            </a:r>
            <a:r>
              <a:rPr lang="en-US" i="1" dirty="0"/>
              <a:t>Crisis in the Kindergarten Why Children Need to Play in School</a:t>
            </a:r>
            <a:r>
              <a:rPr lang="en-US" dirty="0"/>
              <a:t>, p.12)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p:cNvSpPr>
          <p:nvPr>
            <p:ph type="title"/>
          </p:nvPr>
        </p:nvSpPr>
        <p:spPr/>
        <p:txBody>
          <a:bodyPr/>
          <a:lstStyle/>
          <a:p>
            <a:r>
              <a:rPr lang="en-US" altLang="en-US" dirty="0">
                <a:solidFill>
                  <a:srgbClr val="000000"/>
                </a:solidFill>
                <a:ea typeface="MS PGothic" charset="-128"/>
              </a:rPr>
              <a:t>In Summary, Children Need:</a:t>
            </a:r>
          </a:p>
        </p:txBody>
      </p:sp>
      <p:sp>
        <p:nvSpPr>
          <p:cNvPr id="130050" name="Rectangle 3"/>
          <p:cNvSpPr>
            <a:spLocks noGrp="1"/>
          </p:cNvSpPr>
          <p:nvPr>
            <p:ph idx="1"/>
          </p:nvPr>
        </p:nvSpPr>
        <p:spPr/>
        <p:txBody>
          <a:bodyPr/>
          <a:lstStyle/>
          <a:p>
            <a:pPr>
              <a:spcAft>
                <a:spcPts val="1200"/>
              </a:spcAft>
            </a:pPr>
            <a:r>
              <a:rPr lang="en-US" altLang="en-US" sz="3000" dirty="0">
                <a:ea typeface="MS PGothic" charset="-128"/>
              </a:rPr>
              <a:t>Ample time and opportunities for peer interactions</a:t>
            </a:r>
          </a:p>
          <a:p>
            <a:pPr>
              <a:spcAft>
                <a:spcPts val="1200"/>
              </a:spcAft>
            </a:pPr>
            <a:r>
              <a:rPr lang="en-US" altLang="en-US" sz="3000" dirty="0">
                <a:ea typeface="MS PGothic" charset="-128"/>
              </a:rPr>
              <a:t>Space, materials, and encouragement for dramatic play</a:t>
            </a:r>
          </a:p>
          <a:p>
            <a:pPr>
              <a:spcAft>
                <a:spcPts val="1200"/>
              </a:spcAft>
            </a:pPr>
            <a:r>
              <a:rPr lang="en-US" altLang="en-US" sz="3000" dirty="0">
                <a:ea typeface="MS PGothic" charset="-128"/>
              </a:rPr>
              <a:t>Opportunities for cooperative work</a:t>
            </a:r>
          </a:p>
          <a:p>
            <a:pPr>
              <a:spcAft>
                <a:spcPts val="600"/>
              </a:spcAft>
            </a:pPr>
            <a:r>
              <a:rPr lang="en-US" altLang="en-US" sz="3000" dirty="0">
                <a:ea typeface="MS PGothic" charset="-128"/>
              </a:rPr>
              <a:t>Problem solving opportunities with peers</a:t>
            </a:r>
          </a:p>
          <a:p>
            <a:pPr>
              <a:buFont typeface="Arial" charset="0"/>
              <a:buNone/>
            </a:pPr>
            <a:r>
              <a:rPr lang="en-US" altLang="en-US" sz="1800" dirty="0">
                <a:ea typeface="MS PGothic" charset="-128"/>
              </a:rPr>
              <a:t>     (DAP, p. 199)</a:t>
            </a:r>
          </a:p>
        </p:txBody>
      </p:sp>
      <p:sp>
        <p:nvSpPr>
          <p:cNvPr id="130051"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01E067D4-B030-BF42-BFF7-D87CE2BA4521}" type="slidenum">
              <a:rPr lang="en-US" altLang="en-US" sz="1100"/>
              <a:pPr>
                <a:spcBef>
                  <a:spcPct val="0"/>
                </a:spcBef>
                <a:buFontTx/>
                <a:buNone/>
              </a:pPr>
              <a:t>53</a:t>
            </a:fld>
            <a:endParaRPr lang="en-US" altLang="en-US" sz="11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DRDP-K Measure: </a:t>
            </a:r>
            <a:r>
              <a:rPr lang="en-US" sz="3600" dirty="0">
                <a:solidFill>
                  <a:schemeClr val="tx1"/>
                </a:solidFill>
              </a:rPr>
              <a:t>Interactions with Familiar Adults</a:t>
            </a:r>
          </a:p>
        </p:txBody>
      </p:sp>
      <p:sp>
        <p:nvSpPr>
          <p:cNvPr id="4" name="Slide Number Placeholder 3"/>
          <p:cNvSpPr>
            <a:spLocks noGrp="1"/>
          </p:cNvSpPr>
          <p:nvPr>
            <p:ph type="sldNum" sz="quarter" idx="10"/>
          </p:nvPr>
        </p:nvSpPr>
        <p:spPr/>
        <p:txBody>
          <a:bodyPr/>
          <a:lstStyle/>
          <a:p>
            <a:pPr>
              <a:defRPr/>
            </a:pPr>
            <a:fld id="{14C0B9B5-A37D-DD47-87FF-5B6A641C9777}" type="slidenum">
              <a:rPr lang="en-US" altLang="en-US" smtClean="0"/>
              <a:pPr>
                <a:defRPr/>
              </a:pPr>
              <a:t>54</a:t>
            </a:fld>
            <a:endParaRPr lang="en-US" altLang="en-US" dirty="0"/>
          </a:p>
        </p:txBody>
      </p:sp>
      <p:pic>
        <p:nvPicPr>
          <p:cNvPr id="8" name="Content Placeholder 7">
            <a:extLst>
              <a:ext uri="{FF2B5EF4-FFF2-40B4-BE49-F238E27FC236}">
                <a16:creationId xmlns:a16="http://schemas.microsoft.com/office/drawing/2014/main" id="{C471FF36-A6ED-46F3-9DDE-B87D3E5D2F36}"/>
              </a:ext>
            </a:extLst>
          </p:cNvPr>
          <p:cNvPicPr>
            <a:picLocks noGrp="1" noChangeAspect="1"/>
          </p:cNvPicPr>
          <p:nvPr>
            <p:ph idx="1"/>
          </p:nvPr>
        </p:nvPicPr>
        <p:blipFill>
          <a:blip r:embed="rId3"/>
          <a:stretch>
            <a:fillRect/>
          </a:stretch>
        </p:blipFill>
        <p:spPr>
          <a:xfrm>
            <a:off x="1219200" y="1417638"/>
            <a:ext cx="6705600" cy="5181600"/>
          </a:xfrm>
        </p:spPr>
      </p:pic>
    </p:spTree>
    <p:extLst>
      <p:ext uri="{BB962C8B-B14F-4D97-AF65-F5344CB8AC3E}">
        <p14:creationId xmlns:p14="http://schemas.microsoft.com/office/powerpoint/2010/main" val="1836355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r>
              <a:rPr lang="en-US" altLang="en-US" dirty="0">
                <a:solidFill>
                  <a:srgbClr val="000000"/>
                </a:solidFill>
                <a:ea typeface="MS PGothic" charset="-128"/>
              </a:rPr>
              <a:t>Reflection</a:t>
            </a:r>
          </a:p>
        </p:txBody>
      </p:sp>
      <p:sp>
        <p:nvSpPr>
          <p:cNvPr id="136194" name="Text Placeholder 2"/>
          <p:cNvSpPr>
            <a:spLocks noGrp="1"/>
          </p:cNvSpPr>
          <p:nvPr>
            <p:ph idx="1"/>
          </p:nvPr>
        </p:nvSpPr>
        <p:spPr>
          <a:xfrm>
            <a:off x="488302" y="1417638"/>
            <a:ext cx="8229600" cy="4754562"/>
          </a:xfrm>
        </p:spPr>
        <p:txBody>
          <a:bodyPr/>
          <a:lstStyle/>
          <a:p>
            <a:pPr marL="0" indent="0" eaLnBrk="1" hangingPunct="1">
              <a:spcAft>
                <a:spcPts val="600"/>
              </a:spcAft>
              <a:buNone/>
            </a:pPr>
            <a:r>
              <a:rPr lang="en-US" altLang="en-US" dirty="0">
                <a:ea typeface="MS PGothic" charset="-128"/>
              </a:rPr>
              <a:t>Think about a child in your class and where he/she might be along the DRDP-K developmental continuum</a:t>
            </a:r>
            <a:r>
              <a:rPr lang="en-US" altLang="en-US" sz="3000" dirty="0">
                <a:ea typeface="MS PGothic" charset="-128"/>
              </a:rPr>
              <a:t>:</a:t>
            </a:r>
          </a:p>
          <a:p>
            <a:pPr marL="577850" lvl="1" indent="-295275">
              <a:spcAft>
                <a:spcPts val="600"/>
              </a:spcAft>
              <a:buFont typeface="Arial" charset="0"/>
              <a:buChar char="•"/>
            </a:pPr>
            <a:r>
              <a:rPr lang="en-US" altLang="en-US" sz="3000" dirty="0">
                <a:ea typeface="MS PGothic" charset="-128"/>
              </a:rPr>
              <a:t>Read the strategies on the “What we are learning” posters.</a:t>
            </a:r>
          </a:p>
          <a:p>
            <a:pPr marL="577850" lvl="1" indent="-295275">
              <a:spcAft>
                <a:spcPts val="600"/>
              </a:spcAft>
              <a:buFont typeface="Arial" charset="0"/>
              <a:buChar char="•"/>
            </a:pPr>
            <a:r>
              <a:rPr lang="en-US" altLang="en-US" sz="3000" dirty="0">
                <a:ea typeface="MS PGothic" charset="-128"/>
              </a:rPr>
              <a:t>Circle the strategies that you think would be most helpful for you to implement.</a:t>
            </a:r>
          </a:p>
          <a:p>
            <a:pPr marL="577850" lvl="1" indent="-295275">
              <a:spcAft>
                <a:spcPts val="600"/>
              </a:spcAft>
              <a:buFont typeface="Arial" charset="0"/>
              <a:buChar char="•"/>
            </a:pPr>
            <a:r>
              <a:rPr lang="en-US" altLang="en-US" sz="3000" dirty="0">
                <a:ea typeface="MS PGothic" charset="-128"/>
              </a:rPr>
              <a:t>With your group, discuss why these particular strategies would be most helpful.</a:t>
            </a:r>
          </a:p>
        </p:txBody>
      </p:sp>
      <p:sp>
        <p:nvSpPr>
          <p:cNvPr id="136195"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7F754041-3561-6340-81FD-C3BC8D9858BF}" type="slidenum">
              <a:rPr lang="en-US" altLang="en-US" sz="1200"/>
              <a:pPr>
                <a:spcBef>
                  <a:spcPct val="0"/>
                </a:spcBef>
                <a:buFontTx/>
                <a:buNone/>
              </a:pPr>
              <a:t>55</a:t>
            </a:fld>
            <a:endParaRPr lang="en-US" altLang="en-US" sz="12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Content Placeholder 2"/>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0638" y="0"/>
            <a:ext cx="9164638" cy="6858000"/>
          </a:xfrm>
        </p:spPr>
      </p:pic>
      <p:sp>
        <p:nvSpPr>
          <p:cNvPr id="138242" name="Rectangle 2"/>
          <p:cNvSpPr>
            <a:spLocks noGrp="1"/>
          </p:cNvSpPr>
          <p:nvPr>
            <p:ph type="title"/>
          </p:nvPr>
        </p:nvSpPr>
        <p:spPr>
          <a:xfrm>
            <a:off x="29308" y="182562"/>
            <a:ext cx="9144000" cy="1257300"/>
          </a:xfrm>
        </p:spPr>
        <p:txBody>
          <a:bodyPr/>
          <a:lstStyle/>
          <a:p>
            <a:r>
              <a:rPr lang="en-US" altLang="en-US" dirty="0">
                <a:solidFill>
                  <a:schemeClr val="tx1"/>
                </a:solidFill>
                <a:ea typeface="MS PGothic" charset="-128"/>
              </a:rPr>
              <a:t>Group Participation and  Cooperation and Responsibility</a:t>
            </a:r>
          </a:p>
        </p:txBody>
      </p:sp>
      <p:sp>
        <p:nvSpPr>
          <p:cNvPr id="13824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CD9679D7-9A4D-EC4B-9253-44C305B16965}" type="slidenum">
              <a:rPr lang="en-US" altLang="en-US" sz="1100"/>
              <a:pPr>
                <a:spcBef>
                  <a:spcPct val="0"/>
                </a:spcBef>
                <a:buFontTx/>
                <a:buNone/>
              </a:pPr>
              <a:t>56</a:t>
            </a:fld>
            <a:endParaRPr lang="en-US" altLang="en-US" sz="1100"/>
          </a:p>
        </p:txBody>
      </p:sp>
      <p:sp>
        <p:nvSpPr>
          <p:cNvPr id="5" name="Rectangle 4">
            <a:extLst>
              <a:ext uri="{FF2B5EF4-FFF2-40B4-BE49-F238E27FC236}">
                <a16:creationId xmlns:a16="http://schemas.microsoft.com/office/drawing/2014/main" id="{DFE25F5D-DE4D-42AC-B422-04E3E64C6FD5}"/>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p:cNvSpPr>
          <p:nvPr>
            <p:ph type="title"/>
          </p:nvPr>
        </p:nvSpPr>
        <p:spPr/>
        <p:txBody>
          <a:bodyPr/>
          <a:lstStyle/>
          <a:p>
            <a:r>
              <a:rPr lang="en-US" altLang="en-US">
                <a:solidFill>
                  <a:srgbClr val="000000"/>
                </a:solidFill>
                <a:ea typeface="MS PGothic" charset="-128"/>
              </a:rPr>
              <a:t>Group Participation</a:t>
            </a:r>
          </a:p>
        </p:txBody>
      </p:sp>
      <p:sp>
        <p:nvSpPr>
          <p:cNvPr id="142338" name="Rectangle 3"/>
          <p:cNvSpPr>
            <a:spLocks noGrp="1"/>
          </p:cNvSpPr>
          <p:nvPr>
            <p:ph idx="1"/>
          </p:nvPr>
        </p:nvSpPr>
        <p:spPr/>
        <p:txBody>
          <a:bodyPr/>
          <a:lstStyle/>
          <a:p>
            <a:pPr>
              <a:spcAft>
                <a:spcPts val="1800"/>
              </a:spcAft>
            </a:pPr>
            <a:r>
              <a:rPr lang="en-US" altLang="en-US" sz="2800" dirty="0">
                <a:ea typeface="MS PGothic" charset="-128"/>
              </a:rPr>
              <a:t>“The ability to participate cooperatively and constructively in group activity is an essential skill in any group learning activity; thus it is a critical component of school readiness”</a:t>
            </a:r>
            <a:r>
              <a:rPr lang="en-US" altLang="en-US" sz="1800" dirty="0">
                <a:ea typeface="MS PGothic" charset="-128"/>
              </a:rPr>
              <a:t> </a:t>
            </a:r>
            <a:br>
              <a:rPr lang="en-US" altLang="en-US" sz="1800" dirty="0">
                <a:ea typeface="MS PGothic" charset="-128"/>
              </a:rPr>
            </a:br>
            <a:r>
              <a:rPr lang="en-US" altLang="en-US" sz="1800" dirty="0">
                <a:ea typeface="MS PGothic" charset="-128"/>
              </a:rPr>
              <a:t>(PLF, Vol. 1, p. 28).</a:t>
            </a:r>
          </a:p>
          <a:p>
            <a:pPr>
              <a:spcAft>
                <a:spcPts val="1800"/>
              </a:spcAft>
            </a:pPr>
            <a:r>
              <a:rPr lang="en-US" altLang="en-US" sz="2800" dirty="0">
                <a:ea typeface="MS PGothic" charset="-128"/>
              </a:rPr>
              <a:t>“Preschool children enjoy being part of the classroom and are learning the roles and responsibilities of group participation” </a:t>
            </a:r>
            <a:br>
              <a:rPr lang="en-US" altLang="en-US" sz="2800" dirty="0">
                <a:ea typeface="MS PGothic" charset="-128"/>
              </a:rPr>
            </a:br>
            <a:r>
              <a:rPr lang="en-US" altLang="en-US" sz="1800" dirty="0">
                <a:ea typeface="MS PGothic" charset="-128"/>
              </a:rPr>
              <a:t>(PCF, Vol. 1, p.  69).</a:t>
            </a:r>
          </a:p>
        </p:txBody>
      </p:sp>
      <p:sp>
        <p:nvSpPr>
          <p:cNvPr id="142339"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D4D5976B-7D86-FF4D-A034-CB9C7F00E068}" type="slidenum">
              <a:rPr lang="en-US" altLang="en-US" sz="1100"/>
              <a:pPr>
                <a:spcBef>
                  <a:spcPct val="0"/>
                </a:spcBef>
                <a:buFontTx/>
                <a:buNone/>
              </a:pPr>
              <a:t>57</a:t>
            </a:fld>
            <a:endParaRPr lang="en-US" altLang="en-US" sz="11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533401"/>
          <a:ext cx="8382000" cy="553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4386"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4955CC86-8E5B-A24F-AA39-3E912A60115A}" type="slidenum">
              <a:rPr lang="en-US" altLang="en-US" sz="1100"/>
              <a:pPr>
                <a:spcBef>
                  <a:spcPct val="0"/>
                </a:spcBef>
                <a:buFontTx/>
                <a:buNone/>
              </a:pPr>
              <a:t>58</a:t>
            </a:fld>
            <a:endParaRPr lang="en-US" altLang="en-US" sz="11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4"/>
          <p:cNvSpPr txBox="1">
            <a:spLocks noGrp="1"/>
          </p:cNvSpPr>
          <p:nvPr/>
        </p:nvSpPr>
        <p:spPr bwMode="auto">
          <a:xfrm>
            <a:off x="8686800" y="0"/>
            <a:ext cx="457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spcBef>
                <a:spcPct val="20000"/>
              </a:spcBef>
              <a:buFont typeface="Arial" charset="0"/>
              <a:buChar char="•"/>
              <a:defRPr sz="3200">
                <a:solidFill>
                  <a:schemeClr val="tx1"/>
                </a:solidFill>
                <a:latin typeface="Arial" charset="0"/>
                <a:ea typeface="MS PGothic" charset="-128"/>
                <a:cs typeface="Arial" charset="0"/>
              </a:defRPr>
            </a:lvl1pPr>
            <a:lvl2pPr marL="742950" indent="-285750" defTabSz="457200">
              <a:spcBef>
                <a:spcPct val="20000"/>
              </a:spcBef>
              <a:buFont typeface="Arial" charset="0"/>
              <a:buChar char="–"/>
              <a:defRPr sz="2800">
                <a:solidFill>
                  <a:schemeClr val="tx1"/>
                </a:solidFill>
                <a:latin typeface="Arial" charset="0"/>
                <a:ea typeface="MS PGothic" charset="-128"/>
                <a:cs typeface="Arial" charset="0"/>
              </a:defRPr>
            </a:lvl2pPr>
            <a:lvl3pPr marL="1143000" indent="-228600" defTabSz="457200">
              <a:spcBef>
                <a:spcPct val="20000"/>
              </a:spcBef>
              <a:buFont typeface="Arial" charset="0"/>
              <a:buChar char="•"/>
              <a:defRPr sz="2400">
                <a:solidFill>
                  <a:schemeClr val="tx1"/>
                </a:solidFill>
                <a:latin typeface="Arial" charset="0"/>
                <a:ea typeface="MS PGothic" charset="-128"/>
                <a:cs typeface="Arial" charset="0"/>
              </a:defRPr>
            </a:lvl3pPr>
            <a:lvl4pPr marL="1600200" indent="-228600" defTabSz="457200">
              <a:spcBef>
                <a:spcPct val="20000"/>
              </a:spcBef>
              <a:buFont typeface="Arial" charset="0"/>
              <a:buChar char="–"/>
              <a:defRPr sz="2000">
                <a:solidFill>
                  <a:schemeClr val="tx1"/>
                </a:solidFill>
                <a:latin typeface="Arial" charset="0"/>
                <a:ea typeface="MS PGothic" charset="-128"/>
                <a:cs typeface="Arial" charset="0"/>
              </a:defRPr>
            </a:lvl4pPr>
            <a:lvl5pPr marL="2057400" indent="-228600" defTabSz="457200">
              <a:spcBef>
                <a:spcPct val="20000"/>
              </a:spcBef>
              <a:buFont typeface="Arial" charset="0"/>
              <a:buChar char="»"/>
              <a:defRPr sz="20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fld id="{0B1B5613-AE54-EE4B-8AED-2D65FC6E62AF}" type="slidenum">
              <a:rPr lang="en-US" altLang="en-US" sz="1200"/>
              <a:pPr eaLnBrk="1" hangingPunct="1">
                <a:spcBef>
                  <a:spcPct val="0"/>
                </a:spcBef>
                <a:buFontTx/>
                <a:buNone/>
              </a:pPr>
              <a:t>59</a:t>
            </a:fld>
            <a:endParaRPr lang="en-US" altLang="en-US" sz="1200"/>
          </a:p>
        </p:txBody>
      </p:sp>
      <p:sp>
        <p:nvSpPr>
          <p:cNvPr id="140291" name="Title 1"/>
          <p:cNvSpPr>
            <a:spLocks noGrp="1"/>
          </p:cNvSpPr>
          <p:nvPr>
            <p:ph type="title"/>
          </p:nvPr>
        </p:nvSpPr>
        <p:spPr>
          <a:noFill/>
        </p:spPr>
        <p:txBody>
          <a:bodyPr/>
          <a:lstStyle/>
          <a:p>
            <a:br>
              <a:rPr lang="en-US" altLang="ja-JP" dirty="0">
                <a:ea typeface="MS PGothic" charset="-128"/>
              </a:rPr>
            </a:br>
            <a:r>
              <a:rPr lang="en-US" altLang="ja-JP" dirty="0">
                <a:ea typeface="MS PGothic" charset="-128"/>
              </a:rPr>
              <a:t>Community</a:t>
            </a:r>
            <a:br>
              <a:rPr lang="en-US" altLang="ja-JP" dirty="0">
                <a:ea typeface="MS PGothic" charset="-128"/>
              </a:rPr>
            </a:br>
            <a:endParaRPr lang="en-US" altLang="en-US" dirty="0">
              <a:ea typeface="MS PGothic" charset="-128"/>
            </a:endParaRPr>
          </a:p>
        </p:txBody>
      </p:sp>
      <p:pic>
        <p:nvPicPr>
          <p:cNvPr id="3" name="Content Placeholder 2"/>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610091" y="1600200"/>
            <a:ext cx="3732817" cy="4525963"/>
          </a:xfrm>
        </p:spPr>
      </p:pic>
      <p:sp>
        <p:nvSpPr>
          <p:cNvPr id="2" name="Content Placeholder 1">
            <a:extLst>
              <a:ext uri="{FF2B5EF4-FFF2-40B4-BE49-F238E27FC236}">
                <a16:creationId xmlns:a16="http://schemas.microsoft.com/office/drawing/2014/main" id="{95528F9E-55E8-415F-B2BA-84B439226D43}"/>
              </a:ext>
            </a:extLst>
          </p:cNvPr>
          <p:cNvSpPr>
            <a:spLocks noGrp="1"/>
          </p:cNvSpPr>
          <p:nvPr>
            <p:ph sz="half" idx="2"/>
          </p:nvPr>
        </p:nvSpPr>
        <p:spPr/>
        <p:txBody>
          <a:bodyPr/>
          <a:lstStyle/>
          <a:p>
            <a:pPr marL="0" indent="0">
              <a:buNone/>
            </a:pPr>
            <a:r>
              <a:rPr lang="en-US" altLang="en-US" sz="3200" dirty="0">
                <a:ea typeface="MS PGothic" charset="-128"/>
              </a:rPr>
              <a:t>Without a sense of caring, there can be no sense of community.</a:t>
            </a:r>
            <a:br>
              <a:rPr lang="en-US" altLang="en-US" dirty="0">
                <a:ea typeface="MS PGothic" charset="-128"/>
              </a:rPr>
            </a:br>
            <a:r>
              <a:rPr lang="en-US" altLang="en-US" dirty="0">
                <a:ea typeface="MS PGothic" charset="-128"/>
              </a:rPr>
              <a:t>                   </a:t>
            </a:r>
            <a:r>
              <a:rPr lang="en-US" altLang="en-US" sz="1600" dirty="0">
                <a:ea typeface="MS PGothic" charset="-128"/>
              </a:rPr>
              <a:t>--Anthony J. D</a:t>
            </a:r>
            <a:r>
              <a:rPr lang="en-US" altLang="ja-JP" sz="1600" dirty="0">
                <a:ea typeface="MS PGothic" charset="-128"/>
              </a:rPr>
              <a:t>’Angelo</a:t>
            </a:r>
            <a:endParaRPr lang="en-US" dirty="0"/>
          </a:p>
        </p:txBody>
      </p:sp>
    </p:spTree>
    <p:extLst>
      <p:ext uri="{BB962C8B-B14F-4D97-AF65-F5344CB8AC3E}">
        <p14:creationId xmlns:p14="http://schemas.microsoft.com/office/powerpoint/2010/main" val="211005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title"/>
          </p:nvPr>
        </p:nvSpPr>
        <p:spPr/>
        <p:txBody>
          <a:bodyPr/>
          <a:lstStyle/>
          <a:p>
            <a:pPr eaLnBrk="1" hangingPunct="1"/>
            <a:r>
              <a:rPr lang="en-US" sz="3600">
                <a:latin typeface="Arial" charset="0"/>
                <a:cs typeface="ＭＳ Ｐゴシック" charset="0"/>
              </a:rPr>
              <a:t>Foundations and Framework,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1204696" y="1662906"/>
            <a:ext cx="3371850" cy="4391025"/>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5147829" y="1672431"/>
            <a:ext cx="3371850" cy="4381500"/>
          </a:xfrm>
          <a:ln>
            <a:solidFill>
              <a:srgbClr val="000000"/>
            </a:solidFill>
            <a:miter lim="800000"/>
            <a:headEnd/>
            <a:tailEnd/>
          </a:ln>
        </p:spPr>
      </p:pic>
      <p:sp>
        <p:nvSpPr>
          <p:cNvPr id="13316" name="Slide Number Placeholder 1"/>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63AFF2EB-5C3C-6742-B51A-6196597083E5}" type="slidenum">
              <a:rPr lang="en-US" sz="1200">
                <a:cs typeface="Arial" charset="0"/>
              </a:rPr>
              <a:pPr eaLnBrk="1" hangingPunct="1"/>
              <a:t>6</a:t>
            </a:fld>
            <a:endParaRPr lang="en-US" sz="1200">
              <a:cs typeface="Arial" charset="0"/>
            </a:endParaRPr>
          </a:p>
        </p:txBody>
      </p:sp>
      <p:sp>
        <p:nvSpPr>
          <p:cNvPr id="6" name="Right Arrow 14">
            <a:extLst>
              <a:ext uri="{FF2B5EF4-FFF2-40B4-BE49-F238E27FC236}">
                <a16:creationId xmlns:a16="http://schemas.microsoft.com/office/drawing/2014/main" id="{85CC72EC-3EAA-42CA-965F-FFAD4252956F}"/>
              </a:ext>
            </a:extLst>
          </p:cNvPr>
          <p:cNvSpPr/>
          <p:nvPr/>
        </p:nvSpPr>
        <p:spPr>
          <a:xfrm>
            <a:off x="4114368" y="149766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7" name="Right Arrow 14">
            <a:extLst>
              <a:ext uri="{FF2B5EF4-FFF2-40B4-BE49-F238E27FC236}">
                <a16:creationId xmlns:a16="http://schemas.microsoft.com/office/drawing/2014/main" id="{AC30AB8D-C727-4ECD-B284-9EE765283EBF}"/>
              </a:ext>
            </a:extLst>
          </p:cNvPr>
          <p:cNvSpPr/>
          <p:nvPr/>
        </p:nvSpPr>
        <p:spPr>
          <a:xfrm>
            <a:off x="171235" y="1544639"/>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148191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p:cNvSpPr>
          <p:nvPr>
            <p:ph type="title"/>
          </p:nvPr>
        </p:nvSpPr>
        <p:spPr/>
        <p:txBody>
          <a:bodyPr/>
          <a:lstStyle/>
          <a:p>
            <a:r>
              <a:rPr lang="en-US" altLang="en-US">
                <a:solidFill>
                  <a:srgbClr val="000000"/>
                </a:solidFill>
                <a:ea typeface="MS PGothic" charset="-128"/>
              </a:rPr>
              <a:t>Cooperation and Responsibility</a:t>
            </a:r>
          </a:p>
        </p:txBody>
      </p:sp>
      <p:sp>
        <p:nvSpPr>
          <p:cNvPr id="146434" name="Rectangle 3"/>
          <p:cNvSpPr>
            <a:spLocks noGrp="1"/>
          </p:cNvSpPr>
          <p:nvPr>
            <p:ph idx="1"/>
          </p:nvPr>
        </p:nvSpPr>
        <p:spPr/>
        <p:txBody>
          <a:bodyPr/>
          <a:lstStyle/>
          <a:p>
            <a:pPr>
              <a:spcAft>
                <a:spcPts val="1800"/>
              </a:spcAft>
            </a:pPr>
            <a:r>
              <a:rPr lang="en-US" altLang="en-US" sz="2800" dirty="0">
                <a:ea typeface="MS PGothic" charset="-128"/>
              </a:rPr>
              <a:t>“Individual differences in children</a:t>
            </a:r>
            <a:r>
              <a:rPr lang="en-US" altLang="ja-JP" sz="2800" dirty="0">
                <a:ea typeface="MS PGothic" charset="-128"/>
              </a:rPr>
              <a:t>’s cooperation capacities are directly associated with children’s academic achievement in the early primary grades” </a:t>
            </a:r>
            <a:r>
              <a:rPr lang="en-US" altLang="en-US" sz="1800" dirty="0">
                <a:ea typeface="MS PGothic" charset="-128"/>
              </a:rPr>
              <a:t>(PLF, Vol. 1, p. 30).</a:t>
            </a:r>
            <a:endParaRPr lang="en-US" altLang="ja-JP" sz="2800" dirty="0">
              <a:ea typeface="MS PGothic" charset="-128"/>
            </a:endParaRPr>
          </a:p>
          <a:p>
            <a:pPr>
              <a:spcBef>
                <a:spcPts val="0"/>
              </a:spcBef>
              <a:spcAft>
                <a:spcPts val="0"/>
              </a:spcAft>
            </a:pPr>
            <a:r>
              <a:rPr lang="en-US" altLang="en-US" sz="2800" dirty="0">
                <a:ea typeface="MS PGothic" charset="-128"/>
              </a:rPr>
              <a:t>“Cooperation and responsibility build on children</a:t>
            </a:r>
            <a:r>
              <a:rPr lang="en-US" altLang="ja-JP" sz="2800" dirty="0">
                <a:ea typeface="MS PGothic" charset="-128"/>
              </a:rPr>
              <a:t>’s developing capacities for self-regulation and changes in self-awareness”</a:t>
            </a:r>
          </a:p>
          <a:p>
            <a:pPr marL="0" indent="0">
              <a:spcBef>
                <a:spcPts val="0"/>
              </a:spcBef>
              <a:spcAft>
                <a:spcPts val="0"/>
              </a:spcAft>
              <a:buNone/>
            </a:pPr>
            <a:r>
              <a:rPr lang="en-US" altLang="en-US" sz="2800" dirty="0">
                <a:ea typeface="MS PGothic" charset="-128"/>
              </a:rPr>
              <a:t>    </a:t>
            </a:r>
            <a:r>
              <a:rPr lang="en-US" altLang="en-US" sz="1800" dirty="0">
                <a:ea typeface="MS PGothic" charset="-128"/>
              </a:rPr>
              <a:t>(PLF, Vol. 1, p. 30).</a:t>
            </a:r>
            <a:endParaRPr lang="en-US" altLang="ja-JP" sz="1800" dirty="0">
              <a:ea typeface="MS PGothic" charset="-128"/>
            </a:endParaRPr>
          </a:p>
          <a:p>
            <a:pPr>
              <a:spcAft>
                <a:spcPts val="0"/>
              </a:spcAft>
            </a:pPr>
            <a:endParaRPr lang="en-US" altLang="ja-JP" sz="2800" dirty="0">
              <a:ea typeface="MS PGothic" charset="-128"/>
            </a:endParaRPr>
          </a:p>
        </p:txBody>
      </p:sp>
      <p:sp>
        <p:nvSpPr>
          <p:cNvPr id="14643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4375CA5A-BE45-5943-9F12-3AA80B294BD5}" type="slidenum">
              <a:rPr lang="en-US" altLang="en-US" sz="1100"/>
              <a:pPr>
                <a:spcBef>
                  <a:spcPct val="0"/>
                </a:spcBef>
                <a:buFontTx/>
                <a:buNone/>
              </a:pPr>
              <a:t>60</a:t>
            </a:fld>
            <a:endParaRPr lang="en-US" altLang="en-US" sz="11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p:cNvSpPr>
          <p:nvPr>
            <p:ph type="title"/>
          </p:nvPr>
        </p:nvSpPr>
        <p:spPr/>
        <p:txBody>
          <a:bodyPr/>
          <a:lstStyle/>
          <a:p>
            <a:r>
              <a:rPr lang="en-US" altLang="en-US">
                <a:solidFill>
                  <a:srgbClr val="000000"/>
                </a:solidFill>
                <a:ea typeface="MS PGothic" charset="-128"/>
              </a:rPr>
              <a:t>Cooperation and Responsibility</a:t>
            </a:r>
          </a:p>
        </p:txBody>
      </p:sp>
      <p:sp>
        <p:nvSpPr>
          <p:cNvPr id="148482" name="Rectangle 3"/>
          <p:cNvSpPr>
            <a:spLocks noGrp="1"/>
          </p:cNvSpPr>
          <p:nvPr>
            <p:ph idx="1"/>
          </p:nvPr>
        </p:nvSpPr>
        <p:spPr/>
        <p:txBody>
          <a:bodyPr/>
          <a:lstStyle/>
          <a:p>
            <a:pPr marL="57150" indent="-57150">
              <a:buFont typeface="Arial" charset="0"/>
              <a:buNone/>
            </a:pPr>
            <a:r>
              <a:rPr lang="en-US" altLang="en-US" dirty="0">
                <a:ea typeface="MS PGothic" charset="-128"/>
              </a:rPr>
              <a:t>Young children are motivated to cooperate and act responsibly</a:t>
            </a:r>
          </a:p>
          <a:p>
            <a:pPr lvl="1">
              <a:buFont typeface="Arial" panose="020B0604020202020204" pitchFamily="34" charset="0"/>
              <a:buChar char="•"/>
            </a:pPr>
            <a:r>
              <a:rPr lang="en-US" altLang="en-US" dirty="0">
                <a:ea typeface="MS PGothic" charset="-128"/>
              </a:rPr>
              <a:t>by their emotional attachments to significant adults</a:t>
            </a:r>
          </a:p>
          <a:p>
            <a:pPr lvl="1">
              <a:buFont typeface="Arial" panose="020B0604020202020204" pitchFamily="34" charset="0"/>
              <a:buChar char="•"/>
            </a:pPr>
            <a:r>
              <a:rPr lang="en-US" altLang="en-US" dirty="0">
                <a:ea typeface="MS PGothic" charset="-128"/>
              </a:rPr>
              <a:t>by the feelings of others to act in ways that do not cause others distress, and </a:t>
            </a:r>
          </a:p>
          <a:p>
            <a:pPr lvl="1">
              <a:buFont typeface="Arial" panose="020B0604020202020204" pitchFamily="34" charset="0"/>
              <a:buChar char="•"/>
            </a:pPr>
            <a:r>
              <a:rPr lang="en-US" altLang="en-US" dirty="0">
                <a:ea typeface="MS PGothic" charset="-128"/>
              </a:rPr>
              <a:t>to think more approvingly of themselves.</a:t>
            </a:r>
            <a:endParaRPr lang="en-US" altLang="en-US" sz="2400" dirty="0">
              <a:ea typeface="MS PGothic" charset="-128"/>
            </a:endParaRPr>
          </a:p>
          <a:p>
            <a:pPr marL="0" indent="0">
              <a:spcAft>
                <a:spcPts val="1800"/>
              </a:spcAft>
              <a:buNone/>
            </a:pPr>
            <a:r>
              <a:rPr lang="en-US" altLang="en-US" sz="1800" dirty="0">
                <a:ea typeface="MS PGothic" charset="-128"/>
              </a:rPr>
              <a:t>            (PLF, Vol. 1, pp. 30-31).</a:t>
            </a:r>
            <a:endParaRPr lang="en-US" altLang="ja-JP" sz="2800" dirty="0">
              <a:ea typeface="MS PGothic" charset="-128"/>
            </a:endParaRPr>
          </a:p>
        </p:txBody>
      </p:sp>
      <p:sp>
        <p:nvSpPr>
          <p:cNvPr id="14848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B973689E-28EE-4A4C-9D6C-CEEA18973CDC}" type="slidenum">
              <a:rPr lang="en-US" altLang="en-US" sz="1100"/>
              <a:pPr>
                <a:spcBef>
                  <a:spcPct val="0"/>
                </a:spcBef>
                <a:buFontTx/>
                <a:buNone/>
              </a:pPr>
              <a:t>61</a:t>
            </a:fld>
            <a:endParaRPr lang="en-US" altLang="en-US" sz="11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4" title="Sand play"/>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1262"/>
            <a:ext cx="9144000" cy="6858000"/>
          </a:xfrm>
          <a:prstGeom prst="rect">
            <a:avLst/>
          </a:prstGeom>
          <a:noFill/>
          <a:ln w="9525">
            <a:noFill/>
            <a:miter lim="800000"/>
            <a:headEnd/>
            <a:tailEnd/>
          </a:ln>
        </p:spPr>
      </p:pic>
      <p:sp>
        <p:nvSpPr>
          <p:cNvPr id="112641" name="Rectangle 2"/>
          <p:cNvSpPr>
            <a:spLocks noGrp="1"/>
          </p:cNvSpPr>
          <p:nvPr>
            <p:ph type="title"/>
          </p:nvPr>
        </p:nvSpPr>
        <p:spPr>
          <a:xfrm>
            <a:off x="0" y="685800"/>
            <a:ext cx="4343400" cy="693550"/>
          </a:xfrm>
        </p:spPr>
        <p:txBody>
          <a:bodyPr/>
          <a:lstStyle/>
          <a:p>
            <a:r>
              <a:rPr lang="en-US" dirty="0">
                <a:solidFill>
                  <a:schemeClr val="bg1"/>
                </a:solidFill>
                <a:effectLst>
                  <a:outerShdw blurRad="38100" dist="38100" dir="2700000" algn="tl">
                    <a:srgbClr val="000000">
                      <a:alpha val="43137"/>
                    </a:srgbClr>
                  </a:outerShdw>
                </a:effectLst>
              </a:rPr>
              <a:t>I Belong Here!</a:t>
            </a:r>
          </a:p>
        </p:txBody>
      </p:sp>
      <p:sp>
        <p:nvSpPr>
          <p:cNvPr id="112642" name="Rectangle 3"/>
          <p:cNvSpPr>
            <a:spLocks noGrp="1"/>
          </p:cNvSpPr>
          <p:nvPr>
            <p:ph type="body" idx="1"/>
          </p:nvPr>
        </p:nvSpPr>
        <p:spPr>
          <a:xfrm>
            <a:off x="0" y="4343399"/>
            <a:ext cx="9144000" cy="2279165"/>
          </a:xfrm>
          <a:solidFill>
            <a:schemeClr val="tx1">
              <a:alpha val="18000"/>
            </a:schemeClr>
          </a:solidFill>
        </p:spPr>
        <p:txBody>
          <a:bodyPr/>
          <a:lstStyle/>
          <a:p>
            <a:pPr>
              <a:spcBef>
                <a:spcPts val="600"/>
              </a:spcBef>
            </a:pPr>
            <a:r>
              <a:rPr lang="en-US" b="1" dirty="0">
                <a:solidFill>
                  <a:schemeClr val="bg1"/>
                </a:solidFill>
                <a:effectLst>
                  <a:outerShdw blurRad="38100" dist="38100" dir="2700000" algn="tl">
                    <a:srgbClr val="000000">
                      <a:alpha val="43137"/>
                    </a:srgbClr>
                  </a:outerShdw>
                </a:effectLst>
              </a:rPr>
              <a:t>Share rituals</a:t>
            </a:r>
          </a:p>
          <a:p>
            <a:pPr>
              <a:spcBef>
                <a:spcPts val="600"/>
              </a:spcBef>
            </a:pPr>
            <a:r>
              <a:rPr lang="en-US" b="1" dirty="0">
                <a:solidFill>
                  <a:schemeClr val="bg1"/>
                </a:solidFill>
                <a:effectLst>
                  <a:outerShdw blurRad="38100" dist="38100" dir="2700000" algn="tl">
                    <a:srgbClr val="000000">
                      <a:alpha val="43137"/>
                    </a:srgbClr>
                  </a:outerShdw>
                </a:effectLst>
              </a:rPr>
              <a:t>Class projects</a:t>
            </a:r>
          </a:p>
          <a:p>
            <a:pPr>
              <a:spcBef>
                <a:spcPts val="600"/>
              </a:spcBef>
            </a:pPr>
            <a:r>
              <a:rPr lang="en-US" b="1" dirty="0">
                <a:solidFill>
                  <a:schemeClr val="bg1"/>
                </a:solidFill>
                <a:effectLst>
                  <a:outerShdw blurRad="38100" dist="38100" dir="2700000" algn="tl">
                    <a:srgbClr val="000000">
                      <a:alpha val="43137"/>
                    </a:srgbClr>
                  </a:outerShdw>
                </a:effectLst>
              </a:rPr>
              <a:t>Class meetings</a:t>
            </a:r>
          </a:p>
          <a:p>
            <a:pPr>
              <a:spcBef>
                <a:spcPts val="600"/>
              </a:spcBef>
            </a:pPr>
            <a:r>
              <a:rPr lang="en-US" b="1" dirty="0">
                <a:solidFill>
                  <a:schemeClr val="bg1"/>
                </a:solidFill>
                <a:effectLst>
                  <a:outerShdw blurRad="38100" dist="38100" dir="2700000" algn="tl">
                    <a:srgbClr val="000000">
                      <a:alpha val="43137"/>
                    </a:srgbClr>
                  </a:outerShdw>
                </a:effectLst>
              </a:rPr>
              <a:t>“Big jobs” that require helpers</a:t>
            </a:r>
          </a:p>
        </p:txBody>
      </p:sp>
      <p:sp>
        <p:nvSpPr>
          <p:cNvPr id="2" name="Slide Number Placeholder 1"/>
          <p:cNvSpPr>
            <a:spLocks noGrp="1"/>
          </p:cNvSpPr>
          <p:nvPr>
            <p:ph type="sldNum" sz="quarter" idx="10"/>
          </p:nvPr>
        </p:nvSpPr>
        <p:spPr/>
        <p:txBody>
          <a:bodyPr/>
          <a:lstStyle/>
          <a:p>
            <a:pPr>
              <a:defRPr/>
            </a:pPr>
            <a:fld id="{D8F3F345-E956-4EBD-99BE-791B25190E3F}" type="slidenum">
              <a:rPr lang="en-US" smtClean="0"/>
              <a:pPr>
                <a:defRPr/>
              </a:pPr>
              <a:t>62</a:t>
            </a:fld>
            <a:endParaRPr lang="en-US" dirty="0"/>
          </a:p>
        </p:txBody>
      </p:sp>
      <p:sp>
        <p:nvSpPr>
          <p:cNvPr id="7" name="Rectangle 6">
            <a:extLst>
              <a:ext uri="{FF2B5EF4-FFF2-40B4-BE49-F238E27FC236}">
                <a16:creationId xmlns:a16="http://schemas.microsoft.com/office/drawing/2014/main" id="{BE1666EA-ADE6-4314-B455-58C1626ACA27}"/>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637064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p:cNvSpPr>
          <p:nvPr>
            <p:ph type="title"/>
          </p:nvPr>
        </p:nvSpPr>
        <p:spPr/>
        <p:txBody>
          <a:bodyPr/>
          <a:lstStyle/>
          <a:p>
            <a:r>
              <a:rPr lang="en-US" altLang="en-US">
                <a:solidFill>
                  <a:srgbClr val="000000"/>
                </a:solidFill>
                <a:ea typeface="MS PGothic" charset="-128"/>
              </a:rPr>
              <a:t>Theory to Practice Treasure Hunt</a:t>
            </a:r>
          </a:p>
        </p:txBody>
      </p:sp>
      <p:sp>
        <p:nvSpPr>
          <p:cNvPr id="150530" name="Rectangle 3"/>
          <p:cNvSpPr>
            <a:spLocks noGrp="1"/>
          </p:cNvSpPr>
          <p:nvPr>
            <p:ph idx="1"/>
          </p:nvPr>
        </p:nvSpPr>
        <p:spPr/>
        <p:txBody>
          <a:bodyPr/>
          <a:lstStyle/>
          <a:p>
            <a:pPr marL="457200" indent="-457200">
              <a:buFont typeface="Arial" charset="0"/>
              <a:buAutoNum type="arabicPeriod"/>
            </a:pPr>
            <a:r>
              <a:rPr lang="en-US" altLang="en-US" sz="2800">
                <a:ea typeface="MS PGothic" charset="-128"/>
              </a:rPr>
              <a:t>What are three keys to success for large-group activities?</a:t>
            </a:r>
          </a:p>
          <a:p>
            <a:pPr marL="457200" indent="-457200">
              <a:buFont typeface="Arial" charset="0"/>
              <a:buAutoNum type="arabicPeriod"/>
            </a:pPr>
            <a:r>
              <a:rPr lang="en-US" altLang="en-US" sz="2800">
                <a:ea typeface="MS PGothic" charset="-128"/>
              </a:rPr>
              <a:t>What are two ways to help build a sense of community? </a:t>
            </a:r>
          </a:p>
          <a:p>
            <a:pPr marL="457200" indent="-457200">
              <a:buFont typeface="Arial" charset="0"/>
              <a:buAutoNum type="arabicPeriod"/>
            </a:pPr>
            <a:r>
              <a:rPr lang="en-US" altLang="en-US" sz="2800">
                <a:ea typeface="MS PGothic" charset="-128"/>
              </a:rPr>
              <a:t>What is one way to help children be successful with transitions?</a:t>
            </a:r>
          </a:p>
          <a:p>
            <a:pPr marL="457200" indent="-457200">
              <a:buFont typeface="Arial" charset="0"/>
              <a:buAutoNum type="arabicPeriod"/>
            </a:pPr>
            <a:r>
              <a:rPr lang="en-US" altLang="en-US" sz="2800">
                <a:ea typeface="MS PGothic" charset="-128"/>
              </a:rPr>
              <a:t>What is an example of a non-verbal prompt?</a:t>
            </a:r>
          </a:p>
          <a:p>
            <a:pPr marL="457200" indent="-457200">
              <a:buFont typeface="Arial" charset="0"/>
              <a:buAutoNum type="arabicPeriod"/>
            </a:pPr>
            <a:r>
              <a:rPr lang="en-US" altLang="en-US" sz="2800">
                <a:ea typeface="MS PGothic" charset="-128"/>
              </a:rPr>
              <a:t>What is one other strategy you particularly liked?</a:t>
            </a:r>
          </a:p>
        </p:txBody>
      </p:sp>
      <p:sp>
        <p:nvSpPr>
          <p:cNvPr id="150531"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E9C44710-66DC-7C42-8613-0B00C53A41FF}" type="slidenum">
              <a:rPr lang="en-US" altLang="en-US" sz="1100"/>
              <a:pPr>
                <a:spcBef>
                  <a:spcPct val="0"/>
                </a:spcBef>
                <a:buFontTx/>
                <a:buNone/>
              </a:pPr>
              <a:t>63</a:t>
            </a:fld>
            <a:endParaRPr lang="en-US" altLang="en-US" sz="11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ildren pointing to letters"/>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039" r="24498" b="13122"/>
          <a:stretch/>
        </p:blipFill>
        <p:spPr bwMode="auto">
          <a:xfrm>
            <a:off x="-183517" y="12705"/>
            <a:ext cx="9327517" cy="7050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p:cNvSpPr>
          <p:nvPr>
            <p:ph type="title"/>
          </p:nvPr>
        </p:nvSpPr>
        <p:spPr>
          <a:xfrm>
            <a:off x="4092504" y="0"/>
            <a:ext cx="5055171" cy="1752600"/>
          </a:xfrm>
        </p:spPr>
        <p:txBody>
          <a:bodyPr/>
          <a:lstStyle/>
          <a:p>
            <a:r>
              <a:rPr lang="en-US" altLang="en-US" dirty="0">
                <a:solidFill>
                  <a:srgbClr val="FFFFFF"/>
                </a:solidFill>
                <a:ea typeface="MS PGothic" charset="-128"/>
              </a:rPr>
              <a:t>Practice Makes Perfect</a:t>
            </a:r>
          </a:p>
        </p:txBody>
      </p:sp>
      <p:sp>
        <p:nvSpPr>
          <p:cNvPr id="125955" name="Rectangle 3"/>
          <p:cNvSpPr>
            <a:spLocks noGrp="1"/>
          </p:cNvSpPr>
          <p:nvPr>
            <p:ph sz="half" idx="1"/>
          </p:nvPr>
        </p:nvSpPr>
        <p:spPr>
          <a:xfrm>
            <a:off x="6477000" y="3962400"/>
            <a:ext cx="2653769" cy="3124200"/>
          </a:xfrm>
        </p:spPr>
        <p:txBody>
          <a:bodyPr/>
          <a:lstStyle/>
          <a:p>
            <a:pPr marL="0" indent="0" algn="ctr">
              <a:lnSpc>
                <a:spcPct val="90000"/>
              </a:lnSpc>
              <a:buFont typeface="Arial" charset="0"/>
              <a:buNone/>
            </a:pPr>
            <a:r>
              <a:rPr lang="en-US" altLang="en-US" sz="3200" b="1" dirty="0">
                <a:solidFill>
                  <a:schemeClr val="bg1"/>
                </a:solidFill>
                <a:ea typeface="MS PGothic" charset="-128"/>
              </a:rPr>
              <a:t>Children learn how to interact by interacting. </a:t>
            </a:r>
          </a:p>
        </p:txBody>
      </p:sp>
      <p:sp>
        <p:nvSpPr>
          <p:cNvPr id="12595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2254539E-139B-8F4F-A375-908CBF7A7CAE}" type="slidenum">
              <a:rPr lang="en-US" altLang="en-US" sz="1100">
                <a:solidFill>
                  <a:schemeClr val="bg1"/>
                </a:solidFill>
              </a:rPr>
              <a:pPr>
                <a:spcBef>
                  <a:spcPct val="0"/>
                </a:spcBef>
                <a:buFontTx/>
                <a:buNone/>
              </a:pPr>
              <a:t>64</a:t>
            </a:fld>
            <a:endParaRPr lang="en-US" altLang="en-US" sz="1100" dirty="0">
              <a:solidFill>
                <a:schemeClr val="bg1"/>
              </a:solidFill>
            </a:endParaRPr>
          </a:p>
        </p:txBody>
      </p:sp>
      <p:sp>
        <p:nvSpPr>
          <p:cNvPr id="6" name="Rectangle 5">
            <a:extLst>
              <a:ext uri="{FF2B5EF4-FFF2-40B4-BE49-F238E27FC236}">
                <a16:creationId xmlns:a16="http://schemas.microsoft.com/office/drawing/2014/main" id="{706EBDEB-CA33-410A-9905-0AF0F89CA103}"/>
              </a:ext>
            </a:extLst>
          </p:cNvPr>
          <p:cNvSpPr>
            <a:spLocks noChangeArrowheads="1"/>
          </p:cNvSpPr>
          <p:nvPr/>
        </p:nvSpPr>
        <p:spPr bwMode="auto">
          <a:xfrm>
            <a:off x="594041" y="68511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2649877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Content Placeholder 6"/>
          <p:cNvPicPr>
            <a:picLocks noGrp="1" noChangeAspect="1"/>
          </p:cNvPicPr>
          <p:nvPr>
            <p:ph sz="half" idx="1"/>
          </p:nvPr>
        </p:nvPicPr>
        <p:blipFill>
          <a:blip r:embed="rId3" cstate="email">
            <a:extLst>
              <a:ext uri="{28A0092B-C50C-407E-A947-70E740481C1C}">
                <a14:useLocalDpi xmlns:a14="http://schemas.microsoft.com/office/drawing/2010/main"/>
              </a:ext>
            </a:extLst>
          </a:blip>
          <a:srcRect r="-2"/>
          <a:stretch>
            <a:fillRect/>
          </a:stretch>
        </p:blipFill>
        <p:spPr>
          <a:xfrm>
            <a:off x="0" y="0"/>
            <a:ext cx="9131300" cy="6858000"/>
          </a:xfrm>
        </p:spPr>
      </p:pic>
      <p:sp>
        <p:nvSpPr>
          <p:cNvPr id="152578" name="Rectangle 2"/>
          <p:cNvSpPr>
            <a:spLocks noGrp="1"/>
          </p:cNvSpPr>
          <p:nvPr>
            <p:ph type="title"/>
          </p:nvPr>
        </p:nvSpPr>
        <p:spPr>
          <a:xfrm>
            <a:off x="0" y="5715000"/>
            <a:ext cx="9144000" cy="1143000"/>
          </a:xfrm>
          <a:solidFill>
            <a:srgbClr val="696464">
              <a:alpha val="58823"/>
            </a:srgbClr>
          </a:solidFill>
        </p:spPr>
        <p:txBody>
          <a:bodyPr/>
          <a:lstStyle/>
          <a:p>
            <a:r>
              <a:rPr lang="en-US" altLang="en-US" dirty="0">
                <a:ea typeface="MS PGothic" charset="-128"/>
              </a:rPr>
              <a:t>Conflict Resolution</a:t>
            </a:r>
          </a:p>
        </p:txBody>
      </p:sp>
      <p:sp>
        <p:nvSpPr>
          <p:cNvPr id="152579"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E3E178AC-6926-D244-B554-FEDCD16E15E4}" type="slidenum">
              <a:rPr lang="en-US" altLang="en-US" sz="1100"/>
              <a:pPr>
                <a:spcBef>
                  <a:spcPct val="0"/>
                </a:spcBef>
                <a:buFontTx/>
                <a:buNone/>
              </a:pPr>
              <a:t>65</a:t>
            </a:fld>
            <a:endParaRPr lang="en-US" altLang="en-US" sz="11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p:cNvSpPr>
          <p:nvPr>
            <p:ph type="title"/>
          </p:nvPr>
        </p:nvSpPr>
        <p:spPr/>
        <p:txBody>
          <a:bodyPr/>
          <a:lstStyle/>
          <a:p>
            <a:r>
              <a:rPr lang="en-US" altLang="en-US" dirty="0">
                <a:solidFill>
                  <a:schemeClr val="tx1"/>
                </a:solidFill>
                <a:ea typeface="MS PGothic" charset="-128"/>
              </a:rPr>
              <a:t>Conflict Resolution</a:t>
            </a:r>
          </a:p>
        </p:txBody>
      </p:sp>
      <p:sp>
        <p:nvSpPr>
          <p:cNvPr id="152578" name="Content Placeholder 1"/>
          <p:cNvSpPr>
            <a:spLocks noGrp="1"/>
          </p:cNvSpPr>
          <p:nvPr>
            <p:ph sz="half" idx="1"/>
          </p:nvPr>
        </p:nvSpPr>
        <p:spPr>
          <a:xfrm>
            <a:off x="457200" y="1600200"/>
            <a:ext cx="3886200" cy="4525963"/>
          </a:xfrm>
        </p:spPr>
        <p:txBody>
          <a:bodyPr/>
          <a:lstStyle/>
          <a:p>
            <a:pPr marL="0" indent="0" eaLnBrk="1" hangingPunct="1">
              <a:buFont typeface="Arial" panose="020B0604020202020204" pitchFamily="34" charset="0"/>
              <a:buNone/>
              <a:defRPr/>
            </a:pPr>
            <a:r>
              <a:rPr lang="en-US" altLang="en-US" dirty="0"/>
              <a:t>First:</a:t>
            </a:r>
          </a:p>
          <a:p>
            <a:pPr marL="228600" indent="-228600" eaLnBrk="1" hangingPunct="1">
              <a:buFont typeface="Arial" panose="020B0604020202020204" pitchFamily="34" charset="0"/>
              <a:buChar char="•"/>
              <a:defRPr/>
            </a:pPr>
            <a:r>
              <a:rPr lang="en-US" altLang="en-US" sz="2600" dirty="0"/>
              <a:t>Read Preschool Curriculum Framework, Volume 1, p. 67 from the bottom right through to the first column of p. 68.</a:t>
            </a:r>
          </a:p>
          <a:p>
            <a:pPr>
              <a:buFont typeface="Arial" panose="020B0604020202020204" pitchFamily="34" charset="0"/>
              <a:buChar char="•"/>
              <a:defRPr/>
            </a:pPr>
            <a:endParaRPr lang="en-US" altLang="en-US" dirty="0"/>
          </a:p>
        </p:txBody>
      </p:sp>
      <p:sp>
        <p:nvSpPr>
          <p:cNvPr id="152579" name="Content Placeholder 2"/>
          <p:cNvSpPr>
            <a:spLocks noGrp="1"/>
          </p:cNvSpPr>
          <p:nvPr>
            <p:ph sz="half" idx="2"/>
          </p:nvPr>
        </p:nvSpPr>
        <p:spPr>
          <a:xfrm>
            <a:off x="4495800" y="1600200"/>
            <a:ext cx="4114800" cy="4525963"/>
          </a:xfrm>
        </p:spPr>
        <p:txBody>
          <a:bodyPr/>
          <a:lstStyle/>
          <a:p>
            <a:pPr marL="0" indent="0">
              <a:buFont typeface="Arial" panose="020B0604020202020204" pitchFamily="34" charset="0"/>
              <a:buNone/>
              <a:defRPr/>
            </a:pPr>
            <a:r>
              <a:rPr lang="en-US" altLang="en-US" dirty="0"/>
              <a:t>Second:</a:t>
            </a:r>
          </a:p>
          <a:p>
            <a:pPr marL="228600" lvl="1" indent="-228600">
              <a:spcAft>
                <a:spcPts val="1200"/>
              </a:spcAft>
              <a:buFont typeface="Arial" panose="020B0604020202020204" pitchFamily="34" charset="0"/>
              <a:buChar char="•"/>
              <a:defRPr/>
            </a:pPr>
            <a:r>
              <a:rPr lang="en-US" altLang="en-US" sz="2600" dirty="0"/>
              <a:t>Make groups of three at the table. </a:t>
            </a:r>
          </a:p>
          <a:p>
            <a:pPr marL="228600" lvl="1" indent="-228600">
              <a:spcAft>
                <a:spcPts val="1200"/>
              </a:spcAft>
              <a:buFont typeface="Arial" panose="020B0604020202020204" pitchFamily="34" charset="0"/>
              <a:buChar char="•"/>
              <a:defRPr/>
            </a:pPr>
            <a:r>
              <a:rPr lang="en-US" altLang="en-US" sz="2600" dirty="0"/>
              <a:t>Use chart paper to list the suggested sequence of steps from the section on p. 67.</a:t>
            </a:r>
          </a:p>
          <a:p>
            <a:pPr marL="228600" lvl="1" indent="-228600">
              <a:spcAft>
                <a:spcPts val="1200"/>
              </a:spcAft>
              <a:buFont typeface="Arial" panose="020B0604020202020204" pitchFamily="34" charset="0"/>
              <a:buChar char="•"/>
              <a:defRPr/>
            </a:pPr>
            <a:r>
              <a:rPr lang="en-US" altLang="en-US" sz="2600" dirty="0"/>
              <a:t>Make a visual of each step.</a:t>
            </a:r>
          </a:p>
          <a:p>
            <a:pPr>
              <a:buFont typeface="Arial" panose="020B0604020202020204" pitchFamily="34" charset="0"/>
              <a:buChar char="•"/>
              <a:defRPr/>
            </a:pPr>
            <a:endParaRPr lang="en-US" altLang="en-US" dirty="0"/>
          </a:p>
          <a:p>
            <a:pPr>
              <a:buFont typeface="Arial" panose="020B0604020202020204" pitchFamily="34" charset="0"/>
              <a:buChar char="•"/>
              <a:defRPr/>
            </a:pPr>
            <a:endParaRPr lang="en-US" altLang="en-US" dirty="0"/>
          </a:p>
        </p:txBody>
      </p:sp>
      <p:sp>
        <p:nvSpPr>
          <p:cNvPr id="154628"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0358EDE3-0FB6-2F42-8948-600A8A8E6E07}" type="slidenum">
              <a:rPr lang="en-US" altLang="en-US" sz="1100"/>
              <a:pPr>
                <a:spcBef>
                  <a:spcPct val="0"/>
                </a:spcBef>
                <a:buFontTx/>
                <a:buNone/>
              </a:pPr>
              <a:t>66</a:t>
            </a:fld>
            <a:endParaRPr lang="en-US" altLang="en-US" sz="11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p:cNvSpPr>
          <p:nvPr>
            <p:ph type="title"/>
          </p:nvPr>
        </p:nvSpPr>
        <p:spPr/>
        <p:txBody>
          <a:bodyPr/>
          <a:lstStyle/>
          <a:p>
            <a:r>
              <a:rPr lang="en-US" altLang="en-US" dirty="0">
                <a:solidFill>
                  <a:srgbClr val="000000"/>
                </a:solidFill>
                <a:ea typeface="MS PGothic" charset="-128"/>
              </a:rPr>
              <a:t>Let</a:t>
            </a:r>
            <a:r>
              <a:rPr lang="en-US" altLang="ja-JP" dirty="0">
                <a:solidFill>
                  <a:srgbClr val="000000"/>
                </a:solidFill>
                <a:ea typeface="MS PGothic" charset="-128"/>
              </a:rPr>
              <a:t>’s Try It Out </a:t>
            </a:r>
            <a:endParaRPr lang="en-US" altLang="en-US" dirty="0">
              <a:solidFill>
                <a:srgbClr val="000000"/>
              </a:solidFill>
              <a:ea typeface="MS PGothic" charset="-128"/>
            </a:endParaRPr>
          </a:p>
        </p:txBody>
      </p:sp>
      <p:sp>
        <p:nvSpPr>
          <p:cNvPr id="158722" name="Rectangle 3"/>
          <p:cNvSpPr>
            <a:spLocks noGrp="1"/>
          </p:cNvSpPr>
          <p:nvPr>
            <p:ph sz="half" idx="1"/>
          </p:nvPr>
        </p:nvSpPr>
        <p:spPr/>
        <p:txBody>
          <a:bodyPr/>
          <a:lstStyle/>
          <a:p>
            <a:pPr marL="0" indent="0">
              <a:buFont typeface="Arial" charset="0"/>
              <a:buNone/>
            </a:pPr>
            <a:r>
              <a:rPr lang="en-US" altLang="en-US" dirty="0">
                <a:ea typeface="MS PGothic" charset="-128"/>
              </a:rPr>
              <a:t>First:</a:t>
            </a:r>
          </a:p>
          <a:p>
            <a:pPr marL="0" indent="0">
              <a:buFont typeface="Arial" charset="0"/>
              <a:buNone/>
            </a:pPr>
            <a:r>
              <a:rPr lang="en-US" altLang="en-US" sz="2400" dirty="0">
                <a:ea typeface="MS PGothic" charset="-128"/>
              </a:rPr>
              <a:t>With a group of three, identify a:</a:t>
            </a:r>
          </a:p>
          <a:p>
            <a:pPr lvl="1"/>
            <a:r>
              <a:rPr lang="en-US" altLang="en-US" dirty="0">
                <a:ea typeface="MS PGothic" charset="-128"/>
              </a:rPr>
              <a:t>Teacher</a:t>
            </a:r>
          </a:p>
          <a:p>
            <a:pPr lvl="1"/>
            <a:r>
              <a:rPr lang="en-US" altLang="en-US" dirty="0">
                <a:ea typeface="MS PGothic" charset="-128"/>
              </a:rPr>
              <a:t>First child</a:t>
            </a:r>
          </a:p>
          <a:p>
            <a:pPr lvl="1"/>
            <a:r>
              <a:rPr lang="en-US" altLang="en-US" dirty="0">
                <a:ea typeface="MS PGothic" charset="-128"/>
              </a:rPr>
              <a:t>Second child</a:t>
            </a:r>
          </a:p>
          <a:p>
            <a:pPr lvl="1"/>
            <a:endParaRPr lang="en-US" altLang="en-US" dirty="0">
              <a:ea typeface="MS PGothic" charset="-128"/>
            </a:endParaRPr>
          </a:p>
        </p:txBody>
      </p:sp>
      <p:sp>
        <p:nvSpPr>
          <p:cNvPr id="156675" name="Content Placeholder 1"/>
          <p:cNvSpPr>
            <a:spLocks noGrp="1"/>
          </p:cNvSpPr>
          <p:nvPr>
            <p:ph sz="half" idx="2"/>
          </p:nvPr>
        </p:nvSpPr>
        <p:spPr>
          <a:xfrm>
            <a:off x="4648200" y="1600200"/>
            <a:ext cx="4038600" cy="4800600"/>
          </a:xfrm>
        </p:spPr>
        <p:txBody>
          <a:bodyPr/>
          <a:lstStyle/>
          <a:p>
            <a:pPr marL="0" indent="0">
              <a:buFont typeface="Arial" panose="020B0604020202020204" pitchFamily="34" charset="0"/>
              <a:buNone/>
              <a:defRPr/>
            </a:pPr>
            <a:r>
              <a:rPr lang="en-US" altLang="en-US" dirty="0"/>
              <a:t>Second:</a:t>
            </a:r>
          </a:p>
          <a:p>
            <a:pPr marL="0" indent="0">
              <a:buFont typeface="Arial" panose="020B0604020202020204" pitchFamily="34" charset="0"/>
              <a:buNone/>
              <a:defRPr/>
            </a:pPr>
            <a:r>
              <a:rPr lang="en-US" altLang="en-US" sz="2400" dirty="0"/>
              <a:t>Role play each of the following scenarios:</a:t>
            </a:r>
          </a:p>
          <a:p>
            <a:pPr marL="577850" lvl="1" indent="-228600">
              <a:buFont typeface="Arial" panose="020B0604020202020204" pitchFamily="34" charset="0"/>
              <a:buChar char="–"/>
              <a:defRPr/>
            </a:pPr>
            <a:r>
              <a:rPr lang="en-US" altLang="en-US" sz="2000" dirty="0"/>
              <a:t>Two children want to use the tape dispenser at the same time</a:t>
            </a:r>
          </a:p>
          <a:p>
            <a:pPr marL="577850" lvl="1" indent="-228600">
              <a:buFont typeface="Arial" panose="020B0604020202020204" pitchFamily="34" charset="0"/>
              <a:buChar char="–"/>
              <a:defRPr/>
            </a:pPr>
            <a:r>
              <a:rPr lang="en-US" altLang="en-US" sz="2000" dirty="0"/>
              <a:t>Two children want to sit in the same spot at group meeting time</a:t>
            </a:r>
          </a:p>
          <a:p>
            <a:pPr marL="577850" lvl="1" indent="-228600">
              <a:buFont typeface="Arial" panose="020B0604020202020204" pitchFamily="34" charset="0"/>
              <a:buChar char="–"/>
              <a:defRPr/>
            </a:pPr>
            <a:r>
              <a:rPr lang="en-US" altLang="en-US" sz="2000" dirty="0"/>
              <a:t>Two children want to have a turn next at the drinking fountain</a:t>
            </a:r>
          </a:p>
          <a:p>
            <a:pPr marL="0" indent="0">
              <a:buFont typeface="Arial" panose="020B0604020202020204" pitchFamily="34" charset="0"/>
              <a:buNone/>
              <a:defRPr/>
            </a:pPr>
            <a:r>
              <a:rPr lang="en-US" altLang="en-US" sz="2400" dirty="0"/>
              <a:t>If time permits, rotate roles.</a:t>
            </a:r>
          </a:p>
          <a:p>
            <a:pPr>
              <a:buFont typeface="Arial" panose="020B0604020202020204" pitchFamily="34" charset="0"/>
              <a:buNone/>
              <a:defRPr/>
            </a:pPr>
            <a:endParaRPr lang="en-US" altLang="en-US" dirty="0"/>
          </a:p>
          <a:p>
            <a:pPr>
              <a:buFont typeface="Arial" panose="020B0604020202020204" pitchFamily="34" charset="0"/>
              <a:buChar char="•"/>
              <a:defRPr/>
            </a:pPr>
            <a:endParaRPr lang="en-US" altLang="en-US" dirty="0"/>
          </a:p>
          <a:p>
            <a:pPr>
              <a:buFont typeface="Arial" panose="020B0604020202020204" pitchFamily="34" charset="0"/>
              <a:buChar char="•"/>
              <a:defRPr/>
            </a:pPr>
            <a:endParaRPr lang="en-US" altLang="en-US" dirty="0"/>
          </a:p>
          <a:p>
            <a:pPr>
              <a:buFont typeface="Arial" panose="020B0604020202020204" pitchFamily="34" charset="0"/>
              <a:buChar char="•"/>
              <a:defRPr/>
            </a:pPr>
            <a:endParaRPr lang="en-US" altLang="en-US" dirty="0"/>
          </a:p>
        </p:txBody>
      </p:sp>
      <p:sp>
        <p:nvSpPr>
          <p:cNvPr id="158724"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A1C5715D-8B1A-5B4C-938E-BDF071C8782E}" type="slidenum">
              <a:rPr lang="en-US" altLang="en-US" sz="1100"/>
              <a:pPr>
                <a:spcBef>
                  <a:spcPct val="0"/>
                </a:spcBef>
                <a:buFontTx/>
                <a:buNone/>
              </a:pPr>
              <a:t>67</a:t>
            </a:fld>
            <a:endParaRPr lang="en-US" altLang="en-US" sz="1100"/>
          </a:p>
        </p:txBody>
      </p:sp>
    </p:spTree>
    <p:extLst>
      <p:ext uri="{BB962C8B-B14F-4D97-AF65-F5344CB8AC3E}">
        <p14:creationId xmlns:p14="http://schemas.microsoft.com/office/powerpoint/2010/main" val="3380619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p:cNvSpPr>
          <p:nvPr>
            <p:ph type="title" sz="quarter"/>
          </p:nvPr>
        </p:nvSpPr>
        <p:spPr/>
        <p:txBody>
          <a:bodyPr/>
          <a:lstStyle/>
          <a:p>
            <a:pPr eaLnBrk="1" hangingPunct="1"/>
            <a:r>
              <a:rPr lang="en-US" altLang="en-US" dirty="0">
                <a:solidFill>
                  <a:schemeClr val="tx1"/>
                </a:solidFill>
                <a:ea typeface="MS PGothic" charset="-128"/>
              </a:rPr>
              <a:t>What Should We Do?</a:t>
            </a:r>
            <a:br>
              <a:rPr lang="en-US" altLang="en-US" dirty="0">
                <a:solidFill>
                  <a:schemeClr val="tx1"/>
                </a:solidFill>
                <a:ea typeface="MS PGothic" charset="-128"/>
              </a:rPr>
            </a:br>
            <a:endParaRPr lang="en-US" altLang="en-US" sz="2400" b="0" dirty="0">
              <a:solidFill>
                <a:schemeClr val="tx1"/>
              </a:solidFill>
              <a:ea typeface="MS PGothic" charset="-128"/>
            </a:endParaRPr>
          </a:p>
        </p:txBody>
      </p:sp>
      <p:pic>
        <p:nvPicPr>
          <p:cNvPr id="156674" name="Content Placeholder 1"/>
          <p:cNvPicPr>
            <a:picLocks noGrp="1" noChangeAspect="1"/>
          </p:cNvPicPr>
          <p:nvPr>
            <p:ph sz="quarter" idx="1"/>
          </p:nvPr>
        </p:nvPicPr>
        <p:blipFill>
          <a:blip r:embed="rId3" cstate="email">
            <a:extLst>
              <a:ext uri="{28A0092B-C50C-407E-A947-70E740481C1C}">
                <a14:useLocalDpi xmlns:a14="http://schemas.microsoft.com/office/drawing/2010/main"/>
              </a:ext>
            </a:extLst>
          </a:blip>
          <a:srcRect/>
          <a:stretch>
            <a:fillRect/>
          </a:stretch>
        </p:blipFill>
        <p:spPr>
          <a:xfrm>
            <a:off x="228600" y="1290638"/>
            <a:ext cx="4038600" cy="2182812"/>
          </a:xfrm>
        </p:spPr>
      </p:pic>
      <p:pic>
        <p:nvPicPr>
          <p:cNvPr id="156675" name="Content Placeholder 3"/>
          <p:cNvPicPr>
            <a:picLocks noGrp="1" noChangeAspect="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a:xfrm>
            <a:off x="685800" y="3581400"/>
            <a:ext cx="4025900" cy="2185988"/>
          </a:xfrm>
        </p:spPr>
      </p:pic>
      <p:sp>
        <p:nvSpPr>
          <p:cNvPr id="156676" name="Content Placeholder 1"/>
          <p:cNvSpPr>
            <a:spLocks noGrp="1"/>
          </p:cNvSpPr>
          <p:nvPr>
            <p:ph sz="quarter" idx="3"/>
          </p:nvPr>
        </p:nvSpPr>
        <p:spPr>
          <a:xfrm>
            <a:off x="4711700" y="1473200"/>
            <a:ext cx="4203700" cy="4775200"/>
          </a:xfrm>
        </p:spPr>
        <p:txBody>
          <a:bodyPr/>
          <a:lstStyle/>
          <a:p>
            <a:pPr>
              <a:spcAft>
                <a:spcPts val="1200"/>
              </a:spcAft>
            </a:pPr>
            <a:r>
              <a:rPr lang="en-US" altLang="en-US" sz="2800" dirty="0">
                <a:ea typeface="MS PGothic" charset="-128"/>
              </a:rPr>
              <a:t>Read the vignette in the PCF, Vol. 1, pages 68-69.</a:t>
            </a:r>
          </a:p>
          <a:p>
            <a:r>
              <a:rPr lang="en-US" altLang="en-US" sz="2800" dirty="0">
                <a:ea typeface="MS PGothic" charset="-128"/>
              </a:rPr>
              <a:t>In the same groups of three:</a:t>
            </a:r>
          </a:p>
          <a:p>
            <a:pPr lvl="1"/>
            <a:r>
              <a:rPr lang="en-US" altLang="en-US" dirty="0">
                <a:ea typeface="MS PGothic" charset="-128"/>
              </a:rPr>
              <a:t>Identify in the vignette the steps the teacher models.</a:t>
            </a:r>
          </a:p>
          <a:p>
            <a:pPr lvl="1"/>
            <a:r>
              <a:rPr lang="en-US" altLang="en-US" dirty="0">
                <a:ea typeface="MS PGothic" charset="-128"/>
              </a:rPr>
              <a:t>Write them on the chart paper.</a:t>
            </a:r>
          </a:p>
        </p:txBody>
      </p:sp>
      <p:sp>
        <p:nvSpPr>
          <p:cNvPr id="15667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355009CE-6777-564E-B66E-275C0600DAE2}" type="slidenum">
              <a:rPr lang="en-US" altLang="en-US" sz="1100"/>
              <a:pPr>
                <a:spcBef>
                  <a:spcPct val="0"/>
                </a:spcBef>
                <a:buFontTx/>
                <a:buNone/>
              </a:pPr>
              <a:t>68</a:t>
            </a:fld>
            <a:endParaRPr lang="en-US" altLang="en-US" sz="11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69" y="154067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 name="Right Arrow 13"/>
          <p:cNvSpPr/>
          <p:nvPr/>
        </p:nvSpPr>
        <p:spPr>
          <a:xfrm rot="5400000">
            <a:off x="3778250" y="1817688"/>
            <a:ext cx="1587500" cy="787400"/>
          </a:xfrm>
          <a:prstGeom prst="rightArrow">
            <a:avLst/>
          </a:prstGeom>
          <a:solidFill>
            <a:srgbClr val="DE007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3" name="Right Arrow 12"/>
          <p:cNvSpPr/>
          <p:nvPr/>
        </p:nvSpPr>
        <p:spPr>
          <a:xfrm rot="5400000">
            <a:off x="1026319" y="1585121"/>
            <a:ext cx="1122361" cy="787400"/>
          </a:xfrm>
          <a:prstGeom prst="rightArrow">
            <a:avLst/>
          </a:prstGeom>
          <a:solidFill>
            <a:srgbClr val="FF85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 name="Title 4"/>
          <p:cNvSpPr>
            <a:spLocks noGrp="1"/>
          </p:cNvSpPr>
          <p:nvPr>
            <p:ph type="title" sz="quarter"/>
          </p:nvPr>
        </p:nvSpPr>
        <p:spPr>
          <a:noFill/>
          <a:ln w="38100">
            <a:solidFill>
              <a:schemeClr val="bg1"/>
            </a:solidFill>
          </a:ln>
        </p:spPr>
        <p:txBody>
          <a:bodyPr/>
          <a:lstStyle/>
          <a:p>
            <a:pPr>
              <a:defRPr/>
            </a:pPr>
            <a:r>
              <a:rPr lang="en-US" dirty="0"/>
              <a:t>Three Guiding Questions</a:t>
            </a:r>
          </a:p>
        </p:txBody>
      </p:sp>
      <p:sp>
        <p:nvSpPr>
          <p:cNvPr id="6" name="Content Placeholder 5"/>
          <p:cNvSpPr>
            <a:spLocks noGrp="1"/>
          </p:cNvSpPr>
          <p:nvPr>
            <p:ph sz="quarter" idx="1"/>
          </p:nvPr>
        </p:nvSpPr>
        <p:spPr>
          <a:xfrm>
            <a:off x="266700" y="2540000"/>
            <a:ext cx="2641600" cy="2870200"/>
          </a:xfrm>
          <a:solidFill>
            <a:srgbClr val="FF85C5"/>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 progressions for the Social Interactions strand?</a:t>
            </a:r>
          </a:p>
          <a:p>
            <a:pPr marL="0" indent="0">
              <a:buFont typeface="Arial" panose="020B0604020202020204" pitchFamily="34" charset="0"/>
              <a:buNone/>
              <a:defRPr/>
            </a:pPr>
            <a:endParaRPr lang="en-US" sz="2400" b="1" dirty="0">
              <a:solidFill>
                <a:schemeClr val="bg1"/>
              </a:solidFill>
            </a:endParaRPr>
          </a:p>
        </p:txBody>
      </p:sp>
      <p:sp>
        <p:nvSpPr>
          <p:cNvPr id="7" name="Content Placeholder 6"/>
          <p:cNvSpPr>
            <a:spLocks noGrp="1"/>
          </p:cNvSpPr>
          <p:nvPr>
            <p:ph sz="quarter" idx="2"/>
          </p:nvPr>
        </p:nvSpPr>
        <p:spPr>
          <a:xfrm>
            <a:off x="3251200" y="3035300"/>
            <a:ext cx="2641600" cy="2832100"/>
          </a:xfrm>
          <a:solidFill>
            <a:srgbClr val="DE0074"/>
          </a:solidFill>
          <a:ln w="38100">
            <a:solidFill>
              <a:schemeClr val="lt1">
                <a:hueOff val="0"/>
                <a:satOff val="0"/>
                <a:lumOff val="0"/>
              </a:schemeClr>
            </a:solidFill>
          </a:ln>
        </p:spPr>
        <p:txBody>
          <a:bodyPr anchor="ctr"/>
          <a:lstStyle/>
          <a:p>
            <a:pPr marL="0" indent="0" algn="ctr">
              <a:buNone/>
              <a:defRPr/>
            </a:pPr>
            <a:endParaRPr lang="en-US" sz="2400" b="1" dirty="0">
              <a:solidFill>
                <a:schemeClr val="bg1"/>
              </a:solidFill>
              <a:effectLst>
                <a:outerShdw blurRad="38100" dist="38100" dir="2700000" algn="tl">
                  <a:srgbClr val="000000">
                    <a:alpha val="43137"/>
                  </a:srgbClr>
                </a:outerShdw>
              </a:effectLst>
            </a:endParaRPr>
          </a:p>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developmentally appropriate strategies </a:t>
            </a:r>
            <a:r>
              <a:rPr lang="en-US" sz="2400" b="1">
                <a:solidFill>
                  <a:schemeClr val="bg1"/>
                </a:solidFill>
                <a:effectLst>
                  <a:outerShdw blurRad="38100" dist="38100" dir="2700000" algn="tl">
                    <a:srgbClr val="000000">
                      <a:alpha val="43137"/>
                    </a:srgbClr>
                  </a:outerShdw>
                </a:effectLst>
              </a:rPr>
              <a:t>to support social </a:t>
            </a:r>
            <a:r>
              <a:rPr lang="en-US" sz="2400" b="1" dirty="0">
                <a:solidFill>
                  <a:schemeClr val="bg1"/>
                </a:solidFill>
                <a:effectLst>
                  <a:outerShdw blurRad="38100" dist="38100" dir="2700000" algn="tl">
                    <a:srgbClr val="000000">
                      <a:alpha val="43137"/>
                    </a:srgbClr>
                  </a:outerShdw>
                </a:effectLst>
              </a:rPr>
              <a:t>i</a:t>
            </a:r>
            <a:r>
              <a:rPr lang="en-US" sz="2400" b="1">
                <a:solidFill>
                  <a:schemeClr val="bg1"/>
                </a:solidFill>
                <a:effectLst>
                  <a:outerShdw blurRad="38100" dist="38100" dir="2700000" algn="tl">
                    <a:srgbClr val="000000">
                      <a:alpha val="43137"/>
                    </a:srgbClr>
                  </a:outerShdw>
                </a:effectLst>
              </a:rPr>
              <a:t>nteractions</a:t>
            </a:r>
            <a:r>
              <a:rPr lang="en-US" sz="2400" b="1" dirty="0">
                <a:solidFill>
                  <a:schemeClr val="bg1"/>
                </a:solidFill>
                <a:effectLst>
                  <a:outerShdw blurRad="38100" dist="38100" dir="2700000" algn="tl">
                    <a:srgbClr val="000000">
                      <a:alpha val="43137"/>
                    </a:srgbClr>
                  </a:outerShdw>
                </a:effectLst>
              </a:rPr>
              <a:t>?</a:t>
            </a:r>
          </a:p>
          <a:p>
            <a:pPr marL="0" indent="0">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2688"/>
            <a:ext cx="2641600" cy="2728912"/>
          </a:xfrm>
          <a:solidFill>
            <a:srgbClr val="B0005D"/>
          </a:solidFill>
          <a:ln w="38100">
            <a:solidFill>
              <a:schemeClr val="lt1">
                <a:hueOff val="0"/>
                <a:satOff val="0"/>
                <a:lumOff val="0"/>
              </a:schemeClr>
            </a:solidFill>
          </a:ln>
        </p:spPr>
        <p:txBody>
          <a:bodyPr anchor="ctr"/>
          <a:lstStyle/>
          <a:p>
            <a:pPr marL="0" indent="0" algn="ctr">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rPr>
              <a:t>How can I incorporate these strategies into my existing TK classroom?</a:t>
            </a:r>
          </a:p>
          <a:p>
            <a:pPr marL="0" indent="0">
              <a:buFont typeface="Arial" panose="020B0604020202020204" pitchFamily="34" charset="0"/>
              <a:buNone/>
              <a:defRPr/>
            </a:pPr>
            <a:endParaRPr lang="en-US" sz="2400" b="1" dirty="0">
              <a:solidFill>
                <a:schemeClr val="bg1"/>
              </a:solidFill>
            </a:endParaRPr>
          </a:p>
        </p:txBody>
      </p:sp>
      <p:sp>
        <p:nvSpPr>
          <p:cNvPr id="10249" name="Slide Number Placeholder 3"/>
          <p:cNvSpPr>
            <a:spLocks noGrp="1"/>
          </p:cNvSpPr>
          <p:nvPr>
            <p:ph type="sldNum" sz="quarter" idx="429496729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BDA949-EC3F-4F03-BCC8-E2C86A073228}" type="slidenum">
              <a:rPr lang="en-US" altLang="en-US">
                <a:solidFill>
                  <a:srgbClr val="000000"/>
                </a:solidFill>
              </a:rPr>
              <a:pPr algn="r"/>
              <a:t>69</a:t>
            </a:fld>
            <a:endParaRPr lang="en-US" altLang="en-US">
              <a:solidFill>
                <a:srgbClr val="000000"/>
              </a:solidFill>
            </a:endParaRPr>
          </a:p>
        </p:txBody>
      </p:sp>
      <p:sp>
        <p:nvSpPr>
          <p:cNvPr id="10" name="AutoShape 6"/>
          <p:cNvSpPr>
            <a:spLocks noChangeArrowheads="1"/>
          </p:cNvSpPr>
          <p:nvPr/>
        </p:nvSpPr>
        <p:spPr bwMode="auto">
          <a:xfrm>
            <a:off x="6023551" y="2382043"/>
            <a:ext cx="3065895" cy="2870202"/>
          </a:xfrm>
          <a:prstGeom prst="roundRect">
            <a:avLst>
              <a:gd name="adj" fmla="val 16667"/>
            </a:avLst>
          </a:prstGeom>
          <a:noFill/>
          <a:ln w="6350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76681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a:xfrm>
            <a:off x="457200" y="182562"/>
            <a:ext cx="4191000" cy="1463675"/>
          </a:xfrm>
        </p:spPr>
        <p:txBody>
          <a:bodyPr/>
          <a:lstStyle/>
          <a:p>
            <a:r>
              <a:rPr lang="en-US" altLang="en-US" sz="3200" dirty="0">
                <a:solidFill>
                  <a:srgbClr val="000000"/>
                </a:solidFill>
                <a:ea typeface="MS PGothic" charset="-128"/>
              </a:rPr>
              <a:t>The Importance of Social Emotional Development </a:t>
            </a:r>
          </a:p>
        </p:txBody>
      </p:sp>
      <p:sp>
        <p:nvSpPr>
          <p:cNvPr id="72706" name="Rectangle 3"/>
          <p:cNvSpPr>
            <a:spLocks noGrp="1"/>
          </p:cNvSpPr>
          <p:nvPr>
            <p:ph sz="half" idx="1"/>
          </p:nvPr>
        </p:nvSpPr>
        <p:spPr>
          <a:xfrm>
            <a:off x="457200" y="1828800"/>
            <a:ext cx="4343400" cy="4602162"/>
          </a:xfrm>
        </p:spPr>
        <p:txBody>
          <a:bodyPr/>
          <a:lstStyle/>
          <a:p>
            <a:pPr marL="228600" indent="-228600">
              <a:spcBef>
                <a:spcPts val="0"/>
              </a:spcBef>
              <a:spcAft>
                <a:spcPts val="1200"/>
              </a:spcAft>
            </a:pPr>
            <a:r>
              <a:rPr lang="en-US" altLang="en-US" sz="2400" dirty="0">
                <a:ea typeface="MS PGothic" charset="-128"/>
              </a:rPr>
              <a:t>Silently read pages 38-39 of the Preschool Curriculum Framework, Volume 1.</a:t>
            </a:r>
          </a:p>
          <a:p>
            <a:pPr marL="228600" indent="-228600">
              <a:spcBef>
                <a:spcPts val="0"/>
              </a:spcBef>
              <a:spcAft>
                <a:spcPts val="1200"/>
              </a:spcAft>
            </a:pPr>
            <a:r>
              <a:rPr lang="en-US" altLang="en-US" sz="2400" dirty="0">
                <a:ea typeface="MS PGothic" charset="-128"/>
              </a:rPr>
              <a:t>Highlight one important part.</a:t>
            </a:r>
          </a:p>
          <a:p>
            <a:pPr marL="228600" indent="-228600">
              <a:spcBef>
                <a:spcPts val="0"/>
              </a:spcBef>
              <a:spcAft>
                <a:spcPts val="1200"/>
              </a:spcAft>
            </a:pPr>
            <a:r>
              <a:rPr lang="en-US" altLang="en-US" sz="2400" dirty="0">
                <a:ea typeface="MS PGothic" charset="-128"/>
              </a:rPr>
              <a:t>At the signal, find someone that shares your birth month.</a:t>
            </a:r>
          </a:p>
          <a:p>
            <a:pPr marL="228600" indent="-228600">
              <a:spcBef>
                <a:spcPts val="0"/>
              </a:spcBef>
              <a:spcAft>
                <a:spcPts val="1200"/>
              </a:spcAft>
            </a:pPr>
            <a:r>
              <a:rPr lang="en-US" altLang="en-US" sz="2400" dirty="0">
                <a:ea typeface="MS PGothic" charset="-128"/>
              </a:rPr>
              <a:t>Share the highlighted section and why you chose it. </a:t>
            </a:r>
          </a:p>
        </p:txBody>
      </p:sp>
      <p:pic>
        <p:nvPicPr>
          <p:cNvPr id="72707"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rcRect t="-3"/>
          <a:stretch>
            <a:fillRect/>
          </a:stretch>
        </p:blipFill>
        <p:spPr>
          <a:xfrm>
            <a:off x="4953000" y="-30163"/>
            <a:ext cx="4191000" cy="6888163"/>
          </a:xfrm>
        </p:spPr>
      </p:pic>
      <p:sp>
        <p:nvSpPr>
          <p:cNvPr id="72708"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A2D07F12-49EA-8549-87E6-FBEC5C032C43}" type="slidenum">
              <a:rPr lang="en-US" altLang="en-US" sz="1100"/>
              <a:pPr>
                <a:spcBef>
                  <a:spcPct val="0"/>
                </a:spcBef>
                <a:buFontTx/>
                <a:buNone/>
              </a:pPr>
              <a:t>7</a:t>
            </a:fld>
            <a:endParaRPr lang="en-US" altLang="en-US" sz="1100"/>
          </a:p>
        </p:txBody>
      </p:sp>
      <p:sp>
        <p:nvSpPr>
          <p:cNvPr id="6" name="Rectangle 5">
            <a:extLst>
              <a:ext uri="{FF2B5EF4-FFF2-40B4-BE49-F238E27FC236}">
                <a16:creationId xmlns:a16="http://schemas.microsoft.com/office/drawing/2014/main" id="{C303E82E-14B1-4698-B5AD-5B936FC1B2AC}"/>
              </a:ext>
            </a:extLst>
          </p:cNvPr>
          <p:cNvSpPr>
            <a:spLocks noChangeArrowheads="1"/>
          </p:cNvSpPr>
          <p:nvPr/>
        </p:nvSpPr>
        <p:spPr bwMode="auto">
          <a:xfrm>
            <a:off x="762000" y="6622565"/>
            <a:ext cx="4191000" cy="230832"/>
          </a:xfrm>
          <a:prstGeom prst="rect">
            <a:avLst/>
          </a:prstGeom>
          <a:solidFill>
            <a:srgbClr val="F5E0DD"/>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t>©2017 California Department of Education</a:t>
            </a:r>
          </a:p>
        </p:txBody>
      </p:sp>
    </p:spTree>
    <p:extLst>
      <p:ext uri="{BB962C8B-B14F-4D97-AF65-F5344CB8AC3E}">
        <p14:creationId xmlns:p14="http://schemas.microsoft.com/office/powerpoint/2010/main" val="646776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p:cNvSpPr>
          <p:nvPr>
            <p:ph type="title"/>
          </p:nvPr>
        </p:nvSpPr>
        <p:spPr/>
        <p:txBody>
          <a:bodyPr/>
          <a:lstStyle/>
          <a:p>
            <a:r>
              <a:rPr lang="en-US" altLang="en-US">
                <a:solidFill>
                  <a:srgbClr val="000000"/>
                </a:solidFill>
                <a:ea typeface="MS PGothic" charset="-128"/>
              </a:rPr>
              <a:t>Reflect and Plan</a:t>
            </a:r>
          </a:p>
        </p:txBody>
      </p:sp>
      <p:pic>
        <p:nvPicPr>
          <p:cNvPr id="166914" name="Picture 6"/>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l="9837" t="1266" r="7520" b="1945"/>
          <a:stretch>
            <a:fillRect/>
          </a:stretch>
        </p:blipFill>
        <p:spPr>
          <a:xfrm>
            <a:off x="685800" y="1481138"/>
            <a:ext cx="3505200" cy="4505325"/>
          </a:xfrm>
        </p:spPr>
      </p:pic>
      <p:sp>
        <p:nvSpPr>
          <p:cNvPr id="166915" name="Rectangle 4"/>
          <p:cNvSpPr>
            <a:spLocks noGrp="1"/>
          </p:cNvSpPr>
          <p:nvPr>
            <p:ph sz="half" idx="2"/>
          </p:nvPr>
        </p:nvSpPr>
        <p:spPr/>
        <p:txBody>
          <a:bodyPr/>
          <a:lstStyle/>
          <a:p>
            <a:pPr marL="0" indent="0">
              <a:spcAft>
                <a:spcPts val="1200"/>
              </a:spcAft>
              <a:buNone/>
            </a:pPr>
            <a:r>
              <a:rPr lang="en-US" altLang="en-US" dirty="0">
                <a:ea typeface="MS PGothic" charset="-128"/>
              </a:rPr>
              <a:t>Use Handout 6: Reflection and Planning to identify your areas of strength and possible areas for future development. </a:t>
            </a:r>
          </a:p>
          <a:p>
            <a:pPr marL="0" indent="0">
              <a:spcAft>
                <a:spcPts val="0"/>
              </a:spcAft>
              <a:buFont typeface="Arial" charset="0"/>
              <a:buNone/>
            </a:pPr>
            <a:r>
              <a:rPr lang="en-US" altLang="en-US" dirty="0">
                <a:ea typeface="MS PGothic" charset="-128"/>
              </a:rPr>
              <a:t>It may be helpful to identify a child needing an extra boost.</a:t>
            </a:r>
          </a:p>
        </p:txBody>
      </p:sp>
      <p:sp>
        <p:nvSpPr>
          <p:cNvPr id="16691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BA0EEF07-5EAD-7A46-9FFE-E6C60D8C292A}" type="slidenum">
              <a:rPr lang="en-US" altLang="en-US" sz="1100"/>
              <a:pPr>
                <a:spcBef>
                  <a:spcPct val="0"/>
                </a:spcBef>
                <a:buFontTx/>
                <a:buNone/>
              </a:pPr>
              <a:t>70</a:t>
            </a:fld>
            <a:endParaRPr lang="en-US" altLang="en-US" sz="11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p:cNvSpPr>
          <p:nvPr>
            <p:ph type="title"/>
          </p:nvPr>
        </p:nvSpPr>
        <p:spPr/>
        <p:txBody>
          <a:bodyPr/>
          <a:lstStyle/>
          <a:p>
            <a:r>
              <a:rPr lang="en-US" altLang="en-US" dirty="0">
                <a:solidFill>
                  <a:srgbClr val="000000"/>
                </a:solidFill>
                <a:ea typeface="MS PGothic" charset="-128"/>
              </a:rPr>
              <a:t>Think About It</a:t>
            </a:r>
            <a:r>
              <a:rPr lang="is-IS" altLang="en-US" dirty="0">
                <a:solidFill>
                  <a:srgbClr val="000000"/>
                </a:solidFill>
                <a:ea typeface="MS PGothic" charset="-128"/>
              </a:rPr>
              <a:t>…</a:t>
            </a:r>
            <a:endParaRPr lang="en-US" altLang="en-US" dirty="0">
              <a:solidFill>
                <a:srgbClr val="000000"/>
              </a:solidFill>
              <a:ea typeface="MS PGothic" charset="-128"/>
            </a:endParaRPr>
          </a:p>
        </p:txBody>
      </p:sp>
      <p:sp>
        <p:nvSpPr>
          <p:cNvPr id="164866" name="Rectangle 3"/>
          <p:cNvSpPr>
            <a:spLocks noGrp="1"/>
          </p:cNvSpPr>
          <p:nvPr>
            <p:ph idx="1"/>
          </p:nvPr>
        </p:nvSpPr>
        <p:spPr/>
        <p:txBody>
          <a:bodyPr/>
          <a:lstStyle/>
          <a:p>
            <a:pPr marL="0" indent="0">
              <a:spcBef>
                <a:spcPts val="0"/>
              </a:spcBef>
              <a:buFont typeface="Arial" charset="0"/>
              <a:buNone/>
            </a:pPr>
            <a:r>
              <a:rPr lang="en-US" altLang="ja-JP" sz="2800" dirty="0">
                <a:ea typeface="MS PGothic" charset="-128"/>
              </a:rPr>
              <a:t>“If a child doesn’t know how to read, we teach. </a:t>
            </a:r>
          </a:p>
          <a:p>
            <a:pPr marL="0" indent="0">
              <a:spcBef>
                <a:spcPts val="0"/>
              </a:spcBef>
              <a:buFont typeface="Arial" charset="0"/>
              <a:buNone/>
            </a:pPr>
            <a:r>
              <a:rPr lang="en-US" altLang="ja-JP" sz="2800" dirty="0">
                <a:ea typeface="MS PGothic" charset="-128"/>
              </a:rPr>
              <a:t>If a child doesn’t know how to swim, we teach. </a:t>
            </a:r>
          </a:p>
          <a:p>
            <a:pPr marL="0" indent="0">
              <a:spcBef>
                <a:spcPts val="0"/>
              </a:spcBef>
              <a:buFont typeface="Arial" charset="0"/>
              <a:buNone/>
            </a:pPr>
            <a:r>
              <a:rPr lang="en-US" altLang="ja-JP" sz="2800" dirty="0">
                <a:ea typeface="MS PGothic" charset="-128"/>
              </a:rPr>
              <a:t>If a child doesn’t know how to multiply, we teach. </a:t>
            </a:r>
          </a:p>
          <a:p>
            <a:pPr marL="0" indent="0">
              <a:spcBef>
                <a:spcPts val="0"/>
              </a:spcBef>
              <a:buFont typeface="Arial" charset="0"/>
              <a:buNone/>
            </a:pPr>
            <a:r>
              <a:rPr lang="en-US" altLang="ja-JP" sz="2800" dirty="0">
                <a:ea typeface="MS PGothic" charset="-128"/>
              </a:rPr>
              <a:t>If a child doesn’t know how to drive, we teach.</a:t>
            </a:r>
          </a:p>
          <a:p>
            <a:pPr marL="0" indent="0">
              <a:spcBef>
                <a:spcPts val="0"/>
              </a:spcBef>
              <a:buFont typeface="Arial" charset="0"/>
              <a:buNone/>
            </a:pPr>
            <a:r>
              <a:rPr lang="en-US" altLang="ja-JP" sz="2800" dirty="0">
                <a:ea typeface="MS PGothic" charset="-128"/>
              </a:rPr>
              <a:t>If a child doesn’t know how to behave, we…teach? …punish?</a:t>
            </a:r>
          </a:p>
          <a:p>
            <a:pPr marL="0" indent="0">
              <a:spcBef>
                <a:spcPts val="0"/>
              </a:spcBef>
              <a:buFont typeface="Arial" charset="0"/>
              <a:buNone/>
            </a:pPr>
            <a:r>
              <a:rPr lang="en-US" altLang="ja-JP" sz="2800" dirty="0">
                <a:ea typeface="MS PGothic" charset="-128"/>
              </a:rPr>
              <a:t>Why can’t we finish the last sentence as automatically as we do the others?” </a:t>
            </a:r>
          </a:p>
          <a:p>
            <a:pPr marL="0" indent="0">
              <a:lnSpc>
                <a:spcPct val="80000"/>
              </a:lnSpc>
              <a:buNone/>
            </a:pPr>
            <a:endParaRPr lang="en-US" altLang="en-US" sz="2000" dirty="0">
              <a:ea typeface="MS PGothic" charset="-128"/>
            </a:endParaRPr>
          </a:p>
          <a:p>
            <a:pPr marL="0" indent="0">
              <a:lnSpc>
                <a:spcPct val="80000"/>
              </a:lnSpc>
              <a:buNone/>
            </a:pPr>
            <a:r>
              <a:rPr lang="en-US" altLang="en-US" sz="1800" dirty="0">
                <a:ea typeface="MS PGothic" charset="-128"/>
              </a:rPr>
              <a:t>(Tom </a:t>
            </a:r>
            <a:r>
              <a:rPr lang="en-US" altLang="en-US" sz="1800" dirty="0" err="1">
                <a:ea typeface="MS PGothic" charset="-128"/>
              </a:rPr>
              <a:t>Herner</a:t>
            </a:r>
            <a:r>
              <a:rPr lang="en-US" altLang="en-US" sz="1800" dirty="0">
                <a:ea typeface="MS PGothic" charset="-128"/>
              </a:rPr>
              <a:t>, NASDE President, Counterpoint 1998, as cited in CSEFEL, p. 2)</a:t>
            </a:r>
            <a:endParaRPr lang="en-US" altLang="en-US" sz="2400" dirty="0">
              <a:ea typeface="MS PGothic" charset="-128"/>
            </a:endParaRPr>
          </a:p>
        </p:txBody>
      </p:sp>
      <p:sp>
        <p:nvSpPr>
          <p:cNvPr id="16486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5B4C7D27-7ACD-9849-8773-D2EAE3FC2FB1}" type="slidenum">
              <a:rPr lang="en-US" altLang="en-US" sz="1100"/>
              <a:pPr>
                <a:spcBef>
                  <a:spcPct val="0"/>
                </a:spcBef>
                <a:buFontTx/>
                <a:buNone/>
              </a:pPr>
              <a:t>71</a:t>
            </a:fld>
            <a:endParaRPr lang="en-US" altLang="en-US" sz="11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
            <a:ext cx="96266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2" name="Title 1"/>
          <p:cNvSpPr>
            <a:spLocks noGrp="1"/>
          </p:cNvSpPr>
          <p:nvPr>
            <p:ph type="title" idx="4294967295"/>
          </p:nvPr>
        </p:nvSpPr>
        <p:spPr>
          <a:xfrm>
            <a:off x="698500" y="0"/>
            <a:ext cx="8229600" cy="1143000"/>
          </a:xfrm>
        </p:spPr>
        <p:txBody>
          <a:bodyPr/>
          <a:lstStyle/>
          <a:p>
            <a:r>
              <a:rPr lang="en-US" altLang="en-US" dirty="0">
                <a:solidFill>
                  <a:schemeClr val="bg1"/>
                </a:solidFill>
                <a:ea typeface="MS PGothic" charset="-128"/>
              </a:rPr>
              <a:t>Thank You for Coming!</a:t>
            </a:r>
          </a:p>
        </p:txBody>
      </p:sp>
      <p:sp>
        <p:nvSpPr>
          <p:cNvPr id="168963" name="Slide Number Placeholder 2"/>
          <p:cNvSpPr txBox="1">
            <a:spLocks noGrp="1"/>
          </p:cNvSpPr>
          <p:nvPr/>
        </p:nvSpPr>
        <p:spPr bwMode="auto">
          <a:xfrm>
            <a:off x="8686800" y="0"/>
            <a:ext cx="457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spcBef>
                <a:spcPct val="20000"/>
              </a:spcBef>
              <a:buFont typeface="Arial" charset="0"/>
              <a:buChar char="•"/>
              <a:defRPr sz="3200">
                <a:solidFill>
                  <a:schemeClr val="tx1"/>
                </a:solidFill>
                <a:latin typeface="Arial" charset="0"/>
                <a:ea typeface="MS PGothic" charset="-128"/>
                <a:cs typeface="Arial" charset="0"/>
              </a:defRPr>
            </a:lvl1pPr>
            <a:lvl2pPr marL="742950" indent="-285750" defTabSz="457200">
              <a:spcBef>
                <a:spcPct val="20000"/>
              </a:spcBef>
              <a:buFont typeface="Arial" charset="0"/>
              <a:buChar char="–"/>
              <a:defRPr sz="2800">
                <a:solidFill>
                  <a:schemeClr val="tx1"/>
                </a:solidFill>
                <a:latin typeface="Arial" charset="0"/>
                <a:ea typeface="MS PGothic" charset="-128"/>
                <a:cs typeface="Arial" charset="0"/>
              </a:defRPr>
            </a:lvl2pPr>
            <a:lvl3pPr marL="1143000" indent="-228600" defTabSz="457200">
              <a:spcBef>
                <a:spcPct val="20000"/>
              </a:spcBef>
              <a:buFont typeface="Arial" charset="0"/>
              <a:buChar char="•"/>
              <a:defRPr sz="2400">
                <a:solidFill>
                  <a:schemeClr val="tx1"/>
                </a:solidFill>
                <a:latin typeface="Arial" charset="0"/>
                <a:ea typeface="MS PGothic" charset="-128"/>
                <a:cs typeface="Arial" charset="0"/>
              </a:defRPr>
            </a:lvl3pPr>
            <a:lvl4pPr marL="1600200" indent="-228600" defTabSz="457200">
              <a:spcBef>
                <a:spcPct val="20000"/>
              </a:spcBef>
              <a:buFont typeface="Arial" charset="0"/>
              <a:buChar char="–"/>
              <a:defRPr sz="2000">
                <a:solidFill>
                  <a:schemeClr val="tx1"/>
                </a:solidFill>
                <a:latin typeface="Arial" charset="0"/>
                <a:ea typeface="MS PGothic" charset="-128"/>
                <a:cs typeface="Arial" charset="0"/>
              </a:defRPr>
            </a:lvl4pPr>
            <a:lvl5pPr marL="2057400" indent="-228600" defTabSz="457200">
              <a:spcBef>
                <a:spcPct val="20000"/>
              </a:spcBef>
              <a:buFont typeface="Arial" charset="0"/>
              <a:buChar char="»"/>
              <a:defRPr sz="20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eaLnBrk="1" hangingPunct="1">
              <a:spcBef>
                <a:spcPct val="0"/>
              </a:spcBef>
              <a:buFontTx/>
              <a:buNone/>
            </a:pPr>
            <a:fld id="{47052B2D-DAE2-F14C-8F6F-F0BD5072E004}" type="slidenum">
              <a:rPr lang="en-US" altLang="en-US" sz="1200"/>
              <a:pPr eaLnBrk="1" hangingPunct="1">
                <a:spcBef>
                  <a:spcPct val="0"/>
                </a:spcBef>
                <a:buFontTx/>
                <a:buNone/>
              </a:pPr>
              <a:t>72</a:t>
            </a:fld>
            <a:endParaRPr lang="en-US" altLang="en-US" sz="1200"/>
          </a:p>
        </p:txBody>
      </p:sp>
      <p:sp>
        <p:nvSpPr>
          <p:cNvPr id="16896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DC5AE1DF-4955-904B-9362-F829577CA8D2}" type="slidenum">
              <a:rPr lang="en-US" altLang="en-US" sz="1100"/>
              <a:pPr>
                <a:spcBef>
                  <a:spcPct val="0"/>
                </a:spcBef>
                <a:buFontTx/>
                <a:buNone/>
              </a:pPr>
              <a:t>72</a:t>
            </a:fld>
            <a:endParaRPr lang="en-US" altLang="en-US" sz="11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References</a:t>
            </a:r>
          </a:p>
        </p:txBody>
      </p:sp>
      <p:sp>
        <p:nvSpPr>
          <p:cNvPr id="4" name="Content Placeholder 3"/>
          <p:cNvSpPr>
            <a:spLocks noGrp="1"/>
          </p:cNvSpPr>
          <p:nvPr>
            <p:ph idx="1"/>
          </p:nvPr>
        </p:nvSpPr>
        <p:spPr>
          <a:xfrm>
            <a:off x="457200" y="1391487"/>
            <a:ext cx="8229600" cy="4525963"/>
          </a:xfrm>
        </p:spPr>
        <p:txBody>
          <a:bodyPr/>
          <a:lstStyle/>
          <a:p>
            <a:pPr marL="233363" indent="-233363">
              <a:spcBef>
                <a:spcPts val="0"/>
              </a:spcBef>
              <a:spcAft>
                <a:spcPts val="1200"/>
              </a:spcAft>
              <a:buNone/>
            </a:pPr>
            <a:r>
              <a:rPr lang="en-US" sz="1300" dirty="0" err="1"/>
              <a:t>Bredekamp</a:t>
            </a:r>
            <a:r>
              <a:rPr lang="en-US" sz="1300" dirty="0"/>
              <a:t>, Sue, and Carol </a:t>
            </a:r>
            <a:r>
              <a:rPr lang="en-US" sz="1300" dirty="0" err="1"/>
              <a:t>Copple</a:t>
            </a:r>
            <a:r>
              <a:rPr lang="en-US" sz="1300" dirty="0"/>
              <a:t>. Developmentally Appropriate Practice in Early Childhood Programs. NAEYC, 2008. </a:t>
            </a:r>
          </a:p>
          <a:p>
            <a:pPr marL="233363" lvl="0" indent="-233363">
              <a:spcBef>
                <a:spcPts val="0"/>
              </a:spcBef>
              <a:spcAft>
                <a:spcPts val="1200"/>
              </a:spcAft>
              <a:buNone/>
            </a:pPr>
            <a:r>
              <a:rPr lang="en-US" sz="1300" dirty="0">
                <a:ea typeface="Times New Roman" panose="02020603050405020304" pitchFamily="18" charset="0"/>
                <a:cs typeface="Times New Roman" panose="02020603050405020304" pitchFamily="18" charset="0"/>
              </a:rPr>
              <a:t>California Department of Education. 2013. </a:t>
            </a:r>
            <a:r>
              <a:rPr lang="en-US" sz="1300" i="1" dirty="0">
                <a:solidFill>
                  <a:srgbClr val="000000"/>
                </a:solidFill>
              </a:rPr>
              <a:t>Transitional Kindergarten Implementation Guide: A Resource for California Public School District Administrators and Teachers</a:t>
            </a:r>
            <a:r>
              <a:rPr lang="en-US" sz="1300" dirty="0">
                <a:solidFill>
                  <a:srgbClr val="000000"/>
                </a:solidFill>
              </a:rPr>
              <a:t>. </a:t>
            </a:r>
            <a:r>
              <a:rPr lang="en-US" sz="1300" dirty="0">
                <a:ea typeface="Times New Roman" panose="02020603050405020304" pitchFamily="18" charset="0"/>
                <a:cs typeface="Times New Roman" panose="02020603050405020304" pitchFamily="18" charset="0"/>
              </a:rPr>
              <a:t>Sacramento: California Department of Education.</a:t>
            </a:r>
          </a:p>
          <a:p>
            <a:pPr marL="233363" indent="-233363">
              <a:spcBef>
                <a:spcPts val="0"/>
              </a:spcBef>
              <a:spcAft>
                <a:spcPts val="1200"/>
              </a:spcAft>
              <a:buNone/>
            </a:pPr>
            <a:r>
              <a:rPr lang="en-US" sz="1300" dirty="0"/>
              <a:t>California Department of Education. 2012. The Alignment of the California Preschool Learning Foundations with Key Early Education Resources. </a:t>
            </a:r>
            <a:r>
              <a:rPr lang="en-US" sz="1300" dirty="0">
                <a:hlinkClick r:id="rId3"/>
              </a:rPr>
              <a:t>http://www.cde.ca.gov/sp/cd/re/documents/psalignment.pdf</a:t>
            </a:r>
            <a:r>
              <a:rPr lang="en-US" sz="1300" dirty="0"/>
              <a:t> (accessed May 10, 2016).</a:t>
            </a:r>
          </a:p>
          <a:p>
            <a:pPr marL="233363" indent="-233363">
              <a:spcBef>
                <a:spcPts val="0"/>
              </a:spcBef>
              <a:spcAft>
                <a:spcPts val="1200"/>
              </a:spcAft>
              <a:buNone/>
            </a:pPr>
            <a:r>
              <a:rPr lang="en-US" sz="1300" dirty="0"/>
              <a:t>California Department of Education. 2010. California Preschool Curriculum Framework, Volume 1. http://www.cde.ca.gov/sp/cd/re/documents/psframeworkkvol1.pdf (accessed April 10, 2016).</a:t>
            </a:r>
          </a:p>
          <a:p>
            <a:pPr marL="233363" indent="-233363">
              <a:spcBef>
                <a:spcPts val="0"/>
              </a:spcBef>
              <a:spcAft>
                <a:spcPts val="1200"/>
              </a:spcAft>
              <a:buNone/>
            </a:pPr>
            <a:r>
              <a:rPr lang="en-US" sz="1300" dirty="0"/>
              <a:t>California Department of Education. 2013. California Preschool Curriculum Framework, Volume 3. http://www.cde.ca.gov/sp/cd/re/documents/psframeworkkvol3.pdf (accessed May 10, 2016). </a:t>
            </a:r>
          </a:p>
          <a:p>
            <a:pPr marL="233363" indent="-233363">
              <a:spcBef>
                <a:spcPts val="0"/>
              </a:spcBef>
              <a:spcAft>
                <a:spcPts val="1200"/>
              </a:spcAft>
              <a:buNone/>
            </a:pPr>
            <a:r>
              <a:rPr lang="en-US" sz="1300" dirty="0"/>
              <a:t>California Department of Education. 2008. California Preschool Learning Foundations, Volume 1. http://www.cde.ca.gov/sp/cd/re/documents/preschoollf.pdf (accessed April 10, 2016).</a:t>
            </a:r>
          </a:p>
          <a:p>
            <a:pPr marL="233363" indent="-233363">
              <a:spcBef>
                <a:spcPts val="0"/>
              </a:spcBef>
              <a:spcAft>
                <a:spcPts val="1200"/>
              </a:spcAft>
              <a:buNone/>
            </a:pPr>
            <a:r>
              <a:rPr lang="en-US" sz="1300" dirty="0"/>
              <a:t>California Department of Education. 2013. California English Language Development Standards. http://www.cde.ca.gov/sp/el/er/eldstandards.asp (accessed July 20, 2013).</a:t>
            </a:r>
          </a:p>
          <a:p>
            <a:pPr marL="233363" indent="-233363">
              <a:spcBef>
                <a:spcPts val="0"/>
              </a:spcBef>
              <a:spcAft>
                <a:spcPts val="1200"/>
              </a:spcAft>
              <a:buNone/>
            </a:pPr>
            <a:r>
              <a:rPr lang="en-US" sz="1300" dirty="0"/>
              <a:t>D'Angelo, Anthony J. . BrainyQuote.com, </a:t>
            </a:r>
            <a:r>
              <a:rPr lang="en-US" sz="1300" dirty="0" err="1"/>
              <a:t>Xplore</a:t>
            </a:r>
            <a:r>
              <a:rPr lang="en-US" sz="1300" dirty="0"/>
              <a:t> </a:t>
            </a:r>
            <a:r>
              <a:rPr lang="en-US" sz="1300" dirty="0" err="1"/>
              <a:t>Inc</a:t>
            </a:r>
            <a:r>
              <a:rPr lang="en-US" sz="1300" dirty="0"/>
              <a:t>, 2016. http://www.brainyquote.com/quotes/quotes/a/anthonyjd101307.html, accessed May 10, 2016.</a:t>
            </a:r>
          </a:p>
        </p:txBody>
      </p:sp>
      <p:sp>
        <p:nvSpPr>
          <p:cNvPr id="2" name="Slide Number Placeholder 1"/>
          <p:cNvSpPr>
            <a:spLocks noGrp="1"/>
          </p:cNvSpPr>
          <p:nvPr>
            <p:ph type="sldNum" sz="quarter" idx="10"/>
          </p:nvPr>
        </p:nvSpPr>
        <p:spPr/>
        <p:txBody>
          <a:bodyPr/>
          <a:lstStyle/>
          <a:p>
            <a:pPr>
              <a:defRPr/>
            </a:pPr>
            <a:fld id="{42513159-C94B-6F4F-9577-B35F5186F892}" type="slidenum">
              <a:rPr lang="en-US" altLang="en-US" smtClean="0"/>
              <a:pPr>
                <a:defRPr/>
              </a:pPr>
              <a:t>73</a:t>
            </a:fld>
            <a:endParaRPr lang="en-US" altLang="en-US" dirty="0"/>
          </a:p>
        </p:txBody>
      </p:sp>
    </p:spTree>
    <p:extLst>
      <p:ext uri="{BB962C8B-B14F-4D97-AF65-F5344CB8AC3E}">
        <p14:creationId xmlns:p14="http://schemas.microsoft.com/office/powerpoint/2010/main" val="1969350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p:cNvSpPr>
          <p:nvPr>
            <p:ph type="title"/>
          </p:nvPr>
        </p:nvSpPr>
        <p:spPr/>
        <p:txBody>
          <a:bodyPr/>
          <a:lstStyle/>
          <a:p>
            <a:r>
              <a:rPr lang="en-US" altLang="en-US" dirty="0">
                <a:solidFill>
                  <a:schemeClr val="tx1"/>
                </a:solidFill>
                <a:ea typeface="MS PGothic" charset="-128"/>
              </a:rPr>
              <a:t>Optional Activity</a:t>
            </a:r>
          </a:p>
        </p:txBody>
      </p:sp>
      <p:sp>
        <p:nvSpPr>
          <p:cNvPr id="171010" name="Rectangle 3"/>
          <p:cNvSpPr>
            <a:spLocks noGrp="1"/>
          </p:cNvSpPr>
          <p:nvPr>
            <p:ph idx="1"/>
          </p:nvPr>
        </p:nvSpPr>
        <p:spPr/>
        <p:txBody>
          <a:bodyPr/>
          <a:lstStyle/>
          <a:p>
            <a:pPr marL="0" indent="0">
              <a:buFont typeface="Arial" charset="0"/>
              <a:buNone/>
            </a:pPr>
            <a:r>
              <a:rPr lang="en-US" altLang="en-US" dirty="0">
                <a:ea typeface="MS PGothic" charset="-128"/>
              </a:rPr>
              <a:t>The following slides are for an optional activity that includes multiple make and takes. </a:t>
            </a:r>
          </a:p>
        </p:txBody>
      </p:sp>
      <p:sp>
        <p:nvSpPr>
          <p:cNvPr id="171011"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C6137EE1-2513-8C45-A665-7FB4E792AF69}" type="slidenum">
              <a:rPr lang="en-US" altLang="en-US" sz="1100"/>
              <a:pPr>
                <a:spcBef>
                  <a:spcPct val="0"/>
                </a:spcBef>
                <a:buFontTx/>
                <a:buNone/>
              </a:pPr>
              <a:t>74</a:t>
            </a:fld>
            <a:endParaRPr lang="en-US" altLang="en-US" sz="11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p:cNvSpPr>
          <p:nvPr>
            <p:ph type="title"/>
          </p:nvPr>
        </p:nvSpPr>
        <p:spPr/>
        <p:txBody>
          <a:bodyPr/>
          <a:lstStyle/>
          <a:p>
            <a:r>
              <a:rPr lang="en-US" altLang="en-US" dirty="0">
                <a:solidFill>
                  <a:schemeClr val="tx1"/>
                </a:solidFill>
                <a:ea typeface="MS PGothic" charset="-128"/>
              </a:rPr>
              <a:t>Activity Tables</a:t>
            </a:r>
          </a:p>
        </p:txBody>
      </p:sp>
      <p:sp>
        <p:nvSpPr>
          <p:cNvPr id="173058" name="Rectangle 3"/>
          <p:cNvSpPr>
            <a:spLocks noGrp="1"/>
          </p:cNvSpPr>
          <p:nvPr>
            <p:ph idx="1"/>
          </p:nvPr>
        </p:nvSpPr>
        <p:spPr/>
        <p:txBody>
          <a:bodyPr/>
          <a:lstStyle/>
          <a:p>
            <a:r>
              <a:rPr lang="en-US" altLang="en-US" dirty="0">
                <a:ea typeface="MS PGothic" charset="-128"/>
              </a:rPr>
              <a:t>Class name/flag/song</a:t>
            </a:r>
          </a:p>
          <a:p>
            <a:r>
              <a:rPr lang="en-US" altLang="en-US" dirty="0">
                <a:ea typeface="MS PGothic" charset="-128"/>
              </a:rPr>
              <a:t>Buddy sit-upons</a:t>
            </a:r>
          </a:p>
          <a:p>
            <a:r>
              <a:rPr lang="en-US" altLang="en-US" dirty="0">
                <a:ea typeface="MS PGothic" charset="-128"/>
              </a:rPr>
              <a:t>Job board</a:t>
            </a:r>
          </a:p>
          <a:p>
            <a:r>
              <a:rPr lang="en-US" altLang="en-US" dirty="0">
                <a:ea typeface="MS PGothic" charset="-128"/>
              </a:rPr>
              <a:t>Solution wheel</a:t>
            </a:r>
          </a:p>
          <a:p>
            <a:r>
              <a:rPr lang="en-US" altLang="en-US" dirty="0">
                <a:ea typeface="MS PGothic" charset="-128"/>
              </a:rPr>
              <a:t>Same and Different book </a:t>
            </a:r>
          </a:p>
          <a:p>
            <a:r>
              <a:rPr lang="en-US" altLang="en-US" dirty="0">
                <a:ea typeface="MS PGothic" charset="-128"/>
              </a:rPr>
              <a:t>Helping Hands Tree</a:t>
            </a:r>
          </a:p>
        </p:txBody>
      </p:sp>
      <p:sp>
        <p:nvSpPr>
          <p:cNvPr id="173059"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415490B9-B533-A54A-A1AB-A9BB4F530306}" type="slidenum">
              <a:rPr lang="en-US" altLang="en-US" sz="1100"/>
              <a:pPr>
                <a:spcBef>
                  <a:spcPct val="0"/>
                </a:spcBef>
                <a:buFontTx/>
                <a:buNone/>
              </a:pPr>
              <a:t>75</a:t>
            </a:fld>
            <a:endParaRPr lang="en-US" altLang="en-US" sz="11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CSEFEL Hot Button Activity</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8797" y="1417638"/>
            <a:ext cx="3726406" cy="4831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0"/>
          </p:nvPr>
        </p:nvSpPr>
        <p:spPr/>
        <p:txBody>
          <a:bodyPr/>
          <a:lstStyle/>
          <a:p>
            <a:pPr>
              <a:defRPr/>
            </a:pPr>
            <a:fld id="{14C0B9B5-A37D-DD47-87FF-5B6A641C9777}" type="slidenum">
              <a:rPr lang="en-US" altLang="en-US" smtClean="0"/>
              <a:pPr>
                <a:defRPr/>
              </a:pPr>
              <a:t>76</a:t>
            </a:fld>
            <a:endParaRPr lang="en-US" altLang="en-US" dirty="0"/>
          </a:p>
        </p:txBody>
      </p:sp>
    </p:spTree>
    <p:extLst>
      <p:ext uri="{BB962C8B-B14F-4D97-AF65-F5344CB8AC3E}">
        <p14:creationId xmlns:p14="http://schemas.microsoft.com/office/powerpoint/2010/main" val="2736519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a:xfrm>
            <a:off x="304800" y="185738"/>
            <a:ext cx="8382000" cy="1143000"/>
          </a:xfrm>
        </p:spPr>
        <p:txBody>
          <a:bodyPr/>
          <a:lstStyle/>
          <a:p>
            <a:r>
              <a:rPr lang="en-US" altLang="en-US" sz="3600">
                <a:solidFill>
                  <a:srgbClr val="000000"/>
                </a:solidFill>
                <a:ea typeface="MS PGothic" charset="-128"/>
              </a:rPr>
              <a:t>The Importance of Social Interactions</a:t>
            </a:r>
          </a:p>
        </p:txBody>
      </p:sp>
      <p:sp>
        <p:nvSpPr>
          <p:cNvPr id="74754" name="Rectangle 3"/>
          <p:cNvSpPr>
            <a:spLocks noGrp="1"/>
          </p:cNvSpPr>
          <p:nvPr>
            <p:ph sz="half" idx="1"/>
          </p:nvPr>
        </p:nvSpPr>
        <p:spPr>
          <a:xfrm>
            <a:off x="304800" y="1514475"/>
            <a:ext cx="4041775" cy="4611688"/>
          </a:xfrm>
        </p:spPr>
        <p:txBody>
          <a:bodyPr/>
          <a:lstStyle/>
          <a:p>
            <a:pPr marL="0" indent="0">
              <a:buNone/>
            </a:pPr>
            <a:r>
              <a:rPr lang="en-US" altLang="en-US" dirty="0">
                <a:ea typeface="MS PGothic" charset="-128"/>
              </a:rPr>
              <a:t>“When teachers provide high-quality emotional and instructional support to children, they develop better social skills than children in other classrooms” </a:t>
            </a:r>
            <a:br>
              <a:rPr lang="en-US" altLang="en-US" dirty="0">
                <a:ea typeface="MS PGothic" charset="-128"/>
              </a:rPr>
            </a:br>
            <a:r>
              <a:rPr lang="en-US" altLang="en-US" sz="1800" dirty="0">
                <a:ea typeface="MS PGothic" charset="-128"/>
              </a:rPr>
              <a:t>(DAP, p. 194).</a:t>
            </a:r>
          </a:p>
        </p:txBody>
      </p:sp>
      <p:pic>
        <p:nvPicPr>
          <p:cNvPr id="74755"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571999" y="1514475"/>
            <a:ext cx="4181475" cy="4611688"/>
          </a:xfrm>
        </p:spPr>
      </p:pic>
      <p:sp>
        <p:nvSpPr>
          <p:cNvPr id="74756"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DEE5C681-E0D7-DD40-A6DE-49BC80FAB32A}" type="slidenum">
              <a:rPr lang="en-US" altLang="en-US" sz="1100"/>
              <a:pPr>
                <a:spcBef>
                  <a:spcPct val="0"/>
                </a:spcBef>
                <a:buFontTx/>
                <a:buNone/>
              </a:pPr>
              <a:t>8</a:t>
            </a:fld>
            <a:endParaRPr lang="en-US" altLang="en-US" sz="1100"/>
          </a:p>
        </p:txBody>
      </p:sp>
    </p:spTree>
    <p:extLst>
      <p:ext uri="{BB962C8B-B14F-4D97-AF65-F5344CB8AC3E}">
        <p14:creationId xmlns:p14="http://schemas.microsoft.com/office/powerpoint/2010/main" val="244641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Content Placeholder 2" descr="9466648869_d8a06eca21_z.jpg"/>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p:spPr>
      </p:pic>
      <p:sp>
        <p:nvSpPr>
          <p:cNvPr id="76802" name="Rectangle 2"/>
          <p:cNvSpPr>
            <a:spLocks noGrp="1"/>
          </p:cNvSpPr>
          <p:nvPr>
            <p:ph type="title"/>
          </p:nvPr>
        </p:nvSpPr>
        <p:spPr>
          <a:xfrm>
            <a:off x="0" y="0"/>
            <a:ext cx="9220200" cy="914400"/>
          </a:xfrm>
          <a:solidFill>
            <a:schemeClr val="tx2">
              <a:alpha val="56078"/>
            </a:schemeClr>
          </a:solidFill>
        </p:spPr>
        <p:txBody>
          <a:bodyPr/>
          <a:lstStyle/>
          <a:p>
            <a:r>
              <a:rPr lang="en-US" altLang="en-US" sz="3600" dirty="0">
                <a:solidFill>
                  <a:schemeClr val="bg1"/>
                </a:solidFill>
                <a:ea typeface="MS PGothic" charset="-128"/>
              </a:rPr>
              <a:t>The Importance of Social Interactions</a:t>
            </a:r>
          </a:p>
        </p:txBody>
      </p:sp>
      <p:sp>
        <p:nvSpPr>
          <p:cNvPr id="76803" name="Rectangle 3"/>
          <p:cNvSpPr>
            <a:spLocks noGrp="1"/>
          </p:cNvSpPr>
          <p:nvPr>
            <p:ph sz="half" idx="1"/>
          </p:nvPr>
        </p:nvSpPr>
        <p:spPr>
          <a:xfrm>
            <a:off x="0" y="5105400"/>
            <a:ext cx="9144000" cy="1752600"/>
          </a:xfrm>
          <a:solidFill>
            <a:srgbClr val="696464">
              <a:alpha val="54901"/>
            </a:srgbClr>
          </a:solidFill>
        </p:spPr>
        <p:txBody>
          <a:bodyPr/>
          <a:lstStyle/>
          <a:p>
            <a:pPr marL="0" indent="0">
              <a:buFont typeface="Arial" charset="0"/>
              <a:buNone/>
            </a:pPr>
            <a:r>
              <a:rPr lang="en-US" altLang="en-US" dirty="0">
                <a:solidFill>
                  <a:srgbClr val="FFFFFF"/>
                </a:solidFill>
                <a:ea typeface="MS PGothic" charset="-128"/>
              </a:rPr>
              <a:t>“Social skills relate not only to the obvious correlates such as peer acceptance, but also to broader well-being, such as success in school” </a:t>
            </a:r>
            <a:r>
              <a:rPr lang="en-US" altLang="en-US" sz="1800" dirty="0">
                <a:solidFill>
                  <a:srgbClr val="FFFFFF"/>
                </a:solidFill>
                <a:ea typeface="MS PGothic" charset="-128"/>
              </a:rPr>
              <a:t>(DAP, p.192).</a:t>
            </a:r>
          </a:p>
        </p:txBody>
      </p:sp>
      <p:sp>
        <p:nvSpPr>
          <p:cNvPr id="76804"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cs typeface="Arial" charset="0"/>
              </a:defRPr>
            </a:lvl1pPr>
            <a:lvl2pPr marL="742950" indent="-285750">
              <a:spcBef>
                <a:spcPct val="20000"/>
              </a:spcBef>
              <a:buFont typeface="Arial" charset="0"/>
              <a:buChar char="–"/>
              <a:defRPr sz="2800">
                <a:solidFill>
                  <a:schemeClr val="tx1"/>
                </a:solidFill>
                <a:latin typeface="Arial" charset="0"/>
                <a:ea typeface="MS PGothic" charset="-128"/>
                <a:cs typeface="Arial" charset="0"/>
              </a:defRPr>
            </a:lvl2pPr>
            <a:lvl3pPr marL="1143000" indent="-228600">
              <a:spcBef>
                <a:spcPct val="20000"/>
              </a:spcBef>
              <a:buFont typeface="Arial" charset="0"/>
              <a:buChar char="•"/>
              <a:defRPr sz="2400">
                <a:solidFill>
                  <a:schemeClr val="tx1"/>
                </a:solidFill>
                <a:latin typeface="Arial" charset="0"/>
                <a:ea typeface="MS PGothic" charset="-128"/>
                <a:cs typeface="Arial" charset="0"/>
              </a:defRPr>
            </a:lvl3pPr>
            <a:lvl4pPr marL="1600200" indent="-228600">
              <a:spcBef>
                <a:spcPct val="20000"/>
              </a:spcBef>
              <a:buFont typeface="Arial" charset="0"/>
              <a:buChar char="–"/>
              <a:defRPr sz="2000">
                <a:solidFill>
                  <a:schemeClr val="tx1"/>
                </a:solidFill>
                <a:latin typeface="Arial" charset="0"/>
                <a:ea typeface="MS PGothic" charset="-128"/>
                <a:cs typeface="Arial" charset="0"/>
              </a:defRPr>
            </a:lvl4pPr>
            <a:lvl5pPr marL="2057400" indent="-228600">
              <a:spcBef>
                <a:spcPct val="20000"/>
              </a:spcBef>
              <a:buFont typeface="Arial" charset="0"/>
              <a:buChar char="»"/>
              <a:defRPr sz="2000">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cs typeface="Arial" charset="0"/>
              </a:defRPr>
            </a:lvl9pPr>
          </a:lstStyle>
          <a:p>
            <a:pPr>
              <a:spcBef>
                <a:spcPct val="0"/>
              </a:spcBef>
              <a:buFontTx/>
              <a:buNone/>
            </a:pPr>
            <a:fld id="{7F344021-36C5-6C4E-A0D3-28AEF911C23B}" type="slidenum">
              <a:rPr lang="en-US" altLang="en-US" sz="1100"/>
              <a:pPr>
                <a:spcBef>
                  <a:spcPct val="0"/>
                </a:spcBef>
                <a:buFontTx/>
                <a:buNone/>
              </a:pPr>
              <a:t>9</a:t>
            </a:fld>
            <a:endParaRPr lang="en-US" altLang="en-US" sz="1100"/>
          </a:p>
        </p:txBody>
      </p:sp>
      <p:sp>
        <p:nvSpPr>
          <p:cNvPr id="6" name="Rectangle 5">
            <a:extLst>
              <a:ext uri="{FF2B5EF4-FFF2-40B4-BE49-F238E27FC236}">
                <a16:creationId xmlns:a16="http://schemas.microsoft.com/office/drawing/2014/main" id="{10001493-5ED1-4944-8BF0-61CB7838D0D3}"/>
              </a:ext>
            </a:extLst>
          </p:cNvPr>
          <p:cNvSpPr>
            <a:spLocks noChangeArrowheads="1"/>
          </p:cNvSpPr>
          <p:nvPr/>
        </p:nvSpPr>
        <p:spPr bwMode="auto">
          <a:xfrm>
            <a:off x="762000" y="6622564"/>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3639195816"/>
      </p:ext>
    </p:extLst>
  </p:cSld>
  <p:clrMapOvr>
    <a:masterClrMapping/>
  </p:clrMapOvr>
</p:sld>
</file>

<file path=ppt/theme/theme1.xml><?xml version="1.0" encoding="utf-8"?>
<a:theme xmlns:a="http://schemas.openxmlformats.org/drawingml/2006/main" name="2_Office Theme">
  <a:themeElements>
    <a:clrScheme name="2_Office Theme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2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lnDef>
  </a:objectDefaults>
  <a:extraClrSchemeLst>
    <a:extraClrScheme>
      <a:clrScheme name="2_Office Theme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lnDef>
  </a:objectDefaults>
  <a:extraClrSchemeLst/>
</a:theme>
</file>

<file path=ppt/theme/theme3.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2_Office Theme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2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lnDef>
  </a:objectDefaults>
  <a:extraClrSchemeLst>
    <a:extraClrScheme>
      <a:clrScheme name="2_Office Theme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12873</TotalTime>
  <Words>9994</Words>
  <Application>Microsoft Office PowerPoint</Application>
  <PresentationFormat>On-screen Show (4:3)</PresentationFormat>
  <Paragraphs>1076</Paragraphs>
  <Slides>76</Slides>
  <Notes>76</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76</vt:i4>
      </vt:variant>
    </vt:vector>
  </HeadingPairs>
  <TitlesOfParts>
    <vt:vector size="87" baseType="lpstr">
      <vt:lpstr>MS PGothic</vt:lpstr>
      <vt:lpstr>MS PGothic</vt:lpstr>
      <vt:lpstr>Arial</vt:lpstr>
      <vt:lpstr>Courier New</vt:lpstr>
      <vt:lpstr>MS Pゴシック</vt:lpstr>
      <vt:lpstr>Times New Roman</vt:lpstr>
      <vt:lpstr>Wingdings</vt:lpstr>
      <vt:lpstr>2_Office Theme</vt:lpstr>
      <vt:lpstr>1_Office Theme</vt:lpstr>
      <vt:lpstr>3_Office Theme</vt:lpstr>
      <vt:lpstr>4_Office Theme</vt:lpstr>
      <vt:lpstr>Social-Emotional Development  in Transitional Kindergarten (TK)</vt:lpstr>
      <vt:lpstr>Objectives</vt:lpstr>
      <vt:lpstr>Social Interactions</vt:lpstr>
      <vt:lpstr>CDE Publications and Resources that Support TK Implementation</vt:lpstr>
      <vt:lpstr>Why Use the Preschool Learning Foundations for TK?</vt:lpstr>
      <vt:lpstr>Foundations and Framework, Volume 1</vt:lpstr>
      <vt:lpstr>The Importance of Social Emotional Development </vt:lpstr>
      <vt:lpstr>The Importance of Social Interactions</vt:lpstr>
      <vt:lpstr>The Importance of Social Interactions</vt:lpstr>
      <vt:lpstr>Stress</vt:lpstr>
      <vt:lpstr>Today’s Focus: The Social Interactions Strand</vt:lpstr>
      <vt:lpstr>Three Guiding Questions</vt:lpstr>
      <vt:lpstr>Three Guiding Questions</vt:lpstr>
      <vt:lpstr>A Deeper Look at the Developmental Progressions of Social Emotional Development, Social Interactions</vt:lpstr>
      <vt:lpstr>Preschool Learning Foundations</vt:lpstr>
      <vt:lpstr>Map of the Foundations Social-Emotional Development</vt:lpstr>
      <vt:lpstr>The Alignment Document</vt:lpstr>
      <vt:lpstr>Table 1.1 Overview of the Alignment Between the Social–Emotional Development Domain and the California Content Standards for Kindergarten </vt:lpstr>
      <vt:lpstr>Table 1.2 Detailed View of the Alignment Between the Social Interaction Strand and the California Content Standards for Kindergarten</vt:lpstr>
      <vt:lpstr>Focused Video Viewing</vt:lpstr>
      <vt:lpstr>Video Conversation Debrief </vt:lpstr>
      <vt:lpstr>Table 1.2 Detailed View of the Alignment Between the Social Interaction Strand and the California Content Standards for Kindergarten</vt:lpstr>
      <vt:lpstr>Table 1.2 Detailed View of the Alignment Between the Social–Emotional Domain and the California Content Standards for Kindergarten</vt:lpstr>
      <vt:lpstr>Focused Video Viewing</vt:lpstr>
      <vt:lpstr>Video Reflection</vt:lpstr>
      <vt:lpstr>Key Features of the DRDP-K (2015)</vt:lpstr>
      <vt:lpstr>PowerPoint Presentation</vt:lpstr>
      <vt:lpstr>Three Guiding Questions</vt:lpstr>
      <vt:lpstr> Resources to Support Developmentally Appropriate Strategies  </vt:lpstr>
      <vt:lpstr>Teaching Social Skills</vt:lpstr>
      <vt:lpstr>Center on the Social and Emotional Foundations for Early Learning (CSEFEL) </vt:lpstr>
      <vt:lpstr>    Interactions with Familiar Adults</vt:lpstr>
      <vt:lpstr>A Talk by Dr. Ross Thompson</vt:lpstr>
      <vt:lpstr>Take 5</vt:lpstr>
      <vt:lpstr>Continuation of Video</vt:lpstr>
      <vt:lpstr>Take 5</vt:lpstr>
      <vt:lpstr>Take a Wall Walk</vt:lpstr>
      <vt:lpstr>Get to Know Each Child </vt:lpstr>
      <vt:lpstr>Different Cultures</vt:lpstr>
      <vt:lpstr>Interactions with Peers</vt:lpstr>
      <vt:lpstr>Guiding Principle: Encourage Play-Based Active Learning</vt:lpstr>
      <vt:lpstr>The Role of Play</vt:lpstr>
      <vt:lpstr>Uninterrupted Play</vt:lpstr>
      <vt:lpstr>Children with Special Needs</vt:lpstr>
      <vt:lpstr>Children Who Are English Learners</vt:lpstr>
      <vt:lpstr>Developmentally Appropriate Practice</vt:lpstr>
      <vt:lpstr> Transitional Kindergarten Implementation Guide</vt:lpstr>
      <vt:lpstr>Preschool Curriculum Framework Strategies</vt:lpstr>
      <vt:lpstr>What Are We Learning? Part 1</vt:lpstr>
      <vt:lpstr>What Are We Learning? Part 2</vt:lpstr>
      <vt:lpstr>Integration Checklist</vt:lpstr>
      <vt:lpstr>Teaching in the Sweet Spot</vt:lpstr>
      <vt:lpstr>In Summary, Children Need:</vt:lpstr>
      <vt:lpstr>DRDP-K Measure: Interactions with Familiar Adults</vt:lpstr>
      <vt:lpstr>Reflection</vt:lpstr>
      <vt:lpstr>Group Participation and  Cooperation and Responsibility</vt:lpstr>
      <vt:lpstr>Group Participation</vt:lpstr>
      <vt:lpstr>PowerPoint Presentation</vt:lpstr>
      <vt:lpstr> Community </vt:lpstr>
      <vt:lpstr>Cooperation and Responsibility</vt:lpstr>
      <vt:lpstr>Cooperation and Responsibility</vt:lpstr>
      <vt:lpstr>I Belong Here!</vt:lpstr>
      <vt:lpstr>Theory to Practice Treasure Hunt</vt:lpstr>
      <vt:lpstr>Practice Makes Perfect</vt:lpstr>
      <vt:lpstr>Conflict Resolution</vt:lpstr>
      <vt:lpstr>Conflict Resolution</vt:lpstr>
      <vt:lpstr>Let’s Try It Out </vt:lpstr>
      <vt:lpstr>What Should We Do? </vt:lpstr>
      <vt:lpstr>Three Guiding Questions</vt:lpstr>
      <vt:lpstr>Reflect and Plan</vt:lpstr>
      <vt:lpstr>Think About It…</vt:lpstr>
      <vt:lpstr>Thank You for Coming!</vt:lpstr>
      <vt:lpstr>References</vt:lpstr>
      <vt:lpstr>Optional Activity</vt:lpstr>
      <vt:lpstr>Activity Tables</vt:lpstr>
      <vt:lpstr>CSEFEL Hot Button Activity</vt:lpstr>
    </vt:vector>
  </TitlesOfParts>
  <Company>kidsfromtheinsdieout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dc:creator>
  <cp:lastModifiedBy>Sarah Swan Therriault</cp:lastModifiedBy>
  <cp:revision>470</cp:revision>
  <cp:lastPrinted>2016-04-13T15:22:04Z</cp:lastPrinted>
  <dcterms:created xsi:type="dcterms:W3CDTF">2016-03-02T15:12:25Z</dcterms:created>
  <dcterms:modified xsi:type="dcterms:W3CDTF">2018-01-18T22:20:07Z</dcterms:modified>
</cp:coreProperties>
</file>