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910" r:id="rId1"/>
    <p:sldMasterId id="2147487001" r:id="rId2"/>
    <p:sldMasterId id="2147487017" r:id="rId3"/>
  </p:sldMasterIdLst>
  <p:notesMasterIdLst>
    <p:notesMasterId r:id="rId59"/>
  </p:notesMasterIdLst>
  <p:handoutMasterIdLst>
    <p:handoutMasterId r:id="rId60"/>
  </p:handoutMasterIdLst>
  <p:sldIdLst>
    <p:sldId id="1003" r:id="rId4"/>
    <p:sldId id="857" r:id="rId5"/>
    <p:sldId id="1054" r:id="rId6"/>
    <p:sldId id="1183" r:id="rId7"/>
    <p:sldId id="1176" r:id="rId8"/>
    <p:sldId id="1184" r:id="rId9"/>
    <p:sldId id="1185" r:id="rId10"/>
    <p:sldId id="1155" r:id="rId11"/>
    <p:sldId id="1010" r:id="rId12"/>
    <p:sldId id="894" r:id="rId13"/>
    <p:sldId id="1011" r:id="rId14"/>
    <p:sldId id="1139" r:id="rId15"/>
    <p:sldId id="1134" r:id="rId16"/>
    <p:sldId id="1186" r:id="rId17"/>
    <p:sldId id="1169" r:id="rId18"/>
    <p:sldId id="1175" r:id="rId19"/>
    <p:sldId id="1170" r:id="rId20"/>
    <p:sldId id="1174" r:id="rId21"/>
    <p:sldId id="1171" r:id="rId22"/>
    <p:sldId id="1172" r:id="rId23"/>
    <p:sldId id="1173" r:id="rId24"/>
    <p:sldId id="1060" r:id="rId25"/>
    <p:sldId id="1132" r:id="rId26"/>
    <p:sldId id="1029" r:id="rId27"/>
    <p:sldId id="1039" r:id="rId28"/>
    <p:sldId id="1043" r:id="rId29"/>
    <p:sldId id="1032" r:id="rId30"/>
    <p:sldId id="1033" r:id="rId31"/>
    <p:sldId id="1023" r:id="rId32"/>
    <p:sldId id="1063" r:id="rId33"/>
    <p:sldId id="1179" r:id="rId34"/>
    <p:sldId id="1180" r:id="rId35"/>
    <p:sldId id="1049" r:id="rId36"/>
    <p:sldId id="1157" r:id="rId37"/>
    <p:sldId id="1178" r:id="rId38"/>
    <p:sldId id="1095" r:id="rId39"/>
    <p:sldId id="1160" r:id="rId40"/>
    <p:sldId id="1103" r:id="rId41"/>
    <p:sldId id="1120" r:id="rId42"/>
    <p:sldId id="1122" r:id="rId43"/>
    <p:sldId id="1115" r:id="rId44"/>
    <p:sldId id="1117" r:id="rId45"/>
    <p:sldId id="1118" r:id="rId46"/>
    <p:sldId id="1162" r:id="rId47"/>
    <p:sldId id="1105" r:id="rId48"/>
    <p:sldId id="967" r:id="rId49"/>
    <p:sldId id="973" r:id="rId50"/>
    <p:sldId id="1085" r:id="rId51"/>
    <p:sldId id="1181" r:id="rId52"/>
    <p:sldId id="977" r:id="rId53"/>
    <p:sldId id="978" r:id="rId54"/>
    <p:sldId id="1163" r:id="rId55"/>
    <p:sldId id="1019" r:id="rId56"/>
    <p:sldId id="1187" r:id="rId57"/>
    <p:sldId id="1188" r:id="rId5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365AAD"/>
    <a:srgbClr val="574542"/>
    <a:srgbClr val="CC9A7A"/>
    <a:srgbClr val="5A7454"/>
    <a:srgbClr val="6D8B9D"/>
    <a:srgbClr val="CC0000"/>
    <a:srgbClr val="FF9966"/>
    <a:srgbClr val="FFD1D1"/>
    <a:srgbClr val="FF99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43" autoAdjust="0"/>
    <p:restoredTop sz="28635" autoAdjust="0"/>
  </p:normalViewPr>
  <p:slideViewPr>
    <p:cSldViewPr>
      <p:cViewPr varScale="1">
        <p:scale>
          <a:sx n="22" d="100"/>
          <a:sy n="22" d="100"/>
        </p:scale>
        <p:origin x="2892" y="24"/>
      </p:cViewPr>
      <p:guideLst>
        <p:guide orient="horz" pos="2160"/>
        <p:guide pos="2880"/>
      </p:guideLst>
    </p:cSldViewPr>
  </p:slideViewPr>
  <p:outlineViewPr>
    <p:cViewPr>
      <p:scale>
        <a:sx n="33" d="100"/>
        <a:sy n="33" d="100"/>
      </p:scale>
      <p:origin x="0" y="0"/>
    </p:cViewPr>
  </p:outlineViewPr>
  <p:notesTextViewPr>
    <p:cViewPr>
      <p:scale>
        <a:sx n="150" d="100"/>
        <a:sy n="150" d="100"/>
      </p:scale>
      <p:origin x="0" y="-6702"/>
    </p:cViewPr>
  </p:notesTextViewPr>
  <p:sorterViewPr>
    <p:cViewPr>
      <p:scale>
        <a:sx n="150" d="100"/>
        <a:sy n="150" d="100"/>
      </p:scale>
      <p:origin x="0" y="29344"/>
    </p:cViewPr>
  </p:sorterViewPr>
  <p:notesViewPr>
    <p:cSldViewPr>
      <p:cViewPr>
        <p:scale>
          <a:sx n="73" d="100"/>
          <a:sy n="73" d="100"/>
        </p:scale>
        <p:origin x="3096" y="-13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handoutMaster" Target="handoutMasters/handoutMaster1.xml"/><Relationship Id="rId65"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154A75-DF7E-42E5-8ACC-C600C90E9EEC}" type="doc">
      <dgm:prSet loTypeId="urn:microsoft.com/office/officeart/2005/8/layout/default" loCatId="list" qsTypeId="urn:microsoft.com/office/officeart/2005/8/quickstyle/simple3" qsCatId="simple" csTypeId="urn:microsoft.com/office/officeart/2005/8/colors/accent5_2" csCatId="accent5" phldr="1"/>
      <dgm:spPr/>
      <dgm:t>
        <a:bodyPr/>
        <a:lstStyle/>
        <a:p>
          <a:endParaRPr lang="en-US"/>
        </a:p>
      </dgm:t>
    </dgm:pt>
    <dgm:pt modelId="{DAC6EC14-805E-4E0F-803D-95F546305B67}">
      <dgm:prSet custT="1"/>
      <dgm:spPr>
        <a:gradFill rotWithShape="0">
          <a:gsLst>
            <a:gs pos="0">
              <a:srgbClr val="FBD1AF"/>
            </a:gs>
            <a:gs pos="35000">
              <a:srgbClr val="FBD1AF"/>
            </a:gs>
            <a:gs pos="100000">
              <a:schemeClr val="accent5">
                <a:hueOff val="0"/>
                <a:satOff val="0"/>
                <a:lumOff val="0"/>
                <a:alphaOff val="0"/>
                <a:tint val="15000"/>
                <a:satMod val="350000"/>
              </a:schemeClr>
            </a:gs>
          </a:gsLst>
        </a:gradFill>
      </dgm:spPr>
      <dgm:t>
        <a:bodyPr anchor="t" anchorCtr="0"/>
        <a:lstStyle/>
        <a:p>
          <a:r>
            <a:rPr lang="en-US" sz="1200" b="1" dirty="0"/>
            <a:t>Alignment Document</a:t>
          </a:r>
        </a:p>
      </dgm:t>
    </dgm:pt>
    <dgm:pt modelId="{960F0A2D-44AB-4E45-A130-A7F80A7701AD}" type="parTrans" cxnId="{B4401D85-91A8-4FFE-825F-CB8AF0B2F985}">
      <dgm:prSet/>
      <dgm:spPr/>
      <dgm:t>
        <a:bodyPr/>
        <a:lstStyle/>
        <a:p>
          <a:endParaRPr lang="en-US" sz="1200">
            <a:solidFill>
              <a:schemeClr val="tx1"/>
            </a:solidFill>
          </a:endParaRPr>
        </a:p>
      </dgm:t>
    </dgm:pt>
    <dgm:pt modelId="{86C215FE-7B29-4655-B15A-B2FF64CA1B4A}" type="sibTrans" cxnId="{B4401D85-91A8-4FFE-825F-CB8AF0B2F985}">
      <dgm:prSet/>
      <dgm:spPr/>
      <dgm:t>
        <a:bodyPr/>
        <a:lstStyle/>
        <a:p>
          <a:endParaRPr lang="en-US" sz="1200">
            <a:solidFill>
              <a:schemeClr val="tx1"/>
            </a:solidFill>
          </a:endParaRPr>
        </a:p>
      </dgm:t>
    </dgm:pt>
    <dgm:pt modelId="{63477D06-CAC1-485A-81BE-08D645A28E5E}">
      <dgm:prSet custT="1"/>
      <dgm:spPr>
        <a:gradFill rotWithShape="0">
          <a:gsLst>
            <a:gs pos="0">
              <a:srgbClr val="FBD1AF"/>
            </a:gs>
            <a:gs pos="35000">
              <a:srgbClr val="FBD1AF"/>
            </a:gs>
            <a:gs pos="100000">
              <a:schemeClr val="accent5">
                <a:hueOff val="0"/>
                <a:satOff val="0"/>
                <a:lumOff val="0"/>
                <a:alphaOff val="0"/>
                <a:tint val="15000"/>
                <a:satMod val="350000"/>
              </a:schemeClr>
            </a:gs>
          </a:gsLst>
        </a:gradFill>
      </dgm:spPr>
      <dgm:t>
        <a:bodyPr anchor="t" anchorCtr="0"/>
        <a:lstStyle/>
        <a:p>
          <a:r>
            <a:rPr lang="en-US" sz="1200" b="1" i="0" dirty="0"/>
            <a:t>Developmentally Appropriate </a:t>
          </a:r>
        </a:p>
        <a:p>
          <a:r>
            <a:rPr lang="en-US" sz="1200" b="1" i="0" dirty="0"/>
            <a:t>Practice</a:t>
          </a:r>
          <a:endParaRPr lang="en-US" sz="1200" b="1" dirty="0"/>
        </a:p>
      </dgm:t>
    </dgm:pt>
    <dgm:pt modelId="{8F5642A4-1B6C-4E5D-9744-1B441175217A}" type="parTrans" cxnId="{3961F3CA-5DE2-49C5-939E-0FB9DA89D424}">
      <dgm:prSet/>
      <dgm:spPr/>
      <dgm:t>
        <a:bodyPr/>
        <a:lstStyle/>
        <a:p>
          <a:endParaRPr lang="en-US" sz="1200">
            <a:solidFill>
              <a:schemeClr val="tx1"/>
            </a:solidFill>
          </a:endParaRPr>
        </a:p>
      </dgm:t>
    </dgm:pt>
    <dgm:pt modelId="{EE6B2360-D04A-4132-AD92-8C611E1839C6}" type="sibTrans" cxnId="{3961F3CA-5DE2-49C5-939E-0FB9DA89D424}">
      <dgm:prSet/>
      <dgm:spPr/>
      <dgm:t>
        <a:bodyPr/>
        <a:lstStyle/>
        <a:p>
          <a:endParaRPr lang="en-US" sz="1200">
            <a:solidFill>
              <a:schemeClr val="tx1"/>
            </a:solidFill>
          </a:endParaRPr>
        </a:p>
      </dgm:t>
    </dgm:pt>
    <dgm:pt modelId="{7253252C-562D-45B5-B2CF-B24EBA30CCC9}">
      <dgm:prSet custT="1"/>
      <dgm:spPr>
        <a:gradFill rotWithShape="0">
          <a:gsLst>
            <a:gs pos="0">
              <a:srgbClr val="FBD1AF"/>
            </a:gs>
            <a:gs pos="35000">
              <a:srgbClr val="FBD1AF"/>
            </a:gs>
            <a:gs pos="100000">
              <a:schemeClr val="accent5">
                <a:hueOff val="0"/>
                <a:satOff val="0"/>
                <a:lumOff val="0"/>
                <a:alphaOff val="0"/>
                <a:tint val="15000"/>
                <a:satMod val="350000"/>
              </a:schemeClr>
            </a:gs>
          </a:gsLst>
        </a:gradFill>
      </dgm:spPr>
      <dgm:t>
        <a:bodyPr anchor="t" anchorCtr="0"/>
        <a:lstStyle/>
        <a:p>
          <a:r>
            <a:rPr lang="en-US" sz="1200" b="1" dirty="0"/>
            <a:t>DRDP Specific to TK and K</a:t>
          </a:r>
        </a:p>
      </dgm:t>
    </dgm:pt>
    <dgm:pt modelId="{A7C7B4C5-8767-4F2C-B78F-B227EC88BCA5}" type="parTrans" cxnId="{9EC924EF-2CF3-4DF8-ADF8-FB515BAF91CE}">
      <dgm:prSet/>
      <dgm:spPr/>
      <dgm:t>
        <a:bodyPr/>
        <a:lstStyle/>
        <a:p>
          <a:endParaRPr lang="en-US" sz="1200">
            <a:solidFill>
              <a:schemeClr val="tx1"/>
            </a:solidFill>
          </a:endParaRPr>
        </a:p>
      </dgm:t>
    </dgm:pt>
    <dgm:pt modelId="{ECDE4A0B-E2B6-4278-B75C-9595825F7C2D}" type="sibTrans" cxnId="{9EC924EF-2CF3-4DF8-ADF8-FB515BAF91CE}">
      <dgm:prSet/>
      <dgm:spPr/>
      <dgm:t>
        <a:bodyPr/>
        <a:lstStyle/>
        <a:p>
          <a:endParaRPr lang="en-US" sz="1200">
            <a:solidFill>
              <a:schemeClr val="tx1"/>
            </a:solidFill>
          </a:endParaRPr>
        </a:p>
      </dgm:t>
    </dgm:pt>
    <dgm:pt modelId="{0C43711A-5400-9345-8491-16A86037C617}">
      <dgm:prSet custT="1"/>
      <dgm:spPr>
        <a:gradFill rotWithShape="0">
          <a:gsLst>
            <a:gs pos="0">
              <a:srgbClr val="FBD1AF"/>
            </a:gs>
            <a:gs pos="35000">
              <a:srgbClr val="FBD1AF"/>
            </a:gs>
            <a:gs pos="100000">
              <a:schemeClr val="accent5">
                <a:hueOff val="0"/>
                <a:satOff val="0"/>
                <a:lumOff val="0"/>
                <a:alphaOff val="0"/>
                <a:tint val="15000"/>
                <a:satMod val="350000"/>
              </a:schemeClr>
            </a:gs>
          </a:gsLst>
        </a:gradFill>
      </dgm:spPr>
      <dgm:t>
        <a:bodyPr anchor="t" anchorCtr="0"/>
        <a:lstStyle/>
        <a:p>
          <a:r>
            <a:rPr lang="en-US" sz="1200" b="1" dirty="0"/>
            <a:t>Preschool Curriculum Framework </a:t>
          </a:r>
        </a:p>
      </dgm:t>
    </dgm:pt>
    <dgm:pt modelId="{33763AD4-5A8F-FB41-8D55-F0F839D7C2EE}" type="parTrans" cxnId="{B60EF1EE-81B4-EC47-BCA2-8561D5A47DBC}">
      <dgm:prSet/>
      <dgm:spPr/>
      <dgm:t>
        <a:bodyPr/>
        <a:lstStyle/>
        <a:p>
          <a:endParaRPr lang="en-US" sz="1200">
            <a:solidFill>
              <a:schemeClr val="tx1"/>
            </a:solidFill>
          </a:endParaRPr>
        </a:p>
      </dgm:t>
    </dgm:pt>
    <dgm:pt modelId="{E692ADC0-B6A8-FF45-8451-A835E4E65E02}" type="sibTrans" cxnId="{B60EF1EE-81B4-EC47-BCA2-8561D5A47DBC}">
      <dgm:prSet/>
      <dgm:spPr/>
      <dgm:t>
        <a:bodyPr/>
        <a:lstStyle/>
        <a:p>
          <a:endParaRPr lang="en-US" sz="1200">
            <a:solidFill>
              <a:schemeClr val="tx1"/>
            </a:solidFill>
          </a:endParaRPr>
        </a:p>
      </dgm:t>
    </dgm:pt>
    <dgm:pt modelId="{F9C91EBA-2EBB-B349-A5F6-ED1ACBD9FE24}">
      <dgm:prSet custT="1"/>
      <dgm:spPr>
        <a:gradFill rotWithShape="0">
          <a:gsLst>
            <a:gs pos="0">
              <a:srgbClr val="FBD1AF"/>
            </a:gs>
            <a:gs pos="35000">
              <a:srgbClr val="FBD1AF"/>
            </a:gs>
            <a:gs pos="100000">
              <a:schemeClr val="accent5">
                <a:hueOff val="0"/>
                <a:satOff val="0"/>
                <a:lumOff val="0"/>
                <a:alphaOff val="0"/>
                <a:tint val="15000"/>
                <a:satMod val="350000"/>
              </a:schemeClr>
            </a:gs>
          </a:gsLst>
        </a:gradFill>
      </dgm:spPr>
      <dgm:t>
        <a:bodyPr anchor="t" anchorCtr="0"/>
        <a:lstStyle/>
        <a:p>
          <a:r>
            <a:rPr lang="en-US" sz="1200" b="1" dirty="0"/>
            <a:t>Physical Education Model Content Standards for CA Public Schools, K-12</a:t>
          </a:r>
        </a:p>
      </dgm:t>
    </dgm:pt>
    <dgm:pt modelId="{FA95CD45-808E-E946-B331-F0E5D1A7F6CD}" type="parTrans" cxnId="{2E847B55-15AA-1E40-BA1C-C50B1D8FE329}">
      <dgm:prSet/>
      <dgm:spPr/>
      <dgm:t>
        <a:bodyPr/>
        <a:lstStyle/>
        <a:p>
          <a:endParaRPr lang="en-US" sz="1200">
            <a:solidFill>
              <a:schemeClr val="tx1"/>
            </a:solidFill>
          </a:endParaRPr>
        </a:p>
      </dgm:t>
    </dgm:pt>
    <dgm:pt modelId="{F6894773-0D41-7F48-AAF6-DC7C98C17ABF}" type="sibTrans" cxnId="{2E847B55-15AA-1E40-BA1C-C50B1D8FE329}">
      <dgm:prSet/>
      <dgm:spPr/>
      <dgm:t>
        <a:bodyPr/>
        <a:lstStyle/>
        <a:p>
          <a:endParaRPr lang="en-US" sz="1200">
            <a:solidFill>
              <a:schemeClr val="tx1"/>
            </a:solidFill>
          </a:endParaRPr>
        </a:p>
      </dgm:t>
    </dgm:pt>
    <dgm:pt modelId="{AB044D24-D6D0-1A4C-A8C8-D92E08EAF6FE}">
      <dgm:prSet custT="1"/>
      <dgm:spPr>
        <a:gradFill rotWithShape="0">
          <a:gsLst>
            <a:gs pos="0">
              <a:srgbClr val="FBD1AF"/>
            </a:gs>
            <a:gs pos="35000">
              <a:srgbClr val="FBD1AF"/>
            </a:gs>
            <a:gs pos="100000">
              <a:schemeClr val="accent5">
                <a:hueOff val="0"/>
                <a:satOff val="0"/>
                <a:lumOff val="0"/>
                <a:alphaOff val="0"/>
                <a:tint val="15000"/>
                <a:satMod val="350000"/>
              </a:schemeClr>
            </a:gs>
          </a:gsLst>
        </a:gradFill>
      </dgm:spPr>
      <dgm:t>
        <a:bodyPr anchor="t" anchorCtr="0"/>
        <a:lstStyle/>
        <a:p>
          <a:r>
            <a:rPr lang="en-US" sz="1200" b="1" dirty="0"/>
            <a:t>Physical Education Framework for CA Public Schools, K-12</a:t>
          </a:r>
        </a:p>
      </dgm:t>
    </dgm:pt>
    <dgm:pt modelId="{FAE334C9-9BC6-BF4C-B49B-4FA4D56B339B}" type="parTrans" cxnId="{831FB061-73A3-9043-9A61-2D68935A83BC}">
      <dgm:prSet/>
      <dgm:spPr/>
      <dgm:t>
        <a:bodyPr/>
        <a:lstStyle/>
        <a:p>
          <a:endParaRPr lang="en-US" sz="1200">
            <a:solidFill>
              <a:schemeClr val="tx1"/>
            </a:solidFill>
          </a:endParaRPr>
        </a:p>
      </dgm:t>
    </dgm:pt>
    <dgm:pt modelId="{38230808-331B-F349-9396-E6AF2301153D}" type="sibTrans" cxnId="{831FB061-73A3-9043-9A61-2D68935A83BC}">
      <dgm:prSet/>
      <dgm:spPr/>
      <dgm:t>
        <a:bodyPr/>
        <a:lstStyle/>
        <a:p>
          <a:endParaRPr lang="en-US" sz="1200">
            <a:solidFill>
              <a:schemeClr val="tx1"/>
            </a:solidFill>
          </a:endParaRPr>
        </a:p>
      </dgm:t>
    </dgm:pt>
    <dgm:pt modelId="{32CFD0A7-94F8-436F-9D39-539DF1237C1B}">
      <dgm:prSet custT="1"/>
      <dgm:spPr>
        <a:gradFill rotWithShape="0">
          <a:gsLst>
            <a:gs pos="0">
              <a:srgbClr val="FBD1AF"/>
            </a:gs>
            <a:gs pos="35000">
              <a:srgbClr val="FBD1AF"/>
            </a:gs>
            <a:gs pos="100000">
              <a:schemeClr val="accent5">
                <a:hueOff val="0"/>
                <a:satOff val="0"/>
                <a:lumOff val="0"/>
                <a:alphaOff val="0"/>
                <a:tint val="15000"/>
                <a:satMod val="350000"/>
              </a:schemeClr>
            </a:gs>
          </a:gsLst>
        </a:gradFill>
      </dgm:spPr>
      <dgm:t>
        <a:bodyPr anchor="t" anchorCtr="0"/>
        <a:lstStyle/>
        <a:p>
          <a:r>
            <a:rPr lang="en-US" sz="1200" b="1" dirty="0"/>
            <a:t>Preschool Learning Foundations</a:t>
          </a:r>
        </a:p>
      </dgm:t>
    </dgm:pt>
    <dgm:pt modelId="{70952DD7-B6A1-490E-9D04-D19BB805DEBB}" type="sibTrans" cxnId="{E947ED4C-9208-4DD5-BD0C-63FFDFFA395F}">
      <dgm:prSet/>
      <dgm:spPr/>
      <dgm:t>
        <a:bodyPr/>
        <a:lstStyle/>
        <a:p>
          <a:endParaRPr lang="en-US" sz="1200">
            <a:solidFill>
              <a:schemeClr val="tx1"/>
            </a:solidFill>
          </a:endParaRPr>
        </a:p>
      </dgm:t>
    </dgm:pt>
    <dgm:pt modelId="{8EEE91EF-8FFB-488D-845A-622A0FBC048C}" type="parTrans" cxnId="{E947ED4C-9208-4DD5-BD0C-63FFDFFA395F}">
      <dgm:prSet/>
      <dgm:spPr/>
      <dgm:t>
        <a:bodyPr/>
        <a:lstStyle/>
        <a:p>
          <a:endParaRPr lang="en-US" sz="1200">
            <a:solidFill>
              <a:schemeClr val="tx1"/>
            </a:solidFill>
          </a:endParaRPr>
        </a:p>
      </dgm:t>
    </dgm:pt>
    <dgm:pt modelId="{043120A1-7947-4C43-A119-93077AE89549}">
      <dgm:prSet custT="1"/>
      <dgm:spPr>
        <a:gradFill rotWithShape="0">
          <a:gsLst>
            <a:gs pos="0">
              <a:srgbClr val="FBD1AF"/>
            </a:gs>
            <a:gs pos="35000">
              <a:srgbClr val="FBD1AF"/>
            </a:gs>
            <a:gs pos="100000">
              <a:schemeClr val="accent5">
                <a:hueOff val="0"/>
                <a:satOff val="0"/>
                <a:lumOff val="0"/>
                <a:alphaOff val="0"/>
                <a:tint val="15000"/>
                <a:satMod val="350000"/>
              </a:schemeClr>
            </a:gs>
          </a:gsLst>
        </a:gradFill>
      </dgm:spPr>
      <dgm:t>
        <a:bodyPr anchor="t" anchorCtr="0"/>
        <a:lstStyle/>
        <a:p>
          <a:r>
            <a:rPr lang="en-US" sz="1200" b="1" dirty="0"/>
            <a:t>Transitional Kindergarten Implementation Guide </a:t>
          </a:r>
        </a:p>
      </dgm:t>
    </dgm:pt>
    <dgm:pt modelId="{7DED40D7-8D52-4759-A8D2-000B7DEA0A37}" type="parTrans" cxnId="{9354FB1D-4614-471C-ADC6-308C72A79D75}">
      <dgm:prSet/>
      <dgm:spPr/>
      <dgm:t>
        <a:bodyPr/>
        <a:lstStyle/>
        <a:p>
          <a:endParaRPr lang="en-US"/>
        </a:p>
      </dgm:t>
    </dgm:pt>
    <dgm:pt modelId="{4F65E97C-1DF6-418C-A094-B15D99790933}" type="sibTrans" cxnId="{9354FB1D-4614-471C-ADC6-308C72A79D75}">
      <dgm:prSet/>
      <dgm:spPr/>
      <dgm:t>
        <a:bodyPr/>
        <a:lstStyle/>
        <a:p>
          <a:endParaRPr lang="en-US"/>
        </a:p>
      </dgm:t>
    </dgm:pt>
    <dgm:pt modelId="{29C0DD82-D8A0-CB45-91B9-AFCE923AC38E}">
      <dgm:prSet custT="1"/>
      <dgm:spPr>
        <a:gradFill rotWithShape="0">
          <a:gsLst>
            <a:gs pos="0">
              <a:srgbClr val="FBD1AF"/>
            </a:gs>
            <a:gs pos="35000">
              <a:srgbClr val="FBD1AF"/>
            </a:gs>
            <a:gs pos="100000">
              <a:schemeClr val="accent5">
                <a:hueOff val="0"/>
                <a:satOff val="0"/>
                <a:lumOff val="0"/>
                <a:alphaOff val="0"/>
                <a:tint val="15000"/>
                <a:satMod val="350000"/>
              </a:schemeClr>
            </a:gs>
          </a:gsLst>
        </a:gradFill>
      </dgm:spPr>
      <dgm:t>
        <a:bodyPr anchor="t" anchorCtr="0"/>
        <a:lstStyle/>
        <a:p>
          <a:r>
            <a:rPr lang="en-US" sz="1200" b="1" dirty="0"/>
            <a:t>California Common Core    State Standards</a:t>
          </a:r>
        </a:p>
      </dgm:t>
    </dgm:pt>
    <dgm:pt modelId="{6E81F350-180E-DF4B-98A3-6C23A049ACCE}" type="sibTrans" cxnId="{7DE733C1-1FCF-C04E-9723-158EC7530E4E}">
      <dgm:prSet/>
      <dgm:spPr/>
      <dgm:t>
        <a:bodyPr/>
        <a:lstStyle/>
        <a:p>
          <a:endParaRPr lang="en-US" sz="1200">
            <a:solidFill>
              <a:schemeClr val="tx1"/>
            </a:solidFill>
          </a:endParaRPr>
        </a:p>
      </dgm:t>
    </dgm:pt>
    <dgm:pt modelId="{6FA7FFB2-D863-D84E-90B7-921C6BD46DB9}" type="parTrans" cxnId="{7DE733C1-1FCF-C04E-9723-158EC7530E4E}">
      <dgm:prSet/>
      <dgm:spPr/>
      <dgm:t>
        <a:bodyPr/>
        <a:lstStyle/>
        <a:p>
          <a:endParaRPr lang="en-US" sz="1200">
            <a:solidFill>
              <a:schemeClr val="tx1"/>
            </a:solidFill>
          </a:endParaRPr>
        </a:p>
      </dgm:t>
    </dgm:pt>
    <dgm:pt modelId="{5735245B-88AC-4AB4-ADC4-32D9E92E7DD1}" type="pres">
      <dgm:prSet presAssocID="{BF154A75-DF7E-42E5-8ACC-C600C90E9EEC}" presName="diagram" presStyleCnt="0">
        <dgm:presLayoutVars>
          <dgm:dir/>
          <dgm:resizeHandles val="exact"/>
        </dgm:presLayoutVars>
      </dgm:prSet>
      <dgm:spPr/>
    </dgm:pt>
    <dgm:pt modelId="{EBFC46D7-5D1B-46D5-BE23-CC76DFBE90F0}" type="pres">
      <dgm:prSet presAssocID="{32CFD0A7-94F8-436F-9D39-539DF1237C1B}" presName="node" presStyleLbl="node1" presStyleIdx="0" presStyleCnt="9" custScaleX="94276" custScaleY="92102" custLinFactNeighborX="3049" custLinFactNeighborY="-713">
        <dgm:presLayoutVars>
          <dgm:bulletEnabled val="1"/>
        </dgm:presLayoutVars>
      </dgm:prSet>
      <dgm:spPr/>
    </dgm:pt>
    <dgm:pt modelId="{14F26DAD-A6C9-4274-B103-91E2DCC96CF4}" type="pres">
      <dgm:prSet presAssocID="{70952DD7-B6A1-490E-9D04-D19BB805DEBB}" presName="sibTrans" presStyleCnt="0"/>
      <dgm:spPr/>
    </dgm:pt>
    <dgm:pt modelId="{4A73C042-B3DE-46CE-9895-A1130DF46BA3}" type="pres">
      <dgm:prSet presAssocID="{DAC6EC14-805E-4E0F-803D-95F546305B67}" presName="node" presStyleLbl="node1" presStyleIdx="1" presStyleCnt="9" custScaleX="94276" custScaleY="92102" custLinFactX="-2362" custLinFactY="1201" custLinFactNeighborX="-100000" custLinFactNeighborY="100000">
        <dgm:presLayoutVars>
          <dgm:bulletEnabled val="1"/>
        </dgm:presLayoutVars>
      </dgm:prSet>
      <dgm:spPr/>
    </dgm:pt>
    <dgm:pt modelId="{7123AB68-B7B5-409C-9E4E-188E97905E44}" type="pres">
      <dgm:prSet presAssocID="{86C215FE-7B29-4655-B15A-B2FF64CA1B4A}" presName="sibTrans" presStyleCnt="0"/>
      <dgm:spPr/>
    </dgm:pt>
    <dgm:pt modelId="{9D6E2EAD-AD97-4DD8-A144-434C9468CF74}" type="pres">
      <dgm:prSet presAssocID="{0C43711A-5400-9345-8491-16A86037C617}" presName="node" presStyleLbl="node1" presStyleIdx="2" presStyleCnt="9" custScaleX="94276" custScaleY="92102" custLinFactX="-5097" custLinFactNeighborX="-100000" custLinFactNeighborY="-918">
        <dgm:presLayoutVars>
          <dgm:bulletEnabled val="1"/>
        </dgm:presLayoutVars>
      </dgm:prSet>
      <dgm:spPr/>
    </dgm:pt>
    <dgm:pt modelId="{D9BDC765-3187-450B-A814-084343D20D32}" type="pres">
      <dgm:prSet presAssocID="{E692ADC0-B6A8-FF45-8451-A835E4E65E02}" presName="sibTrans" presStyleCnt="0"/>
      <dgm:spPr/>
    </dgm:pt>
    <dgm:pt modelId="{0F2CF843-5EB3-45EB-830F-81F940806C5F}" type="pres">
      <dgm:prSet presAssocID="{F9C91EBA-2EBB-B349-A5F6-ED1ACBD9FE24}" presName="node" presStyleLbl="node1" presStyleIdx="3" presStyleCnt="9" custScaleX="94276" custScaleY="92102" custLinFactNeighborX="3049" custLinFactNeighborY="96687">
        <dgm:presLayoutVars>
          <dgm:bulletEnabled val="1"/>
        </dgm:presLayoutVars>
      </dgm:prSet>
      <dgm:spPr/>
    </dgm:pt>
    <dgm:pt modelId="{5C2797A8-32A5-4F7D-A086-34859417BEB3}" type="pres">
      <dgm:prSet presAssocID="{F6894773-0D41-7F48-AAF6-DC7C98C17ABF}" presName="sibTrans" presStyleCnt="0"/>
      <dgm:spPr/>
    </dgm:pt>
    <dgm:pt modelId="{BEF14B41-DD5B-43B2-BD77-B4AD6B21F45A}" type="pres">
      <dgm:prSet presAssocID="{29C0DD82-D8A0-CB45-91B9-AFCE923AC38E}" presName="node" presStyleLbl="node1" presStyleIdx="4" presStyleCnt="9" custScaleX="94276" custScaleY="92102" custLinFactNeighborX="99561" custLinFactNeighborY="99116">
        <dgm:presLayoutVars>
          <dgm:bulletEnabled val="1"/>
        </dgm:presLayoutVars>
      </dgm:prSet>
      <dgm:spPr/>
    </dgm:pt>
    <dgm:pt modelId="{6CFAD6BC-EB47-488A-A397-CF818C07F728}" type="pres">
      <dgm:prSet presAssocID="{6E81F350-180E-DF4B-98A3-6C23A049ACCE}" presName="sibTrans" presStyleCnt="0"/>
      <dgm:spPr/>
    </dgm:pt>
    <dgm:pt modelId="{61F108B0-8DD3-452C-BBBD-7E6FF735D92E}" type="pres">
      <dgm:prSet presAssocID="{AB044D24-D6D0-1A4C-A8C8-D92E08EAF6FE}" presName="node" presStyleLbl="node1" presStyleIdx="5" presStyleCnt="9" custScaleX="94276" custScaleY="92102" custLinFactX="-5383" custLinFactNeighborX="-100000" custLinFactNeighborY="99972">
        <dgm:presLayoutVars>
          <dgm:bulletEnabled val="1"/>
        </dgm:presLayoutVars>
      </dgm:prSet>
      <dgm:spPr/>
    </dgm:pt>
    <dgm:pt modelId="{7A49A528-2D8C-4DD2-9F76-29A9C2BD86B6}" type="pres">
      <dgm:prSet presAssocID="{38230808-331B-F349-9396-E6AF2301153D}" presName="sibTrans" presStyleCnt="0"/>
      <dgm:spPr/>
    </dgm:pt>
    <dgm:pt modelId="{F5BBB810-CAC5-4280-A125-42D69C3AE2BD}" type="pres">
      <dgm:prSet presAssocID="{63477D06-CAC1-485A-81BE-08D645A28E5E}" presName="node" presStyleLbl="node1" presStyleIdx="6" presStyleCnt="9" custScaleX="94276" custScaleY="92102" custLinFactX="100000" custLinFactY="-100000" custLinFactNeighborX="102966" custLinFactNeighborY="-117685">
        <dgm:presLayoutVars>
          <dgm:bulletEnabled val="1"/>
        </dgm:presLayoutVars>
      </dgm:prSet>
      <dgm:spPr/>
    </dgm:pt>
    <dgm:pt modelId="{2E14DE3A-5D30-4132-B529-0E633EA378A4}" type="pres">
      <dgm:prSet presAssocID="{EE6B2360-D04A-4132-AD92-8C611E1839C6}" presName="sibTrans" presStyleCnt="0"/>
      <dgm:spPr/>
    </dgm:pt>
    <dgm:pt modelId="{6A1920B5-755B-47CE-A245-53525FC7F61C}" type="pres">
      <dgm:prSet presAssocID="{7253252C-562D-45B5-B2CF-B24EBA30CCC9}" presName="node" presStyleLbl="node1" presStyleIdx="7" presStyleCnt="9" custScaleX="94276" custScaleY="92102" custLinFactY="-16336" custLinFactNeighborX="99183" custLinFactNeighborY="-100000">
        <dgm:presLayoutVars>
          <dgm:bulletEnabled val="1"/>
        </dgm:presLayoutVars>
      </dgm:prSet>
      <dgm:spPr/>
    </dgm:pt>
    <dgm:pt modelId="{57B4D1B9-16C8-4DA3-B20E-88D5584E57B0}" type="pres">
      <dgm:prSet presAssocID="{ECDE4A0B-E2B6-4278-B75C-9595825F7C2D}" presName="sibTrans" presStyleCnt="0"/>
      <dgm:spPr/>
    </dgm:pt>
    <dgm:pt modelId="{49A8F452-8926-4C81-946D-11B4D00E1233}" type="pres">
      <dgm:prSet presAssocID="{043120A1-7947-4C43-A119-93077AE89549}" presName="node" presStyleLbl="node1" presStyleIdx="8" presStyleCnt="9" custScaleX="94276" custScaleY="92102" custLinFactX="-6359" custLinFactY="-16336" custLinFactNeighborX="-100000" custLinFactNeighborY="-100000">
        <dgm:presLayoutVars>
          <dgm:bulletEnabled val="1"/>
        </dgm:presLayoutVars>
      </dgm:prSet>
      <dgm:spPr/>
    </dgm:pt>
  </dgm:ptLst>
  <dgm:cxnLst>
    <dgm:cxn modelId="{B080800C-8D46-B74C-BA39-0FAE34604862}" type="presOf" srcId="{DAC6EC14-805E-4E0F-803D-95F546305B67}" destId="{4A73C042-B3DE-46CE-9895-A1130DF46BA3}" srcOrd="0" destOrd="0" presId="urn:microsoft.com/office/officeart/2005/8/layout/default"/>
    <dgm:cxn modelId="{9354FB1D-4614-471C-ADC6-308C72A79D75}" srcId="{BF154A75-DF7E-42E5-8ACC-C600C90E9EEC}" destId="{043120A1-7947-4C43-A119-93077AE89549}" srcOrd="8" destOrd="0" parTransId="{7DED40D7-8D52-4759-A8D2-000B7DEA0A37}" sibTransId="{4F65E97C-1DF6-418C-A094-B15D99790933}"/>
    <dgm:cxn modelId="{43E3221E-400B-D34B-B64A-C7BA32C65FEE}" type="presOf" srcId="{29C0DD82-D8A0-CB45-91B9-AFCE923AC38E}" destId="{BEF14B41-DD5B-43B2-BD77-B4AD6B21F45A}" srcOrd="0" destOrd="0" presId="urn:microsoft.com/office/officeart/2005/8/layout/default"/>
    <dgm:cxn modelId="{49B0663E-A310-5040-BE45-1CE1DF2B4292}" type="presOf" srcId="{BF154A75-DF7E-42E5-8ACC-C600C90E9EEC}" destId="{5735245B-88AC-4AB4-ADC4-32D9E92E7DD1}" srcOrd="0" destOrd="0" presId="urn:microsoft.com/office/officeart/2005/8/layout/default"/>
    <dgm:cxn modelId="{831FB061-73A3-9043-9A61-2D68935A83BC}" srcId="{BF154A75-DF7E-42E5-8ACC-C600C90E9EEC}" destId="{AB044D24-D6D0-1A4C-A8C8-D92E08EAF6FE}" srcOrd="5" destOrd="0" parTransId="{FAE334C9-9BC6-BF4C-B49B-4FA4D56B339B}" sibTransId="{38230808-331B-F349-9396-E6AF2301153D}"/>
    <dgm:cxn modelId="{A75C944B-1554-6C45-BEF4-4C871D3E42B2}" type="presOf" srcId="{F9C91EBA-2EBB-B349-A5F6-ED1ACBD9FE24}" destId="{0F2CF843-5EB3-45EB-830F-81F940806C5F}" srcOrd="0" destOrd="0" presId="urn:microsoft.com/office/officeart/2005/8/layout/default"/>
    <dgm:cxn modelId="{E947ED4C-9208-4DD5-BD0C-63FFDFFA395F}" srcId="{BF154A75-DF7E-42E5-8ACC-C600C90E9EEC}" destId="{32CFD0A7-94F8-436F-9D39-539DF1237C1B}" srcOrd="0" destOrd="0" parTransId="{8EEE91EF-8FFB-488D-845A-622A0FBC048C}" sibTransId="{70952DD7-B6A1-490E-9D04-D19BB805DEBB}"/>
    <dgm:cxn modelId="{335C7D6E-192C-3D4A-BF0A-A29BB9368A05}" type="presOf" srcId="{7253252C-562D-45B5-B2CF-B24EBA30CCC9}" destId="{6A1920B5-755B-47CE-A245-53525FC7F61C}" srcOrd="0" destOrd="0" presId="urn:microsoft.com/office/officeart/2005/8/layout/default"/>
    <dgm:cxn modelId="{DAF99650-9AB0-EF48-958F-26EE20CA6F4D}" type="presOf" srcId="{AB044D24-D6D0-1A4C-A8C8-D92E08EAF6FE}" destId="{61F108B0-8DD3-452C-BBBD-7E6FF735D92E}" srcOrd="0" destOrd="0" presId="urn:microsoft.com/office/officeart/2005/8/layout/default"/>
    <dgm:cxn modelId="{2E847B55-15AA-1E40-BA1C-C50B1D8FE329}" srcId="{BF154A75-DF7E-42E5-8ACC-C600C90E9EEC}" destId="{F9C91EBA-2EBB-B349-A5F6-ED1ACBD9FE24}" srcOrd="3" destOrd="0" parTransId="{FA95CD45-808E-E946-B331-F0E5D1A7F6CD}" sibTransId="{F6894773-0D41-7F48-AAF6-DC7C98C17ABF}"/>
    <dgm:cxn modelId="{0825227C-96A4-4148-90AB-16E4416C4F89}" type="presOf" srcId="{0C43711A-5400-9345-8491-16A86037C617}" destId="{9D6E2EAD-AD97-4DD8-A144-434C9468CF74}" srcOrd="0" destOrd="0" presId="urn:microsoft.com/office/officeart/2005/8/layout/default"/>
    <dgm:cxn modelId="{B4401D85-91A8-4FFE-825F-CB8AF0B2F985}" srcId="{BF154A75-DF7E-42E5-8ACC-C600C90E9EEC}" destId="{DAC6EC14-805E-4E0F-803D-95F546305B67}" srcOrd="1" destOrd="0" parTransId="{960F0A2D-44AB-4E45-A130-A7F80A7701AD}" sibTransId="{86C215FE-7B29-4655-B15A-B2FF64CA1B4A}"/>
    <dgm:cxn modelId="{8485ECAF-34AF-7F46-A423-97406780484B}" type="presOf" srcId="{043120A1-7947-4C43-A119-93077AE89549}" destId="{49A8F452-8926-4C81-946D-11B4D00E1233}" srcOrd="0" destOrd="0" presId="urn:microsoft.com/office/officeart/2005/8/layout/default"/>
    <dgm:cxn modelId="{D3A809C1-CE2D-454A-9C3D-E4E0C23DB087}" type="presOf" srcId="{63477D06-CAC1-485A-81BE-08D645A28E5E}" destId="{F5BBB810-CAC5-4280-A125-42D69C3AE2BD}" srcOrd="0" destOrd="0" presId="urn:microsoft.com/office/officeart/2005/8/layout/default"/>
    <dgm:cxn modelId="{7DE733C1-1FCF-C04E-9723-158EC7530E4E}" srcId="{BF154A75-DF7E-42E5-8ACC-C600C90E9EEC}" destId="{29C0DD82-D8A0-CB45-91B9-AFCE923AC38E}" srcOrd="4" destOrd="0" parTransId="{6FA7FFB2-D863-D84E-90B7-921C6BD46DB9}" sibTransId="{6E81F350-180E-DF4B-98A3-6C23A049ACCE}"/>
    <dgm:cxn modelId="{3961F3CA-5DE2-49C5-939E-0FB9DA89D424}" srcId="{BF154A75-DF7E-42E5-8ACC-C600C90E9EEC}" destId="{63477D06-CAC1-485A-81BE-08D645A28E5E}" srcOrd="6" destOrd="0" parTransId="{8F5642A4-1B6C-4E5D-9744-1B441175217A}" sibTransId="{EE6B2360-D04A-4132-AD92-8C611E1839C6}"/>
    <dgm:cxn modelId="{B60EF1EE-81B4-EC47-BCA2-8561D5A47DBC}" srcId="{BF154A75-DF7E-42E5-8ACC-C600C90E9EEC}" destId="{0C43711A-5400-9345-8491-16A86037C617}" srcOrd="2" destOrd="0" parTransId="{33763AD4-5A8F-FB41-8D55-F0F839D7C2EE}" sibTransId="{E692ADC0-B6A8-FF45-8451-A835E4E65E02}"/>
    <dgm:cxn modelId="{9EC924EF-2CF3-4DF8-ADF8-FB515BAF91CE}" srcId="{BF154A75-DF7E-42E5-8ACC-C600C90E9EEC}" destId="{7253252C-562D-45B5-B2CF-B24EBA30CCC9}" srcOrd="7" destOrd="0" parTransId="{A7C7B4C5-8767-4F2C-B78F-B227EC88BCA5}" sibTransId="{ECDE4A0B-E2B6-4278-B75C-9595825F7C2D}"/>
    <dgm:cxn modelId="{739B0AFA-1E7D-3543-94DA-3AB148D80DB4}" type="presOf" srcId="{32CFD0A7-94F8-436F-9D39-539DF1237C1B}" destId="{EBFC46D7-5D1B-46D5-BE23-CC76DFBE90F0}" srcOrd="0" destOrd="0" presId="urn:microsoft.com/office/officeart/2005/8/layout/default"/>
    <dgm:cxn modelId="{BF1DFE3B-7CF1-3D40-9A7C-A260F8BFB957}" type="presParOf" srcId="{5735245B-88AC-4AB4-ADC4-32D9E92E7DD1}" destId="{EBFC46D7-5D1B-46D5-BE23-CC76DFBE90F0}" srcOrd="0" destOrd="0" presId="urn:microsoft.com/office/officeart/2005/8/layout/default"/>
    <dgm:cxn modelId="{798CFFD8-1C34-254E-BE96-3F3ED98EB0B9}" type="presParOf" srcId="{5735245B-88AC-4AB4-ADC4-32D9E92E7DD1}" destId="{14F26DAD-A6C9-4274-B103-91E2DCC96CF4}" srcOrd="1" destOrd="0" presId="urn:microsoft.com/office/officeart/2005/8/layout/default"/>
    <dgm:cxn modelId="{A4064B27-775C-414D-BC4B-C77289B090A8}" type="presParOf" srcId="{5735245B-88AC-4AB4-ADC4-32D9E92E7DD1}" destId="{4A73C042-B3DE-46CE-9895-A1130DF46BA3}" srcOrd="2" destOrd="0" presId="urn:microsoft.com/office/officeart/2005/8/layout/default"/>
    <dgm:cxn modelId="{A1E0BC4C-0256-804F-BDD2-80253040FB4F}" type="presParOf" srcId="{5735245B-88AC-4AB4-ADC4-32D9E92E7DD1}" destId="{7123AB68-B7B5-409C-9E4E-188E97905E44}" srcOrd="3" destOrd="0" presId="urn:microsoft.com/office/officeart/2005/8/layout/default"/>
    <dgm:cxn modelId="{133D2825-B275-284B-B7DB-03ECCFD2D021}" type="presParOf" srcId="{5735245B-88AC-4AB4-ADC4-32D9E92E7DD1}" destId="{9D6E2EAD-AD97-4DD8-A144-434C9468CF74}" srcOrd="4" destOrd="0" presId="urn:microsoft.com/office/officeart/2005/8/layout/default"/>
    <dgm:cxn modelId="{C8433C8E-D6A5-A147-B811-48163AA819F8}" type="presParOf" srcId="{5735245B-88AC-4AB4-ADC4-32D9E92E7DD1}" destId="{D9BDC765-3187-450B-A814-084343D20D32}" srcOrd="5" destOrd="0" presId="urn:microsoft.com/office/officeart/2005/8/layout/default"/>
    <dgm:cxn modelId="{92A0B09F-DC42-6C4E-B31E-869D8B2915B6}" type="presParOf" srcId="{5735245B-88AC-4AB4-ADC4-32D9E92E7DD1}" destId="{0F2CF843-5EB3-45EB-830F-81F940806C5F}" srcOrd="6" destOrd="0" presId="urn:microsoft.com/office/officeart/2005/8/layout/default"/>
    <dgm:cxn modelId="{111285AC-BA63-154F-9A99-AA7FDD320F9E}" type="presParOf" srcId="{5735245B-88AC-4AB4-ADC4-32D9E92E7DD1}" destId="{5C2797A8-32A5-4F7D-A086-34859417BEB3}" srcOrd="7" destOrd="0" presId="urn:microsoft.com/office/officeart/2005/8/layout/default"/>
    <dgm:cxn modelId="{265F9A71-10ED-E041-A6B1-A2B27037BCC5}" type="presParOf" srcId="{5735245B-88AC-4AB4-ADC4-32D9E92E7DD1}" destId="{BEF14B41-DD5B-43B2-BD77-B4AD6B21F45A}" srcOrd="8" destOrd="0" presId="urn:microsoft.com/office/officeart/2005/8/layout/default"/>
    <dgm:cxn modelId="{0E39BFA6-EDC7-AC49-B6CD-BDCA959C36C7}" type="presParOf" srcId="{5735245B-88AC-4AB4-ADC4-32D9E92E7DD1}" destId="{6CFAD6BC-EB47-488A-A397-CF818C07F728}" srcOrd="9" destOrd="0" presId="urn:microsoft.com/office/officeart/2005/8/layout/default"/>
    <dgm:cxn modelId="{7ABBF894-57F2-024D-8C96-26653C8C3507}" type="presParOf" srcId="{5735245B-88AC-4AB4-ADC4-32D9E92E7DD1}" destId="{61F108B0-8DD3-452C-BBBD-7E6FF735D92E}" srcOrd="10" destOrd="0" presId="urn:microsoft.com/office/officeart/2005/8/layout/default"/>
    <dgm:cxn modelId="{32C874C2-5A9A-FC45-ADB3-1E211590EEFA}" type="presParOf" srcId="{5735245B-88AC-4AB4-ADC4-32D9E92E7DD1}" destId="{7A49A528-2D8C-4DD2-9F76-29A9C2BD86B6}" srcOrd="11" destOrd="0" presId="urn:microsoft.com/office/officeart/2005/8/layout/default"/>
    <dgm:cxn modelId="{BE2848C7-C755-3140-A829-201C489D8E4F}" type="presParOf" srcId="{5735245B-88AC-4AB4-ADC4-32D9E92E7DD1}" destId="{F5BBB810-CAC5-4280-A125-42D69C3AE2BD}" srcOrd="12" destOrd="0" presId="urn:microsoft.com/office/officeart/2005/8/layout/default"/>
    <dgm:cxn modelId="{1BF59495-DBC9-D14C-AFC2-5D72B951A347}" type="presParOf" srcId="{5735245B-88AC-4AB4-ADC4-32D9E92E7DD1}" destId="{2E14DE3A-5D30-4132-B529-0E633EA378A4}" srcOrd="13" destOrd="0" presId="urn:microsoft.com/office/officeart/2005/8/layout/default"/>
    <dgm:cxn modelId="{92F1E127-E4FD-0C49-8444-219D31041F14}" type="presParOf" srcId="{5735245B-88AC-4AB4-ADC4-32D9E92E7DD1}" destId="{6A1920B5-755B-47CE-A245-53525FC7F61C}" srcOrd="14" destOrd="0" presId="urn:microsoft.com/office/officeart/2005/8/layout/default"/>
    <dgm:cxn modelId="{FC37F42B-D868-E94A-AE2E-9ADA4B6E0687}" type="presParOf" srcId="{5735245B-88AC-4AB4-ADC4-32D9E92E7DD1}" destId="{57B4D1B9-16C8-4DA3-B20E-88D5584E57B0}" srcOrd="15" destOrd="0" presId="urn:microsoft.com/office/officeart/2005/8/layout/default"/>
    <dgm:cxn modelId="{4FBFA32F-BB7B-6644-B515-9EAE2BF7A81D}" type="presParOf" srcId="{5735245B-88AC-4AB4-ADC4-32D9E92E7DD1}" destId="{49A8F452-8926-4C81-946D-11B4D00E1233}" srcOrd="16"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FC46D7-5D1B-46D5-BE23-CC76DFBE90F0}">
      <dsp:nvSpPr>
        <dsp:cNvPr id="0" name=""/>
        <dsp:cNvSpPr/>
      </dsp:nvSpPr>
      <dsp:spPr>
        <a:xfrm>
          <a:off x="79033" y="208853"/>
          <a:ext cx="2392515" cy="1402406"/>
        </a:xfrm>
        <a:prstGeom prst="rect">
          <a:avLst/>
        </a:prstGeom>
        <a:gradFill rotWithShape="0">
          <a:gsLst>
            <a:gs pos="0">
              <a:srgbClr val="FBD1AF"/>
            </a:gs>
            <a:gs pos="35000">
              <a:srgbClr val="FBD1AF"/>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Preschool Learning Foundations</a:t>
          </a:r>
        </a:p>
      </dsp:txBody>
      <dsp:txXfrm>
        <a:off x="79033" y="208853"/>
        <a:ext cx="2392515" cy="1402406"/>
      </dsp:txXfrm>
    </dsp:sp>
    <dsp:sp modelId="{4A73C042-B3DE-46CE-9895-A1130DF46BA3}">
      <dsp:nvSpPr>
        <dsp:cNvPr id="0" name=""/>
        <dsp:cNvSpPr/>
      </dsp:nvSpPr>
      <dsp:spPr>
        <a:xfrm>
          <a:off x="50229" y="1760663"/>
          <a:ext cx="2392515" cy="1402406"/>
        </a:xfrm>
        <a:prstGeom prst="rect">
          <a:avLst/>
        </a:prstGeom>
        <a:gradFill rotWithShape="0">
          <a:gsLst>
            <a:gs pos="0">
              <a:srgbClr val="FBD1AF"/>
            </a:gs>
            <a:gs pos="35000">
              <a:srgbClr val="FBD1AF"/>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Alignment Document</a:t>
          </a:r>
        </a:p>
      </dsp:txBody>
      <dsp:txXfrm>
        <a:off x="50229" y="1760663"/>
        <a:ext cx="2392515" cy="1402406"/>
      </dsp:txXfrm>
    </dsp:sp>
    <dsp:sp modelId="{9D6E2EAD-AD97-4DD8-A144-434C9468CF74}">
      <dsp:nvSpPr>
        <dsp:cNvPr id="0" name=""/>
        <dsp:cNvSpPr/>
      </dsp:nvSpPr>
      <dsp:spPr>
        <a:xfrm>
          <a:off x="2627114" y="205731"/>
          <a:ext cx="2392515" cy="1402406"/>
        </a:xfrm>
        <a:prstGeom prst="rect">
          <a:avLst/>
        </a:prstGeom>
        <a:gradFill rotWithShape="0">
          <a:gsLst>
            <a:gs pos="0">
              <a:srgbClr val="FBD1AF"/>
            </a:gs>
            <a:gs pos="35000">
              <a:srgbClr val="FBD1AF"/>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Preschool Curriculum Framework </a:t>
          </a:r>
        </a:p>
      </dsp:txBody>
      <dsp:txXfrm>
        <a:off x="2627114" y="205731"/>
        <a:ext cx="2392515" cy="1402406"/>
      </dsp:txXfrm>
    </dsp:sp>
    <dsp:sp modelId="{0F2CF843-5EB3-45EB-830F-81F940806C5F}">
      <dsp:nvSpPr>
        <dsp:cNvPr id="0" name=""/>
        <dsp:cNvSpPr/>
      </dsp:nvSpPr>
      <dsp:spPr>
        <a:xfrm>
          <a:off x="79033" y="3348114"/>
          <a:ext cx="2392515" cy="1402406"/>
        </a:xfrm>
        <a:prstGeom prst="rect">
          <a:avLst/>
        </a:prstGeom>
        <a:gradFill rotWithShape="0">
          <a:gsLst>
            <a:gs pos="0">
              <a:srgbClr val="FBD1AF"/>
            </a:gs>
            <a:gs pos="35000">
              <a:srgbClr val="FBD1AF"/>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Physical Education Model Content Standards for CA Public Schools, K-12</a:t>
          </a:r>
        </a:p>
      </dsp:txBody>
      <dsp:txXfrm>
        <a:off x="79033" y="3348114"/>
        <a:ext cx="2392515" cy="1402406"/>
      </dsp:txXfrm>
    </dsp:sp>
    <dsp:sp modelId="{BEF14B41-DD5B-43B2-BD77-B4AD6B21F45A}">
      <dsp:nvSpPr>
        <dsp:cNvPr id="0" name=""/>
        <dsp:cNvSpPr/>
      </dsp:nvSpPr>
      <dsp:spPr>
        <a:xfrm>
          <a:off x="5174586" y="3385100"/>
          <a:ext cx="2392515" cy="1402406"/>
        </a:xfrm>
        <a:prstGeom prst="rect">
          <a:avLst/>
        </a:prstGeom>
        <a:gradFill rotWithShape="0">
          <a:gsLst>
            <a:gs pos="0">
              <a:srgbClr val="FBD1AF"/>
            </a:gs>
            <a:gs pos="35000">
              <a:srgbClr val="FBD1AF"/>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California Common Core    State Standards</a:t>
          </a:r>
        </a:p>
      </dsp:txBody>
      <dsp:txXfrm>
        <a:off x="5174586" y="3385100"/>
        <a:ext cx="2392515" cy="1402406"/>
      </dsp:txXfrm>
    </dsp:sp>
    <dsp:sp modelId="{61F108B0-8DD3-452C-BBBD-7E6FF735D92E}">
      <dsp:nvSpPr>
        <dsp:cNvPr id="0" name=""/>
        <dsp:cNvSpPr/>
      </dsp:nvSpPr>
      <dsp:spPr>
        <a:xfrm>
          <a:off x="2619856" y="3398134"/>
          <a:ext cx="2392515" cy="1402406"/>
        </a:xfrm>
        <a:prstGeom prst="rect">
          <a:avLst/>
        </a:prstGeom>
        <a:gradFill rotWithShape="0">
          <a:gsLst>
            <a:gs pos="0">
              <a:srgbClr val="FBD1AF"/>
            </a:gs>
            <a:gs pos="35000">
              <a:srgbClr val="FBD1AF"/>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Physical Education Framework for CA Public Schools, K-12</a:t>
          </a:r>
        </a:p>
      </dsp:txBody>
      <dsp:txXfrm>
        <a:off x="2619856" y="3398134"/>
        <a:ext cx="2392515" cy="1402406"/>
      </dsp:txXfrm>
    </dsp:sp>
    <dsp:sp modelId="{F5BBB810-CAC5-4280-A125-42D69C3AE2BD}">
      <dsp:nvSpPr>
        <dsp:cNvPr id="0" name=""/>
        <dsp:cNvSpPr/>
      </dsp:nvSpPr>
      <dsp:spPr>
        <a:xfrm>
          <a:off x="5152482" y="217461"/>
          <a:ext cx="2392515" cy="1402406"/>
        </a:xfrm>
        <a:prstGeom prst="rect">
          <a:avLst/>
        </a:prstGeom>
        <a:gradFill rotWithShape="0">
          <a:gsLst>
            <a:gs pos="0">
              <a:srgbClr val="FBD1AF"/>
            </a:gs>
            <a:gs pos="35000">
              <a:srgbClr val="FBD1AF"/>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i="0" kern="1200" dirty="0"/>
            <a:t>Developmentally Appropriate </a:t>
          </a:r>
        </a:p>
        <a:p>
          <a:pPr marL="0" lvl="0" indent="0" algn="ctr" defTabSz="533400">
            <a:lnSpc>
              <a:spcPct val="90000"/>
            </a:lnSpc>
            <a:spcBef>
              <a:spcPct val="0"/>
            </a:spcBef>
            <a:spcAft>
              <a:spcPct val="35000"/>
            </a:spcAft>
            <a:buNone/>
          </a:pPr>
          <a:r>
            <a:rPr lang="en-US" sz="1200" b="1" i="0" kern="1200" dirty="0"/>
            <a:t>Practice</a:t>
          </a:r>
          <a:endParaRPr lang="en-US" sz="1200" b="1" kern="1200" dirty="0"/>
        </a:p>
      </dsp:txBody>
      <dsp:txXfrm>
        <a:off x="5152482" y="217461"/>
        <a:ext cx="2392515" cy="1402406"/>
      </dsp:txXfrm>
    </dsp:sp>
    <dsp:sp modelId="{6A1920B5-755B-47CE-A245-53525FC7F61C}">
      <dsp:nvSpPr>
        <dsp:cNvPr id="0" name=""/>
        <dsp:cNvSpPr/>
      </dsp:nvSpPr>
      <dsp:spPr>
        <a:xfrm>
          <a:off x="5164993" y="1760668"/>
          <a:ext cx="2392515" cy="1402406"/>
        </a:xfrm>
        <a:prstGeom prst="rect">
          <a:avLst/>
        </a:prstGeom>
        <a:gradFill rotWithShape="0">
          <a:gsLst>
            <a:gs pos="0">
              <a:srgbClr val="FBD1AF"/>
            </a:gs>
            <a:gs pos="35000">
              <a:srgbClr val="FBD1AF"/>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DRDP Specific to TK and K</a:t>
          </a:r>
        </a:p>
      </dsp:txBody>
      <dsp:txXfrm>
        <a:off x="5164993" y="1760668"/>
        <a:ext cx="2392515" cy="1402406"/>
      </dsp:txXfrm>
    </dsp:sp>
    <dsp:sp modelId="{49A8F452-8926-4C81-946D-11B4D00E1233}">
      <dsp:nvSpPr>
        <dsp:cNvPr id="0" name=""/>
        <dsp:cNvSpPr/>
      </dsp:nvSpPr>
      <dsp:spPr>
        <a:xfrm>
          <a:off x="2595087" y="1760668"/>
          <a:ext cx="2392515" cy="1402406"/>
        </a:xfrm>
        <a:prstGeom prst="rect">
          <a:avLst/>
        </a:prstGeom>
        <a:gradFill rotWithShape="0">
          <a:gsLst>
            <a:gs pos="0">
              <a:srgbClr val="FBD1AF"/>
            </a:gs>
            <a:gs pos="35000">
              <a:srgbClr val="FBD1AF"/>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Transitional Kindergarten Implementation Guide </a:t>
          </a:r>
        </a:p>
      </dsp:txBody>
      <dsp:txXfrm>
        <a:off x="2595087" y="1760668"/>
        <a:ext cx="2392515" cy="140240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vl1pPr>
          </a:lstStyle>
          <a:p>
            <a:endParaRPr lang="en-US" alt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fld id="{760BECC9-4195-4730-973A-10E6E3785E82}" type="datetime1">
              <a:rPr lang="en-US" altLang="en-US"/>
              <a:pPr/>
              <a:t>6/28/2017</a:t>
            </a:fld>
            <a:endParaRPr lang="en-US" alt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42302A09-22C3-42B0-88EA-358B9F0C7B06}" type="slidenum">
              <a:rPr lang="en-US" altLang="en-US"/>
              <a:pPr/>
              <a:t>‹#›</a:t>
            </a:fld>
            <a:endParaRPr lang="en-US" altLang="en-US" dirty="0"/>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endParaRPr lang="en-US" altLang="en-US" dirty="0"/>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en-US" altLang="en-US" dirty="0"/>
          </a:p>
        </p:txBody>
      </p:sp>
      <p:sp>
        <p:nvSpPr>
          <p:cNvPr id="460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dirty="0"/>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4965C2C8-A192-47F0-A898-BF2E15A4C2A6}" type="slidenum">
              <a:rPr lang="en-US" altLang="en-US"/>
              <a:pPr/>
              <a:t>‹#›</a:t>
            </a:fld>
            <a:endParaRPr lang="en-US" altLang="en-US" dirty="0"/>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ts val="0"/>
      </a:spcBef>
      <a:spcAft>
        <a:spcPct val="0"/>
      </a:spcAft>
      <a:defRPr sz="1200" kern="1200">
        <a:solidFill>
          <a:schemeClr val="tx1"/>
        </a:solidFill>
        <a:latin typeface="Arial" pitchFamily="27" charset="0"/>
        <a:ea typeface="Arial" pitchFamily="27" charset="0"/>
        <a:cs typeface="Arial" pitchFamily="27" charset="0"/>
      </a:defRPr>
    </a:lvl1pPr>
    <a:lvl2pPr marL="457200" algn="l" rtl="0" eaLnBrk="0" fontAlgn="base" hangingPunct="0">
      <a:spcBef>
        <a:spcPts val="0"/>
      </a:spcBef>
      <a:spcAft>
        <a:spcPct val="0"/>
      </a:spcAft>
      <a:defRPr sz="1200" kern="1200">
        <a:solidFill>
          <a:schemeClr val="tx1"/>
        </a:solidFill>
        <a:latin typeface="Arial" pitchFamily="27" charset="0"/>
        <a:ea typeface="Arial" pitchFamily="27" charset="0"/>
        <a:cs typeface="Arial" pitchFamily="27" charset="0"/>
      </a:defRPr>
    </a:lvl2pPr>
    <a:lvl3pPr marL="914400" algn="l" rtl="0" eaLnBrk="0" fontAlgn="base" hangingPunct="0">
      <a:spcBef>
        <a:spcPts val="0"/>
      </a:spcBef>
      <a:spcAft>
        <a:spcPct val="0"/>
      </a:spcAft>
      <a:defRPr sz="1200" kern="1200">
        <a:solidFill>
          <a:schemeClr val="tx1"/>
        </a:solidFill>
        <a:latin typeface="Arial" pitchFamily="27" charset="0"/>
        <a:ea typeface="Arial" pitchFamily="27" charset="0"/>
        <a:cs typeface="Arial" pitchFamily="27" charset="0"/>
      </a:defRPr>
    </a:lvl3pPr>
    <a:lvl4pPr marL="1371600" algn="l" rtl="0" eaLnBrk="0" fontAlgn="base" hangingPunct="0">
      <a:spcBef>
        <a:spcPts val="0"/>
      </a:spcBef>
      <a:spcAft>
        <a:spcPct val="0"/>
      </a:spcAft>
      <a:defRPr sz="1200" kern="1200">
        <a:solidFill>
          <a:schemeClr val="tx1"/>
        </a:solidFill>
        <a:latin typeface="Arial" pitchFamily="27" charset="0"/>
        <a:ea typeface="Arial" pitchFamily="27" charset="0"/>
        <a:cs typeface="Arial" pitchFamily="27" charset="0"/>
      </a:defRPr>
    </a:lvl4pPr>
    <a:lvl5pPr marL="1828800" algn="l" rtl="0" eaLnBrk="0" fontAlgn="base" hangingPunct="0">
      <a:spcBef>
        <a:spcPts val="0"/>
      </a:spcBef>
      <a:spcAft>
        <a:spcPct val="0"/>
      </a:spcAft>
      <a:defRPr sz="1200" kern="1200">
        <a:solidFill>
          <a:schemeClr val="tx1"/>
        </a:solidFill>
        <a:latin typeface="Arial" pitchFamily="27" charset="0"/>
        <a:ea typeface="Arial" pitchFamily="27" charset="0"/>
        <a:cs typeface="Arial" pitchFamily="27"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cdc.gov/nchs/data/databriefs/db141.htm"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abridgleclub.com/"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5AB11CF7-70F7-4CFC-9221-DA178EBC2AF9}" type="slidenum">
              <a:rPr lang="en-US" altLang="en-US">
                <a:ea typeface="ＭＳ Ｐゴシック" panose="020B0600070205080204" pitchFamily="34" charset="-128"/>
              </a:rPr>
              <a:pPr>
                <a:spcBef>
                  <a:spcPct val="0"/>
                </a:spcBef>
              </a:pPr>
              <a:t>1</a:t>
            </a:fld>
            <a:endParaRPr lang="en-US" altLang="en-US" dirty="0">
              <a:ea typeface="ＭＳ Ｐゴシック" panose="020B0600070205080204" pitchFamily="34" charset="-128"/>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dirty="0">
                <a:latin typeface="Arial" panose="020B0604020202020204" pitchFamily="34" charset="0"/>
                <a:cs typeface="Arial" panose="020B0604020202020204" pitchFamily="34" charset="0"/>
              </a:rPr>
              <a:t>Presenter Remarks: </a:t>
            </a:r>
          </a:p>
          <a:p>
            <a:pPr eaLnBrk="1" hangingPunct="1">
              <a:spcBef>
                <a:spcPct val="0"/>
              </a:spcBef>
            </a:pPr>
            <a:r>
              <a:rPr lang="en-US" altLang="en-US" dirty="0">
                <a:latin typeface="Arial" panose="020B0604020202020204" pitchFamily="34" charset="0"/>
                <a:cs typeface="Arial" panose="020B0604020202020204" pitchFamily="34" charset="0"/>
              </a:rPr>
              <a:t>Welcome to Physical Development in Transitional Kindergarten: a presentation focusing on the </a:t>
            </a:r>
            <a:r>
              <a:rPr lang="en-US" altLang="en-US" i="1" dirty="0">
                <a:latin typeface="Arial" panose="020B0604020202020204" pitchFamily="34" charset="0"/>
                <a:cs typeface="Arial" panose="020B0604020202020204" pitchFamily="34" charset="0"/>
              </a:rPr>
              <a:t>California Preschool Learning Foundations </a:t>
            </a:r>
            <a:r>
              <a:rPr lang="en-US" altLang="en-US" dirty="0">
                <a:latin typeface="Arial" panose="020B0604020202020204" pitchFamily="34" charset="0"/>
                <a:cs typeface="Arial" panose="020B0604020202020204" pitchFamily="34" charset="0"/>
              </a:rPr>
              <a:t>(Preschool Learning Foundations or PLF), the </a:t>
            </a:r>
            <a:r>
              <a:rPr lang="en-US" altLang="en-US" i="1" dirty="0">
                <a:latin typeface="Arial" panose="020B0604020202020204" pitchFamily="34" charset="0"/>
                <a:cs typeface="Arial" panose="020B0604020202020204" pitchFamily="34" charset="0"/>
              </a:rPr>
              <a:t>California Preschool Curriculum Framework </a:t>
            </a:r>
            <a:r>
              <a:rPr lang="en-US" altLang="en-US" dirty="0">
                <a:latin typeface="Arial" panose="020B0604020202020204" pitchFamily="34" charset="0"/>
                <a:cs typeface="Arial" panose="020B0604020202020204" pitchFamily="34" charset="0"/>
              </a:rPr>
              <a:t>(Preschool Curriculum Framework or PCF), and other California Department of Education (CDE) resources in support of the Physical Development domain.</a:t>
            </a:r>
          </a:p>
          <a:p>
            <a:pPr eaLnBrk="1" hangingPunct="1">
              <a:spcBef>
                <a:spcPct val="0"/>
              </a:spcBef>
            </a:pPr>
            <a:endParaRPr lang="en-US" altLang="en-US" dirty="0">
              <a:latin typeface="Arial" panose="020B0604020202020204" pitchFamily="34" charset="0"/>
              <a:cs typeface="Arial" panose="020B0604020202020204" pitchFamily="34" charset="0"/>
            </a:endParaRPr>
          </a:p>
          <a:p>
            <a:pPr>
              <a:spcBef>
                <a:spcPct val="0"/>
              </a:spcBef>
            </a:pPr>
            <a:r>
              <a:rPr lang="en-US" altLang="en-US" dirty="0">
                <a:latin typeface="Arial" panose="020B0604020202020204" pitchFamily="34" charset="0"/>
                <a:cs typeface="Arial" panose="020B0604020202020204" pitchFamily="34" charset="0"/>
              </a:rPr>
              <a:t>This professional learning session is specifically designed to provide TK teachers with exposure to CDE resources that support TK curriculum planning of developmentally appropriate strategies.  Classroom environment design recommendations are included to support the content area of active physical play. </a:t>
            </a:r>
          </a:p>
          <a:p>
            <a:pPr>
              <a:spcBef>
                <a:spcPct val="0"/>
              </a:spcBef>
            </a:pPr>
            <a:endParaRPr lang="en-US" altLang="en-US" dirty="0">
              <a:latin typeface="Arial" panose="020B0604020202020204" pitchFamily="34" charset="0"/>
              <a:cs typeface="Arial" panose="020B0604020202020204" pitchFamily="34" charset="0"/>
            </a:endParaRPr>
          </a:p>
          <a:p>
            <a:pPr eaLnBrk="1" hangingPunct="1">
              <a:spcBef>
                <a:spcPct val="0"/>
              </a:spcBef>
            </a:pPr>
            <a:r>
              <a:rPr lang="en-US" altLang="en-US" dirty="0">
                <a:latin typeface="Arial" panose="020B0604020202020204" pitchFamily="34" charset="0"/>
                <a:cs typeface="Arial" panose="020B0604020202020204" pitchFamily="34" charset="0"/>
              </a:rPr>
              <a:t>Because our focus for today is physical development, we will have many opportunities to move. Please honor any physical restrictions or limitations that you may have and engage cognitively, if you are not able to engage physically.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a:xfrm>
            <a:off x="1143000" y="838200"/>
            <a:ext cx="4572000" cy="3429000"/>
          </a:xfrm>
          <a:ln/>
        </p:spPr>
      </p:sp>
      <p:sp>
        <p:nvSpPr>
          <p:cNvPr id="67586" name="Notes Placeholder 2"/>
          <p:cNvSpPr>
            <a:spLocks noGrp="1"/>
          </p:cNvSpPr>
          <p:nvPr>
            <p:ph type="body" idx="1"/>
          </p:nvPr>
        </p:nvSpPr>
        <p:spPr>
          <a:xfrm>
            <a:off x="685800" y="4418806"/>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cs typeface="Arial" panose="020B0604020202020204" pitchFamily="34" charset="0"/>
              </a:rPr>
              <a:t>Presenter Remarks:</a:t>
            </a:r>
          </a:p>
          <a:p>
            <a:pPr eaLnBrk="1" hangingPunct="1"/>
            <a:r>
              <a:rPr lang="en-US" altLang="en-US" dirty="0">
                <a:latin typeface="Arial" panose="020B0604020202020204" pitchFamily="34" charset="0"/>
                <a:cs typeface="Arial" panose="020B0604020202020204" pitchFamily="34" charset="0"/>
              </a:rPr>
              <a:t>“Cognitive growth occurs when children problem-solve how to negotiate an obstacle course or how to build a fort. Acquisition of physical skills supports emotional development by increasing children’s confidence and willingness to try new activities. Physical play creates optimal opportunities for social development. Active physical play also has clear benefits for children’s health and fitness. Promoting children’s physical fitness is critical given the increasing rates of lifestyle-related health issues (including obesity and diabetes) among children in California. All children, no matter their ability levels or backgrounds, benefit from engaging in physical activities” (PCF, Vol. 2, p. 132).</a:t>
            </a:r>
          </a:p>
          <a:p>
            <a:pPr eaLnBrk="1" hangingPunct="1"/>
            <a:endParaRPr lang="en-US" altLang="en-US" dirty="0">
              <a:solidFill>
                <a:srgbClr val="CC00FF"/>
              </a:solidFill>
              <a:latin typeface="Arial" panose="020B0604020202020204" pitchFamily="34" charset="0"/>
              <a:cs typeface="Arial" panose="020B0604020202020204" pitchFamily="34" charset="0"/>
            </a:endParaRPr>
          </a:p>
        </p:txBody>
      </p:sp>
      <p:sp>
        <p:nvSpPr>
          <p:cNvPr id="675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9DB3244-5EEB-41B6-8169-273D7E5DF34B}" type="slidenum">
              <a:rPr lang="en-US" altLang="en-US"/>
              <a:pPr>
                <a:spcBef>
                  <a:spcPct val="0"/>
                </a:spcBef>
              </a:pPr>
              <a:t>10</a:t>
            </a:fld>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noTextEdit="1"/>
          </p:cNvSpPr>
          <p:nvPr>
            <p:ph type="sldImg"/>
          </p:nvPr>
        </p:nvSpPr>
        <p:spPr>
          <a:ln/>
        </p:spPr>
      </p:sp>
      <p:sp>
        <p:nvSpPr>
          <p:cNvPr id="696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cs typeface="Arial" panose="020B0604020202020204" pitchFamily="34" charset="0"/>
              </a:rPr>
              <a:t>Presenter Remarks:</a:t>
            </a:r>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“Movement skills are a foundation for learning. Young children’s fundamental movement skills are progressively elaborated, refined, and consolidated in elementary, middle, and high school” (PLF, Vol. 2, p. 37).  </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“The habits of physical activity that children learn in the early years greatly increase the chance that children will continue being physically active throughout childhood and beyond” (PCF, Vol. 2, p. 192).</a:t>
            </a:r>
          </a:p>
        </p:txBody>
      </p:sp>
      <p:sp>
        <p:nvSpPr>
          <p:cNvPr id="696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53E3323-8E0B-46B6-9C85-4CB17E1A85BE}" type="slidenum">
              <a:rPr lang="en-US" altLang="en-US"/>
              <a:pPr>
                <a:spcBef>
                  <a:spcPct val="0"/>
                </a:spcBef>
              </a:pPr>
              <a:t>11</a:t>
            </a:fld>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noTextEdit="1"/>
          </p:cNvSpPr>
          <p:nvPr>
            <p:ph type="sldImg"/>
          </p:nvPr>
        </p:nvSpPr>
        <p:spPr>
          <a:ln/>
        </p:spPr>
      </p:sp>
      <p:sp>
        <p:nvSpPr>
          <p:cNvPr id="716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cs typeface="Arial" panose="020B0604020202020204" pitchFamily="34" charset="0"/>
              </a:rPr>
              <a:t>Presenter Remarks:</a:t>
            </a:r>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Play is a primary context for learning.</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“Children use multiple senses when they engage in physical activities. Multisensory experiences create and strengthen communication pathways in children’s brains. Young children’s brains are highly malleable; thus, early experiences have a big impact on their brain development. Movement experiences that are personally meaningful and provide the “just right challenge” (i.e., challenging but doable) have the most impact on brain development.  Neuroscientists studying the brain confirm that “exercise provides an unparalleled stimulus, creating an environment in which the brain is ready, willing, and able to learn” (PCF, Vol. 2, p. 133, Research Highlight).</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Physical activity and brain development integrate for meaningful learning.</a:t>
            </a:r>
          </a:p>
        </p:txBody>
      </p:sp>
      <p:sp>
        <p:nvSpPr>
          <p:cNvPr id="716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020E422-54A6-4636-9DB5-AFB7B75C8F7F}" type="slidenum">
              <a:rPr lang="en-US" altLang="en-US"/>
              <a:pPr>
                <a:spcBef>
                  <a:spcPct val="0"/>
                </a:spcBef>
              </a:pPr>
              <a:t>12</a:t>
            </a:fld>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TextEdit="1"/>
          </p:cNvSpPr>
          <p:nvPr>
            <p:ph type="sldImg"/>
          </p:nvPr>
        </p:nvSpPr>
        <p:spPr>
          <a:xfrm>
            <a:off x="1143000" y="838200"/>
            <a:ext cx="4572000" cy="3429000"/>
          </a:xfrm>
          <a:ln/>
        </p:spPr>
      </p:sp>
      <p:sp>
        <p:nvSpPr>
          <p:cNvPr id="737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cs typeface="Arial" panose="020B0604020202020204" pitchFamily="34" charset="0"/>
              </a:rPr>
              <a:t>Presenter Remarks:</a:t>
            </a:r>
          </a:p>
          <a:p>
            <a:r>
              <a:rPr lang="en-US" altLang="en-US" dirty="0">
                <a:latin typeface="Arial" panose="020B0604020202020204" pitchFamily="34" charset="0"/>
                <a:cs typeface="Arial" panose="020B0604020202020204" pitchFamily="34" charset="0"/>
              </a:rPr>
              <a:t>Just by moving, the brain is enhanced.</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Exercise produces a protein called Brain Derived Neurotrophic Factor (BDNF) in the brain, which is present in the hippocampus, an area in the midbrain related to memory and learning. The release of BDNF produces stronger attraction between neurons, which makes it easier for a signal to fire and make connections (learning, remembering and memory). </a:t>
            </a:r>
            <a:r>
              <a:rPr lang="en-US" altLang="en-US" sz="1200" dirty="0"/>
              <a:t>(John Ratey, </a:t>
            </a:r>
            <a:r>
              <a:rPr lang="en-US" altLang="en-US" sz="1200" i="1" dirty="0">
                <a:cs typeface="Arial" panose="020B0604020202020204" pitchFamily="34" charset="0"/>
              </a:rPr>
              <a:t>Spark: The Revolutionary New Science of Exercise and the Brain</a:t>
            </a:r>
            <a:r>
              <a:rPr lang="en-US" altLang="en-US" sz="1200" dirty="0"/>
              <a:t>).</a:t>
            </a:r>
          </a:p>
          <a:p>
            <a:endParaRPr lang="en-US" altLang="en-US" b="1"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Extra Notes: </a:t>
            </a:r>
            <a:br>
              <a:rPr lang="en-US" altLang="en-US" b="1" dirty="0">
                <a:latin typeface="Arial" panose="020B0604020202020204" pitchFamily="34" charset="0"/>
                <a:cs typeface="Arial" panose="020B0604020202020204" pitchFamily="34" charset="0"/>
              </a:rPr>
            </a:br>
            <a:r>
              <a:rPr lang="en-US" altLang="en-US" i="1" dirty="0">
                <a:latin typeface="Arial" panose="020B0604020202020204" pitchFamily="34" charset="0"/>
                <a:cs typeface="Arial" panose="020B0604020202020204" pitchFamily="34" charset="0"/>
              </a:rPr>
              <a:t>Spark: The Revolutionary New Science of Exercise and the Brain</a:t>
            </a:r>
            <a:r>
              <a:rPr lang="en-US" altLang="en-US" dirty="0">
                <a:latin typeface="Arial" panose="020B0604020202020204" pitchFamily="34" charset="0"/>
                <a:cs typeface="Arial" panose="020B0604020202020204" pitchFamily="34" charset="0"/>
              </a:rPr>
              <a:t>, by John Ratey, 2008. The entire first chapter is dedicated to the effect of exercise and physical activity on the brain.</a:t>
            </a:r>
          </a:p>
          <a:p>
            <a:endParaRPr lang="en-US" altLang="en-US" dirty="0">
              <a:latin typeface="Arial" panose="020B0604020202020204" pitchFamily="34" charset="0"/>
              <a:cs typeface="Arial" panose="020B0604020202020204" pitchFamily="34" charset="0"/>
            </a:endParaRPr>
          </a:p>
        </p:txBody>
      </p:sp>
      <p:sp>
        <p:nvSpPr>
          <p:cNvPr id="737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0C929E2-5E9B-44E7-B246-595C4E9D8AAE}" type="slidenum">
              <a:rPr lang="en-US" altLang="en-US"/>
              <a:pPr>
                <a:spcBef>
                  <a:spcPct val="0"/>
                </a:spcBef>
              </a:pPr>
              <a:t>13</a:t>
            </a:fld>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339" name="Rectangle 3"/>
          <p:cNvSpPr>
            <a:spLocks noGrp="1" noChangeArrowheads="1"/>
          </p:cNvSpPr>
          <p:nvPr>
            <p:ph type="body" idx="1"/>
          </p:nvPr>
        </p:nvSpPr>
        <p:spPr>
          <a:xfrm>
            <a:off x="731838" y="4529138"/>
            <a:ext cx="5486400" cy="3504519"/>
          </a:xfrm>
          <a:ln/>
          <a:extLst/>
        </p:spPr>
        <p:txBody>
          <a:bodyPr>
            <a:noAutofit/>
          </a:bodyPr>
          <a:lstStyle/>
          <a:p>
            <a:pPr eaLnBrk="1" hangingPunct="1">
              <a:spcBef>
                <a:spcPts val="0"/>
              </a:spcBef>
              <a:spcAft>
                <a:spcPts val="0"/>
              </a:spcAft>
              <a:defRPr/>
            </a:pPr>
            <a:r>
              <a:rPr lang="en-US" b="1" dirty="0"/>
              <a:t>Presenter Remarks: </a:t>
            </a:r>
            <a:endParaRPr lang="en-US" b="1" dirty="0">
              <a:cs typeface="Arial" charset="0"/>
            </a:endParaRPr>
          </a:p>
          <a:p>
            <a:pPr eaLnBrk="1" hangingPunct="1">
              <a:spcBef>
                <a:spcPts val="0"/>
              </a:spcBef>
              <a:spcAft>
                <a:spcPts val="0"/>
              </a:spcAft>
              <a:defRPr/>
            </a:pPr>
            <a:r>
              <a:rPr lang="en-US" dirty="0">
                <a:cs typeface="Arial" charset="0"/>
              </a:rPr>
              <a:t>The purposes of the Preschool Learning Foundations are to promote a common understanding of TK children'</a:t>
            </a:r>
            <a:r>
              <a:rPr lang="en-US" altLang="ja-JP" dirty="0">
                <a:cs typeface="Arial" charset="0"/>
              </a:rPr>
              <a:t>s learning and to guide instructional practice.</a:t>
            </a:r>
            <a:r>
              <a:rPr lang="en-US" altLang="ja-JP" baseline="0" dirty="0">
                <a:cs typeface="Arial" charset="0"/>
              </a:rPr>
              <a:t> T</a:t>
            </a:r>
            <a:r>
              <a:rPr lang="en-US" altLang="ja-JP" dirty="0">
                <a:cs typeface="Arial" charset="0"/>
              </a:rPr>
              <a:t>hey describe the knowledge and skills that young children typically develop when provided with developmentally, culturally, and linguistically appropriate learning experiences. </a:t>
            </a:r>
          </a:p>
          <a:p>
            <a:pPr eaLnBrk="1" hangingPunct="1">
              <a:spcBef>
                <a:spcPts val="0"/>
              </a:spcBef>
              <a:spcAft>
                <a:spcPts val="0"/>
              </a:spcAft>
              <a:defRPr/>
            </a:pPr>
            <a:endParaRPr lang="en-US" altLang="ja-JP" dirty="0">
              <a:cs typeface="Arial" charset="0"/>
            </a:endParaRPr>
          </a:p>
          <a:p>
            <a:pPr eaLnBrk="1" hangingPunct="1">
              <a:spcBef>
                <a:spcPts val="0"/>
              </a:spcBef>
              <a:spcAft>
                <a:spcPts val="0"/>
              </a:spcAft>
              <a:defRPr/>
            </a:pPr>
            <a:r>
              <a:rPr lang="en-US" altLang="ja-JP" dirty="0">
                <a:cs typeface="Arial" charset="0"/>
              </a:rPr>
              <a:t>T</a:t>
            </a:r>
            <a:r>
              <a:rPr lang="en-US" altLang="ja-JP" dirty="0"/>
              <a:t>he Preschool Curriculum Framework </a:t>
            </a:r>
            <a:r>
              <a:rPr lang="en-US" altLang="ja-JP" dirty="0">
                <a:cs typeface="Arial" charset="0"/>
              </a:rPr>
              <a:t>was created as a companion to the Preschool Learning Foundations. </a:t>
            </a:r>
            <a:r>
              <a:rPr lang="en-US" altLang="ja-JP" dirty="0"/>
              <a:t>The framework ". . . presents strategies and information to enrich learning and development opportunities for all children" (PCF, Vol. 2, </a:t>
            </a:r>
            <a:r>
              <a:rPr lang="en-US" dirty="0">
                <a:latin typeface="Arial" pitchFamily="-1" charset="0"/>
                <a:ea typeface="ＭＳ Ｐゴシック" pitchFamily="-1" charset="-128"/>
                <a:cs typeface="ＭＳ Ｐゴシック" pitchFamily="-1" charset="-128"/>
              </a:rPr>
              <a:t>p. </a:t>
            </a:r>
            <a:r>
              <a:rPr lang="en-US" altLang="ja-JP" dirty="0"/>
              <a:t>v). </a:t>
            </a:r>
          </a:p>
          <a:p>
            <a:pPr eaLnBrk="1" hangingPunct="1">
              <a:spcBef>
                <a:spcPts val="0"/>
              </a:spcBef>
              <a:spcAft>
                <a:spcPts val="0"/>
              </a:spcAft>
              <a:defRPr/>
            </a:pPr>
            <a:endParaRPr lang="en-US" dirty="0">
              <a:cs typeface="Arial" charset="0"/>
            </a:endParaRPr>
          </a:p>
          <a:p>
            <a:pPr eaLnBrk="1" hangingPunct="1">
              <a:spcBef>
                <a:spcPts val="0"/>
              </a:spcBef>
              <a:spcAft>
                <a:spcPts val="0"/>
              </a:spcAft>
              <a:defRPr/>
            </a:pPr>
            <a:r>
              <a:rPr lang="en-US" dirty="0">
                <a:cs typeface="Arial" charset="0"/>
              </a:rPr>
              <a:t>The Preschool Learning Foundations and the Preschool Curriculum Framework are designed to work together. While the foundations provide the background information to understand children's developing knowledge and skills (the "what"), the framework offers guidance on how teachers and programs can support the learning and development that are described in the foundations (the "how").</a:t>
            </a:r>
          </a:p>
          <a:p>
            <a:pPr>
              <a:spcBef>
                <a:spcPts val="0"/>
              </a:spcBef>
              <a:spcAft>
                <a:spcPts val="0"/>
              </a:spcAft>
              <a:defRPr/>
            </a:pPr>
            <a:endParaRPr lang="en-US" b="1" dirty="0"/>
          </a:p>
          <a:p>
            <a:pPr>
              <a:spcBef>
                <a:spcPts val="0"/>
              </a:spcBef>
              <a:spcAft>
                <a:spcPts val="0"/>
              </a:spcAft>
              <a:defRPr/>
            </a:pPr>
            <a:r>
              <a:rPr lang="en-US" b="1" dirty="0"/>
              <a:t>Extra Notes:</a:t>
            </a:r>
            <a:endParaRPr lang="en-US" dirty="0"/>
          </a:p>
          <a:p>
            <a:pPr eaLnBrk="1" hangingPunct="1">
              <a:spcBef>
                <a:spcPts val="0"/>
              </a:spcBef>
              <a:spcAft>
                <a:spcPts val="0"/>
              </a:spcAft>
              <a:defRPr/>
            </a:pPr>
            <a:r>
              <a:rPr lang="en-US" dirty="0"/>
              <a:t>The Preschool Learning Foundations were developed with research-based evidence and are enhanced with expert practitioners' suggestions and examples. All foundations were written by a team of researchers with expertise in the given domain. A complete reference list of the source materials, along with detailed bibliographic notes for each of the developmental domains, can be found in the Preschool Learning Foundations. Sources used in the development of the foundations include: </a:t>
            </a:r>
          </a:p>
          <a:p>
            <a:pPr marL="171450" indent="-171450" eaLnBrk="1" hangingPunct="1">
              <a:spcBef>
                <a:spcPts val="0"/>
              </a:spcBef>
              <a:spcAft>
                <a:spcPts val="0"/>
              </a:spcAft>
              <a:buFont typeface="Arial" panose="020B0604020202020204" pitchFamily="34" charset="0"/>
              <a:buChar char="•"/>
              <a:defRPr/>
            </a:pPr>
            <a:r>
              <a:rPr lang="en-US" dirty="0"/>
              <a:t>Documents from the California Department of Education, such as the </a:t>
            </a:r>
            <a:r>
              <a:rPr lang="en-US" i="1" dirty="0"/>
              <a:t>English-Language Arts Content Standards for California Public Schools, Kindergarten Through Grade Twelve</a:t>
            </a:r>
            <a:r>
              <a:rPr lang="en-US" dirty="0"/>
              <a:t> (Language and Literacy, Introduction, p. 48, left column)</a:t>
            </a:r>
          </a:p>
          <a:p>
            <a:pPr marL="171450" indent="-171450" eaLnBrk="1" hangingPunct="1">
              <a:spcBef>
                <a:spcPts val="0"/>
              </a:spcBef>
              <a:spcAft>
                <a:spcPts val="0"/>
              </a:spcAft>
              <a:buFont typeface="Arial" panose="020B0604020202020204" pitchFamily="34" charset="0"/>
              <a:buChar char="•"/>
              <a:defRPr/>
            </a:pPr>
            <a:r>
              <a:rPr lang="en-US" dirty="0"/>
              <a:t>Well-validated assessment tools such as the </a:t>
            </a:r>
            <a:r>
              <a:rPr lang="en-US" i="1" dirty="0"/>
              <a:t>Ages &amp; Stages Questionnaires (ASQ): A Parent-Completed, Child-Monitoring System</a:t>
            </a:r>
            <a:r>
              <a:rPr lang="en-US" dirty="0"/>
              <a:t> (Social-Emotional, References and Source Materials, p. 36)</a:t>
            </a:r>
          </a:p>
          <a:p>
            <a:pPr marL="171450" indent="-171450" eaLnBrk="1" hangingPunct="1">
              <a:spcBef>
                <a:spcPts val="0"/>
              </a:spcBef>
              <a:spcAft>
                <a:spcPts val="0"/>
              </a:spcAft>
              <a:buFont typeface="Arial" panose="020B0604020202020204" pitchFamily="34" charset="0"/>
              <a:buChar char="•"/>
              <a:defRPr/>
            </a:pPr>
            <a:r>
              <a:rPr lang="en-US" dirty="0"/>
              <a:t>General sources such as the </a:t>
            </a:r>
            <a:r>
              <a:rPr lang="en-US" i="1" dirty="0"/>
              <a:t>Report of the National Reading Panel 2000</a:t>
            </a:r>
            <a:r>
              <a:rPr lang="en-US" dirty="0"/>
              <a:t> (Language and Literacy, Introduction, p. 73, left column)</a:t>
            </a:r>
          </a:p>
          <a:p>
            <a:pPr marL="171450" indent="-171450" eaLnBrk="1" hangingPunct="1">
              <a:spcBef>
                <a:spcPts val="0"/>
              </a:spcBef>
              <a:spcAft>
                <a:spcPts val="0"/>
              </a:spcAft>
              <a:buFont typeface="Arial" panose="020B0604020202020204" pitchFamily="34" charset="0"/>
              <a:buChar char="•"/>
              <a:defRPr/>
            </a:pPr>
            <a:r>
              <a:rPr lang="en-US" dirty="0"/>
              <a:t>Early childhood education standards from other states such as Hawaii and Texas (Social-Emotional, Introduction, p. 5, footnote)</a:t>
            </a:r>
          </a:p>
        </p:txBody>
      </p:sp>
      <p:sp>
        <p:nvSpPr>
          <p:cNvPr id="36869" name="Slide Number Placeholder 1"/>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84225" indent="-30162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208088" indent="-2413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90688" indent="-2413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174875" indent="-2413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632075" indent="-241300" defTabSz="4572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3089275" indent="-241300" defTabSz="4572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546475" indent="-241300" defTabSz="4572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4003675" indent="-241300" defTabSz="4572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pPr>
            <a:fld id="{67FB1BB6-B87A-4D92-AAB4-FDC89C54E249}" type="slidenum">
              <a:rPr lang="en-US" altLang="en-US" sz="1300" smtClean="0"/>
              <a:pPr>
                <a:spcBef>
                  <a:spcPct val="0"/>
                </a:spcBef>
              </a:pPr>
              <a:t>14</a:t>
            </a:fld>
            <a:endParaRPr lang="en-US" altLang="en-US" sz="1300" dirty="0"/>
          </a:p>
        </p:txBody>
      </p:sp>
    </p:spTree>
    <p:extLst>
      <p:ext uri="{BB962C8B-B14F-4D97-AF65-F5344CB8AC3E}">
        <p14:creationId xmlns:p14="http://schemas.microsoft.com/office/powerpoint/2010/main" val="3736326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TextEdit="1"/>
          </p:cNvSpPr>
          <p:nvPr>
            <p:ph type="sldImg"/>
          </p:nvPr>
        </p:nvSpPr>
        <p:spPr>
          <a:ln/>
        </p:spPr>
      </p:sp>
      <p:sp>
        <p:nvSpPr>
          <p:cNvPr id="77826" name="Notes Placeholder 2"/>
          <p:cNvSpPr>
            <a:spLocks noGrp="1"/>
          </p:cNvSpPr>
          <p:nvPr>
            <p:ph type="body" idx="1"/>
          </p:nvPr>
        </p:nvSpPr>
        <p:spPr>
          <a:xfrm>
            <a:off x="674688" y="4365624"/>
            <a:ext cx="5486400" cy="4549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defTabSz="457200" eaLnBrk="1" hangingPunct="1">
              <a:spcBef>
                <a:spcPts val="0"/>
              </a:spcBef>
              <a:spcAft>
                <a:spcPts val="0"/>
              </a:spcAft>
              <a:defRPr/>
            </a:pPr>
            <a:r>
              <a:rPr lang="en-US" b="1" dirty="0">
                <a:solidFill>
                  <a:prstClr val="black"/>
                </a:solidFill>
                <a:ea typeface="ＭＳ Ｐゴシック" pitchFamily="34" charset="-128"/>
                <a:cs typeface="Arial" pitchFamily="34" charset="0"/>
              </a:rPr>
              <a:t>Presenter Remarks: </a:t>
            </a:r>
          </a:p>
          <a:p>
            <a:pPr lvl="0" defTabSz="457200" eaLnBrk="1" hangingPunct="1">
              <a:spcBef>
                <a:spcPts val="0"/>
              </a:spcBef>
              <a:spcAft>
                <a:spcPts val="0"/>
              </a:spcAft>
              <a:defRPr/>
            </a:pPr>
            <a:r>
              <a:rPr lang="en-US" dirty="0">
                <a:solidFill>
                  <a:prstClr val="black"/>
                </a:solidFill>
                <a:ea typeface="ＭＳ Ｐゴシック" pitchFamily="34" charset="-128"/>
                <a:cs typeface="Arial" pitchFamily="34" charset="0"/>
              </a:rPr>
              <a:t>The Preschool Learning Foundations describe what children should know and be able to do at around 48 months (4 years old) and 60 months (5 years old).</a:t>
            </a:r>
          </a:p>
          <a:p>
            <a:pPr lvl="0" defTabSz="457200" eaLnBrk="1" hangingPunct="1">
              <a:spcBef>
                <a:spcPts val="0"/>
              </a:spcBef>
              <a:spcAft>
                <a:spcPts val="0"/>
              </a:spcAft>
              <a:defRPr/>
            </a:pPr>
            <a:endParaRPr lang="en-US" dirty="0">
              <a:solidFill>
                <a:prstClr val="black"/>
              </a:solidFill>
              <a:ea typeface="ＭＳ Ｐゴシック" pitchFamily="34" charset="-128"/>
              <a:cs typeface="Arial" pitchFamily="34" charset="0"/>
            </a:endParaRPr>
          </a:p>
          <a:p>
            <a:pPr lvl="0" defTabSz="457200">
              <a:spcBef>
                <a:spcPts val="0"/>
              </a:spcBef>
              <a:spcAft>
                <a:spcPts val="0"/>
              </a:spcAft>
              <a:defRPr/>
            </a:pPr>
            <a:r>
              <a:rPr lang="en-US" dirty="0">
                <a:solidFill>
                  <a:prstClr val="black"/>
                </a:solidFill>
                <a:ea typeface="ＭＳ Ｐゴシック" pitchFamily="34" charset="-128"/>
                <a:cs typeface="Arial" pitchFamily="34" charset="0"/>
              </a:rPr>
              <a:t>The foundations also assume that children have access to appropriate support in high quality programs that include the following aspects: </a:t>
            </a:r>
          </a:p>
          <a:p>
            <a:pPr marL="171450" lvl="0" indent="-171450" defTabSz="457200">
              <a:spcBef>
                <a:spcPts val="0"/>
              </a:spcBef>
              <a:spcAft>
                <a:spcPts val="0"/>
              </a:spcAft>
              <a:buFont typeface="Arial" panose="020B0604020202020204" pitchFamily="34" charset="0"/>
              <a:buChar char="•"/>
              <a:defRPr/>
            </a:pPr>
            <a:r>
              <a:rPr lang="en-US" dirty="0">
                <a:solidFill>
                  <a:prstClr val="black"/>
                </a:solidFill>
                <a:ea typeface="ＭＳ Ｐゴシック" pitchFamily="34" charset="-128"/>
                <a:cs typeface="Arial" pitchFamily="34" charset="0"/>
              </a:rPr>
              <a:t>Environments and experiences that encourage active, playful exploration and experimentation</a:t>
            </a:r>
          </a:p>
          <a:p>
            <a:pPr marL="171450" lvl="0" indent="-171450" defTabSz="457200" eaLnBrk="1" hangingPunct="1">
              <a:spcBef>
                <a:spcPts val="0"/>
              </a:spcBef>
              <a:spcAft>
                <a:spcPts val="0"/>
              </a:spcAft>
              <a:buFont typeface="Arial" panose="020B0604020202020204" pitchFamily="34" charset="0"/>
              <a:buChar char="•"/>
              <a:defRPr/>
            </a:pPr>
            <a:r>
              <a:rPr lang="en-US" dirty="0">
                <a:solidFill>
                  <a:prstClr val="black"/>
                </a:solidFill>
                <a:ea typeface="ＭＳ Ｐゴシック" pitchFamily="34" charset="-128"/>
                <a:cs typeface="Arial" pitchFamily="34" charset="0"/>
              </a:rPr>
              <a:t>Clearly defined learning centers where materials are rotated</a:t>
            </a:r>
          </a:p>
          <a:p>
            <a:pPr marL="171450" lvl="0" indent="-171450" defTabSz="457200" eaLnBrk="1" hangingPunct="1">
              <a:spcBef>
                <a:spcPts val="0"/>
              </a:spcBef>
              <a:spcAft>
                <a:spcPts val="0"/>
              </a:spcAft>
              <a:buFont typeface="Arial" panose="020B0604020202020204" pitchFamily="34" charset="0"/>
              <a:buChar char="•"/>
              <a:defRPr/>
            </a:pPr>
            <a:r>
              <a:rPr lang="en-US" dirty="0">
                <a:solidFill>
                  <a:prstClr val="black"/>
                </a:solidFill>
                <a:ea typeface="ＭＳ Ｐゴシック" pitchFamily="34" charset="-128"/>
                <a:cs typeface="Arial" pitchFamily="34" charset="0"/>
              </a:rPr>
              <a:t>Purposeful teaching to help children gain knowledge and skills</a:t>
            </a:r>
          </a:p>
          <a:p>
            <a:pPr marL="171450" lvl="0" indent="-171450" defTabSz="457200" eaLnBrk="1" hangingPunct="1">
              <a:spcBef>
                <a:spcPts val="0"/>
              </a:spcBef>
              <a:spcAft>
                <a:spcPts val="0"/>
              </a:spcAft>
              <a:buFont typeface="Arial" panose="020B0604020202020204" pitchFamily="34" charset="0"/>
              <a:buChar char="•"/>
              <a:defRPr/>
            </a:pPr>
            <a:r>
              <a:rPr lang="en-US" dirty="0">
                <a:solidFill>
                  <a:prstClr val="black"/>
                </a:solidFill>
                <a:ea typeface="ＭＳ Ｐゴシック" pitchFamily="34" charset="-128"/>
                <a:cs typeface="Arial" pitchFamily="34" charset="0"/>
              </a:rPr>
              <a:t>Predictable schedules and routines with large blocks of time for play and skillful integration of curriculum with an intentional focus on content</a:t>
            </a:r>
          </a:p>
          <a:p>
            <a:pPr marL="171450" lvl="0" indent="-171450" defTabSz="457200" eaLnBrk="1" hangingPunct="1">
              <a:spcBef>
                <a:spcPts val="0"/>
              </a:spcBef>
              <a:spcAft>
                <a:spcPts val="0"/>
              </a:spcAft>
              <a:buFont typeface="Arial" panose="020B0604020202020204" pitchFamily="34" charset="0"/>
              <a:buChar char="•"/>
              <a:defRPr/>
            </a:pPr>
            <a:r>
              <a:rPr lang="en-US" dirty="0">
                <a:solidFill>
                  <a:prstClr val="black"/>
                </a:solidFill>
                <a:ea typeface="ＭＳ Ｐゴシック" pitchFamily="34" charset="-128"/>
                <a:cs typeface="Arial" pitchFamily="34" charset="0"/>
              </a:rPr>
              <a:t>Specific support for English learners with staff that have knowledge of the stages of English-language acquisition</a:t>
            </a:r>
          </a:p>
          <a:p>
            <a:pPr marL="171450" lvl="0" indent="-171450" defTabSz="457200" eaLnBrk="1" hangingPunct="1">
              <a:spcBef>
                <a:spcPts val="0"/>
              </a:spcBef>
              <a:spcAft>
                <a:spcPts val="0"/>
              </a:spcAft>
              <a:buFont typeface="Arial" panose="020B0604020202020204" pitchFamily="34" charset="0"/>
              <a:buChar char="•"/>
              <a:defRPr/>
            </a:pPr>
            <a:r>
              <a:rPr lang="en-US" dirty="0">
                <a:solidFill>
                  <a:prstClr val="black"/>
                </a:solidFill>
                <a:ea typeface="ＭＳ Ｐゴシック" pitchFamily="34" charset="-128"/>
                <a:cs typeface="Arial" pitchFamily="34" charset="0"/>
              </a:rPr>
              <a:t>Accommodations and adaptations for children with disabilities and additional support when needed</a:t>
            </a:r>
          </a:p>
          <a:p>
            <a:pPr lvl="0" defTabSz="457200">
              <a:spcBef>
                <a:spcPts val="0"/>
              </a:spcBef>
              <a:spcAft>
                <a:spcPts val="0"/>
              </a:spcAft>
              <a:defRPr/>
            </a:pPr>
            <a:endParaRPr lang="en-US" dirty="0">
              <a:solidFill>
                <a:prstClr val="black"/>
              </a:solidFill>
              <a:ea typeface="ＭＳ Ｐゴシック" pitchFamily="34" charset="-128"/>
              <a:cs typeface="Arial" pitchFamily="34" charset="0"/>
            </a:endParaRPr>
          </a:p>
          <a:p>
            <a:pPr lvl="0" defTabSz="457200">
              <a:spcBef>
                <a:spcPts val="0"/>
              </a:spcBef>
              <a:spcAft>
                <a:spcPts val="0"/>
              </a:spcAft>
              <a:defRPr/>
            </a:pPr>
            <a:r>
              <a:rPr lang="en-US" i="1" dirty="0">
                <a:solidFill>
                  <a:prstClr val="black"/>
                </a:solidFill>
                <a:ea typeface="ＭＳ Ｐゴシック" pitchFamily="34" charset="-128"/>
                <a:cs typeface="Arial" pitchFamily="34" charset="0"/>
              </a:rPr>
              <a:t>Summarize the exploration with the following key note:</a:t>
            </a:r>
          </a:p>
          <a:p>
            <a:pPr lvl="0" defTabSz="457200">
              <a:spcBef>
                <a:spcPts val="0"/>
              </a:spcBef>
              <a:spcAft>
                <a:spcPts val="0"/>
              </a:spcAft>
              <a:defRPr/>
            </a:pPr>
            <a:endParaRPr lang="en-US" i="1" dirty="0">
              <a:solidFill>
                <a:prstClr val="black"/>
              </a:solidFill>
              <a:ea typeface="ＭＳ Ｐゴシック" pitchFamily="34" charset="-128"/>
              <a:cs typeface="Arial" pitchFamily="34" charset="0"/>
            </a:endParaRPr>
          </a:p>
          <a:p>
            <a:pPr lvl="0" defTabSz="457200">
              <a:spcBef>
                <a:spcPts val="0"/>
              </a:spcBef>
              <a:spcAft>
                <a:spcPts val="0"/>
              </a:spcAft>
              <a:defRPr/>
            </a:pPr>
            <a:r>
              <a:rPr lang="en-US" dirty="0">
                <a:solidFill>
                  <a:prstClr val="black"/>
                </a:solidFill>
                <a:ea typeface="ＭＳ Ｐゴシック" pitchFamily="34" charset="-128"/>
                <a:cs typeface="Arial" pitchFamily="34" charset="0"/>
              </a:rPr>
              <a:t>Because children develop at different rates, the foundations were designed to support the belief that certain stages of development will occur at different times for all students. Notice “at around” in the description. It is important to remember this variability occurs.</a:t>
            </a:r>
          </a:p>
          <a:p>
            <a:pPr defTabSz="457200" eaLnBrk="1" hangingPunct="1">
              <a:spcBef>
                <a:spcPct val="0"/>
              </a:spcBef>
              <a:spcAft>
                <a:spcPts val="0"/>
              </a:spcAft>
            </a:pPr>
            <a:endParaRPr lang="en-US" altLang="en-US" dirty="0">
              <a:latin typeface="Arial" panose="020B0604020202020204" pitchFamily="34" charset="0"/>
              <a:cs typeface="Arial" panose="020B0604020202020204" pitchFamily="34" charset="0"/>
            </a:endParaRPr>
          </a:p>
        </p:txBody>
      </p:sp>
      <p:sp>
        <p:nvSpPr>
          <p:cNvPr id="778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51DAFA48-0DE4-454E-AA46-97365256C00A}" type="slidenum">
              <a:rPr lang="en-US" altLang="en-US">
                <a:latin typeface="Calibri" panose="020F0502020204030204" pitchFamily="34" charset="0"/>
                <a:ea typeface="ＭＳ Ｐゴシック" panose="020B0600070205080204" pitchFamily="34" charset="-128"/>
              </a:rPr>
              <a:pPr>
                <a:spcBef>
                  <a:spcPct val="0"/>
                </a:spcBef>
              </a:pPr>
              <a:t>15</a:t>
            </a:fld>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noTextEdit="1"/>
          </p:cNvSpPr>
          <p:nvPr>
            <p:ph type="sldImg"/>
          </p:nvPr>
        </p:nvSpPr>
        <p:spPr>
          <a:ln/>
        </p:spPr>
      </p:sp>
      <p:sp>
        <p:nvSpPr>
          <p:cNvPr id="798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dirty="0">
                <a:latin typeface="Arial" panose="020B0604020202020204" pitchFamily="34" charset="0"/>
                <a:cs typeface="Arial" panose="020B0604020202020204" pitchFamily="34" charset="0"/>
              </a:rPr>
              <a:t>Presenter Remarks:</a:t>
            </a:r>
            <a:endParaRPr lang="en-US" altLang="en-US" dirty="0">
              <a:latin typeface="Arial" panose="020B0604020202020204" pitchFamily="34" charset="0"/>
              <a:cs typeface="Arial" panose="020B0604020202020204" pitchFamily="34" charset="0"/>
            </a:endParaRPr>
          </a:p>
          <a:p>
            <a:pPr eaLnBrk="1" hangingPunct="1">
              <a:spcBef>
                <a:spcPct val="0"/>
              </a:spcBef>
            </a:pPr>
            <a:r>
              <a:rPr lang="en-US" altLang="ja-JP" dirty="0">
                <a:latin typeface="Arial" panose="020B0604020202020204" pitchFamily="34" charset="0"/>
                <a:ea typeface="ＭＳ Ｐゴシック" panose="020B0600070205080204" pitchFamily="34" charset="-128"/>
                <a:cs typeface="Arial" panose="020B0604020202020204" pitchFamily="34" charset="0"/>
              </a:rPr>
              <a:t>The Preschool Curriculum Framework ‟…presents strategies and information to enrich learning and development opportunities for all of California’s preschool children” (PCF, Vol. 1, p. v).</a:t>
            </a:r>
          </a:p>
          <a:p>
            <a:pPr eaLnBrk="1" hangingPunct="1">
              <a:spcBef>
                <a:spcPct val="0"/>
              </a:spcBef>
            </a:pPr>
            <a:endParaRPr lang="en-US" altLang="en-US" dirty="0">
              <a:latin typeface="Arial" panose="020B0604020202020204" pitchFamily="34" charset="0"/>
              <a:cs typeface="Arial" panose="020B0604020202020204" pitchFamily="34" charset="0"/>
            </a:endParaRPr>
          </a:p>
          <a:p>
            <a:pPr eaLnBrk="1" hangingPunct="1">
              <a:spcBef>
                <a:spcPct val="0"/>
              </a:spcBef>
            </a:pPr>
            <a:r>
              <a:rPr lang="en-US" altLang="en-US" dirty="0">
                <a:latin typeface="Arial" panose="020B0604020202020204" pitchFamily="34" charset="0"/>
                <a:cs typeface="Arial" panose="020B0604020202020204" pitchFamily="34" charset="0"/>
              </a:rPr>
              <a:t>This resource provides teachers with the opportunity to gain ideas and expand their creativity. </a:t>
            </a:r>
          </a:p>
          <a:p>
            <a:pPr eaLnBrk="1" hangingPunct="1">
              <a:spcBef>
                <a:spcPct val="0"/>
              </a:spcBef>
            </a:pPr>
            <a:endParaRPr lang="en-US" altLang="en-US" dirty="0">
              <a:latin typeface="Arial" panose="020B0604020202020204" pitchFamily="34" charset="0"/>
              <a:cs typeface="Arial" panose="020B0604020202020204" pitchFamily="34" charset="0"/>
            </a:endParaRPr>
          </a:p>
        </p:txBody>
      </p:sp>
      <p:sp>
        <p:nvSpPr>
          <p:cNvPr id="798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D32A6EF-DCD7-4B55-A73B-CF78BA716630}" type="slidenum">
              <a:rPr lang="en-US" altLang="en-US">
                <a:ea typeface="ＭＳ Ｐゴシック" panose="020B0600070205080204" pitchFamily="34" charset="-128"/>
              </a:rPr>
              <a:pPr/>
              <a:t>16</a:t>
            </a:fld>
            <a:endParaRPr lang="en-US" altLang="en-US" dirty="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a:ln/>
        </p:spPr>
      </p:sp>
      <p:sp>
        <p:nvSpPr>
          <p:cNvPr id="81922" name="Notes Placeholder 2"/>
          <p:cNvSpPr>
            <a:spLocks noGrp="1"/>
          </p:cNvSpPr>
          <p:nvPr>
            <p:ph type="body" idx="1"/>
          </p:nvPr>
        </p:nvSpPr>
        <p:spPr>
          <a:xfrm>
            <a:off x="685800" y="4343400"/>
            <a:ext cx="5486400" cy="4495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cs typeface="Arial" panose="020B0604020202020204" pitchFamily="34" charset="0"/>
              </a:rPr>
              <a:t>Presenter Remarks:</a:t>
            </a:r>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The Preschool Learning Foundations for physical development are organized in terms of three strands: </a:t>
            </a:r>
          </a:p>
          <a:p>
            <a:r>
              <a:rPr lang="en-US" altLang="en-US" dirty="0">
                <a:latin typeface="Arial" panose="020B0604020202020204" pitchFamily="34" charset="0"/>
                <a:cs typeface="Arial" panose="020B0604020202020204" pitchFamily="34" charset="0"/>
              </a:rPr>
              <a:t>• Fundamental Movement Skills </a:t>
            </a:r>
          </a:p>
          <a:p>
            <a:r>
              <a:rPr lang="en-US" altLang="en-US" dirty="0">
                <a:latin typeface="Arial" panose="020B0604020202020204" pitchFamily="34" charset="0"/>
                <a:cs typeface="Arial" panose="020B0604020202020204" pitchFamily="34" charset="0"/>
              </a:rPr>
              <a:t>• Perceptual–Motor Skills and Movement Concepts </a:t>
            </a:r>
          </a:p>
          <a:p>
            <a:r>
              <a:rPr lang="en-US" altLang="en-US" dirty="0">
                <a:latin typeface="Arial" panose="020B0604020202020204" pitchFamily="34" charset="0"/>
                <a:cs typeface="Arial" panose="020B0604020202020204" pitchFamily="34" charset="0"/>
              </a:rPr>
              <a:t>• Active Physical Play </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“The first strand is Fundamental Movement Skills. Most preschool [and TK] children can acquire reasonable levels of competence in a wide range of movement activities, including </a:t>
            </a:r>
            <a:r>
              <a:rPr lang="en-US" altLang="en-US" b="1" dirty="0">
                <a:latin typeface="Arial" panose="020B0604020202020204" pitchFamily="34" charset="0"/>
                <a:cs typeface="Arial" panose="020B0604020202020204" pitchFamily="34" charset="0"/>
              </a:rPr>
              <a:t>balance</a:t>
            </a:r>
            <a:r>
              <a:rPr lang="en-US" altLang="en-US" dirty="0">
                <a:latin typeface="Arial" panose="020B0604020202020204" pitchFamily="34" charset="0"/>
                <a:cs typeface="Arial" panose="020B0604020202020204" pitchFamily="34" charset="0"/>
              </a:rPr>
              <a:t>, </a:t>
            </a:r>
            <a:r>
              <a:rPr lang="en-US" altLang="en-US" b="1" dirty="0">
                <a:latin typeface="Arial" panose="020B0604020202020204" pitchFamily="34" charset="0"/>
                <a:cs typeface="Arial" panose="020B0604020202020204" pitchFamily="34" charset="0"/>
              </a:rPr>
              <a:t>locomotor skills</a:t>
            </a:r>
            <a:r>
              <a:rPr lang="en-US" altLang="en-US" dirty="0">
                <a:latin typeface="Arial" panose="020B0604020202020204" pitchFamily="34" charset="0"/>
                <a:cs typeface="Arial" panose="020B0604020202020204" pitchFamily="34" charset="0"/>
              </a:rPr>
              <a:t>, and </a:t>
            </a:r>
            <a:r>
              <a:rPr lang="en-US" altLang="en-US" b="1" dirty="0">
                <a:latin typeface="Arial" panose="020B0604020202020204" pitchFamily="34" charset="0"/>
                <a:cs typeface="Arial" panose="020B0604020202020204" pitchFamily="34" charset="0"/>
              </a:rPr>
              <a:t>manipulative skills </a:t>
            </a:r>
            <a:r>
              <a:rPr lang="en-US" altLang="en-US" dirty="0">
                <a:latin typeface="Arial" panose="020B0604020202020204" pitchFamily="34" charset="0"/>
                <a:cs typeface="Arial" panose="020B0604020202020204" pitchFamily="34" charset="0"/>
              </a:rPr>
              <a:t>(both gross motor and fine motor), when given opportunities for instruction and practice in an enriched environment. The second strand is Perceptual–Motor Skills and Movement Concepts. This strand focuses on the development of </a:t>
            </a:r>
            <a:r>
              <a:rPr lang="en-US" altLang="en-US" b="1" dirty="0">
                <a:latin typeface="Arial" panose="020B0604020202020204" pitchFamily="34" charset="0"/>
                <a:cs typeface="Arial" panose="020B0604020202020204" pitchFamily="34" charset="0"/>
              </a:rPr>
              <a:t>body awareness</a:t>
            </a:r>
            <a:r>
              <a:rPr lang="en-US" altLang="en-US" dirty="0">
                <a:latin typeface="Arial" panose="020B0604020202020204" pitchFamily="34" charset="0"/>
                <a:cs typeface="Arial" panose="020B0604020202020204" pitchFamily="34" charset="0"/>
              </a:rPr>
              <a:t>, </a:t>
            </a:r>
            <a:r>
              <a:rPr lang="en-US" altLang="en-US" b="1" dirty="0">
                <a:latin typeface="Arial" panose="020B0604020202020204" pitchFamily="34" charset="0"/>
                <a:cs typeface="Arial" panose="020B0604020202020204" pitchFamily="34" charset="0"/>
              </a:rPr>
              <a:t>spatial awareness</a:t>
            </a:r>
            <a:r>
              <a:rPr lang="en-US" altLang="en-US" dirty="0">
                <a:latin typeface="Arial" panose="020B0604020202020204" pitchFamily="34" charset="0"/>
                <a:cs typeface="Arial" panose="020B0604020202020204" pitchFamily="34" charset="0"/>
              </a:rPr>
              <a:t>, and </a:t>
            </a:r>
            <a:r>
              <a:rPr lang="en-US" altLang="en-US" b="1" dirty="0">
                <a:latin typeface="Arial" panose="020B0604020202020204" pitchFamily="34" charset="0"/>
                <a:cs typeface="Arial" panose="020B0604020202020204" pitchFamily="34" charset="0"/>
              </a:rPr>
              <a:t>directional awareness</a:t>
            </a:r>
            <a:r>
              <a:rPr lang="en-US" altLang="en-US" dirty="0">
                <a:latin typeface="Arial" panose="020B0604020202020204" pitchFamily="34" charset="0"/>
                <a:cs typeface="Arial" panose="020B0604020202020204" pitchFamily="34" charset="0"/>
              </a:rPr>
              <a:t>. These skills are important for interacting with others and for exploring the environment. The third strand is Active Physical Play. Active physical play promotes children’s health and physical fitness by increasing their levels of </a:t>
            </a:r>
            <a:r>
              <a:rPr lang="en-US" altLang="en-US" b="1" dirty="0">
                <a:latin typeface="Arial" panose="020B0604020202020204" pitchFamily="34" charset="0"/>
                <a:cs typeface="Arial" panose="020B0604020202020204" pitchFamily="34" charset="0"/>
              </a:rPr>
              <a:t>active participation</a:t>
            </a:r>
            <a:r>
              <a:rPr lang="en-US" altLang="en-US" dirty="0">
                <a:latin typeface="Arial" panose="020B0604020202020204" pitchFamily="34" charset="0"/>
                <a:cs typeface="Arial" panose="020B0604020202020204" pitchFamily="34" charset="0"/>
              </a:rPr>
              <a:t>, </a:t>
            </a:r>
            <a:r>
              <a:rPr lang="en-US" altLang="en-US" b="1" dirty="0">
                <a:latin typeface="Arial" panose="020B0604020202020204" pitchFamily="34" charset="0"/>
                <a:cs typeface="Arial" panose="020B0604020202020204" pitchFamily="34" charset="0"/>
              </a:rPr>
              <a:t>cardiovascular endurance</a:t>
            </a:r>
            <a:r>
              <a:rPr lang="en-US" altLang="en-US" dirty="0">
                <a:latin typeface="Arial" panose="020B0604020202020204" pitchFamily="34" charset="0"/>
                <a:cs typeface="Arial" panose="020B0604020202020204" pitchFamily="34" charset="0"/>
              </a:rPr>
              <a:t>, </a:t>
            </a:r>
            <a:r>
              <a:rPr lang="en-US" altLang="en-US" b="1" dirty="0">
                <a:latin typeface="Arial" panose="020B0604020202020204" pitchFamily="34" charset="0"/>
                <a:cs typeface="Arial" panose="020B0604020202020204" pitchFamily="34" charset="0"/>
              </a:rPr>
              <a:t>muscular strength</a:t>
            </a:r>
            <a:r>
              <a:rPr lang="en-US" altLang="en-US" dirty="0">
                <a:latin typeface="Arial" panose="020B0604020202020204" pitchFamily="34" charset="0"/>
                <a:cs typeface="Arial" panose="020B0604020202020204" pitchFamily="34" charset="0"/>
              </a:rPr>
              <a:t>, </a:t>
            </a:r>
            <a:r>
              <a:rPr lang="en-US" altLang="en-US" b="1" dirty="0">
                <a:latin typeface="Arial" panose="020B0604020202020204" pitchFamily="34" charset="0"/>
                <a:cs typeface="Arial" panose="020B0604020202020204" pitchFamily="34" charset="0"/>
              </a:rPr>
              <a:t>muscular endurance</a:t>
            </a:r>
            <a:r>
              <a:rPr lang="en-US" altLang="en-US" dirty="0">
                <a:latin typeface="Arial" panose="020B0604020202020204" pitchFamily="34" charset="0"/>
                <a:cs typeface="Arial" panose="020B0604020202020204" pitchFamily="34" charset="0"/>
              </a:rPr>
              <a:t>, and </a:t>
            </a:r>
            <a:r>
              <a:rPr lang="en-US" altLang="en-US" b="1" dirty="0">
                <a:latin typeface="Arial" panose="020B0604020202020204" pitchFamily="34" charset="0"/>
                <a:cs typeface="Arial" panose="020B0604020202020204" pitchFamily="34" charset="0"/>
              </a:rPr>
              <a:t>flexibility” </a:t>
            </a:r>
            <a:r>
              <a:rPr lang="en-US" altLang="ja-JP" dirty="0"/>
              <a:t>(PCF, Vol. 2, </a:t>
            </a:r>
            <a:r>
              <a:rPr lang="en-US" dirty="0">
                <a:latin typeface="Arial" pitchFamily="-1" charset="0"/>
                <a:ea typeface="ＭＳ Ｐゴシック" pitchFamily="-1" charset="-128"/>
                <a:cs typeface="ＭＳ Ｐゴシック" pitchFamily="-1" charset="-128"/>
              </a:rPr>
              <a:t>p. </a:t>
            </a:r>
            <a:r>
              <a:rPr lang="en-US" altLang="ja-JP" dirty="0"/>
              <a:t>138). </a:t>
            </a:r>
          </a:p>
          <a:p>
            <a:endParaRPr lang="en-US" alt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itchFamily="27" charset="0"/>
                <a:ea typeface="Arial" pitchFamily="27" charset="0"/>
                <a:cs typeface="Arial" pitchFamily="27" charset="0"/>
              </a:rPr>
              <a:t>Each strand has its own individual module for which CPIN provides professional learning.</a:t>
            </a:r>
            <a:r>
              <a:rPr lang="en-US" dirty="0">
                <a:effectLst/>
              </a:rPr>
              <a:t> </a:t>
            </a:r>
            <a:endParaRPr lang="en-US" altLang="en-US" dirty="0">
              <a:latin typeface="Arial" panose="020B0604020202020204" pitchFamily="34" charset="0"/>
              <a:cs typeface="Arial" panose="020B0604020202020204" pitchFamily="34" charset="0"/>
            </a:endParaRPr>
          </a:p>
        </p:txBody>
      </p:sp>
      <p:sp>
        <p:nvSpPr>
          <p:cNvPr id="819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1996989-DE9A-4EF4-92BF-58AE069E29BA}" type="slidenum">
              <a:rPr lang="en-US" altLang="en-US"/>
              <a:pPr>
                <a:spcBef>
                  <a:spcPct val="0"/>
                </a:spcBef>
              </a:pPr>
              <a:t>17</a:t>
            </a:fld>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F8CBC6F-E627-4EFE-92A9-264A02801DD4}" type="slidenum">
              <a:rPr lang="en-US" altLang="en-US"/>
              <a:pPr>
                <a:spcBef>
                  <a:spcPct val="0"/>
                </a:spcBef>
              </a:pPr>
              <a:t>18</a:t>
            </a:fld>
            <a:endParaRPr lang="en-US" altLang="en-US" dirty="0"/>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xfrm>
            <a:off x="685800" y="4323012"/>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kern="1200" dirty="0">
                <a:solidFill>
                  <a:schemeClr val="tx1"/>
                </a:solidFill>
                <a:effectLst/>
                <a:latin typeface="Arial" pitchFamily="27" charset="0"/>
                <a:ea typeface="Arial" pitchFamily="27" charset="0"/>
                <a:cs typeface="Arial" pitchFamily="27" charset="0"/>
              </a:rPr>
              <a:t>Activity 2: Which Substrand Am I? </a:t>
            </a:r>
          </a:p>
          <a:p>
            <a:endParaRPr lang="en-US" altLang="en-US" sz="1100" b="1" kern="1200" dirty="0">
              <a:solidFill>
                <a:schemeClr val="tx1"/>
              </a:solidFill>
              <a:effectLst/>
              <a:latin typeface="Arial" pitchFamily="27" charset="0"/>
              <a:cs typeface="Arial" pitchFamily="27" charset="0"/>
            </a:endParaRPr>
          </a:p>
          <a:p>
            <a:r>
              <a:rPr lang="en-US" altLang="en-US" sz="1100" b="1" dirty="0">
                <a:latin typeface="Arial" panose="020B0604020202020204" pitchFamily="34" charset="0"/>
                <a:cs typeface="Arial" panose="020B0604020202020204" pitchFamily="34" charset="0"/>
              </a:rPr>
              <a:t>Presenter Remarks:</a:t>
            </a:r>
          </a:p>
          <a:p>
            <a:r>
              <a:rPr lang="en-US" altLang="en-US" sz="1100" dirty="0">
                <a:latin typeface="Arial" panose="020B0604020202020204" pitchFamily="34" charset="0"/>
                <a:cs typeface="Arial" panose="020B0604020202020204" pitchFamily="34" charset="0"/>
              </a:rPr>
              <a:t>There are two envelopes on your table. Please open each envelope and notice that one envelope has substrand cards;</a:t>
            </a:r>
            <a:r>
              <a:rPr lang="en-US" altLang="en-US" sz="1100" baseline="0" dirty="0">
                <a:latin typeface="Arial" panose="020B0604020202020204" pitchFamily="34" charset="0"/>
                <a:cs typeface="Arial" panose="020B0604020202020204" pitchFamily="34" charset="0"/>
              </a:rPr>
              <a:t> and</a:t>
            </a:r>
            <a:r>
              <a:rPr lang="en-US" altLang="en-US" sz="1100" dirty="0">
                <a:latin typeface="Arial" panose="020B0604020202020204" pitchFamily="34" charset="0"/>
                <a:cs typeface="Arial" panose="020B0604020202020204" pitchFamily="34" charset="0"/>
              </a:rPr>
              <a:t> the other envelope contains nine photos.  Your task, as a table, is to cooperatively decide which card and photo match. You have seven minutes to complete this task.  </a:t>
            </a:r>
          </a:p>
          <a:p>
            <a:r>
              <a:rPr lang="en-US" sz="1200" kern="1200" dirty="0">
                <a:solidFill>
                  <a:schemeClr val="tx1"/>
                </a:solidFill>
                <a:effectLst/>
                <a:latin typeface="Arial" pitchFamily="27" charset="0"/>
                <a:ea typeface="Arial" pitchFamily="27" charset="0"/>
                <a:cs typeface="Arial" pitchFamily="27" charset="0"/>
              </a:rPr>
              <a:t>                       </a:t>
            </a:r>
          </a:p>
          <a:p>
            <a:r>
              <a:rPr lang="en-US" sz="1200" b="1" kern="1200" cap="all" dirty="0">
                <a:solidFill>
                  <a:schemeClr val="tx1"/>
                </a:solidFill>
                <a:effectLst/>
                <a:latin typeface="Arial" pitchFamily="27" charset="0"/>
                <a:ea typeface="Arial" pitchFamily="27" charset="0"/>
                <a:cs typeface="Arial" pitchFamily="27" charset="0"/>
              </a:rPr>
              <a:t>intent: </a:t>
            </a:r>
            <a:endParaRPr lang="en-US" sz="1200" kern="1200" dirty="0">
              <a:solidFill>
                <a:schemeClr val="tx1"/>
              </a:solidFill>
              <a:effectLst/>
              <a:latin typeface="Arial" pitchFamily="27" charset="0"/>
              <a:ea typeface="Arial" pitchFamily="27" charset="0"/>
              <a:cs typeface="Arial" pitchFamily="27" charset="0"/>
            </a:endParaRPr>
          </a:p>
          <a:p>
            <a:r>
              <a:rPr lang="en-US" sz="1200" kern="1200" dirty="0">
                <a:solidFill>
                  <a:schemeClr val="tx1"/>
                </a:solidFill>
                <a:effectLst/>
                <a:latin typeface="Arial" pitchFamily="27" charset="0"/>
                <a:ea typeface="Arial" pitchFamily="27" charset="0"/>
                <a:cs typeface="Arial" pitchFamily="27" charset="0"/>
              </a:rPr>
              <a:t>Give participants an opportunity to become familiar with the physical development framework.</a:t>
            </a:r>
          </a:p>
          <a:p>
            <a:r>
              <a:rPr lang="en-US" sz="1200" kern="1200" dirty="0">
                <a:solidFill>
                  <a:schemeClr val="tx1"/>
                </a:solidFill>
                <a:effectLst/>
                <a:latin typeface="Arial" pitchFamily="27" charset="0"/>
                <a:ea typeface="Arial" pitchFamily="27" charset="0"/>
                <a:cs typeface="Arial" pitchFamily="27" charset="0"/>
              </a:rPr>
              <a:t> </a:t>
            </a:r>
          </a:p>
          <a:p>
            <a:r>
              <a:rPr lang="en-US" sz="1200" b="1" kern="1200" dirty="0">
                <a:solidFill>
                  <a:schemeClr val="tx1"/>
                </a:solidFill>
                <a:effectLst/>
                <a:latin typeface="Arial" pitchFamily="27" charset="0"/>
                <a:ea typeface="Arial" pitchFamily="27" charset="0"/>
                <a:cs typeface="Arial" pitchFamily="27" charset="0"/>
              </a:rPr>
              <a:t>OUTCOME: </a:t>
            </a:r>
            <a:endParaRPr lang="en-US" sz="1200" kern="1200" dirty="0">
              <a:solidFill>
                <a:schemeClr val="tx1"/>
              </a:solidFill>
              <a:effectLst/>
              <a:latin typeface="Arial" pitchFamily="27" charset="0"/>
              <a:ea typeface="Arial" pitchFamily="27" charset="0"/>
              <a:cs typeface="Arial" pitchFamily="27" charset="0"/>
            </a:endParaRPr>
          </a:p>
          <a:p>
            <a:r>
              <a:rPr lang="en-US" sz="1200" kern="1200" dirty="0">
                <a:solidFill>
                  <a:schemeClr val="tx1"/>
                </a:solidFill>
                <a:effectLst/>
                <a:latin typeface="Arial" pitchFamily="27" charset="0"/>
                <a:ea typeface="Arial" pitchFamily="27" charset="0"/>
                <a:cs typeface="Arial" pitchFamily="27" charset="0"/>
              </a:rPr>
              <a:t>Participants will look at the physical development handouts copied from the Preschool Learning Foundations and Preschool Curriculum Framework to identify which physical development substrand matches the correct pictures. </a:t>
            </a:r>
          </a:p>
          <a:p>
            <a:r>
              <a:rPr lang="en-US" sz="1200" kern="1200" dirty="0">
                <a:solidFill>
                  <a:schemeClr val="tx1"/>
                </a:solidFill>
                <a:effectLst/>
                <a:latin typeface="Arial" pitchFamily="27" charset="0"/>
                <a:ea typeface="Arial" pitchFamily="27" charset="0"/>
                <a:cs typeface="Arial" pitchFamily="27" charset="0"/>
              </a:rPr>
              <a:t> </a:t>
            </a:r>
          </a:p>
          <a:p>
            <a:r>
              <a:rPr lang="en-US" sz="1200" b="1" kern="1200" cap="all" dirty="0">
                <a:solidFill>
                  <a:schemeClr val="tx1"/>
                </a:solidFill>
                <a:effectLst/>
                <a:latin typeface="Arial" pitchFamily="27" charset="0"/>
                <a:ea typeface="Arial" pitchFamily="27" charset="0"/>
                <a:cs typeface="Arial" pitchFamily="27" charset="0"/>
              </a:rPr>
              <a:t>Materials Required: </a:t>
            </a:r>
            <a:endParaRPr lang="en-US" sz="1200" kern="1200" dirty="0">
              <a:solidFill>
                <a:schemeClr val="tx1"/>
              </a:solidFill>
              <a:effectLst/>
              <a:latin typeface="Arial" pitchFamily="27" charset="0"/>
              <a:ea typeface="Arial" pitchFamily="27" charset="0"/>
              <a:cs typeface="Arial" pitchFamily="27" charset="0"/>
            </a:endParaRP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One per participant – Handout 2: Physical Development Domain Alignment and Handout 5: PCF PD Chapter (pages 131-138)</a:t>
            </a: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One per table - Physical Development Strand Activity Cards (envelope with laminated nine substrand cards)</a:t>
            </a: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One per table – Photo Envelope with nine photos that illustrate the nine substrands  </a:t>
            </a:r>
          </a:p>
          <a:p>
            <a:endParaRPr lang="en-US" sz="1200" b="1" kern="1200" cap="all" dirty="0">
              <a:solidFill>
                <a:schemeClr val="tx1"/>
              </a:solidFill>
              <a:effectLst/>
              <a:latin typeface="Arial" pitchFamily="27" charset="0"/>
              <a:ea typeface="Arial" pitchFamily="27" charset="0"/>
              <a:cs typeface="Arial" pitchFamily="27" charset="0"/>
            </a:endParaRPr>
          </a:p>
          <a:p>
            <a:r>
              <a:rPr lang="en-US" sz="1200" b="1" kern="1200" cap="all" dirty="0">
                <a:solidFill>
                  <a:schemeClr val="tx1"/>
                </a:solidFill>
                <a:effectLst/>
                <a:latin typeface="Arial" pitchFamily="27" charset="0"/>
                <a:ea typeface="Arial" pitchFamily="27" charset="0"/>
                <a:cs typeface="Arial" pitchFamily="27" charset="0"/>
              </a:rPr>
              <a:t>Time:</a:t>
            </a:r>
            <a:r>
              <a:rPr lang="en-US" sz="1200" kern="1200" dirty="0">
                <a:solidFill>
                  <a:schemeClr val="tx1"/>
                </a:solidFill>
                <a:effectLst/>
                <a:latin typeface="Arial" pitchFamily="27" charset="0"/>
                <a:ea typeface="Arial" pitchFamily="27" charset="0"/>
                <a:cs typeface="Arial" pitchFamily="27" charset="0"/>
              </a:rPr>
              <a:t> 10 min.</a:t>
            </a:r>
          </a:p>
          <a:p>
            <a:r>
              <a:rPr lang="en-US" sz="1200" b="1" kern="1200" cap="all" dirty="0">
                <a:solidFill>
                  <a:schemeClr val="tx1"/>
                </a:solidFill>
                <a:effectLst/>
                <a:latin typeface="Arial" pitchFamily="27" charset="0"/>
                <a:ea typeface="Arial" pitchFamily="27" charset="0"/>
                <a:cs typeface="Arial" pitchFamily="27" charset="0"/>
              </a:rPr>
              <a:t> </a:t>
            </a:r>
            <a:br>
              <a:rPr lang="en-US" sz="1100" dirty="0">
                <a:effectLst/>
              </a:rPr>
            </a:br>
            <a:r>
              <a:rPr lang="en-US" sz="1200" b="1" kern="1200" cap="all" dirty="0">
                <a:solidFill>
                  <a:schemeClr val="tx1"/>
                </a:solidFill>
                <a:effectLst/>
                <a:latin typeface="Arial" pitchFamily="27" charset="0"/>
                <a:ea typeface="Arial" pitchFamily="27" charset="0"/>
                <a:cs typeface="Arial" pitchFamily="27" charset="0"/>
              </a:rPr>
              <a:t>Process: </a:t>
            </a:r>
            <a:endParaRPr lang="en-US" sz="1200" kern="1200" dirty="0">
              <a:solidFill>
                <a:schemeClr val="tx1"/>
              </a:solidFill>
              <a:effectLst/>
              <a:latin typeface="Arial" pitchFamily="27" charset="0"/>
              <a:ea typeface="Arial" pitchFamily="27" charset="0"/>
              <a:cs typeface="Arial" pitchFamily="27" charset="0"/>
            </a:endParaRPr>
          </a:p>
          <a:p>
            <a:pPr marL="228600" lvl="0" indent="-228600">
              <a:buFont typeface="+mj-lt"/>
              <a:buAutoNum type="arabicPeriod"/>
            </a:pPr>
            <a:r>
              <a:rPr lang="en-US" sz="1200" kern="1200" dirty="0">
                <a:solidFill>
                  <a:schemeClr val="tx1"/>
                </a:solidFill>
                <a:effectLst/>
                <a:latin typeface="Arial" pitchFamily="27" charset="0"/>
                <a:ea typeface="Arial" pitchFamily="27" charset="0"/>
                <a:cs typeface="Arial" pitchFamily="27" charset="0"/>
              </a:rPr>
              <a:t>Prior to activity, place Physical Development Strand Activity Cards and Photo Envelope on each table.</a:t>
            </a:r>
          </a:p>
          <a:p>
            <a:pPr marL="228600" lvl="0" indent="-228600">
              <a:buFont typeface="+mj-lt"/>
              <a:buAutoNum type="arabicPeriod"/>
            </a:pPr>
            <a:r>
              <a:rPr lang="en-US" sz="1200" kern="1200" dirty="0">
                <a:solidFill>
                  <a:schemeClr val="tx1"/>
                </a:solidFill>
                <a:effectLst/>
                <a:latin typeface="Arial" pitchFamily="27" charset="0"/>
                <a:ea typeface="Arial" pitchFamily="27" charset="0"/>
                <a:cs typeface="Arial" pitchFamily="27" charset="0"/>
              </a:rPr>
              <a:t>Participants work cooperatively as a table to research and match each substrand card to a photo using Handout 2 Physical Development Domain Alignment and Handout 5: PCF PD Chapter (pages 131-138).</a:t>
            </a:r>
          </a:p>
          <a:p>
            <a:pPr marL="228600" lvl="0" indent="-228600">
              <a:buFont typeface="+mj-lt"/>
              <a:buAutoNum type="arabicPeriod"/>
            </a:pPr>
            <a:r>
              <a:rPr lang="en-US" sz="1200" kern="1200" dirty="0">
                <a:solidFill>
                  <a:schemeClr val="tx1"/>
                </a:solidFill>
                <a:effectLst/>
                <a:latin typeface="Arial" pitchFamily="27" charset="0"/>
                <a:ea typeface="Arial" pitchFamily="27" charset="0"/>
                <a:cs typeface="Arial" pitchFamily="27" charset="0"/>
              </a:rPr>
              <a:t>Facilitators move around the room to support participants and listen to conversations.</a:t>
            </a:r>
          </a:p>
          <a:p>
            <a:pPr marL="228600" lvl="0" indent="-228600">
              <a:buFont typeface="+mj-lt"/>
              <a:buAutoNum type="arabicPeriod"/>
            </a:pPr>
            <a:r>
              <a:rPr lang="en-US" sz="1200" kern="1200" dirty="0">
                <a:solidFill>
                  <a:schemeClr val="tx1"/>
                </a:solidFill>
                <a:effectLst/>
                <a:latin typeface="Arial" pitchFamily="27" charset="0"/>
                <a:ea typeface="Arial" pitchFamily="27" charset="0"/>
                <a:cs typeface="Arial" pitchFamily="27" charset="0"/>
              </a:rPr>
              <a:t>Share out results by holding up one picture and asking for answer from the group. If a table has a different answer, ask if someone is willing to share their rationale. It is okay if there are different interpretations. If someone has a different viewpoint, it is important that participants feel safe to share. </a:t>
            </a:r>
          </a:p>
          <a:p>
            <a:r>
              <a:rPr lang="en-US" sz="1200" kern="1200" dirty="0">
                <a:solidFill>
                  <a:schemeClr val="tx1"/>
                </a:solidFill>
                <a:effectLst/>
                <a:latin typeface="Arial" pitchFamily="27" charset="0"/>
                <a:ea typeface="Arial" pitchFamily="27" charset="0"/>
                <a:cs typeface="Arial" pitchFamily="27" charset="0"/>
              </a:rPr>
              <a:t> </a:t>
            </a:r>
          </a:p>
          <a:p>
            <a:r>
              <a:rPr lang="en-US" sz="1200" b="1" kern="1200" dirty="0">
                <a:solidFill>
                  <a:schemeClr val="tx1"/>
                </a:solidFill>
                <a:effectLst/>
                <a:latin typeface="Arial" pitchFamily="27" charset="0"/>
                <a:ea typeface="Arial" pitchFamily="27" charset="0"/>
                <a:cs typeface="Arial" pitchFamily="27" charset="0"/>
              </a:rPr>
              <a:t>OPTIONS:</a:t>
            </a:r>
            <a:endParaRPr lang="en-US" sz="1200" kern="1200" dirty="0">
              <a:solidFill>
                <a:schemeClr val="tx1"/>
              </a:solidFill>
              <a:effectLst/>
              <a:latin typeface="Arial" pitchFamily="27" charset="0"/>
              <a:ea typeface="Arial" pitchFamily="27" charset="0"/>
              <a:cs typeface="Arial" pitchFamily="27" charset="0"/>
            </a:endParaRP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Use photos of children engaged in physical activities instead of the ones provided for this activity.</a:t>
            </a: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Show video clips and ask people to identify the strand by holding up the foundation substrand card.</a:t>
            </a: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Have facilitator act out a substrand and participants hold up the foundations substrand card that matches the action.</a:t>
            </a: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Facilitator can hold up a substrand card, or project the substrand name on the screen, and ask the group to stand and demonstrate it.</a:t>
            </a: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If not laminated, materials may be printed on cardstock.</a:t>
            </a:r>
          </a:p>
          <a:p>
            <a:endParaRPr lang="en-US" altLang="en-US" dirty="0">
              <a:solidFill>
                <a:srgbClr val="CC00FF"/>
              </a:solidFill>
              <a:latin typeface="Arial" panose="020B0604020202020204" pitchFamily="34" charset="0"/>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noTextEdit="1"/>
          </p:cNvSpPr>
          <p:nvPr>
            <p:ph type="sldImg"/>
          </p:nvPr>
        </p:nvSpPr>
        <p:spPr>
          <a:ln/>
        </p:spPr>
      </p:sp>
      <p:sp>
        <p:nvSpPr>
          <p:cNvPr id="860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cs typeface="Arial" panose="020B0604020202020204" pitchFamily="34" charset="0"/>
              </a:rPr>
              <a:t>Presenter Remarks:</a:t>
            </a:r>
          </a:p>
          <a:p>
            <a:r>
              <a:rPr lang="en-US" altLang="en-US" i="0" dirty="0">
                <a:latin typeface="Arial" panose="020B0604020202020204" pitchFamily="34" charset="0"/>
                <a:cs typeface="Arial" panose="020B0604020202020204" pitchFamily="34" charset="0"/>
              </a:rPr>
              <a:t>Please find Handout 1: Physical Development Foundations Map.</a:t>
            </a:r>
          </a:p>
          <a:p>
            <a:endParaRPr lang="en-US" altLang="en-US" i="1" dirty="0">
              <a:latin typeface="Arial" panose="020B0604020202020204" pitchFamily="34" charset="0"/>
              <a:cs typeface="Arial" panose="020B0604020202020204" pitchFamily="34" charset="0"/>
            </a:endParaRPr>
          </a:p>
          <a:p>
            <a:r>
              <a:rPr lang="en-US" altLang="en-US" i="1" dirty="0">
                <a:latin typeface="Arial" panose="020B0604020202020204" pitchFamily="34" charset="0"/>
                <a:cs typeface="Arial" panose="020B0604020202020204" pitchFamily="34" charset="0"/>
              </a:rPr>
              <a:t>Discuss each area of the map. </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Children are different and may not demonstrate the behaviors in the examples exactly as stated. The examples listed under each foundation give a range of possible ways in which children can demonstrate a foundation. The examples suggest different kinds of contexts in which children may show the competencies reflected in the foundations.  </a:t>
            </a:r>
          </a:p>
        </p:txBody>
      </p:sp>
      <p:sp>
        <p:nvSpPr>
          <p:cNvPr id="860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F0ABEBD3-ECC7-44CF-8234-29CDD4B7ACD3}" type="slidenum">
              <a:rPr lang="en-US" altLang="en-US"/>
              <a:pPr>
                <a:spcBef>
                  <a:spcPct val="0"/>
                </a:spcBef>
              </a:pPr>
              <a:t>19</a:t>
            </a:fld>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defRPr/>
            </a:pPr>
            <a:r>
              <a:rPr lang="en-US" b="1" dirty="0">
                <a:latin typeface="Arial" charset="0"/>
                <a:ea typeface="MS PGothic" charset="0"/>
                <a:cs typeface="Arial" charset="0"/>
              </a:rPr>
              <a:t>Presenter Remarks:</a:t>
            </a:r>
          </a:p>
          <a:p>
            <a:pPr>
              <a:spcBef>
                <a:spcPts val="0"/>
              </a:spcBef>
              <a:defRPr/>
            </a:pPr>
            <a:r>
              <a:rPr lang="en-US" dirty="0">
                <a:latin typeface="Arial" charset="0"/>
                <a:ea typeface="MS PGothic" charset="0"/>
                <a:cs typeface="Arial" charset="0"/>
              </a:rPr>
              <a:t>This slide shows what we will share in today’s training. </a:t>
            </a:r>
          </a:p>
          <a:p>
            <a:pPr marL="0" indent="0">
              <a:spcBef>
                <a:spcPts val="0"/>
              </a:spcBef>
              <a:buFont typeface="Arial" panose="020B0604020202020204" pitchFamily="34" charset="0"/>
              <a:buNone/>
              <a:defRPr/>
            </a:pPr>
            <a:endParaRPr lang="en-US" altLang="en-US" b="1" dirty="0"/>
          </a:p>
          <a:p>
            <a:pPr>
              <a:spcBef>
                <a:spcPts val="0"/>
              </a:spcBef>
              <a:defRPr/>
            </a:pPr>
            <a:r>
              <a:rPr lang="en-US" altLang="en-US" dirty="0"/>
              <a:t>Objectives:</a:t>
            </a:r>
          </a:p>
          <a:p>
            <a:pPr marL="171450" indent="-171450">
              <a:buFont typeface="Arial" panose="020B0604020202020204" pitchFamily="34" charset="0"/>
              <a:buChar char="•"/>
            </a:pPr>
            <a:r>
              <a:rPr lang="en-US" altLang="en-US" sz="1200" dirty="0">
                <a:solidFill>
                  <a:prstClr val="black"/>
                </a:solidFill>
                <a:ea typeface="MS PGothic" panose="020B0600070205080204" pitchFamily="34" charset="-128"/>
              </a:rPr>
              <a:t>Gain understanding of key concepts from the </a:t>
            </a:r>
            <a:r>
              <a:rPr lang="en-US" altLang="en-US" sz="1200" i="1" dirty="0">
                <a:solidFill>
                  <a:prstClr val="black"/>
                </a:solidFill>
                <a:ea typeface="MS PGothic" panose="020B0600070205080204" pitchFamily="34" charset="-128"/>
              </a:rPr>
              <a:t>California Preschool Learning Foundations, Volume 2 and the California Preschool Curriculum Framework, Volume 2— </a:t>
            </a:r>
            <a:r>
              <a:rPr lang="en-US" altLang="en-US" sz="1200" dirty="0"/>
              <a:t>Physical Development domain.</a:t>
            </a:r>
          </a:p>
          <a:p>
            <a:pPr marL="171450" lvl="0" indent="-171450">
              <a:buFont typeface="Arial" panose="020B0604020202020204" pitchFamily="34" charset="0"/>
              <a:buChar char="•"/>
            </a:pPr>
            <a:r>
              <a:rPr lang="en-US" altLang="en-US" sz="1200" dirty="0">
                <a:solidFill>
                  <a:prstClr val="black"/>
                </a:solidFill>
                <a:ea typeface="MS PGothic" panose="020B0600070205080204" pitchFamily="34" charset="-128"/>
              </a:rPr>
              <a:t>Explore the developmental continuum for physical development strategies that will guide instruction and learning in Transitional Kindergarten (TK).</a:t>
            </a:r>
          </a:p>
          <a:p>
            <a:pPr marL="171450" indent="-171450">
              <a:buFont typeface="Arial" panose="020B0604020202020204" pitchFamily="34" charset="0"/>
              <a:buChar char="•"/>
            </a:pPr>
            <a:r>
              <a:rPr lang="en-US" altLang="en-US" sz="1200" dirty="0"/>
              <a:t>Discuss current research for </a:t>
            </a:r>
            <a:r>
              <a:rPr lang="en-US" altLang="en-US" sz="1200" b="1" dirty="0"/>
              <a:t>physical development</a:t>
            </a:r>
            <a:r>
              <a:rPr lang="en-US" altLang="en-US" sz="1200" dirty="0"/>
              <a:t>, brain-based learning, and obesity prevention for TK physical development.</a:t>
            </a:r>
            <a:endParaRPr lang="en-US" altLang="en-US" sz="1200" b="1" dirty="0"/>
          </a:p>
          <a:p>
            <a:pPr>
              <a:spcBef>
                <a:spcPts val="0"/>
              </a:spcBef>
              <a:defRPr/>
            </a:pPr>
            <a:endParaRPr lang="en-US" altLang="en-US" dirty="0"/>
          </a:p>
          <a:p>
            <a:pPr>
              <a:defRPr/>
            </a:pPr>
            <a:endParaRPr lang="en-US" altLang="en-US" dirty="0">
              <a:ea typeface="ＭＳ Ｐゴシック" pitchFamily="34" charset="-128"/>
            </a:endParaRPr>
          </a:p>
          <a:p>
            <a:pPr>
              <a:defRPr/>
            </a:pPr>
            <a:endParaRPr lang="en-US" altLang="en-US" dirty="0">
              <a:ea typeface="ＭＳ Ｐゴシック" pitchFamily="34" charset="-128"/>
            </a:endParaRPr>
          </a:p>
        </p:txBody>
      </p:sp>
      <p:sp>
        <p:nvSpPr>
          <p:cNvPr id="512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D813D-6796-4F4B-8EAC-9E2CFC83E867}" type="slidenum">
              <a:rPr lang="en-US" altLang="en-US">
                <a:solidFill>
                  <a:srgbClr val="000000"/>
                </a:solidFill>
                <a:ea typeface="ＭＳ Ｐゴシック" panose="020B0600070205080204" pitchFamily="34" charset="-128"/>
              </a:rPr>
              <a:pPr>
                <a:spcBef>
                  <a:spcPct val="0"/>
                </a:spcBef>
              </a:pPr>
              <a:t>2</a:t>
            </a:fld>
            <a:endParaRPr lang="en-US" altLang="en-US" dirty="0">
              <a:solidFill>
                <a:srgbClr val="000000"/>
              </a:solidFill>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ChangeArrowheads="1" noTextEdit="1"/>
          </p:cNvSpPr>
          <p:nvPr>
            <p:ph type="sldImg"/>
          </p:nvPr>
        </p:nvSpPr>
        <p:spPr>
          <a:ln/>
        </p:spPr>
      </p:sp>
      <p:sp>
        <p:nvSpPr>
          <p:cNvPr id="8806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dirty="0">
                <a:latin typeface="Arial" panose="020B0604020202020204" pitchFamily="34" charset="0"/>
                <a:cs typeface="Arial" panose="020B0604020202020204" pitchFamily="34" charset="0"/>
              </a:rPr>
              <a:t>Presenter Remarks:</a:t>
            </a:r>
          </a:p>
          <a:p>
            <a:pPr>
              <a:spcBef>
                <a:spcPct val="0"/>
              </a:spcBef>
            </a:pPr>
            <a:r>
              <a:rPr lang="en-US" altLang="en-US" dirty="0">
                <a:latin typeface="Arial" panose="020B0604020202020204" pitchFamily="34" charset="0"/>
                <a:cs typeface="Arial" panose="020B0604020202020204" pitchFamily="34" charset="0"/>
              </a:rPr>
              <a:t>The Alignment Document is another resource that will help us answer questions related to developmental progression. </a:t>
            </a:r>
          </a:p>
          <a:p>
            <a:pPr>
              <a:spcBef>
                <a:spcPct val="0"/>
              </a:spcBef>
            </a:pPr>
            <a:endParaRPr lang="en-US" altLang="en-US" dirty="0">
              <a:latin typeface="Arial" panose="020B0604020202020204" pitchFamily="34" charset="0"/>
              <a:cs typeface="Arial" panose="020B0604020202020204" pitchFamily="34" charset="0"/>
            </a:endParaRPr>
          </a:p>
          <a:p>
            <a:pPr>
              <a:spcBef>
                <a:spcPct val="0"/>
              </a:spcBef>
            </a:pPr>
            <a:r>
              <a:rPr lang="en-US" altLang="en-US" dirty="0">
                <a:latin typeface="Arial" panose="020B0604020202020204" pitchFamily="34" charset="0"/>
                <a:cs typeface="Arial" panose="020B0604020202020204" pitchFamily="34" charset="0"/>
              </a:rPr>
              <a:t>What do you know about this document? How do you use it in your work now?</a:t>
            </a:r>
          </a:p>
          <a:p>
            <a:pPr>
              <a:spcBef>
                <a:spcPct val="0"/>
              </a:spcBef>
            </a:pPr>
            <a:endParaRPr lang="en-US" altLang="en-US" b="1" dirty="0">
              <a:latin typeface="Arial" panose="020B0604020202020204" pitchFamily="34" charset="0"/>
              <a:cs typeface="Arial" panose="020B0604020202020204" pitchFamily="34" charset="0"/>
            </a:endParaRPr>
          </a:p>
          <a:p>
            <a:pPr>
              <a:spcBef>
                <a:spcPct val="0"/>
              </a:spcBef>
            </a:pPr>
            <a:r>
              <a:rPr lang="en-US" altLang="en-US" b="1" dirty="0">
                <a:latin typeface="Arial" panose="020B0604020202020204" pitchFamily="34" charset="0"/>
                <a:cs typeface="Arial" panose="020B0604020202020204" pitchFamily="34" charset="0"/>
              </a:rPr>
              <a:t>Extra Notes:</a:t>
            </a:r>
          </a:p>
          <a:p>
            <a:pPr>
              <a:spcBef>
                <a:spcPct val="0"/>
              </a:spcBef>
            </a:pPr>
            <a:r>
              <a:rPr lang="en-US" altLang="en-US" dirty="0">
                <a:latin typeface="Arial" panose="020B0604020202020204" pitchFamily="34" charset="0"/>
                <a:cs typeface="Arial" panose="020B0604020202020204" pitchFamily="34" charset="0"/>
              </a:rPr>
              <a:t>Depending on the size of the group, participants can share responses with table partners or in pairs.  </a:t>
            </a:r>
          </a:p>
          <a:p>
            <a:pPr>
              <a:spcBef>
                <a:spcPct val="0"/>
              </a:spcBef>
            </a:pPr>
            <a:endParaRPr lang="en-US" altLang="en-US" dirty="0">
              <a:latin typeface="Arial" panose="020B0604020202020204" pitchFamily="34" charset="0"/>
              <a:cs typeface="Arial" panose="020B0604020202020204" pitchFamily="34" charset="0"/>
            </a:endParaRPr>
          </a:p>
        </p:txBody>
      </p:sp>
      <p:sp>
        <p:nvSpPr>
          <p:cNvPr id="88067" name="Slide Number Placeholder 1"/>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D4854A1-7FDC-47A4-AA1F-919EBDB6231F}" type="slidenum">
              <a:rPr lang="en-US" altLang="en-US">
                <a:ea typeface="ＭＳ Ｐゴシック" panose="020B0600070205080204" pitchFamily="34" charset="-128"/>
              </a:rPr>
              <a:pPr/>
              <a:t>20</a:t>
            </a:fld>
            <a:endParaRPr lang="en-US" altLang="en-US" dirty="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noTextEdit="1"/>
          </p:cNvSpPr>
          <p:nvPr>
            <p:ph type="sldImg"/>
          </p:nvPr>
        </p:nvSpPr>
        <p:spPr>
          <a:ln/>
        </p:spPr>
      </p:sp>
      <p:sp>
        <p:nvSpPr>
          <p:cNvPr id="901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dirty="0">
                <a:latin typeface="Arial" panose="020B0604020202020204" pitchFamily="34" charset="0"/>
                <a:cs typeface="Arial" panose="020B0604020202020204" pitchFamily="34" charset="0"/>
              </a:rPr>
              <a:t>Presenter Remarks:</a:t>
            </a:r>
          </a:p>
          <a:p>
            <a:pPr>
              <a:spcBef>
                <a:spcPct val="0"/>
              </a:spcBef>
            </a:pPr>
            <a:r>
              <a:rPr lang="en-US" altLang="en-US" dirty="0">
                <a:latin typeface="Arial" panose="020B0604020202020204" pitchFamily="34" charset="0"/>
                <a:cs typeface="Arial" panose="020B0604020202020204" pitchFamily="34" charset="0"/>
              </a:rPr>
              <a:t>Please refer to Handout 2: Physical Development Domain Alignment. This handout provides an example from each domain.  </a:t>
            </a:r>
          </a:p>
          <a:p>
            <a:pPr>
              <a:spcBef>
                <a:spcPct val="0"/>
              </a:spcBef>
            </a:pPr>
            <a:endParaRPr lang="en-US" altLang="en-US" b="1" dirty="0">
              <a:latin typeface="Arial" panose="020B0604020202020204" pitchFamily="34" charset="0"/>
              <a:cs typeface="Arial" panose="020B0604020202020204" pitchFamily="34" charset="0"/>
            </a:endParaRPr>
          </a:p>
          <a:p>
            <a:pPr>
              <a:spcBef>
                <a:spcPct val="0"/>
              </a:spcBef>
            </a:pPr>
            <a:r>
              <a:rPr lang="en-US" altLang="en-US" dirty="0">
                <a:latin typeface="Arial" panose="020B0604020202020204" pitchFamily="34" charset="0"/>
                <a:cs typeface="Arial" panose="020B0604020202020204" pitchFamily="34" charset="0"/>
              </a:rPr>
              <a:t>This</a:t>
            </a:r>
            <a:r>
              <a:rPr lang="en-US" altLang="en-US" b="1"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shows the alignment between strands and substrands in the Preschool Learning Foundations and the content categories in the California Common Core State Standards (CA CCSS). </a:t>
            </a:r>
          </a:p>
          <a:p>
            <a:pPr>
              <a:spcBef>
                <a:spcPct val="0"/>
              </a:spcBef>
            </a:pPr>
            <a:endParaRPr lang="en-US" altLang="en-US" dirty="0">
              <a:latin typeface="Arial" panose="020B0604020202020204" pitchFamily="34" charset="0"/>
              <a:cs typeface="Arial" panose="020B0604020202020204" pitchFamily="34" charset="0"/>
            </a:endParaRPr>
          </a:p>
          <a:p>
            <a:pPr>
              <a:spcBef>
                <a:spcPct val="0"/>
              </a:spcBef>
            </a:pPr>
            <a:r>
              <a:rPr lang="en-US" altLang="en-US" dirty="0">
                <a:latin typeface="Arial" panose="020B0604020202020204" pitchFamily="34" charset="0"/>
                <a:cs typeface="Arial" panose="020B0604020202020204" pitchFamily="34" charset="0"/>
              </a:rPr>
              <a:t>For most substrands of the Preschool Learning Foundations there is a category in the California State Standards with corresponding content. </a:t>
            </a:r>
          </a:p>
          <a:p>
            <a:endParaRPr lang="en-US" altLang="en-US" dirty="0">
              <a:latin typeface="Arial" panose="020B0604020202020204" pitchFamily="34" charset="0"/>
              <a:cs typeface="Arial" panose="020B0604020202020204" pitchFamily="34" charset="0"/>
            </a:endParaRPr>
          </a:p>
        </p:txBody>
      </p:sp>
      <p:sp>
        <p:nvSpPr>
          <p:cNvPr id="901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0C1797E-E032-4C93-8FE8-3CD9FB20EDC9}" type="slidenum">
              <a:rPr lang="en-US" altLang="en-US"/>
              <a:pPr/>
              <a:t>21</a:t>
            </a:fld>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a:ln/>
        </p:spPr>
      </p:sp>
      <p:sp>
        <p:nvSpPr>
          <p:cNvPr id="921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cs typeface="Arial" panose="020B0604020202020204" pitchFamily="34" charset="0"/>
              </a:rPr>
              <a:t>Presenter Remarks:</a:t>
            </a:r>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During the early childhood years, the introduction and practice of fundamental movement skills is essential to set the foundation for more complex motor skills needed later in life for fitness activities, organized sports, and recreation. </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As seen on this slide, </a:t>
            </a:r>
            <a:r>
              <a:rPr lang="en-US" altLang="en-US" i="1" dirty="0">
                <a:latin typeface="Arial" panose="020B0604020202020204" pitchFamily="34" charset="0"/>
                <a:cs typeface="Arial" panose="020B0604020202020204" pitchFamily="34" charset="0"/>
              </a:rPr>
              <a:t>Sequential Progression in the Achievement of Motor Proficiency</a:t>
            </a:r>
            <a:r>
              <a:rPr lang="en-US" altLang="en-US" dirty="0">
                <a:latin typeface="Arial" panose="020B0604020202020204" pitchFamily="34" charset="0"/>
                <a:cs typeface="Arial" panose="020B0604020202020204" pitchFamily="34" charset="0"/>
              </a:rPr>
              <a:t> by Vern Seefeldt is a research-based model that illustrates the trajectory of physical development. </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The “proficiency barrier,” the black line indicated by the arrow, is like a filter. If a person does not develop the fundamental motor skills during the early childhood years, it will be very difficult to move through the proficiency barrier and engage in more complex skills into middle childhood or adulthood. </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The upper part of the model illustrates how transitional motor skills are crucial for developing specific sports skills and dances, which are combinations of different fundamental skills in sequences under changing conditions. </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Feeling confident in one’s ability, being physically active, and enjoying movement lends itself to a lifetime of activity.  </a:t>
            </a:r>
          </a:p>
        </p:txBody>
      </p:sp>
      <p:sp>
        <p:nvSpPr>
          <p:cNvPr id="921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E5724C6-56E5-49F8-9399-05250F9DC84A}" type="slidenum">
              <a:rPr lang="en-US" altLang="en-US"/>
              <a:pPr>
                <a:spcBef>
                  <a:spcPct val="0"/>
                </a:spcBef>
              </a:pPr>
              <a:t>22</a:t>
            </a:fld>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noTextEdit="1"/>
          </p:cNvSpPr>
          <p:nvPr>
            <p:ph type="sldImg"/>
          </p:nvPr>
        </p:nvSpPr>
        <p:spPr>
          <a:ln/>
        </p:spPr>
      </p:sp>
      <p:sp>
        <p:nvSpPr>
          <p:cNvPr id="942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cs typeface="Arial" panose="020B0604020202020204" pitchFamily="34" charset="0"/>
              </a:rPr>
              <a:t>Presenter Remarks:</a:t>
            </a:r>
          </a:p>
          <a:p>
            <a:r>
              <a:rPr lang="en-US" altLang="en-US" dirty="0">
                <a:latin typeface="Arial" panose="020B0604020202020204" pitchFamily="34" charset="0"/>
                <a:cs typeface="Arial" panose="020B0604020202020204" pitchFamily="34" charset="0"/>
              </a:rPr>
              <a:t>Physical development does not always happen naturally or automatically. Teachers do not leave reading and writing up to chance; physical development should not be left to chance either. Teachers need to provide opportunities for TK children to practice and develop fundamental movement skills (FMS) to develop movement competence.</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“Physical activities in the preschool [or TK] setting that emphasize perceptual– motor abilities are different from those that emphasize gross motor abilities, and curricula need to include both. There are relationships between fine motor and hand–eye coordination in kindergarten and early school achievement in mathematics and language (Son and Meisel 2006). Children who fail to establish good perceptual–motor skills in preschool [or TK] will not only have trouble with movement and coordination but may also be at risk of academic failure” (PLF, Vol. 2, p. 59). </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“Many children start on the path to obesity during the preschool [or TK] period (Blair and others 2007; Ekelund and others 2006; Nader and others 2006). Their ability to participate in physical activities may be affected later in life, including activities that are important for physical and mental health (McKenzie 2004; Seefeldt 1980). (PLF, Vol. 2, p. 43). </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Providing children with opportunities to learn skills is important; as children engage in such learning, teachers need to be sensitive to the fact that some children may have mild to moderate physical disabilities that have not yet been identified” (PLF, Vol. 2, p. 44).  </a:t>
            </a:r>
          </a:p>
        </p:txBody>
      </p:sp>
      <p:sp>
        <p:nvSpPr>
          <p:cNvPr id="942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B08BD94-EB3F-48F8-A1DC-6B6CC1C4D9B4}" type="slidenum">
              <a:rPr lang="en-US" altLang="en-US"/>
              <a:pPr>
                <a:spcBef>
                  <a:spcPct val="0"/>
                </a:spcBef>
              </a:pPr>
              <a:t>23</a:t>
            </a:fld>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ChangeArrowheads="1" noTextEdit="1"/>
          </p:cNvSpPr>
          <p:nvPr>
            <p:ph type="sldImg"/>
          </p:nvPr>
        </p:nvSpPr>
        <p:spPr>
          <a:ln/>
        </p:spPr>
      </p:sp>
      <p:sp>
        <p:nvSpPr>
          <p:cNvPr id="9625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cs typeface="Arial" panose="020B0604020202020204" pitchFamily="34" charset="0"/>
              </a:rPr>
              <a:t>Presenter Remarks:</a:t>
            </a:r>
            <a:endParaRPr lang="en-US" altLang="en-US" i="1"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“Physical inactivity is common during early childhood in the United States” (PLF, Vol. 2, p. 37).</a:t>
            </a:r>
          </a:p>
          <a:p>
            <a:endParaRPr lang="en-US" altLang="en-US" i="1"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Background Information: </a:t>
            </a:r>
          </a:p>
          <a:p>
            <a:r>
              <a:rPr lang="en-US" altLang="en-US" b="0" dirty="0">
                <a:latin typeface="Arial" panose="020B0604020202020204" pitchFamily="34" charset="0"/>
                <a:cs typeface="Arial" panose="020B0604020202020204" pitchFamily="34" charset="0"/>
              </a:rPr>
              <a:t>The obesity rate among children ages 6 to 11 has more than quadrupled in the last 40 years; for adolescents 12 to 19, it has more than tripled. Among young children 2 to 5, rates more than doubled between the mid–1970s and 2000s before beginning a decline (www.cdc.gov).</a:t>
            </a:r>
          </a:p>
          <a:p>
            <a:endParaRPr lang="en-US" altLang="en-US" i="1" dirty="0">
              <a:latin typeface="Arial" panose="020B0604020202020204" pitchFamily="34" charset="0"/>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a:ln/>
        </p:spPr>
      </p:sp>
      <p:sp>
        <p:nvSpPr>
          <p:cNvPr id="983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cs typeface="Arial" panose="020B0604020202020204" pitchFamily="34" charset="0"/>
              </a:rPr>
              <a:t>Presenter Remarks:</a:t>
            </a:r>
          </a:p>
          <a:p>
            <a:r>
              <a:rPr lang="en-US" altLang="en-US" i="1" dirty="0">
                <a:latin typeface="Arial" panose="020B0604020202020204" pitchFamily="34" charset="0"/>
                <a:cs typeface="Arial" panose="020B0604020202020204" pitchFamily="34" charset="0"/>
              </a:rPr>
              <a:t>The State of Obesity, Better Policies for a Healthier America 2016 </a:t>
            </a:r>
            <a:r>
              <a:rPr lang="en-US" altLang="en-US" dirty="0">
                <a:latin typeface="Arial" panose="020B0604020202020204" pitchFamily="34" charset="0"/>
                <a:cs typeface="Arial" panose="020B0604020202020204" pitchFamily="34" charset="0"/>
              </a:rPr>
              <a:t>was released in 2016 by the Robert Wood Johnson Foundation updating obesity statistics. The good news is that </a:t>
            </a:r>
            <a:r>
              <a:rPr lang="en-US" altLang="en-US" dirty="0">
                <a:latin typeface="Arial" panose="020B0604020202020204" pitchFamily="34" charset="0"/>
                <a:ea typeface="ＭＳ Ｐゴシック" panose="020B0600070205080204" pitchFamily="34" charset="-128"/>
                <a:cs typeface="Arial" panose="020B0604020202020204" pitchFamily="34" charset="0"/>
              </a:rPr>
              <a:t>after increasing steadily for decades, the national childhood obesity rate has leveled off, but it is still alarmingly high compared to a generation ago.</a:t>
            </a:r>
          </a:p>
          <a:p>
            <a:endParaRPr lang="en-US" altLang="en-US" dirty="0">
              <a:latin typeface="Arial" panose="020B0604020202020204" pitchFamily="34" charset="0"/>
              <a:cs typeface="Arial" panose="020B0604020202020204" pitchFamily="34" charset="0"/>
            </a:endParaRPr>
          </a:p>
        </p:txBody>
      </p:sp>
      <p:sp>
        <p:nvSpPr>
          <p:cNvPr id="983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7BF14EA-15B8-44F7-BFE2-B2F23035557F}" type="slidenum">
              <a:rPr lang="en-US" altLang="en-US"/>
              <a:pPr>
                <a:spcBef>
                  <a:spcPct val="0"/>
                </a:spcBef>
              </a:pPr>
              <a:t>25</a:t>
            </a:fld>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noTextEdit="1"/>
          </p:cNvSpPr>
          <p:nvPr>
            <p:ph type="sldImg"/>
          </p:nvPr>
        </p:nvSpPr>
        <p:spPr>
          <a:ln/>
        </p:spPr>
      </p:sp>
      <p:sp>
        <p:nvSpPr>
          <p:cNvPr id="1003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dirty="0">
                <a:latin typeface="Arial" panose="020B0604020202020204" pitchFamily="34" charset="0"/>
                <a:cs typeface="Arial" panose="020B0604020202020204" pitchFamily="34" charset="0"/>
              </a:rPr>
              <a:t>Presenter Remarks:</a:t>
            </a:r>
          </a:p>
          <a:p>
            <a:pPr>
              <a:spcBef>
                <a:spcPct val="0"/>
              </a:spcBef>
            </a:pPr>
            <a:r>
              <a:rPr lang="en-US" altLang="en-US" dirty="0">
                <a:latin typeface="Arial" panose="020B0604020202020204" pitchFamily="34" charset="0"/>
                <a:cs typeface="Arial" panose="020B0604020202020204" pitchFamily="34" charset="0"/>
              </a:rPr>
              <a:t>The rate of obesity is declining in very young children, but this trend is new. Rates are stable in early to middle childhood and are increasing in later middle childhood and adolescents. </a:t>
            </a:r>
          </a:p>
          <a:p>
            <a:pPr>
              <a:spcBef>
                <a:spcPct val="0"/>
              </a:spcBef>
            </a:pPr>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The last bullet is very important as we work with young children. </a:t>
            </a:r>
            <a:r>
              <a:rPr lang="en-US" sz="1200" kern="1200" dirty="0">
                <a:solidFill>
                  <a:schemeClr val="tx1"/>
                </a:solidFill>
                <a:effectLst/>
                <a:latin typeface="Arial" pitchFamily="27" charset="0"/>
                <a:ea typeface="Arial" pitchFamily="27" charset="0"/>
                <a:cs typeface="Arial" pitchFamily="27" charset="0"/>
              </a:rPr>
              <a:t>It tells us that we need to ensure children have ample opportunities to engage in physical activities throughout the day</a:t>
            </a:r>
            <a:r>
              <a:rPr lang="en-US" dirty="0">
                <a:effectLst/>
              </a:rPr>
              <a:t> </a:t>
            </a:r>
            <a:endParaRPr lang="en-US" altLang="en-US" dirty="0">
              <a:latin typeface="Arial" panose="020B0604020202020204" pitchFamily="34" charset="0"/>
              <a:cs typeface="Arial" panose="020B0604020202020204" pitchFamily="34" charset="0"/>
            </a:endParaRPr>
          </a:p>
        </p:txBody>
      </p:sp>
      <p:sp>
        <p:nvSpPr>
          <p:cNvPr id="1003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389B7D9-A156-4BAC-87C4-4B88BE4C8627}" type="slidenum">
              <a:rPr lang="en-US" altLang="en-US"/>
              <a:pPr>
                <a:spcBef>
                  <a:spcPct val="0"/>
                </a:spcBef>
              </a:pPr>
              <a:t>26</a:t>
            </a:fld>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noTextEdit="1"/>
          </p:cNvSpPr>
          <p:nvPr>
            <p:ph type="sldImg"/>
          </p:nvPr>
        </p:nvSpPr>
        <p:spPr>
          <a:ln/>
        </p:spPr>
      </p:sp>
      <p:sp>
        <p:nvSpPr>
          <p:cNvPr id="1024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dirty="0">
                <a:latin typeface="Arial" panose="020B0604020202020204" pitchFamily="34" charset="0"/>
                <a:cs typeface="Arial" panose="020B0604020202020204" pitchFamily="34" charset="0"/>
              </a:rPr>
              <a:t>Presenter Remarks:</a:t>
            </a:r>
            <a:endParaRPr lang="en-US" altLang="en-US" i="1"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We know that children imitate adults</a:t>
            </a:r>
            <a:r>
              <a:rPr lang="en-US" altLang="en-US" baseline="0" dirty="0">
                <a:latin typeface="Arial" panose="020B0604020202020204" pitchFamily="34" charset="0"/>
                <a:cs typeface="Arial" panose="020B0604020202020204" pitchFamily="34" charset="0"/>
              </a:rPr>
              <a:t> and</a:t>
            </a:r>
            <a:r>
              <a:rPr lang="en-US" altLang="en-US" dirty="0">
                <a:latin typeface="Arial" panose="020B0604020202020204" pitchFamily="34" charset="0"/>
                <a:cs typeface="Arial" panose="020B0604020202020204" pitchFamily="34" charset="0"/>
              </a:rPr>
              <a:t> childhood obesity is affecting young children. Take a moment to read the slide. Are any of these facts alarming to you?  </a:t>
            </a:r>
          </a:p>
        </p:txBody>
      </p:sp>
      <p:sp>
        <p:nvSpPr>
          <p:cNvPr id="1024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9F88A30-2BC6-4B42-B127-14EACDB8DCD7}" type="slidenum">
              <a:rPr lang="en-US" altLang="en-US"/>
              <a:pPr>
                <a:spcBef>
                  <a:spcPct val="0"/>
                </a:spcBef>
              </a:pPr>
              <a:t>27</a:t>
            </a:fld>
            <a:endParaRPr lang="en-US"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noTextEdit="1"/>
          </p:cNvSpPr>
          <p:nvPr>
            <p:ph type="sldImg"/>
          </p:nvPr>
        </p:nvSpPr>
        <p:spPr>
          <a:ln/>
        </p:spPr>
      </p:sp>
      <p:sp>
        <p:nvSpPr>
          <p:cNvPr id="1044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dirty="0">
                <a:latin typeface="Arial" panose="020B0604020202020204" pitchFamily="34" charset="0"/>
                <a:cs typeface="Arial" panose="020B0604020202020204" pitchFamily="34" charset="0"/>
              </a:rPr>
              <a:t>Presenter Remarks:</a:t>
            </a:r>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The obesity trends that track from childhood to adulthood carry with them increased risks for many health issues. Take a moment to look at the screen. Do you know anyone with these health issues in adulthood? </a:t>
            </a:r>
          </a:p>
        </p:txBody>
      </p:sp>
      <p:sp>
        <p:nvSpPr>
          <p:cNvPr id="1044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C02B246-7712-4AA5-A923-0470819D79A8}" type="slidenum">
              <a:rPr lang="en-US" altLang="en-US"/>
              <a:pPr>
                <a:spcBef>
                  <a:spcPct val="0"/>
                </a:spcBef>
              </a:pPr>
              <a:t>28</a:t>
            </a:fld>
            <a:endParaRPr lang="en-US"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86FC62E8-15B1-4B8B-8FCE-BE5D375E802D}" type="slidenum">
              <a:rPr lang="en-US" altLang="en-US">
                <a:solidFill>
                  <a:srgbClr val="000000"/>
                </a:solidFill>
                <a:ea typeface="ＭＳ Ｐゴシック" panose="020B0600070205080204" pitchFamily="34" charset="-128"/>
              </a:rPr>
              <a:pPr>
                <a:spcBef>
                  <a:spcPct val="0"/>
                </a:spcBef>
              </a:pPr>
              <a:t>29</a:t>
            </a:fld>
            <a:endParaRPr lang="en-US" altLang="en-US" dirty="0">
              <a:solidFill>
                <a:srgbClr val="000000"/>
              </a:solidFill>
              <a:ea typeface="ＭＳ Ｐゴシック" panose="020B0600070205080204" pitchFamily="34" charset="-128"/>
            </a:endParaRPr>
          </a:p>
        </p:txBody>
      </p:sp>
      <p:sp>
        <p:nvSpPr>
          <p:cNvPr id="106498" name="Rectangle 2"/>
          <p:cNvSpPr>
            <a:spLocks noGrp="1" noRot="1" noChangeAspect="1" noChangeArrowheads="1" noTextEdit="1"/>
          </p:cNvSpPr>
          <p:nvPr>
            <p:ph type="sldImg"/>
          </p:nvPr>
        </p:nvSpPr>
        <p:spPr>
          <a:xfrm>
            <a:off x="1101725" y="650875"/>
            <a:ext cx="4641850" cy="3481388"/>
          </a:xfrm>
          <a:ln/>
        </p:spPr>
      </p:sp>
      <p:sp>
        <p:nvSpPr>
          <p:cNvPr id="106499" name="Rectangle 3"/>
          <p:cNvSpPr>
            <a:spLocks noGrp="1" noChangeArrowheads="1"/>
          </p:cNvSpPr>
          <p:nvPr>
            <p:ph type="body" idx="1"/>
          </p:nvPr>
        </p:nvSpPr>
        <p:spPr>
          <a:xfrm>
            <a:off x="679450" y="4349138"/>
            <a:ext cx="5486400" cy="41322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cs typeface="Arial" panose="020B0604020202020204" pitchFamily="34" charset="0"/>
              </a:rPr>
              <a:t>Presenter Remarks:</a:t>
            </a:r>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This slide, available on the CDC’s website (www.cdc.gov), illustrates how the nation has increased obesity levels and diabetes from 1994 to 2013. </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What do you notice? </a:t>
            </a:r>
            <a:r>
              <a:rPr lang="en-US" altLang="en-US" i="1" dirty="0">
                <a:latin typeface="Arial" panose="020B0604020202020204" pitchFamily="34" charset="0"/>
                <a:cs typeface="Arial" panose="020B0604020202020204" pitchFamily="34" charset="0"/>
              </a:rPr>
              <a:t>Solicit responses.</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As the obesity levels have increased so has diabetes. We have a national health crisis. We can reach out to the youngest and help them develop healthy habits while preferences are being formed.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a:ln/>
        </p:spPr>
      </p:sp>
      <p:sp>
        <p:nvSpPr>
          <p:cNvPr id="532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latin typeface="Arial" panose="020B0604020202020204" pitchFamily="34" charset="0"/>
                <a:cs typeface="Arial" panose="020B0604020202020204" pitchFamily="34" charset="0"/>
              </a:rPr>
              <a:t>Activity 1: </a:t>
            </a:r>
            <a:r>
              <a:rPr lang="en-US" sz="1200" b="1" kern="1200" dirty="0">
                <a:solidFill>
                  <a:schemeClr val="tx1"/>
                </a:solidFill>
                <a:effectLst/>
                <a:latin typeface="Arial" pitchFamily="27" charset="0"/>
                <a:ea typeface="Arial" pitchFamily="27" charset="0"/>
                <a:cs typeface="Arial" pitchFamily="27" charset="0"/>
              </a:rPr>
              <a:t>Wake Up Your Brain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pitchFamily="27" charset="0"/>
              <a:ea typeface="Arial" pitchFamily="27" charset="0"/>
              <a:cs typeface="Arial" pitchFamily="27" charset="0"/>
            </a:endParaRPr>
          </a:p>
          <a:p>
            <a:r>
              <a:rPr lang="en-US" altLang="en-US" b="1" dirty="0">
                <a:latin typeface="Arial" panose="020B0604020202020204" pitchFamily="34" charset="0"/>
                <a:cs typeface="Arial" panose="020B0604020202020204" pitchFamily="34" charset="0"/>
              </a:rPr>
              <a:t>Presenter Remarks:</a:t>
            </a:r>
          </a:p>
          <a:p>
            <a:r>
              <a:rPr lang="en-US" altLang="en-US" dirty="0">
                <a:latin typeface="Arial" panose="020B0604020202020204" pitchFamily="34" charset="0"/>
                <a:cs typeface="Arial" panose="020B0604020202020204" pitchFamily="34" charset="0"/>
              </a:rPr>
              <a:t>Physical activity provides more oxygen to the brain, increases alertness, readiness, attention, retention, memory, and can change moods.  This training will include a few brain breaks to optimize learning!</a:t>
            </a:r>
          </a:p>
          <a:p>
            <a:r>
              <a:rPr lang="en-US" altLang="en-US" dirty="0">
                <a:latin typeface="Arial" panose="020B0604020202020204" pitchFamily="34" charset="0"/>
                <a:cs typeface="Arial" panose="020B0604020202020204" pitchFamily="34" charset="0"/>
              </a:rPr>
              <a:t> </a:t>
            </a:r>
          </a:p>
          <a:p>
            <a:r>
              <a:rPr lang="en-US" altLang="en-US" dirty="0">
                <a:latin typeface="Arial" panose="020B0604020202020204" pitchFamily="34" charset="0"/>
                <a:cs typeface="Arial" panose="020B0604020202020204" pitchFamily="34" charset="0"/>
              </a:rPr>
              <a:t>Young children need short bursts of physical activity to move fresh blood containing glucose and oxygen throughout the brain, necessary ingredients for learning and an important reason to integrate movement activities throughout the day. </a:t>
            </a:r>
          </a:p>
          <a:p>
            <a:r>
              <a:rPr lang="en-US" altLang="en-US" dirty="0">
                <a:latin typeface="Arial" panose="020B0604020202020204" pitchFamily="34" charset="0"/>
                <a:cs typeface="Arial" panose="020B0604020202020204" pitchFamily="34" charset="0"/>
              </a:rPr>
              <a:t> </a:t>
            </a:r>
          </a:p>
          <a:p>
            <a:r>
              <a:rPr lang="en-US" altLang="en-US" dirty="0">
                <a:latin typeface="Arial" panose="020B0604020202020204" pitchFamily="34" charset="0"/>
                <a:cs typeface="Arial" panose="020B0604020202020204" pitchFamily="34" charset="0"/>
              </a:rPr>
              <a:t>Let’s wake up our brains. Please stand up, push in your chair/bag/tote, and stand behind your chair. Make sure you have a safe path to move around your table.</a:t>
            </a:r>
          </a:p>
          <a:p>
            <a:r>
              <a:rPr lang="en-US" altLang="en-US" dirty="0">
                <a:latin typeface="Arial" panose="020B0604020202020204" pitchFamily="34" charset="0"/>
                <a:cs typeface="Arial" panose="020B0604020202020204" pitchFamily="34" charset="0"/>
              </a:rPr>
              <a:t> </a:t>
            </a:r>
          </a:p>
          <a:p>
            <a:r>
              <a:rPr lang="en-US" sz="1200" b="1" kern="1200" cap="all" dirty="0">
                <a:solidFill>
                  <a:schemeClr val="tx1"/>
                </a:solidFill>
                <a:effectLst/>
                <a:latin typeface="Arial" pitchFamily="27" charset="0"/>
                <a:ea typeface="Arial" pitchFamily="27" charset="0"/>
                <a:cs typeface="Arial" pitchFamily="27" charset="0"/>
              </a:rPr>
              <a:t>intent: </a:t>
            </a:r>
            <a:endParaRPr lang="en-US" sz="1200" kern="1200" dirty="0">
              <a:solidFill>
                <a:schemeClr val="tx1"/>
              </a:solidFill>
              <a:effectLst/>
              <a:latin typeface="Arial" pitchFamily="27" charset="0"/>
              <a:ea typeface="Arial" pitchFamily="27" charset="0"/>
              <a:cs typeface="Arial" pitchFamily="27" charset="0"/>
            </a:endParaRPr>
          </a:p>
          <a:p>
            <a:r>
              <a:rPr lang="en-US" sz="1200" kern="1200" dirty="0">
                <a:solidFill>
                  <a:schemeClr val="tx1"/>
                </a:solidFill>
                <a:effectLst/>
                <a:latin typeface="Arial" pitchFamily="27" charset="0"/>
                <a:ea typeface="Arial" pitchFamily="27" charset="0"/>
                <a:cs typeface="Arial" pitchFamily="27" charset="0"/>
              </a:rPr>
              <a:t>Engage participants in a community building activity as they move around their tables.</a:t>
            </a:r>
          </a:p>
          <a:p>
            <a:r>
              <a:rPr lang="en-US" sz="1200" b="1" kern="1200" dirty="0">
                <a:solidFill>
                  <a:schemeClr val="tx1"/>
                </a:solidFill>
                <a:effectLst/>
                <a:latin typeface="Arial" pitchFamily="27" charset="0"/>
                <a:ea typeface="Arial" pitchFamily="27" charset="0"/>
                <a:cs typeface="Arial" pitchFamily="27" charset="0"/>
              </a:rPr>
              <a:t> </a:t>
            </a:r>
            <a:endParaRPr lang="en-US" sz="1200" kern="1200" dirty="0">
              <a:solidFill>
                <a:schemeClr val="tx1"/>
              </a:solidFill>
              <a:effectLst/>
              <a:latin typeface="Arial" pitchFamily="27" charset="0"/>
              <a:ea typeface="Arial" pitchFamily="27" charset="0"/>
              <a:cs typeface="Arial" pitchFamily="27" charset="0"/>
            </a:endParaRPr>
          </a:p>
          <a:p>
            <a:r>
              <a:rPr lang="en-US" sz="1200" b="1" kern="1200" dirty="0">
                <a:solidFill>
                  <a:schemeClr val="tx1"/>
                </a:solidFill>
                <a:effectLst/>
                <a:latin typeface="Arial" pitchFamily="27" charset="0"/>
                <a:ea typeface="Arial" pitchFamily="27" charset="0"/>
                <a:cs typeface="Arial" pitchFamily="27" charset="0"/>
              </a:rPr>
              <a:t>OUTCOMES: </a:t>
            </a:r>
            <a:endParaRPr lang="en-US" sz="1200" kern="1200" dirty="0">
              <a:solidFill>
                <a:schemeClr val="tx1"/>
              </a:solidFill>
              <a:effectLst/>
              <a:latin typeface="Arial" pitchFamily="27" charset="0"/>
              <a:ea typeface="Arial" pitchFamily="27" charset="0"/>
              <a:cs typeface="Arial" pitchFamily="27" charset="0"/>
            </a:endParaRP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Participants will actively move around their table responding to movement prompts from the trainer as they practice various motor skills.</a:t>
            </a: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Participants will experience how physical activity provides more oxygen to the brain, increases alertness, and can change moods.  </a:t>
            </a:r>
          </a:p>
          <a:p>
            <a:r>
              <a:rPr lang="en-US" sz="1200" kern="1200" dirty="0">
                <a:solidFill>
                  <a:schemeClr val="tx1"/>
                </a:solidFill>
                <a:effectLst/>
                <a:latin typeface="Arial" pitchFamily="27" charset="0"/>
                <a:ea typeface="Arial" pitchFamily="27" charset="0"/>
                <a:cs typeface="Arial" pitchFamily="27" charset="0"/>
              </a:rPr>
              <a:t> </a:t>
            </a:r>
            <a:br>
              <a:rPr lang="en-US" dirty="0">
                <a:effectLst/>
              </a:rPr>
            </a:br>
            <a:r>
              <a:rPr lang="en-US" sz="1200" b="1" kern="1200" cap="all" dirty="0">
                <a:solidFill>
                  <a:schemeClr val="tx1"/>
                </a:solidFill>
                <a:effectLst/>
                <a:latin typeface="Arial" pitchFamily="27" charset="0"/>
                <a:ea typeface="Arial" pitchFamily="27" charset="0"/>
                <a:cs typeface="Arial" pitchFamily="27" charset="0"/>
              </a:rPr>
              <a:t>Materials Required: </a:t>
            </a:r>
            <a:endParaRPr lang="en-US" sz="1200" kern="1200" dirty="0">
              <a:solidFill>
                <a:schemeClr val="tx1"/>
              </a:solidFill>
              <a:effectLst/>
              <a:latin typeface="Arial" pitchFamily="27" charset="0"/>
              <a:ea typeface="Arial" pitchFamily="27" charset="0"/>
              <a:cs typeface="Arial" pitchFamily="27" charset="0"/>
            </a:endParaRP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Upbeat song – trainer’s choice</a:t>
            </a: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Music player</a:t>
            </a: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Safe space around tables to move</a:t>
            </a:r>
          </a:p>
          <a:p>
            <a:endParaRPr lang="en-US" sz="1200" b="1" kern="1200" cap="all" dirty="0">
              <a:solidFill>
                <a:schemeClr val="tx1"/>
              </a:solidFill>
              <a:effectLst/>
              <a:latin typeface="Arial" pitchFamily="27" charset="0"/>
              <a:ea typeface="Arial" pitchFamily="27" charset="0"/>
              <a:cs typeface="Arial" pitchFamily="27" charset="0"/>
            </a:endParaRPr>
          </a:p>
          <a:p>
            <a:r>
              <a:rPr lang="en-US" sz="1200" b="1" kern="1200" cap="all" dirty="0">
                <a:solidFill>
                  <a:schemeClr val="tx1"/>
                </a:solidFill>
                <a:effectLst/>
                <a:latin typeface="Arial" pitchFamily="27" charset="0"/>
                <a:ea typeface="Arial" pitchFamily="27" charset="0"/>
                <a:cs typeface="Arial" pitchFamily="27" charset="0"/>
              </a:rPr>
              <a:t>Time:</a:t>
            </a:r>
            <a:r>
              <a:rPr lang="en-US" sz="1200" kern="1200" dirty="0">
                <a:solidFill>
                  <a:schemeClr val="tx1"/>
                </a:solidFill>
                <a:effectLst/>
                <a:latin typeface="Arial" pitchFamily="27" charset="0"/>
                <a:ea typeface="Arial" pitchFamily="27" charset="0"/>
                <a:cs typeface="Arial" pitchFamily="27" charset="0"/>
              </a:rPr>
              <a:t> 4-5 minutes</a:t>
            </a:r>
          </a:p>
          <a:p>
            <a:endParaRPr lang="en-US" sz="1200" b="1" kern="1200" cap="all" dirty="0">
              <a:solidFill>
                <a:schemeClr val="tx1"/>
              </a:solidFill>
              <a:effectLst/>
              <a:latin typeface="Arial" pitchFamily="27" charset="0"/>
              <a:ea typeface="Arial" pitchFamily="27" charset="0"/>
              <a:cs typeface="Arial" pitchFamily="27" charset="0"/>
            </a:endParaRPr>
          </a:p>
          <a:p>
            <a:r>
              <a:rPr lang="en-US" sz="1200" b="1" kern="1200" cap="all" dirty="0">
                <a:solidFill>
                  <a:schemeClr val="tx1"/>
                </a:solidFill>
                <a:effectLst/>
                <a:latin typeface="Arial" pitchFamily="27" charset="0"/>
                <a:ea typeface="Arial" pitchFamily="27" charset="0"/>
                <a:cs typeface="Arial" pitchFamily="27" charset="0"/>
              </a:rPr>
              <a:t>Process: </a:t>
            </a:r>
            <a:endParaRPr lang="en-US" sz="1200" kern="1200" dirty="0">
              <a:solidFill>
                <a:schemeClr val="tx1"/>
              </a:solidFill>
              <a:effectLst/>
              <a:latin typeface="Arial" pitchFamily="27" charset="0"/>
              <a:ea typeface="Arial" pitchFamily="27" charset="0"/>
              <a:cs typeface="Arial" pitchFamily="27" charset="0"/>
            </a:endParaRPr>
          </a:p>
          <a:p>
            <a:r>
              <a:rPr lang="en-US" sz="1200" kern="1200" dirty="0">
                <a:solidFill>
                  <a:schemeClr val="tx1"/>
                </a:solidFill>
                <a:effectLst/>
                <a:latin typeface="Arial" pitchFamily="27" charset="0"/>
                <a:ea typeface="Arial" pitchFamily="27" charset="0"/>
                <a:cs typeface="Arial" pitchFamily="27" charset="0"/>
              </a:rPr>
              <a:t>1. Invite participants to stand up, push in their chairs/bags/totes, and stand </a:t>
            </a:r>
          </a:p>
          <a:p>
            <a:r>
              <a:rPr lang="en-US" sz="1200" kern="1200" dirty="0">
                <a:solidFill>
                  <a:schemeClr val="tx1"/>
                </a:solidFill>
                <a:effectLst/>
                <a:latin typeface="Arial" pitchFamily="27" charset="0"/>
                <a:ea typeface="Arial" pitchFamily="27" charset="0"/>
                <a:cs typeface="Arial" pitchFamily="27" charset="0"/>
              </a:rPr>
              <a:t>    behind their chair. Have everyone check to make sure they have a safe </a:t>
            </a:r>
          </a:p>
          <a:p>
            <a:r>
              <a:rPr lang="en-US" sz="1200" kern="1200" dirty="0">
                <a:solidFill>
                  <a:schemeClr val="tx1"/>
                </a:solidFill>
                <a:effectLst/>
                <a:latin typeface="Arial" pitchFamily="27" charset="0"/>
                <a:ea typeface="Arial" pitchFamily="27" charset="0"/>
                <a:cs typeface="Arial" pitchFamily="27" charset="0"/>
              </a:rPr>
              <a:t>    path to move around their table.</a:t>
            </a:r>
          </a:p>
          <a:p>
            <a:r>
              <a:rPr lang="en-US" sz="1200" kern="1200" dirty="0">
                <a:solidFill>
                  <a:schemeClr val="tx1"/>
                </a:solidFill>
                <a:effectLst/>
                <a:latin typeface="Arial" pitchFamily="27" charset="0"/>
                <a:ea typeface="Arial" pitchFamily="27" charset="0"/>
                <a:cs typeface="Arial" pitchFamily="27" charset="0"/>
              </a:rPr>
              <a:t>2. Instruct participants that they will be doing various movements to a song </a:t>
            </a:r>
          </a:p>
          <a:p>
            <a:r>
              <a:rPr lang="en-US" sz="1200" kern="1200" dirty="0">
                <a:solidFill>
                  <a:schemeClr val="tx1"/>
                </a:solidFill>
                <a:effectLst/>
                <a:latin typeface="Arial" pitchFamily="27" charset="0"/>
                <a:ea typeface="Arial" pitchFamily="27" charset="0"/>
                <a:cs typeface="Arial" pitchFamily="27" charset="0"/>
              </a:rPr>
              <a:t>    as they travel around their table (see music prompts on next page).</a:t>
            </a:r>
          </a:p>
          <a:p>
            <a:r>
              <a:rPr lang="en-US" sz="1200" kern="1200" dirty="0">
                <a:solidFill>
                  <a:schemeClr val="tx1"/>
                </a:solidFill>
                <a:effectLst/>
                <a:latin typeface="Arial" pitchFamily="27" charset="0"/>
                <a:ea typeface="Arial" pitchFamily="27" charset="0"/>
                <a:cs typeface="Arial" pitchFamily="27" charset="0"/>
              </a:rPr>
              <a:t> </a:t>
            </a:r>
          </a:p>
          <a:p>
            <a:r>
              <a:rPr lang="en-US" sz="1200" b="1" kern="1200" dirty="0">
                <a:solidFill>
                  <a:schemeClr val="tx1"/>
                </a:solidFill>
                <a:effectLst/>
                <a:latin typeface="Arial" pitchFamily="27" charset="0"/>
                <a:ea typeface="Arial" pitchFamily="27" charset="0"/>
                <a:cs typeface="Arial" pitchFamily="27" charset="0"/>
              </a:rPr>
              <a:t>OPTIONS:</a:t>
            </a:r>
            <a:endParaRPr lang="en-US" sz="1200" kern="1200" dirty="0">
              <a:solidFill>
                <a:schemeClr val="tx1"/>
              </a:solidFill>
              <a:effectLst/>
              <a:latin typeface="Arial" pitchFamily="27" charset="0"/>
              <a:ea typeface="Arial" pitchFamily="27" charset="0"/>
              <a:cs typeface="Arial" pitchFamily="27" charset="0"/>
            </a:endParaRPr>
          </a:p>
          <a:p>
            <a:pPr lvl="0"/>
            <a:r>
              <a:rPr lang="en-US" sz="1200" kern="1200" dirty="0">
                <a:solidFill>
                  <a:schemeClr val="tx1"/>
                </a:solidFill>
                <a:effectLst/>
                <a:latin typeface="Arial" pitchFamily="27" charset="0"/>
                <a:ea typeface="Arial" pitchFamily="27" charset="0"/>
                <a:cs typeface="Arial" pitchFamily="27" charset="0"/>
              </a:rPr>
              <a:t>Song prompts are suggestions. Feel free to change/modify as desired.</a:t>
            </a:r>
          </a:p>
          <a:p>
            <a:pPr lvl="0"/>
            <a:r>
              <a:rPr lang="en-US" sz="1200" kern="1200" dirty="0">
                <a:solidFill>
                  <a:schemeClr val="tx1"/>
                </a:solidFill>
                <a:effectLst/>
                <a:latin typeface="Arial" pitchFamily="27" charset="0"/>
                <a:ea typeface="Arial" pitchFamily="27" charset="0"/>
                <a:cs typeface="Arial" pitchFamily="27" charset="0"/>
              </a:rPr>
              <a:t>Trainer can use a mix of songs rather than one song.</a:t>
            </a:r>
          </a:p>
          <a:p>
            <a:r>
              <a:rPr lang="en-US" sz="1200" kern="1200" dirty="0">
                <a:solidFill>
                  <a:schemeClr val="tx1"/>
                </a:solidFill>
                <a:effectLst/>
                <a:latin typeface="Arial" pitchFamily="27" charset="0"/>
                <a:ea typeface="Arial" pitchFamily="27" charset="0"/>
                <a:cs typeface="Arial" pitchFamily="27" charset="0"/>
              </a:rPr>
              <a:t> </a:t>
            </a:r>
          </a:p>
          <a:p>
            <a:r>
              <a:rPr lang="en-US" sz="1200" b="1" kern="1200" dirty="0">
                <a:solidFill>
                  <a:schemeClr val="tx1"/>
                </a:solidFill>
                <a:effectLst/>
                <a:latin typeface="Arial" pitchFamily="27" charset="0"/>
                <a:ea typeface="Arial" pitchFamily="27" charset="0"/>
                <a:cs typeface="Arial" pitchFamily="27" charset="0"/>
              </a:rPr>
              <a:t>Waking Up the Brain Music Prompts</a:t>
            </a:r>
            <a:endParaRPr lang="en-US" sz="1200" kern="1200" dirty="0">
              <a:solidFill>
                <a:schemeClr val="tx1"/>
              </a:solidFill>
              <a:effectLst/>
              <a:latin typeface="Arial" pitchFamily="27" charset="0"/>
              <a:ea typeface="Arial" pitchFamily="27" charset="0"/>
              <a:cs typeface="Arial" pitchFamily="27" charset="0"/>
            </a:endParaRPr>
          </a:p>
          <a:p>
            <a:r>
              <a:rPr lang="en-US" sz="1200" i="1" kern="1200" dirty="0">
                <a:solidFill>
                  <a:schemeClr val="tx1"/>
                </a:solidFill>
                <a:effectLst/>
                <a:latin typeface="Arial" pitchFamily="27" charset="0"/>
                <a:ea typeface="Arial" pitchFamily="27" charset="0"/>
                <a:cs typeface="Arial" pitchFamily="27" charset="0"/>
              </a:rPr>
              <a:t>Lead participants through the following movement activity as you start and stop the song prompting a new movement each time.</a:t>
            </a:r>
            <a:r>
              <a:rPr lang="en-US" sz="1200" kern="1200" dirty="0">
                <a:solidFill>
                  <a:schemeClr val="tx1"/>
                </a:solidFill>
                <a:effectLst/>
                <a:latin typeface="Arial" pitchFamily="27" charset="0"/>
                <a:ea typeface="Arial" pitchFamily="27" charset="0"/>
                <a:cs typeface="Arial" pitchFamily="27" charset="0"/>
              </a:rPr>
              <a:t> </a:t>
            </a:r>
            <a:r>
              <a:rPr lang="en-US" sz="1200" i="1" kern="1200" dirty="0">
                <a:solidFill>
                  <a:schemeClr val="tx1"/>
                </a:solidFill>
                <a:effectLst/>
                <a:latin typeface="Arial" pitchFamily="27" charset="0"/>
                <a:ea typeface="Arial" pitchFamily="27" charset="0"/>
                <a:cs typeface="Arial" pitchFamily="27" charset="0"/>
              </a:rPr>
              <a:t>Each movement should last about 15-20 seconds. </a:t>
            </a:r>
            <a:endParaRPr lang="en-US" sz="1200" kern="1200" dirty="0">
              <a:solidFill>
                <a:schemeClr val="tx1"/>
              </a:solidFill>
              <a:effectLst/>
              <a:latin typeface="Arial" pitchFamily="27" charset="0"/>
              <a:ea typeface="Arial" pitchFamily="27" charset="0"/>
              <a:cs typeface="Arial" pitchFamily="27" charset="0"/>
            </a:endParaRPr>
          </a:p>
          <a:p>
            <a:r>
              <a:rPr lang="en-US" sz="1200" kern="1200" dirty="0">
                <a:solidFill>
                  <a:schemeClr val="tx1"/>
                </a:solidFill>
                <a:effectLst/>
                <a:latin typeface="Arial" pitchFamily="27" charset="0"/>
                <a:ea typeface="Arial" pitchFamily="27" charset="0"/>
                <a:cs typeface="Arial" pitchFamily="27" charset="0"/>
              </a:rPr>
              <a:t> </a:t>
            </a:r>
          </a:p>
          <a:p>
            <a:r>
              <a:rPr lang="en-US" sz="1200" kern="1200" dirty="0">
                <a:solidFill>
                  <a:schemeClr val="tx1"/>
                </a:solidFill>
                <a:effectLst/>
                <a:latin typeface="Arial" pitchFamily="27" charset="0"/>
                <a:ea typeface="Arial" pitchFamily="27" charset="0"/>
                <a:cs typeface="Arial" pitchFamily="27" charset="0"/>
              </a:rPr>
              <a:t>1. Tap on the table with one hand.</a:t>
            </a:r>
          </a:p>
          <a:p>
            <a:r>
              <a:rPr lang="en-US" sz="1200" kern="1200" dirty="0">
                <a:solidFill>
                  <a:schemeClr val="tx1"/>
                </a:solidFill>
                <a:effectLst/>
                <a:latin typeface="Arial" pitchFamily="27" charset="0"/>
                <a:ea typeface="Arial" pitchFamily="27" charset="0"/>
                <a:cs typeface="Arial" pitchFamily="27" charset="0"/>
              </a:rPr>
              <a:t>2. Tap on the table with both hands.</a:t>
            </a:r>
          </a:p>
          <a:p>
            <a:r>
              <a:rPr lang="en-US" sz="1200" kern="1200" dirty="0">
                <a:solidFill>
                  <a:schemeClr val="tx1"/>
                </a:solidFill>
                <a:effectLst/>
                <a:latin typeface="Arial" pitchFamily="27" charset="0"/>
                <a:ea typeface="Arial" pitchFamily="27" charset="0"/>
                <a:cs typeface="Arial" pitchFamily="27" charset="0"/>
              </a:rPr>
              <a:t>3.</a:t>
            </a:r>
            <a:r>
              <a:rPr lang="en-US" sz="1200" kern="1200" baseline="0" dirty="0">
                <a:solidFill>
                  <a:schemeClr val="tx1"/>
                </a:solidFill>
                <a:effectLst/>
                <a:latin typeface="Arial" pitchFamily="27" charset="0"/>
                <a:ea typeface="Arial" pitchFamily="27" charset="0"/>
                <a:cs typeface="Arial" pitchFamily="27" charset="0"/>
              </a:rPr>
              <a:t> </a:t>
            </a:r>
            <a:r>
              <a:rPr lang="en-US" sz="1200" kern="1200" dirty="0">
                <a:solidFill>
                  <a:schemeClr val="tx1"/>
                </a:solidFill>
                <a:effectLst/>
                <a:latin typeface="Arial" pitchFamily="27" charset="0"/>
                <a:ea typeface="Arial" pitchFamily="27" charset="0"/>
                <a:cs typeface="Arial" pitchFamily="27" charset="0"/>
              </a:rPr>
              <a:t>Tap the back of your chair.</a:t>
            </a:r>
          </a:p>
          <a:p>
            <a:r>
              <a:rPr lang="en-US" sz="1200" kern="1200" dirty="0">
                <a:solidFill>
                  <a:schemeClr val="tx1"/>
                </a:solidFill>
                <a:effectLst/>
                <a:latin typeface="Arial" pitchFamily="27" charset="0"/>
                <a:ea typeface="Arial" pitchFamily="27" charset="0"/>
                <a:cs typeface="Arial" pitchFamily="27" charset="0"/>
              </a:rPr>
              <a:t>4.</a:t>
            </a:r>
            <a:r>
              <a:rPr lang="en-US" sz="1200" kern="1200" baseline="0" dirty="0">
                <a:solidFill>
                  <a:schemeClr val="tx1"/>
                </a:solidFill>
                <a:effectLst/>
                <a:latin typeface="Arial" pitchFamily="27" charset="0"/>
                <a:ea typeface="Arial" pitchFamily="27" charset="0"/>
                <a:cs typeface="Arial" pitchFamily="27" charset="0"/>
              </a:rPr>
              <a:t> </a:t>
            </a:r>
            <a:r>
              <a:rPr lang="en-US" sz="1200" kern="1200" dirty="0">
                <a:solidFill>
                  <a:schemeClr val="tx1"/>
                </a:solidFill>
                <a:effectLst/>
                <a:latin typeface="Arial" pitchFamily="27" charset="0"/>
                <a:ea typeface="Arial" pitchFamily="27" charset="0"/>
                <a:cs typeface="Arial" pitchFamily="27" charset="0"/>
              </a:rPr>
              <a:t>Walk around your table and tap chairs as you pass them.</a:t>
            </a:r>
          </a:p>
          <a:p>
            <a:r>
              <a:rPr lang="en-US" sz="1200" kern="1200" dirty="0">
                <a:solidFill>
                  <a:schemeClr val="tx1"/>
                </a:solidFill>
                <a:effectLst/>
                <a:latin typeface="Arial" pitchFamily="27" charset="0"/>
                <a:ea typeface="Arial" pitchFamily="27" charset="0"/>
                <a:cs typeface="Arial" pitchFamily="27" charset="0"/>
              </a:rPr>
              <a:t>5. Turn around, march and clap your hands from side to side.</a:t>
            </a:r>
          </a:p>
          <a:p>
            <a:r>
              <a:rPr lang="en-US" sz="1200" kern="1200" dirty="0">
                <a:solidFill>
                  <a:schemeClr val="tx1"/>
                </a:solidFill>
                <a:effectLst/>
                <a:latin typeface="Arial" pitchFamily="27" charset="0"/>
                <a:ea typeface="Arial" pitchFamily="27" charset="0"/>
                <a:cs typeface="Arial" pitchFamily="27" charset="0"/>
              </a:rPr>
              <a:t>6.</a:t>
            </a:r>
            <a:r>
              <a:rPr lang="en-US" sz="1200" kern="1200" baseline="0" dirty="0">
                <a:solidFill>
                  <a:schemeClr val="tx1"/>
                </a:solidFill>
                <a:effectLst/>
                <a:latin typeface="Arial" pitchFamily="27" charset="0"/>
                <a:ea typeface="Arial" pitchFamily="27" charset="0"/>
                <a:cs typeface="Arial" pitchFamily="27" charset="0"/>
              </a:rPr>
              <a:t> </a:t>
            </a:r>
            <a:r>
              <a:rPr lang="en-US" sz="1200" kern="1200" dirty="0">
                <a:solidFill>
                  <a:schemeClr val="tx1"/>
                </a:solidFill>
                <a:effectLst/>
                <a:latin typeface="Arial" pitchFamily="27" charset="0"/>
                <a:ea typeface="Arial" pitchFamily="27" charset="0"/>
                <a:cs typeface="Arial" pitchFamily="27" charset="0"/>
              </a:rPr>
              <a:t>March and clap your hands at a high level and then at a low level.</a:t>
            </a:r>
          </a:p>
          <a:p>
            <a:r>
              <a:rPr lang="en-US" sz="1200" kern="1200" dirty="0">
                <a:solidFill>
                  <a:schemeClr val="tx1"/>
                </a:solidFill>
                <a:effectLst/>
                <a:latin typeface="Arial" pitchFamily="27" charset="0"/>
                <a:ea typeface="Arial" pitchFamily="27" charset="0"/>
                <a:cs typeface="Arial" pitchFamily="27" charset="0"/>
              </a:rPr>
              <a:t>7. March and clap your hands in front of you and then behind your back.</a:t>
            </a:r>
          </a:p>
          <a:p>
            <a:r>
              <a:rPr lang="en-US" sz="1200" kern="1200" dirty="0">
                <a:solidFill>
                  <a:schemeClr val="tx1"/>
                </a:solidFill>
                <a:effectLst/>
                <a:latin typeface="Arial" pitchFamily="27" charset="0"/>
                <a:ea typeface="Arial" pitchFamily="27" charset="0"/>
                <a:cs typeface="Arial" pitchFamily="27" charset="0"/>
              </a:rPr>
              <a:t>8. Play patty cake with someone at your table.</a:t>
            </a:r>
          </a:p>
          <a:p>
            <a:r>
              <a:rPr lang="en-US" sz="1200" kern="1200" dirty="0">
                <a:solidFill>
                  <a:schemeClr val="tx1"/>
                </a:solidFill>
                <a:effectLst/>
                <a:latin typeface="Arial" pitchFamily="27" charset="0"/>
                <a:ea typeface="Arial" pitchFamily="27" charset="0"/>
                <a:cs typeface="Arial" pitchFamily="27" charset="0"/>
              </a:rPr>
              <a:t>9.</a:t>
            </a:r>
            <a:r>
              <a:rPr lang="en-US" sz="1200" kern="1200" baseline="0" dirty="0">
                <a:solidFill>
                  <a:schemeClr val="tx1"/>
                </a:solidFill>
                <a:effectLst/>
                <a:latin typeface="Arial" pitchFamily="27" charset="0"/>
                <a:ea typeface="Arial" pitchFamily="27" charset="0"/>
                <a:cs typeface="Arial" pitchFamily="27" charset="0"/>
              </a:rPr>
              <a:t> </a:t>
            </a:r>
            <a:r>
              <a:rPr lang="en-US" sz="1200" kern="1200" dirty="0">
                <a:solidFill>
                  <a:schemeClr val="tx1"/>
                </a:solidFill>
                <a:effectLst/>
                <a:latin typeface="Arial" pitchFamily="27" charset="0"/>
                <a:ea typeface="Arial" pitchFamily="27" charset="0"/>
                <a:cs typeface="Arial" pitchFamily="27" charset="0"/>
              </a:rPr>
              <a:t>Freestyle back to your chair and have a seat.</a:t>
            </a:r>
          </a:p>
          <a:p>
            <a:r>
              <a:rPr lang="en-US" sz="1200" kern="1200" dirty="0">
                <a:solidFill>
                  <a:schemeClr val="tx1"/>
                </a:solidFill>
                <a:effectLst/>
                <a:latin typeface="Arial" pitchFamily="27" charset="0"/>
                <a:ea typeface="Arial" pitchFamily="27" charset="0"/>
                <a:cs typeface="Arial" pitchFamily="27" charset="0"/>
              </a:rPr>
              <a:t> </a:t>
            </a:r>
          </a:p>
          <a:p>
            <a:r>
              <a:rPr lang="en-US" sz="1200" i="1" kern="1200" dirty="0">
                <a:solidFill>
                  <a:schemeClr val="tx1"/>
                </a:solidFill>
                <a:effectLst/>
                <a:latin typeface="Arial" pitchFamily="27" charset="0"/>
                <a:ea typeface="Arial" pitchFamily="27" charset="0"/>
                <a:cs typeface="Arial" pitchFamily="27" charset="0"/>
              </a:rPr>
              <a:t>After the song, have the participants repeat after you...</a:t>
            </a:r>
            <a:endParaRPr lang="en-US" sz="1200" kern="1200" dirty="0">
              <a:solidFill>
                <a:schemeClr val="tx1"/>
              </a:solidFill>
              <a:effectLst/>
              <a:latin typeface="Arial" pitchFamily="27" charset="0"/>
              <a:ea typeface="Arial" pitchFamily="27" charset="0"/>
              <a:cs typeface="Arial" pitchFamily="27" charset="0"/>
            </a:endParaRPr>
          </a:p>
          <a:p>
            <a:pPr lvl="0"/>
            <a:r>
              <a:rPr lang="en-US" sz="1200" b="1" kern="1200" dirty="0">
                <a:solidFill>
                  <a:schemeClr val="tx1"/>
                </a:solidFill>
                <a:effectLst/>
                <a:latin typeface="Arial" pitchFamily="27" charset="0"/>
                <a:ea typeface="Arial" pitchFamily="27" charset="0"/>
                <a:cs typeface="Arial" pitchFamily="27" charset="0"/>
              </a:rPr>
              <a:t>Music moves me! </a:t>
            </a:r>
            <a:endParaRPr lang="en-US" sz="1200" kern="1200" dirty="0">
              <a:solidFill>
                <a:schemeClr val="tx1"/>
              </a:solidFill>
              <a:effectLst/>
              <a:latin typeface="Arial" pitchFamily="27" charset="0"/>
              <a:ea typeface="Arial" pitchFamily="27" charset="0"/>
              <a:cs typeface="Arial" pitchFamily="27" charset="0"/>
            </a:endParaRPr>
          </a:p>
          <a:p>
            <a:pPr lvl="0"/>
            <a:r>
              <a:rPr lang="en-US" sz="1200" b="1" kern="1200" dirty="0">
                <a:solidFill>
                  <a:schemeClr val="tx1"/>
                </a:solidFill>
                <a:effectLst/>
                <a:latin typeface="Arial" pitchFamily="27" charset="0"/>
                <a:ea typeface="Arial" pitchFamily="27" charset="0"/>
                <a:cs typeface="Arial" pitchFamily="27" charset="0"/>
              </a:rPr>
              <a:t>My brain is awake!</a:t>
            </a:r>
            <a:endParaRPr lang="en-US" sz="1200" kern="1200" dirty="0">
              <a:solidFill>
                <a:schemeClr val="tx1"/>
              </a:solidFill>
              <a:effectLst/>
              <a:latin typeface="Arial" pitchFamily="27" charset="0"/>
              <a:ea typeface="Arial" pitchFamily="27" charset="0"/>
              <a:cs typeface="Arial" pitchFamily="27" charset="0"/>
            </a:endParaRPr>
          </a:p>
          <a:p>
            <a:pPr lvl="0"/>
            <a:r>
              <a:rPr lang="en-US" sz="1200" b="1" kern="1200" dirty="0">
                <a:solidFill>
                  <a:schemeClr val="tx1"/>
                </a:solidFill>
                <a:effectLst/>
                <a:latin typeface="Arial" pitchFamily="27" charset="0"/>
                <a:ea typeface="Arial" pitchFamily="27" charset="0"/>
                <a:cs typeface="Arial" pitchFamily="27" charset="0"/>
              </a:rPr>
              <a:t>I’m ready to learn!</a:t>
            </a:r>
            <a:endParaRPr lang="en-US" sz="1200" kern="1200" dirty="0">
              <a:solidFill>
                <a:schemeClr val="tx1"/>
              </a:solidFill>
              <a:effectLst/>
              <a:latin typeface="Arial" pitchFamily="27" charset="0"/>
              <a:ea typeface="Arial" pitchFamily="27" charset="0"/>
              <a:cs typeface="Arial" pitchFamily="27" charset="0"/>
            </a:endParaRPr>
          </a:p>
          <a:p>
            <a:r>
              <a:rPr lang="en-US" sz="1200" kern="1200" dirty="0">
                <a:solidFill>
                  <a:schemeClr val="tx1"/>
                </a:solidFill>
                <a:effectLst/>
                <a:latin typeface="Arial" pitchFamily="27" charset="0"/>
                <a:ea typeface="Arial" pitchFamily="27" charset="0"/>
                <a:cs typeface="Arial" pitchFamily="27" charset="0"/>
              </a:rPr>
              <a:t> </a:t>
            </a:r>
          </a:p>
          <a:p>
            <a:pPr>
              <a:lnSpc>
                <a:spcPct val="80000"/>
              </a:lnSpc>
            </a:pP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3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B807F4F-B231-432C-A78A-B6425E9D1699}" type="slidenum">
              <a:rPr lang="en-US" altLang="en-US">
                <a:solidFill>
                  <a:srgbClr val="000000"/>
                </a:solidFill>
                <a:ea typeface="ＭＳ Ｐゴシック" panose="020B0600070205080204" pitchFamily="34" charset="-128"/>
              </a:rPr>
              <a:pPr>
                <a:spcBef>
                  <a:spcPct val="0"/>
                </a:spcBef>
              </a:pPr>
              <a:t>3</a:t>
            </a:fld>
            <a:endParaRPr lang="en-US" altLang="en-US" dirty="0">
              <a:solidFill>
                <a:srgbClr val="000000"/>
              </a:solidFill>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a:ln/>
        </p:spPr>
      </p:sp>
      <p:sp>
        <p:nvSpPr>
          <p:cNvPr id="1085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0"/>
              </a:spcAft>
            </a:pPr>
            <a:r>
              <a:rPr lang="en-US" altLang="en-US" b="1" dirty="0">
                <a:latin typeface="Arial" panose="020B0604020202020204" pitchFamily="34" charset="0"/>
                <a:cs typeface="Arial" panose="020B0604020202020204" pitchFamily="34" charset="0"/>
              </a:rPr>
              <a:t>Presenter Remarks:</a:t>
            </a:r>
            <a:endParaRPr lang="en-US" altLang="en-US" dirty="0">
              <a:latin typeface="Arial" panose="020B0604020202020204" pitchFamily="34" charset="0"/>
              <a:cs typeface="Arial" panose="020B0604020202020204" pitchFamily="34" charset="0"/>
            </a:endParaRPr>
          </a:p>
          <a:p>
            <a:pPr>
              <a:spcAft>
                <a:spcPts val="0"/>
              </a:spcAft>
            </a:pPr>
            <a:r>
              <a:rPr lang="en-US" altLang="en-US" dirty="0">
                <a:latin typeface="Arial" panose="020B0604020202020204" pitchFamily="34" charset="0"/>
                <a:cs typeface="Arial" panose="020B0604020202020204" pitchFamily="34" charset="0"/>
              </a:rPr>
              <a:t>“Teachers are important role models in the area of physical development. Children benefit immensely when teachers engage in physical activities alongside children and share in the fun of physical movement“ (PCF, Vol. 2, p. 132).</a:t>
            </a:r>
          </a:p>
          <a:p>
            <a:pPr>
              <a:spcAft>
                <a:spcPts val="0"/>
              </a:spcAft>
            </a:pPr>
            <a:endParaRPr lang="en-US" altLang="en-US" dirty="0">
              <a:latin typeface="Arial" panose="020B0604020202020204" pitchFamily="34" charset="0"/>
              <a:cs typeface="Arial" panose="020B0604020202020204" pitchFamily="34" charset="0"/>
            </a:endParaRPr>
          </a:p>
          <a:p>
            <a:pPr>
              <a:spcAft>
                <a:spcPts val="0"/>
              </a:spcAft>
            </a:pPr>
            <a:r>
              <a:rPr lang="en-US" altLang="en-US" dirty="0">
                <a:latin typeface="Arial" panose="020B0604020202020204" pitchFamily="34" charset="0"/>
                <a:cs typeface="Arial" panose="020B0604020202020204" pitchFamily="34" charset="0"/>
              </a:rPr>
              <a:t>“When educators stand aside as observers on the playground, they may inadvertently model inactivity and miss opportunities to provide instruction and to support practice” (PLF, Vol. 2, p. 43). </a:t>
            </a:r>
          </a:p>
          <a:p>
            <a:pPr>
              <a:spcAft>
                <a:spcPts val="0"/>
              </a:spcAft>
            </a:pPr>
            <a:endParaRPr lang="en-US" altLang="en-US" dirty="0">
              <a:latin typeface="Arial" panose="020B0604020202020204" pitchFamily="34" charset="0"/>
              <a:cs typeface="Arial" panose="020B0604020202020204" pitchFamily="34" charset="0"/>
            </a:endParaRPr>
          </a:p>
          <a:p>
            <a:pPr>
              <a:spcAft>
                <a:spcPts val="0"/>
              </a:spcAft>
            </a:pPr>
            <a:r>
              <a:rPr lang="en-US" altLang="en-US" dirty="0">
                <a:latin typeface="Arial" panose="020B0604020202020204" pitchFamily="34" charset="0"/>
                <a:cs typeface="Arial" panose="020B0604020202020204" pitchFamily="34" charset="0"/>
              </a:rPr>
              <a:t>When teachers engage in physical activity they not only model a healthy lifestyle but they accumulate minutes of physical activity as well.  </a:t>
            </a:r>
          </a:p>
          <a:p>
            <a:pPr>
              <a:spcAft>
                <a:spcPts val="0"/>
              </a:spcAft>
            </a:pPr>
            <a:endParaRPr lang="en-US" altLang="en-US" dirty="0">
              <a:latin typeface="Arial" panose="020B0604020202020204" pitchFamily="34" charset="0"/>
              <a:cs typeface="Arial" panose="020B0604020202020204" pitchFamily="34" charset="0"/>
            </a:endParaRPr>
          </a:p>
          <a:p>
            <a:pPr>
              <a:spcAft>
                <a:spcPts val="0"/>
              </a:spcAft>
              <a:buClr>
                <a:schemeClr val="tx1"/>
              </a:buClr>
              <a:buFont typeface="Wingdings" panose="05000000000000000000" pitchFamily="2" charset="2"/>
              <a:buNone/>
            </a:pPr>
            <a:r>
              <a:rPr lang="en-US" altLang="en-US" b="1" dirty="0">
                <a:latin typeface="Arial" panose="020B0604020202020204" pitchFamily="34" charset="0"/>
                <a:cs typeface="Arial" panose="020B0604020202020204" pitchFamily="34" charset="0"/>
              </a:rPr>
              <a:t>Background Information:  </a:t>
            </a:r>
          </a:p>
          <a:p>
            <a:pPr>
              <a:spcAft>
                <a:spcPts val="0"/>
              </a:spcAft>
              <a:buClr>
                <a:schemeClr val="tx1"/>
              </a:buClr>
              <a:buFont typeface="Wingdings" panose="05000000000000000000" pitchFamily="2" charset="2"/>
              <a:buNone/>
            </a:pPr>
            <a:r>
              <a:rPr lang="en-US" altLang="en-US" dirty="0">
                <a:latin typeface="Arial" panose="020B0604020202020204" pitchFamily="34" charset="0"/>
                <a:cs typeface="Arial" panose="020B0604020202020204" pitchFamily="34" charset="0"/>
              </a:rPr>
              <a:t>The Surgeon’s General Report (1996) states that “People of </a:t>
            </a:r>
            <a:r>
              <a:rPr lang="en-US" altLang="en-US" b="0" i="1" dirty="0">
                <a:latin typeface="Arial" panose="020B0604020202020204" pitchFamily="34" charset="0"/>
                <a:cs typeface="Arial" panose="020B0604020202020204" pitchFamily="34" charset="0"/>
              </a:rPr>
              <a:t>all</a:t>
            </a:r>
            <a:r>
              <a:rPr lang="en-US" altLang="en-US" b="0" dirty="0">
                <a:latin typeface="Arial" panose="020B0604020202020204" pitchFamily="34" charset="0"/>
                <a:cs typeface="Arial" panose="020B0604020202020204" pitchFamily="34" charset="0"/>
              </a:rPr>
              <a:t> ages </a:t>
            </a:r>
            <a:r>
              <a:rPr lang="en-US" altLang="en-US" dirty="0">
                <a:latin typeface="Arial" panose="020B0604020202020204" pitchFamily="34" charset="0"/>
                <a:cs typeface="Arial" panose="020B0604020202020204" pitchFamily="34" charset="0"/>
              </a:rPr>
              <a:t>benefit from physical activity.” In the CDC’s </a:t>
            </a:r>
            <a:r>
              <a:rPr lang="en-US" altLang="en-US" i="1" dirty="0">
                <a:latin typeface="Arial" panose="020B0604020202020204" pitchFamily="34" charset="0"/>
                <a:cs typeface="Arial" panose="020B0604020202020204" pitchFamily="34" charset="0"/>
              </a:rPr>
              <a:t>2008 Physical Activity Guidelines for Americans, </a:t>
            </a:r>
            <a:r>
              <a:rPr lang="en-US" altLang="en-US" dirty="0">
                <a:latin typeface="Arial" panose="020B0604020202020204" pitchFamily="34" charset="0"/>
                <a:cs typeface="Arial" panose="020B0604020202020204" pitchFamily="34" charset="0"/>
              </a:rPr>
              <a:t>it is recommended that adults obtain 150 minutes per week of moderate physical activity. CDC recommends you spread your activity out during the week, so you don't have to do it all at once. Breaking it up into smaller chunks, at least 10 minutes at a time, during the day is fine. (www.cdc.gov/physicalactivity/basics/adults/index.htm)</a:t>
            </a:r>
          </a:p>
          <a:p>
            <a:pPr>
              <a:spcAft>
                <a:spcPct val="20000"/>
              </a:spcAft>
              <a:buClr>
                <a:schemeClr val="tx1"/>
              </a:buClr>
              <a:buFont typeface="Wingdings" panose="05000000000000000000" pitchFamily="2" charset="2"/>
              <a:buNone/>
            </a:pPr>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
        <p:nvSpPr>
          <p:cNvPr id="1085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F4C21231-28F1-4FC0-84D8-C0C645527A5C}" type="slidenum">
              <a:rPr lang="en-US" altLang="en-US"/>
              <a:pPr>
                <a:spcBef>
                  <a:spcPct val="0"/>
                </a:spcBef>
              </a:pPr>
              <a:t>30</a:t>
            </a:fld>
            <a:endParaRPr lang="en-US"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a:defRPr>
                <a:solidFill>
                  <a:schemeClr val="tx1"/>
                </a:solidFill>
                <a:latin typeface="Arial" panose="020B0604020202020204" pitchFamily="34" charset="0"/>
                <a:cs typeface="Arial" panose="020B0604020202020204" pitchFamily="34" charset="0"/>
              </a:defRPr>
            </a:lvl1pPr>
            <a:lvl2pPr marL="742950" indent="-285750" defTabSz="904875">
              <a:defRPr>
                <a:solidFill>
                  <a:schemeClr val="tx1"/>
                </a:solidFill>
                <a:latin typeface="Arial" panose="020B0604020202020204" pitchFamily="34" charset="0"/>
                <a:cs typeface="Arial" panose="020B0604020202020204" pitchFamily="34" charset="0"/>
              </a:defRPr>
            </a:lvl2pPr>
            <a:lvl3pPr marL="1143000" indent="-228600" defTabSz="904875">
              <a:defRPr>
                <a:solidFill>
                  <a:schemeClr val="tx1"/>
                </a:solidFill>
                <a:latin typeface="Arial" panose="020B0604020202020204" pitchFamily="34" charset="0"/>
                <a:cs typeface="Arial" panose="020B0604020202020204" pitchFamily="34" charset="0"/>
              </a:defRPr>
            </a:lvl3pPr>
            <a:lvl4pPr marL="1600200" indent="-228600" defTabSz="904875">
              <a:defRPr>
                <a:solidFill>
                  <a:schemeClr val="tx1"/>
                </a:solidFill>
                <a:latin typeface="Arial" panose="020B0604020202020204" pitchFamily="34" charset="0"/>
                <a:cs typeface="Arial" panose="020B0604020202020204" pitchFamily="34" charset="0"/>
              </a:defRPr>
            </a:lvl4pPr>
            <a:lvl5pPr marL="2057400" indent="-228600" defTabSz="904875">
              <a:defRPr>
                <a:solidFill>
                  <a:schemeClr val="tx1"/>
                </a:solidFill>
                <a:latin typeface="Arial" panose="020B0604020202020204" pitchFamily="34" charset="0"/>
                <a:cs typeface="Arial" panose="020B0604020202020204" pitchFamily="34" charset="0"/>
              </a:defRPr>
            </a:lvl5pPr>
            <a:lvl6pPr marL="2514600" indent="-228600" defTabSz="904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04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04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04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2F151EA-EB11-4AAC-BBE2-C56553F7C2C3}" type="slidenum">
              <a:rPr lang="en-US" altLang="en-US">
                <a:solidFill>
                  <a:srgbClr val="000000"/>
                </a:solidFill>
                <a:latin typeface="Tahoma" panose="020B0604030504040204" pitchFamily="34" charset="0"/>
                <a:ea typeface="ＭＳ Ｐゴシック" panose="020B0600070205080204" pitchFamily="34" charset="-128"/>
                <a:cs typeface="Tahoma" panose="020B0604030504040204" pitchFamily="34" charset="0"/>
              </a:rPr>
              <a:pPr/>
              <a:t>31</a:t>
            </a:fld>
            <a:endParaRPr lang="en-US" altLang="en-US" dirty="0">
              <a:solidFill>
                <a:srgbClr val="000000"/>
              </a:solidFill>
              <a:latin typeface="Tahoma" panose="020B0604030504040204" pitchFamily="34" charset="0"/>
              <a:ea typeface="ＭＳ Ｐゴシック" panose="020B0600070205080204" pitchFamily="34" charset="-128"/>
              <a:cs typeface="Tahoma" panose="020B0604030504040204" pitchFamily="34" charset="0"/>
            </a:endParaRPr>
          </a:p>
        </p:txBody>
      </p:sp>
      <p:sp>
        <p:nvSpPr>
          <p:cNvPr id="110594" name="Rectangle 2"/>
          <p:cNvSpPr>
            <a:spLocks noGrp="1" noRot="1" noChangeAspect="1" noChangeArrowheads="1" noTextEdit="1"/>
          </p:cNvSpPr>
          <p:nvPr>
            <p:ph type="sldImg"/>
          </p:nvPr>
        </p:nvSpPr>
        <p:spPr>
          <a:xfrm>
            <a:off x="1144588" y="685800"/>
            <a:ext cx="4572000" cy="3429000"/>
          </a:xfrm>
          <a:ln/>
        </p:spPr>
      </p:sp>
      <p:sp>
        <p:nvSpPr>
          <p:cNvPr id="110595" name="Rectangle 3"/>
          <p:cNvSpPr>
            <a:spLocks noGrp="1" noChangeArrowheads="1"/>
          </p:cNvSpPr>
          <p:nvPr>
            <p:ph type="body" idx="1"/>
          </p:nvPr>
        </p:nvSpPr>
        <p:spPr>
          <a:xfrm>
            <a:off x="685800" y="4341813"/>
            <a:ext cx="5486400" cy="4638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96" tIns="44498" rIns="88996" bIns="44498"/>
          <a:lstStyle/>
          <a:p>
            <a:pPr>
              <a:spcBef>
                <a:spcPct val="0"/>
              </a:spcBef>
            </a:pPr>
            <a:r>
              <a:rPr lang="en-US" altLang="en-US" b="1" dirty="0">
                <a:latin typeface="Arial" panose="020B0604020202020204" pitchFamily="34" charset="0"/>
                <a:cs typeface="Arial" panose="020B0604020202020204" pitchFamily="34" charset="0"/>
              </a:rPr>
              <a:t>Presenter Remarks:</a:t>
            </a:r>
          </a:p>
          <a:p>
            <a:pPr>
              <a:spcBef>
                <a:spcPct val="0"/>
              </a:spcBef>
            </a:pPr>
            <a:r>
              <a:rPr lang="en-US" altLang="en-US" dirty="0">
                <a:latin typeface="Arial" panose="020B0604020202020204" pitchFamily="34" charset="0"/>
                <a:cs typeface="Arial" panose="020B0604020202020204" pitchFamily="34" charset="0"/>
              </a:rPr>
              <a:t>Refer to Handout 4: Physical Activity Recommendations for Young Children.</a:t>
            </a:r>
          </a:p>
          <a:p>
            <a:pPr>
              <a:spcBef>
                <a:spcPct val="0"/>
              </a:spcBef>
            </a:pPr>
            <a:endParaRPr lang="en-US" altLang="ja-JP" dirty="0">
              <a:latin typeface="Arial" panose="020B0604020202020204" pitchFamily="34" charset="0"/>
              <a:ea typeface="ＭＳ Ｐゴシック" panose="020B0600070205080204" pitchFamily="34" charset="-128"/>
              <a:cs typeface="Arial" panose="020B0604020202020204" pitchFamily="34" charset="0"/>
            </a:endParaRPr>
          </a:p>
          <a:p>
            <a:pPr>
              <a:spcBef>
                <a:spcPct val="0"/>
              </a:spcBef>
            </a:pPr>
            <a:r>
              <a:rPr lang="en-US" altLang="en-US" dirty="0">
                <a:latin typeface="Arial" panose="020B0604020202020204" pitchFamily="34" charset="0"/>
                <a:cs typeface="Arial" panose="020B0604020202020204" pitchFamily="34" charset="0"/>
              </a:rPr>
              <a:t>As you look at the handout, note how physical activity recommendations from various organizations are generally consistent for young children—60 minutes a day. </a:t>
            </a:r>
            <a:r>
              <a:rPr lang="en-US" altLang="ja-JP" dirty="0">
                <a:latin typeface="Arial" panose="020B0604020202020204" pitchFamily="34" charset="0"/>
                <a:ea typeface="ＭＳ Ｐゴシック" panose="020B0600070205080204" pitchFamily="34" charset="-128"/>
                <a:cs typeface="Arial" panose="020B0604020202020204" pitchFamily="34" charset="0"/>
              </a:rPr>
              <a:t>The minutes are to be accumulated and spread throughout the day in short bouts. Young children are intermittent in their energy level. They tire quickly, but recover fast. So, short rest periods are recommended.</a:t>
            </a:r>
          </a:p>
          <a:p>
            <a:pPr>
              <a:spcBef>
                <a:spcPct val="0"/>
              </a:spcBef>
            </a:pPr>
            <a:endParaRPr lang="en-US" altLang="en-US" dirty="0">
              <a:latin typeface="Arial" panose="020B0604020202020204" pitchFamily="34" charset="0"/>
              <a:cs typeface="Arial" panose="020B0604020202020204" pitchFamily="34" charset="0"/>
            </a:endParaRPr>
          </a:p>
          <a:p>
            <a:pPr>
              <a:spcBef>
                <a:spcPct val="0"/>
              </a:spcBef>
            </a:pPr>
            <a:r>
              <a:rPr lang="en-US" altLang="en-US" i="1" dirty="0">
                <a:latin typeface="Arial" panose="020B0604020202020204" pitchFamily="34" charset="0"/>
                <a:cs typeface="Arial" panose="020B0604020202020204" pitchFamily="34" charset="0"/>
              </a:rPr>
              <a:t>Active Start: A Statement of Physical Activity</a:t>
            </a:r>
            <a:r>
              <a:rPr lang="en-US" altLang="en-US" dirty="0">
                <a:latin typeface="Arial" panose="020B0604020202020204" pitchFamily="34" charset="0"/>
                <a:cs typeface="Arial" panose="020B0604020202020204" pitchFamily="34" charset="0"/>
              </a:rPr>
              <a:t> </a:t>
            </a:r>
            <a:r>
              <a:rPr lang="en-US" altLang="en-US" i="1" dirty="0">
                <a:latin typeface="Arial" panose="020B0604020202020204" pitchFamily="34" charset="0"/>
                <a:cs typeface="Arial" panose="020B0604020202020204" pitchFamily="34" charset="0"/>
              </a:rPr>
              <a:t>Guidelines for Children Birth to Age 5 </a:t>
            </a:r>
            <a:r>
              <a:rPr lang="en-US" altLang="en-US" dirty="0">
                <a:latin typeface="Arial" panose="020B0604020202020204" pitchFamily="34" charset="0"/>
                <a:cs typeface="Arial" panose="020B0604020202020204" pitchFamily="34" charset="0"/>
              </a:rPr>
              <a:t>by the National Association for Sport and Physical Education (NASPE, 2009), is a widely recognized national document for physical activity </a:t>
            </a:r>
            <a:r>
              <a:rPr lang="en-US" altLang="en-US" sz="1300" dirty="0">
                <a:latin typeface="Arial" panose="020B0604020202020204" pitchFamily="34" charset="0"/>
                <a:cs typeface="Arial" panose="020B0604020202020204" pitchFamily="34" charset="0"/>
              </a:rPr>
              <a:t>recommendations</a:t>
            </a:r>
            <a:r>
              <a:rPr lang="en-US" altLang="en-US" dirty="0">
                <a:latin typeface="Arial" panose="020B0604020202020204" pitchFamily="34" charset="0"/>
                <a:cs typeface="Arial" panose="020B0604020202020204" pitchFamily="34" charset="0"/>
              </a:rPr>
              <a:t> for infant, toddlers and preschoolers.  </a:t>
            </a:r>
          </a:p>
          <a:p>
            <a:pPr>
              <a:spcBef>
                <a:spcPct val="0"/>
              </a:spcBef>
            </a:pPr>
            <a:endParaRPr lang="en-US" altLang="en-US" dirty="0">
              <a:latin typeface="Arial" panose="020B0604020202020204" pitchFamily="34" charset="0"/>
              <a:cs typeface="Arial" panose="020B0604020202020204" pitchFamily="34" charset="0"/>
            </a:endParaRPr>
          </a:p>
          <a:p>
            <a:pPr>
              <a:spcBef>
                <a:spcPct val="0"/>
              </a:spcBef>
            </a:pPr>
            <a:r>
              <a:rPr lang="en-US" altLang="en-US" dirty="0">
                <a:latin typeface="Arial" panose="020B0604020202020204" pitchFamily="34" charset="0"/>
                <a:cs typeface="Arial" panose="020B0604020202020204" pitchFamily="34" charset="0"/>
              </a:rPr>
              <a:t>“The 2008 Physical Activity Guidelines for Americans, which have been adopted by former First Lady Michelle Obama’s Let's Move! initiative and the American Academy of Pediatrics, recommend that youth participate in </a:t>
            </a:r>
            <a:r>
              <a:rPr lang="en-US" altLang="en-US" i="1" dirty="0">
                <a:latin typeface="Arial" panose="020B0604020202020204" pitchFamily="34" charset="0"/>
                <a:cs typeface="Arial" panose="020B0604020202020204" pitchFamily="34" charset="0"/>
              </a:rPr>
              <a:t>daily</a:t>
            </a:r>
            <a:r>
              <a:rPr lang="en-US" altLang="en-US" dirty="0">
                <a:latin typeface="Arial" panose="020B0604020202020204" pitchFamily="34" charset="0"/>
                <a:cs typeface="Arial" panose="020B0604020202020204" pitchFamily="34" charset="0"/>
              </a:rPr>
              <a:t> moderate-to-vigorous physical activity for at least 60 minutes” </a:t>
            </a:r>
            <a:r>
              <a:rPr lang="en-US" altLang="en-US" dirty="0">
                <a:latin typeface="Arial" panose="020B0604020202020204" pitchFamily="34" charset="0"/>
                <a:cs typeface="Arial" panose="020B0604020202020204" pitchFamily="34" charset="0"/>
                <a:hlinkClick r:id="rId3"/>
              </a:rPr>
              <a:t>(http://www.cdc.gov/nchs/data/databriefs/db141.htm)</a:t>
            </a:r>
            <a:r>
              <a:rPr lang="en-US" altLang="en-US" dirty="0">
                <a:latin typeface="Arial" panose="020B0604020202020204" pitchFamily="34" charset="0"/>
                <a:cs typeface="Arial" panose="020B0604020202020204" pitchFamily="34" charset="0"/>
              </a:rPr>
              <a:t>.</a:t>
            </a:r>
          </a:p>
          <a:p>
            <a:pPr>
              <a:spcBef>
                <a:spcPct val="0"/>
              </a:spcBef>
            </a:pPr>
            <a:endParaRPr lang="en-US" altLang="en-US" dirty="0">
              <a:solidFill>
                <a:srgbClr val="000000"/>
              </a:solidFill>
              <a:latin typeface="Arial" panose="020B0604020202020204" pitchFamily="34" charset="0"/>
              <a:cs typeface="Arial" panose="020B0604020202020204" pitchFamily="34" charset="0"/>
            </a:endParaRPr>
          </a:p>
          <a:p>
            <a:pPr>
              <a:spcBef>
                <a:spcPct val="0"/>
              </a:spcBef>
            </a:pPr>
            <a:r>
              <a:rPr lang="en-US" altLang="en-US" dirty="0">
                <a:latin typeface="Arial" panose="020B0604020202020204" pitchFamily="34" charset="0"/>
                <a:cs typeface="Arial" panose="020B0604020202020204" pitchFamily="34" charset="0"/>
              </a:rPr>
              <a:t>As children transition into the elementary years, there are state mandates for minutes of physical education in grades 1-6, therefore engaging TK and kindergartners in physical activity is highly recommended.</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a:defRPr>
                <a:solidFill>
                  <a:schemeClr val="tx1"/>
                </a:solidFill>
                <a:latin typeface="Arial" panose="020B0604020202020204" pitchFamily="34" charset="0"/>
                <a:cs typeface="Arial" panose="020B0604020202020204" pitchFamily="34" charset="0"/>
              </a:defRPr>
            </a:lvl1pPr>
            <a:lvl2pPr marL="742950" indent="-285750" defTabSz="904875">
              <a:defRPr>
                <a:solidFill>
                  <a:schemeClr val="tx1"/>
                </a:solidFill>
                <a:latin typeface="Arial" panose="020B0604020202020204" pitchFamily="34" charset="0"/>
                <a:cs typeface="Arial" panose="020B0604020202020204" pitchFamily="34" charset="0"/>
              </a:defRPr>
            </a:lvl2pPr>
            <a:lvl3pPr marL="1143000" indent="-228600" defTabSz="904875">
              <a:defRPr>
                <a:solidFill>
                  <a:schemeClr val="tx1"/>
                </a:solidFill>
                <a:latin typeface="Arial" panose="020B0604020202020204" pitchFamily="34" charset="0"/>
                <a:cs typeface="Arial" panose="020B0604020202020204" pitchFamily="34" charset="0"/>
              </a:defRPr>
            </a:lvl3pPr>
            <a:lvl4pPr marL="1600200" indent="-228600" defTabSz="904875">
              <a:defRPr>
                <a:solidFill>
                  <a:schemeClr val="tx1"/>
                </a:solidFill>
                <a:latin typeface="Arial" panose="020B0604020202020204" pitchFamily="34" charset="0"/>
                <a:cs typeface="Arial" panose="020B0604020202020204" pitchFamily="34" charset="0"/>
              </a:defRPr>
            </a:lvl4pPr>
            <a:lvl5pPr marL="2057400" indent="-228600" defTabSz="904875">
              <a:defRPr>
                <a:solidFill>
                  <a:schemeClr val="tx1"/>
                </a:solidFill>
                <a:latin typeface="Arial" panose="020B0604020202020204" pitchFamily="34" charset="0"/>
                <a:cs typeface="Arial" panose="020B0604020202020204" pitchFamily="34" charset="0"/>
              </a:defRPr>
            </a:lvl5pPr>
            <a:lvl6pPr marL="2514600" indent="-228600" defTabSz="904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04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04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048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4065367-A883-499D-80D7-963B3BC6B971}" type="slidenum">
              <a:rPr lang="en-US" altLang="en-US">
                <a:solidFill>
                  <a:srgbClr val="000000"/>
                </a:solidFill>
                <a:latin typeface="Tahoma" panose="020B0604030504040204" pitchFamily="34" charset="0"/>
                <a:ea typeface="ＭＳ Ｐゴシック" panose="020B0600070205080204" pitchFamily="34" charset="-128"/>
                <a:cs typeface="Tahoma" panose="020B0604030504040204" pitchFamily="34" charset="0"/>
              </a:rPr>
              <a:pPr/>
              <a:t>32</a:t>
            </a:fld>
            <a:endParaRPr lang="en-US" altLang="en-US" dirty="0">
              <a:solidFill>
                <a:srgbClr val="000000"/>
              </a:solidFill>
              <a:latin typeface="Tahoma" panose="020B0604030504040204" pitchFamily="34" charset="0"/>
              <a:ea typeface="ＭＳ Ｐゴシック" panose="020B0600070205080204" pitchFamily="34" charset="-128"/>
              <a:cs typeface="Tahoma" panose="020B0604030504040204" pitchFamily="34" charset="0"/>
            </a:endParaRPr>
          </a:p>
        </p:txBody>
      </p:sp>
      <p:sp>
        <p:nvSpPr>
          <p:cNvPr id="112642" name="Rectangle 2"/>
          <p:cNvSpPr>
            <a:spLocks noGrp="1" noRot="1" noChangeAspect="1" noChangeArrowheads="1" noTextEdit="1"/>
          </p:cNvSpPr>
          <p:nvPr>
            <p:ph type="sldImg"/>
          </p:nvPr>
        </p:nvSpPr>
        <p:spPr>
          <a:xfrm>
            <a:off x="1144588" y="685800"/>
            <a:ext cx="4572000" cy="3429000"/>
          </a:xfrm>
          <a:ln/>
        </p:spPr>
      </p:sp>
      <p:sp>
        <p:nvSpPr>
          <p:cNvPr id="112643" name="Rectangle 3"/>
          <p:cNvSpPr>
            <a:spLocks noGrp="1" noChangeArrowheads="1"/>
          </p:cNvSpPr>
          <p:nvPr>
            <p:ph type="body" idx="1"/>
          </p:nvPr>
        </p:nvSpPr>
        <p:spPr>
          <a:xfrm>
            <a:off x="685800" y="4341813"/>
            <a:ext cx="5486400" cy="4116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96" tIns="44498" rIns="88996" bIns="44498"/>
          <a:lstStyle/>
          <a:p>
            <a:pPr>
              <a:spcBef>
                <a:spcPct val="0"/>
              </a:spcBef>
            </a:pPr>
            <a:r>
              <a:rPr lang="en-US" altLang="en-US" b="1" dirty="0">
                <a:latin typeface="Arial" panose="020B0604020202020204" pitchFamily="34" charset="0"/>
                <a:cs typeface="Arial" panose="020B0604020202020204" pitchFamily="34" charset="0"/>
              </a:rPr>
              <a:t>Presenter Remarks:</a:t>
            </a:r>
          </a:p>
          <a:p>
            <a:pPr>
              <a:spcBef>
                <a:spcPct val="0"/>
              </a:spcBef>
            </a:pPr>
            <a:r>
              <a:rPr lang="en-US" altLang="en-US" i="1" dirty="0">
                <a:latin typeface="Arial" panose="020B0604020202020204" pitchFamily="34" charset="0"/>
                <a:cs typeface="Arial" panose="020B0604020202020204" pitchFamily="34" charset="0"/>
              </a:rPr>
              <a:t>Read bullets on slide or invite participants to read aloud to group.</a:t>
            </a:r>
          </a:p>
          <a:p>
            <a:pPr>
              <a:spcBef>
                <a:spcPct val="0"/>
              </a:spcBef>
            </a:pPr>
            <a:endParaRPr lang="en-US" altLang="en-US" i="1" dirty="0">
              <a:latin typeface="Arial" panose="020B0604020202020204" pitchFamily="34" charset="0"/>
              <a:cs typeface="Arial" panose="020B0604020202020204" pitchFamily="34" charset="0"/>
            </a:endParaRPr>
          </a:p>
          <a:p>
            <a:pPr>
              <a:spcBef>
                <a:spcPct val="0"/>
              </a:spcBef>
            </a:pPr>
            <a:r>
              <a:rPr lang="en-US" altLang="en-US" dirty="0">
                <a:latin typeface="Arial" panose="020B0604020202020204" pitchFamily="34" charset="0"/>
                <a:cs typeface="Arial" panose="020B0604020202020204" pitchFamily="34" charset="0"/>
              </a:rPr>
              <a:t>These recommendations are from</a:t>
            </a:r>
            <a:r>
              <a:rPr lang="en-US" altLang="en-US" i="1" dirty="0">
                <a:latin typeface="Arial" panose="020B0604020202020204" pitchFamily="34" charset="0"/>
                <a:cs typeface="Arial" panose="020B0604020202020204" pitchFamily="34" charset="0"/>
              </a:rPr>
              <a:t> </a:t>
            </a:r>
            <a:r>
              <a:rPr lang="en-US" altLang="en-US" i="0" dirty="0">
                <a:latin typeface="Arial" panose="020B0604020202020204" pitchFamily="34" charset="0"/>
                <a:cs typeface="Arial" panose="020B0604020202020204" pitchFamily="34" charset="0"/>
              </a:rPr>
              <a:t>previously</a:t>
            </a:r>
            <a:r>
              <a:rPr lang="en-US" altLang="en-US" i="0" baseline="0" dirty="0">
                <a:latin typeface="Arial" panose="020B0604020202020204" pitchFamily="34" charset="0"/>
                <a:cs typeface="Arial" panose="020B0604020202020204" pitchFamily="34" charset="0"/>
              </a:rPr>
              <a:t> </a:t>
            </a:r>
            <a:r>
              <a:rPr lang="en-US" altLang="en-US" i="0" dirty="0">
                <a:latin typeface="Arial" panose="020B0604020202020204" pitchFamily="34" charset="0"/>
                <a:cs typeface="Arial" panose="020B0604020202020204" pitchFamily="34" charset="0"/>
              </a:rPr>
              <a:t>mentioned </a:t>
            </a:r>
            <a:r>
              <a:rPr lang="en-US" altLang="en-US" i="1" dirty="0">
                <a:latin typeface="Arial" panose="020B0604020202020204" pitchFamily="34" charset="0"/>
                <a:cs typeface="Arial" panose="020B0604020202020204" pitchFamily="34" charset="0"/>
              </a:rPr>
              <a:t>Active Start: A Statement of Physical Activity</a:t>
            </a:r>
            <a:r>
              <a:rPr lang="en-US" altLang="en-US" dirty="0">
                <a:latin typeface="Arial" panose="020B0604020202020204" pitchFamily="34" charset="0"/>
                <a:cs typeface="Arial" panose="020B0604020202020204" pitchFamily="34" charset="0"/>
              </a:rPr>
              <a:t> </a:t>
            </a:r>
            <a:r>
              <a:rPr lang="en-US" altLang="en-US" i="1" dirty="0">
                <a:latin typeface="Arial" panose="020B0604020202020204" pitchFamily="34" charset="0"/>
                <a:cs typeface="Arial" panose="020B0604020202020204" pitchFamily="34" charset="0"/>
              </a:rPr>
              <a:t>Guidelines for Children Birth to Age 5 </a:t>
            </a:r>
            <a:r>
              <a:rPr lang="en-US" altLang="en-US" dirty="0">
                <a:latin typeface="Arial" panose="020B0604020202020204" pitchFamily="34" charset="0"/>
                <a:cs typeface="Arial" panose="020B0604020202020204" pitchFamily="34" charset="0"/>
              </a:rPr>
              <a:t>by the National Association for Sport and Physical Education [NASPE, 2009].</a:t>
            </a:r>
            <a:endParaRPr lang="en-US" altLang="en-US" i="1" dirty="0">
              <a:latin typeface="Arial" panose="020B0604020202020204" pitchFamily="34" charset="0"/>
              <a:cs typeface="Arial" panose="020B0604020202020204" pitchFamily="34" charset="0"/>
            </a:endParaRPr>
          </a:p>
          <a:p>
            <a:pPr>
              <a:spcBef>
                <a:spcPct val="0"/>
              </a:spcBef>
            </a:pPr>
            <a:endParaRPr lang="en-US" altLang="en-US" i="1" dirty="0">
              <a:latin typeface="Arial" panose="020B0604020202020204" pitchFamily="34" charset="0"/>
              <a:cs typeface="Arial" panose="020B0604020202020204" pitchFamily="34" charset="0"/>
            </a:endParaRPr>
          </a:p>
          <a:p>
            <a:pPr>
              <a:spcBef>
                <a:spcPct val="0"/>
              </a:spcBef>
            </a:pPr>
            <a:r>
              <a:rPr lang="en-US" altLang="en-US" dirty="0">
                <a:latin typeface="Arial" panose="020B0604020202020204" pitchFamily="34" charset="0"/>
                <a:cs typeface="Arial" panose="020B0604020202020204" pitchFamily="34" charset="0"/>
              </a:rPr>
              <a:t>Take note of the bolded word </a:t>
            </a:r>
            <a:r>
              <a:rPr lang="en-US" altLang="ja-JP" b="1" i="1" dirty="0">
                <a:latin typeface="Arial" panose="020B0604020202020204" pitchFamily="34" charset="0"/>
                <a:ea typeface="ＭＳ Ｐゴシック" panose="020B0600070205080204" pitchFamily="34" charset="-128"/>
                <a:cs typeface="Arial" panose="020B0604020202020204" pitchFamily="34" charset="0"/>
              </a:rPr>
              <a:t>accumulate</a:t>
            </a:r>
            <a:r>
              <a:rPr lang="en-US" altLang="ja-JP" i="1" dirty="0">
                <a:latin typeface="Arial" panose="020B0604020202020204" pitchFamily="34" charset="0"/>
                <a:ea typeface="ＭＳ Ｐゴシック" panose="020B0600070205080204" pitchFamily="34" charset="-128"/>
                <a:cs typeface="Arial" panose="020B0604020202020204" pitchFamily="34" charset="0"/>
              </a:rPr>
              <a:t>. </a:t>
            </a:r>
            <a:r>
              <a:rPr lang="en-US" altLang="ja-JP" dirty="0">
                <a:latin typeface="Arial" panose="020B0604020202020204" pitchFamily="34" charset="0"/>
                <a:ea typeface="ＭＳ Ｐゴシック" panose="020B0600070205080204" pitchFamily="34" charset="-128"/>
                <a:cs typeface="Arial" panose="020B0604020202020204" pitchFamily="34" charset="0"/>
              </a:rPr>
              <a:t>It is important to note these physical activity (PA) recommendations are for the whole day. If a child is not with a teacher for most of the day, parents and caregivers should be aware of the need for PA.  </a:t>
            </a:r>
          </a:p>
          <a:p>
            <a:pPr>
              <a:spcBef>
                <a:spcPct val="0"/>
              </a:spcBef>
            </a:pPr>
            <a:endParaRPr lang="en-US" altLang="en-US" dirty="0">
              <a:latin typeface="Arial" panose="020B0604020202020204" pitchFamily="34" charset="0"/>
              <a:cs typeface="Arial" panose="020B0604020202020204" pitchFamily="34" charset="0"/>
            </a:endParaRPr>
          </a:p>
          <a:p>
            <a:pPr>
              <a:spcBef>
                <a:spcPct val="0"/>
              </a:spcBef>
            </a:pPr>
            <a:r>
              <a:rPr lang="en-US" altLang="ja-JP" dirty="0">
                <a:latin typeface="Arial" panose="020B0604020202020204" pitchFamily="34" charset="0"/>
                <a:ea typeface="ＭＳ Ｐゴシック" panose="020B0600070205080204" pitchFamily="34" charset="-128"/>
                <a:cs typeface="Arial" panose="020B0604020202020204" pitchFamily="34" charset="0"/>
              </a:rPr>
              <a:t>Children should engage in both </a:t>
            </a:r>
            <a:r>
              <a:rPr lang="en-US" altLang="ja-JP" b="1" i="1" dirty="0">
                <a:latin typeface="Arial" panose="020B0604020202020204" pitchFamily="34" charset="0"/>
                <a:ea typeface="ＭＳ Ｐゴシック" panose="020B0600070205080204" pitchFamily="34" charset="-128"/>
                <a:cs typeface="Arial" panose="020B0604020202020204" pitchFamily="34" charset="0"/>
              </a:rPr>
              <a:t>structured</a:t>
            </a:r>
            <a:r>
              <a:rPr lang="en-US" altLang="ja-JP" i="1" dirty="0">
                <a:latin typeface="Arial" panose="020B0604020202020204" pitchFamily="34" charset="0"/>
                <a:ea typeface="ＭＳ Ｐゴシック" panose="020B0600070205080204" pitchFamily="34" charset="-128"/>
                <a:cs typeface="Arial" panose="020B0604020202020204" pitchFamily="34" charset="0"/>
              </a:rPr>
              <a:t> </a:t>
            </a:r>
            <a:r>
              <a:rPr lang="en-US" altLang="ja-JP" dirty="0">
                <a:latin typeface="Arial" panose="020B0604020202020204" pitchFamily="34" charset="0"/>
                <a:ea typeface="ＭＳ Ｐゴシック" panose="020B0600070205080204" pitchFamily="34" charset="-128"/>
                <a:cs typeface="Arial" panose="020B0604020202020204" pitchFamily="34" charset="0"/>
              </a:rPr>
              <a:t>and </a:t>
            </a:r>
            <a:r>
              <a:rPr lang="en-US" altLang="ja-JP" b="1" i="1" dirty="0">
                <a:latin typeface="Arial" panose="020B0604020202020204" pitchFamily="34" charset="0"/>
                <a:ea typeface="ＭＳ Ｐゴシック" panose="020B0600070205080204" pitchFamily="34" charset="-128"/>
                <a:cs typeface="Arial" panose="020B0604020202020204" pitchFamily="34" charset="0"/>
              </a:rPr>
              <a:t>unstructured</a:t>
            </a:r>
            <a:r>
              <a:rPr lang="en-US" altLang="ja-JP" dirty="0">
                <a:latin typeface="Arial" panose="020B0604020202020204" pitchFamily="34" charset="0"/>
                <a:ea typeface="ＭＳ Ｐゴシック" panose="020B0600070205080204" pitchFamily="34" charset="-128"/>
                <a:cs typeface="Arial" panose="020B0604020202020204" pitchFamily="34" charset="0"/>
              </a:rPr>
              <a:t> daily physical activity indoors and outdoors. What is the difference between structured and unstructured?</a:t>
            </a:r>
          </a:p>
          <a:p>
            <a:pPr>
              <a:spcBef>
                <a:spcPct val="0"/>
              </a:spcBef>
            </a:pPr>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noTextEdit="1"/>
          </p:cNvSpPr>
          <p:nvPr>
            <p:ph type="sldImg"/>
          </p:nvPr>
        </p:nvSpPr>
        <p:spPr>
          <a:ln/>
        </p:spPr>
      </p:sp>
      <p:sp>
        <p:nvSpPr>
          <p:cNvPr id="1146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cs typeface="Arial" panose="020B0604020202020204" pitchFamily="34" charset="0"/>
              </a:rPr>
              <a:t>Presenter Remarks:</a:t>
            </a:r>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Structured physical activity means movement experiences designed by teachers to support learning (PLF, Vol. 2, p. 41). Activities are thoughtfully designed, developmentally and age-appropriate. Best practices tell us to:</a:t>
            </a:r>
          </a:p>
          <a:p>
            <a:pPr marL="171450" indent="-171450">
              <a:buFont typeface="Arial" panose="020B0604020202020204" pitchFamily="34" charset="0"/>
              <a:buChar char="•"/>
            </a:pPr>
            <a:r>
              <a:rPr lang="en-US" altLang="en-US" dirty="0">
                <a:latin typeface="Arial" panose="020B0604020202020204" pitchFamily="34" charset="0"/>
                <a:cs typeface="Arial" panose="020B0604020202020204" pitchFamily="34" charset="0"/>
              </a:rPr>
              <a:t>“Involve all children (no elimination games/activities) and maximize participation (all children should have props or equipment to play with). </a:t>
            </a:r>
          </a:p>
          <a:p>
            <a:pPr marL="171450" indent="-171450">
              <a:buFont typeface="Arial" panose="020B0604020202020204" pitchFamily="34" charset="0"/>
              <a:buChar char="•"/>
            </a:pPr>
            <a:r>
              <a:rPr lang="en-US" altLang="en-US" dirty="0">
                <a:latin typeface="Arial" panose="020B0604020202020204" pitchFamily="34" charset="0"/>
                <a:cs typeface="Arial" panose="020B0604020202020204" pitchFamily="34" charset="0"/>
              </a:rPr>
              <a:t>Preserve the joy and exuberance that young children bring to physical activity. </a:t>
            </a:r>
          </a:p>
          <a:p>
            <a:pPr marL="171450" indent="-171450">
              <a:buFont typeface="Arial" panose="020B0604020202020204" pitchFamily="34" charset="0"/>
              <a:buChar char="•"/>
            </a:pPr>
            <a:r>
              <a:rPr lang="en-US" altLang="en-US" dirty="0">
                <a:latin typeface="Arial" panose="020B0604020202020204" pitchFamily="34" charset="0"/>
                <a:cs typeface="Arial" panose="020B0604020202020204" pitchFamily="34" charset="0"/>
              </a:rPr>
              <a:t>Focus on the process (such as how to kick a ball), not the end result (such as whether the child hits the ball or scores a goal). </a:t>
            </a:r>
          </a:p>
          <a:p>
            <a:pPr marL="171450" indent="-171450">
              <a:buFont typeface="Arial" panose="020B0604020202020204" pitchFamily="34" charset="0"/>
              <a:buChar char="•"/>
            </a:pPr>
            <a:r>
              <a:rPr lang="en-US" altLang="en-US" dirty="0">
                <a:latin typeface="Arial" panose="020B0604020202020204" pitchFamily="34" charset="0"/>
                <a:cs typeface="Arial" panose="020B0604020202020204" pitchFamily="34" charset="0"/>
              </a:rPr>
              <a:t>Recognize the wide range of movement skills, fitness, and previous movement experiences of young children and avoid comparison and competition. </a:t>
            </a:r>
          </a:p>
          <a:p>
            <a:pPr marL="171450" indent="-171450">
              <a:buFont typeface="Arial" panose="020B0604020202020204" pitchFamily="34" charset="0"/>
              <a:buChar char="•"/>
            </a:pPr>
            <a:r>
              <a:rPr lang="en-US" altLang="en-US" dirty="0">
                <a:latin typeface="Arial" panose="020B0604020202020204" pitchFamily="34" charset="0"/>
                <a:cs typeface="Arial" panose="020B0604020202020204" pitchFamily="34" charset="0"/>
              </a:rPr>
              <a:t>Respond to the needs of individual children for instruction and encouragement, modify as needed for children with special needs” (PLF, Vol. 2, p. 41). </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Unstructured physical activity is child-selected, free-play for children, with adult supervision. Children will begin to transfer learned activities taught during structured time to their unstructured, child-initiated play— increasing further developmental time. Trade out or provide new props or equipment for children to experiment with—providing new materials often leads to further development. </a:t>
            </a:r>
          </a:p>
          <a:p>
            <a:endParaRPr lang="en-US" altLang="en-US" dirty="0">
              <a:latin typeface="Arial" panose="020B0604020202020204" pitchFamily="34" charset="0"/>
              <a:cs typeface="Arial" panose="020B0604020202020204" pitchFamily="34" charset="0"/>
            </a:endParaRPr>
          </a:p>
        </p:txBody>
      </p:sp>
      <p:sp>
        <p:nvSpPr>
          <p:cNvPr id="1146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F0C9369-0CDE-4DAF-99C9-CE6A64E08283}" type="slidenum">
              <a:rPr lang="en-US" altLang="en-US">
                <a:solidFill>
                  <a:srgbClr val="000000"/>
                </a:solidFill>
                <a:ea typeface="ＭＳ Ｐゴシック" panose="020B0600070205080204" pitchFamily="34" charset="-128"/>
              </a:rPr>
              <a:pPr>
                <a:spcBef>
                  <a:spcPct val="0"/>
                </a:spcBef>
              </a:pPr>
              <a:t>33</a:t>
            </a:fld>
            <a:endParaRPr lang="en-US" altLang="en-US" dirty="0">
              <a:solidFill>
                <a:srgbClr val="000000"/>
              </a:solidFill>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l" defTabSz="914400" rtl="0" eaLnBrk="0" fontAlgn="base" latinLnBrk="0" hangingPunct="0">
              <a:lnSpc>
                <a:spcPct val="100000"/>
              </a:lnSpc>
              <a:spcBef>
                <a:spcPct val="30000"/>
              </a:spcBef>
              <a:spcAft>
                <a:spcPct val="0"/>
              </a:spcAft>
              <a:buClrTx/>
              <a:buSzTx/>
              <a:buFont typeface="+mj-lt"/>
              <a:buNone/>
              <a:tabLst/>
              <a:defRPr/>
            </a:pPr>
            <a:r>
              <a:rPr lang="en-US" altLang="en-US" sz="1200" b="1" dirty="0">
                <a:latin typeface="Arial" panose="020B0604020202020204" pitchFamily="34" charset="0"/>
                <a:cs typeface="Arial" panose="020B0604020202020204" pitchFamily="34" charset="0"/>
              </a:rPr>
              <a:t>Activity 3: </a:t>
            </a:r>
            <a:r>
              <a:rPr lang="en-US" sz="1200" b="1" kern="1200" dirty="0">
                <a:solidFill>
                  <a:schemeClr val="tx1"/>
                </a:solidFill>
                <a:effectLst/>
                <a:latin typeface="Arial" pitchFamily="27" charset="0"/>
                <a:ea typeface="Arial" pitchFamily="27" charset="0"/>
                <a:cs typeface="Arial" pitchFamily="27" charset="0"/>
              </a:rPr>
              <a:t>Brain Break with Rags</a:t>
            </a:r>
          </a:p>
          <a:p>
            <a:pPr marL="342900" indent="-342900">
              <a:buFont typeface="+mj-lt"/>
              <a:buNone/>
            </a:pPr>
            <a:endParaRPr lang="en-US" altLang="en-US" sz="12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marL="342900" indent="-342900">
              <a:buFont typeface="+mj-lt"/>
              <a:buNone/>
            </a:pPr>
            <a:r>
              <a:rPr lang="en-US" altLang="en-US" sz="12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Presenter Remarks:</a:t>
            </a:r>
          </a:p>
          <a:p>
            <a:r>
              <a:rPr lang="en-US" altLang="en-US" sz="1200" dirty="0">
                <a:latin typeface="Arial" panose="020B0604020202020204" pitchFamily="34" charset="0"/>
                <a:cs typeface="Arial" panose="020B0604020202020204" pitchFamily="34" charset="0"/>
              </a:rPr>
              <a:t>This activity is going to provide our brains with a little break. Please stand behind your chair for the brain break activity, and make sure all bags and totes are out of the way. Look around you for possible safety hazards. </a:t>
            </a:r>
          </a:p>
          <a:p>
            <a:r>
              <a:rPr lang="en-US" sz="1200" kern="1200" dirty="0">
                <a:solidFill>
                  <a:schemeClr val="tx1"/>
                </a:solidFill>
                <a:effectLst/>
                <a:latin typeface="Arial" pitchFamily="27" charset="0"/>
                <a:ea typeface="Arial" pitchFamily="27" charset="0"/>
                <a:cs typeface="Arial" pitchFamily="27" charset="0"/>
              </a:rPr>
              <a:t>                            </a:t>
            </a:r>
          </a:p>
          <a:p>
            <a:r>
              <a:rPr lang="en-US" sz="1200" b="1" kern="1200" cap="all" dirty="0">
                <a:solidFill>
                  <a:schemeClr val="tx1"/>
                </a:solidFill>
                <a:effectLst/>
                <a:latin typeface="Arial" pitchFamily="27" charset="0"/>
                <a:ea typeface="Arial" pitchFamily="27" charset="0"/>
                <a:cs typeface="Arial" pitchFamily="27" charset="0"/>
              </a:rPr>
              <a:t>intent: </a:t>
            </a:r>
            <a:endParaRPr lang="en-US" sz="1200" kern="1200" dirty="0">
              <a:solidFill>
                <a:schemeClr val="tx1"/>
              </a:solidFill>
              <a:effectLst/>
              <a:latin typeface="Arial" pitchFamily="27" charset="0"/>
              <a:ea typeface="Arial" pitchFamily="27" charset="0"/>
              <a:cs typeface="Arial" pitchFamily="27" charset="0"/>
            </a:endParaRPr>
          </a:p>
          <a:p>
            <a:r>
              <a:rPr lang="en-US" sz="1200" kern="1200" dirty="0">
                <a:solidFill>
                  <a:schemeClr val="tx1"/>
                </a:solidFill>
                <a:effectLst/>
                <a:latin typeface="Arial" pitchFamily="27" charset="0"/>
                <a:ea typeface="Arial" pitchFamily="27" charset="0"/>
                <a:cs typeface="Arial" pitchFamily="27" charset="0"/>
              </a:rPr>
              <a:t>Provide a brain break for participants that involve physical activity.</a:t>
            </a:r>
          </a:p>
          <a:p>
            <a:r>
              <a:rPr lang="en-US" sz="1200" kern="1200" dirty="0">
                <a:solidFill>
                  <a:schemeClr val="tx1"/>
                </a:solidFill>
                <a:effectLst/>
                <a:latin typeface="Arial" pitchFamily="27" charset="0"/>
                <a:ea typeface="Arial" pitchFamily="27" charset="0"/>
                <a:cs typeface="Arial" pitchFamily="27" charset="0"/>
              </a:rPr>
              <a:t> </a:t>
            </a:r>
          </a:p>
          <a:p>
            <a:r>
              <a:rPr lang="en-US" sz="1200" b="1" kern="1200" dirty="0">
                <a:solidFill>
                  <a:schemeClr val="tx1"/>
                </a:solidFill>
                <a:effectLst/>
                <a:latin typeface="Arial" pitchFamily="27" charset="0"/>
                <a:ea typeface="Arial" pitchFamily="27" charset="0"/>
                <a:cs typeface="Arial" pitchFamily="27" charset="0"/>
              </a:rPr>
              <a:t>OUTCOME: </a:t>
            </a:r>
            <a:endParaRPr lang="en-US" sz="1200" kern="1200" dirty="0">
              <a:solidFill>
                <a:schemeClr val="tx1"/>
              </a:solidFill>
              <a:effectLst/>
              <a:latin typeface="Arial" pitchFamily="27" charset="0"/>
              <a:ea typeface="Arial" pitchFamily="27" charset="0"/>
              <a:cs typeface="Arial" pitchFamily="27" charset="0"/>
            </a:endParaRPr>
          </a:p>
          <a:p>
            <a:r>
              <a:rPr lang="en-US" sz="1200" kern="1200" dirty="0">
                <a:solidFill>
                  <a:schemeClr val="tx1"/>
                </a:solidFill>
                <a:effectLst/>
                <a:latin typeface="Arial" pitchFamily="27" charset="0"/>
                <a:ea typeface="Arial" pitchFamily="27" charset="0"/>
                <a:cs typeface="Arial" pitchFamily="27" charset="0"/>
              </a:rPr>
              <a:t>Participants will engage in a simple tossing activity to increase blood flow to the brain and realize how the brain and muscles work effortlessly together.</a:t>
            </a:r>
          </a:p>
          <a:p>
            <a:r>
              <a:rPr lang="en-US" sz="1200" kern="1200" dirty="0">
                <a:solidFill>
                  <a:schemeClr val="tx1"/>
                </a:solidFill>
                <a:effectLst/>
                <a:latin typeface="Arial" pitchFamily="27" charset="0"/>
                <a:ea typeface="Arial" pitchFamily="27" charset="0"/>
                <a:cs typeface="Arial" pitchFamily="27" charset="0"/>
              </a:rPr>
              <a:t> </a:t>
            </a:r>
          </a:p>
          <a:p>
            <a:r>
              <a:rPr lang="en-US" sz="1200" b="1" kern="1200" cap="all" dirty="0">
                <a:solidFill>
                  <a:schemeClr val="tx1"/>
                </a:solidFill>
                <a:effectLst/>
                <a:latin typeface="Arial" pitchFamily="27" charset="0"/>
                <a:ea typeface="Arial" pitchFamily="27" charset="0"/>
                <a:cs typeface="Arial" pitchFamily="27" charset="0"/>
              </a:rPr>
              <a:t>Materials Required: </a:t>
            </a:r>
            <a:endParaRPr lang="en-US" sz="1200" kern="1200" dirty="0">
              <a:solidFill>
                <a:schemeClr val="tx1"/>
              </a:solidFill>
              <a:effectLst/>
              <a:latin typeface="Arial" pitchFamily="27" charset="0"/>
              <a:ea typeface="Arial" pitchFamily="27" charset="0"/>
              <a:cs typeface="Arial" pitchFamily="27" charset="0"/>
            </a:endParaRP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Music player and upbeat song (trainer’s choice)</a:t>
            </a: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Four rags for each table (washcloth, dinner napkin, or car wash rags that can be purchased from Costco, Walmart or an auto parts store) </a:t>
            </a:r>
          </a:p>
          <a:p>
            <a:r>
              <a:rPr lang="en-US" sz="1200" kern="1200" dirty="0">
                <a:solidFill>
                  <a:schemeClr val="tx1"/>
                </a:solidFill>
                <a:effectLst/>
                <a:latin typeface="Arial" pitchFamily="27" charset="0"/>
                <a:ea typeface="Arial" pitchFamily="27" charset="0"/>
                <a:cs typeface="Arial" pitchFamily="27" charset="0"/>
              </a:rPr>
              <a:t>                                                                                                 </a:t>
            </a:r>
          </a:p>
          <a:p>
            <a:r>
              <a:rPr lang="en-US" sz="1200" b="1" kern="1200" cap="all" dirty="0">
                <a:solidFill>
                  <a:schemeClr val="tx1"/>
                </a:solidFill>
                <a:effectLst/>
                <a:latin typeface="Arial" pitchFamily="27" charset="0"/>
                <a:ea typeface="Arial" pitchFamily="27" charset="0"/>
                <a:cs typeface="Arial" pitchFamily="27" charset="0"/>
              </a:rPr>
              <a:t>Time:</a:t>
            </a:r>
            <a:r>
              <a:rPr lang="en-US" sz="1200" kern="1200" dirty="0">
                <a:solidFill>
                  <a:schemeClr val="tx1"/>
                </a:solidFill>
                <a:effectLst/>
                <a:latin typeface="Arial" pitchFamily="27" charset="0"/>
                <a:ea typeface="Arial" pitchFamily="27" charset="0"/>
                <a:cs typeface="Arial" pitchFamily="27" charset="0"/>
              </a:rPr>
              <a:t>  3-4 minutes</a:t>
            </a:r>
          </a:p>
          <a:p>
            <a:r>
              <a:rPr lang="en-US" sz="1200" b="1" kern="1200" cap="all" dirty="0">
                <a:solidFill>
                  <a:schemeClr val="tx1"/>
                </a:solidFill>
                <a:effectLst/>
                <a:latin typeface="Arial" pitchFamily="27" charset="0"/>
                <a:ea typeface="Arial" pitchFamily="27" charset="0"/>
                <a:cs typeface="Arial" pitchFamily="27" charset="0"/>
              </a:rPr>
              <a:t> </a:t>
            </a:r>
            <a:endParaRPr lang="en-US" sz="1200" kern="1200" dirty="0">
              <a:solidFill>
                <a:schemeClr val="tx1"/>
              </a:solidFill>
              <a:effectLst/>
              <a:latin typeface="Arial" pitchFamily="27" charset="0"/>
              <a:ea typeface="Arial" pitchFamily="27" charset="0"/>
              <a:cs typeface="Arial" pitchFamily="27" charset="0"/>
            </a:endParaRPr>
          </a:p>
          <a:p>
            <a:r>
              <a:rPr lang="en-US" sz="1200" b="1" kern="1200" cap="all" dirty="0">
                <a:solidFill>
                  <a:schemeClr val="tx1"/>
                </a:solidFill>
                <a:effectLst/>
                <a:latin typeface="Arial" pitchFamily="27" charset="0"/>
                <a:ea typeface="Arial" pitchFamily="27" charset="0"/>
                <a:cs typeface="Arial" pitchFamily="27" charset="0"/>
              </a:rPr>
              <a:t>Process: </a:t>
            </a:r>
            <a:endParaRPr lang="en-US" sz="1200" kern="1200" dirty="0">
              <a:solidFill>
                <a:schemeClr val="tx1"/>
              </a:solidFill>
              <a:effectLst/>
              <a:latin typeface="Arial" pitchFamily="27" charset="0"/>
              <a:ea typeface="Arial" pitchFamily="27" charset="0"/>
              <a:cs typeface="Arial" pitchFamily="27" charset="0"/>
            </a:endParaRP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Prior to activity, place four rags on each table.</a:t>
            </a: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Invite all participants to stand behind their chair for the brain break activity. Check clothing and shoes and push in chairs at tables, along with bags/totes/etc. Check area for possible safety hazards.</a:t>
            </a:r>
            <a:endParaRPr lang="en-US" sz="1200" dirty="0">
              <a:effectLst/>
            </a:endParaRP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Introduce the activity and direct each table to gently toss one rag around the table. Begin music.</a:t>
            </a:r>
            <a:endParaRPr lang="en-US" sz="1200" dirty="0">
              <a:effectLst/>
            </a:endParaRP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After 20 seconds, add an additional rag so each table is tossing two rags simultaneously. Toss for about 30 seconds. Add an additional rag every 20-30 seconds stopping music each time. </a:t>
            </a:r>
            <a:endParaRPr lang="en-US" sz="1200" dirty="0">
              <a:effectLst/>
            </a:endParaRP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After the activity, ask questions to illustrate how integrated the brain and muscles are when they are doing a physical task: </a:t>
            </a:r>
            <a:r>
              <a:rPr lang="en-US" sz="1200" i="1" kern="1200" dirty="0">
                <a:solidFill>
                  <a:schemeClr val="tx1"/>
                </a:solidFill>
                <a:effectLst/>
                <a:latin typeface="Arial" pitchFamily="27" charset="0"/>
                <a:ea typeface="Arial" pitchFamily="27" charset="0"/>
                <a:cs typeface="Arial" pitchFamily="27" charset="0"/>
              </a:rPr>
              <a:t>What was easier to toss and catch–one towel or multiple towels? What did your brain have to do to keep all the rags going? Did you consciously change the way you were tossing and catching the rags when there were multiple rags? </a:t>
            </a:r>
            <a:endParaRPr lang="en-US" sz="1200" dirty="0">
              <a:effectLst/>
            </a:endParaRP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After the song ends, have the group take a deep breath and then sit down. </a:t>
            </a:r>
            <a:endParaRPr lang="en-US" sz="1200" dirty="0">
              <a:effectLst/>
            </a:endParaRPr>
          </a:p>
          <a:p>
            <a:r>
              <a:rPr lang="en-US" sz="1200" kern="1200" dirty="0">
                <a:solidFill>
                  <a:schemeClr val="tx1"/>
                </a:solidFill>
                <a:effectLst/>
                <a:latin typeface="Arial" pitchFamily="27" charset="0"/>
                <a:ea typeface="Arial" pitchFamily="27" charset="0"/>
                <a:cs typeface="Arial" pitchFamily="27" charset="0"/>
              </a:rPr>
              <a:t> </a:t>
            </a:r>
          </a:p>
          <a:p>
            <a:r>
              <a:rPr lang="en-US" sz="1200" b="1" kern="1200" dirty="0">
                <a:solidFill>
                  <a:schemeClr val="tx1"/>
                </a:solidFill>
                <a:effectLst/>
                <a:latin typeface="Arial" pitchFamily="27" charset="0"/>
                <a:ea typeface="Arial" pitchFamily="27" charset="0"/>
                <a:cs typeface="Arial" pitchFamily="27" charset="0"/>
              </a:rPr>
              <a:t>OPTIONS:</a:t>
            </a:r>
            <a:endParaRPr lang="en-US" sz="1200" kern="1200" dirty="0">
              <a:solidFill>
                <a:schemeClr val="tx1"/>
              </a:solidFill>
              <a:effectLst/>
              <a:latin typeface="Arial" pitchFamily="27" charset="0"/>
              <a:ea typeface="Arial" pitchFamily="27" charset="0"/>
              <a:cs typeface="Arial" pitchFamily="27" charset="0"/>
            </a:endParaRP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This activity illustrates how physical activity does not have to be expensive. Items found around the house can be recycled into play props.  </a:t>
            </a: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Share this activity with families to illustrate how easy it is to engage brain and muscles together in physical activity.</a:t>
            </a:r>
          </a:p>
          <a:p>
            <a:pPr marL="342900" indent="-342900"/>
            <a:endParaRPr lang="en-US" altLang="en-US" sz="1200" dirty="0">
              <a:latin typeface="Arial" panose="020B0604020202020204" pitchFamily="34" charset="0"/>
              <a:cs typeface="Arial" panose="020B0604020202020204" pitchFamily="34" charset="0"/>
            </a:endParaRPr>
          </a:p>
        </p:txBody>
      </p:sp>
      <p:sp>
        <p:nvSpPr>
          <p:cNvPr id="1167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236F780-E850-428C-858E-B081D24D4813}" type="slidenum">
              <a:rPr lang="en-US" altLang="en-US"/>
              <a:pPr>
                <a:spcBef>
                  <a:spcPct val="0"/>
                </a:spcBef>
              </a:pPr>
              <a:t>34</a:t>
            </a:fld>
            <a:endParaRPr lang="en-US"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noTextEdit="1"/>
          </p:cNvSpPr>
          <p:nvPr>
            <p:ph type="sldImg"/>
          </p:nvPr>
        </p:nvSpPr>
        <p:spPr>
          <a:ln/>
        </p:spPr>
      </p:sp>
      <p:sp>
        <p:nvSpPr>
          <p:cNvPr id="1187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eaLnBrk="1" hangingPunct="1">
              <a:spcBef>
                <a:spcPct val="0"/>
              </a:spcBef>
            </a:pPr>
            <a:r>
              <a:rPr lang="en-US" altLang="en-US"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Background Information:</a:t>
            </a:r>
          </a:p>
          <a:p>
            <a:pPr defTabSz="457200" eaLnBrk="1" hangingPunct="1">
              <a:spcBef>
                <a:spcPct val="0"/>
              </a:spcBef>
            </a:pPr>
            <a:r>
              <a:rPr lang="en-US" altLang="en-US"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Does your brain feel energized now? </a:t>
            </a:r>
          </a:p>
          <a:p>
            <a:pPr defTabSz="457200" eaLnBrk="1" hangingPunct="1">
              <a:spcBef>
                <a:spcPct val="0"/>
              </a:spcBef>
            </a:pPr>
            <a:endParaRPr lang="en-US" altLang="en-US" i="1"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defTabSz="457200" eaLnBrk="1" hangingPunct="1">
              <a:spcBef>
                <a:spcPct val="0"/>
              </a:spcBef>
            </a:pPr>
            <a:r>
              <a:rPr lang="en-US" altLang="en-US"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Presenter Remarks:</a:t>
            </a:r>
          </a:p>
          <a:p>
            <a:pPr defTabSz="457200" eaLnBrk="1" hangingPunct="1">
              <a:spcBef>
                <a:spcPct val="0"/>
              </a:spcBef>
            </a:pPr>
            <a:r>
              <a:rPr lang="en-US" altLang="en-US"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“All children, no matter their ability levels or backgrounds, benefit from engaging in physical activities” (PCF, Vol. 2, p. 132).</a:t>
            </a:r>
          </a:p>
          <a:p>
            <a:pPr defTabSz="457200" eaLnBrk="1" hangingPunct="1">
              <a:spcBef>
                <a:spcPct val="0"/>
              </a:spcBef>
            </a:pPr>
            <a:endParaRPr lang="en-US" altLang="en-US"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defTabSz="457200" eaLnBrk="1" hangingPunct="1">
              <a:spcBef>
                <a:spcPct val="0"/>
              </a:spcBef>
            </a:pPr>
            <a:r>
              <a:rPr lang="en-US" altLang="en-US"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“Promoting children’s physical fitness is critical given the increasing rates of lifestyle-related health issues (including obesity and diabetes) among children in California” (PCF, Vol. 2, p. 132).</a:t>
            </a:r>
          </a:p>
          <a:p>
            <a:pPr defTabSz="457200" eaLnBrk="1" hangingPunct="1">
              <a:spcBef>
                <a:spcPct val="0"/>
              </a:spcBef>
            </a:pPr>
            <a:endParaRPr lang="en-US" altLang="en-US"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defTabSz="457200" eaLnBrk="1" hangingPunct="1">
              <a:spcBef>
                <a:spcPct val="0"/>
              </a:spcBef>
            </a:pPr>
            <a:r>
              <a:rPr lang="en-US" altLang="en-US"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The guiding principles at the beginning of the physical development section of the Preschool Curriculum Framework provide a lens through which to read and understand the content of the chapter. Teachers can use the guiding principles to direct their efforts in creating an appropriate environment to support active physical play. Let’s dig deeper into the guiding principles now. </a:t>
            </a:r>
          </a:p>
          <a:p>
            <a:pPr defTabSz="457200" eaLnBrk="1" hangingPunct="1">
              <a:spcBef>
                <a:spcPct val="0"/>
              </a:spcBef>
            </a:pPr>
            <a:endParaRPr lang="en-US" altLang="en-US" dirty="0">
              <a:latin typeface="Arial" panose="020B0604020202020204" pitchFamily="34" charset="0"/>
              <a:cs typeface="Arial" panose="020B0604020202020204" pitchFamily="34" charset="0"/>
            </a:endParaRPr>
          </a:p>
          <a:p>
            <a:pPr defTabSz="457200" eaLnBrk="1" hangingPunct="1">
              <a:spcBef>
                <a:spcPct val="0"/>
              </a:spcBef>
            </a:pPr>
            <a:endParaRPr lang="en-US" altLang="en-US"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87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9135F09-D21E-4540-AA28-334B0C5288C4}" type="slidenum">
              <a:rPr lang="en-US" altLang="en-US"/>
              <a:pPr/>
              <a:t>35</a:t>
            </a:fld>
            <a:endParaRPr lang="en-US"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591C9CC-E149-4CDF-BC8D-C4AB42887595}" type="slidenum">
              <a:rPr lang="en-US" altLang="en-US"/>
              <a:pPr>
                <a:spcBef>
                  <a:spcPct val="0"/>
                </a:spcBef>
              </a:pPr>
              <a:t>36</a:t>
            </a:fld>
            <a:endParaRPr lang="en-US" altLang="en-US" dirty="0"/>
          </a:p>
        </p:txBody>
      </p:sp>
      <p:sp>
        <p:nvSpPr>
          <p:cNvPr id="120834"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buFont typeface="+mj-lt"/>
              <a:buNone/>
            </a:pPr>
            <a:r>
              <a:rPr lang="en-US" altLang="en-US"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Presenter Remarks:</a:t>
            </a:r>
            <a:endParaRPr lang="en-US" altLang="en-US" i="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cs typeface="Arial" panose="020B0604020202020204" pitchFamily="34" charset="0"/>
              </a:rPr>
              <a:t>Please find Handout 5: PCF PD Chapter, pages 131-138. Each chapter in the Preschool Curriculum Framework, Volume 2, includes domain specific guiding principles. Note the Research Highlight section on page 133. Research indicates the positive effects that physical development has on brain development.</a:t>
            </a:r>
          </a:p>
          <a:p>
            <a:pPr eaLnBrk="1" hangingPunct="1">
              <a:spcBef>
                <a:spcPct val="0"/>
              </a:spcBef>
            </a:pPr>
            <a:endParaRPr lang="en-US" altLang="en-US" dirty="0">
              <a:latin typeface="Arial" panose="020B0604020202020204" pitchFamily="34" charset="0"/>
              <a:cs typeface="Arial" panose="020B0604020202020204" pitchFamily="34" charset="0"/>
            </a:endParaRPr>
          </a:p>
          <a:p>
            <a:pPr marL="171450" indent="-171450" eaLnBrk="1" hangingPunct="1">
              <a:spcBef>
                <a:spcPct val="0"/>
              </a:spcBef>
              <a:buFont typeface="Arial" panose="020B0604020202020204" pitchFamily="34" charset="0"/>
              <a:buChar char="•"/>
            </a:pPr>
            <a:r>
              <a:rPr lang="en-US" altLang="en-US" dirty="0">
                <a:latin typeface="Arial" panose="020B0604020202020204" pitchFamily="34" charset="0"/>
                <a:cs typeface="Arial" panose="020B0604020202020204" pitchFamily="34" charset="0"/>
              </a:rPr>
              <a:t>Take a few minutes to read through the guiding principles on pages 133-135.</a:t>
            </a:r>
          </a:p>
          <a:p>
            <a:pPr marL="171450" indent="-171450" eaLnBrk="1" hangingPunct="1">
              <a:spcBef>
                <a:spcPct val="0"/>
              </a:spcBef>
              <a:buFont typeface="Arial" panose="020B0604020202020204" pitchFamily="34" charset="0"/>
              <a:buChar char="•"/>
            </a:pPr>
            <a:r>
              <a:rPr lang="en-US" altLang="en-US" dirty="0">
                <a:latin typeface="Arial" panose="020B0604020202020204" pitchFamily="34" charset="0"/>
                <a:cs typeface="Arial" panose="020B0604020202020204" pitchFamily="34" charset="0"/>
              </a:rPr>
              <a:t>Highlight 3-4 principles that resonate with you. </a:t>
            </a:r>
          </a:p>
          <a:p>
            <a:pPr marL="171450" indent="-171450" eaLnBrk="1" hangingPunct="1">
              <a:spcBef>
                <a:spcPct val="0"/>
              </a:spcBef>
              <a:buFont typeface="Arial" panose="020B0604020202020204" pitchFamily="34" charset="0"/>
              <a:buChar char="•"/>
            </a:pPr>
            <a:r>
              <a:rPr lang="en-US" altLang="en-US" dirty="0">
                <a:latin typeface="Arial" panose="020B0604020202020204" pitchFamily="34" charset="0"/>
                <a:cs typeface="Arial" panose="020B0604020202020204" pitchFamily="34" charset="0"/>
              </a:rPr>
              <a:t>Choose one guiding principle and reflect upon an activity you have done with TK children that exemplifies the principle.</a:t>
            </a:r>
          </a:p>
          <a:p>
            <a:pPr marL="171450" indent="-171450" eaLnBrk="1" hangingPunct="1">
              <a:spcBef>
                <a:spcPct val="0"/>
              </a:spcBef>
              <a:buFont typeface="Arial" panose="020B0604020202020204" pitchFamily="34" charset="0"/>
              <a:buChar char="•"/>
            </a:pPr>
            <a:r>
              <a:rPr lang="en-US" altLang="en-US" dirty="0">
                <a:latin typeface="Arial" panose="020B0604020202020204" pitchFamily="34" charset="0"/>
                <a:cs typeface="Arial" panose="020B0604020202020204" pitchFamily="34" charset="0"/>
              </a:rPr>
              <a:t>Share your reflection with a partner at your table.</a:t>
            </a:r>
          </a:p>
          <a:p>
            <a:pPr marL="342900" indent="-342900" eaLnBrk="1" hangingPunct="1">
              <a:spcBef>
                <a:spcPct val="0"/>
              </a:spcBef>
            </a:pPr>
            <a:endParaRPr lang="en-US" altLang="en-US" dirty="0">
              <a:latin typeface="Arial" panose="020B0604020202020204" pitchFamily="34" charset="0"/>
              <a:cs typeface="Arial" panose="020B0604020202020204" pitchFamily="34" charset="0"/>
            </a:endParaRPr>
          </a:p>
          <a:p>
            <a:pPr marL="342900" indent="-342900" eaLnBrk="1" hangingPunct="1">
              <a:spcBef>
                <a:spcPct val="0"/>
              </a:spcBef>
            </a:pPr>
            <a:r>
              <a:rPr lang="en-US" altLang="en-US" i="1" dirty="0">
                <a:latin typeface="Arial" panose="020B0604020202020204" pitchFamily="34" charset="0"/>
                <a:cs typeface="Arial" panose="020B0604020202020204" pitchFamily="34" charset="0"/>
              </a:rPr>
              <a:t>Time allocation: 7-8 minutes</a:t>
            </a:r>
          </a:p>
          <a:p>
            <a:pPr marL="342900" indent="-342900" eaLnBrk="1" hangingPunct="1">
              <a:spcBef>
                <a:spcPct val="0"/>
              </a:spcBef>
            </a:pPr>
            <a:endParaRPr lang="en-US" altLang="en-US" dirty="0">
              <a:latin typeface="Arial" panose="020B0604020202020204" pitchFamily="34" charset="0"/>
              <a:cs typeface="Arial" panose="020B0604020202020204" pitchFamily="34" charset="0"/>
            </a:endParaRPr>
          </a:p>
          <a:p>
            <a:pPr marL="342900" indent="-342900" eaLnBrk="1" hangingPunct="1">
              <a:spcBef>
                <a:spcPct val="0"/>
              </a:spcBef>
            </a:pPr>
            <a:endParaRPr lang="en-US" altLang="en-US" i="1" dirty="0">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noTextEdit="1"/>
          </p:cNvSpPr>
          <p:nvPr>
            <p:ph type="sldImg"/>
          </p:nvPr>
        </p:nvSpPr>
        <p:spPr>
          <a:ln/>
        </p:spPr>
      </p:sp>
      <p:sp>
        <p:nvSpPr>
          <p:cNvPr id="1228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2813" rtl="0" eaLnBrk="1" fontAlgn="base" latinLnBrk="0" hangingPunct="1">
              <a:lnSpc>
                <a:spcPct val="100000"/>
              </a:lnSpc>
              <a:spcBef>
                <a:spcPct val="0"/>
              </a:spcBef>
              <a:spcAft>
                <a:spcPct val="0"/>
              </a:spcAft>
              <a:buClrTx/>
              <a:buSzTx/>
              <a:buFontTx/>
              <a:buNone/>
              <a:tabLst/>
              <a:defRPr/>
            </a:pPr>
            <a:r>
              <a:rPr lang="en-US" sz="1200" b="1" kern="1200" dirty="0">
                <a:solidFill>
                  <a:schemeClr val="tx1"/>
                </a:solidFill>
                <a:effectLst/>
                <a:latin typeface="Arial" pitchFamily="27" charset="0"/>
                <a:ea typeface="Arial" pitchFamily="27" charset="0"/>
                <a:cs typeface="Arial" pitchFamily="27" charset="0"/>
              </a:rPr>
              <a:t>Activity 4: Environmental Factor Bumper Stickers</a:t>
            </a:r>
          </a:p>
          <a:p>
            <a:pPr marL="0" marR="0" lvl="0" indent="0" algn="l" defTabSz="912813" rtl="0" eaLnBrk="1" fontAlgn="base" latinLnBrk="0" hangingPunct="1">
              <a:lnSpc>
                <a:spcPct val="100000"/>
              </a:lnSpc>
              <a:spcBef>
                <a:spcPct val="0"/>
              </a:spcBef>
              <a:spcAft>
                <a:spcPct val="0"/>
              </a:spcAft>
              <a:buClrTx/>
              <a:buSzTx/>
              <a:buFontTx/>
              <a:buNone/>
              <a:tabLst/>
              <a:defRPr/>
            </a:pPr>
            <a:endParaRPr lang="en-US" sz="1200" b="1" kern="1200" dirty="0">
              <a:solidFill>
                <a:schemeClr val="tx1"/>
              </a:solidFill>
              <a:effectLst/>
              <a:latin typeface="Arial" pitchFamily="27" charset="0"/>
              <a:ea typeface="Arial" pitchFamily="27" charset="0"/>
              <a:cs typeface="Arial" pitchFamily="27" charset="0"/>
            </a:endParaRPr>
          </a:p>
          <a:p>
            <a:pPr defTabSz="912813" eaLnBrk="1" hangingPunct="1">
              <a:spcBef>
                <a:spcPct val="0"/>
              </a:spcBef>
            </a:pPr>
            <a:r>
              <a:rPr lang="en-US" altLang="en-US" sz="12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Presenter Remarks:</a:t>
            </a:r>
            <a:endParaRPr lang="en-US" altLang="en-US" sz="1200" dirty="0">
              <a:latin typeface="Arial" panose="020B0604020202020204" pitchFamily="34" charset="0"/>
              <a:cs typeface="Arial" panose="020B0604020202020204" pitchFamily="34" charset="0"/>
            </a:endParaRPr>
          </a:p>
          <a:p>
            <a:pPr defTabSz="912813"/>
            <a:r>
              <a:rPr lang="en-US" altLang="en-US" sz="1200" dirty="0">
                <a:latin typeface="Arial" panose="020B0604020202020204" pitchFamily="34" charset="0"/>
                <a:cs typeface="Arial" panose="020B0604020202020204" pitchFamily="34" charset="0"/>
              </a:rPr>
              <a:t>This activity will help us apply environmental factors that support physical development in a unique activity called Environmental Factor Bumper Stickers.  </a:t>
            </a:r>
          </a:p>
          <a:p>
            <a:r>
              <a:rPr lang="en-US" sz="1200" kern="1200" dirty="0">
                <a:solidFill>
                  <a:schemeClr val="tx1"/>
                </a:solidFill>
                <a:effectLst/>
                <a:latin typeface="Arial" pitchFamily="27" charset="0"/>
                <a:ea typeface="Arial" pitchFamily="27" charset="0"/>
                <a:cs typeface="Arial" pitchFamily="27" charset="0"/>
              </a:rPr>
              <a:t> </a:t>
            </a:r>
            <a:br>
              <a:rPr lang="en-US" sz="1200" dirty="0">
                <a:effectLst/>
              </a:rPr>
            </a:br>
            <a:r>
              <a:rPr lang="en-US" sz="1200" b="1" kern="1200" cap="all" dirty="0">
                <a:solidFill>
                  <a:schemeClr val="tx1"/>
                </a:solidFill>
                <a:effectLst/>
                <a:latin typeface="Arial" pitchFamily="27" charset="0"/>
                <a:ea typeface="Arial" pitchFamily="27" charset="0"/>
                <a:cs typeface="Arial" pitchFamily="27" charset="0"/>
              </a:rPr>
              <a:t>intent: </a:t>
            </a:r>
            <a:endParaRPr lang="en-US" sz="1200" kern="1200" dirty="0">
              <a:solidFill>
                <a:schemeClr val="tx1"/>
              </a:solidFill>
              <a:effectLst/>
              <a:latin typeface="Arial" pitchFamily="27" charset="0"/>
              <a:ea typeface="Arial" pitchFamily="27" charset="0"/>
              <a:cs typeface="Arial" pitchFamily="27" charset="0"/>
            </a:endParaRPr>
          </a:p>
          <a:p>
            <a:r>
              <a:rPr lang="en-US" sz="1200" kern="1200" dirty="0">
                <a:solidFill>
                  <a:schemeClr val="tx1"/>
                </a:solidFill>
                <a:effectLst/>
                <a:latin typeface="Arial" pitchFamily="27" charset="0"/>
                <a:ea typeface="Arial" pitchFamily="27" charset="0"/>
                <a:cs typeface="Arial" pitchFamily="27" charset="0"/>
              </a:rPr>
              <a:t>Apply understanding of the Environmental Factors from the Physical Development (PD) domain chapter in the Preschool Curriculum Framework (PCF), Volume 2, on a uniquely designed bumper sticker. </a:t>
            </a:r>
          </a:p>
          <a:p>
            <a:r>
              <a:rPr lang="en-US" sz="1200" kern="1200" dirty="0">
                <a:solidFill>
                  <a:schemeClr val="tx1"/>
                </a:solidFill>
                <a:effectLst/>
                <a:latin typeface="Arial" pitchFamily="27" charset="0"/>
                <a:ea typeface="Arial" pitchFamily="27" charset="0"/>
                <a:cs typeface="Arial" pitchFamily="27" charset="0"/>
              </a:rPr>
              <a:t> </a:t>
            </a:r>
          </a:p>
          <a:p>
            <a:r>
              <a:rPr lang="en-US" sz="1200" b="1" kern="1200" dirty="0">
                <a:solidFill>
                  <a:schemeClr val="tx1"/>
                </a:solidFill>
                <a:effectLst/>
                <a:latin typeface="Arial" pitchFamily="27" charset="0"/>
                <a:ea typeface="Arial" pitchFamily="27" charset="0"/>
                <a:cs typeface="Arial" pitchFamily="27" charset="0"/>
              </a:rPr>
              <a:t>OUTCOMES: </a:t>
            </a:r>
            <a:endParaRPr lang="en-US" sz="1200" kern="1200" dirty="0">
              <a:solidFill>
                <a:schemeClr val="tx1"/>
              </a:solidFill>
              <a:effectLst/>
              <a:latin typeface="Arial" pitchFamily="27" charset="0"/>
              <a:ea typeface="Arial" pitchFamily="27" charset="0"/>
              <a:cs typeface="Arial" pitchFamily="27" charset="0"/>
            </a:endParaRP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Participants will explore the Environmental Factors section from Handout 5: PCF PD Chapter, pages 131-138, and design a bumper sticker that explains a selected factor. </a:t>
            </a: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Participants will share their bumper sticker with table mates.</a:t>
            </a:r>
          </a:p>
          <a:p>
            <a:r>
              <a:rPr lang="en-US" sz="1200" kern="1200" dirty="0">
                <a:solidFill>
                  <a:schemeClr val="tx1"/>
                </a:solidFill>
                <a:effectLst/>
                <a:latin typeface="Arial" pitchFamily="27" charset="0"/>
                <a:ea typeface="Arial" pitchFamily="27" charset="0"/>
                <a:cs typeface="Arial" pitchFamily="27" charset="0"/>
              </a:rPr>
              <a:t> </a:t>
            </a:r>
          </a:p>
          <a:p>
            <a:r>
              <a:rPr lang="en-US" sz="1200" b="1" kern="1200" cap="all" dirty="0">
                <a:solidFill>
                  <a:schemeClr val="tx1"/>
                </a:solidFill>
                <a:effectLst/>
                <a:latin typeface="Arial" pitchFamily="27" charset="0"/>
                <a:ea typeface="Arial" pitchFamily="27" charset="0"/>
                <a:cs typeface="Arial" pitchFamily="27" charset="0"/>
              </a:rPr>
              <a:t>Materials Required: </a:t>
            </a:r>
            <a:endParaRPr lang="en-US" sz="1200" kern="1200" dirty="0">
              <a:solidFill>
                <a:schemeClr val="tx1"/>
              </a:solidFill>
              <a:effectLst/>
              <a:latin typeface="Arial" pitchFamily="27" charset="0"/>
              <a:ea typeface="Arial" pitchFamily="27" charset="0"/>
              <a:cs typeface="Arial" pitchFamily="27" charset="0"/>
            </a:endParaRP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PowerPoint slide </a:t>
            </a: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Handout 5: PCF PD Chapter</a:t>
            </a: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Envelope with individual laminated environmental factor cards</a:t>
            </a: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8.5” x 11” plain sheets of paper – 1/participant (have extras on hand)</a:t>
            </a: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Markers and crayons</a:t>
            </a:r>
          </a:p>
          <a:p>
            <a:r>
              <a:rPr lang="en-US" sz="1200" kern="1200" dirty="0">
                <a:solidFill>
                  <a:schemeClr val="tx1"/>
                </a:solidFill>
                <a:effectLst/>
                <a:latin typeface="Arial" pitchFamily="27" charset="0"/>
                <a:ea typeface="Arial" pitchFamily="27" charset="0"/>
                <a:cs typeface="Arial" pitchFamily="27" charset="0"/>
              </a:rPr>
              <a:t>                                                                                                </a:t>
            </a:r>
          </a:p>
          <a:p>
            <a:r>
              <a:rPr lang="en-US" sz="1200" b="1" kern="1200" cap="all" dirty="0">
                <a:solidFill>
                  <a:schemeClr val="tx1"/>
                </a:solidFill>
                <a:effectLst/>
                <a:latin typeface="Arial" pitchFamily="27" charset="0"/>
                <a:ea typeface="Arial" pitchFamily="27" charset="0"/>
                <a:cs typeface="Arial" pitchFamily="27" charset="0"/>
              </a:rPr>
              <a:t>Time:</a:t>
            </a:r>
            <a:r>
              <a:rPr lang="en-US" sz="1200" kern="1200" dirty="0">
                <a:solidFill>
                  <a:schemeClr val="tx1"/>
                </a:solidFill>
                <a:effectLst/>
                <a:latin typeface="Arial" pitchFamily="27" charset="0"/>
                <a:ea typeface="Arial" pitchFamily="27" charset="0"/>
                <a:cs typeface="Arial" pitchFamily="27" charset="0"/>
              </a:rPr>
              <a:t> 15 minutes </a:t>
            </a:r>
          </a:p>
          <a:p>
            <a:r>
              <a:rPr lang="en-US" sz="1200" kern="1200" dirty="0">
                <a:solidFill>
                  <a:schemeClr val="tx1"/>
                </a:solidFill>
                <a:effectLst/>
                <a:latin typeface="Arial" pitchFamily="27" charset="0"/>
                <a:ea typeface="Arial" pitchFamily="27" charset="0"/>
                <a:cs typeface="Arial" pitchFamily="27" charset="0"/>
              </a:rPr>
              <a:t> </a:t>
            </a:r>
          </a:p>
          <a:p>
            <a:r>
              <a:rPr lang="en-US" sz="1200" b="1" kern="1200" cap="all" dirty="0">
                <a:solidFill>
                  <a:schemeClr val="tx1"/>
                </a:solidFill>
                <a:effectLst/>
                <a:latin typeface="Arial" pitchFamily="27" charset="0"/>
                <a:ea typeface="Arial" pitchFamily="27" charset="0"/>
                <a:cs typeface="Arial" pitchFamily="27" charset="0"/>
              </a:rPr>
              <a:t>Process: </a:t>
            </a:r>
            <a:endParaRPr lang="en-US" sz="1200" kern="1200" dirty="0">
              <a:solidFill>
                <a:schemeClr val="tx1"/>
              </a:solidFill>
              <a:effectLst/>
              <a:latin typeface="Arial" pitchFamily="27" charset="0"/>
              <a:ea typeface="Arial" pitchFamily="27" charset="0"/>
              <a:cs typeface="Arial" pitchFamily="27" charset="0"/>
            </a:endParaRP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Prior to activity, place envelope, paper, markers and crayons on each table.</a:t>
            </a: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Each participant will pull one laminated card out of the envelope and then create a bumper sticker (fold plain paper in half vertically) about the selected factor. Encourage participants to be creative, make bumper stickers bright and attractive. Direct participants to find and read about their factor on pages 136-137 of Handout 5: PCF PD Chapter.</a:t>
            </a: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Participants have 8 minutes to create and 7 minutes to share their bumper sticker with their table. </a:t>
            </a: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Trainer circulates among the tables asking individuals about their bumper stickers.</a:t>
            </a:r>
          </a:p>
          <a:p>
            <a:r>
              <a:rPr lang="en-US" sz="1200" kern="1200" dirty="0">
                <a:solidFill>
                  <a:schemeClr val="tx1"/>
                </a:solidFill>
                <a:effectLst/>
                <a:latin typeface="Arial" pitchFamily="27" charset="0"/>
                <a:ea typeface="Arial" pitchFamily="27" charset="0"/>
                <a:cs typeface="Arial" pitchFamily="27" charset="0"/>
              </a:rPr>
              <a:t> </a:t>
            </a:r>
          </a:p>
          <a:p>
            <a:r>
              <a:rPr lang="en-US" sz="1200" b="1" kern="1200" dirty="0">
                <a:solidFill>
                  <a:schemeClr val="tx1"/>
                </a:solidFill>
                <a:effectLst/>
                <a:latin typeface="Arial" pitchFamily="27" charset="0"/>
                <a:ea typeface="Arial" pitchFamily="27" charset="0"/>
                <a:cs typeface="Arial" pitchFamily="27" charset="0"/>
              </a:rPr>
              <a:t>OPTIONS:</a:t>
            </a:r>
            <a:endParaRPr lang="en-US" sz="1200" kern="1200" dirty="0">
              <a:solidFill>
                <a:schemeClr val="tx1"/>
              </a:solidFill>
              <a:effectLst/>
              <a:latin typeface="Arial" pitchFamily="27" charset="0"/>
              <a:ea typeface="Arial" pitchFamily="27" charset="0"/>
              <a:cs typeface="Arial" pitchFamily="27" charset="0"/>
            </a:endParaRP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The bumper stickers can be shared by table, group or throughout the session.</a:t>
            </a: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Display the bumper stickers on a wall for all to view.</a:t>
            </a: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Participants can create a bumper sticker for the environment factors that influence physical development.</a:t>
            </a:r>
          </a:p>
          <a:p>
            <a:pPr defTabSz="912813"/>
            <a:endParaRPr lang="en-US" altLang="en-US" dirty="0">
              <a:latin typeface="Arial" panose="020B0604020202020204" pitchFamily="34" charset="0"/>
              <a:cs typeface="Arial" panose="020B0604020202020204" pitchFamily="34" charset="0"/>
            </a:endParaRPr>
          </a:p>
        </p:txBody>
      </p:sp>
      <p:sp>
        <p:nvSpPr>
          <p:cNvPr id="1228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51A912E1-73D1-4859-A07E-069EA5071F2B}" type="slidenum">
              <a:rPr lang="en-US" altLang="en-US"/>
              <a:pPr>
                <a:spcBef>
                  <a:spcPct val="0"/>
                </a:spcBef>
              </a:pPr>
              <a:t>37</a:t>
            </a:fld>
            <a:endParaRPr lang="en-US"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Rot="1" noChangeAspect="1" noChangeArrowheads="1" noTextEdit="1"/>
          </p:cNvSpPr>
          <p:nvPr>
            <p:ph type="sldImg"/>
          </p:nvPr>
        </p:nvSpPr>
        <p:spPr>
          <a:ln/>
        </p:spPr>
      </p:sp>
      <p:sp>
        <p:nvSpPr>
          <p:cNvPr id="124930"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2" defTabSz="912813">
              <a:spcBef>
                <a:spcPct val="0"/>
              </a:spcBef>
            </a:pPr>
            <a:r>
              <a:rPr lang="en-US" altLang="en-US" b="1" dirty="0">
                <a:latin typeface="Arial" panose="020B0604020202020204" pitchFamily="34" charset="0"/>
                <a:cs typeface="Arial" panose="020B0604020202020204" pitchFamily="34" charset="0"/>
              </a:rPr>
              <a:t>Background Information:</a:t>
            </a:r>
          </a:p>
          <a:p>
            <a:pPr marL="0" lvl="2" defTabSz="912813">
              <a:spcBef>
                <a:spcPct val="0"/>
              </a:spcBef>
            </a:pPr>
            <a:r>
              <a:rPr lang="en-US" altLang="en-US" dirty="0">
                <a:latin typeface="Arial" panose="020B0604020202020204" pitchFamily="34" charset="0"/>
                <a:cs typeface="Arial" panose="020B0604020202020204" pitchFamily="34" charset="0"/>
              </a:rPr>
              <a:t>Information on universal design for learning is available on page 14 of the Preschool Curriculum Framework, Vol. 1.</a:t>
            </a:r>
          </a:p>
          <a:p>
            <a:pPr defTabSz="912813" eaLnBrk="1" hangingPunct="1">
              <a:spcBef>
                <a:spcPct val="0"/>
              </a:spcBef>
            </a:pPr>
            <a:endParaRPr lang="en-US" altLang="en-US" b="1"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defTabSz="912813" eaLnBrk="1" hangingPunct="1">
              <a:spcBef>
                <a:spcPct val="0"/>
              </a:spcBef>
            </a:pPr>
            <a:r>
              <a:rPr lang="en-US" altLang="en-US"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Presenter Remarks:</a:t>
            </a:r>
          </a:p>
          <a:p>
            <a:pPr defTabSz="912813" eaLnBrk="1" hangingPunct="1">
              <a:spcBef>
                <a:spcPct val="0"/>
              </a:spcBef>
            </a:pPr>
            <a:r>
              <a:rPr lang="en-US" altLang="en-US"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The strategies within the Preschool Curriculum Framework include the idea of Universal Design for Learning (UDL). This means there are many suggestions for ways to support learning that teachers can use to provide multiple means of representation, engagement, and expression. </a:t>
            </a:r>
          </a:p>
          <a:p>
            <a:pPr defTabSz="912813" eaLnBrk="1" hangingPunct="1">
              <a:spcBef>
                <a:spcPct val="0"/>
              </a:spcBef>
            </a:pPr>
            <a:endParaRPr lang="en-US" altLang="en-US"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marL="0" lvl="2" defTabSz="912813">
              <a:spcBef>
                <a:spcPct val="0"/>
              </a:spcBef>
            </a:pPr>
            <a:r>
              <a:rPr lang="en-US" altLang="en-US"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a:t>
            </a:r>
            <a:r>
              <a:rPr lang="en-US" altLang="en-US" i="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Multiple means of representation </a:t>
            </a:r>
            <a:r>
              <a:rPr lang="en-US" altLang="en-US"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refers to providing information in a variety of ways so the learning needs of all children are met. For example, it is important to speak clearly to children with auditory disabilities while also presenting information visually (such as with objects and pictures).”</a:t>
            </a:r>
          </a:p>
          <a:p>
            <a:pPr marL="0" lvl="2" defTabSz="912813">
              <a:spcBef>
                <a:spcPct val="0"/>
              </a:spcBef>
            </a:pPr>
            <a:endParaRPr lang="en-US" altLang="en-US"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marL="0" lvl="2" defTabSz="912813">
              <a:spcBef>
                <a:spcPct val="0"/>
              </a:spcBef>
            </a:pPr>
            <a:r>
              <a:rPr lang="en-US" altLang="en-US"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a:t>
            </a:r>
            <a:r>
              <a:rPr lang="en-US" altLang="en-US" i="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Multiple means of expression </a:t>
            </a:r>
            <a:r>
              <a:rPr lang="en-US" altLang="en-US"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refers to allowing children to use alternative ways to communicate or demonstrate what they know or what they are feeling. For example, when a teacher seeks a verbal response, a child may respond in any language, including American Sign Language. A child with special needs who cannot speak may also respond by pointing, by gazing, by gesturing, by using a picture system of communication, or by using any other form of alternative or augmented communication system.”</a:t>
            </a:r>
          </a:p>
          <a:p>
            <a:pPr marL="0" lvl="2" defTabSz="912813">
              <a:spcBef>
                <a:spcPct val="0"/>
              </a:spcBef>
            </a:pPr>
            <a:endParaRPr lang="en-US" altLang="en-US"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marL="0" lvl="2" defTabSz="912813">
              <a:spcBef>
                <a:spcPct val="0"/>
              </a:spcBef>
            </a:pPr>
            <a:r>
              <a:rPr lang="en-US" altLang="en-US"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a:t>
            </a:r>
            <a:r>
              <a:rPr lang="en-US" altLang="en-US" i="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Multiple means of engagement </a:t>
            </a:r>
            <a:r>
              <a:rPr lang="en-US" altLang="en-US"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refers to providing choices in the setting or program that facilitate learning by building on children’s interests. The information in this curriculum framework has been worded to incorporate multiple means of representation, expression, and engagement” (PCF, Vol. 2, p. 14).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noTextEdit="1"/>
          </p:cNvSpPr>
          <p:nvPr>
            <p:ph type="sldImg"/>
          </p:nvPr>
        </p:nvSpPr>
        <p:spPr>
          <a:ln/>
        </p:spPr>
      </p:sp>
      <p:sp>
        <p:nvSpPr>
          <p:cNvPr id="105474"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l" defTabSz="914400" rtl="0" eaLnBrk="0" fontAlgn="base" latinLnBrk="0" hangingPunct="0">
              <a:spcAft>
                <a:spcPct val="0"/>
              </a:spcAft>
              <a:buClrTx/>
              <a:buSzTx/>
              <a:buFont typeface="+mj-lt"/>
              <a:buNone/>
              <a:tabLst/>
              <a:defRPr/>
            </a:pPr>
            <a:r>
              <a:rPr lang="en-US" altLang="en-US" b="1" dirty="0">
                <a:latin typeface="Arial" panose="020B0604020202020204" pitchFamily="34" charset="0"/>
                <a:cs typeface="Arial" panose="020B0604020202020204" pitchFamily="34" charset="0"/>
              </a:rPr>
              <a:t>Activity 5:</a:t>
            </a:r>
            <a:r>
              <a:rPr lang="en-US" sz="1200" b="1" kern="1200" dirty="0">
                <a:solidFill>
                  <a:schemeClr val="tx1"/>
                </a:solidFill>
                <a:effectLst/>
                <a:latin typeface="Arial" pitchFamily="27" charset="0"/>
                <a:ea typeface="Arial" pitchFamily="27" charset="0"/>
                <a:cs typeface="Arial" pitchFamily="27" charset="0"/>
              </a:rPr>
              <a:t> We Count with Numbers</a:t>
            </a:r>
            <a:endParaRPr lang="en-US" altLang="en-US" sz="1200" b="1" kern="1200" dirty="0">
              <a:solidFill>
                <a:schemeClr val="tx1"/>
              </a:solidFill>
              <a:effectLst/>
              <a:latin typeface="Arial" pitchFamily="27" charset="0"/>
              <a:ea typeface="ＭＳ Ｐゴシック" panose="020B0600070205080204" pitchFamily="34" charset="-128"/>
              <a:cs typeface="Arial" pitchFamily="27" charset="0"/>
            </a:endParaRPr>
          </a:p>
          <a:p>
            <a:pPr marL="342900" marR="0" lvl="0" indent="-342900" algn="l" defTabSz="914400" rtl="0" eaLnBrk="0" fontAlgn="base" latinLnBrk="0" hangingPunct="0">
              <a:spcAft>
                <a:spcPct val="0"/>
              </a:spcAft>
              <a:buClrTx/>
              <a:buSzTx/>
              <a:buFont typeface="+mj-lt"/>
              <a:buNone/>
              <a:tabLst/>
              <a:defRPr/>
            </a:pPr>
            <a:r>
              <a:rPr lang="en-US" altLang="en-US"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Presenter Remarks:</a:t>
            </a:r>
          </a:p>
          <a:p>
            <a:r>
              <a:rPr lang="en-US" altLang="en-US" dirty="0">
                <a:latin typeface="Arial" panose="020B0604020202020204" pitchFamily="34" charset="0"/>
                <a:cs typeface="Arial" panose="020B0604020202020204" pitchFamily="34" charset="0"/>
              </a:rPr>
              <a:t>Let’s do a song that integrates movement, math, and sign language across the curriculum. As adults we can challenge ourselves to learn something new, number signs!  Let’s practice each number sign before we perform the song.  </a:t>
            </a:r>
            <a:r>
              <a:rPr lang="en-US" altLang="en-US" i="1" dirty="0">
                <a:latin typeface="Arial" panose="020B0604020202020204" pitchFamily="34" charset="0"/>
                <a:cs typeface="Arial" panose="020B0604020202020204" pitchFamily="34" charset="0"/>
              </a:rPr>
              <a:t>Click on each picture individually and practice signs with participants.</a:t>
            </a:r>
          </a:p>
          <a:p>
            <a:br>
              <a:rPr lang="en-US" dirty="0">
                <a:effectLst/>
              </a:rPr>
            </a:br>
            <a:r>
              <a:rPr lang="en-US" sz="1200" b="1" kern="1200" cap="all" dirty="0">
                <a:solidFill>
                  <a:schemeClr val="tx1"/>
                </a:solidFill>
                <a:effectLst/>
                <a:latin typeface="Arial" pitchFamily="27" charset="0"/>
                <a:ea typeface="Arial" pitchFamily="27" charset="0"/>
                <a:cs typeface="Arial" pitchFamily="27" charset="0"/>
              </a:rPr>
              <a:t>intent: </a:t>
            </a:r>
            <a:endParaRPr lang="en-US" sz="1200" kern="1200" dirty="0">
              <a:solidFill>
                <a:schemeClr val="tx1"/>
              </a:solidFill>
              <a:effectLst/>
              <a:latin typeface="Arial" pitchFamily="27" charset="0"/>
              <a:ea typeface="Arial" pitchFamily="27" charset="0"/>
              <a:cs typeface="Arial" pitchFamily="27" charset="0"/>
            </a:endParaRPr>
          </a:p>
          <a:p>
            <a:r>
              <a:rPr lang="en-US" sz="1200" kern="1200" dirty="0">
                <a:solidFill>
                  <a:schemeClr val="tx1"/>
                </a:solidFill>
                <a:effectLst/>
                <a:latin typeface="Arial" pitchFamily="27" charset="0"/>
                <a:ea typeface="Arial" pitchFamily="27" charset="0"/>
                <a:cs typeface="Arial" pitchFamily="27" charset="0"/>
              </a:rPr>
              <a:t>Engage participants in a song that integrates movement, math, and sign language across the curriculum.</a:t>
            </a:r>
          </a:p>
          <a:p>
            <a:r>
              <a:rPr lang="en-US" sz="1200" b="1" kern="1200" dirty="0">
                <a:solidFill>
                  <a:schemeClr val="tx1"/>
                </a:solidFill>
                <a:effectLst/>
                <a:latin typeface="Arial" pitchFamily="27" charset="0"/>
                <a:ea typeface="Arial" pitchFamily="27" charset="0"/>
                <a:cs typeface="Arial" pitchFamily="27" charset="0"/>
              </a:rPr>
              <a:t> </a:t>
            </a:r>
            <a:endParaRPr lang="en-US" sz="1200" kern="1200" dirty="0">
              <a:solidFill>
                <a:schemeClr val="tx1"/>
              </a:solidFill>
              <a:effectLst/>
              <a:latin typeface="Arial" pitchFamily="27" charset="0"/>
              <a:ea typeface="Arial" pitchFamily="27" charset="0"/>
              <a:cs typeface="Arial" pitchFamily="27" charset="0"/>
            </a:endParaRPr>
          </a:p>
          <a:p>
            <a:r>
              <a:rPr lang="en-US" sz="1200" b="1" kern="1200" dirty="0">
                <a:solidFill>
                  <a:schemeClr val="tx1"/>
                </a:solidFill>
                <a:effectLst/>
                <a:latin typeface="Arial" pitchFamily="27" charset="0"/>
                <a:ea typeface="Arial" pitchFamily="27" charset="0"/>
                <a:cs typeface="Arial" pitchFamily="27" charset="0"/>
              </a:rPr>
              <a:t>OUTCOMES: </a:t>
            </a:r>
            <a:endParaRPr lang="en-US" sz="1200" kern="1200" dirty="0">
              <a:solidFill>
                <a:schemeClr val="tx1"/>
              </a:solidFill>
              <a:effectLst/>
              <a:latin typeface="Arial" pitchFamily="27" charset="0"/>
              <a:ea typeface="Arial" pitchFamily="27" charset="0"/>
              <a:cs typeface="Arial" pitchFamily="27" charset="0"/>
            </a:endParaRP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Participants will actively engage to prompts in the song integrating math, movement, and sign language illustrating how physical activity can be blended with content areas.</a:t>
            </a: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Participants will learn how to sign numbers from 1-10 in American Sign Language increasing their cultural awareness and sensitivity to children with special needs.</a:t>
            </a:r>
          </a:p>
          <a:p>
            <a:r>
              <a:rPr lang="en-US" sz="1200" kern="1200" dirty="0">
                <a:solidFill>
                  <a:schemeClr val="tx1"/>
                </a:solidFill>
                <a:effectLst/>
                <a:latin typeface="Arial" pitchFamily="27" charset="0"/>
                <a:ea typeface="Arial" pitchFamily="27" charset="0"/>
                <a:cs typeface="Arial" pitchFamily="27" charset="0"/>
              </a:rPr>
              <a:t> </a:t>
            </a:r>
          </a:p>
          <a:p>
            <a:r>
              <a:rPr lang="en-US" sz="1200" b="1" kern="1200" cap="all" dirty="0">
                <a:solidFill>
                  <a:schemeClr val="tx1"/>
                </a:solidFill>
                <a:effectLst/>
                <a:latin typeface="Arial" pitchFamily="27" charset="0"/>
                <a:ea typeface="Arial" pitchFamily="27" charset="0"/>
                <a:cs typeface="Arial" pitchFamily="27" charset="0"/>
              </a:rPr>
              <a:t>Materials Required: </a:t>
            </a:r>
            <a:endParaRPr lang="en-US" sz="1200" kern="1200" dirty="0">
              <a:solidFill>
                <a:schemeClr val="tx1"/>
              </a:solidFill>
              <a:effectLst/>
              <a:latin typeface="Arial" pitchFamily="27" charset="0"/>
              <a:ea typeface="Arial" pitchFamily="27" charset="0"/>
              <a:cs typeface="Arial" pitchFamily="27" charset="0"/>
            </a:endParaRP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Song:</a:t>
            </a:r>
            <a:r>
              <a:rPr lang="en-US" sz="1200" i="1" kern="1200" dirty="0">
                <a:solidFill>
                  <a:schemeClr val="tx1"/>
                </a:solidFill>
                <a:effectLst/>
                <a:latin typeface="Arial" pitchFamily="27" charset="0"/>
                <a:ea typeface="Arial" pitchFamily="27" charset="0"/>
                <a:cs typeface="Arial" pitchFamily="27" charset="0"/>
              </a:rPr>
              <a:t> We Count with Numbers</a:t>
            </a:r>
            <a:r>
              <a:rPr lang="en-US" sz="1200" kern="1200" dirty="0">
                <a:solidFill>
                  <a:schemeClr val="tx1"/>
                </a:solidFill>
                <a:effectLst/>
                <a:latin typeface="Arial" pitchFamily="27" charset="0"/>
                <a:ea typeface="Arial" pitchFamily="27" charset="0"/>
                <a:cs typeface="Arial" pitchFamily="27" charset="0"/>
              </a:rPr>
              <a:t>, by Angela Russ, CD: Math, Music &amp; Motion (</a:t>
            </a:r>
            <a:r>
              <a:rPr lang="en-US" sz="1200" u="sng" kern="1200" dirty="0">
                <a:solidFill>
                  <a:schemeClr val="tx1"/>
                </a:solidFill>
                <a:effectLst/>
                <a:latin typeface="Arial" pitchFamily="27" charset="0"/>
                <a:ea typeface="Arial" pitchFamily="27" charset="0"/>
                <a:cs typeface="Arial" pitchFamily="27" charset="0"/>
                <a:hlinkClick r:id="rId3"/>
              </a:rPr>
              <a:t>www.ABridgleClub.com</a:t>
            </a:r>
            <a:r>
              <a:rPr lang="en-US" sz="1200" kern="1200" dirty="0">
                <a:solidFill>
                  <a:schemeClr val="tx1"/>
                </a:solidFill>
                <a:effectLst/>
                <a:latin typeface="Arial" pitchFamily="27" charset="0"/>
                <a:ea typeface="Arial" pitchFamily="27" charset="0"/>
                <a:cs typeface="Arial" pitchFamily="27" charset="0"/>
              </a:rPr>
              <a:t>)</a:t>
            </a: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Music player</a:t>
            </a: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PowerPoint slide with prompts for movement</a:t>
            </a: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Space around tables for each participant to move safely</a:t>
            </a:r>
          </a:p>
          <a:p>
            <a:r>
              <a:rPr lang="en-US" sz="1200" kern="1200" dirty="0">
                <a:solidFill>
                  <a:schemeClr val="tx1"/>
                </a:solidFill>
                <a:effectLst/>
                <a:latin typeface="Arial" pitchFamily="27" charset="0"/>
                <a:ea typeface="Arial" pitchFamily="27" charset="0"/>
                <a:cs typeface="Arial" pitchFamily="27" charset="0"/>
              </a:rPr>
              <a:t> </a:t>
            </a:r>
          </a:p>
          <a:p>
            <a:r>
              <a:rPr lang="en-US" sz="1200" b="1" kern="1200" cap="all" dirty="0">
                <a:solidFill>
                  <a:schemeClr val="tx1"/>
                </a:solidFill>
                <a:effectLst/>
                <a:latin typeface="Arial" pitchFamily="27" charset="0"/>
                <a:ea typeface="Arial" pitchFamily="27" charset="0"/>
                <a:cs typeface="Arial" pitchFamily="27" charset="0"/>
              </a:rPr>
              <a:t>Time: </a:t>
            </a:r>
            <a:r>
              <a:rPr lang="en-US" sz="1200" kern="1200" dirty="0">
                <a:solidFill>
                  <a:schemeClr val="tx1"/>
                </a:solidFill>
                <a:effectLst/>
                <a:latin typeface="Arial" pitchFamily="27" charset="0"/>
                <a:ea typeface="Arial" pitchFamily="27" charset="0"/>
                <a:cs typeface="Arial" pitchFamily="27" charset="0"/>
              </a:rPr>
              <a:t>4 minutes</a:t>
            </a:r>
          </a:p>
          <a:p>
            <a:r>
              <a:rPr lang="en-US" sz="1200" b="1" kern="1200" cap="all" dirty="0">
                <a:solidFill>
                  <a:schemeClr val="tx1"/>
                </a:solidFill>
                <a:effectLst/>
                <a:latin typeface="Arial" pitchFamily="27" charset="0"/>
                <a:ea typeface="Arial" pitchFamily="27" charset="0"/>
                <a:cs typeface="Arial" pitchFamily="27" charset="0"/>
              </a:rPr>
              <a:t> </a:t>
            </a:r>
            <a:endParaRPr lang="en-US" sz="1200" kern="1200" dirty="0">
              <a:solidFill>
                <a:schemeClr val="tx1"/>
              </a:solidFill>
              <a:effectLst/>
              <a:latin typeface="Arial" pitchFamily="27" charset="0"/>
              <a:ea typeface="Arial" pitchFamily="27" charset="0"/>
              <a:cs typeface="Arial" pitchFamily="27" charset="0"/>
            </a:endParaRPr>
          </a:p>
          <a:p>
            <a:r>
              <a:rPr lang="en-US" sz="1200" b="1" kern="1200" cap="all" dirty="0">
                <a:solidFill>
                  <a:schemeClr val="tx1"/>
                </a:solidFill>
                <a:effectLst/>
                <a:latin typeface="Arial" pitchFamily="27" charset="0"/>
                <a:ea typeface="Arial" pitchFamily="27" charset="0"/>
                <a:cs typeface="Arial" pitchFamily="27" charset="0"/>
              </a:rPr>
              <a:t>Process: </a:t>
            </a:r>
            <a:endParaRPr lang="en-US" sz="1200" kern="1200" dirty="0">
              <a:solidFill>
                <a:schemeClr val="tx1"/>
              </a:solidFill>
              <a:effectLst/>
              <a:latin typeface="Arial" pitchFamily="27" charset="0"/>
              <a:ea typeface="Arial" pitchFamily="27" charset="0"/>
              <a:cs typeface="Arial" pitchFamily="27" charset="0"/>
            </a:endParaRP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Invite all participants to stand behind their chair for the song. Check clothing and shoes and push in chairs at tables, along with bags/totes/etc. Check area for possible safety hazards.</a:t>
            </a: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Introduce and practice the hand signs (American Sign Language) for numbers 1-10. Use the PowerPoint slide as a visual aid.</a:t>
            </a: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Explain how the song has movements for each number (shown on PPT slides). Perform the movements for the number one as practice. At the end of each verse, count from the number one all the way up to the new number.   </a:t>
            </a: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Begin the song. Advance the slides for the movement activities for each number.  See hand signs for each number, lyrics, and movements on the next page.</a:t>
            </a:r>
          </a:p>
          <a:p>
            <a:r>
              <a:rPr lang="en-US" sz="1200" i="1" kern="1200" dirty="0">
                <a:solidFill>
                  <a:schemeClr val="tx1"/>
                </a:solidFill>
                <a:effectLst/>
                <a:latin typeface="Arial" pitchFamily="27" charset="0"/>
                <a:ea typeface="Arial" pitchFamily="27" charset="0"/>
                <a:cs typeface="Arial" pitchFamily="27" charset="0"/>
              </a:rPr>
              <a:t> </a:t>
            </a:r>
            <a:endParaRPr lang="en-US" sz="1200" kern="1200" dirty="0">
              <a:solidFill>
                <a:schemeClr val="tx1"/>
              </a:solidFill>
              <a:effectLst/>
              <a:latin typeface="Arial" pitchFamily="27" charset="0"/>
              <a:ea typeface="Arial" pitchFamily="27" charset="0"/>
              <a:cs typeface="Arial" pitchFamily="27" charset="0"/>
            </a:endParaRPr>
          </a:p>
          <a:p>
            <a:r>
              <a:rPr lang="en-US" sz="1200" b="1" kern="1200" dirty="0">
                <a:solidFill>
                  <a:schemeClr val="tx1"/>
                </a:solidFill>
                <a:effectLst/>
                <a:latin typeface="Arial" pitchFamily="27" charset="0"/>
                <a:ea typeface="Arial" pitchFamily="27" charset="0"/>
                <a:cs typeface="Arial" pitchFamily="27" charset="0"/>
              </a:rPr>
              <a:t>OPTIONS:</a:t>
            </a:r>
            <a:endParaRPr lang="en-US" sz="1200" kern="1200" dirty="0">
              <a:solidFill>
                <a:schemeClr val="tx1"/>
              </a:solidFill>
              <a:effectLst/>
              <a:latin typeface="Arial" pitchFamily="27" charset="0"/>
              <a:ea typeface="Arial" pitchFamily="27" charset="0"/>
              <a:cs typeface="Arial" pitchFamily="27" charset="0"/>
            </a:endParaRP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Song prompts are suggestions. Change/modify as desired.</a:t>
            </a: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Instead of doing both movements, only move to the first prompt.</a:t>
            </a:r>
          </a:p>
          <a:p>
            <a:pPr marL="171450" lvl="0" indent="-171450">
              <a:buFont typeface="Arial" panose="020B0604020202020204" pitchFamily="34" charset="0"/>
              <a:buChar char="•"/>
            </a:pPr>
            <a:r>
              <a:rPr lang="en-US" sz="1200" kern="1200" dirty="0">
                <a:solidFill>
                  <a:schemeClr val="tx1"/>
                </a:solidFill>
                <a:effectLst/>
                <a:latin typeface="Arial" pitchFamily="27" charset="0"/>
                <a:ea typeface="Arial" pitchFamily="27" charset="0"/>
                <a:cs typeface="Arial" pitchFamily="27" charset="0"/>
              </a:rPr>
              <a:t>Signs are taught to adults to challenge them, but children can just show fingers for counting part.</a:t>
            </a:r>
          </a:p>
          <a:p>
            <a:r>
              <a:rPr lang="en-US" sz="1200" kern="1200" dirty="0">
                <a:solidFill>
                  <a:schemeClr val="tx1"/>
                </a:solidFill>
                <a:effectLst/>
                <a:latin typeface="Arial" pitchFamily="27" charset="0"/>
                <a:ea typeface="Arial" pitchFamily="27" charset="0"/>
                <a:cs typeface="Arial" pitchFamily="27" charset="0"/>
              </a:rPr>
              <a:t> </a:t>
            </a:r>
          </a:p>
          <a:p>
            <a:pPr marL="342900" indent="-342900"/>
            <a:endParaRPr lang="en-US" altLang="en-US" dirty="0">
              <a:latin typeface="Arial" panose="020B0604020202020204" pitchFamily="34" charset="0"/>
              <a:cs typeface="Arial" panose="020B0604020202020204" pitchFamily="34" charset="0"/>
            </a:endParaRPr>
          </a:p>
          <a:p>
            <a:pPr marL="342900" indent="-342900"/>
            <a:endParaRPr lang="en-US" altLang="en-US" dirty="0">
              <a:latin typeface="Arial" panose="020B0604020202020204" pitchFamily="34" charset="0"/>
              <a:cs typeface="Arial" panose="020B0604020202020204" pitchFamily="34" charset="0"/>
            </a:endParaRPr>
          </a:p>
          <a:p>
            <a:pPr marL="342900" indent="-342900"/>
            <a:endParaRPr lang="en-US" altLang="en-US" dirty="0">
              <a:latin typeface="Arial" panose="020B0604020202020204" pitchFamily="34" charset="0"/>
              <a:cs typeface="Arial" panose="020B0604020202020204" pitchFamily="34" charset="0"/>
            </a:endParaRPr>
          </a:p>
        </p:txBody>
      </p:sp>
      <p:sp>
        <p:nvSpPr>
          <p:cNvPr id="1269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9EB7FE4-38C6-44D3-BEE5-20C2BF18F935}" type="slidenum">
              <a:rPr lang="en-US" altLang="en-US"/>
              <a:pPr>
                <a:spcBef>
                  <a:spcPct val="0"/>
                </a:spcBef>
              </a:pPr>
              <a:t>39</a:t>
            </a:fld>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483" name="Notes Placeholder 2"/>
          <p:cNvSpPr>
            <a:spLocks noGrp="1"/>
          </p:cNvSpPr>
          <p:nvPr>
            <p:ph type="body" idx="1"/>
          </p:nvPr>
        </p:nvSpPr>
        <p:spPr bwMode="auto">
          <a:xfrm>
            <a:off x="685800" y="4376738"/>
            <a:ext cx="5486400" cy="404653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t>Background Information: </a:t>
            </a:r>
          </a:p>
          <a:p>
            <a:pPr>
              <a:spcBef>
                <a:spcPct val="0"/>
              </a:spcBef>
            </a:pPr>
            <a:r>
              <a:rPr lang="en-US" altLang="en-US" dirty="0"/>
              <a:t>http://cde.ca.gov/ci/gs/em/kinderfaq.asp#program </a:t>
            </a:r>
          </a:p>
          <a:p>
            <a:pPr>
              <a:spcBef>
                <a:spcPct val="0"/>
              </a:spcBef>
            </a:pPr>
            <a:endParaRPr lang="en-US" altLang="en-US" b="1" dirty="0"/>
          </a:p>
          <a:p>
            <a:pPr>
              <a:spcBef>
                <a:spcPct val="0"/>
              </a:spcBef>
            </a:pPr>
            <a:r>
              <a:rPr lang="en-US" altLang="en-US" b="1" dirty="0"/>
              <a:t>Presenter Remarks:</a:t>
            </a:r>
          </a:p>
          <a:p>
            <a:pPr>
              <a:spcBef>
                <a:spcPct val="0"/>
              </a:spcBef>
            </a:pPr>
            <a:r>
              <a:rPr lang="en-US" altLang="en-US" dirty="0"/>
              <a:t>The state of California provides guidance on utilizing the Preschool Learning Foundations and the Preschool Curriculum Framework as planning and curriculum resources in the TK classroom.</a:t>
            </a:r>
          </a:p>
          <a:p>
            <a:pPr>
              <a:spcBef>
                <a:spcPct val="0"/>
              </a:spcBef>
            </a:pPr>
            <a:endParaRPr lang="en-US" altLang="en-US" dirty="0"/>
          </a:p>
        </p:txBody>
      </p:sp>
      <p:sp>
        <p:nvSpPr>
          <p:cNvPr id="204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343F598-F188-464C-9423-DD08DB86C74B}" type="slidenum">
              <a:rPr lang="en-US" altLang="en-US" smtClean="0">
                <a:cs typeface="Arial" panose="020B0604020202020204" pitchFamily="34" charset="0"/>
              </a:rPr>
              <a:pPr/>
              <a:t>4</a:t>
            </a:fld>
            <a:endParaRPr lang="en-US" altLang="en-US" dirty="0">
              <a:cs typeface="Arial" panose="020B0604020202020204" pitchFamily="34" charset="0"/>
            </a:endParaRPr>
          </a:p>
        </p:txBody>
      </p:sp>
    </p:spTree>
    <p:extLst>
      <p:ext uri="{BB962C8B-B14F-4D97-AF65-F5344CB8AC3E}">
        <p14:creationId xmlns:p14="http://schemas.microsoft.com/office/powerpoint/2010/main" val="38608715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defRPr/>
            </a:pPr>
            <a:r>
              <a:rPr lang="en-US" altLang="en-US" b="1" dirty="0">
                <a:latin typeface="Arial" panose="020B0604020202020204" pitchFamily="34" charset="0"/>
                <a:cs typeface="Arial" panose="020B0604020202020204" pitchFamily="34" charset="0"/>
              </a:rPr>
              <a:t>Activity 5:</a:t>
            </a:r>
            <a:r>
              <a:rPr lang="en-US" b="1" dirty="0"/>
              <a:t> We Count with Numbers–continued</a:t>
            </a:r>
          </a:p>
          <a:p>
            <a:pPr marL="342900" lvl="0" indent="-342900">
              <a:defRPr/>
            </a:pPr>
            <a:endParaRPr lang="en-US" altLang="en-US" b="1" dirty="0">
              <a:ea typeface="ＭＳ Ｐゴシック" panose="020B0600070205080204" pitchFamily="34" charset="-128"/>
            </a:endParaRPr>
          </a:p>
          <a:p>
            <a:pPr marL="342900" lvl="0" indent="-342900">
              <a:defRPr/>
            </a:pPr>
            <a:r>
              <a:rPr lang="en-US" altLang="en-US"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Presenter Remarks:</a:t>
            </a:r>
          </a:p>
          <a:p>
            <a:pPr eaLnBrk="1" hangingPunct="1">
              <a:spcBef>
                <a:spcPct val="0"/>
              </a:spcBef>
              <a:buFontTx/>
              <a:buNone/>
            </a:pPr>
            <a:r>
              <a:rPr lang="en-US" altLang="en-US" sz="1200" dirty="0"/>
              <a:t>The number one?</a:t>
            </a:r>
          </a:p>
          <a:p>
            <a:pPr eaLnBrk="1" hangingPunct="1">
              <a:spcBef>
                <a:spcPct val="0"/>
              </a:spcBef>
              <a:buFontTx/>
              <a:buNone/>
            </a:pPr>
            <a:r>
              <a:rPr lang="en-US" altLang="en-US" sz="1200" dirty="0"/>
              <a:t>one big rainbow, one squat down low,</a:t>
            </a:r>
          </a:p>
          <a:p>
            <a:pPr eaLnBrk="1" hangingPunct="1">
              <a:spcBef>
                <a:spcPct val="0"/>
              </a:spcBef>
              <a:buFontTx/>
              <a:buNone/>
            </a:pPr>
            <a:r>
              <a:rPr lang="en-US" altLang="en-US" sz="1200" dirty="0"/>
              <a:t>one </a:t>
            </a:r>
          </a:p>
          <a:p>
            <a:pPr eaLnBrk="1" hangingPunct="1">
              <a:spcBef>
                <a:spcPct val="0"/>
              </a:spcBef>
              <a:buFontTx/>
              <a:buNone/>
            </a:pPr>
            <a:endParaRPr lang="en-US" altLang="en-US" sz="1050" dirty="0"/>
          </a:p>
          <a:p>
            <a:pPr eaLnBrk="1" hangingPunct="1">
              <a:spcBef>
                <a:spcPct val="0"/>
              </a:spcBef>
              <a:buFontTx/>
              <a:buNone/>
            </a:pPr>
            <a:r>
              <a:rPr lang="en-US" altLang="en-US" sz="1200" dirty="0"/>
              <a:t>The number two?</a:t>
            </a:r>
          </a:p>
          <a:p>
            <a:pPr eaLnBrk="1" hangingPunct="1">
              <a:spcBef>
                <a:spcPct val="0"/>
              </a:spcBef>
              <a:buFontTx/>
              <a:buNone/>
            </a:pPr>
            <a:r>
              <a:rPr lang="en-US" altLang="en-US" sz="1200" dirty="0"/>
              <a:t>two pats on your chin, two jumps on in, </a:t>
            </a:r>
          </a:p>
          <a:p>
            <a:pPr eaLnBrk="1" hangingPunct="1">
              <a:spcBef>
                <a:spcPct val="0"/>
              </a:spcBef>
              <a:buFontTx/>
              <a:buNone/>
            </a:pPr>
            <a:r>
              <a:rPr lang="en-US" altLang="en-US" sz="1200" dirty="0"/>
              <a:t>one, two </a:t>
            </a:r>
          </a:p>
          <a:p>
            <a:pPr eaLnBrk="1" hangingPunct="1">
              <a:spcBef>
                <a:spcPct val="0"/>
              </a:spcBef>
              <a:buFontTx/>
              <a:buNone/>
            </a:pPr>
            <a:endParaRPr lang="en-US" altLang="en-US" sz="1200" dirty="0"/>
          </a:p>
          <a:p>
            <a:pPr eaLnBrk="1" hangingPunct="1">
              <a:spcBef>
                <a:spcPct val="0"/>
              </a:spcBef>
              <a:buFontTx/>
              <a:buNone/>
            </a:pPr>
            <a:r>
              <a:rPr lang="en-US" altLang="en-US" sz="1200" dirty="0"/>
              <a:t>The number three?</a:t>
            </a:r>
          </a:p>
          <a:p>
            <a:pPr eaLnBrk="1" hangingPunct="1">
              <a:spcBef>
                <a:spcPct val="0"/>
              </a:spcBef>
              <a:buFontTx/>
              <a:buNone/>
            </a:pPr>
            <a:r>
              <a:rPr lang="en-US" altLang="en-US" sz="1200" dirty="0"/>
              <a:t>three waves in the air, three stomps like a bear, </a:t>
            </a:r>
          </a:p>
          <a:p>
            <a:pPr eaLnBrk="1" hangingPunct="1">
              <a:spcBef>
                <a:spcPct val="0"/>
              </a:spcBef>
              <a:buFontTx/>
              <a:buNone/>
            </a:pPr>
            <a:r>
              <a:rPr lang="en-US" altLang="en-US" sz="1200" dirty="0"/>
              <a:t>one, two, three </a:t>
            </a:r>
          </a:p>
          <a:p>
            <a:pPr marL="342900" lvl="0" indent="-342900">
              <a:defRPr/>
            </a:pPr>
            <a:endParaRPr lang="en-US" altLang="en-US" b="1"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4965C2C8-A192-47F0-A898-BF2E15A4C2A6}" type="slidenum">
              <a:rPr lang="en-US" altLang="en-US" smtClean="0"/>
              <a:pPr/>
              <a:t>40</a:t>
            </a:fld>
            <a:endParaRPr lang="en-US" altLang="en-US" dirty="0"/>
          </a:p>
        </p:txBody>
      </p:sp>
    </p:spTree>
    <p:extLst>
      <p:ext uri="{BB962C8B-B14F-4D97-AF65-F5344CB8AC3E}">
        <p14:creationId xmlns:p14="http://schemas.microsoft.com/office/powerpoint/2010/main" val="23906272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0" fontAlgn="base" latinLnBrk="0" hangingPunct="0">
              <a:spcAft>
                <a:spcPct val="0"/>
              </a:spcAft>
              <a:buClrTx/>
              <a:buSzTx/>
              <a:buFont typeface="+mj-lt"/>
              <a:buNone/>
              <a:tabLst/>
              <a:defRPr/>
            </a:pPr>
            <a:r>
              <a:rPr lang="en-US" altLang="en-US" b="1" dirty="0">
                <a:latin typeface="Arial" panose="020B0604020202020204" pitchFamily="34" charset="0"/>
                <a:cs typeface="Arial" panose="020B0604020202020204" pitchFamily="34" charset="0"/>
              </a:rPr>
              <a:t>Activity 5:</a:t>
            </a:r>
            <a:r>
              <a:rPr lang="en-US" b="1" kern="1200" dirty="0">
                <a:solidFill>
                  <a:schemeClr val="tx1"/>
                </a:solidFill>
                <a:effectLst/>
                <a:latin typeface="Arial" pitchFamily="27" charset="0"/>
                <a:ea typeface="Arial" pitchFamily="27" charset="0"/>
                <a:cs typeface="Arial" pitchFamily="27" charset="0"/>
              </a:rPr>
              <a:t> We Count with Numbers–continued</a:t>
            </a:r>
            <a:endParaRPr lang="en-US" altLang="en-US" b="1" kern="1200" dirty="0">
              <a:solidFill>
                <a:schemeClr val="tx1"/>
              </a:solidFill>
              <a:effectLst/>
              <a:latin typeface="Arial" pitchFamily="27" charset="0"/>
              <a:ea typeface="ＭＳ Ｐゴシック" panose="020B0600070205080204" pitchFamily="34" charset="-128"/>
              <a:cs typeface="Arial" pitchFamily="27" charset="0"/>
            </a:endParaRPr>
          </a:p>
          <a:p>
            <a:pPr marL="342900" marR="0" lvl="0" indent="-342900" algn="l" defTabSz="914400" rtl="0" eaLnBrk="0" fontAlgn="base" latinLnBrk="0" hangingPunct="0">
              <a:spcAft>
                <a:spcPct val="0"/>
              </a:spcAft>
              <a:buClrTx/>
              <a:buSzTx/>
              <a:buFont typeface="+mj-lt"/>
              <a:buNone/>
              <a:tabLst/>
              <a:defRPr/>
            </a:pPr>
            <a:endParaRPr lang="en-US" altLang="en-US" b="1"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marL="342900" marR="0" lvl="0" indent="-342900" algn="l" defTabSz="914400" rtl="0" eaLnBrk="0" fontAlgn="base" latinLnBrk="0" hangingPunct="0">
              <a:spcAft>
                <a:spcPct val="0"/>
              </a:spcAft>
              <a:buClrTx/>
              <a:buSzTx/>
              <a:buFont typeface="+mj-lt"/>
              <a:buNone/>
              <a:tabLst/>
              <a:defRPr/>
            </a:pPr>
            <a:r>
              <a:rPr lang="en-US" altLang="en-US"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Presenter Remarks:</a:t>
            </a:r>
          </a:p>
          <a:p>
            <a:pPr eaLnBrk="1" hangingPunct="1">
              <a:buFontTx/>
              <a:buNone/>
            </a:pPr>
            <a:r>
              <a:rPr lang="en-US" altLang="en-US" dirty="0"/>
              <a:t>The number four?</a:t>
            </a:r>
          </a:p>
          <a:p>
            <a:pPr eaLnBrk="1" hangingPunct="1">
              <a:buFontTx/>
              <a:buNone/>
            </a:pPr>
            <a:r>
              <a:rPr lang="en-US" altLang="en-US" dirty="0"/>
              <a:t>four knocks on the door, four steps on the floor, </a:t>
            </a:r>
          </a:p>
          <a:p>
            <a:pPr eaLnBrk="1" hangingPunct="1">
              <a:buFontTx/>
              <a:buNone/>
            </a:pPr>
            <a:r>
              <a:rPr lang="en-US" altLang="en-US" dirty="0"/>
              <a:t>one, two, three, four </a:t>
            </a:r>
          </a:p>
          <a:p>
            <a:pPr eaLnBrk="1" hangingPunct="1">
              <a:buFontTx/>
              <a:buNone/>
            </a:pPr>
            <a:endParaRPr lang="en-US" altLang="en-US" dirty="0"/>
          </a:p>
          <a:p>
            <a:pPr eaLnBrk="1" hangingPunct="1">
              <a:buFontTx/>
              <a:buNone/>
            </a:pPr>
            <a:r>
              <a:rPr lang="en-US" altLang="en-US" dirty="0"/>
              <a:t>The number five?</a:t>
            </a:r>
          </a:p>
          <a:p>
            <a:pPr eaLnBrk="1" hangingPunct="1">
              <a:buFontTx/>
              <a:buNone/>
            </a:pPr>
            <a:r>
              <a:rPr lang="en-US" altLang="en-US" dirty="0"/>
              <a:t>five ins and outs, five hops all about,</a:t>
            </a:r>
          </a:p>
          <a:p>
            <a:pPr eaLnBrk="1" hangingPunct="1">
              <a:buFontTx/>
              <a:buNone/>
            </a:pPr>
            <a:r>
              <a:rPr lang="en-US" altLang="en-US" dirty="0"/>
              <a:t>one, two, three, four, five </a:t>
            </a:r>
          </a:p>
          <a:p>
            <a:pPr eaLnBrk="1" hangingPunct="1">
              <a:buFontTx/>
              <a:buNone/>
            </a:pPr>
            <a:endParaRPr lang="en-US" altLang="en-US" dirty="0"/>
          </a:p>
          <a:p>
            <a:pPr eaLnBrk="1" hangingPunct="1">
              <a:buFontTx/>
              <a:buNone/>
            </a:pPr>
            <a:r>
              <a:rPr lang="en-US" altLang="en-US" dirty="0"/>
              <a:t>The number six?</a:t>
            </a:r>
          </a:p>
          <a:p>
            <a:pPr eaLnBrk="1" hangingPunct="1">
              <a:buFontTx/>
              <a:buNone/>
            </a:pPr>
            <a:r>
              <a:rPr lang="en-US" altLang="en-US" dirty="0"/>
              <a:t>six claps to the beat, six kicks with our feet, </a:t>
            </a:r>
          </a:p>
          <a:p>
            <a:pPr eaLnBrk="1" hangingPunct="1">
              <a:buFontTx/>
              <a:buNone/>
            </a:pPr>
            <a:r>
              <a:rPr lang="en-US" altLang="en-US" dirty="0"/>
              <a:t>one, two, three, four, five, six </a:t>
            </a:r>
          </a:p>
          <a:p>
            <a:endParaRPr lang="en-US" dirty="0"/>
          </a:p>
        </p:txBody>
      </p:sp>
      <p:sp>
        <p:nvSpPr>
          <p:cNvPr id="4" name="Slide Number Placeholder 3"/>
          <p:cNvSpPr>
            <a:spLocks noGrp="1"/>
          </p:cNvSpPr>
          <p:nvPr>
            <p:ph type="sldNum" sz="quarter" idx="10"/>
          </p:nvPr>
        </p:nvSpPr>
        <p:spPr/>
        <p:txBody>
          <a:bodyPr/>
          <a:lstStyle/>
          <a:p>
            <a:fld id="{4965C2C8-A192-47F0-A898-BF2E15A4C2A6}" type="slidenum">
              <a:rPr lang="en-US" altLang="en-US" smtClean="0"/>
              <a:pPr/>
              <a:t>41</a:t>
            </a:fld>
            <a:endParaRPr lang="en-US" altLang="en-US" dirty="0"/>
          </a:p>
        </p:txBody>
      </p:sp>
    </p:spTree>
    <p:extLst>
      <p:ext uri="{BB962C8B-B14F-4D97-AF65-F5344CB8AC3E}">
        <p14:creationId xmlns:p14="http://schemas.microsoft.com/office/powerpoint/2010/main" val="26816837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p:cNvSpPr>
            <a:spLocks noGrp="1" noRot="1" noChangeAspect="1" noTextEdit="1"/>
          </p:cNvSpPr>
          <p:nvPr>
            <p:ph type="sldImg"/>
          </p:nvPr>
        </p:nvSpPr>
        <p:spPr>
          <a:ln/>
        </p:spPr>
      </p:sp>
      <p:sp>
        <p:nvSpPr>
          <p:cNvPr id="1689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l" defTabSz="914400" rtl="0" eaLnBrk="0" fontAlgn="base" latinLnBrk="0" hangingPunct="0">
              <a:spcAft>
                <a:spcPct val="0"/>
              </a:spcAft>
              <a:buClrTx/>
              <a:buSzTx/>
              <a:buFont typeface="+mj-lt"/>
              <a:buNone/>
              <a:tabLst/>
              <a:defRPr/>
            </a:pPr>
            <a:r>
              <a:rPr lang="en-US" altLang="en-US" b="1" dirty="0">
                <a:latin typeface="Arial" panose="020B0604020202020204" pitchFamily="34" charset="0"/>
                <a:cs typeface="Arial" panose="020B0604020202020204" pitchFamily="34" charset="0"/>
              </a:rPr>
              <a:t>Activity 5:</a:t>
            </a:r>
            <a:r>
              <a:rPr lang="en-US" sz="1200" b="1" kern="1200" dirty="0">
                <a:solidFill>
                  <a:schemeClr val="tx1"/>
                </a:solidFill>
                <a:effectLst/>
                <a:latin typeface="Arial" pitchFamily="27" charset="0"/>
                <a:ea typeface="Arial" pitchFamily="27" charset="0"/>
                <a:cs typeface="Arial" pitchFamily="27" charset="0"/>
              </a:rPr>
              <a:t> We Count with Numbers–continued</a:t>
            </a:r>
            <a:endParaRPr lang="en-US" altLang="en-US" sz="1200" b="1" kern="1200" dirty="0">
              <a:solidFill>
                <a:schemeClr val="tx1"/>
              </a:solidFill>
              <a:effectLst/>
              <a:latin typeface="Arial" pitchFamily="27" charset="0"/>
              <a:ea typeface="ＭＳ Ｐゴシック" panose="020B0600070205080204" pitchFamily="34" charset="-128"/>
              <a:cs typeface="Arial" pitchFamily="27" charset="0"/>
            </a:endParaRPr>
          </a:p>
          <a:p>
            <a:pPr marL="342900" marR="0" lvl="0" indent="-342900" algn="l" defTabSz="914400" rtl="0" eaLnBrk="0" fontAlgn="base" latinLnBrk="0" hangingPunct="0">
              <a:spcAft>
                <a:spcPct val="0"/>
              </a:spcAft>
              <a:buClrTx/>
              <a:buSzTx/>
              <a:buFont typeface="+mj-lt"/>
              <a:buNone/>
              <a:tabLst/>
              <a:defRPr/>
            </a:pPr>
            <a:endParaRPr lang="en-US" altLang="en-US" b="1"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marL="342900" marR="0" lvl="0" indent="-342900" algn="l" defTabSz="914400" rtl="0" eaLnBrk="0" fontAlgn="base" latinLnBrk="0" hangingPunct="0">
              <a:spcAft>
                <a:spcPct val="0"/>
              </a:spcAft>
              <a:buClrTx/>
              <a:buSzTx/>
              <a:buFont typeface="+mj-lt"/>
              <a:buNone/>
              <a:tabLst/>
              <a:defRPr/>
            </a:pPr>
            <a:r>
              <a:rPr lang="en-US" altLang="en-US"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Presenter Remarks:</a:t>
            </a:r>
          </a:p>
          <a:p>
            <a:pPr eaLnBrk="1" hangingPunct="1">
              <a:spcBef>
                <a:spcPct val="0"/>
              </a:spcBef>
              <a:buFontTx/>
              <a:buNone/>
            </a:pPr>
            <a:r>
              <a:rPr lang="en-US" altLang="en-US" sz="1200" dirty="0"/>
              <a:t>The number seven?</a:t>
            </a:r>
          </a:p>
          <a:p>
            <a:pPr eaLnBrk="1" hangingPunct="1">
              <a:spcBef>
                <a:spcPct val="0"/>
              </a:spcBef>
              <a:buFontTx/>
              <a:buNone/>
            </a:pPr>
            <a:r>
              <a:rPr lang="en-US" altLang="en-US" sz="1200" dirty="0"/>
              <a:t>seven taps on your knee, seven climbs up a tree, </a:t>
            </a:r>
          </a:p>
          <a:p>
            <a:pPr eaLnBrk="1" hangingPunct="1">
              <a:spcBef>
                <a:spcPct val="0"/>
              </a:spcBef>
              <a:buFontTx/>
              <a:buNone/>
            </a:pPr>
            <a:r>
              <a:rPr lang="en-US" altLang="en-US" sz="1200" dirty="0"/>
              <a:t>one, two, three, four, five, six, seven </a:t>
            </a:r>
          </a:p>
          <a:p>
            <a:pPr eaLnBrk="1" hangingPunct="1">
              <a:spcBef>
                <a:spcPct val="0"/>
              </a:spcBef>
              <a:buFontTx/>
              <a:buNone/>
            </a:pPr>
            <a:endParaRPr lang="en-US" altLang="en-US" sz="1050" dirty="0"/>
          </a:p>
          <a:p>
            <a:pPr eaLnBrk="1" hangingPunct="1">
              <a:spcBef>
                <a:spcPct val="0"/>
              </a:spcBef>
              <a:buFontTx/>
              <a:buNone/>
            </a:pPr>
            <a:r>
              <a:rPr lang="en-US" altLang="en-US" sz="1200" dirty="0"/>
              <a:t>The number eight?</a:t>
            </a:r>
          </a:p>
          <a:p>
            <a:pPr eaLnBrk="1" hangingPunct="1">
              <a:spcBef>
                <a:spcPct val="0"/>
              </a:spcBef>
              <a:buFontTx/>
              <a:buNone/>
            </a:pPr>
            <a:r>
              <a:rPr lang="en-US" altLang="en-US" sz="1200" dirty="0"/>
              <a:t>eight ups and down, eight marches around, </a:t>
            </a:r>
          </a:p>
          <a:p>
            <a:pPr eaLnBrk="1" hangingPunct="1">
              <a:spcBef>
                <a:spcPct val="0"/>
              </a:spcBef>
              <a:buFontTx/>
              <a:buNone/>
            </a:pPr>
            <a:r>
              <a:rPr lang="en-US" altLang="en-US" sz="1200" dirty="0"/>
              <a:t>one, two, three, four, five, six, seven, eight </a:t>
            </a:r>
          </a:p>
          <a:p>
            <a:pPr eaLnBrk="1" hangingPunct="1">
              <a:spcBef>
                <a:spcPct val="0"/>
              </a:spcBef>
              <a:buFontTx/>
              <a:buNone/>
            </a:pPr>
            <a:endParaRPr lang="en-US" altLang="en-US" sz="1200" dirty="0"/>
          </a:p>
          <a:p>
            <a:pPr eaLnBrk="1" hangingPunct="1">
              <a:spcBef>
                <a:spcPct val="0"/>
              </a:spcBef>
              <a:buFontTx/>
              <a:buNone/>
            </a:pPr>
            <a:r>
              <a:rPr lang="en-US" altLang="en-US" sz="1200" dirty="0"/>
              <a:t>The number nine?</a:t>
            </a:r>
          </a:p>
          <a:p>
            <a:pPr eaLnBrk="1" hangingPunct="1">
              <a:spcBef>
                <a:spcPct val="0"/>
              </a:spcBef>
              <a:buFontTx/>
              <a:buNone/>
            </a:pPr>
            <a:r>
              <a:rPr lang="en-US" altLang="en-US" sz="1200" dirty="0"/>
              <a:t>nine flaps on the sides, nine slides and glides, </a:t>
            </a:r>
          </a:p>
          <a:p>
            <a:pPr eaLnBrk="1" hangingPunct="1">
              <a:spcBef>
                <a:spcPct val="0"/>
              </a:spcBef>
              <a:buFontTx/>
              <a:buNone/>
            </a:pPr>
            <a:r>
              <a:rPr lang="en-US" altLang="en-US" sz="1200" dirty="0"/>
              <a:t>one, two, three, four, five, six, seven, eight, nine </a:t>
            </a:r>
            <a:endParaRPr lang="en-US" altLang="en-US" sz="1200" i="1" dirty="0"/>
          </a:p>
          <a:p>
            <a:pPr marL="342900" marR="0" lvl="0" indent="-342900" algn="l" defTabSz="914400" rtl="0" eaLnBrk="0" fontAlgn="base" latinLnBrk="0" hangingPunct="0">
              <a:spcAft>
                <a:spcPct val="0"/>
              </a:spcAft>
              <a:buClrTx/>
              <a:buSzTx/>
              <a:buFont typeface="+mj-lt"/>
              <a:buNone/>
              <a:tabLst/>
              <a:defRPr/>
            </a:pPr>
            <a:endParaRPr lang="en-US" altLang="en-US" b="1"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
        <p:nvSpPr>
          <p:cNvPr id="1689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2A34BAA-2A9E-4D00-81E5-7B7BA02C31D1}" type="slidenum">
              <a:rPr lang="en-US" altLang="en-US"/>
              <a:pPr/>
              <a:t>42</a:t>
            </a:fld>
            <a:endParaRPr lang="en-US"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Slide Image Placeholder 1"/>
          <p:cNvSpPr>
            <a:spLocks noGrp="1" noRot="1" noChangeAspect="1" noTextEdit="1"/>
          </p:cNvSpPr>
          <p:nvPr>
            <p:ph type="sldImg"/>
          </p:nvPr>
        </p:nvSpPr>
        <p:spPr>
          <a:ln/>
        </p:spPr>
      </p:sp>
      <p:sp>
        <p:nvSpPr>
          <p:cNvPr id="1699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l" defTabSz="914400" rtl="0" eaLnBrk="0" fontAlgn="base" latinLnBrk="0" hangingPunct="0">
              <a:spcAft>
                <a:spcPct val="0"/>
              </a:spcAft>
              <a:buClrTx/>
              <a:buSzTx/>
              <a:buFont typeface="+mj-lt"/>
              <a:buNone/>
              <a:tabLst/>
              <a:defRPr/>
            </a:pPr>
            <a:r>
              <a:rPr lang="en-US" altLang="en-US" b="1" dirty="0">
                <a:latin typeface="Arial" panose="020B0604020202020204" pitchFamily="34" charset="0"/>
                <a:cs typeface="Arial" panose="020B0604020202020204" pitchFamily="34" charset="0"/>
              </a:rPr>
              <a:t>Activity 5:</a:t>
            </a:r>
            <a:r>
              <a:rPr lang="en-US" sz="1200" b="1" kern="1200" dirty="0">
                <a:solidFill>
                  <a:schemeClr val="tx1"/>
                </a:solidFill>
                <a:effectLst/>
                <a:latin typeface="Arial" pitchFamily="27" charset="0"/>
                <a:ea typeface="Arial" pitchFamily="27" charset="0"/>
                <a:cs typeface="Arial" pitchFamily="27" charset="0"/>
              </a:rPr>
              <a:t> We Count with Numbers–continued</a:t>
            </a:r>
            <a:endParaRPr lang="en-US" altLang="en-US" sz="1200" b="1" kern="1200" dirty="0">
              <a:solidFill>
                <a:schemeClr val="tx1"/>
              </a:solidFill>
              <a:effectLst/>
              <a:latin typeface="Arial" pitchFamily="27" charset="0"/>
              <a:ea typeface="ＭＳ Ｐゴシック" panose="020B0600070205080204" pitchFamily="34" charset="-128"/>
              <a:cs typeface="Arial" pitchFamily="27" charset="0"/>
            </a:endParaRPr>
          </a:p>
          <a:p>
            <a:pPr marL="342900" marR="0" lvl="0" indent="-342900" algn="l" defTabSz="914400" rtl="0" eaLnBrk="0" fontAlgn="base" latinLnBrk="0" hangingPunct="0">
              <a:spcAft>
                <a:spcPct val="0"/>
              </a:spcAft>
              <a:buClrTx/>
              <a:buSzTx/>
              <a:buFont typeface="+mj-lt"/>
              <a:buNone/>
              <a:tabLst/>
              <a:defRPr/>
            </a:pPr>
            <a:endParaRPr lang="en-US" altLang="en-US" b="1"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marL="342900" marR="0" lvl="0" indent="-342900" algn="l" defTabSz="914400" rtl="0" eaLnBrk="0" fontAlgn="base" latinLnBrk="0" hangingPunct="0">
              <a:spcAft>
                <a:spcPct val="0"/>
              </a:spcAft>
              <a:buClrTx/>
              <a:buSzTx/>
              <a:buFont typeface="+mj-lt"/>
              <a:buNone/>
              <a:tabLst/>
              <a:defRPr/>
            </a:pPr>
            <a:r>
              <a:rPr lang="en-US" altLang="en-US"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Presenter Remarks:</a:t>
            </a:r>
          </a:p>
          <a:p>
            <a:pPr eaLnBrk="1" hangingPunct="1">
              <a:spcBef>
                <a:spcPct val="0"/>
              </a:spcBef>
              <a:buFontTx/>
              <a:buNone/>
            </a:pPr>
            <a:r>
              <a:rPr lang="en-US" altLang="en-US" sz="1200" dirty="0"/>
              <a:t>The number ten?</a:t>
            </a:r>
          </a:p>
          <a:p>
            <a:pPr eaLnBrk="1" hangingPunct="1">
              <a:spcBef>
                <a:spcPct val="0"/>
              </a:spcBef>
              <a:buFontTx/>
              <a:buNone/>
            </a:pPr>
            <a:r>
              <a:rPr lang="en-US" altLang="en-US" sz="1200" dirty="0"/>
              <a:t>ten circles with your wrist, ten turns and twists, </a:t>
            </a:r>
            <a:br>
              <a:rPr lang="en-US" altLang="en-US" sz="1200" dirty="0"/>
            </a:br>
            <a:r>
              <a:rPr lang="en-US" altLang="en-US" sz="1200" dirty="0"/>
              <a:t>one, two, three, four, five, six, seven, eight, nine, ten </a:t>
            </a:r>
          </a:p>
          <a:p>
            <a:pPr eaLnBrk="1" hangingPunct="1">
              <a:buFontTx/>
              <a:buNone/>
            </a:pPr>
            <a:endParaRPr lang="en-US" altLang="en-US" sz="1200" dirty="0"/>
          </a:p>
          <a:p>
            <a:pPr marL="0" marR="0" lvl="0" indent="0" algn="l" defTabSz="914400" rtl="0" eaLnBrk="1" fontAlgn="base" latinLnBrk="0" hangingPunct="1">
              <a:spcAft>
                <a:spcPct val="0"/>
              </a:spcAft>
              <a:buClrTx/>
              <a:buSzTx/>
              <a:buFontTx/>
              <a:buNone/>
              <a:tabLst/>
              <a:defRPr/>
            </a:pPr>
            <a:r>
              <a:rPr lang="en-US" altLang="en-US" b="1" dirty="0">
                <a:sym typeface="Webdings" panose="05030102010509060703" pitchFamily="18" charset="2"/>
              </a:rPr>
              <a:t>Table talk one: </a:t>
            </a:r>
            <a:r>
              <a:rPr lang="en-US" altLang="en-US" i="1" dirty="0">
                <a:sym typeface="Webdings" panose="05030102010509060703" pitchFamily="18" charset="2"/>
              </a:rPr>
              <a:t>Discuss how the song represents universal design for learning.</a:t>
            </a:r>
          </a:p>
          <a:p>
            <a:pPr marL="0" marR="0" lvl="0" indent="0" algn="l" defTabSz="914400" rtl="0" eaLnBrk="1" fontAlgn="base" latinLnBrk="0" hangingPunct="1">
              <a:spcAft>
                <a:spcPct val="0"/>
              </a:spcAft>
              <a:buClrTx/>
              <a:buSzTx/>
              <a:buFontTx/>
              <a:buNone/>
              <a:tabLst/>
              <a:defRPr/>
            </a:pPr>
            <a:endParaRPr lang="en-US" altLang="en-US" i="1" dirty="0">
              <a:sym typeface="Webdings" panose="05030102010509060703" pitchFamily="18" charset="2"/>
            </a:endParaRPr>
          </a:p>
          <a:p>
            <a:pPr marL="0" marR="0" lvl="0" indent="0" algn="l" defTabSz="914400" rtl="0" eaLnBrk="1" fontAlgn="base" latinLnBrk="0" hangingPunct="1">
              <a:spcAft>
                <a:spcPct val="0"/>
              </a:spcAft>
              <a:buClrTx/>
              <a:buSzTx/>
              <a:buFontTx/>
              <a:buNone/>
              <a:tabLst/>
              <a:defRPr/>
            </a:pPr>
            <a:r>
              <a:rPr lang="en-US" altLang="en-US" b="1" dirty="0">
                <a:sym typeface="Webdings" panose="05030102010509060703" pitchFamily="18" charset="2"/>
              </a:rPr>
              <a:t>Table talk two: </a:t>
            </a:r>
            <a:r>
              <a:rPr lang="en-US" altLang="en-US" i="1" dirty="0">
                <a:sym typeface="Webdings" panose="05030102010509060703" pitchFamily="18" charset="2"/>
              </a:rPr>
              <a:t>How many motor skills were integrated into the song?</a:t>
            </a:r>
            <a:endParaRPr lang="en-US" altLang="en-US" i="1" dirty="0"/>
          </a:p>
          <a:p>
            <a:pPr marL="0" marR="0" lvl="0" indent="0" algn="l" defTabSz="914400" rtl="0" eaLnBrk="1" fontAlgn="base" latinLnBrk="0" hangingPunct="1">
              <a:spcAft>
                <a:spcPct val="0"/>
              </a:spcAft>
              <a:buClrTx/>
              <a:buSzTx/>
              <a:buFontTx/>
              <a:buNone/>
              <a:tabLst/>
              <a:defRPr/>
            </a:pPr>
            <a:endParaRPr lang="en-US" altLang="en-US" i="1" dirty="0"/>
          </a:p>
          <a:p>
            <a:pPr eaLnBrk="1" hangingPunct="1">
              <a:buFontTx/>
              <a:buNone/>
            </a:pPr>
            <a:endParaRPr lang="en-US" altLang="en-US" sz="1200" dirty="0"/>
          </a:p>
          <a:p>
            <a:pPr marL="342900" marR="0" lvl="0" indent="-342900" algn="l" defTabSz="914400" rtl="0" eaLnBrk="0" fontAlgn="base" latinLnBrk="0" hangingPunct="0">
              <a:spcAft>
                <a:spcPct val="0"/>
              </a:spcAft>
              <a:buClrTx/>
              <a:buSzTx/>
              <a:buFont typeface="+mj-lt"/>
              <a:buNone/>
              <a:tabLst/>
              <a:defRPr/>
            </a:pPr>
            <a:endParaRPr lang="en-US" altLang="en-US" b="1"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699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5D82218-6CE7-40D9-AB86-865E55512735}" type="slidenum">
              <a:rPr lang="en-US" altLang="en-US"/>
              <a:pPr/>
              <a:t>43</a:t>
            </a:fld>
            <a:endParaRPr lang="en-US"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p:cNvSpPr>
            <a:spLocks noGrp="1" noRot="1" noChangeAspect="1" noTextEdit="1"/>
          </p:cNvSpPr>
          <p:nvPr>
            <p:ph type="sldImg"/>
          </p:nvPr>
        </p:nvSpPr>
        <p:spPr>
          <a:ln/>
        </p:spPr>
      </p:sp>
      <p:sp>
        <p:nvSpPr>
          <p:cNvPr id="1331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Presenter Remarks:</a:t>
            </a:r>
          </a:p>
          <a:p>
            <a:r>
              <a:rPr lang="en-US" altLang="en-US" dirty="0">
                <a:latin typeface="Arial" panose="020B0604020202020204" pitchFamily="34" charset="0"/>
                <a:cs typeface="Arial" panose="020B0604020202020204" pitchFamily="34" charset="0"/>
              </a:rPr>
              <a:t>We just experienced several of the concepts discussed today. With your table group, consider and discuss the questions on the slide.</a:t>
            </a:r>
          </a:p>
          <a:p>
            <a:endParaRPr lang="en-US" altLang="en-US" dirty="0">
              <a:latin typeface="Arial" panose="020B0604020202020204" pitchFamily="34" charset="0"/>
              <a:cs typeface="Arial" panose="020B0604020202020204" pitchFamily="34" charset="0"/>
            </a:endParaRPr>
          </a:p>
          <a:p>
            <a:r>
              <a:rPr lang="en-US" altLang="en-US" i="1" dirty="0">
                <a:latin typeface="Arial" panose="020B0604020202020204" pitchFamily="34" charset="0"/>
                <a:cs typeface="Arial" panose="020B0604020202020204" pitchFamily="34" charset="0"/>
              </a:rPr>
              <a:t>Allow five minutes for discussion and invite table groups to share out.</a:t>
            </a:r>
          </a:p>
        </p:txBody>
      </p:sp>
      <p:sp>
        <p:nvSpPr>
          <p:cNvPr id="1331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30A146D-66BB-4795-8121-CAFCD0D2F86C}" type="slidenum">
              <a:rPr lang="en-US" altLang="en-US"/>
              <a:pPr>
                <a:spcBef>
                  <a:spcPct val="0"/>
                </a:spcBef>
              </a:pPr>
              <a:t>44</a:t>
            </a:fld>
            <a:endParaRPr lang="en-US"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noTextEdit="1"/>
          </p:cNvSpPr>
          <p:nvPr>
            <p:ph type="sldImg"/>
          </p:nvPr>
        </p:nvSpPr>
        <p:spPr>
          <a:ln/>
        </p:spPr>
      </p:sp>
      <p:sp>
        <p:nvSpPr>
          <p:cNvPr id="1351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Presenter Remarks:</a:t>
            </a:r>
          </a:p>
          <a:p>
            <a:r>
              <a:rPr lang="en-US" altLang="en-US" dirty="0">
                <a:latin typeface="Arial" panose="020B0604020202020204" pitchFamily="34" charset="0"/>
                <a:cs typeface="Arial" panose="020B0604020202020204" pitchFamily="34" charset="0"/>
              </a:rPr>
              <a:t>Each chapter has numerous vignettes to illustrate typical classroom scenarios. Vignettes are in italicized typestyle and are identified in the column to the left with the word VIGNETTE in bold. Immediately following each Vignette are Interactions and Strategies for each strand.</a:t>
            </a:r>
          </a:p>
          <a:p>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351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9649FC7-B499-4443-AD30-D0A0E232E79F}" type="slidenum">
              <a:rPr lang="en-US" altLang="en-US"/>
              <a:pPr>
                <a:spcBef>
                  <a:spcPct val="0"/>
                </a:spcBef>
              </a:pPr>
              <a:t>45</a:t>
            </a:fld>
            <a:endParaRPr lang="en-US"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noTextEdit="1"/>
          </p:cNvSpPr>
          <p:nvPr>
            <p:ph type="sldImg"/>
          </p:nvPr>
        </p:nvSpPr>
        <p:spPr>
          <a:ln/>
        </p:spPr>
      </p:sp>
      <p:sp>
        <p:nvSpPr>
          <p:cNvPr id="1372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Presenter Remarks:</a:t>
            </a:r>
          </a:p>
          <a:p>
            <a:pPr eaLnBrk="1" hangingPunct="1">
              <a:spcBef>
                <a:spcPct val="0"/>
              </a:spcBef>
            </a:pPr>
            <a:r>
              <a:rPr lang="en-US" altLang="en-US" dirty="0">
                <a:latin typeface="Arial" panose="020B0604020202020204" pitchFamily="34" charset="0"/>
                <a:cs typeface="Arial" panose="020B0604020202020204" pitchFamily="34" charset="0"/>
              </a:rPr>
              <a:t>Let’s begin to wrap up the training by addressing a few more important considerations when teaching physical development to young children: cultural understanding, English learners, inclusion, children with disabilities and engaging families.</a:t>
            </a:r>
          </a:p>
          <a:p>
            <a:pPr eaLnBrk="1" hangingPunct="1">
              <a:spcBef>
                <a:spcPct val="0"/>
              </a:spcBef>
            </a:pPr>
            <a:endParaRPr lang="en-US" altLang="en-US" dirty="0">
              <a:latin typeface="Arial" panose="020B0604020202020204" pitchFamily="34" charset="0"/>
              <a:cs typeface="Arial" panose="020B0604020202020204" pitchFamily="34" charset="0"/>
            </a:endParaRPr>
          </a:p>
          <a:p>
            <a:pPr eaLnBrk="1" hangingPunct="1">
              <a:spcBef>
                <a:spcPct val="0"/>
              </a:spcBef>
            </a:pPr>
            <a:r>
              <a:rPr lang="en-US" altLang="en-US" dirty="0">
                <a:latin typeface="Arial" panose="020B0604020202020204" pitchFamily="34" charset="0"/>
                <a:cs typeface="Arial" panose="020B0604020202020204" pitchFamily="34" charset="0"/>
              </a:rPr>
              <a:t>“Children in California come from diverse cultures. In these diverse cultures, the importance of physical activity to children’s socialization and expectations about parental involvement in children’s active physical play vary. For example, some children are sent to school in their best clothes and are not encouraged to engage in the rough-and-tumble play that promotes the development of fundamental movement skills. In other families, physical activity is regarded as less important than intellectual activities, such as being read to, learning the sounds of letters, or using a computer” (PLF, Vol. 2, p. 39).</a:t>
            </a:r>
          </a:p>
          <a:p>
            <a:pPr eaLnBrk="1" hangingPunct="1">
              <a:spcBef>
                <a:spcPct val="0"/>
              </a:spcBef>
            </a:pPr>
            <a:endParaRPr lang="en-US" alt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en-US" dirty="0">
                <a:latin typeface="Arial" panose="020B0604020202020204" pitchFamily="34" charset="0"/>
                <a:cs typeface="Arial" panose="020B0604020202020204" pitchFamily="34" charset="0"/>
              </a:rPr>
              <a:t>Consider the values and beliefs of children in your classroom as you plan movement opportunities that develop physical skills.</a:t>
            </a:r>
          </a:p>
          <a:p>
            <a:pPr marL="171450" indent="-171450">
              <a:buFont typeface="Arial" panose="020B0604020202020204" pitchFamily="34" charset="0"/>
              <a:buChar char="•"/>
            </a:pPr>
            <a:r>
              <a:rPr lang="en-US" altLang="en-US" dirty="0">
                <a:latin typeface="Arial" panose="020B0604020202020204" pitchFamily="34" charset="0"/>
                <a:cs typeface="Arial" panose="020B0604020202020204" pitchFamily="34" charset="0"/>
              </a:rPr>
              <a:t>Become familiar with the culture, ethnicity, and background of families. Open communication with parents and caregivers to better meet the needs of children.</a:t>
            </a:r>
          </a:p>
          <a:p>
            <a:pPr eaLnBrk="1" hangingPunct="1">
              <a:spcBef>
                <a:spcPct val="0"/>
              </a:spcBef>
            </a:pPr>
            <a:endParaRPr lang="en-US" altLang="en-US" dirty="0">
              <a:latin typeface="Arial" panose="020B0604020202020204" pitchFamily="34" charset="0"/>
              <a:cs typeface="Arial" panose="020B0604020202020204" pitchFamily="34" charset="0"/>
            </a:endParaRPr>
          </a:p>
          <a:p>
            <a:pPr eaLnBrk="1" hangingPunct="1">
              <a:spcBef>
                <a:spcPct val="0"/>
              </a:spcBef>
            </a:pPr>
            <a:r>
              <a:rPr lang="en-US" altLang="en-US" dirty="0">
                <a:latin typeface="Arial" panose="020B0604020202020204" pitchFamily="34" charset="0"/>
                <a:cs typeface="Arial" panose="020B0604020202020204" pitchFamily="34" charset="0"/>
              </a:rPr>
              <a:t>Knowing what we know today about childhood obesity and the way the brain works, teachers can assist families in changing their views and be more proactive toward their children’s involvement in physical activities.</a:t>
            </a:r>
          </a:p>
          <a:p>
            <a:endParaRPr lang="en-US" altLang="en-US" dirty="0">
              <a:latin typeface="Arial" panose="020B0604020202020204" pitchFamily="34" charset="0"/>
              <a:cs typeface="Arial" panose="020B0604020202020204" pitchFamily="34" charset="0"/>
            </a:endParaRPr>
          </a:p>
        </p:txBody>
      </p:sp>
      <p:sp>
        <p:nvSpPr>
          <p:cNvPr id="1372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E8B6ADE-E973-485B-AAB7-5BB915EDCD3C}" type="slidenum">
              <a:rPr lang="en-US" altLang="en-US"/>
              <a:pPr>
                <a:spcBef>
                  <a:spcPct val="0"/>
                </a:spcBef>
              </a:pPr>
              <a:t>46</a:t>
            </a:fld>
            <a:endParaRPr lang="en-US"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DCD351E-E489-4B27-9E2B-ED2478EEF814}" type="slidenum">
              <a:rPr lang="en-US" altLang="en-US"/>
              <a:pPr>
                <a:spcBef>
                  <a:spcPct val="0"/>
                </a:spcBef>
              </a:pPr>
              <a:t>47</a:t>
            </a:fld>
            <a:endParaRPr lang="en-US" altLang="en-US" dirty="0"/>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xfrm>
            <a:off x="685800" y="4343400"/>
            <a:ext cx="5562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Presenter Remarks:</a:t>
            </a:r>
          </a:p>
          <a:p>
            <a:r>
              <a:rPr lang="en-US" altLang="en-US" dirty="0">
                <a:latin typeface="Arial" panose="020B0604020202020204" pitchFamily="34" charset="0"/>
                <a:cs typeface="Arial" panose="020B0604020202020204" pitchFamily="34" charset="0"/>
              </a:rPr>
              <a:t>“Inclusion is the full acceptance of </a:t>
            </a:r>
            <a:r>
              <a:rPr lang="en-US" altLang="en-US" b="1" dirty="0">
                <a:latin typeface="Arial" panose="020B0604020202020204" pitchFamily="34" charset="0"/>
                <a:cs typeface="Arial" panose="020B0604020202020204" pitchFamily="34" charset="0"/>
              </a:rPr>
              <a:t>all</a:t>
            </a:r>
            <a:r>
              <a:rPr lang="en-US" altLang="en-US" dirty="0">
                <a:latin typeface="Arial" panose="020B0604020202020204" pitchFamily="34" charset="0"/>
                <a:cs typeface="Arial" panose="020B0604020202020204" pitchFamily="34" charset="0"/>
              </a:rPr>
              <a:t> students and leads to a </a:t>
            </a:r>
            <a:r>
              <a:rPr lang="en-US" altLang="en-US" b="1" dirty="0">
                <a:latin typeface="Arial" panose="020B0604020202020204" pitchFamily="34" charset="0"/>
                <a:cs typeface="Arial" panose="020B0604020202020204" pitchFamily="34" charset="0"/>
              </a:rPr>
              <a:t>sense of belonging </a:t>
            </a:r>
            <a:r>
              <a:rPr lang="en-US" altLang="en-US" dirty="0">
                <a:latin typeface="Arial" panose="020B0604020202020204" pitchFamily="34" charset="0"/>
                <a:cs typeface="Arial" panose="020B0604020202020204" pitchFamily="34" charset="0"/>
              </a:rPr>
              <a:t>within the community” (</a:t>
            </a:r>
            <a:r>
              <a:rPr lang="en-US" dirty="0"/>
              <a:t>Florida State University Center for Prevention &amp; Early Intervention Policy, Inclusion White Paper, </a:t>
            </a:r>
            <a:r>
              <a:rPr lang="en-US" i="1" dirty="0"/>
              <a:t>What is Inclusion?</a:t>
            </a:r>
            <a:r>
              <a:rPr lang="en-US" dirty="0"/>
              <a:t>, p. 1).</a:t>
            </a:r>
            <a:endParaRPr lang="en-US" altLang="en-US" dirty="0">
              <a:latin typeface="Arial" panose="020B0604020202020204" pitchFamily="34" charset="0"/>
              <a:cs typeface="Arial" panose="020B0604020202020204" pitchFamily="34" charset="0"/>
            </a:endParaRPr>
          </a:p>
          <a:p>
            <a:pPr eaLnBrk="1" hangingPunct="1">
              <a:buFontTx/>
              <a:buChar char="•"/>
            </a:pPr>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Through the physical development domain, TK educators can use universal design to promote inclusion of:</a:t>
            </a:r>
          </a:p>
          <a:p>
            <a:pPr marL="171450" indent="-171450"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Students’ culture</a:t>
            </a:r>
          </a:p>
          <a:p>
            <a:pPr marL="171450" indent="-171450"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Teacher’s culture</a:t>
            </a:r>
          </a:p>
          <a:p>
            <a:pPr marL="171450" indent="-171450"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Students’ ability</a:t>
            </a:r>
          </a:p>
          <a:p>
            <a:pPr marL="171450" indent="-171450"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Students’ interests</a:t>
            </a:r>
          </a:p>
          <a:p>
            <a:pPr marL="171450" indent="-171450"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Teacher’s interests</a:t>
            </a:r>
          </a:p>
          <a:p>
            <a:pPr lvl="1" eaLnBrk="1" hangingPunct="1"/>
            <a:endParaRPr lang="en-US" altLang="en-US" dirty="0">
              <a:latin typeface="Arial" panose="020B0604020202020204" pitchFamily="34" charset="0"/>
              <a:cs typeface="Arial" panose="020B0604020202020204" pitchFamily="34" charset="0"/>
            </a:endParaRPr>
          </a:p>
          <a:p>
            <a:pPr eaLnBrk="1" hangingPunct="1"/>
            <a:r>
              <a:rPr lang="en-US" altLang="en-US" b="1" dirty="0">
                <a:latin typeface="Arial" panose="020B0604020202020204" pitchFamily="34" charset="0"/>
                <a:cs typeface="Arial" panose="020B0604020202020204" pitchFamily="34" charset="0"/>
              </a:rPr>
              <a:t>Children with disabilities:</a:t>
            </a:r>
          </a:p>
          <a:p>
            <a:pPr marL="171450" indent="-171450"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Research children who have disabilities, check their IEPs (if available) and work with the families who can share insights as to what works best for their child. Use your resources.</a:t>
            </a:r>
          </a:p>
          <a:p>
            <a:pPr marL="171450" indent="-171450"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Children vary in the spectrum of disabilities and within a disability. They need physical development just like any other child.</a:t>
            </a:r>
          </a:p>
          <a:p>
            <a:pPr marL="171450" indent="-171450"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Children with disabilities go through the exact same sequences and stages of development as mainstream children do. The difference is that they take a bit longer in most cases. </a:t>
            </a:r>
          </a:p>
          <a:p>
            <a:pPr marL="171450" indent="-171450"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Another important consideration is that, depending on the child’s disability, he/she may need to adjust the movement, or the teacher may need to adjust the equipment.</a:t>
            </a:r>
          </a:p>
          <a:p>
            <a:pPr marL="171450" indent="-171450"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Teachers will be rewarded when they get involved and enjoy activities at the child’s level of participation.</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noTextEdit="1"/>
          </p:cNvSpPr>
          <p:nvPr>
            <p:ph type="sldImg"/>
          </p:nvPr>
        </p:nvSpPr>
        <p:spPr>
          <a:ln/>
        </p:spPr>
      </p:sp>
      <p:sp>
        <p:nvSpPr>
          <p:cNvPr id="1413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Presenter Remarks:</a:t>
            </a:r>
          </a:p>
          <a:p>
            <a:r>
              <a:rPr lang="en-US" altLang="en-US" dirty="0">
                <a:latin typeface="Arial" panose="020B0604020202020204" pitchFamily="34" charset="0"/>
                <a:cs typeface="Arial" panose="020B0604020202020204" pitchFamily="34" charset="0"/>
              </a:rPr>
              <a:t>Empower families on the importance of developing motor skills and how they can incorporate physical activity into their routine.  Encourage families to participate together – going on a walk, playing at a park, playing catch with homemade props, designing an obstacle course in the home. Parents who model physical activity have more active children and they begin to set a lifetime of physical activity.</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Communicate with families on the importance of allowing children opportunities for play. Share information on physical development via newsletters, emails, and by posting pictures of children being active at school to remind parents of fundamental movement skills.</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Parent opportunities include inviting parents to share cultural games/songs with the classroom or volunteer in the classroom and experience the daily activities including movement experiences they can share with their family. Empower parents with knowledge and share information on how physical activity enhances other domains. Share the importance of fundamental movement skills and how families may incorporate motor skills into their daily life such as ask a child to gallop/skip when walking to the grocery store or stand on one foot and balance while waiting in line.</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Family Fun Nights are special events where parents are invited with their children to partake in an activity that is planned with fun activities and healthy lifestyle messages. </a:t>
            </a:r>
          </a:p>
        </p:txBody>
      </p:sp>
      <p:sp>
        <p:nvSpPr>
          <p:cNvPr id="1413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6DF7D8A-5417-43A6-92A1-6A3E9C455476}" type="slidenum">
              <a:rPr lang="en-US" altLang="en-US">
                <a:ea typeface="ＭＳ Ｐゴシック" panose="020B0600070205080204" pitchFamily="34" charset="-128"/>
              </a:rPr>
              <a:pPr>
                <a:spcBef>
                  <a:spcPct val="0"/>
                </a:spcBef>
              </a:pPr>
              <a:t>48</a:t>
            </a:fld>
            <a:endParaRPr lang="en-US" altLang="en-US" dirty="0">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Rot="1" noChangeAspect="1" noChangeArrowheads="1" noTextEdit="1"/>
          </p:cNvSpPr>
          <p:nvPr>
            <p:ph type="sldImg"/>
          </p:nvPr>
        </p:nvSpPr>
        <p:spPr>
          <a:ln/>
        </p:spPr>
      </p:sp>
      <p:sp>
        <p:nvSpPr>
          <p:cNvPr id="14336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Presenter Remarks:</a:t>
            </a:r>
          </a:p>
          <a:p>
            <a:r>
              <a:rPr lang="en-US" altLang="en-US" dirty="0">
                <a:latin typeface="Arial" panose="020B0604020202020204" pitchFamily="34" charset="0"/>
                <a:ea typeface="ＭＳ Ｐゴシック" panose="020B0600070205080204" pitchFamily="34" charset="-128"/>
                <a:cs typeface="Arial" panose="020B0604020202020204" pitchFamily="34" charset="0"/>
              </a:rPr>
              <a:t>The</a:t>
            </a:r>
            <a:r>
              <a:rPr lang="en-US" altLang="en-US" i="1" dirty="0">
                <a:latin typeface="Arial" panose="020B0604020202020204" pitchFamily="34" charset="0"/>
                <a:ea typeface="ＭＳ Ｐゴシック" panose="020B0600070205080204" pitchFamily="34" charset="-128"/>
                <a:cs typeface="Arial" panose="020B0604020202020204" pitchFamily="34" charset="0"/>
              </a:rPr>
              <a:t> </a:t>
            </a:r>
            <a:r>
              <a:rPr lang="en-US" altLang="en-US" dirty="0">
                <a:latin typeface="Arial" panose="020B0604020202020204" pitchFamily="34" charset="0"/>
                <a:ea typeface="ＭＳ Ｐゴシック" panose="020B0600070205080204" pitchFamily="34" charset="-128"/>
                <a:cs typeface="Arial" panose="020B0604020202020204" pitchFamily="34" charset="0"/>
              </a:rPr>
              <a:t>Bringing it All Together </a:t>
            </a:r>
            <a:r>
              <a:rPr lang="en-US" altLang="en-US" i="0" dirty="0">
                <a:latin typeface="Arial" panose="020B0604020202020204" pitchFamily="34" charset="0"/>
                <a:ea typeface="ＭＳ Ｐゴシック" panose="020B0600070205080204" pitchFamily="34" charset="-128"/>
                <a:cs typeface="Arial" panose="020B0604020202020204" pitchFamily="34" charset="0"/>
              </a:rPr>
              <a:t>section</a:t>
            </a:r>
            <a:r>
              <a:rPr lang="en-US" altLang="en-US" i="1" dirty="0">
                <a:latin typeface="Arial" panose="020B0604020202020204" pitchFamily="34" charset="0"/>
                <a:ea typeface="ＭＳ Ｐゴシック" panose="020B0600070205080204" pitchFamily="34" charset="-128"/>
                <a:cs typeface="Arial" panose="020B0604020202020204" pitchFamily="34" charset="0"/>
              </a:rPr>
              <a:t> </a:t>
            </a:r>
            <a:r>
              <a:rPr lang="en-US" altLang="en-US" dirty="0">
                <a:latin typeface="Arial" panose="020B0604020202020204" pitchFamily="34" charset="0"/>
                <a:ea typeface="ＭＳ Ｐゴシック" panose="020B0600070205080204" pitchFamily="34" charset="-128"/>
                <a:cs typeface="Arial" panose="020B0604020202020204" pitchFamily="34" charset="0"/>
              </a:rPr>
              <a:t>begins with a vignette that integrates the substrands into one scenario. Following the vignette is an explanation of what the teacher did and why.</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i="0" dirty="0">
                <a:latin typeface="Arial" panose="020B0604020202020204" pitchFamily="34" charset="0"/>
                <a:ea typeface="ＭＳ Ｐゴシック" panose="020B0600070205080204" pitchFamily="34" charset="-128"/>
                <a:cs typeface="Arial" panose="020B0604020202020204" pitchFamily="34" charset="0"/>
              </a:rPr>
              <a:t>The Engaging Families section </a:t>
            </a:r>
            <a:r>
              <a:rPr lang="en-US" altLang="en-US" dirty="0">
                <a:latin typeface="Arial" panose="020B0604020202020204" pitchFamily="34" charset="0"/>
                <a:ea typeface="ＭＳ Ｐゴシック" panose="020B0600070205080204" pitchFamily="34" charset="-128"/>
                <a:cs typeface="Arial" panose="020B0604020202020204" pitchFamily="34" charset="0"/>
              </a:rPr>
              <a:t>has ideas for teachers to pass on to families in conferences, workshops, newsletters, etc.</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dirty="0">
                <a:latin typeface="Arial" panose="020B0604020202020204" pitchFamily="34" charset="0"/>
                <a:ea typeface="ＭＳ Ｐゴシック" panose="020B0600070205080204" pitchFamily="34" charset="-128"/>
                <a:cs typeface="Arial" panose="020B0604020202020204" pitchFamily="34" charset="0"/>
              </a:rPr>
              <a:t>Finally, the Questions for Reflection guides teachers to reflect on their practice and plan for implementation of new strategies learned in the strand section. </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dirty="0">
                <a:latin typeface="Arial" panose="020B0604020202020204" pitchFamily="34" charset="0"/>
                <a:ea typeface="ＭＳ Ｐゴシック" panose="020B0600070205080204" pitchFamily="34" charset="-128"/>
                <a:cs typeface="Arial" panose="020B0604020202020204" pitchFamily="34" charset="0"/>
              </a:rPr>
              <a:t>These features are located at the end of the domain chapter. The Teacher Resources have been contributed by California’s Early Childhood community.</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dirty="0">
                <a:latin typeface="Arial" panose="020B0604020202020204" pitchFamily="34" charset="0"/>
                <a:ea typeface="ＭＳ Ｐゴシック" panose="020B0600070205080204" pitchFamily="34" charset="-128"/>
                <a:cs typeface="Arial" panose="020B0604020202020204" pitchFamily="34" charset="0"/>
              </a:rPr>
              <a:t>The Glossary begins on p. 286 in Preschool Curriculum Framework, Volume 2, and p. 61 in the Preschool Learning Foundations, Volume 2.</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ln/>
        </p:spPr>
      </p:sp>
      <p:sp>
        <p:nvSpPr>
          <p:cNvPr id="57346" name="Notes Placeholder 2"/>
          <p:cNvSpPr>
            <a:spLocks noGrp="1"/>
          </p:cNvSpPr>
          <p:nvPr>
            <p:ph type="body" idx="1"/>
          </p:nvPr>
        </p:nvSpPr>
        <p:spPr>
          <a:xfrm>
            <a:off x="685800" y="4284663"/>
            <a:ext cx="5486400" cy="41671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dirty="0">
                <a:solidFill>
                  <a:srgbClr val="000000"/>
                </a:solidFill>
                <a:latin typeface="Arial" panose="020B0604020202020204" pitchFamily="34" charset="0"/>
                <a:cs typeface="Arial" panose="020B0604020202020204" pitchFamily="34" charset="0"/>
              </a:rPr>
              <a:t>Presenter Remarks:</a:t>
            </a:r>
          </a:p>
          <a:p>
            <a:pPr eaLnBrk="1" hangingPunct="1">
              <a:spcBef>
                <a:spcPct val="0"/>
              </a:spcBef>
            </a:pPr>
            <a:r>
              <a:rPr lang="en-US" altLang="en-US" dirty="0">
                <a:latin typeface="Arial" panose="020B0604020202020204" pitchFamily="34" charset="0"/>
                <a:cs typeface="Arial" panose="020B0604020202020204" pitchFamily="34" charset="0"/>
              </a:rPr>
              <a:t>The </a:t>
            </a:r>
            <a:r>
              <a:rPr lang="en-US" altLang="en-US" dirty="0">
                <a:solidFill>
                  <a:srgbClr val="000000"/>
                </a:solidFill>
                <a:latin typeface="Arial" panose="020B0604020202020204" pitchFamily="34" charset="0"/>
                <a:cs typeface="Arial" panose="020B0604020202020204" pitchFamily="34" charset="0"/>
              </a:rPr>
              <a:t>California Department of Education has developed many publications, resources, and supports that enable teachers to facilitate the most positive outcomes for students. </a:t>
            </a:r>
          </a:p>
          <a:p>
            <a:pPr eaLnBrk="1" hangingPunct="1">
              <a:spcBef>
                <a:spcPct val="0"/>
              </a:spcBef>
            </a:pPr>
            <a:endParaRPr lang="en-US" altLang="en-US" dirty="0">
              <a:solidFill>
                <a:srgbClr val="000000"/>
              </a:solidFill>
              <a:latin typeface="Arial" panose="020B0604020202020204" pitchFamily="34" charset="0"/>
              <a:cs typeface="Arial" panose="020B0604020202020204" pitchFamily="34" charset="0"/>
            </a:endParaRPr>
          </a:p>
          <a:p>
            <a:pPr eaLnBrk="1" hangingPunct="1">
              <a:spcBef>
                <a:spcPct val="0"/>
              </a:spcBef>
            </a:pPr>
            <a:r>
              <a:rPr lang="en-US" altLang="en-US" dirty="0">
                <a:solidFill>
                  <a:srgbClr val="000000"/>
                </a:solidFill>
                <a:latin typeface="Arial" panose="020B0604020202020204" pitchFamily="34" charset="0"/>
                <a:cs typeface="Arial" panose="020B0604020202020204" pitchFamily="34" charset="0"/>
              </a:rPr>
              <a:t>Today our main focus will be the on the Preschool Learning Foundations and the Preschool Curriculum Framework, Volume 2, Physical Development domain. </a:t>
            </a:r>
          </a:p>
          <a:p>
            <a:pPr eaLnBrk="1" hangingPunct="1">
              <a:spcBef>
                <a:spcPct val="0"/>
              </a:spcBef>
            </a:pPr>
            <a:endParaRPr lang="en-US" altLang="en-US" dirty="0">
              <a:solidFill>
                <a:srgbClr val="000000"/>
              </a:solidFill>
              <a:latin typeface="Arial" panose="020B0604020202020204" pitchFamily="34" charset="0"/>
              <a:cs typeface="Arial" panose="020B0604020202020204" pitchFamily="34" charset="0"/>
            </a:endParaRPr>
          </a:p>
          <a:p>
            <a:pPr>
              <a:spcBef>
                <a:spcPct val="0"/>
              </a:spcBef>
            </a:pPr>
            <a:r>
              <a:rPr lang="en-US" altLang="en-US" dirty="0">
                <a:solidFill>
                  <a:srgbClr val="000000"/>
                </a:solidFill>
                <a:latin typeface="Arial" panose="020B0604020202020204" pitchFamily="34" charset="0"/>
                <a:cs typeface="Arial" panose="020B0604020202020204" pitchFamily="34" charset="0"/>
              </a:rPr>
              <a:t>There are additional key resources that support physical development in young children. We will also discuss alignment and make connections to additional resources pictured in the graphic (name and hold up each resource): </a:t>
            </a:r>
            <a:r>
              <a:rPr lang="en-US" altLang="en-US" i="1" dirty="0">
                <a:latin typeface="Arial" panose="020B0604020202020204" pitchFamily="34" charset="0"/>
                <a:cs typeface="Arial" panose="020B0604020202020204" pitchFamily="34" charset="0"/>
              </a:rPr>
              <a:t>The Alignment of the California Preschool Learning Foundations with Key Early Education Resources </a:t>
            </a:r>
            <a:r>
              <a:rPr lang="en-US" altLang="en-US" dirty="0">
                <a:solidFill>
                  <a:srgbClr val="000000"/>
                </a:solidFill>
                <a:latin typeface="Arial" panose="020B0604020202020204" pitchFamily="34" charset="0"/>
                <a:cs typeface="Arial" panose="020B0604020202020204" pitchFamily="34" charset="0"/>
              </a:rPr>
              <a:t>(Alignment Document)</a:t>
            </a:r>
            <a:r>
              <a:rPr lang="en-US" altLang="en-US" i="1"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the</a:t>
            </a:r>
            <a:r>
              <a:rPr lang="en-US" altLang="en-US" i="1" dirty="0">
                <a:latin typeface="Arial" panose="020B0604020202020204" pitchFamily="34" charset="0"/>
                <a:cs typeface="Arial" panose="020B0604020202020204" pitchFamily="34" charset="0"/>
              </a:rPr>
              <a:t> </a:t>
            </a:r>
            <a:r>
              <a:rPr lang="en-US" altLang="en-US" i="1" dirty="0">
                <a:solidFill>
                  <a:srgbClr val="000000"/>
                </a:solidFill>
                <a:latin typeface="Arial" panose="020B0604020202020204" pitchFamily="34" charset="0"/>
                <a:cs typeface="Arial" panose="020B0604020202020204" pitchFamily="34" charset="0"/>
              </a:rPr>
              <a:t>Transitional Kindergarten Implementation Guide – A Resource for Public School District Administrators and Teachers </a:t>
            </a:r>
            <a:r>
              <a:rPr lang="en-US" altLang="en-US" dirty="0">
                <a:solidFill>
                  <a:srgbClr val="000000"/>
                </a:solidFill>
                <a:latin typeface="Arial" panose="020B0604020202020204" pitchFamily="34" charset="0"/>
                <a:cs typeface="Arial" panose="020B0604020202020204" pitchFamily="34" charset="0"/>
              </a:rPr>
              <a:t>(TK Implementation Guide), the Desired Results Developmental Profile—Kindergarten (2015): A Developmental Continuum for Kindergarten (DRDP-K [2015]), </a:t>
            </a:r>
            <a:r>
              <a:rPr lang="en-US" altLang="en-US" i="1" dirty="0">
                <a:solidFill>
                  <a:srgbClr val="000000"/>
                </a:solidFill>
                <a:latin typeface="Arial" panose="020B0604020202020204" pitchFamily="34" charset="0"/>
                <a:cs typeface="Arial" panose="020B0604020202020204" pitchFamily="34" charset="0"/>
              </a:rPr>
              <a:t>Physical Education Model Content Standards for California Public Schools, Kindergarten Through Grade Twelve </a:t>
            </a:r>
            <a:r>
              <a:rPr lang="en-US" altLang="en-US" dirty="0">
                <a:solidFill>
                  <a:srgbClr val="000000"/>
                </a:solidFill>
                <a:latin typeface="Arial" panose="020B0604020202020204" pitchFamily="34" charset="0"/>
                <a:cs typeface="Arial" panose="020B0604020202020204" pitchFamily="34" charset="0"/>
              </a:rPr>
              <a:t>(PE Model Content Standards)</a:t>
            </a:r>
            <a:r>
              <a:rPr lang="en-US" altLang="en-US" i="1" dirty="0">
                <a:solidFill>
                  <a:srgbClr val="000000"/>
                </a:solidFill>
                <a:latin typeface="Arial" panose="020B0604020202020204" pitchFamily="34" charset="0"/>
                <a:cs typeface="Arial" panose="020B0604020202020204" pitchFamily="34" charset="0"/>
              </a:rPr>
              <a:t>, </a:t>
            </a:r>
            <a:r>
              <a:rPr lang="en-US" altLang="en-US" dirty="0">
                <a:solidFill>
                  <a:srgbClr val="000000"/>
                </a:solidFill>
                <a:latin typeface="Arial" panose="020B0604020202020204" pitchFamily="34" charset="0"/>
                <a:cs typeface="Arial" panose="020B0604020202020204" pitchFamily="34" charset="0"/>
              </a:rPr>
              <a:t>the</a:t>
            </a:r>
            <a:r>
              <a:rPr lang="en-US" altLang="en-US" i="1" dirty="0">
                <a:solidFill>
                  <a:srgbClr val="000000"/>
                </a:solidFill>
                <a:latin typeface="Arial" panose="020B0604020202020204" pitchFamily="34" charset="0"/>
                <a:cs typeface="Arial" panose="020B0604020202020204" pitchFamily="34" charset="0"/>
              </a:rPr>
              <a:t> Physical Education Framework for California Public Schools </a:t>
            </a:r>
            <a:r>
              <a:rPr lang="en-US" altLang="en-US" dirty="0">
                <a:solidFill>
                  <a:srgbClr val="000000"/>
                </a:solidFill>
                <a:latin typeface="Arial" panose="020B0604020202020204" pitchFamily="34" charset="0"/>
                <a:cs typeface="Arial" panose="020B0604020202020204" pitchFamily="34" charset="0"/>
              </a:rPr>
              <a:t>(PE Framework), and the California Common Core State Standards (CA CCSS). </a:t>
            </a:r>
          </a:p>
          <a:p>
            <a:pPr>
              <a:spcBef>
                <a:spcPct val="0"/>
              </a:spcBef>
            </a:pPr>
            <a:endParaRPr lang="en-US" altLang="en-US" dirty="0">
              <a:solidFill>
                <a:srgbClr val="000000"/>
              </a:solidFill>
              <a:latin typeface="Arial" panose="020B0604020202020204" pitchFamily="34" charset="0"/>
              <a:cs typeface="Arial" panose="020B0604020202020204" pitchFamily="34" charset="0"/>
            </a:endParaRPr>
          </a:p>
          <a:p>
            <a:pPr>
              <a:spcBef>
                <a:spcPct val="0"/>
              </a:spcBef>
            </a:pPr>
            <a:r>
              <a:rPr lang="en-US" altLang="en-US" dirty="0">
                <a:latin typeface="Arial" panose="020B0604020202020204" pitchFamily="34" charset="0"/>
                <a:cs typeface="Arial" panose="020B0604020202020204" pitchFamily="34" charset="0"/>
              </a:rPr>
              <a:t>Early educators typically include physical movements in their daily teaching.  It is best practice to be cognizant of movement and integrate it within all content areas.</a:t>
            </a:r>
          </a:p>
          <a:p>
            <a:pPr>
              <a:spcBef>
                <a:spcPct val="0"/>
              </a:spcBef>
            </a:pPr>
            <a:endParaRPr lang="en-US" altLang="en-US" dirty="0">
              <a:latin typeface="Arial" panose="020B0604020202020204" pitchFamily="34" charset="0"/>
              <a:cs typeface="Arial" panose="020B0604020202020204" pitchFamily="34" charset="0"/>
            </a:endParaRPr>
          </a:p>
          <a:p>
            <a:pPr>
              <a:spcBef>
                <a:spcPct val="0"/>
              </a:spcBef>
            </a:pPr>
            <a:r>
              <a:rPr lang="en-US" altLang="en-US" dirty="0">
                <a:latin typeface="Arial" panose="020B0604020202020204" pitchFamily="34" charset="0"/>
                <a:cs typeface="Arial" panose="020B0604020202020204" pitchFamily="34" charset="0"/>
              </a:rPr>
              <a:t>What do you know about these documents? </a:t>
            </a:r>
          </a:p>
          <a:p>
            <a:pPr>
              <a:spcBef>
                <a:spcPct val="0"/>
              </a:spcBef>
            </a:pPr>
            <a:endParaRPr lang="en-US" altLang="en-US" dirty="0">
              <a:latin typeface="Arial" panose="020B0604020202020204" pitchFamily="34" charset="0"/>
              <a:cs typeface="Arial" panose="020B0604020202020204" pitchFamily="34" charset="0"/>
            </a:endParaRPr>
          </a:p>
          <a:p>
            <a:pPr>
              <a:spcBef>
                <a:spcPct val="0"/>
              </a:spcBef>
            </a:pPr>
            <a:r>
              <a:rPr lang="en-US" altLang="en-US" dirty="0">
                <a:latin typeface="Arial" panose="020B0604020202020204" pitchFamily="34" charset="0"/>
                <a:cs typeface="Arial" panose="020B0604020202020204" pitchFamily="34" charset="0"/>
              </a:rPr>
              <a:t>How do you use these resources in your work now?</a:t>
            </a:r>
          </a:p>
          <a:p>
            <a:pPr>
              <a:spcBef>
                <a:spcPct val="0"/>
              </a:spcBef>
            </a:pPr>
            <a:endParaRPr lang="en-US" altLang="en-US" dirty="0">
              <a:latin typeface="Arial" panose="020B0604020202020204" pitchFamily="34" charset="0"/>
              <a:cs typeface="Arial" panose="020B0604020202020204" pitchFamily="34" charset="0"/>
            </a:endParaRPr>
          </a:p>
          <a:p>
            <a:pPr>
              <a:spcBef>
                <a:spcPct val="0"/>
              </a:spcBef>
            </a:pPr>
            <a:r>
              <a:rPr lang="en-US" altLang="en-US" i="1" dirty="0">
                <a:latin typeface="Arial" panose="020B0604020202020204" pitchFamily="34" charset="0"/>
                <a:cs typeface="Arial" panose="020B0604020202020204" pitchFamily="34" charset="0"/>
              </a:rPr>
              <a:t>Depending on the size of your group, participants can share responses at their table or in pairs.</a:t>
            </a:r>
          </a:p>
          <a:p>
            <a:pPr marL="292100" lvl="1" indent="-177800">
              <a:spcBef>
                <a:spcPct val="0"/>
              </a:spcBef>
              <a:buFontTx/>
              <a:buChar char="•"/>
            </a:pPr>
            <a:endParaRPr lang="en-US" altLang="en-US" dirty="0">
              <a:solidFill>
                <a:srgbClr val="000000"/>
              </a:solidFill>
              <a:latin typeface="Arial" panose="020B0604020202020204" pitchFamily="34" charset="0"/>
              <a:cs typeface="Arial" panose="020B0604020202020204" pitchFamily="34" charset="0"/>
            </a:endParaRPr>
          </a:p>
        </p:txBody>
      </p:sp>
      <p:sp>
        <p:nvSpPr>
          <p:cNvPr id="69635" name="Slide Number Placeholder 3"/>
          <p:cNvSpPr>
            <a:spLocks noGrp="1"/>
          </p:cNvSpPr>
          <p:nvPr>
            <p:ph type="sldNum" sz="quarter" idx="5"/>
          </p:nvPr>
        </p:nvSpPr>
        <p:spPr>
          <a:extLst>
            <a:ext uri="{909E8E84-426E-40dd-AFC4-6F175D3DCCD1}"/>
            <a:ext uri="{91240B29-F687-4f45-9708-019B960494DF}"/>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auto" hangingPunct="1">
              <a:spcBef>
                <a:spcPts val="0"/>
              </a:spcBef>
              <a:spcAft>
                <a:spcPts val="0"/>
              </a:spcAft>
              <a:defRPr/>
            </a:pPr>
            <a:fld id="{2A4F3123-BB66-453F-9B20-716E7A96425B}" type="slidenum">
              <a:rPr lang="en-US" altLang="en-US" sz="1200" kern="0">
                <a:cs typeface="Arial" charset="0"/>
              </a:rPr>
              <a:pPr eaLnBrk="1" fontAlgn="auto" hangingPunct="1">
                <a:spcBef>
                  <a:spcPts val="0"/>
                </a:spcBef>
                <a:spcAft>
                  <a:spcPts val="0"/>
                </a:spcAft>
                <a:defRPr/>
              </a:pPr>
              <a:t>5</a:t>
            </a:fld>
            <a:endParaRPr lang="en-US" altLang="en-US" sz="1200" kern="0" dirty="0">
              <a:cs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lide Image Placeholder 1"/>
          <p:cNvSpPr>
            <a:spLocks noGrp="1" noRot="1" noChangeAspect="1" noTextEdit="1"/>
          </p:cNvSpPr>
          <p:nvPr>
            <p:ph type="sldImg"/>
          </p:nvPr>
        </p:nvSpPr>
        <p:spPr>
          <a:ln/>
        </p:spPr>
      </p:sp>
      <p:sp>
        <p:nvSpPr>
          <p:cNvPr id="1454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Presenter Remarks:</a:t>
            </a:r>
          </a:p>
          <a:p>
            <a:r>
              <a:rPr lang="en-US" altLang="en-US"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This is a summary of today’s key points. Take a moment to read the slide and then we will finish the day by sharing out thoughts with each other. </a:t>
            </a:r>
            <a:endParaRPr lang="en-US" altLang="en-US" i="1"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en-US" altLang="en-US" i="1"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Extra Notes:</a:t>
            </a:r>
          </a:p>
          <a:p>
            <a:r>
              <a:rPr lang="en-US" altLang="en-US"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Summary continues onto following slide.</a:t>
            </a:r>
          </a:p>
          <a:p>
            <a:r>
              <a:rPr lang="en-US" altLang="en-US" i="1" dirty="0">
                <a:latin typeface="Arial" panose="020B0604020202020204" pitchFamily="34" charset="0"/>
                <a:cs typeface="Arial" panose="020B0604020202020204" pitchFamily="34" charset="0"/>
              </a:rPr>
              <a:t>.</a:t>
            </a:r>
          </a:p>
        </p:txBody>
      </p:sp>
      <p:sp>
        <p:nvSpPr>
          <p:cNvPr id="145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687502F-9C7C-4E63-A44F-C9CC42BE996E}" type="slidenum">
              <a:rPr lang="en-US" altLang="en-US"/>
              <a:pPr>
                <a:spcBef>
                  <a:spcPct val="0"/>
                </a:spcBef>
              </a:pPr>
              <a:t>50</a:t>
            </a:fld>
            <a:endParaRPr lang="en-US"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p:cNvSpPr>
            <a:spLocks noGrp="1" noRot="1" noChangeAspect="1" noTextEdit="1"/>
          </p:cNvSpPr>
          <p:nvPr>
            <p:ph type="sldImg"/>
          </p:nvPr>
        </p:nvSpPr>
        <p:spPr>
          <a:ln/>
        </p:spPr>
      </p:sp>
      <p:sp>
        <p:nvSpPr>
          <p:cNvPr id="1474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buFont typeface="+mj-lt"/>
              <a:buNone/>
            </a:pPr>
            <a:r>
              <a:rPr lang="en-US" altLang="en-US"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Presenter Remarks:</a:t>
            </a:r>
          </a:p>
          <a:p>
            <a:pPr marL="342900" indent="-342900">
              <a:buFont typeface="+mj-lt"/>
              <a:buNone/>
            </a:pPr>
            <a:r>
              <a:rPr lang="en-US" altLang="en-US"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Continue reading the slide and we will share our thoughts in a moment.</a:t>
            </a:r>
          </a:p>
        </p:txBody>
      </p:sp>
      <p:sp>
        <p:nvSpPr>
          <p:cNvPr id="147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F4A34522-7AA1-417B-99A7-304DF2430C25}" type="slidenum">
              <a:rPr lang="en-US" altLang="en-US"/>
              <a:pPr>
                <a:spcBef>
                  <a:spcPct val="0"/>
                </a:spcBef>
              </a:pPr>
              <a:t>51</a:t>
            </a:fld>
            <a:endParaRPr lang="en-US"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noTextEdit="1"/>
          </p:cNvSpPr>
          <p:nvPr>
            <p:ph type="sldImg"/>
          </p:nvPr>
        </p:nvSpPr>
        <p:spPr>
          <a:ln/>
        </p:spPr>
      </p:sp>
      <p:sp>
        <p:nvSpPr>
          <p:cNvPr id="173059"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mj-lt"/>
              <a:buNone/>
              <a:defRPr/>
            </a:pPr>
            <a:r>
              <a:rPr lang="en-US" altLang="x-none" b="1" dirty="0">
                <a:latin typeface="Arial" charset="0"/>
                <a:ea typeface="ＭＳ Ｐゴシック" charset="-128"/>
              </a:rPr>
              <a:t>Presenter Remarks:</a:t>
            </a:r>
          </a:p>
          <a:p>
            <a:pPr>
              <a:buFont typeface="+mj-lt"/>
              <a:buNone/>
              <a:defRPr/>
            </a:pPr>
            <a:r>
              <a:rPr lang="en-US" dirty="0">
                <a:ln w="11430"/>
                <a:latin typeface="Arial" pitchFamily="32" charset="0"/>
              </a:rPr>
              <a:t>Let’s finish with a sharing forum. Stand and move one last time today by taking at least five steps to find a partner.</a:t>
            </a:r>
          </a:p>
          <a:p>
            <a:pPr>
              <a:buFont typeface="+mj-lt"/>
              <a:buNone/>
              <a:defRPr/>
            </a:pPr>
            <a:endParaRPr lang="en-US" dirty="0">
              <a:ln w="11430"/>
              <a:latin typeface="Arial" pitchFamily="32" charset="0"/>
            </a:endParaRPr>
          </a:p>
          <a:p>
            <a:pPr>
              <a:buFont typeface="+mj-lt"/>
              <a:buNone/>
              <a:defRPr/>
            </a:pPr>
            <a:r>
              <a:rPr lang="en-US" dirty="0">
                <a:ln w="11430"/>
                <a:latin typeface="Arial" pitchFamily="32" charset="0"/>
              </a:rPr>
              <a:t>Look at the questions on the screen and discuss with your partner.</a:t>
            </a:r>
          </a:p>
          <a:p>
            <a:pPr>
              <a:buFont typeface="+mj-lt"/>
              <a:buNone/>
              <a:defRPr/>
            </a:pPr>
            <a:endParaRPr lang="en-US" dirty="0">
              <a:ln w="11430"/>
              <a:latin typeface="Arial" pitchFamily="32" charset="0"/>
            </a:endParaRPr>
          </a:p>
          <a:p>
            <a:pPr>
              <a:buFont typeface="+mj-lt"/>
              <a:buNone/>
              <a:defRPr/>
            </a:pPr>
            <a:r>
              <a:rPr lang="en-US" dirty="0">
                <a:ln w="11430"/>
                <a:latin typeface="Arial" pitchFamily="32" charset="0"/>
              </a:rPr>
              <a:t>After sharing one thing you are going to implement, high five and walk back to your table group.</a:t>
            </a:r>
          </a:p>
        </p:txBody>
      </p:sp>
      <p:sp>
        <p:nvSpPr>
          <p:cNvPr id="1495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6276847-C556-498A-BB18-AA0115BDB6F4}" type="slidenum">
              <a:rPr lang="en-US" altLang="en-US"/>
              <a:pPr>
                <a:spcBef>
                  <a:spcPct val="0"/>
                </a:spcBef>
              </a:pPr>
              <a:t>52</a:t>
            </a:fld>
            <a:endParaRPr lang="en-US" alt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0487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04875">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04875">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04875">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048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048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048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048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5853EBC-F3A9-4F56-A001-EA2A30DC4597}" type="slidenum">
              <a:rPr lang="en-US" altLang="en-US">
                <a:solidFill>
                  <a:srgbClr val="000000"/>
                </a:solidFill>
                <a:latin typeface="Tahoma" panose="020B0604030504040204" pitchFamily="34" charset="0"/>
                <a:ea typeface="ＭＳ Ｐゴシック" panose="020B0600070205080204" pitchFamily="34" charset="-128"/>
                <a:cs typeface="Tahoma" panose="020B0604030504040204" pitchFamily="34" charset="0"/>
              </a:rPr>
              <a:pPr>
                <a:spcBef>
                  <a:spcPct val="0"/>
                </a:spcBef>
              </a:pPr>
              <a:t>53</a:t>
            </a:fld>
            <a:endParaRPr lang="en-US" altLang="en-US" dirty="0">
              <a:solidFill>
                <a:srgbClr val="000000"/>
              </a:solidFill>
              <a:latin typeface="Tahoma" panose="020B0604030504040204" pitchFamily="34" charset="0"/>
              <a:ea typeface="ＭＳ Ｐゴシック" panose="020B0600070205080204" pitchFamily="34" charset="-128"/>
              <a:cs typeface="Tahoma" panose="020B0604030504040204" pitchFamily="34" charset="0"/>
            </a:endParaRPr>
          </a:p>
        </p:txBody>
      </p:sp>
      <p:sp>
        <p:nvSpPr>
          <p:cNvPr id="151555" name="Rectangle 2"/>
          <p:cNvSpPr>
            <a:spLocks noGrp="1" noRot="1" noChangeAspect="1" noChangeArrowheads="1" noTextEdit="1"/>
          </p:cNvSpPr>
          <p:nvPr>
            <p:ph type="sldImg"/>
          </p:nvPr>
        </p:nvSpPr>
        <p:spPr>
          <a:xfrm>
            <a:off x="1144588" y="685800"/>
            <a:ext cx="4572000" cy="3429000"/>
          </a:xfrm>
          <a:ln/>
        </p:spPr>
      </p:sp>
      <p:sp>
        <p:nvSpPr>
          <p:cNvPr id="151556" name="Rectangle 3"/>
          <p:cNvSpPr>
            <a:spLocks noGrp="1" noChangeArrowheads="1"/>
          </p:cNvSpPr>
          <p:nvPr>
            <p:ph type="body" idx="1"/>
          </p:nvPr>
        </p:nvSpPr>
        <p:spPr>
          <a:xfrm>
            <a:off x="685800" y="4341813"/>
            <a:ext cx="5486400" cy="4116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96" tIns="44498" rIns="88996" bIns="44498"/>
          <a:lstStyle/>
          <a:p>
            <a:r>
              <a:rPr lang="en-US" altLang="en-US"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Presenter Remarks:</a:t>
            </a:r>
          </a:p>
          <a:p>
            <a:r>
              <a:rPr lang="en-US" altLang="en-US" dirty="0">
                <a:latin typeface="Arial" panose="020B0604020202020204" pitchFamily="34" charset="0"/>
                <a:cs typeface="Arial" panose="020B0604020202020204" pitchFamily="34" charset="0"/>
              </a:rPr>
              <a:t>Thank you for coming. We hope you enjoyed moving and learning with us.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endParaRPr lang="en-US" dirty="0"/>
          </a:p>
        </p:txBody>
      </p:sp>
      <p:sp>
        <p:nvSpPr>
          <p:cNvPr id="4" name="Slide Number Placeholder 3"/>
          <p:cNvSpPr>
            <a:spLocks noGrp="1"/>
          </p:cNvSpPr>
          <p:nvPr>
            <p:ph type="sldNum" sz="quarter" idx="10"/>
          </p:nvPr>
        </p:nvSpPr>
        <p:spPr/>
        <p:txBody>
          <a:bodyPr/>
          <a:lstStyle/>
          <a:p>
            <a:pPr>
              <a:defRPr/>
            </a:pPr>
            <a:fld id="{5D3C4FBD-C711-A849-8589-3F2561AFF9A3}" type="slidenum">
              <a:rPr lang="en-US" smtClean="0"/>
              <a:pPr>
                <a:defRPr/>
              </a:pPr>
              <a:t>54</a:t>
            </a:fld>
            <a:endParaRPr lang="en-US" dirty="0"/>
          </a:p>
        </p:txBody>
      </p:sp>
    </p:spTree>
    <p:extLst>
      <p:ext uri="{BB962C8B-B14F-4D97-AF65-F5344CB8AC3E}">
        <p14:creationId xmlns:p14="http://schemas.microsoft.com/office/powerpoint/2010/main" val="36467283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endParaRPr lang="en-US" dirty="0"/>
          </a:p>
        </p:txBody>
      </p:sp>
      <p:sp>
        <p:nvSpPr>
          <p:cNvPr id="4" name="Slide Number Placeholder 3"/>
          <p:cNvSpPr>
            <a:spLocks noGrp="1"/>
          </p:cNvSpPr>
          <p:nvPr>
            <p:ph type="sldNum" sz="quarter" idx="10"/>
          </p:nvPr>
        </p:nvSpPr>
        <p:spPr/>
        <p:txBody>
          <a:bodyPr/>
          <a:lstStyle/>
          <a:p>
            <a:pPr>
              <a:defRPr/>
            </a:pPr>
            <a:fld id="{5D3C4FBD-C711-A849-8589-3F2561AFF9A3}" type="slidenum">
              <a:rPr lang="en-US" smtClean="0"/>
              <a:pPr>
                <a:defRPr/>
              </a:pPr>
              <a:t>55</a:t>
            </a:fld>
            <a:endParaRPr lang="en-US" dirty="0"/>
          </a:p>
        </p:txBody>
      </p:sp>
    </p:spTree>
    <p:extLst>
      <p:ext uri="{BB962C8B-B14F-4D97-AF65-F5344CB8AC3E}">
        <p14:creationId xmlns:p14="http://schemas.microsoft.com/office/powerpoint/2010/main" val="274033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a:spcBef>
                <a:spcPct val="0"/>
              </a:spcBef>
              <a:defRPr/>
            </a:pPr>
            <a:r>
              <a:rPr lang="en-US" b="1" dirty="0">
                <a:latin typeface="Arial" charset="0"/>
                <a:ea typeface="Arial" charset="0"/>
                <a:cs typeface="Arial" charset="0"/>
              </a:rPr>
              <a:t>Presenter Remarks:</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rPr>
              <a:t>The TK Implementation Guide is a resource that focuses on the essential components for school district administrators and teachers to consider for TK programs. The TK Implementation Guide, published by the California Department of Education, supports implementation of comprehensive TK programs.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rPr>
              <a:t>This publication provides resources and guidance in the areas of program design, curriculum, instruction, assessment, and family/community partnerships.</a:t>
            </a:r>
          </a:p>
        </p:txBody>
      </p:sp>
      <p:sp>
        <p:nvSpPr>
          <p:cNvPr id="4" name="Slide Number Placeholder 3"/>
          <p:cNvSpPr>
            <a:spLocks noGrp="1"/>
          </p:cNvSpPr>
          <p:nvPr>
            <p:ph type="sldNum" sz="quarter" idx="10"/>
          </p:nvPr>
        </p:nvSpPr>
        <p:spPr/>
        <p:txBody>
          <a:bodyPr/>
          <a:lstStyle/>
          <a:p>
            <a:fld id="{C97BDEB4-3C8D-4D4E-BA50-91D785A10A5F}" type="slidenum">
              <a:rPr lang="en-US" smtClean="0"/>
              <a:t>6</a:t>
            </a:fld>
            <a:endParaRPr lang="en-US" dirty="0"/>
          </a:p>
        </p:txBody>
      </p:sp>
    </p:spTree>
    <p:extLst>
      <p:ext uri="{BB962C8B-B14F-4D97-AF65-F5344CB8AC3E}">
        <p14:creationId xmlns:p14="http://schemas.microsoft.com/office/powerpoint/2010/main" val="959951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205515"/>
          </a:xfrm>
        </p:spPr>
        <p:txBody>
          <a:bodyPr>
            <a:noAutofit/>
          </a:bodyPr>
          <a:lstStyle/>
          <a:p>
            <a:pPr fontAlgn="ctr">
              <a:spcBef>
                <a:spcPts val="0"/>
              </a:spcBef>
            </a:pPr>
            <a:r>
              <a:rPr lang="en-US" b="1" dirty="0">
                <a:latin typeface="Arial" charset="0"/>
                <a:ea typeface="Arial" charset="0"/>
                <a:cs typeface="Arial" charset="0"/>
              </a:rPr>
              <a:t>Presenter Remarks:</a:t>
            </a:r>
          </a:p>
          <a:p>
            <a:pPr fontAlgn="ctr">
              <a:spcBef>
                <a:spcPts val="0"/>
              </a:spcBef>
            </a:pPr>
            <a:r>
              <a:rPr lang="en-US" dirty="0">
                <a:latin typeface="Arial" charset="0"/>
                <a:ea typeface="Arial" charset="0"/>
                <a:cs typeface="Arial" charset="0"/>
              </a:rPr>
              <a:t>The TK Implementation Guide is organized into the following two sections: </a:t>
            </a:r>
          </a:p>
          <a:p>
            <a:pPr marL="171450" indent="-171450" fontAlgn="ctr">
              <a:spcBef>
                <a:spcPts val="0"/>
              </a:spcBef>
              <a:buFont typeface="Arial" panose="020B0604020202020204" pitchFamily="34" charset="0"/>
              <a:buChar char="•"/>
            </a:pPr>
            <a:r>
              <a:rPr lang="en-US" dirty="0">
                <a:latin typeface="Arial" charset="0"/>
                <a:ea typeface="Arial" charset="0"/>
                <a:cs typeface="Arial" charset="0"/>
              </a:rPr>
              <a:t>Section 1 is covered in Chapter 1.</a:t>
            </a:r>
            <a:r>
              <a:rPr lang="en-US" baseline="0" dirty="0">
                <a:latin typeface="Arial" charset="0"/>
                <a:ea typeface="Arial" charset="0"/>
                <a:cs typeface="Arial" charset="0"/>
              </a:rPr>
              <a:t> </a:t>
            </a:r>
            <a:r>
              <a:rPr lang="en-US" dirty="0">
                <a:latin typeface="Arial" charset="0"/>
                <a:ea typeface="Arial" charset="0"/>
                <a:cs typeface="Arial" charset="0"/>
              </a:rPr>
              <a:t>The information in this section was developed with the administrator in mind and focuses on program structure and design.</a:t>
            </a:r>
          </a:p>
          <a:p>
            <a:pPr marL="171450" indent="-171450" fontAlgn="ctr">
              <a:spcBef>
                <a:spcPts val="0"/>
              </a:spcBef>
              <a:buFont typeface="Arial" panose="020B0604020202020204" pitchFamily="34" charset="0"/>
              <a:buChar char="•"/>
            </a:pPr>
            <a:r>
              <a:rPr lang="en-US" dirty="0">
                <a:latin typeface="Arial" charset="0"/>
                <a:ea typeface="Arial" charset="0"/>
                <a:cs typeface="Arial" charset="0"/>
              </a:rPr>
              <a:t>Section 2 is covered in Chapters 2-8. This section is a resource for both teachers and administrators and focuses on building a comprehensive TK program by addressing curriculum, instruction, environment, assessment, and partnership with families and community.</a:t>
            </a:r>
          </a:p>
          <a:p>
            <a:pPr fontAlgn="ctr">
              <a:spcBef>
                <a:spcPts val="0"/>
              </a:spcBef>
            </a:pPr>
            <a:endParaRPr lang="en-US" dirty="0">
              <a:latin typeface="Arial" charset="0"/>
              <a:ea typeface="Arial" charset="0"/>
              <a:cs typeface="Arial" charset="0"/>
            </a:endParaRPr>
          </a:p>
          <a:p>
            <a:pPr fontAlgn="ctr">
              <a:spcBef>
                <a:spcPts val="0"/>
              </a:spcBef>
            </a:pPr>
            <a:r>
              <a:rPr lang="en-US" dirty="0">
                <a:latin typeface="Arial" charset="0"/>
                <a:ea typeface="Arial" charset="0"/>
                <a:cs typeface="Arial" charset="0"/>
              </a:rPr>
              <a:t>Within each of these chapters, vignettes, highlighted boxes, and resource boxes are included to illustrate examples of the information covered in each of the chapters.</a:t>
            </a:r>
          </a:p>
          <a:p>
            <a:pPr fontAlgn="ctr">
              <a:spcBef>
                <a:spcPts val="0"/>
              </a:spcBef>
            </a:pPr>
            <a:endParaRPr lang="en-US" dirty="0">
              <a:latin typeface="Arial" charset="0"/>
              <a:ea typeface="Arial" charset="0"/>
              <a:cs typeface="Arial" charset="0"/>
            </a:endParaRPr>
          </a:p>
          <a:p>
            <a:pPr fontAlgn="ctr">
              <a:spcBef>
                <a:spcPts val="0"/>
              </a:spcBef>
            </a:pPr>
            <a:r>
              <a:rPr lang="en-US" dirty="0">
                <a:latin typeface="Arial" charset="0"/>
                <a:ea typeface="Arial" charset="0"/>
                <a:cs typeface="Arial" charset="0"/>
              </a:rPr>
              <a:t>A PDF copy of the document can be accessed at the California Department of Education Web page (</a:t>
            </a:r>
            <a:r>
              <a:rPr lang="en-US" b="1" dirty="0">
                <a:latin typeface="Arial" charset="0"/>
                <a:ea typeface="Arial" charset="0"/>
                <a:cs typeface="Arial" charset="0"/>
              </a:rPr>
              <a:t>www.cde.ca.gov/ci/gs/em/documents/tkguide.pdf</a:t>
            </a:r>
            <a:r>
              <a:rPr lang="en-US" b="0" dirty="0">
                <a:latin typeface="Arial" charset="0"/>
                <a:ea typeface="Arial" charset="0"/>
                <a:cs typeface="Arial" charset="0"/>
              </a:rPr>
              <a:t>).</a:t>
            </a:r>
          </a:p>
          <a:p>
            <a:pPr>
              <a:spcBef>
                <a:spcPts val="0"/>
              </a:spcBef>
            </a:pPr>
            <a:endParaRPr lang="en-US" dirty="0">
              <a:latin typeface="Arial" charset="0"/>
              <a:ea typeface="Arial" charset="0"/>
              <a:cs typeface="Arial" charset="0"/>
            </a:endParaRPr>
          </a:p>
          <a:p>
            <a:pPr>
              <a:spcBef>
                <a:spcPts val="0"/>
              </a:spcBef>
            </a:pPr>
            <a:r>
              <a:rPr lang="en-US" dirty="0">
                <a:latin typeface="Arial" charset="0"/>
                <a:ea typeface="Arial" charset="0"/>
                <a:cs typeface="Arial" charset="0"/>
              </a:rPr>
              <a:t>Video footage for each chapter can be accessed at the California Department of Education.</a:t>
            </a:r>
            <a:r>
              <a:rPr lang="en-US" baseline="0" dirty="0">
                <a:latin typeface="Arial" charset="0"/>
                <a:ea typeface="Arial" charset="0"/>
                <a:cs typeface="Arial" charset="0"/>
              </a:rPr>
              <a:t> The video clips include footage of TK classrooms and interviews with teachers, administrators, and parents.</a:t>
            </a:r>
            <a:r>
              <a:rPr lang="en-US" dirty="0">
                <a:latin typeface="Arial" charset="0"/>
                <a:ea typeface="Arial" charset="0"/>
                <a:cs typeface="Arial" charset="0"/>
              </a:rPr>
              <a:t> https://www.youtube.com/user/caeducation</a:t>
            </a:r>
            <a:br>
              <a:rPr lang="en-US" dirty="0">
                <a:latin typeface="Arial" charset="0"/>
                <a:ea typeface="Arial" charset="0"/>
                <a:cs typeface="Arial" charset="0"/>
              </a:rPr>
            </a:br>
            <a:r>
              <a:rPr lang="en-US" dirty="0">
                <a:latin typeface="Arial" charset="0"/>
                <a:ea typeface="Arial" charset="0"/>
                <a:cs typeface="Arial" charset="0"/>
              </a:rPr>
              <a:t>https://www.youtube.com/results?search_query=tk+implmentation+guide</a:t>
            </a:r>
            <a:endParaRPr lang="en-US" sz="1150"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C97BDEB4-3C8D-4D4E-BA50-91D785A10A5F}" type="slidenum">
              <a:rPr lang="en-US" smtClean="0"/>
              <a:t>7</a:t>
            </a:fld>
            <a:endParaRPr lang="en-US" dirty="0"/>
          </a:p>
        </p:txBody>
      </p:sp>
    </p:spTree>
    <p:extLst>
      <p:ext uri="{BB962C8B-B14F-4D97-AF65-F5344CB8AC3E}">
        <p14:creationId xmlns:p14="http://schemas.microsoft.com/office/powerpoint/2010/main" val="3651217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a:ln/>
        </p:spPr>
      </p:sp>
      <p:sp>
        <p:nvSpPr>
          <p:cNvPr id="634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cs typeface="Arial" panose="020B0604020202020204" pitchFamily="34" charset="0"/>
              </a:rPr>
              <a:t>Presenter Remarks:</a:t>
            </a:r>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Let’s take a minute to read through the five California Physical Education Standards for K-12. What do you notice?  </a:t>
            </a:r>
          </a:p>
          <a:p>
            <a:endParaRPr lang="en-US" altLang="en-US" dirty="0">
              <a:latin typeface="Arial" panose="020B0604020202020204" pitchFamily="34" charset="0"/>
              <a:cs typeface="Arial" panose="020B0604020202020204" pitchFamily="34" charset="0"/>
            </a:endParaRPr>
          </a:p>
          <a:p>
            <a:r>
              <a:rPr lang="en-US" altLang="en-US" i="1" dirty="0">
                <a:latin typeface="Arial" panose="020B0604020202020204" pitchFamily="34" charset="0"/>
                <a:cs typeface="Arial" panose="020B0604020202020204" pitchFamily="34" charset="0"/>
              </a:rPr>
              <a:t>Solicit responses. Remind audience that the five standards are the same for each grade level, recognizing that each grade has age and developmentally appropriate development. </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As you can see, many of the developmental skills introduced and practiced in pre-K are continued through TK into kindergarten. Having an awareness of children’s physical development during the early years is best practice for early educators.</a:t>
            </a:r>
          </a:p>
        </p:txBody>
      </p:sp>
      <p:sp>
        <p:nvSpPr>
          <p:cNvPr id="634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AB0BC32-E2AE-4A0B-8C72-A605BC801839}" type="slidenum">
              <a:rPr lang="en-US" altLang="en-US">
                <a:ea typeface="ＭＳ Ｐゴシック" panose="020B0600070205080204" pitchFamily="34" charset="-128"/>
              </a:rPr>
              <a:pPr>
                <a:spcBef>
                  <a:spcPct val="0"/>
                </a:spcBef>
              </a:pPr>
              <a:t>8</a:t>
            </a:fld>
            <a:endParaRPr lang="en-US" altLang="en-US" dirty="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a:ln/>
        </p:spPr>
      </p:sp>
      <p:sp>
        <p:nvSpPr>
          <p:cNvPr id="655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cs typeface="Arial" panose="020B0604020202020204" pitchFamily="34" charset="0"/>
              </a:rPr>
              <a:t>Presenter Remarks:</a:t>
            </a:r>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“Through play and movement, young children </a:t>
            </a:r>
            <a:r>
              <a:rPr lang="en-US" altLang="en-US" b="1" dirty="0">
                <a:latin typeface="Arial" panose="020B0604020202020204" pitchFamily="34" charset="0"/>
                <a:cs typeface="Arial" panose="020B0604020202020204" pitchFamily="34" charset="0"/>
              </a:rPr>
              <a:t>move to learn </a:t>
            </a:r>
            <a:r>
              <a:rPr lang="en-US" altLang="en-US" dirty="0">
                <a:latin typeface="Arial" panose="020B0604020202020204" pitchFamily="34" charset="0"/>
                <a:cs typeface="Arial" panose="020B0604020202020204" pitchFamily="34" charset="0"/>
              </a:rPr>
              <a:t>and </a:t>
            </a:r>
            <a:r>
              <a:rPr lang="en-US" altLang="en-US" b="1" dirty="0">
                <a:latin typeface="Arial" panose="020B0604020202020204" pitchFamily="34" charset="0"/>
                <a:cs typeface="Arial" panose="020B0604020202020204" pitchFamily="34" charset="0"/>
              </a:rPr>
              <a:t>learn to move</a:t>
            </a:r>
            <a:r>
              <a:rPr lang="en-US" altLang="en-US" dirty="0">
                <a:latin typeface="Arial" panose="020B0604020202020204" pitchFamily="34" charset="0"/>
                <a:cs typeface="Arial" panose="020B0604020202020204" pitchFamily="34" charset="0"/>
              </a:rPr>
              <a:t> (Doherty and Bailey 2003; Gallahue 1982; Rickard, and others 1995a). They develop a sense of competence through their movement in relation to the physical and social world, which is not achieved in other ways” (PLF, Vol. 2, p. 39). </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Therefore, the importance of movement and “physical development deserves the same level of attention and resources in early childhood programs as other domains” (PLF, Vol. 2, p. 37)</a:t>
            </a:r>
            <a:r>
              <a:rPr lang="en-US" altLang="en-US" b="1"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of the curriculum. This can happen throughout the day while teachers are supporting the development of math, literacy, science, and all curricular areas.  Movement can be integrated into all domains through intentional planning.</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Thoughtfully planned, developmentally appropriate instruction, opportunities for engagement, and adult-guided movement experiences support children's physical development.</a:t>
            </a:r>
          </a:p>
        </p:txBody>
      </p:sp>
      <p:sp>
        <p:nvSpPr>
          <p:cNvPr id="655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54A46E7-CD63-4747-AA3C-3F2567126A42}" type="slidenum">
              <a:rPr lang="en-US" altLang="en-US"/>
              <a:pPr>
                <a:spcBef>
                  <a:spcPct val="0"/>
                </a:spcBef>
              </a:pPr>
              <a:t>9</a:t>
            </a:fld>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defTabSz="914400">
              <a:defRPr/>
            </a:lvl1pPr>
          </a:lstStyle>
          <a:p>
            <a:pPr>
              <a:defRPr/>
            </a:pPr>
            <a:fld id="{8AE51582-0B8D-4AF4-8D4E-7CCC4627203E}" type="slidenum">
              <a:rPr lang="en-US" altLang="en-US"/>
              <a:pPr>
                <a:defRPr/>
              </a:pPr>
              <a:t>‹#›</a:t>
            </a:fld>
            <a:endParaRPr lang="en-US" altLang="en-US" dirty="0"/>
          </a:p>
        </p:txBody>
      </p:sp>
    </p:spTree>
    <p:extLst>
      <p:ext uri="{BB962C8B-B14F-4D97-AF65-F5344CB8AC3E}">
        <p14:creationId xmlns:p14="http://schemas.microsoft.com/office/powerpoint/2010/main" val="3135279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defTabSz="914400">
              <a:defRPr/>
            </a:lvl1pPr>
          </a:lstStyle>
          <a:p>
            <a:pPr>
              <a:defRPr/>
            </a:pPr>
            <a:fld id="{B341D6E4-ED3D-402B-954D-9FEA3A8CA875}" type="slidenum">
              <a:rPr lang="en-US" altLang="en-US"/>
              <a:pPr>
                <a:defRPr/>
              </a:pPr>
              <a:t>‹#›</a:t>
            </a:fld>
            <a:endParaRPr lang="en-US" altLang="en-US" dirty="0"/>
          </a:p>
        </p:txBody>
      </p:sp>
    </p:spTree>
    <p:extLst>
      <p:ext uri="{BB962C8B-B14F-4D97-AF65-F5344CB8AC3E}">
        <p14:creationId xmlns:p14="http://schemas.microsoft.com/office/powerpoint/2010/main" val="3971843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defTabSz="914400">
              <a:defRPr/>
            </a:lvl1pPr>
          </a:lstStyle>
          <a:p>
            <a:pPr>
              <a:defRPr/>
            </a:pPr>
            <a:fld id="{8202B7EA-6385-4780-B456-271D7650F209}" type="slidenum">
              <a:rPr lang="en-US" altLang="en-US"/>
              <a:pPr>
                <a:defRPr/>
              </a:pPr>
              <a:t>‹#›</a:t>
            </a:fld>
            <a:endParaRPr lang="en-US" altLang="en-US" dirty="0"/>
          </a:p>
        </p:txBody>
      </p:sp>
    </p:spTree>
    <p:extLst>
      <p:ext uri="{BB962C8B-B14F-4D97-AF65-F5344CB8AC3E}">
        <p14:creationId xmlns:p14="http://schemas.microsoft.com/office/powerpoint/2010/main" val="41157513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0005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dirty="0"/>
          </a:p>
        </p:txBody>
      </p:sp>
      <p:sp>
        <p:nvSpPr>
          <p:cNvPr id="5" name="Date Placeholder 4"/>
          <p:cNvSpPr>
            <a:spLocks noGrp="1" noChangeArrowheads="1"/>
          </p:cNvSpPr>
          <p:nvPr>
            <p:ph type="dt" sz="half" idx="10"/>
          </p:nvPr>
        </p:nvSpPr>
        <p:spPr>
          <a:xfrm>
            <a:off x="0" y="6553200"/>
            <a:ext cx="1828800" cy="3048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endParaRPr lang="en-US" altLang="en-US" dirty="0"/>
          </a:p>
        </p:txBody>
      </p:sp>
      <p:sp>
        <p:nvSpPr>
          <p:cNvPr id="6" name="Rectangle 6"/>
          <p:cNvSpPr>
            <a:spLocks noGrp="1" noChangeArrowheads="1"/>
          </p:cNvSpPr>
          <p:nvPr>
            <p:ph type="sldNum" sz="quarter" idx="11"/>
          </p:nvPr>
        </p:nvSpPr>
        <p:spPr/>
        <p:txBody>
          <a:bodyPr/>
          <a:lstStyle>
            <a:lvl1pPr>
              <a:defRPr/>
            </a:lvl1pPr>
          </a:lstStyle>
          <a:p>
            <a:pPr>
              <a:defRPr/>
            </a:pPr>
            <a:fld id="{A50E4941-0BF3-4C2A-8BAA-3F457BE2A17C}" type="slidenum">
              <a:rPr lang="en-US" altLang="x-none"/>
              <a:pPr>
                <a:defRPr/>
              </a:pPr>
              <a:t>‹#›</a:t>
            </a:fld>
            <a:endParaRPr lang="en-US" altLang="x-none" dirty="0"/>
          </a:p>
        </p:txBody>
      </p:sp>
      <p:sp>
        <p:nvSpPr>
          <p:cNvPr id="7" name="Rectangle 5"/>
          <p:cNvSpPr>
            <a:spLocks noGrp="1" noChangeArrowheads="1"/>
          </p:cNvSpPr>
          <p:nvPr>
            <p:ph type="ftr" sz="quarter" idx="12"/>
          </p:nvPr>
        </p:nvSpPr>
        <p:spPr>
          <a:xfrm>
            <a:off x="457200" y="6248400"/>
            <a:ext cx="8305800" cy="304800"/>
          </a:xfrm>
          <a:prstGeom prst="rect">
            <a:avLst/>
          </a:prstGeom>
        </p:spPr>
        <p:txBody>
          <a:bodyPr/>
          <a:lstStyle>
            <a:lvl1pPr eaLnBrk="1" hangingPunct="1">
              <a:defRPr>
                <a:latin typeface="Arial" pitchFamily="34" charset="0"/>
                <a:ea typeface="+mn-ea"/>
                <a:cs typeface="Arial" pitchFamily="34" charset="0"/>
              </a:defRPr>
            </a:lvl1pPr>
          </a:lstStyle>
          <a:p>
            <a:pPr>
              <a:defRPr/>
            </a:pPr>
            <a:endParaRPr lang="en-US" dirty="0"/>
          </a:p>
        </p:txBody>
      </p:sp>
    </p:spTree>
    <p:extLst>
      <p:ext uri="{BB962C8B-B14F-4D97-AF65-F5344CB8AC3E}">
        <p14:creationId xmlns:p14="http://schemas.microsoft.com/office/powerpoint/2010/main" val="2741066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0" y="6553200"/>
            <a:ext cx="1828800" cy="3048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endParaRPr lang="en-US" altLang="en-US" dirty="0"/>
          </a:p>
        </p:txBody>
      </p:sp>
      <p:sp>
        <p:nvSpPr>
          <p:cNvPr id="6" name="Rectangle 6"/>
          <p:cNvSpPr>
            <a:spLocks noGrp="1" noChangeArrowheads="1"/>
          </p:cNvSpPr>
          <p:nvPr>
            <p:ph type="sldNum" sz="quarter" idx="11"/>
          </p:nvPr>
        </p:nvSpPr>
        <p:spPr/>
        <p:txBody>
          <a:bodyPr/>
          <a:lstStyle>
            <a:lvl1pPr>
              <a:defRPr/>
            </a:lvl1pPr>
          </a:lstStyle>
          <a:p>
            <a:pPr>
              <a:defRPr/>
            </a:pPr>
            <a:fld id="{B029C40A-BD17-42FC-B037-104C85933B57}" type="slidenum">
              <a:rPr lang="en-US" altLang="x-none"/>
              <a:pPr>
                <a:defRPr/>
              </a:pPr>
              <a:t>‹#›</a:t>
            </a:fld>
            <a:endParaRPr lang="en-US" altLang="x-none" dirty="0"/>
          </a:p>
        </p:txBody>
      </p:sp>
      <p:sp>
        <p:nvSpPr>
          <p:cNvPr id="7" name="Rectangle 5"/>
          <p:cNvSpPr>
            <a:spLocks noGrp="1" noChangeArrowheads="1"/>
          </p:cNvSpPr>
          <p:nvPr>
            <p:ph type="ftr" sz="quarter" idx="12"/>
          </p:nvPr>
        </p:nvSpPr>
        <p:spPr>
          <a:xfrm>
            <a:off x="457200" y="6248400"/>
            <a:ext cx="8305800" cy="304800"/>
          </a:xfrm>
          <a:prstGeom prst="rect">
            <a:avLst/>
          </a:prstGeom>
        </p:spPr>
        <p:txBody>
          <a:bodyPr/>
          <a:lstStyle>
            <a:lvl1pPr eaLnBrk="1" hangingPunct="1">
              <a:defRPr>
                <a:latin typeface="Arial" pitchFamily="34" charset="0"/>
                <a:ea typeface="+mn-ea"/>
                <a:cs typeface="Arial" pitchFamily="34" charset="0"/>
              </a:defRPr>
            </a:lvl1pPr>
          </a:lstStyle>
          <a:p>
            <a:pPr>
              <a:defRPr/>
            </a:pPr>
            <a:endParaRPr lang="en-US" dirty="0"/>
          </a:p>
        </p:txBody>
      </p:sp>
    </p:spTree>
    <p:extLst>
      <p:ext uri="{BB962C8B-B14F-4D97-AF65-F5344CB8AC3E}">
        <p14:creationId xmlns:p14="http://schemas.microsoft.com/office/powerpoint/2010/main" val="31363143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endParaRPr lang="en-US" altLang="en-US" dirty="0"/>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endParaRPr lang="en-US" altLang="en-US" dirty="0"/>
          </a:p>
        </p:txBody>
      </p:sp>
      <p:sp>
        <p:nvSpPr>
          <p:cNvPr id="5" name="Rectangle 6"/>
          <p:cNvSpPr>
            <a:spLocks noGrp="1" noChangeArrowheads="1"/>
          </p:cNvSpPr>
          <p:nvPr>
            <p:ph type="sldNum" sz="quarter" idx="12"/>
          </p:nvPr>
        </p:nvSpPr>
        <p:spPr/>
        <p:txBody>
          <a:bodyPr/>
          <a:lstStyle>
            <a:lvl1pPr>
              <a:defRPr/>
            </a:lvl1pPr>
          </a:lstStyle>
          <a:p>
            <a:pPr>
              <a:defRPr/>
            </a:pPr>
            <a:fld id="{940369CE-DD7E-4F0B-8337-489EB014CA6F}" type="slidenum">
              <a:rPr lang="en-US" altLang="x-none"/>
              <a:pPr>
                <a:defRPr/>
              </a:pPr>
              <a:t>‹#›</a:t>
            </a:fld>
            <a:endParaRPr lang="en-US" altLang="x-none" dirty="0"/>
          </a:p>
        </p:txBody>
      </p:sp>
    </p:spTree>
    <p:extLst>
      <p:ext uri="{BB962C8B-B14F-4D97-AF65-F5344CB8AC3E}">
        <p14:creationId xmlns:p14="http://schemas.microsoft.com/office/powerpoint/2010/main" val="4003642636"/>
      </p:ext>
    </p:extLst>
  </p:cSld>
  <p:clrMapOvr>
    <a:masterClrMapping/>
  </p:clrMapOvr>
  <p:transition spd="slow" advClick="0" advTm="1000">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defTabSz="914400">
              <a:defRPr/>
            </a:lvl1pPr>
          </a:lstStyle>
          <a:p>
            <a:pPr>
              <a:defRPr/>
            </a:pPr>
            <a:fld id="{8AE51582-0B8D-4AF4-8D4E-7CCC4627203E}" type="slidenum">
              <a:rPr lang="en-US" altLang="en-US"/>
              <a:pPr>
                <a:defRPr/>
              </a:pPr>
              <a:t>‹#›</a:t>
            </a:fld>
            <a:endParaRPr lang="en-US" altLang="en-US" dirty="0"/>
          </a:p>
        </p:txBody>
      </p:sp>
    </p:spTree>
    <p:extLst>
      <p:ext uri="{BB962C8B-B14F-4D97-AF65-F5344CB8AC3E}">
        <p14:creationId xmlns:p14="http://schemas.microsoft.com/office/powerpoint/2010/main" val="1429945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defTabSz="914400">
              <a:defRPr/>
            </a:lvl1pPr>
          </a:lstStyle>
          <a:p>
            <a:pPr>
              <a:defRPr/>
            </a:pPr>
            <a:fld id="{B637E3F9-7ABA-4063-819B-44C24FAB3C2F}" type="slidenum">
              <a:rPr lang="en-US" altLang="en-US"/>
              <a:pPr>
                <a:defRPr/>
              </a:pPr>
              <a:t>‹#›</a:t>
            </a:fld>
            <a:endParaRPr lang="en-US" altLang="en-US" dirty="0"/>
          </a:p>
        </p:txBody>
      </p:sp>
    </p:spTree>
    <p:extLst>
      <p:ext uri="{BB962C8B-B14F-4D97-AF65-F5344CB8AC3E}">
        <p14:creationId xmlns:p14="http://schemas.microsoft.com/office/powerpoint/2010/main" val="4068032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defTabSz="914400">
              <a:defRPr/>
            </a:lvl1pPr>
          </a:lstStyle>
          <a:p>
            <a:pPr>
              <a:defRPr/>
            </a:pPr>
            <a:fld id="{FE25307F-9CEA-4662-B5EB-A72953B6E892}" type="slidenum">
              <a:rPr lang="en-US" altLang="en-US"/>
              <a:pPr>
                <a:defRPr/>
              </a:pPr>
              <a:t>‹#›</a:t>
            </a:fld>
            <a:endParaRPr lang="en-US" altLang="en-US" dirty="0"/>
          </a:p>
        </p:txBody>
      </p:sp>
    </p:spTree>
    <p:extLst>
      <p:ext uri="{BB962C8B-B14F-4D97-AF65-F5344CB8AC3E}">
        <p14:creationId xmlns:p14="http://schemas.microsoft.com/office/powerpoint/2010/main" val="40510194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defTabSz="914400">
              <a:defRPr/>
            </a:lvl1pPr>
          </a:lstStyle>
          <a:p>
            <a:pPr>
              <a:defRPr/>
            </a:pPr>
            <a:fld id="{F03971D8-06FA-47EC-A725-DB07542D92A6}" type="slidenum">
              <a:rPr lang="en-US" altLang="en-US"/>
              <a:pPr>
                <a:defRPr/>
              </a:pPr>
              <a:t>‹#›</a:t>
            </a:fld>
            <a:endParaRPr lang="en-US" altLang="en-US" dirty="0"/>
          </a:p>
        </p:txBody>
      </p:sp>
    </p:spTree>
    <p:extLst>
      <p:ext uri="{BB962C8B-B14F-4D97-AF65-F5344CB8AC3E}">
        <p14:creationId xmlns:p14="http://schemas.microsoft.com/office/powerpoint/2010/main" val="2068258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defTabSz="914400">
              <a:defRPr/>
            </a:lvl1pPr>
          </a:lstStyle>
          <a:p>
            <a:pPr>
              <a:defRPr/>
            </a:pPr>
            <a:fld id="{B637E3F9-7ABA-4063-819B-44C24FAB3C2F}" type="slidenum">
              <a:rPr lang="en-US" altLang="en-US"/>
              <a:pPr>
                <a:defRPr/>
              </a:pPr>
              <a:t>‹#›</a:t>
            </a:fld>
            <a:endParaRPr lang="en-US" altLang="en-US" dirty="0"/>
          </a:p>
        </p:txBody>
      </p:sp>
    </p:spTree>
    <p:extLst>
      <p:ext uri="{BB962C8B-B14F-4D97-AF65-F5344CB8AC3E}">
        <p14:creationId xmlns:p14="http://schemas.microsoft.com/office/powerpoint/2010/main" val="31365103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defTabSz="914400">
              <a:defRPr/>
            </a:lvl1pPr>
          </a:lstStyle>
          <a:p>
            <a:pPr>
              <a:defRPr/>
            </a:pPr>
            <a:fld id="{7EB790CC-1E17-4501-8B76-D9C631793D38}" type="slidenum">
              <a:rPr lang="en-US" altLang="en-US"/>
              <a:pPr>
                <a:defRPr/>
              </a:pPr>
              <a:t>‹#›</a:t>
            </a:fld>
            <a:endParaRPr lang="en-US" altLang="en-US" dirty="0"/>
          </a:p>
        </p:txBody>
      </p:sp>
    </p:spTree>
    <p:extLst>
      <p:ext uri="{BB962C8B-B14F-4D97-AF65-F5344CB8AC3E}">
        <p14:creationId xmlns:p14="http://schemas.microsoft.com/office/powerpoint/2010/main" val="10195380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defTabSz="914400">
              <a:defRPr/>
            </a:lvl1pPr>
          </a:lstStyle>
          <a:p>
            <a:pPr>
              <a:defRPr/>
            </a:pPr>
            <a:fld id="{76BDA340-BDAC-47FC-ACDB-76893CC5310B}" type="slidenum">
              <a:rPr lang="en-US" altLang="en-US"/>
              <a:pPr>
                <a:defRPr/>
              </a:pPr>
              <a:t>‹#›</a:t>
            </a:fld>
            <a:endParaRPr lang="en-US" altLang="en-US" dirty="0"/>
          </a:p>
        </p:txBody>
      </p:sp>
    </p:spTree>
    <p:extLst>
      <p:ext uri="{BB962C8B-B14F-4D97-AF65-F5344CB8AC3E}">
        <p14:creationId xmlns:p14="http://schemas.microsoft.com/office/powerpoint/2010/main" val="17464782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defTabSz="914400">
              <a:defRPr/>
            </a:lvl1pPr>
          </a:lstStyle>
          <a:p>
            <a:pPr>
              <a:defRPr/>
            </a:pPr>
            <a:fld id="{C3CE626F-DD98-4CA0-82CA-941B8D983B22}" type="slidenum">
              <a:rPr lang="en-US" altLang="en-US"/>
              <a:pPr>
                <a:defRPr/>
              </a:pPr>
              <a:t>‹#›</a:t>
            </a:fld>
            <a:endParaRPr lang="en-US" altLang="en-US" dirty="0"/>
          </a:p>
        </p:txBody>
      </p:sp>
    </p:spTree>
    <p:extLst>
      <p:ext uri="{BB962C8B-B14F-4D97-AF65-F5344CB8AC3E}">
        <p14:creationId xmlns:p14="http://schemas.microsoft.com/office/powerpoint/2010/main" val="2617453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defTabSz="914400">
              <a:defRPr/>
            </a:lvl1pPr>
          </a:lstStyle>
          <a:p>
            <a:pPr>
              <a:defRPr/>
            </a:pPr>
            <a:fld id="{99A78284-16D3-4138-A377-CC2BE516DCC6}" type="slidenum">
              <a:rPr lang="en-US" altLang="en-US"/>
              <a:pPr>
                <a:defRPr/>
              </a:pPr>
              <a:t>‹#›</a:t>
            </a:fld>
            <a:endParaRPr lang="en-US" altLang="en-US" dirty="0"/>
          </a:p>
        </p:txBody>
      </p:sp>
    </p:spTree>
    <p:extLst>
      <p:ext uri="{BB962C8B-B14F-4D97-AF65-F5344CB8AC3E}">
        <p14:creationId xmlns:p14="http://schemas.microsoft.com/office/powerpoint/2010/main" val="31782092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defTabSz="914400">
              <a:defRPr/>
            </a:lvl1pPr>
          </a:lstStyle>
          <a:p>
            <a:pPr>
              <a:defRPr/>
            </a:pPr>
            <a:fld id="{0EAA8697-85B0-4930-9AA4-44B0A3B45819}" type="slidenum">
              <a:rPr lang="en-US" altLang="en-US"/>
              <a:pPr>
                <a:defRPr/>
              </a:pPr>
              <a:t>‹#›</a:t>
            </a:fld>
            <a:endParaRPr lang="en-US" altLang="en-US" dirty="0"/>
          </a:p>
        </p:txBody>
      </p:sp>
    </p:spTree>
    <p:extLst>
      <p:ext uri="{BB962C8B-B14F-4D97-AF65-F5344CB8AC3E}">
        <p14:creationId xmlns:p14="http://schemas.microsoft.com/office/powerpoint/2010/main" val="41473978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defTabSz="914400">
              <a:defRPr/>
            </a:lvl1pPr>
          </a:lstStyle>
          <a:p>
            <a:pPr>
              <a:defRPr/>
            </a:pPr>
            <a:fld id="{B341D6E4-ED3D-402B-954D-9FEA3A8CA875}" type="slidenum">
              <a:rPr lang="en-US" altLang="en-US"/>
              <a:pPr>
                <a:defRPr/>
              </a:pPr>
              <a:t>‹#›</a:t>
            </a:fld>
            <a:endParaRPr lang="en-US" altLang="en-US" dirty="0"/>
          </a:p>
        </p:txBody>
      </p:sp>
    </p:spTree>
    <p:extLst>
      <p:ext uri="{BB962C8B-B14F-4D97-AF65-F5344CB8AC3E}">
        <p14:creationId xmlns:p14="http://schemas.microsoft.com/office/powerpoint/2010/main" val="13783415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defTabSz="914400">
              <a:defRPr/>
            </a:lvl1pPr>
          </a:lstStyle>
          <a:p>
            <a:pPr>
              <a:defRPr/>
            </a:pPr>
            <a:fld id="{8202B7EA-6385-4780-B456-271D7650F209}" type="slidenum">
              <a:rPr lang="en-US" altLang="en-US"/>
              <a:pPr>
                <a:defRPr/>
              </a:pPr>
              <a:t>‹#›</a:t>
            </a:fld>
            <a:endParaRPr lang="en-US" altLang="en-US" dirty="0"/>
          </a:p>
        </p:txBody>
      </p:sp>
    </p:spTree>
    <p:extLst>
      <p:ext uri="{BB962C8B-B14F-4D97-AF65-F5344CB8AC3E}">
        <p14:creationId xmlns:p14="http://schemas.microsoft.com/office/powerpoint/2010/main" val="36517062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21827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dirty="0"/>
          </a:p>
        </p:txBody>
      </p:sp>
      <p:sp>
        <p:nvSpPr>
          <p:cNvPr id="5" name="Date Placeholder 4"/>
          <p:cNvSpPr>
            <a:spLocks noGrp="1" noChangeArrowheads="1"/>
          </p:cNvSpPr>
          <p:nvPr>
            <p:ph type="dt" sz="half" idx="10"/>
          </p:nvPr>
        </p:nvSpPr>
        <p:spPr>
          <a:xfrm>
            <a:off x="0" y="6553200"/>
            <a:ext cx="1828800" cy="3048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endParaRPr lang="en-US" altLang="en-US" dirty="0"/>
          </a:p>
        </p:txBody>
      </p:sp>
      <p:sp>
        <p:nvSpPr>
          <p:cNvPr id="6" name="Rectangle 6"/>
          <p:cNvSpPr>
            <a:spLocks noGrp="1" noChangeArrowheads="1"/>
          </p:cNvSpPr>
          <p:nvPr>
            <p:ph type="sldNum" sz="quarter" idx="11"/>
          </p:nvPr>
        </p:nvSpPr>
        <p:spPr/>
        <p:txBody>
          <a:bodyPr/>
          <a:lstStyle>
            <a:lvl1pPr>
              <a:defRPr/>
            </a:lvl1pPr>
          </a:lstStyle>
          <a:p>
            <a:pPr>
              <a:defRPr/>
            </a:pPr>
            <a:fld id="{A50E4941-0BF3-4C2A-8BAA-3F457BE2A17C}" type="slidenum">
              <a:rPr lang="en-US" altLang="x-none"/>
              <a:pPr>
                <a:defRPr/>
              </a:pPr>
              <a:t>‹#›</a:t>
            </a:fld>
            <a:endParaRPr lang="en-US" altLang="x-none" dirty="0"/>
          </a:p>
        </p:txBody>
      </p:sp>
      <p:sp>
        <p:nvSpPr>
          <p:cNvPr id="7" name="Rectangle 5"/>
          <p:cNvSpPr>
            <a:spLocks noGrp="1" noChangeArrowheads="1"/>
          </p:cNvSpPr>
          <p:nvPr>
            <p:ph type="ftr" sz="quarter" idx="12"/>
          </p:nvPr>
        </p:nvSpPr>
        <p:spPr>
          <a:xfrm>
            <a:off x="457200" y="6248400"/>
            <a:ext cx="8305800" cy="304800"/>
          </a:xfrm>
          <a:prstGeom prst="rect">
            <a:avLst/>
          </a:prstGeom>
        </p:spPr>
        <p:txBody>
          <a:bodyPr/>
          <a:lstStyle>
            <a:lvl1pPr eaLnBrk="1" hangingPunct="1">
              <a:defRPr>
                <a:latin typeface="Arial" pitchFamily="34" charset="0"/>
                <a:ea typeface="+mn-ea"/>
                <a:cs typeface="Arial" pitchFamily="34" charset="0"/>
              </a:defRPr>
            </a:lvl1pPr>
          </a:lstStyle>
          <a:p>
            <a:pPr>
              <a:defRPr/>
            </a:pPr>
            <a:endParaRPr lang="en-US" dirty="0"/>
          </a:p>
        </p:txBody>
      </p:sp>
    </p:spTree>
    <p:extLst>
      <p:ext uri="{BB962C8B-B14F-4D97-AF65-F5344CB8AC3E}">
        <p14:creationId xmlns:p14="http://schemas.microsoft.com/office/powerpoint/2010/main" val="1916283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0" y="6553200"/>
            <a:ext cx="1828800" cy="3048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endParaRPr lang="en-US" altLang="en-US" dirty="0"/>
          </a:p>
        </p:txBody>
      </p:sp>
      <p:sp>
        <p:nvSpPr>
          <p:cNvPr id="6" name="Rectangle 6"/>
          <p:cNvSpPr>
            <a:spLocks noGrp="1" noChangeArrowheads="1"/>
          </p:cNvSpPr>
          <p:nvPr>
            <p:ph type="sldNum" sz="quarter" idx="11"/>
          </p:nvPr>
        </p:nvSpPr>
        <p:spPr/>
        <p:txBody>
          <a:bodyPr/>
          <a:lstStyle>
            <a:lvl1pPr>
              <a:defRPr/>
            </a:lvl1pPr>
          </a:lstStyle>
          <a:p>
            <a:pPr>
              <a:defRPr/>
            </a:pPr>
            <a:fld id="{B029C40A-BD17-42FC-B037-104C85933B57}" type="slidenum">
              <a:rPr lang="en-US" altLang="x-none"/>
              <a:pPr>
                <a:defRPr/>
              </a:pPr>
              <a:t>‹#›</a:t>
            </a:fld>
            <a:endParaRPr lang="en-US" altLang="x-none" dirty="0"/>
          </a:p>
        </p:txBody>
      </p:sp>
      <p:sp>
        <p:nvSpPr>
          <p:cNvPr id="7" name="Rectangle 5"/>
          <p:cNvSpPr>
            <a:spLocks noGrp="1" noChangeArrowheads="1"/>
          </p:cNvSpPr>
          <p:nvPr>
            <p:ph type="ftr" sz="quarter" idx="12"/>
          </p:nvPr>
        </p:nvSpPr>
        <p:spPr>
          <a:xfrm>
            <a:off x="457200" y="6248400"/>
            <a:ext cx="8305800" cy="304800"/>
          </a:xfrm>
          <a:prstGeom prst="rect">
            <a:avLst/>
          </a:prstGeom>
        </p:spPr>
        <p:txBody>
          <a:bodyPr/>
          <a:lstStyle>
            <a:lvl1pPr eaLnBrk="1" hangingPunct="1">
              <a:defRPr>
                <a:latin typeface="Arial" pitchFamily="34" charset="0"/>
                <a:ea typeface="+mn-ea"/>
                <a:cs typeface="Arial" pitchFamily="34" charset="0"/>
              </a:defRPr>
            </a:lvl1pPr>
          </a:lstStyle>
          <a:p>
            <a:pPr>
              <a:defRPr/>
            </a:pPr>
            <a:endParaRPr lang="en-US" dirty="0"/>
          </a:p>
        </p:txBody>
      </p:sp>
    </p:spTree>
    <p:extLst>
      <p:ext uri="{BB962C8B-B14F-4D97-AF65-F5344CB8AC3E}">
        <p14:creationId xmlns:p14="http://schemas.microsoft.com/office/powerpoint/2010/main" val="2992397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defTabSz="914400">
              <a:defRPr/>
            </a:lvl1pPr>
          </a:lstStyle>
          <a:p>
            <a:pPr>
              <a:defRPr/>
            </a:pPr>
            <a:fld id="{FE25307F-9CEA-4662-B5EB-A72953B6E892}" type="slidenum">
              <a:rPr lang="en-US" altLang="en-US"/>
              <a:pPr>
                <a:defRPr/>
              </a:pPr>
              <a:t>‹#›</a:t>
            </a:fld>
            <a:endParaRPr lang="en-US" altLang="en-US" dirty="0"/>
          </a:p>
        </p:txBody>
      </p:sp>
    </p:spTree>
    <p:extLst>
      <p:ext uri="{BB962C8B-B14F-4D97-AF65-F5344CB8AC3E}">
        <p14:creationId xmlns:p14="http://schemas.microsoft.com/office/powerpoint/2010/main" val="39960984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endParaRPr lang="en-US" altLang="en-US" dirty="0"/>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endParaRPr lang="en-US" altLang="en-US" dirty="0"/>
          </a:p>
        </p:txBody>
      </p:sp>
      <p:sp>
        <p:nvSpPr>
          <p:cNvPr id="5" name="Rectangle 6"/>
          <p:cNvSpPr>
            <a:spLocks noGrp="1" noChangeArrowheads="1"/>
          </p:cNvSpPr>
          <p:nvPr>
            <p:ph type="sldNum" sz="quarter" idx="12"/>
          </p:nvPr>
        </p:nvSpPr>
        <p:spPr/>
        <p:txBody>
          <a:bodyPr/>
          <a:lstStyle>
            <a:lvl1pPr>
              <a:defRPr/>
            </a:lvl1pPr>
          </a:lstStyle>
          <a:p>
            <a:pPr>
              <a:defRPr/>
            </a:pPr>
            <a:fld id="{940369CE-DD7E-4F0B-8337-489EB014CA6F}" type="slidenum">
              <a:rPr lang="en-US" altLang="x-none"/>
              <a:pPr>
                <a:defRPr/>
              </a:pPr>
              <a:t>‹#›</a:t>
            </a:fld>
            <a:endParaRPr lang="en-US" altLang="x-none" dirty="0"/>
          </a:p>
        </p:txBody>
      </p:sp>
    </p:spTree>
    <p:extLst>
      <p:ext uri="{BB962C8B-B14F-4D97-AF65-F5344CB8AC3E}">
        <p14:creationId xmlns:p14="http://schemas.microsoft.com/office/powerpoint/2010/main" val="703911644"/>
      </p:ext>
    </p:extLst>
  </p:cSld>
  <p:clrMapOvr>
    <a:masterClrMapping/>
  </p:clrMapOvr>
  <p:transition spd="slow" advClick="0" advTm="1000">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defTabSz="914400">
              <a:defRPr/>
            </a:lvl1pPr>
          </a:lstStyle>
          <a:p>
            <a:pPr>
              <a:defRPr/>
            </a:pPr>
            <a:fld id="{8AE51582-0B8D-4AF4-8D4E-7CCC4627203E}" type="slidenum">
              <a:rPr lang="en-US" altLang="en-US"/>
              <a:pPr>
                <a:defRPr/>
              </a:pPr>
              <a:t>‹#›</a:t>
            </a:fld>
            <a:endParaRPr lang="en-US" altLang="en-US" dirty="0"/>
          </a:p>
        </p:txBody>
      </p:sp>
    </p:spTree>
    <p:extLst>
      <p:ext uri="{BB962C8B-B14F-4D97-AF65-F5344CB8AC3E}">
        <p14:creationId xmlns:p14="http://schemas.microsoft.com/office/powerpoint/2010/main" val="24474398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defTabSz="914400">
              <a:defRPr/>
            </a:lvl1pPr>
          </a:lstStyle>
          <a:p>
            <a:pPr>
              <a:defRPr/>
            </a:pPr>
            <a:fld id="{B637E3F9-7ABA-4063-819B-44C24FAB3C2F}" type="slidenum">
              <a:rPr lang="en-US" altLang="en-US"/>
              <a:pPr>
                <a:defRPr/>
              </a:pPr>
              <a:t>‹#›</a:t>
            </a:fld>
            <a:endParaRPr lang="en-US" altLang="en-US" dirty="0"/>
          </a:p>
        </p:txBody>
      </p:sp>
    </p:spTree>
    <p:extLst>
      <p:ext uri="{BB962C8B-B14F-4D97-AF65-F5344CB8AC3E}">
        <p14:creationId xmlns:p14="http://schemas.microsoft.com/office/powerpoint/2010/main" val="18552796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defTabSz="914400">
              <a:defRPr/>
            </a:lvl1pPr>
          </a:lstStyle>
          <a:p>
            <a:pPr>
              <a:defRPr/>
            </a:pPr>
            <a:fld id="{FE25307F-9CEA-4662-B5EB-A72953B6E892}" type="slidenum">
              <a:rPr lang="en-US" altLang="en-US"/>
              <a:pPr>
                <a:defRPr/>
              </a:pPr>
              <a:t>‹#›</a:t>
            </a:fld>
            <a:endParaRPr lang="en-US" altLang="en-US" dirty="0"/>
          </a:p>
        </p:txBody>
      </p:sp>
    </p:spTree>
    <p:extLst>
      <p:ext uri="{BB962C8B-B14F-4D97-AF65-F5344CB8AC3E}">
        <p14:creationId xmlns:p14="http://schemas.microsoft.com/office/powerpoint/2010/main" val="27613760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defTabSz="914400">
              <a:defRPr/>
            </a:lvl1pPr>
          </a:lstStyle>
          <a:p>
            <a:pPr>
              <a:defRPr/>
            </a:pPr>
            <a:fld id="{F03971D8-06FA-47EC-A725-DB07542D92A6}" type="slidenum">
              <a:rPr lang="en-US" altLang="en-US"/>
              <a:pPr>
                <a:defRPr/>
              </a:pPr>
              <a:t>‹#›</a:t>
            </a:fld>
            <a:endParaRPr lang="en-US" altLang="en-US" dirty="0"/>
          </a:p>
        </p:txBody>
      </p:sp>
    </p:spTree>
    <p:extLst>
      <p:ext uri="{BB962C8B-B14F-4D97-AF65-F5344CB8AC3E}">
        <p14:creationId xmlns:p14="http://schemas.microsoft.com/office/powerpoint/2010/main" val="24886738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defTabSz="914400">
              <a:defRPr/>
            </a:lvl1pPr>
          </a:lstStyle>
          <a:p>
            <a:pPr>
              <a:defRPr/>
            </a:pPr>
            <a:fld id="{7EB790CC-1E17-4501-8B76-D9C631793D38}" type="slidenum">
              <a:rPr lang="en-US" altLang="en-US"/>
              <a:pPr>
                <a:defRPr/>
              </a:pPr>
              <a:t>‹#›</a:t>
            </a:fld>
            <a:endParaRPr lang="en-US" altLang="en-US" dirty="0"/>
          </a:p>
        </p:txBody>
      </p:sp>
    </p:spTree>
    <p:extLst>
      <p:ext uri="{BB962C8B-B14F-4D97-AF65-F5344CB8AC3E}">
        <p14:creationId xmlns:p14="http://schemas.microsoft.com/office/powerpoint/2010/main" val="8324718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defTabSz="914400">
              <a:defRPr/>
            </a:lvl1pPr>
          </a:lstStyle>
          <a:p>
            <a:pPr>
              <a:defRPr/>
            </a:pPr>
            <a:fld id="{76BDA340-BDAC-47FC-ACDB-76893CC5310B}" type="slidenum">
              <a:rPr lang="en-US" altLang="en-US"/>
              <a:pPr>
                <a:defRPr/>
              </a:pPr>
              <a:t>‹#›</a:t>
            </a:fld>
            <a:endParaRPr lang="en-US" altLang="en-US" dirty="0"/>
          </a:p>
        </p:txBody>
      </p:sp>
    </p:spTree>
    <p:extLst>
      <p:ext uri="{BB962C8B-B14F-4D97-AF65-F5344CB8AC3E}">
        <p14:creationId xmlns:p14="http://schemas.microsoft.com/office/powerpoint/2010/main" val="8416014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defTabSz="914400">
              <a:defRPr/>
            </a:lvl1pPr>
          </a:lstStyle>
          <a:p>
            <a:pPr>
              <a:defRPr/>
            </a:pPr>
            <a:fld id="{C3CE626F-DD98-4CA0-82CA-941B8D983B22}" type="slidenum">
              <a:rPr lang="en-US" altLang="en-US"/>
              <a:pPr>
                <a:defRPr/>
              </a:pPr>
              <a:t>‹#›</a:t>
            </a:fld>
            <a:endParaRPr lang="en-US" altLang="en-US" dirty="0"/>
          </a:p>
        </p:txBody>
      </p:sp>
    </p:spTree>
    <p:extLst>
      <p:ext uri="{BB962C8B-B14F-4D97-AF65-F5344CB8AC3E}">
        <p14:creationId xmlns:p14="http://schemas.microsoft.com/office/powerpoint/2010/main" val="37734060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defTabSz="914400">
              <a:defRPr/>
            </a:lvl1pPr>
          </a:lstStyle>
          <a:p>
            <a:pPr>
              <a:defRPr/>
            </a:pPr>
            <a:fld id="{99A78284-16D3-4138-A377-CC2BE516DCC6}" type="slidenum">
              <a:rPr lang="en-US" altLang="en-US"/>
              <a:pPr>
                <a:defRPr/>
              </a:pPr>
              <a:t>‹#›</a:t>
            </a:fld>
            <a:endParaRPr lang="en-US" altLang="en-US" dirty="0"/>
          </a:p>
        </p:txBody>
      </p:sp>
    </p:spTree>
    <p:extLst>
      <p:ext uri="{BB962C8B-B14F-4D97-AF65-F5344CB8AC3E}">
        <p14:creationId xmlns:p14="http://schemas.microsoft.com/office/powerpoint/2010/main" val="9454619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defTabSz="914400">
              <a:defRPr/>
            </a:lvl1pPr>
          </a:lstStyle>
          <a:p>
            <a:pPr>
              <a:defRPr/>
            </a:pPr>
            <a:fld id="{0EAA8697-85B0-4930-9AA4-44B0A3B45819}" type="slidenum">
              <a:rPr lang="en-US" altLang="en-US"/>
              <a:pPr>
                <a:defRPr/>
              </a:pPr>
              <a:t>‹#›</a:t>
            </a:fld>
            <a:endParaRPr lang="en-US" altLang="en-US" dirty="0"/>
          </a:p>
        </p:txBody>
      </p:sp>
    </p:spTree>
    <p:extLst>
      <p:ext uri="{BB962C8B-B14F-4D97-AF65-F5344CB8AC3E}">
        <p14:creationId xmlns:p14="http://schemas.microsoft.com/office/powerpoint/2010/main" val="3378260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defTabSz="914400">
              <a:defRPr/>
            </a:lvl1pPr>
          </a:lstStyle>
          <a:p>
            <a:pPr>
              <a:defRPr/>
            </a:pPr>
            <a:fld id="{F03971D8-06FA-47EC-A725-DB07542D92A6}" type="slidenum">
              <a:rPr lang="en-US" altLang="en-US"/>
              <a:pPr>
                <a:defRPr/>
              </a:pPr>
              <a:t>‹#›</a:t>
            </a:fld>
            <a:endParaRPr lang="en-US" altLang="en-US" dirty="0"/>
          </a:p>
        </p:txBody>
      </p:sp>
    </p:spTree>
    <p:extLst>
      <p:ext uri="{BB962C8B-B14F-4D97-AF65-F5344CB8AC3E}">
        <p14:creationId xmlns:p14="http://schemas.microsoft.com/office/powerpoint/2010/main" val="39395328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defTabSz="914400">
              <a:defRPr/>
            </a:lvl1pPr>
          </a:lstStyle>
          <a:p>
            <a:pPr>
              <a:defRPr/>
            </a:pPr>
            <a:fld id="{B341D6E4-ED3D-402B-954D-9FEA3A8CA875}" type="slidenum">
              <a:rPr lang="en-US" altLang="en-US"/>
              <a:pPr>
                <a:defRPr/>
              </a:pPr>
              <a:t>‹#›</a:t>
            </a:fld>
            <a:endParaRPr lang="en-US" altLang="en-US" dirty="0"/>
          </a:p>
        </p:txBody>
      </p:sp>
    </p:spTree>
    <p:extLst>
      <p:ext uri="{BB962C8B-B14F-4D97-AF65-F5344CB8AC3E}">
        <p14:creationId xmlns:p14="http://schemas.microsoft.com/office/powerpoint/2010/main" val="8541178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defTabSz="914400">
              <a:defRPr/>
            </a:lvl1pPr>
          </a:lstStyle>
          <a:p>
            <a:pPr>
              <a:defRPr/>
            </a:pPr>
            <a:fld id="{8202B7EA-6385-4780-B456-271D7650F209}" type="slidenum">
              <a:rPr lang="en-US" altLang="en-US"/>
              <a:pPr>
                <a:defRPr/>
              </a:pPr>
              <a:t>‹#›</a:t>
            </a:fld>
            <a:endParaRPr lang="en-US" altLang="en-US" dirty="0"/>
          </a:p>
        </p:txBody>
      </p:sp>
    </p:spTree>
    <p:extLst>
      <p:ext uri="{BB962C8B-B14F-4D97-AF65-F5344CB8AC3E}">
        <p14:creationId xmlns:p14="http://schemas.microsoft.com/office/powerpoint/2010/main" val="41781211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26331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dirty="0"/>
          </a:p>
        </p:txBody>
      </p:sp>
      <p:sp>
        <p:nvSpPr>
          <p:cNvPr id="5" name="Date Placeholder 4"/>
          <p:cNvSpPr>
            <a:spLocks noGrp="1" noChangeArrowheads="1"/>
          </p:cNvSpPr>
          <p:nvPr>
            <p:ph type="dt" sz="half" idx="10"/>
          </p:nvPr>
        </p:nvSpPr>
        <p:spPr>
          <a:xfrm>
            <a:off x="0" y="6553200"/>
            <a:ext cx="1828800" cy="3048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endParaRPr lang="en-US" altLang="en-US" dirty="0"/>
          </a:p>
        </p:txBody>
      </p:sp>
      <p:sp>
        <p:nvSpPr>
          <p:cNvPr id="6" name="Rectangle 6"/>
          <p:cNvSpPr>
            <a:spLocks noGrp="1" noChangeArrowheads="1"/>
          </p:cNvSpPr>
          <p:nvPr>
            <p:ph type="sldNum" sz="quarter" idx="11"/>
          </p:nvPr>
        </p:nvSpPr>
        <p:spPr/>
        <p:txBody>
          <a:bodyPr/>
          <a:lstStyle>
            <a:lvl1pPr>
              <a:defRPr/>
            </a:lvl1pPr>
          </a:lstStyle>
          <a:p>
            <a:pPr>
              <a:defRPr/>
            </a:pPr>
            <a:fld id="{A50E4941-0BF3-4C2A-8BAA-3F457BE2A17C}" type="slidenum">
              <a:rPr lang="en-US" altLang="x-none"/>
              <a:pPr>
                <a:defRPr/>
              </a:pPr>
              <a:t>‹#›</a:t>
            </a:fld>
            <a:endParaRPr lang="en-US" altLang="x-none" dirty="0"/>
          </a:p>
        </p:txBody>
      </p:sp>
      <p:sp>
        <p:nvSpPr>
          <p:cNvPr id="7" name="Rectangle 5"/>
          <p:cNvSpPr>
            <a:spLocks noGrp="1" noChangeArrowheads="1"/>
          </p:cNvSpPr>
          <p:nvPr>
            <p:ph type="ftr" sz="quarter" idx="12"/>
          </p:nvPr>
        </p:nvSpPr>
        <p:spPr>
          <a:xfrm>
            <a:off x="457200" y="6248400"/>
            <a:ext cx="8305800" cy="304800"/>
          </a:xfrm>
          <a:prstGeom prst="rect">
            <a:avLst/>
          </a:prstGeom>
        </p:spPr>
        <p:txBody>
          <a:bodyPr/>
          <a:lstStyle>
            <a:lvl1pPr eaLnBrk="1" hangingPunct="1">
              <a:defRPr>
                <a:latin typeface="Arial" pitchFamily="34" charset="0"/>
                <a:ea typeface="+mn-ea"/>
                <a:cs typeface="Arial" pitchFamily="34" charset="0"/>
              </a:defRPr>
            </a:lvl1pPr>
          </a:lstStyle>
          <a:p>
            <a:pPr>
              <a:defRPr/>
            </a:pPr>
            <a:endParaRPr lang="en-US" dirty="0"/>
          </a:p>
        </p:txBody>
      </p:sp>
    </p:spTree>
    <p:extLst>
      <p:ext uri="{BB962C8B-B14F-4D97-AF65-F5344CB8AC3E}">
        <p14:creationId xmlns:p14="http://schemas.microsoft.com/office/powerpoint/2010/main" val="31649218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0" y="6553200"/>
            <a:ext cx="1828800" cy="3048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endParaRPr lang="en-US" altLang="en-US" dirty="0"/>
          </a:p>
        </p:txBody>
      </p:sp>
      <p:sp>
        <p:nvSpPr>
          <p:cNvPr id="6" name="Rectangle 6"/>
          <p:cNvSpPr>
            <a:spLocks noGrp="1" noChangeArrowheads="1"/>
          </p:cNvSpPr>
          <p:nvPr>
            <p:ph type="sldNum" sz="quarter" idx="11"/>
          </p:nvPr>
        </p:nvSpPr>
        <p:spPr/>
        <p:txBody>
          <a:bodyPr/>
          <a:lstStyle>
            <a:lvl1pPr>
              <a:defRPr/>
            </a:lvl1pPr>
          </a:lstStyle>
          <a:p>
            <a:pPr>
              <a:defRPr/>
            </a:pPr>
            <a:fld id="{B029C40A-BD17-42FC-B037-104C85933B57}" type="slidenum">
              <a:rPr lang="en-US" altLang="x-none"/>
              <a:pPr>
                <a:defRPr/>
              </a:pPr>
              <a:t>‹#›</a:t>
            </a:fld>
            <a:endParaRPr lang="en-US" altLang="x-none" dirty="0"/>
          </a:p>
        </p:txBody>
      </p:sp>
      <p:sp>
        <p:nvSpPr>
          <p:cNvPr id="7" name="Rectangle 5"/>
          <p:cNvSpPr>
            <a:spLocks noGrp="1" noChangeArrowheads="1"/>
          </p:cNvSpPr>
          <p:nvPr>
            <p:ph type="ftr" sz="quarter" idx="12"/>
          </p:nvPr>
        </p:nvSpPr>
        <p:spPr>
          <a:xfrm>
            <a:off x="457200" y="6248400"/>
            <a:ext cx="8305800" cy="304800"/>
          </a:xfrm>
          <a:prstGeom prst="rect">
            <a:avLst/>
          </a:prstGeom>
        </p:spPr>
        <p:txBody>
          <a:bodyPr/>
          <a:lstStyle>
            <a:lvl1pPr eaLnBrk="1" hangingPunct="1">
              <a:defRPr>
                <a:latin typeface="Arial" pitchFamily="34" charset="0"/>
                <a:ea typeface="+mn-ea"/>
                <a:cs typeface="Arial" pitchFamily="34" charset="0"/>
              </a:defRPr>
            </a:lvl1pPr>
          </a:lstStyle>
          <a:p>
            <a:pPr>
              <a:defRPr/>
            </a:pPr>
            <a:endParaRPr lang="en-US" dirty="0"/>
          </a:p>
        </p:txBody>
      </p:sp>
    </p:spTree>
    <p:extLst>
      <p:ext uri="{BB962C8B-B14F-4D97-AF65-F5344CB8AC3E}">
        <p14:creationId xmlns:p14="http://schemas.microsoft.com/office/powerpoint/2010/main" val="1822880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endParaRPr lang="en-US" altLang="en-US" dirty="0"/>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endParaRPr lang="en-US" altLang="en-US" dirty="0"/>
          </a:p>
        </p:txBody>
      </p:sp>
      <p:sp>
        <p:nvSpPr>
          <p:cNvPr id="5" name="Rectangle 6"/>
          <p:cNvSpPr>
            <a:spLocks noGrp="1" noChangeArrowheads="1"/>
          </p:cNvSpPr>
          <p:nvPr>
            <p:ph type="sldNum" sz="quarter" idx="12"/>
          </p:nvPr>
        </p:nvSpPr>
        <p:spPr/>
        <p:txBody>
          <a:bodyPr/>
          <a:lstStyle>
            <a:lvl1pPr>
              <a:defRPr/>
            </a:lvl1pPr>
          </a:lstStyle>
          <a:p>
            <a:pPr>
              <a:defRPr/>
            </a:pPr>
            <a:fld id="{940369CE-DD7E-4F0B-8337-489EB014CA6F}" type="slidenum">
              <a:rPr lang="en-US" altLang="x-none"/>
              <a:pPr>
                <a:defRPr/>
              </a:pPr>
              <a:t>‹#›</a:t>
            </a:fld>
            <a:endParaRPr lang="en-US" altLang="x-none" dirty="0"/>
          </a:p>
        </p:txBody>
      </p:sp>
    </p:spTree>
    <p:extLst>
      <p:ext uri="{BB962C8B-B14F-4D97-AF65-F5344CB8AC3E}">
        <p14:creationId xmlns:p14="http://schemas.microsoft.com/office/powerpoint/2010/main" val="2850771497"/>
      </p:ext>
    </p:extLst>
  </p:cSld>
  <p:clrMapOvr>
    <a:masterClrMapping/>
  </p:clrMapOvr>
  <p:transition spd="slow" advClick="0" advTm="1000">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defTabSz="914400">
              <a:defRPr/>
            </a:lvl1pPr>
          </a:lstStyle>
          <a:p>
            <a:pPr>
              <a:defRPr/>
            </a:pPr>
            <a:fld id="{7EB790CC-1E17-4501-8B76-D9C631793D38}" type="slidenum">
              <a:rPr lang="en-US" altLang="en-US"/>
              <a:pPr>
                <a:defRPr/>
              </a:pPr>
              <a:t>‹#›</a:t>
            </a:fld>
            <a:endParaRPr lang="en-US" altLang="en-US" dirty="0"/>
          </a:p>
        </p:txBody>
      </p:sp>
    </p:spTree>
    <p:extLst>
      <p:ext uri="{BB962C8B-B14F-4D97-AF65-F5344CB8AC3E}">
        <p14:creationId xmlns:p14="http://schemas.microsoft.com/office/powerpoint/2010/main" val="1903874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defTabSz="914400">
              <a:defRPr/>
            </a:lvl1pPr>
          </a:lstStyle>
          <a:p>
            <a:pPr>
              <a:defRPr/>
            </a:pPr>
            <a:fld id="{76BDA340-BDAC-47FC-ACDB-76893CC5310B}" type="slidenum">
              <a:rPr lang="en-US" altLang="en-US"/>
              <a:pPr>
                <a:defRPr/>
              </a:pPr>
              <a:t>‹#›</a:t>
            </a:fld>
            <a:endParaRPr lang="en-US" altLang="en-US" dirty="0"/>
          </a:p>
        </p:txBody>
      </p:sp>
    </p:spTree>
    <p:extLst>
      <p:ext uri="{BB962C8B-B14F-4D97-AF65-F5344CB8AC3E}">
        <p14:creationId xmlns:p14="http://schemas.microsoft.com/office/powerpoint/2010/main" val="1243291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defTabSz="914400">
              <a:defRPr/>
            </a:lvl1pPr>
          </a:lstStyle>
          <a:p>
            <a:pPr>
              <a:defRPr/>
            </a:pPr>
            <a:fld id="{C3CE626F-DD98-4CA0-82CA-941B8D983B22}" type="slidenum">
              <a:rPr lang="en-US" altLang="en-US"/>
              <a:pPr>
                <a:defRPr/>
              </a:pPr>
              <a:t>‹#›</a:t>
            </a:fld>
            <a:endParaRPr lang="en-US" altLang="en-US" dirty="0"/>
          </a:p>
        </p:txBody>
      </p:sp>
    </p:spTree>
    <p:extLst>
      <p:ext uri="{BB962C8B-B14F-4D97-AF65-F5344CB8AC3E}">
        <p14:creationId xmlns:p14="http://schemas.microsoft.com/office/powerpoint/2010/main" val="2217462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defTabSz="914400">
              <a:defRPr/>
            </a:lvl1pPr>
          </a:lstStyle>
          <a:p>
            <a:pPr>
              <a:defRPr/>
            </a:pPr>
            <a:fld id="{99A78284-16D3-4138-A377-CC2BE516DCC6}" type="slidenum">
              <a:rPr lang="en-US" altLang="en-US"/>
              <a:pPr>
                <a:defRPr/>
              </a:pPr>
              <a:t>‹#›</a:t>
            </a:fld>
            <a:endParaRPr lang="en-US" altLang="en-US" dirty="0"/>
          </a:p>
        </p:txBody>
      </p:sp>
    </p:spTree>
    <p:extLst>
      <p:ext uri="{BB962C8B-B14F-4D97-AF65-F5344CB8AC3E}">
        <p14:creationId xmlns:p14="http://schemas.microsoft.com/office/powerpoint/2010/main" val="4243431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defTabSz="914400">
              <a:defRPr/>
            </a:lvl1pPr>
          </a:lstStyle>
          <a:p>
            <a:pPr>
              <a:defRPr/>
            </a:pPr>
            <a:fld id="{0EAA8697-85B0-4930-9AA4-44B0A3B45819}" type="slidenum">
              <a:rPr lang="en-US" altLang="en-US"/>
              <a:pPr>
                <a:defRPr/>
              </a:pPr>
              <a:t>‹#›</a:t>
            </a:fld>
            <a:endParaRPr lang="en-US" altLang="en-US" dirty="0"/>
          </a:p>
        </p:txBody>
      </p:sp>
    </p:spTree>
    <p:extLst>
      <p:ext uri="{BB962C8B-B14F-4D97-AF65-F5344CB8AC3E}">
        <p14:creationId xmlns:p14="http://schemas.microsoft.com/office/powerpoint/2010/main" val="2718378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jpeg"/><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9953">
            <a:alpha val="69411"/>
          </a:srgbClr>
        </a:solidFill>
        <a:effectLst/>
      </p:bgPr>
    </p:bg>
    <p:spTree>
      <p:nvGrpSpPr>
        <p:cNvPr id="1" name=""/>
        <p:cNvGrpSpPr/>
        <p:nvPr/>
      </p:nvGrpSpPr>
      <p:grpSpPr>
        <a:xfrm>
          <a:off x="0" y="0"/>
          <a:ext cx="0" cy="0"/>
          <a:chOff x="0" y="0"/>
          <a:chExt cx="0" cy="0"/>
        </a:xfrm>
      </p:grpSpPr>
      <p:sp>
        <p:nvSpPr>
          <p:cNvPr id="30722" name="Title Placeholder 1"/>
          <p:cNvSpPr>
            <a:spLocks noGrp="1"/>
          </p:cNvSpPr>
          <p:nvPr>
            <p:ph type="title"/>
          </p:nvPr>
        </p:nvSpPr>
        <p:spPr bwMode="auto">
          <a:xfrm>
            <a:off x="457200" y="190041"/>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23" name="Text Placeholder 2"/>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defTabSz="457200" eaLnBrk="1" hangingPunct="1">
              <a:defRPr sz="1100">
                <a:solidFill>
                  <a:srgbClr val="000000"/>
                </a:solidFill>
                <a:latin typeface="Arial" charset="0"/>
                <a:ea typeface="ＭＳ Ｐゴシック" charset="-128"/>
                <a:cs typeface="Arial" charset="0"/>
              </a:defRPr>
            </a:lvl1pPr>
          </a:lstStyle>
          <a:p>
            <a:pPr>
              <a:defRPr/>
            </a:pPr>
            <a:fld id="{471D6D6C-C66D-4BE7-A2A8-DCFF3D01751E}" type="slidenum">
              <a:rPr lang="en-US" altLang="en-US" smtClean="0"/>
              <a:pPr>
                <a:defRPr/>
              </a:pPr>
              <a:t>‹#›</a:t>
            </a:fld>
            <a:endParaRPr lang="en-US" altLang="en-US" dirty="0"/>
          </a:p>
        </p:txBody>
      </p:sp>
      <p:sp>
        <p:nvSpPr>
          <p:cNvPr id="3077" name="Rectangle 5"/>
          <p:cNvSpPr>
            <a:spLocks noChangeArrowheads="1"/>
          </p:cNvSpPr>
          <p:nvPr/>
        </p:nvSpPr>
        <p:spPr bwMode="auto">
          <a:xfrm>
            <a:off x="749300" y="6623050"/>
            <a:ext cx="83947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457200" eaLnBrk="0" hangingPunct="0">
              <a:defRPr>
                <a:solidFill>
                  <a:schemeClr val="tx1"/>
                </a:solidFill>
                <a:latin typeface="Arial" charset="0"/>
                <a:ea typeface="Arial" charset="0"/>
                <a:cs typeface="Arial" charset="0"/>
              </a:defRPr>
            </a:lvl1pPr>
            <a:lvl2pPr marL="742950" indent="-285750" defTabSz="457200" eaLnBrk="0" hangingPunct="0">
              <a:defRPr>
                <a:solidFill>
                  <a:schemeClr val="tx1"/>
                </a:solidFill>
                <a:latin typeface="Arial" charset="0"/>
                <a:ea typeface="Arial" charset="0"/>
                <a:cs typeface="Arial" charset="0"/>
              </a:defRPr>
            </a:lvl2pPr>
            <a:lvl3pPr marL="1143000" indent="-228600" defTabSz="457200" eaLnBrk="0" hangingPunct="0">
              <a:defRPr>
                <a:solidFill>
                  <a:schemeClr val="tx1"/>
                </a:solidFill>
                <a:latin typeface="Arial" charset="0"/>
                <a:ea typeface="Arial" charset="0"/>
                <a:cs typeface="Arial" charset="0"/>
              </a:defRPr>
            </a:lvl3pPr>
            <a:lvl4pPr marL="1600200" indent="-228600" defTabSz="457200" eaLnBrk="0" hangingPunct="0">
              <a:defRPr>
                <a:solidFill>
                  <a:schemeClr val="tx1"/>
                </a:solidFill>
                <a:latin typeface="Arial" charset="0"/>
                <a:ea typeface="Arial" charset="0"/>
                <a:cs typeface="Arial" charset="0"/>
              </a:defRPr>
            </a:lvl4pPr>
            <a:lvl5pPr marL="2057400" indent="-228600" defTabSz="457200" eaLnBrk="0" hangingPunct="0">
              <a:defRPr>
                <a:solidFill>
                  <a:schemeClr val="tx1"/>
                </a:solidFill>
                <a:latin typeface="Arial" charset="0"/>
                <a:ea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ea typeface="Arial" charset="0"/>
                <a:cs typeface="Arial" charset="0"/>
              </a:defRPr>
            </a:lvl9pPr>
          </a:lstStyle>
          <a:p>
            <a:pPr algn="ctr">
              <a:defRPr/>
            </a:pPr>
            <a:r>
              <a:rPr lang="en-US" altLang="en-US" sz="900" dirty="0">
                <a:solidFill>
                  <a:srgbClr val="000000"/>
                </a:solidFill>
                <a:ea typeface="ＭＳ Ｐゴシック" charset="-128"/>
                <a:cs typeface="Times New Roman" charset="0"/>
              </a:rPr>
              <a:t>©2017 California Department of Education</a:t>
            </a:r>
          </a:p>
        </p:txBody>
      </p:sp>
      <p:pic>
        <p:nvPicPr>
          <p:cNvPr id="30726" name="Picture 6" descr="cpincolorlist.JP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0" y="6119813"/>
            <a:ext cx="7493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986" r:id="rId1"/>
    <p:sldLayoutId id="2147486987" r:id="rId2"/>
    <p:sldLayoutId id="2147486988" r:id="rId3"/>
    <p:sldLayoutId id="2147486989" r:id="rId4"/>
    <p:sldLayoutId id="2147486990" r:id="rId5"/>
    <p:sldLayoutId id="2147486991" r:id="rId6"/>
    <p:sldLayoutId id="2147486992" r:id="rId7"/>
    <p:sldLayoutId id="2147486993" r:id="rId8"/>
    <p:sldLayoutId id="2147486994" r:id="rId9"/>
    <p:sldLayoutId id="2147486995" r:id="rId10"/>
    <p:sldLayoutId id="2147486996" r:id="rId11"/>
    <p:sldLayoutId id="2147486997" r:id="rId12"/>
    <p:sldLayoutId id="2147486998" r:id="rId13"/>
    <p:sldLayoutId id="2147486999" r:id="rId14"/>
    <p:sldLayoutId id="2147487000" r:id="rId15"/>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9953">
            <a:alpha val="69411"/>
          </a:srgbClr>
        </a:solidFill>
        <a:effectLst/>
      </p:bgPr>
    </p:bg>
    <p:spTree>
      <p:nvGrpSpPr>
        <p:cNvPr id="1" name=""/>
        <p:cNvGrpSpPr/>
        <p:nvPr/>
      </p:nvGrpSpPr>
      <p:grpSpPr>
        <a:xfrm>
          <a:off x="0" y="0"/>
          <a:ext cx="0" cy="0"/>
          <a:chOff x="0" y="0"/>
          <a:chExt cx="0" cy="0"/>
        </a:xfrm>
      </p:grpSpPr>
      <p:sp>
        <p:nvSpPr>
          <p:cNvPr id="30722" name="Title Placeholder 1"/>
          <p:cNvSpPr>
            <a:spLocks noGrp="1"/>
          </p:cNvSpPr>
          <p:nvPr>
            <p:ph type="title"/>
          </p:nvPr>
        </p:nvSpPr>
        <p:spPr bwMode="auto">
          <a:xfrm>
            <a:off x="457200" y="190041"/>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23" name="Text Placeholder 2"/>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defTabSz="457200" eaLnBrk="1" hangingPunct="1">
              <a:defRPr sz="1100">
                <a:solidFill>
                  <a:srgbClr val="000000"/>
                </a:solidFill>
                <a:latin typeface="Arial" charset="0"/>
                <a:ea typeface="ＭＳ Ｐゴシック" charset="-128"/>
                <a:cs typeface="Arial" charset="0"/>
              </a:defRPr>
            </a:lvl1pPr>
          </a:lstStyle>
          <a:p>
            <a:pPr>
              <a:defRPr/>
            </a:pPr>
            <a:fld id="{471D6D6C-C66D-4BE7-A2A8-DCFF3D01751E}" type="slidenum">
              <a:rPr lang="en-US" altLang="en-US" smtClean="0"/>
              <a:pPr>
                <a:defRPr/>
              </a:pPr>
              <a:t>‹#›</a:t>
            </a:fld>
            <a:endParaRPr lang="en-US" altLang="en-US" dirty="0"/>
          </a:p>
        </p:txBody>
      </p:sp>
      <p:pic>
        <p:nvPicPr>
          <p:cNvPr id="30726" name="Picture 6" descr="cpincolorlist.JP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0" y="6119813"/>
            <a:ext cx="7493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6339713"/>
      </p:ext>
    </p:extLst>
  </p:cSld>
  <p:clrMap bg1="lt1" tx1="dk1" bg2="lt2" tx2="dk2" accent1="accent1" accent2="accent2" accent3="accent3" accent4="accent4" accent5="accent5" accent6="accent6" hlink="hlink" folHlink="folHlink"/>
  <p:sldLayoutIdLst>
    <p:sldLayoutId id="2147487002" r:id="rId1"/>
    <p:sldLayoutId id="2147487003" r:id="rId2"/>
    <p:sldLayoutId id="2147487004" r:id="rId3"/>
    <p:sldLayoutId id="2147487005" r:id="rId4"/>
    <p:sldLayoutId id="2147487006" r:id="rId5"/>
    <p:sldLayoutId id="2147487007" r:id="rId6"/>
    <p:sldLayoutId id="2147487008" r:id="rId7"/>
    <p:sldLayoutId id="2147487009" r:id="rId8"/>
    <p:sldLayoutId id="2147487010" r:id="rId9"/>
    <p:sldLayoutId id="2147487011" r:id="rId10"/>
    <p:sldLayoutId id="2147487012" r:id="rId11"/>
    <p:sldLayoutId id="2147487013" r:id="rId12"/>
    <p:sldLayoutId id="2147487014" r:id="rId13"/>
    <p:sldLayoutId id="2147487015" r:id="rId14"/>
    <p:sldLayoutId id="2147487016" r:id="rId15"/>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9953">
            <a:alpha val="69411"/>
          </a:srgbClr>
        </a:solidFill>
        <a:effectLst/>
      </p:bgPr>
    </p:bg>
    <p:spTree>
      <p:nvGrpSpPr>
        <p:cNvPr id="1" name=""/>
        <p:cNvGrpSpPr/>
        <p:nvPr/>
      </p:nvGrpSpPr>
      <p:grpSpPr>
        <a:xfrm>
          <a:off x="0" y="0"/>
          <a:ext cx="0" cy="0"/>
          <a:chOff x="0" y="0"/>
          <a:chExt cx="0" cy="0"/>
        </a:xfrm>
      </p:grpSpPr>
      <p:sp>
        <p:nvSpPr>
          <p:cNvPr id="30722" name="Title Placeholder 1"/>
          <p:cNvSpPr>
            <a:spLocks noGrp="1"/>
          </p:cNvSpPr>
          <p:nvPr>
            <p:ph type="title"/>
          </p:nvPr>
        </p:nvSpPr>
        <p:spPr bwMode="auto">
          <a:xfrm>
            <a:off x="457200" y="190041"/>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23" name="Text Placeholder 2"/>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defTabSz="457200" eaLnBrk="1" hangingPunct="1">
              <a:defRPr sz="1100">
                <a:solidFill>
                  <a:srgbClr val="000000"/>
                </a:solidFill>
                <a:latin typeface="Arial" charset="0"/>
                <a:ea typeface="ＭＳ Ｐゴシック" charset="-128"/>
                <a:cs typeface="Arial" charset="0"/>
              </a:defRPr>
            </a:lvl1pPr>
          </a:lstStyle>
          <a:p>
            <a:pPr>
              <a:defRPr/>
            </a:pPr>
            <a:fld id="{471D6D6C-C66D-4BE7-A2A8-DCFF3D01751E}" type="slidenum">
              <a:rPr lang="en-US" altLang="en-US" smtClean="0"/>
              <a:pPr>
                <a:defRPr/>
              </a:pPr>
              <a:t>‹#›</a:t>
            </a:fld>
            <a:endParaRPr lang="en-US" altLang="en-US" dirty="0"/>
          </a:p>
        </p:txBody>
      </p:sp>
    </p:spTree>
    <p:extLst>
      <p:ext uri="{BB962C8B-B14F-4D97-AF65-F5344CB8AC3E}">
        <p14:creationId xmlns:p14="http://schemas.microsoft.com/office/powerpoint/2010/main" val="2519414243"/>
      </p:ext>
    </p:extLst>
  </p:cSld>
  <p:clrMap bg1="lt1" tx1="dk1" bg2="lt2" tx2="dk2" accent1="accent1" accent2="accent2" accent3="accent3" accent4="accent4" accent5="accent5" accent6="accent6" hlink="hlink" folHlink="folHlink"/>
  <p:sldLayoutIdLst>
    <p:sldLayoutId id="2147487018" r:id="rId1"/>
    <p:sldLayoutId id="2147487019" r:id="rId2"/>
    <p:sldLayoutId id="2147487020" r:id="rId3"/>
    <p:sldLayoutId id="2147487021" r:id="rId4"/>
    <p:sldLayoutId id="2147487022" r:id="rId5"/>
    <p:sldLayoutId id="2147487023" r:id="rId6"/>
    <p:sldLayoutId id="2147487024" r:id="rId7"/>
    <p:sldLayoutId id="2147487025" r:id="rId8"/>
    <p:sldLayoutId id="2147487026" r:id="rId9"/>
    <p:sldLayoutId id="2147487027" r:id="rId10"/>
    <p:sldLayoutId id="2147487028" r:id="rId11"/>
    <p:sldLayoutId id="2147487029" r:id="rId12"/>
    <p:sldLayoutId id="2147487030" r:id="rId13"/>
    <p:sldLayoutId id="2147487031" r:id="rId14"/>
    <p:sldLayoutId id="2147487032" r:id="rId15"/>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34.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iweb.aahperd.org/iweb/Purchase/ProductDetail.aspx?Product_code=304-10488" TargetMode="External"/><Relationship Id="rId7"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3.pn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hyperlink" Target="http://iweb.aahperd.org/iweb/Purchase/ProductDetail.aspx?Product_code=304-10488"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9.png"/><Relationship Id="rId2" Type="http://schemas.openxmlformats.org/officeDocument/2006/relationships/notesSlide" Target="../notesSlides/notesSlide5.xml"/><Relationship Id="rId16"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image" Target="../media/image8.png"/><Relationship Id="rId5" Type="http://schemas.openxmlformats.org/officeDocument/2006/relationships/diagramQuickStyle" Target="../diagrams/quickStyle1.xml"/><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diagramLayout" Target="../diagrams/layout1.xml"/><Relationship Id="rId9" Type="http://schemas.openxmlformats.org/officeDocument/2006/relationships/image" Target="../media/image6.png"/><Relationship Id="rId14" Type="http://schemas.openxmlformats.org/officeDocument/2006/relationships/image" Target="../media/image11.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tateofobesity.org/files/stateofobesity2016.pdf"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title"/>
          </p:nvPr>
        </p:nvSpPr>
        <p:spPr>
          <a:xfrm>
            <a:off x="0" y="152400"/>
            <a:ext cx="4500748" cy="6210759"/>
          </a:xfrm>
          <a:noFill/>
        </p:spPr>
        <p:txBody>
          <a:bodyPr/>
          <a:lstStyle/>
          <a:p>
            <a:pPr eaLnBrk="1" hangingPunct="1">
              <a:defRPr/>
            </a:pPr>
            <a:r>
              <a:rPr lang="en-US" altLang="en-US" sz="4000" dirty="0">
                <a:cs typeface="Arial" pitchFamily="34" charset="0"/>
              </a:rPr>
              <a:t>Transitional Kindergarten </a:t>
            </a:r>
            <a:br>
              <a:rPr lang="en-US" altLang="en-US" sz="4000" dirty="0">
                <a:cs typeface="Arial" pitchFamily="34" charset="0"/>
              </a:rPr>
            </a:br>
            <a:br>
              <a:rPr lang="en-US" altLang="en-US" sz="1600" dirty="0">
                <a:cs typeface="Arial" pitchFamily="34" charset="0"/>
              </a:rPr>
            </a:br>
            <a:r>
              <a:rPr lang="en-US" altLang="en-US" sz="4000" dirty="0">
                <a:cs typeface="Arial" pitchFamily="34" charset="0"/>
              </a:rPr>
              <a:t>Physical </a:t>
            </a:r>
            <a:r>
              <a:rPr lang="en-US" altLang="en-US" dirty="0">
                <a:cs typeface="Arial" pitchFamily="34" charset="0"/>
              </a:rPr>
              <a:t>Development Overview</a:t>
            </a:r>
            <a:br>
              <a:rPr lang="en-US" altLang="en-US" sz="4000" dirty="0">
                <a:cs typeface="Arial" pitchFamily="34" charset="0"/>
              </a:rPr>
            </a:br>
            <a:br>
              <a:rPr lang="en-US" altLang="en-US" sz="1600" dirty="0">
                <a:cs typeface="Arial" pitchFamily="34" charset="0"/>
              </a:rPr>
            </a:br>
            <a:r>
              <a:rPr lang="en-US" altLang="en-US" sz="3200" dirty="0">
                <a:cs typeface="Arial" pitchFamily="34" charset="0"/>
              </a:rPr>
              <a:t>Foundations and Framework</a:t>
            </a:r>
            <a:br>
              <a:rPr lang="en-US" altLang="en-US" sz="3200" dirty="0">
                <a:cs typeface="Arial" pitchFamily="34" charset="0"/>
              </a:rPr>
            </a:br>
            <a:r>
              <a:rPr lang="en-US" altLang="en-US" sz="3200" dirty="0">
                <a:cs typeface="Arial" pitchFamily="34" charset="0"/>
              </a:rPr>
              <a:t>Volume 2</a:t>
            </a:r>
            <a:br>
              <a:rPr lang="en-US" altLang="en-US" sz="3200" dirty="0">
                <a:solidFill>
                  <a:schemeClr val="accent1">
                    <a:lumMod val="75000"/>
                  </a:schemeClr>
                </a:solidFill>
                <a:cs typeface="Arial" pitchFamily="34" charset="0"/>
              </a:rPr>
            </a:br>
            <a:br>
              <a:rPr lang="en-US" altLang="en-US" sz="1600" dirty="0">
                <a:cs typeface="Arial" pitchFamily="34" charset="0"/>
              </a:rPr>
            </a:br>
            <a:endParaRPr lang="en-US" altLang="en-US" sz="3600" dirty="0">
              <a:cs typeface="Arial" pitchFamily="34" charset="0"/>
            </a:endParaRPr>
          </a:p>
        </p:txBody>
      </p:sp>
      <p:pic>
        <p:nvPicPr>
          <p:cNvPr id="6" name="Content Placeholder 5" descr="C:\Users\Patty\Downloads\28569855710_2ab9eebc08_z.jpg"/>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tretch/>
        </p:blipFill>
        <p:spPr bwMode="auto">
          <a:xfrm>
            <a:off x="4500748" y="1"/>
            <a:ext cx="4643252" cy="6858000"/>
          </a:xfrm>
          <a:prstGeom prst="rect">
            <a:avLst/>
          </a:prstGeom>
          <a:ln w="9525">
            <a:solidFill>
              <a:srgbClr val="00000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8130"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6E982DE-8C49-4747-AE9A-D8AB75CE3DD9}" type="slidenum">
              <a:rPr lang="en-US" altLang="en-US" sz="1200" smtClean="0">
                <a:cs typeface="Arial" panose="020B0604020202020204" pitchFamily="34" charset="0"/>
              </a:rPr>
              <a:pPr>
                <a:spcBef>
                  <a:spcPct val="0"/>
                </a:spcBef>
                <a:buFontTx/>
                <a:buNone/>
              </a:pPr>
              <a:t>1</a:t>
            </a:fld>
            <a:endParaRPr lang="en-US" altLang="en-US" sz="1200" dirty="0">
              <a:cs typeface="Arial" panose="020B0604020202020204" pitchFamily="34" charset="0"/>
            </a:endParaRPr>
          </a:p>
        </p:txBody>
      </p:sp>
      <p:sp>
        <p:nvSpPr>
          <p:cNvPr id="7" name="Rectangle 5"/>
          <p:cNvSpPr>
            <a:spLocks noChangeArrowheads="1"/>
          </p:cNvSpPr>
          <p:nvPr/>
        </p:nvSpPr>
        <p:spPr bwMode="auto">
          <a:xfrm>
            <a:off x="843148" y="6629400"/>
            <a:ext cx="3657600" cy="228600"/>
          </a:xfrm>
          <a:prstGeom prst="rect">
            <a:avLst/>
          </a:prstGeom>
          <a:noFill/>
          <a:ln>
            <a:noFill/>
          </a:ln>
          <a:extLst/>
        </p:spPr>
        <p:txBody>
          <a:bodyPr wrap="squar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cs typeface="Times New Roman" panose="02020603050405020304" pitchFamily="18" charset="0"/>
              </a:rPr>
              <a:t>©2017 California Department of Education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C:\Users\Patty\Desktop\Per Motor 9-5-16\Flickr Pics\boy hanging 1.jpg"/>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a:stretch/>
        </p:blipFill>
        <p:spPr bwMode="auto">
          <a:xfrm>
            <a:off x="5108574" y="0"/>
            <a:ext cx="4035426"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297754" y="365125"/>
            <a:ext cx="4513064" cy="1143000"/>
          </a:xfrm>
        </p:spPr>
        <p:txBody>
          <a:bodyPr/>
          <a:lstStyle/>
          <a:p>
            <a:r>
              <a:rPr lang="en-US" altLang="en-US" dirty="0"/>
              <a:t>Physical Activities</a:t>
            </a:r>
            <a:endParaRPr lang="en-US" dirty="0"/>
          </a:p>
        </p:txBody>
      </p:sp>
      <p:sp>
        <p:nvSpPr>
          <p:cNvPr id="27650" name="Rectangle 3"/>
          <p:cNvSpPr>
            <a:spLocks noGrp="1" noChangeArrowheads="1"/>
          </p:cNvSpPr>
          <p:nvPr>
            <p:ph sz="half" idx="1"/>
          </p:nvPr>
        </p:nvSpPr>
        <p:spPr>
          <a:xfrm>
            <a:off x="457199" y="1676400"/>
            <a:ext cx="4194175" cy="4449763"/>
          </a:xfrm>
        </p:spPr>
        <p:txBody>
          <a:bodyPr/>
          <a:lstStyle/>
          <a:p>
            <a:pPr marL="0" indent="0" eaLnBrk="1" hangingPunct="1">
              <a:lnSpc>
                <a:spcPct val="90000"/>
              </a:lnSpc>
              <a:buFont typeface="Arial" panose="020B0604020202020204" pitchFamily="34" charset="0"/>
              <a:buNone/>
              <a:defRPr/>
            </a:pPr>
            <a:r>
              <a:rPr lang="en-US" altLang="en-US" sz="3200" dirty="0"/>
              <a:t>“Physical activities </a:t>
            </a:r>
            <a:r>
              <a:rPr lang="en-US" altLang="en-US" sz="3200" b="1" dirty="0"/>
              <a:t>enhance all aspects </a:t>
            </a:r>
            <a:r>
              <a:rPr lang="en-US" altLang="en-US" sz="3200" dirty="0"/>
              <a:t>of development including </a:t>
            </a:r>
            <a:r>
              <a:rPr lang="en-US" altLang="en-US" sz="3200" b="1" dirty="0"/>
              <a:t>cognitive, emotional, social</a:t>
            </a:r>
            <a:r>
              <a:rPr lang="en-US" altLang="en-US" sz="3200" dirty="0"/>
              <a:t>, as well as </a:t>
            </a:r>
            <a:r>
              <a:rPr lang="en-US" altLang="en-US" sz="3200" b="1" dirty="0"/>
              <a:t>physical”</a:t>
            </a:r>
            <a:endParaRPr lang="en-US" altLang="en-US" sz="3200" dirty="0"/>
          </a:p>
          <a:p>
            <a:pPr marL="0" indent="0" eaLnBrk="1" hangingPunct="1">
              <a:lnSpc>
                <a:spcPct val="90000"/>
              </a:lnSpc>
              <a:buNone/>
              <a:defRPr/>
            </a:pPr>
            <a:r>
              <a:rPr lang="en-US" altLang="en-US" sz="1800" dirty="0">
                <a:latin typeface="Arial" panose="020B0604020202020204" pitchFamily="34" charset="0"/>
                <a:cs typeface="Arial" panose="020B0604020202020204" pitchFamily="34" charset="0"/>
              </a:rPr>
              <a:t>(PCF, Vol. 2, p. 132)</a:t>
            </a:r>
            <a:r>
              <a:rPr lang="en-US" altLang="en-US" sz="1800" i="1" dirty="0">
                <a:latin typeface="Arial" panose="020B0604020202020204" pitchFamily="34" charset="0"/>
                <a:cs typeface="Arial" panose="020B0604020202020204" pitchFamily="34" charset="0"/>
              </a:rPr>
              <a:t>.</a:t>
            </a:r>
          </a:p>
          <a:p>
            <a:pPr marL="0" indent="0" algn="ctr" eaLnBrk="1" hangingPunct="1">
              <a:lnSpc>
                <a:spcPct val="90000"/>
              </a:lnSpc>
              <a:buFont typeface="Arial" panose="020B0604020202020204" pitchFamily="34" charset="0"/>
              <a:buNone/>
              <a:defRPr/>
            </a:pPr>
            <a:endParaRPr lang="en-US" altLang="en-US" sz="3600" i="1" dirty="0"/>
          </a:p>
          <a:p>
            <a:pPr eaLnBrk="1" hangingPunct="1">
              <a:lnSpc>
                <a:spcPct val="90000"/>
              </a:lnSpc>
              <a:buFontTx/>
              <a:buNone/>
              <a:defRPr/>
            </a:pPr>
            <a:endParaRPr lang="en-US" altLang="en-US" dirty="0"/>
          </a:p>
          <a:p>
            <a:pPr eaLnBrk="1" hangingPunct="1">
              <a:lnSpc>
                <a:spcPct val="90000"/>
              </a:lnSpc>
              <a:buFontTx/>
              <a:buNone/>
              <a:defRPr/>
            </a:pPr>
            <a:endParaRPr lang="en-US" altLang="en-US" dirty="0"/>
          </a:p>
        </p:txBody>
      </p:sp>
      <p:sp>
        <p:nvSpPr>
          <p:cNvPr id="2" name="Slide Number Placeholder 1"/>
          <p:cNvSpPr>
            <a:spLocks noGrp="1"/>
          </p:cNvSpPr>
          <p:nvPr>
            <p:ph type="sldNum" sz="quarter" idx="10"/>
          </p:nvPr>
        </p:nvSpPr>
        <p:spPr/>
        <p:txBody>
          <a:bodyPr/>
          <a:lstStyle/>
          <a:p>
            <a:pPr>
              <a:defRPr/>
            </a:pPr>
            <a:fld id="{B637E3F9-7ABA-4063-819B-44C24FAB3C2F}" type="slidenum">
              <a:rPr lang="en-US" altLang="en-US" smtClean="0"/>
              <a:pPr>
                <a:defRPr/>
              </a:pPr>
              <a:t>10</a:t>
            </a:fld>
            <a:endParaRPr lang="en-US" altLang="en-US" dirty="0"/>
          </a:p>
        </p:txBody>
      </p:sp>
      <p:sp>
        <p:nvSpPr>
          <p:cNvPr id="5" name="Rectangle 5"/>
          <p:cNvSpPr>
            <a:spLocks noChangeArrowheads="1"/>
          </p:cNvSpPr>
          <p:nvPr/>
        </p:nvSpPr>
        <p:spPr bwMode="auto">
          <a:xfrm>
            <a:off x="843148" y="6602019"/>
            <a:ext cx="4265426" cy="230832"/>
          </a:xfrm>
          <a:prstGeom prst="rect">
            <a:avLst/>
          </a:prstGeom>
          <a:solidFill>
            <a:srgbClr val="F7B080"/>
          </a:solidFill>
          <a:ln>
            <a:noFill/>
          </a:ln>
          <a:extLst/>
        </p:spPr>
        <p:txBody>
          <a:bodyPr wrap="squar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cs typeface="Times New Roman" panose="02020603050405020304" pitchFamily="18" charset="0"/>
              </a:rPr>
              <a:t>©2017 California Department of Education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Patty\Desktop\Per Motor 9-5-16\Flickr Pics\duck duck goose.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762000"/>
            <a:ext cx="4170680" cy="1143000"/>
          </a:xfrm>
        </p:spPr>
        <p:txBody>
          <a:bodyPr/>
          <a:lstStyle/>
          <a:p>
            <a:r>
              <a:rPr lang="en-US" altLang="en-US" dirty="0">
                <a:solidFill>
                  <a:schemeClr val="bg1"/>
                </a:solidFill>
                <a:sym typeface="Wingdings" panose="05000000000000000000" pitchFamily="2" charset="2"/>
              </a:rPr>
              <a:t>Movement Skills:</a:t>
            </a:r>
            <a:br>
              <a:rPr lang="en-US" altLang="en-US" dirty="0">
                <a:solidFill>
                  <a:schemeClr val="bg1"/>
                </a:solidFill>
                <a:sym typeface="Wingdings" panose="05000000000000000000" pitchFamily="2" charset="2"/>
              </a:rPr>
            </a:br>
            <a:r>
              <a:rPr lang="en-US" altLang="en-US" dirty="0">
                <a:solidFill>
                  <a:schemeClr val="bg1"/>
                </a:solidFill>
                <a:sym typeface="Wingdings" panose="05000000000000000000" pitchFamily="2" charset="2"/>
              </a:rPr>
              <a:t>A Foundation for Learning</a:t>
            </a:r>
            <a:endParaRPr lang="en-US" dirty="0">
              <a:solidFill>
                <a:schemeClr val="bg1"/>
              </a:solidFill>
            </a:endParaRPr>
          </a:p>
        </p:txBody>
      </p:sp>
      <p:sp>
        <p:nvSpPr>
          <p:cNvPr id="68609"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33EE63A-C9EE-497A-91EE-FF4FD0ACA155}" type="slidenum">
              <a:rPr lang="en-US" altLang="en-US" sz="1200" smtClean="0">
                <a:solidFill>
                  <a:srgbClr val="000000"/>
                </a:solidFill>
                <a:cs typeface="Arial" panose="020B0604020202020204" pitchFamily="34" charset="0"/>
              </a:rPr>
              <a:pPr>
                <a:spcBef>
                  <a:spcPct val="0"/>
                </a:spcBef>
                <a:buFontTx/>
                <a:buNone/>
              </a:pPr>
              <a:t>11</a:t>
            </a:fld>
            <a:endParaRPr lang="en-US" altLang="en-US" sz="1200" dirty="0">
              <a:solidFill>
                <a:srgbClr val="000000"/>
              </a:solidFill>
              <a:cs typeface="Arial" panose="020B0604020202020204" pitchFamily="34" charset="0"/>
            </a:endParaRPr>
          </a:p>
        </p:txBody>
      </p:sp>
      <p:sp>
        <p:nvSpPr>
          <p:cNvPr id="8" name="Rectangle 4"/>
          <p:cNvSpPr txBox="1">
            <a:spLocks noChangeArrowheads="1"/>
          </p:cNvSpPr>
          <p:nvPr/>
        </p:nvSpPr>
        <p:spPr bwMode="auto">
          <a:xfrm>
            <a:off x="0" y="5715000"/>
            <a:ext cx="9144000" cy="584775"/>
          </a:xfrm>
          <a:prstGeom prst="rect">
            <a:avLst/>
          </a:prstGeom>
          <a:solidFill>
            <a:srgbClr val="6D8B9D">
              <a:alpha val="54000"/>
            </a:srgbClr>
          </a:solidFill>
          <a:ln>
            <a:noFill/>
          </a:ln>
          <a:effectLst>
            <a:glow>
              <a:schemeClr val="accent1">
                <a:satMod val="175000"/>
                <a:alpha val="47000"/>
              </a:schemeClr>
            </a:glow>
            <a:softEdge rad="0"/>
          </a:effectLst>
          <a:extLst/>
        </p:spPr>
        <p:txBody>
          <a:bodyPr anchor="ctr">
            <a:spAutoFit/>
          </a:bodyPr>
          <a:lstStyle>
            <a:lvl1pPr algn="ctr" defTabSz="457200" rtl="0" eaLnBrk="0" fontAlgn="base" hangingPunct="0">
              <a:spcBef>
                <a:spcPct val="0"/>
              </a:spcBef>
              <a:spcAft>
                <a:spcPct val="0"/>
              </a:spcAft>
              <a:defRPr sz="4400" b="1"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pPr>
              <a:defRPr/>
            </a:pPr>
            <a:r>
              <a:rPr lang="en-US" altLang="en-US" sz="3200" dirty="0">
                <a:solidFill>
                  <a:schemeClr val="bg1"/>
                </a:solidFill>
                <a:sym typeface="Wingdings"/>
              </a:rPr>
              <a:t>Young children learn best by </a:t>
            </a:r>
            <a:r>
              <a:rPr lang="en-US" altLang="en-US" sz="3200" i="1" dirty="0">
                <a:solidFill>
                  <a:schemeClr val="bg1"/>
                </a:solidFill>
                <a:sym typeface="Wingdings"/>
              </a:rPr>
              <a:t>doing</a:t>
            </a:r>
            <a:r>
              <a:rPr lang="en-US" altLang="en-US" sz="3200" dirty="0">
                <a:solidFill>
                  <a:schemeClr val="bg1"/>
                </a:solidFill>
                <a:sym typeface="Wingdings"/>
              </a:rPr>
              <a:t>!</a:t>
            </a:r>
            <a:endParaRPr lang="en-US" altLang="en-US" sz="3200" dirty="0">
              <a:solidFill>
                <a:schemeClr val="bg1"/>
              </a:solidFill>
            </a:endParaRPr>
          </a:p>
        </p:txBody>
      </p:sp>
      <p:sp>
        <p:nvSpPr>
          <p:cNvPr id="10" name="Rectangle 5"/>
          <p:cNvSpPr>
            <a:spLocks noChangeArrowheads="1"/>
          </p:cNvSpPr>
          <p:nvPr/>
        </p:nvSpPr>
        <p:spPr bwMode="auto">
          <a:xfrm>
            <a:off x="2439287" y="6627168"/>
            <a:ext cx="4265425" cy="230832"/>
          </a:xfrm>
          <a:prstGeom prst="rect">
            <a:avLst/>
          </a:prstGeom>
          <a:noFill/>
          <a:ln>
            <a:noFill/>
          </a:ln>
          <a:extLst/>
        </p:spPr>
        <p:txBody>
          <a:bodyPr wrap="squar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solidFill>
                  <a:schemeClr val="bg1"/>
                </a:solidFill>
                <a:cs typeface="Times New Roman" panose="02020603050405020304" pitchFamily="18" charset="0"/>
              </a:rPr>
              <a:t>©2017 California Department of Education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C:\Documents and Settings\ComputerUser\Local Settings\Temporary Internet Files\Content.IE5\D81F31LJ\MC900438747[1].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20320" y="0"/>
            <a:ext cx="914761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8" name="Title 1"/>
          <p:cNvSpPr>
            <a:spLocks noGrp="1"/>
          </p:cNvSpPr>
          <p:nvPr>
            <p:ph type="title"/>
          </p:nvPr>
        </p:nvSpPr>
        <p:spPr/>
        <p:txBody>
          <a:bodyPr/>
          <a:lstStyle/>
          <a:p>
            <a:br>
              <a:rPr lang="en-US" altLang="en-US" sz="4000" dirty="0">
                <a:solidFill>
                  <a:schemeClr val="bg1"/>
                </a:solidFill>
              </a:rPr>
            </a:br>
            <a:r>
              <a:rPr lang="en-US" altLang="en-US" sz="4000" dirty="0">
                <a:solidFill>
                  <a:schemeClr val="bg1"/>
                </a:solidFill>
              </a:rPr>
              <a:t>Research Highlight</a:t>
            </a:r>
            <a:br>
              <a:rPr lang="en-US" altLang="en-US" sz="4000" dirty="0">
                <a:solidFill>
                  <a:schemeClr val="bg1"/>
                </a:solidFill>
              </a:rPr>
            </a:br>
            <a:endParaRPr lang="en-US" altLang="en-US" sz="4000" dirty="0">
              <a:solidFill>
                <a:schemeClr val="bg1"/>
              </a:solidFill>
            </a:endParaRPr>
          </a:p>
        </p:txBody>
      </p:sp>
      <p:sp>
        <p:nvSpPr>
          <p:cNvPr id="9" name="Content Placeholder 8"/>
          <p:cNvSpPr>
            <a:spLocks noGrp="1"/>
          </p:cNvSpPr>
          <p:nvPr>
            <p:ph sz="half" idx="2"/>
          </p:nvPr>
        </p:nvSpPr>
        <p:spPr>
          <a:xfrm>
            <a:off x="3618422" y="4391086"/>
            <a:ext cx="5068378" cy="2225922"/>
          </a:xfrm>
        </p:spPr>
        <p:txBody>
          <a:bodyPr/>
          <a:lstStyle/>
          <a:p>
            <a:pPr marL="0" indent="0" algn="r">
              <a:buNone/>
            </a:pPr>
            <a:r>
              <a:rPr lang="en-US" altLang="en-US" sz="3200" b="1" dirty="0">
                <a:solidFill>
                  <a:schemeClr val="bg1"/>
                </a:solidFill>
              </a:rPr>
              <a:t>“Physical activities enhance children’s brain development”</a:t>
            </a:r>
          </a:p>
          <a:p>
            <a:pPr marL="0" indent="0" algn="r">
              <a:buNone/>
            </a:pPr>
            <a:r>
              <a:rPr lang="en-US" altLang="en-US" sz="1800" b="1" dirty="0">
                <a:solidFill>
                  <a:schemeClr val="bg1"/>
                </a:solidFill>
                <a:latin typeface="+mj-lt"/>
                <a:cs typeface="Arial" panose="020B0604020202020204" pitchFamily="34" charset="0"/>
              </a:rPr>
              <a:t>(PLF, Vol. 2, p. 133).</a:t>
            </a:r>
            <a:endParaRPr lang="en-US" altLang="en-US" sz="1800" b="1" dirty="0">
              <a:solidFill>
                <a:schemeClr val="bg1"/>
              </a:solidFill>
              <a:latin typeface="+mj-lt"/>
            </a:endParaRPr>
          </a:p>
          <a:p>
            <a:pPr marL="0" indent="0">
              <a:buNone/>
            </a:pPr>
            <a:br>
              <a:rPr lang="en-US" altLang="en-US" dirty="0">
                <a:solidFill>
                  <a:schemeClr val="bg1"/>
                </a:solidFill>
              </a:rPr>
            </a:br>
            <a:br>
              <a:rPr lang="en-US" altLang="en-US" dirty="0">
                <a:solidFill>
                  <a:schemeClr val="bg1"/>
                </a:solidFill>
              </a:rPr>
            </a:br>
            <a:endParaRPr lang="en-US" dirty="0">
              <a:solidFill>
                <a:schemeClr val="bg1"/>
              </a:solidFill>
            </a:endParaRPr>
          </a:p>
        </p:txBody>
      </p:sp>
      <p:sp>
        <p:nvSpPr>
          <p:cNvPr id="70660"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38950C3-3510-4FFC-BBBF-B0E006142217}" type="slidenum">
              <a:rPr lang="en-US" altLang="en-US" sz="1200" smtClean="0">
                <a:solidFill>
                  <a:schemeClr val="bg1"/>
                </a:solidFill>
                <a:cs typeface="Arial" panose="020B0604020202020204" pitchFamily="34" charset="0"/>
              </a:rPr>
              <a:pPr>
                <a:spcBef>
                  <a:spcPct val="0"/>
                </a:spcBef>
                <a:buFontTx/>
                <a:buNone/>
              </a:pPr>
              <a:t>12</a:t>
            </a:fld>
            <a:endParaRPr lang="en-US" altLang="en-US" sz="1200" dirty="0">
              <a:solidFill>
                <a:schemeClr val="bg1"/>
              </a:solidFill>
              <a:cs typeface="Arial" panose="020B0604020202020204" pitchFamily="34" charset="0"/>
            </a:endParaRPr>
          </a:p>
        </p:txBody>
      </p:sp>
      <p:sp>
        <p:nvSpPr>
          <p:cNvPr id="15" name="Rectangle 5"/>
          <p:cNvSpPr>
            <a:spLocks noChangeArrowheads="1"/>
          </p:cNvSpPr>
          <p:nvPr/>
        </p:nvSpPr>
        <p:spPr bwMode="auto">
          <a:xfrm>
            <a:off x="2439287" y="6627168"/>
            <a:ext cx="4265425" cy="230832"/>
          </a:xfrm>
          <a:prstGeom prst="rect">
            <a:avLst/>
          </a:prstGeom>
          <a:noFill/>
          <a:ln>
            <a:noFill/>
          </a:ln>
          <a:extLst/>
        </p:spPr>
        <p:txBody>
          <a:bodyPr wrap="squar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solidFill>
                  <a:schemeClr val="bg1"/>
                </a:solidFill>
                <a:cs typeface="Times New Roman" panose="02020603050405020304" pitchFamily="18" charset="0"/>
              </a:rPr>
              <a:t>©2017 California Department of Education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r>
              <a:rPr lang="en-US" dirty="0"/>
              <a:t>Exercise and the Brain</a:t>
            </a:r>
          </a:p>
        </p:txBody>
      </p:sp>
      <p:sp>
        <p:nvSpPr>
          <p:cNvPr id="3" name="Content Placeholder 2"/>
          <p:cNvSpPr>
            <a:spLocks noGrp="1"/>
          </p:cNvSpPr>
          <p:nvPr>
            <p:ph sz="quarter" idx="1"/>
          </p:nvPr>
        </p:nvSpPr>
        <p:spPr>
          <a:xfrm>
            <a:off x="457200" y="1600200"/>
            <a:ext cx="4038600" cy="1371600"/>
          </a:xfrm>
        </p:spPr>
        <p:txBody>
          <a:bodyPr/>
          <a:lstStyle/>
          <a:p>
            <a:pPr marL="0" indent="0">
              <a:buNone/>
            </a:pPr>
            <a:r>
              <a:rPr lang="en-US" altLang="en-US" dirty="0">
                <a:solidFill>
                  <a:srgbClr val="000000"/>
                </a:solidFill>
              </a:rPr>
              <a:t>“Exercise </a:t>
            </a:r>
            <a:r>
              <a:rPr lang="en-US" altLang="en-US" b="1" dirty="0">
                <a:solidFill>
                  <a:srgbClr val="000000"/>
                </a:solidFill>
              </a:rPr>
              <a:t>grows</a:t>
            </a:r>
            <a:r>
              <a:rPr lang="en-US" altLang="en-US" dirty="0">
                <a:solidFill>
                  <a:srgbClr val="000000"/>
                </a:solidFill>
              </a:rPr>
              <a:t> brain cells” </a:t>
            </a:r>
            <a:br>
              <a:rPr lang="en-US" altLang="en-US" dirty="0">
                <a:solidFill>
                  <a:srgbClr val="000000"/>
                </a:solidFill>
              </a:rPr>
            </a:br>
            <a:r>
              <a:rPr lang="en-US" altLang="en-US" sz="1800" dirty="0">
                <a:solidFill>
                  <a:srgbClr val="000000"/>
                </a:solidFill>
              </a:rPr>
              <a:t>(Eric Jensen,</a:t>
            </a:r>
            <a:r>
              <a:rPr lang="en-US" sz="1800" dirty="0"/>
              <a:t> </a:t>
            </a:r>
            <a:r>
              <a:rPr lang="en-US" sz="1800" i="1" dirty="0"/>
              <a:t>Teaching with the Brain in Mind, p. 68</a:t>
            </a:r>
            <a:r>
              <a:rPr lang="en-US" altLang="en-US" sz="1800" dirty="0">
                <a:solidFill>
                  <a:srgbClr val="000000"/>
                </a:solidFill>
              </a:rPr>
              <a:t>). </a:t>
            </a:r>
            <a:endParaRPr lang="en-US" altLang="en-US" sz="1800" dirty="0"/>
          </a:p>
          <a:p>
            <a:endParaRPr lang="en-US" dirty="0"/>
          </a:p>
        </p:txBody>
      </p:sp>
      <p:sp>
        <p:nvSpPr>
          <p:cNvPr id="6" name="Content Placeholder 5"/>
          <p:cNvSpPr>
            <a:spLocks noGrp="1"/>
          </p:cNvSpPr>
          <p:nvPr>
            <p:ph sz="quarter" idx="4"/>
          </p:nvPr>
        </p:nvSpPr>
        <p:spPr>
          <a:xfrm>
            <a:off x="4495800" y="3889297"/>
            <a:ext cx="4495800" cy="2565479"/>
          </a:xfrm>
        </p:spPr>
        <p:txBody>
          <a:bodyPr/>
          <a:lstStyle/>
          <a:p>
            <a:pPr marL="0" indent="0">
              <a:buNone/>
            </a:pPr>
            <a:r>
              <a:rPr lang="en-US" altLang="en-US" dirty="0"/>
              <a:t>“Physical activity and exercise is like ‘</a:t>
            </a:r>
            <a:r>
              <a:rPr lang="en-US" altLang="en-US" b="1" dirty="0"/>
              <a:t>miracle grow</a:t>
            </a:r>
            <a:r>
              <a:rPr lang="en-US" altLang="en-US" dirty="0"/>
              <a:t>’ for the brain” </a:t>
            </a:r>
            <a:br>
              <a:rPr lang="en-US" altLang="en-US" dirty="0"/>
            </a:br>
            <a:r>
              <a:rPr lang="en-US" altLang="en-US" sz="1800" dirty="0"/>
              <a:t>(John Ratey, </a:t>
            </a:r>
            <a:r>
              <a:rPr lang="en-US" altLang="en-US" sz="1800" i="1" dirty="0">
                <a:cs typeface="Arial" panose="020B0604020202020204" pitchFamily="34" charset="0"/>
              </a:rPr>
              <a:t>Spark: The Revolutionary New Science of Exercise and the Brain</a:t>
            </a:r>
            <a:r>
              <a:rPr lang="en-US" altLang="en-US" sz="1800" dirty="0"/>
              <a:t>).</a:t>
            </a:r>
          </a:p>
          <a:p>
            <a:endParaRPr lang="en-US" dirty="0"/>
          </a:p>
        </p:txBody>
      </p:sp>
      <p:sp>
        <p:nvSpPr>
          <p:cNvPr id="72705" name="Slide Number Placeholder 4"/>
          <p:cNvSpPr>
            <a:spLocks noGrp="1"/>
          </p:cNvSpPr>
          <p:nvPr>
            <p:ph type="sldNum" sz="quarter" idx="4294967295"/>
          </p:nvPr>
        </p:nvSpPr>
        <p:spPr bwMode="auto">
          <a:xfrm>
            <a:off x="8458200" y="0"/>
            <a:ext cx="6858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FC3DF44-05BE-44A1-90CF-0823C1B5215B}" type="slidenum">
              <a:rPr lang="en-US" altLang="en-US" sz="1200" smtClean="0">
                <a:cs typeface="Arial" panose="020B0604020202020204" pitchFamily="34" charset="0"/>
              </a:rPr>
              <a:pPr>
                <a:spcBef>
                  <a:spcPct val="0"/>
                </a:spcBef>
                <a:buFontTx/>
                <a:buNone/>
              </a:pPr>
              <a:t>13</a:t>
            </a:fld>
            <a:endParaRPr lang="en-US" altLang="en-US" sz="1200" dirty="0">
              <a:cs typeface="Arial" panose="020B0604020202020204" pitchFamily="34" charset="0"/>
            </a:endParaRPr>
          </a:p>
        </p:txBody>
      </p:sp>
      <p:pic>
        <p:nvPicPr>
          <p:cNvPr id="12" name="Picture 5" descr="C:\Documents and Settings\ComputerUser\Local Settings\Temporary Internet Files\Content.IE5\D81F31LJ\MP900321163[1].jpg"/>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bwMode="auto">
          <a:xfrm>
            <a:off x="585966" y="3352800"/>
            <a:ext cx="3781068"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bwMode="auto">
          <a:xfrm>
            <a:off x="5105400" y="1352156"/>
            <a:ext cx="3124199" cy="2354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Grp="1" noChangeArrowheads="1"/>
          </p:cNvSpPr>
          <p:nvPr>
            <p:ph type="title"/>
          </p:nvPr>
        </p:nvSpPr>
        <p:spPr/>
        <p:txBody>
          <a:bodyPr/>
          <a:lstStyle/>
          <a:p>
            <a:pPr eaLnBrk="1" hangingPunct="1"/>
            <a:r>
              <a:rPr lang="en-US" altLang="en-US" sz="3600" dirty="0"/>
              <a:t>Foundations and Framework, Volume 2</a:t>
            </a:r>
          </a:p>
        </p:txBody>
      </p:sp>
      <p:pic>
        <p:nvPicPr>
          <p:cNvPr id="7" name="Picture 1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727423" y="1600200"/>
            <a:ext cx="3498154" cy="4525963"/>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Lst>
        </p:spPr>
      </p:pic>
      <p:pic>
        <p:nvPicPr>
          <p:cNvPr id="9" name="Content Placeholder 8"/>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910300" y="1600200"/>
            <a:ext cx="3514399" cy="4525963"/>
          </a:xfrm>
          <a:prstGeom prst="rect">
            <a:avLst/>
          </a:prstGeom>
          <a:ln>
            <a:solidFill>
              <a:schemeClr val="tx1"/>
            </a:solidFill>
          </a:ln>
        </p:spPr>
      </p:pic>
      <p:sp>
        <p:nvSpPr>
          <p:cNvPr id="2" name="Slide Number Placeholder 1"/>
          <p:cNvSpPr>
            <a:spLocks noGrp="1"/>
          </p:cNvSpPr>
          <p:nvPr>
            <p:ph type="sldNum" sz="quarter" idx="10"/>
          </p:nvPr>
        </p:nvSpPr>
        <p:spPr/>
        <p:txBody>
          <a:bodyPr/>
          <a:lstStyle/>
          <a:p>
            <a:pPr>
              <a:defRPr/>
            </a:pPr>
            <a:fld id="{F46A5A40-63EC-476F-A0E9-9E03980C44D0}" type="slidenum">
              <a:rPr lang="en-US" altLang="en-US" smtClean="0"/>
              <a:pPr>
                <a:defRPr/>
              </a:pPr>
              <a:t>14</a:t>
            </a:fld>
            <a:endParaRPr lang="en-US" altLang="en-US" dirty="0"/>
          </a:p>
        </p:txBody>
      </p:sp>
      <p:sp>
        <p:nvSpPr>
          <p:cNvPr id="3" name="Right Arrow 2"/>
          <p:cNvSpPr/>
          <p:nvPr/>
        </p:nvSpPr>
        <p:spPr>
          <a:xfrm>
            <a:off x="94197" y="2095431"/>
            <a:ext cx="616212" cy="438253"/>
          </a:xfrm>
          <a:prstGeom prst="rightArrow">
            <a:avLst/>
          </a:prstGeom>
          <a:solidFill>
            <a:srgbClr val="FF6600"/>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ight Arrow 9"/>
          <p:cNvSpPr/>
          <p:nvPr/>
        </p:nvSpPr>
        <p:spPr>
          <a:xfrm>
            <a:off x="4306022" y="2087193"/>
            <a:ext cx="616212" cy="446491"/>
          </a:xfrm>
          <a:prstGeom prst="rightArrow">
            <a:avLst/>
          </a:prstGeom>
          <a:solidFill>
            <a:srgbClr val="FF6600"/>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7031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C:\Users\Patty\Desktop\WestEd TK 6-5-16\Flickr pics\hokey pokey 2.jpg"/>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a:stretch/>
        </p:blipFill>
        <p:spPr bwMode="auto">
          <a:xfrm>
            <a:off x="-35561" y="0"/>
            <a:ext cx="917956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1" name="TextBox 10"/>
          <p:cNvSpPr txBox="1">
            <a:spLocks noChangeArrowheads="1"/>
          </p:cNvSpPr>
          <p:nvPr/>
        </p:nvSpPr>
        <p:spPr bwMode="auto">
          <a:xfrm>
            <a:off x="3468688" y="1952625"/>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2" name="Title 1"/>
          <p:cNvSpPr>
            <a:spLocks noGrp="1"/>
          </p:cNvSpPr>
          <p:nvPr>
            <p:ph type="title"/>
          </p:nvPr>
        </p:nvSpPr>
        <p:spPr>
          <a:xfrm>
            <a:off x="3337560" y="10160"/>
            <a:ext cx="5791200" cy="1143000"/>
          </a:xfrm>
          <a:solidFill>
            <a:schemeClr val="bg1">
              <a:lumMod val="85000"/>
              <a:alpha val="60000"/>
            </a:schemeClr>
          </a:solidFill>
        </p:spPr>
        <p:txBody>
          <a:bodyPr/>
          <a:lstStyle/>
          <a:p>
            <a:r>
              <a:rPr lang="en-US" altLang="en-US" dirty="0"/>
              <a:t>Preschool Learning Foundations</a:t>
            </a:r>
            <a:endParaRPr lang="en-US" dirty="0"/>
          </a:p>
        </p:txBody>
      </p:sp>
      <p:sp>
        <p:nvSpPr>
          <p:cNvPr id="3" name="Content Placeholder 2"/>
          <p:cNvSpPr>
            <a:spLocks noGrp="1"/>
          </p:cNvSpPr>
          <p:nvPr>
            <p:ph sz="half" idx="1"/>
          </p:nvPr>
        </p:nvSpPr>
        <p:spPr>
          <a:xfrm>
            <a:off x="-5864" y="5410200"/>
            <a:ext cx="5416063" cy="1447800"/>
          </a:xfrm>
          <a:solidFill>
            <a:schemeClr val="bg1">
              <a:lumMod val="85000"/>
              <a:alpha val="60000"/>
            </a:schemeClr>
          </a:solidFill>
        </p:spPr>
        <p:txBody>
          <a:bodyPr/>
          <a:lstStyle/>
          <a:p>
            <a:pPr eaLnBrk="1" hangingPunct="1">
              <a:defRPr/>
            </a:pPr>
            <a:r>
              <a:rPr lang="en-US" altLang="en-US" sz="3200" b="1" dirty="0">
                <a:ea typeface="Arial" charset="0"/>
              </a:rPr>
              <a:t>High-quality programs</a:t>
            </a:r>
          </a:p>
          <a:p>
            <a:pPr eaLnBrk="1" hangingPunct="1">
              <a:defRPr/>
            </a:pPr>
            <a:r>
              <a:rPr lang="en-US" altLang="en-US" sz="3200" b="1" dirty="0">
                <a:ea typeface="Arial" charset="0"/>
              </a:rPr>
              <a:t>Appropriate support</a:t>
            </a:r>
            <a:endParaRPr lang="en-US" sz="3200" b="1" dirty="0"/>
          </a:p>
        </p:txBody>
      </p:sp>
      <p:sp>
        <p:nvSpPr>
          <p:cNvPr id="5" name="Slide Number Placeholder 4"/>
          <p:cNvSpPr>
            <a:spLocks noGrp="1"/>
          </p:cNvSpPr>
          <p:nvPr>
            <p:ph type="sldNum" sz="quarter" idx="10"/>
          </p:nvPr>
        </p:nvSpPr>
        <p:spPr/>
        <p:txBody>
          <a:bodyPr/>
          <a:lstStyle/>
          <a:p>
            <a:pPr>
              <a:defRPr/>
            </a:pPr>
            <a:fld id="{F03971D8-06FA-47EC-A725-DB07542D92A6}" type="slidenum">
              <a:rPr lang="en-US" altLang="en-US" smtClean="0"/>
              <a:pPr>
                <a:defRPr/>
              </a:pPr>
              <a:t>15</a:t>
            </a:fld>
            <a:endParaRPr lang="en-US" altLang="en-US" dirty="0"/>
          </a:p>
        </p:txBody>
      </p:sp>
      <p:sp>
        <p:nvSpPr>
          <p:cNvPr id="12" name="Rectangle 5"/>
          <p:cNvSpPr>
            <a:spLocks noChangeArrowheads="1"/>
          </p:cNvSpPr>
          <p:nvPr/>
        </p:nvSpPr>
        <p:spPr bwMode="auto">
          <a:xfrm>
            <a:off x="2439287" y="6627168"/>
            <a:ext cx="4265425" cy="230832"/>
          </a:xfrm>
          <a:prstGeom prst="rect">
            <a:avLst/>
          </a:prstGeom>
          <a:noFill/>
          <a:ln>
            <a:noFill/>
          </a:ln>
          <a:extLst/>
        </p:spPr>
        <p:txBody>
          <a:bodyPr wrap="squar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solidFill>
                  <a:schemeClr val="bg1"/>
                </a:solidFill>
                <a:cs typeface="Times New Roman" panose="02020603050405020304" pitchFamily="18" charset="0"/>
              </a:rPr>
              <a:t>©2017 California Department of Education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p:txBody>
          <a:bodyPr/>
          <a:lstStyle/>
          <a:p>
            <a:pPr marL="114300" eaLnBrk="1" hangingPunct="1"/>
            <a:br>
              <a:rPr lang="en-US" altLang="en-US" dirty="0"/>
            </a:br>
            <a:r>
              <a:rPr lang="en-US" altLang="en-US" dirty="0"/>
              <a:t>The Preschool Curriculum Framework</a:t>
            </a:r>
            <a:br>
              <a:rPr lang="en-US" altLang="en-US" dirty="0"/>
            </a:br>
            <a:endParaRPr lang="en-US" altLang="en-US" sz="3200" dirty="0"/>
          </a:p>
        </p:txBody>
      </p:sp>
      <p:pic>
        <p:nvPicPr>
          <p:cNvPr id="78850" name="Picture 2" descr="https://photos-6.dropbox.com/t/2/AAB5by6G3LQnOkrPAiCX5YqjFbTbqqASM8MDggoqyYDOdA/12/17293932/jpeg/32x32/3/1487030400/0/2/IMG_0254.JPG/EOXItfIEGLEDIAIoAg/qzMUWE3K3-Tm0cglOpeJSWkJ7EyMxnRFZ9K15-i9owY?dl=0&amp;size=800x600&amp;size_mode=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r="-510"/>
          <a:stretch>
            <a:fillRect/>
          </a:stretch>
        </p:blipFill>
        <p:spPr>
          <a:xfrm>
            <a:off x="457200" y="1600200"/>
            <a:ext cx="3733800" cy="4419600"/>
          </a:xfrm>
          <a:ln>
            <a:solidFill>
              <a:schemeClr val="tx1"/>
            </a:solidFill>
            <a:miter lim="800000"/>
            <a:headEnd/>
            <a:tailEnd/>
          </a:ln>
        </p:spPr>
      </p:pic>
      <p:sp>
        <p:nvSpPr>
          <p:cNvPr id="78851" name="Rectangle 3"/>
          <p:cNvSpPr>
            <a:spLocks noGrp="1" noChangeArrowheads="1"/>
          </p:cNvSpPr>
          <p:nvPr>
            <p:ph sz="half" idx="2"/>
          </p:nvPr>
        </p:nvSpPr>
        <p:spPr/>
        <p:txBody>
          <a:bodyPr/>
          <a:lstStyle/>
          <a:p>
            <a:pPr marL="0" indent="0" eaLnBrk="1" hangingPunct="1">
              <a:buFontTx/>
              <a:buNone/>
            </a:pPr>
            <a:r>
              <a:rPr lang="en-US" altLang="ja-JP" sz="3000" dirty="0"/>
              <a:t>“…presents strategies and information to enrich learning and development opportunities for all of California’s preschool children” </a:t>
            </a:r>
            <a:r>
              <a:rPr lang="en-US" altLang="ja-JP" sz="1800" dirty="0"/>
              <a:t>(</a:t>
            </a:r>
            <a:r>
              <a:rPr lang="en-US" altLang="en-US" sz="1800" dirty="0"/>
              <a:t>PCF, Vol. 1, p. v).</a:t>
            </a:r>
          </a:p>
        </p:txBody>
      </p:sp>
      <p:sp>
        <p:nvSpPr>
          <p:cNvPr id="2" name="Slide Number Placeholder 1"/>
          <p:cNvSpPr>
            <a:spLocks noGrp="1"/>
          </p:cNvSpPr>
          <p:nvPr>
            <p:ph type="sldNum" sz="quarter" idx="10"/>
          </p:nvPr>
        </p:nvSpPr>
        <p:spPr/>
        <p:txBody>
          <a:bodyPr/>
          <a:lstStyle/>
          <a:p>
            <a:pPr>
              <a:defRPr/>
            </a:pPr>
            <a:fld id="{F03971D8-06FA-47EC-A725-DB07542D92A6}" type="slidenum">
              <a:rPr lang="en-US" altLang="en-US" smtClean="0"/>
              <a:pPr>
                <a:defRPr/>
              </a:pPr>
              <a:t>16</a:t>
            </a:fld>
            <a:endParaRPr lang="en-US" alt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Physical Development</a:t>
            </a:r>
            <a:endParaRPr lang="en-US" dirty="0"/>
          </a:p>
        </p:txBody>
      </p:sp>
      <p:sp>
        <p:nvSpPr>
          <p:cNvPr id="80897"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CF0AF4C-8E59-4296-8F8C-EEA097B5BB65}" type="slidenum">
              <a:rPr lang="en-US" altLang="en-US" sz="1200" smtClean="0">
                <a:solidFill>
                  <a:srgbClr val="000000"/>
                </a:solidFill>
                <a:cs typeface="Arial" panose="020B0604020202020204" pitchFamily="34" charset="0"/>
              </a:rPr>
              <a:pPr>
                <a:spcBef>
                  <a:spcPct val="0"/>
                </a:spcBef>
                <a:buFontTx/>
                <a:buNone/>
              </a:pPr>
              <a:t>17</a:t>
            </a:fld>
            <a:endParaRPr lang="en-US" altLang="en-US" sz="1200" dirty="0">
              <a:solidFill>
                <a:srgbClr val="000000"/>
              </a:solidFill>
              <a:cs typeface="Arial" panose="020B0604020202020204" pitchFamily="34" charset="0"/>
            </a:endParaRPr>
          </a:p>
        </p:txBody>
      </p:sp>
      <p:graphicFrame>
        <p:nvGraphicFramePr>
          <p:cNvPr id="5" name="Group 343"/>
          <p:cNvGraphicFramePr>
            <a:graphicFrameLocks noGrp="1"/>
          </p:cNvGraphicFramePr>
          <p:nvPr>
            <p:extLst>
              <p:ext uri="{D42A27DB-BD31-4B8C-83A1-F6EECF244321}">
                <p14:modId xmlns:p14="http://schemas.microsoft.com/office/powerpoint/2010/main" val="46409767"/>
              </p:ext>
            </p:extLst>
          </p:nvPr>
        </p:nvGraphicFramePr>
        <p:xfrm>
          <a:off x="936625" y="1333041"/>
          <a:ext cx="7270750" cy="5019688"/>
        </p:xfrm>
        <a:graphic>
          <a:graphicData uri="http://schemas.openxmlformats.org/drawingml/2006/table">
            <a:tbl>
              <a:tblPr/>
              <a:tblGrid>
                <a:gridCol w="2771775">
                  <a:extLst>
                    <a:ext uri="{9D8B030D-6E8A-4147-A177-3AD203B41FA5}">
                      <a16:colId xmlns:a16="http://schemas.microsoft.com/office/drawing/2014/main" val="2498328836"/>
                    </a:ext>
                  </a:extLst>
                </a:gridCol>
                <a:gridCol w="4498975">
                  <a:extLst>
                    <a:ext uri="{9D8B030D-6E8A-4147-A177-3AD203B41FA5}">
                      <a16:colId xmlns:a16="http://schemas.microsoft.com/office/drawing/2014/main" val="2251155618"/>
                    </a:ext>
                  </a:extLst>
                </a:gridCol>
              </a:tblGrid>
              <a:tr h="457200">
                <a:tc>
                  <a:txBody>
                    <a:bodyPr/>
                    <a:lstStyle>
                      <a:lvl1pPr>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Strands</a:t>
                      </a:r>
                      <a:endParaRPr kumimoji="0" lang="en-US" altLang="en-US" sz="24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91456" marR="9145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F8C6A"/>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Substrands</a:t>
                      </a:r>
                      <a:endParaRPr kumimoji="0" lang="en-US" altLang="en-US" sz="24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91456" marR="9145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F8C6A"/>
                    </a:solidFill>
                  </a:tcPr>
                </a:tc>
                <a:extLst>
                  <a:ext uri="{0D108BD9-81ED-4DB2-BD59-A6C34878D82A}">
                    <a16:rowId xmlns:a16="http://schemas.microsoft.com/office/drawing/2014/main" val="3625371771"/>
                  </a:ext>
                </a:extLst>
              </a:tr>
              <a:tr h="423863">
                <a:tc rowSpan="3">
                  <a:txBody>
                    <a:bodyPr/>
                    <a:lstStyle>
                      <a:lvl1pPr>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Fundamental Movement Skills</a:t>
                      </a:r>
                    </a:p>
                  </a:txBody>
                  <a:tcPr marL="91456" marR="9145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1.0  Balance</a:t>
                      </a:r>
                      <a:endParaRPr kumimoji="0" lang="en-US" alt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56" marR="9145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938291511"/>
                  </a:ext>
                </a:extLst>
              </a:tr>
              <a:tr h="423863">
                <a:tc vMerge="1">
                  <a:txBody>
                    <a:bodyPr/>
                    <a:lstStyle/>
                    <a:p>
                      <a:endParaRPr lang="en-US"/>
                    </a:p>
                  </a:txBody>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2.0  Locomotor Skills</a:t>
                      </a:r>
                      <a:endParaRPr kumimoji="0" lang="en-US" alt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56" marR="9145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099158084"/>
                  </a:ext>
                </a:extLst>
              </a:tr>
              <a:tr h="514350">
                <a:tc vMerge="1">
                  <a:txBody>
                    <a:bodyPr/>
                    <a:lstStyle/>
                    <a:p>
                      <a:endParaRPr lang="en-US"/>
                    </a:p>
                  </a:txBody>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3.0  Manipulative Skills</a:t>
                      </a:r>
                      <a:endParaRPr kumimoji="0" lang="en-US" alt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56" marR="9145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968628356"/>
                  </a:ext>
                </a:extLst>
              </a:tr>
              <a:tr h="420688">
                <a:tc rowSpan="3">
                  <a:txBody>
                    <a:bodyPr/>
                    <a:lstStyle>
                      <a:lvl1pPr>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Perceptual-Motor Skills and Movement Concepts</a:t>
                      </a:r>
                    </a:p>
                  </a:txBody>
                  <a:tcPr marL="91456" marR="9145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1.0  Body Awareness</a:t>
                      </a:r>
                      <a:endParaRPr kumimoji="0" lang="en-US" alt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56" marR="9145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121657594"/>
                  </a:ext>
                </a:extLst>
              </a:tr>
              <a:tr h="422275">
                <a:tc vMerge="1">
                  <a:txBody>
                    <a:bodyPr/>
                    <a:lstStyle/>
                    <a:p>
                      <a:endParaRPr lang="en-US"/>
                    </a:p>
                  </a:txBody>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2.0  Spatial Awareness</a:t>
                      </a:r>
                      <a:endParaRPr kumimoji="0" lang="en-US" alt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56" marR="9145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657883191"/>
                  </a:ext>
                </a:extLst>
              </a:tr>
              <a:tr h="420688">
                <a:tc vMerge="1">
                  <a:txBody>
                    <a:bodyPr/>
                    <a:lstStyle/>
                    <a:p>
                      <a:endParaRPr lang="en-US"/>
                    </a:p>
                  </a:txBody>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3.0  Directional Awareness</a:t>
                      </a:r>
                      <a:endParaRPr kumimoji="0" lang="en-US" alt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56" marR="9145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840118443"/>
                  </a:ext>
                </a:extLst>
              </a:tr>
              <a:tr h="423863">
                <a:tc rowSpan="3">
                  <a:txBody>
                    <a:bodyPr/>
                    <a:lstStyle>
                      <a:lvl1pPr>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Active Physical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Play</a:t>
                      </a:r>
                    </a:p>
                  </a:txBody>
                  <a:tcPr marL="91456" marR="9145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1.0  Active Participation</a:t>
                      </a:r>
                      <a:endParaRPr kumimoji="0" lang="en-US" alt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56" marR="9145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047778418"/>
                  </a:ext>
                </a:extLst>
              </a:tr>
              <a:tr h="423863">
                <a:tc vMerge="1">
                  <a:txBody>
                    <a:bodyPr/>
                    <a:lstStyle/>
                    <a:p>
                      <a:endParaRPr lang="en-US"/>
                    </a:p>
                  </a:txBody>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2.0  Cardiovascular Endurance</a:t>
                      </a:r>
                      <a:endParaRPr kumimoji="0" lang="en-US" alt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56" marR="9145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314892393"/>
                  </a:ext>
                </a:extLst>
              </a:tr>
              <a:tr h="1089025">
                <a:tc vMerge="1">
                  <a:txBody>
                    <a:bodyPr/>
                    <a:lstStyle/>
                    <a:p>
                      <a:endParaRPr lang="en-US"/>
                    </a:p>
                  </a:txBody>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3.0  Muscular Strength, Muscular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       Endurance and  Flexibility</a:t>
                      </a:r>
                    </a:p>
                  </a:txBody>
                  <a:tcPr marL="91456" marR="9145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264988937"/>
                  </a:ext>
                </a:extLst>
              </a:tr>
            </a:tbl>
          </a:graphicData>
        </a:graphic>
      </p:graphicFrame>
      <p:sp>
        <p:nvSpPr>
          <p:cNvPr id="7" name="Right Arrow 6"/>
          <p:cNvSpPr>
            <a:spLocks noChangeArrowheads="1"/>
          </p:cNvSpPr>
          <p:nvPr/>
        </p:nvSpPr>
        <p:spPr bwMode="auto">
          <a:xfrm>
            <a:off x="152400" y="2200262"/>
            <a:ext cx="977900" cy="484187"/>
          </a:xfrm>
          <a:prstGeom prst="rightArrow">
            <a:avLst>
              <a:gd name="adj1" fmla="val 50000"/>
              <a:gd name="adj2" fmla="val 49996"/>
            </a:avLst>
          </a:prstGeom>
          <a:gradFill rotWithShape="1">
            <a:gsLst>
              <a:gs pos="0">
                <a:srgbClr val="FF9383"/>
              </a:gs>
              <a:gs pos="100000">
                <a:srgbClr val="EF3B00"/>
              </a:gs>
            </a:gsLst>
            <a:lin ang="5400000"/>
          </a:gradFill>
          <a:ln w="9525">
            <a:solidFill>
              <a:srgbClr val="D34412"/>
            </a:solidFill>
            <a:miter lim="800000"/>
            <a:headEnd/>
            <a:tailEnd/>
          </a:ln>
          <a:effectLst>
            <a:outerShdw blurRad="40000" dist="23000" dir="5400000" rotWithShape="0">
              <a:srgbClr val="808080">
                <a:alpha val="34998"/>
              </a:srgbClr>
            </a:outerShdw>
          </a:effec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dirty="0">
              <a:solidFill>
                <a:srgbClr val="FFFFFF"/>
              </a:solidFill>
            </a:endParaRPr>
          </a:p>
        </p:txBody>
      </p:sp>
      <p:sp>
        <p:nvSpPr>
          <p:cNvPr id="8" name="Right Arrow 7"/>
          <p:cNvSpPr>
            <a:spLocks noChangeArrowheads="1"/>
          </p:cNvSpPr>
          <p:nvPr/>
        </p:nvSpPr>
        <p:spPr bwMode="auto">
          <a:xfrm>
            <a:off x="152400" y="3551670"/>
            <a:ext cx="977900" cy="484188"/>
          </a:xfrm>
          <a:prstGeom prst="rightArrow">
            <a:avLst>
              <a:gd name="adj1" fmla="val 50000"/>
              <a:gd name="adj2" fmla="val 49996"/>
            </a:avLst>
          </a:prstGeom>
          <a:gradFill rotWithShape="1">
            <a:gsLst>
              <a:gs pos="0">
                <a:srgbClr val="FF9383"/>
              </a:gs>
              <a:gs pos="100000">
                <a:srgbClr val="EF3B00"/>
              </a:gs>
            </a:gsLst>
            <a:lin ang="5400000"/>
          </a:gradFill>
          <a:ln w="9525">
            <a:solidFill>
              <a:srgbClr val="D34412"/>
            </a:solidFill>
            <a:miter lim="800000"/>
            <a:headEnd/>
            <a:tailEnd/>
          </a:ln>
          <a:effectLst>
            <a:outerShdw blurRad="40000" dist="23000" dir="5400000" rotWithShape="0">
              <a:srgbClr val="808080">
                <a:alpha val="34998"/>
              </a:srgbClr>
            </a:outerShdw>
          </a:effec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dirty="0">
              <a:solidFill>
                <a:srgbClr val="FFFFFF"/>
              </a:solidFill>
            </a:endParaRPr>
          </a:p>
        </p:txBody>
      </p:sp>
      <p:sp>
        <p:nvSpPr>
          <p:cNvPr id="9" name="Right Arrow 8"/>
          <p:cNvSpPr>
            <a:spLocks noChangeArrowheads="1"/>
          </p:cNvSpPr>
          <p:nvPr/>
        </p:nvSpPr>
        <p:spPr bwMode="auto">
          <a:xfrm>
            <a:off x="152400" y="4752404"/>
            <a:ext cx="977900" cy="484188"/>
          </a:xfrm>
          <a:prstGeom prst="rightArrow">
            <a:avLst>
              <a:gd name="adj1" fmla="val 50000"/>
              <a:gd name="adj2" fmla="val 49996"/>
            </a:avLst>
          </a:prstGeom>
          <a:gradFill rotWithShape="1">
            <a:gsLst>
              <a:gs pos="0">
                <a:srgbClr val="FF9383"/>
              </a:gs>
              <a:gs pos="100000">
                <a:srgbClr val="EF3B00"/>
              </a:gs>
            </a:gsLst>
            <a:lin ang="5400000"/>
          </a:gradFill>
          <a:ln w="9525">
            <a:solidFill>
              <a:srgbClr val="D34412"/>
            </a:solidFill>
            <a:miter lim="800000"/>
            <a:headEnd/>
            <a:tailEnd/>
          </a:ln>
          <a:effectLst>
            <a:outerShdw blurRad="40000" dist="23000" dir="5400000" rotWithShape="0">
              <a:srgbClr val="808080">
                <a:alpha val="34998"/>
              </a:srgbClr>
            </a:outerShdw>
          </a:effec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4"/>
          <p:cNvSpPr>
            <a:spLocks noGrp="1" noChangeArrowheads="1"/>
          </p:cNvSpPr>
          <p:nvPr>
            <p:ph type="title"/>
          </p:nvPr>
        </p:nvSpPr>
        <p:spPr/>
        <p:txBody>
          <a:bodyPr/>
          <a:lstStyle/>
          <a:p>
            <a:r>
              <a:rPr lang="en-US" altLang="en-US" sz="4000" dirty="0"/>
              <a:t>Which Substrand Am I?</a:t>
            </a:r>
          </a:p>
        </p:txBody>
      </p:sp>
      <p:pic>
        <p:nvPicPr>
          <p:cNvPr id="82947" name="Picture 7" descr="active participation"/>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171231" y="1581150"/>
            <a:ext cx="1924269" cy="1276809"/>
          </a:xfrm>
        </p:spPr>
      </p:pic>
      <p:sp>
        <p:nvSpPr>
          <p:cNvPr id="82946" name="Rectangle 6"/>
          <p:cNvSpPr>
            <a:spLocks noGrp="1" noChangeArrowheads="1"/>
          </p:cNvSpPr>
          <p:nvPr>
            <p:ph sz="half" idx="2"/>
          </p:nvPr>
        </p:nvSpPr>
        <p:spPr>
          <a:xfrm>
            <a:off x="5319712" y="1600200"/>
            <a:ext cx="3824288" cy="4525963"/>
          </a:xfrm>
        </p:spPr>
        <p:txBody>
          <a:bodyPr/>
          <a:lstStyle/>
          <a:p>
            <a:r>
              <a:rPr lang="en-US" altLang="en-US" sz="2800" dirty="0"/>
              <a:t>Match pictures to the strand/ substrand cards.</a:t>
            </a:r>
          </a:p>
          <a:p>
            <a:r>
              <a:rPr lang="en-US" altLang="en-US" sz="2800" dirty="0"/>
              <a:t>Each picture can only be used once.</a:t>
            </a:r>
          </a:p>
          <a:p>
            <a:r>
              <a:rPr lang="en-US" altLang="en-US" sz="2800" dirty="0"/>
              <a:t>Use the physical development foundations for help!</a:t>
            </a:r>
          </a:p>
        </p:txBody>
      </p:sp>
      <p:sp>
        <p:nvSpPr>
          <p:cNvPr id="82956" name="Slide Number Placeholder 1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69EE3AE-4897-4BEC-90CB-CC4400A857C5}" type="slidenum">
              <a:rPr lang="en-US" altLang="en-US" sz="1200" smtClean="0">
                <a:cs typeface="Arial" panose="020B0604020202020204" pitchFamily="34" charset="0"/>
              </a:rPr>
              <a:pPr>
                <a:spcBef>
                  <a:spcPct val="0"/>
                </a:spcBef>
                <a:buFontTx/>
                <a:buNone/>
              </a:pPr>
              <a:t>18</a:t>
            </a:fld>
            <a:endParaRPr lang="en-US" altLang="en-US" sz="1200" dirty="0">
              <a:cs typeface="Arial" panose="020B0604020202020204" pitchFamily="34" charset="0"/>
            </a:endParaRPr>
          </a:p>
        </p:txBody>
      </p:sp>
      <p:pic>
        <p:nvPicPr>
          <p:cNvPr id="82948" name="Picture 8" descr="Body Parts Word Sear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447800"/>
            <a:ext cx="1219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10" descr="bowling_cli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3124200"/>
            <a:ext cx="127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11" descr="cardiovascula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4800600"/>
            <a:ext cx="10636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Picture 12" descr="direction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888" y="3208337"/>
            <a:ext cx="192087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2" name="Picture 13" descr="Kangaroo_jumpi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0" y="1600200"/>
            <a:ext cx="1905000"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3" name="Picture 14" descr="spacewalk"/>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4800600"/>
            <a:ext cx="19050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4" name="Picture 15" descr="funny_hamster_weight_lift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7600" y="3200400"/>
            <a:ext cx="16891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5" name="Picture 16" descr="tightrop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81400" y="4800600"/>
            <a:ext cx="1738313"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5"/>
          <p:cNvSpPr>
            <a:spLocks noChangeArrowheads="1"/>
          </p:cNvSpPr>
          <p:nvPr/>
        </p:nvSpPr>
        <p:spPr bwMode="auto">
          <a:xfrm>
            <a:off x="0" y="6582477"/>
            <a:ext cx="91440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defTabSz="457200" eaLnBrk="0" hangingPunct="0">
              <a:defRPr>
                <a:solidFill>
                  <a:schemeClr val="tx1"/>
                </a:solidFill>
                <a:latin typeface="Arial" charset="0"/>
                <a:ea typeface="Arial" charset="0"/>
                <a:cs typeface="Arial" charset="0"/>
              </a:defRPr>
            </a:lvl1pPr>
            <a:lvl2pPr marL="742950" indent="-285750" defTabSz="457200" eaLnBrk="0" hangingPunct="0">
              <a:defRPr>
                <a:solidFill>
                  <a:schemeClr val="tx1"/>
                </a:solidFill>
                <a:latin typeface="Arial" charset="0"/>
                <a:ea typeface="Arial" charset="0"/>
                <a:cs typeface="Arial" charset="0"/>
              </a:defRPr>
            </a:lvl2pPr>
            <a:lvl3pPr marL="1143000" indent="-228600" defTabSz="457200" eaLnBrk="0" hangingPunct="0">
              <a:defRPr>
                <a:solidFill>
                  <a:schemeClr val="tx1"/>
                </a:solidFill>
                <a:latin typeface="Arial" charset="0"/>
                <a:ea typeface="Arial" charset="0"/>
                <a:cs typeface="Arial" charset="0"/>
              </a:defRPr>
            </a:lvl3pPr>
            <a:lvl4pPr marL="1600200" indent="-228600" defTabSz="457200" eaLnBrk="0" hangingPunct="0">
              <a:defRPr>
                <a:solidFill>
                  <a:schemeClr val="tx1"/>
                </a:solidFill>
                <a:latin typeface="Arial" charset="0"/>
                <a:ea typeface="Arial" charset="0"/>
                <a:cs typeface="Arial" charset="0"/>
              </a:defRPr>
            </a:lvl4pPr>
            <a:lvl5pPr marL="2057400" indent="-228600" defTabSz="457200" eaLnBrk="0" hangingPunct="0">
              <a:defRPr>
                <a:solidFill>
                  <a:schemeClr val="tx1"/>
                </a:solidFill>
                <a:latin typeface="Arial" charset="0"/>
                <a:ea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ea typeface="Arial" charset="0"/>
                <a:cs typeface="Arial" charset="0"/>
              </a:defRPr>
            </a:lvl9pPr>
          </a:lstStyle>
          <a:p>
            <a:pPr algn="ctr">
              <a:defRPr/>
            </a:pPr>
            <a:r>
              <a:rPr lang="en-US" altLang="en-US" sz="900" dirty="0">
                <a:solidFill>
                  <a:srgbClr val="000000"/>
                </a:solidFill>
                <a:ea typeface="ＭＳ Ｐゴシック" charset="-128"/>
                <a:cs typeface="Times New Roman" charset="0"/>
              </a:rPr>
              <a:t>©2017 California Department of Education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438401" y="1386840"/>
            <a:ext cx="4522470" cy="5227974"/>
          </a:xfrm>
        </p:spPr>
      </p:pic>
      <p:sp>
        <p:nvSpPr>
          <p:cNvPr id="3" name="Title 2"/>
          <p:cNvSpPr>
            <a:spLocks noGrp="1"/>
          </p:cNvSpPr>
          <p:nvPr>
            <p:ph type="title"/>
          </p:nvPr>
        </p:nvSpPr>
        <p:spPr>
          <a:xfrm>
            <a:off x="457200" y="106362"/>
            <a:ext cx="8229600" cy="1143000"/>
          </a:xfrm>
        </p:spPr>
        <p:txBody>
          <a:bodyPr/>
          <a:lstStyle/>
          <a:p>
            <a:r>
              <a:rPr lang="en-US" altLang="en-US" dirty="0">
                <a:latin typeface="Arial" panose="020B0604020202020204" pitchFamily="34" charset="0"/>
                <a:cs typeface="Arial" panose="020B0604020202020204" pitchFamily="34" charset="0"/>
              </a:rPr>
              <a:t>Physical Development Foundations Map</a:t>
            </a:r>
            <a:endParaRPr lang="en-US" dirty="0"/>
          </a:p>
        </p:txBody>
      </p:sp>
      <p:sp>
        <p:nvSpPr>
          <p:cNvPr id="2" name="Slide Number Placeholder 1"/>
          <p:cNvSpPr>
            <a:spLocks noGrp="1"/>
          </p:cNvSpPr>
          <p:nvPr>
            <p:ph type="sldNum" sz="quarter" idx="10"/>
          </p:nvPr>
        </p:nvSpPr>
        <p:spPr/>
        <p:txBody>
          <a:bodyPr/>
          <a:lstStyle/>
          <a:p>
            <a:pPr>
              <a:defRPr/>
            </a:pPr>
            <a:fld id="{B637E3F9-7ABA-4063-819B-44C24FAB3C2F}" type="slidenum">
              <a:rPr lang="en-US" altLang="en-US" smtClean="0"/>
              <a:pPr>
                <a:defRPr/>
              </a:pPr>
              <a:t>19</a:t>
            </a:fld>
            <a:endParaRPr lang="en-US" altLang="en-US" dirty="0"/>
          </a:p>
        </p:txBody>
      </p:sp>
      <p:sp>
        <p:nvSpPr>
          <p:cNvPr id="14" name="AutoShape 2"/>
          <p:cNvSpPr>
            <a:spLocks noChangeArrowheads="1"/>
          </p:cNvSpPr>
          <p:nvPr/>
        </p:nvSpPr>
        <p:spPr bwMode="auto">
          <a:xfrm>
            <a:off x="381000" y="1524000"/>
            <a:ext cx="990600" cy="381000"/>
          </a:xfrm>
          <a:prstGeom prst="wedgeRectCallout">
            <a:avLst>
              <a:gd name="adj1" fmla="val 275582"/>
              <a:gd name="adj2" fmla="val 72833"/>
            </a:avLst>
          </a:prstGeom>
          <a:solidFill>
            <a:srgbClr val="FFFFCC"/>
          </a:solidFill>
          <a:ln w="9525">
            <a:solidFill>
              <a:schemeClr val="tx1"/>
            </a:solidFill>
            <a:miter lim="800000"/>
            <a:headEnd/>
            <a:tailEnd/>
          </a:ln>
          <a:effectLst>
            <a:outerShdw blurRad="63500" dist="107763" dir="2700000" algn="ctr" rotWithShape="0">
              <a:schemeClr val="bg2">
                <a:alpha val="74997"/>
              </a:schemeClr>
            </a:outerShdw>
          </a:effectLst>
        </p:spPr>
        <p:txBody>
          <a:bodyPr/>
          <a:lstStyle/>
          <a:p>
            <a:pPr algn="ctr" eaLnBrk="1" hangingPunct="1">
              <a:defRPr/>
            </a:pPr>
            <a:r>
              <a:rPr lang="en-US" sz="2000" b="1" dirty="0">
                <a:latin typeface="Arial" charset="0"/>
                <a:ea typeface="ＭＳ Ｐゴシック" charset="-128"/>
                <a:cs typeface="ＭＳ Ｐゴシック" charset="-128"/>
              </a:rPr>
              <a:t>Strand</a:t>
            </a:r>
          </a:p>
        </p:txBody>
      </p:sp>
      <p:sp>
        <p:nvSpPr>
          <p:cNvPr id="15" name="AutoShape 4"/>
          <p:cNvSpPr>
            <a:spLocks noChangeArrowheads="1"/>
          </p:cNvSpPr>
          <p:nvPr/>
        </p:nvSpPr>
        <p:spPr bwMode="auto">
          <a:xfrm>
            <a:off x="472442" y="4160838"/>
            <a:ext cx="1143000" cy="381000"/>
          </a:xfrm>
          <a:prstGeom prst="wedgeRectCallout">
            <a:avLst>
              <a:gd name="adj1" fmla="val 137611"/>
              <a:gd name="adj2" fmla="val 31167"/>
            </a:avLst>
          </a:prstGeom>
          <a:solidFill>
            <a:srgbClr val="FFFFCC"/>
          </a:solidFill>
          <a:ln w="9525">
            <a:solidFill>
              <a:schemeClr val="tx1"/>
            </a:solidFill>
            <a:miter lim="800000"/>
            <a:headEnd/>
            <a:tailEnd/>
          </a:ln>
          <a:effectLst>
            <a:outerShdw blurRad="63500" dist="107763" dir="2700000" algn="ctr" rotWithShape="0">
              <a:schemeClr val="bg2">
                <a:alpha val="74997"/>
              </a:schemeClr>
            </a:outerShdw>
          </a:effectLst>
        </p:spPr>
        <p:txBody>
          <a:bodyPr/>
          <a:lstStyle/>
          <a:p>
            <a:pPr algn="ctr" eaLnBrk="1" hangingPunct="1">
              <a:defRPr/>
            </a:pPr>
            <a:r>
              <a:rPr lang="en-US" sz="2000" b="1" dirty="0">
                <a:latin typeface="Arial" charset="0"/>
                <a:ea typeface="ＭＳ Ｐゴシック" charset="-128"/>
                <a:cs typeface="ＭＳ Ｐゴシック" charset="-128"/>
              </a:rPr>
              <a:t>Domain</a:t>
            </a:r>
          </a:p>
        </p:txBody>
      </p:sp>
      <p:sp>
        <p:nvSpPr>
          <p:cNvPr id="16" name="AutoShape 7"/>
          <p:cNvSpPr>
            <a:spLocks noChangeArrowheads="1"/>
          </p:cNvSpPr>
          <p:nvPr/>
        </p:nvSpPr>
        <p:spPr bwMode="auto">
          <a:xfrm>
            <a:off x="7331394" y="2103438"/>
            <a:ext cx="765175" cy="454025"/>
          </a:xfrm>
          <a:prstGeom prst="wedgeRectCallout">
            <a:avLst>
              <a:gd name="adj1" fmla="val -186139"/>
              <a:gd name="adj2" fmla="val 34463"/>
            </a:avLst>
          </a:prstGeom>
          <a:solidFill>
            <a:srgbClr val="FFFFCC"/>
          </a:solidFill>
          <a:ln w="9525">
            <a:solidFill>
              <a:schemeClr val="tx1"/>
            </a:solidFill>
            <a:miter lim="800000"/>
            <a:headEnd/>
            <a:tailEnd/>
          </a:ln>
          <a:effectLst>
            <a:outerShdw blurRad="63500" dist="107763" dir="2700000" algn="ctr" rotWithShape="0">
              <a:schemeClr val="bg2">
                <a:alpha val="74997"/>
              </a:schemeClr>
            </a:outerShdw>
          </a:effectLst>
        </p:spPr>
        <p:txBody>
          <a:bodyPr/>
          <a:lstStyle/>
          <a:p>
            <a:pPr algn="ctr" eaLnBrk="1" hangingPunct="1">
              <a:defRPr/>
            </a:pPr>
            <a:r>
              <a:rPr lang="en-US" sz="2000" b="1" dirty="0">
                <a:latin typeface="Arial" charset="0"/>
                <a:ea typeface="ＭＳ Ｐゴシック" charset="-128"/>
                <a:cs typeface="ＭＳ Ｐゴシック" charset="-128"/>
              </a:rPr>
              <a:t>Age</a:t>
            </a:r>
          </a:p>
        </p:txBody>
      </p:sp>
      <p:sp>
        <p:nvSpPr>
          <p:cNvPr id="17" name="AutoShape 8"/>
          <p:cNvSpPr>
            <a:spLocks noChangeArrowheads="1"/>
          </p:cNvSpPr>
          <p:nvPr/>
        </p:nvSpPr>
        <p:spPr bwMode="auto">
          <a:xfrm>
            <a:off x="381000" y="2103438"/>
            <a:ext cx="1447800" cy="411162"/>
          </a:xfrm>
          <a:prstGeom prst="wedgeRectCallout">
            <a:avLst>
              <a:gd name="adj1" fmla="val 119498"/>
              <a:gd name="adj2" fmla="val 11054"/>
            </a:avLst>
          </a:prstGeom>
          <a:solidFill>
            <a:srgbClr val="FFFFCC"/>
          </a:solidFill>
          <a:ln w="9525">
            <a:solidFill>
              <a:schemeClr val="tx1"/>
            </a:solidFill>
            <a:miter lim="800000"/>
            <a:headEnd/>
            <a:tailEnd/>
          </a:ln>
          <a:effectLst>
            <a:outerShdw blurRad="63500" dist="107763" dir="2700000" algn="ctr" rotWithShape="0">
              <a:schemeClr val="bg2">
                <a:alpha val="74997"/>
              </a:schemeClr>
            </a:outerShdw>
          </a:effectLst>
        </p:spPr>
        <p:txBody>
          <a:bodyPr/>
          <a:lstStyle/>
          <a:p>
            <a:pPr algn="ctr" eaLnBrk="1" hangingPunct="1">
              <a:defRPr/>
            </a:pPr>
            <a:r>
              <a:rPr lang="en-US" sz="2000" b="1" dirty="0">
                <a:latin typeface="Arial" charset="0"/>
                <a:ea typeface="ＭＳ Ｐゴシック" charset="-128"/>
                <a:cs typeface="ＭＳ Ｐゴシック" charset="-128"/>
              </a:rPr>
              <a:t>Substrand</a:t>
            </a:r>
          </a:p>
        </p:txBody>
      </p:sp>
      <p:sp>
        <p:nvSpPr>
          <p:cNvPr id="18" name="AutoShape 9"/>
          <p:cNvSpPr>
            <a:spLocks noChangeArrowheads="1"/>
          </p:cNvSpPr>
          <p:nvPr/>
        </p:nvSpPr>
        <p:spPr bwMode="auto">
          <a:xfrm>
            <a:off x="7277100" y="4800600"/>
            <a:ext cx="1562100" cy="381000"/>
          </a:xfrm>
          <a:prstGeom prst="wedgeRectCallout">
            <a:avLst>
              <a:gd name="adj1" fmla="val -94347"/>
              <a:gd name="adj2" fmla="val -101417"/>
            </a:avLst>
          </a:prstGeom>
          <a:solidFill>
            <a:srgbClr val="FFFFCC"/>
          </a:solidFill>
          <a:ln w="9525">
            <a:solidFill>
              <a:schemeClr val="tx1"/>
            </a:solidFill>
            <a:miter lim="800000"/>
            <a:headEnd/>
            <a:tailEnd/>
          </a:ln>
          <a:effectLst>
            <a:outerShdw blurRad="63500" dist="107763" dir="2700000" algn="ctr" rotWithShape="0">
              <a:schemeClr val="bg2">
                <a:alpha val="74997"/>
              </a:schemeClr>
            </a:outerShdw>
          </a:effectLst>
        </p:spPr>
        <p:txBody>
          <a:bodyPr/>
          <a:lstStyle/>
          <a:p>
            <a:pPr algn="ctr" eaLnBrk="1" hangingPunct="1">
              <a:defRPr/>
            </a:pPr>
            <a:r>
              <a:rPr lang="en-US" sz="2000" b="1" dirty="0">
                <a:latin typeface="Arial" charset="0"/>
                <a:ea typeface="ＭＳ Ｐゴシック" charset="-128"/>
                <a:cs typeface="ＭＳ Ｐゴシック" charset="-128"/>
              </a:rPr>
              <a:t>Examples</a:t>
            </a:r>
          </a:p>
        </p:txBody>
      </p:sp>
      <p:sp>
        <p:nvSpPr>
          <p:cNvPr id="19" name="AutoShape 10"/>
          <p:cNvSpPr>
            <a:spLocks noChangeArrowheads="1"/>
          </p:cNvSpPr>
          <p:nvPr/>
        </p:nvSpPr>
        <p:spPr bwMode="auto">
          <a:xfrm>
            <a:off x="6858000" y="2682081"/>
            <a:ext cx="1828800" cy="342900"/>
          </a:xfrm>
          <a:prstGeom prst="wedgeRectCallout">
            <a:avLst>
              <a:gd name="adj1" fmla="val -78444"/>
              <a:gd name="adj2" fmla="val -29412"/>
            </a:avLst>
          </a:prstGeom>
          <a:solidFill>
            <a:srgbClr val="FFFFCC"/>
          </a:solidFill>
          <a:ln w="9525">
            <a:solidFill>
              <a:schemeClr val="tx1"/>
            </a:solidFill>
            <a:miter lim="800000"/>
            <a:headEnd/>
            <a:tailEnd/>
          </a:ln>
          <a:effectLst>
            <a:outerShdw blurRad="63500" dist="107763" dir="2700000" algn="ctr" rotWithShape="0">
              <a:schemeClr val="bg2">
                <a:alpha val="74997"/>
              </a:schemeClr>
            </a:outerShdw>
          </a:effectLst>
        </p:spPr>
        <p:txBody>
          <a:bodyPr/>
          <a:lstStyle/>
          <a:p>
            <a:pPr algn="ctr" eaLnBrk="1" hangingPunct="1">
              <a:defRPr/>
            </a:pPr>
            <a:r>
              <a:rPr lang="en-US" sz="2000" b="1" dirty="0">
                <a:latin typeface="Arial" charset="0"/>
                <a:ea typeface="ＭＳ Ｐゴシック" charset="-128"/>
                <a:cs typeface="ＭＳ Ｐゴシック" charset="-128"/>
              </a:rPr>
              <a:t>Foundation</a:t>
            </a:r>
          </a:p>
        </p:txBody>
      </p:sp>
      <p:sp>
        <p:nvSpPr>
          <p:cNvPr id="12" name="AutoShape 9"/>
          <p:cNvSpPr>
            <a:spLocks noChangeArrowheads="1"/>
          </p:cNvSpPr>
          <p:nvPr/>
        </p:nvSpPr>
        <p:spPr bwMode="auto">
          <a:xfrm>
            <a:off x="457200" y="5181600"/>
            <a:ext cx="1768475" cy="685800"/>
          </a:xfrm>
          <a:prstGeom prst="wedgeRectCallout">
            <a:avLst>
              <a:gd name="adj1" fmla="val 98867"/>
              <a:gd name="adj2" fmla="val 93472"/>
            </a:avLst>
          </a:prstGeom>
          <a:solidFill>
            <a:srgbClr val="FFFFCC"/>
          </a:solidFill>
          <a:ln w="9525">
            <a:solidFill>
              <a:schemeClr val="tx1"/>
            </a:solidFill>
            <a:miter lim="800000"/>
            <a:headEnd/>
            <a:tailEnd/>
          </a:ln>
          <a:effectLst>
            <a:outerShdw blurRad="63500" dist="107763" dir="2700000" algn="ctr" rotWithShape="0">
              <a:schemeClr val="bg2">
                <a:alpha val="74997"/>
              </a:schemeClr>
            </a:outerShdw>
          </a:effectLst>
        </p:spPr>
        <p:txBody>
          <a:bodyPr/>
          <a:lstStyle/>
          <a:p>
            <a:pPr algn="ctr" eaLnBrk="1" hangingPunct="1">
              <a:defRPr/>
            </a:pPr>
            <a:r>
              <a:rPr lang="en-US" sz="2000" b="1" dirty="0">
                <a:latin typeface="Arial" charset="0"/>
                <a:ea typeface="ＭＳ Ｐゴシック" charset="-128"/>
                <a:cs typeface="ＭＳ Ｐゴシック" charset="-128"/>
              </a:rPr>
              <a:t>Universal Design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xit" presetSubtype="0" fill="hold" grpId="1" nodeType="clickEffect">
                                  <p:stCondLst>
                                    <p:cond delay="0"/>
                                  </p:stCondLst>
                                  <p:childTnLst>
                                    <p:animEffect transition="out" filter="fade">
                                      <p:cBhvr>
                                        <p:cTn id="10" dur="2000"/>
                                        <p:tgtEl>
                                          <p:spTgt spid="15"/>
                                        </p:tgtEl>
                                      </p:cBhvr>
                                    </p:animEffect>
                                    <p:set>
                                      <p:cBhvr>
                                        <p:cTn id="11" dur="1" fill="hold">
                                          <p:stCondLst>
                                            <p:cond delay="1999"/>
                                          </p:stCondLst>
                                        </p:cTn>
                                        <p:tgtEl>
                                          <p:spTgt spid="15"/>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xit" presetSubtype="0" fill="hold" grpId="1" nodeType="clickEffect">
                                  <p:stCondLst>
                                    <p:cond delay="0"/>
                                  </p:stCondLst>
                                  <p:childTnLst>
                                    <p:animEffect transition="out" filter="fade">
                                      <p:cBhvr>
                                        <p:cTn id="17" dur="2000"/>
                                        <p:tgtEl>
                                          <p:spTgt spid="14"/>
                                        </p:tgtEl>
                                      </p:cBhvr>
                                    </p:animEffect>
                                    <p:set>
                                      <p:cBhvr>
                                        <p:cTn id="18" dur="1" fill="hold">
                                          <p:stCondLst>
                                            <p:cond delay="1999"/>
                                          </p:stCondLst>
                                        </p:cTn>
                                        <p:tgtEl>
                                          <p:spTgt spid="14"/>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xit" presetSubtype="0" fill="hold" grpId="1" nodeType="clickEffect">
                                  <p:stCondLst>
                                    <p:cond delay="0"/>
                                  </p:stCondLst>
                                  <p:childTnLst>
                                    <p:animEffect transition="out" filter="fade">
                                      <p:cBhvr>
                                        <p:cTn id="24" dur="2000"/>
                                        <p:tgtEl>
                                          <p:spTgt spid="17"/>
                                        </p:tgtEl>
                                      </p:cBhvr>
                                    </p:animEffect>
                                    <p:set>
                                      <p:cBhvr>
                                        <p:cTn id="25" dur="1" fill="hold">
                                          <p:stCondLst>
                                            <p:cond delay="1999"/>
                                          </p:stCondLst>
                                        </p:cTn>
                                        <p:tgtEl>
                                          <p:spTgt spid="17"/>
                                        </p:tgtEl>
                                        <p:attrNameLst>
                                          <p:attrName>style.visibility</p:attrName>
                                        </p:attrNameLst>
                                      </p:cBhvr>
                                      <p:to>
                                        <p:strVal val="hidden"/>
                                      </p:to>
                                    </p:set>
                                  </p:childTnLst>
                                </p:cTn>
                              </p:par>
                              <p:par>
                                <p:cTn id="26" presetID="1"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1" nodeType="clickEffect">
                                  <p:stCondLst>
                                    <p:cond delay="0"/>
                                  </p:stCondLst>
                                  <p:childTnLst>
                                    <p:animEffect transition="out" filter="fade">
                                      <p:cBhvr>
                                        <p:cTn id="31" dur="2000"/>
                                        <p:tgtEl>
                                          <p:spTgt spid="16"/>
                                        </p:tgtEl>
                                      </p:cBhvr>
                                    </p:animEffect>
                                    <p:set>
                                      <p:cBhvr>
                                        <p:cTn id="32" dur="1" fill="hold">
                                          <p:stCondLst>
                                            <p:cond delay="1999"/>
                                          </p:stCondLst>
                                        </p:cTn>
                                        <p:tgtEl>
                                          <p:spTgt spid="16"/>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xit" presetSubtype="0" fill="hold" grpId="1" nodeType="clickEffect">
                                  <p:stCondLst>
                                    <p:cond delay="0"/>
                                  </p:stCondLst>
                                  <p:childTnLst>
                                    <p:animEffect transition="out" filter="fade">
                                      <p:cBhvr>
                                        <p:cTn id="38" dur="2000"/>
                                        <p:tgtEl>
                                          <p:spTgt spid="19"/>
                                        </p:tgtEl>
                                      </p:cBhvr>
                                    </p:animEffect>
                                    <p:set>
                                      <p:cBhvr>
                                        <p:cTn id="39" dur="1" fill="hold">
                                          <p:stCondLst>
                                            <p:cond delay="1999"/>
                                          </p:stCondLst>
                                        </p:cTn>
                                        <p:tgtEl>
                                          <p:spTgt spid="19"/>
                                        </p:tgtEl>
                                        <p:attrNameLst>
                                          <p:attrName>style.visibility</p:attrName>
                                        </p:attrNameLst>
                                      </p:cBhvr>
                                      <p:to>
                                        <p:strVal val="hidden"/>
                                      </p:to>
                                    </p:set>
                                  </p:childTnLst>
                                </p:cTn>
                              </p:par>
                              <p:par>
                                <p:cTn id="40" presetID="1"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xit" presetSubtype="0" fill="hold" grpId="1" nodeType="clickEffect">
                                  <p:stCondLst>
                                    <p:cond delay="0"/>
                                  </p:stCondLst>
                                  <p:childTnLst>
                                    <p:animEffect transition="out" filter="fade">
                                      <p:cBhvr>
                                        <p:cTn id="45" dur="2000"/>
                                        <p:tgtEl>
                                          <p:spTgt spid="18"/>
                                        </p:tgtEl>
                                      </p:cBhvr>
                                    </p:animEffect>
                                    <p:set>
                                      <p:cBhvr>
                                        <p:cTn id="46" dur="1" fill="hold">
                                          <p:stCondLst>
                                            <p:cond delay="1999"/>
                                          </p:stCondLst>
                                        </p:cTn>
                                        <p:tgtEl>
                                          <p:spTgt spid="18"/>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xit" presetSubtype="0" fill="hold" grpId="1" nodeType="clickEffect">
                                  <p:stCondLst>
                                    <p:cond delay="0"/>
                                  </p:stCondLst>
                                  <p:childTnLst>
                                    <p:animEffect transition="out" filter="fade">
                                      <p:cBhvr>
                                        <p:cTn id="52" dur="2000"/>
                                        <p:tgtEl>
                                          <p:spTgt spid="12"/>
                                        </p:tgtEl>
                                      </p:cBhvr>
                                    </p:animEffect>
                                    <p:set>
                                      <p:cBhvr>
                                        <p:cTn id="53"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12" grpId="0" animBg="1"/>
      <p:bldP spid="1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4000" dirty="0">
                <a:solidFill>
                  <a:srgbClr val="000000"/>
                </a:solidFill>
                <a:sym typeface="Webdings" panose="05030102010509060703" pitchFamily="18" charset="2"/>
              </a:rPr>
              <a:t>Objectives</a:t>
            </a:r>
            <a:endParaRPr lang="en-US" sz="4000" dirty="0"/>
          </a:p>
        </p:txBody>
      </p:sp>
      <p:sp>
        <p:nvSpPr>
          <p:cNvPr id="50177" name="Content Placeholder 2"/>
          <p:cNvSpPr>
            <a:spLocks noGrp="1"/>
          </p:cNvSpPr>
          <p:nvPr>
            <p:ph idx="1"/>
          </p:nvPr>
        </p:nvSpPr>
        <p:spPr/>
        <p:txBody>
          <a:bodyPr/>
          <a:lstStyle/>
          <a:p>
            <a:r>
              <a:rPr lang="en-US" altLang="en-US" sz="2600" dirty="0">
                <a:solidFill>
                  <a:prstClr val="black"/>
                </a:solidFill>
                <a:ea typeface="MS PGothic" panose="020B0600070205080204" pitchFamily="34" charset="-128"/>
              </a:rPr>
              <a:t>Gain understanding of key concepts from the </a:t>
            </a:r>
            <a:r>
              <a:rPr lang="en-US" altLang="en-US" sz="2600" i="1" dirty="0">
                <a:solidFill>
                  <a:prstClr val="black"/>
                </a:solidFill>
                <a:ea typeface="MS PGothic" panose="020B0600070205080204" pitchFamily="34" charset="-128"/>
              </a:rPr>
              <a:t>California Preschool Learning Foundations, Volume 2  and the California Preschool Curriculum Framework, Volume 2— </a:t>
            </a:r>
            <a:r>
              <a:rPr lang="en-US" altLang="en-US" sz="2600" dirty="0"/>
              <a:t>Physical Development domain.</a:t>
            </a:r>
          </a:p>
          <a:p>
            <a:pPr lvl="0"/>
            <a:r>
              <a:rPr lang="en-US" altLang="en-US" sz="2600" dirty="0">
                <a:solidFill>
                  <a:prstClr val="black"/>
                </a:solidFill>
                <a:ea typeface="MS PGothic" panose="020B0600070205080204" pitchFamily="34" charset="-128"/>
              </a:rPr>
              <a:t>Explore the developmental continuum for physical development strategies that will guide instruction and learning in Transitional Kindergarten (TK).</a:t>
            </a:r>
          </a:p>
          <a:p>
            <a:r>
              <a:rPr lang="en-US" altLang="en-US" sz="2600" dirty="0"/>
              <a:t>Discuss current research for physical development, brain-based learning, and obesity prevention for TK physical development.</a:t>
            </a:r>
            <a:endParaRPr lang="en-US" altLang="en-US" sz="2600" b="1" dirty="0"/>
          </a:p>
        </p:txBody>
      </p:sp>
      <p:sp>
        <p:nvSpPr>
          <p:cNvPr id="3" name="Slide Number Placeholder 2"/>
          <p:cNvSpPr>
            <a:spLocks noGrp="1"/>
          </p:cNvSpPr>
          <p:nvPr>
            <p:ph type="sldNum" sz="quarter" idx="10"/>
          </p:nvPr>
        </p:nvSpPr>
        <p:spPr/>
        <p:txBody>
          <a:bodyPr/>
          <a:lstStyle/>
          <a:p>
            <a:pPr>
              <a:defRPr/>
            </a:pPr>
            <a:fld id="{B637E3F9-7ABA-4063-819B-44C24FAB3C2F}" type="slidenum">
              <a:rPr lang="en-US" altLang="en-US" smtClean="0"/>
              <a:pPr>
                <a:defRPr/>
              </a:pPr>
              <a:t>2</a:t>
            </a:fld>
            <a:endParaRPr lang="en-US"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4"/>
          <p:cNvSpPr>
            <a:spLocks noGrp="1" noChangeArrowheads="1"/>
          </p:cNvSpPr>
          <p:nvPr>
            <p:ph type="title"/>
          </p:nvPr>
        </p:nvSpPr>
        <p:spPr/>
        <p:txBody>
          <a:bodyPr/>
          <a:lstStyle/>
          <a:p>
            <a:r>
              <a:rPr lang="en-US" altLang="en-US" dirty="0"/>
              <a:t>Alignment Document</a:t>
            </a:r>
          </a:p>
        </p:txBody>
      </p:sp>
      <p:pic>
        <p:nvPicPr>
          <p:cNvPr id="87042"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651125" y="1423988"/>
            <a:ext cx="3841750" cy="4702175"/>
          </a:xfrm>
          <a:ln>
            <a:solidFill>
              <a:schemeClr val="tx1"/>
            </a:solidFill>
            <a:miter lim="800000"/>
            <a:headEnd/>
            <a:tailEnd/>
          </a:ln>
        </p:spPr>
      </p:pic>
      <p:sp>
        <p:nvSpPr>
          <p:cNvPr id="2" name="Slide Number Placeholder 1"/>
          <p:cNvSpPr>
            <a:spLocks noGrp="1"/>
          </p:cNvSpPr>
          <p:nvPr>
            <p:ph type="sldNum" sz="quarter" idx="10"/>
          </p:nvPr>
        </p:nvSpPr>
        <p:spPr/>
        <p:txBody>
          <a:bodyPr/>
          <a:lstStyle/>
          <a:p>
            <a:pPr>
              <a:defRPr/>
            </a:pPr>
            <a:fld id="{B637E3F9-7ABA-4063-819B-44C24FAB3C2F}" type="slidenum">
              <a:rPr lang="en-US" altLang="en-US" smtClean="0"/>
              <a:pPr>
                <a:defRPr/>
              </a:pPr>
              <a:t>20</a:t>
            </a:fld>
            <a:endParaRPr lang="en-US" alt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title"/>
          </p:nvPr>
        </p:nvSpPr>
        <p:spPr/>
        <p:txBody>
          <a:bodyPr/>
          <a:lstStyle/>
          <a:p>
            <a:r>
              <a:rPr lang="en-US" altLang="en-US" dirty="0"/>
              <a:t>Alignment Document</a:t>
            </a:r>
          </a:p>
        </p:txBody>
      </p:sp>
      <p:sp>
        <p:nvSpPr>
          <p:cNvPr id="89090"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091CA7D-98A8-4C2C-8ED5-FF5D6014356E}" type="slidenum">
              <a:rPr lang="en-US" altLang="en-US" sz="1200" smtClean="0">
                <a:solidFill>
                  <a:srgbClr val="000000"/>
                </a:solidFill>
                <a:cs typeface="Arial" panose="020B0604020202020204" pitchFamily="34" charset="0"/>
              </a:rPr>
              <a:pPr>
                <a:spcBef>
                  <a:spcPct val="0"/>
                </a:spcBef>
                <a:buFontTx/>
                <a:buNone/>
              </a:pPr>
              <a:t>21</a:t>
            </a:fld>
            <a:endParaRPr lang="en-US" altLang="en-US" sz="1200" dirty="0">
              <a:solidFill>
                <a:srgbClr val="000000"/>
              </a:solidFill>
              <a:cs typeface="Arial" panose="020B0604020202020204" pitchFamily="34" charset="0"/>
            </a:endParaRPr>
          </a:p>
        </p:txBody>
      </p:sp>
      <p:pic>
        <p:nvPicPr>
          <p:cNvPr id="89091"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762000" y="1143000"/>
            <a:ext cx="7677123" cy="5327948"/>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 descr="C:\Users\mcuevas\Pictures\2012-01-10 handout\handout 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9142" y="1447800"/>
            <a:ext cx="5298907"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8" name="Title 3"/>
          <p:cNvSpPr>
            <a:spLocks noGrp="1"/>
          </p:cNvSpPr>
          <p:nvPr>
            <p:ph type="title"/>
          </p:nvPr>
        </p:nvSpPr>
        <p:spPr>
          <a:xfrm>
            <a:off x="304800" y="228600"/>
            <a:ext cx="8610600" cy="1143000"/>
          </a:xfrm>
        </p:spPr>
        <p:txBody>
          <a:bodyPr/>
          <a:lstStyle/>
          <a:p>
            <a:r>
              <a:rPr lang="en-US" altLang="en-US" sz="3600" dirty="0"/>
              <a:t>Fundamental Movement Skills Set the Stage for a Lifetime of Activity</a:t>
            </a:r>
          </a:p>
        </p:txBody>
      </p:sp>
      <p:sp>
        <p:nvSpPr>
          <p:cNvPr id="91139"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6C7295E-15E9-432B-9DA2-E351AD2CFFE9}" type="slidenum">
              <a:rPr lang="en-US" altLang="en-US" sz="1200" smtClean="0">
                <a:cs typeface="Arial" panose="020B0604020202020204" pitchFamily="34" charset="0"/>
              </a:rPr>
              <a:pPr>
                <a:spcBef>
                  <a:spcPct val="0"/>
                </a:spcBef>
                <a:buFontTx/>
                <a:buNone/>
              </a:pPr>
              <a:t>22</a:t>
            </a:fld>
            <a:endParaRPr lang="en-US" altLang="en-US" sz="1200" dirty="0">
              <a:cs typeface="Arial" panose="020B0604020202020204" pitchFamily="34" charset="0"/>
            </a:endParaRPr>
          </a:p>
        </p:txBody>
      </p:sp>
      <p:sp>
        <p:nvSpPr>
          <p:cNvPr id="2" name="Left Arrow 1"/>
          <p:cNvSpPr>
            <a:spLocks noChangeArrowheads="1"/>
          </p:cNvSpPr>
          <p:nvPr/>
        </p:nvSpPr>
        <p:spPr bwMode="auto">
          <a:xfrm>
            <a:off x="6022975" y="3921125"/>
            <a:ext cx="2470150" cy="696913"/>
          </a:xfrm>
          <a:prstGeom prst="leftArrow">
            <a:avLst>
              <a:gd name="adj1" fmla="val 50000"/>
              <a:gd name="adj2" fmla="val 49999"/>
            </a:avLst>
          </a:prstGeom>
          <a:gradFill rotWithShape="1">
            <a:gsLst>
              <a:gs pos="0">
                <a:srgbClr val="FF9383"/>
              </a:gs>
              <a:gs pos="100000">
                <a:srgbClr val="EF3B00"/>
              </a:gs>
            </a:gsLst>
            <a:lin ang="5400000"/>
          </a:gradFill>
          <a:ln w="9525">
            <a:solidFill>
              <a:srgbClr val="D34412"/>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r>
              <a:rPr lang="en-US" b="1" dirty="0">
                <a:solidFill>
                  <a:schemeClr val="lt1"/>
                </a:solidFill>
                <a:latin typeface="+mn-lt"/>
                <a:cs typeface="+mn-cs"/>
              </a:rPr>
              <a:t>Proficiency Barrier</a:t>
            </a:r>
          </a:p>
        </p:txBody>
      </p:sp>
      <p:sp>
        <p:nvSpPr>
          <p:cNvPr id="3" name="Line Callout 1 2"/>
          <p:cNvSpPr>
            <a:spLocks/>
          </p:cNvSpPr>
          <p:nvPr/>
        </p:nvSpPr>
        <p:spPr bwMode="auto">
          <a:xfrm>
            <a:off x="457200" y="4446588"/>
            <a:ext cx="1447800" cy="811212"/>
          </a:xfrm>
          <a:prstGeom prst="borderCallout1">
            <a:avLst>
              <a:gd name="adj1" fmla="val 48602"/>
              <a:gd name="adj2" fmla="val 100741"/>
              <a:gd name="adj3" fmla="val 48907"/>
              <a:gd name="adj4" fmla="val 134806"/>
            </a:avLst>
          </a:prstGeom>
          <a:gradFill rotWithShape="1">
            <a:gsLst>
              <a:gs pos="0">
                <a:srgbClr val="FF9383"/>
              </a:gs>
              <a:gs pos="100000">
                <a:srgbClr val="EF3B00"/>
              </a:gs>
            </a:gsLst>
            <a:lin ang="5400000"/>
          </a:gradFill>
          <a:ln w="9525">
            <a:solidFill>
              <a:srgbClr val="D34412"/>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r>
              <a:rPr lang="en-US" b="1" dirty="0">
                <a:solidFill>
                  <a:schemeClr val="lt1"/>
                </a:solidFill>
                <a:latin typeface="+mn-lt"/>
                <a:cs typeface="+mn-cs"/>
              </a:rPr>
              <a:t>Early Childhood</a:t>
            </a:r>
          </a:p>
        </p:txBody>
      </p:sp>
      <p:sp>
        <p:nvSpPr>
          <p:cNvPr id="11" name="Line Callout 1 10"/>
          <p:cNvSpPr>
            <a:spLocks/>
          </p:cNvSpPr>
          <p:nvPr/>
        </p:nvSpPr>
        <p:spPr bwMode="auto">
          <a:xfrm>
            <a:off x="457200" y="2627313"/>
            <a:ext cx="1752600" cy="1038225"/>
          </a:xfrm>
          <a:prstGeom prst="borderCallout1">
            <a:avLst>
              <a:gd name="adj1" fmla="val 48602"/>
              <a:gd name="adj2" fmla="val 100741"/>
              <a:gd name="adj3" fmla="val 49741"/>
              <a:gd name="adj4" fmla="val 156398"/>
            </a:avLst>
          </a:prstGeom>
          <a:gradFill rotWithShape="1">
            <a:gsLst>
              <a:gs pos="0">
                <a:srgbClr val="FF9383"/>
              </a:gs>
              <a:gs pos="100000">
                <a:srgbClr val="EF3B00"/>
              </a:gs>
            </a:gsLst>
            <a:lin ang="5400000"/>
          </a:gradFill>
          <a:ln w="9525">
            <a:solidFill>
              <a:srgbClr val="D34412"/>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r>
              <a:rPr lang="en-US" b="1" dirty="0">
                <a:solidFill>
                  <a:schemeClr val="lt1"/>
                </a:solidFill>
                <a:latin typeface="+mn-lt"/>
                <a:cs typeface="+mn-cs"/>
              </a:rPr>
              <a:t>Middle Childhood to Adulthood</a:t>
            </a:r>
          </a:p>
        </p:txBody>
      </p:sp>
      <p:sp>
        <p:nvSpPr>
          <p:cNvPr id="4" name="TextBox 3"/>
          <p:cNvSpPr txBox="1"/>
          <p:nvPr/>
        </p:nvSpPr>
        <p:spPr>
          <a:xfrm>
            <a:off x="1032682" y="6242713"/>
            <a:ext cx="7848599" cy="338554"/>
          </a:xfrm>
          <a:prstGeom prst="rect">
            <a:avLst/>
          </a:prstGeom>
          <a:noFill/>
        </p:spPr>
        <p:txBody>
          <a:bodyPr wrap="square" rtlCol="0">
            <a:spAutoFit/>
          </a:bodyPr>
          <a:lstStyle/>
          <a:p>
            <a:r>
              <a:rPr lang="en-US" altLang="en-US" sz="1600" dirty="0"/>
              <a:t>(Vern Seefeldt, “Sequential Progression in the Achievement of Motor Proficiency”) </a:t>
            </a:r>
            <a:endParaRPr lang="en-US" sz="16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p:txBody>
          <a:bodyPr/>
          <a:lstStyle/>
          <a:p>
            <a:r>
              <a:rPr lang="en-US" altLang="en-US" sz="4000" dirty="0"/>
              <a:t>The Need for Physical Development</a:t>
            </a:r>
          </a:p>
        </p:txBody>
      </p:sp>
      <p:sp>
        <p:nvSpPr>
          <p:cNvPr id="93186" name="Content Placeholder 2"/>
          <p:cNvSpPr>
            <a:spLocks noGrp="1"/>
          </p:cNvSpPr>
          <p:nvPr>
            <p:ph idx="1"/>
          </p:nvPr>
        </p:nvSpPr>
        <p:spPr/>
        <p:txBody>
          <a:bodyPr/>
          <a:lstStyle/>
          <a:p>
            <a:pPr>
              <a:spcAft>
                <a:spcPts val="1200"/>
              </a:spcAft>
            </a:pPr>
            <a:r>
              <a:rPr lang="en-US" altLang="en-US" dirty="0"/>
              <a:t>Physical development does not always happen naturally or automatically.</a:t>
            </a:r>
          </a:p>
          <a:p>
            <a:pPr>
              <a:spcAft>
                <a:spcPts val="1200"/>
              </a:spcAft>
            </a:pPr>
            <a:r>
              <a:rPr lang="en-US" altLang="en-US" dirty="0"/>
              <a:t>Lack of physical development adversely affects all domains of development.</a:t>
            </a:r>
          </a:p>
          <a:p>
            <a:pPr>
              <a:spcAft>
                <a:spcPts val="1200"/>
              </a:spcAft>
            </a:pPr>
            <a:r>
              <a:rPr lang="en-US" altLang="en-US" dirty="0"/>
              <a:t>The consequences of the lack of foundations of movement development can be devastating.</a:t>
            </a:r>
          </a:p>
        </p:txBody>
      </p:sp>
      <p:sp>
        <p:nvSpPr>
          <p:cNvPr id="93187"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CDC7388-7087-4ACE-A914-60C2441C7446}" type="slidenum">
              <a:rPr lang="en-US" altLang="en-US" sz="1200" smtClean="0">
                <a:cs typeface="Arial" panose="020B0604020202020204" pitchFamily="34" charset="0"/>
              </a:rPr>
              <a:pPr>
                <a:spcBef>
                  <a:spcPct val="0"/>
                </a:spcBef>
                <a:buFontTx/>
                <a:buNone/>
              </a:pPr>
              <a:t>23</a:t>
            </a:fld>
            <a:endParaRPr lang="en-US" altLang="en-US" sz="1200" dirty="0">
              <a:cs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1705882"/>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b="-222"/>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4" name="Rectangle 2"/>
          <p:cNvSpPr>
            <a:spLocks noGrp="1" noChangeArrowheads="1"/>
          </p:cNvSpPr>
          <p:nvPr>
            <p:ph type="title"/>
          </p:nvPr>
        </p:nvSpPr>
        <p:spPr>
          <a:xfrm>
            <a:off x="457200" y="0"/>
            <a:ext cx="8229600" cy="1143000"/>
          </a:xfrm>
        </p:spPr>
        <p:txBody>
          <a:bodyPr/>
          <a:lstStyle/>
          <a:p>
            <a:r>
              <a:rPr lang="en-US" altLang="en-US" dirty="0">
                <a:solidFill>
                  <a:schemeClr val="bg1"/>
                </a:solidFill>
              </a:rPr>
              <a:t>Childhood Obesity </a:t>
            </a:r>
          </a:p>
        </p:txBody>
      </p:sp>
      <p:sp>
        <p:nvSpPr>
          <p:cNvPr id="3" name="Content Placeholder 2"/>
          <p:cNvSpPr>
            <a:spLocks noGrp="1"/>
          </p:cNvSpPr>
          <p:nvPr>
            <p:ph sz="half" idx="2"/>
          </p:nvPr>
        </p:nvSpPr>
        <p:spPr>
          <a:xfrm>
            <a:off x="342900" y="1926563"/>
            <a:ext cx="8458200" cy="1706563"/>
          </a:xfrm>
        </p:spPr>
        <p:txBody>
          <a:bodyPr/>
          <a:lstStyle/>
          <a:p>
            <a:pPr marL="0" indent="0" algn="ctr">
              <a:buNone/>
            </a:pPr>
            <a:r>
              <a:rPr lang="en-US" altLang="en-US" sz="3200" b="1" dirty="0">
                <a:solidFill>
                  <a:schemeClr val="bg1"/>
                </a:solidFill>
              </a:rPr>
              <a:t>Physical development and physical activity play an important role in health throughout a child’s life span.</a:t>
            </a:r>
          </a:p>
          <a:p>
            <a:pPr algn="ctr"/>
            <a:endParaRPr lang="en-US" sz="3200" b="1" dirty="0"/>
          </a:p>
        </p:txBody>
      </p:sp>
      <p:sp>
        <p:nvSpPr>
          <p:cNvPr id="95236" name="Slide Number Placeholder 6"/>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1EA6519-DE03-4396-9496-C2CB4416BEF5}" type="slidenum">
              <a:rPr lang="en-US" altLang="en-US" sz="1200" smtClean="0">
                <a:cs typeface="Arial" panose="020B0604020202020204" pitchFamily="34" charset="0"/>
              </a:rPr>
              <a:pPr>
                <a:spcBef>
                  <a:spcPct val="0"/>
                </a:spcBef>
                <a:buFontTx/>
                <a:buNone/>
              </a:pPr>
              <a:t>24</a:t>
            </a:fld>
            <a:endParaRPr lang="en-US" altLang="en-US" sz="1200" dirty="0">
              <a:cs typeface="Arial" panose="020B0604020202020204" pitchFamily="34" charset="0"/>
            </a:endParaRPr>
          </a:p>
        </p:txBody>
      </p:sp>
      <p:sp>
        <p:nvSpPr>
          <p:cNvPr id="9" name="Rectangle 5"/>
          <p:cNvSpPr>
            <a:spLocks noChangeArrowheads="1"/>
          </p:cNvSpPr>
          <p:nvPr/>
        </p:nvSpPr>
        <p:spPr bwMode="auto">
          <a:xfrm>
            <a:off x="2439287" y="6627168"/>
            <a:ext cx="4265425" cy="230832"/>
          </a:xfrm>
          <a:prstGeom prst="rect">
            <a:avLst/>
          </a:prstGeom>
          <a:noFill/>
          <a:ln>
            <a:noFill/>
          </a:ln>
          <a:extLst/>
        </p:spPr>
        <p:txBody>
          <a:bodyPr wrap="squar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solidFill>
                  <a:schemeClr val="bg1"/>
                </a:solidFill>
                <a:cs typeface="Times New Roman" panose="02020603050405020304" pitchFamily="18" charset="0"/>
              </a:rPr>
              <a:t>©2017 California Department of Education</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p:txBody>
          <a:bodyPr/>
          <a:lstStyle/>
          <a:p>
            <a:r>
              <a:rPr lang="en-US" altLang="en-US" dirty="0"/>
              <a:t>The Most Concerning Trends About Childhood Obesity</a:t>
            </a:r>
          </a:p>
        </p:txBody>
      </p:sp>
      <p:sp>
        <p:nvSpPr>
          <p:cNvPr id="97282" name="Content Placeholder 2"/>
          <p:cNvSpPr>
            <a:spLocks noGrp="1"/>
          </p:cNvSpPr>
          <p:nvPr>
            <p:ph sz="half" idx="1"/>
          </p:nvPr>
        </p:nvSpPr>
        <p:spPr>
          <a:xfrm>
            <a:off x="457200" y="1600201"/>
            <a:ext cx="5029200" cy="4343400"/>
          </a:xfrm>
        </p:spPr>
        <p:txBody>
          <a:bodyPr/>
          <a:lstStyle/>
          <a:p>
            <a:pPr marL="0" indent="0">
              <a:buNone/>
            </a:pPr>
            <a:r>
              <a:rPr lang="en-US" altLang="en-US" dirty="0"/>
              <a:t>After increasing steadily for decades, the national childhood obesity rate has leveled off, but it is still alarmingly high compared to a generation ago.</a:t>
            </a:r>
          </a:p>
          <a:p>
            <a:pPr marL="0" indent="0">
              <a:buNone/>
            </a:pPr>
            <a:r>
              <a:rPr lang="en-US" altLang="en-US" sz="1800" dirty="0"/>
              <a:t>(</a:t>
            </a:r>
            <a:r>
              <a:rPr lang="en-US" altLang="en-US" sz="1800" i="1" dirty="0"/>
              <a:t>The State of Obesity, Better Policies for a Healthier America 2016</a:t>
            </a:r>
            <a:r>
              <a:rPr lang="en-US" altLang="en-US" sz="1800" dirty="0"/>
              <a:t>, Robert Wood Johnson Foundation, p. 7)</a:t>
            </a:r>
          </a:p>
          <a:p>
            <a:endParaRPr lang="en-US" altLang="en-US" dirty="0"/>
          </a:p>
        </p:txBody>
      </p:sp>
      <p:sp>
        <p:nvSpPr>
          <p:cNvPr id="2" name="Slide Number Placeholder 1"/>
          <p:cNvSpPr>
            <a:spLocks noGrp="1"/>
          </p:cNvSpPr>
          <p:nvPr>
            <p:ph type="sldNum" sz="quarter" idx="10"/>
          </p:nvPr>
        </p:nvSpPr>
        <p:spPr/>
        <p:txBody>
          <a:bodyPr/>
          <a:lstStyle/>
          <a:p>
            <a:pPr>
              <a:defRPr/>
            </a:pPr>
            <a:fld id="{B637E3F9-7ABA-4063-819B-44C24FAB3C2F}" type="slidenum">
              <a:rPr lang="en-US" altLang="en-US" smtClean="0"/>
              <a:pPr>
                <a:defRPr/>
              </a:pPr>
              <a:t>25</a:t>
            </a:fld>
            <a:endParaRPr lang="en-US" altLang="en-US" dirty="0"/>
          </a:p>
        </p:txBody>
      </p:sp>
      <p:pic>
        <p:nvPicPr>
          <p:cNvPr id="8"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638800" y="1600200"/>
            <a:ext cx="2882341"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p:txBody>
          <a:bodyPr/>
          <a:lstStyle/>
          <a:p>
            <a:r>
              <a:rPr lang="en-US" altLang="en-US" dirty="0"/>
              <a:t>The State of Obesity 2016</a:t>
            </a:r>
          </a:p>
        </p:txBody>
      </p:sp>
      <p:sp>
        <p:nvSpPr>
          <p:cNvPr id="3" name="Content Placeholder 2"/>
          <p:cNvSpPr>
            <a:spLocks noGrp="1"/>
          </p:cNvSpPr>
          <p:nvPr>
            <p:ph sz="half" idx="1"/>
          </p:nvPr>
        </p:nvSpPr>
        <p:spPr>
          <a:xfrm>
            <a:off x="293990" y="1523082"/>
            <a:ext cx="7097410" cy="4496718"/>
          </a:xfrm>
        </p:spPr>
        <p:txBody>
          <a:bodyPr/>
          <a:lstStyle/>
          <a:p>
            <a:pPr marL="0" indent="0">
              <a:buFont typeface="Arial" panose="020B0604020202020204" pitchFamily="34" charset="0"/>
              <a:buNone/>
              <a:defRPr/>
            </a:pPr>
            <a:r>
              <a:rPr lang="en-US" sz="3000" b="1" dirty="0"/>
              <a:t>Rates are:</a:t>
            </a:r>
          </a:p>
          <a:p>
            <a:pPr>
              <a:defRPr/>
            </a:pPr>
            <a:r>
              <a:rPr lang="en-US" sz="2800" b="1" dirty="0"/>
              <a:t>Declining</a:t>
            </a:r>
            <a:r>
              <a:rPr lang="en-US" sz="2800" dirty="0"/>
              <a:t> among 2 to 5-year-olds</a:t>
            </a:r>
          </a:p>
          <a:p>
            <a:pPr>
              <a:defRPr/>
            </a:pPr>
            <a:r>
              <a:rPr lang="en-US" sz="2800" b="1" dirty="0"/>
              <a:t>Stable</a:t>
            </a:r>
            <a:r>
              <a:rPr lang="en-US" sz="2800" dirty="0"/>
              <a:t> among 6 to 11-year-olds</a:t>
            </a:r>
          </a:p>
          <a:p>
            <a:pPr>
              <a:defRPr/>
            </a:pPr>
            <a:r>
              <a:rPr lang="en-US" sz="2800" b="1" dirty="0"/>
              <a:t>Increasing</a:t>
            </a:r>
            <a:r>
              <a:rPr lang="en-US" sz="2800" dirty="0"/>
              <a:t> among 12 to19-year-olds</a:t>
            </a:r>
          </a:p>
          <a:p>
            <a:pPr>
              <a:defRPr/>
            </a:pPr>
            <a:r>
              <a:rPr lang="en-US" altLang="en-US" sz="2800" b="1" dirty="0"/>
              <a:t>Obesity rates </a:t>
            </a:r>
            <a:r>
              <a:rPr lang="en-US" altLang="en-US" sz="2800" dirty="0"/>
              <a:t>have also become much higher </a:t>
            </a:r>
            <a:r>
              <a:rPr lang="en-US" altLang="en-US" sz="2800" b="1" dirty="0"/>
              <a:t>starting in earlier ages</a:t>
            </a:r>
            <a:r>
              <a:rPr lang="en-US" altLang="en-US" sz="2800" dirty="0"/>
              <a:t>: 8.9% of 2- to 3-year-olds are now obese.</a:t>
            </a:r>
          </a:p>
          <a:p>
            <a:pPr marL="0" indent="0">
              <a:buNone/>
              <a:defRPr/>
            </a:pPr>
            <a:endParaRPr lang="en-US" sz="2800" dirty="0"/>
          </a:p>
        </p:txBody>
      </p:sp>
      <p:sp>
        <p:nvSpPr>
          <p:cNvPr id="2" name="Slide Number Placeholder 1"/>
          <p:cNvSpPr>
            <a:spLocks noGrp="1"/>
          </p:cNvSpPr>
          <p:nvPr>
            <p:ph type="sldNum" sz="quarter" idx="10"/>
          </p:nvPr>
        </p:nvSpPr>
        <p:spPr/>
        <p:txBody>
          <a:bodyPr/>
          <a:lstStyle/>
          <a:p>
            <a:pPr>
              <a:defRPr/>
            </a:pPr>
            <a:fld id="{B637E3F9-7ABA-4063-819B-44C24FAB3C2F}" type="slidenum">
              <a:rPr lang="en-US" altLang="en-US" smtClean="0"/>
              <a:pPr>
                <a:defRPr/>
              </a:pPr>
              <a:t>26</a:t>
            </a:fld>
            <a:endParaRPr lang="en-US" altLang="en-US" dirty="0"/>
          </a:p>
        </p:txBody>
      </p:sp>
      <p:sp>
        <p:nvSpPr>
          <p:cNvPr id="99332" name="Rectangle 4"/>
          <p:cNvSpPr>
            <a:spLocks noChangeArrowheads="1"/>
          </p:cNvSpPr>
          <p:nvPr/>
        </p:nvSpPr>
        <p:spPr bwMode="auto">
          <a:xfrm>
            <a:off x="685800" y="4953000"/>
            <a:ext cx="6248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dirty="0"/>
              <a:t>(</a:t>
            </a:r>
            <a:r>
              <a:rPr lang="en-US" altLang="en-US" sz="1600" i="1" dirty="0"/>
              <a:t>The State of Obesity, Better Policies for a Healthier America 2016</a:t>
            </a:r>
            <a:r>
              <a:rPr lang="en-US" altLang="en-US" sz="1600" dirty="0"/>
              <a:t>, Robert Wood Johnson Foundation, June 2016)</a:t>
            </a:r>
          </a:p>
        </p:txBody>
      </p:sp>
      <p:pic>
        <p:nvPicPr>
          <p:cNvPr id="11"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826148" y="1200380"/>
            <a:ext cx="1882345"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dirty="0"/>
              <a:t>Childhood Obesity Facts</a:t>
            </a:r>
            <a:endParaRPr lang="en-US" dirty="0"/>
          </a:p>
        </p:txBody>
      </p:sp>
      <p:sp>
        <p:nvSpPr>
          <p:cNvPr id="4" name="Content Placeholder 3"/>
          <p:cNvSpPr>
            <a:spLocks noGrp="1"/>
          </p:cNvSpPr>
          <p:nvPr>
            <p:ph idx="1"/>
          </p:nvPr>
        </p:nvSpPr>
        <p:spPr>
          <a:xfrm>
            <a:off x="457200" y="1333041"/>
            <a:ext cx="8382000" cy="4793123"/>
          </a:xfrm>
        </p:spPr>
        <p:txBody>
          <a:bodyPr/>
          <a:lstStyle/>
          <a:p>
            <a:pPr eaLnBrk="1" hangingPunct="1">
              <a:spcBef>
                <a:spcPct val="0"/>
              </a:spcBef>
            </a:pPr>
            <a:r>
              <a:rPr lang="en-US" altLang="en-US" sz="2800" dirty="0"/>
              <a:t>Childhood obesity has been associated with cardiovascular risk factors, increased health care costs, and premature death. </a:t>
            </a:r>
          </a:p>
          <a:p>
            <a:pPr eaLnBrk="1" hangingPunct="1">
              <a:spcBef>
                <a:spcPct val="0"/>
              </a:spcBef>
            </a:pPr>
            <a:r>
              <a:rPr lang="en-US" altLang="en-US" sz="2800" dirty="0"/>
              <a:t>Childhood obesity increases the prevalence of cardiovascular risk factors with severity of childhood obesity. </a:t>
            </a:r>
          </a:p>
          <a:p>
            <a:pPr eaLnBrk="1" hangingPunct="1">
              <a:spcBef>
                <a:spcPct val="0"/>
              </a:spcBef>
            </a:pPr>
            <a:r>
              <a:rPr lang="en-US" altLang="en-US" sz="2800" dirty="0"/>
              <a:t>Children who are obese or extremely obese during early childhood are also likely to be obese during middle or late childhood and adulthood. </a:t>
            </a:r>
            <a:br>
              <a:rPr lang="en-US" altLang="en-US" sz="2800" dirty="0"/>
            </a:br>
            <a:r>
              <a:rPr lang="en-US" altLang="en-US" sz="1800" dirty="0"/>
              <a:t>(</a:t>
            </a:r>
            <a:r>
              <a:rPr lang="en-US" sz="1800" dirty="0"/>
              <a:t>Pan, Blanck, Sherry, Dalenius, &amp; Grummer-Strawn. Trends in the Prevalence of Extreme Obesity Among US Preschool-Aged Children Living in Low-Income Families, 1998-2010.</a:t>
            </a:r>
            <a:r>
              <a:rPr lang="en-US" altLang="en-US" sz="1800" dirty="0"/>
              <a:t>)</a:t>
            </a:r>
            <a:endParaRPr lang="en-US" altLang="en-US" sz="2800" dirty="0"/>
          </a:p>
          <a:p>
            <a:endParaRPr lang="en-US" dirty="0"/>
          </a:p>
        </p:txBody>
      </p:sp>
      <p:sp>
        <p:nvSpPr>
          <p:cNvPr id="2" name="Slide Number Placeholder 1"/>
          <p:cNvSpPr>
            <a:spLocks noGrp="1"/>
          </p:cNvSpPr>
          <p:nvPr>
            <p:ph type="sldNum" sz="quarter" idx="10"/>
          </p:nvPr>
        </p:nvSpPr>
        <p:spPr/>
        <p:txBody>
          <a:bodyPr/>
          <a:lstStyle/>
          <a:p>
            <a:pPr>
              <a:defRPr/>
            </a:pPr>
            <a:fld id="{76BDA340-BDAC-47FC-ACDB-76893CC5310B}" type="slidenum">
              <a:rPr lang="en-US" altLang="en-US" smtClean="0"/>
              <a:pPr>
                <a:defRPr/>
              </a:pPr>
              <a:t>27</a:t>
            </a:fld>
            <a:endParaRPr lang="en-US" alt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dirty="0"/>
              <a:t>Childhood to Adulthood</a:t>
            </a:r>
            <a:endParaRPr lang="en-US" dirty="0"/>
          </a:p>
        </p:txBody>
      </p:sp>
      <p:sp>
        <p:nvSpPr>
          <p:cNvPr id="4" name="Content Placeholder 3"/>
          <p:cNvSpPr>
            <a:spLocks noGrp="1"/>
          </p:cNvSpPr>
          <p:nvPr>
            <p:ph idx="1"/>
          </p:nvPr>
        </p:nvSpPr>
        <p:spPr/>
        <p:txBody>
          <a:bodyPr/>
          <a:lstStyle/>
          <a:p>
            <a:pPr marL="0" indent="0" eaLnBrk="1" hangingPunct="1">
              <a:spcBef>
                <a:spcPct val="0"/>
              </a:spcBef>
              <a:buNone/>
            </a:pPr>
            <a:r>
              <a:rPr lang="en-US" altLang="en-US" dirty="0"/>
              <a:t>Obese adults are at increased risk for:</a:t>
            </a:r>
          </a:p>
          <a:p>
            <a:pPr marL="628650" indent="-571500" eaLnBrk="1" hangingPunct="1">
              <a:spcBef>
                <a:spcPct val="0"/>
              </a:spcBef>
            </a:pPr>
            <a:r>
              <a:rPr lang="en-US" altLang="en-US" dirty="0"/>
              <a:t>Stroke </a:t>
            </a:r>
          </a:p>
          <a:p>
            <a:pPr marL="628650" indent="-571500" eaLnBrk="1" hangingPunct="1">
              <a:spcBef>
                <a:spcPct val="0"/>
              </a:spcBef>
            </a:pPr>
            <a:r>
              <a:rPr lang="en-US" altLang="en-US" dirty="0"/>
              <a:t>Coronary heart disease</a:t>
            </a:r>
          </a:p>
          <a:p>
            <a:pPr marL="628650" indent="-571500" eaLnBrk="1" hangingPunct="1">
              <a:spcBef>
                <a:spcPct val="0"/>
              </a:spcBef>
            </a:pPr>
            <a:r>
              <a:rPr lang="en-US" altLang="en-US" dirty="0"/>
              <a:t>Hypertension</a:t>
            </a:r>
          </a:p>
          <a:p>
            <a:pPr marL="628650" indent="-571500" eaLnBrk="1" hangingPunct="1">
              <a:spcBef>
                <a:spcPct val="0"/>
              </a:spcBef>
            </a:pPr>
            <a:r>
              <a:rPr lang="en-US" altLang="en-US" dirty="0"/>
              <a:t>Type 2 diabetes</a:t>
            </a:r>
          </a:p>
          <a:p>
            <a:pPr marL="628650" indent="-571500" eaLnBrk="1" hangingPunct="1">
              <a:spcBef>
                <a:spcPct val="0"/>
              </a:spcBef>
            </a:pPr>
            <a:r>
              <a:rPr lang="en-US" altLang="en-US" dirty="0"/>
              <a:t>Certain types of cancer</a:t>
            </a:r>
          </a:p>
          <a:p>
            <a:pPr marL="569913" indent="-569913" eaLnBrk="1" hangingPunct="1">
              <a:spcBef>
                <a:spcPct val="0"/>
              </a:spcBef>
              <a:buNone/>
            </a:pPr>
            <a:r>
              <a:rPr lang="en-US" altLang="en-US" sz="1600" dirty="0"/>
              <a:t>          (Pan, </a:t>
            </a:r>
            <a:r>
              <a:rPr lang="en-US" altLang="en-US" sz="1600" dirty="0" err="1"/>
              <a:t>Blanck</a:t>
            </a:r>
            <a:r>
              <a:rPr lang="en-US" altLang="en-US" sz="1600" dirty="0"/>
              <a:t>, Sherry, </a:t>
            </a:r>
            <a:r>
              <a:rPr lang="en-US" altLang="en-US" sz="1600" dirty="0" err="1"/>
              <a:t>Dalenius</a:t>
            </a:r>
            <a:r>
              <a:rPr lang="en-US" altLang="en-US" sz="1600" dirty="0"/>
              <a:t>, &amp; </a:t>
            </a:r>
            <a:r>
              <a:rPr lang="en-US" altLang="en-US" sz="1600" dirty="0" err="1"/>
              <a:t>Grummer</a:t>
            </a:r>
            <a:r>
              <a:rPr lang="en-US" altLang="en-US" sz="1600" dirty="0"/>
              <a:t>-Strawn. Trends in the Prevalence of Extreme Obesity Among US Preschool-Aged Children Living in Low-Income Families, 1998-2010.)</a:t>
            </a:r>
          </a:p>
          <a:p>
            <a:pPr marL="628650" indent="-571500" eaLnBrk="1" hangingPunct="1">
              <a:spcBef>
                <a:spcPct val="0"/>
              </a:spcBef>
            </a:pPr>
            <a:endParaRPr lang="en-US" dirty="0"/>
          </a:p>
        </p:txBody>
      </p:sp>
      <p:sp>
        <p:nvSpPr>
          <p:cNvPr id="2" name="Slide Number Placeholder 1"/>
          <p:cNvSpPr>
            <a:spLocks noGrp="1"/>
          </p:cNvSpPr>
          <p:nvPr>
            <p:ph type="sldNum" sz="quarter" idx="10"/>
          </p:nvPr>
        </p:nvSpPr>
        <p:spPr/>
        <p:txBody>
          <a:bodyPr/>
          <a:lstStyle/>
          <a:p>
            <a:pPr>
              <a:defRPr/>
            </a:pPr>
            <a:fld id="{76BDA340-BDAC-47FC-ACDB-76893CC5310B}" type="slidenum">
              <a:rPr lang="en-US" altLang="en-US" smtClean="0"/>
              <a:pPr>
                <a:defRPr/>
              </a:pPr>
              <a:t>28</a:t>
            </a:fld>
            <a:endParaRPr lang="en-US" alt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7" name="Group 137"/>
          <p:cNvGrpSpPr>
            <a:grpSpLocks noChangeAspect="1"/>
          </p:cNvGrpSpPr>
          <p:nvPr/>
        </p:nvGrpSpPr>
        <p:grpSpPr bwMode="auto">
          <a:xfrm>
            <a:off x="6257925" y="4032250"/>
            <a:ext cx="2276475" cy="1835150"/>
            <a:chOff x="1461" y="1080"/>
            <a:chExt cx="1434" cy="1092"/>
          </a:xfrm>
        </p:grpSpPr>
        <p:sp>
          <p:nvSpPr>
            <p:cNvPr id="106134" name="AutoShape 136"/>
            <p:cNvSpPr>
              <a:spLocks noChangeAspect="1" noChangeArrowheads="1" noTextEdit="1"/>
            </p:cNvSpPr>
            <p:nvPr/>
          </p:nvSpPr>
          <p:spPr bwMode="auto">
            <a:xfrm>
              <a:off x="1461" y="1080"/>
              <a:ext cx="1434" cy="1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06135" name="Rectangle 138"/>
            <p:cNvSpPr>
              <a:spLocks noChangeArrowheads="1"/>
            </p:cNvSpPr>
            <p:nvPr/>
          </p:nvSpPr>
          <p:spPr bwMode="auto">
            <a:xfrm>
              <a:off x="1461" y="1080"/>
              <a:ext cx="1438" cy="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dirty="0">
                <a:solidFill>
                  <a:srgbClr val="000000"/>
                </a:solidFill>
                <a:latin typeface="Garamond" panose="02020404030301010803" pitchFamily="18" charset="0"/>
              </a:endParaRPr>
            </a:p>
          </p:txBody>
        </p:sp>
        <p:sp>
          <p:nvSpPr>
            <p:cNvPr id="106136" name="Rectangle 139"/>
            <p:cNvSpPr>
              <a:spLocks noChangeArrowheads="1"/>
            </p:cNvSpPr>
            <p:nvPr/>
          </p:nvSpPr>
          <p:spPr bwMode="auto">
            <a:xfrm>
              <a:off x="1476" y="1111"/>
              <a:ext cx="1408" cy="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dirty="0">
                <a:solidFill>
                  <a:srgbClr val="000000"/>
                </a:solidFill>
                <a:latin typeface="Garamond" panose="02020404030301010803" pitchFamily="18" charset="0"/>
              </a:endParaRPr>
            </a:p>
          </p:txBody>
        </p:sp>
        <p:sp>
          <p:nvSpPr>
            <p:cNvPr id="106137" name="Freeform 140"/>
            <p:cNvSpPr>
              <a:spLocks/>
            </p:cNvSpPr>
            <p:nvPr/>
          </p:nvSpPr>
          <p:spPr bwMode="auto">
            <a:xfrm>
              <a:off x="2398" y="1724"/>
              <a:ext cx="96" cy="161"/>
            </a:xfrm>
            <a:custGeom>
              <a:avLst/>
              <a:gdLst>
                <a:gd name="T0" fmla="*/ 92 w 96"/>
                <a:gd name="T1" fmla="*/ 99 h 161"/>
                <a:gd name="T2" fmla="*/ 96 w 96"/>
                <a:gd name="T3" fmla="*/ 126 h 161"/>
                <a:gd name="T4" fmla="*/ 27 w 96"/>
                <a:gd name="T5" fmla="*/ 134 h 161"/>
                <a:gd name="T6" fmla="*/ 31 w 96"/>
                <a:gd name="T7" fmla="*/ 153 h 161"/>
                <a:gd name="T8" fmla="*/ 31 w 96"/>
                <a:gd name="T9" fmla="*/ 157 h 161"/>
                <a:gd name="T10" fmla="*/ 15 w 96"/>
                <a:gd name="T11" fmla="*/ 161 h 161"/>
                <a:gd name="T12" fmla="*/ 23 w 96"/>
                <a:gd name="T13" fmla="*/ 157 h 161"/>
                <a:gd name="T14" fmla="*/ 15 w 96"/>
                <a:gd name="T15" fmla="*/ 145 h 161"/>
                <a:gd name="T16" fmla="*/ 11 w 96"/>
                <a:gd name="T17" fmla="*/ 157 h 161"/>
                <a:gd name="T18" fmla="*/ 4 w 96"/>
                <a:gd name="T19" fmla="*/ 157 h 161"/>
                <a:gd name="T20" fmla="*/ 0 w 96"/>
                <a:gd name="T21" fmla="*/ 107 h 161"/>
                <a:gd name="T22" fmla="*/ 0 w 96"/>
                <a:gd name="T23" fmla="*/ 7 h 161"/>
                <a:gd name="T24" fmla="*/ 65 w 96"/>
                <a:gd name="T25" fmla="*/ 0 h 161"/>
                <a:gd name="T26" fmla="*/ 84 w 96"/>
                <a:gd name="T27" fmla="*/ 69 h 161"/>
                <a:gd name="T28" fmla="*/ 96 w 96"/>
                <a:gd name="T29" fmla="*/ 88 h 161"/>
                <a:gd name="T30" fmla="*/ 92 w 96"/>
                <a:gd name="T31" fmla="*/ 99 h 1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6" h="161">
                  <a:moveTo>
                    <a:pt x="92" y="99"/>
                  </a:moveTo>
                  <a:lnTo>
                    <a:pt x="96" y="126"/>
                  </a:lnTo>
                  <a:lnTo>
                    <a:pt x="27" y="134"/>
                  </a:lnTo>
                  <a:lnTo>
                    <a:pt x="31" y="153"/>
                  </a:lnTo>
                  <a:lnTo>
                    <a:pt x="31" y="157"/>
                  </a:lnTo>
                  <a:lnTo>
                    <a:pt x="15" y="161"/>
                  </a:lnTo>
                  <a:lnTo>
                    <a:pt x="23" y="157"/>
                  </a:lnTo>
                  <a:lnTo>
                    <a:pt x="15" y="145"/>
                  </a:lnTo>
                  <a:lnTo>
                    <a:pt x="11" y="157"/>
                  </a:lnTo>
                  <a:lnTo>
                    <a:pt x="4" y="157"/>
                  </a:lnTo>
                  <a:lnTo>
                    <a:pt x="0" y="107"/>
                  </a:lnTo>
                  <a:lnTo>
                    <a:pt x="0" y="7"/>
                  </a:lnTo>
                  <a:lnTo>
                    <a:pt x="65" y="0"/>
                  </a:lnTo>
                  <a:lnTo>
                    <a:pt x="84" y="69"/>
                  </a:lnTo>
                  <a:lnTo>
                    <a:pt x="96" y="88"/>
                  </a:lnTo>
                  <a:lnTo>
                    <a:pt x="92" y="99"/>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138" name="Freeform 141"/>
            <p:cNvSpPr>
              <a:spLocks/>
            </p:cNvSpPr>
            <p:nvPr/>
          </p:nvSpPr>
          <p:spPr bwMode="auto">
            <a:xfrm>
              <a:off x="2398" y="1724"/>
              <a:ext cx="96" cy="161"/>
            </a:xfrm>
            <a:custGeom>
              <a:avLst/>
              <a:gdLst>
                <a:gd name="T0" fmla="*/ 92 w 96"/>
                <a:gd name="T1" fmla="*/ 99 h 161"/>
                <a:gd name="T2" fmla="*/ 96 w 96"/>
                <a:gd name="T3" fmla="*/ 126 h 161"/>
                <a:gd name="T4" fmla="*/ 27 w 96"/>
                <a:gd name="T5" fmla="*/ 134 h 161"/>
                <a:gd name="T6" fmla="*/ 31 w 96"/>
                <a:gd name="T7" fmla="*/ 153 h 161"/>
                <a:gd name="T8" fmla="*/ 31 w 96"/>
                <a:gd name="T9" fmla="*/ 157 h 161"/>
                <a:gd name="T10" fmla="*/ 15 w 96"/>
                <a:gd name="T11" fmla="*/ 161 h 161"/>
                <a:gd name="T12" fmla="*/ 23 w 96"/>
                <a:gd name="T13" fmla="*/ 157 h 161"/>
                <a:gd name="T14" fmla="*/ 15 w 96"/>
                <a:gd name="T15" fmla="*/ 145 h 161"/>
                <a:gd name="T16" fmla="*/ 11 w 96"/>
                <a:gd name="T17" fmla="*/ 157 h 161"/>
                <a:gd name="T18" fmla="*/ 4 w 96"/>
                <a:gd name="T19" fmla="*/ 157 h 161"/>
                <a:gd name="T20" fmla="*/ 0 w 96"/>
                <a:gd name="T21" fmla="*/ 107 h 161"/>
                <a:gd name="T22" fmla="*/ 0 w 96"/>
                <a:gd name="T23" fmla="*/ 7 h 161"/>
                <a:gd name="T24" fmla="*/ 65 w 96"/>
                <a:gd name="T25" fmla="*/ 0 h 161"/>
                <a:gd name="T26" fmla="*/ 84 w 96"/>
                <a:gd name="T27" fmla="*/ 69 h 161"/>
                <a:gd name="T28" fmla="*/ 96 w 96"/>
                <a:gd name="T29" fmla="*/ 88 h 161"/>
                <a:gd name="T30" fmla="*/ 92 w 96"/>
                <a:gd name="T31" fmla="*/ 99 h 161"/>
                <a:gd name="T32" fmla="*/ 92 w 96"/>
                <a:gd name="T33" fmla="*/ 103 h 1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6" h="161">
                  <a:moveTo>
                    <a:pt x="92" y="99"/>
                  </a:moveTo>
                  <a:lnTo>
                    <a:pt x="96" y="126"/>
                  </a:lnTo>
                  <a:lnTo>
                    <a:pt x="27" y="134"/>
                  </a:lnTo>
                  <a:lnTo>
                    <a:pt x="31" y="153"/>
                  </a:lnTo>
                  <a:lnTo>
                    <a:pt x="31" y="157"/>
                  </a:lnTo>
                  <a:lnTo>
                    <a:pt x="15" y="161"/>
                  </a:lnTo>
                  <a:lnTo>
                    <a:pt x="23" y="157"/>
                  </a:lnTo>
                  <a:lnTo>
                    <a:pt x="15" y="145"/>
                  </a:lnTo>
                  <a:lnTo>
                    <a:pt x="11" y="157"/>
                  </a:lnTo>
                  <a:lnTo>
                    <a:pt x="4" y="157"/>
                  </a:lnTo>
                  <a:lnTo>
                    <a:pt x="0" y="107"/>
                  </a:lnTo>
                  <a:lnTo>
                    <a:pt x="0" y="7"/>
                  </a:lnTo>
                  <a:lnTo>
                    <a:pt x="65" y="0"/>
                  </a:lnTo>
                  <a:lnTo>
                    <a:pt x="84" y="69"/>
                  </a:lnTo>
                  <a:lnTo>
                    <a:pt x="96" y="88"/>
                  </a:lnTo>
                  <a:lnTo>
                    <a:pt x="92" y="99"/>
                  </a:lnTo>
                  <a:lnTo>
                    <a:pt x="92" y="10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139" name="Freeform 142"/>
            <p:cNvSpPr>
              <a:spLocks/>
            </p:cNvSpPr>
            <p:nvPr/>
          </p:nvSpPr>
          <p:spPr bwMode="auto">
            <a:xfrm>
              <a:off x="1507" y="1808"/>
              <a:ext cx="268" cy="238"/>
            </a:xfrm>
            <a:custGeom>
              <a:avLst/>
              <a:gdLst>
                <a:gd name="T0" fmla="*/ 0 w 268"/>
                <a:gd name="T1" fmla="*/ 134 h 238"/>
                <a:gd name="T2" fmla="*/ 0 w 268"/>
                <a:gd name="T3" fmla="*/ 138 h 238"/>
                <a:gd name="T4" fmla="*/ 15 w 268"/>
                <a:gd name="T5" fmla="*/ 149 h 238"/>
                <a:gd name="T6" fmla="*/ 11 w 268"/>
                <a:gd name="T7" fmla="*/ 165 h 238"/>
                <a:gd name="T8" fmla="*/ 23 w 268"/>
                <a:gd name="T9" fmla="*/ 157 h 238"/>
                <a:gd name="T10" fmla="*/ 23 w 268"/>
                <a:gd name="T11" fmla="*/ 184 h 238"/>
                <a:gd name="T12" fmla="*/ 42 w 268"/>
                <a:gd name="T13" fmla="*/ 188 h 238"/>
                <a:gd name="T14" fmla="*/ 50 w 268"/>
                <a:gd name="T15" fmla="*/ 188 h 238"/>
                <a:gd name="T16" fmla="*/ 50 w 268"/>
                <a:gd name="T17" fmla="*/ 207 h 238"/>
                <a:gd name="T18" fmla="*/ 30 w 268"/>
                <a:gd name="T19" fmla="*/ 226 h 238"/>
                <a:gd name="T20" fmla="*/ 4 w 268"/>
                <a:gd name="T21" fmla="*/ 238 h 238"/>
                <a:gd name="T22" fmla="*/ 34 w 268"/>
                <a:gd name="T23" fmla="*/ 230 h 238"/>
                <a:gd name="T24" fmla="*/ 42 w 268"/>
                <a:gd name="T25" fmla="*/ 218 h 238"/>
                <a:gd name="T26" fmla="*/ 80 w 268"/>
                <a:gd name="T27" fmla="*/ 195 h 238"/>
                <a:gd name="T28" fmla="*/ 80 w 268"/>
                <a:gd name="T29" fmla="*/ 176 h 238"/>
                <a:gd name="T30" fmla="*/ 103 w 268"/>
                <a:gd name="T31" fmla="*/ 134 h 238"/>
                <a:gd name="T32" fmla="*/ 111 w 268"/>
                <a:gd name="T33" fmla="*/ 146 h 238"/>
                <a:gd name="T34" fmla="*/ 115 w 268"/>
                <a:gd name="T35" fmla="*/ 153 h 238"/>
                <a:gd name="T36" fmla="*/ 95 w 268"/>
                <a:gd name="T37" fmla="*/ 180 h 238"/>
                <a:gd name="T38" fmla="*/ 122 w 268"/>
                <a:gd name="T39" fmla="*/ 146 h 238"/>
                <a:gd name="T40" fmla="*/ 134 w 268"/>
                <a:gd name="T41" fmla="*/ 149 h 238"/>
                <a:gd name="T42" fmla="*/ 149 w 268"/>
                <a:gd name="T43" fmla="*/ 161 h 238"/>
                <a:gd name="T44" fmla="*/ 180 w 268"/>
                <a:gd name="T45" fmla="*/ 157 h 238"/>
                <a:gd name="T46" fmla="*/ 180 w 268"/>
                <a:gd name="T47" fmla="*/ 165 h 238"/>
                <a:gd name="T48" fmla="*/ 191 w 268"/>
                <a:gd name="T49" fmla="*/ 161 h 238"/>
                <a:gd name="T50" fmla="*/ 206 w 268"/>
                <a:gd name="T51" fmla="*/ 176 h 238"/>
                <a:gd name="T52" fmla="*/ 203 w 268"/>
                <a:gd name="T53" fmla="*/ 165 h 238"/>
                <a:gd name="T54" fmla="*/ 210 w 268"/>
                <a:gd name="T55" fmla="*/ 157 h 238"/>
                <a:gd name="T56" fmla="*/ 233 w 268"/>
                <a:gd name="T57" fmla="*/ 184 h 238"/>
                <a:gd name="T58" fmla="*/ 248 w 268"/>
                <a:gd name="T59" fmla="*/ 203 h 238"/>
                <a:gd name="T60" fmla="*/ 264 w 268"/>
                <a:gd name="T61" fmla="*/ 211 h 238"/>
                <a:gd name="T62" fmla="*/ 264 w 268"/>
                <a:gd name="T63" fmla="*/ 195 h 238"/>
                <a:gd name="T64" fmla="*/ 210 w 268"/>
                <a:gd name="T65" fmla="*/ 153 h 238"/>
                <a:gd name="T66" fmla="*/ 195 w 268"/>
                <a:gd name="T67" fmla="*/ 157 h 238"/>
                <a:gd name="T68" fmla="*/ 183 w 268"/>
                <a:gd name="T69" fmla="*/ 153 h 238"/>
                <a:gd name="T70" fmla="*/ 145 w 268"/>
                <a:gd name="T71" fmla="*/ 15 h 238"/>
                <a:gd name="T72" fmla="*/ 76 w 268"/>
                <a:gd name="T73" fmla="*/ 0 h 238"/>
                <a:gd name="T74" fmla="*/ 69 w 268"/>
                <a:gd name="T75" fmla="*/ 0 h 238"/>
                <a:gd name="T76" fmla="*/ 53 w 268"/>
                <a:gd name="T77" fmla="*/ 11 h 238"/>
                <a:gd name="T78" fmla="*/ 46 w 268"/>
                <a:gd name="T79" fmla="*/ 11 h 238"/>
                <a:gd name="T80" fmla="*/ 42 w 268"/>
                <a:gd name="T81" fmla="*/ 15 h 238"/>
                <a:gd name="T82" fmla="*/ 19 w 268"/>
                <a:gd name="T83" fmla="*/ 27 h 238"/>
                <a:gd name="T84" fmla="*/ 30 w 268"/>
                <a:gd name="T85" fmla="*/ 57 h 238"/>
                <a:gd name="T86" fmla="*/ 38 w 268"/>
                <a:gd name="T87" fmla="*/ 65 h 238"/>
                <a:gd name="T88" fmla="*/ 38 w 268"/>
                <a:gd name="T89" fmla="*/ 77 h 238"/>
                <a:gd name="T90" fmla="*/ 0 w 268"/>
                <a:gd name="T91" fmla="*/ 73 h 238"/>
                <a:gd name="T92" fmla="*/ 8 w 268"/>
                <a:gd name="T93" fmla="*/ 80 h 238"/>
                <a:gd name="T94" fmla="*/ 27 w 268"/>
                <a:gd name="T95" fmla="*/ 92 h 238"/>
                <a:gd name="T96" fmla="*/ 42 w 268"/>
                <a:gd name="T97" fmla="*/ 92 h 238"/>
                <a:gd name="T98" fmla="*/ 19 w 268"/>
                <a:gd name="T99" fmla="*/ 119 h 23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68" h="238">
                  <a:moveTo>
                    <a:pt x="19" y="119"/>
                  </a:moveTo>
                  <a:lnTo>
                    <a:pt x="0" y="134"/>
                  </a:lnTo>
                  <a:lnTo>
                    <a:pt x="8" y="134"/>
                  </a:lnTo>
                  <a:lnTo>
                    <a:pt x="0" y="138"/>
                  </a:lnTo>
                  <a:lnTo>
                    <a:pt x="4" y="146"/>
                  </a:lnTo>
                  <a:lnTo>
                    <a:pt x="15" y="149"/>
                  </a:lnTo>
                  <a:lnTo>
                    <a:pt x="8" y="157"/>
                  </a:lnTo>
                  <a:lnTo>
                    <a:pt x="11" y="165"/>
                  </a:lnTo>
                  <a:lnTo>
                    <a:pt x="15" y="169"/>
                  </a:lnTo>
                  <a:lnTo>
                    <a:pt x="23" y="157"/>
                  </a:lnTo>
                  <a:lnTo>
                    <a:pt x="27" y="176"/>
                  </a:lnTo>
                  <a:lnTo>
                    <a:pt x="23" y="184"/>
                  </a:lnTo>
                  <a:lnTo>
                    <a:pt x="34" y="176"/>
                  </a:lnTo>
                  <a:lnTo>
                    <a:pt x="42" y="188"/>
                  </a:lnTo>
                  <a:lnTo>
                    <a:pt x="46" y="180"/>
                  </a:lnTo>
                  <a:lnTo>
                    <a:pt x="50" y="188"/>
                  </a:lnTo>
                  <a:lnTo>
                    <a:pt x="61" y="180"/>
                  </a:lnTo>
                  <a:lnTo>
                    <a:pt x="50" y="207"/>
                  </a:lnTo>
                  <a:lnTo>
                    <a:pt x="30" y="218"/>
                  </a:lnTo>
                  <a:lnTo>
                    <a:pt x="30" y="226"/>
                  </a:lnTo>
                  <a:lnTo>
                    <a:pt x="19" y="222"/>
                  </a:lnTo>
                  <a:lnTo>
                    <a:pt x="4" y="238"/>
                  </a:lnTo>
                  <a:lnTo>
                    <a:pt x="19" y="226"/>
                  </a:lnTo>
                  <a:lnTo>
                    <a:pt x="34" y="230"/>
                  </a:lnTo>
                  <a:lnTo>
                    <a:pt x="42" y="226"/>
                  </a:lnTo>
                  <a:lnTo>
                    <a:pt x="42" y="218"/>
                  </a:lnTo>
                  <a:lnTo>
                    <a:pt x="50" y="218"/>
                  </a:lnTo>
                  <a:lnTo>
                    <a:pt x="80" y="195"/>
                  </a:lnTo>
                  <a:lnTo>
                    <a:pt x="84" y="184"/>
                  </a:lnTo>
                  <a:lnTo>
                    <a:pt x="80" y="176"/>
                  </a:lnTo>
                  <a:lnTo>
                    <a:pt x="103" y="149"/>
                  </a:lnTo>
                  <a:lnTo>
                    <a:pt x="103" y="134"/>
                  </a:lnTo>
                  <a:lnTo>
                    <a:pt x="103" y="149"/>
                  </a:lnTo>
                  <a:lnTo>
                    <a:pt x="111" y="146"/>
                  </a:lnTo>
                  <a:lnTo>
                    <a:pt x="107" y="149"/>
                  </a:lnTo>
                  <a:lnTo>
                    <a:pt x="115" y="153"/>
                  </a:lnTo>
                  <a:lnTo>
                    <a:pt x="99" y="157"/>
                  </a:lnTo>
                  <a:lnTo>
                    <a:pt x="95" y="180"/>
                  </a:lnTo>
                  <a:lnTo>
                    <a:pt x="118" y="165"/>
                  </a:lnTo>
                  <a:lnTo>
                    <a:pt x="122" y="146"/>
                  </a:lnTo>
                  <a:lnTo>
                    <a:pt x="122" y="153"/>
                  </a:lnTo>
                  <a:lnTo>
                    <a:pt x="134" y="149"/>
                  </a:lnTo>
                  <a:lnTo>
                    <a:pt x="130" y="153"/>
                  </a:lnTo>
                  <a:lnTo>
                    <a:pt x="149" y="161"/>
                  </a:lnTo>
                  <a:lnTo>
                    <a:pt x="176" y="161"/>
                  </a:lnTo>
                  <a:lnTo>
                    <a:pt x="180" y="157"/>
                  </a:lnTo>
                  <a:lnTo>
                    <a:pt x="183" y="157"/>
                  </a:lnTo>
                  <a:lnTo>
                    <a:pt x="180" y="165"/>
                  </a:lnTo>
                  <a:lnTo>
                    <a:pt x="191" y="169"/>
                  </a:lnTo>
                  <a:lnTo>
                    <a:pt x="191" y="161"/>
                  </a:lnTo>
                  <a:lnTo>
                    <a:pt x="191" y="169"/>
                  </a:lnTo>
                  <a:lnTo>
                    <a:pt x="206" y="176"/>
                  </a:lnTo>
                  <a:lnTo>
                    <a:pt x="210" y="172"/>
                  </a:lnTo>
                  <a:lnTo>
                    <a:pt x="203" y="165"/>
                  </a:lnTo>
                  <a:lnTo>
                    <a:pt x="218" y="172"/>
                  </a:lnTo>
                  <a:lnTo>
                    <a:pt x="210" y="157"/>
                  </a:lnTo>
                  <a:lnTo>
                    <a:pt x="218" y="172"/>
                  </a:lnTo>
                  <a:lnTo>
                    <a:pt x="233" y="184"/>
                  </a:lnTo>
                  <a:lnTo>
                    <a:pt x="252" y="195"/>
                  </a:lnTo>
                  <a:lnTo>
                    <a:pt x="248" y="203"/>
                  </a:lnTo>
                  <a:lnTo>
                    <a:pt x="256" y="195"/>
                  </a:lnTo>
                  <a:lnTo>
                    <a:pt x="264" y="211"/>
                  </a:lnTo>
                  <a:lnTo>
                    <a:pt x="268" y="207"/>
                  </a:lnTo>
                  <a:lnTo>
                    <a:pt x="264" y="195"/>
                  </a:lnTo>
                  <a:lnTo>
                    <a:pt x="248" y="192"/>
                  </a:lnTo>
                  <a:lnTo>
                    <a:pt x="210" y="153"/>
                  </a:lnTo>
                  <a:lnTo>
                    <a:pt x="199" y="169"/>
                  </a:lnTo>
                  <a:lnTo>
                    <a:pt x="195" y="157"/>
                  </a:lnTo>
                  <a:lnTo>
                    <a:pt x="187" y="161"/>
                  </a:lnTo>
                  <a:lnTo>
                    <a:pt x="183" y="153"/>
                  </a:lnTo>
                  <a:lnTo>
                    <a:pt x="172" y="153"/>
                  </a:lnTo>
                  <a:lnTo>
                    <a:pt x="145" y="15"/>
                  </a:lnTo>
                  <a:lnTo>
                    <a:pt x="92" y="11"/>
                  </a:lnTo>
                  <a:lnTo>
                    <a:pt x="76" y="0"/>
                  </a:lnTo>
                  <a:lnTo>
                    <a:pt x="76" y="8"/>
                  </a:lnTo>
                  <a:lnTo>
                    <a:pt x="69" y="0"/>
                  </a:lnTo>
                  <a:lnTo>
                    <a:pt x="53" y="4"/>
                  </a:lnTo>
                  <a:lnTo>
                    <a:pt x="53" y="11"/>
                  </a:lnTo>
                  <a:lnTo>
                    <a:pt x="53" y="8"/>
                  </a:lnTo>
                  <a:lnTo>
                    <a:pt x="46" y="11"/>
                  </a:lnTo>
                  <a:lnTo>
                    <a:pt x="46" y="15"/>
                  </a:lnTo>
                  <a:lnTo>
                    <a:pt x="42" y="15"/>
                  </a:lnTo>
                  <a:lnTo>
                    <a:pt x="30" y="27"/>
                  </a:lnTo>
                  <a:lnTo>
                    <a:pt x="19" y="27"/>
                  </a:lnTo>
                  <a:lnTo>
                    <a:pt x="15" y="34"/>
                  </a:lnTo>
                  <a:lnTo>
                    <a:pt x="30" y="57"/>
                  </a:lnTo>
                  <a:lnTo>
                    <a:pt x="50" y="69"/>
                  </a:lnTo>
                  <a:lnTo>
                    <a:pt x="38" y="65"/>
                  </a:lnTo>
                  <a:lnTo>
                    <a:pt x="42" y="73"/>
                  </a:lnTo>
                  <a:lnTo>
                    <a:pt x="38" y="77"/>
                  </a:lnTo>
                  <a:lnTo>
                    <a:pt x="23" y="61"/>
                  </a:lnTo>
                  <a:lnTo>
                    <a:pt x="0" y="73"/>
                  </a:lnTo>
                  <a:lnTo>
                    <a:pt x="11" y="80"/>
                  </a:lnTo>
                  <a:lnTo>
                    <a:pt x="8" y="80"/>
                  </a:lnTo>
                  <a:lnTo>
                    <a:pt x="8" y="92"/>
                  </a:lnTo>
                  <a:lnTo>
                    <a:pt x="27" y="92"/>
                  </a:lnTo>
                  <a:lnTo>
                    <a:pt x="30" y="100"/>
                  </a:lnTo>
                  <a:lnTo>
                    <a:pt x="42" y="92"/>
                  </a:lnTo>
                  <a:lnTo>
                    <a:pt x="38" y="111"/>
                  </a:lnTo>
                  <a:lnTo>
                    <a:pt x="19" y="119"/>
                  </a:lnTo>
                  <a:close/>
                </a:path>
              </a:pathLst>
            </a:custGeom>
            <a:solidFill>
              <a:srgbClr val="FF8C00"/>
            </a:solidFill>
            <a:ln w="6350">
              <a:solidFill>
                <a:srgbClr val="FF8C00"/>
              </a:solidFill>
              <a:prstDash val="solid"/>
              <a:round/>
              <a:headEnd/>
              <a:tailEnd/>
            </a:ln>
          </p:spPr>
          <p:txBody>
            <a:bodyPr/>
            <a:lstStyle/>
            <a:p>
              <a:endParaRPr lang="en-US" dirty="0"/>
            </a:p>
          </p:txBody>
        </p:sp>
        <p:sp>
          <p:nvSpPr>
            <p:cNvPr id="106140" name="Freeform 143"/>
            <p:cNvSpPr>
              <a:spLocks/>
            </p:cNvSpPr>
            <p:nvPr/>
          </p:nvSpPr>
          <p:spPr bwMode="auto">
            <a:xfrm>
              <a:off x="1507" y="1808"/>
              <a:ext cx="268" cy="238"/>
            </a:xfrm>
            <a:custGeom>
              <a:avLst/>
              <a:gdLst>
                <a:gd name="T0" fmla="*/ 0 w 268"/>
                <a:gd name="T1" fmla="*/ 134 h 238"/>
                <a:gd name="T2" fmla="*/ 0 w 268"/>
                <a:gd name="T3" fmla="*/ 138 h 238"/>
                <a:gd name="T4" fmla="*/ 15 w 268"/>
                <a:gd name="T5" fmla="*/ 149 h 238"/>
                <a:gd name="T6" fmla="*/ 11 w 268"/>
                <a:gd name="T7" fmla="*/ 165 h 238"/>
                <a:gd name="T8" fmla="*/ 23 w 268"/>
                <a:gd name="T9" fmla="*/ 157 h 238"/>
                <a:gd name="T10" fmla="*/ 23 w 268"/>
                <a:gd name="T11" fmla="*/ 184 h 238"/>
                <a:gd name="T12" fmla="*/ 42 w 268"/>
                <a:gd name="T13" fmla="*/ 188 h 238"/>
                <a:gd name="T14" fmla="*/ 50 w 268"/>
                <a:gd name="T15" fmla="*/ 188 h 238"/>
                <a:gd name="T16" fmla="*/ 50 w 268"/>
                <a:gd name="T17" fmla="*/ 207 h 238"/>
                <a:gd name="T18" fmla="*/ 30 w 268"/>
                <a:gd name="T19" fmla="*/ 226 h 238"/>
                <a:gd name="T20" fmla="*/ 4 w 268"/>
                <a:gd name="T21" fmla="*/ 238 h 238"/>
                <a:gd name="T22" fmla="*/ 34 w 268"/>
                <a:gd name="T23" fmla="*/ 230 h 238"/>
                <a:gd name="T24" fmla="*/ 42 w 268"/>
                <a:gd name="T25" fmla="*/ 218 h 238"/>
                <a:gd name="T26" fmla="*/ 80 w 268"/>
                <a:gd name="T27" fmla="*/ 195 h 238"/>
                <a:gd name="T28" fmla="*/ 80 w 268"/>
                <a:gd name="T29" fmla="*/ 176 h 238"/>
                <a:gd name="T30" fmla="*/ 103 w 268"/>
                <a:gd name="T31" fmla="*/ 134 h 238"/>
                <a:gd name="T32" fmla="*/ 111 w 268"/>
                <a:gd name="T33" fmla="*/ 146 h 238"/>
                <a:gd name="T34" fmla="*/ 115 w 268"/>
                <a:gd name="T35" fmla="*/ 153 h 238"/>
                <a:gd name="T36" fmla="*/ 95 w 268"/>
                <a:gd name="T37" fmla="*/ 180 h 238"/>
                <a:gd name="T38" fmla="*/ 122 w 268"/>
                <a:gd name="T39" fmla="*/ 146 h 238"/>
                <a:gd name="T40" fmla="*/ 134 w 268"/>
                <a:gd name="T41" fmla="*/ 149 h 238"/>
                <a:gd name="T42" fmla="*/ 149 w 268"/>
                <a:gd name="T43" fmla="*/ 161 h 238"/>
                <a:gd name="T44" fmla="*/ 180 w 268"/>
                <a:gd name="T45" fmla="*/ 157 h 238"/>
                <a:gd name="T46" fmla="*/ 180 w 268"/>
                <a:gd name="T47" fmla="*/ 165 h 238"/>
                <a:gd name="T48" fmla="*/ 191 w 268"/>
                <a:gd name="T49" fmla="*/ 161 h 238"/>
                <a:gd name="T50" fmla="*/ 206 w 268"/>
                <a:gd name="T51" fmla="*/ 176 h 238"/>
                <a:gd name="T52" fmla="*/ 203 w 268"/>
                <a:gd name="T53" fmla="*/ 165 h 238"/>
                <a:gd name="T54" fmla="*/ 210 w 268"/>
                <a:gd name="T55" fmla="*/ 157 h 238"/>
                <a:gd name="T56" fmla="*/ 233 w 268"/>
                <a:gd name="T57" fmla="*/ 184 h 238"/>
                <a:gd name="T58" fmla="*/ 248 w 268"/>
                <a:gd name="T59" fmla="*/ 203 h 238"/>
                <a:gd name="T60" fmla="*/ 264 w 268"/>
                <a:gd name="T61" fmla="*/ 211 h 238"/>
                <a:gd name="T62" fmla="*/ 264 w 268"/>
                <a:gd name="T63" fmla="*/ 195 h 238"/>
                <a:gd name="T64" fmla="*/ 210 w 268"/>
                <a:gd name="T65" fmla="*/ 153 h 238"/>
                <a:gd name="T66" fmla="*/ 195 w 268"/>
                <a:gd name="T67" fmla="*/ 157 h 238"/>
                <a:gd name="T68" fmla="*/ 183 w 268"/>
                <a:gd name="T69" fmla="*/ 153 h 238"/>
                <a:gd name="T70" fmla="*/ 145 w 268"/>
                <a:gd name="T71" fmla="*/ 15 h 238"/>
                <a:gd name="T72" fmla="*/ 76 w 268"/>
                <a:gd name="T73" fmla="*/ 0 h 238"/>
                <a:gd name="T74" fmla="*/ 69 w 268"/>
                <a:gd name="T75" fmla="*/ 0 h 238"/>
                <a:gd name="T76" fmla="*/ 53 w 268"/>
                <a:gd name="T77" fmla="*/ 11 h 238"/>
                <a:gd name="T78" fmla="*/ 46 w 268"/>
                <a:gd name="T79" fmla="*/ 11 h 238"/>
                <a:gd name="T80" fmla="*/ 42 w 268"/>
                <a:gd name="T81" fmla="*/ 15 h 238"/>
                <a:gd name="T82" fmla="*/ 19 w 268"/>
                <a:gd name="T83" fmla="*/ 27 h 238"/>
                <a:gd name="T84" fmla="*/ 30 w 268"/>
                <a:gd name="T85" fmla="*/ 57 h 238"/>
                <a:gd name="T86" fmla="*/ 38 w 268"/>
                <a:gd name="T87" fmla="*/ 65 h 238"/>
                <a:gd name="T88" fmla="*/ 38 w 268"/>
                <a:gd name="T89" fmla="*/ 77 h 238"/>
                <a:gd name="T90" fmla="*/ 0 w 268"/>
                <a:gd name="T91" fmla="*/ 73 h 238"/>
                <a:gd name="T92" fmla="*/ 8 w 268"/>
                <a:gd name="T93" fmla="*/ 80 h 238"/>
                <a:gd name="T94" fmla="*/ 27 w 268"/>
                <a:gd name="T95" fmla="*/ 92 h 238"/>
                <a:gd name="T96" fmla="*/ 42 w 268"/>
                <a:gd name="T97" fmla="*/ 92 h 238"/>
                <a:gd name="T98" fmla="*/ 19 w 268"/>
                <a:gd name="T99" fmla="*/ 119 h 23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68" h="238">
                  <a:moveTo>
                    <a:pt x="19" y="119"/>
                  </a:moveTo>
                  <a:lnTo>
                    <a:pt x="0" y="134"/>
                  </a:lnTo>
                  <a:lnTo>
                    <a:pt x="8" y="134"/>
                  </a:lnTo>
                  <a:lnTo>
                    <a:pt x="0" y="138"/>
                  </a:lnTo>
                  <a:lnTo>
                    <a:pt x="4" y="146"/>
                  </a:lnTo>
                  <a:lnTo>
                    <a:pt x="15" y="149"/>
                  </a:lnTo>
                  <a:lnTo>
                    <a:pt x="8" y="157"/>
                  </a:lnTo>
                  <a:lnTo>
                    <a:pt x="11" y="165"/>
                  </a:lnTo>
                  <a:lnTo>
                    <a:pt x="15" y="169"/>
                  </a:lnTo>
                  <a:lnTo>
                    <a:pt x="23" y="157"/>
                  </a:lnTo>
                  <a:lnTo>
                    <a:pt x="27" y="176"/>
                  </a:lnTo>
                  <a:lnTo>
                    <a:pt x="23" y="184"/>
                  </a:lnTo>
                  <a:lnTo>
                    <a:pt x="34" y="176"/>
                  </a:lnTo>
                  <a:lnTo>
                    <a:pt x="42" y="188"/>
                  </a:lnTo>
                  <a:lnTo>
                    <a:pt x="46" y="180"/>
                  </a:lnTo>
                  <a:lnTo>
                    <a:pt x="50" y="188"/>
                  </a:lnTo>
                  <a:lnTo>
                    <a:pt x="61" y="180"/>
                  </a:lnTo>
                  <a:lnTo>
                    <a:pt x="50" y="207"/>
                  </a:lnTo>
                  <a:lnTo>
                    <a:pt x="30" y="218"/>
                  </a:lnTo>
                  <a:lnTo>
                    <a:pt x="30" y="226"/>
                  </a:lnTo>
                  <a:lnTo>
                    <a:pt x="19" y="222"/>
                  </a:lnTo>
                  <a:lnTo>
                    <a:pt x="4" y="238"/>
                  </a:lnTo>
                  <a:lnTo>
                    <a:pt x="19" y="226"/>
                  </a:lnTo>
                  <a:lnTo>
                    <a:pt x="34" y="230"/>
                  </a:lnTo>
                  <a:lnTo>
                    <a:pt x="42" y="226"/>
                  </a:lnTo>
                  <a:lnTo>
                    <a:pt x="42" y="218"/>
                  </a:lnTo>
                  <a:lnTo>
                    <a:pt x="50" y="218"/>
                  </a:lnTo>
                  <a:lnTo>
                    <a:pt x="80" y="195"/>
                  </a:lnTo>
                  <a:lnTo>
                    <a:pt x="84" y="184"/>
                  </a:lnTo>
                  <a:lnTo>
                    <a:pt x="80" y="176"/>
                  </a:lnTo>
                  <a:lnTo>
                    <a:pt x="103" y="149"/>
                  </a:lnTo>
                  <a:lnTo>
                    <a:pt x="103" y="134"/>
                  </a:lnTo>
                  <a:lnTo>
                    <a:pt x="103" y="149"/>
                  </a:lnTo>
                  <a:lnTo>
                    <a:pt x="111" y="146"/>
                  </a:lnTo>
                  <a:lnTo>
                    <a:pt x="107" y="149"/>
                  </a:lnTo>
                  <a:lnTo>
                    <a:pt x="115" y="153"/>
                  </a:lnTo>
                  <a:lnTo>
                    <a:pt x="99" y="157"/>
                  </a:lnTo>
                  <a:lnTo>
                    <a:pt x="95" y="180"/>
                  </a:lnTo>
                  <a:lnTo>
                    <a:pt x="118" y="165"/>
                  </a:lnTo>
                  <a:lnTo>
                    <a:pt x="122" y="146"/>
                  </a:lnTo>
                  <a:lnTo>
                    <a:pt x="122" y="153"/>
                  </a:lnTo>
                  <a:lnTo>
                    <a:pt x="134" y="149"/>
                  </a:lnTo>
                  <a:lnTo>
                    <a:pt x="130" y="153"/>
                  </a:lnTo>
                  <a:lnTo>
                    <a:pt x="149" y="161"/>
                  </a:lnTo>
                  <a:lnTo>
                    <a:pt x="176" y="161"/>
                  </a:lnTo>
                  <a:lnTo>
                    <a:pt x="180" y="157"/>
                  </a:lnTo>
                  <a:lnTo>
                    <a:pt x="183" y="157"/>
                  </a:lnTo>
                  <a:lnTo>
                    <a:pt x="180" y="165"/>
                  </a:lnTo>
                  <a:lnTo>
                    <a:pt x="191" y="169"/>
                  </a:lnTo>
                  <a:lnTo>
                    <a:pt x="191" y="161"/>
                  </a:lnTo>
                  <a:lnTo>
                    <a:pt x="191" y="169"/>
                  </a:lnTo>
                  <a:lnTo>
                    <a:pt x="206" y="176"/>
                  </a:lnTo>
                  <a:lnTo>
                    <a:pt x="210" y="172"/>
                  </a:lnTo>
                  <a:lnTo>
                    <a:pt x="203" y="165"/>
                  </a:lnTo>
                  <a:lnTo>
                    <a:pt x="218" y="172"/>
                  </a:lnTo>
                  <a:lnTo>
                    <a:pt x="210" y="157"/>
                  </a:lnTo>
                  <a:lnTo>
                    <a:pt x="218" y="172"/>
                  </a:lnTo>
                  <a:lnTo>
                    <a:pt x="233" y="184"/>
                  </a:lnTo>
                  <a:lnTo>
                    <a:pt x="252" y="195"/>
                  </a:lnTo>
                  <a:lnTo>
                    <a:pt x="248" y="203"/>
                  </a:lnTo>
                  <a:lnTo>
                    <a:pt x="256" y="195"/>
                  </a:lnTo>
                  <a:lnTo>
                    <a:pt x="264" y="211"/>
                  </a:lnTo>
                  <a:lnTo>
                    <a:pt x="268" y="207"/>
                  </a:lnTo>
                  <a:lnTo>
                    <a:pt x="264" y="195"/>
                  </a:lnTo>
                  <a:lnTo>
                    <a:pt x="248" y="192"/>
                  </a:lnTo>
                  <a:lnTo>
                    <a:pt x="210" y="153"/>
                  </a:lnTo>
                  <a:lnTo>
                    <a:pt x="199" y="169"/>
                  </a:lnTo>
                  <a:lnTo>
                    <a:pt x="195" y="157"/>
                  </a:lnTo>
                  <a:lnTo>
                    <a:pt x="187" y="161"/>
                  </a:lnTo>
                  <a:lnTo>
                    <a:pt x="183" y="153"/>
                  </a:lnTo>
                  <a:lnTo>
                    <a:pt x="172" y="153"/>
                  </a:lnTo>
                  <a:lnTo>
                    <a:pt x="145" y="15"/>
                  </a:lnTo>
                  <a:lnTo>
                    <a:pt x="92" y="11"/>
                  </a:lnTo>
                  <a:lnTo>
                    <a:pt x="76" y="0"/>
                  </a:lnTo>
                  <a:lnTo>
                    <a:pt x="76" y="8"/>
                  </a:lnTo>
                  <a:lnTo>
                    <a:pt x="69" y="0"/>
                  </a:lnTo>
                  <a:lnTo>
                    <a:pt x="53" y="4"/>
                  </a:lnTo>
                  <a:lnTo>
                    <a:pt x="53" y="11"/>
                  </a:lnTo>
                  <a:lnTo>
                    <a:pt x="53" y="8"/>
                  </a:lnTo>
                  <a:lnTo>
                    <a:pt x="46" y="11"/>
                  </a:lnTo>
                  <a:lnTo>
                    <a:pt x="46" y="15"/>
                  </a:lnTo>
                  <a:lnTo>
                    <a:pt x="42" y="15"/>
                  </a:lnTo>
                  <a:lnTo>
                    <a:pt x="30" y="27"/>
                  </a:lnTo>
                  <a:lnTo>
                    <a:pt x="19" y="27"/>
                  </a:lnTo>
                  <a:lnTo>
                    <a:pt x="15" y="34"/>
                  </a:lnTo>
                  <a:lnTo>
                    <a:pt x="30" y="57"/>
                  </a:lnTo>
                  <a:lnTo>
                    <a:pt x="50" y="69"/>
                  </a:lnTo>
                  <a:lnTo>
                    <a:pt x="38" y="65"/>
                  </a:lnTo>
                  <a:lnTo>
                    <a:pt x="42" y="73"/>
                  </a:lnTo>
                  <a:lnTo>
                    <a:pt x="38" y="77"/>
                  </a:lnTo>
                  <a:lnTo>
                    <a:pt x="23" y="61"/>
                  </a:lnTo>
                  <a:lnTo>
                    <a:pt x="0" y="73"/>
                  </a:lnTo>
                  <a:lnTo>
                    <a:pt x="11" y="80"/>
                  </a:lnTo>
                  <a:lnTo>
                    <a:pt x="8" y="80"/>
                  </a:lnTo>
                  <a:lnTo>
                    <a:pt x="8" y="92"/>
                  </a:lnTo>
                  <a:lnTo>
                    <a:pt x="27" y="92"/>
                  </a:lnTo>
                  <a:lnTo>
                    <a:pt x="30" y="100"/>
                  </a:lnTo>
                  <a:lnTo>
                    <a:pt x="42" y="92"/>
                  </a:lnTo>
                  <a:lnTo>
                    <a:pt x="38" y="111"/>
                  </a:lnTo>
                  <a:lnTo>
                    <a:pt x="19" y="119"/>
                  </a:lnTo>
                  <a:lnTo>
                    <a:pt x="19" y="12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141" name="Freeform 144"/>
            <p:cNvSpPr>
              <a:spLocks/>
            </p:cNvSpPr>
            <p:nvPr/>
          </p:nvSpPr>
          <p:spPr bwMode="auto">
            <a:xfrm>
              <a:off x="1683" y="1632"/>
              <a:ext cx="176" cy="203"/>
            </a:xfrm>
            <a:custGeom>
              <a:avLst/>
              <a:gdLst>
                <a:gd name="T0" fmla="*/ 176 w 176"/>
                <a:gd name="T1" fmla="*/ 19 h 203"/>
                <a:gd name="T2" fmla="*/ 50 w 176"/>
                <a:gd name="T3" fmla="*/ 0 h 203"/>
                <a:gd name="T4" fmla="*/ 42 w 176"/>
                <a:gd name="T5" fmla="*/ 30 h 203"/>
                <a:gd name="T6" fmla="*/ 34 w 176"/>
                <a:gd name="T7" fmla="*/ 23 h 203"/>
                <a:gd name="T8" fmla="*/ 27 w 176"/>
                <a:gd name="T9" fmla="*/ 23 h 203"/>
                <a:gd name="T10" fmla="*/ 23 w 176"/>
                <a:gd name="T11" fmla="*/ 57 h 203"/>
                <a:gd name="T12" fmla="*/ 30 w 176"/>
                <a:gd name="T13" fmla="*/ 84 h 203"/>
                <a:gd name="T14" fmla="*/ 19 w 176"/>
                <a:gd name="T15" fmla="*/ 92 h 203"/>
                <a:gd name="T16" fmla="*/ 15 w 176"/>
                <a:gd name="T17" fmla="*/ 107 h 203"/>
                <a:gd name="T18" fmla="*/ 7 w 176"/>
                <a:gd name="T19" fmla="*/ 111 h 203"/>
                <a:gd name="T20" fmla="*/ 11 w 176"/>
                <a:gd name="T21" fmla="*/ 130 h 203"/>
                <a:gd name="T22" fmla="*/ 4 w 176"/>
                <a:gd name="T23" fmla="*/ 130 h 203"/>
                <a:gd name="T24" fmla="*/ 0 w 176"/>
                <a:gd name="T25" fmla="*/ 138 h 203"/>
                <a:gd name="T26" fmla="*/ 95 w 176"/>
                <a:gd name="T27" fmla="*/ 191 h 203"/>
                <a:gd name="T28" fmla="*/ 149 w 176"/>
                <a:gd name="T29" fmla="*/ 203 h 203"/>
                <a:gd name="T30" fmla="*/ 176 w 176"/>
                <a:gd name="T31" fmla="*/ 19 h 20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 h="203">
                  <a:moveTo>
                    <a:pt x="176" y="19"/>
                  </a:moveTo>
                  <a:lnTo>
                    <a:pt x="50" y="0"/>
                  </a:lnTo>
                  <a:lnTo>
                    <a:pt x="42" y="30"/>
                  </a:lnTo>
                  <a:lnTo>
                    <a:pt x="34" y="23"/>
                  </a:lnTo>
                  <a:lnTo>
                    <a:pt x="27" y="23"/>
                  </a:lnTo>
                  <a:lnTo>
                    <a:pt x="23" y="57"/>
                  </a:lnTo>
                  <a:lnTo>
                    <a:pt x="30" y="84"/>
                  </a:lnTo>
                  <a:lnTo>
                    <a:pt x="19" y="92"/>
                  </a:lnTo>
                  <a:lnTo>
                    <a:pt x="15" y="107"/>
                  </a:lnTo>
                  <a:lnTo>
                    <a:pt x="7" y="111"/>
                  </a:lnTo>
                  <a:lnTo>
                    <a:pt x="11" y="130"/>
                  </a:lnTo>
                  <a:lnTo>
                    <a:pt x="4" y="130"/>
                  </a:lnTo>
                  <a:lnTo>
                    <a:pt x="0" y="138"/>
                  </a:lnTo>
                  <a:lnTo>
                    <a:pt x="95" y="191"/>
                  </a:lnTo>
                  <a:lnTo>
                    <a:pt x="149" y="203"/>
                  </a:lnTo>
                  <a:lnTo>
                    <a:pt x="176" y="19"/>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142" name="Freeform 145"/>
            <p:cNvSpPr>
              <a:spLocks/>
            </p:cNvSpPr>
            <p:nvPr/>
          </p:nvSpPr>
          <p:spPr bwMode="auto">
            <a:xfrm>
              <a:off x="1683" y="1632"/>
              <a:ext cx="176" cy="203"/>
            </a:xfrm>
            <a:custGeom>
              <a:avLst/>
              <a:gdLst>
                <a:gd name="T0" fmla="*/ 176 w 176"/>
                <a:gd name="T1" fmla="*/ 19 h 203"/>
                <a:gd name="T2" fmla="*/ 50 w 176"/>
                <a:gd name="T3" fmla="*/ 0 h 203"/>
                <a:gd name="T4" fmla="*/ 42 w 176"/>
                <a:gd name="T5" fmla="*/ 30 h 203"/>
                <a:gd name="T6" fmla="*/ 34 w 176"/>
                <a:gd name="T7" fmla="*/ 23 h 203"/>
                <a:gd name="T8" fmla="*/ 27 w 176"/>
                <a:gd name="T9" fmla="*/ 23 h 203"/>
                <a:gd name="T10" fmla="*/ 23 w 176"/>
                <a:gd name="T11" fmla="*/ 57 h 203"/>
                <a:gd name="T12" fmla="*/ 30 w 176"/>
                <a:gd name="T13" fmla="*/ 84 h 203"/>
                <a:gd name="T14" fmla="*/ 19 w 176"/>
                <a:gd name="T15" fmla="*/ 92 h 203"/>
                <a:gd name="T16" fmla="*/ 15 w 176"/>
                <a:gd name="T17" fmla="*/ 107 h 203"/>
                <a:gd name="T18" fmla="*/ 7 w 176"/>
                <a:gd name="T19" fmla="*/ 111 h 203"/>
                <a:gd name="T20" fmla="*/ 11 w 176"/>
                <a:gd name="T21" fmla="*/ 130 h 203"/>
                <a:gd name="T22" fmla="*/ 4 w 176"/>
                <a:gd name="T23" fmla="*/ 130 h 203"/>
                <a:gd name="T24" fmla="*/ 0 w 176"/>
                <a:gd name="T25" fmla="*/ 138 h 203"/>
                <a:gd name="T26" fmla="*/ 95 w 176"/>
                <a:gd name="T27" fmla="*/ 191 h 203"/>
                <a:gd name="T28" fmla="*/ 149 w 176"/>
                <a:gd name="T29" fmla="*/ 203 h 203"/>
                <a:gd name="T30" fmla="*/ 176 w 176"/>
                <a:gd name="T31" fmla="*/ 19 h 203"/>
                <a:gd name="T32" fmla="*/ 176 w 176"/>
                <a:gd name="T33" fmla="*/ 23 h 20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6" h="203">
                  <a:moveTo>
                    <a:pt x="176" y="19"/>
                  </a:moveTo>
                  <a:lnTo>
                    <a:pt x="50" y="0"/>
                  </a:lnTo>
                  <a:lnTo>
                    <a:pt x="42" y="30"/>
                  </a:lnTo>
                  <a:lnTo>
                    <a:pt x="34" y="23"/>
                  </a:lnTo>
                  <a:lnTo>
                    <a:pt x="27" y="23"/>
                  </a:lnTo>
                  <a:lnTo>
                    <a:pt x="23" y="57"/>
                  </a:lnTo>
                  <a:lnTo>
                    <a:pt x="30" y="84"/>
                  </a:lnTo>
                  <a:lnTo>
                    <a:pt x="19" y="92"/>
                  </a:lnTo>
                  <a:lnTo>
                    <a:pt x="15" y="107"/>
                  </a:lnTo>
                  <a:lnTo>
                    <a:pt x="7" y="111"/>
                  </a:lnTo>
                  <a:lnTo>
                    <a:pt x="11" y="130"/>
                  </a:lnTo>
                  <a:lnTo>
                    <a:pt x="4" y="130"/>
                  </a:lnTo>
                  <a:lnTo>
                    <a:pt x="0" y="138"/>
                  </a:lnTo>
                  <a:lnTo>
                    <a:pt x="95" y="191"/>
                  </a:lnTo>
                  <a:lnTo>
                    <a:pt x="149" y="203"/>
                  </a:lnTo>
                  <a:lnTo>
                    <a:pt x="176" y="19"/>
                  </a:lnTo>
                  <a:lnTo>
                    <a:pt x="176" y="2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143" name="Freeform 146"/>
            <p:cNvSpPr>
              <a:spLocks/>
            </p:cNvSpPr>
            <p:nvPr/>
          </p:nvSpPr>
          <p:spPr bwMode="auto">
            <a:xfrm>
              <a:off x="2226" y="1685"/>
              <a:ext cx="130" cy="119"/>
            </a:xfrm>
            <a:custGeom>
              <a:avLst/>
              <a:gdLst>
                <a:gd name="T0" fmla="*/ 130 w 130"/>
                <a:gd name="T1" fmla="*/ 16 h 119"/>
                <a:gd name="T2" fmla="*/ 111 w 130"/>
                <a:gd name="T3" fmla="*/ 20 h 119"/>
                <a:gd name="T4" fmla="*/ 118 w 130"/>
                <a:gd name="T5" fmla="*/ 8 h 119"/>
                <a:gd name="T6" fmla="*/ 115 w 130"/>
                <a:gd name="T7" fmla="*/ 0 h 119"/>
                <a:gd name="T8" fmla="*/ 99 w 130"/>
                <a:gd name="T9" fmla="*/ 0 h 119"/>
                <a:gd name="T10" fmla="*/ 0 w 130"/>
                <a:gd name="T11" fmla="*/ 4 h 119"/>
                <a:gd name="T12" fmla="*/ 7 w 130"/>
                <a:gd name="T13" fmla="*/ 43 h 119"/>
                <a:gd name="T14" fmla="*/ 7 w 130"/>
                <a:gd name="T15" fmla="*/ 96 h 119"/>
                <a:gd name="T16" fmla="*/ 19 w 130"/>
                <a:gd name="T17" fmla="*/ 100 h 119"/>
                <a:gd name="T18" fmla="*/ 19 w 130"/>
                <a:gd name="T19" fmla="*/ 119 h 119"/>
                <a:gd name="T20" fmla="*/ 95 w 130"/>
                <a:gd name="T21" fmla="*/ 115 h 119"/>
                <a:gd name="T22" fmla="*/ 99 w 130"/>
                <a:gd name="T23" fmla="*/ 108 h 119"/>
                <a:gd name="T24" fmla="*/ 99 w 130"/>
                <a:gd name="T25" fmla="*/ 100 h 119"/>
                <a:gd name="T26" fmla="*/ 92 w 130"/>
                <a:gd name="T27" fmla="*/ 100 h 119"/>
                <a:gd name="T28" fmla="*/ 92 w 130"/>
                <a:gd name="T29" fmla="*/ 92 h 119"/>
                <a:gd name="T30" fmla="*/ 99 w 130"/>
                <a:gd name="T31" fmla="*/ 92 h 119"/>
                <a:gd name="T32" fmla="*/ 95 w 130"/>
                <a:gd name="T33" fmla="*/ 85 h 119"/>
                <a:gd name="T34" fmla="*/ 103 w 130"/>
                <a:gd name="T35" fmla="*/ 77 h 119"/>
                <a:gd name="T36" fmla="*/ 99 w 130"/>
                <a:gd name="T37" fmla="*/ 77 h 119"/>
                <a:gd name="T38" fmla="*/ 111 w 130"/>
                <a:gd name="T39" fmla="*/ 69 h 119"/>
                <a:gd name="T40" fmla="*/ 111 w 130"/>
                <a:gd name="T41" fmla="*/ 58 h 119"/>
                <a:gd name="T42" fmla="*/ 115 w 130"/>
                <a:gd name="T43" fmla="*/ 54 h 119"/>
                <a:gd name="T44" fmla="*/ 115 w 130"/>
                <a:gd name="T45" fmla="*/ 50 h 119"/>
                <a:gd name="T46" fmla="*/ 122 w 130"/>
                <a:gd name="T47" fmla="*/ 46 h 119"/>
                <a:gd name="T48" fmla="*/ 118 w 130"/>
                <a:gd name="T49" fmla="*/ 35 h 119"/>
                <a:gd name="T50" fmla="*/ 126 w 130"/>
                <a:gd name="T51" fmla="*/ 31 h 119"/>
                <a:gd name="T52" fmla="*/ 122 w 130"/>
                <a:gd name="T53" fmla="*/ 27 h 119"/>
                <a:gd name="T54" fmla="*/ 130 w 130"/>
                <a:gd name="T55" fmla="*/ 20 h 119"/>
                <a:gd name="T56" fmla="*/ 130 w 130"/>
                <a:gd name="T57" fmla="*/ 16 h 11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0" h="119">
                  <a:moveTo>
                    <a:pt x="130" y="16"/>
                  </a:moveTo>
                  <a:lnTo>
                    <a:pt x="111" y="20"/>
                  </a:lnTo>
                  <a:lnTo>
                    <a:pt x="118" y="8"/>
                  </a:lnTo>
                  <a:lnTo>
                    <a:pt x="115" y="0"/>
                  </a:lnTo>
                  <a:lnTo>
                    <a:pt x="99" y="0"/>
                  </a:lnTo>
                  <a:lnTo>
                    <a:pt x="0" y="4"/>
                  </a:lnTo>
                  <a:lnTo>
                    <a:pt x="7" y="43"/>
                  </a:lnTo>
                  <a:lnTo>
                    <a:pt x="7" y="96"/>
                  </a:lnTo>
                  <a:lnTo>
                    <a:pt x="19" y="100"/>
                  </a:lnTo>
                  <a:lnTo>
                    <a:pt x="19" y="119"/>
                  </a:lnTo>
                  <a:lnTo>
                    <a:pt x="95" y="115"/>
                  </a:lnTo>
                  <a:lnTo>
                    <a:pt x="99" y="108"/>
                  </a:lnTo>
                  <a:lnTo>
                    <a:pt x="99" y="100"/>
                  </a:lnTo>
                  <a:lnTo>
                    <a:pt x="92" y="100"/>
                  </a:lnTo>
                  <a:lnTo>
                    <a:pt x="92" y="92"/>
                  </a:lnTo>
                  <a:lnTo>
                    <a:pt x="99" y="92"/>
                  </a:lnTo>
                  <a:lnTo>
                    <a:pt x="95" y="85"/>
                  </a:lnTo>
                  <a:lnTo>
                    <a:pt x="103" y="77"/>
                  </a:lnTo>
                  <a:lnTo>
                    <a:pt x="99" y="77"/>
                  </a:lnTo>
                  <a:lnTo>
                    <a:pt x="111" y="69"/>
                  </a:lnTo>
                  <a:lnTo>
                    <a:pt x="111" y="58"/>
                  </a:lnTo>
                  <a:lnTo>
                    <a:pt x="115" y="54"/>
                  </a:lnTo>
                  <a:lnTo>
                    <a:pt x="115" y="50"/>
                  </a:lnTo>
                  <a:lnTo>
                    <a:pt x="122" y="46"/>
                  </a:lnTo>
                  <a:lnTo>
                    <a:pt x="118" y="35"/>
                  </a:lnTo>
                  <a:lnTo>
                    <a:pt x="126" y="31"/>
                  </a:lnTo>
                  <a:lnTo>
                    <a:pt x="122" y="27"/>
                  </a:lnTo>
                  <a:lnTo>
                    <a:pt x="130" y="20"/>
                  </a:lnTo>
                  <a:lnTo>
                    <a:pt x="130" y="16"/>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144" name="Freeform 147"/>
            <p:cNvSpPr>
              <a:spLocks/>
            </p:cNvSpPr>
            <p:nvPr/>
          </p:nvSpPr>
          <p:spPr bwMode="auto">
            <a:xfrm>
              <a:off x="2226" y="1685"/>
              <a:ext cx="130" cy="119"/>
            </a:xfrm>
            <a:custGeom>
              <a:avLst/>
              <a:gdLst>
                <a:gd name="T0" fmla="*/ 130 w 130"/>
                <a:gd name="T1" fmla="*/ 16 h 119"/>
                <a:gd name="T2" fmla="*/ 111 w 130"/>
                <a:gd name="T3" fmla="*/ 20 h 119"/>
                <a:gd name="T4" fmla="*/ 118 w 130"/>
                <a:gd name="T5" fmla="*/ 8 h 119"/>
                <a:gd name="T6" fmla="*/ 115 w 130"/>
                <a:gd name="T7" fmla="*/ 0 h 119"/>
                <a:gd name="T8" fmla="*/ 99 w 130"/>
                <a:gd name="T9" fmla="*/ 0 h 119"/>
                <a:gd name="T10" fmla="*/ 0 w 130"/>
                <a:gd name="T11" fmla="*/ 4 h 119"/>
                <a:gd name="T12" fmla="*/ 7 w 130"/>
                <a:gd name="T13" fmla="*/ 43 h 119"/>
                <a:gd name="T14" fmla="*/ 7 w 130"/>
                <a:gd name="T15" fmla="*/ 96 h 119"/>
                <a:gd name="T16" fmla="*/ 19 w 130"/>
                <a:gd name="T17" fmla="*/ 100 h 119"/>
                <a:gd name="T18" fmla="*/ 19 w 130"/>
                <a:gd name="T19" fmla="*/ 119 h 119"/>
                <a:gd name="T20" fmla="*/ 95 w 130"/>
                <a:gd name="T21" fmla="*/ 115 h 119"/>
                <a:gd name="T22" fmla="*/ 99 w 130"/>
                <a:gd name="T23" fmla="*/ 108 h 119"/>
                <a:gd name="T24" fmla="*/ 99 w 130"/>
                <a:gd name="T25" fmla="*/ 100 h 119"/>
                <a:gd name="T26" fmla="*/ 92 w 130"/>
                <a:gd name="T27" fmla="*/ 100 h 119"/>
                <a:gd name="T28" fmla="*/ 92 w 130"/>
                <a:gd name="T29" fmla="*/ 92 h 119"/>
                <a:gd name="T30" fmla="*/ 99 w 130"/>
                <a:gd name="T31" fmla="*/ 92 h 119"/>
                <a:gd name="T32" fmla="*/ 95 w 130"/>
                <a:gd name="T33" fmla="*/ 85 h 119"/>
                <a:gd name="T34" fmla="*/ 103 w 130"/>
                <a:gd name="T35" fmla="*/ 77 h 119"/>
                <a:gd name="T36" fmla="*/ 99 w 130"/>
                <a:gd name="T37" fmla="*/ 77 h 119"/>
                <a:gd name="T38" fmla="*/ 111 w 130"/>
                <a:gd name="T39" fmla="*/ 69 h 119"/>
                <a:gd name="T40" fmla="*/ 111 w 130"/>
                <a:gd name="T41" fmla="*/ 58 h 119"/>
                <a:gd name="T42" fmla="*/ 115 w 130"/>
                <a:gd name="T43" fmla="*/ 54 h 119"/>
                <a:gd name="T44" fmla="*/ 115 w 130"/>
                <a:gd name="T45" fmla="*/ 50 h 119"/>
                <a:gd name="T46" fmla="*/ 122 w 130"/>
                <a:gd name="T47" fmla="*/ 46 h 119"/>
                <a:gd name="T48" fmla="*/ 118 w 130"/>
                <a:gd name="T49" fmla="*/ 35 h 119"/>
                <a:gd name="T50" fmla="*/ 126 w 130"/>
                <a:gd name="T51" fmla="*/ 31 h 119"/>
                <a:gd name="T52" fmla="*/ 122 w 130"/>
                <a:gd name="T53" fmla="*/ 27 h 119"/>
                <a:gd name="T54" fmla="*/ 130 w 130"/>
                <a:gd name="T55" fmla="*/ 20 h 119"/>
                <a:gd name="T56" fmla="*/ 130 w 130"/>
                <a:gd name="T57" fmla="*/ 16 h 119"/>
                <a:gd name="T58" fmla="*/ 130 w 130"/>
                <a:gd name="T59" fmla="*/ 20 h 11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0" h="119">
                  <a:moveTo>
                    <a:pt x="130" y="16"/>
                  </a:moveTo>
                  <a:lnTo>
                    <a:pt x="111" y="20"/>
                  </a:lnTo>
                  <a:lnTo>
                    <a:pt x="118" y="8"/>
                  </a:lnTo>
                  <a:lnTo>
                    <a:pt x="115" y="0"/>
                  </a:lnTo>
                  <a:lnTo>
                    <a:pt x="99" y="0"/>
                  </a:lnTo>
                  <a:lnTo>
                    <a:pt x="0" y="4"/>
                  </a:lnTo>
                  <a:lnTo>
                    <a:pt x="7" y="43"/>
                  </a:lnTo>
                  <a:lnTo>
                    <a:pt x="7" y="96"/>
                  </a:lnTo>
                  <a:lnTo>
                    <a:pt x="19" y="100"/>
                  </a:lnTo>
                  <a:lnTo>
                    <a:pt x="19" y="119"/>
                  </a:lnTo>
                  <a:lnTo>
                    <a:pt x="95" y="115"/>
                  </a:lnTo>
                  <a:lnTo>
                    <a:pt x="99" y="108"/>
                  </a:lnTo>
                  <a:lnTo>
                    <a:pt x="99" y="100"/>
                  </a:lnTo>
                  <a:lnTo>
                    <a:pt x="92" y="100"/>
                  </a:lnTo>
                  <a:lnTo>
                    <a:pt x="92" y="92"/>
                  </a:lnTo>
                  <a:lnTo>
                    <a:pt x="99" y="92"/>
                  </a:lnTo>
                  <a:lnTo>
                    <a:pt x="95" y="85"/>
                  </a:lnTo>
                  <a:lnTo>
                    <a:pt x="103" y="77"/>
                  </a:lnTo>
                  <a:lnTo>
                    <a:pt x="99" y="77"/>
                  </a:lnTo>
                  <a:lnTo>
                    <a:pt x="111" y="69"/>
                  </a:lnTo>
                  <a:lnTo>
                    <a:pt x="111" y="58"/>
                  </a:lnTo>
                  <a:lnTo>
                    <a:pt x="115" y="54"/>
                  </a:lnTo>
                  <a:lnTo>
                    <a:pt x="115" y="50"/>
                  </a:lnTo>
                  <a:lnTo>
                    <a:pt x="122" y="46"/>
                  </a:lnTo>
                  <a:lnTo>
                    <a:pt x="118" y="35"/>
                  </a:lnTo>
                  <a:lnTo>
                    <a:pt x="126" y="31"/>
                  </a:lnTo>
                  <a:lnTo>
                    <a:pt x="122" y="27"/>
                  </a:lnTo>
                  <a:lnTo>
                    <a:pt x="130" y="20"/>
                  </a:lnTo>
                  <a:lnTo>
                    <a:pt x="130" y="16"/>
                  </a:lnTo>
                  <a:lnTo>
                    <a:pt x="130" y="2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145" name="Freeform 148"/>
            <p:cNvSpPr>
              <a:spLocks/>
            </p:cNvSpPr>
            <p:nvPr/>
          </p:nvSpPr>
          <p:spPr bwMode="auto">
            <a:xfrm>
              <a:off x="1507" y="1413"/>
              <a:ext cx="206" cy="349"/>
            </a:xfrm>
            <a:custGeom>
              <a:avLst/>
              <a:gdLst>
                <a:gd name="T0" fmla="*/ 199 w 206"/>
                <a:gd name="T1" fmla="*/ 276 h 349"/>
                <a:gd name="T2" fmla="*/ 92 w 206"/>
                <a:gd name="T3" fmla="*/ 119 h 349"/>
                <a:gd name="T4" fmla="*/ 118 w 206"/>
                <a:gd name="T5" fmla="*/ 27 h 349"/>
                <a:gd name="T6" fmla="*/ 19 w 206"/>
                <a:gd name="T7" fmla="*/ 0 h 349"/>
                <a:gd name="T8" fmla="*/ 11 w 206"/>
                <a:gd name="T9" fmla="*/ 31 h 349"/>
                <a:gd name="T10" fmla="*/ 0 w 206"/>
                <a:gd name="T11" fmla="*/ 46 h 349"/>
                <a:gd name="T12" fmla="*/ 8 w 206"/>
                <a:gd name="T13" fmla="*/ 69 h 349"/>
                <a:gd name="T14" fmla="*/ 4 w 206"/>
                <a:gd name="T15" fmla="*/ 100 h 349"/>
                <a:gd name="T16" fmla="*/ 15 w 206"/>
                <a:gd name="T17" fmla="*/ 123 h 349"/>
                <a:gd name="T18" fmla="*/ 11 w 206"/>
                <a:gd name="T19" fmla="*/ 131 h 349"/>
                <a:gd name="T20" fmla="*/ 23 w 206"/>
                <a:gd name="T21" fmla="*/ 142 h 349"/>
                <a:gd name="T22" fmla="*/ 27 w 206"/>
                <a:gd name="T23" fmla="*/ 134 h 349"/>
                <a:gd name="T24" fmla="*/ 30 w 206"/>
                <a:gd name="T25" fmla="*/ 134 h 349"/>
                <a:gd name="T26" fmla="*/ 27 w 206"/>
                <a:gd name="T27" fmla="*/ 138 h 349"/>
                <a:gd name="T28" fmla="*/ 30 w 206"/>
                <a:gd name="T29" fmla="*/ 157 h 349"/>
                <a:gd name="T30" fmla="*/ 23 w 206"/>
                <a:gd name="T31" fmla="*/ 150 h 349"/>
                <a:gd name="T32" fmla="*/ 23 w 206"/>
                <a:gd name="T33" fmla="*/ 142 h 349"/>
                <a:gd name="T34" fmla="*/ 19 w 206"/>
                <a:gd name="T35" fmla="*/ 161 h 349"/>
                <a:gd name="T36" fmla="*/ 30 w 206"/>
                <a:gd name="T37" fmla="*/ 173 h 349"/>
                <a:gd name="T38" fmla="*/ 23 w 206"/>
                <a:gd name="T39" fmla="*/ 192 h 349"/>
                <a:gd name="T40" fmla="*/ 42 w 206"/>
                <a:gd name="T41" fmla="*/ 226 h 349"/>
                <a:gd name="T42" fmla="*/ 38 w 206"/>
                <a:gd name="T43" fmla="*/ 234 h 349"/>
                <a:gd name="T44" fmla="*/ 46 w 206"/>
                <a:gd name="T45" fmla="*/ 238 h 349"/>
                <a:gd name="T46" fmla="*/ 42 w 206"/>
                <a:gd name="T47" fmla="*/ 257 h 349"/>
                <a:gd name="T48" fmla="*/ 46 w 206"/>
                <a:gd name="T49" fmla="*/ 261 h 349"/>
                <a:gd name="T50" fmla="*/ 69 w 206"/>
                <a:gd name="T51" fmla="*/ 269 h 349"/>
                <a:gd name="T52" fmla="*/ 76 w 206"/>
                <a:gd name="T53" fmla="*/ 280 h 349"/>
                <a:gd name="T54" fmla="*/ 92 w 206"/>
                <a:gd name="T55" fmla="*/ 288 h 349"/>
                <a:gd name="T56" fmla="*/ 92 w 206"/>
                <a:gd name="T57" fmla="*/ 295 h 349"/>
                <a:gd name="T58" fmla="*/ 99 w 206"/>
                <a:gd name="T59" fmla="*/ 299 h 349"/>
                <a:gd name="T60" fmla="*/ 111 w 206"/>
                <a:gd name="T61" fmla="*/ 315 h 349"/>
                <a:gd name="T62" fmla="*/ 115 w 206"/>
                <a:gd name="T63" fmla="*/ 341 h 349"/>
                <a:gd name="T64" fmla="*/ 180 w 206"/>
                <a:gd name="T65" fmla="*/ 349 h 349"/>
                <a:gd name="T66" fmla="*/ 187 w 206"/>
                <a:gd name="T67" fmla="*/ 349 h 349"/>
                <a:gd name="T68" fmla="*/ 183 w 206"/>
                <a:gd name="T69" fmla="*/ 330 h 349"/>
                <a:gd name="T70" fmla="*/ 191 w 206"/>
                <a:gd name="T71" fmla="*/ 326 h 349"/>
                <a:gd name="T72" fmla="*/ 195 w 206"/>
                <a:gd name="T73" fmla="*/ 311 h 349"/>
                <a:gd name="T74" fmla="*/ 206 w 206"/>
                <a:gd name="T75" fmla="*/ 303 h 349"/>
                <a:gd name="T76" fmla="*/ 199 w 206"/>
                <a:gd name="T77" fmla="*/ 276 h 34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06" h="349">
                  <a:moveTo>
                    <a:pt x="199" y="276"/>
                  </a:moveTo>
                  <a:lnTo>
                    <a:pt x="92" y="119"/>
                  </a:lnTo>
                  <a:lnTo>
                    <a:pt x="118" y="27"/>
                  </a:lnTo>
                  <a:lnTo>
                    <a:pt x="19" y="0"/>
                  </a:lnTo>
                  <a:lnTo>
                    <a:pt x="11" y="31"/>
                  </a:lnTo>
                  <a:lnTo>
                    <a:pt x="0" y="46"/>
                  </a:lnTo>
                  <a:lnTo>
                    <a:pt x="8" y="69"/>
                  </a:lnTo>
                  <a:lnTo>
                    <a:pt x="4" y="100"/>
                  </a:lnTo>
                  <a:lnTo>
                    <a:pt x="15" y="123"/>
                  </a:lnTo>
                  <a:lnTo>
                    <a:pt x="11" y="131"/>
                  </a:lnTo>
                  <a:lnTo>
                    <a:pt x="23" y="142"/>
                  </a:lnTo>
                  <a:lnTo>
                    <a:pt x="27" y="134"/>
                  </a:lnTo>
                  <a:lnTo>
                    <a:pt x="30" y="134"/>
                  </a:lnTo>
                  <a:lnTo>
                    <a:pt x="27" y="138"/>
                  </a:lnTo>
                  <a:lnTo>
                    <a:pt x="30" y="157"/>
                  </a:lnTo>
                  <a:lnTo>
                    <a:pt x="23" y="150"/>
                  </a:lnTo>
                  <a:lnTo>
                    <a:pt x="23" y="142"/>
                  </a:lnTo>
                  <a:lnTo>
                    <a:pt x="19" y="161"/>
                  </a:lnTo>
                  <a:lnTo>
                    <a:pt x="30" y="173"/>
                  </a:lnTo>
                  <a:lnTo>
                    <a:pt x="23" y="192"/>
                  </a:lnTo>
                  <a:lnTo>
                    <a:pt x="42" y="226"/>
                  </a:lnTo>
                  <a:lnTo>
                    <a:pt x="38" y="234"/>
                  </a:lnTo>
                  <a:lnTo>
                    <a:pt x="46" y="238"/>
                  </a:lnTo>
                  <a:lnTo>
                    <a:pt x="42" y="257"/>
                  </a:lnTo>
                  <a:lnTo>
                    <a:pt x="46" y="261"/>
                  </a:lnTo>
                  <a:lnTo>
                    <a:pt x="69" y="269"/>
                  </a:lnTo>
                  <a:lnTo>
                    <a:pt x="76" y="280"/>
                  </a:lnTo>
                  <a:lnTo>
                    <a:pt x="92" y="288"/>
                  </a:lnTo>
                  <a:lnTo>
                    <a:pt x="92" y="295"/>
                  </a:lnTo>
                  <a:lnTo>
                    <a:pt x="99" y="299"/>
                  </a:lnTo>
                  <a:lnTo>
                    <a:pt x="111" y="315"/>
                  </a:lnTo>
                  <a:lnTo>
                    <a:pt x="115" y="341"/>
                  </a:lnTo>
                  <a:lnTo>
                    <a:pt x="180" y="349"/>
                  </a:lnTo>
                  <a:lnTo>
                    <a:pt x="187" y="349"/>
                  </a:lnTo>
                  <a:lnTo>
                    <a:pt x="183" y="330"/>
                  </a:lnTo>
                  <a:lnTo>
                    <a:pt x="191" y="326"/>
                  </a:lnTo>
                  <a:lnTo>
                    <a:pt x="195" y="311"/>
                  </a:lnTo>
                  <a:lnTo>
                    <a:pt x="206" y="303"/>
                  </a:lnTo>
                  <a:lnTo>
                    <a:pt x="199" y="276"/>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146" name="Freeform 149"/>
            <p:cNvSpPr>
              <a:spLocks/>
            </p:cNvSpPr>
            <p:nvPr/>
          </p:nvSpPr>
          <p:spPr bwMode="auto">
            <a:xfrm>
              <a:off x="1507" y="1413"/>
              <a:ext cx="206" cy="349"/>
            </a:xfrm>
            <a:custGeom>
              <a:avLst/>
              <a:gdLst>
                <a:gd name="T0" fmla="*/ 199 w 206"/>
                <a:gd name="T1" fmla="*/ 276 h 349"/>
                <a:gd name="T2" fmla="*/ 92 w 206"/>
                <a:gd name="T3" fmla="*/ 119 h 349"/>
                <a:gd name="T4" fmla="*/ 118 w 206"/>
                <a:gd name="T5" fmla="*/ 27 h 349"/>
                <a:gd name="T6" fmla="*/ 19 w 206"/>
                <a:gd name="T7" fmla="*/ 0 h 349"/>
                <a:gd name="T8" fmla="*/ 11 w 206"/>
                <a:gd name="T9" fmla="*/ 31 h 349"/>
                <a:gd name="T10" fmla="*/ 0 w 206"/>
                <a:gd name="T11" fmla="*/ 46 h 349"/>
                <a:gd name="T12" fmla="*/ 8 w 206"/>
                <a:gd name="T13" fmla="*/ 69 h 349"/>
                <a:gd name="T14" fmla="*/ 4 w 206"/>
                <a:gd name="T15" fmla="*/ 100 h 349"/>
                <a:gd name="T16" fmla="*/ 15 w 206"/>
                <a:gd name="T17" fmla="*/ 123 h 349"/>
                <a:gd name="T18" fmla="*/ 11 w 206"/>
                <a:gd name="T19" fmla="*/ 131 h 349"/>
                <a:gd name="T20" fmla="*/ 23 w 206"/>
                <a:gd name="T21" fmla="*/ 142 h 349"/>
                <a:gd name="T22" fmla="*/ 27 w 206"/>
                <a:gd name="T23" fmla="*/ 134 h 349"/>
                <a:gd name="T24" fmla="*/ 30 w 206"/>
                <a:gd name="T25" fmla="*/ 134 h 349"/>
                <a:gd name="T26" fmla="*/ 27 w 206"/>
                <a:gd name="T27" fmla="*/ 138 h 349"/>
                <a:gd name="T28" fmla="*/ 30 w 206"/>
                <a:gd name="T29" fmla="*/ 157 h 349"/>
                <a:gd name="T30" fmla="*/ 23 w 206"/>
                <a:gd name="T31" fmla="*/ 150 h 349"/>
                <a:gd name="T32" fmla="*/ 23 w 206"/>
                <a:gd name="T33" fmla="*/ 142 h 349"/>
                <a:gd name="T34" fmla="*/ 19 w 206"/>
                <a:gd name="T35" fmla="*/ 161 h 349"/>
                <a:gd name="T36" fmla="*/ 30 w 206"/>
                <a:gd name="T37" fmla="*/ 173 h 349"/>
                <a:gd name="T38" fmla="*/ 23 w 206"/>
                <a:gd name="T39" fmla="*/ 192 h 349"/>
                <a:gd name="T40" fmla="*/ 42 w 206"/>
                <a:gd name="T41" fmla="*/ 226 h 349"/>
                <a:gd name="T42" fmla="*/ 38 w 206"/>
                <a:gd name="T43" fmla="*/ 234 h 349"/>
                <a:gd name="T44" fmla="*/ 46 w 206"/>
                <a:gd name="T45" fmla="*/ 238 h 349"/>
                <a:gd name="T46" fmla="*/ 42 w 206"/>
                <a:gd name="T47" fmla="*/ 257 h 349"/>
                <a:gd name="T48" fmla="*/ 46 w 206"/>
                <a:gd name="T49" fmla="*/ 261 h 349"/>
                <a:gd name="T50" fmla="*/ 69 w 206"/>
                <a:gd name="T51" fmla="*/ 269 h 349"/>
                <a:gd name="T52" fmla="*/ 76 w 206"/>
                <a:gd name="T53" fmla="*/ 280 h 349"/>
                <a:gd name="T54" fmla="*/ 92 w 206"/>
                <a:gd name="T55" fmla="*/ 288 h 349"/>
                <a:gd name="T56" fmla="*/ 92 w 206"/>
                <a:gd name="T57" fmla="*/ 295 h 349"/>
                <a:gd name="T58" fmla="*/ 99 w 206"/>
                <a:gd name="T59" fmla="*/ 299 h 349"/>
                <a:gd name="T60" fmla="*/ 111 w 206"/>
                <a:gd name="T61" fmla="*/ 315 h 349"/>
                <a:gd name="T62" fmla="*/ 115 w 206"/>
                <a:gd name="T63" fmla="*/ 341 h 349"/>
                <a:gd name="T64" fmla="*/ 180 w 206"/>
                <a:gd name="T65" fmla="*/ 349 h 349"/>
                <a:gd name="T66" fmla="*/ 187 w 206"/>
                <a:gd name="T67" fmla="*/ 349 h 349"/>
                <a:gd name="T68" fmla="*/ 183 w 206"/>
                <a:gd name="T69" fmla="*/ 330 h 349"/>
                <a:gd name="T70" fmla="*/ 191 w 206"/>
                <a:gd name="T71" fmla="*/ 326 h 349"/>
                <a:gd name="T72" fmla="*/ 195 w 206"/>
                <a:gd name="T73" fmla="*/ 311 h 349"/>
                <a:gd name="T74" fmla="*/ 206 w 206"/>
                <a:gd name="T75" fmla="*/ 303 h 349"/>
                <a:gd name="T76" fmla="*/ 199 w 206"/>
                <a:gd name="T77" fmla="*/ 276 h 349"/>
                <a:gd name="T78" fmla="*/ 199 w 206"/>
                <a:gd name="T79" fmla="*/ 280 h 34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06" h="349">
                  <a:moveTo>
                    <a:pt x="199" y="276"/>
                  </a:moveTo>
                  <a:lnTo>
                    <a:pt x="92" y="119"/>
                  </a:lnTo>
                  <a:lnTo>
                    <a:pt x="118" y="27"/>
                  </a:lnTo>
                  <a:lnTo>
                    <a:pt x="19" y="0"/>
                  </a:lnTo>
                  <a:lnTo>
                    <a:pt x="11" y="31"/>
                  </a:lnTo>
                  <a:lnTo>
                    <a:pt x="0" y="46"/>
                  </a:lnTo>
                  <a:lnTo>
                    <a:pt x="8" y="69"/>
                  </a:lnTo>
                  <a:lnTo>
                    <a:pt x="4" y="100"/>
                  </a:lnTo>
                  <a:lnTo>
                    <a:pt x="15" y="123"/>
                  </a:lnTo>
                  <a:lnTo>
                    <a:pt x="11" y="131"/>
                  </a:lnTo>
                  <a:lnTo>
                    <a:pt x="23" y="142"/>
                  </a:lnTo>
                  <a:lnTo>
                    <a:pt x="27" y="134"/>
                  </a:lnTo>
                  <a:lnTo>
                    <a:pt x="30" y="134"/>
                  </a:lnTo>
                  <a:lnTo>
                    <a:pt x="27" y="138"/>
                  </a:lnTo>
                  <a:lnTo>
                    <a:pt x="30" y="157"/>
                  </a:lnTo>
                  <a:lnTo>
                    <a:pt x="23" y="150"/>
                  </a:lnTo>
                  <a:lnTo>
                    <a:pt x="23" y="142"/>
                  </a:lnTo>
                  <a:lnTo>
                    <a:pt x="19" y="161"/>
                  </a:lnTo>
                  <a:lnTo>
                    <a:pt x="30" y="173"/>
                  </a:lnTo>
                  <a:lnTo>
                    <a:pt x="23" y="192"/>
                  </a:lnTo>
                  <a:lnTo>
                    <a:pt x="42" y="226"/>
                  </a:lnTo>
                  <a:lnTo>
                    <a:pt x="38" y="234"/>
                  </a:lnTo>
                  <a:lnTo>
                    <a:pt x="46" y="238"/>
                  </a:lnTo>
                  <a:lnTo>
                    <a:pt x="42" y="257"/>
                  </a:lnTo>
                  <a:lnTo>
                    <a:pt x="46" y="261"/>
                  </a:lnTo>
                  <a:lnTo>
                    <a:pt x="69" y="269"/>
                  </a:lnTo>
                  <a:lnTo>
                    <a:pt x="76" y="280"/>
                  </a:lnTo>
                  <a:lnTo>
                    <a:pt x="92" y="288"/>
                  </a:lnTo>
                  <a:lnTo>
                    <a:pt x="92" y="295"/>
                  </a:lnTo>
                  <a:lnTo>
                    <a:pt x="99" y="299"/>
                  </a:lnTo>
                  <a:lnTo>
                    <a:pt x="111" y="315"/>
                  </a:lnTo>
                  <a:lnTo>
                    <a:pt x="115" y="341"/>
                  </a:lnTo>
                  <a:lnTo>
                    <a:pt x="180" y="349"/>
                  </a:lnTo>
                  <a:lnTo>
                    <a:pt x="187" y="349"/>
                  </a:lnTo>
                  <a:lnTo>
                    <a:pt x="183" y="330"/>
                  </a:lnTo>
                  <a:lnTo>
                    <a:pt x="191" y="326"/>
                  </a:lnTo>
                  <a:lnTo>
                    <a:pt x="195" y="311"/>
                  </a:lnTo>
                  <a:lnTo>
                    <a:pt x="206" y="303"/>
                  </a:lnTo>
                  <a:lnTo>
                    <a:pt x="199" y="276"/>
                  </a:lnTo>
                  <a:lnTo>
                    <a:pt x="199" y="28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147" name="Freeform 150"/>
            <p:cNvSpPr>
              <a:spLocks/>
            </p:cNvSpPr>
            <p:nvPr/>
          </p:nvSpPr>
          <p:spPr bwMode="auto">
            <a:xfrm>
              <a:off x="1859" y="1524"/>
              <a:ext cx="187" cy="146"/>
            </a:xfrm>
            <a:custGeom>
              <a:avLst/>
              <a:gdLst>
                <a:gd name="T0" fmla="*/ 183 w 187"/>
                <a:gd name="T1" fmla="*/ 46 h 146"/>
                <a:gd name="T2" fmla="*/ 187 w 187"/>
                <a:gd name="T3" fmla="*/ 16 h 146"/>
                <a:gd name="T4" fmla="*/ 137 w 187"/>
                <a:gd name="T5" fmla="*/ 12 h 146"/>
                <a:gd name="T6" fmla="*/ 19 w 187"/>
                <a:gd name="T7" fmla="*/ 0 h 146"/>
                <a:gd name="T8" fmla="*/ 0 w 187"/>
                <a:gd name="T9" fmla="*/ 127 h 146"/>
                <a:gd name="T10" fmla="*/ 153 w 187"/>
                <a:gd name="T11" fmla="*/ 142 h 146"/>
                <a:gd name="T12" fmla="*/ 179 w 187"/>
                <a:gd name="T13" fmla="*/ 146 h 146"/>
                <a:gd name="T14" fmla="*/ 183 w 187"/>
                <a:gd name="T15" fmla="*/ 46 h 14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 h="146">
                  <a:moveTo>
                    <a:pt x="183" y="46"/>
                  </a:moveTo>
                  <a:lnTo>
                    <a:pt x="187" y="16"/>
                  </a:lnTo>
                  <a:lnTo>
                    <a:pt x="137" y="12"/>
                  </a:lnTo>
                  <a:lnTo>
                    <a:pt x="19" y="0"/>
                  </a:lnTo>
                  <a:lnTo>
                    <a:pt x="0" y="127"/>
                  </a:lnTo>
                  <a:lnTo>
                    <a:pt x="153" y="142"/>
                  </a:lnTo>
                  <a:lnTo>
                    <a:pt x="179" y="146"/>
                  </a:lnTo>
                  <a:lnTo>
                    <a:pt x="183" y="46"/>
                  </a:lnTo>
                  <a:close/>
                </a:path>
              </a:pathLst>
            </a:custGeom>
            <a:solidFill>
              <a:srgbClr val="FF8C00"/>
            </a:solidFill>
            <a:ln w="6350">
              <a:solidFill>
                <a:srgbClr val="FF8C00"/>
              </a:solidFill>
              <a:prstDash val="solid"/>
              <a:round/>
              <a:headEnd/>
              <a:tailEnd/>
            </a:ln>
          </p:spPr>
          <p:txBody>
            <a:bodyPr/>
            <a:lstStyle/>
            <a:p>
              <a:endParaRPr lang="en-US" dirty="0"/>
            </a:p>
          </p:txBody>
        </p:sp>
        <p:sp>
          <p:nvSpPr>
            <p:cNvPr id="106148" name="Freeform 151"/>
            <p:cNvSpPr>
              <a:spLocks/>
            </p:cNvSpPr>
            <p:nvPr/>
          </p:nvSpPr>
          <p:spPr bwMode="auto">
            <a:xfrm>
              <a:off x="1859" y="1524"/>
              <a:ext cx="187" cy="146"/>
            </a:xfrm>
            <a:custGeom>
              <a:avLst/>
              <a:gdLst>
                <a:gd name="T0" fmla="*/ 183 w 187"/>
                <a:gd name="T1" fmla="*/ 46 h 146"/>
                <a:gd name="T2" fmla="*/ 187 w 187"/>
                <a:gd name="T3" fmla="*/ 16 h 146"/>
                <a:gd name="T4" fmla="*/ 137 w 187"/>
                <a:gd name="T5" fmla="*/ 12 h 146"/>
                <a:gd name="T6" fmla="*/ 19 w 187"/>
                <a:gd name="T7" fmla="*/ 0 h 146"/>
                <a:gd name="T8" fmla="*/ 0 w 187"/>
                <a:gd name="T9" fmla="*/ 127 h 146"/>
                <a:gd name="T10" fmla="*/ 153 w 187"/>
                <a:gd name="T11" fmla="*/ 142 h 146"/>
                <a:gd name="T12" fmla="*/ 179 w 187"/>
                <a:gd name="T13" fmla="*/ 146 h 146"/>
                <a:gd name="T14" fmla="*/ 183 w 187"/>
                <a:gd name="T15" fmla="*/ 46 h 146"/>
                <a:gd name="T16" fmla="*/ 183 w 187"/>
                <a:gd name="T17" fmla="*/ 50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7" h="146">
                  <a:moveTo>
                    <a:pt x="183" y="46"/>
                  </a:moveTo>
                  <a:lnTo>
                    <a:pt x="187" y="16"/>
                  </a:lnTo>
                  <a:lnTo>
                    <a:pt x="137" y="12"/>
                  </a:lnTo>
                  <a:lnTo>
                    <a:pt x="19" y="0"/>
                  </a:lnTo>
                  <a:lnTo>
                    <a:pt x="0" y="127"/>
                  </a:lnTo>
                  <a:lnTo>
                    <a:pt x="153" y="142"/>
                  </a:lnTo>
                  <a:lnTo>
                    <a:pt x="179" y="146"/>
                  </a:lnTo>
                  <a:lnTo>
                    <a:pt x="183" y="46"/>
                  </a:lnTo>
                  <a:lnTo>
                    <a:pt x="183" y="5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149" name="Freeform 152"/>
            <p:cNvSpPr>
              <a:spLocks/>
            </p:cNvSpPr>
            <p:nvPr/>
          </p:nvSpPr>
          <p:spPr bwMode="auto">
            <a:xfrm>
              <a:off x="2727" y="1440"/>
              <a:ext cx="42" cy="42"/>
            </a:xfrm>
            <a:custGeom>
              <a:avLst/>
              <a:gdLst>
                <a:gd name="T0" fmla="*/ 38 w 42"/>
                <a:gd name="T1" fmla="*/ 0 h 42"/>
                <a:gd name="T2" fmla="*/ 0 w 42"/>
                <a:gd name="T3" fmla="*/ 8 h 42"/>
                <a:gd name="T4" fmla="*/ 4 w 42"/>
                <a:gd name="T5" fmla="*/ 35 h 42"/>
                <a:gd name="T6" fmla="*/ 0 w 42"/>
                <a:gd name="T7" fmla="*/ 38 h 42"/>
                <a:gd name="T8" fmla="*/ 4 w 42"/>
                <a:gd name="T9" fmla="*/ 42 h 42"/>
                <a:gd name="T10" fmla="*/ 19 w 42"/>
                <a:gd name="T11" fmla="*/ 27 h 42"/>
                <a:gd name="T12" fmla="*/ 30 w 42"/>
                <a:gd name="T13" fmla="*/ 27 h 42"/>
                <a:gd name="T14" fmla="*/ 42 w 42"/>
                <a:gd name="T15" fmla="*/ 19 h 42"/>
                <a:gd name="T16" fmla="*/ 38 w 42"/>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 h="42">
                  <a:moveTo>
                    <a:pt x="38" y="0"/>
                  </a:moveTo>
                  <a:lnTo>
                    <a:pt x="0" y="8"/>
                  </a:lnTo>
                  <a:lnTo>
                    <a:pt x="4" y="35"/>
                  </a:lnTo>
                  <a:lnTo>
                    <a:pt x="0" y="38"/>
                  </a:lnTo>
                  <a:lnTo>
                    <a:pt x="4" y="42"/>
                  </a:lnTo>
                  <a:lnTo>
                    <a:pt x="19" y="27"/>
                  </a:lnTo>
                  <a:lnTo>
                    <a:pt x="30" y="27"/>
                  </a:lnTo>
                  <a:lnTo>
                    <a:pt x="42" y="19"/>
                  </a:lnTo>
                  <a:lnTo>
                    <a:pt x="38" y="0"/>
                  </a:lnTo>
                  <a:close/>
                </a:path>
              </a:pathLst>
            </a:custGeom>
            <a:solidFill>
              <a:srgbClr val="FF8C00"/>
            </a:solidFill>
            <a:ln w="6350">
              <a:solidFill>
                <a:srgbClr val="FF8C00"/>
              </a:solidFill>
              <a:prstDash val="solid"/>
              <a:round/>
              <a:headEnd/>
              <a:tailEnd/>
            </a:ln>
          </p:spPr>
          <p:txBody>
            <a:bodyPr/>
            <a:lstStyle/>
            <a:p>
              <a:endParaRPr lang="en-US" dirty="0"/>
            </a:p>
          </p:txBody>
        </p:sp>
        <p:sp>
          <p:nvSpPr>
            <p:cNvPr id="106150" name="Freeform 153"/>
            <p:cNvSpPr>
              <a:spLocks/>
            </p:cNvSpPr>
            <p:nvPr/>
          </p:nvSpPr>
          <p:spPr bwMode="auto">
            <a:xfrm>
              <a:off x="2727" y="1440"/>
              <a:ext cx="42" cy="42"/>
            </a:xfrm>
            <a:custGeom>
              <a:avLst/>
              <a:gdLst>
                <a:gd name="T0" fmla="*/ 38 w 42"/>
                <a:gd name="T1" fmla="*/ 0 h 42"/>
                <a:gd name="T2" fmla="*/ 0 w 42"/>
                <a:gd name="T3" fmla="*/ 8 h 42"/>
                <a:gd name="T4" fmla="*/ 4 w 42"/>
                <a:gd name="T5" fmla="*/ 35 h 42"/>
                <a:gd name="T6" fmla="*/ 0 w 42"/>
                <a:gd name="T7" fmla="*/ 38 h 42"/>
                <a:gd name="T8" fmla="*/ 4 w 42"/>
                <a:gd name="T9" fmla="*/ 42 h 42"/>
                <a:gd name="T10" fmla="*/ 19 w 42"/>
                <a:gd name="T11" fmla="*/ 27 h 42"/>
                <a:gd name="T12" fmla="*/ 30 w 42"/>
                <a:gd name="T13" fmla="*/ 27 h 42"/>
                <a:gd name="T14" fmla="*/ 42 w 42"/>
                <a:gd name="T15" fmla="*/ 19 h 42"/>
                <a:gd name="T16" fmla="*/ 38 w 42"/>
                <a:gd name="T17" fmla="*/ 0 h 42"/>
                <a:gd name="T18" fmla="*/ 38 w 42"/>
                <a:gd name="T19" fmla="*/ 4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42">
                  <a:moveTo>
                    <a:pt x="38" y="0"/>
                  </a:moveTo>
                  <a:lnTo>
                    <a:pt x="0" y="8"/>
                  </a:lnTo>
                  <a:lnTo>
                    <a:pt x="4" y="35"/>
                  </a:lnTo>
                  <a:lnTo>
                    <a:pt x="0" y="38"/>
                  </a:lnTo>
                  <a:lnTo>
                    <a:pt x="4" y="42"/>
                  </a:lnTo>
                  <a:lnTo>
                    <a:pt x="19" y="27"/>
                  </a:lnTo>
                  <a:lnTo>
                    <a:pt x="30" y="27"/>
                  </a:lnTo>
                  <a:lnTo>
                    <a:pt x="42" y="19"/>
                  </a:lnTo>
                  <a:lnTo>
                    <a:pt x="38" y="0"/>
                  </a:lnTo>
                  <a:lnTo>
                    <a:pt x="38" y="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151" name="Freeform 154"/>
            <p:cNvSpPr>
              <a:spLocks/>
            </p:cNvSpPr>
            <p:nvPr/>
          </p:nvSpPr>
          <p:spPr bwMode="auto">
            <a:xfrm>
              <a:off x="2689" y="1528"/>
              <a:ext cx="26" cy="46"/>
            </a:xfrm>
            <a:custGeom>
              <a:avLst/>
              <a:gdLst>
                <a:gd name="T0" fmla="*/ 22 w 26"/>
                <a:gd name="T1" fmla="*/ 39 h 46"/>
                <a:gd name="T2" fmla="*/ 22 w 26"/>
                <a:gd name="T3" fmla="*/ 31 h 46"/>
                <a:gd name="T4" fmla="*/ 3 w 26"/>
                <a:gd name="T5" fmla="*/ 12 h 46"/>
                <a:gd name="T6" fmla="*/ 7 w 26"/>
                <a:gd name="T7" fmla="*/ 4 h 46"/>
                <a:gd name="T8" fmla="*/ 7 w 26"/>
                <a:gd name="T9" fmla="*/ 0 h 46"/>
                <a:gd name="T10" fmla="*/ 0 w 26"/>
                <a:gd name="T11" fmla="*/ 8 h 46"/>
                <a:gd name="T12" fmla="*/ 7 w 26"/>
                <a:gd name="T13" fmla="*/ 46 h 46"/>
                <a:gd name="T14" fmla="*/ 22 w 26"/>
                <a:gd name="T15" fmla="*/ 42 h 46"/>
                <a:gd name="T16" fmla="*/ 26 w 26"/>
                <a:gd name="T17" fmla="*/ 42 h 46"/>
                <a:gd name="T18" fmla="*/ 22 w 26"/>
                <a:gd name="T19" fmla="*/ 39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46">
                  <a:moveTo>
                    <a:pt x="22" y="39"/>
                  </a:moveTo>
                  <a:lnTo>
                    <a:pt x="22" y="31"/>
                  </a:lnTo>
                  <a:lnTo>
                    <a:pt x="3" y="12"/>
                  </a:lnTo>
                  <a:lnTo>
                    <a:pt x="7" y="4"/>
                  </a:lnTo>
                  <a:lnTo>
                    <a:pt x="7" y="0"/>
                  </a:lnTo>
                  <a:lnTo>
                    <a:pt x="0" y="8"/>
                  </a:lnTo>
                  <a:lnTo>
                    <a:pt x="7" y="46"/>
                  </a:lnTo>
                  <a:lnTo>
                    <a:pt x="22" y="42"/>
                  </a:lnTo>
                  <a:lnTo>
                    <a:pt x="26" y="42"/>
                  </a:lnTo>
                  <a:lnTo>
                    <a:pt x="22" y="39"/>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152" name="Freeform 155"/>
            <p:cNvSpPr>
              <a:spLocks/>
            </p:cNvSpPr>
            <p:nvPr/>
          </p:nvSpPr>
          <p:spPr bwMode="auto">
            <a:xfrm>
              <a:off x="2689" y="1528"/>
              <a:ext cx="26" cy="46"/>
            </a:xfrm>
            <a:custGeom>
              <a:avLst/>
              <a:gdLst>
                <a:gd name="T0" fmla="*/ 22 w 26"/>
                <a:gd name="T1" fmla="*/ 39 h 46"/>
                <a:gd name="T2" fmla="*/ 22 w 26"/>
                <a:gd name="T3" fmla="*/ 31 h 46"/>
                <a:gd name="T4" fmla="*/ 3 w 26"/>
                <a:gd name="T5" fmla="*/ 12 h 46"/>
                <a:gd name="T6" fmla="*/ 7 w 26"/>
                <a:gd name="T7" fmla="*/ 4 h 46"/>
                <a:gd name="T8" fmla="*/ 7 w 26"/>
                <a:gd name="T9" fmla="*/ 0 h 46"/>
                <a:gd name="T10" fmla="*/ 0 w 26"/>
                <a:gd name="T11" fmla="*/ 8 h 46"/>
                <a:gd name="T12" fmla="*/ 7 w 26"/>
                <a:gd name="T13" fmla="*/ 46 h 46"/>
                <a:gd name="T14" fmla="*/ 22 w 26"/>
                <a:gd name="T15" fmla="*/ 42 h 46"/>
                <a:gd name="T16" fmla="*/ 26 w 26"/>
                <a:gd name="T17" fmla="*/ 42 h 46"/>
                <a:gd name="T18" fmla="*/ 22 w 26"/>
                <a:gd name="T19" fmla="*/ 39 h 46"/>
                <a:gd name="T20" fmla="*/ 22 w 26"/>
                <a:gd name="T21" fmla="*/ 42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46">
                  <a:moveTo>
                    <a:pt x="22" y="39"/>
                  </a:moveTo>
                  <a:lnTo>
                    <a:pt x="22" y="31"/>
                  </a:lnTo>
                  <a:lnTo>
                    <a:pt x="3" y="12"/>
                  </a:lnTo>
                  <a:lnTo>
                    <a:pt x="7" y="4"/>
                  </a:lnTo>
                  <a:lnTo>
                    <a:pt x="7" y="0"/>
                  </a:lnTo>
                  <a:lnTo>
                    <a:pt x="0" y="8"/>
                  </a:lnTo>
                  <a:lnTo>
                    <a:pt x="7" y="46"/>
                  </a:lnTo>
                  <a:lnTo>
                    <a:pt x="22" y="42"/>
                  </a:lnTo>
                  <a:lnTo>
                    <a:pt x="26" y="42"/>
                  </a:lnTo>
                  <a:lnTo>
                    <a:pt x="22" y="39"/>
                  </a:lnTo>
                  <a:lnTo>
                    <a:pt x="22" y="4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153" name="Freeform 156"/>
            <p:cNvSpPr>
              <a:spLocks/>
            </p:cNvSpPr>
            <p:nvPr/>
          </p:nvSpPr>
          <p:spPr bwMode="auto">
            <a:xfrm>
              <a:off x="2662" y="1567"/>
              <a:ext cx="4" cy="3"/>
            </a:xfrm>
            <a:custGeom>
              <a:avLst/>
              <a:gdLst>
                <a:gd name="T0" fmla="*/ 0 w 4"/>
                <a:gd name="T1" fmla="*/ 3 h 3"/>
                <a:gd name="T2" fmla="*/ 0 w 4"/>
                <a:gd name="T3" fmla="*/ 0 h 3"/>
                <a:gd name="T4" fmla="*/ 4 w 4"/>
                <a:gd name="T5" fmla="*/ 0 h 3"/>
                <a:gd name="T6" fmla="*/ 0 w 4"/>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3">
                  <a:moveTo>
                    <a:pt x="0" y="3"/>
                  </a:moveTo>
                  <a:lnTo>
                    <a:pt x="0" y="0"/>
                  </a:lnTo>
                  <a:lnTo>
                    <a:pt x="4" y="0"/>
                  </a:lnTo>
                  <a:lnTo>
                    <a:pt x="0" y="3"/>
                  </a:lnTo>
                  <a:close/>
                </a:path>
              </a:pathLst>
            </a:custGeom>
            <a:solidFill>
              <a:srgbClr val="FF4500"/>
            </a:solidFill>
            <a:ln w="6350">
              <a:solidFill>
                <a:srgbClr val="FF4500"/>
              </a:solidFill>
              <a:prstDash val="solid"/>
              <a:round/>
              <a:headEnd/>
              <a:tailEnd/>
            </a:ln>
          </p:spPr>
          <p:txBody>
            <a:bodyPr/>
            <a:lstStyle/>
            <a:p>
              <a:endParaRPr lang="en-US" dirty="0"/>
            </a:p>
          </p:txBody>
        </p:sp>
        <p:sp>
          <p:nvSpPr>
            <p:cNvPr id="106154" name="Freeform 157"/>
            <p:cNvSpPr>
              <a:spLocks/>
            </p:cNvSpPr>
            <p:nvPr/>
          </p:nvSpPr>
          <p:spPr bwMode="auto">
            <a:xfrm>
              <a:off x="2662" y="1567"/>
              <a:ext cx="4" cy="7"/>
            </a:xfrm>
            <a:custGeom>
              <a:avLst/>
              <a:gdLst>
                <a:gd name="T0" fmla="*/ 0 w 4"/>
                <a:gd name="T1" fmla="*/ 3 h 7"/>
                <a:gd name="T2" fmla="*/ 0 w 4"/>
                <a:gd name="T3" fmla="*/ 0 h 7"/>
                <a:gd name="T4" fmla="*/ 4 w 4"/>
                <a:gd name="T5" fmla="*/ 0 h 7"/>
                <a:gd name="T6" fmla="*/ 0 w 4"/>
                <a:gd name="T7" fmla="*/ 3 h 7"/>
                <a:gd name="T8" fmla="*/ 0 w 4"/>
                <a:gd name="T9" fmla="*/ 7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7">
                  <a:moveTo>
                    <a:pt x="0" y="3"/>
                  </a:moveTo>
                  <a:lnTo>
                    <a:pt x="0" y="0"/>
                  </a:lnTo>
                  <a:lnTo>
                    <a:pt x="4" y="0"/>
                  </a:lnTo>
                  <a:lnTo>
                    <a:pt x="0" y="3"/>
                  </a:lnTo>
                  <a:lnTo>
                    <a:pt x="0" y="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155" name="Freeform 158"/>
            <p:cNvSpPr>
              <a:spLocks/>
            </p:cNvSpPr>
            <p:nvPr/>
          </p:nvSpPr>
          <p:spPr bwMode="auto">
            <a:xfrm>
              <a:off x="2425" y="1846"/>
              <a:ext cx="229" cy="177"/>
            </a:xfrm>
            <a:custGeom>
              <a:avLst/>
              <a:gdLst>
                <a:gd name="T0" fmla="*/ 229 w 229"/>
                <a:gd name="T1" fmla="*/ 119 h 177"/>
                <a:gd name="T2" fmla="*/ 206 w 229"/>
                <a:gd name="T3" fmla="*/ 81 h 177"/>
                <a:gd name="T4" fmla="*/ 202 w 229"/>
                <a:gd name="T5" fmla="*/ 65 h 177"/>
                <a:gd name="T6" fmla="*/ 179 w 229"/>
                <a:gd name="T7" fmla="*/ 35 h 177"/>
                <a:gd name="T8" fmla="*/ 168 w 229"/>
                <a:gd name="T9" fmla="*/ 0 h 177"/>
                <a:gd name="T10" fmla="*/ 153 w 229"/>
                <a:gd name="T11" fmla="*/ 0 h 177"/>
                <a:gd name="T12" fmla="*/ 153 w 229"/>
                <a:gd name="T13" fmla="*/ 16 h 177"/>
                <a:gd name="T14" fmla="*/ 149 w 229"/>
                <a:gd name="T15" fmla="*/ 16 h 177"/>
                <a:gd name="T16" fmla="*/ 149 w 229"/>
                <a:gd name="T17" fmla="*/ 8 h 177"/>
                <a:gd name="T18" fmla="*/ 76 w 229"/>
                <a:gd name="T19" fmla="*/ 16 h 177"/>
                <a:gd name="T20" fmla="*/ 69 w 229"/>
                <a:gd name="T21" fmla="*/ 4 h 177"/>
                <a:gd name="T22" fmla="*/ 0 w 229"/>
                <a:gd name="T23" fmla="*/ 12 h 177"/>
                <a:gd name="T24" fmla="*/ 4 w 229"/>
                <a:gd name="T25" fmla="*/ 31 h 177"/>
                <a:gd name="T26" fmla="*/ 4 w 229"/>
                <a:gd name="T27" fmla="*/ 35 h 177"/>
                <a:gd name="T28" fmla="*/ 7 w 229"/>
                <a:gd name="T29" fmla="*/ 31 h 177"/>
                <a:gd name="T30" fmla="*/ 11 w 229"/>
                <a:gd name="T31" fmla="*/ 27 h 177"/>
                <a:gd name="T32" fmla="*/ 15 w 229"/>
                <a:gd name="T33" fmla="*/ 31 h 177"/>
                <a:gd name="T34" fmla="*/ 15 w 229"/>
                <a:gd name="T35" fmla="*/ 23 h 177"/>
                <a:gd name="T36" fmla="*/ 19 w 229"/>
                <a:gd name="T37" fmla="*/ 27 h 177"/>
                <a:gd name="T38" fmla="*/ 11 w 229"/>
                <a:gd name="T39" fmla="*/ 31 h 177"/>
                <a:gd name="T40" fmla="*/ 38 w 229"/>
                <a:gd name="T41" fmla="*/ 23 h 177"/>
                <a:gd name="T42" fmla="*/ 42 w 229"/>
                <a:gd name="T43" fmla="*/ 27 h 177"/>
                <a:gd name="T44" fmla="*/ 30 w 229"/>
                <a:gd name="T45" fmla="*/ 31 h 177"/>
                <a:gd name="T46" fmla="*/ 53 w 229"/>
                <a:gd name="T47" fmla="*/ 35 h 177"/>
                <a:gd name="T48" fmla="*/ 49 w 229"/>
                <a:gd name="T49" fmla="*/ 31 h 177"/>
                <a:gd name="T50" fmla="*/ 57 w 229"/>
                <a:gd name="T51" fmla="*/ 27 h 177"/>
                <a:gd name="T52" fmla="*/ 53 w 229"/>
                <a:gd name="T53" fmla="*/ 35 h 177"/>
                <a:gd name="T54" fmla="*/ 61 w 229"/>
                <a:gd name="T55" fmla="*/ 39 h 177"/>
                <a:gd name="T56" fmla="*/ 53 w 229"/>
                <a:gd name="T57" fmla="*/ 35 h 177"/>
                <a:gd name="T58" fmla="*/ 65 w 229"/>
                <a:gd name="T59" fmla="*/ 42 h 177"/>
                <a:gd name="T60" fmla="*/ 65 w 229"/>
                <a:gd name="T61" fmla="*/ 50 h 177"/>
                <a:gd name="T62" fmla="*/ 72 w 229"/>
                <a:gd name="T63" fmla="*/ 50 h 177"/>
                <a:gd name="T64" fmla="*/ 91 w 229"/>
                <a:gd name="T65" fmla="*/ 39 h 177"/>
                <a:gd name="T66" fmla="*/ 91 w 229"/>
                <a:gd name="T67" fmla="*/ 35 h 177"/>
                <a:gd name="T68" fmla="*/ 95 w 229"/>
                <a:gd name="T69" fmla="*/ 31 h 177"/>
                <a:gd name="T70" fmla="*/ 111 w 229"/>
                <a:gd name="T71" fmla="*/ 35 h 177"/>
                <a:gd name="T72" fmla="*/ 130 w 229"/>
                <a:gd name="T73" fmla="*/ 58 h 177"/>
                <a:gd name="T74" fmla="*/ 137 w 229"/>
                <a:gd name="T75" fmla="*/ 58 h 177"/>
                <a:gd name="T76" fmla="*/ 145 w 229"/>
                <a:gd name="T77" fmla="*/ 77 h 177"/>
                <a:gd name="T78" fmla="*/ 141 w 229"/>
                <a:gd name="T79" fmla="*/ 100 h 177"/>
                <a:gd name="T80" fmla="*/ 149 w 229"/>
                <a:gd name="T81" fmla="*/ 104 h 177"/>
                <a:gd name="T82" fmla="*/ 149 w 229"/>
                <a:gd name="T83" fmla="*/ 96 h 177"/>
                <a:gd name="T84" fmla="*/ 145 w 229"/>
                <a:gd name="T85" fmla="*/ 92 h 177"/>
                <a:gd name="T86" fmla="*/ 153 w 229"/>
                <a:gd name="T87" fmla="*/ 96 h 177"/>
                <a:gd name="T88" fmla="*/ 156 w 229"/>
                <a:gd name="T89" fmla="*/ 92 h 177"/>
                <a:gd name="T90" fmla="*/ 149 w 229"/>
                <a:gd name="T91" fmla="*/ 108 h 177"/>
                <a:gd name="T92" fmla="*/ 156 w 229"/>
                <a:gd name="T93" fmla="*/ 108 h 177"/>
                <a:gd name="T94" fmla="*/ 149 w 229"/>
                <a:gd name="T95" fmla="*/ 111 h 177"/>
                <a:gd name="T96" fmla="*/ 164 w 229"/>
                <a:gd name="T97" fmla="*/ 127 h 177"/>
                <a:gd name="T98" fmla="*/ 168 w 229"/>
                <a:gd name="T99" fmla="*/ 131 h 177"/>
                <a:gd name="T100" fmla="*/ 164 w 229"/>
                <a:gd name="T101" fmla="*/ 123 h 177"/>
                <a:gd name="T102" fmla="*/ 172 w 229"/>
                <a:gd name="T103" fmla="*/ 123 h 177"/>
                <a:gd name="T104" fmla="*/ 172 w 229"/>
                <a:gd name="T105" fmla="*/ 138 h 177"/>
                <a:gd name="T106" fmla="*/ 179 w 229"/>
                <a:gd name="T107" fmla="*/ 131 h 177"/>
                <a:gd name="T108" fmla="*/ 172 w 229"/>
                <a:gd name="T109" fmla="*/ 138 h 177"/>
                <a:gd name="T110" fmla="*/ 176 w 229"/>
                <a:gd name="T111" fmla="*/ 138 h 177"/>
                <a:gd name="T112" fmla="*/ 183 w 229"/>
                <a:gd name="T113" fmla="*/ 157 h 177"/>
                <a:gd name="T114" fmla="*/ 199 w 229"/>
                <a:gd name="T115" fmla="*/ 161 h 177"/>
                <a:gd name="T116" fmla="*/ 206 w 229"/>
                <a:gd name="T117" fmla="*/ 177 h 177"/>
                <a:gd name="T118" fmla="*/ 225 w 229"/>
                <a:gd name="T119" fmla="*/ 169 h 177"/>
                <a:gd name="T120" fmla="*/ 229 w 229"/>
                <a:gd name="T121" fmla="*/ 150 h 177"/>
                <a:gd name="T122" fmla="*/ 229 w 229"/>
                <a:gd name="T123" fmla="*/ 119 h 17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29" h="177">
                  <a:moveTo>
                    <a:pt x="229" y="119"/>
                  </a:moveTo>
                  <a:lnTo>
                    <a:pt x="206" y="81"/>
                  </a:lnTo>
                  <a:lnTo>
                    <a:pt x="202" y="65"/>
                  </a:lnTo>
                  <a:lnTo>
                    <a:pt x="179" y="35"/>
                  </a:lnTo>
                  <a:lnTo>
                    <a:pt x="168" y="0"/>
                  </a:lnTo>
                  <a:lnTo>
                    <a:pt x="153" y="0"/>
                  </a:lnTo>
                  <a:lnTo>
                    <a:pt x="153" y="16"/>
                  </a:lnTo>
                  <a:lnTo>
                    <a:pt x="149" y="16"/>
                  </a:lnTo>
                  <a:lnTo>
                    <a:pt x="149" y="8"/>
                  </a:lnTo>
                  <a:lnTo>
                    <a:pt x="76" y="16"/>
                  </a:lnTo>
                  <a:lnTo>
                    <a:pt x="69" y="4"/>
                  </a:lnTo>
                  <a:lnTo>
                    <a:pt x="0" y="12"/>
                  </a:lnTo>
                  <a:lnTo>
                    <a:pt x="4" y="31"/>
                  </a:lnTo>
                  <a:lnTo>
                    <a:pt x="4" y="35"/>
                  </a:lnTo>
                  <a:lnTo>
                    <a:pt x="7" y="31"/>
                  </a:lnTo>
                  <a:lnTo>
                    <a:pt x="11" y="27"/>
                  </a:lnTo>
                  <a:lnTo>
                    <a:pt x="15" y="31"/>
                  </a:lnTo>
                  <a:lnTo>
                    <a:pt x="15" y="23"/>
                  </a:lnTo>
                  <a:lnTo>
                    <a:pt x="19" y="27"/>
                  </a:lnTo>
                  <a:lnTo>
                    <a:pt x="11" y="31"/>
                  </a:lnTo>
                  <a:lnTo>
                    <a:pt x="38" y="23"/>
                  </a:lnTo>
                  <a:lnTo>
                    <a:pt x="42" y="27"/>
                  </a:lnTo>
                  <a:lnTo>
                    <a:pt x="30" y="31"/>
                  </a:lnTo>
                  <a:lnTo>
                    <a:pt x="53" y="35"/>
                  </a:lnTo>
                  <a:lnTo>
                    <a:pt x="49" y="31"/>
                  </a:lnTo>
                  <a:lnTo>
                    <a:pt x="57" y="27"/>
                  </a:lnTo>
                  <a:lnTo>
                    <a:pt x="53" y="35"/>
                  </a:lnTo>
                  <a:lnTo>
                    <a:pt x="61" y="39"/>
                  </a:lnTo>
                  <a:lnTo>
                    <a:pt x="53" y="35"/>
                  </a:lnTo>
                  <a:lnTo>
                    <a:pt x="65" y="42"/>
                  </a:lnTo>
                  <a:lnTo>
                    <a:pt x="65" y="50"/>
                  </a:lnTo>
                  <a:lnTo>
                    <a:pt x="72" y="50"/>
                  </a:lnTo>
                  <a:lnTo>
                    <a:pt x="91" y="39"/>
                  </a:lnTo>
                  <a:lnTo>
                    <a:pt x="91" y="35"/>
                  </a:lnTo>
                  <a:lnTo>
                    <a:pt x="95" y="31"/>
                  </a:lnTo>
                  <a:lnTo>
                    <a:pt x="111" y="35"/>
                  </a:lnTo>
                  <a:lnTo>
                    <a:pt x="130" y="58"/>
                  </a:lnTo>
                  <a:lnTo>
                    <a:pt x="137" y="58"/>
                  </a:lnTo>
                  <a:lnTo>
                    <a:pt x="145" y="77"/>
                  </a:lnTo>
                  <a:lnTo>
                    <a:pt x="141" y="100"/>
                  </a:lnTo>
                  <a:lnTo>
                    <a:pt x="149" y="104"/>
                  </a:lnTo>
                  <a:lnTo>
                    <a:pt x="149" y="96"/>
                  </a:lnTo>
                  <a:lnTo>
                    <a:pt x="145" y="92"/>
                  </a:lnTo>
                  <a:lnTo>
                    <a:pt x="153" y="96"/>
                  </a:lnTo>
                  <a:lnTo>
                    <a:pt x="156" y="92"/>
                  </a:lnTo>
                  <a:lnTo>
                    <a:pt x="149" y="108"/>
                  </a:lnTo>
                  <a:lnTo>
                    <a:pt x="156" y="108"/>
                  </a:lnTo>
                  <a:lnTo>
                    <a:pt x="149" y="111"/>
                  </a:lnTo>
                  <a:lnTo>
                    <a:pt x="164" y="127"/>
                  </a:lnTo>
                  <a:lnTo>
                    <a:pt x="168" y="131"/>
                  </a:lnTo>
                  <a:lnTo>
                    <a:pt x="164" y="123"/>
                  </a:lnTo>
                  <a:lnTo>
                    <a:pt x="172" y="123"/>
                  </a:lnTo>
                  <a:lnTo>
                    <a:pt x="172" y="138"/>
                  </a:lnTo>
                  <a:lnTo>
                    <a:pt x="179" y="131"/>
                  </a:lnTo>
                  <a:lnTo>
                    <a:pt x="172" y="138"/>
                  </a:lnTo>
                  <a:lnTo>
                    <a:pt x="176" y="138"/>
                  </a:lnTo>
                  <a:lnTo>
                    <a:pt x="183" y="157"/>
                  </a:lnTo>
                  <a:lnTo>
                    <a:pt x="199" y="161"/>
                  </a:lnTo>
                  <a:lnTo>
                    <a:pt x="206" y="177"/>
                  </a:lnTo>
                  <a:lnTo>
                    <a:pt x="225" y="169"/>
                  </a:lnTo>
                  <a:lnTo>
                    <a:pt x="229" y="150"/>
                  </a:lnTo>
                  <a:lnTo>
                    <a:pt x="229" y="119"/>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156" name="Freeform 159"/>
            <p:cNvSpPr>
              <a:spLocks/>
            </p:cNvSpPr>
            <p:nvPr/>
          </p:nvSpPr>
          <p:spPr bwMode="auto">
            <a:xfrm>
              <a:off x="2425" y="1846"/>
              <a:ext cx="229" cy="177"/>
            </a:xfrm>
            <a:custGeom>
              <a:avLst/>
              <a:gdLst>
                <a:gd name="T0" fmla="*/ 229 w 229"/>
                <a:gd name="T1" fmla="*/ 119 h 177"/>
                <a:gd name="T2" fmla="*/ 206 w 229"/>
                <a:gd name="T3" fmla="*/ 81 h 177"/>
                <a:gd name="T4" fmla="*/ 202 w 229"/>
                <a:gd name="T5" fmla="*/ 65 h 177"/>
                <a:gd name="T6" fmla="*/ 179 w 229"/>
                <a:gd name="T7" fmla="*/ 35 h 177"/>
                <a:gd name="T8" fmla="*/ 168 w 229"/>
                <a:gd name="T9" fmla="*/ 0 h 177"/>
                <a:gd name="T10" fmla="*/ 153 w 229"/>
                <a:gd name="T11" fmla="*/ 0 h 177"/>
                <a:gd name="T12" fmla="*/ 153 w 229"/>
                <a:gd name="T13" fmla="*/ 16 h 177"/>
                <a:gd name="T14" fmla="*/ 149 w 229"/>
                <a:gd name="T15" fmla="*/ 16 h 177"/>
                <a:gd name="T16" fmla="*/ 149 w 229"/>
                <a:gd name="T17" fmla="*/ 8 h 177"/>
                <a:gd name="T18" fmla="*/ 76 w 229"/>
                <a:gd name="T19" fmla="*/ 16 h 177"/>
                <a:gd name="T20" fmla="*/ 69 w 229"/>
                <a:gd name="T21" fmla="*/ 4 h 177"/>
                <a:gd name="T22" fmla="*/ 0 w 229"/>
                <a:gd name="T23" fmla="*/ 12 h 177"/>
                <a:gd name="T24" fmla="*/ 4 w 229"/>
                <a:gd name="T25" fmla="*/ 31 h 177"/>
                <a:gd name="T26" fmla="*/ 4 w 229"/>
                <a:gd name="T27" fmla="*/ 35 h 177"/>
                <a:gd name="T28" fmla="*/ 7 w 229"/>
                <a:gd name="T29" fmla="*/ 31 h 177"/>
                <a:gd name="T30" fmla="*/ 11 w 229"/>
                <a:gd name="T31" fmla="*/ 27 h 177"/>
                <a:gd name="T32" fmla="*/ 15 w 229"/>
                <a:gd name="T33" fmla="*/ 31 h 177"/>
                <a:gd name="T34" fmla="*/ 15 w 229"/>
                <a:gd name="T35" fmla="*/ 23 h 177"/>
                <a:gd name="T36" fmla="*/ 19 w 229"/>
                <a:gd name="T37" fmla="*/ 27 h 177"/>
                <a:gd name="T38" fmla="*/ 11 w 229"/>
                <a:gd name="T39" fmla="*/ 31 h 177"/>
                <a:gd name="T40" fmla="*/ 38 w 229"/>
                <a:gd name="T41" fmla="*/ 23 h 177"/>
                <a:gd name="T42" fmla="*/ 42 w 229"/>
                <a:gd name="T43" fmla="*/ 27 h 177"/>
                <a:gd name="T44" fmla="*/ 30 w 229"/>
                <a:gd name="T45" fmla="*/ 31 h 177"/>
                <a:gd name="T46" fmla="*/ 53 w 229"/>
                <a:gd name="T47" fmla="*/ 35 h 177"/>
                <a:gd name="T48" fmla="*/ 49 w 229"/>
                <a:gd name="T49" fmla="*/ 31 h 177"/>
                <a:gd name="T50" fmla="*/ 57 w 229"/>
                <a:gd name="T51" fmla="*/ 27 h 177"/>
                <a:gd name="T52" fmla="*/ 53 w 229"/>
                <a:gd name="T53" fmla="*/ 35 h 177"/>
                <a:gd name="T54" fmla="*/ 61 w 229"/>
                <a:gd name="T55" fmla="*/ 39 h 177"/>
                <a:gd name="T56" fmla="*/ 53 w 229"/>
                <a:gd name="T57" fmla="*/ 35 h 177"/>
                <a:gd name="T58" fmla="*/ 65 w 229"/>
                <a:gd name="T59" fmla="*/ 42 h 177"/>
                <a:gd name="T60" fmla="*/ 65 w 229"/>
                <a:gd name="T61" fmla="*/ 50 h 177"/>
                <a:gd name="T62" fmla="*/ 72 w 229"/>
                <a:gd name="T63" fmla="*/ 50 h 177"/>
                <a:gd name="T64" fmla="*/ 91 w 229"/>
                <a:gd name="T65" fmla="*/ 39 h 177"/>
                <a:gd name="T66" fmla="*/ 91 w 229"/>
                <a:gd name="T67" fmla="*/ 35 h 177"/>
                <a:gd name="T68" fmla="*/ 95 w 229"/>
                <a:gd name="T69" fmla="*/ 31 h 177"/>
                <a:gd name="T70" fmla="*/ 111 w 229"/>
                <a:gd name="T71" fmla="*/ 35 h 177"/>
                <a:gd name="T72" fmla="*/ 130 w 229"/>
                <a:gd name="T73" fmla="*/ 58 h 177"/>
                <a:gd name="T74" fmla="*/ 137 w 229"/>
                <a:gd name="T75" fmla="*/ 58 h 177"/>
                <a:gd name="T76" fmla="*/ 145 w 229"/>
                <a:gd name="T77" fmla="*/ 77 h 177"/>
                <a:gd name="T78" fmla="*/ 141 w 229"/>
                <a:gd name="T79" fmla="*/ 100 h 177"/>
                <a:gd name="T80" fmla="*/ 149 w 229"/>
                <a:gd name="T81" fmla="*/ 104 h 177"/>
                <a:gd name="T82" fmla="*/ 149 w 229"/>
                <a:gd name="T83" fmla="*/ 96 h 177"/>
                <a:gd name="T84" fmla="*/ 145 w 229"/>
                <a:gd name="T85" fmla="*/ 92 h 177"/>
                <a:gd name="T86" fmla="*/ 153 w 229"/>
                <a:gd name="T87" fmla="*/ 96 h 177"/>
                <a:gd name="T88" fmla="*/ 156 w 229"/>
                <a:gd name="T89" fmla="*/ 92 h 177"/>
                <a:gd name="T90" fmla="*/ 149 w 229"/>
                <a:gd name="T91" fmla="*/ 108 h 177"/>
                <a:gd name="T92" fmla="*/ 156 w 229"/>
                <a:gd name="T93" fmla="*/ 108 h 177"/>
                <a:gd name="T94" fmla="*/ 149 w 229"/>
                <a:gd name="T95" fmla="*/ 111 h 177"/>
                <a:gd name="T96" fmla="*/ 164 w 229"/>
                <a:gd name="T97" fmla="*/ 127 h 177"/>
                <a:gd name="T98" fmla="*/ 168 w 229"/>
                <a:gd name="T99" fmla="*/ 131 h 177"/>
                <a:gd name="T100" fmla="*/ 164 w 229"/>
                <a:gd name="T101" fmla="*/ 123 h 177"/>
                <a:gd name="T102" fmla="*/ 172 w 229"/>
                <a:gd name="T103" fmla="*/ 123 h 177"/>
                <a:gd name="T104" fmla="*/ 172 w 229"/>
                <a:gd name="T105" fmla="*/ 138 h 177"/>
                <a:gd name="T106" fmla="*/ 179 w 229"/>
                <a:gd name="T107" fmla="*/ 131 h 177"/>
                <a:gd name="T108" fmla="*/ 172 w 229"/>
                <a:gd name="T109" fmla="*/ 138 h 177"/>
                <a:gd name="T110" fmla="*/ 176 w 229"/>
                <a:gd name="T111" fmla="*/ 138 h 177"/>
                <a:gd name="T112" fmla="*/ 183 w 229"/>
                <a:gd name="T113" fmla="*/ 157 h 177"/>
                <a:gd name="T114" fmla="*/ 199 w 229"/>
                <a:gd name="T115" fmla="*/ 161 h 177"/>
                <a:gd name="T116" fmla="*/ 206 w 229"/>
                <a:gd name="T117" fmla="*/ 177 h 177"/>
                <a:gd name="T118" fmla="*/ 225 w 229"/>
                <a:gd name="T119" fmla="*/ 169 h 177"/>
                <a:gd name="T120" fmla="*/ 229 w 229"/>
                <a:gd name="T121" fmla="*/ 150 h 177"/>
                <a:gd name="T122" fmla="*/ 229 w 229"/>
                <a:gd name="T123" fmla="*/ 119 h 177"/>
                <a:gd name="T124" fmla="*/ 229 w 229"/>
                <a:gd name="T125" fmla="*/ 123 h 17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9" h="177">
                  <a:moveTo>
                    <a:pt x="229" y="119"/>
                  </a:moveTo>
                  <a:lnTo>
                    <a:pt x="206" y="81"/>
                  </a:lnTo>
                  <a:lnTo>
                    <a:pt x="202" y="65"/>
                  </a:lnTo>
                  <a:lnTo>
                    <a:pt x="179" y="35"/>
                  </a:lnTo>
                  <a:lnTo>
                    <a:pt x="168" y="0"/>
                  </a:lnTo>
                  <a:lnTo>
                    <a:pt x="153" y="0"/>
                  </a:lnTo>
                  <a:lnTo>
                    <a:pt x="153" y="16"/>
                  </a:lnTo>
                  <a:lnTo>
                    <a:pt x="149" y="16"/>
                  </a:lnTo>
                  <a:lnTo>
                    <a:pt x="149" y="8"/>
                  </a:lnTo>
                  <a:lnTo>
                    <a:pt x="76" y="16"/>
                  </a:lnTo>
                  <a:lnTo>
                    <a:pt x="69" y="4"/>
                  </a:lnTo>
                  <a:lnTo>
                    <a:pt x="0" y="12"/>
                  </a:lnTo>
                  <a:lnTo>
                    <a:pt x="4" y="31"/>
                  </a:lnTo>
                  <a:lnTo>
                    <a:pt x="4" y="35"/>
                  </a:lnTo>
                  <a:lnTo>
                    <a:pt x="7" y="31"/>
                  </a:lnTo>
                  <a:lnTo>
                    <a:pt x="11" y="27"/>
                  </a:lnTo>
                  <a:lnTo>
                    <a:pt x="15" y="31"/>
                  </a:lnTo>
                  <a:lnTo>
                    <a:pt x="15" y="23"/>
                  </a:lnTo>
                  <a:lnTo>
                    <a:pt x="19" y="27"/>
                  </a:lnTo>
                  <a:lnTo>
                    <a:pt x="11" y="31"/>
                  </a:lnTo>
                  <a:lnTo>
                    <a:pt x="38" y="23"/>
                  </a:lnTo>
                  <a:lnTo>
                    <a:pt x="42" y="27"/>
                  </a:lnTo>
                  <a:lnTo>
                    <a:pt x="30" y="31"/>
                  </a:lnTo>
                  <a:lnTo>
                    <a:pt x="53" y="35"/>
                  </a:lnTo>
                  <a:lnTo>
                    <a:pt x="49" y="31"/>
                  </a:lnTo>
                  <a:lnTo>
                    <a:pt x="57" y="27"/>
                  </a:lnTo>
                  <a:lnTo>
                    <a:pt x="53" y="35"/>
                  </a:lnTo>
                  <a:lnTo>
                    <a:pt x="61" y="39"/>
                  </a:lnTo>
                  <a:lnTo>
                    <a:pt x="53" y="35"/>
                  </a:lnTo>
                  <a:lnTo>
                    <a:pt x="65" y="42"/>
                  </a:lnTo>
                  <a:lnTo>
                    <a:pt x="65" y="50"/>
                  </a:lnTo>
                  <a:lnTo>
                    <a:pt x="72" y="50"/>
                  </a:lnTo>
                  <a:lnTo>
                    <a:pt x="91" y="39"/>
                  </a:lnTo>
                  <a:lnTo>
                    <a:pt x="91" y="35"/>
                  </a:lnTo>
                  <a:lnTo>
                    <a:pt x="95" y="31"/>
                  </a:lnTo>
                  <a:lnTo>
                    <a:pt x="111" y="35"/>
                  </a:lnTo>
                  <a:lnTo>
                    <a:pt x="130" y="58"/>
                  </a:lnTo>
                  <a:lnTo>
                    <a:pt x="137" y="58"/>
                  </a:lnTo>
                  <a:lnTo>
                    <a:pt x="145" y="77"/>
                  </a:lnTo>
                  <a:lnTo>
                    <a:pt x="141" y="100"/>
                  </a:lnTo>
                  <a:lnTo>
                    <a:pt x="149" y="104"/>
                  </a:lnTo>
                  <a:lnTo>
                    <a:pt x="149" y="96"/>
                  </a:lnTo>
                  <a:lnTo>
                    <a:pt x="145" y="92"/>
                  </a:lnTo>
                  <a:lnTo>
                    <a:pt x="153" y="96"/>
                  </a:lnTo>
                  <a:lnTo>
                    <a:pt x="156" y="92"/>
                  </a:lnTo>
                  <a:lnTo>
                    <a:pt x="149" y="108"/>
                  </a:lnTo>
                  <a:lnTo>
                    <a:pt x="156" y="108"/>
                  </a:lnTo>
                  <a:lnTo>
                    <a:pt x="149" y="111"/>
                  </a:lnTo>
                  <a:lnTo>
                    <a:pt x="164" y="127"/>
                  </a:lnTo>
                  <a:lnTo>
                    <a:pt x="168" y="131"/>
                  </a:lnTo>
                  <a:lnTo>
                    <a:pt x="164" y="123"/>
                  </a:lnTo>
                  <a:lnTo>
                    <a:pt x="172" y="123"/>
                  </a:lnTo>
                  <a:lnTo>
                    <a:pt x="172" y="138"/>
                  </a:lnTo>
                  <a:lnTo>
                    <a:pt x="179" y="131"/>
                  </a:lnTo>
                  <a:lnTo>
                    <a:pt x="172" y="138"/>
                  </a:lnTo>
                  <a:lnTo>
                    <a:pt x="176" y="138"/>
                  </a:lnTo>
                  <a:lnTo>
                    <a:pt x="183" y="157"/>
                  </a:lnTo>
                  <a:lnTo>
                    <a:pt x="199" y="161"/>
                  </a:lnTo>
                  <a:lnTo>
                    <a:pt x="206" y="177"/>
                  </a:lnTo>
                  <a:lnTo>
                    <a:pt x="225" y="169"/>
                  </a:lnTo>
                  <a:lnTo>
                    <a:pt x="229" y="150"/>
                  </a:lnTo>
                  <a:lnTo>
                    <a:pt x="229" y="119"/>
                  </a:lnTo>
                  <a:lnTo>
                    <a:pt x="229" y="12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157" name="Freeform 160"/>
            <p:cNvSpPr>
              <a:spLocks/>
            </p:cNvSpPr>
            <p:nvPr/>
          </p:nvSpPr>
          <p:spPr bwMode="auto">
            <a:xfrm>
              <a:off x="2463" y="1716"/>
              <a:ext cx="138" cy="146"/>
            </a:xfrm>
            <a:custGeom>
              <a:avLst/>
              <a:gdLst>
                <a:gd name="T0" fmla="*/ 130 w 138"/>
                <a:gd name="T1" fmla="*/ 80 h 146"/>
                <a:gd name="T2" fmla="*/ 118 w 138"/>
                <a:gd name="T3" fmla="*/ 57 h 146"/>
                <a:gd name="T4" fmla="*/ 84 w 138"/>
                <a:gd name="T5" fmla="*/ 35 h 146"/>
                <a:gd name="T6" fmla="*/ 76 w 138"/>
                <a:gd name="T7" fmla="*/ 15 h 146"/>
                <a:gd name="T8" fmla="*/ 61 w 138"/>
                <a:gd name="T9" fmla="*/ 12 h 146"/>
                <a:gd name="T10" fmla="*/ 65 w 138"/>
                <a:gd name="T11" fmla="*/ 0 h 146"/>
                <a:gd name="T12" fmla="*/ 34 w 138"/>
                <a:gd name="T13" fmla="*/ 4 h 146"/>
                <a:gd name="T14" fmla="*/ 0 w 138"/>
                <a:gd name="T15" fmla="*/ 8 h 146"/>
                <a:gd name="T16" fmla="*/ 19 w 138"/>
                <a:gd name="T17" fmla="*/ 77 h 146"/>
                <a:gd name="T18" fmla="*/ 31 w 138"/>
                <a:gd name="T19" fmla="*/ 96 h 146"/>
                <a:gd name="T20" fmla="*/ 27 w 138"/>
                <a:gd name="T21" fmla="*/ 107 h 146"/>
                <a:gd name="T22" fmla="*/ 31 w 138"/>
                <a:gd name="T23" fmla="*/ 134 h 146"/>
                <a:gd name="T24" fmla="*/ 38 w 138"/>
                <a:gd name="T25" fmla="*/ 146 h 146"/>
                <a:gd name="T26" fmla="*/ 111 w 138"/>
                <a:gd name="T27" fmla="*/ 138 h 146"/>
                <a:gd name="T28" fmla="*/ 111 w 138"/>
                <a:gd name="T29" fmla="*/ 146 h 146"/>
                <a:gd name="T30" fmla="*/ 115 w 138"/>
                <a:gd name="T31" fmla="*/ 146 h 146"/>
                <a:gd name="T32" fmla="*/ 115 w 138"/>
                <a:gd name="T33" fmla="*/ 130 h 146"/>
                <a:gd name="T34" fmla="*/ 130 w 138"/>
                <a:gd name="T35" fmla="*/ 130 h 146"/>
                <a:gd name="T36" fmla="*/ 130 w 138"/>
                <a:gd name="T37" fmla="*/ 123 h 146"/>
                <a:gd name="T38" fmla="*/ 126 w 138"/>
                <a:gd name="T39" fmla="*/ 123 h 146"/>
                <a:gd name="T40" fmla="*/ 130 w 138"/>
                <a:gd name="T41" fmla="*/ 123 h 146"/>
                <a:gd name="T42" fmla="*/ 126 w 138"/>
                <a:gd name="T43" fmla="*/ 119 h 146"/>
                <a:gd name="T44" fmla="*/ 134 w 138"/>
                <a:gd name="T45" fmla="*/ 103 h 146"/>
                <a:gd name="T46" fmla="*/ 130 w 138"/>
                <a:gd name="T47" fmla="*/ 92 h 146"/>
                <a:gd name="T48" fmla="*/ 138 w 138"/>
                <a:gd name="T49" fmla="*/ 92 h 146"/>
                <a:gd name="T50" fmla="*/ 130 w 138"/>
                <a:gd name="T51" fmla="*/ 80 h 1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8" h="146">
                  <a:moveTo>
                    <a:pt x="130" y="80"/>
                  </a:moveTo>
                  <a:lnTo>
                    <a:pt x="118" y="57"/>
                  </a:lnTo>
                  <a:lnTo>
                    <a:pt x="84" y="35"/>
                  </a:lnTo>
                  <a:lnTo>
                    <a:pt x="76" y="15"/>
                  </a:lnTo>
                  <a:lnTo>
                    <a:pt x="61" y="12"/>
                  </a:lnTo>
                  <a:lnTo>
                    <a:pt x="65" y="0"/>
                  </a:lnTo>
                  <a:lnTo>
                    <a:pt x="34" y="4"/>
                  </a:lnTo>
                  <a:lnTo>
                    <a:pt x="0" y="8"/>
                  </a:lnTo>
                  <a:lnTo>
                    <a:pt x="19" y="77"/>
                  </a:lnTo>
                  <a:lnTo>
                    <a:pt x="31" y="96"/>
                  </a:lnTo>
                  <a:lnTo>
                    <a:pt x="27" y="107"/>
                  </a:lnTo>
                  <a:lnTo>
                    <a:pt x="31" y="134"/>
                  </a:lnTo>
                  <a:lnTo>
                    <a:pt x="38" y="146"/>
                  </a:lnTo>
                  <a:lnTo>
                    <a:pt x="111" y="138"/>
                  </a:lnTo>
                  <a:lnTo>
                    <a:pt x="111" y="146"/>
                  </a:lnTo>
                  <a:lnTo>
                    <a:pt x="115" y="146"/>
                  </a:lnTo>
                  <a:lnTo>
                    <a:pt x="115" y="130"/>
                  </a:lnTo>
                  <a:lnTo>
                    <a:pt x="130" y="130"/>
                  </a:lnTo>
                  <a:lnTo>
                    <a:pt x="130" y="123"/>
                  </a:lnTo>
                  <a:lnTo>
                    <a:pt x="126" y="123"/>
                  </a:lnTo>
                  <a:lnTo>
                    <a:pt x="130" y="123"/>
                  </a:lnTo>
                  <a:lnTo>
                    <a:pt x="126" y="119"/>
                  </a:lnTo>
                  <a:lnTo>
                    <a:pt x="134" y="103"/>
                  </a:lnTo>
                  <a:lnTo>
                    <a:pt x="130" y="92"/>
                  </a:lnTo>
                  <a:lnTo>
                    <a:pt x="138" y="92"/>
                  </a:lnTo>
                  <a:lnTo>
                    <a:pt x="130" y="80"/>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158" name="Freeform 161"/>
            <p:cNvSpPr>
              <a:spLocks/>
            </p:cNvSpPr>
            <p:nvPr/>
          </p:nvSpPr>
          <p:spPr bwMode="auto">
            <a:xfrm>
              <a:off x="2463" y="1716"/>
              <a:ext cx="138" cy="146"/>
            </a:xfrm>
            <a:custGeom>
              <a:avLst/>
              <a:gdLst>
                <a:gd name="T0" fmla="*/ 130 w 138"/>
                <a:gd name="T1" fmla="*/ 80 h 146"/>
                <a:gd name="T2" fmla="*/ 118 w 138"/>
                <a:gd name="T3" fmla="*/ 57 h 146"/>
                <a:gd name="T4" fmla="*/ 84 w 138"/>
                <a:gd name="T5" fmla="*/ 35 h 146"/>
                <a:gd name="T6" fmla="*/ 76 w 138"/>
                <a:gd name="T7" fmla="*/ 15 h 146"/>
                <a:gd name="T8" fmla="*/ 61 w 138"/>
                <a:gd name="T9" fmla="*/ 12 h 146"/>
                <a:gd name="T10" fmla="*/ 65 w 138"/>
                <a:gd name="T11" fmla="*/ 0 h 146"/>
                <a:gd name="T12" fmla="*/ 34 w 138"/>
                <a:gd name="T13" fmla="*/ 4 h 146"/>
                <a:gd name="T14" fmla="*/ 0 w 138"/>
                <a:gd name="T15" fmla="*/ 8 h 146"/>
                <a:gd name="T16" fmla="*/ 19 w 138"/>
                <a:gd name="T17" fmla="*/ 77 h 146"/>
                <a:gd name="T18" fmla="*/ 31 w 138"/>
                <a:gd name="T19" fmla="*/ 96 h 146"/>
                <a:gd name="T20" fmla="*/ 27 w 138"/>
                <a:gd name="T21" fmla="*/ 107 h 146"/>
                <a:gd name="T22" fmla="*/ 31 w 138"/>
                <a:gd name="T23" fmla="*/ 134 h 146"/>
                <a:gd name="T24" fmla="*/ 38 w 138"/>
                <a:gd name="T25" fmla="*/ 146 h 146"/>
                <a:gd name="T26" fmla="*/ 111 w 138"/>
                <a:gd name="T27" fmla="*/ 138 h 146"/>
                <a:gd name="T28" fmla="*/ 111 w 138"/>
                <a:gd name="T29" fmla="*/ 146 h 146"/>
                <a:gd name="T30" fmla="*/ 115 w 138"/>
                <a:gd name="T31" fmla="*/ 146 h 146"/>
                <a:gd name="T32" fmla="*/ 115 w 138"/>
                <a:gd name="T33" fmla="*/ 130 h 146"/>
                <a:gd name="T34" fmla="*/ 130 w 138"/>
                <a:gd name="T35" fmla="*/ 130 h 146"/>
                <a:gd name="T36" fmla="*/ 130 w 138"/>
                <a:gd name="T37" fmla="*/ 123 h 146"/>
                <a:gd name="T38" fmla="*/ 126 w 138"/>
                <a:gd name="T39" fmla="*/ 123 h 146"/>
                <a:gd name="T40" fmla="*/ 130 w 138"/>
                <a:gd name="T41" fmla="*/ 123 h 146"/>
                <a:gd name="T42" fmla="*/ 126 w 138"/>
                <a:gd name="T43" fmla="*/ 119 h 146"/>
                <a:gd name="T44" fmla="*/ 134 w 138"/>
                <a:gd name="T45" fmla="*/ 103 h 146"/>
                <a:gd name="T46" fmla="*/ 130 w 138"/>
                <a:gd name="T47" fmla="*/ 92 h 146"/>
                <a:gd name="T48" fmla="*/ 138 w 138"/>
                <a:gd name="T49" fmla="*/ 92 h 146"/>
                <a:gd name="T50" fmla="*/ 130 w 138"/>
                <a:gd name="T51" fmla="*/ 80 h 146"/>
                <a:gd name="T52" fmla="*/ 130 w 138"/>
                <a:gd name="T53" fmla="*/ 84 h 14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38" h="146">
                  <a:moveTo>
                    <a:pt x="130" y="80"/>
                  </a:moveTo>
                  <a:lnTo>
                    <a:pt x="118" y="57"/>
                  </a:lnTo>
                  <a:lnTo>
                    <a:pt x="84" y="35"/>
                  </a:lnTo>
                  <a:lnTo>
                    <a:pt x="76" y="15"/>
                  </a:lnTo>
                  <a:lnTo>
                    <a:pt x="61" y="12"/>
                  </a:lnTo>
                  <a:lnTo>
                    <a:pt x="65" y="0"/>
                  </a:lnTo>
                  <a:lnTo>
                    <a:pt x="34" y="4"/>
                  </a:lnTo>
                  <a:lnTo>
                    <a:pt x="0" y="8"/>
                  </a:lnTo>
                  <a:lnTo>
                    <a:pt x="19" y="77"/>
                  </a:lnTo>
                  <a:lnTo>
                    <a:pt x="31" y="96"/>
                  </a:lnTo>
                  <a:lnTo>
                    <a:pt x="27" y="107"/>
                  </a:lnTo>
                  <a:lnTo>
                    <a:pt x="31" y="134"/>
                  </a:lnTo>
                  <a:lnTo>
                    <a:pt x="38" y="146"/>
                  </a:lnTo>
                  <a:lnTo>
                    <a:pt x="111" y="138"/>
                  </a:lnTo>
                  <a:lnTo>
                    <a:pt x="111" y="146"/>
                  </a:lnTo>
                  <a:lnTo>
                    <a:pt x="115" y="146"/>
                  </a:lnTo>
                  <a:lnTo>
                    <a:pt x="115" y="130"/>
                  </a:lnTo>
                  <a:lnTo>
                    <a:pt x="130" y="130"/>
                  </a:lnTo>
                  <a:lnTo>
                    <a:pt x="130" y="123"/>
                  </a:lnTo>
                  <a:lnTo>
                    <a:pt x="126" y="123"/>
                  </a:lnTo>
                  <a:lnTo>
                    <a:pt x="130" y="123"/>
                  </a:lnTo>
                  <a:lnTo>
                    <a:pt x="126" y="119"/>
                  </a:lnTo>
                  <a:lnTo>
                    <a:pt x="134" y="103"/>
                  </a:lnTo>
                  <a:lnTo>
                    <a:pt x="130" y="92"/>
                  </a:lnTo>
                  <a:lnTo>
                    <a:pt x="138" y="92"/>
                  </a:lnTo>
                  <a:lnTo>
                    <a:pt x="130" y="80"/>
                  </a:lnTo>
                  <a:lnTo>
                    <a:pt x="130" y="8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159" name="Freeform 162"/>
            <p:cNvSpPr>
              <a:spLocks/>
            </p:cNvSpPr>
            <p:nvPr/>
          </p:nvSpPr>
          <p:spPr bwMode="auto">
            <a:xfrm>
              <a:off x="1878" y="1996"/>
              <a:ext cx="30" cy="50"/>
            </a:xfrm>
            <a:custGeom>
              <a:avLst/>
              <a:gdLst>
                <a:gd name="T0" fmla="*/ 30 w 30"/>
                <a:gd name="T1" fmla="*/ 27 h 50"/>
                <a:gd name="T2" fmla="*/ 27 w 30"/>
                <a:gd name="T3" fmla="*/ 34 h 50"/>
                <a:gd name="T4" fmla="*/ 23 w 30"/>
                <a:gd name="T5" fmla="*/ 38 h 50"/>
                <a:gd name="T6" fmla="*/ 19 w 30"/>
                <a:gd name="T7" fmla="*/ 34 h 50"/>
                <a:gd name="T8" fmla="*/ 15 w 30"/>
                <a:gd name="T9" fmla="*/ 42 h 50"/>
                <a:gd name="T10" fmla="*/ 11 w 30"/>
                <a:gd name="T11" fmla="*/ 46 h 50"/>
                <a:gd name="T12" fmla="*/ 11 w 30"/>
                <a:gd name="T13" fmla="*/ 50 h 50"/>
                <a:gd name="T14" fmla="*/ 7 w 30"/>
                <a:gd name="T15" fmla="*/ 46 h 50"/>
                <a:gd name="T16" fmla="*/ 4 w 30"/>
                <a:gd name="T17" fmla="*/ 46 h 50"/>
                <a:gd name="T18" fmla="*/ 4 w 30"/>
                <a:gd name="T19" fmla="*/ 23 h 50"/>
                <a:gd name="T20" fmla="*/ 0 w 30"/>
                <a:gd name="T21" fmla="*/ 19 h 50"/>
                <a:gd name="T22" fmla="*/ 4 w 30"/>
                <a:gd name="T23" fmla="*/ 15 h 50"/>
                <a:gd name="T24" fmla="*/ 7 w 30"/>
                <a:gd name="T25" fmla="*/ 11 h 50"/>
                <a:gd name="T26" fmla="*/ 7 w 30"/>
                <a:gd name="T27" fmla="*/ 7 h 50"/>
                <a:gd name="T28" fmla="*/ 4 w 30"/>
                <a:gd name="T29" fmla="*/ 4 h 50"/>
                <a:gd name="T30" fmla="*/ 4 w 30"/>
                <a:gd name="T31" fmla="*/ 0 h 50"/>
                <a:gd name="T32" fmla="*/ 7 w 30"/>
                <a:gd name="T33" fmla="*/ 0 h 50"/>
                <a:gd name="T34" fmla="*/ 11 w 30"/>
                <a:gd name="T35" fmla="*/ 4 h 50"/>
                <a:gd name="T36" fmla="*/ 15 w 30"/>
                <a:gd name="T37" fmla="*/ 7 h 50"/>
                <a:gd name="T38" fmla="*/ 19 w 30"/>
                <a:gd name="T39" fmla="*/ 11 h 50"/>
                <a:gd name="T40" fmla="*/ 23 w 30"/>
                <a:gd name="T41" fmla="*/ 15 h 50"/>
                <a:gd name="T42" fmla="*/ 23 w 30"/>
                <a:gd name="T43" fmla="*/ 19 h 50"/>
                <a:gd name="T44" fmla="*/ 27 w 30"/>
                <a:gd name="T45" fmla="*/ 19 h 50"/>
                <a:gd name="T46" fmla="*/ 27 w 30"/>
                <a:gd name="T47" fmla="*/ 23 h 50"/>
                <a:gd name="T48" fmla="*/ 30 w 30"/>
                <a:gd name="T49" fmla="*/ 27 h 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0" h="50">
                  <a:moveTo>
                    <a:pt x="30" y="27"/>
                  </a:moveTo>
                  <a:lnTo>
                    <a:pt x="27" y="34"/>
                  </a:lnTo>
                  <a:lnTo>
                    <a:pt x="23" y="38"/>
                  </a:lnTo>
                  <a:lnTo>
                    <a:pt x="19" y="34"/>
                  </a:lnTo>
                  <a:lnTo>
                    <a:pt x="15" y="42"/>
                  </a:lnTo>
                  <a:lnTo>
                    <a:pt x="11" y="46"/>
                  </a:lnTo>
                  <a:lnTo>
                    <a:pt x="11" y="50"/>
                  </a:lnTo>
                  <a:lnTo>
                    <a:pt x="7" y="46"/>
                  </a:lnTo>
                  <a:lnTo>
                    <a:pt x="4" y="46"/>
                  </a:lnTo>
                  <a:lnTo>
                    <a:pt x="4" y="23"/>
                  </a:lnTo>
                  <a:lnTo>
                    <a:pt x="0" y="19"/>
                  </a:lnTo>
                  <a:lnTo>
                    <a:pt x="4" y="15"/>
                  </a:lnTo>
                  <a:lnTo>
                    <a:pt x="7" y="11"/>
                  </a:lnTo>
                  <a:lnTo>
                    <a:pt x="7" y="7"/>
                  </a:lnTo>
                  <a:lnTo>
                    <a:pt x="4" y="4"/>
                  </a:lnTo>
                  <a:lnTo>
                    <a:pt x="4" y="0"/>
                  </a:lnTo>
                  <a:lnTo>
                    <a:pt x="7" y="0"/>
                  </a:lnTo>
                  <a:lnTo>
                    <a:pt x="11" y="4"/>
                  </a:lnTo>
                  <a:lnTo>
                    <a:pt x="15" y="7"/>
                  </a:lnTo>
                  <a:lnTo>
                    <a:pt x="19" y="11"/>
                  </a:lnTo>
                  <a:lnTo>
                    <a:pt x="23" y="15"/>
                  </a:lnTo>
                  <a:lnTo>
                    <a:pt x="23" y="19"/>
                  </a:lnTo>
                  <a:lnTo>
                    <a:pt x="27" y="19"/>
                  </a:lnTo>
                  <a:lnTo>
                    <a:pt x="27" y="23"/>
                  </a:lnTo>
                  <a:lnTo>
                    <a:pt x="30" y="27"/>
                  </a:lnTo>
                  <a:close/>
                </a:path>
              </a:pathLst>
            </a:custGeom>
            <a:solidFill>
              <a:srgbClr val="FF4500"/>
            </a:solidFill>
            <a:ln w="6350">
              <a:solidFill>
                <a:srgbClr val="FF4500"/>
              </a:solidFill>
              <a:prstDash val="solid"/>
              <a:round/>
              <a:headEnd/>
              <a:tailEnd/>
            </a:ln>
          </p:spPr>
          <p:txBody>
            <a:bodyPr/>
            <a:lstStyle/>
            <a:p>
              <a:endParaRPr lang="en-US" dirty="0"/>
            </a:p>
          </p:txBody>
        </p:sp>
        <p:sp>
          <p:nvSpPr>
            <p:cNvPr id="106160" name="Freeform 163"/>
            <p:cNvSpPr>
              <a:spLocks/>
            </p:cNvSpPr>
            <p:nvPr/>
          </p:nvSpPr>
          <p:spPr bwMode="auto">
            <a:xfrm>
              <a:off x="1878" y="1996"/>
              <a:ext cx="30" cy="50"/>
            </a:xfrm>
            <a:custGeom>
              <a:avLst/>
              <a:gdLst>
                <a:gd name="T0" fmla="*/ 30 w 30"/>
                <a:gd name="T1" fmla="*/ 27 h 50"/>
                <a:gd name="T2" fmla="*/ 27 w 30"/>
                <a:gd name="T3" fmla="*/ 34 h 50"/>
                <a:gd name="T4" fmla="*/ 23 w 30"/>
                <a:gd name="T5" fmla="*/ 38 h 50"/>
                <a:gd name="T6" fmla="*/ 19 w 30"/>
                <a:gd name="T7" fmla="*/ 34 h 50"/>
                <a:gd name="T8" fmla="*/ 15 w 30"/>
                <a:gd name="T9" fmla="*/ 42 h 50"/>
                <a:gd name="T10" fmla="*/ 11 w 30"/>
                <a:gd name="T11" fmla="*/ 46 h 50"/>
                <a:gd name="T12" fmla="*/ 11 w 30"/>
                <a:gd name="T13" fmla="*/ 50 h 50"/>
                <a:gd name="T14" fmla="*/ 7 w 30"/>
                <a:gd name="T15" fmla="*/ 46 h 50"/>
                <a:gd name="T16" fmla="*/ 4 w 30"/>
                <a:gd name="T17" fmla="*/ 46 h 50"/>
                <a:gd name="T18" fmla="*/ 4 w 30"/>
                <a:gd name="T19" fmla="*/ 23 h 50"/>
                <a:gd name="T20" fmla="*/ 0 w 30"/>
                <a:gd name="T21" fmla="*/ 19 h 50"/>
                <a:gd name="T22" fmla="*/ 4 w 30"/>
                <a:gd name="T23" fmla="*/ 15 h 50"/>
                <a:gd name="T24" fmla="*/ 7 w 30"/>
                <a:gd name="T25" fmla="*/ 11 h 50"/>
                <a:gd name="T26" fmla="*/ 7 w 30"/>
                <a:gd name="T27" fmla="*/ 7 h 50"/>
                <a:gd name="T28" fmla="*/ 4 w 30"/>
                <a:gd name="T29" fmla="*/ 4 h 50"/>
                <a:gd name="T30" fmla="*/ 4 w 30"/>
                <a:gd name="T31" fmla="*/ 0 h 50"/>
                <a:gd name="T32" fmla="*/ 7 w 30"/>
                <a:gd name="T33" fmla="*/ 0 h 50"/>
                <a:gd name="T34" fmla="*/ 11 w 30"/>
                <a:gd name="T35" fmla="*/ 4 h 50"/>
                <a:gd name="T36" fmla="*/ 15 w 30"/>
                <a:gd name="T37" fmla="*/ 7 h 50"/>
                <a:gd name="T38" fmla="*/ 19 w 30"/>
                <a:gd name="T39" fmla="*/ 11 h 50"/>
                <a:gd name="T40" fmla="*/ 23 w 30"/>
                <a:gd name="T41" fmla="*/ 15 h 50"/>
                <a:gd name="T42" fmla="*/ 23 w 30"/>
                <a:gd name="T43" fmla="*/ 19 h 50"/>
                <a:gd name="T44" fmla="*/ 27 w 30"/>
                <a:gd name="T45" fmla="*/ 19 h 50"/>
                <a:gd name="T46" fmla="*/ 27 w 30"/>
                <a:gd name="T47" fmla="*/ 23 h 50"/>
                <a:gd name="T48" fmla="*/ 30 w 30"/>
                <a:gd name="T49" fmla="*/ 27 h 50"/>
                <a:gd name="T50" fmla="*/ 30 w 30"/>
                <a:gd name="T51" fmla="*/ 30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0" h="50">
                  <a:moveTo>
                    <a:pt x="30" y="27"/>
                  </a:moveTo>
                  <a:lnTo>
                    <a:pt x="27" y="34"/>
                  </a:lnTo>
                  <a:lnTo>
                    <a:pt x="23" y="38"/>
                  </a:lnTo>
                  <a:lnTo>
                    <a:pt x="19" y="34"/>
                  </a:lnTo>
                  <a:lnTo>
                    <a:pt x="15" y="42"/>
                  </a:lnTo>
                  <a:lnTo>
                    <a:pt x="11" y="46"/>
                  </a:lnTo>
                  <a:lnTo>
                    <a:pt x="11" y="50"/>
                  </a:lnTo>
                  <a:lnTo>
                    <a:pt x="7" y="46"/>
                  </a:lnTo>
                  <a:lnTo>
                    <a:pt x="4" y="46"/>
                  </a:lnTo>
                  <a:lnTo>
                    <a:pt x="4" y="23"/>
                  </a:lnTo>
                  <a:lnTo>
                    <a:pt x="0" y="19"/>
                  </a:lnTo>
                  <a:lnTo>
                    <a:pt x="4" y="15"/>
                  </a:lnTo>
                  <a:lnTo>
                    <a:pt x="7" y="11"/>
                  </a:lnTo>
                  <a:lnTo>
                    <a:pt x="7" y="7"/>
                  </a:lnTo>
                  <a:lnTo>
                    <a:pt x="4" y="4"/>
                  </a:lnTo>
                  <a:lnTo>
                    <a:pt x="4" y="0"/>
                  </a:lnTo>
                  <a:lnTo>
                    <a:pt x="7" y="0"/>
                  </a:lnTo>
                  <a:lnTo>
                    <a:pt x="11" y="4"/>
                  </a:lnTo>
                  <a:lnTo>
                    <a:pt x="15" y="7"/>
                  </a:lnTo>
                  <a:lnTo>
                    <a:pt x="19" y="11"/>
                  </a:lnTo>
                  <a:lnTo>
                    <a:pt x="23" y="15"/>
                  </a:lnTo>
                  <a:lnTo>
                    <a:pt x="23" y="19"/>
                  </a:lnTo>
                  <a:lnTo>
                    <a:pt x="27" y="19"/>
                  </a:lnTo>
                  <a:lnTo>
                    <a:pt x="27" y="23"/>
                  </a:lnTo>
                  <a:lnTo>
                    <a:pt x="30" y="27"/>
                  </a:lnTo>
                  <a:lnTo>
                    <a:pt x="30" y="3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161" name="Freeform 164"/>
            <p:cNvSpPr>
              <a:spLocks/>
            </p:cNvSpPr>
            <p:nvPr/>
          </p:nvSpPr>
          <p:spPr bwMode="auto">
            <a:xfrm>
              <a:off x="1863" y="1969"/>
              <a:ext cx="19" cy="15"/>
            </a:xfrm>
            <a:custGeom>
              <a:avLst/>
              <a:gdLst>
                <a:gd name="T0" fmla="*/ 19 w 19"/>
                <a:gd name="T1" fmla="*/ 11 h 15"/>
                <a:gd name="T2" fmla="*/ 15 w 19"/>
                <a:gd name="T3" fmla="*/ 8 h 15"/>
                <a:gd name="T4" fmla="*/ 11 w 19"/>
                <a:gd name="T5" fmla="*/ 4 h 15"/>
                <a:gd name="T6" fmla="*/ 3 w 19"/>
                <a:gd name="T7" fmla="*/ 4 h 15"/>
                <a:gd name="T8" fmla="*/ 3 w 19"/>
                <a:gd name="T9" fmla="*/ 0 h 15"/>
                <a:gd name="T10" fmla="*/ 0 w 19"/>
                <a:gd name="T11" fmla="*/ 0 h 15"/>
                <a:gd name="T12" fmla="*/ 0 w 19"/>
                <a:gd name="T13" fmla="*/ 8 h 15"/>
                <a:gd name="T14" fmla="*/ 3 w 19"/>
                <a:gd name="T15" fmla="*/ 8 h 15"/>
                <a:gd name="T16" fmla="*/ 7 w 19"/>
                <a:gd name="T17" fmla="*/ 15 h 15"/>
                <a:gd name="T18" fmla="*/ 15 w 19"/>
                <a:gd name="T19" fmla="*/ 15 h 15"/>
                <a:gd name="T20" fmla="*/ 15 w 19"/>
                <a:gd name="T21" fmla="*/ 11 h 15"/>
                <a:gd name="T22" fmla="*/ 19 w 19"/>
                <a:gd name="T23" fmla="*/ 11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 h="15">
                  <a:moveTo>
                    <a:pt x="19" y="11"/>
                  </a:moveTo>
                  <a:lnTo>
                    <a:pt x="15" y="8"/>
                  </a:lnTo>
                  <a:lnTo>
                    <a:pt x="11" y="4"/>
                  </a:lnTo>
                  <a:lnTo>
                    <a:pt x="3" y="4"/>
                  </a:lnTo>
                  <a:lnTo>
                    <a:pt x="3" y="0"/>
                  </a:lnTo>
                  <a:lnTo>
                    <a:pt x="0" y="0"/>
                  </a:lnTo>
                  <a:lnTo>
                    <a:pt x="0" y="8"/>
                  </a:lnTo>
                  <a:lnTo>
                    <a:pt x="3" y="8"/>
                  </a:lnTo>
                  <a:lnTo>
                    <a:pt x="7" y="15"/>
                  </a:lnTo>
                  <a:lnTo>
                    <a:pt x="15" y="15"/>
                  </a:lnTo>
                  <a:lnTo>
                    <a:pt x="15" y="11"/>
                  </a:lnTo>
                  <a:lnTo>
                    <a:pt x="19" y="11"/>
                  </a:lnTo>
                  <a:close/>
                </a:path>
              </a:pathLst>
            </a:custGeom>
            <a:solidFill>
              <a:srgbClr val="FF4500"/>
            </a:solidFill>
            <a:ln w="6350">
              <a:solidFill>
                <a:srgbClr val="FF4500"/>
              </a:solidFill>
              <a:prstDash val="solid"/>
              <a:round/>
              <a:headEnd/>
              <a:tailEnd/>
            </a:ln>
          </p:spPr>
          <p:txBody>
            <a:bodyPr/>
            <a:lstStyle/>
            <a:p>
              <a:endParaRPr lang="en-US" dirty="0"/>
            </a:p>
          </p:txBody>
        </p:sp>
        <p:sp>
          <p:nvSpPr>
            <p:cNvPr id="106162" name="Freeform 165"/>
            <p:cNvSpPr>
              <a:spLocks/>
            </p:cNvSpPr>
            <p:nvPr/>
          </p:nvSpPr>
          <p:spPr bwMode="auto">
            <a:xfrm>
              <a:off x="1863" y="1969"/>
              <a:ext cx="19" cy="15"/>
            </a:xfrm>
            <a:custGeom>
              <a:avLst/>
              <a:gdLst>
                <a:gd name="T0" fmla="*/ 19 w 19"/>
                <a:gd name="T1" fmla="*/ 11 h 15"/>
                <a:gd name="T2" fmla="*/ 15 w 19"/>
                <a:gd name="T3" fmla="*/ 8 h 15"/>
                <a:gd name="T4" fmla="*/ 11 w 19"/>
                <a:gd name="T5" fmla="*/ 4 h 15"/>
                <a:gd name="T6" fmla="*/ 3 w 19"/>
                <a:gd name="T7" fmla="*/ 4 h 15"/>
                <a:gd name="T8" fmla="*/ 3 w 19"/>
                <a:gd name="T9" fmla="*/ 0 h 15"/>
                <a:gd name="T10" fmla="*/ 0 w 19"/>
                <a:gd name="T11" fmla="*/ 0 h 15"/>
                <a:gd name="T12" fmla="*/ 0 w 19"/>
                <a:gd name="T13" fmla="*/ 8 h 15"/>
                <a:gd name="T14" fmla="*/ 3 w 19"/>
                <a:gd name="T15" fmla="*/ 8 h 15"/>
                <a:gd name="T16" fmla="*/ 7 w 19"/>
                <a:gd name="T17" fmla="*/ 15 h 15"/>
                <a:gd name="T18" fmla="*/ 15 w 19"/>
                <a:gd name="T19" fmla="*/ 15 h 15"/>
                <a:gd name="T20" fmla="*/ 15 w 19"/>
                <a:gd name="T21" fmla="*/ 11 h 15"/>
                <a:gd name="T22" fmla="*/ 19 w 19"/>
                <a:gd name="T23" fmla="*/ 11 h 15"/>
                <a:gd name="T24" fmla="*/ 19 w 19"/>
                <a:gd name="T25" fmla="*/ 15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15">
                  <a:moveTo>
                    <a:pt x="19" y="11"/>
                  </a:moveTo>
                  <a:lnTo>
                    <a:pt x="15" y="8"/>
                  </a:lnTo>
                  <a:lnTo>
                    <a:pt x="11" y="4"/>
                  </a:lnTo>
                  <a:lnTo>
                    <a:pt x="3" y="4"/>
                  </a:lnTo>
                  <a:lnTo>
                    <a:pt x="3" y="0"/>
                  </a:lnTo>
                  <a:lnTo>
                    <a:pt x="0" y="0"/>
                  </a:lnTo>
                  <a:lnTo>
                    <a:pt x="0" y="8"/>
                  </a:lnTo>
                  <a:lnTo>
                    <a:pt x="3" y="8"/>
                  </a:lnTo>
                  <a:lnTo>
                    <a:pt x="7" y="15"/>
                  </a:lnTo>
                  <a:lnTo>
                    <a:pt x="15" y="15"/>
                  </a:lnTo>
                  <a:lnTo>
                    <a:pt x="15" y="11"/>
                  </a:lnTo>
                  <a:lnTo>
                    <a:pt x="19" y="11"/>
                  </a:lnTo>
                  <a:lnTo>
                    <a:pt x="19" y="15"/>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163" name="Freeform 166"/>
            <p:cNvSpPr>
              <a:spLocks/>
            </p:cNvSpPr>
            <p:nvPr/>
          </p:nvSpPr>
          <p:spPr bwMode="auto">
            <a:xfrm>
              <a:off x="1824" y="1946"/>
              <a:ext cx="16" cy="15"/>
            </a:xfrm>
            <a:custGeom>
              <a:avLst/>
              <a:gdLst>
                <a:gd name="T0" fmla="*/ 16 w 16"/>
                <a:gd name="T1" fmla="*/ 11 h 15"/>
                <a:gd name="T2" fmla="*/ 12 w 16"/>
                <a:gd name="T3" fmla="*/ 8 h 15"/>
                <a:gd name="T4" fmla="*/ 12 w 16"/>
                <a:gd name="T5" fmla="*/ 4 h 15"/>
                <a:gd name="T6" fmla="*/ 8 w 16"/>
                <a:gd name="T7" fmla="*/ 0 h 15"/>
                <a:gd name="T8" fmla="*/ 4 w 16"/>
                <a:gd name="T9" fmla="*/ 0 h 15"/>
                <a:gd name="T10" fmla="*/ 4 w 16"/>
                <a:gd name="T11" fmla="*/ 4 h 15"/>
                <a:gd name="T12" fmla="*/ 0 w 16"/>
                <a:gd name="T13" fmla="*/ 4 h 15"/>
                <a:gd name="T14" fmla="*/ 0 w 16"/>
                <a:gd name="T15" fmla="*/ 8 h 15"/>
                <a:gd name="T16" fmla="*/ 4 w 16"/>
                <a:gd name="T17" fmla="*/ 11 h 15"/>
                <a:gd name="T18" fmla="*/ 8 w 16"/>
                <a:gd name="T19" fmla="*/ 11 h 15"/>
                <a:gd name="T20" fmla="*/ 12 w 16"/>
                <a:gd name="T21" fmla="*/ 15 h 15"/>
                <a:gd name="T22" fmla="*/ 16 w 16"/>
                <a:gd name="T23" fmla="*/ 11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 h="15">
                  <a:moveTo>
                    <a:pt x="16" y="11"/>
                  </a:moveTo>
                  <a:lnTo>
                    <a:pt x="12" y="8"/>
                  </a:lnTo>
                  <a:lnTo>
                    <a:pt x="12" y="4"/>
                  </a:lnTo>
                  <a:lnTo>
                    <a:pt x="8" y="0"/>
                  </a:lnTo>
                  <a:lnTo>
                    <a:pt x="4" y="0"/>
                  </a:lnTo>
                  <a:lnTo>
                    <a:pt x="4" y="4"/>
                  </a:lnTo>
                  <a:lnTo>
                    <a:pt x="0" y="4"/>
                  </a:lnTo>
                  <a:lnTo>
                    <a:pt x="0" y="8"/>
                  </a:lnTo>
                  <a:lnTo>
                    <a:pt x="4" y="11"/>
                  </a:lnTo>
                  <a:lnTo>
                    <a:pt x="8" y="11"/>
                  </a:lnTo>
                  <a:lnTo>
                    <a:pt x="12" y="15"/>
                  </a:lnTo>
                  <a:lnTo>
                    <a:pt x="16" y="11"/>
                  </a:lnTo>
                  <a:close/>
                </a:path>
              </a:pathLst>
            </a:custGeom>
            <a:solidFill>
              <a:srgbClr val="FF4500"/>
            </a:solidFill>
            <a:ln w="6350">
              <a:solidFill>
                <a:srgbClr val="FF4500"/>
              </a:solidFill>
              <a:prstDash val="solid"/>
              <a:round/>
              <a:headEnd/>
              <a:tailEnd/>
            </a:ln>
          </p:spPr>
          <p:txBody>
            <a:bodyPr/>
            <a:lstStyle/>
            <a:p>
              <a:endParaRPr lang="en-US" dirty="0"/>
            </a:p>
          </p:txBody>
        </p:sp>
        <p:sp>
          <p:nvSpPr>
            <p:cNvPr id="106164" name="Freeform 167"/>
            <p:cNvSpPr>
              <a:spLocks/>
            </p:cNvSpPr>
            <p:nvPr/>
          </p:nvSpPr>
          <p:spPr bwMode="auto">
            <a:xfrm>
              <a:off x="1824" y="1946"/>
              <a:ext cx="16" cy="15"/>
            </a:xfrm>
            <a:custGeom>
              <a:avLst/>
              <a:gdLst>
                <a:gd name="T0" fmla="*/ 16 w 16"/>
                <a:gd name="T1" fmla="*/ 11 h 15"/>
                <a:gd name="T2" fmla="*/ 12 w 16"/>
                <a:gd name="T3" fmla="*/ 8 h 15"/>
                <a:gd name="T4" fmla="*/ 12 w 16"/>
                <a:gd name="T5" fmla="*/ 4 h 15"/>
                <a:gd name="T6" fmla="*/ 8 w 16"/>
                <a:gd name="T7" fmla="*/ 0 h 15"/>
                <a:gd name="T8" fmla="*/ 4 w 16"/>
                <a:gd name="T9" fmla="*/ 0 h 15"/>
                <a:gd name="T10" fmla="*/ 4 w 16"/>
                <a:gd name="T11" fmla="*/ 4 h 15"/>
                <a:gd name="T12" fmla="*/ 0 w 16"/>
                <a:gd name="T13" fmla="*/ 4 h 15"/>
                <a:gd name="T14" fmla="*/ 0 w 16"/>
                <a:gd name="T15" fmla="*/ 8 h 15"/>
                <a:gd name="T16" fmla="*/ 4 w 16"/>
                <a:gd name="T17" fmla="*/ 11 h 15"/>
                <a:gd name="T18" fmla="*/ 8 w 16"/>
                <a:gd name="T19" fmla="*/ 11 h 15"/>
                <a:gd name="T20" fmla="*/ 12 w 16"/>
                <a:gd name="T21" fmla="*/ 15 h 15"/>
                <a:gd name="T22" fmla="*/ 16 w 16"/>
                <a:gd name="T23" fmla="*/ 11 h 15"/>
                <a:gd name="T24" fmla="*/ 16 w 16"/>
                <a:gd name="T25" fmla="*/ 15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 h="15">
                  <a:moveTo>
                    <a:pt x="16" y="11"/>
                  </a:moveTo>
                  <a:lnTo>
                    <a:pt x="12" y="8"/>
                  </a:lnTo>
                  <a:lnTo>
                    <a:pt x="12" y="4"/>
                  </a:lnTo>
                  <a:lnTo>
                    <a:pt x="8" y="0"/>
                  </a:lnTo>
                  <a:lnTo>
                    <a:pt x="4" y="0"/>
                  </a:lnTo>
                  <a:lnTo>
                    <a:pt x="4" y="4"/>
                  </a:lnTo>
                  <a:lnTo>
                    <a:pt x="0" y="4"/>
                  </a:lnTo>
                  <a:lnTo>
                    <a:pt x="0" y="8"/>
                  </a:lnTo>
                  <a:lnTo>
                    <a:pt x="4" y="11"/>
                  </a:lnTo>
                  <a:lnTo>
                    <a:pt x="8" y="11"/>
                  </a:lnTo>
                  <a:lnTo>
                    <a:pt x="12" y="15"/>
                  </a:lnTo>
                  <a:lnTo>
                    <a:pt x="16" y="11"/>
                  </a:lnTo>
                  <a:lnTo>
                    <a:pt x="16" y="15"/>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165" name="Freeform 168"/>
            <p:cNvSpPr>
              <a:spLocks/>
            </p:cNvSpPr>
            <p:nvPr/>
          </p:nvSpPr>
          <p:spPr bwMode="auto">
            <a:xfrm>
              <a:off x="1847" y="1961"/>
              <a:ext cx="16" cy="8"/>
            </a:xfrm>
            <a:custGeom>
              <a:avLst/>
              <a:gdLst>
                <a:gd name="T0" fmla="*/ 16 w 16"/>
                <a:gd name="T1" fmla="*/ 4 h 8"/>
                <a:gd name="T2" fmla="*/ 12 w 16"/>
                <a:gd name="T3" fmla="*/ 8 h 8"/>
                <a:gd name="T4" fmla="*/ 4 w 16"/>
                <a:gd name="T5" fmla="*/ 4 h 8"/>
                <a:gd name="T6" fmla="*/ 0 w 16"/>
                <a:gd name="T7" fmla="*/ 4 h 8"/>
                <a:gd name="T8" fmla="*/ 0 w 16"/>
                <a:gd name="T9" fmla="*/ 0 h 8"/>
                <a:gd name="T10" fmla="*/ 8 w 16"/>
                <a:gd name="T11" fmla="*/ 4 h 8"/>
                <a:gd name="T12" fmla="*/ 8 w 16"/>
                <a:gd name="T13" fmla="*/ 0 h 8"/>
                <a:gd name="T14" fmla="*/ 12 w 16"/>
                <a:gd name="T15" fmla="*/ 4 h 8"/>
                <a:gd name="T16" fmla="*/ 16 w 16"/>
                <a:gd name="T17" fmla="*/ 4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8">
                  <a:moveTo>
                    <a:pt x="16" y="4"/>
                  </a:moveTo>
                  <a:lnTo>
                    <a:pt x="12" y="8"/>
                  </a:lnTo>
                  <a:lnTo>
                    <a:pt x="4" y="4"/>
                  </a:lnTo>
                  <a:lnTo>
                    <a:pt x="0" y="4"/>
                  </a:lnTo>
                  <a:lnTo>
                    <a:pt x="0" y="0"/>
                  </a:lnTo>
                  <a:lnTo>
                    <a:pt x="8" y="4"/>
                  </a:lnTo>
                  <a:lnTo>
                    <a:pt x="8" y="0"/>
                  </a:lnTo>
                  <a:lnTo>
                    <a:pt x="12" y="4"/>
                  </a:lnTo>
                  <a:lnTo>
                    <a:pt x="16" y="4"/>
                  </a:lnTo>
                  <a:close/>
                </a:path>
              </a:pathLst>
            </a:custGeom>
            <a:solidFill>
              <a:srgbClr val="FF4500"/>
            </a:solidFill>
            <a:ln w="6350">
              <a:solidFill>
                <a:srgbClr val="FF4500"/>
              </a:solidFill>
              <a:prstDash val="solid"/>
              <a:round/>
              <a:headEnd/>
              <a:tailEnd/>
            </a:ln>
          </p:spPr>
          <p:txBody>
            <a:bodyPr/>
            <a:lstStyle/>
            <a:p>
              <a:endParaRPr lang="en-US" dirty="0"/>
            </a:p>
          </p:txBody>
        </p:sp>
        <p:sp>
          <p:nvSpPr>
            <p:cNvPr id="106166" name="Freeform 169"/>
            <p:cNvSpPr>
              <a:spLocks/>
            </p:cNvSpPr>
            <p:nvPr/>
          </p:nvSpPr>
          <p:spPr bwMode="auto">
            <a:xfrm>
              <a:off x="1847" y="1961"/>
              <a:ext cx="16" cy="8"/>
            </a:xfrm>
            <a:custGeom>
              <a:avLst/>
              <a:gdLst>
                <a:gd name="T0" fmla="*/ 16 w 16"/>
                <a:gd name="T1" fmla="*/ 4 h 8"/>
                <a:gd name="T2" fmla="*/ 12 w 16"/>
                <a:gd name="T3" fmla="*/ 8 h 8"/>
                <a:gd name="T4" fmla="*/ 4 w 16"/>
                <a:gd name="T5" fmla="*/ 4 h 8"/>
                <a:gd name="T6" fmla="*/ 0 w 16"/>
                <a:gd name="T7" fmla="*/ 4 h 8"/>
                <a:gd name="T8" fmla="*/ 0 w 16"/>
                <a:gd name="T9" fmla="*/ 0 h 8"/>
                <a:gd name="T10" fmla="*/ 8 w 16"/>
                <a:gd name="T11" fmla="*/ 4 h 8"/>
                <a:gd name="T12" fmla="*/ 8 w 16"/>
                <a:gd name="T13" fmla="*/ 0 h 8"/>
                <a:gd name="T14" fmla="*/ 12 w 16"/>
                <a:gd name="T15" fmla="*/ 4 h 8"/>
                <a:gd name="T16" fmla="*/ 16 w 16"/>
                <a:gd name="T17" fmla="*/ 4 h 8"/>
                <a:gd name="T18" fmla="*/ 16 w 16"/>
                <a:gd name="T19" fmla="*/ 8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 h="8">
                  <a:moveTo>
                    <a:pt x="16" y="4"/>
                  </a:moveTo>
                  <a:lnTo>
                    <a:pt x="12" y="8"/>
                  </a:lnTo>
                  <a:lnTo>
                    <a:pt x="4" y="4"/>
                  </a:lnTo>
                  <a:lnTo>
                    <a:pt x="0" y="4"/>
                  </a:lnTo>
                  <a:lnTo>
                    <a:pt x="0" y="0"/>
                  </a:lnTo>
                  <a:lnTo>
                    <a:pt x="8" y="4"/>
                  </a:lnTo>
                  <a:lnTo>
                    <a:pt x="8" y="0"/>
                  </a:lnTo>
                  <a:lnTo>
                    <a:pt x="12" y="4"/>
                  </a:lnTo>
                  <a:lnTo>
                    <a:pt x="16" y="4"/>
                  </a:lnTo>
                  <a:lnTo>
                    <a:pt x="16" y="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167" name="Freeform 170"/>
            <p:cNvSpPr>
              <a:spLocks/>
            </p:cNvSpPr>
            <p:nvPr/>
          </p:nvSpPr>
          <p:spPr bwMode="auto">
            <a:xfrm>
              <a:off x="1786" y="1927"/>
              <a:ext cx="12" cy="11"/>
            </a:xfrm>
            <a:custGeom>
              <a:avLst/>
              <a:gdLst>
                <a:gd name="T0" fmla="*/ 12 w 12"/>
                <a:gd name="T1" fmla="*/ 4 h 11"/>
                <a:gd name="T2" fmla="*/ 12 w 12"/>
                <a:gd name="T3" fmla="*/ 7 h 11"/>
                <a:gd name="T4" fmla="*/ 8 w 12"/>
                <a:gd name="T5" fmla="*/ 11 h 11"/>
                <a:gd name="T6" fmla="*/ 4 w 12"/>
                <a:gd name="T7" fmla="*/ 11 h 11"/>
                <a:gd name="T8" fmla="*/ 0 w 12"/>
                <a:gd name="T9" fmla="*/ 7 h 11"/>
                <a:gd name="T10" fmla="*/ 0 w 12"/>
                <a:gd name="T11" fmla="*/ 4 h 11"/>
                <a:gd name="T12" fmla="*/ 4 w 12"/>
                <a:gd name="T13" fmla="*/ 0 h 11"/>
                <a:gd name="T14" fmla="*/ 12 w 12"/>
                <a:gd name="T15" fmla="*/ 0 h 11"/>
                <a:gd name="T16" fmla="*/ 12 w 12"/>
                <a:gd name="T17" fmla="*/ 4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11">
                  <a:moveTo>
                    <a:pt x="12" y="4"/>
                  </a:moveTo>
                  <a:lnTo>
                    <a:pt x="12" y="7"/>
                  </a:lnTo>
                  <a:lnTo>
                    <a:pt x="8" y="11"/>
                  </a:lnTo>
                  <a:lnTo>
                    <a:pt x="4" y="11"/>
                  </a:lnTo>
                  <a:lnTo>
                    <a:pt x="0" y="7"/>
                  </a:lnTo>
                  <a:lnTo>
                    <a:pt x="0" y="4"/>
                  </a:lnTo>
                  <a:lnTo>
                    <a:pt x="4" y="0"/>
                  </a:lnTo>
                  <a:lnTo>
                    <a:pt x="12" y="0"/>
                  </a:lnTo>
                  <a:lnTo>
                    <a:pt x="12" y="4"/>
                  </a:lnTo>
                  <a:close/>
                </a:path>
              </a:pathLst>
            </a:custGeom>
            <a:solidFill>
              <a:srgbClr val="FF4500"/>
            </a:solidFill>
            <a:ln w="6350">
              <a:solidFill>
                <a:srgbClr val="FF4500"/>
              </a:solidFill>
              <a:prstDash val="solid"/>
              <a:round/>
              <a:headEnd/>
              <a:tailEnd/>
            </a:ln>
          </p:spPr>
          <p:txBody>
            <a:bodyPr/>
            <a:lstStyle/>
            <a:p>
              <a:endParaRPr lang="en-US" dirty="0"/>
            </a:p>
          </p:txBody>
        </p:sp>
        <p:sp>
          <p:nvSpPr>
            <p:cNvPr id="106168" name="Freeform 171"/>
            <p:cNvSpPr>
              <a:spLocks/>
            </p:cNvSpPr>
            <p:nvPr/>
          </p:nvSpPr>
          <p:spPr bwMode="auto">
            <a:xfrm>
              <a:off x="1786" y="1927"/>
              <a:ext cx="12" cy="11"/>
            </a:xfrm>
            <a:custGeom>
              <a:avLst/>
              <a:gdLst>
                <a:gd name="T0" fmla="*/ 12 w 12"/>
                <a:gd name="T1" fmla="*/ 4 h 11"/>
                <a:gd name="T2" fmla="*/ 12 w 12"/>
                <a:gd name="T3" fmla="*/ 7 h 11"/>
                <a:gd name="T4" fmla="*/ 8 w 12"/>
                <a:gd name="T5" fmla="*/ 11 h 11"/>
                <a:gd name="T6" fmla="*/ 4 w 12"/>
                <a:gd name="T7" fmla="*/ 11 h 11"/>
                <a:gd name="T8" fmla="*/ 0 w 12"/>
                <a:gd name="T9" fmla="*/ 7 h 11"/>
                <a:gd name="T10" fmla="*/ 0 w 12"/>
                <a:gd name="T11" fmla="*/ 4 h 11"/>
                <a:gd name="T12" fmla="*/ 4 w 12"/>
                <a:gd name="T13" fmla="*/ 0 h 11"/>
                <a:gd name="T14" fmla="*/ 12 w 12"/>
                <a:gd name="T15" fmla="*/ 0 h 11"/>
                <a:gd name="T16" fmla="*/ 12 w 12"/>
                <a:gd name="T17" fmla="*/ 4 h 11"/>
                <a:gd name="T18" fmla="*/ 12 w 12"/>
                <a:gd name="T19" fmla="*/ 7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 h="11">
                  <a:moveTo>
                    <a:pt x="12" y="4"/>
                  </a:moveTo>
                  <a:lnTo>
                    <a:pt x="12" y="7"/>
                  </a:lnTo>
                  <a:lnTo>
                    <a:pt x="8" y="11"/>
                  </a:lnTo>
                  <a:lnTo>
                    <a:pt x="4" y="11"/>
                  </a:lnTo>
                  <a:lnTo>
                    <a:pt x="0" y="7"/>
                  </a:lnTo>
                  <a:lnTo>
                    <a:pt x="0" y="4"/>
                  </a:lnTo>
                  <a:lnTo>
                    <a:pt x="4" y="0"/>
                  </a:lnTo>
                  <a:lnTo>
                    <a:pt x="12" y="0"/>
                  </a:lnTo>
                  <a:lnTo>
                    <a:pt x="12" y="4"/>
                  </a:lnTo>
                  <a:lnTo>
                    <a:pt x="12" y="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169" name="Freeform 172"/>
            <p:cNvSpPr>
              <a:spLocks/>
            </p:cNvSpPr>
            <p:nvPr/>
          </p:nvSpPr>
          <p:spPr bwMode="auto">
            <a:xfrm>
              <a:off x="1775" y="1931"/>
              <a:ext cx="3" cy="11"/>
            </a:xfrm>
            <a:custGeom>
              <a:avLst/>
              <a:gdLst>
                <a:gd name="T0" fmla="*/ 3 w 3"/>
                <a:gd name="T1" fmla="*/ 3 h 11"/>
                <a:gd name="T2" fmla="*/ 3 w 3"/>
                <a:gd name="T3" fmla="*/ 0 h 11"/>
                <a:gd name="T4" fmla="*/ 3 w 3"/>
                <a:gd name="T5" fmla="*/ 3 h 11"/>
                <a:gd name="T6" fmla="*/ 0 w 3"/>
                <a:gd name="T7" fmla="*/ 7 h 11"/>
                <a:gd name="T8" fmla="*/ 0 w 3"/>
                <a:gd name="T9" fmla="*/ 11 h 11"/>
                <a:gd name="T10" fmla="*/ 3 w 3"/>
                <a:gd name="T11" fmla="*/ 7 h 11"/>
                <a:gd name="T12" fmla="*/ 3 w 3"/>
                <a:gd name="T13" fmla="*/ 3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1">
                  <a:moveTo>
                    <a:pt x="3" y="3"/>
                  </a:moveTo>
                  <a:lnTo>
                    <a:pt x="3" y="0"/>
                  </a:lnTo>
                  <a:lnTo>
                    <a:pt x="3" y="3"/>
                  </a:lnTo>
                  <a:lnTo>
                    <a:pt x="0" y="7"/>
                  </a:lnTo>
                  <a:lnTo>
                    <a:pt x="0" y="11"/>
                  </a:lnTo>
                  <a:lnTo>
                    <a:pt x="3" y="7"/>
                  </a:lnTo>
                  <a:lnTo>
                    <a:pt x="3" y="3"/>
                  </a:lnTo>
                  <a:close/>
                </a:path>
              </a:pathLst>
            </a:custGeom>
            <a:solidFill>
              <a:srgbClr val="FF4500"/>
            </a:solidFill>
            <a:ln w="6350">
              <a:solidFill>
                <a:srgbClr val="FF4500"/>
              </a:solidFill>
              <a:prstDash val="solid"/>
              <a:round/>
              <a:headEnd/>
              <a:tailEnd/>
            </a:ln>
          </p:spPr>
          <p:txBody>
            <a:bodyPr/>
            <a:lstStyle/>
            <a:p>
              <a:endParaRPr lang="en-US" dirty="0"/>
            </a:p>
          </p:txBody>
        </p:sp>
        <p:sp>
          <p:nvSpPr>
            <p:cNvPr id="106170" name="Freeform 173"/>
            <p:cNvSpPr>
              <a:spLocks/>
            </p:cNvSpPr>
            <p:nvPr/>
          </p:nvSpPr>
          <p:spPr bwMode="auto">
            <a:xfrm>
              <a:off x="1775" y="1931"/>
              <a:ext cx="3" cy="11"/>
            </a:xfrm>
            <a:custGeom>
              <a:avLst/>
              <a:gdLst>
                <a:gd name="T0" fmla="*/ 3 w 3"/>
                <a:gd name="T1" fmla="*/ 3 h 11"/>
                <a:gd name="T2" fmla="*/ 3 w 3"/>
                <a:gd name="T3" fmla="*/ 0 h 11"/>
                <a:gd name="T4" fmla="*/ 3 w 3"/>
                <a:gd name="T5" fmla="*/ 3 h 11"/>
                <a:gd name="T6" fmla="*/ 0 w 3"/>
                <a:gd name="T7" fmla="*/ 7 h 11"/>
                <a:gd name="T8" fmla="*/ 0 w 3"/>
                <a:gd name="T9" fmla="*/ 11 h 11"/>
                <a:gd name="T10" fmla="*/ 3 w 3"/>
                <a:gd name="T11" fmla="*/ 7 h 11"/>
                <a:gd name="T12" fmla="*/ 3 w 3"/>
                <a:gd name="T13" fmla="*/ 3 h 11"/>
                <a:gd name="T14" fmla="*/ 3 w 3"/>
                <a:gd name="T15" fmla="*/ 7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 h="11">
                  <a:moveTo>
                    <a:pt x="3" y="3"/>
                  </a:moveTo>
                  <a:lnTo>
                    <a:pt x="3" y="0"/>
                  </a:lnTo>
                  <a:lnTo>
                    <a:pt x="3" y="3"/>
                  </a:lnTo>
                  <a:lnTo>
                    <a:pt x="0" y="7"/>
                  </a:lnTo>
                  <a:lnTo>
                    <a:pt x="0" y="11"/>
                  </a:lnTo>
                  <a:lnTo>
                    <a:pt x="3" y="7"/>
                  </a:lnTo>
                  <a:lnTo>
                    <a:pt x="3" y="3"/>
                  </a:lnTo>
                  <a:lnTo>
                    <a:pt x="3" y="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171" name="Freeform 174"/>
            <p:cNvSpPr>
              <a:spLocks/>
            </p:cNvSpPr>
            <p:nvPr/>
          </p:nvSpPr>
          <p:spPr bwMode="auto">
            <a:xfrm>
              <a:off x="1863" y="1984"/>
              <a:ext cx="3" cy="4"/>
            </a:xfrm>
            <a:custGeom>
              <a:avLst/>
              <a:gdLst>
                <a:gd name="T0" fmla="*/ 3 w 3"/>
                <a:gd name="T1" fmla="*/ 4 h 4"/>
                <a:gd name="T2" fmla="*/ 0 w 3"/>
                <a:gd name="T3" fmla="*/ 4 h 4"/>
                <a:gd name="T4" fmla="*/ 3 w 3"/>
                <a:gd name="T5" fmla="*/ 0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3" y="4"/>
                  </a:moveTo>
                  <a:lnTo>
                    <a:pt x="0" y="4"/>
                  </a:lnTo>
                  <a:lnTo>
                    <a:pt x="3" y="0"/>
                  </a:lnTo>
                  <a:lnTo>
                    <a:pt x="3" y="4"/>
                  </a:lnTo>
                  <a:close/>
                </a:path>
              </a:pathLst>
            </a:custGeom>
            <a:solidFill>
              <a:srgbClr val="FF4500"/>
            </a:solidFill>
            <a:ln w="6350">
              <a:solidFill>
                <a:srgbClr val="FF4500"/>
              </a:solidFill>
              <a:prstDash val="solid"/>
              <a:round/>
              <a:headEnd/>
              <a:tailEnd/>
            </a:ln>
          </p:spPr>
          <p:txBody>
            <a:bodyPr/>
            <a:lstStyle/>
            <a:p>
              <a:endParaRPr lang="en-US" dirty="0"/>
            </a:p>
          </p:txBody>
        </p:sp>
        <p:sp>
          <p:nvSpPr>
            <p:cNvPr id="106172" name="Freeform 175"/>
            <p:cNvSpPr>
              <a:spLocks/>
            </p:cNvSpPr>
            <p:nvPr/>
          </p:nvSpPr>
          <p:spPr bwMode="auto">
            <a:xfrm>
              <a:off x="1863" y="1984"/>
              <a:ext cx="3" cy="8"/>
            </a:xfrm>
            <a:custGeom>
              <a:avLst/>
              <a:gdLst>
                <a:gd name="T0" fmla="*/ 3 w 3"/>
                <a:gd name="T1" fmla="*/ 4 h 8"/>
                <a:gd name="T2" fmla="*/ 0 w 3"/>
                <a:gd name="T3" fmla="*/ 4 h 8"/>
                <a:gd name="T4" fmla="*/ 3 w 3"/>
                <a:gd name="T5" fmla="*/ 0 h 8"/>
                <a:gd name="T6" fmla="*/ 3 w 3"/>
                <a:gd name="T7" fmla="*/ 4 h 8"/>
                <a:gd name="T8" fmla="*/ 3 w 3"/>
                <a:gd name="T9" fmla="*/ 8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8">
                  <a:moveTo>
                    <a:pt x="3" y="4"/>
                  </a:moveTo>
                  <a:lnTo>
                    <a:pt x="0" y="4"/>
                  </a:lnTo>
                  <a:lnTo>
                    <a:pt x="3" y="0"/>
                  </a:lnTo>
                  <a:lnTo>
                    <a:pt x="3" y="4"/>
                  </a:lnTo>
                  <a:lnTo>
                    <a:pt x="3" y="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173" name="Freeform 176"/>
            <p:cNvSpPr>
              <a:spLocks/>
            </p:cNvSpPr>
            <p:nvPr/>
          </p:nvSpPr>
          <p:spPr bwMode="auto">
            <a:xfrm>
              <a:off x="1855" y="1973"/>
              <a:ext cx="4" cy="7"/>
            </a:xfrm>
            <a:custGeom>
              <a:avLst/>
              <a:gdLst>
                <a:gd name="T0" fmla="*/ 4 w 4"/>
                <a:gd name="T1" fmla="*/ 4 h 7"/>
                <a:gd name="T2" fmla="*/ 4 w 4"/>
                <a:gd name="T3" fmla="*/ 7 h 7"/>
                <a:gd name="T4" fmla="*/ 0 w 4"/>
                <a:gd name="T5" fmla="*/ 7 h 7"/>
                <a:gd name="T6" fmla="*/ 0 w 4"/>
                <a:gd name="T7" fmla="*/ 0 h 7"/>
                <a:gd name="T8" fmla="*/ 4 w 4"/>
                <a:gd name="T9" fmla="*/ 0 h 7"/>
                <a:gd name="T10" fmla="*/ 4 w 4"/>
                <a:gd name="T11" fmla="*/ 4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7">
                  <a:moveTo>
                    <a:pt x="4" y="4"/>
                  </a:moveTo>
                  <a:lnTo>
                    <a:pt x="4" y="7"/>
                  </a:lnTo>
                  <a:lnTo>
                    <a:pt x="0" y="7"/>
                  </a:lnTo>
                  <a:lnTo>
                    <a:pt x="0" y="0"/>
                  </a:lnTo>
                  <a:lnTo>
                    <a:pt x="4" y="0"/>
                  </a:lnTo>
                  <a:lnTo>
                    <a:pt x="4" y="4"/>
                  </a:lnTo>
                  <a:close/>
                </a:path>
              </a:pathLst>
            </a:custGeom>
            <a:solidFill>
              <a:srgbClr val="FF4500"/>
            </a:solidFill>
            <a:ln w="6350">
              <a:solidFill>
                <a:srgbClr val="FF4500"/>
              </a:solidFill>
              <a:prstDash val="solid"/>
              <a:round/>
              <a:headEnd/>
              <a:tailEnd/>
            </a:ln>
          </p:spPr>
          <p:txBody>
            <a:bodyPr/>
            <a:lstStyle/>
            <a:p>
              <a:endParaRPr lang="en-US" dirty="0"/>
            </a:p>
          </p:txBody>
        </p:sp>
        <p:sp>
          <p:nvSpPr>
            <p:cNvPr id="106174" name="Freeform 177"/>
            <p:cNvSpPr>
              <a:spLocks/>
            </p:cNvSpPr>
            <p:nvPr/>
          </p:nvSpPr>
          <p:spPr bwMode="auto">
            <a:xfrm>
              <a:off x="1855" y="1973"/>
              <a:ext cx="4" cy="7"/>
            </a:xfrm>
            <a:custGeom>
              <a:avLst/>
              <a:gdLst>
                <a:gd name="T0" fmla="*/ 4 w 4"/>
                <a:gd name="T1" fmla="*/ 4 h 7"/>
                <a:gd name="T2" fmla="*/ 4 w 4"/>
                <a:gd name="T3" fmla="*/ 7 h 7"/>
                <a:gd name="T4" fmla="*/ 0 w 4"/>
                <a:gd name="T5" fmla="*/ 7 h 7"/>
                <a:gd name="T6" fmla="*/ 0 w 4"/>
                <a:gd name="T7" fmla="*/ 0 h 7"/>
                <a:gd name="T8" fmla="*/ 4 w 4"/>
                <a:gd name="T9" fmla="*/ 0 h 7"/>
                <a:gd name="T10" fmla="*/ 4 w 4"/>
                <a:gd name="T11" fmla="*/ 4 h 7"/>
                <a:gd name="T12" fmla="*/ 4 w 4"/>
                <a:gd name="T13" fmla="*/ 7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7">
                  <a:moveTo>
                    <a:pt x="4" y="4"/>
                  </a:moveTo>
                  <a:lnTo>
                    <a:pt x="4" y="7"/>
                  </a:lnTo>
                  <a:lnTo>
                    <a:pt x="0" y="7"/>
                  </a:lnTo>
                  <a:lnTo>
                    <a:pt x="0" y="0"/>
                  </a:lnTo>
                  <a:lnTo>
                    <a:pt x="4" y="0"/>
                  </a:lnTo>
                  <a:lnTo>
                    <a:pt x="4" y="4"/>
                  </a:lnTo>
                  <a:lnTo>
                    <a:pt x="4" y="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175" name="Freeform 178"/>
            <p:cNvSpPr>
              <a:spLocks/>
            </p:cNvSpPr>
            <p:nvPr/>
          </p:nvSpPr>
          <p:spPr bwMode="auto">
            <a:xfrm>
              <a:off x="1694" y="1237"/>
              <a:ext cx="153" cy="245"/>
            </a:xfrm>
            <a:custGeom>
              <a:avLst/>
              <a:gdLst>
                <a:gd name="T0" fmla="*/ 153 w 153"/>
                <a:gd name="T1" fmla="*/ 169 h 245"/>
                <a:gd name="T2" fmla="*/ 146 w 153"/>
                <a:gd name="T3" fmla="*/ 157 h 245"/>
                <a:gd name="T4" fmla="*/ 142 w 153"/>
                <a:gd name="T5" fmla="*/ 165 h 245"/>
                <a:gd name="T6" fmla="*/ 123 w 153"/>
                <a:gd name="T7" fmla="*/ 161 h 245"/>
                <a:gd name="T8" fmla="*/ 111 w 153"/>
                <a:gd name="T9" fmla="*/ 165 h 245"/>
                <a:gd name="T10" fmla="*/ 107 w 153"/>
                <a:gd name="T11" fmla="*/ 150 h 245"/>
                <a:gd name="T12" fmla="*/ 100 w 153"/>
                <a:gd name="T13" fmla="*/ 146 h 245"/>
                <a:gd name="T14" fmla="*/ 92 w 153"/>
                <a:gd name="T15" fmla="*/ 119 h 245"/>
                <a:gd name="T16" fmla="*/ 84 w 153"/>
                <a:gd name="T17" fmla="*/ 123 h 245"/>
                <a:gd name="T18" fmla="*/ 81 w 153"/>
                <a:gd name="T19" fmla="*/ 119 h 245"/>
                <a:gd name="T20" fmla="*/ 92 w 153"/>
                <a:gd name="T21" fmla="*/ 84 h 245"/>
                <a:gd name="T22" fmla="*/ 81 w 153"/>
                <a:gd name="T23" fmla="*/ 84 h 245"/>
                <a:gd name="T24" fmla="*/ 73 w 153"/>
                <a:gd name="T25" fmla="*/ 61 h 245"/>
                <a:gd name="T26" fmla="*/ 65 w 153"/>
                <a:gd name="T27" fmla="*/ 54 h 245"/>
                <a:gd name="T28" fmla="*/ 65 w 153"/>
                <a:gd name="T29" fmla="*/ 46 h 245"/>
                <a:gd name="T30" fmla="*/ 61 w 153"/>
                <a:gd name="T31" fmla="*/ 38 h 245"/>
                <a:gd name="T32" fmla="*/ 69 w 153"/>
                <a:gd name="T33" fmla="*/ 4 h 245"/>
                <a:gd name="T34" fmla="*/ 50 w 153"/>
                <a:gd name="T35" fmla="*/ 0 h 245"/>
                <a:gd name="T36" fmla="*/ 31 w 153"/>
                <a:gd name="T37" fmla="*/ 84 h 245"/>
                <a:gd name="T38" fmla="*/ 31 w 153"/>
                <a:gd name="T39" fmla="*/ 96 h 245"/>
                <a:gd name="T40" fmla="*/ 39 w 153"/>
                <a:gd name="T41" fmla="*/ 107 h 245"/>
                <a:gd name="T42" fmla="*/ 12 w 153"/>
                <a:gd name="T43" fmla="*/ 142 h 245"/>
                <a:gd name="T44" fmla="*/ 16 w 153"/>
                <a:gd name="T45" fmla="*/ 153 h 245"/>
                <a:gd name="T46" fmla="*/ 0 w 153"/>
                <a:gd name="T47" fmla="*/ 218 h 245"/>
                <a:gd name="T48" fmla="*/ 69 w 153"/>
                <a:gd name="T49" fmla="*/ 234 h 245"/>
                <a:gd name="T50" fmla="*/ 138 w 153"/>
                <a:gd name="T51" fmla="*/ 245 h 245"/>
                <a:gd name="T52" fmla="*/ 153 w 153"/>
                <a:gd name="T53" fmla="*/ 169 h 24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3" h="245">
                  <a:moveTo>
                    <a:pt x="153" y="169"/>
                  </a:moveTo>
                  <a:lnTo>
                    <a:pt x="146" y="157"/>
                  </a:lnTo>
                  <a:lnTo>
                    <a:pt x="142" y="165"/>
                  </a:lnTo>
                  <a:lnTo>
                    <a:pt x="123" y="161"/>
                  </a:lnTo>
                  <a:lnTo>
                    <a:pt x="111" y="165"/>
                  </a:lnTo>
                  <a:lnTo>
                    <a:pt x="107" y="150"/>
                  </a:lnTo>
                  <a:lnTo>
                    <a:pt x="100" y="146"/>
                  </a:lnTo>
                  <a:lnTo>
                    <a:pt x="92" y="119"/>
                  </a:lnTo>
                  <a:lnTo>
                    <a:pt x="84" y="123"/>
                  </a:lnTo>
                  <a:lnTo>
                    <a:pt x="81" y="119"/>
                  </a:lnTo>
                  <a:lnTo>
                    <a:pt x="92" y="84"/>
                  </a:lnTo>
                  <a:lnTo>
                    <a:pt x="81" y="84"/>
                  </a:lnTo>
                  <a:lnTo>
                    <a:pt x="73" y="61"/>
                  </a:lnTo>
                  <a:lnTo>
                    <a:pt x="65" y="54"/>
                  </a:lnTo>
                  <a:lnTo>
                    <a:pt x="65" y="46"/>
                  </a:lnTo>
                  <a:lnTo>
                    <a:pt x="61" y="38"/>
                  </a:lnTo>
                  <a:lnTo>
                    <a:pt x="69" y="4"/>
                  </a:lnTo>
                  <a:lnTo>
                    <a:pt x="50" y="0"/>
                  </a:lnTo>
                  <a:lnTo>
                    <a:pt x="31" y="84"/>
                  </a:lnTo>
                  <a:lnTo>
                    <a:pt x="31" y="96"/>
                  </a:lnTo>
                  <a:lnTo>
                    <a:pt x="39" y="107"/>
                  </a:lnTo>
                  <a:lnTo>
                    <a:pt x="12" y="142"/>
                  </a:lnTo>
                  <a:lnTo>
                    <a:pt x="16" y="153"/>
                  </a:lnTo>
                  <a:lnTo>
                    <a:pt x="0" y="218"/>
                  </a:lnTo>
                  <a:lnTo>
                    <a:pt x="69" y="234"/>
                  </a:lnTo>
                  <a:lnTo>
                    <a:pt x="138" y="245"/>
                  </a:lnTo>
                  <a:lnTo>
                    <a:pt x="153" y="169"/>
                  </a:lnTo>
                  <a:close/>
                </a:path>
              </a:pathLst>
            </a:custGeom>
            <a:solidFill>
              <a:srgbClr val="FF4500"/>
            </a:solidFill>
            <a:ln w="6350">
              <a:solidFill>
                <a:srgbClr val="FF4500"/>
              </a:solidFill>
              <a:prstDash val="solid"/>
              <a:round/>
              <a:headEnd/>
              <a:tailEnd/>
            </a:ln>
          </p:spPr>
          <p:txBody>
            <a:bodyPr/>
            <a:lstStyle/>
            <a:p>
              <a:endParaRPr lang="en-US" dirty="0"/>
            </a:p>
          </p:txBody>
        </p:sp>
        <p:sp>
          <p:nvSpPr>
            <p:cNvPr id="106176" name="Freeform 179"/>
            <p:cNvSpPr>
              <a:spLocks/>
            </p:cNvSpPr>
            <p:nvPr/>
          </p:nvSpPr>
          <p:spPr bwMode="auto">
            <a:xfrm>
              <a:off x="1694" y="1237"/>
              <a:ext cx="153" cy="245"/>
            </a:xfrm>
            <a:custGeom>
              <a:avLst/>
              <a:gdLst>
                <a:gd name="T0" fmla="*/ 153 w 153"/>
                <a:gd name="T1" fmla="*/ 169 h 245"/>
                <a:gd name="T2" fmla="*/ 146 w 153"/>
                <a:gd name="T3" fmla="*/ 157 h 245"/>
                <a:gd name="T4" fmla="*/ 142 w 153"/>
                <a:gd name="T5" fmla="*/ 165 h 245"/>
                <a:gd name="T6" fmla="*/ 123 w 153"/>
                <a:gd name="T7" fmla="*/ 161 h 245"/>
                <a:gd name="T8" fmla="*/ 111 w 153"/>
                <a:gd name="T9" fmla="*/ 165 h 245"/>
                <a:gd name="T10" fmla="*/ 107 w 153"/>
                <a:gd name="T11" fmla="*/ 150 h 245"/>
                <a:gd name="T12" fmla="*/ 100 w 153"/>
                <a:gd name="T13" fmla="*/ 146 h 245"/>
                <a:gd name="T14" fmla="*/ 92 w 153"/>
                <a:gd name="T15" fmla="*/ 119 h 245"/>
                <a:gd name="T16" fmla="*/ 84 w 153"/>
                <a:gd name="T17" fmla="*/ 123 h 245"/>
                <a:gd name="T18" fmla="*/ 81 w 153"/>
                <a:gd name="T19" fmla="*/ 119 h 245"/>
                <a:gd name="T20" fmla="*/ 92 w 153"/>
                <a:gd name="T21" fmla="*/ 84 h 245"/>
                <a:gd name="T22" fmla="*/ 81 w 153"/>
                <a:gd name="T23" fmla="*/ 84 h 245"/>
                <a:gd name="T24" fmla="*/ 73 w 153"/>
                <a:gd name="T25" fmla="*/ 61 h 245"/>
                <a:gd name="T26" fmla="*/ 65 w 153"/>
                <a:gd name="T27" fmla="*/ 54 h 245"/>
                <a:gd name="T28" fmla="*/ 65 w 153"/>
                <a:gd name="T29" fmla="*/ 46 h 245"/>
                <a:gd name="T30" fmla="*/ 61 w 153"/>
                <a:gd name="T31" fmla="*/ 38 h 245"/>
                <a:gd name="T32" fmla="*/ 69 w 153"/>
                <a:gd name="T33" fmla="*/ 4 h 245"/>
                <a:gd name="T34" fmla="*/ 50 w 153"/>
                <a:gd name="T35" fmla="*/ 0 h 245"/>
                <a:gd name="T36" fmla="*/ 31 w 153"/>
                <a:gd name="T37" fmla="*/ 84 h 245"/>
                <a:gd name="T38" fmla="*/ 31 w 153"/>
                <a:gd name="T39" fmla="*/ 96 h 245"/>
                <a:gd name="T40" fmla="*/ 39 w 153"/>
                <a:gd name="T41" fmla="*/ 107 h 245"/>
                <a:gd name="T42" fmla="*/ 12 w 153"/>
                <a:gd name="T43" fmla="*/ 142 h 245"/>
                <a:gd name="T44" fmla="*/ 16 w 153"/>
                <a:gd name="T45" fmla="*/ 153 h 245"/>
                <a:gd name="T46" fmla="*/ 0 w 153"/>
                <a:gd name="T47" fmla="*/ 218 h 245"/>
                <a:gd name="T48" fmla="*/ 69 w 153"/>
                <a:gd name="T49" fmla="*/ 234 h 245"/>
                <a:gd name="T50" fmla="*/ 138 w 153"/>
                <a:gd name="T51" fmla="*/ 245 h 245"/>
                <a:gd name="T52" fmla="*/ 153 w 153"/>
                <a:gd name="T53" fmla="*/ 169 h 245"/>
                <a:gd name="T54" fmla="*/ 153 w 153"/>
                <a:gd name="T55" fmla="*/ 173 h 24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53" h="245">
                  <a:moveTo>
                    <a:pt x="153" y="169"/>
                  </a:moveTo>
                  <a:lnTo>
                    <a:pt x="146" y="157"/>
                  </a:lnTo>
                  <a:lnTo>
                    <a:pt x="142" y="165"/>
                  </a:lnTo>
                  <a:lnTo>
                    <a:pt x="123" y="161"/>
                  </a:lnTo>
                  <a:lnTo>
                    <a:pt x="111" y="165"/>
                  </a:lnTo>
                  <a:lnTo>
                    <a:pt x="107" y="150"/>
                  </a:lnTo>
                  <a:lnTo>
                    <a:pt x="100" y="146"/>
                  </a:lnTo>
                  <a:lnTo>
                    <a:pt x="92" y="119"/>
                  </a:lnTo>
                  <a:lnTo>
                    <a:pt x="84" y="123"/>
                  </a:lnTo>
                  <a:lnTo>
                    <a:pt x="81" y="119"/>
                  </a:lnTo>
                  <a:lnTo>
                    <a:pt x="92" y="84"/>
                  </a:lnTo>
                  <a:lnTo>
                    <a:pt x="81" y="84"/>
                  </a:lnTo>
                  <a:lnTo>
                    <a:pt x="73" y="61"/>
                  </a:lnTo>
                  <a:lnTo>
                    <a:pt x="65" y="54"/>
                  </a:lnTo>
                  <a:lnTo>
                    <a:pt x="65" y="46"/>
                  </a:lnTo>
                  <a:lnTo>
                    <a:pt x="61" y="38"/>
                  </a:lnTo>
                  <a:lnTo>
                    <a:pt x="69" y="4"/>
                  </a:lnTo>
                  <a:lnTo>
                    <a:pt x="50" y="0"/>
                  </a:lnTo>
                  <a:lnTo>
                    <a:pt x="31" y="84"/>
                  </a:lnTo>
                  <a:lnTo>
                    <a:pt x="31" y="96"/>
                  </a:lnTo>
                  <a:lnTo>
                    <a:pt x="39" y="107"/>
                  </a:lnTo>
                  <a:lnTo>
                    <a:pt x="12" y="142"/>
                  </a:lnTo>
                  <a:lnTo>
                    <a:pt x="16" y="153"/>
                  </a:lnTo>
                  <a:lnTo>
                    <a:pt x="0" y="218"/>
                  </a:lnTo>
                  <a:lnTo>
                    <a:pt x="69" y="234"/>
                  </a:lnTo>
                  <a:lnTo>
                    <a:pt x="138" y="245"/>
                  </a:lnTo>
                  <a:lnTo>
                    <a:pt x="153" y="169"/>
                  </a:lnTo>
                  <a:lnTo>
                    <a:pt x="153" y="17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177" name="Freeform 180"/>
            <p:cNvSpPr>
              <a:spLocks/>
            </p:cNvSpPr>
            <p:nvPr/>
          </p:nvSpPr>
          <p:spPr bwMode="auto">
            <a:xfrm>
              <a:off x="2302" y="1490"/>
              <a:ext cx="104" cy="180"/>
            </a:xfrm>
            <a:custGeom>
              <a:avLst/>
              <a:gdLst>
                <a:gd name="T0" fmla="*/ 96 w 104"/>
                <a:gd name="T1" fmla="*/ 107 h 180"/>
                <a:gd name="T2" fmla="*/ 92 w 104"/>
                <a:gd name="T3" fmla="*/ 23 h 180"/>
                <a:gd name="T4" fmla="*/ 84 w 104"/>
                <a:gd name="T5" fmla="*/ 0 h 180"/>
                <a:gd name="T6" fmla="*/ 16 w 104"/>
                <a:gd name="T7" fmla="*/ 4 h 180"/>
                <a:gd name="T8" fmla="*/ 31 w 104"/>
                <a:gd name="T9" fmla="*/ 15 h 180"/>
                <a:gd name="T10" fmla="*/ 31 w 104"/>
                <a:gd name="T11" fmla="*/ 23 h 180"/>
                <a:gd name="T12" fmla="*/ 23 w 104"/>
                <a:gd name="T13" fmla="*/ 34 h 180"/>
                <a:gd name="T14" fmla="*/ 8 w 104"/>
                <a:gd name="T15" fmla="*/ 38 h 180"/>
                <a:gd name="T16" fmla="*/ 12 w 104"/>
                <a:gd name="T17" fmla="*/ 54 h 180"/>
                <a:gd name="T18" fmla="*/ 0 w 104"/>
                <a:gd name="T19" fmla="*/ 73 h 180"/>
                <a:gd name="T20" fmla="*/ 4 w 104"/>
                <a:gd name="T21" fmla="*/ 92 h 180"/>
                <a:gd name="T22" fmla="*/ 19 w 104"/>
                <a:gd name="T23" fmla="*/ 107 h 180"/>
                <a:gd name="T24" fmla="*/ 23 w 104"/>
                <a:gd name="T25" fmla="*/ 119 h 180"/>
                <a:gd name="T26" fmla="*/ 27 w 104"/>
                <a:gd name="T27" fmla="*/ 115 h 180"/>
                <a:gd name="T28" fmla="*/ 39 w 104"/>
                <a:gd name="T29" fmla="*/ 119 h 180"/>
                <a:gd name="T30" fmla="*/ 31 w 104"/>
                <a:gd name="T31" fmla="*/ 142 h 180"/>
                <a:gd name="T32" fmla="*/ 54 w 104"/>
                <a:gd name="T33" fmla="*/ 157 h 180"/>
                <a:gd name="T34" fmla="*/ 54 w 104"/>
                <a:gd name="T35" fmla="*/ 169 h 180"/>
                <a:gd name="T36" fmla="*/ 65 w 104"/>
                <a:gd name="T37" fmla="*/ 180 h 180"/>
                <a:gd name="T38" fmla="*/ 69 w 104"/>
                <a:gd name="T39" fmla="*/ 172 h 180"/>
                <a:gd name="T40" fmla="*/ 81 w 104"/>
                <a:gd name="T41" fmla="*/ 176 h 180"/>
                <a:gd name="T42" fmla="*/ 81 w 104"/>
                <a:gd name="T43" fmla="*/ 165 h 180"/>
                <a:gd name="T44" fmla="*/ 92 w 104"/>
                <a:gd name="T45" fmla="*/ 161 h 180"/>
                <a:gd name="T46" fmla="*/ 92 w 104"/>
                <a:gd name="T47" fmla="*/ 134 h 180"/>
                <a:gd name="T48" fmla="*/ 104 w 104"/>
                <a:gd name="T49" fmla="*/ 119 h 180"/>
                <a:gd name="T50" fmla="*/ 96 w 104"/>
                <a:gd name="T51" fmla="*/ 107 h 1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4" h="180">
                  <a:moveTo>
                    <a:pt x="96" y="107"/>
                  </a:moveTo>
                  <a:lnTo>
                    <a:pt x="92" y="23"/>
                  </a:lnTo>
                  <a:lnTo>
                    <a:pt x="84" y="0"/>
                  </a:lnTo>
                  <a:lnTo>
                    <a:pt x="16" y="4"/>
                  </a:lnTo>
                  <a:lnTo>
                    <a:pt x="31" y="15"/>
                  </a:lnTo>
                  <a:lnTo>
                    <a:pt x="31" y="23"/>
                  </a:lnTo>
                  <a:lnTo>
                    <a:pt x="23" y="34"/>
                  </a:lnTo>
                  <a:lnTo>
                    <a:pt x="8" y="38"/>
                  </a:lnTo>
                  <a:lnTo>
                    <a:pt x="12" y="54"/>
                  </a:lnTo>
                  <a:lnTo>
                    <a:pt x="0" y="73"/>
                  </a:lnTo>
                  <a:lnTo>
                    <a:pt x="4" y="92"/>
                  </a:lnTo>
                  <a:lnTo>
                    <a:pt x="19" y="107"/>
                  </a:lnTo>
                  <a:lnTo>
                    <a:pt x="23" y="119"/>
                  </a:lnTo>
                  <a:lnTo>
                    <a:pt x="27" y="115"/>
                  </a:lnTo>
                  <a:lnTo>
                    <a:pt x="39" y="119"/>
                  </a:lnTo>
                  <a:lnTo>
                    <a:pt x="31" y="142"/>
                  </a:lnTo>
                  <a:lnTo>
                    <a:pt x="54" y="157"/>
                  </a:lnTo>
                  <a:lnTo>
                    <a:pt x="54" y="169"/>
                  </a:lnTo>
                  <a:lnTo>
                    <a:pt x="65" y="180"/>
                  </a:lnTo>
                  <a:lnTo>
                    <a:pt x="69" y="172"/>
                  </a:lnTo>
                  <a:lnTo>
                    <a:pt x="81" y="176"/>
                  </a:lnTo>
                  <a:lnTo>
                    <a:pt x="81" y="165"/>
                  </a:lnTo>
                  <a:lnTo>
                    <a:pt x="92" y="161"/>
                  </a:lnTo>
                  <a:lnTo>
                    <a:pt x="92" y="134"/>
                  </a:lnTo>
                  <a:lnTo>
                    <a:pt x="104" y="119"/>
                  </a:lnTo>
                  <a:lnTo>
                    <a:pt x="96" y="107"/>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178" name="Freeform 181"/>
            <p:cNvSpPr>
              <a:spLocks/>
            </p:cNvSpPr>
            <p:nvPr/>
          </p:nvSpPr>
          <p:spPr bwMode="auto">
            <a:xfrm>
              <a:off x="2302" y="1490"/>
              <a:ext cx="104" cy="180"/>
            </a:xfrm>
            <a:custGeom>
              <a:avLst/>
              <a:gdLst>
                <a:gd name="T0" fmla="*/ 96 w 104"/>
                <a:gd name="T1" fmla="*/ 107 h 180"/>
                <a:gd name="T2" fmla="*/ 92 w 104"/>
                <a:gd name="T3" fmla="*/ 23 h 180"/>
                <a:gd name="T4" fmla="*/ 84 w 104"/>
                <a:gd name="T5" fmla="*/ 0 h 180"/>
                <a:gd name="T6" fmla="*/ 16 w 104"/>
                <a:gd name="T7" fmla="*/ 4 h 180"/>
                <a:gd name="T8" fmla="*/ 31 w 104"/>
                <a:gd name="T9" fmla="*/ 15 h 180"/>
                <a:gd name="T10" fmla="*/ 31 w 104"/>
                <a:gd name="T11" fmla="*/ 23 h 180"/>
                <a:gd name="T12" fmla="*/ 23 w 104"/>
                <a:gd name="T13" fmla="*/ 34 h 180"/>
                <a:gd name="T14" fmla="*/ 8 w 104"/>
                <a:gd name="T15" fmla="*/ 38 h 180"/>
                <a:gd name="T16" fmla="*/ 12 w 104"/>
                <a:gd name="T17" fmla="*/ 54 h 180"/>
                <a:gd name="T18" fmla="*/ 0 w 104"/>
                <a:gd name="T19" fmla="*/ 73 h 180"/>
                <a:gd name="T20" fmla="*/ 4 w 104"/>
                <a:gd name="T21" fmla="*/ 92 h 180"/>
                <a:gd name="T22" fmla="*/ 19 w 104"/>
                <a:gd name="T23" fmla="*/ 107 h 180"/>
                <a:gd name="T24" fmla="*/ 23 w 104"/>
                <a:gd name="T25" fmla="*/ 119 h 180"/>
                <a:gd name="T26" fmla="*/ 27 w 104"/>
                <a:gd name="T27" fmla="*/ 115 h 180"/>
                <a:gd name="T28" fmla="*/ 39 w 104"/>
                <a:gd name="T29" fmla="*/ 119 h 180"/>
                <a:gd name="T30" fmla="*/ 31 w 104"/>
                <a:gd name="T31" fmla="*/ 142 h 180"/>
                <a:gd name="T32" fmla="*/ 54 w 104"/>
                <a:gd name="T33" fmla="*/ 157 h 180"/>
                <a:gd name="T34" fmla="*/ 54 w 104"/>
                <a:gd name="T35" fmla="*/ 169 h 180"/>
                <a:gd name="T36" fmla="*/ 65 w 104"/>
                <a:gd name="T37" fmla="*/ 180 h 180"/>
                <a:gd name="T38" fmla="*/ 69 w 104"/>
                <a:gd name="T39" fmla="*/ 172 h 180"/>
                <a:gd name="T40" fmla="*/ 81 w 104"/>
                <a:gd name="T41" fmla="*/ 176 h 180"/>
                <a:gd name="T42" fmla="*/ 81 w 104"/>
                <a:gd name="T43" fmla="*/ 165 h 180"/>
                <a:gd name="T44" fmla="*/ 92 w 104"/>
                <a:gd name="T45" fmla="*/ 161 h 180"/>
                <a:gd name="T46" fmla="*/ 92 w 104"/>
                <a:gd name="T47" fmla="*/ 134 h 180"/>
                <a:gd name="T48" fmla="*/ 104 w 104"/>
                <a:gd name="T49" fmla="*/ 119 h 180"/>
                <a:gd name="T50" fmla="*/ 96 w 104"/>
                <a:gd name="T51" fmla="*/ 107 h 180"/>
                <a:gd name="T52" fmla="*/ 96 w 104"/>
                <a:gd name="T53" fmla="*/ 111 h 18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04" h="180">
                  <a:moveTo>
                    <a:pt x="96" y="107"/>
                  </a:moveTo>
                  <a:lnTo>
                    <a:pt x="92" y="23"/>
                  </a:lnTo>
                  <a:lnTo>
                    <a:pt x="84" y="0"/>
                  </a:lnTo>
                  <a:lnTo>
                    <a:pt x="16" y="4"/>
                  </a:lnTo>
                  <a:lnTo>
                    <a:pt x="31" y="15"/>
                  </a:lnTo>
                  <a:lnTo>
                    <a:pt x="31" y="23"/>
                  </a:lnTo>
                  <a:lnTo>
                    <a:pt x="23" y="34"/>
                  </a:lnTo>
                  <a:lnTo>
                    <a:pt x="8" y="38"/>
                  </a:lnTo>
                  <a:lnTo>
                    <a:pt x="12" y="54"/>
                  </a:lnTo>
                  <a:lnTo>
                    <a:pt x="0" y="73"/>
                  </a:lnTo>
                  <a:lnTo>
                    <a:pt x="4" y="92"/>
                  </a:lnTo>
                  <a:lnTo>
                    <a:pt x="19" y="107"/>
                  </a:lnTo>
                  <a:lnTo>
                    <a:pt x="23" y="119"/>
                  </a:lnTo>
                  <a:lnTo>
                    <a:pt x="27" y="115"/>
                  </a:lnTo>
                  <a:lnTo>
                    <a:pt x="39" y="119"/>
                  </a:lnTo>
                  <a:lnTo>
                    <a:pt x="31" y="142"/>
                  </a:lnTo>
                  <a:lnTo>
                    <a:pt x="54" y="157"/>
                  </a:lnTo>
                  <a:lnTo>
                    <a:pt x="54" y="169"/>
                  </a:lnTo>
                  <a:lnTo>
                    <a:pt x="65" y="180"/>
                  </a:lnTo>
                  <a:lnTo>
                    <a:pt x="69" y="172"/>
                  </a:lnTo>
                  <a:lnTo>
                    <a:pt x="81" y="176"/>
                  </a:lnTo>
                  <a:lnTo>
                    <a:pt x="81" y="165"/>
                  </a:lnTo>
                  <a:lnTo>
                    <a:pt x="92" y="161"/>
                  </a:lnTo>
                  <a:lnTo>
                    <a:pt x="92" y="134"/>
                  </a:lnTo>
                  <a:lnTo>
                    <a:pt x="104" y="119"/>
                  </a:lnTo>
                  <a:lnTo>
                    <a:pt x="96" y="107"/>
                  </a:lnTo>
                  <a:lnTo>
                    <a:pt x="96" y="11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179" name="Freeform 182"/>
            <p:cNvSpPr>
              <a:spLocks/>
            </p:cNvSpPr>
            <p:nvPr/>
          </p:nvSpPr>
          <p:spPr bwMode="auto">
            <a:xfrm>
              <a:off x="2394" y="1505"/>
              <a:ext cx="77" cy="134"/>
            </a:xfrm>
            <a:custGeom>
              <a:avLst/>
              <a:gdLst>
                <a:gd name="T0" fmla="*/ 77 w 77"/>
                <a:gd name="T1" fmla="*/ 96 h 134"/>
                <a:gd name="T2" fmla="*/ 61 w 77"/>
                <a:gd name="T3" fmla="*/ 100 h 134"/>
                <a:gd name="T4" fmla="*/ 61 w 77"/>
                <a:gd name="T5" fmla="*/ 104 h 134"/>
                <a:gd name="T6" fmla="*/ 50 w 77"/>
                <a:gd name="T7" fmla="*/ 127 h 134"/>
                <a:gd name="T8" fmla="*/ 38 w 77"/>
                <a:gd name="T9" fmla="*/ 119 h 134"/>
                <a:gd name="T10" fmla="*/ 35 w 77"/>
                <a:gd name="T11" fmla="*/ 131 h 134"/>
                <a:gd name="T12" fmla="*/ 31 w 77"/>
                <a:gd name="T13" fmla="*/ 127 h 134"/>
                <a:gd name="T14" fmla="*/ 23 w 77"/>
                <a:gd name="T15" fmla="*/ 134 h 134"/>
                <a:gd name="T16" fmla="*/ 12 w 77"/>
                <a:gd name="T17" fmla="*/ 127 h 134"/>
                <a:gd name="T18" fmla="*/ 12 w 77"/>
                <a:gd name="T19" fmla="*/ 134 h 134"/>
                <a:gd name="T20" fmla="*/ 4 w 77"/>
                <a:gd name="T21" fmla="*/ 131 h 134"/>
                <a:gd name="T22" fmla="*/ 0 w 77"/>
                <a:gd name="T23" fmla="*/ 134 h 134"/>
                <a:gd name="T24" fmla="*/ 0 w 77"/>
                <a:gd name="T25" fmla="*/ 119 h 134"/>
                <a:gd name="T26" fmla="*/ 12 w 77"/>
                <a:gd name="T27" fmla="*/ 104 h 134"/>
                <a:gd name="T28" fmla="*/ 4 w 77"/>
                <a:gd name="T29" fmla="*/ 92 h 134"/>
                <a:gd name="T30" fmla="*/ 0 w 77"/>
                <a:gd name="T31" fmla="*/ 8 h 134"/>
                <a:gd name="T32" fmla="*/ 8 w 77"/>
                <a:gd name="T33" fmla="*/ 12 h 134"/>
                <a:gd name="T34" fmla="*/ 19 w 77"/>
                <a:gd name="T35" fmla="*/ 4 h 134"/>
                <a:gd name="T36" fmla="*/ 65 w 77"/>
                <a:gd name="T37" fmla="*/ 0 h 134"/>
                <a:gd name="T38" fmla="*/ 77 w 77"/>
                <a:gd name="T39" fmla="*/ 85 h 134"/>
                <a:gd name="T40" fmla="*/ 77 w 77"/>
                <a:gd name="T41" fmla="*/ 96 h 1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7" h="134">
                  <a:moveTo>
                    <a:pt x="77" y="96"/>
                  </a:moveTo>
                  <a:lnTo>
                    <a:pt x="61" y="100"/>
                  </a:lnTo>
                  <a:lnTo>
                    <a:pt x="61" y="104"/>
                  </a:lnTo>
                  <a:lnTo>
                    <a:pt x="50" y="127"/>
                  </a:lnTo>
                  <a:lnTo>
                    <a:pt x="38" y="119"/>
                  </a:lnTo>
                  <a:lnTo>
                    <a:pt x="35" y="131"/>
                  </a:lnTo>
                  <a:lnTo>
                    <a:pt x="31" y="127"/>
                  </a:lnTo>
                  <a:lnTo>
                    <a:pt x="23" y="134"/>
                  </a:lnTo>
                  <a:lnTo>
                    <a:pt x="12" y="127"/>
                  </a:lnTo>
                  <a:lnTo>
                    <a:pt x="12" y="134"/>
                  </a:lnTo>
                  <a:lnTo>
                    <a:pt x="4" y="131"/>
                  </a:lnTo>
                  <a:lnTo>
                    <a:pt x="0" y="134"/>
                  </a:lnTo>
                  <a:lnTo>
                    <a:pt x="0" y="119"/>
                  </a:lnTo>
                  <a:lnTo>
                    <a:pt x="12" y="104"/>
                  </a:lnTo>
                  <a:lnTo>
                    <a:pt x="4" y="92"/>
                  </a:lnTo>
                  <a:lnTo>
                    <a:pt x="0" y="8"/>
                  </a:lnTo>
                  <a:lnTo>
                    <a:pt x="8" y="12"/>
                  </a:lnTo>
                  <a:lnTo>
                    <a:pt x="19" y="4"/>
                  </a:lnTo>
                  <a:lnTo>
                    <a:pt x="65" y="0"/>
                  </a:lnTo>
                  <a:lnTo>
                    <a:pt x="77" y="85"/>
                  </a:lnTo>
                  <a:lnTo>
                    <a:pt x="77" y="96"/>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180" name="Freeform 183"/>
            <p:cNvSpPr>
              <a:spLocks/>
            </p:cNvSpPr>
            <p:nvPr/>
          </p:nvSpPr>
          <p:spPr bwMode="auto">
            <a:xfrm>
              <a:off x="2394" y="1505"/>
              <a:ext cx="77" cy="134"/>
            </a:xfrm>
            <a:custGeom>
              <a:avLst/>
              <a:gdLst>
                <a:gd name="T0" fmla="*/ 77 w 77"/>
                <a:gd name="T1" fmla="*/ 96 h 134"/>
                <a:gd name="T2" fmla="*/ 61 w 77"/>
                <a:gd name="T3" fmla="*/ 100 h 134"/>
                <a:gd name="T4" fmla="*/ 61 w 77"/>
                <a:gd name="T5" fmla="*/ 104 h 134"/>
                <a:gd name="T6" fmla="*/ 50 w 77"/>
                <a:gd name="T7" fmla="*/ 127 h 134"/>
                <a:gd name="T8" fmla="*/ 38 w 77"/>
                <a:gd name="T9" fmla="*/ 119 h 134"/>
                <a:gd name="T10" fmla="*/ 35 w 77"/>
                <a:gd name="T11" fmla="*/ 131 h 134"/>
                <a:gd name="T12" fmla="*/ 31 w 77"/>
                <a:gd name="T13" fmla="*/ 127 h 134"/>
                <a:gd name="T14" fmla="*/ 23 w 77"/>
                <a:gd name="T15" fmla="*/ 134 h 134"/>
                <a:gd name="T16" fmla="*/ 12 w 77"/>
                <a:gd name="T17" fmla="*/ 127 h 134"/>
                <a:gd name="T18" fmla="*/ 12 w 77"/>
                <a:gd name="T19" fmla="*/ 134 h 134"/>
                <a:gd name="T20" fmla="*/ 4 w 77"/>
                <a:gd name="T21" fmla="*/ 131 h 134"/>
                <a:gd name="T22" fmla="*/ 0 w 77"/>
                <a:gd name="T23" fmla="*/ 134 h 134"/>
                <a:gd name="T24" fmla="*/ 0 w 77"/>
                <a:gd name="T25" fmla="*/ 119 h 134"/>
                <a:gd name="T26" fmla="*/ 12 w 77"/>
                <a:gd name="T27" fmla="*/ 104 h 134"/>
                <a:gd name="T28" fmla="*/ 4 w 77"/>
                <a:gd name="T29" fmla="*/ 92 h 134"/>
                <a:gd name="T30" fmla="*/ 0 w 77"/>
                <a:gd name="T31" fmla="*/ 8 h 134"/>
                <a:gd name="T32" fmla="*/ 8 w 77"/>
                <a:gd name="T33" fmla="*/ 12 h 134"/>
                <a:gd name="T34" fmla="*/ 19 w 77"/>
                <a:gd name="T35" fmla="*/ 4 h 134"/>
                <a:gd name="T36" fmla="*/ 65 w 77"/>
                <a:gd name="T37" fmla="*/ 0 h 134"/>
                <a:gd name="T38" fmla="*/ 77 w 77"/>
                <a:gd name="T39" fmla="*/ 85 h 134"/>
                <a:gd name="T40" fmla="*/ 77 w 77"/>
                <a:gd name="T41" fmla="*/ 96 h 134"/>
                <a:gd name="T42" fmla="*/ 77 w 77"/>
                <a:gd name="T43" fmla="*/ 100 h 1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7" h="134">
                  <a:moveTo>
                    <a:pt x="77" y="96"/>
                  </a:moveTo>
                  <a:lnTo>
                    <a:pt x="61" y="100"/>
                  </a:lnTo>
                  <a:lnTo>
                    <a:pt x="61" y="104"/>
                  </a:lnTo>
                  <a:lnTo>
                    <a:pt x="50" y="127"/>
                  </a:lnTo>
                  <a:lnTo>
                    <a:pt x="38" y="119"/>
                  </a:lnTo>
                  <a:lnTo>
                    <a:pt x="35" y="131"/>
                  </a:lnTo>
                  <a:lnTo>
                    <a:pt x="31" y="127"/>
                  </a:lnTo>
                  <a:lnTo>
                    <a:pt x="23" y="134"/>
                  </a:lnTo>
                  <a:lnTo>
                    <a:pt x="12" y="127"/>
                  </a:lnTo>
                  <a:lnTo>
                    <a:pt x="12" y="134"/>
                  </a:lnTo>
                  <a:lnTo>
                    <a:pt x="4" y="131"/>
                  </a:lnTo>
                  <a:lnTo>
                    <a:pt x="0" y="134"/>
                  </a:lnTo>
                  <a:lnTo>
                    <a:pt x="0" y="119"/>
                  </a:lnTo>
                  <a:lnTo>
                    <a:pt x="12" y="104"/>
                  </a:lnTo>
                  <a:lnTo>
                    <a:pt x="4" y="92"/>
                  </a:lnTo>
                  <a:lnTo>
                    <a:pt x="0" y="8"/>
                  </a:lnTo>
                  <a:lnTo>
                    <a:pt x="8" y="12"/>
                  </a:lnTo>
                  <a:lnTo>
                    <a:pt x="19" y="4"/>
                  </a:lnTo>
                  <a:lnTo>
                    <a:pt x="65" y="0"/>
                  </a:lnTo>
                  <a:lnTo>
                    <a:pt x="77" y="85"/>
                  </a:lnTo>
                  <a:lnTo>
                    <a:pt x="77" y="96"/>
                  </a:lnTo>
                  <a:lnTo>
                    <a:pt x="77" y="10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181" name="Freeform 184"/>
            <p:cNvSpPr>
              <a:spLocks/>
            </p:cNvSpPr>
            <p:nvPr/>
          </p:nvSpPr>
          <p:spPr bwMode="auto">
            <a:xfrm>
              <a:off x="2176" y="1459"/>
              <a:ext cx="157" cy="104"/>
            </a:xfrm>
            <a:custGeom>
              <a:avLst/>
              <a:gdLst>
                <a:gd name="T0" fmla="*/ 157 w 157"/>
                <a:gd name="T1" fmla="*/ 46 h 104"/>
                <a:gd name="T2" fmla="*/ 142 w 157"/>
                <a:gd name="T3" fmla="*/ 35 h 104"/>
                <a:gd name="T4" fmla="*/ 134 w 157"/>
                <a:gd name="T5" fmla="*/ 27 h 104"/>
                <a:gd name="T6" fmla="*/ 126 w 157"/>
                <a:gd name="T7" fmla="*/ 0 h 104"/>
                <a:gd name="T8" fmla="*/ 4 w 157"/>
                <a:gd name="T9" fmla="*/ 4 h 104"/>
                <a:gd name="T10" fmla="*/ 0 w 157"/>
                <a:gd name="T11" fmla="*/ 4 h 104"/>
                <a:gd name="T12" fmla="*/ 4 w 157"/>
                <a:gd name="T13" fmla="*/ 16 h 104"/>
                <a:gd name="T14" fmla="*/ 0 w 157"/>
                <a:gd name="T15" fmla="*/ 31 h 104"/>
                <a:gd name="T16" fmla="*/ 4 w 157"/>
                <a:gd name="T17" fmla="*/ 39 h 104"/>
                <a:gd name="T18" fmla="*/ 15 w 157"/>
                <a:gd name="T19" fmla="*/ 69 h 104"/>
                <a:gd name="T20" fmla="*/ 19 w 157"/>
                <a:gd name="T21" fmla="*/ 69 h 104"/>
                <a:gd name="T22" fmla="*/ 23 w 157"/>
                <a:gd name="T23" fmla="*/ 100 h 104"/>
                <a:gd name="T24" fmla="*/ 119 w 157"/>
                <a:gd name="T25" fmla="*/ 96 h 104"/>
                <a:gd name="T26" fmla="*/ 126 w 157"/>
                <a:gd name="T27" fmla="*/ 104 h 104"/>
                <a:gd name="T28" fmla="*/ 138 w 157"/>
                <a:gd name="T29" fmla="*/ 85 h 104"/>
                <a:gd name="T30" fmla="*/ 134 w 157"/>
                <a:gd name="T31" fmla="*/ 69 h 104"/>
                <a:gd name="T32" fmla="*/ 149 w 157"/>
                <a:gd name="T33" fmla="*/ 65 h 104"/>
                <a:gd name="T34" fmla="*/ 157 w 157"/>
                <a:gd name="T35" fmla="*/ 54 h 104"/>
                <a:gd name="T36" fmla="*/ 157 w 157"/>
                <a:gd name="T37" fmla="*/ 46 h 1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57" h="104">
                  <a:moveTo>
                    <a:pt x="157" y="46"/>
                  </a:moveTo>
                  <a:lnTo>
                    <a:pt x="142" y="35"/>
                  </a:lnTo>
                  <a:lnTo>
                    <a:pt x="134" y="27"/>
                  </a:lnTo>
                  <a:lnTo>
                    <a:pt x="126" y="0"/>
                  </a:lnTo>
                  <a:lnTo>
                    <a:pt x="4" y="4"/>
                  </a:lnTo>
                  <a:lnTo>
                    <a:pt x="0" y="4"/>
                  </a:lnTo>
                  <a:lnTo>
                    <a:pt x="4" y="16"/>
                  </a:lnTo>
                  <a:lnTo>
                    <a:pt x="0" y="31"/>
                  </a:lnTo>
                  <a:lnTo>
                    <a:pt x="4" y="39"/>
                  </a:lnTo>
                  <a:lnTo>
                    <a:pt x="15" y="69"/>
                  </a:lnTo>
                  <a:lnTo>
                    <a:pt x="19" y="69"/>
                  </a:lnTo>
                  <a:lnTo>
                    <a:pt x="23" y="100"/>
                  </a:lnTo>
                  <a:lnTo>
                    <a:pt x="119" y="96"/>
                  </a:lnTo>
                  <a:lnTo>
                    <a:pt x="126" y="104"/>
                  </a:lnTo>
                  <a:lnTo>
                    <a:pt x="138" y="85"/>
                  </a:lnTo>
                  <a:lnTo>
                    <a:pt x="134" y="69"/>
                  </a:lnTo>
                  <a:lnTo>
                    <a:pt x="149" y="65"/>
                  </a:lnTo>
                  <a:lnTo>
                    <a:pt x="157" y="54"/>
                  </a:lnTo>
                  <a:lnTo>
                    <a:pt x="157" y="46"/>
                  </a:lnTo>
                  <a:close/>
                </a:path>
              </a:pathLst>
            </a:custGeom>
            <a:solidFill>
              <a:srgbClr val="FF4500"/>
            </a:solidFill>
            <a:ln w="6350">
              <a:solidFill>
                <a:srgbClr val="FF4500"/>
              </a:solidFill>
              <a:prstDash val="solid"/>
              <a:round/>
              <a:headEnd/>
              <a:tailEnd/>
            </a:ln>
          </p:spPr>
          <p:txBody>
            <a:bodyPr/>
            <a:lstStyle/>
            <a:p>
              <a:endParaRPr lang="en-US" dirty="0"/>
            </a:p>
          </p:txBody>
        </p:sp>
        <p:sp>
          <p:nvSpPr>
            <p:cNvPr id="106182" name="Freeform 185"/>
            <p:cNvSpPr>
              <a:spLocks/>
            </p:cNvSpPr>
            <p:nvPr/>
          </p:nvSpPr>
          <p:spPr bwMode="auto">
            <a:xfrm>
              <a:off x="2176" y="1459"/>
              <a:ext cx="157" cy="104"/>
            </a:xfrm>
            <a:custGeom>
              <a:avLst/>
              <a:gdLst>
                <a:gd name="T0" fmla="*/ 157 w 157"/>
                <a:gd name="T1" fmla="*/ 46 h 104"/>
                <a:gd name="T2" fmla="*/ 142 w 157"/>
                <a:gd name="T3" fmla="*/ 35 h 104"/>
                <a:gd name="T4" fmla="*/ 134 w 157"/>
                <a:gd name="T5" fmla="*/ 27 h 104"/>
                <a:gd name="T6" fmla="*/ 126 w 157"/>
                <a:gd name="T7" fmla="*/ 0 h 104"/>
                <a:gd name="T8" fmla="*/ 4 w 157"/>
                <a:gd name="T9" fmla="*/ 4 h 104"/>
                <a:gd name="T10" fmla="*/ 0 w 157"/>
                <a:gd name="T11" fmla="*/ 4 h 104"/>
                <a:gd name="T12" fmla="*/ 4 w 157"/>
                <a:gd name="T13" fmla="*/ 16 h 104"/>
                <a:gd name="T14" fmla="*/ 0 w 157"/>
                <a:gd name="T15" fmla="*/ 31 h 104"/>
                <a:gd name="T16" fmla="*/ 4 w 157"/>
                <a:gd name="T17" fmla="*/ 39 h 104"/>
                <a:gd name="T18" fmla="*/ 15 w 157"/>
                <a:gd name="T19" fmla="*/ 69 h 104"/>
                <a:gd name="T20" fmla="*/ 19 w 157"/>
                <a:gd name="T21" fmla="*/ 69 h 104"/>
                <a:gd name="T22" fmla="*/ 23 w 157"/>
                <a:gd name="T23" fmla="*/ 100 h 104"/>
                <a:gd name="T24" fmla="*/ 119 w 157"/>
                <a:gd name="T25" fmla="*/ 96 h 104"/>
                <a:gd name="T26" fmla="*/ 126 w 157"/>
                <a:gd name="T27" fmla="*/ 104 h 104"/>
                <a:gd name="T28" fmla="*/ 138 w 157"/>
                <a:gd name="T29" fmla="*/ 85 h 104"/>
                <a:gd name="T30" fmla="*/ 134 w 157"/>
                <a:gd name="T31" fmla="*/ 69 h 104"/>
                <a:gd name="T32" fmla="*/ 149 w 157"/>
                <a:gd name="T33" fmla="*/ 65 h 104"/>
                <a:gd name="T34" fmla="*/ 157 w 157"/>
                <a:gd name="T35" fmla="*/ 54 h 104"/>
                <a:gd name="T36" fmla="*/ 157 w 157"/>
                <a:gd name="T37" fmla="*/ 46 h 104"/>
                <a:gd name="T38" fmla="*/ 157 w 157"/>
                <a:gd name="T39" fmla="*/ 50 h 10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57" h="104">
                  <a:moveTo>
                    <a:pt x="157" y="46"/>
                  </a:moveTo>
                  <a:lnTo>
                    <a:pt x="142" y="35"/>
                  </a:lnTo>
                  <a:lnTo>
                    <a:pt x="134" y="27"/>
                  </a:lnTo>
                  <a:lnTo>
                    <a:pt x="126" y="0"/>
                  </a:lnTo>
                  <a:lnTo>
                    <a:pt x="4" y="4"/>
                  </a:lnTo>
                  <a:lnTo>
                    <a:pt x="0" y="4"/>
                  </a:lnTo>
                  <a:lnTo>
                    <a:pt x="4" y="16"/>
                  </a:lnTo>
                  <a:lnTo>
                    <a:pt x="0" y="31"/>
                  </a:lnTo>
                  <a:lnTo>
                    <a:pt x="4" y="39"/>
                  </a:lnTo>
                  <a:lnTo>
                    <a:pt x="15" y="69"/>
                  </a:lnTo>
                  <a:lnTo>
                    <a:pt x="19" y="69"/>
                  </a:lnTo>
                  <a:lnTo>
                    <a:pt x="23" y="100"/>
                  </a:lnTo>
                  <a:lnTo>
                    <a:pt x="119" y="96"/>
                  </a:lnTo>
                  <a:lnTo>
                    <a:pt x="126" y="104"/>
                  </a:lnTo>
                  <a:lnTo>
                    <a:pt x="138" y="85"/>
                  </a:lnTo>
                  <a:lnTo>
                    <a:pt x="134" y="69"/>
                  </a:lnTo>
                  <a:lnTo>
                    <a:pt x="149" y="65"/>
                  </a:lnTo>
                  <a:lnTo>
                    <a:pt x="157" y="54"/>
                  </a:lnTo>
                  <a:lnTo>
                    <a:pt x="157" y="46"/>
                  </a:lnTo>
                  <a:lnTo>
                    <a:pt x="157" y="5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183" name="Freeform 186"/>
            <p:cNvSpPr>
              <a:spLocks/>
            </p:cNvSpPr>
            <p:nvPr/>
          </p:nvSpPr>
          <p:spPr bwMode="auto">
            <a:xfrm>
              <a:off x="2038" y="1570"/>
              <a:ext cx="188" cy="104"/>
            </a:xfrm>
            <a:custGeom>
              <a:avLst/>
              <a:gdLst>
                <a:gd name="T0" fmla="*/ 188 w 188"/>
                <a:gd name="T1" fmla="*/ 104 h 104"/>
                <a:gd name="T2" fmla="*/ 0 w 188"/>
                <a:gd name="T3" fmla="*/ 100 h 104"/>
                <a:gd name="T4" fmla="*/ 4 w 188"/>
                <a:gd name="T5" fmla="*/ 0 h 104"/>
                <a:gd name="T6" fmla="*/ 173 w 188"/>
                <a:gd name="T7" fmla="*/ 8 h 104"/>
                <a:gd name="T8" fmla="*/ 180 w 188"/>
                <a:gd name="T9" fmla="*/ 12 h 104"/>
                <a:gd name="T10" fmla="*/ 180 w 188"/>
                <a:gd name="T11" fmla="*/ 16 h 104"/>
                <a:gd name="T12" fmla="*/ 176 w 188"/>
                <a:gd name="T13" fmla="*/ 23 h 104"/>
                <a:gd name="T14" fmla="*/ 188 w 188"/>
                <a:gd name="T15" fmla="*/ 35 h 104"/>
                <a:gd name="T16" fmla="*/ 188 w 188"/>
                <a:gd name="T17" fmla="*/ 104 h 1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8" h="104">
                  <a:moveTo>
                    <a:pt x="188" y="104"/>
                  </a:moveTo>
                  <a:lnTo>
                    <a:pt x="0" y="100"/>
                  </a:lnTo>
                  <a:lnTo>
                    <a:pt x="4" y="0"/>
                  </a:lnTo>
                  <a:lnTo>
                    <a:pt x="173" y="8"/>
                  </a:lnTo>
                  <a:lnTo>
                    <a:pt x="180" y="12"/>
                  </a:lnTo>
                  <a:lnTo>
                    <a:pt x="180" y="16"/>
                  </a:lnTo>
                  <a:lnTo>
                    <a:pt x="176" y="23"/>
                  </a:lnTo>
                  <a:lnTo>
                    <a:pt x="188" y="35"/>
                  </a:lnTo>
                  <a:lnTo>
                    <a:pt x="188" y="104"/>
                  </a:lnTo>
                  <a:close/>
                </a:path>
              </a:pathLst>
            </a:custGeom>
            <a:solidFill>
              <a:srgbClr val="FF4500"/>
            </a:solidFill>
            <a:ln w="6350">
              <a:solidFill>
                <a:srgbClr val="FF4500"/>
              </a:solidFill>
              <a:prstDash val="solid"/>
              <a:round/>
              <a:headEnd/>
              <a:tailEnd/>
            </a:ln>
          </p:spPr>
          <p:txBody>
            <a:bodyPr/>
            <a:lstStyle/>
            <a:p>
              <a:endParaRPr lang="en-US" dirty="0"/>
            </a:p>
          </p:txBody>
        </p:sp>
        <p:sp>
          <p:nvSpPr>
            <p:cNvPr id="106184" name="Freeform 187"/>
            <p:cNvSpPr>
              <a:spLocks/>
            </p:cNvSpPr>
            <p:nvPr/>
          </p:nvSpPr>
          <p:spPr bwMode="auto">
            <a:xfrm>
              <a:off x="2038" y="1570"/>
              <a:ext cx="188" cy="108"/>
            </a:xfrm>
            <a:custGeom>
              <a:avLst/>
              <a:gdLst>
                <a:gd name="T0" fmla="*/ 188 w 188"/>
                <a:gd name="T1" fmla="*/ 104 h 108"/>
                <a:gd name="T2" fmla="*/ 0 w 188"/>
                <a:gd name="T3" fmla="*/ 100 h 108"/>
                <a:gd name="T4" fmla="*/ 4 w 188"/>
                <a:gd name="T5" fmla="*/ 0 h 108"/>
                <a:gd name="T6" fmla="*/ 173 w 188"/>
                <a:gd name="T7" fmla="*/ 8 h 108"/>
                <a:gd name="T8" fmla="*/ 180 w 188"/>
                <a:gd name="T9" fmla="*/ 12 h 108"/>
                <a:gd name="T10" fmla="*/ 180 w 188"/>
                <a:gd name="T11" fmla="*/ 16 h 108"/>
                <a:gd name="T12" fmla="*/ 176 w 188"/>
                <a:gd name="T13" fmla="*/ 23 h 108"/>
                <a:gd name="T14" fmla="*/ 188 w 188"/>
                <a:gd name="T15" fmla="*/ 35 h 108"/>
                <a:gd name="T16" fmla="*/ 188 w 188"/>
                <a:gd name="T17" fmla="*/ 104 h 108"/>
                <a:gd name="T18" fmla="*/ 188 w 188"/>
                <a:gd name="T19" fmla="*/ 108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8" h="108">
                  <a:moveTo>
                    <a:pt x="188" y="104"/>
                  </a:moveTo>
                  <a:lnTo>
                    <a:pt x="0" y="100"/>
                  </a:lnTo>
                  <a:lnTo>
                    <a:pt x="4" y="0"/>
                  </a:lnTo>
                  <a:lnTo>
                    <a:pt x="173" y="8"/>
                  </a:lnTo>
                  <a:lnTo>
                    <a:pt x="180" y="12"/>
                  </a:lnTo>
                  <a:lnTo>
                    <a:pt x="180" y="16"/>
                  </a:lnTo>
                  <a:lnTo>
                    <a:pt x="176" y="23"/>
                  </a:lnTo>
                  <a:lnTo>
                    <a:pt x="188" y="35"/>
                  </a:lnTo>
                  <a:lnTo>
                    <a:pt x="188" y="104"/>
                  </a:lnTo>
                  <a:lnTo>
                    <a:pt x="188" y="10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185" name="Freeform 188"/>
            <p:cNvSpPr>
              <a:spLocks/>
            </p:cNvSpPr>
            <p:nvPr/>
          </p:nvSpPr>
          <p:spPr bwMode="auto">
            <a:xfrm>
              <a:off x="2360" y="1590"/>
              <a:ext cx="187" cy="95"/>
            </a:xfrm>
            <a:custGeom>
              <a:avLst/>
              <a:gdLst>
                <a:gd name="T0" fmla="*/ 172 w 187"/>
                <a:gd name="T1" fmla="*/ 30 h 95"/>
                <a:gd name="T2" fmla="*/ 168 w 187"/>
                <a:gd name="T3" fmla="*/ 15 h 95"/>
                <a:gd name="T4" fmla="*/ 160 w 187"/>
                <a:gd name="T5" fmla="*/ 7 h 95"/>
                <a:gd name="T6" fmla="*/ 149 w 187"/>
                <a:gd name="T7" fmla="*/ 11 h 95"/>
                <a:gd name="T8" fmla="*/ 141 w 187"/>
                <a:gd name="T9" fmla="*/ 11 h 95"/>
                <a:gd name="T10" fmla="*/ 126 w 187"/>
                <a:gd name="T11" fmla="*/ 7 h 95"/>
                <a:gd name="T12" fmla="*/ 118 w 187"/>
                <a:gd name="T13" fmla="*/ 0 h 95"/>
                <a:gd name="T14" fmla="*/ 111 w 187"/>
                <a:gd name="T15" fmla="*/ 0 h 95"/>
                <a:gd name="T16" fmla="*/ 111 w 187"/>
                <a:gd name="T17" fmla="*/ 11 h 95"/>
                <a:gd name="T18" fmla="*/ 95 w 187"/>
                <a:gd name="T19" fmla="*/ 15 h 95"/>
                <a:gd name="T20" fmla="*/ 95 w 187"/>
                <a:gd name="T21" fmla="*/ 19 h 95"/>
                <a:gd name="T22" fmla="*/ 84 w 187"/>
                <a:gd name="T23" fmla="*/ 42 h 95"/>
                <a:gd name="T24" fmla="*/ 72 w 187"/>
                <a:gd name="T25" fmla="*/ 34 h 95"/>
                <a:gd name="T26" fmla="*/ 69 w 187"/>
                <a:gd name="T27" fmla="*/ 46 h 95"/>
                <a:gd name="T28" fmla="*/ 65 w 187"/>
                <a:gd name="T29" fmla="*/ 42 h 95"/>
                <a:gd name="T30" fmla="*/ 57 w 187"/>
                <a:gd name="T31" fmla="*/ 49 h 95"/>
                <a:gd name="T32" fmla="*/ 46 w 187"/>
                <a:gd name="T33" fmla="*/ 42 h 95"/>
                <a:gd name="T34" fmla="*/ 46 w 187"/>
                <a:gd name="T35" fmla="*/ 49 h 95"/>
                <a:gd name="T36" fmla="*/ 38 w 187"/>
                <a:gd name="T37" fmla="*/ 46 h 95"/>
                <a:gd name="T38" fmla="*/ 34 w 187"/>
                <a:gd name="T39" fmla="*/ 49 h 95"/>
                <a:gd name="T40" fmla="*/ 34 w 187"/>
                <a:gd name="T41" fmla="*/ 61 h 95"/>
                <a:gd name="T42" fmla="*/ 23 w 187"/>
                <a:gd name="T43" fmla="*/ 65 h 95"/>
                <a:gd name="T44" fmla="*/ 23 w 187"/>
                <a:gd name="T45" fmla="*/ 76 h 95"/>
                <a:gd name="T46" fmla="*/ 11 w 187"/>
                <a:gd name="T47" fmla="*/ 72 h 95"/>
                <a:gd name="T48" fmla="*/ 7 w 187"/>
                <a:gd name="T49" fmla="*/ 80 h 95"/>
                <a:gd name="T50" fmla="*/ 7 w 187"/>
                <a:gd name="T51" fmla="*/ 88 h 95"/>
                <a:gd name="T52" fmla="*/ 0 w 187"/>
                <a:gd name="T53" fmla="*/ 95 h 95"/>
                <a:gd name="T54" fmla="*/ 38 w 187"/>
                <a:gd name="T55" fmla="*/ 92 h 95"/>
                <a:gd name="T56" fmla="*/ 34 w 187"/>
                <a:gd name="T57" fmla="*/ 88 h 95"/>
                <a:gd name="T58" fmla="*/ 149 w 187"/>
                <a:gd name="T59" fmla="*/ 76 h 95"/>
                <a:gd name="T60" fmla="*/ 160 w 187"/>
                <a:gd name="T61" fmla="*/ 72 h 95"/>
                <a:gd name="T62" fmla="*/ 187 w 187"/>
                <a:gd name="T63" fmla="*/ 42 h 95"/>
                <a:gd name="T64" fmla="*/ 172 w 187"/>
                <a:gd name="T65" fmla="*/ 30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87" h="95">
                  <a:moveTo>
                    <a:pt x="172" y="30"/>
                  </a:moveTo>
                  <a:lnTo>
                    <a:pt x="168" y="15"/>
                  </a:lnTo>
                  <a:lnTo>
                    <a:pt x="160" y="7"/>
                  </a:lnTo>
                  <a:lnTo>
                    <a:pt x="149" y="11"/>
                  </a:lnTo>
                  <a:lnTo>
                    <a:pt x="141" y="11"/>
                  </a:lnTo>
                  <a:lnTo>
                    <a:pt x="126" y="7"/>
                  </a:lnTo>
                  <a:lnTo>
                    <a:pt x="118" y="0"/>
                  </a:lnTo>
                  <a:lnTo>
                    <a:pt x="111" y="0"/>
                  </a:lnTo>
                  <a:lnTo>
                    <a:pt x="111" y="11"/>
                  </a:lnTo>
                  <a:lnTo>
                    <a:pt x="95" y="15"/>
                  </a:lnTo>
                  <a:lnTo>
                    <a:pt x="95" y="19"/>
                  </a:lnTo>
                  <a:lnTo>
                    <a:pt x="84" y="42"/>
                  </a:lnTo>
                  <a:lnTo>
                    <a:pt x="72" y="34"/>
                  </a:lnTo>
                  <a:lnTo>
                    <a:pt x="69" y="46"/>
                  </a:lnTo>
                  <a:lnTo>
                    <a:pt x="65" y="42"/>
                  </a:lnTo>
                  <a:lnTo>
                    <a:pt x="57" y="49"/>
                  </a:lnTo>
                  <a:lnTo>
                    <a:pt x="46" y="42"/>
                  </a:lnTo>
                  <a:lnTo>
                    <a:pt x="46" y="49"/>
                  </a:lnTo>
                  <a:lnTo>
                    <a:pt x="38" y="46"/>
                  </a:lnTo>
                  <a:lnTo>
                    <a:pt x="34" y="49"/>
                  </a:lnTo>
                  <a:lnTo>
                    <a:pt x="34" y="61"/>
                  </a:lnTo>
                  <a:lnTo>
                    <a:pt x="23" y="65"/>
                  </a:lnTo>
                  <a:lnTo>
                    <a:pt x="23" y="76"/>
                  </a:lnTo>
                  <a:lnTo>
                    <a:pt x="11" y="72"/>
                  </a:lnTo>
                  <a:lnTo>
                    <a:pt x="7" y="80"/>
                  </a:lnTo>
                  <a:lnTo>
                    <a:pt x="7" y="88"/>
                  </a:lnTo>
                  <a:lnTo>
                    <a:pt x="0" y="95"/>
                  </a:lnTo>
                  <a:lnTo>
                    <a:pt x="38" y="92"/>
                  </a:lnTo>
                  <a:lnTo>
                    <a:pt x="34" y="88"/>
                  </a:lnTo>
                  <a:lnTo>
                    <a:pt x="149" y="76"/>
                  </a:lnTo>
                  <a:lnTo>
                    <a:pt x="160" y="72"/>
                  </a:lnTo>
                  <a:lnTo>
                    <a:pt x="187" y="42"/>
                  </a:lnTo>
                  <a:lnTo>
                    <a:pt x="172" y="30"/>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186" name="Freeform 189"/>
            <p:cNvSpPr>
              <a:spLocks/>
            </p:cNvSpPr>
            <p:nvPr/>
          </p:nvSpPr>
          <p:spPr bwMode="auto">
            <a:xfrm>
              <a:off x="2360" y="1590"/>
              <a:ext cx="187" cy="95"/>
            </a:xfrm>
            <a:custGeom>
              <a:avLst/>
              <a:gdLst>
                <a:gd name="T0" fmla="*/ 172 w 187"/>
                <a:gd name="T1" fmla="*/ 30 h 95"/>
                <a:gd name="T2" fmla="*/ 168 w 187"/>
                <a:gd name="T3" fmla="*/ 15 h 95"/>
                <a:gd name="T4" fmla="*/ 160 w 187"/>
                <a:gd name="T5" fmla="*/ 7 h 95"/>
                <a:gd name="T6" fmla="*/ 149 w 187"/>
                <a:gd name="T7" fmla="*/ 11 h 95"/>
                <a:gd name="T8" fmla="*/ 141 w 187"/>
                <a:gd name="T9" fmla="*/ 11 h 95"/>
                <a:gd name="T10" fmla="*/ 126 w 187"/>
                <a:gd name="T11" fmla="*/ 7 h 95"/>
                <a:gd name="T12" fmla="*/ 118 w 187"/>
                <a:gd name="T13" fmla="*/ 0 h 95"/>
                <a:gd name="T14" fmla="*/ 111 w 187"/>
                <a:gd name="T15" fmla="*/ 0 h 95"/>
                <a:gd name="T16" fmla="*/ 111 w 187"/>
                <a:gd name="T17" fmla="*/ 11 h 95"/>
                <a:gd name="T18" fmla="*/ 95 w 187"/>
                <a:gd name="T19" fmla="*/ 15 h 95"/>
                <a:gd name="T20" fmla="*/ 95 w 187"/>
                <a:gd name="T21" fmla="*/ 19 h 95"/>
                <a:gd name="T22" fmla="*/ 84 w 187"/>
                <a:gd name="T23" fmla="*/ 42 h 95"/>
                <a:gd name="T24" fmla="*/ 72 w 187"/>
                <a:gd name="T25" fmla="*/ 34 h 95"/>
                <a:gd name="T26" fmla="*/ 69 w 187"/>
                <a:gd name="T27" fmla="*/ 46 h 95"/>
                <a:gd name="T28" fmla="*/ 65 w 187"/>
                <a:gd name="T29" fmla="*/ 42 h 95"/>
                <a:gd name="T30" fmla="*/ 57 w 187"/>
                <a:gd name="T31" fmla="*/ 49 h 95"/>
                <a:gd name="T32" fmla="*/ 46 w 187"/>
                <a:gd name="T33" fmla="*/ 42 h 95"/>
                <a:gd name="T34" fmla="*/ 46 w 187"/>
                <a:gd name="T35" fmla="*/ 49 h 95"/>
                <a:gd name="T36" fmla="*/ 38 w 187"/>
                <a:gd name="T37" fmla="*/ 46 h 95"/>
                <a:gd name="T38" fmla="*/ 34 w 187"/>
                <a:gd name="T39" fmla="*/ 49 h 95"/>
                <a:gd name="T40" fmla="*/ 34 w 187"/>
                <a:gd name="T41" fmla="*/ 61 h 95"/>
                <a:gd name="T42" fmla="*/ 23 w 187"/>
                <a:gd name="T43" fmla="*/ 65 h 95"/>
                <a:gd name="T44" fmla="*/ 23 w 187"/>
                <a:gd name="T45" fmla="*/ 76 h 95"/>
                <a:gd name="T46" fmla="*/ 11 w 187"/>
                <a:gd name="T47" fmla="*/ 72 h 95"/>
                <a:gd name="T48" fmla="*/ 7 w 187"/>
                <a:gd name="T49" fmla="*/ 80 h 95"/>
                <a:gd name="T50" fmla="*/ 7 w 187"/>
                <a:gd name="T51" fmla="*/ 88 h 95"/>
                <a:gd name="T52" fmla="*/ 0 w 187"/>
                <a:gd name="T53" fmla="*/ 95 h 95"/>
                <a:gd name="T54" fmla="*/ 38 w 187"/>
                <a:gd name="T55" fmla="*/ 92 h 95"/>
                <a:gd name="T56" fmla="*/ 34 w 187"/>
                <a:gd name="T57" fmla="*/ 88 h 95"/>
                <a:gd name="T58" fmla="*/ 149 w 187"/>
                <a:gd name="T59" fmla="*/ 76 h 95"/>
                <a:gd name="T60" fmla="*/ 160 w 187"/>
                <a:gd name="T61" fmla="*/ 72 h 95"/>
                <a:gd name="T62" fmla="*/ 187 w 187"/>
                <a:gd name="T63" fmla="*/ 42 h 95"/>
                <a:gd name="T64" fmla="*/ 172 w 187"/>
                <a:gd name="T65" fmla="*/ 30 h 95"/>
                <a:gd name="T66" fmla="*/ 172 w 187"/>
                <a:gd name="T67" fmla="*/ 34 h 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87" h="95">
                  <a:moveTo>
                    <a:pt x="172" y="30"/>
                  </a:moveTo>
                  <a:lnTo>
                    <a:pt x="168" y="15"/>
                  </a:lnTo>
                  <a:lnTo>
                    <a:pt x="160" y="7"/>
                  </a:lnTo>
                  <a:lnTo>
                    <a:pt x="149" y="11"/>
                  </a:lnTo>
                  <a:lnTo>
                    <a:pt x="141" y="11"/>
                  </a:lnTo>
                  <a:lnTo>
                    <a:pt x="126" y="7"/>
                  </a:lnTo>
                  <a:lnTo>
                    <a:pt x="118" y="0"/>
                  </a:lnTo>
                  <a:lnTo>
                    <a:pt x="111" y="0"/>
                  </a:lnTo>
                  <a:lnTo>
                    <a:pt x="111" y="11"/>
                  </a:lnTo>
                  <a:lnTo>
                    <a:pt x="95" y="15"/>
                  </a:lnTo>
                  <a:lnTo>
                    <a:pt x="95" y="19"/>
                  </a:lnTo>
                  <a:lnTo>
                    <a:pt x="84" y="42"/>
                  </a:lnTo>
                  <a:lnTo>
                    <a:pt x="72" y="34"/>
                  </a:lnTo>
                  <a:lnTo>
                    <a:pt x="69" y="46"/>
                  </a:lnTo>
                  <a:lnTo>
                    <a:pt x="65" y="42"/>
                  </a:lnTo>
                  <a:lnTo>
                    <a:pt x="57" y="49"/>
                  </a:lnTo>
                  <a:lnTo>
                    <a:pt x="46" y="42"/>
                  </a:lnTo>
                  <a:lnTo>
                    <a:pt x="46" y="49"/>
                  </a:lnTo>
                  <a:lnTo>
                    <a:pt x="38" y="46"/>
                  </a:lnTo>
                  <a:lnTo>
                    <a:pt x="34" y="49"/>
                  </a:lnTo>
                  <a:lnTo>
                    <a:pt x="34" y="61"/>
                  </a:lnTo>
                  <a:lnTo>
                    <a:pt x="23" y="65"/>
                  </a:lnTo>
                  <a:lnTo>
                    <a:pt x="23" y="76"/>
                  </a:lnTo>
                  <a:lnTo>
                    <a:pt x="11" y="72"/>
                  </a:lnTo>
                  <a:lnTo>
                    <a:pt x="7" y="80"/>
                  </a:lnTo>
                  <a:lnTo>
                    <a:pt x="7" y="88"/>
                  </a:lnTo>
                  <a:lnTo>
                    <a:pt x="0" y="95"/>
                  </a:lnTo>
                  <a:lnTo>
                    <a:pt x="38" y="92"/>
                  </a:lnTo>
                  <a:lnTo>
                    <a:pt x="34" y="88"/>
                  </a:lnTo>
                  <a:lnTo>
                    <a:pt x="149" y="76"/>
                  </a:lnTo>
                  <a:lnTo>
                    <a:pt x="160" y="72"/>
                  </a:lnTo>
                  <a:lnTo>
                    <a:pt x="187" y="42"/>
                  </a:lnTo>
                  <a:lnTo>
                    <a:pt x="172" y="30"/>
                  </a:lnTo>
                  <a:lnTo>
                    <a:pt x="172" y="3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187" name="Freeform 190"/>
            <p:cNvSpPr>
              <a:spLocks/>
            </p:cNvSpPr>
            <p:nvPr/>
          </p:nvSpPr>
          <p:spPr bwMode="auto">
            <a:xfrm>
              <a:off x="2245" y="1800"/>
              <a:ext cx="141" cy="127"/>
            </a:xfrm>
            <a:custGeom>
              <a:avLst/>
              <a:gdLst>
                <a:gd name="T0" fmla="*/ 126 w 141"/>
                <a:gd name="T1" fmla="*/ 115 h 127"/>
                <a:gd name="T2" fmla="*/ 130 w 141"/>
                <a:gd name="T3" fmla="*/ 108 h 127"/>
                <a:gd name="T4" fmla="*/ 138 w 141"/>
                <a:gd name="T5" fmla="*/ 88 h 127"/>
                <a:gd name="T6" fmla="*/ 118 w 141"/>
                <a:gd name="T7" fmla="*/ 96 h 127"/>
                <a:gd name="T8" fmla="*/ 122 w 141"/>
                <a:gd name="T9" fmla="*/ 88 h 127"/>
                <a:gd name="T10" fmla="*/ 103 w 141"/>
                <a:gd name="T11" fmla="*/ 92 h 127"/>
                <a:gd name="T12" fmla="*/ 126 w 141"/>
                <a:gd name="T13" fmla="*/ 88 h 127"/>
                <a:gd name="T14" fmla="*/ 118 w 141"/>
                <a:gd name="T15" fmla="*/ 62 h 127"/>
                <a:gd name="T16" fmla="*/ 65 w 141"/>
                <a:gd name="T17" fmla="*/ 58 h 127"/>
                <a:gd name="T18" fmla="*/ 69 w 141"/>
                <a:gd name="T19" fmla="*/ 46 h 127"/>
                <a:gd name="T20" fmla="*/ 73 w 141"/>
                <a:gd name="T21" fmla="*/ 39 h 127"/>
                <a:gd name="T22" fmla="*/ 76 w 141"/>
                <a:gd name="T23" fmla="*/ 27 h 127"/>
                <a:gd name="T24" fmla="*/ 80 w 141"/>
                <a:gd name="T25" fmla="*/ 16 h 127"/>
                <a:gd name="T26" fmla="*/ 80 w 141"/>
                <a:gd name="T27" fmla="*/ 12 h 127"/>
                <a:gd name="T28" fmla="*/ 76 w 141"/>
                <a:gd name="T29" fmla="*/ 0 h 127"/>
                <a:gd name="T30" fmla="*/ 0 w 141"/>
                <a:gd name="T31" fmla="*/ 35 h 127"/>
                <a:gd name="T32" fmla="*/ 8 w 141"/>
                <a:gd name="T33" fmla="*/ 100 h 127"/>
                <a:gd name="T34" fmla="*/ 27 w 141"/>
                <a:gd name="T35" fmla="*/ 108 h 127"/>
                <a:gd name="T36" fmla="*/ 69 w 141"/>
                <a:gd name="T37" fmla="*/ 111 h 127"/>
                <a:gd name="T38" fmla="*/ 61 w 141"/>
                <a:gd name="T39" fmla="*/ 104 h 127"/>
                <a:gd name="T40" fmla="*/ 69 w 141"/>
                <a:gd name="T41" fmla="*/ 108 h 127"/>
                <a:gd name="T42" fmla="*/ 80 w 141"/>
                <a:gd name="T43" fmla="*/ 115 h 127"/>
                <a:gd name="T44" fmla="*/ 80 w 141"/>
                <a:gd name="T45" fmla="*/ 119 h 127"/>
                <a:gd name="T46" fmla="*/ 80 w 141"/>
                <a:gd name="T47" fmla="*/ 123 h 127"/>
                <a:gd name="T48" fmla="*/ 103 w 141"/>
                <a:gd name="T49" fmla="*/ 119 h 127"/>
                <a:gd name="T50" fmla="*/ 115 w 141"/>
                <a:gd name="T51" fmla="*/ 123 h 127"/>
                <a:gd name="T52" fmla="*/ 107 w 141"/>
                <a:gd name="T53" fmla="*/ 111 h 127"/>
                <a:gd name="T54" fmla="*/ 107 w 141"/>
                <a:gd name="T55" fmla="*/ 100 h 127"/>
                <a:gd name="T56" fmla="*/ 115 w 141"/>
                <a:gd name="T57" fmla="*/ 111 h 127"/>
                <a:gd name="T58" fmla="*/ 122 w 141"/>
                <a:gd name="T59" fmla="*/ 119 h 127"/>
                <a:gd name="T60" fmla="*/ 134 w 141"/>
                <a:gd name="T61" fmla="*/ 123 h 127"/>
                <a:gd name="T62" fmla="*/ 141 w 141"/>
                <a:gd name="T63" fmla="*/ 127 h 12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1" h="127">
                  <a:moveTo>
                    <a:pt x="141" y="119"/>
                  </a:moveTo>
                  <a:lnTo>
                    <a:pt x="126" y="115"/>
                  </a:lnTo>
                  <a:lnTo>
                    <a:pt x="122" y="104"/>
                  </a:lnTo>
                  <a:lnTo>
                    <a:pt x="130" y="108"/>
                  </a:lnTo>
                  <a:lnTo>
                    <a:pt x="134" y="104"/>
                  </a:lnTo>
                  <a:lnTo>
                    <a:pt x="138" y="88"/>
                  </a:lnTo>
                  <a:lnTo>
                    <a:pt x="122" y="100"/>
                  </a:lnTo>
                  <a:lnTo>
                    <a:pt x="118" y="96"/>
                  </a:lnTo>
                  <a:lnTo>
                    <a:pt x="122" y="92"/>
                  </a:lnTo>
                  <a:lnTo>
                    <a:pt x="122" y="88"/>
                  </a:lnTo>
                  <a:lnTo>
                    <a:pt x="111" y="96"/>
                  </a:lnTo>
                  <a:lnTo>
                    <a:pt x="103" y="92"/>
                  </a:lnTo>
                  <a:lnTo>
                    <a:pt x="107" y="85"/>
                  </a:lnTo>
                  <a:lnTo>
                    <a:pt x="126" y="88"/>
                  </a:lnTo>
                  <a:lnTo>
                    <a:pt x="118" y="73"/>
                  </a:lnTo>
                  <a:lnTo>
                    <a:pt x="118" y="62"/>
                  </a:lnTo>
                  <a:lnTo>
                    <a:pt x="69" y="65"/>
                  </a:lnTo>
                  <a:lnTo>
                    <a:pt x="65" y="58"/>
                  </a:lnTo>
                  <a:lnTo>
                    <a:pt x="73" y="46"/>
                  </a:lnTo>
                  <a:lnTo>
                    <a:pt x="69" y="46"/>
                  </a:lnTo>
                  <a:lnTo>
                    <a:pt x="76" y="42"/>
                  </a:lnTo>
                  <a:lnTo>
                    <a:pt x="73" y="39"/>
                  </a:lnTo>
                  <a:lnTo>
                    <a:pt x="84" y="27"/>
                  </a:lnTo>
                  <a:lnTo>
                    <a:pt x="76" y="27"/>
                  </a:lnTo>
                  <a:lnTo>
                    <a:pt x="84" y="19"/>
                  </a:lnTo>
                  <a:lnTo>
                    <a:pt x="80" y="16"/>
                  </a:lnTo>
                  <a:lnTo>
                    <a:pt x="84" y="16"/>
                  </a:lnTo>
                  <a:lnTo>
                    <a:pt x="80" y="12"/>
                  </a:lnTo>
                  <a:lnTo>
                    <a:pt x="76" y="12"/>
                  </a:lnTo>
                  <a:lnTo>
                    <a:pt x="76" y="0"/>
                  </a:lnTo>
                  <a:lnTo>
                    <a:pt x="0" y="4"/>
                  </a:lnTo>
                  <a:lnTo>
                    <a:pt x="0" y="35"/>
                  </a:lnTo>
                  <a:lnTo>
                    <a:pt x="15" y="65"/>
                  </a:lnTo>
                  <a:lnTo>
                    <a:pt x="8" y="100"/>
                  </a:lnTo>
                  <a:lnTo>
                    <a:pt x="8" y="111"/>
                  </a:lnTo>
                  <a:lnTo>
                    <a:pt x="27" y="108"/>
                  </a:lnTo>
                  <a:lnTo>
                    <a:pt x="65" y="115"/>
                  </a:lnTo>
                  <a:lnTo>
                    <a:pt x="69" y="111"/>
                  </a:lnTo>
                  <a:lnTo>
                    <a:pt x="53" y="108"/>
                  </a:lnTo>
                  <a:lnTo>
                    <a:pt x="61" y="104"/>
                  </a:lnTo>
                  <a:lnTo>
                    <a:pt x="61" y="108"/>
                  </a:lnTo>
                  <a:lnTo>
                    <a:pt x="69" y="108"/>
                  </a:lnTo>
                  <a:lnTo>
                    <a:pt x="73" y="115"/>
                  </a:lnTo>
                  <a:lnTo>
                    <a:pt x="80" y="115"/>
                  </a:lnTo>
                  <a:lnTo>
                    <a:pt x="84" y="123"/>
                  </a:lnTo>
                  <a:lnTo>
                    <a:pt x="80" y="119"/>
                  </a:lnTo>
                  <a:lnTo>
                    <a:pt x="76" y="119"/>
                  </a:lnTo>
                  <a:lnTo>
                    <a:pt x="80" y="123"/>
                  </a:lnTo>
                  <a:lnTo>
                    <a:pt x="92" y="127"/>
                  </a:lnTo>
                  <a:lnTo>
                    <a:pt x="103" y="119"/>
                  </a:lnTo>
                  <a:lnTo>
                    <a:pt x="111" y="127"/>
                  </a:lnTo>
                  <a:lnTo>
                    <a:pt x="115" y="123"/>
                  </a:lnTo>
                  <a:lnTo>
                    <a:pt x="115" y="115"/>
                  </a:lnTo>
                  <a:lnTo>
                    <a:pt x="107" y="111"/>
                  </a:lnTo>
                  <a:lnTo>
                    <a:pt x="103" y="108"/>
                  </a:lnTo>
                  <a:lnTo>
                    <a:pt x="107" y="100"/>
                  </a:lnTo>
                  <a:lnTo>
                    <a:pt x="111" y="111"/>
                  </a:lnTo>
                  <a:lnTo>
                    <a:pt x="115" y="111"/>
                  </a:lnTo>
                  <a:lnTo>
                    <a:pt x="115" y="108"/>
                  </a:lnTo>
                  <a:lnTo>
                    <a:pt x="122" y="119"/>
                  </a:lnTo>
                  <a:lnTo>
                    <a:pt x="126" y="115"/>
                  </a:lnTo>
                  <a:lnTo>
                    <a:pt x="134" y="123"/>
                  </a:lnTo>
                  <a:lnTo>
                    <a:pt x="138" y="123"/>
                  </a:lnTo>
                  <a:lnTo>
                    <a:pt x="141" y="127"/>
                  </a:lnTo>
                  <a:lnTo>
                    <a:pt x="141" y="119"/>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188" name="Freeform 191"/>
            <p:cNvSpPr>
              <a:spLocks/>
            </p:cNvSpPr>
            <p:nvPr/>
          </p:nvSpPr>
          <p:spPr bwMode="auto">
            <a:xfrm>
              <a:off x="2245" y="1800"/>
              <a:ext cx="141" cy="127"/>
            </a:xfrm>
            <a:custGeom>
              <a:avLst/>
              <a:gdLst>
                <a:gd name="T0" fmla="*/ 126 w 141"/>
                <a:gd name="T1" fmla="*/ 115 h 127"/>
                <a:gd name="T2" fmla="*/ 130 w 141"/>
                <a:gd name="T3" fmla="*/ 108 h 127"/>
                <a:gd name="T4" fmla="*/ 138 w 141"/>
                <a:gd name="T5" fmla="*/ 88 h 127"/>
                <a:gd name="T6" fmla="*/ 118 w 141"/>
                <a:gd name="T7" fmla="*/ 96 h 127"/>
                <a:gd name="T8" fmla="*/ 122 w 141"/>
                <a:gd name="T9" fmla="*/ 88 h 127"/>
                <a:gd name="T10" fmla="*/ 103 w 141"/>
                <a:gd name="T11" fmla="*/ 92 h 127"/>
                <a:gd name="T12" fmla="*/ 126 w 141"/>
                <a:gd name="T13" fmla="*/ 88 h 127"/>
                <a:gd name="T14" fmla="*/ 118 w 141"/>
                <a:gd name="T15" fmla="*/ 62 h 127"/>
                <a:gd name="T16" fmla="*/ 65 w 141"/>
                <a:gd name="T17" fmla="*/ 58 h 127"/>
                <a:gd name="T18" fmla="*/ 69 w 141"/>
                <a:gd name="T19" fmla="*/ 46 h 127"/>
                <a:gd name="T20" fmla="*/ 73 w 141"/>
                <a:gd name="T21" fmla="*/ 39 h 127"/>
                <a:gd name="T22" fmla="*/ 76 w 141"/>
                <a:gd name="T23" fmla="*/ 27 h 127"/>
                <a:gd name="T24" fmla="*/ 80 w 141"/>
                <a:gd name="T25" fmla="*/ 16 h 127"/>
                <a:gd name="T26" fmla="*/ 80 w 141"/>
                <a:gd name="T27" fmla="*/ 12 h 127"/>
                <a:gd name="T28" fmla="*/ 76 w 141"/>
                <a:gd name="T29" fmla="*/ 0 h 127"/>
                <a:gd name="T30" fmla="*/ 0 w 141"/>
                <a:gd name="T31" fmla="*/ 35 h 127"/>
                <a:gd name="T32" fmla="*/ 8 w 141"/>
                <a:gd name="T33" fmla="*/ 100 h 127"/>
                <a:gd name="T34" fmla="*/ 27 w 141"/>
                <a:gd name="T35" fmla="*/ 108 h 127"/>
                <a:gd name="T36" fmla="*/ 69 w 141"/>
                <a:gd name="T37" fmla="*/ 111 h 127"/>
                <a:gd name="T38" fmla="*/ 61 w 141"/>
                <a:gd name="T39" fmla="*/ 104 h 127"/>
                <a:gd name="T40" fmla="*/ 69 w 141"/>
                <a:gd name="T41" fmla="*/ 108 h 127"/>
                <a:gd name="T42" fmla="*/ 80 w 141"/>
                <a:gd name="T43" fmla="*/ 115 h 127"/>
                <a:gd name="T44" fmla="*/ 80 w 141"/>
                <a:gd name="T45" fmla="*/ 119 h 127"/>
                <a:gd name="T46" fmla="*/ 80 w 141"/>
                <a:gd name="T47" fmla="*/ 123 h 127"/>
                <a:gd name="T48" fmla="*/ 103 w 141"/>
                <a:gd name="T49" fmla="*/ 119 h 127"/>
                <a:gd name="T50" fmla="*/ 115 w 141"/>
                <a:gd name="T51" fmla="*/ 123 h 127"/>
                <a:gd name="T52" fmla="*/ 107 w 141"/>
                <a:gd name="T53" fmla="*/ 111 h 127"/>
                <a:gd name="T54" fmla="*/ 107 w 141"/>
                <a:gd name="T55" fmla="*/ 100 h 127"/>
                <a:gd name="T56" fmla="*/ 115 w 141"/>
                <a:gd name="T57" fmla="*/ 111 h 127"/>
                <a:gd name="T58" fmla="*/ 122 w 141"/>
                <a:gd name="T59" fmla="*/ 119 h 127"/>
                <a:gd name="T60" fmla="*/ 134 w 141"/>
                <a:gd name="T61" fmla="*/ 123 h 127"/>
                <a:gd name="T62" fmla="*/ 141 w 141"/>
                <a:gd name="T63" fmla="*/ 127 h 127"/>
                <a:gd name="T64" fmla="*/ 141 w 141"/>
                <a:gd name="T65" fmla="*/ 123 h 1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1" h="127">
                  <a:moveTo>
                    <a:pt x="141" y="119"/>
                  </a:moveTo>
                  <a:lnTo>
                    <a:pt x="126" y="115"/>
                  </a:lnTo>
                  <a:lnTo>
                    <a:pt x="122" y="104"/>
                  </a:lnTo>
                  <a:lnTo>
                    <a:pt x="130" y="108"/>
                  </a:lnTo>
                  <a:lnTo>
                    <a:pt x="134" y="104"/>
                  </a:lnTo>
                  <a:lnTo>
                    <a:pt x="138" y="88"/>
                  </a:lnTo>
                  <a:lnTo>
                    <a:pt x="122" y="100"/>
                  </a:lnTo>
                  <a:lnTo>
                    <a:pt x="118" y="96"/>
                  </a:lnTo>
                  <a:lnTo>
                    <a:pt x="122" y="92"/>
                  </a:lnTo>
                  <a:lnTo>
                    <a:pt x="122" y="88"/>
                  </a:lnTo>
                  <a:lnTo>
                    <a:pt x="111" y="96"/>
                  </a:lnTo>
                  <a:lnTo>
                    <a:pt x="103" y="92"/>
                  </a:lnTo>
                  <a:lnTo>
                    <a:pt x="107" y="85"/>
                  </a:lnTo>
                  <a:lnTo>
                    <a:pt x="126" y="88"/>
                  </a:lnTo>
                  <a:lnTo>
                    <a:pt x="118" y="73"/>
                  </a:lnTo>
                  <a:lnTo>
                    <a:pt x="118" y="62"/>
                  </a:lnTo>
                  <a:lnTo>
                    <a:pt x="69" y="65"/>
                  </a:lnTo>
                  <a:lnTo>
                    <a:pt x="65" y="58"/>
                  </a:lnTo>
                  <a:lnTo>
                    <a:pt x="73" y="46"/>
                  </a:lnTo>
                  <a:lnTo>
                    <a:pt x="69" y="46"/>
                  </a:lnTo>
                  <a:lnTo>
                    <a:pt x="76" y="42"/>
                  </a:lnTo>
                  <a:lnTo>
                    <a:pt x="73" y="39"/>
                  </a:lnTo>
                  <a:lnTo>
                    <a:pt x="84" y="27"/>
                  </a:lnTo>
                  <a:lnTo>
                    <a:pt x="76" y="27"/>
                  </a:lnTo>
                  <a:lnTo>
                    <a:pt x="84" y="19"/>
                  </a:lnTo>
                  <a:lnTo>
                    <a:pt x="80" y="16"/>
                  </a:lnTo>
                  <a:lnTo>
                    <a:pt x="84" y="16"/>
                  </a:lnTo>
                  <a:lnTo>
                    <a:pt x="80" y="12"/>
                  </a:lnTo>
                  <a:lnTo>
                    <a:pt x="76" y="12"/>
                  </a:lnTo>
                  <a:lnTo>
                    <a:pt x="76" y="0"/>
                  </a:lnTo>
                  <a:lnTo>
                    <a:pt x="0" y="4"/>
                  </a:lnTo>
                  <a:lnTo>
                    <a:pt x="0" y="35"/>
                  </a:lnTo>
                  <a:lnTo>
                    <a:pt x="15" y="65"/>
                  </a:lnTo>
                  <a:lnTo>
                    <a:pt x="8" y="100"/>
                  </a:lnTo>
                  <a:lnTo>
                    <a:pt x="8" y="111"/>
                  </a:lnTo>
                  <a:lnTo>
                    <a:pt x="27" y="108"/>
                  </a:lnTo>
                  <a:lnTo>
                    <a:pt x="65" y="115"/>
                  </a:lnTo>
                  <a:lnTo>
                    <a:pt x="69" y="111"/>
                  </a:lnTo>
                  <a:lnTo>
                    <a:pt x="53" y="108"/>
                  </a:lnTo>
                  <a:lnTo>
                    <a:pt x="61" y="104"/>
                  </a:lnTo>
                  <a:lnTo>
                    <a:pt x="61" y="108"/>
                  </a:lnTo>
                  <a:lnTo>
                    <a:pt x="69" y="108"/>
                  </a:lnTo>
                  <a:lnTo>
                    <a:pt x="73" y="115"/>
                  </a:lnTo>
                  <a:lnTo>
                    <a:pt x="80" y="115"/>
                  </a:lnTo>
                  <a:lnTo>
                    <a:pt x="84" y="123"/>
                  </a:lnTo>
                  <a:lnTo>
                    <a:pt x="80" y="119"/>
                  </a:lnTo>
                  <a:lnTo>
                    <a:pt x="76" y="119"/>
                  </a:lnTo>
                  <a:lnTo>
                    <a:pt x="80" y="123"/>
                  </a:lnTo>
                  <a:lnTo>
                    <a:pt x="92" y="127"/>
                  </a:lnTo>
                  <a:lnTo>
                    <a:pt x="103" y="119"/>
                  </a:lnTo>
                  <a:lnTo>
                    <a:pt x="111" y="127"/>
                  </a:lnTo>
                  <a:lnTo>
                    <a:pt x="115" y="123"/>
                  </a:lnTo>
                  <a:lnTo>
                    <a:pt x="115" y="115"/>
                  </a:lnTo>
                  <a:lnTo>
                    <a:pt x="107" y="111"/>
                  </a:lnTo>
                  <a:lnTo>
                    <a:pt x="103" y="108"/>
                  </a:lnTo>
                  <a:lnTo>
                    <a:pt x="107" y="100"/>
                  </a:lnTo>
                  <a:lnTo>
                    <a:pt x="111" y="111"/>
                  </a:lnTo>
                  <a:lnTo>
                    <a:pt x="115" y="111"/>
                  </a:lnTo>
                  <a:lnTo>
                    <a:pt x="115" y="108"/>
                  </a:lnTo>
                  <a:lnTo>
                    <a:pt x="122" y="119"/>
                  </a:lnTo>
                  <a:lnTo>
                    <a:pt x="126" y="115"/>
                  </a:lnTo>
                  <a:lnTo>
                    <a:pt x="134" y="123"/>
                  </a:lnTo>
                  <a:lnTo>
                    <a:pt x="138" y="123"/>
                  </a:lnTo>
                  <a:lnTo>
                    <a:pt x="141" y="127"/>
                  </a:lnTo>
                  <a:lnTo>
                    <a:pt x="141" y="119"/>
                  </a:lnTo>
                  <a:lnTo>
                    <a:pt x="141" y="12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189" name="Freeform 192"/>
            <p:cNvSpPr>
              <a:spLocks/>
            </p:cNvSpPr>
            <p:nvPr/>
          </p:nvSpPr>
          <p:spPr bwMode="auto">
            <a:xfrm>
              <a:off x="2754" y="1252"/>
              <a:ext cx="95" cy="150"/>
            </a:xfrm>
            <a:custGeom>
              <a:avLst/>
              <a:gdLst>
                <a:gd name="T0" fmla="*/ 91 w 95"/>
                <a:gd name="T1" fmla="*/ 73 h 150"/>
                <a:gd name="T2" fmla="*/ 88 w 95"/>
                <a:gd name="T3" fmla="*/ 69 h 150"/>
                <a:gd name="T4" fmla="*/ 95 w 95"/>
                <a:gd name="T5" fmla="*/ 66 h 150"/>
                <a:gd name="T6" fmla="*/ 88 w 95"/>
                <a:gd name="T7" fmla="*/ 62 h 150"/>
                <a:gd name="T8" fmla="*/ 80 w 95"/>
                <a:gd name="T9" fmla="*/ 62 h 150"/>
                <a:gd name="T10" fmla="*/ 76 w 95"/>
                <a:gd name="T11" fmla="*/ 50 h 150"/>
                <a:gd name="T12" fmla="*/ 68 w 95"/>
                <a:gd name="T13" fmla="*/ 50 h 150"/>
                <a:gd name="T14" fmla="*/ 57 w 95"/>
                <a:gd name="T15" fmla="*/ 8 h 150"/>
                <a:gd name="T16" fmla="*/ 45 w 95"/>
                <a:gd name="T17" fmla="*/ 0 h 150"/>
                <a:gd name="T18" fmla="*/ 30 w 95"/>
                <a:gd name="T19" fmla="*/ 12 h 150"/>
                <a:gd name="T20" fmla="*/ 23 w 95"/>
                <a:gd name="T21" fmla="*/ 4 h 150"/>
                <a:gd name="T22" fmla="*/ 11 w 95"/>
                <a:gd name="T23" fmla="*/ 31 h 150"/>
                <a:gd name="T24" fmla="*/ 15 w 95"/>
                <a:gd name="T25" fmla="*/ 58 h 150"/>
                <a:gd name="T26" fmla="*/ 7 w 95"/>
                <a:gd name="T27" fmla="*/ 73 h 150"/>
                <a:gd name="T28" fmla="*/ 11 w 95"/>
                <a:gd name="T29" fmla="*/ 77 h 150"/>
                <a:gd name="T30" fmla="*/ 7 w 95"/>
                <a:gd name="T31" fmla="*/ 77 h 150"/>
                <a:gd name="T32" fmla="*/ 7 w 95"/>
                <a:gd name="T33" fmla="*/ 81 h 150"/>
                <a:gd name="T34" fmla="*/ 0 w 95"/>
                <a:gd name="T35" fmla="*/ 81 h 150"/>
                <a:gd name="T36" fmla="*/ 19 w 95"/>
                <a:gd name="T37" fmla="*/ 138 h 150"/>
                <a:gd name="T38" fmla="*/ 26 w 95"/>
                <a:gd name="T39" fmla="*/ 150 h 150"/>
                <a:gd name="T40" fmla="*/ 34 w 95"/>
                <a:gd name="T41" fmla="*/ 123 h 150"/>
                <a:gd name="T42" fmla="*/ 38 w 95"/>
                <a:gd name="T43" fmla="*/ 119 h 150"/>
                <a:gd name="T44" fmla="*/ 38 w 95"/>
                <a:gd name="T45" fmla="*/ 115 h 150"/>
                <a:gd name="T46" fmla="*/ 45 w 95"/>
                <a:gd name="T47" fmla="*/ 119 h 150"/>
                <a:gd name="T48" fmla="*/ 49 w 95"/>
                <a:gd name="T49" fmla="*/ 108 h 150"/>
                <a:gd name="T50" fmla="*/ 53 w 95"/>
                <a:gd name="T51" fmla="*/ 112 h 150"/>
                <a:gd name="T52" fmla="*/ 53 w 95"/>
                <a:gd name="T53" fmla="*/ 96 h 150"/>
                <a:gd name="T54" fmla="*/ 57 w 95"/>
                <a:gd name="T55" fmla="*/ 92 h 150"/>
                <a:gd name="T56" fmla="*/ 57 w 95"/>
                <a:gd name="T57" fmla="*/ 96 h 150"/>
                <a:gd name="T58" fmla="*/ 65 w 95"/>
                <a:gd name="T59" fmla="*/ 100 h 150"/>
                <a:gd name="T60" fmla="*/ 65 w 95"/>
                <a:gd name="T61" fmla="*/ 89 h 150"/>
                <a:gd name="T62" fmla="*/ 68 w 95"/>
                <a:gd name="T63" fmla="*/ 92 h 150"/>
                <a:gd name="T64" fmla="*/ 68 w 95"/>
                <a:gd name="T65" fmla="*/ 85 h 150"/>
                <a:gd name="T66" fmla="*/ 76 w 95"/>
                <a:gd name="T67" fmla="*/ 92 h 150"/>
                <a:gd name="T68" fmla="*/ 80 w 95"/>
                <a:gd name="T69" fmla="*/ 81 h 150"/>
                <a:gd name="T70" fmla="*/ 84 w 95"/>
                <a:gd name="T71" fmla="*/ 85 h 150"/>
                <a:gd name="T72" fmla="*/ 84 w 95"/>
                <a:gd name="T73" fmla="*/ 81 h 150"/>
                <a:gd name="T74" fmla="*/ 91 w 95"/>
                <a:gd name="T75" fmla="*/ 77 h 150"/>
                <a:gd name="T76" fmla="*/ 95 w 95"/>
                <a:gd name="T77" fmla="*/ 69 h 150"/>
                <a:gd name="T78" fmla="*/ 91 w 95"/>
                <a:gd name="T79" fmla="*/ 73 h 1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5" h="150">
                  <a:moveTo>
                    <a:pt x="91" y="73"/>
                  </a:moveTo>
                  <a:lnTo>
                    <a:pt x="88" y="69"/>
                  </a:lnTo>
                  <a:lnTo>
                    <a:pt x="95" y="66"/>
                  </a:lnTo>
                  <a:lnTo>
                    <a:pt x="88" y="62"/>
                  </a:lnTo>
                  <a:lnTo>
                    <a:pt x="80" y="62"/>
                  </a:lnTo>
                  <a:lnTo>
                    <a:pt x="76" y="50"/>
                  </a:lnTo>
                  <a:lnTo>
                    <a:pt x="68" y="50"/>
                  </a:lnTo>
                  <a:lnTo>
                    <a:pt x="57" y="8"/>
                  </a:lnTo>
                  <a:lnTo>
                    <a:pt x="45" y="0"/>
                  </a:lnTo>
                  <a:lnTo>
                    <a:pt x="30" y="12"/>
                  </a:lnTo>
                  <a:lnTo>
                    <a:pt x="23" y="4"/>
                  </a:lnTo>
                  <a:lnTo>
                    <a:pt x="11" y="31"/>
                  </a:lnTo>
                  <a:lnTo>
                    <a:pt x="15" y="58"/>
                  </a:lnTo>
                  <a:lnTo>
                    <a:pt x="7" y="73"/>
                  </a:lnTo>
                  <a:lnTo>
                    <a:pt x="11" y="77"/>
                  </a:lnTo>
                  <a:lnTo>
                    <a:pt x="7" y="77"/>
                  </a:lnTo>
                  <a:lnTo>
                    <a:pt x="7" y="81"/>
                  </a:lnTo>
                  <a:lnTo>
                    <a:pt x="0" y="81"/>
                  </a:lnTo>
                  <a:lnTo>
                    <a:pt x="19" y="138"/>
                  </a:lnTo>
                  <a:lnTo>
                    <a:pt x="26" y="150"/>
                  </a:lnTo>
                  <a:lnTo>
                    <a:pt x="34" y="123"/>
                  </a:lnTo>
                  <a:lnTo>
                    <a:pt x="38" y="119"/>
                  </a:lnTo>
                  <a:lnTo>
                    <a:pt x="38" y="115"/>
                  </a:lnTo>
                  <a:lnTo>
                    <a:pt x="45" y="119"/>
                  </a:lnTo>
                  <a:lnTo>
                    <a:pt x="49" y="108"/>
                  </a:lnTo>
                  <a:lnTo>
                    <a:pt x="53" y="112"/>
                  </a:lnTo>
                  <a:lnTo>
                    <a:pt x="53" y="96"/>
                  </a:lnTo>
                  <a:lnTo>
                    <a:pt x="57" y="92"/>
                  </a:lnTo>
                  <a:lnTo>
                    <a:pt x="57" y="96"/>
                  </a:lnTo>
                  <a:lnTo>
                    <a:pt x="65" y="100"/>
                  </a:lnTo>
                  <a:lnTo>
                    <a:pt x="65" y="89"/>
                  </a:lnTo>
                  <a:lnTo>
                    <a:pt x="68" y="92"/>
                  </a:lnTo>
                  <a:lnTo>
                    <a:pt x="68" y="85"/>
                  </a:lnTo>
                  <a:lnTo>
                    <a:pt x="76" y="92"/>
                  </a:lnTo>
                  <a:lnTo>
                    <a:pt x="80" y="81"/>
                  </a:lnTo>
                  <a:lnTo>
                    <a:pt x="84" y="85"/>
                  </a:lnTo>
                  <a:lnTo>
                    <a:pt x="84" y="81"/>
                  </a:lnTo>
                  <a:lnTo>
                    <a:pt x="91" y="77"/>
                  </a:lnTo>
                  <a:lnTo>
                    <a:pt x="95" y="69"/>
                  </a:lnTo>
                  <a:lnTo>
                    <a:pt x="91" y="73"/>
                  </a:lnTo>
                  <a:close/>
                </a:path>
              </a:pathLst>
            </a:custGeom>
            <a:solidFill>
              <a:srgbClr val="FF4500"/>
            </a:solidFill>
            <a:ln w="6350">
              <a:solidFill>
                <a:srgbClr val="FF4500"/>
              </a:solidFill>
              <a:prstDash val="solid"/>
              <a:round/>
              <a:headEnd/>
              <a:tailEnd/>
            </a:ln>
          </p:spPr>
          <p:txBody>
            <a:bodyPr/>
            <a:lstStyle/>
            <a:p>
              <a:endParaRPr lang="en-US" dirty="0"/>
            </a:p>
          </p:txBody>
        </p:sp>
        <p:sp>
          <p:nvSpPr>
            <p:cNvPr id="106190" name="Freeform 193"/>
            <p:cNvSpPr>
              <a:spLocks/>
            </p:cNvSpPr>
            <p:nvPr/>
          </p:nvSpPr>
          <p:spPr bwMode="auto">
            <a:xfrm>
              <a:off x="2754" y="1252"/>
              <a:ext cx="95" cy="150"/>
            </a:xfrm>
            <a:custGeom>
              <a:avLst/>
              <a:gdLst>
                <a:gd name="T0" fmla="*/ 91 w 95"/>
                <a:gd name="T1" fmla="*/ 73 h 150"/>
                <a:gd name="T2" fmla="*/ 88 w 95"/>
                <a:gd name="T3" fmla="*/ 69 h 150"/>
                <a:gd name="T4" fmla="*/ 95 w 95"/>
                <a:gd name="T5" fmla="*/ 66 h 150"/>
                <a:gd name="T6" fmla="*/ 88 w 95"/>
                <a:gd name="T7" fmla="*/ 62 h 150"/>
                <a:gd name="T8" fmla="*/ 80 w 95"/>
                <a:gd name="T9" fmla="*/ 62 h 150"/>
                <a:gd name="T10" fmla="*/ 76 w 95"/>
                <a:gd name="T11" fmla="*/ 50 h 150"/>
                <a:gd name="T12" fmla="*/ 68 w 95"/>
                <a:gd name="T13" fmla="*/ 50 h 150"/>
                <a:gd name="T14" fmla="*/ 57 w 95"/>
                <a:gd name="T15" fmla="*/ 8 h 150"/>
                <a:gd name="T16" fmla="*/ 45 w 95"/>
                <a:gd name="T17" fmla="*/ 0 h 150"/>
                <a:gd name="T18" fmla="*/ 30 w 95"/>
                <a:gd name="T19" fmla="*/ 12 h 150"/>
                <a:gd name="T20" fmla="*/ 23 w 95"/>
                <a:gd name="T21" fmla="*/ 4 h 150"/>
                <a:gd name="T22" fmla="*/ 11 w 95"/>
                <a:gd name="T23" fmla="*/ 31 h 150"/>
                <a:gd name="T24" fmla="*/ 15 w 95"/>
                <a:gd name="T25" fmla="*/ 58 h 150"/>
                <a:gd name="T26" fmla="*/ 7 w 95"/>
                <a:gd name="T27" fmla="*/ 73 h 150"/>
                <a:gd name="T28" fmla="*/ 11 w 95"/>
                <a:gd name="T29" fmla="*/ 77 h 150"/>
                <a:gd name="T30" fmla="*/ 7 w 95"/>
                <a:gd name="T31" fmla="*/ 77 h 150"/>
                <a:gd name="T32" fmla="*/ 7 w 95"/>
                <a:gd name="T33" fmla="*/ 81 h 150"/>
                <a:gd name="T34" fmla="*/ 0 w 95"/>
                <a:gd name="T35" fmla="*/ 81 h 150"/>
                <a:gd name="T36" fmla="*/ 19 w 95"/>
                <a:gd name="T37" fmla="*/ 138 h 150"/>
                <a:gd name="T38" fmla="*/ 26 w 95"/>
                <a:gd name="T39" fmla="*/ 150 h 150"/>
                <a:gd name="T40" fmla="*/ 34 w 95"/>
                <a:gd name="T41" fmla="*/ 123 h 150"/>
                <a:gd name="T42" fmla="*/ 38 w 95"/>
                <a:gd name="T43" fmla="*/ 119 h 150"/>
                <a:gd name="T44" fmla="*/ 38 w 95"/>
                <a:gd name="T45" fmla="*/ 115 h 150"/>
                <a:gd name="T46" fmla="*/ 45 w 95"/>
                <a:gd name="T47" fmla="*/ 119 h 150"/>
                <a:gd name="T48" fmla="*/ 49 w 95"/>
                <a:gd name="T49" fmla="*/ 108 h 150"/>
                <a:gd name="T50" fmla="*/ 53 w 95"/>
                <a:gd name="T51" fmla="*/ 112 h 150"/>
                <a:gd name="T52" fmla="*/ 53 w 95"/>
                <a:gd name="T53" fmla="*/ 96 h 150"/>
                <a:gd name="T54" fmla="*/ 57 w 95"/>
                <a:gd name="T55" fmla="*/ 92 h 150"/>
                <a:gd name="T56" fmla="*/ 57 w 95"/>
                <a:gd name="T57" fmla="*/ 96 h 150"/>
                <a:gd name="T58" fmla="*/ 65 w 95"/>
                <a:gd name="T59" fmla="*/ 100 h 150"/>
                <a:gd name="T60" fmla="*/ 65 w 95"/>
                <a:gd name="T61" fmla="*/ 89 h 150"/>
                <a:gd name="T62" fmla="*/ 68 w 95"/>
                <a:gd name="T63" fmla="*/ 92 h 150"/>
                <a:gd name="T64" fmla="*/ 68 w 95"/>
                <a:gd name="T65" fmla="*/ 85 h 150"/>
                <a:gd name="T66" fmla="*/ 76 w 95"/>
                <a:gd name="T67" fmla="*/ 92 h 150"/>
                <a:gd name="T68" fmla="*/ 80 w 95"/>
                <a:gd name="T69" fmla="*/ 81 h 150"/>
                <a:gd name="T70" fmla="*/ 84 w 95"/>
                <a:gd name="T71" fmla="*/ 85 h 150"/>
                <a:gd name="T72" fmla="*/ 84 w 95"/>
                <a:gd name="T73" fmla="*/ 81 h 150"/>
                <a:gd name="T74" fmla="*/ 91 w 95"/>
                <a:gd name="T75" fmla="*/ 77 h 150"/>
                <a:gd name="T76" fmla="*/ 95 w 95"/>
                <a:gd name="T77" fmla="*/ 69 h 150"/>
                <a:gd name="T78" fmla="*/ 91 w 95"/>
                <a:gd name="T79" fmla="*/ 73 h 150"/>
                <a:gd name="T80" fmla="*/ 91 w 95"/>
                <a:gd name="T81" fmla="*/ 77 h 1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95" h="150">
                  <a:moveTo>
                    <a:pt x="91" y="73"/>
                  </a:moveTo>
                  <a:lnTo>
                    <a:pt x="88" y="69"/>
                  </a:lnTo>
                  <a:lnTo>
                    <a:pt x="95" y="66"/>
                  </a:lnTo>
                  <a:lnTo>
                    <a:pt x="88" y="62"/>
                  </a:lnTo>
                  <a:lnTo>
                    <a:pt x="80" y="62"/>
                  </a:lnTo>
                  <a:lnTo>
                    <a:pt x="76" y="50"/>
                  </a:lnTo>
                  <a:lnTo>
                    <a:pt x="68" y="50"/>
                  </a:lnTo>
                  <a:lnTo>
                    <a:pt x="57" y="8"/>
                  </a:lnTo>
                  <a:lnTo>
                    <a:pt x="45" y="0"/>
                  </a:lnTo>
                  <a:lnTo>
                    <a:pt x="30" y="12"/>
                  </a:lnTo>
                  <a:lnTo>
                    <a:pt x="23" y="4"/>
                  </a:lnTo>
                  <a:lnTo>
                    <a:pt x="11" y="31"/>
                  </a:lnTo>
                  <a:lnTo>
                    <a:pt x="15" y="58"/>
                  </a:lnTo>
                  <a:lnTo>
                    <a:pt x="7" y="73"/>
                  </a:lnTo>
                  <a:lnTo>
                    <a:pt x="11" y="77"/>
                  </a:lnTo>
                  <a:lnTo>
                    <a:pt x="7" y="77"/>
                  </a:lnTo>
                  <a:lnTo>
                    <a:pt x="7" y="81"/>
                  </a:lnTo>
                  <a:lnTo>
                    <a:pt x="0" y="81"/>
                  </a:lnTo>
                  <a:lnTo>
                    <a:pt x="19" y="138"/>
                  </a:lnTo>
                  <a:lnTo>
                    <a:pt x="26" y="150"/>
                  </a:lnTo>
                  <a:lnTo>
                    <a:pt x="34" y="123"/>
                  </a:lnTo>
                  <a:lnTo>
                    <a:pt x="38" y="119"/>
                  </a:lnTo>
                  <a:lnTo>
                    <a:pt x="38" y="115"/>
                  </a:lnTo>
                  <a:lnTo>
                    <a:pt x="45" y="119"/>
                  </a:lnTo>
                  <a:lnTo>
                    <a:pt x="49" y="108"/>
                  </a:lnTo>
                  <a:lnTo>
                    <a:pt x="53" y="112"/>
                  </a:lnTo>
                  <a:lnTo>
                    <a:pt x="53" y="96"/>
                  </a:lnTo>
                  <a:lnTo>
                    <a:pt x="57" y="92"/>
                  </a:lnTo>
                  <a:lnTo>
                    <a:pt x="57" y="96"/>
                  </a:lnTo>
                  <a:lnTo>
                    <a:pt x="65" y="100"/>
                  </a:lnTo>
                  <a:lnTo>
                    <a:pt x="65" y="89"/>
                  </a:lnTo>
                  <a:lnTo>
                    <a:pt x="68" y="92"/>
                  </a:lnTo>
                  <a:lnTo>
                    <a:pt x="68" y="85"/>
                  </a:lnTo>
                  <a:lnTo>
                    <a:pt x="76" y="92"/>
                  </a:lnTo>
                  <a:lnTo>
                    <a:pt x="80" y="81"/>
                  </a:lnTo>
                  <a:lnTo>
                    <a:pt x="84" y="85"/>
                  </a:lnTo>
                  <a:lnTo>
                    <a:pt x="84" y="81"/>
                  </a:lnTo>
                  <a:lnTo>
                    <a:pt x="91" y="77"/>
                  </a:lnTo>
                  <a:lnTo>
                    <a:pt x="95" y="69"/>
                  </a:lnTo>
                  <a:lnTo>
                    <a:pt x="91" y="73"/>
                  </a:lnTo>
                  <a:lnTo>
                    <a:pt x="91" y="7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191" name="Freeform 194"/>
            <p:cNvSpPr>
              <a:spLocks/>
            </p:cNvSpPr>
            <p:nvPr/>
          </p:nvSpPr>
          <p:spPr bwMode="auto">
            <a:xfrm>
              <a:off x="2822" y="1344"/>
              <a:ext cx="4" cy="4"/>
            </a:xfrm>
            <a:custGeom>
              <a:avLst/>
              <a:gdLst>
                <a:gd name="T0" fmla="*/ 4 w 4"/>
                <a:gd name="T1" fmla="*/ 0 h 4"/>
                <a:gd name="T2" fmla="*/ 0 w 4"/>
                <a:gd name="T3" fmla="*/ 0 h 4"/>
                <a:gd name="T4" fmla="*/ 0 w 4"/>
                <a:gd name="T5" fmla="*/ 4 h 4"/>
                <a:gd name="T6" fmla="*/ 0 w 4"/>
                <a:gd name="T7" fmla="*/ 0 h 4"/>
                <a:gd name="T8" fmla="*/ 4 w 4"/>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4" y="0"/>
                  </a:moveTo>
                  <a:lnTo>
                    <a:pt x="0" y="0"/>
                  </a:lnTo>
                  <a:lnTo>
                    <a:pt x="0" y="4"/>
                  </a:lnTo>
                  <a:lnTo>
                    <a:pt x="0" y="0"/>
                  </a:lnTo>
                  <a:lnTo>
                    <a:pt x="4" y="0"/>
                  </a:lnTo>
                  <a:close/>
                </a:path>
              </a:pathLst>
            </a:custGeom>
            <a:solidFill>
              <a:srgbClr val="FF4500"/>
            </a:solidFill>
            <a:ln w="6350">
              <a:solidFill>
                <a:srgbClr val="FF4500"/>
              </a:solidFill>
              <a:prstDash val="solid"/>
              <a:round/>
              <a:headEnd/>
              <a:tailEnd/>
            </a:ln>
          </p:spPr>
          <p:txBody>
            <a:bodyPr/>
            <a:lstStyle/>
            <a:p>
              <a:endParaRPr lang="en-US" dirty="0"/>
            </a:p>
          </p:txBody>
        </p:sp>
        <p:sp>
          <p:nvSpPr>
            <p:cNvPr id="106192" name="Freeform 195"/>
            <p:cNvSpPr>
              <a:spLocks/>
            </p:cNvSpPr>
            <p:nvPr/>
          </p:nvSpPr>
          <p:spPr bwMode="auto">
            <a:xfrm>
              <a:off x="2822" y="1344"/>
              <a:ext cx="4" cy="4"/>
            </a:xfrm>
            <a:custGeom>
              <a:avLst/>
              <a:gdLst>
                <a:gd name="T0" fmla="*/ 4 w 4"/>
                <a:gd name="T1" fmla="*/ 0 h 4"/>
                <a:gd name="T2" fmla="*/ 0 w 4"/>
                <a:gd name="T3" fmla="*/ 0 h 4"/>
                <a:gd name="T4" fmla="*/ 0 w 4"/>
                <a:gd name="T5" fmla="*/ 4 h 4"/>
                <a:gd name="T6" fmla="*/ 0 w 4"/>
                <a:gd name="T7" fmla="*/ 0 h 4"/>
                <a:gd name="T8" fmla="*/ 4 w 4"/>
                <a:gd name="T9" fmla="*/ 0 h 4"/>
                <a:gd name="T10" fmla="*/ 4 w 4"/>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4">
                  <a:moveTo>
                    <a:pt x="4" y="0"/>
                  </a:moveTo>
                  <a:lnTo>
                    <a:pt x="0" y="0"/>
                  </a:lnTo>
                  <a:lnTo>
                    <a:pt x="0" y="4"/>
                  </a:lnTo>
                  <a:lnTo>
                    <a:pt x="0" y="0"/>
                  </a:lnTo>
                  <a:lnTo>
                    <a:pt x="4" y="0"/>
                  </a:lnTo>
                  <a:lnTo>
                    <a:pt x="4" y="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193" name="Freeform 196"/>
            <p:cNvSpPr>
              <a:spLocks/>
            </p:cNvSpPr>
            <p:nvPr/>
          </p:nvSpPr>
          <p:spPr bwMode="auto">
            <a:xfrm>
              <a:off x="2597" y="1536"/>
              <a:ext cx="114" cy="54"/>
            </a:xfrm>
            <a:custGeom>
              <a:avLst/>
              <a:gdLst>
                <a:gd name="T0" fmla="*/ 114 w 114"/>
                <a:gd name="T1" fmla="*/ 34 h 54"/>
                <a:gd name="T2" fmla="*/ 99 w 114"/>
                <a:gd name="T3" fmla="*/ 38 h 54"/>
                <a:gd name="T4" fmla="*/ 92 w 114"/>
                <a:gd name="T5" fmla="*/ 0 h 54"/>
                <a:gd name="T6" fmla="*/ 0 w 114"/>
                <a:gd name="T7" fmla="*/ 15 h 54"/>
                <a:gd name="T8" fmla="*/ 4 w 114"/>
                <a:gd name="T9" fmla="*/ 31 h 54"/>
                <a:gd name="T10" fmla="*/ 19 w 114"/>
                <a:gd name="T11" fmla="*/ 15 h 54"/>
                <a:gd name="T12" fmla="*/ 27 w 114"/>
                <a:gd name="T13" fmla="*/ 19 h 54"/>
                <a:gd name="T14" fmla="*/ 34 w 114"/>
                <a:gd name="T15" fmla="*/ 11 h 54"/>
                <a:gd name="T16" fmla="*/ 42 w 114"/>
                <a:gd name="T17" fmla="*/ 11 h 54"/>
                <a:gd name="T18" fmla="*/ 46 w 114"/>
                <a:gd name="T19" fmla="*/ 19 h 54"/>
                <a:gd name="T20" fmla="*/ 65 w 114"/>
                <a:gd name="T21" fmla="*/ 31 h 54"/>
                <a:gd name="T22" fmla="*/ 69 w 114"/>
                <a:gd name="T23" fmla="*/ 31 h 54"/>
                <a:gd name="T24" fmla="*/ 65 w 114"/>
                <a:gd name="T25" fmla="*/ 34 h 54"/>
                <a:gd name="T26" fmla="*/ 65 w 114"/>
                <a:gd name="T27" fmla="*/ 50 h 54"/>
                <a:gd name="T28" fmla="*/ 72 w 114"/>
                <a:gd name="T29" fmla="*/ 50 h 54"/>
                <a:gd name="T30" fmla="*/ 72 w 114"/>
                <a:gd name="T31" fmla="*/ 46 h 54"/>
                <a:gd name="T32" fmla="*/ 88 w 114"/>
                <a:gd name="T33" fmla="*/ 54 h 54"/>
                <a:gd name="T34" fmla="*/ 84 w 114"/>
                <a:gd name="T35" fmla="*/ 46 h 54"/>
                <a:gd name="T36" fmla="*/ 76 w 114"/>
                <a:gd name="T37" fmla="*/ 42 h 54"/>
                <a:gd name="T38" fmla="*/ 76 w 114"/>
                <a:gd name="T39" fmla="*/ 38 h 54"/>
                <a:gd name="T40" fmla="*/ 84 w 114"/>
                <a:gd name="T41" fmla="*/ 42 h 54"/>
                <a:gd name="T42" fmla="*/ 76 w 114"/>
                <a:gd name="T43" fmla="*/ 27 h 54"/>
                <a:gd name="T44" fmla="*/ 80 w 114"/>
                <a:gd name="T45" fmla="*/ 27 h 54"/>
                <a:gd name="T46" fmla="*/ 80 w 114"/>
                <a:gd name="T47" fmla="*/ 23 h 54"/>
                <a:gd name="T48" fmla="*/ 72 w 114"/>
                <a:gd name="T49" fmla="*/ 15 h 54"/>
                <a:gd name="T50" fmla="*/ 76 w 114"/>
                <a:gd name="T51" fmla="*/ 19 h 54"/>
                <a:gd name="T52" fmla="*/ 80 w 114"/>
                <a:gd name="T53" fmla="*/ 8 h 54"/>
                <a:gd name="T54" fmla="*/ 84 w 114"/>
                <a:gd name="T55" fmla="*/ 11 h 54"/>
                <a:gd name="T56" fmla="*/ 84 w 114"/>
                <a:gd name="T57" fmla="*/ 4 h 54"/>
                <a:gd name="T58" fmla="*/ 88 w 114"/>
                <a:gd name="T59" fmla="*/ 4 h 54"/>
                <a:gd name="T60" fmla="*/ 88 w 114"/>
                <a:gd name="T61" fmla="*/ 11 h 54"/>
                <a:gd name="T62" fmla="*/ 84 w 114"/>
                <a:gd name="T63" fmla="*/ 11 h 54"/>
                <a:gd name="T64" fmla="*/ 84 w 114"/>
                <a:gd name="T65" fmla="*/ 19 h 54"/>
                <a:gd name="T66" fmla="*/ 88 w 114"/>
                <a:gd name="T67" fmla="*/ 19 h 54"/>
                <a:gd name="T68" fmla="*/ 84 w 114"/>
                <a:gd name="T69" fmla="*/ 23 h 54"/>
                <a:gd name="T70" fmla="*/ 88 w 114"/>
                <a:gd name="T71" fmla="*/ 31 h 54"/>
                <a:gd name="T72" fmla="*/ 84 w 114"/>
                <a:gd name="T73" fmla="*/ 27 h 54"/>
                <a:gd name="T74" fmla="*/ 84 w 114"/>
                <a:gd name="T75" fmla="*/ 31 h 54"/>
                <a:gd name="T76" fmla="*/ 88 w 114"/>
                <a:gd name="T77" fmla="*/ 34 h 54"/>
                <a:gd name="T78" fmla="*/ 88 w 114"/>
                <a:gd name="T79" fmla="*/ 31 h 54"/>
                <a:gd name="T80" fmla="*/ 92 w 114"/>
                <a:gd name="T81" fmla="*/ 34 h 54"/>
                <a:gd name="T82" fmla="*/ 84 w 114"/>
                <a:gd name="T83" fmla="*/ 34 h 54"/>
                <a:gd name="T84" fmla="*/ 88 w 114"/>
                <a:gd name="T85" fmla="*/ 38 h 54"/>
                <a:gd name="T86" fmla="*/ 84 w 114"/>
                <a:gd name="T87" fmla="*/ 38 h 54"/>
                <a:gd name="T88" fmla="*/ 88 w 114"/>
                <a:gd name="T89" fmla="*/ 42 h 54"/>
                <a:gd name="T90" fmla="*/ 99 w 114"/>
                <a:gd name="T91" fmla="*/ 42 h 54"/>
                <a:gd name="T92" fmla="*/ 103 w 114"/>
                <a:gd name="T93" fmla="*/ 46 h 54"/>
                <a:gd name="T94" fmla="*/ 99 w 114"/>
                <a:gd name="T95" fmla="*/ 54 h 54"/>
                <a:gd name="T96" fmla="*/ 107 w 114"/>
                <a:gd name="T97" fmla="*/ 54 h 54"/>
                <a:gd name="T98" fmla="*/ 111 w 114"/>
                <a:gd name="T99" fmla="*/ 50 h 54"/>
                <a:gd name="T100" fmla="*/ 114 w 114"/>
                <a:gd name="T101" fmla="*/ 34 h 5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14" h="54">
                  <a:moveTo>
                    <a:pt x="114" y="34"/>
                  </a:moveTo>
                  <a:lnTo>
                    <a:pt x="99" y="38"/>
                  </a:lnTo>
                  <a:lnTo>
                    <a:pt x="92" y="0"/>
                  </a:lnTo>
                  <a:lnTo>
                    <a:pt x="0" y="15"/>
                  </a:lnTo>
                  <a:lnTo>
                    <a:pt x="4" y="31"/>
                  </a:lnTo>
                  <a:lnTo>
                    <a:pt x="19" y="15"/>
                  </a:lnTo>
                  <a:lnTo>
                    <a:pt x="27" y="19"/>
                  </a:lnTo>
                  <a:lnTo>
                    <a:pt x="34" y="11"/>
                  </a:lnTo>
                  <a:lnTo>
                    <a:pt x="42" y="11"/>
                  </a:lnTo>
                  <a:lnTo>
                    <a:pt x="46" y="19"/>
                  </a:lnTo>
                  <a:lnTo>
                    <a:pt x="65" y="31"/>
                  </a:lnTo>
                  <a:lnTo>
                    <a:pt x="69" y="31"/>
                  </a:lnTo>
                  <a:lnTo>
                    <a:pt x="65" y="34"/>
                  </a:lnTo>
                  <a:lnTo>
                    <a:pt x="65" y="50"/>
                  </a:lnTo>
                  <a:lnTo>
                    <a:pt x="72" y="50"/>
                  </a:lnTo>
                  <a:lnTo>
                    <a:pt x="72" y="46"/>
                  </a:lnTo>
                  <a:lnTo>
                    <a:pt x="88" y="54"/>
                  </a:lnTo>
                  <a:lnTo>
                    <a:pt x="84" y="46"/>
                  </a:lnTo>
                  <a:lnTo>
                    <a:pt x="76" y="42"/>
                  </a:lnTo>
                  <a:lnTo>
                    <a:pt x="76" y="38"/>
                  </a:lnTo>
                  <a:lnTo>
                    <a:pt x="84" y="42"/>
                  </a:lnTo>
                  <a:lnTo>
                    <a:pt x="76" y="27"/>
                  </a:lnTo>
                  <a:lnTo>
                    <a:pt x="80" y="27"/>
                  </a:lnTo>
                  <a:lnTo>
                    <a:pt x="80" y="23"/>
                  </a:lnTo>
                  <a:lnTo>
                    <a:pt x="72" y="15"/>
                  </a:lnTo>
                  <a:lnTo>
                    <a:pt x="76" y="19"/>
                  </a:lnTo>
                  <a:lnTo>
                    <a:pt x="80" y="8"/>
                  </a:lnTo>
                  <a:lnTo>
                    <a:pt x="84" y="11"/>
                  </a:lnTo>
                  <a:lnTo>
                    <a:pt x="84" y="4"/>
                  </a:lnTo>
                  <a:lnTo>
                    <a:pt x="88" y="4"/>
                  </a:lnTo>
                  <a:lnTo>
                    <a:pt x="88" y="11"/>
                  </a:lnTo>
                  <a:lnTo>
                    <a:pt x="84" y="11"/>
                  </a:lnTo>
                  <a:lnTo>
                    <a:pt x="84" y="19"/>
                  </a:lnTo>
                  <a:lnTo>
                    <a:pt x="88" y="19"/>
                  </a:lnTo>
                  <a:lnTo>
                    <a:pt x="84" y="23"/>
                  </a:lnTo>
                  <a:lnTo>
                    <a:pt x="88" y="31"/>
                  </a:lnTo>
                  <a:lnTo>
                    <a:pt x="84" y="27"/>
                  </a:lnTo>
                  <a:lnTo>
                    <a:pt x="84" y="31"/>
                  </a:lnTo>
                  <a:lnTo>
                    <a:pt x="88" y="34"/>
                  </a:lnTo>
                  <a:lnTo>
                    <a:pt x="88" y="31"/>
                  </a:lnTo>
                  <a:lnTo>
                    <a:pt x="92" y="34"/>
                  </a:lnTo>
                  <a:lnTo>
                    <a:pt x="84" y="34"/>
                  </a:lnTo>
                  <a:lnTo>
                    <a:pt x="88" y="38"/>
                  </a:lnTo>
                  <a:lnTo>
                    <a:pt x="84" y="38"/>
                  </a:lnTo>
                  <a:lnTo>
                    <a:pt x="88" y="42"/>
                  </a:lnTo>
                  <a:lnTo>
                    <a:pt x="99" y="42"/>
                  </a:lnTo>
                  <a:lnTo>
                    <a:pt x="103" y="46"/>
                  </a:lnTo>
                  <a:lnTo>
                    <a:pt x="99" y="54"/>
                  </a:lnTo>
                  <a:lnTo>
                    <a:pt x="107" y="54"/>
                  </a:lnTo>
                  <a:lnTo>
                    <a:pt x="111" y="50"/>
                  </a:lnTo>
                  <a:lnTo>
                    <a:pt x="114" y="34"/>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194" name="Freeform 197"/>
            <p:cNvSpPr>
              <a:spLocks/>
            </p:cNvSpPr>
            <p:nvPr/>
          </p:nvSpPr>
          <p:spPr bwMode="auto">
            <a:xfrm>
              <a:off x="2597" y="1536"/>
              <a:ext cx="114" cy="54"/>
            </a:xfrm>
            <a:custGeom>
              <a:avLst/>
              <a:gdLst>
                <a:gd name="T0" fmla="*/ 114 w 114"/>
                <a:gd name="T1" fmla="*/ 34 h 54"/>
                <a:gd name="T2" fmla="*/ 99 w 114"/>
                <a:gd name="T3" fmla="*/ 38 h 54"/>
                <a:gd name="T4" fmla="*/ 92 w 114"/>
                <a:gd name="T5" fmla="*/ 0 h 54"/>
                <a:gd name="T6" fmla="*/ 0 w 114"/>
                <a:gd name="T7" fmla="*/ 15 h 54"/>
                <a:gd name="T8" fmla="*/ 4 w 114"/>
                <a:gd name="T9" fmla="*/ 31 h 54"/>
                <a:gd name="T10" fmla="*/ 19 w 114"/>
                <a:gd name="T11" fmla="*/ 15 h 54"/>
                <a:gd name="T12" fmla="*/ 27 w 114"/>
                <a:gd name="T13" fmla="*/ 19 h 54"/>
                <a:gd name="T14" fmla="*/ 34 w 114"/>
                <a:gd name="T15" fmla="*/ 11 h 54"/>
                <a:gd name="T16" fmla="*/ 42 w 114"/>
                <a:gd name="T17" fmla="*/ 11 h 54"/>
                <a:gd name="T18" fmla="*/ 46 w 114"/>
                <a:gd name="T19" fmla="*/ 19 h 54"/>
                <a:gd name="T20" fmla="*/ 65 w 114"/>
                <a:gd name="T21" fmla="*/ 31 h 54"/>
                <a:gd name="T22" fmla="*/ 69 w 114"/>
                <a:gd name="T23" fmla="*/ 31 h 54"/>
                <a:gd name="T24" fmla="*/ 65 w 114"/>
                <a:gd name="T25" fmla="*/ 34 h 54"/>
                <a:gd name="T26" fmla="*/ 65 w 114"/>
                <a:gd name="T27" fmla="*/ 50 h 54"/>
                <a:gd name="T28" fmla="*/ 72 w 114"/>
                <a:gd name="T29" fmla="*/ 50 h 54"/>
                <a:gd name="T30" fmla="*/ 72 w 114"/>
                <a:gd name="T31" fmla="*/ 46 h 54"/>
                <a:gd name="T32" fmla="*/ 88 w 114"/>
                <a:gd name="T33" fmla="*/ 54 h 54"/>
                <a:gd name="T34" fmla="*/ 84 w 114"/>
                <a:gd name="T35" fmla="*/ 46 h 54"/>
                <a:gd name="T36" fmla="*/ 76 w 114"/>
                <a:gd name="T37" fmla="*/ 42 h 54"/>
                <a:gd name="T38" fmla="*/ 76 w 114"/>
                <a:gd name="T39" fmla="*/ 38 h 54"/>
                <a:gd name="T40" fmla="*/ 84 w 114"/>
                <a:gd name="T41" fmla="*/ 42 h 54"/>
                <a:gd name="T42" fmla="*/ 76 w 114"/>
                <a:gd name="T43" fmla="*/ 27 h 54"/>
                <a:gd name="T44" fmla="*/ 80 w 114"/>
                <a:gd name="T45" fmla="*/ 27 h 54"/>
                <a:gd name="T46" fmla="*/ 80 w 114"/>
                <a:gd name="T47" fmla="*/ 23 h 54"/>
                <a:gd name="T48" fmla="*/ 72 w 114"/>
                <a:gd name="T49" fmla="*/ 15 h 54"/>
                <a:gd name="T50" fmla="*/ 76 w 114"/>
                <a:gd name="T51" fmla="*/ 19 h 54"/>
                <a:gd name="T52" fmla="*/ 80 w 114"/>
                <a:gd name="T53" fmla="*/ 8 h 54"/>
                <a:gd name="T54" fmla="*/ 84 w 114"/>
                <a:gd name="T55" fmla="*/ 11 h 54"/>
                <a:gd name="T56" fmla="*/ 84 w 114"/>
                <a:gd name="T57" fmla="*/ 4 h 54"/>
                <a:gd name="T58" fmla="*/ 88 w 114"/>
                <a:gd name="T59" fmla="*/ 4 h 54"/>
                <a:gd name="T60" fmla="*/ 88 w 114"/>
                <a:gd name="T61" fmla="*/ 11 h 54"/>
                <a:gd name="T62" fmla="*/ 84 w 114"/>
                <a:gd name="T63" fmla="*/ 11 h 54"/>
                <a:gd name="T64" fmla="*/ 84 w 114"/>
                <a:gd name="T65" fmla="*/ 19 h 54"/>
                <a:gd name="T66" fmla="*/ 88 w 114"/>
                <a:gd name="T67" fmla="*/ 19 h 54"/>
                <a:gd name="T68" fmla="*/ 84 w 114"/>
                <a:gd name="T69" fmla="*/ 23 h 54"/>
                <a:gd name="T70" fmla="*/ 88 w 114"/>
                <a:gd name="T71" fmla="*/ 31 h 54"/>
                <a:gd name="T72" fmla="*/ 84 w 114"/>
                <a:gd name="T73" fmla="*/ 27 h 54"/>
                <a:gd name="T74" fmla="*/ 84 w 114"/>
                <a:gd name="T75" fmla="*/ 31 h 54"/>
                <a:gd name="T76" fmla="*/ 88 w 114"/>
                <a:gd name="T77" fmla="*/ 34 h 54"/>
                <a:gd name="T78" fmla="*/ 88 w 114"/>
                <a:gd name="T79" fmla="*/ 31 h 54"/>
                <a:gd name="T80" fmla="*/ 92 w 114"/>
                <a:gd name="T81" fmla="*/ 34 h 54"/>
                <a:gd name="T82" fmla="*/ 84 w 114"/>
                <a:gd name="T83" fmla="*/ 34 h 54"/>
                <a:gd name="T84" fmla="*/ 88 w 114"/>
                <a:gd name="T85" fmla="*/ 38 h 54"/>
                <a:gd name="T86" fmla="*/ 84 w 114"/>
                <a:gd name="T87" fmla="*/ 38 h 54"/>
                <a:gd name="T88" fmla="*/ 88 w 114"/>
                <a:gd name="T89" fmla="*/ 42 h 54"/>
                <a:gd name="T90" fmla="*/ 99 w 114"/>
                <a:gd name="T91" fmla="*/ 42 h 54"/>
                <a:gd name="T92" fmla="*/ 103 w 114"/>
                <a:gd name="T93" fmla="*/ 46 h 54"/>
                <a:gd name="T94" fmla="*/ 99 w 114"/>
                <a:gd name="T95" fmla="*/ 54 h 54"/>
                <a:gd name="T96" fmla="*/ 107 w 114"/>
                <a:gd name="T97" fmla="*/ 54 h 54"/>
                <a:gd name="T98" fmla="*/ 111 w 114"/>
                <a:gd name="T99" fmla="*/ 50 h 54"/>
                <a:gd name="T100" fmla="*/ 114 w 114"/>
                <a:gd name="T101" fmla="*/ 34 h 54"/>
                <a:gd name="T102" fmla="*/ 114 w 114"/>
                <a:gd name="T103" fmla="*/ 38 h 5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4" h="54">
                  <a:moveTo>
                    <a:pt x="114" y="34"/>
                  </a:moveTo>
                  <a:lnTo>
                    <a:pt x="99" y="38"/>
                  </a:lnTo>
                  <a:lnTo>
                    <a:pt x="92" y="0"/>
                  </a:lnTo>
                  <a:lnTo>
                    <a:pt x="0" y="15"/>
                  </a:lnTo>
                  <a:lnTo>
                    <a:pt x="4" y="31"/>
                  </a:lnTo>
                  <a:lnTo>
                    <a:pt x="19" y="15"/>
                  </a:lnTo>
                  <a:lnTo>
                    <a:pt x="27" y="19"/>
                  </a:lnTo>
                  <a:lnTo>
                    <a:pt x="34" y="11"/>
                  </a:lnTo>
                  <a:lnTo>
                    <a:pt x="42" y="11"/>
                  </a:lnTo>
                  <a:lnTo>
                    <a:pt x="46" y="19"/>
                  </a:lnTo>
                  <a:lnTo>
                    <a:pt x="65" y="31"/>
                  </a:lnTo>
                  <a:lnTo>
                    <a:pt x="69" y="31"/>
                  </a:lnTo>
                  <a:lnTo>
                    <a:pt x="65" y="34"/>
                  </a:lnTo>
                  <a:lnTo>
                    <a:pt x="65" y="50"/>
                  </a:lnTo>
                  <a:lnTo>
                    <a:pt x="72" y="50"/>
                  </a:lnTo>
                  <a:lnTo>
                    <a:pt x="72" y="46"/>
                  </a:lnTo>
                  <a:lnTo>
                    <a:pt x="88" y="54"/>
                  </a:lnTo>
                  <a:lnTo>
                    <a:pt x="84" y="46"/>
                  </a:lnTo>
                  <a:lnTo>
                    <a:pt x="76" y="42"/>
                  </a:lnTo>
                  <a:lnTo>
                    <a:pt x="76" y="38"/>
                  </a:lnTo>
                  <a:lnTo>
                    <a:pt x="84" y="42"/>
                  </a:lnTo>
                  <a:lnTo>
                    <a:pt x="76" y="27"/>
                  </a:lnTo>
                  <a:lnTo>
                    <a:pt x="80" y="27"/>
                  </a:lnTo>
                  <a:lnTo>
                    <a:pt x="80" y="23"/>
                  </a:lnTo>
                  <a:lnTo>
                    <a:pt x="72" y="15"/>
                  </a:lnTo>
                  <a:lnTo>
                    <a:pt x="76" y="19"/>
                  </a:lnTo>
                  <a:lnTo>
                    <a:pt x="80" y="8"/>
                  </a:lnTo>
                  <a:lnTo>
                    <a:pt x="84" y="11"/>
                  </a:lnTo>
                  <a:lnTo>
                    <a:pt x="84" y="4"/>
                  </a:lnTo>
                  <a:lnTo>
                    <a:pt x="88" y="4"/>
                  </a:lnTo>
                  <a:lnTo>
                    <a:pt x="88" y="11"/>
                  </a:lnTo>
                  <a:lnTo>
                    <a:pt x="84" y="11"/>
                  </a:lnTo>
                  <a:lnTo>
                    <a:pt x="84" y="19"/>
                  </a:lnTo>
                  <a:lnTo>
                    <a:pt x="88" y="19"/>
                  </a:lnTo>
                  <a:lnTo>
                    <a:pt x="84" y="23"/>
                  </a:lnTo>
                  <a:lnTo>
                    <a:pt x="88" y="31"/>
                  </a:lnTo>
                  <a:lnTo>
                    <a:pt x="84" y="27"/>
                  </a:lnTo>
                  <a:lnTo>
                    <a:pt x="84" y="31"/>
                  </a:lnTo>
                  <a:lnTo>
                    <a:pt x="88" y="34"/>
                  </a:lnTo>
                  <a:lnTo>
                    <a:pt x="88" y="31"/>
                  </a:lnTo>
                  <a:lnTo>
                    <a:pt x="92" y="34"/>
                  </a:lnTo>
                  <a:lnTo>
                    <a:pt x="84" y="34"/>
                  </a:lnTo>
                  <a:lnTo>
                    <a:pt x="88" y="38"/>
                  </a:lnTo>
                  <a:lnTo>
                    <a:pt x="84" y="38"/>
                  </a:lnTo>
                  <a:lnTo>
                    <a:pt x="88" y="42"/>
                  </a:lnTo>
                  <a:lnTo>
                    <a:pt x="99" y="42"/>
                  </a:lnTo>
                  <a:lnTo>
                    <a:pt x="103" y="46"/>
                  </a:lnTo>
                  <a:lnTo>
                    <a:pt x="99" y="54"/>
                  </a:lnTo>
                  <a:lnTo>
                    <a:pt x="107" y="54"/>
                  </a:lnTo>
                  <a:lnTo>
                    <a:pt x="111" y="50"/>
                  </a:lnTo>
                  <a:lnTo>
                    <a:pt x="114" y="34"/>
                  </a:lnTo>
                  <a:lnTo>
                    <a:pt x="114" y="3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195" name="Freeform 198"/>
            <p:cNvSpPr>
              <a:spLocks/>
            </p:cNvSpPr>
            <p:nvPr/>
          </p:nvSpPr>
          <p:spPr bwMode="auto">
            <a:xfrm>
              <a:off x="2727" y="1406"/>
              <a:ext cx="84" cy="46"/>
            </a:xfrm>
            <a:custGeom>
              <a:avLst/>
              <a:gdLst>
                <a:gd name="T0" fmla="*/ 76 w 84"/>
                <a:gd name="T1" fmla="*/ 23 h 46"/>
                <a:gd name="T2" fmla="*/ 72 w 84"/>
                <a:gd name="T3" fmla="*/ 23 h 46"/>
                <a:gd name="T4" fmla="*/ 80 w 84"/>
                <a:gd name="T5" fmla="*/ 30 h 46"/>
                <a:gd name="T6" fmla="*/ 72 w 84"/>
                <a:gd name="T7" fmla="*/ 34 h 46"/>
                <a:gd name="T8" fmla="*/ 61 w 84"/>
                <a:gd name="T9" fmla="*/ 26 h 46"/>
                <a:gd name="T10" fmla="*/ 61 w 84"/>
                <a:gd name="T11" fmla="*/ 19 h 46"/>
                <a:gd name="T12" fmla="*/ 53 w 84"/>
                <a:gd name="T13" fmla="*/ 23 h 46"/>
                <a:gd name="T14" fmla="*/ 61 w 84"/>
                <a:gd name="T15" fmla="*/ 7 h 46"/>
                <a:gd name="T16" fmla="*/ 53 w 84"/>
                <a:gd name="T17" fmla="*/ 7 h 46"/>
                <a:gd name="T18" fmla="*/ 53 w 84"/>
                <a:gd name="T19" fmla="*/ 0 h 46"/>
                <a:gd name="T20" fmla="*/ 42 w 84"/>
                <a:gd name="T21" fmla="*/ 11 h 46"/>
                <a:gd name="T22" fmla="*/ 15 w 84"/>
                <a:gd name="T23" fmla="*/ 15 h 46"/>
                <a:gd name="T24" fmla="*/ 0 w 84"/>
                <a:gd name="T25" fmla="*/ 19 h 46"/>
                <a:gd name="T26" fmla="*/ 0 w 84"/>
                <a:gd name="T27" fmla="*/ 42 h 46"/>
                <a:gd name="T28" fmla="*/ 38 w 84"/>
                <a:gd name="T29" fmla="*/ 34 h 46"/>
                <a:gd name="T30" fmla="*/ 46 w 84"/>
                <a:gd name="T31" fmla="*/ 30 h 46"/>
                <a:gd name="T32" fmla="*/ 50 w 84"/>
                <a:gd name="T33" fmla="*/ 38 h 46"/>
                <a:gd name="T34" fmla="*/ 53 w 84"/>
                <a:gd name="T35" fmla="*/ 38 h 46"/>
                <a:gd name="T36" fmla="*/ 53 w 84"/>
                <a:gd name="T37" fmla="*/ 42 h 46"/>
                <a:gd name="T38" fmla="*/ 57 w 84"/>
                <a:gd name="T39" fmla="*/ 42 h 46"/>
                <a:gd name="T40" fmla="*/ 57 w 84"/>
                <a:gd name="T41" fmla="*/ 46 h 46"/>
                <a:gd name="T42" fmla="*/ 69 w 84"/>
                <a:gd name="T43" fmla="*/ 34 h 46"/>
                <a:gd name="T44" fmla="*/ 69 w 84"/>
                <a:gd name="T45" fmla="*/ 42 h 46"/>
                <a:gd name="T46" fmla="*/ 84 w 84"/>
                <a:gd name="T47" fmla="*/ 34 h 46"/>
                <a:gd name="T48" fmla="*/ 80 w 84"/>
                <a:gd name="T49" fmla="*/ 30 h 46"/>
                <a:gd name="T50" fmla="*/ 76 w 84"/>
                <a:gd name="T51" fmla="*/ 23 h 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4" h="46">
                  <a:moveTo>
                    <a:pt x="76" y="23"/>
                  </a:moveTo>
                  <a:lnTo>
                    <a:pt x="72" y="23"/>
                  </a:lnTo>
                  <a:lnTo>
                    <a:pt x="80" y="30"/>
                  </a:lnTo>
                  <a:lnTo>
                    <a:pt x="72" y="34"/>
                  </a:lnTo>
                  <a:lnTo>
                    <a:pt x="61" y="26"/>
                  </a:lnTo>
                  <a:lnTo>
                    <a:pt x="61" y="19"/>
                  </a:lnTo>
                  <a:lnTo>
                    <a:pt x="53" y="23"/>
                  </a:lnTo>
                  <a:lnTo>
                    <a:pt x="61" y="7"/>
                  </a:lnTo>
                  <a:lnTo>
                    <a:pt x="53" y="7"/>
                  </a:lnTo>
                  <a:lnTo>
                    <a:pt x="53" y="0"/>
                  </a:lnTo>
                  <a:lnTo>
                    <a:pt x="42" y="11"/>
                  </a:lnTo>
                  <a:lnTo>
                    <a:pt x="15" y="15"/>
                  </a:lnTo>
                  <a:lnTo>
                    <a:pt x="0" y="19"/>
                  </a:lnTo>
                  <a:lnTo>
                    <a:pt x="0" y="42"/>
                  </a:lnTo>
                  <a:lnTo>
                    <a:pt x="38" y="34"/>
                  </a:lnTo>
                  <a:lnTo>
                    <a:pt x="46" y="30"/>
                  </a:lnTo>
                  <a:lnTo>
                    <a:pt x="50" y="38"/>
                  </a:lnTo>
                  <a:lnTo>
                    <a:pt x="53" y="38"/>
                  </a:lnTo>
                  <a:lnTo>
                    <a:pt x="53" y="42"/>
                  </a:lnTo>
                  <a:lnTo>
                    <a:pt x="57" y="42"/>
                  </a:lnTo>
                  <a:lnTo>
                    <a:pt x="57" y="46"/>
                  </a:lnTo>
                  <a:lnTo>
                    <a:pt x="69" y="34"/>
                  </a:lnTo>
                  <a:lnTo>
                    <a:pt x="69" y="42"/>
                  </a:lnTo>
                  <a:lnTo>
                    <a:pt x="84" y="34"/>
                  </a:lnTo>
                  <a:lnTo>
                    <a:pt x="80" y="30"/>
                  </a:lnTo>
                  <a:lnTo>
                    <a:pt x="76" y="23"/>
                  </a:lnTo>
                  <a:close/>
                </a:path>
              </a:pathLst>
            </a:custGeom>
            <a:solidFill>
              <a:srgbClr val="FF4500"/>
            </a:solidFill>
            <a:ln w="6350">
              <a:solidFill>
                <a:srgbClr val="FF4500"/>
              </a:solidFill>
              <a:prstDash val="solid"/>
              <a:round/>
              <a:headEnd/>
              <a:tailEnd/>
            </a:ln>
          </p:spPr>
          <p:txBody>
            <a:bodyPr/>
            <a:lstStyle/>
            <a:p>
              <a:endParaRPr lang="en-US" dirty="0"/>
            </a:p>
          </p:txBody>
        </p:sp>
        <p:sp>
          <p:nvSpPr>
            <p:cNvPr id="106196" name="Freeform 199"/>
            <p:cNvSpPr>
              <a:spLocks/>
            </p:cNvSpPr>
            <p:nvPr/>
          </p:nvSpPr>
          <p:spPr bwMode="auto">
            <a:xfrm>
              <a:off x="2727" y="1406"/>
              <a:ext cx="84" cy="46"/>
            </a:xfrm>
            <a:custGeom>
              <a:avLst/>
              <a:gdLst>
                <a:gd name="T0" fmla="*/ 76 w 84"/>
                <a:gd name="T1" fmla="*/ 23 h 46"/>
                <a:gd name="T2" fmla="*/ 72 w 84"/>
                <a:gd name="T3" fmla="*/ 23 h 46"/>
                <a:gd name="T4" fmla="*/ 80 w 84"/>
                <a:gd name="T5" fmla="*/ 30 h 46"/>
                <a:gd name="T6" fmla="*/ 72 w 84"/>
                <a:gd name="T7" fmla="*/ 34 h 46"/>
                <a:gd name="T8" fmla="*/ 61 w 84"/>
                <a:gd name="T9" fmla="*/ 26 h 46"/>
                <a:gd name="T10" fmla="*/ 61 w 84"/>
                <a:gd name="T11" fmla="*/ 19 h 46"/>
                <a:gd name="T12" fmla="*/ 53 w 84"/>
                <a:gd name="T13" fmla="*/ 23 h 46"/>
                <a:gd name="T14" fmla="*/ 61 w 84"/>
                <a:gd name="T15" fmla="*/ 7 h 46"/>
                <a:gd name="T16" fmla="*/ 53 w 84"/>
                <a:gd name="T17" fmla="*/ 7 h 46"/>
                <a:gd name="T18" fmla="*/ 53 w 84"/>
                <a:gd name="T19" fmla="*/ 0 h 46"/>
                <a:gd name="T20" fmla="*/ 42 w 84"/>
                <a:gd name="T21" fmla="*/ 11 h 46"/>
                <a:gd name="T22" fmla="*/ 15 w 84"/>
                <a:gd name="T23" fmla="*/ 15 h 46"/>
                <a:gd name="T24" fmla="*/ 0 w 84"/>
                <a:gd name="T25" fmla="*/ 19 h 46"/>
                <a:gd name="T26" fmla="*/ 0 w 84"/>
                <a:gd name="T27" fmla="*/ 42 h 46"/>
                <a:gd name="T28" fmla="*/ 38 w 84"/>
                <a:gd name="T29" fmla="*/ 34 h 46"/>
                <a:gd name="T30" fmla="*/ 46 w 84"/>
                <a:gd name="T31" fmla="*/ 30 h 46"/>
                <a:gd name="T32" fmla="*/ 50 w 84"/>
                <a:gd name="T33" fmla="*/ 38 h 46"/>
                <a:gd name="T34" fmla="*/ 53 w 84"/>
                <a:gd name="T35" fmla="*/ 38 h 46"/>
                <a:gd name="T36" fmla="*/ 53 w 84"/>
                <a:gd name="T37" fmla="*/ 42 h 46"/>
                <a:gd name="T38" fmla="*/ 57 w 84"/>
                <a:gd name="T39" fmla="*/ 42 h 46"/>
                <a:gd name="T40" fmla="*/ 57 w 84"/>
                <a:gd name="T41" fmla="*/ 46 h 46"/>
                <a:gd name="T42" fmla="*/ 69 w 84"/>
                <a:gd name="T43" fmla="*/ 34 h 46"/>
                <a:gd name="T44" fmla="*/ 69 w 84"/>
                <a:gd name="T45" fmla="*/ 42 h 46"/>
                <a:gd name="T46" fmla="*/ 84 w 84"/>
                <a:gd name="T47" fmla="*/ 34 h 46"/>
                <a:gd name="T48" fmla="*/ 80 w 84"/>
                <a:gd name="T49" fmla="*/ 30 h 46"/>
                <a:gd name="T50" fmla="*/ 76 w 84"/>
                <a:gd name="T51" fmla="*/ 23 h 46"/>
                <a:gd name="T52" fmla="*/ 76 w 84"/>
                <a:gd name="T53" fmla="*/ 26 h 4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84" h="46">
                  <a:moveTo>
                    <a:pt x="76" y="23"/>
                  </a:moveTo>
                  <a:lnTo>
                    <a:pt x="72" y="23"/>
                  </a:lnTo>
                  <a:lnTo>
                    <a:pt x="80" y="30"/>
                  </a:lnTo>
                  <a:lnTo>
                    <a:pt x="72" y="34"/>
                  </a:lnTo>
                  <a:lnTo>
                    <a:pt x="61" y="26"/>
                  </a:lnTo>
                  <a:lnTo>
                    <a:pt x="61" y="19"/>
                  </a:lnTo>
                  <a:lnTo>
                    <a:pt x="53" y="23"/>
                  </a:lnTo>
                  <a:lnTo>
                    <a:pt x="61" y="7"/>
                  </a:lnTo>
                  <a:lnTo>
                    <a:pt x="53" y="7"/>
                  </a:lnTo>
                  <a:lnTo>
                    <a:pt x="53" y="0"/>
                  </a:lnTo>
                  <a:lnTo>
                    <a:pt x="42" y="11"/>
                  </a:lnTo>
                  <a:lnTo>
                    <a:pt x="15" y="15"/>
                  </a:lnTo>
                  <a:lnTo>
                    <a:pt x="0" y="19"/>
                  </a:lnTo>
                  <a:lnTo>
                    <a:pt x="0" y="42"/>
                  </a:lnTo>
                  <a:lnTo>
                    <a:pt x="38" y="34"/>
                  </a:lnTo>
                  <a:lnTo>
                    <a:pt x="46" y="30"/>
                  </a:lnTo>
                  <a:lnTo>
                    <a:pt x="50" y="38"/>
                  </a:lnTo>
                  <a:lnTo>
                    <a:pt x="53" y="38"/>
                  </a:lnTo>
                  <a:lnTo>
                    <a:pt x="53" y="42"/>
                  </a:lnTo>
                  <a:lnTo>
                    <a:pt x="57" y="42"/>
                  </a:lnTo>
                  <a:lnTo>
                    <a:pt x="57" y="46"/>
                  </a:lnTo>
                  <a:lnTo>
                    <a:pt x="69" y="34"/>
                  </a:lnTo>
                  <a:lnTo>
                    <a:pt x="69" y="42"/>
                  </a:lnTo>
                  <a:lnTo>
                    <a:pt x="84" y="34"/>
                  </a:lnTo>
                  <a:lnTo>
                    <a:pt x="80" y="30"/>
                  </a:lnTo>
                  <a:lnTo>
                    <a:pt x="76" y="23"/>
                  </a:lnTo>
                  <a:lnTo>
                    <a:pt x="76" y="26"/>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197" name="Freeform 200"/>
            <p:cNvSpPr>
              <a:spLocks/>
            </p:cNvSpPr>
            <p:nvPr/>
          </p:nvSpPr>
          <p:spPr bwMode="auto">
            <a:xfrm>
              <a:off x="2318" y="1329"/>
              <a:ext cx="145" cy="77"/>
            </a:xfrm>
            <a:custGeom>
              <a:avLst/>
              <a:gdLst>
                <a:gd name="T0" fmla="*/ 137 w 145"/>
                <a:gd name="T1" fmla="*/ 35 h 77"/>
                <a:gd name="T2" fmla="*/ 137 w 145"/>
                <a:gd name="T3" fmla="*/ 23 h 77"/>
                <a:gd name="T4" fmla="*/ 118 w 145"/>
                <a:gd name="T5" fmla="*/ 27 h 77"/>
                <a:gd name="T6" fmla="*/ 122 w 145"/>
                <a:gd name="T7" fmla="*/ 15 h 77"/>
                <a:gd name="T8" fmla="*/ 95 w 145"/>
                <a:gd name="T9" fmla="*/ 23 h 77"/>
                <a:gd name="T10" fmla="*/ 84 w 145"/>
                <a:gd name="T11" fmla="*/ 31 h 77"/>
                <a:gd name="T12" fmla="*/ 68 w 145"/>
                <a:gd name="T13" fmla="*/ 31 h 77"/>
                <a:gd name="T14" fmla="*/ 57 w 145"/>
                <a:gd name="T15" fmla="*/ 19 h 77"/>
                <a:gd name="T16" fmla="*/ 49 w 145"/>
                <a:gd name="T17" fmla="*/ 15 h 77"/>
                <a:gd name="T18" fmla="*/ 42 w 145"/>
                <a:gd name="T19" fmla="*/ 23 h 77"/>
                <a:gd name="T20" fmla="*/ 45 w 145"/>
                <a:gd name="T21" fmla="*/ 8 h 77"/>
                <a:gd name="T22" fmla="*/ 57 w 145"/>
                <a:gd name="T23" fmla="*/ 4 h 77"/>
                <a:gd name="T24" fmla="*/ 49 w 145"/>
                <a:gd name="T25" fmla="*/ 0 h 77"/>
                <a:gd name="T26" fmla="*/ 30 w 145"/>
                <a:gd name="T27" fmla="*/ 15 h 77"/>
                <a:gd name="T28" fmla="*/ 0 w 145"/>
                <a:gd name="T29" fmla="*/ 35 h 77"/>
                <a:gd name="T30" fmla="*/ 7 w 145"/>
                <a:gd name="T31" fmla="*/ 38 h 77"/>
                <a:gd name="T32" fmla="*/ 53 w 145"/>
                <a:gd name="T33" fmla="*/ 50 h 77"/>
                <a:gd name="T34" fmla="*/ 53 w 145"/>
                <a:gd name="T35" fmla="*/ 54 h 77"/>
                <a:gd name="T36" fmla="*/ 61 w 145"/>
                <a:gd name="T37" fmla="*/ 58 h 77"/>
                <a:gd name="T38" fmla="*/ 57 w 145"/>
                <a:gd name="T39" fmla="*/ 69 h 77"/>
                <a:gd name="T40" fmla="*/ 65 w 145"/>
                <a:gd name="T41" fmla="*/ 65 h 77"/>
                <a:gd name="T42" fmla="*/ 65 w 145"/>
                <a:gd name="T43" fmla="*/ 77 h 77"/>
                <a:gd name="T44" fmla="*/ 80 w 145"/>
                <a:gd name="T45" fmla="*/ 46 h 77"/>
                <a:gd name="T46" fmla="*/ 80 w 145"/>
                <a:gd name="T47" fmla="*/ 58 h 77"/>
                <a:gd name="T48" fmla="*/ 88 w 145"/>
                <a:gd name="T49" fmla="*/ 46 h 77"/>
                <a:gd name="T50" fmla="*/ 88 w 145"/>
                <a:gd name="T51" fmla="*/ 58 h 77"/>
                <a:gd name="T52" fmla="*/ 95 w 145"/>
                <a:gd name="T53" fmla="*/ 46 h 77"/>
                <a:gd name="T54" fmla="*/ 107 w 145"/>
                <a:gd name="T55" fmla="*/ 42 h 77"/>
                <a:gd name="T56" fmla="*/ 111 w 145"/>
                <a:gd name="T57" fmla="*/ 38 h 77"/>
                <a:gd name="T58" fmla="*/ 130 w 145"/>
                <a:gd name="T59" fmla="*/ 46 h 77"/>
                <a:gd name="T60" fmla="*/ 130 w 145"/>
                <a:gd name="T61" fmla="*/ 38 h 77"/>
                <a:gd name="T62" fmla="*/ 145 w 145"/>
                <a:gd name="T63" fmla="*/ 38 h 77"/>
                <a:gd name="T64" fmla="*/ 137 w 145"/>
                <a:gd name="T65" fmla="*/ 35 h 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5" h="77">
                  <a:moveTo>
                    <a:pt x="137" y="35"/>
                  </a:moveTo>
                  <a:lnTo>
                    <a:pt x="137" y="23"/>
                  </a:lnTo>
                  <a:lnTo>
                    <a:pt x="118" y="27"/>
                  </a:lnTo>
                  <a:lnTo>
                    <a:pt x="122" y="15"/>
                  </a:lnTo>
                  <a:lnTo>
                    <a:pt x="95" y="23"/>
                  </a:lnTo>
                  <a:lnTo>
                    <a:pt x="84" y="31"/>
                  </a:lnTo>
                  <a:lnTo>
                    <a:pt x="68" y="31"/>
                  </a:lnTo>
                  <a:lnTo>
                    <a:pt x="57" y="19"/>
                  </a:lnTo>
                  <a:lnTo>
                    <a:pt x="49" y="15"/>
                  </a:lnTo>
                  <a:lnTo>
                    <a:pt x="42" y="23"/>
                  </a:lnTo>
                  <a:lnTo>
                    <a:pt x="45" y="8"/>
                  </a:lnTo>
                  <a:lnTo>
                    <a:pt x="57" y="4"/>
                  </a:lnTo>
                  <a:lnTo>
                    <a:pt x="49" y="0"/>
                  </a:lnTo>
                  <a:lnTo>
                    <a:pt x="30" y="15"/>
                  </a:lnTo>
                  <a:lnTo>
                    <a:pt x="0" y="35"/>
                  </a:lnTo>
                  <a:lnTo>
                    <a:pt x="7" y="38"/>
                  </a:lnTo>
                  <a:lnTo>
                    <a:pt x="53" y="50"/>
                  </a:lnTo>
                  <a:lnTo>
                    <a:pt x="53" y="54"/>
                  </a:lnTo>
                  <a:lnTo>
                    <a:pt x="61" y="58"/>
                  </a:lnTo>
                  <a:lnTo>
                    <a:pt x="57" y="69"/>
                  </a:lnTo>
                  <a:lnTo>
                    <a:pt x="65" y="65"/>
                  </a:lnTo>
                  <a:lnTo>
                    <a:pt x="65" y="77"/>
                  </a:lnTo>
                  <a:lnTo>
                    <a:pt x="80" y="46"/>
                  </a:lnTo>
                  <a:lnTo>
                    <a:pt x="80" y="58"/>
                  </a:lnTo>
                  <a:lnTo>
                    <a:pt x="88" y="46"/>
                  </a:lnTo>
                  <a:lnTo>
                    <a:pt x="88" y="58"/>
                  </a:lnTo>
                  <a:lnTo>
                    <a:pt x="95" y="46"/>
                  </a:lnTo>
                  <a:lnTo>
                    <a:pt x="107" y="42"/>
                  </a:lnTo>
                  <a:lnTo>
                    <a:pt x="111" y="38"/>
                  </a:lnTo>
                  <a:lnTo>
                    <a:pt x="130" y="46"/>
                  </a:lnTo>
                  <a:lnTo>
                    <a:pt x="130" y="38"/>
                  </a:lnTo>
                  <a:lnTo>
                    <a:pt x="145" y="38"/>
                  </a:lnTo>
                  <a:lnTo>
                    <a:pt x="137" y="35"/>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198" name="Freeform 201"/>
            <p:cNvSpPr>
              <a:spLocks/>
            </p:cNvSpPr>
            <p:nvPr/>
          </p:nvSpPr>
          <p:spPr bwMode="auto">
            <a:xfrm>
              <a:off x="2318" y="1329"/>
              <a:ext cx="145" cy="77"/>
            </a:xfrm>
            <a:custGeom>
              <a:avLst/>
              <a:gdLst>
                <a:gd name="T0" fmla="*/ 137 w 145"/>
                <a:gd name="T1" fmla="*/ 35 h 77"/>
                <a:gd name="T2" fmla="*/ 137 w 145"/>
                <a:gd name="T3" fmla="*/ 23 h 77"/>
                <a:gd name="T4" fmla="*/ 118 w 145"/>
                <a:gd name="T5" fmla="*/ 27 h 77"/>
                <a:gd name="T6" fmla="*/ 122 w 145"/>
                <a:gd name="T7" fmla="*/ 15 h 77"/>
                <a:gd name="T8" fmla="*/ 95 w 145"/>
                <a:gd name="T9" fmla="*/ 23 h 77"/>
                <a:gd name="T10" fmla="*/ 84 w 145"/>
                <a:gd name="T11" fmla="*/ 31 h 77"/>
                <a:gd name="T12" fmla="*/ 68 w 145"/>
                <a:gd name="T13" fmla="*/ 31 h 77"/>
                <a:gd name="T14" fmla="*/ 57 w 145"/>
                <a:gd name="T15" fmla="*/ 19 h 77"/>
                <a:gd name="T16" fmla="*/ 49 w 145"/>
                <a:gd name="T17" fmla="*/ 15 h 77"/>
                <a:gd name="T18" fmla="*/ 42 w 145"/>
                <a:gd name="T19" fmla="*/ 23 h 77"/>
                <a:gd name="T20" fmla="*/ 45 w 145"/>
                <a:gd name="T21" fmla="*/ 8 h 77"/>
                <a:gd name="T22" fmla="*/ 57 w 145"/>
                <a:gd name="T23" fmla="*/ 4 h 77"/>
                <a:gd name="T24" fmla="*/ 49 w 145"/>
                <a:gd name="T25" fmla="*/ 0 h 77"/>
                <a:gd name="T26" fmla="*/ 30 w 145"/>
                <a:gd name="T27" fmla="*/ 15 h 77"/>
                <a:gd name="T28" fmla="*/ 0 w 145"/>
                <a:gd name="T29" fmla="*/ 35 h 77"/>
                <a:gd name="T30" fmla="*/ 7 w 145"/>
                <a:gd name="T31" fmla="*/ 38 h 77"/>
                <a:gd name="T32" fmla="*/ 53 w 145"/>
                <a:gd name="T33" fmla="*/ 50 h 77"/>
                <a:gd name="T34" fmla="*/ 53 w 145"/>
                <a:gd name="T35" fmla="*/ 54 h 77"/>
                <a:gd name="T36" fmla="*/ 61 w 145"/>
                <a:gd name="T37" fmla="*/ 58 h 77"/>
                <a:gd name="T38" fmla="*/ 57 w 145"/>
                <a:gd name="T39" fmla="*/ 69 h 77"/>
                <a:gd name="T40" fmla="*/ 65 w 145"/>
                <a:gd name="T41" fmla="*/ 65 h 77"/>
                <a:gd name="T42" fmla="*/ 65 w 145"/>
                <a:gd name="T43" fmla="*/ 77 h 77"/>
                <a:gd name="T44" fmla="*/ 80 w 145"/>
                <a:gd name="T45" fmla="*/ 46 h 77"/>
                <a:gd name="T46" fmla="*/ 80 w 145"/>
                <a:gd name="T47" fmla="*/ 58 h 77"/>
                <a:gd name="T48" fmla="*/ 88 w 145"/>
                <a:gd name="T49" fmla="*/ 46 h 77"/>
                <a:gd name="T50" fmla="*/ 88 w 145"/>
                <a:gd name="T51" fmla="*/ 58 h 77"/>
                <a:gd name="T52" fmla="*/ 95 w 145"/>
                <a:gd name="T53" fmla="*/ 46 h 77"/>
                <a:gd name="T54" fmla="*/ 107 w 145"/>
                <a:gd name="T55" fmla="*/ 42 h 77"/>
                <a:gd name="T56" fmla="*/ 111 w 145"/>
                <a:gd name="T57" fmla="*/ 38 h 77"/>
                <a:gd name="T58" fmla="*/ 130 w 145"/>
                <a:gd name="T59" fmla="*/ 46 h 77"/>
                <a:gd name="T60" fmla="*/ 130 w 145"/>
                <a:gd name="T61" fmla="*/ 38 h 77"/>
                <a:gd name="T62" fmla="*/ 145 w 145"/>
                <a:gd name="T63" fmla="*/ 38 h 77"/>
                <a:gd name="T64" fmla="*/ 137 w 145"/>
                <a:gd name="T65" fmla="*/ 35 h 77"/>
                <a:gd name="T66" fmla="*/ 137 w 145"/>
                <a:gd name="T67" fmla="*/ 38 h 7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5" h="77">
                  <a:moveTo>
                    <a:pt x="137" y="35"/>
                  </a:moveTo>
                  <a:lnTo>
                    <a:pt x="137" y="23"/>
                  </a:lnTo>
                  <a:lnTo>
                    <a:pt x="118" y="27"/>
                  </a:lnTo>
                  <a:lnTo>
                    <a:pt x="122" y="15"/>
                  </a:lnTo>
                  <a:lnTo>
                    <a:pt x="95" y="23"/>
                  </a:lnTo>
                  <a:lnTo>
                    <a:pt x="84" y="31"/>
                  </a:lnTo>
                  <a:lnTo>
                    <a:pt x="68" y="31"/>
                  </a:lnTo>
                  <a:lnTo>
                    <a:pt x="57" y="19"/>
                  </a:lnTo>
                  <a:lnTo>
                    <a:pt x="49" y="15"/>
                  </a:lnTo>
                  <a:lnTo>
                    <a:pt x="42" y="23"/>
                  </a:lnTo>
                  <a:lnTo>
                    <a:pt x="45" y="8"/>
                  </a:lnTo>
                  <a:lnTo>
                    <a:pt x="57" y="4"/>
                  </a:lnTo>
                  <a:lnTo>
                    <a:pt x="49" y="0"/>
                  </a:lnTo>
                  <a:lnTo>
                    <a:pt x="30" y="15"/>
                  </a:lnTo>
                  <a:lnTo>
                    <a:pt x="0" y="35"/>
                  </a:lnTo>
                  <a:lnTo>
                    <a:pt x="7" y="38"/>
                  </a:lnTo>
                  <a:lnTo>
                    <a:pt x="53" y="50"/>
                  </a:lnTo>
                  <a:lnTo>
                    <a:pt x="53" y="54"/>
                  </a:lnTo>
                  <a:lnTo>
                    <a:pt x="61" y="58"/>
                  </a:lnTo>
                  <a:lnTo>
                    <a:pt x="57" y="69"/>
                  </a:lnTo>
                  <a:lnTo>
                    <a:pt x="65" y="65"/>
                  </a:lnTo>
                  <a:lnTo>
                    <a:pt x="65" y="77"/>
                  </a:lnTo>
                  <a:lnTo>
                    <a:pt x="80" y="46"/>
                  </a:lnTo>
                  <a:lnTo>
                    <a:pt x="80" y="58"/>
                  </a:lnTo>
                  <a:lnTo>
                    <a:pt x="88" y="46"/>
                  </a:lnTo>
                  <a:lnTo>
                    <a:pt x="88" y="58"/>
                  </a:lnTo>
                  <a:lnTo>
                    <a:pt x="95" y="46"/>
                  </a:lnTo>
                  <a:lnTo>
                    <a:pt x="107" y="42"/>
                  </a:lnTo>
                  <a:lnTo>
                    <a:pt x="111" y="38"/>
                  </a:lnTo>
                  <a:lnTo>
                    <a:pt x="130" y="46"/>
                  </a:lnTo>
                  <a:lnTo>
                    <a:pt x="130" y="38"/>
                  </a:lnTo>
                  <a:lnTo>
                    <a:pt x="145" y="38"/>
                  </a:lnTo>
                  <a:lnTo>
                    <a:pt x="137" y="35"/>
                  </a:lnTo>
                  <a:lnTo>
                    <a:pt x="137" y="3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199" name="Freeform 202"/>
            <p:cNvSpPr>
              <a:spLocks/>
            </p:cNvSpPr>
            <p:nvPr/>
          </p:nvSpPr>
          <p:spPr bwMode="auto">
            <a:xfrm>
              <a:off x="2413" y="1375"/>
              <a:ext cx="100" cy="134"/>
            </a:xfrm>
            <a:custGeom>
              <a:avLst/>
              <a:gdLst>
                <a:gd name="T0" fmla="*/ 96 w 100"/>
                <a:gd name="T1" fmla="*/ 96 h 134"/>
                <a:gd name="T2" fmla="*/ 96 w 100"/>
                <a:gd name="T3" fmla="*/ 100 h 134"/>
                <a:gd name="T4" fmla="*/ 96 w 100"/>
                <a:gd name="T5" fmla="*/ 96 h 134"/>
                <a:gd name="T6" fmla="*/ 92 w 100"/>
                <a:gd name="T7" fmla="*/ 96 h 134"/>
                <a:gd name="T8" fmla="*/ 81 w 100"/>
                <a:gd name="T9" fmla="*/ 126 h 134"/>
                <a:gd name="T10" fmla="*/ 46 w 100"/>
                <a:gd name="T11" fmla="*/ 130 h 134"/>
                <a:gd name="T12" fmla="*/ 0 w 100"/>
                <a:gd name="T13" fmla="*/ 134 h 134"/>
                <a:gd name="T14" fmla="*/ 12 w 100"/>
                <a:gd name="T15" fmla="*/ 107 h 134"/>
                <a:gd name="T16" fmla="*/ 0 w 100"/>
                <a:gd name="T17" fmla="*/ 73 h 134"/>
                <a:gd name="T18" fmla="*/ 4 w 100"/>
                <a:gd name="T19" fmla="*/ 38 h 134"/>
                <a:gd name="T20" fmla="*/ 16 w 100"/>
                <a:gd name="T21" fmla="*/ 23 h 134"/>
                <a:gd name="T22" fmla="*/ 19 w 100"/>
                <a:gd name="T23" fmla="*/ 35 h 134"/>
                <a:gd name="T24" fmla="*/ 23 w 100"/>
                <a:gd name="T25" fmla="*/ 19 h 134"/>
                <a:gd name="T26" fmla="*/ 31 w 100"/>
                <a:gd name="T27" fmla="*/ 15 h 134"/>
                <a:gd name="T28" fmla="*/ 27 w 100"/>
                <a:gd name="T29" fmla="*/ 12 h 134"/>
                <a:gd name="T30" fmla="*/ 31 w 100"/>
                <a:gd name="T31" fmla="*/ 4 h 134"/>
                <a:gd name="T32" fmla="*/ 35 w 100"/>
                <a:gd name="T33" fmla="*/ 0 h 134"/>
                <a:gd name="T34" fmla="*/ 65 w 100"/>
                <a:gd name="T35" fmla="*/ 12 h 134"/>
                <a:gd name="T36" fmla="*/ 69 w 100"/>
                <a:gd name="T37" fmla="*/ 19 h 134"/>
                <a:gd name="T38" fmla="*/ 65 w 100"/>
                <a:gd name="T39" fmla="*/ 23 h 134"/>
                <a:gd name="T40" fmla="*/ 73 w 100"/>
                <a:gd name="T41" fmla="*/ 31 h 134"/>
                <a:gd name="T42" fmla="*/ 73 w 100"/>
                <a:gd name="T43" fmla="*/ 42 h 134"/>
                <a:gd name="T44" fmla="*/ 61 w 100"/>
                <a:gd name="T45" fmla="*/ 57 h 134"/>
                <a:gd name="T46" fmla="*/ 61 w 100"/>
                <a:gd name="T47" fmla="*/ 65 h 134"/>
                <a:gd name="T48" fmla="*/ 65 w 100"/>
                <a:gd name="T49" fmla="*/ 69 h 134"/>
                <a:gd name="T50" fmla="*/ 73 w 100"/>
                <a:gd name="T51" fmla="*/ 57 h 134"/>
                <a:gd name="T52" fmla="*/ 81 w 100"/>
                <a:gd name="T53" fmla="*/ 50 h 134"/>
                <a:gd name="T54" fmla="*/ 88 w 100"/>
                <a:gd name="T55" fmla="*/ 57 h 134"/>
                <a:gd name="T56" fmla="*/ 100 w 100"/>
                <a:gd name="T57" fmla="*/ 84 h 134"/>
                <a:gd name="T58" fmla="*/ 96 w 100"/>
                <a:gd name="T59" fmla="*/ 96 h 1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00" h="134">
                  <a:moveTo>
                    <a:pt x="96" y="96"/>
                  </a:moveTo>
                  <a:lnTo>
                    <a:pt x="96" y="100"/>
                  </a:lnTo>
                  <a:lnTo>
                    <a:pt x="96" y="96"/>
                  </a:lnTo>
                  <a:lnTo>
                    <a:pt x="92" y="96"/>
                  </a:lnTo>
                  <a:lnTo>
                    <a:pt x="81" y="126"/>
                  </a:lnTo>
                  <a:lnTo>
                    <a:pt x="46" y="130"/>
                  </a:lnTo>
                  <a:lnTo>
                    <a:pt x="0" y="134"/>
                  </a:lnTo>
                  <a:lnTo>
                    <a:pt x="12" y="107"/>
                  </a:lnTo>
                  <a:lnTo>
                    <a:pt x="0" y="73"/>
                  </a:lnTo>
                  <a:lnTo>
                    <a:pt x="4" y="38"/>
                  </a:lnTo>
                  <a:lnTo>
                    <a:pt x="16" y="23"/>
                  </a:lnTo>
                  <a:lnTo>
                    <a:pt x="19" y="35"/>
                  </a:lnTo>
                  <a:lnTo>
                    <a:pt x="23" y="19"/>
                  </a:lnTo>
                  <a:lnTo>
                    <a:pt x="31" y="15"/>
                  </a:lnTo>
                  <a:lnTo>
                    <a:pt x="27" y="12"/>
                  </a:lnTo>
                  <a:lnTo>
                    <a:pt x="31" y="4"/>
                  </a:lnTo>
                  <a:lnTo>
                    <a:pt x="35" y="0"/>
                  </a:lnTo>
                  <a:lnTo>
                    <a:pt x="65" y="12"/>
                  </a:lnTo>
                  <a:lnTo>
                    <a:pt x="69" y="19"/>
                  </a:lnTo>
                  <a:lnTo>
                    <a:pt x="65" y="23"/>
                  </a:lnTo>
                  <a:lnTo>
                    <a:pt x="73" y="31"/>
                  </a:lnTo>
                  <a:lnTo>
                    <a:pt x="73" y="42"/>
                  </a:lnTo>
                  <a:lnTo>
                    <a:pt x="61" y="57"/>
                  </a:lnTo>
                  <a:lnTo>
                    <a:pt x="61" y="65"/>
                  </a:lnTo>
                  <a:lnTo>
                    <a:pt x="65" y="69"/>
                  </a:lnTo>
                  <a:lnTo>
                    <a:pt x="73" y="57"/>
                  </a:lnTo>
                  <a:lnTo>
                    <a:pt x="81" y="50"/>
                  </a:lnTo>
                  <a:lnTo>
                    <a:pt x="88" y="57"/>
                  </a:lnTo>
                  <a:lnTo>
                    <a:pt x="100" y="84"/>
                  </a:lnTo>
                  <a:lnTo>
                    <a:pt x="96" y="96"/>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200" name="Freeform 203"/>
            <p:cNvSpPr>
              <a:spLocks/>
            </p:cNvSpPr>
            <p:nvPr/>
          </p:nvSpPr>
          <p:spPr bwMode="auto">
            <a:xfrm>
              <a:off x="2413" y="1375"/>
              <a:ext cx="100" cy="134"/>
            </a:xfrm>
            <a:custGeom>
              <a:avLst/>
              <a:gdLst>
                <a:gd name="T0" fmla="*/ 96 w 100"/>
                <a:gd name="T1" fmla="*/ 96 h 134"/>
                <a:gd name="T2" fmla="*/ 96 w 100"/>
                <a:gd name="T3" fmla="*/ 100 h 134"/>
                <a:gd name="T4" fmla="*/ 96 w 100"/>
                <a:gd name="T5" fmla="*/ 96 h 134"/>
                <a:gd name="T6" fmla="*/ 92 w 100"/>
                <a:gd name="T7" fmla="*/ 96 h 134"/>
                <a:gd name="T8" fmla="*/ 81 w 100"/>
                <a:gd name="T9" fmla="*/ 126 h 134"/>
                <a:gd name="T10" fmla="*/ 46 w 100"/>
                <a:gd name="T11" fmla="*/ 130 h 134"/>
                <a:gd name="T12" fmla="*/ 0 w 100"/>
                <a:gd name="T13" fmla="*/ 134 h 134"/>
                <a:gd name="T14" fmla="*/ 12 w 100"/>
                <a:gd name="T15" fmla="*/ 107 h 134"/>
                <a:gd name="T16" fmla="*/ 0 w 100"/>
                <a:gd name="T17" fmla="*/ 73 h 134"/>
                <a:gd name="T18" fmla="*/ 4 w 100"/>
                <a:gd name="T19" fmla="*/ 38 h 134"/>
                <a:gd name="T20" fmla="*/ 16 w 100"/>
                <a:gd name="T21" fmla="*/ 23 h 134"/>
                <a:gd name="T22" fmla="*/ 19 w 100"/>
                <a:gd name="T23" fmla="*/ 35 h 134"/>
                <a:gd name="T24" fmla="*/ 23 w 100"/>
                <a:gd name="T25" fmla="*/ 19 h 134"/>
                <a:gd name="T26" fmla="*/ 31 w 100"/>
                <a:gd name="T27" fmla="*/ 15 h 134"/>
                <a:gd name="T28" fmla="*/ 27 w 100"/>
                <a:gd name="T29" fmla="*/ 12 h 134"/>
                <a:gd name="T30" fmla="*/ 31 w 100"/>
                <a:gd name="T31" fmla="*/ 4 h 134"/>
                <a:gd name="T32" fmla="*/ 35 w 100"/>
                <a:gd name="T33" fmla="*/ 0 h 134"/>
                <a:gd name="T34" fmla="*/ 65 w 100"/>
                <a:gd name="T35" fmla="*/ 12 h 134"/>
                <a:gd name="T36" fmla="*/ 69 w 100"/>
                <a:gd name="T37" fmla="*/ 19 h 134"/>
                <a:gd name="T38" fmla="*/ 65 w 100"/>
                <a:gd name="T39" fmla="*/ 23 h 134"/>
                <a:gd name="T40" fmla="*/ 73 w 100"/>
                <a:gd name="T41" fmla="*/ 31 h 134"/>
                <a:gd name="T42" fmla="*/ 73 w 100"/>
                <a:gd name="T43" fmla="*/ 42 h 134"/>
                <a:gd name="T44" fmla="*/ 61 w 100"/>
                <a:gd name="T45" fmla="*/ 57 h 134"/>
                <a:gd name="T46" fmla="*/ 61 w 100"/>
                <a:gd name="T47" fmla="*/ 65 h 134"/>
                <a:gd name="T48" fmla="*/ 65 w 100"/>
                <a:gd name="T49" fmla="*/ 69 h 134"/>
                <a:gd name="T50" fmla="*/ 73 w 100"/>
                <a:gd name="T51" fmla="*/ 57 h 134"/>
                <a:gd name="T52" fmla="*/ 81 w 100"/>
                <a:gd name="T53" fmla="*/ 50 h 134"/>
                <a:gd name="T54" fmla="*/ 88 w 100"/>
                <a:gd name="T55" fmla="*/ 57 h 134"/>
                <a:gd name="T56" fmla="*/ 100 w 100"/>
                <a:gd name="T57" fmla="*/ 84 h 134"/>
                <a:gd name="T58" fmla="*/ 96 w 100"/>
                <a:gd name="T59" fmla="*/ 96 h 134"/>
                <a:gd name="T60" fmla="*/ 96 w 100"/>
                <a:gd name="T61" fmla="*/ 100 h 13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0" h="134">
                  <a:moveTo>
                    <a:pt x="96" y="96"/>
                  </a:moveTo>
                  <a:lnTo>
                    <a:pt x="96" y="100"/>
                  </a:lnTo>
                  <a:lnTo>
                    <a:pt x="96" y="96"/>
                  </a:lnTo>
                  <a:lnTo>
                    <a:pt x="92" y="96"/>
                  </a:lnTo>
                  <a:lnTo>
                    <a:pt x="81" y="126"/>
                  </a:lnTo>
                  <a:lnTo>
                    <a:pt x="46" y="130"/>
                  </a:lnTo>
                  <a:lnTo>
                    <a:pt x="0" y="134"/>
                  </a:lnTo>
                  <a:lnTo>
                    <a:pt x="12" y="107"/>
                  </a:lnTo>
                  <a:lnTo>
                    <a:pt x="0" y="73"/>
                  </a:lnTo>
                  <a:lnTo>
                    <a:pt x="4" y="38"/>
                  </a:lnTo>
                  <a:lnTo>
                    <a:pt x="16" y="23"/>
                  </a:lnTo>
                  <a:lnTo>
                    <a:pt x="19" y="35"/>
                  </a:lnTo>
                  <a:lnTo>
                    <a:pt x="23" y="19"/>
                  </a:lnTo>
                  <a:lnTo>
                    <a:pt x="31" y="15"/>
                  </a:lnTo>
                  <a:lnTo>
                    <a:pt x="27" y="12"/>
                  </a:lnTo>
                  <a:lnTo>
                    <a:pt x="31" y="4"/>
                  </a:lnTo>
                  <a:lnTo>
                    <a:pt x="35" y="0"/>
                  </a:lnTo>
                  <a:lnTo>
                    <a:pt x="65" y="12"/>
                  </a:lnTo>
                  <a:lnTo>
                    <a:pt x="69" y="19"/>
                  </a:lnTo>
                  <a:lnTo>
                    <a:pt x="65" y="23"/>
                  </a:lnTo>
                  <a:lnTo>
                    <a:pt x="73" y="31"/>
                  </a:lnTo>
                  <a:lnTo>
                    <a:pt x="73" y="42"/>
                  </a:lnTo>
                  <a:lnTo>
                    <a:pt x="61" y="57"/>
                  </a:lnTo>
                  <a:lnTo>
                    <a:pt x="61" y="65"/>
                  </a:lnTo>
                  <a:lnTo>
                    <a:pt x="65" y="69"/>
                  </a:lnTo>
                  <a:lnTo>
                    <a:pt x="73" y="57"/>
                  </a:lnTo>
                  <a:lnTo>
                    <a:pt x="81" y="50"/>
                  </a:lnTo>
                  <a:lnTo>
                    <a:pt x="88" y="57"/>
                  </a:lnTo>
                  <a:lnTo>
                    <a:pt x="100" y="84"/>
                  </a:lnTo>
                  <a:lnTo>
                    <a:pt x="96" y="96"/>
                  </a:lnTo>
                  <a:lnTo>
                    <a:pt x="96" y="10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201" name="Freeform 204"/>
            <p:cNvSpPr>
              <a:spLocks/>
            </p:cNvSpPr>
            <p:nvPr/>
          </p:nvSpPr>
          <p:spPr bwMode="auto">
            <a:xfrm>
              <a:off x="2165" y="1275"/>
              <a:ext cx="168" cy="188"/>
            </a:xfrm>
            <a:custGeom>
              <a:avLst/>
              <a:gdLst>
                <a:gd name="T0" fmla="*/ 141 w 168"/>
                <a:gd name="T1" fmla="*/ 54 h 188"/>
                <a:gd name="T2" fmla="*/ 114 w 168"/>
                <a:gd name="T3" fmla="*/ 81 h 188"/>
                <a:gd name="T4" fmla="*/ 118 w 168"/>
                <a:gd name="T5" fmla="*/ 85 h 188"/>
                <a:gd name="T6" fmla="*/ 111 w 168"/>
                <a:gd name="T7" fmla="*/ 85 h 188"/>
                <a:gd name="T8" fmla="*/ 111 w 168"/>
                <a:gd name="T9" fmla="*/ 104 h 188"/>
                <a:gd name="T10" fmla="*/ 99 w 168"/>
                <a:gd name="T11" fmla="*/ 115 h 188"/>
                <a:gd name="T12" fmla="*/ 103 w 168"/>
                <a:gd name="T13" fmla="*/ 127 h 188"/>
                <a:gd name="T14" fmla="*/ 103 w 168"/>
                <a:gd name="T15" fmla="*/ 131 h 188"/>
                <a:gd name="T16" fmla="*/ 99 w 168"/>
                <a:gd name="T17" fmla="*/ 146 h 188"/>
                <a:gd name="T18" fmla="*/ 133 w 168"/>
                <a:gd name="T19" fmla="*/ 169 h 188"/>
                <a:gd name="T20" fmla="*/ 137 w 168"/>
                <a:gd name="T21" fmla="*/ 184 h 188"/>
                <a:gd name="T22" fmla="*/ 15 w 168"/>
                <a:gd name="T23" fmla="*/ 188 h 188"/>
                <a:gd name="T24" fmla="*/ 15 w 168"/>
                <a:gd name="T25" fmla="*/ 131 h 188"/>
                <a:gd name="T26" fmla="*/ 7 w 168"/>
                <a:gd name="T27" fmla="*/ 119 h 188"/>
                <a:gd name="T28" fmla="*/ 15 w 168"/>
                <a:gd name="T29" fmla="*/ 112 h 188"/>
                <a:gd name="T30" fmla="*/ 0 w 168"/>
                <a:gd name="T31" fmla="*/ 12 h 188"/>
                <a:gd name="T32" fmla="*/ 46 w 168"/>
                <a:gd name="T33" fmla="*/ 12 h 188"/>
                <a:gd name="T34" fmla="*/ 46 w 168"/>
                <a:gd name="T35" fmla="*/ 0 h 188"/>
                <a:gd name="T36" fmla="*/ 49 w 168"/>
                <a:gd name="T37" fmla="*/ 0 h 188"/>
                <a:gd name="T38" fmla="*/ 57 w 168"/>
                <a:gd name="T39" fmla="*/ 20 h 188"/>
                <a:gd name="T40" fmla="*/ 72 w 168"/>
                <a:gd name="T41" fmla="*/ 23 h 188"/>
                <a:gd name="T42" fmla="*/ 76 w 168"/>
                <a:gd name="T43" fmla="*/ 27 h 188"/>
                <a:gd name="T44" fmla="*/ 91 w 168"/>
                <a:gd name="T45" fmla="*/ 23 h 188"/>
                <a:gd name="T46" fmla="*/ 99 w 168"/>
                <a:gd name="T47" fmla="*/ 27 h 188"/>
                <a:gd name="T48" fmla="*/ 107 w 168"/>
                <a:gd name="T49" fmla="*/ 35 h 188"/>
                <a:gd name="T50" fmla="*/ 114 w 168"/>
                <a:gd name="T51" fmla="*/ 31 h 188"/>
                <a:gd name="T52" fmla="*/ 126 w 168"/>
                <a:gd name="T53" fmla="*/ 43 h 188"/>
                <a:gd name="T54" fmla="*/ 141 w 168"/>
                <a:gd name="T55" fmla="*/ 35 h 188"/>
                <a:gd name="T56" fmla="*/ 141 w 168"/>
                <a:gd name="T57" fmla="*/ 39 h 188"/>
                <a:gd name="T58" fmla="*/ 168 w 168"/>
                <a:gd name="T59" fmla="*/ 39 h 188"/>
                <a:gd name="T60" fmla="*/ 141 w 168"/>
                <a:gd name="T61" fmla="*/ 54 h 18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68" h="188">
                  <a:moveTo>
                    <a:pt x="141" y="54"/>
                  </a:moveTo>
                  <a:lnTo>
                    <a:pt x="114" y="81"/>
                  </a:lnTo>
                  <a:lnTo>
                    <a:pt x="118" y="85"/>
                  </a:lnTo>
                  <a:lnTo>
                    <a:pt x="111" y="85"/>
                  </a:lnTo>
                  <a:lnTo>
                    <a:pt x="111" y="104"/>
                  </a:lnTo>
                  <a:lnTo>
                    <a:pt x="99" y="115"/>
                  </a:lnTo>
                  <a:lnTo>
                    <a:pt x="103" y="127"/>
                  </a:lnTo>
                  <a:lnTo>
                    <a:pt x="103" y="131"/>
                  </a:lnTo>
                  <a:lnTo>
                    <a:pt x="99" y="146"/>
                  </a:lnTo>
                  <a:lnTo>
                    <a:pt x="133" y="169"/>
                  </a:lnTo>
                  <a:lnTo>
                    <a:pt x="137" y="184"/>
                  </a:lnTo>
                  <a:lnTo>
                    <a:pt x="15" y="188"/>
                  </a:lnTo>
                  <a:lnTo>
                    <a:pt x="15" y="131"/>
                  </a:lnTo>
                  <a:lnTo>
                    <a:pt x="7" y="119"/>
                  </a:lnTo>
                  <a:lnTo>
                    <a:pt x="15" y="112"/>
                  </a:lnTo>
                  <a:lnTo>
                    <a:pt x="0" y="12"/>
                  </a:lnTo>
                  <a:lnTo>
                    <a:pt x="46" y="12"/>
                  </a:lnTo>
                  <a:lnTo>
                    <a:pt x="46" y="0"/>
                  </a:lnTo>
                  <a:lnTo>
                    <a:pt x="49" y="0"/>
                  </a:lnTo>
                  <a:lnTo>
                    <a:pt x="57" y="20"/>
                  </a:lnTo>
                  <a:lnTo>
                    <a:pt x="72" y="23"/>
                  </a:lnTo>
                  <a:lnTo>
                    <a:pt x="76" y="27"/>
                  </a:lnTo>
                  <a:lnTo>
                    <a:pt x="91" y="23"/>
                  </a:lnTo>
                  <a:lnTo>
                    <a:pt x="99" y="27"/>
                  </a:lnTo>
                  <a:lnTo>
                    <a:pt x="107" y="35"/>
                  </a:lnTo>
                  <a:lnTo>
                    <a:pt x="114" y="31"/>
                  </a:lnTo>
                  <a:lnTo>
                    <a:pt x="126" y="43"/>
                  </a:lnTo>
                  <a:lnTo>
                    <a:pt x="141" y="35"/>
                  </a:lnTo>
                  <a:lnTo>
                    <a:pt x="141" y="39"/>
                  </a:lnTo>
                  <a:lnTo>
                    <a:pt x="168" y="39"/>
                  </a:lnTo>
                  <a:lnTo>
                    <a:pt x="141" y="54"/>
                  </a:lnTo>
                  <a:close/>
                </a:path>
              </a:pathLst>
            </a:custGeom>
            <a:solidFill>
              <a:srgbClr val="FF8C00"/>
            </a:solidFill>
            <a:ln w="6350">
              <a:solidFill>
                <a:srgbClr val="FF8C00"/>
              </a:solidFill>
              <a:prstDash val="solid"/>
              <a:round/>
              <a:headEnd/>
              <a:tailEnd/>
            </a:ln>
          </p:spPr>
          <p:txBody>
            <a:bodyPr/>
            <a:lstStyle/>
            <a:p>
              <a:endParaRPr lang="en-US" dirty="0"/>
            </a:p>
          </p:txBody>
        </p:sp>
        <p:sp>
          <p:nvSpPr>
            <p:cNvPr id="106202" name="Freeform 205"/>
            <p:cNvSpPr>
              <a:spLocks/>
            </p:cNvSpPr>
            <p:nvPr/>
          </p:nvSpPr>
          <p:spPr bwMode="auto">
            <a:xfrm>
              <a:off x="2165" y="1275"/>
              <a:ext cx="168" cy="188"/>
            </a:xfrm>
            <a:custGeom>
              <a:avLst/>
              <a:gdLst>
                <a:gd name="T0" fmla="*/ 141 w 168"/>
                <a:gd name="T1" fmla="*/ 54 h 188"/>
                <a:gd name="T2" fmla="*/ 114 w 168"/>
                <a:gd name="T3" fmla="*/ 81 h 188"/>
                <a:gd name="T4" fmla="*/ 118 w 168"/>
                <a:gd name="T5" fmla="*/ 85 h 188"/>
                <a:gd name="T6" fmla="*/ 111 w 168"/>
                <a:gd name="T7" fmla="*/ 85 h 188"/>
                <a:gd name="T8" fmla="*/ 111 w 168"/>
                <a:gd name="T9" fmla="*/ 104 h 188"/>
                <a:gd name="T10" fmla="*/ 99 w 168"/>
                <a:gd name="T11" fmla="*/ 115 h 188"/>
                <a:gd name="T12" fmla="*/ 103 w 168"/>
                <a:gd name="T13" fmla="*/ 127 h 188"/>
                <a:gd name="T14" fmla="*/ 103 w 168"/>
                <a:gd name="T15" fmla="*/ 131 h 188"/>
                <a:gd name="T16" fmla="*/ 99 w 168"/>
                <a:gd name="T17" fmla="*/ 146 h 188"/>
                <a:gd name="T18" fmla="*/ 133 w 168"/>
                <a:gd name="T19" fmla="*/ 169 h 188"/>
                <a:gd name="T20" fmla="*/ 137 w 168"/>
                <a:gd name="T21" fmla="*/ 184 h 188"/>
                <a:gd name="T22" fmla="*/ 15 w 168"/>
                <a:gd name="T23" fmla="*/ 188 h 188"/>
                <a:gd name="T24" fmla="*/ 15 w 168"/>
                <a:gd name="T25" fmla="*/ 131 h 188"/>
                <a:gd name="T26" fmla="*/ 7 w 168"/>
                <a:gd name="T27" fmla="*/ 119 h 188"/>
                <a:gd name="T28" fmla="*/ 15 w 168"/>
                <a:gd name="T29" fmla="*/ 112 h 188"/>
                <a:gd name="T30" fmla="*/ 0 w 168"/>
                <a:gd name="T31" fmla="*/ 12 h 188"/>
                <a:gd name="T32" fmla="*/ 46 w 168"/>
                <a:gd name="T33" fmla="*/ 12 h 188"/>
                <a:gd name="T34" fmla="*/ 46 w 168"/>
                <a:gd name="T35" fmla="*/ 0 h 188"/>
                <a:gd name="T36" fmla="*/ 49 w 168"/>
                <a:gd name="T37" fmla="*/ 0 h 188"/>
                <a:gd name="T38" fmla="*/ 57 w 168"/>
                <a:gd name="T39" fmla="*/ 20 h 188"/>
                <a:gd name="T40" fmla="*/ 72 w 168"/>
                <a:gd name="T41" fmla="*/ 23 h 188"/>
                <a:gd name="T42" fmla="*/ 76 w 168"/>
                <a:gd name="T43" fmla="*/ 27 h 188"/>
                <a:gd name="T44" fmla="*/ 91 w 168"/>
                <a:gd name="T45" fmla="*/ 23 h 188"/>
                <a:gd name="T46" fmla="*/ 99 w 168"/>
                <a:gd name="T47" fmla="*/ 27 h 188"/>
                <a:gd name="T48" fmla="*/ 107 w 168"/>
                <a:gd name="T49" fmla="*/ 35 h 188"/>
                <a:gd name="T50" fmla="*/ 114 w 168"/>
                <a:gd name="T51" fmla="*/ 31 h 188"/>
                <a:gd name="T52" fmla="*/ 126 w 168"/>
                <a:gd name="T53" fmla="*/ 43 h 188"/>
                <a:gd name="T54" fmla="*/ 141 w 168"/>
                <a:gd name="T55" fmla="*/ 35 h 188"/>
                <a:gd name="T56" fmla="*/ 141 w 168"/>
                <a:gd name="T57" fmla="*/ 39 h 188"/>
                <a:gd name="T58" fmla="*/ 168 w 168"/>
                <a:gd name="T59" fmla="*/ 39 h 188"/>
                <a:gd name="T60" fmla="*/ 141 w 168"/>
                <a:gd name="T61" fmla="*/ 54 h 188"/>
                <a:gd name="T62" fmla="*/ 141 w 168"/>
                <a:gd name="T63" fmla="*/ 58 h 1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68" h="188">
                  <a:moveTo>
                    <a:pt x="141" y="54"/>
                  </a:moveTo>
                  <a:lnTo>
                    <a:pt x="114" y="81"/>
                  </a:lnTo>
                  <a:lnTo>
                    <a:pt x="118" y="85"/>
                  </a:lnTo>
                  <a:lnTo>
                    <a:pt x="111" y="85"/>
                  </a:lnTo>
                  <a:lnTo>
                    <a:pt x="111" y="104"/>
                  </a:lnTo>
                  <a:lnTo>
                    <a:pt x="99" y="115"/>
                  </a:lnTo>
                  <a:lnTo>
                    <a:pt x="103" y="127"/>
                  </a:lnTo>
                  <a:lnTo>
                    <a:pt x="103" y="131"/>
                  </a:lnTo>
                  <a:lnTo>
                    <a:pt x="99" y="146"/>
                  </a:lnTo>
                  <a:lnTo>
                    <a:pt x="133" y="169"/>
                  </a:lnTo>
                  <a:lnTo>
                    <a:pt x="137" y="184"/>
                  </a:lnTo>
                  <a:lnTo>
                    <a:pt x="15" y="188"/>
                  </a:lnTo>
                  <a:lnTo>
                    <a:pt x="15" y="131"/>
                  </a:lnTo>
                  <a:lnTo>
                    <a:pt x="7" y="119"/>
                  </a:lnTo>
                  <a:lnTo>
                    <a:pt x="15" y="112"/>
                  </a:lnTo>
                  <a:lnTo>
                    <a:pt x="0" y="12"/>
                  </a:lnTo>
                  <a:lnTo>
                    <a:pt x="46" y="12"/>
                  </a:lnTo>
                  <a:lnTo>
                    <a:pt x="46" y="0"/>
                  </a:lnTo>
                  <a:lnTo>
                    <a:pt x="49" y="0"/>
                  </a:lnTo>
                  <a:lnTo>
                    <a:pt x="57" y="20"/>
                  </a:lnTo>
                  <a:lnTo>
                    <a:pt x="72" y="23"/>
                  </a:lnTo>
                  <a:lnTo>
                    <a:pt x="76" y="27"/>
                  </a:lnTo>
                  <a:lnTo>
                    <a:pt x="91" y="23"/>
                  </a:lnTo>
                  <a:lnTo>
                    <a:pt x="99" y="27"/>
                  </a:lnTo>
                  <a:lnTo>
                    <a:pt x="107" y="35"/>
                  </a:lnTo>
                  <a:lnTo>
                    <a:pt x="114" y="31"/>
                  </a:lnTo>
                  <a:lnTo>
                    <a:pt x="126" y="43"/>
                  </a:lnTo>
                  <a:lnTo>
                    <a:pt x="141" y="35"/>
                  </a:lnTo>
                  <a:lnTo>
                    <a:pt x="141" y="39"/>
                  </a:lnTo>
                  <a:lnTo>
                    <a:pt x="168" y="39"/>
                  </a:lnTo>
                  <a:lnTo>
                    <a:pt x="141" y="54"/>
                  </a:lnTo>
                  <a:lnTo>
                    <a:pt x="141" y="5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203" name="Freeform 206"/>
            <p:cNvSpPr>
              <a:spLocks/>
            </p:cNvSpPr>
            <p:nvPr/>
          </p:nvSpPr>
          <p:spPr bwMode="auto">
            <a:xfrm>
              <a:off x="2310" y="1731"/>
              <a:ext cx="92" cy="157"/>
            </a:xfrm>
            <a:custGeom>
              <a:avLst/>
              <a:gdLst>
                <a:gd name="T0" fmla="*/ 88 w 92"/>
                <a:gd name="T1" fmla="*/ 100 h 157"/>
                <a:gd name="T2" fmla="*/ 92 w 92"/>
                <a:gd name="T3" fmla="*/ 150 h 157"/>
                <a:gd name="T4" fmla="*/ 65 w 92"/>
                <a:gd name="T5" fmla="*/ 150 h 157"/>
                <a:gd name="T6" fmla="*/ 65 w 92"/>
                <a:gd name="T7" fmla="*/ 157 h 157"/>
                <a:gd name="T8" fmla="*/ 61 w 92"/>
                <a:gd name="T9" fmla="*/ 157 h 157"/>
                <a:gd name="T10" fmla="*/ 53 w 92"/>
                <a:gd name="T11" fmla="*/ 142 h 157"/>
                <a:gd name="T12" fmla="*/ 53 w 92"/>
                <a:gd name="T13" fmla="*/ 131 h 157"/>
                <a:gd name="T14" fmla="*/ 4 w 92"/>
                <a:gd name="T15" fmla="*/ 134 h 157"/>
                <a:gd name="T16" fmla="*/ 0 w 92"/>
                <a:gd name="T17" fmla="*/ 127 h 157"/>
                <a:gd name="T18" fmla="*/ 8 w 92"/>
                <a:gd name="T19" fmla="*/ 115 h 157"/>
                <a:gd name="T20" fmla="*/ 4 w 92"/>
                <a:gd name="T21" fmla="*/ 115 h 157"/>
                <a:gd name="T22" fmla="*/ 11 w 92"/>
                <a:gd name="T23" fmla="*/ 111 h 157"/>
                <a:gd name="T24" fmla="*/ 8 w 92"/>
                <a:gd name="T25" fmla="*/ 108 h 157"/>
                <a:gd name="T26" fmla="*/ 19 w 92"/>
                <a:gd name="T27" fmla="*/ 96 h 157"/>
                <a:gd name="T28" fmla="*/ 11 w 92"/>
                <a:gd name="T29" fmla="*/ 96 h 157"/>
                <a:gd name="T30" fmla="*/ 19 w 92"/>
                <a:gd name="T31" fmla="*/ 88 h 157"/>
                <a:gd name="T32" fmla="*/ 15 w 92"/>
                <a:gd name="T33" fmla="*/ 85 h 157"/>
                <a:gd name="T34" fmla="*/ 19 w 92"/>
                <a:gd name="T35" fmla="*/ 85 h 157"/>
                <a:gd name="T36" fmla="*/ 15 w 92"/>
                <a:gd name="T37" fmla="*/ 81 h 157"/>
                <a:gd name="T38" fmla="*/ 11 w 92"/>
                <a:gd name="T39" fmla="*/ 81 h 157"/>
                <a:gd name="T40" fmla="*/ 11 w 92"/>
                <a:gd name="T41" fmla="*/ 69 h 157"/>
                <a:gd name="T42" fmla="*/ 15 w 92"/>
                <a:gd name="T43" fmla="*/ 62 h 157"/>
                <a:gd name="T44" fmla="*/ 15 w 92"/>
                <a:gd name="T45" fmla="*/ 54 h 157"/>
                <a:gd name="T46" fmla="*/ 8 w 92"/>
                <a:gd name="T47" fmla="*/ 54 h 157"/>
                <a:gd name="T48" fmla="*/ 8 w 92"/>
                <a:gd name="T49" fmla="*/ 46 h 157"/>
                <a:gd name="T50" fmla="*/ 15 w 92"/>
                <a:gd name="T51" fmla="*/ 46 h 157"/>
                <a:gd name="T52" fmla="*/ 11 w 92"/>
                <a:gd name="T53" fmla="*/ 39 h 157"/>
                <a:gd name="T54" fmla="*/ 19 w 92"/>
                <a:gd name="T55" fmla="*/ 31 h 157"/>
                <a:gd name="T56" fmla="*/ 15 w 92"/>
                <a:gd name="T57" fmla="*/ 31 h 157"/>
                <a:gd name="T58" fmla="*/ 27 w 92"/>
                <a:gd name="T59" fmla="*/ 23 h 157"/>
                <a:gd name="T60" fmla="*/ 27 w 92"/>
                <a:gd name="T61" fmla="*/ 12 h 157"/>
                <a:gd name="T62" fmla="*/ 31 w 92"/>
                <a:gd name="T63" fmla="*/ 8 h 157"/>
                <a:gd name="T64" fmla="*/ 31 w 92"/>
                <a:gd name="T65" fmla="*/ 4 h 157"/>
                <a:gd name="T66" fmla="*/ 88 w 92"/>
                <a:gd name="T67" fmla="*/ 0 h 157"/>
                <a:gd name="T68" fmla="*/ 88 w 92"/>
                <a:gd name="T69" fmla="*/ 4 h 157"/>
                <a:gd name="T70" fmla="*/ 88 w 92"/>
                <a:gd name="T71" fmla="*/ 100 h 15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 h="157">
                  <a:moveTo>
                    <a:pt x="88" y="100"/>
                  </a:moveTo>
                  <a:lnTo>
                    <a:pt x="92" y="150"/>
                  </a:lnTo>
                  <a:lnTo>
                    <a:pt x="65" y="150"/>
                  </a:lnTo>
                  <a:lnTo>
                    <a:pt x="65" y="157"/>
                  </a:lnTo>
                  <a:lnTo>
                    <a:pt x="61" y="157"/>
                  </a:lnTo>
                  <a:lnTo>
                    <a:pt x="53" y="142"/>
                  </a:lnTo>
                  <a:lnTo>
                    <a:pt x="53" y="131"/>
                  </a:lnTo>
                  <a:lnTo>
                    <a:pt x="4" y="134"/>
                  </a:lnTo>
                  <a:lnTo>
                    <a:pt x="0" y="127"/>
                  </a:lnTo>
                  <a:lnTo>
                    <a:pt x="8" y="115"/>
                  </a:lnTo>
                  <a:lnTo>
                    <a:pt x="4" y="115"/>
                  </a:lnTo>
                  <a:lnTo>
                    <a:pt x="11" y="111"/>
                  </a:lnTo>
                  <a:lnTo>
                    <a:pt x="8" y="108"/>
                  </a:lnTo>
                  <a:lnTo>
                    <a:pt x="19" y="96"/>
                  </a:lnTo>
                  <a:lnTo>
                    <a:pt x="11" y="96"/>
                  </a:lnTo>
                  <a:lnTo>
                    <a:pt x="19" y="88"/>
                  </a:lnTo>
                  <a:lnTo>
                    <a:pt x="15" y="85"/>
                  </a:lnTo>
                  <a:lnTo>
                    <a:pt x="19" y="85"/>
                  </a:lnTo>
                  <a:lnTo>
                    <a:pt x="15" y="81"/>
                  </a:lnTo>
                  <a:lnTo>
                    <a:pt x="11" y="81"/>
                  </a:lnTo>
                  <a:lnTo>
                    <a:pt x="11" y="69"/>
                  </a:lnTo>
                  <a:lnTo>
                    <a:pt x="15" y="62"/>
                  </a:lnTo>
                  <a:lnTo>
                    <a:pt x="15" y="54"/>
                  </a:lnTo>
                  <a:lnTo>
                    <a:pt x="8" y="54"/>
                  </a:lnTo>
                  <a:lnTo>
                    <a:pt x="8" y="46"/>
                  </a:lnTo>
                  <a:lnTo>
                    <a:pt x="15" y="46"/>
                  </a:lnTo>
                  <a:lnTo>
                    <a:pt x="11" y="39"/>
                  </a:lnTo>
                  <a:lnTo>
                    <a:pt x="19" y="31"/>
                  </a:lnTo>
                  <a:lnTo>
                    <a:pt x="15" y="31"/>
                  </a:lnTo>
                  <a:lnTo>
                    <a:pt x="27" y="23"/>
                  </a:lnTo>
                  <a:lnTo>
                    <a:pt x="27" y="12"/>
                  </a:lnTo>
                  <a:lnTo>
                    <a:pt x="31" y="8"/>
                  </a:lnTo>
                  <a:lnTo>
                    <a:pt x="31" y="4"/>
                  </a:lnTo>
                  <a:lnTo>
                    <a:pt x="88" y="0"/>
                  </a:lnTo>
                  <a:lnTo>
                    <a:pt x="88" y="4"/>
                  </a:lnTo>
                  <a:lnTo>
                    <a:pt x="88" y="100"/>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204" name="Freeform 207"/>
            <p:cNvSpPr>
              <a:spLocks/>
            </p:cNvSpPr>
            <p:nvPr/>
          </p:nvSpPr>
          <p:spPr bwMode="auto">
            <a:xfrm>
              <a:off x="2310" y="1731"/>
              <a:ext cx="92" cy="157"/>
            </a:xfrm>
            <a:custGeom>
              <a:avLst/>
              <a:gdLst>
                <a:gd name="T0" fmla="*/ 88 w 92"/>
                <a:gd name="T1" fmla="*/ 100 h 157"/>
                <a:gd name="T2" fmla="*/ 92 w 92"/>
                <a:gd name="T3" fmla="*/ 150 h 157"/>
                <a:gd name="T4" fmla="*/ 65 w 92"/>
                <a:gd name="T5" fmla="*/ 150 h 157"/>
                <a:gd name="T6" fmla="*/ 65 w 92"/>
                <a:gd name="T7" fmla="*/ 157 h 157"/>
                <a:gd name="T8" fmla="*/ 61 w 92"/>
                <a:gd name="T9" fmla="*/ 157 h 157"/>
                <a:gd name="T10" fmla="*/ 53 w 92"/>
                <a:gd name="T11" fmla="*/ 142 h 157"/>
                <a:gd name="T12" fmla="*/ 53 w 92"/>
                <a:gd name="T13" fmla="*/ 131 h 157"/>
                <a:gd name="T14" fmla="*/ 4 w 92"/>
                <a:gd name="T15" fmla="*/ 134 h 157"/>
                <a:gd name="T16" fmla="*/ 0 w 92"/>
                <a:gd name="T17" fmla="*/ 127 h 157"/>
                <a:gd name="T18" fmla="*/ 8 w 92"/>
                <a:gd name="T19" fmla="*/ 115 h 157"/>
                <a:gd name="T20" fmla="*/ 4 w 92"/>
                <a:gd name="T21" fmla="*/ 115 h 157"/>
                <a:gd name="T22" fmla="*/ 11 w 92"/>
                <a:gd name="T23" fmla="*/ 111 h 157"/>
                <a:gd name="T24" fmla="*/ 8 w 92"/>
                <a:gd name="T25" fmla="*/ 108 h 157"/>
                <a:gd name="T26" fmla="*/ 19 w 92"/>
                <a:gd name="T27" fmla="*/ 96 h 157"/>
                <a:gd name="T28" fmla="*/ 11 w 92"/>
                <a:gd name="T29" fmla="*/ 96 h 157"/>
                <a:gd name="T30" fmla="*/ 19 w 92"/>
                <a:gd name="T31" fmla="*/ 88 h 157"/>
                <a:gd name="T32" fmla="*/ 15 w 92"/>
                <a:gd name="T33" fmla="*/ 85 h 157"/>
                <a:gd name="T34" fmla="*/ 19 w 92"/>
                <a:gd name="T35" fmla="*/ 85 h 157"/>
                <a:gd name="T36" fmla="*/ 15 w 92"/>
                <a:gd name="T37" fmla="*/ 81 h 157"/>
                <a:gd name="T38" fmla="*/ 11 w 92"/>
                <a:gd name="T39" fmla="*/ 81 h 157"/>
                <a:gd name="T40" fmla="*/ 11 w 92"/>
                <a:gd name="T41" fmla="*/ 69 h 157"/>
                <a:gd name="T42" fmla="*/ 15 w 92"/>
                <a:gd name="T43" fmla="*/ 62 h 157"/>
                <a:gd name="T44" fmla="*/ 15 w 92"/>
                <a:gd name="T45" fmla="*/ 54 h 157"/>
                <a:gd name="T46" fmla="*/ 8 w 92"/>
                <a:gd name="T47" fmla="*/ 54 h 157"/>
                <a:gd name="T48" fmla="*/ 8 w 92"/>
                <a:gd name="T49" fmla="*/ 46 h 157"/>
                <a:gd name="T50" fmla="*/ 15 w 92"/>
                <a:gd name="T51" fmla="*/ 46 h 157"/>
                <a:gd name="T52" fmla="*/ 11 w 92"/>
                <a:gd name="T53" fmla="*/ 39 h 157"/>
                <a:gd name="T54" fmla="*/ 19 w 92"/>
                <a:gd name="T55" fmla="*/ 31 h 157"/>
                <a:gd name="T56" fmla="*/ 15 w 92"/>
                <a:gd name="T57" fmla="*/ 31 h 157"/>
                <a:gd name="T58" fmla="*/ 27 w 92"/>
                <a:gd name="T59" fmla="*/ 23 h 157"/>
                <a:gd name="T60" fmla="*/ 27 w 92"/>
                <a:gd name="T61" fmla="*/ 12 h 157"/>
                <a:gd name="T62" fmla="*/ 31 w 92"/>
                <a:gd name="T63" fmla="*/ 8 h 157"/>
                <a:gd name="T64" fmla="*/ 31 w 92"/>
                <a:gd name="T65" fmla="*/ 4 h 157"/>
                <a:gd name="T66" fmla="*/ 88 w 92"/>
                <a:gd name="T67" fmla="*/ 0 h 157"/>
                <a:gd name="T68" fmla="*/ 88 w 92"/>
                <a:gd name="T69" fmla="*/ 4 h 157"/>
                <a:gd name="T70" fmla="*/ 88 w 92"/>
                <a:gd name="T71" fmla="*/ 100 h 157"/>
                <a:gd name="T72" fmla="*/ 88 w 92"/>
                <a:gd name="T73" fmla="*/ 104 h 1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2" h="157">
                  <a:moveTo>
                    <a:pt x="88" y="100"/>
                  </a:moveTo>
                  <a:lnTo>
                    <a:pt x="92" y="150"/>
                  </a:lnTo>
                  <a:lnTo>
                    <a:pt x="65" y="150"/>
                  </a:lnTo>
                  <a:lnTo>
                    <a:pt x="65" y="157"/>
                  </a:lnTo>
                  <a:lnTo>
                    <a:pt x="61" y="157"/>
                  </a:lnTo>
                  <a:lnTo>
                    <a:pt x="53" y="142"/>
                  </a:lnTo>
                  <a:lnTo>
                    <a:pt x="53" y="131"/>
                  </a:lnTo>
                  <a:lnTo>
                    <a:pt x="4" y="134"/>
                  </a:lnTo>
                  <a:lnTo>
                    <a:pt x="0" y="127"/>
                  </a:lnTo>
                  <a:lnTo>
                    <a:pt x="8" y="115"/>
                  </a:lnTo>
                  <a:lnTo>
                    <a:pt x="4" y="115"/>
                  </a:lnTo>
                  <a:lnTo>
                    <a:pt x="11" y="111"/>
                  </a:lnTo>
                  <a:lnTo>
                    <a:pt x="8" y="108"/>
                  </a:lnTo>
                  <a:lnTo>
                    <a:pt x="19" y="96"/>
                  </a:lnTo>
                  <a:lnTo>
                    <a:pt x="11" y="96"/>
                  </a:lnTo>
                  <a:lnTo>
                    <a:pt x="19" y="88"/>
                  </a:lnTo>
                  <a:lnTo>
                    <a:pt x="15" y="85"/>
                  </a:lnTo>
                  <a:lnTo>
                    <a:pt x="19" y="85"/>
                  </a:lnTo>
                  <a:lnTo>
                    <a:pt x="15" y="81"/>
                  </a:lnTo>
                  <a:lnTo>
                    <a:pt x="11" y="81"/>
                  </a:lnTo>
                  <a:lnTo>
                    <a:pt x="11" y="69"/>
                  </a:lnTo>
                  <a:lnTo>
                    <a:pt x="15" y="62"/>
                  </a:lnTo>
                  <a:lnTo>
                    <a:pt x="15" y="54"/>
                  </a:lnTo>
                  <a:lnTo>
                    <a:pt x="8" y="54"/>
                  </a:lnTo>
                  <a:lnTo>
                    <a:pt x="8" y="46"/>
                  </a:lnTo>
                  <a:lnTo>
                    <a:pt x="15" y="46"/>
                  </a:lnTo>
                  <a:lnTo>
                    <a:pt x="11" y="39"/>
                  </a:lnTo>
                  <a:lnTo>
                    <a:pt x="19" y="31"/>
                  </a:lnTo>
                  <a:lnTo>
                    <a:pt x="15" y="31"/>
                  </a:lnTo>
                  <a:lnTo>
                    <a:pt x="27" y="23"/>
                  </a:lnTo>
                  <a:lnTo>
                    <a:pt x="27" y="12"/>
                  </a:lnTo>
                  <a:lnTo>
                    <a:pt x="31" y="8"/>
                  </a:lnTo>
                  <a:lnTo>
                    <a:pt x="31" y="4"/>
                  </a:lnTo>
                  <a:lnTo>
                    <a:pt x="88" y="0"/>
                  </a:lnTo>
                  <a:lnTo>
                    <a:pt x="88" y="4"/>
                  </a:lnTo>
                  <a:lnTo>
                    <a:pt x="88" y="100"/>
                  </a:lnTo>
                  <a:lnTo>
                    <a:pt x="88" y="10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205" name="Freeform 208"/>
            <p:cNvSpPr>
              <a:spLocks/>
            </p:cNvSpPr>
            <p:nvPr/>
          </p:nvSpPr>
          <p:spPr bwMode="auto">
            <a:xfrm>
              <a:off x="2199" y="1555"/>
              <a:ext cx="168" cy="150"/>
            </a:xfrm>
            <a:custGeom>
              <a:avLst/>
              <a:gdLst>
                <a:gd name="T0" fmla="*/ 168 w 168"/>
                <a:gd name="T1" fmla="*/ 115 h 150"/>
                <a:gd name="T2" fmla="*/ 157 w 168"/>
                <a:gd name="T3" fmla="*/ 104 h 150"/>
                <a:gd name="T4" fmla="*/ 157 w 168"/>
                <a:gd name="T5" fmla="*/ 92 h 150"/>
                <a:gd name="T6" fmla="*/ 134 w 168"/>
                <a:gd name="T7" fmla="*/ 77 h 150"/>
                <a:gd name="T8" fmla="*/ 142 w 168"/>
                <a:gd name="T9" fmla="*/ 54 h 150"/>
                <a:gd name="T10" fmla="*/ 130 w 168"/>
                <a:gd name="T11" fmla="*/ 50 h 150"/>
                <a:gd name="T12" fmla="*/ 126 w 168"/>
                <a:gd name="T13" fmla="*/ 54 h 150"/>
                <a:gd name="T14" fmla="*/ 122 w 168"/>
                <a:gd name="T15" fmla="*/ 42 h 150"/>
                <a:gd name="T16" fmla="*/ 107 w 168"/>
                <a:gd name="T17" fmla="*/ 27 h 150"/>
                <a:gd name="T18" fmla="*/ 103 w 168"/>
                <a:gd name="T19" fmla="*/ 8 h 150"/>
                <a:gd name="T20" fmla="*/ 96 w 168"/>
                <a:gd name="T21" fmla="*/ 0 h 150"/>
                <a:gd name="T22" fmla="*/ 0 w 168"/>
                <a:gd name="T23" fmla="*/ 4 h 150"/>
                <a:gd name="T24" fmla="*/ 12 w 168"/>
                <a:gd name="T25" fmla="*/ 23 h 150"/>
                <a:gd name="T26" fmla="*/ 19 w 168"/>
                <a:gd name="T27" fmla="*/ 27 h 150"/>
                <a:gd name="T28" fmla="*/ 19 w 168"/>
                <a:gd name="T29" fmla="*/ 31 h 150"/>
                <a:gd name="T30" fmla="*/ 15 w 168"/>
                <a:gd name="T31" fmla="*/ 38 h 150"/>
                <a:gd name="T32" fmla="*/ 27 w 168"/>
                <a:gd name="T33" fmla="*/ 50 h 150"/>
                <a:gd name="T34" fmla="*/ 27 w 168"/>
                <a:gd name="T35" fmla="*/ 134 h 150"/>
                <a:gd name="T36" fmla="*/ 126 w 168"/>
                <a:gd name="T37" fmla="*/ 130 h 150"/>
                <a:gd name="T38" fmla="*/ 142 w 168"/>
                <a:gd name="T39" fmla="*/ 130 h 150"/>
                <a:gd name="T40" fmla="*/ 145 w 168"/>
                <a:gd name="T41" fmla="*/ 138 h 150"/>
                <a:gd name="T42" fmla="*/ 138 w 168"/>
                <a:gd name="T43" fmla="*/ 150 h 150"/>
                <a:gd name="T44" fmla="*/ 157 w 168"/>
                <a:gd name="T45" fmla="*/ 146 h 150"/>
                <a:gd name="T46" fmla="*/ 161 w 168"/>
                <a:gd name="T47" fmla="*/ 130 h 150"/>
                <a:gd name="T48" fmla="*/ 157 w 168"/>
                <a:gd name="T49" fmla="*/ 130 h 150"/>
                <a:gd name="T50" fmla="*/ 161 w 168"/>
                <a:gd name="T51" fmla="*/ 127 h 150"/>
                <a:gd name="T52" fmla="*/ 161 w 168"/>
                <a:gd name="T53" fmla="*/ 130 h 150"/>
                <a:gd name="T54" fmla="*/ 168 w 168"/>
                <a:gd name="T55" fmla="*/ 123 h 150"/>
                <a:gd name="T56" fmla="*/ 168 w 168"/>
                <a:gd name="T57" fmla="*/ 115 h 15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68" h="150">
                  <a:moveTo>
                    <a:pt x="168" y="115"/>
                  </a:moveTo>
                  <a:lnTo>
                    <a:pt x="157" y="104"/>
                  </a:lnTo>
                  <a:lnTo>
                    <a:pt x="157" y="92"/>
                  </a:lnTo>
                  <a:lnTo>
                    <a:pt x="134" y="77"/>
                  </a:lnTo>
                  <a:lnTo>
                    <a:pt x="142" y="54"/>
                  </a:lnTo>
                  <a:lnTo>
                    <a:pt x="130" y="50"/>
                  </a:lnTo>
                  <a:lnTo>
                    <a:pt x="126" y="54"/>
                  </a:lnTo>
                  <a:lnTo>
                    <a:pt x="122" y="42"/>
                  </a:lnTo>
                  <a:lnTo>
                    <a:pt x="107" y="27"/>
                  </a:lnTo>
                  <a:lnTo>
                    <a:pt x="103" y="8"/>
                  </a:lnTo>
                  <a:lnTo>
                    <a:pt x="96" y="0"/>
                  </a:lnTo>
                  <a:lnTo>
                    <a:pt x="0" y="4"/>
                  </a:lnTo>
                  <a:lnTo>
                    <a:pt x="12" y="23"/>
                  </a:lnTo>
                  <a:lnTo>
                    <a:pt x="19" y="27"/>
                  </a:lnTo>
                  <a:lnTo>
                    <a:pt x="19" y="31"/>
                  </a:lnTo>
                  <a:lnTo>
                    <a:pt x="15" y="38"/>
                  </a:lnTo>
                  <a:lnTo>
                    <a:pt x="27" y="50"/>
                  </a:lnTo>
                  <a:lnTo>
                    <a:pt x="27" y="134"/>
                  </a:lnTo>
                  <a:lnTo>
                    <a:pt x="126" y="130"/>
                  </a:lnTo>
                  <a:lnTo>
                    <a:pt x="142" y="130"/>
                  </a:lnTo>
                  <a:lnTo>
                    <a:pt x="145" y="138"/>
                  </a:lnTo>
                  <a:lnTo>
                    <a:pt x="138" y="150"/>
                  </a:lnTo>
                  <a:lnTo>
                    <a:pt x="157" y="146"/>
                  </a:lnTo>
                  <a:lnTo>
                    <a:pt x="161" y="130"/>
                  </a:lnTo>
                  <a:lnTo>
                    <a:pt x="157" y="130"/>
                  </a:lnTo>
                  <a:lnTo>
                    <a:pt x="161" y="127"/>
                  </a:lnTo>
                  <a:lnTo>
                    <a:pt x="161" y="130"/>
                  </a:lnTo>
                  <a:lnTo>
                    <a:pt x="168" y="123"/>
                  </a:lnTo>
                  <a:lnTo>
                    <a:pt x="168" y="115"/>
                  </a:lnTo>
                  <a:close/>
                </a:path>
              </a:pathLst>
            </a:custGeom>
            <a:solidFill>
              <a:srgbClr val="FF4500"/>
            </a:solidFill>
            <a:ln w="6350">
              <a:solidFill>
                <a:srgbClr val="FF4500"/>
              </a:solidFill>
              <a:prstDash val="solid"/>
              <a:round/>
              <a:headEnd/>
              <a:tailEnd/>
            </a:ln>
          </p:spPr>
          <p:txBody>
            <a:bodyPr/>
            <a:lstStyle/>
            <a:p>
              <a:endParaRPr lang="en-US" dirty="0"/>
            </a:p>
          </p:txBody>
        </p:sp>
        <p:sp>
          <p:nvSpPr>
            <p:cNvPr id="106206" name="Freeform 209"/>
            <p:cNvSpPr>
              <a:spLocks/>
            </p:cNvSpPr>
            <p:nvPr/>
          </p:nvSpPr>
          <p:spPr bwMode="auto">
            <a:xfrm>
              <a:off x="2199" y="1555"/>
              <a:ext cx="168" cy="150"/>
            </a:xfrm>
            <a:custGeom>
              <a:avLst/>
              <a:gdLst>
                <a:gd name="T0" fmla="*/ 168 w 168"/>
                <a:gd name="T1" fmla="*/ 115 h 150"/>
                <a:gd name="T2" fmla="*/ 157 w 168"/>
                <a:gd name="T3" fmla="*/ 104 h 150"/>
                <a:gd name="T4" fmla="*/ 157 w 168"/>
                <a:gd name="T5" fmla="*/ 92 h 150"/>
                <a:gd name="T6" fmla="*/ 134 w 168"/>
                <a:gd name="T7" fmla="*/ 77 h 150"/>
                <a:gd name="T8" fmla="*/ 142 w 168"/>
                <a:gd name="T9" fmla="*/ 54 h 150"/>
                <a:gd name="T10" fmla="*/ 130 w 168"/>
                <a:gd name="T11" fmla="*/ 50 h 150"/>
                <a:gd name="T12" fmla="*/ 126 w 168"/>
                <a:gd name="T13" fmla="*/ 54 h 150"/>
                <a:gd name="T14" fmla="*/ 122 w 168"/>
                <a:gd name="T15" fmla="*/ 42 h 150"/>
                <a:gd name="T16" fmla="*/ 107 w 168"/>
                <a:gd name="T17" fmla="*/ 27 h 150"/>
                <a:gd name="T18" fmla="*/ 103 w 168"/>
                <a:gd name="T19" fmla="*/ 8 h 150"/>
                <a:gd name="T20" fmla="*/ 96 w 168"/>
                <a:gd name="T21" fmla="*/ 0 h 150"/>
                <a:gd name="T22" fmla="*/ 0 w 168"/>
                <a:gd name="T23" fmla="*/ 4 h 150"/>
                <a:gd name="T24" fmla="*/ 12 w 168"/>
                <a:gd name="T25" fmla="*/ 23 h 150"/>
                <a:gd name="T26" fmla="*/ 19 w 168"/>
                <a:gd name="T27" fmla="*/ 27 h 150"/>
                <a:gd name="T28" fmla="*/ 19 w 168"/>
                <a:gd name="T29" fmla="*/ 31 h 150"/>
                <a:gd name="T30" fmla="*/ 15 w 168"/>
                <a:gd name="T31" fmla="*/ 38 h 150"/>
                <a:gd name="T32" fmla="*/ 27 w 168"/>
                <a:gd name="T33" fmla="*/ 50 h 150"/>
                <a:gd name="T34" fmla="*/ 27 w 168"/>
                <a:gd name="T35" fmla="*/ 134 h 150"/>
                <a:gd name="T36" fmla="*/ 126 w 168"/>
                <a:gd name="T37" fmla="*/ 130 h 150"/>
                <a:gd name="T38" fmla="*/ 142 w 168"/>
                <a:gd name="T39" fmla="*/ 130 h 150"/>
                <a:gd name="T40" fmla="*/ 145 w 168"/>
                <a:gd name="T41" fmla="*/ 138 h 150"/>
                <a:gd name="T42" fmla="*/ 138 w 168"/>
                <a:gd name="T43" fmla="*/ 150 h 150"/>
                <a:gd name="T44" fmla="*/ 157 w 168"/>
                <a:gd name="T45" fmla="*/ 146 h 150"/>
                <a:gd name="T46" fmla="*/ 161 w 168"/>
                <a:gd name="T47" fmla="*/ 130 h 150"/>
                <a:gd name="T48" fmla="*/ 157 w 168"/>
                <a:gd name="T49" fmla="*/ 130 h 150"/>
                <a:gd name="T50" fmla="*/ 161 w 168"/>
                <a:gd name="T51" fmla="*/ 127 h 150"/>
                <a:gd name="T52" fmla="*/ 161 w 168"/>
                <a:gd name="T53" fmla="*/ 130 h 150"/>
                <a:gd name="T54" fmla="*/ 168 w 168"/>
                <a:gd name="T55" fmla="*/ 123 h 150"/>
                <a:gd name="T56" fmla="*/ 168 w 168"/>
                <a:gd name="T57" fmla="*/ 115 h 150"/>
                <a:gd name="T58" fmla="*/ 168 w 168"/>
                <a:gd name="T59" fmla="*/ 119 h 15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68" h="150">
                  <a:moveTo>
                    <a:pt x="168" y="115"/>
                  </a:moveTo>
                  <a:lnTo>
                    <a:pt x="157" y="104"/>
                  </a:lnTo>
                  <a:lnTo>
                    <a:pt x="157" y="92"/>
                  </a:lnTo>
                  <a:lnTo>
                    <a:pt x="134" y="77"/>
                  </a:lnTo>
                  <a:lnTo>
                    <a:pt x="142" y="54"/>
                  </a:lnTo>
                  <a:lnTo>
                    <a:pt x="130" y="50"/>
                  </a:lnTo>
                  <a:lnTo>
                    <a:pt x="126" y="54"/>
                  </a:lnTo>
                  <a:lnTo>
                    <a:pt x="122" y="42"/>
                  </a:lnTo>
                  <a:lnTo>
                    <a:pt x="107" y="27"/>
                  </a:lnTo>
                  <a:lnTo>
                    <a:pt x="103" y="8"/>
                  </a:lnTo>
                  <a:lnTo>
                    <a:pt x="96" y="0"/>
                  </a:lnTo>
                  <a:lnTo>
                    <a:pt x="0" y="4"/>
                  </a:lnTo>
                  <a:lnTo>
                    <a:pt x="12" y="23"/>
                  </a:lnTo>
                  <a:lnTo>
                    <a:pt x="19" y="27"/>
                  </a:lnTo>
                  <a:lnTo>
                    <a:pt x="19" y="31"/>
                  </a:lnTo>
                  <a:lnTo>
                    <a:pt x="15" y="38"/>
                  </a:lnTo>
                  <a:lnTo>
                    <a:pt x="27" y="50"/>
                  </a:lnTo>
                  <a:lnTo>
                    <a:pt x="27" y="134"/>
                  </a:lnTo>
                  <a:lnTo>
                    <a:pt x="126" y="130"/>
                  </a:lnTo>
                  <a:lnTo>
                    <a:pt x="142" y="130"/>
                  </a:lnTo>
                  <a:lnTo>
                    <a:pt x="145" y="138"/>
                  </a:lnTo>
                  <a:lnTo>
                    <a:pt x="138" y="150"/>
                  </a:lnTo>
                  <a:lnTo>
                    <a:pt x="157" y="146"/>
                  </a:lnTo>
                  <a:lnTo>
                    <a:pt x="161" y="130"/>
                  </a:lnTo>
                  <a:lnTo>
                    <a:pt x="157" y="130"/>
                  </a:lnTo>
                  <a:lnTo>
                    <a:pt x="161" y="127"/>
                  </a:lnTo>
                  <a:lnTo>
                    <a:pt x="161" y="130"/>
                  </a:lnTo>
                  <a:lnTo>
                    <a:pt x="168" y="123"/>
                  </a:lnTo>
                  <a:lnTo>
                    <a:pt x="168" y="115"/>
                  </a:lnTo>
                  <a:lnTo>
                    <a:pt x="168" y="119"/>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207" name="Freeform 210"/>
            <p:cNvSpPr>
              <a:spLocks/>
            </p:cNvSpPr>
            <p:nvPr/>
          </p:nvSpPr>
          <p:spPr bwMode="auto">
            <a:xfrm>
              <a:off x="1755" y="1241"/>
              <a:ext cx="264" cy="165"/>
            </a:xfrm>
            <a:custGeom>
              <a:avLst/>
              <a:gdLst>
                <a:gd name="T0" fmla="*/ 257 w 264"/>
                <a:gd name="T1" fmla="*/ 138 h 165"/>
                <a:gd name="T2" fmla="*/ 264 w 264"/>
                <a:gd name="T3" fmla="*/ 38 h 165"/>
                <a:gd name="T4" fmla="*/ 108 w 264"/>
                <a:gd name="T5" fmla="*/ 19 h 165"/>
                <a:gd name="T6" fmla="*/ 8 w 264"/>
                <a:gd name="T7" fmla="*/ 0 h 165"/>
                <a:gd name="T8" fmla="*/ 0 w 264"/>
                <a:gd name="T9" fmla="*/ 34 h 165"/>
                <a:gd name="T10" fmla="*/ 4 w 264"/>
                <a:gd name="T11" fmla="*/ 42 h 165"/>
                <a:gd name="T12" fmla="*/ 4 w 264"/>
                <a:gd name="T13" fmla="*/ 50 h 165"/>
                <a:gd name="T14" fmla="*/ 12 w 264"/>
                <a:gd name="T15" fmla="*/ 57 h 165"/>
                <a:gd name="T16" fmla="*/ 20 w 264"/>
                <a:gd name="T17" fmla="*/ 80 h 165"/>
                <a:gd name="T18" fmla="*/ 31 w 264"/>
                <a:gd name="T19" fmla="*/ 80 h 165"/>
                <a:gd name="T20" fmla="*/ 20 w 264"/>
                <a:gd name="T21" fmla="*/ 115 h 165"/>
                <a:gd name="T22" fmla="*/ 23 w 264"/>
                <a:gd name="T23" fmla="*/ 119 h 165"/>
                <a:gd name="T24" fmla="*/ 31 w 264"/>
                <a:gd name="T25" fmla="*/ 115 h 165"/>
                <a:gd name="T26" fmla="*/ 39 w 264"/>
                <a:gd name="T27" fmla="*/ 142 h 165"/>
                <a:gd name="T28" fmla="*/ 46 w 264"/>
                <a:gd name="T29" fmla="*/ 146 h 165"/>
                <a:gd name="T30" fmla="*/ 50 w 264"/>
                <a:gd name="T31" fmla="*/ 161 h 165"/>
                <a:gd name="T32" fmla="*/ 62 w 264"/>
                <a:gd name="T33" fmla="*/ 157 h 165"/>
                <a:gd name="T34" fmla="*/ 81 w 264"/>
                <a:gd name="T35" fmla="*/ 161 h 165"/>
                <a:gd name="T36" fmla="*/ 85 w 264"/>
                <a:gd name="T37" fmla="*/ 153 h 165"/>
                <a:gd name="T38" fmla="*/ 92 w 264"/>
                <a:gd name="T39" fmla="*/ 165 h 165"/>
                <a:gd name="T40" fmla="*/ 92 w 264"/>
                <a:gd name="T41" fmla="*/ 146 h 165"/>
                <a:gd name="T42" fmla="*/ 253 w 264"/>
                <a:gd name="T43" fmla="*/ 165 h 165"/>
                <a:gd name="T44" fmla="*/ 257 w 264"/>
                <a:gd name="T45" fmla="*/ 138 h 16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4" h="165">
                  <a:moveTo>
                    <a:pt x="257" y="138"/>
                  </a:moveTo>
                  <a:lnTo>
                    <a:pt x="264" y="38"/>
                  </a:lnTo>
                  <a:lnTo>
                    <a:pt x="108" y="19"/>
                  </a:lnTo>
                  <a:lnTo>
                    <a:pt x="8" y="0"/>
                  </a:lnTo>
                  <a:lnTo>
                    <a:pt x="0" y="34"/>
                  </a:lnTo>
                  <a:lnTo>
                    <a:pt x="4" y="42"/>
                  </a:lnTo>
                  <a:lnTo>
                    <a:pt x="4" y="50"/>
                  </a:lnTo>
                  <a:lnTo>
                    <a:pt x="12" y="57"/>
                  </a:lnTo>
                  <a:lnTo>
                    <a:pt x="20" y="80"/>
                  </a:lnTo>
                  <a:lnTo>
                    <a:pt x="31" y="80"/>
                  </a:lnTo>
                  <a:lnTo>
                    <a:pt x="20" y="115"/>
                  </a:lnTo>
                  <a:lnTo>
                    <a:pt x="23" y="119"/>
                  </a:lnTo>
                  <a:lnTo>
                    <a:pt x="31" y="115"/>
                  </a:lnTo>
                  <a:lnTo>
                    <a:pt x="39" y="142"/>
                  </a:lnTo>
                  <a:lnTo>
                    <a:pt x="46" y="146"/>
                  </a:lnTo>
                  <a:lnTo>
                    <a:pt x="50" y="161"/>
                  </a:lnTo>
                  <a:lnTo>
                    <a:pt x="62" y="157"/>
                  </a:lnTo>
                  <a:lnTo>
                    <a:pt x="81" y="161"/>
                  </a:lnTo>
                  <a:lnTo>
                    <a:pt x="85" y="153"/>
                  </a:lnTo>
                  <a:lnTo>
                    <a:pt x="92" y="165"/>
                  </a:lnTo>
                  <a:lnTo>
                    <a:pt x="92" y="146"/>
                  </a:lnTo>
                  <a:lnTo>
                    <a:pt x="253" y="165"/>
                  </a:lnTo>
                  <a:lnTo>
                    <a:pt x="257" y="138"/>
                  </a:lnTo>
                  <a:close/>
                </a:path>
              </a:pathLst>
            </a:custGeom>
            <a:solidFill>
              <a:srgbClr val="FF8C00"/>
            </a:solidFill>
            <a:ln w="6350">
              <a:solidFill>
                <a:srgbClr val="FF8C00"/>
              </a:solidFill>
              <a:prstDash val="solid"/>
              <a:round/>
              <a:headEnd/>
              <a:tailEnd/>
            </a:ln>
          </p:spPr>
          <p:txBody>
            <a:bodyPr/>
            <a:lstStyle/>
            <a:p>
              <a:endParaRPr lang="en-US" dirty="0"/>
            </a:p>
          </p:txBody>
        </p:sp>
        <p:sp>
          <p:nvSpPr>
            <p:cNvPr id="106208" name="Freeform 211"/>
            <p:cNvSpPr>
              <a:spLocks/>
            </p:cNvSpPr>
            <p:nvPr/>
          </p:nvSpPr>
          <p:spPr bwMode="auto">
            <a:xfrm>
              <a:off x="1755" y="1241"/>
              <a:ext cx="264" cy="165"/>
            </a:xfrm>
            <a:custGeom>
              <a:avLst/>
              <a:gdLst>
                <a:gd name="T0" fmla="*/ 257 w 264"/>
                <a:gd name="T1" fmla="*/ 138 h 165"/>
                <a:gd name="T2" fmla="*/ 264 w 264"/>
                <a:gd name="T3" fmla="*/ 38 h 165"/>
                <a:gd name="T4" fmla="*/ 108 w 264"/>
                <a:gd name="T5" fmla="*/ 19 h 165"/>
                <a:gd name="T6" fmla="*/ 8 w 264"/>
                <a:gd name="T7" fmla="*/ 0 h 165"/>
                <a:gd name="T8" fmla="*/ 0 w 264"/>
                <a:gd name="T9" fmla="*/ 34 h 165"/>
                <a:gd name="T10" fmla="*/ 4 w 264"/>
                <a:gd name="T11" fmla="*/ 42 h 165"/>
                <a:gd name="T12" fmla="*/ 4 w 264"/>
                <a:gd name="T13" fmla="*/ 50 h 165"/>
                <a:gd name="T14" fmla="*/ 12 w 264"/>
                <a:gd name="T15" fmla="*/ 57 h 165"/>
                <a:gd name="T16" fmla="*/ 20 w 264"/>
                <a:gd name="T17" fmla="*/ 80 h 165"/>
                <a:gd name="T18" fmla="*/ 31 w 264"/>
                <a:gd name="T19" fmla="*/ 80 h 165"/>
                <a:gd name="T20" fmla="*/ 20 w 264"/>
                <a:gd name="T21" fmla="*/ 115 h 165"/>
                <a:gd name="T22" fmla="*/ 23 w 264"/>
                <a:gd name="T23" fmla="*/ 119 h 165"/>
                <a:gd name="T24" fmla="*/ 31 w 264"/>
                <a:gd name="T25" fmla="*/ 115 h 165"/>
                <a:gd name="T26" fmla="*/ 39 w 264"/>
                <a:gd name="T27" fmla="*/ 142 h 165"/>
                <a:gd name="T28" fmla="*/ 46 w 264"/>
                <a:gd name="T29" fmla="*/ 146 h 165"/>
                <a:gd name="T30" fmla="*/ 50 w 264"/>
                <a:gd name="T31" fmla="*/ 161 h 165"/>
                <a:gd name="T32" fmla="*/ 62 w 264"/>
                <a:gd name="T33" fmla="*/ 157 h 165"/>
                <a:gd name="T34" fmla="*/ 81 w 264"/>
                <a:gd name="T35" fmla="*/ 161 h 165"/>
                <a:gd name="T36" fmla="*/ 85 w 264"/>
                <a:gd name="T37" fmla="*/ 153 h 165"/>
                <a:gd name="T38" fmla="*/ 92 w 264"/>
                <a:gd name="T39" fmla="*/ 165 h 165"/>
                <a:gd name="T40" fmla="*/ 92 w 264"/>
                <a:gd name="T41" fmla="*/ 146 h 165"/>
                <a:gd name="T42" fmla="*/ 253 w 264"/>
                <a:gd name="T43" fmla="*/ 165 h 165"/>
                <a:gd name="T44" fmla="*/ 257 w 264"/>
                <a:gd name="T45" fmla="*/ 138 h 165"/>
                <a:gd name="T46" fmla="*/ 257 w 264"/>
                <a:gd name="T47" fmla="*/ 142 h 1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64" h="165">
                  <a:moveTo>
                    <a:pt x="257" y="138"/>
                  </a:moveTo>
                  <a:lnTo>
                    <a:pt x="264" y="38"/>
                  </a:lnTo>
                  <a:lnTo>
                    <a:pt x="108" y="19"/>
                  </a:lnTo>
                  <a:lnTo>
                    <a:pt x="8" y="0"/>
                  </a:lnTo>
                  <a:lnTo>
                    <a:pt x="0" y="34"/>
                  </a:lnTo>
                  <a:lnTo>
                    <a:pt x="4" y="42"/>
                  </a:lnTo>
                  <a:lnTo>
                    <a:pt x="4" y="50"/>
                  </a:lnTo>
                  <a:lnTo>
                    <a:pt x="12" y="57"/>
                  </a:lnTo>
                  <a:lnTo>
                    <a:pt x="20" y="80"/>
                  </a:lnTo>
                  <a:lnTo>
                    <a:pt x="31" y="80"/>
                  </a:lnTo>
                  <a:lnTo>
                    <a:pt x="20" y="115"/>
                  </a:lnTo>
                  <a:lnTo>
                    <a:pt x="23" y="119"/>
                  </a:lnTo>
                  <a:lnTo>
                    <a:pt x="31" y="115"/>
                  </a:lnTo>
                  <a:lnTo>
                    <a:pt x="39" y="142"/>
                  </a:lnTo>
                  <a:lnTo>
                    <a:pt x="46" y="146"/>
                  </a:lnTo>
                  <a:lnTo>
                    <a:pt x="50" y="161"/>
                  </a:lnTo>
                  <a:lnTo>
                    <a:pt x="62" y="157"/>
                  </a:lnTo>
                  <a:lnTo>
                    <a:pt x="81" y="161"/>
                  </a:lnTo>
                  <a:lnTo>
                    <a:pt x="85" y="153"/>
                  </a:lnTo>
                  <a:lnTo>
                    <a:pt x="92" y="165"/>
                  </a:lnTo>
                  <a:lnTo>
                    <a:pt x="92" y="146"/>
                  </a:lnTo>
                  <a:lnTo>
                    <a:pt x="253" y="165"/>
                  </a:lnTo>
                  <a:lnTo>
                    <a:pt x="257" y="138"/>
                  </a:lnTo>
                  <a:lnTo>
                    <a:pt x="257" y="14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209" name="Freeform 212"/>
            <p:cNvSpPr>
              <a:spLocks/>
            </p:cNvSpPr>
            <p:nvPr/>
          </p:nvSpPr>
          <p:spPr bwMode="auto">
            <a:xfrm>
              <a:off x="1996" y="1471"/>
              <a:ext cx="215" cy="107"/>
            </a:xfrm>
            <a:custGeom>
              <a:avLst/>
              <a:gdLst>
                <a:gd name="T0" fmla="*/ 215 w 215"/>
                <a:gd name="T1" fmla="*/ 107 h 107"/>
                <a:gd name="T2" fmla="*/ 46 w 215"/>
                <a:gd name="T3" fmla="*/ 99 h 107"/>
                <a:gd name="T4" fmla="*/ 50 w 215"/>
                <a:gd name="T5" fmla="*/ 69 h 107"/>
                <a:gd name="T6" fmla="*/ 0 w 215"/>
                <a:gd name="T7" fmla="*/ 65 h 107"/>
                <a:gd name="T8" fmla="*/ 8 w 215"/>
                <a:gd name="T9" fmla="*/ 0 h 107"/>
                <a:gd name="T10" fmla="*/ 138 w 215"/>
                <a:gd name="T11" fmla="*/ 7 h 107"/>
                <a:gd name="T12" fmla="*/ 150 w 215"/>
                <a:gd name="T13" fmla="*/ 15 h 107"/>
                <a:gd name="T14" fmla="*/ 169 w 215"/>
                <a:gd name="T15" fmla="*/ 15 h 107"/>
                <a:gd name="T16" fmla="*/ 184 w 215"/>
                <a:gd name="T17" fmla="*/ 27 h 107"/>
                <a:gd name="T18" fmla="*/ 195 w 215"/>
                <a:gd name="T19" fmla="*/ 57 h 107"/>
                <a:gd name="T20" fmla="*/ 199 w 215"/>
                <a:gd name="T21" fmla="*/ 57 h 107"/>
                <a:gd name="T22" fmla="*/ 203 w 215"/>
                <a:gd name="T23" fmla="*/ 88 h 107"/>
                <a:gd name="T24" fmla="*/ 215 w 215"/>
                <a:gd name="T25" fmla="*/ 107 h 1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5" h="107">
                  <a:moveTo>
                    <a:pt x="215" y="107"/>
                  </a:moveTo>
                  <a:lnTo>
                    <a:pt x="46" y="99"/>
                  </a:lnTo>
                  <a:lnTo>
                    <a:pt x="50" y="69"/>
                  </a:lnTo>
                  <a:lnTo>
                    <a:pt x="0" y="65"/>
                  </a:lnTo>
                  <a:lnTo>
                    <a:pt x="8" y="0"/>
                  </a:lnTo>
                  <a:lnTo>
                    <a:pt x="138" y="7"/>
                  </a:lnTo>
                  <a:lnTo>
                    <a:pt x="150" y="15"/>
                  </a:lnTo>
                  <a:lnTo>
                    <a:pt x="169" y="15"/>
                  </a:lnTo>
                  <a:lnTo>
                    <a:pt x="184" y="27"/>
                  </a:lnTo>
                  <a:lnTo>
                    <a:pt x="195" y="57"/>
                  </a:lnTo>
                  <a:lnTo>
                    <a:pt x="199" y="57"/>
                  </a:lnTo>
                  <a:lnTo>
                    <a:pt x="203" y="88"/>
                  </a:lnTo>
                  <a:lnTo>
                    <a:pt x="215" y="107"/>
                  </a:lnTo>
                  <a:close/>
                </a:path>
              </a:pathLst>
            </a:custGeom>
            <a:solidFill>
              <a:srgbClr val="FF4500"/>
            </a:solidFill>
            <a:ln w="6350">
              <a:solidFill>
                <a:srgbClr val="FF4500"/>
              </a:solidFill>
              <a:prstDash val="solid"/>
              <a:round/>
              <a:headEnd/>
              <a:tailEnd/>
            </a:ln>
          </p:spPr>
          <p:txBody>
            <a:bodyPr/>
            <a:lstStyle/>
            <a:p>
              <a:endParaRPr lang="en-US" dirty="0"/>
            </a:p>
          </p:txBody>
        </p:sp>
        <p:sp>
          <p:nvSpPr>
            <p:cNvPr id="106210" name="Freeform 213"/>
            <p:cNvSpPr>
              <a:spLocks/>
            </p:cNvSpPr>
            <p:nvPr/>
          </p:nvSpPr>
          <p:spPr bwMode="auto">
            <a:xfrm>
              <a:off x="1996" y="1471"/>
              <a:ext cx="215" cy="111"/>
            </a:xfrm>
            <a:custGeom>
              <a:avLst/>
              <a:gdLst>
                <a:gd name="T0" fmla="*/ 215 w 215"/>
                <a:gd name="T1" fmla="*/ 107 h 111"/>
                <a:gd name="T2" fmla="*/ 46 w 215"/>
                <a:gd name="T3" fmla="*/ 99 h 111"/>
                <a:gd name="T4" fmla="*/ 50 w 215"/>
                <a:gd name="T5" fmla="*/ 69 h 111"/>
                <a:gd name="T6" fmla="*/ 0 w 215"/>
                <a:gd name="T7" fmla="*/ 65 h 111"/>
                <a:gd name="T8" fmla="*/ 8 w 215"/>
                <a:gd name="T9" fmla="*/ 0 h 111"/>
                <a:gd name="T10" fmla="*/ 138 w 215"/>
                <a:gd name="T11" fmla="*/ 7 h 111"/>
                <a:gd name="T12" fmla="*/ 150 w 215"/>
                <a:gd name="T13" fmla="*/ 15 h 111"/>
                <a:gd name="T14" fmla="*/ 169 w 215"/>
                <a:gd name="T15" fmla="*/ 15 h 111"/>
                <a:gd name="T16" fmla="*/ 184 w 215"/>
                <a:gd name="T17" fmla="*/ 27 h 111"/>
                <a:gd name="T18" fmla="*/ 195 w 215"/>
                <a:gd name="T19" fmla="*/ 57 h 111"/>
                <a:gd name="T20" fmla="*/ 199 w 215"/>
                <a:gd name="T21" fmla="*/ 57 h 111"/>
                <a:gd name="T22" fmla="*/ 203 w 215"/>
                <a:gd name="T23" fmla="*/ 88 h 111"/>
                <a:gd name="T24" fmla="*/ 215 w 215"/>
                <a:gd name="T25" fmla="*/ 107 h 111"/>
                <a:gd name="T26" fmla="*/ 215 w 215"/>
                <a:gd name="T27" fmla="*/ 111 h 1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5" h="111">
                  <a:moveTo>
                    <a:pt x="215" y="107"/>
                  </a:moveTo>
                  <a:lnTo>
                    <a:pt x="46" y="99"/>
                  </a:lnTo>
                  <a:lnTo>
                    <a:pt x="50" y="69"/>
                  </a:lnTo>
                  <a:lnTo>
                    <a:pt x="0" y="65"/>
                  </a:lnTo>
                  <a:lnTo>
                    <a:pt x="8" y="0"/>
                  </a:lnTo>
                  <a:lnTo>
                    <a:pt x="138" y="7"/>
                  </a:lnTo>
                  <a:lnTo>
                    <a:pt x="150" y="15"/>
                  </a:lnTo>
                  <a:lnTo>
                    <a:pt x="169" y="15"/>
                  </a:lnTo>
                  <a:lnTo>
                    <a:pt x="184" y="27"/>
                  </a:lnTo>
                  <a:lnTo>
                    <a:pt x="195" y="57"/>
                  </a:lnTo>
                  <a:lnTo>
                    <a:pt x="199" y="57"/>
                  </a:lnTo>
                  <a:lnTo>
                    <a:pt x="203" y="88"/>
                  </a:lnTo>
                  <a:lnTo>
                    <a:pt x="215" y="107"/>
                  </a:lnTo>
                  <a:lnTo>
                    <a:pt x="215" y="11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211" name="Freeform 214"/>
            <p:cNvSpPr>
              <a:spLocks/>
            </p:cNvSpPr>
            <p:nvPr/>
          </p:nvSpPr>
          <p:spPr bwMode="auto">
            <a:xfrm>
              <a:off x="1599" y="1440"/>
              <a:ext cx="164" cy="249"/>
            </a:xfrm>
            <a:custGeom>
              <a:avLst/>
              <a:gdLst>
                <a:gd name="T0" fmla="*/ 134 w 164"/>
                <a:gd name="T1" fmla="*/ 192 h 249"/>
                <a:gd name="T2" fmla="*/ 126 w 164"/>
                <a:gd name="T3" fmla="*/ 222 h 249"/>
                <a:gd name="T4" fmla="*/ 118 w 164"/>
                <a:gd name="T5" fmla="*/ 215 h 249"/>
                <a:gd name="T6" fmla="*/ 111 w 164"/>
                <a:gd name="T7" fmla="*/ 215 h 249"/>
                <a:gd name="T8" fmla="*/ 107 w 164"/>
                <a:gd name="T9" fmla="*/ 249 h 249"/>
                <a:gd name="T10" fmla="*/ 0 w 164"/>
                <a:gd name="T11" fmla="*/ 92 h 249"/>
                <a:gd name="T12" fmla="*/ 26 w 164"/>
                <a:gd name="T13" fmla="*/ 0 h 249"/>
                <a:gd name="T14" fmla="*/ 95 w 164"/>
                <a:gd name="T15" fmla="*/ 15 h 249"/>
                <a:gd name="T16" fmla="*/ 164 w 164"/>
                <a:gd name="T17" fmla="*/ 31 h 249"/>
                <a:gd name="T18" fmla="*/ 134 w 164"/>
                <a:gd name="T19" fmla="*/ 192 h 2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4" h="249">
                  <a:moveTo>
                    <a:pt x="134" y="192"/>
                  </a:moveTo>
                  <a:lnTo>
                    <a:pt x="126" y="222"/>
                  </a:lnTo>
                  <a:lnTo>
                    <a:pt x="118" y="215"/>
                  </a:lnTo>
                  <a:lnTo>
                    <a:pt x="111" y="215"/>
                  </a:lnTo>
                  <a:lnTo>
                    <a:pt x="107" y="249"/>
                  </a:lnTo>
                  <a:lnTo>
                    <a:pt x="0" y="92"/>
                  </a:lnTo>
                  <a:lnTo>
                    <a:pt x="26" y="0"/>
                  </a:lnTo>
                  <a:lnTo>
                    <a:pt x="95" y="15"/>
                  </a:lnTo>
                  <a:lnTo>
                    <a:pt x="164" y="31"/>
                  </a:lnTo>
                  <a:lnTo>
                    <a:pt x="134" y="192"/>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212" name="Freeform 215"/>
            <p:cNvSpPr>
              <a:spLocks/>
            </p:cNvSpPr>
            <p:nvPr/>
          </p:nvSpPr>
          <p:spPr bwMode="auto">
            <a:xfrm>
              <a:off x="1599" y="1440"/>
              <a:ext cx="164" cy="249"/>
            </a:xfrm>
            <a:custGeom>
              <a:avLst/>
              <a:gdLst>
                <a:gd name="T0" fmla="*/ 134 w 164"/>
                <a:gd name="T1" fmla="*/ 192 h 249"/>
                <a:gd name="T2" fmla="*/ 126 w 164"/>
                <a:gd name="T3" fmla="*/ 222 h 249"/>
                <a:gd name="T4" fmla="*/ 118 w 164"/>
                <a:gd name="T5" fmla="*/ 215 h 249"/>
                <a:gd name="T6" fmla="*/ 111 w 164"/>
                <a:gd name="T7" fmla="*/ 215 h 249"/>
                <a:gd name="T8" fmla="*/ 107 w 164"/>
                <a:gd name="T9" fmla="*/ 249 h 249"/>
                <a:gd name="T10" fmla="*/ 0 w 164"/>
                <a:gd name="T11" fmla="*/ 92 h 249"/>
                <a:gd name="T12" fmla="*/ 26 w 164"/>
                <a:gd name="T13" fmla="*/ 0 h 249"/>
                <a:gd name="T14" fmla="*/ 95 w 164"/>
                <a:gd name="T15" fmla="*/ 15 h 249"/>
                <a:gd name="T16" fmla="*/ 164 w 164"/>
                <a:gd name="T17" fmla="*/ 31 h 249"/>
                <a:gd name="T18" fmla="*/ 134 w 164"/>
                <a:gd name="T19" fmla="*/ 192 h 249"/>
                <a:gd name="T20" fmla="*/ 134 w 164"/>
                <a:gd name="T21" fmla="*/ 196 h 2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4" h="249">
                  <a:moveTo>
                    <a:pt x="134" y="192"/>
                  </a:moveTo>
                  <a:lnTo>
                    <a:pt x="126" y="222"/>
                  </a:lnTo>
                  <a:lnTo>
                    <a:pt x="118" y="215"/>
                  </a:lnTo>
                  <a:lnTo>
                    <a:pt x="111" y="215"/>
                  </a:lnTo>
                  <a:lnTo>
                    <a:pt x="107" y="249"/>
                  </a:lnTo>
                  <a:lnTo>
                    <a:pt x="0" y="92"/>
                  </a:lnTo>
                  <a:lnTo>
                    <a:pt x="26" y="0"/>
                  </a:lnTo>
                  <a:lnTo>
                    <a:pt x="95" y="15"/>
                  </a:lnTo>
                  <a:lnTo>
                    <a:pt x="164" y="31"/>
                  </a:lnTo>
                  <a:lnTo>
                    <a:pt x="134" y="192"/>
                  </a:lnTo>
                  <a:lnTo>
                    <a:pt x="134" y="196"/>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213" name="Freeform 216"/>
            <p:cNvSpPr>
              <a:spLocks/>
            </p:cNvSpPr>
            <p:nvPr/>
          </p:nvSpPr>
          <p:spPr bwMode="auto">
            <a:xfrm>
              <a:off x="2738" y="1333"/>
              <a:ext cx="42" cy="88"/>
            </a:xfrm>
            <a:custGeom>
              <a:avLst/>
              <a:gdLst>
                <a:gd name="T0" fmla="*/ 35 w 42"/>
                <a:gd name="T1" fmla="*/ 57 h 88"/>
                <a:gd name="T2" fmla="*/ 16 w 42"/>
                <a:gd name="T3" fmla="*/ 0 h 88"/>
                <a:gd name="T4" fmla="*/ 8 w 42"/>
                <a:gd name="T5" fmla="*/ 4 h 88"/>
                <a:gd name="T6" fmla="*/ 8 w 42"/>
                <a:gd name="T7" fmla="*/ 11 h 88"/>
                <a:gd name="T8" fmla="*/ 12 w 42"/>
                <a:gd name="T9" fmla="*/ 27 h 88"/>
                <a:gd name="T10" fmla="*/ 4 w 42"/>
                <a:gd name="T11" fmla="*/ 34 h 88"/>
                <a:gd name="T12" fmla="*/ 0 w 42"/>
                <a:gd name="T13" fmla="*/ 61 h 88"/>
                <a:gd name="T14" fmla="*/ 4 w 42"/>
                <a:gd name="T15" fmla="*/ 88 h 88"/>
                <a:gd name="T16" fmla="*/ 31 w 42"/>
                <a:gd name="T17" fmla="*/ 84 h 88"/>
                <a:gd name="T18" fmla="*/ 42 w 42"/>
                <a:gd name="T19" fmla="*/ 73 h 88"/>
                <a:gd name="T20" fmla="*/ 42 w 42"/>
                <a:gd name="T21" fmla="*/ 69 h 88"/>
                <a:gd name="T22" fmla="*/ 35 w 42"/>
                <a:gd name="T23" fmla="*/ 57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 h="88">
                  <a:moveTo>
                    <a:pt x="35" y="57"/>
                  </a:moveTo>
                  <a:lnTo>
                    <a:pt x="16" y="0"/>
                  </a:lnTo>
                  <a:lnTo>
                    <a:pt x="8" y="4"/>
                  </a:lnTo>
                  <a:lnTo>
                    <a:pt x="8" y="11"/>
                  </a:lnTo>
                  <a:lnTo>
                    <a:pt x="12" y="27"/>
                  </a:lnTo>
                  <a:lnTo>
                    <a:pt x="4" y="34"/>
                  </a:lnTo>
                  <a:lnTo>
                    <a:pt x="0" y="61"/>
                  </a:lnTo>
                  <a:lnTo>
                    <a:pt x="4" y="88"/>
                  </a:lnTo>
                  <a:lnTo>
                    <a:pt x="31" y="84"/>
                  </a:lnTo>
                  <a:lnTo>
                    <a:pt x="42" y="73"/>
                  </a:lnTo>
                  <a:lnTo>
                    <a:pt x="42" y="69"/>
                  </a:lnTo>
                  <a:lnTo>
                    <a:pt x="35" y="57"/>
                  </a:lnTo>
                  <a:close/>
                </a:path>
              </a:pathLst>
            </a:custGeom>
            <a:solidFill>
              <a:srgbClr val="FF4500"/>
            </a:solidFill>
            <a:ln w="6350">
              <a:solidFill>
                <a:srgbClr val="FF4500"/>
              </a:solidFill>
              <a:prstDash val="solid"/>
              <a:round/>
              <a:headEnd/>
              <a:tailEnd/>
            </a:ln>
          </p:spPr>
          <p:txBody>
            <a:bodyPr/>
            <a:lstStyle/>
            <a:p>
              <a:endParaRPr lang="en-US" dirty="0"/>
            </a:p>
          </p:txBody>
        </p:sp>
        <p:sp>
          <p:nvSpPr>
            <p:cNvPr id="106214" name="Freeform 217"/>
            <p:cNvSpPr>
              <a:spLocks/>
            </p:cNvSpPr>
            <p:nvPr/>
          </p:nvSpPr>
          <p:spPr bwMode="auto">
            <a:xfrm>
              <a:off x="2738" y="1333"/>
              <a:ext cx="42" cy="88"/>
            </a:xfrm>
            <a:custGeom>
              <a:avLst/>
              <a:gdLst>
                <a:gd name="T0" fmla="*/ 35 w 42"/>
                <a:gd name="T1" fmla="*/ 57 h 88"/>
                <a:gd name="T2" fmla="*/ 16 w 42"/>
                <a:gd name="T3" fmla="*/ 0 h 88"/>
                <a:gd name="T4" fmla="*/ 8 w 42"/>
                <a:gd name="T5" fmla="*/ 4 h 88"/>
                <a:gd name="T6" fmla="*/ 8 w 42"/>
                <a:gd name="T7" fmla="*/ 11 h 88"/>
                <a:gd name="T8" fmla="*/ 12 w 42"/>
                <a:gd name="T9" fmla="*/ 27 h 88"/>
                <a:gd name="T10" fmla="*/ 4 w 42"/>
                <a:gd name="T11" fmla="*/ 34 h 88"/>
                <a:gd name="T12" fmla="*/ 0 w 42"/>
                <a:gd name="T13" fmla="*/ 61 h 88"/>
                <a:gd name="T14" fmla="*/ 4 w 42"/>
                <a:gd name="T15" fmla="*/ 88 h 88"/>
                <a:gd name="T16" fmla="*/ 31 w 42"/>
                <a:gd name="T17" fmla="*/ 84 h 88"/>
                <a:gd name="T18" fmla="*/ 42 w 42"/>
                <a:gd name="T19" fmla="*/ 73 h 88"/>
                <a:gd name="T20" fmla="*/ 42 w 42"/>
                <a:gd name="T21" fmla="*/ 69 h 88"/>
                <a:gd name="T22" fmla="*/ 35 w 42"/>
                <a:gd name="T23" fmla="*/ 57 h 88"/>
                <a:gd name="T24" fmla="*/ 35 w 42"/>
                <a:gd name="T25" fmla="*/ 61 h 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88">
                  <a:moveTo>
                    <a:pt x="35" y="57"/>
                  </a:moveTo>
                  <a:lnTo>
                    <a:pt x="16" y="0"/>
                  </a:lnTo>
                  <a:lnTo>
                    <a:pt x="8" y="4"/>
                  </a:lnTo>
                  <a:lnTo>
                    <a:pt x="8" y="11"/>
                  </a:lnTo>
                  <a:lnTo>
                    <a:pt x="12" y="27"/>
                  </a:lnTo>
                  <a:lnTo>
                    <a:pt x="4" y="34"/>
                  </a:lnTo>
                  <a:lnTo>
                    <a:pt x="0" y="61"/>
                  </a:lnTo>
                  <a:lnTo>
                    <a:pt x="4" y="88"/>
                  </a:lnTo>
                  <a:lnTo>
                    <a:pt x="31" y="84"/>
                  </a:lnTo>
                  <a:lnTo>
                    <a:pt x="42" y="73"/>
                  </a:lnTo>
                  <a:lnTo>
                    <a:pt x="42" y="69"/>
                  </a:lnTo>
                  <a:lnTo>
                    <a:pt x="35" y="57"/>
                  </a:lnTo>
                  <a:lnTo>
                    <a:pt x="35" y="6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215" name="Freeform 218"/>
            <p:cNvSpPr>
              <a:spLocks/>
            </p:cNvSpPr>
            <p:nvPr/>
          </p:nvSpPr>
          <p:spPr bwMode="auto">
            <a:xfrm>
              <a:off x="2692" y="1478"/>
              <a:ext cx="35" cy="77"/>
            </a:xfrm>
            <a:custGeom>
              <a:avLst/>
              <a:gdLst>
                <a:gd name="T0" fmla="*/ 31 w 35"/>
                <a:gd name="T1" fmla="*/ 8 h 77"/>
                <a:gd name="T2" fmla="*/ 27 w 35"/>
                <a:gd name="T3" fmla="*/ 23 h 77"/>
                <a:gd name="T4" fmla="*/ 35 w 35"/>
                <a:gd name="T5" fmla="*/ 23 h 77"/>
                <a:gd name="T6" fmla="*/ 35 w 35"/>
                <a:gd name="T7" fmla="*/ 46 h 77"/>
                <a:gd name="T8" fmla="*/ 35 w 35"/>
                <a:gd name="T9" fmla="*/ 35 h 77"/>
                <a:gd name="T10" fmla="*/ 35 w 35"/>
                <a:gd name="T11" fmla="*/ 46 h 77"/>
                <a:gd name="T12" fmla="*/ 23 w 35"/>
                <a:gd name="T13" fmla="*/ 73 h 77"/>
                <a:gd name="T14" fmla="*/ 19 w 35"/>
                <a:gd name="T15" fmla="*/ 77 h 77"/>
                <a:gd name="T16" fmla="*/ 19 w 35"/>
                <a:gd name="T17" fmla="*/ 69 h 77"/>
                <a:gd name="T18" fmla="*/ 4 w 35"/>
                <a:gd name="T19" fmla="*/ 62 h 77"/>
                <a:gd name="T20" fmla="*/ 4 w 35"/>
                <a:gd name="T21" fmla="*/ 50 h 77"/>
                <a:gd name="T22" fmla="*/ 19 w 35"/>
                <a:gd name="T23" fmla="*/ 39 h 77"/>
                <a:gd name="T24" fmla="*/ 4 w 35"/>
                <a:gd name="T25" fmla="*/ 23 h 77"/>
                <a:gd name="T26" fmla="*/ 0 w 35"/>
                <a:gd name="T27" fmla="*/ 12 h 77"/>
                <a:gd name="T28" fmla="*/ 8 w 35"/>
                <a:gd name="T29" fmla="*/ 0 h 77"/>
                <a:gd name="T30" fmla="*/ 31 w 35"/>
                <a:gd name="T31" fmla="*/ 4 h 77"/>
                <a:gd name="T32" fmla="*/ 31 w 35"/>
                <a:gd name="T33" fmla="*/ 8 h 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 h="77">
                  <a:moveTo>
                    <a:pt x="31" y="8"/>
                  </a:moveTo>
                  <a:lnTo>
                    <a:pt x="27" y="23"/>
                  </a:lnTo>
                  <a:lnTo>
                    <a:pt x="35" y="23"/>
                  </a:lnTo>
                  <a:lnTo>
                    <a:pt x="35" y="46"/>
                  </a:lnTo>
                  <a:lnTo>
                    <a:pt x="35" y="35"/>
                  </a:lnTo>
                  <a:lnTo>
                    <a:pt x="35" y="46"/>
                  </a:lnTo>
                  <a:lnTo>
                    <a:pt x="23" y="73"/>
                  </a:lnTo>
                  <a:lnTo>
                    <a:pt x="19" y="77"/>
                  </a:lnTo>
                  <a:lnTo>
                    <a:pt x="19" y="69"/>
                  </a:lnTo>
                  <a:lnTo>
                    <a:pt x="4" y="62"/>
                  </a:lnTo>
                  <a:lnTo>
                    <a:pt x="4" y="50"/>
                  </a:lnTo>
                  <a:lnTo>
                    <a:pt x="19" y="39"/>
                  </a:lnTo>
                  <a:lnTo>
                    <a:pt x="4" y="23"/>
                  </a:lnTo>
                  <a:lnTo>
                    <a:pt x="0" y="12"/>
                  </a:lnTo>
                  <a:lnTo>
                    <a:pt x="8" y="0"/>
                  </a:lnTo>
                  <a:lnTo>
                    <a:pt x="31" y="4"/>
                  </a:lnTo>
                  <a:lnTo>
                    <a:pt x="31" y="8"/>
                  </a:lnTo>
                  <a:close/>
                </a:path>
              </a:pathLst>
            </a:custGeom>
            <a:solidFill>
              <a:srgbClr val="FF4500"/>
            </a:solidFill>
            <a:ln w="6350">
              <a:solidFill>
                <a:srgbClr val="FF4500"/>
              </a:solidFill>
              <a:prstDash val="solid"/>
              <a:round/>
              <a:headEnd/>
              <a:tailEnd/>
            </a:ln>
          </p:spPr>
          <p:txBody>
            <a:bodyPr/>
            <a:lstStyle/>
            <a:p>
              <a:endParaRPr lang="en-US" dirty="0"/>
            </a:p>
          </p:txBody>
        </p:sp>
        <p:sp>
          <p:nvSpPr>
            <p:cNvPr id="106216" name="Freeform 219"/>
            <p:cNvSpPr>
              <a:spLocks/>
            </p:cNvSpPr>
            <p:nvPr/>
          </p:nvSpPr>
          <p:spPr bwMode="auto">
            <a:xfrm>
              <a:off x="2692" y="1478"/>
              <a:ext cx="35" cy="77"/>
            </a:xfrm>
            <a:custGeom>
              <a:avLst/>
              <a:gdLst>
                <a:gd name="T0" fmla="*/ 31 w 35"/>
                <a:gd name="T1" fmla="*/ 8 h 77"/>
                <a:gd name="T2" fmla="*/ 27 w 35"/>
                <a:gd name="T3" fmla="*/ 23 h 77"/>
                <a:gd name="T4" fmla="*/ 35 w 35"/>
                <a:gd name="T5" fmla="*/ 23 h 77"/>
                <a:gd name="T6" fmla="*/ 35 w 35"/>
                <a:gd name="T7" fmla="*/ 46 h 77"/>
                <a:gd name="T8" fmla="*/ 35 w 35"/>
                <a:gd name="T9" fmla="*/ 35 h 77"/>
                <a:gd name="T10" fmla="*/ 35 w 35"/>
                <a:gd name="T11" fmla="*/ 46 h 77"/>
                <a:gd name="T12" fmla="*/ 23 w 35"/>
                <a:gd name="T13" fmla="*/ 73 h 77"/>
                <a:gd name="T14" fmla="*/ 19 w 35"/>
                <a:gd name="T15" fmla="*/ 77 h 77"/>
                <a:gd name="T16" fmla="*/ 19 w 35"/>
                <a:gd name="T17" fmla="*/ 69 h 77"/>
                <a:gd name="T18" fmla="*/ 4 w 35"/>
                <a:gd name="T19" fmla="*/ 62 h 77"/>
                <a:gd name="T20" fmla="*/ 4 w 35"/>
                <a:gd name="T21" fmla="*/ 50 h 77"/>
                <a:gd name="T22" fmla="*/ 19 w 35"/>
                <a:gd name="T23" fmla="*/ 39 h 77"/>
                <a:gd name="T24" fmla="*/ 4 w 35"/>
                <a:gd name="T25" fmla="*/ 23 h 77"/>
                <a:gd name="T26" fmla="*/ 0 w 35"/>
                <a:gd name="T27" fmla="*/ 12 h 77"/>
                <a:gd name="T28" fmla="*/ 8 w 35"/>
                <a:gd name="T29" fmla="*/ 0 h 77"/>
                <a:gd name="T30" fmla="*/ 31 w 35"/>
                <a:gd name="T31" fmla="*/ 4 h 77"/>
                <a:gd name="T32" fmla="*/ 31 w 35"/>
                <a:gd name="T33" fmla="*/ 8 h 77"/>
                <a:gd name="T34" fmla="*/ 31 w 35"/>
                <a:gd name="T35" fmla="*/ 12 h 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5" h="77">
                  <a:moveTo>
                    <a:pt x="31" y="8"/>
                  </a:moveTo>
                  <a:lnTo>
                    <a:pt x="27" y="23"/>
                  </a:lnTo>
                  <a:lnTo>
                    <a:pt x="35" y="23"/>
                  </a:lnTo>
                  <a:lnTo>
                    <a:pt x="35" y="46"/>
                  </a:lnTo>
                  <a:lnTo>
                    <a:pt x="35" y="35"/>
                  </a:lnTo>
                  <a:lnTo>
                    <a:pt x="35" y="46"/>
                  </a:lnTo>
                  <a:lnTo>
                    <a:pt x="23" y="73"/>
                  </a:lnTo>
                  <a:lnTo>
                    <a:pt x="19" y="77"/>
                  </a:lnTo>
                  <a:lnTo>
                    <a:pt x="19" y="69"/>
                  </a:lnTo>
                  <a:lnTo>
                    <a:pt x="4" y="62"/>
                  </a:lnTo>
                  <a:lnTo>
                    <a:pt x="4" y="50"/>
                  </a:lnTo>
                  <a:lnTo>
                    <a:pt x="19" y="39"/>
                  </a:lnTo>
                  <a:lnTo>
                    <a:pt x="4" y="23"/>
                  </a:lnTo>
                  <a:lnTo>
                    <a:pt x="0" y="12"/>
                  </a:lnTo>
                  <a:lnTo>
                    <a:pt x="8" y="0"/>
                  </a:lnTo>
                  <a:lnTo>
                    <a:pt x="31" y="4"/>
                  </a:lnTo>
                  <a:lnTo>
                    <a:pt x="31" y="8"/>
                  </a:lnTo>
                  <a:lnTo>
                    <a:pt x="31" y="1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217" name="Freeform 220"/>
            <p:cNvSpPr>
              <a:spLocks/>
            </p:cNvSpPr>
            <p:nvPr/>
          </p:nvSpPr>
          <p:spPr bwMode="auto">
            <a:xfrm>
              <a:off x="1832" y="1651"/>
              <a:ext cx="180" cy="184"/>
            </a:xfrm>
            <a:custGeom>
              <a:avLst/>
              <a:gdLst>
                <a:gd name="T0" fmla="*/ 180 w 180"/>
                <a:gd name="T1" fmla="*/ 15 h 184"/>
                <a:gd name="T2" fmla="*/ 27 w 180"/>
                <a:gd name="T3" fmla="*/ 0 h 184"/>
                <a:gd name="T4" fmla="*/ 0 w 180"/>
                <a:gd name="T5" fmla="*/ 184 h 184"/>
                <a:gd name="T6" fmla="*/ 23 w 180"/>
                <a:gd name="T7" fmla="*/ 184 h 184"/>
                <a:gd name="T8" fmla="*/ 27 w 180"/>
                <a:gd name="T9" fmla="*/ 172 h 184"/>
                <a:gd name="T10" fmla="*/ 73 w 180"/>
                <a:gd name="T11" fmla="*/ 176 h 184"/>
                <a:gd name="T12" fmla="*/ 69 w 180"/>
                <a:gd name="T13" fmla="*/ 168 h 184"/>
                <a:gd name="T14" fmla="*/ 168 w 180"/>
                <a:gd name="T15" fmla="*/ 176 h 184"/>
                <a:gd name="T16" fmla="*/ 180 w 180"/>
                <a:gd name="T17" fmla="*/ 34 h 184"/>
                <a:gd name="T18" fmla="*/ 180 w 180"/>
                <a:gd name="T19" fmla="*/ 15 h 1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0" h="184">
                  <a:moveTo>
                    <a:pt x="180" y="15"/>
                  </a:moveTo>
                  <a:lnTo>
                    <a:pt x="27" y="0"/>
                  </a:lnTo>
                  <a:lnTo>
                    <a:pt x="0" y="184"/>
                  </a:lnTo>
                  <a:lnTo>
                    <a:pt x="23" y="184"/>
                  </a:lnTo>
                  <a:lnTo>
                    <a:pt x="27" y="172"/>
                  </a:lnTo>
                  <a:lnTo>
                    <a:pt x="73" y="176"/>
                  </a:lnTo>
                  <a:lnTo>
                    <a:pt x="69" y="168"/>
                  </a:lnTo>
                  <a:lnTo>
                    <a:pt x="168" y="176"/>
                  </a:lnTo>
                  <a:lnTo>
                    <a:pt x="180" y="34"/>
                  </a:lnTo>
                  <a:lnTo>
                    <a:pt x="180" y="15"/>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218" name="Freeform 221"/>
            <p:cNvSpPr>
              <a:spLocks/>
            </p:cNvSpPr>
            <p:nvPr/>
          </p:nvSpPr>
          <p:spPr bwMode="auto">
            <a:xfrm>
              <a:off x="1832" y="1651"/>
              <a:ext cx="180" cy="184"/>
            </a:xfrm>
            <a:custGeom>
              <a:avLst/>
              <a:gdLst>
                <a:gd name="T0" fmla="*/ 180 w 180"/>
                <a:gd name="T1" fmla="*/ 15 h 184"/>
                <a:gd name="T2" fmla="*/ 27 w 180"/>
                <a:gd name="T3" fmla="*/ 0 h 184"/>
                <a:gd name="T4" fmla="*/ 0 w 180"/>
                <a:gd name="T5" fmla="*/ 184 h 184"/>
                <a:gd name="T6" fmla="*/ 23 w 180"/>
                <a:gd name="T7" fmla="*/ 184 h 184"/>
                <a:gd name="T8" fmla="*/ 27 w 180"/>
                <a:gd name="T9" fmla="*/ 172 h 184"/>
                <a:gd name="T10" fmla="*/ 73 w 180"/>
                <a:gd name="T11" fmla="*/ 176 h 184"/>
                <a:gd name="T12" fmla="*/ 69 w 180"/>
                <a:gd name="T13" fmla="*/ 168 h 184"/>
                <a:gd name="T14" fmla="*/ 168 w 180"/>
                <a:gd name="T15" fmla="*/ 176 h 184"/>
                <a:gd name="T16" fmla="*/ 180 w 180"/>
                <a:gd name="T17" fmla="*/ 34 h 184"/>
                <a:gd name="T18" fmla="*/ 180 w 180"/>
                <a:gd name="T19" fmla="*/ 15 h 184"/>
                <a:gd name="T20" fmla="*/ 180 w 180"/>
                <a:gd name="T21" fmla="*/ 19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84">
                  <a:moveTo>
                    <a:pt x="180" y="15"/>
                  </a:moveTo>
                  <a:lnTo>
                    <a:pt x="27" y="0"/>
                  </a:lnTo>
                  <a:lnTo>
                    <a:pt x="0" y="184"/>
                  </a:lnTo>
                  <a:lnTo>
                    <a:pt x="23" y="184"/>
                  </a:lnTo>
                  <a:lnTo>
                    <a:pt x="27" y="172"/>
                  </a:lnTo>
                  <a:lnTo>
                    <a:pt x="73" y="176"/>
                  </a:lnTo>
                  <a:lnTo>
                    <a:pt x="69" y="168"/>
                  </a:lnTo>
                  <a:lnTo>
                    <a:pt x="168" y="176"/>
                  </a:lnTo>
                  <a:lnTo>
                    <a:pt x="180" y="34"/>
                  </a:lnTo>
                  <a:lnTo>
                    <a:pt x="180" y="15"/>
                  </a:lnTo>
                  <a:lnTo>
                    <a:pt x="180" y="19"/>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219" name="Freeform 222"/>
            <p:cNvSpPr>
              <a:spLocks/>
            </p:cNvSpPr>
            <p:nvPr/>
          </p:nvSpPr>
          <p:spPr bwMode="auto">
            <a:xfrm>
              <a:off x="2578" y="1356"/>
              <a:ext cx="153" cy="138"/>
            </a:xfrm>
            <a:custGeom>
              <a:avLst/>
              <a:gdLst>
                <a:gd name="T0" fmla="*/ 149 w 153"/>
                <a:gd name="T1" fmla="*/ 69 h 138"/>
                <a:gd name="T2" fmla="*/ 149 w 153"/>
                <a:gd name="T3" fmla="*/ 92 h 138"/>
                <a:gd name="T4" fmla="*/ 153 w 153"/>
                <a:gd name="T5" fmla="*/ 119 h 138"/>
                <a:gd name="T6" fmla="*/ 149 w 153"/>
                <a:gd name="T7" fmla="*/ 122 h 138"/>
                <a:gd name="T8" fmla="*/ 153 w 153"/>
                <a:gd name="T9" fmla="*/ 126 h 138"/>
                <a:gd name="T10" fmla="*/ 145 w 153"/>
                <a:gd name="T11" fmla="*/ 138 h 138"/>
                <a:gd name="T12" fmla="*/ 145 w 153"/>
                <a:gd name="T13" fmla="*/ 126 h 138"/>
                <a:gd name="T14" fmla="*/ 122 w 153"/>
                <a:gd name="T15" fmla="*/ 122 h 138"/>
                <a:gd name="T16" fmla="*/ 114 w 153"/>
                <a:gd name="T17" fmla="*/ 119 h 138"/>
                <a:gd name="T18" fmla="*/ 111 w 153"/>
                <a:gd name="T19" fmla="*/ 107 h 138"/>
                <a:gd name="T20" fmla="*/ 103 w 153"/>
                <a:gd name="T21" fmla="*/ 103 h 138"/>
                <a:gd name="T22" fmla="*/ 0 w 153"/>
                <a:gd name="T23" fmla="*/ 122 h 138"/>
                <a:gd name="T24" fmla="*/ 0 w 153"/>
                <a:gd name="T25" fmla="*/ 115 h 138"/>
                <a:gd name="T26" fmla="*/ 19 w 153"/>
                <a:gd name="T27" fmla="*/ 96 h 138"/>
                <a:gd name="T28" fmla="*/ 11 w 153"/>
                <a:gd name="T29" fmla="*/ 80 h 138"/>
                <a:gd name="T30" fmla="*/ 23 w 153"/>
                <a:gd name="T31" fmla="*/ 76 h 138"/>
                <a:gd name="T32" fmla="*/ 57 w 153"/>
                <a:gd name="T33" fmla="*/ 73 h 138"/>
                <a:gd name="T34" fmla="*/ 72 w 153"/>
                <a:gd name="T35" fmla="*/ 61 h 138"/>
                <a:gd name="T36" fmla="*/ 68 w 153"/>
                <a:gd name="T37" fmla="*/ 50 h 138"/>
                <a:gd name="T38" fmla="*/ 76 w 153"/>
                <a:gd name="T39" fmla="*/ 46 h 138"/>
                <a:gd name="T40" fmla="*/ 72 w 153"/>
                <a:gd name="T41" fmla="*/ 42 h 138"/>
                <a:gd name="T42" fmla="*/ 68 w 153"/>
                <a:gd name="T43" fmla="*/ 46 h 138"/>
                <a:gd name="T44" fmla="*/ 68 w 153"/>
                <a:gd name="T45" fmla="*/ 42 h 138"/>
                <a:gd name="T46" fmla="*/ 91 w 153"/>
                <a:gd name="T47" fmla="*/ 8 h 138"/>
                <a:gd name="T48" fmla="*/ 130 w 153"/>
                <a:gd name="T49" fmla="*/ 0 h 138"/>
                <a:gd name="T50" fmla="*/ 137 w 153"/>
                <a:gd name="T51" fmla="*/ 38 h 138"/>
                <a:gd name="T52" fmla="*/ 149 w 153"/>
                <a:gd name="T53" fmla="*/ 69 h 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3" h="138">
                  <a:moveTo>
                    <a:pt x="149" y="69"/>
                  </a:moveTo>
                  <a:lnTo>
                    <a:pt x="149" y="92"/>
                  </a:lnTo>
                  <a:lnTo>
                    <a:pt x="153" y="119"/>
                  </a:lnTo>
                  <a:lnTo>
                    <a:pt x="149" y="122"/>
                  </a:lnTo>
                  <a:lnTo>
                    <a:pt x="153" y="126"/>
                  </a:lnTo>
                  <a:lnTo>
                    <a:pt x="145" y="138"/>
                  </a:lnTo>
                  <a:lnTo>
                    <a:pt x="145" y="126"/>
                  </a:lnTo>
                  <a:lnTo>
                    <a:pt x="122" y="122"/>
                  </a:lnTo>
                  <a:lnTo>
                    <a:pt x="114" y="119"/>
                  </a:lnTo>
                  <a:lnTo>
                    <a:pt x="111" y="107"/>
                  </a:lnTo>
                  <a:lnTo>
                    <a:pt x="103" y="103"/>
                  </a:lnTo>
                  <a:lnTo>
                    <a:pt x="0" y="122"/>
                  </a:lnTo>
                  <a:lnTo>
                    <a:pt x="0" y="115"/>
                  </a:lnTo>
                  <a:lnTo>
                    <a:pt x="19" y="96"/>
                  </a:lnTo>
                  <a:lnTo>
                    <a:pt x="11" y="80"/>
                  </a:lnTo>
                  <a:lnTo>
                    <a:pt x="23" y="76"/>
                  </a:lnTo>
                  <a:lnTo>
                    <a:pt x="57" y="73"/>
                  </a:lnTo>
                  <a:lnTo>
                    <a:pt x="72" y="61"/>
                  </a:lnTo>
                  <a:lnTo>
                    <a:pt x="68" y="50"/>
                  </a:lnTo>
                  <a:lnTo>
                    <a:pt x="76" y="46"/>
                  </a:lnTo>
                  <a:lnTo>
                    <a:pt x="72" y="42"/>
                  </a:lnTo>
                  <a:lnTo>
                    <a:pt x="68" y="46"/>
                  </a:lnTo>
                  <a:lnTo>
                    <a:pt x="68" y="42"/>
                  </a:lnTo>
                  <a:lnTo>
                    <a:pt x="91" y="8"/>
                  </a:lnTo>
                  <a:lnTo>
                    <a:pt x="130" y="0"/>
                  </a:lnTo>
                  <a:lnTo>
                    <a:pt x="137" y="38"/>
                  </a:lnTo>
                  <a:lnTo>
                    <a:pt x="149" y="69"/>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220" name="Freeform 223"/>
            <p:cNvSpPr>
              <a:spLocks/>
            </p:cNvSpPr>
            <p:nvPr/>
          </p:nvSpPr>
          <p:spPr bwMode="auto">
            <a:xfrm>
              <a:off x="2578" y="1356"/>
              <a:ext cx="153" cy="138"/>
            </a:xfrm>
            <a:custGeom>
              <a:avLst/>
              <a:gdLst>
                <a:gd name="T0" fmla="*/ 149 w 153"/>
                <a:gd name="T1" fmla="*/ 69 h 138"/>
                <a:gd name="T2" fmla="*/ 149 w 153"/>
                <a:gd name="T3" fmla="*/ 92 h 138"/>
                <a:gd name="T4" fmla="*/ 153 w 153"/>
                <a:gd name="T5" fmla="*/ 119 h 138"/>
                <a:gd name="T6" fmla="*/ 149 w 153"/>
                <a:gd name="T7" fmla="*/ 122 h 138"/>
                <a:gd name="T8" fmla="*/ 153 w 153"/>
                <a:gd name="T9" fmla="*/ 126 h 138"/>
                <a:gd name="T10" fmla="*/ 145 w 153"/>
                <a:gd name="T11" fmla="*/ 138 h 138"/>
                <a:gd name="T12" fmla="*/ 145 w 153"/>
                <a:gd name="T13" fmla="*/ 126 h 138"/>
                <a:gd name="T14" fmla="*/ 122 w 153"/>
                <a:gd name="T15" fmla="*/ 122 h 138"/>
                <a:gd name="T16" fmla="*/ 114 w 153"/>
                <a:gd name="T17" fmla="*/ 119 h 138"/>
                <a:gd name="T18" fmla="*/ 111 w 153"/>
                <a:gd name="T19" fmla="*/ 107 h 138"/>
                <a:gd name="T20" fmla="*/ 103 w 153"/>
                <a:gd name="T21" fmla="*/ 103 h 138"/>
                <a:gd name="T22" fmla="*/ 0 w 153"/>
                <a:gd name="T23" fmla="*/ 122 h 138"/>
                <a:gd name="T24" fmla="*/ 0 w 153"/>
                <a:gd name="T25" fmla="*/ 115 h 138"/>
                <a:gd name="T26" fmla="*/ 19 w 153"/>
                <a:gd name="T27" fmla="*/ 96 h 138"/>
                <a:gd name="T28" fmla="*/ 11 w 153"/>
                <a:gd name="T29" fmla="*/ 80 h 138"/>
                <a:gd name="T30" fmla="*/ 23 w 153"/>
                <a:gd name="T31" fmla="*/ 76 h 138"/>
                <a:gd name="T32" fmla="*/ 57 w 153"/>
                <a:gd name="T33" fmla="*/ 73 h 138"/>
                <a:gd name="T34" fmla="*/ 72 w 153"/>
                <a:gd name="T35" fmla="*/ 61 h 138"/>
                <a:gd name="T36" fmla="*/ 68 w 153"/>
                <a:gd name="T37" fmla="*/ 50 h 138"/>
                <a:gd name="T38" fmla="*/ 76 w 153"/>
                <a:gd name="T39" fmla="*/ 46 h 138"/>
                <a:gd name="T40" fmla="*/ 72 w 153"/>
                <a:gd name="T41" fmla="*/ 42 h 138"/>
                <a:gd name="T42" fmla="*/ 68 w 153"/>
                <a:gd name="T43" fmla="*/ 46 h 138"/>
                <a:gd name="T44" fmla="*/ 68 w 153"/>
                <a:gd name="T45" fmla="*/ 42 h 138"/>
                <a:gd name="T46" fmla="*/ 91 w 153"/>
                <a:gd name="T47" fmla="*/ 8 h 138"/>
                <a:gd name="T48" fmla="*/ 130 w 153"/>
                <a:gd name="T49" fmla="*/ 0 h 138"/>
                <a:gd name="T50" fmla="*/ 137 w 153"/>
                <a:gd name="T51" fmla="*/ 38 h 138"/>
                <a:gd name="T52" fmla="*/ 149 w 153"/>
                <a:gd name="T53" fmla="*/ 69 h 138"/>
                <a:gd name="T54" fmla="*/ 149 w 153"/>
                <a:gd name="T55" fmla="*/ 73 h 13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53" h="138">
                  <a:moveTo>
                    <a:pt x="149" y="69"/>
                  </a:moveTo>
                  <a:lnTo>
                    <a:pt x="149" y="92"/>
                  </a:lnTo>
                  <a:lnTo>
                    <a:pt x="153" y="119"/>
                  </a:lnTo>
                  <a:lnTo>
                    <a:pt x="149" y="122"/>
                  </a:lnTo>
                  <a:lnTo>
                    <a:pt x="153" y="126"/>
                  </a:lnTo>
                  <a:lnTo>
                    <a:pt x="145" y="138"/>
                  </a:lnTo>
                  <a:lnTo>
                    <a:pt x="145" y="126"/>
                  </a:lnTo>
                  <a:lnTo>
                    <a:pt x="122" y="122"/>
                  </a:lnTo>
                  <a:lnTo>
                    <a:pt x="114" y="119"/>
                  </a:lnTo>
                  <a:lnTo>
                    <a:pt x="111" y="107"/>
                  </a:lnTo>
                  <a:lnTo>
                    <a:pt x="103" y="103"/>
                  </a:lnTo>
                  <a:lnTo>
                    <a:pt x="0" y="122"/>
                  </a:lnTo>
                  <a:lnTo>
                    <a:pt x="0" y="115"/>
                  </a:lnTo>
                  <a:lnTo>
                    <a:pt x="19" y="96"/>
                  </a:lnTo>
                  <a:lnTo>
                    <a:pt x="11" y="80"/>
                  </a:lnTo>
                  <a:lnTo>
                    <a:pt x="23" y="76"/>
                  </a:lnTo>
                  <a:lnTo>
                    <a:pt x="57" y="73"/>
                  </a:lnTo>
                  <a:lnTo>
                    <a:pt x="72" y="61"/>
                  </a:lnTo>
                  <a:lnTo>
                    <a:pt x="68" y="50"/>
                  </a:lnTo>
                  <a:lnTo>
                    <a:pt x="76" y="46"/>
                  </a:lnTo>
                  <a:lnTo>
                    <a:pt x="72" y="42"/>
                  </a:lnTo>
                  <a:lnTo>
                    <a:pt x="68" y="46"/>
                  </a:lnTo>
                  <a:lnTo>
                    <a:pt x="68" y="42"/>
                  </a:lnTo>
                  <a:lnTo>
                    <a:pt x="91" y="8"/>
                  </a:lnTo>
                  <a:lnTo>
                    <a:pt x="130" y="0"/>
                  </a:lnTo>
                  <a:lnTo>
                    <a:pt x="137" y="38"/>
                  </a:lnTo>
                  <a:lnTo>
                    <a:pt x="149" y="69"/>
                  </a:lnTo>
                  <a:lnTo>
                    <a:pt x="149" y="7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221" name="Freeform 224"/>
            <p:cNvSpPr>
              <a:spLocks/>
            </p:cNvSpPr>
            <p:nvPr/>
          </p:nvSpPr>
          <p:spPr bwMode="auto">
            <a:xfrm>
              <a:off x="2497" y="1636"/>
              <a:ext cx="218" cy="99"/>
            </a:xfrm>
            <a:custGeom>
              <a:avLst/>
              <a:gdLst>
                <a:gd name="T0" fmla="*/ 211 w 218"/>
                <a:gd name="T1" fmla="*/ 30 h 99"/>
                <a:gd name="T2" fmla="*/ 192 w 218"/>
                <a:gd name="T3" fmla="*/ 26 h 99"/>
                <a:gd name="T4" fmla="*/ 195 w 218"/>
                <a:gd name="T5" fmla="*/ 19 h 99"/>
                <a:gd name="T6" fmla="*/ 195 w 218"/>
                <a:gd name="T7" fmla="*/ 15 h 99"/>
                <a:gd name="T8" fmla="*/ 203 w 218"/>
                <a:gd name="T9" fmla="*/ 11 h 99"/>
                <a:gd name="T10" fmla="*/ 207 w 218"/>
                <a:gd name="T11" fmla="*/ 7 h 99"/>
                <a:gd name="T12" fmla="*/ 207 w 218"/>
                <a:gd name="T13" fmla="*/ 0 h 99"/>
                <a:gd name="T14" fmla="*/ 62 w 218"/>
                <a:gd name="T15" fmla="*/ 26 h 99"/>
                <a:gd name="T16" fmla="*/ 54 w 218"/>
                <a:gd name="T17" fmla="*/ 42 h 99"/>
                <a:gd name="T18" fmla="*/ 39 w 218"/>
                <a:gd name="T19" fmla="*/ 46 h 99"/>
                <a:gd name="T20" fmla="*/ 12 w 218"/>
                <a:gd name="T21" fmla="*/ 69 h 99"/>
                <a:gd name="T22" fmla="*/ 0 w 218"/>
                <a:gd name="T23" fmla="*/ 76 h 99"/>
                <a:gd name="T24" fmla="*/ 31 w 218"/>
                <a:gd name="T25" fmla="*/ 80 h 99"/>
                <a:gd name="T26" fmla="*/ 84 w 218"/>
                <a:gd name="T27" fmla="*/ 69 h 99"/>
                <a:gd name="T28" fmla="*/ 123 w 218"/>
                <a:gd name="T29" fmla="*/ 72 h 99"/>
                <a:gd name="T30" fmla="*/ 172 w 218"/>
                <a:gd name="T31" fmla="*/ 95 h 99"/>
                <a:gd name="T32" fmla="*/ 172 w 218"/>
                <a:gd name="T33" fmla="*/ 92 h 99"/>
                <a:gd name="T34" fmla="*/ 184 w 218"/>
                <a:gd name="T35" fmla="*/ 72 h 99"/>
                <a:gd name="T36" fmla="*/ 184 w 218"/>
                <a:gd name="T37" fmla="*/ 72 h 99"/>
                <a:gd name="T38" fmla="*/ 199 w 218"/>
                <a:gd name="T39" fmla="*/ 61 h 99"/>
                <a:gd name="T40" fmla="*/ 203 w 218"/>
                <a:gd name="T41" fmla="*/ 61 h 99"/>
                <a:gd name="T42" fmla="*/ 207 w 218"/>
                <a:gd name="T43" fmla="*/ 61 h 99"/>
                <a:gd name="T44" fmla="*/ 211 w 218"/>
                <a:gd name="T45" fmla="*/ 49 h 99"/>
                <a:gd name="T46" fmla="*/ 203 w 218"/>
                <a:gd name="T47" fmla="*/ 49 h 99"/>
                <a:gd name="T48" fmla="*/ 199 w 218"/>
                <a:gd name="T49" fmla="*/ 53 h 99"/>
                <a:gd name="T50" fmla="*/ 188 w 218"/>
                <a:gd name="T51" fmla="*/ 49 h 99"/>
                <a:gd name="T52" fmla="*/ 203 w 218"/>
                <a:gd name="T53" fmla="*/ 42 h 99"/>
                <a:gd name="T54" fmla="*/ 195 w 218"/>
                <a:gd name="T55" fmla="*/ 42 h 99"/>
                <a:gd name="T56" fmla="*/ 184 w 218"/>
                <a:gd name="T57" fmla="*/ 38 h 99"/>
                <a:gd name="T58" fmla="*/ 195 w 218"/>
                <a:gd name="T59" fmla="*/ 38 h 99"/>
                <a:gd name="T60" fmla="*/ 199 w 218"/>
                <a:gd name="T61" fmla="*/ 38 h 99"/>
                <a:gd name="T62" fmla="*/ 218 w 218"/>
                <a:gd name="T63" fmla="*/ 30 h 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8" h="99">
                  <a:moveTo>
                    <a:pt x="214" y="19"/>
                  </a:moveTo>
                  <a:lnTo>
                    <a:pt x="211" y="30"/>
                  </a:lnTo>
                  <a:lnTo>
                    <a:pt x="211" y="19"/>
                  </a:lnTo>
                  <a:lnTo>
                    <a:pt x="192" y="26"/>
                  </a:lnTo>
                  <a:lnTo>
                    <a:pt x="192" y="11"/>
                  </a:lnTo>
                  <a:lnTo>
                    <a:pt x="195" y="19"/>
                  </a:lnTo>
                  <a:lnTo>
                    <a:pt x="203" y="15"/>
                  </a:lnTo>
                  <a:lnTo>
                    <a:pt x="195" y="15"/>
                  </a:lnTo>
                  <a:lnTo>
                    <a:pt x="207" y="15"/>
                  </a:lnTo>
                  <a:lnTo>
                    <a:pt x="203" y="11"/>
                  </a:lnTo>
                  <a:lnTo>
                    <a:pt x="211" y="11"/>
                  </a:lnTo>
                  <a:lnTo>
                    <a:pt x="207" y="7"/>
                  </a:lnTo>
                  <a:lnTo>
                    <a:pt x="214" y="15"/>
                  </a:lnTo>
                  <a:lnTo>
                    <a:pt x="207" y="0"/>
                  </a:lnTo>
                  <a:lnTo>
                    <a:pt x="203" y="0"/>
                  </a:lnTo>
                  <a:lnTo>
                    <a:pt x="62" y="26"/>
                  </a:lnTo>
                  <a:lnTo>
                    <a:pt x="62" y="34"/>
                  </a:lnTo>
                  <a:lnTo>
                    <a:pt x="54" y="42"/>
                  </a:lnTo>
                  <a:lnTo>
                    <a:pt x="42" y="49"/>
                  </a:lnTo>
                  <a:lnTo>
                    <a:pt x="39" y="46"/>
                  </a:lnTo>
                  <a:lnTo>
                    <a:pt x="31" y="57"/>
                  </a:lnTo>
                  <a:lnTo>
                    <a:pt x="12" y="69"/>
                  </a:lnTo>
                  <a:lnTo>
                    <a:pt x="8" y="76"/>
                  </a:lnTo>
                  <a:lnTo>
                    <a:pt x="0" y="76"/>
                  </a:lnTo>
                  <a:lnTo>
                    <a:pt x="0" y="84"/>
                  </a:lnTo>
                  <a:lnTo>
                    <a:pt x="31" y="80"/>
                  </a:lnTo>
                  <a:lnTo>
                    <a:pt x="50" y="72"/>
                  </a:lnTo>
                  <a:lnTo>
                    <a:pt x="84" y="69"/>
                  </a:lnTo>
                  <a:lnTo>
                    <a:pt x="92" y="76"/>
                  </a:lnTo>
                  <a:lnTo>
                    <a:pt x="123" y="72"/>
                  </a:lnTo>
                  <a:lnTo>
                    <a:pt x="157" y="99"/>
                  </a:lnTo>
                  <a:lnTo>
                    <a:pt x="172" y="95"/>
                  </a:lnTo>
                  <a:lnTo>
                    <a:pt x="172" y="84"/>
                  </a:lnTo>
                  <a:lnTo>
                    <a:pt x="172" y="92"/>
                  </a:lnTo>
                  <a:lnTo>
                    <a:pt x="176" y="76"/>
                  </a:lnTo>
                  <a:lnTo>
                    <a:pt x="184" y="72"/>
                  </a:lnTo>
                  <a:lnTo>
                    <a:pt x="180" y="65"/>
                  </a:lnTo>
                  <a:lnTo>
                    <a:pt x="184" y="72"/>
                  </a:lnTo>
                  <a:lnTo>
                    <a:pt x="188" y="65"/>
                  </a:lnTo>
                  <a:lnTo>
                    <a:pt x="199" y="61"/>
                  </a:lnTo>
                  <a:lnTo>
                    <a:pt x="199" y="57"/>
                  </a:lnTo>
                  <a:lnTo>
                    <a:pt x="203" y="61"/>
                  </a:lnTo>
                  <a:lnTo>
                    <a:pt x="203" y="57"/>
                  </a:lnTo>
                  <a:lnTo>
                    <a:pt x="207" y="61"/>
                  </a:lnTo>
                  <a:lnTo>
                    <a:pt x="211" y="53"/>
                  </a:lnTo>
                  <a:lnTo>
                    <a:pt x="211" y="49"/>
                  </a:lnTo>
                  <a:lnTo>
                    <a:pt x="207" y="53"/>
                  </a:lnTo>
                  <a:lnTo>
                    <a:pt x="203" y="49"/>
                  </a:lnTo>
                  <a:lnTo>
                    <a:pt x="203" y="57"/>
                  </a:lnTo>
                  <a:lnTo>
                    <a:pt x="199" y="53"/>
                  </a:lnTo>
                  <a:lnTo>
                    <a:pt x="192" y="57"/>
                  </a:lnTo>
                  <a:lnTo>
                    <a:pt x="188" y="49"/>
                  </a:lnTo>
                  <a:lnTo>
                    <a:pt x="195" y="53"/>
                  </a:lnTo>
                  <a:lnTo>
                    <a:pt x="203" y="42"/>
                  </a:lnTo>
                  <a:lnTo>
                    <a:pt x="195" y="46"/>
                  </a:lnTo>
                  <a:lnTo>
                    <a:pt x="195" y="42"/>
                  </a:lnTo>
                  <a:lnTo>
                    <a:pt x="188" y="42"/>
                  </a:lnTo>
                  <a:lnTo>
                    <a:pt x="184" y="38"/>
                  </a:lnTo>
                  <a:lnTo>
                    <a:pt x="199" y="42"/>
                  </a:lnTo>
                  <a:lnTo>
                    <a:pt x="195" y="38"/>
                  </a:lnTo>
                  <a:lnTo>
                    <a:pt x="199" y="34"/>
                  </a:lnTo>
                  <a:lnTo>
                    <a:pt x="199" y="38"/>
                  </a:lnTo>
                  <a:lnTo>
                    <a:pt x="211" y="42"/>
                  </a:lnTo>
                  <a:lnTo>
                    <a:pt x="218" y="30"/>
                  </a:lnTo>
                  <a:lnTo>
                    <a:pt x="214" y="19"/>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222" name="Freeform 225"/>
            <p:cNvSpPr>
              <a:spLocks/>
            </p:cNvSpPr>
            <p:nvPr/>
          </p:nvSpPr>
          <p:spPr bwMode="auto">
            <a:xfrm>
              <a:off x="2497" y="1636"/>
              <a:ext cx="218" cy="99"/>
            </a:xfrm>
            <a:custGeom>
              <a:avLst/>
              <a:gdLst>
                <a:gd name="T0" fmla="*/ 211 w 218"/>
                <a:gd name="T1" fmla="*/ 30 h 99"/>
                <a:gd name="T2" fmla="*/ 192 w 218"/>
                <a:gd name="T3" fmla="*/ 26 h 99"/>
                <a:gd name="T4" fmla="*/ 195 w 218"/>
                <a:gd name="T5" fmla="*/ 19 h 99"/>
                <a:gd name="T6" fmla="*/ 195 w 218"/>
                <a:gd name="T7" fmla="*/ 15 h 99"/>
                <a:gd name="T8" fmla="*/ 203 w 218"/>
                <a:gd name="T9" fmla="*/ 11 h 99"/>
                <a:gd name="T10" fmla="*/ 207 w 218"/>
                <a:gd name="T11" fmla="*/ 7 h 99"/>
                <a:gd name="T12" fmla="*/ 207 w 218"/>
                <a:gd name="T13" fmla="*/ 0 h 99"/>
                <a:gd name="T14" fmla="*/ 62 w 218"/>
                <a:gd name="T15" fmla="*/ 26 h 99"/>
                <a:gd name="T16" fmla="*/ 54 w 218"/>
                <a:gd name="T17" fmla="*/ 42 h 99"/>
                <a:gd name="T18" fmla="*/ 39 w 218"/>
                <a:gd name="T19" fmla="*/ 46 h 99"/>
                <a:gd name="T20" fmla="*/ 12 w 218"/>
                <a:gd name="T21" fmla="*/ 69 h 99"/>
                <a:gd name="T22" fmla="*/ 0 w 218"/>
                <a:gd name="T23" fmla="*/ 76 h 99"/>
                <a:gd name="T24" fmla="*/ 31 w 218"/>
                <a:gd name="T25" fmla="*/ 80 h 99"/>
                <a:gd name="T26" fmla="*/ 84 w 218"/>
                <a:gd name="T27" fmla="*/ 69 h 99"/>
                <a:gd name="T28" fmla="*/ 123 w 218"/>
                <a:gd name="T29" fmla="*/ 72 h 99"/>
                <a:gd name="T30" fmla="*/ 172 w 218"/>
                <a:gd name="T31" fmla="*/ 95 h 99"/>
                <a:gd name="T32" fmla="*/ 172 w 218"/>
                <a:gd name="T33" fmla="*/ 92 h 99"/>
                <a:gd name="T34" fmla="*/ 184 w 218"/>
                <a:gd name="T35" fmla="*/ 72 h 99"/>
                <a:gd name="T36" fmla="*/ 184 w 218"/>
                <a:gd name="T37" fmla="*/ 72 h 99"/>
                <a:gd name="T38" fmla="*/ 199 w 218"/>
                <a:gd name="T39" fmla="*/ 61 h 99"/>
                <a:gd name="T40" fmla="*/ 203 w 218"/>
                <a:gd name="T41" fmla="*/ 61 h 99"/>
                <a:gd name="T42" fmla="*/ 207 w 218"/>
                <a:gd name="T43" fmla="*/ 61 h 99"/>
                <a:gd name="T44" fmla="*/ 211 w 218"/>
                <a:gd name="T45" fmla="*/ 49 h 99"/>
                <a:gd name="T46" fmla="*/ 203 w 218"/>
                <a:gd name="T47" fmla="*/ 49 h 99"/>
                <a:gd name="T48" fmla="*/ 199 w 218"/>
                <a:gd name="T49" fmla="*/ 53 h 99"/>
                <a:gd name="T50" fmla="*/ 188 w 218"/>
                <a:gd name="T51" fmla="*/ 49 h 99"/>
                <a:gd name="T52" fmla="*/ 203 w 218"/>
                <a:gd name="T53" fmla="*/ 42 h 99"/>
                <a:gd name="T54" fmla="*/ 195 w 218"/>
                <a:gd name="T55" fmla="*/ 42 h 99"/>
                <a:gd name="T56" fmla="*/ 184 w 218"/>
                <a:gd name="T57" fmla="*/ 38 h 99"/>
                <a:gd name="T58" fmla="*/ 195 w 218"/>
                <a:gd name="T59" fmla="*/ 38 h 99"/>
                <a:gd name="T60" fmla="*/ 199 w 218"/>
                <a:gd name="T61" fmla="*/ 38 h 99"/>
                <a:gd name="T62" fmla="*/ 218 w 218"/>
                <a:gd name="T63" fmla="*/ 30 h 99"/>
                <a:gd name="T64" fmla="*/ 214 w 218"/>
                <a:gd name="T65" fmla="*/ 23 h 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8" h="99">
                  <a:moveTo>
                    <a:pt x="214" y="19"/>
                  </a:moveTo>
                  <a:lnTo>
                    <a:pt x="211" y="30"/>
                  </a:lnTo>
                  <a:lnTo>
                    <a:pt x="211" y="19"/>
                  </a:lnTo>
                  <a:lnTo>
                    <a:pt x="192" y="26"/>
                  </a:lnTo>
                  <a:lnTo>
                    <a:pt x="192" y="11"/>
                  </a:lnTo>
                  <a:lnTo>
                    <a:pt x="195" y="19"/>
                  </a:lnTo>
                  <a:lnTo>
                    <a:pt x="203" y="15"/>
                  </a:lnTo>
                  <a:lnTo>
                    <a:pt x="195" y="15"/>
                  </a:lnTo>
                  <a:lnTo>
                    <a:pt x="207" y="15"/>
                  </a:lnTo>
                  <a:lnTo>
                    <a:pt x="203" y="11"/>
                  </a:lnTo>
                  <a:lnTo>
                    <a:pt x="211" y="11"/>
                  </a:lnTo>
                  <a:lnTo>
                    <a:pt x="207" y="7"/>
                  </a:lnTo>
                  <a:lnTo>
                    <a:pt x="214" y="15"/>
                  </a:lnTo>
                  <a:lnTo>
                    <a:pt x="207" y="0"/>
                  </a:lnTo>
                  <a:lnTo>
                    <a:pt x="203" y="0"/>
                  </a:lnTo>
                  <a:lnTo>
                    <a:pt x="62" y="26"/>
                  </a:lnTo>
                  <a:lnTo>
                    <a:pt x="62" y="34"/>
                  </a:lnTo>
                  <a:lnTo>
                    <a:pt x="54" y="42"/>
                  </a:lnTo>
                  <a:lnTo>
                    <a:pt x="42" y="49"/>
                  </a:lnTo>
                  <a:lnTo>
                    <a:pt x="39" y="46"/>
                  </a:lnTo>
                  <a:lnTo>
                    <a:pt x="31" y="57"/>
                  </a:lnTo>
                  <a:lnTo>
                    <a:pt x="12" y="69"/>
                  </a:lnTo>
                  <a:lnTo>
                    <a:pt x="8" y="76"/>
                  </a:lnTo>
                  <a:lnTo>
                    <a:pt x="0" y="76"/>
                  </a:lnTo>
                  <a:lnTo>
                    <a:pt x="0" y="84"/>
                  </a:lnTo>
                  <a:lnTo>
                    <a:pt x="31" y="80"/>
                  </a:lnTo>
                  <a:lnTo>
                    <a:pt x="50" y="72"/>
                  </a:lnTo>
                  <a:lnTo>
                    <a:pt x="84" y="69"/>
                  </a:lnTo>
                  <a:lnTo>
                    <a:pt x="92" y="76"/>
                  </a:lnTo>
                  <a:lnTo>
                    <a:pt x="123" y="72"/>
                  </a:lnTo>
                  <a:lnTo>
                    <a:pt x="157" y="99"/>
                  </a:lnTo>
                  <a:lnTo>
                    <a:pt x="172" y="95"/>
                  </a:lnTo>
                  <a:lnTo>
                    <a:pt x="172" y="84"/>
                  </a:lnTo>
                  <a:lnTo>
                    <a:pt x="172" y="92"/>
                  </a:lnTo>
                  <a:lnTo>
                    <a:pt x="176" y="76"/>
                  </a:lnTo>
                  <a:lnTo>
                    <a:pt x="184" y="72"/>
                  </a:lnTo>
                  <a:lnTo>
                    <a:pt x="180" y="65"/>
                  </a:lnTo>
                  <a:lnTo>
                    <a:pt x="184" y="72"/>
                  </a:lnTo>
                  <a:lnTo>
                    <a:pt x="188" y="65"/>
                  </a:lnTo>
                  <a:lnTo>
                    <a:pt x="199" y="61"/>
                  </a:lnTo>
                  <a:lnTo>
                    <a:pt x="199" y="57"/>
                  </a:lnTo>
                  <a:lnTo>
                    <a:pt x="203" y="61"/>
                  </a:lnTo>
                  <a:lnTo>
                    <a:pt x="203" y="57"/>
                  </a:lnTo>
                  <a:lnTo>
                    <a:pt x="207" y="61"/>
                  </a:lnTo>
                  <a:lnTo>
                    <a:pt x="211" y="53"/>
                  </a:lnTo>
                  <a:lnTo>
                    <a:pt x="211" y="49"/>
                  </a:lnTo>
                  <a:lnTo>
                    <a:pt x="207" y="53"/>
                  </a:lnTo>
                  <a:lnTo>
                    <a:pt x="203" y="49"/>
                  </a:lnTo>
                  <a:lnTo>
                    <a:pt x="203" y="57"/>
                  </a:lnTo>
                  <a:lnTo>
                    <a:pt x="199" y="53"/>
                  </a:lnTo>
                  <a:lnTo>
                    <a:pt x="192" y="57"/>
                  </a:lnTo>
                  <a:lnTo>
                    <a:pt x="188" y="49"/>
                  </a:lnTo>
                  <a:lnTo>
                    <a:pt x="195" y="53"/>
                  </a:lnTo>
                  <a:lnTo>
                    <a:pt x="203" y="42"/>
                  </a:lnTo>
                  <a:lnTo>
                    <a:pt x="195" y="46"/>
                  </a:lnTo>
                  <a:lnTo>
                    <a:pt x="195" y="42"/>
                  </a:lnTo>
                  <a:lnTo>
                    <a:pt x="188" y="42"/>
                  </a:lnTo>
                  <a:lnTo>
                    <a:pt x="184" y="38"/>
                  </a:lnTo>
                  <a:lnTo>
                    <a:pt x="199" y="42"/>
                  </a:lnTo>
                  <a:lnTo>
                    <a:pt x="195" y="38"/>
                  </a:lnTo>
                  <a:lnTo>
                    <a:pt x="199" y="34"/>
                  </a:lnTo>
                  <a:lnTo>
                    <a:pt x="199" y="38"/>
                  </a:lnTo>
                  <a:lnTo>
                    <a:pt x="211" y="42"/>
                  </a:lnTo>
                  <a:lnTo>
                    <a:pt x="218" y="30"/>
                  </a:lnTo>
                  <a:lnTo>
                    <a:pt x="214" y="19"/>
                  </a:lnTo>
                  <a:lnTo>
                    <a:pt x="214" y="2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223" name="Line 226"/>
            <p:cNvSpPr>
              <a:spLocks noChangeShapeType="1"/>
            </p:cNvSpPr>
            <p:nvPr/>
          </p:nvSpPr>
          <p:spPr bwMode="auto">
            <a:xfrm>
              <a:off x="2708" y="1636"/>
              <a:ext cx="3" cy="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6224" name="Freeform 227"/>
            <p:cNvSpPr>
              <a:spLocks/>
            </p:cNvSpPr>
            <p:nvPr/>
          </p:nvSpPr>
          <p:spPr bwMode="auto">
            <a:xfrm>
              <a:off x="2012" y="1279"/>
              <a:ext cx="168" cy="108"/>
            </a:xfrm>
            <a:custGeom>
              <a:avLst/>
              <a:gdLst>
                <a:gd name="T0" fmla="*/ 168 w 168"/>
                <a:gd name="T1" fmla="*/ 108 h 108"/>
                <a:gd name="T2" fmla="*/ 0 w 168"/>
                <a:gd name="T3" fmla="*/ 100 h 108"/>
                <a:gd name="T4" fmla="*/ 7 w 168"/>
                <a:gd name="T5" fmla="*/ 0 h 108"/>
                <a:gd name="T6" fmla="*/ 153 w 168"/>
                <a:gd name="T7" fmla="*/ 8 h 108"/>
                <a:gd name="T8" fmla="*/ 168 w 168"/>
                <a:gd name="T9" fmla="*/ 108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108">
                  <a:moveTo>
                    <a:pt x="168" y="108"/>
                  </a:moveTo>
                  <a:lnTo>
                    <a:pt x="0" y="100"/>
                  </a:lnTo>
                  <a:lnTo>
                    <a:pt x="7" y="0"/>
                  </a:lnTo>
                  <a:lnTo>
                    <a:pt x="153" y="8"/>
                  </a:lnTo>
                  <a:lnTo>
                    <a:pt x="168" y="108"/>
                  </a:lnTo>
                  <a:close/>
                </a:path>
              </a:pathLst>
            </a:custGeom>
            <a:solidFill>
              <a:srgbClr val="FF4500"/>
            </a:solidFill>
            <a:ln w="6350">
              <a:solidFill>
                <a:srgbClr val="FF4500"/>
              </a:solidFill>
              <a:prstDash val="solid"/>
              <a:round/>
              <a:headEnd/>
              <a:tailEnd/>
            </a:ln>
          </p:spPr>
          <p:txBody>
            <a:bodyPr/>
            <a:lstStyle/>
            <a:p>
              <a:endParaRPr lang="en-US" dirty="0"/>
            </a:p>
          </p:txBody>
        </p:sp>
        <p:sp>
          <p:nvSpPr>
            <p:cNvPr id="106225" name="Freeform 228"/>
            <p:cNvSpPr>
              <a:spLocks/>
            </p:cNvSpPr>
            <p:nvPr/>
          </p:nvSpPr>
          <p:spPr bwMode="auto">
            <a:xfrm>
              <a:off x="2012" y="1279"/>
              <a:ext cx="168" cy="111"/>
            </a:xfrm>
            <a:custGeom>
              <a:avLst/>
              <a:gdLst>
                <a:gd name="T0" fmla="*/ 168 w 168"/>
                <a:gd name="T1" fmla="*/ 108 h 111"/>
                <a:gd name="T2" fmla="*/ 0 w 168"/>
                <a:gd name="T3" fmla="*/ 100 h 111"/>
                <a:gd name="T4" fmla="*/ 7 w 168"/>
                <a:gd name="T5" fmla="*/ 0 h 111"/>
                <a:gd name="T6" fmla="*/ 153 w 168"/>
                <a:gd name="T7" fmla="*/ 8 h 111"/>
                <a:gd name="T8" fmla="*/ 168 w 168"/>
                <a:gd name="T9" fmla="*/ 108 h 111"/>
                <a:gd name="T10" fmla="*/ 168 w 168"/>
                <a:gd name="T11" fmla="*/ 111 h 1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8" h="111">
                  <a:moveTo>
                    <a:pt x="168" y="108"/>
                  </a:moveTo>
                  <a:lnTo>
                    <a:pt x="0" y="100"/>
                  </a:lnTo>
                  <a:lnTo>
                    <a:pt x="7" y="0"/>
                  </a:lnTo>
                  <a:lnTo>
                    <a:pt x="153" y="8"/>
                  </a:lnTo>
                  <a:lnTo>
                    <a:pt x="168" y="108"/>
                  </a:lnTo>
                  <a:lnTo>
                    <a:pt x="168" y="11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226" name="Freeform 229"/>
            <p:cNvSpPr>
              <a:spLocks/>
            </p:cNvSpPr>
            <p:nvPr/>
          </p:nvSpPr>
          <p:spPr bwMode="auto">
            <a:xfrm>
              <a:off x="2459" y="1482"/>
              <a:ext cx="107" cy="123"/>
            </a:xfrm>
            <a:custGeom>
              <a:avLst/>
              <a:gdLst>
                <a:gd name="T0" fmla="*/ 103 w 107"/>
                <a:gd name="T1" fmla="*/ 0 h 123"/>
                <a:gd name="T2" fmla="*/ 77 w 107"/>
                <a:gd name="T3" fmla="*/ 23 h 123"/>
                <a:gd name="T4" fmla="*/ 57 w 107"/>
                <a:gd name="T5" fmla="*/ 27 h 123"/>
                <a:gd name="T6" fmla="*/ 46 w 107"/>
                <a:gd name="T7" fmla="*/ 27 h 123"/>
                <a:gd name="T8" fmla="*/ 54 w 107"/>
                <a:gd name="T9" fmla="*/ 23 h 123"/>
                <a:gd name="T10" fmla="*/ 46 w 107"/>
                <a:gd name="T11" fmla="*/ 23 h 123"/>
                <a:gd name="T12" fmla="*/ 35 w 107"/>
                <a:gd name="T13" fmla="*/ 19 h 123"/>
                <a:gd name="T14" fmla="*/ 0 w 107"/>
                <a:gd name="T15" fmla="*/ 23 h 123"/>
                <a:gd name="T16" fmla="*/ 12 w 107"/>
                <a:gd name="T17" fmla="*/ 108 h 123"/>
                <a:gd name="T18" fmla="*/ 19 w 107"/>
                <a:gd name="T19" fmla="*/ 108 h 123"/>
                <a:gd name="T20" fmla="*/ 27 w 107"/>
                <a:gd name="T21" fmla="*/ 115 h 123"/>
                <a:gd name="T22" fmla="*/ 42 w 107"/>
                <a:gd name="T23" fmla="*/ 119 h 123"/>
                <a:gd name="T24" fmla="*/ 50 w 107"/>
                <a:gd name="T25" fmla="*/ 119 h 123"/>
                <a:gd name="T26" fmla="*/ 61 w 107"/>
                <a:gd name="T27" fmla="*/ 115 h 123"/>
                <a:gd name="T28" fmla="*/ 69 w 107"/>
                <a:gd name="T29" fmla="*/ 123 h 123"/>
                <a:gd name="T30" fmla="*/ 77 w 107"/>
                <a:gd name="T31" fmla="*/ 115 h 123"/>
                <a:gd name="T32" fmla="*/ 80 w 107"/>
                <a:gd name="T33" fmla="*/ 100 h 123"/>
                <a:gd name="T34" fmla="*/ 88 w 107"/>
                <a:gd name="T35" fmla="*/ 104 h 123"/>
                <a:gd name="T36" fmla="*/ 88 w 107"/>
                <a:gd name="T37" fmla="*/ 92 h 123"/>
                <a:gd name="T38" fmla="*/ 103 w 107"/>
                <a:gd name="T39" fmla="*/ 77 h 123"/>
                <a:gd name="T40" fmla="*/ 107 w 107"/>
                <a:gd name="T41" fmla="*/ 54 h 123"/>
                <a:gd name="T42" fmla="*/ 107 w 107"/>
                <a:gd name="T43" fmla="*/ 46 h 123"/>
                <a:gd name="T44" fmla="*/ 103 w 107"/>
                <a:gd name="T45" fmla="*/ 0 h 1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7" h="123">
                  <a:moveTo>
                    <a:pt x="103" y="0"/>
                  </a:moveTo>
                  <a:lnTo>
                    <a:pt x="77" y="23"/>
                  </a:lnTo>
                  <a:lnTo>
                    <a:pt x="57" y="27"/>
                  </a:lnTo>
                  <a:lnTo>
                    <a:pt x="46" y="27"/>
                  </a:lnTo>
                  <a:lnTo>
                    <a:pt x="54" y="23"/>
                  </a:lnTo>
                  <a:lnTo>
                    <a:pt x="46" y="23"/>
                  </a:lnTo>
                  <a:lnTo>
                    <a:pt x="35" y="19"/>
                  </a:lnTo>
                  <a:lnTo>
                    <a:pt x="0" y="23"/>
                  </a:lnTo>
                  <a:lnTo>
                    <a:pt x="12" y="108"/>
                  </a:lnTo>
                  <a:lnTo>
                    <a:pt x="19" y="108"/>
                  </a:lnTo>
                  <a:lnTo>
                    <a:pt x="27" y="115"/>
                  </a:lnTo>
                  <a:lnTo>
                    <a:pt x="42" y="119"/>
                  </a:lnTo>
                  <a:lnTo>
                    <a:pt x="50" y="119"/>
                  </a:lnTo>
                  <a:lnTo>
                    <a:pt x="61" y="115"/>
                  </a:lnTo>
                  <a:lnTo>
                    <a:pt x="69" y="123"/>
                  </a:lnTo>
                  <a:lnTo>
                    <a:pt x="77" y="115"/>
                  </a:lnTo>
                  <a:lnTo>
                    <a:pt x="80" y="100"/>
                  </a:lnTo>
                  <a:lnTo>
                    <a:pt x="88" y="104"/>
                  </a:lnTo>
                  <a:lnTo>
                    <a:pt x="88" y="92"/>
                  </a:lnTo>
                  <a:lnTo>
                    <a:pt x="103" y="77"/>
                  </a:lnTo>
                  <a:lnTo>
                    <a:pt x="107" y="54"/>
                  </a:lnTo>
                  <a:lnTo>
                    <a:pt x="107" y="46"/>
                  </a:lnTo>
                  <a:lnTo>
                    <a:pt x="103" y="0"/>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227" name="Freeform 230"/>
            <p:cNvSpPr>
              <a:spLocks/>
            </p:cNvSpPr>
            <p:nvPr/>
          </p:nvSpPr>
          <p:spPr bwMode="auto">
            <a:xfrm>
              <a:off x="2459" y="1482"/>
              <a:ext cx="107" cy="123"/>
            </a:xfrm>
            <a:custGeom>
              <a:avLst/>
              <a:gdLst>
                <a:gd name="T0" fmla="*/ 103 w 107"/>
                <a:gd name="T1" fmla="*/ 0 h 123"/>
                <a:gd name="T2" fmla="*/ 77 w 107"/>
                <a:gd name="T3" fmla="*/ 23 h 123"/>
                <a:gd name="T4" fmla="*/ 57 w 107"/>
                <a:gd name="T5" fmla="*/ 27 h 123"/>
                <a:gd name="T6" fmla="*/ 46 w 107"/>
                <a:gd name="T7" fmla="*/ 27 h 123"/>
                <a:gd name="T8" fmla="*/ 54 w 107"/>
                <a:gd name="T9" fmla="*/ 23 h 123"/>
                <a:gd name="T10" fmla="*/ 46 w 107"/>
                <a:gd name="T11" fmla="*/ 23 h 123"/>
                <a:gd name="T12" fmla="*/ 35 w 107"/>
                <a:gd name="T13" fmla="*/ 19 h 123"/>
                <a:gd name="T14" fmla="*/ 0 w 107"/>
                <a:gd name="T15" fmla="*/ 23 h 123"/>
                <a:gd name="T16" fmla="*/ 12 w 107"/>
                <a:gd name="T17" fmla="*/ 108 h 123"/>
                <a:gd name="T18" fmla="*/ 19 w 107"/>
                <a:gd name="T19" fmla="*/ 108 h 123"/>
                <a:gd name="T20" fmla="*/ 27 w 107"/>
                <a:gd name="T21" fmla="*/ 115 h 123"/>
                <a:gd name="T22" fmla="*/ 42 w 107"/>
                <a:gd name="T23" fmla="*/ 119 h 123"/>
                <a:gd name="T24" fmla="*/ 50 w 107"/>
                <a:gd name="T25" fmla="*/ 119 h 123"/>
                <a:gd name="T26" fmla="*/ 61 w 107"/>
                <a:gd name="T27" fmla="*/ 115 h 123"/>
                <a:gd name="T28" fmla="*/ 69 w 107"/>
                <a:gd name="T29" fmla="*/ 123 h 123"/>
                <a:gd name="T30" fmla="*/ 77 w 107"/>
                <a:gd name="T31" fmla="*/ 115 h 123"/>
                <a:gd name="T32" fmla="*/ 80 w 107"/>
                <a:gd name="T33" fmla="*/ 100 h 123"/>
                <a:gd name="T34" fmla="*/ 88 w 107"/>
                <a:gd name="T35" fmla="*/ 104 h 123"/>
                <a:gd name="T36" fmla="*/ 88 w 107"/>
                <a:gd name="T37" fmla="*/ 92 h 123"/>
                <a:gd name="T38" fmla="*/ 103 w 107"/>
                <a:gd name="T39" fmla="*/ 77 h 123"/>
                <a:gd name="T40" fmla="*/ 107 w 107"/>
                <a:gd name="T41" fmla="*/ 54 h 123"/>
                <a:gd name="T42" fmla="*/ 107 w 107"/>
                <a:gd name="T43" fmla="*/ 46 h 123"/>
                <a:gd name="T44" fmla="*/ 103 w 107"/>
                <a:gd name="T45" fmla="*/ 0 h 123"/>
                <a:gd name="T46" fmla="*/ 103 w 107"/>
                <a:gd name="T47" fmla="*/ 4 h 1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7" h="123">
                  <a:moveTo>
                    <a:pt x="103" y="0"/>
                  </a:moveTo>
                  <a:lnTo>
                    <a:pt x="77" y="23"/>
                  </a:lnTo>
                  <a:lnTo>
                    <a:pt x="57" y="27"/>
                  </a:lnTo>
                  <a:lnTo>
                    <a:pt x="46" y="27"/>
                  </a:lnTo>
                  <a:lnTo>
                    <a:pt x="54" y="23"/>
                  </a:lnTo>
                  <a:lnTo>
                    <a:pt x="46" y="23"/>
                  </a:lnTo>
                  <a:lnTo>
                    <a:pt x="35" y="19"/>
                  </a:lnTo>
                  <a:lnTo>
                    <a:pt x="0" y="23"/>
                  </a:lnTo>
                  <a:lnTo>
                    <a:pt x="12" y="108"/>
                  </a:lnTo>
                  <a:lnTo>
                    <a:pt x="19" y="108"/>
                  </a:lnTo>
                  <a:lnTo>
                    <a:pt x="27" y="115"/>
                  </a:lnTo>
                  <a:lnTo>
                    <a:pt x="42" y="119"/>
                  </a:lnTo>
                  <a:lnTo>
                    <a:pt x="50" y="119"/>
                  </a:lnTo>
                  <a:lnTo>
                    <a:pt x="61" y="115"/>
                  </a:lnTo>
                  <a:lnTo>
                    <a:pt x="69" y="123"/>
                  </a:lnTo>
                  <a:lnTo>
                    <a:pt x="77" y="115"/>
                  </a:lnTo>
                  <a:lnTo>
                    <a:pt x="80" y="100"/>
                  </a:lnTo>
                  <a:lnTo>
                    <a:pt x="88" y="104"/>
                  </a:lnTo>
                  <a:lnTo>
                    <a:pt x="88" y="92"/>
                  </a:lnTo>
                  <a:lnTo>
                    <a:pt x="103" y="77"/>
                  </a:lnTo>
                  <a:lnTo>
                    <a:pt x="107" y="54"/>
                  </a:lnTo>
                  <a:lnTo>
                    <a:pt x="107" y="46"/>
                  </a:lnTo>
                  <a:lnTo>
                    <a:pt x="103" y="0"/>
                  </a:lnTo>
                  <a:lnTo>
                    <a:pt x="103" y="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228" name="Freeform 231"/>
            <p:cNvSpPr>
              <a:spLocks/>
            </p:cNvSpPr>
            <p:nvPr/>
          </p:nvSpPr>
          <p:spPr bwMode="auto">
            <a:xfrm>
              <a:off x="2012" y="1666"/>
              <a:ext cx="221" cy="115"/>
            </a:xfrm>
            <a:custGeom>
              <a:avLst/>
              <a:gdLst>
                <a:gd name="T0" fmla="*/ 221 w 221"/>
                <a:gd name="T1" fmla="*/ 115 h 115"/>
                <a:gd name="T2" fmla="*/ 199 w 221"/>
                <a:gd name="T3" fmla="*/ 107 h 115"/>
                <a:gd name="T4" fmla="*/ 176 w 221"/>
                <a:gd name="T5" fmla="*/ 111 h 115"/>
                <a:gd name="T6" fmla="*/ 172 w 221"/>
                <a:gd name="T7" fmla="*/ 115 h 115"/>
                <a:gd name="T8" fmla="*/ 164 w 221"/>
                <a:gd name="T9" fmla="*/ 107 h 115"/>
                <a:gd name="T10" fmla="*/ 160 w 221"/>
                <a:gd name="T11" fmla="*/ 111 h 115"/>
                <a:gd name="T12" fmla="*/ 153 w 221"/>
                <a:gd name="T13" fmla="*/ 107 h 115"/>
                <a:gd name="T14" fmla="*/ 149 w 221"/>
                <a:gd name="T15" fmla="*/ 115 h 115"/>
                <a:gd name="T16" fmla="*/ 149 w 221"/>
                <a:gd name="T17" fmla="*/ 107 h 115"/>
                <a:gd name="T18" fmla="*/ 141 w 221"/>
                <a:gd name="T19" fmla="*/ 111 h 115"/>
                <a:gd name="T20" fmla="*/ 134 w 221"/>
                <a:gd name="T21" fmla="*/ 104 h 115"/>
                <a:gd name="T22" fmla="*/ 126 w 221"/>
                <a:gd name="T23" fmla="*/ 107 h 115"/>
                <a:gd name="T24" fmla="*/ 122 w 221"/>
                <a:gd name="T25" fmla="*/ 100 h 115"/>
                <a:gd name="T26" fmla="*/ 114 w 221"/>
                <a:gd name="T27" fmla="*/ 104 h 115"/>
                <a:gd name="T28" fmla="*/ 95 w 221"/>
                <a:gd name="T29" fmla="*/ 96 h 115"/>
                <a:gd name="T30" fmla="*/ 91 w 221"/>
                <a:gd name="T31" fmla="*/ 88 h 115"/>
                <a:gd name="T32" fmla="*/ 80 w 221"/>
                <a:gd name="T33" fmla="*/ 92 h 115"/>
                <a:gd name="T34" fmla="*/ 72 w 221"/>
                <a:gd name="T35" fmla="*/ 85 h 115"/>
                <a:gd name="T36" fmla="*/ 76 w 221"/>
                <a:gd name="T37" fmla="*/ 23 h 115"/>
                <a:gd name="T38" fmla="*/ 0 w 221"/>
                <a:gd name="T39" fmla="*/ 19 h 115"/>
                <a:gd name="T40" fmla="*/ 0 w 221"/>
                <a:gd name="T41" fmla="*/ 0 h 115"/>
                <a:gd name="T42" fmla="*/ 26 w 221"/>
                <a:gd name="T43" fmla="*/ 4 h 115"/>
                <a:gd name="T44" fmla="*/ 214 w 221"/>
                <a:gd name="T45" fmla="*/ 8 h 115"/>
                <a:gd name="T46" fmla="*/ 214 w 221"/>
                <a:gd name="T47" fmla="*/ 23 h 115"/>
                <a:gd name="T48" fmla="*/ 221 w 221"/>
                <a:gd name="T49" fmla="*/ 62 h 115"/>
                <a:gd name="T50" fmla="*/ 221 w 221"/>
                <a:gd name="T51" fmla="*/ 115 h 1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21" h="115">
                  <a:moveTo>
                    <a:pt x="221" y="115"/>
                  </a:moveTo>
                  <a:lnTo>
                    <a:pt x="199" y="107"/>
                  </a:lnTo>
                  <a:lnTo>
                    <a:pt x="176" y="111"/>
                  </a:lnTo>
                  <a:lnTo>
                    <a:pt x="172" y="115"/>
                  </a:lnTo>
                  <a:lnTo>
                    <a:pt x="164" y="107"/>
                  </a:lnTo>
                  <a:lnTo>
                    <a:pt x="160" y="111"/>
                  </a:lnTo>
                  <a:lnTo>
                    <a:pt x="153" y="107"/>
                  </a:lnTo>
                  <a:lnTo>
                    <a:pt x="149" y="115"/>
                  </a:lnTo>
                  <a:lnTo>
                    <a:pt x="149" y="107"/>
                  </a:lnTo>
                  <a:lnTo>
                    <a:pt x="141" y="111"/>
                  </a:lnTo>
                  <a:lnTo>
                    <a:pt x="134" y="104"/>
                  </a:lnTo>
                  <a:lnTo>
                    <a:pt x="126" y="107"/>
                  </a:lnTo>
                  <a:lnTo>
                    <a:pt x="122" y="100"/>
                  </a:lnTo>
                  <a:lnTo>
                    <a:pt x="114" y="104"/>
                  </a:lnTo>
                  <a:lnTo>
                    <a:pt x="95" y="96"/>
                  </a:lnTo>
                  <a:lnTo>
                    <a:pt x="91" y="88"/>
                  </a:lnTo>
                  <a:lnTo>
                    <a:pt x="80" y="92"/>
                  </a:lnTo>
                  <a:lnTo>
                    <a:pt x="72" y="85"/>
                  </a:lnTo>
                  <a:lnTo>
                    <a:pt x="76" y="23"/>
                  </a:lnTo>
                  <a:lnTo>
                    <a:pt x="0" y="19"/>
                  </a:lnTo>
                  <a:lnTo>
                    <a:pt x="0" y="0"/>
                  </a:lnTo>
                  <a:lnTo>
                    <a:pt x="26" y="4"/>
                  </a:lnTo>
                  <a:lnTo>
                    <a:pt x="214" y="8"/>
                  </a:lnTo>
                  <a:lnTo>
                    <a:pt x="214" y="23"/>
                  </a:lnTo>
                  <a:lnTo>
                    <a:pt x="221" y="62"/>
                  </a:lnTo>
                  <a:lnTo>
                    <a:pt x="221" y="115"/>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229" name="Freeform 232"/>
            <p:cNvSpPr>
              <a:spLocks/>
            </p:cNvSpPr>
            <p:nvPr/>
          </p:nvSpPr>
          <p:spPr bwMode="auto">
            <a:xfrm>
              <a:off x="2012" y="1666"/>
              <a:ext cx="221" cy="119"/>
            </a:xfrm>
            <a:custGeom>
              <a:avLst/>
              <a:gdLst>
                <a:gd name="T0" fmla="*/ 221 w 221"/>
                <a:gd name="T1" fmla="*/ 115 h 119"/>
                <a:gd name="T2" fmla="*/ 199 w 221"/>
                <a:gd name="T3" fmla="*/ 107 h 119"/>
                <a:gd name="T4" fmla="*/ 176 w 221"/>
                <a:gd name="T5" fmla="*/ 111 h 119"/>
                <a:gd name="T6" fmla="*/ 172 w 221"/>
                <a:gd name="T7" fmla="*/ 115 h 119"/>
                <a:gd name="T8" fmla="*/ 164 w 221"/>
                <a:gd name="T9" fmla="*/ 107 h 119"/>
                <a:gd name="T10" fmla="*/ 160 w 221"/>
                <a:gd name="T11" fmla="*/ 111 h 119"/>
                <a:gd name="T12" fmla="*/ 153 w 221"/>
                <a:gd name="T13" fmla="*/ 107 h 119"/>
                <a:gd name="T14" fmla="*/ 149 w 221"/>
                <a:gd name="T15" fmla="*/ 115 h 119"/>
                <a:gd name="T16" fmla="*/ 149 w 221"/>
                <a:gd name="T17" fmla="*/ 107 h 119"/>
                <a:gd name="T18" fmla="*/ 141 w 221"/>
                <a:gd name="T19" fmla="*/ 111 h 119"/>
                <a:gd name="T20" fmla="*/ 134 w 221"/>
                <a:gd name="T21" fmla="*/ 104 h 119"/>
                <a:gd name="T22" fmla="*/ 126 w 221"/>
                <a:gd name="T23" fmla="*/ 107 h 119"/>
                <a:gd name="T24" fmla="*/ 122 w 221"/>
                <a:gd name="T25" fmla="*/ 100 h 119"/>
                <a:gd name="T26" fmla="*/ 114 w 221"/>
                <a:gd name="T27" fmla="*/ 104 h 119"/>
                <a:gd name="T28" fmla="*/ 95 w 221"/>
                <a:gd name="T29" fmla="*/ 96 h 119"/>
                <a:gd name="T30" fmla="*/ 91 w 221"/>
                <a:gd name="T31" fmla="*/ 88 h 119"/>
                <a:gd name="T32" fmla="*/ 80 w 221"/>
                <a:gd name="T33" fmla="*/ 92 h 119"/>
                <a:gd name="T34" fmla="*/ 72 w 221"/>
                <a:gd name="T35" fmla="*/ 85 h 119"/>
                <a:gd name="T36" fmla="*/ 76 w 221"/>
                <a:gd name="T37" fmla="*/ 23 h 119"/>
                <a:gd name="T38" fmla="*/ 0 w 221"/>
                <a:gd name="T39" fmla="*/ 19 h 119"/>
                <a:gd name="T40" fmla="*/ 0 w 221"/>
                <a:gd name="T41" fmla="*/ 0 h 119"/>
                <a:gd name="T42" fmla="*/ 26 w 221"/>
                <a:gd name="T43" fmla="*/ 4 h 119"/>
                <a:gd name="T44" fmla="*/ 214 w 221"/>
                <a:gd name="T45" fmla="*/ 8 h 119"/>
                <a:gd name="T46" fmla="*/ 214 w 221"/>
                <a:gd name="T47" fmla="*/ 23 h 119"/>
                <a:gd name="T48" fmla="*/ 221 w 221"/>
                <a:gd name="T49" fmla="*/ 62 h 119"/>
                <a:gd name="T50" fmla="*/ 221 w 221"/>
                <a:gd name="T51" fmla="*/ 115 h 119"/>
                <a:gd name="T52" fmla="*/ 221 w 221"/>
                <a:gd name="T53" fmla="*/ 119 h 11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21" h="119">
                  <a:moveTo>
                    <a:pt x="221" y="115"/>
                  </a:moveTo>
                  <a:lnTo>
                    <a:pt x="199" y="107"/>
                  </a:lnTo>
                  <a:lnTo>
                    <a:pt x="176" y="111"/>
                  </a:lnTo>
                  <a:lnTo>
                    <a:pt x="172" y="115"/>
                  </a:lnTo>
                  <a:lnTo>
                    <a:pt x="164" y="107"/>
                  </a:lnTo>
                  <a:lnTo>
                    <a:pt x="160" y="111"/>
                  </a:lnTo>
                  <a:lnTo>
                    <a:pt x="153" y="107"/>
                  </a:lnTo>
                  <a:lnTo>
                    <a:pt x="149" y="115"/>
                  </a:lnTo>
                  <a:lnTo>
                    <a:pt x="149" y="107"/>
                  </a:lnTo>
                  <a:lnTo>
                    <a:pt x="141" y="111"/>
                  </a:lnTo>
                  <a:lnTo>
                    <a:pt x="134" y="104"/>
                  </a:lnTo>
                  <a:lnTo>
                    <a:pt x="126" y="107"/>
                  </a:lnTo>
                  <a:lnTo>
                    <a:pt x="122" y="100"/>
                  </a:lnTo>
                  <a:lnTo>
                    <a:pt x="114" y="104"/>
                  </a:lnTo>
                  <a:lnTo>
                    <a:pt x="95" y="96"/>
                  </a:lnTo>
                  <a:lnTo>
                    <a:pt x="91" y="88"/>
                  </a:lnTo>
                  <a:lnTo>
                    <a:pt x="80" y="92"/>
                  </a:lnTo>
                  <a:lnTo>
                    <a:pt x="72" y="85"/>
                  </a:lnTo>
                  <a:lnTo>
                    <a:pt x="76" y="23"/>
                  </a:lnTo>
                  <a:lnTo>
                    <a:pt x="0" y="19"/>
                  </a:lnTo>
                  <a:lnTo>
                    <a:pt x="0" y="0"/>
                  </a:lnTo>
                  <a:lnTo>
                    <a:pt x="26" y="4"/>
                  </a:lnTo>
                  <a:lnTo>
                    <a:pt x="214" y="8"/>
                  </a:lnTo>
                  <a:lnTo>
                    <a:pt x="214" y="23"/>
                  </a:lnTo>
                  <a:lnTo>
                    <a:pt x="221" y="62"/>
                  </a:lnTo>
                  <a:lnTo>
                    <a:pt x="221" y="115"/>
                  </a:lnTo>
                  <a:lnTo>
                    <a:pt x="221" y="119"/>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230" name="Freeform 233"/>
            <p:cNvSpPr>
              <a:spLocks/>
            </p:cNvSpPr>
            <p:nvPr/>
          </p:nvSpPr>
          <p:spPr bwMode="auto">
            <a:xfrm>
              <a:off x="1526" y="1283"/>
              <a:ext cx="207" cy="172"/>
            </a:xfrm>
            <a:custGeom>
              <a:avLst/>
              <a:gdLst>
                <a:gd name="T0" fmla="*/ 199 w 207"/>
                <a:gd name="T1" fmla="*/ 50 h 172"/>
                <a:gd name="T2" fmla="*/ 153 w 207"/>
                <a:gd name="T3" fmla="*/ 38 h 172"/>
                <a:gd name="T4" fmla="*/ 99 w 207"/>
                <a:gd name="T5" fmla="*/ 38 h 172"/>
                <a:gd name="T6" fmla="*/ 88 w 207"/>
                <a:gd name="T7" fmla="*/ 31 h 172"/>
                <a:gd name="T8" fmla="*/ 76 w 207"/>
                <a:gd name="T9" fmla="*/ 35 h 172"/>
                <a:gd name="T10" fmla="*/ 65 w 207"/>
                <a:gd name="T11" fmla="*/ 27 h 172"/>
                <a:gd name="T12" fmla="*/ 69 w 207"/>
                <a:gd name="T13" fmla="*/ 12 h 172"/>
                <a:gd name="T14" fmla="*/ 61 w 207"/>
                <a:gd name="T15" fmla="*/ 8 h 172"/>
                <a:gd name="T16" fmla="*/ 57 w 207"/>
                <a:gd name="T17" fmla="*/ 4 h 172"/>
                <a:gd name="T18" fmla="*/ 54 w 207"/>
                <a:gd name="T19" fmla="*/ 4 h 172"/>
                <a:gd name="T20" fmla="*/ 46 w 207"/>
                <a:gd name="T21" fmla="*/ 0 h 172"/>
                <a:gd name="T22" fmla="*/ 19 w 207"/>
                <a:gd name="T23" fmla="*/ 73 h 172"/>
                <a:gd name="T24" fmla="*/ 0 w 207"/>
                <a:gd name="T25" fmla="*/ 100 h 172"/>
                <a:gd name="T26" fmla="*/ 0 w 207"/>
                <a:gd name="T27" fmla="*/ 130 h 172"/>
                <a:gd name="T28" fmla="*/ 99 w 207"/>
                <a:gd name="T29" fmla="*/ 157 h 172"/>
                <a:gd name="T30" fmla="*/ 168 w 207"/>
                <a:gd name="T31" fmla="*/ 172 h 172"/>
                <a:gd name="T32" fmla="*/ 184 w 207"/>
                <a:gd name="T33" fmla="*/ 107 h 172"/>
                <a:gd name="T34" fmla="*/ 180 w 207"/>
                <a:gd name="T35" fmla="*/ 96 h 172"/>
                <a:gd name="T36" fmla="*/ 207 w 207"/>
                <a:gd name="T37" fmla="*/ 61 h 172"/>
                <a:gd name="T38" fmla="*/ 199 w 207"/>
                <a:gd name="T39" fmla="*/ 50 h 1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7" h="172">
                  <a:moveTo>
                    <a:pt x="199" y="50"/>
                  </a:moveTo>
                  <a:lnTo>
                    <a:pt x="153" y="38"/>
                  </a:lnTo>
                  <a:lnTo>
                    <a:pt x="99" y="38"/>
                  </a:lnTo>
                  <a:lnTo>
                    <a:pt x="88" y="31"/>
                  </a:lnTo>
                  <a:lnTo>
                    <a:pt x="76" y="35"/>
                  </a:lnTo>
                  <a:lnTo>
                    <a:pt x="65" y="27"/>
                  </a:lnTo>
                  <a:lnTo>
                    <a:pt x="69" y="12"/>
                  </a:lnTo>
                  <a:lnTo>
                    <a:pt x="61" y="8"/>
                  </a:lnTo>
                  <a:lnTo>
                    <a:pt x="57" y="4"/>
                  </a:lnTo>
                  <a:lnTo>
                    <a:pt x="54" y="4"/>
                  </a:lnTo>
                  <a:lnTo>
                    <a:pt x="46" y="0"/>
                  </a:lnTo>
                  <a:lnTo>
                    <a:pt x="19" y="73"/>
                  </a:lnTo>
                  <a:lnTo>
                    <a:pt x="0" y="100"/>
                  </a:lnTo>
                  <a:lnTo>
                    <a:pt x="0" y="130"/>
                  </a:lnTo>
                  <a:lnTo>
                    <a:pt x="99" y="157"/>
                  </a:lnTo>
                  <a:lnTo>
                    <a:pt x="168" y="172"/>
                  </a:lnTo>
                  <a:lnTo>
                    <a:pt x="184" y="107"/>
                  </a:lnTo>
                  <a:lnTo>
                    <a:pt x="180" y="96"/>
                  </a:lnTo>
                  <a:lnTo>
                    <a:pt x="207" y="61"/>
                  </a:lnTo>
                  <a:lnTo>
                    <a:pt x="199" y="50"/>
                  </a:lnTo>
                  <a:close/>
                </a:path>
              </a:pathLst>
            </a:custGeom>
            <a:solidFill>
              <a:srgbClr val="FF4500"/>
            </a:solidFill>
            <a:ln w="6350">
              <a:solidFill>
                <a:srgbClr val="FF4500"/>
              </a:solidFill>
              <a:prstDash val="solid"/>
              <a:round/>
              <a:headEnd/>
              <a:tailEnd/>
            </a:ln>
          </p:spPr>
          <p:txBody>
            <a:bodyPr/>
            <a:lstStyle/>
            <a:p>
              <a:endParaRPr lang="en-US" dirty="0"/>
            </a:p>
          </p:txBody>
        </p:sp>
        <p:sp>
          <p:nvSpPr>
            <p:cNvPr id="106231" name="Freeform 234"/>
            <p:cNvSpPr>
              <a:spLocks/>
            </p:cNvSpPr>
            <p:nvPr/>
          </p:nvSpPr>
          <p:spPr bwMode="auto">
            <a:xfrm>
              <a:off x="1526" y="1283"/>
              <a:ext cx="207" cy="172"/>
            </a:xfrm>
            <a:custGeom>
              <a:avLst/>
              <a:gdLst>
                <a:gd name="T0" fmla="*/ 199 w 207"/>
                <a:gd name="T1" fmla="*/ 50 h 172"/>
                <a:gd name="T2" fmla="*/ 153 w 207"/>
                <a:gd name="T3" fmla="*/ 38 h 172"/>
                <a:gd name="T4" fmla="*/ 99 w 207"/>
                <a:gd name="T5" fmla="*/ 38 h 172"/>
                <a:gd name="T6" fmla="*/ 88 w 207"/>
                <a:gd name="T7" fmla="*/ 31 h 172"/>
                <a:gd name="T8" fmla="*/ 76 w 207"/>
                <a:gd name="T9" fmla="*/ 35 h 172"/>
                <a:gd name="T10" fmla="*/ 65 w 207"/>
                <a:gd name="T11" fmla="*/ 27 h 172"/>
                <a:gd name="T12" fmla="*/ 69 w 207"/>
                <a:gd name="T13" fmla="*/ 12 h 172"/>
                <a:gd name="T14" fmla="*/ 61 w 207"/>
                <a:gd name="T15" fmla="*/ 8 h 172"/>
                <a:gd name="T16" fmla="*/ 57 w 207"/>
                <a:gd name="T17" fmla="*/ 4 h 172"/>
                <a:gd name="T18" fmla="*/ 54 w 207"/>
                <a:gd name="T19" fmla="*/ 4 h 172"/>
                <a:gd name="T20" fmla="*/ 46 w 207"/>
                <a:gd name="T21" fmla="*/ 0 h 172"/>
                <a:gd name="T22" fmla="*/ 19 w 207"/>
                <a:gd name="T23" fmla="*/ 73 h 172"/>
                <a:gd name="T24" fmla="*/ 0 w 207"/>
                <a:gd name="T25" fmla="*/ 100 h 172"/>
                <a:gd name="T26" fmla="*/ 0 w 207"/>
                <a:gd name="T27" fmla="*/ 130 h 172"/>
                <a:gd name="T28" fmla="*/ 99 w 207"/>
                <a:gd name="T29" fmla="*/ 157 h 172"/>
                <a:gd name="T30" fmla="*/ 168 w 207"/>
                <a:gd name="T31" fmla="*/ 172 h 172"/>
                <a:gd name="T32" fmla="*/ 184 w 207"/>
                <a:gd name="T33" fmla="*/ 107 h 172"/>
                <a:gd name="T34" fmla="*/ 180 w 207"/>
                <a:gd name="T35" fmla="*/ 96 h 172"/>
                <a:gd name="T36" fmla="*/ 207 w 207"/>
                <a:gd name="T37" fmla="*/ 61 h 172"/>
                <a:gd name="T38" fmla="*/ 199 w 207"/>
                <a:gd name="T39" fmla="*/ 50 h 172"/>
                <a:gd name="T40" fmla="*/ 199 w 207"/>
                <a:gd name="T41" fmla="*/ 54 h 1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7" h="172">
                  <a:moveTo>
                    <a:pt x="199" y="50"/>
                  </a:moveTo>
                  <a:lnTo>
                    <a:pt x="153" y="38"/>
                  </a:lnTo>
                  <a:lnTo>
                    <a:pt x="99" y="38"/>
                  </a:lnTo>
                  <a:lnTo>
                    <a:pt x="88" y="31"/>
                  </a:lnTo>
                  <a:lnTo>
                    <a:pt x="76" y="35"/>
                  </a:lnTo>
                  <a:lnTo>
                    <a:pt x="65" y="27"/>
                  </a:lnTo>
                  <a:lnTo>
                    <a:pt x="69" y="12"/>
                  </a:lnTo>
                  <a:lnTo>
                    <a:pt x="61" y="8"/>
                  </a:lnTo>
                  <a:lnTo>
                    <a:pt x="57" y="4"/>
                  </a:lnTo>
                  <a:lnTo>
                    <a:pt x="54" y="4"/>
                  </a:lnTo>
                  <a:lnTo>
                    <a:pt x="46" y="0"/>
                  </a:lnTo>
                  <a:lnTo>
                    <a:pt x="19" y="73"/>
                  </a:lnTo>
                  <a:lnTo>
                    <a:pt x="0" y="100"/>
                  </a:lnTo>
                  <a:lnTo>
                    <a:pt x="0" y="130"/>
                  </a:lnTo>
                  <a:lnTo>
                    <a:pt x="99" y="157"/>
                  </a:lnTo>
                  <a:lnTo>
                    <a:pt x="168" y="172"/>
                  </a:lnTo>
                  <a:lnTo>
                    <a:pt x="184" y="107"/>
                  </a:lnTo>
                  <a:lnTo>
                    <a:pt x="180" y="96"/>
                  </a:lnTo>
                  <a:lnTo>
                    <a:pt x="207" y="61"/>
                  </a:lnTo>
                  <a:lnTo>
                    <a:pt x="199" y="50"/>
                  </a:lnTo>
                  <a:lnTo>
                    <a:pt x="199" y="5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232" name="Freeform 235"/>
            <p:cNvSpPr>
              <a:spLocks/>
            </p:cNvSpPr>
            <p:nvPr/>
          </p:nvSpPr>
          <p:spPr bwMode="auto">
            <a:xfrm>
              <a:off x="2562" y="1459"/>
              <a:ext cx="149" cy="96"/>
            </a:xfrm>
            <a:custGeom>
              <a:avLst/>
              <a:gdLst>
                <a:gd name="T0" fmla="*/ 130 w 149"/>
                <a:gd name="T1" fmla="*/ 16 h 96"/>
                <a:gd name="T2" fmla="*/ 127 w 149"/>
                <a:gd name="T3" fmla="*/ 4 h 96"/>
                <a:gd name="T4" fmla="*/ 119 w 149"/>
                <a:gd name="T5" fmla="*/ 0 h 96"/>
                <a:gd name="T6" fmla="*/ 16 w 149"/>
                <a:gd name="T7" fmla="*/ 19 h 96"/>
                <a:gd name="T8" fmla="*/ 16 w 149"/>
                <a:gd name="T9" fmla="*/ 12 h 96"/>
                <a:gd name="T10" fmla="*/ 0 w 149"/>
                <a:gd name="T11" fmla="*/ 23 h 96"/>
                <a:gd name="T12" fmla="*/ 4 w 149"/>
                <a:gd name="T13" fmla="*/ 69 h 96"/>
                <a:gd name="T14" fmla="*/ 12 w 149"/>
                <a:gd name="T15" fmla="*/ 96 h 96"/>
                <a:gd name="T16" fmla="*/ 35 w 149"/>
                <a:gd name="T17" fmla="*/ 92 h 96"/>
                <a:gd name="T18" fmla="*/ 127 w 149"/>
                <a:gd name="T19" fmla="*/ 77 h 96"/>
                <a:gd name="T20" fmla="*/ 134 w 149"/>
                <a:gd name="T21" fmla="*/ 69 h 96"/>
                <a:gd name="T22" fmla="*/ 149 w 149"/>
                <a:gd name="T23" fmla="*/ 58 h 96"/>
                <a:gd name="T24" fmla="*/ 134 w 149"/>
                <a:gd name="T25" fmla="*/ 42 h 96"/>
                <a:gd name="T26" fmla="*/ 130 w 149"/>
                <a:gd name="T27" fmla="*/ 31 h 96"/>
                <a:gd name="T28" fmla="*/ 138 w 149"/>
                <a:gd name="T29" fmla="*/ 19 h 96"/>
                <a:gd name="T30" fmla="*/ 130 w 149"/>
                <a:gd name="T31" fmla="*/ 16 h 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9" h="96">
                  <a:moveTo>
                    <a:pt x="130" y="16"/>
                  </a:moveTo>
                  <a:lnTo>
                    <a:pt x="127" y="4"/>
                  </a:lnTo>
                  <a:lnTo>
                    <a:pt x="119" y="0"/>
                  </a:lnTo>
                  <a:lnTo>
                    <a:pt x="16" y="19"/>
                  </a:lnTo>
                  <a:lnTo>
                    <a:pt x="16" y="12"/>
                  </a:lnTo>
                  <a:lnTo>
                    <a:pt x="0" y="23"/>
                  </a:lnTo>
                  <a:lnTo>
                    <a:pt x="4" y="69"/>
                  </a:lnTo>
                  <a:lnTo>
                    <a:pt x="12" y="96"/>
                  </a:lnTo>
                  <a:lnTo>
                    <a:pt x="35" y="92"/>
                  </a:lnTo>
                  <a:lnTo>
                    <a:pt x="127" y="77"/>
                  </a:lnTo>
                  <a:lnTo>
                    <a:pt x="134" y="69"/>
                  </a:lnTo>
                  <a:lnTo>
                    <a:pt x="149" y="58"/>
                  </a:lnTo>
                  <a:lnTo>
                    <a:pt x="134" y="42"/>
                  </a:lnTo>
                  <a:lnTo>
                    <a:pt x="130" y="31"/>
                  </a:lnTo>
                  <a:lnTo>
                    <a:pt x="138" y="19"/>
                  </a:lnTo>
                  <a:lnTo>
                    <a:pt x="130" y="16"/>
                  </a:lnTo>
                  <a:close/>
                </a:path>
              </a:pathLst>
            </a:custGeom>
            <a:solidFill>
              <a:srgbClr val="FF4500"/>
            </a:solidFill>
            <a:ln w="6350">
              <a:solidFill>
                <a:srgbClr val="FF4500"/>
              </a:solidFill>
              <a:prstDash val="solid"/>
              <a:round/>
              <a:headEnd/>
              <a:tailEnd/>
            </a:ln>
          </p:spPr>
          <p:txBody>
            <a:bodyPr/>
            <a:lstStyle/>
            <a:p>
              <a:endParaRPr lang="en-US" dirty="0"/>
            </a:p>
          </p:txBody>
        </p:sp>
        <p:sp>
          <p:nvSpPr>
            <p:cNvPr id="106233" name="Freeform 236"/>
            <p:cNvSpPr>
              <a:spLocks/>
            </p:cNvSpPr>
            <p:nvPr/>
          </p:nvSpPr>
          <p:spPr bwMode="auto">
            <a:xfrm>
              <a:off x="2562" y="1459"/>
              <a:ext cx="149" cy="96"/>
            </a:xfrm>
            <a:custGeom>
              <a:avLst/>
              <a:gdLst>
                <a:gd name="T0" fmla="*/ 130 w 149"/>
                <a:gd name="T1" fmla="*/ 16 h 96"/>
                <a:gd name="T2" fmla="*/ 127 w 149"/>
                <a:gd name="T3" fmla="*/ 4 h 96"/>
                <a:gd name="T4" fmla="*/ 119 w 149"/>
                <a:gd name="T5" fmla="*/ 0 h 96"/>
                <a:gd name="T6" fmla="*/ 16 w 149"/>
                <a:gd name="T7" fmla="*/ 19 h 96"/>
                <a:gd name="T8" fmla="*/ 16 w 149"/>
                <a:gd name="T9" fmla="*/ 12 h 96"/>
                <a:gd name="T10" fmla="*/ 0 w 149"/>
                <a:gd name="T11" fmla="*/ 23 h 96"/>
                <a:gd name="T12" fmla="*/ 4 w 149"/>
                <a:gd name="T13" fmla="*/ 69 h 96"/>
                <a:gd name="T14" fmla="*/ 12 w 149"/>
                <a:gd name="T15" fmla="*/ 96 h 96"/>
                <a:gd name="T16" fmla="*/ 35 w 149"/>
                <a:gd name="T17" fmla="*/ 92 h 96"/>
                <a:gd name="T18" fmla="*/ 127 w 149"/>
                <a:gd name="T19" fmla="*/ 77 h 96"/>
                <a:gd name="T20" fmla="*/ 134 w 149"/>
                <a:gd name="T21" fmla="*/ 69 h 96"/>
                <a:gd name="T22" fmla="*/ 149 w 149"/>
                <a:gd name="T23" fmla="*/ 58 h 96"/>
                <a:gd name="T24" fmla="*/ 134 w 149"/>
                <a:gd name="T25" fmla="*/ 42 h 96"/>
                <a:gd name="T26" fmla="*/ 130 w 149"/>
                <a:gd name="T27" fmla="*/ 31 h 96"/>
                <a:gd name="T28" fmla="*/ 138 w 149"/>
                <a:gd name="T29" fmla="*/ 19 h 96"/>
                <a:gd name="T30" fmla="*/ 130 w 149"/>
                <a:gd name="T31" fmla="*/ 16 h 96"/>
                <a:gd name="T32" fmla="*/ 130 w 149"/>
                <a:gd name="T33" fmla="*/ 19 h 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9" h="96">
                  <a:moveTo>
                    <a:pt x="130" y="16"/>
                  </a:moveTo>
                  <a:lnTo>
                    <a:pt x="127" y="4"/>
                  </a:lnTo>
                  <a:lnTo>
                    <a:pt x="119" y="0"/>
                  </a:lnTo>
                  <a:lnTo>
                    <a:pt x="16" y="19"/>
                  </a:lnTo>
                  <a:lnTo>
                    <a:pt x="16" y="12"/>
                  </a:lnTo>
                  <a:lnTo>
                    <a:pt x="0" y="23"/>
                  </a:lnTo>
                  <a:lnTo>
                    <a:pt x="4" y="69"/>
                  </a:lnTo>
                  <a:lnTo>
                    <a:pt x="12" y="96"/>
                  </a:lnTo>
                  <a:lnTo>
                    <a:pt x="35" y="92"/>
                  </a:lnTo>
                  <a:lnTo>
                    <a:pt x="127" y="77"/>
                  </a:lnTo>
                  <a:lnTo>
                    <a:pt x="134" y="69"/>
                  </a:lnTo>
                  <a:lnTo>
                    <a:pt x="149" y="58"/>
                  </a:lnTo>
                  <a:lnTo>
                    <a:pt x="134" y="42"/>
                  </a:lnTo>
                  <a:lnTo>
                    <a:pt x="130" y="31"/>
                  </a:lnTo>
                  <a:lnTo>
                    <a:pt x="138" y="19"/>
                  </a:lnTo>
                  <a:lnTo>
                    <a:pt x="130" y="16"/>
                  </a:lnTo>
                  <a:lnTo>
                    <a:pt x="130" y="19"/>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234" name="Freeform 237"/>
            <p:cNvSpPr>
              <a:spLocks/>
            </p:cNvSpPr>
            <p:nvPr/>
          </p:nvSpPr>
          <p:spPr bwMode="auto">
            <a:xfrm>
              <a:off x="2765" y="1436"/>
              <a:ext cx="12" cy="27"/>
            </a:xfrm>
            <a:custGeom>
              <a:avLst/>
              <a:gdLst>
                <a:gd name="T0" fmla="*/ 12 w 12"/>
                <a:gd name="T1" fmla="*/ 8 h 27"/>
                <a:gd name="T2" fmla="*/ 8 w 12"/>
                <a:gd name="T3" fmla="*/ 0 h 27"/>
                <a:gd name="T4" fmla="*/ 0 w 12"/>
                <a:gd name="T5" fmla="*/ 4 h 27"/>
                <a:gd name="T6" fmla="*/ 4 w 12"/>
                <a:gd name="T7" fmla="*/ 23 h 27"/>
                <a:gd name="T8" fmla="*/ 4 w 12"/>
                <a:gd name="T9" fmla="*/ 27 h 27"/>
                <a:gd name="T10" fmla="*/ 12 w 12"/>
                <a:gd name="T11" fmla="*/ 23 h 27"/>
                <a:gd name="T12" fmla="*/ 12 w 12"/>
                <a:gd name="T13" fmla="*/ 8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27">
                  <a:moveTo>
                    <a:pt x="12" y="8"/>
                  </a:moveTo>
                  <a:lnTo>
                    <a:pt x="8" y="0"/>
                  </a:lnTo>
                  <a:lnTo>
                    <a:pt x="0" y="4"/>
                  </a:lnTo>
                  <a:lnTo>
                    <a:pt x="4" y="23"/>
                  </a:lnTo>
                  <a:lnTo>
                    <a:pt x="4" y="27"/>
                  </a:lnTo>
                  <a:lnTo>
                    <a:pt x="12" y="23"/>
                  </a:lnTo>
                  <a:lnTo>
                    <a:pt x="12" y="8"/>
                  </a:lnTo>
                  <a:close/>
                </a:path>
              </a:pathLst>
            </a:custGeom>
            <a:solidFill>
              <a:srgbClr val="FF4500"/>
            </a:solidFill>
            <a:ln w="6350">
              <a:solidFill>
                <a:srgbClr val="FF4500"/>
              </a:solidFill>
              <a:prstDash val="solid"/>
              <a:round/>
              <a:headEnd/>
              <a:tailEnd/>
            </a:ln>
          </p:spPr>
          <p:txBody>
            <a:bodyPr/>
            <a:lstStyle/>
            <a:p>
              <a:endParaRPr lang="en-US" dirty="0"/>
            </a:p>
          </p:txBody>
        </p:sp>
        <p:sp>
          <p:nvSpPr>
            <p:cNvPr id="106235" name="Freeform 238"/>
            <p:cNvSpPr>
              <a:spLocks/>
            </p:cNvSpPr>
            <p:nvPr/>
          </p:nvSpPr>
          <p:spPr bwMode="auto">
            <a:xfrm>
              <a:off x="2765" y="1436"/>
              <a:ext cx="12" cy="27"/>
            </a:xfrm>
            <a:custGeom>
              <a:avLst/>
              <a:gdLst>
                <a:gd name="T0" fmla="*/ 12 w 12"/>
                <a:gd name="T1" fmla="*/ 8 h 27"/>
                <a:gd name="T2" fmla="*/ 8 w 12"/>
                <a:gd name="T3" fmla="*/ 0 h 27"/>
                <a:gd name="T4" fmla="*/ 0 w 12"/>
                <a:gd name="T5" fmla="*/ 4 h 27"/>
                <a:gd name="T6" fmla="*/ 4 w 12"/>
                <a:gd name="T7" fmla="*/ 23 h 27"/>
                <a:gd name="T8" fmla="*/ 4 w 12"/>
                <a:gd name="T9" fmla="*/ 27 h 27"/>
                <a:gd name="T10" fmla="*/ 12 w 12"/>
                <a:gd name="T11" fmla="*/ 23 h 27"/>
                <a:gd name="T12" fmla="*/ 12 w 12"/>
                <a:gd name="T13" fmla="*/ 8 h 27"/>
                <a:gd name="T14" fmla="*/ 12 w 12"/>
                <a:gd name="T15" fmla="*/ 12 h 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27">
                  <a:moveTo>
                    <a:pt x="12" y="8"/>
                  </a:moveTo>
                  <a:lnTo>
                    <a:pt x="8" y="0"/>
                  </a:lnTo>
                  <a:lnTo>
                    <a:pt x="0" y="4"/>
                  </a:lnTo>
                  <a:lnTo>
                    <a:pt x="4" y="23"/>
                  </a:lnTo>
                  <a:lnTo>
                    <a:pt x="4" y="27"/>
                  </a:lnTo>
                  <a:lnTo>
                    <a:pt x="12" y="23"/>
                  </a:lnTo>
                  <a:lnTo>
                    <a:pt x="12" y="8"/>
                  </a:lnTo>
                  <a:lnTo>
                    <a:pt x="12" y="1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236" name="Freeform 239"/>
            <p:cNvSpPr>
              <a:spLocks/>
            </p:cNvSpPr>
            <p:nvPr/>
          </p:nvSpPr>
          <p:spPr bwMode="auto">
            <a:xfrm>
              <a:off x="2780" y="1448"/>
              <a:ext cx="4" cy="4"/>
            </a:xfrm>
            <a:custGeom>
              <a:avLst/>
              <a:gdLst>
                <a:gd name="T0" fmla="*/ 0 w 4"/>
                <a:gd name="T1" fmla="*/ 0 h 4"/>
                <a:gd name="T2" fmla="*/ 4 w 4"/>
                <a:gd name="T3" fmla="*/ 0 h 4"/>
                <a:gd name="T4" fmla="*/ 4 w 4"/>
                <a:gd name="T5" fmla="*/ 4 h 4"/>
                <a:gd name="T6" fmla="*/ 0 w 4"/>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0" y="0"/>
                  </a:moveTo>
                  <a:lnTo>
                    <a:pt x="4" y="0"/>
                  </a:lnTo>
                  <a:lnTo>
                    <a:pt x="4" y="4"/>
                  </a:lnTo>
                  <a:lnTo>
                    <a:pt x="0" y="0"/>
                  </a:lnTo>
                  <a:close/>
                </a:path>
              </a:pathLst>
            </a:custGeom>
            <a:solidFill>
              <a:srgbClr val="FF4500"/>
            </a:solidFill>
            <a:ln w="6350">
              <a:solidFill>
                <a:srgbClr val="FF4500"/>
              </a:solidFill>
              <a:prstDash val="solid"/>
              <a:round/>
              <a:headEnd/>
              <a:tailEnd/>
            </a:ln>
          </p:spPr>
          <p:txBody>
            <a:bodyPr/>
            <a:lstStyle/>
            <a:p>
              <a:endParaRPr lang="en-US" dirty="0"/>
            </a:p>
          </p:txBody>
        </p:sp>
        <p:sp>
          <p:nvSpPr>
            <p:cNvPr id="106237" name="Freeform 240"/>
            <p:cNvSpPr>
              <a:spLocks/>
            </p:cNvSpPr>
            <p:nvPr/>
          </p:nvSpPr>
          <p:spPr bwMode="auto">
            <a:xfrm>
              <a:off x="2780" y="1448"/>
              <a:ext cx="4" cy="4"/>
            </a:xfrm>
            <a:custGeom>
              <a:avLst/>
              <a:gdLst>
                <a:gd name="T0" fmla="*/ 0 w 4"/>
                <a:gd name="T1" fmla="*/ 0 h 4"/>
                <a:gd name="T2" fmla="*/ 4 w 4"/>
                <a:gd name="T3" fmla="*/ 0 h 4"/>
                <a:gd name="T4" fmla="*/ 4 w 4"/>
                <a:gd name="T5" fmla="*/ 4 h 4"/>
                <a:gd name="T6" fmla="*/ 0 w 4"/>
                <a:gd name="T7" fmla="*/ 0 h 4"/>
                <a:gd name="T8" fmla="*/ 0 w 4"/>
                <a:gd name="T9" fmla="*/ 4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0" y="0"/>
                  </a:moveTo>
                  <a:lnTo>
                    <a:pt x="4" y="0"/>
                  </a:lnTo>
                  <a:lnTo>
                    <a:pt x="4" y="4"/>
                  </a:lnTo>
                  <a:lnTo>
                    <a:pt x="0" y="0"/>
                  </a:lnTo>
                  <a:lnTo>
                    <a:pt x="0" y="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238" name="Freeform 241"/>
            <p:cNvSpPr>
              <a:spLocks/>
            </p:cNvSpPr>
            <p:nvPr/>
          </p:nvSpPr>
          <p:spPr bwMode="auto">
            <a:xfrm>
              <a:off x="2524" y="1705"/>
              <a:ext cx="130" cy="99"/>
            </a:xfrm>
            <a:custGeom>
              <a:avLst/>
              <a:gdLst>
                <a:gd name="T0" fmla="*/ 130 w 130"/>
                <a:gd name="T1" fmla="*/ 30 h 99"/>
                <a:gd name="T2" fmla="*/ 96 w 130"/>
                <a:gd name="T3" fmla="*/ 3 h 99"/>
                <a:gd name="T4" fmla="*/ 65 w 130"/>
                <a:gd name="T5" fmla="*/ 7 h 99"/>
                <a:gd name="T6" fmla="*/ 57 w 130"/>
                <a:gd name="T7" fmla="*/ 0 h 99"/>
                <a:gd name="T8" fmla="*/ 23 w 130"/>
                <a:gd name="T9" fmla="*/ 3 h 99"/>
                <a:gd name="T10" fmla="*/ 4 w 130"/>
                <a:gd name="T11" fmla="*/ 11 h 99"/>
                <a:gd name="T12" fmla="*/ 0 w 130"/>
                <a:gd name="T13" fmla="*/ 23 h 99"/>
                <a:gd name="T14" fmla="*/ 15 w 130"/>
                <a:gd name="T15" fmla="*/ 26 h 99"/>
                <a:gd name="T16" fmla="*/ 23 w 130"/>
                <a:gd name="T17" fmla="*/ 46 h 99"/>
                <a:gd name="T18" fmla="*/ 57 w 130"/>
                <a:gd name="T19" fmla="*/ 68 h 99"/>
                <a:gd name="T20" fmla="*/ 69 w 130"/>
                <a:gd name="T21" fmla="*/ 91 h 99"/>
                <a:gd name="T22" fmla="*/ 77 w 130"/>
                <a:gd name="T23" fmla="*/ 99 h 99"/>
                <a:gd name="T24" fmla="*/ 80 w 130"/>
                <a:gd name="T25" fmla="*/ 80 h 99"/>
                <a:gd name="T26" fmla="*/ 92 w 130"/>
                <a:gd name="T27" fmla="*/ 80 h 99"/>
                <a:gd name="T28" fmla="*/ 92 w 130"/>
                <a:gd name="T29" fmla="*/ 72 h 99"/>
                <a:gd name="T30" fmla="*/ 96 w 130"/>
                <a:gd name="T31" fmla="*/ 80 h 99"/>
                <a:gd name="T32" fmla="*/ 100 w 130"/>
                <a:gd name="T33" fmla="*/ 76 h 99"/>
                <a:gd name="T34" fmla="*/ 96 w 130"/>
                <a:gd name="T35" fmla="*/ 76 h 99"/>
                <a:gd name="T36" fmla="*/ 100 w 130"/>
                <a:gd name="T37" fmla="*/ 72 h 99"/>
                <a:gd name="T38" fmla="*/ 100 w 130"/>
                <a:gd name="T39" fmla="*/ 68 h 99"/>
                <a:gd name="T40" fmla="*/ 103 w 130"/>
                <a:gd name="T41" fmla="*/ 68 h 99"/>
                <a:gd name="T42" fmla="*/ 115 w 130"/>
                <a:gd name="T43" fmla="*/ 57 h 99"/>
                <a:gd name="T44" fmla="*/ 115 w 130"/>
                <a:gd name="T45" fmla="*/ 46 h 99"/>
                <a:gd name="T46" fmla="*/ 119 w 130"/>
                <a:gd name="T47" fmla="*/ 42 h 99"/>
                <a:gd name="T48" fmla="*/ 119 w 130"/>
                <a:gd name="T49" fmla="*/ 49 h 99"/>
                <a:gd name="T50" fmla="*/ 130 w 130"/>
                <a:gd name="T51" fmla="*/ 30 h 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0" h="99">
                  <a:moveTo>
                    <a:pt x="130" y="30"/>
                  </a:moveTo>
                  <a:lnTo>
                    <a:pt x="96" y="3"/>
                  </a:lnTo>
                  <a:lnTo>
                    <a:pt x="65" y="7"/>
                  </a:lnTo>
                  <a:lnTo>
                    <a:pt x="57" y="0"/>
                  </a:lnTo>
                  <a:lnTo>
                    <a:pt x="23" y="3"/>
                  </a:lnTo>
                  <a:lnTo>
                    <a:pt x="4" y="11"/>
                  </a:lnTo>
                  <a:lnTo>
                    <a:pt x="0" y="23"/>
                  </a:lnTo>
                  <a:lnTo>
                    <a:pt x="15" y="26"/>
                  </a:lnTo>
                  <a:lnTo>
                    <a:pt x="23" y="46"/>
                  </a:lnTo>
                  <a:lnTo>
                    <a:pt x="57" y="68"/>
                  </a:lnTo>
                  <a:lnTo>
                    <a:pt x="69" y="91"/>
                  </a:lnTo>
                  <a:lnTo>
                    <a:pt x="77" y="99"/>
                  </a:lnTo>
                  <a:lnTo>
                    <a:pt x="80" y="80"/>
                  </a:lnTo>
                  <a:lnTo>
                    <a:pt x="92" y="80"/>
                  </a:lnTo>
                  <a:lnTo>
                    <a:pt x="92" y="72"/>
                  </a:lnTo>
                  <a:lnTo>
                    <a:pt x="96" y="80"/>
                  </a:lnTo>
                  <a:lnTo>
                    <a:pt x="100" y="76"/>
                  </a:lnTo>
                  <a:lnTo>
                    <a:pt x="96" y="76"/>
                  </a:lnTo>
                  <a:lnTo>
                    <a:pt x="100" y="72"/>
                  </a:lnTo>
                  <a:lnTo>
                    <a:pt x="100" y="68"/>
                  </a:lnTo>
                  <a:lnTo>
                    <a:pt x="103" y="68"/>
                  </a:lnTo>
                  <a:lnTo>
                    <a:pt x="115" y="57"/>
                  </a:lnTo>
                  <a:lnTo>
                    <a:pt x="115" y="46"/>
                  </a:lnTo>
                  <a:lnTo>
                    <a:pt x="119" y="42"/>
                  </a:lnTo>
                  <a:lnTo>
                    <a:pt x="119" y="49"/>
                  </a:lnTo>
                  <a:lnTo>
                    <a:pt x="130" y="30"/>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239" name="Freeform 242"/>
            <p:cNvSpPr>
              <a:spLocks/>
            </p:cNvSpPr>
            <p:nvPr/>
          </p:nvSpPr>
          <p:spPr bwMode="auto">
            <a:xfrm>
              <a:off x="2524" y="1705"/>
              <a:ext cx="130" cy="99"/>
            </a:xfrm>
            <a:custGeom>
              <a:avLst/>
              <a:gdLst>
                <a:gd name="T0" fmla="*/ 130 w 130"/>
                <a:gd name="T1" fmla="*/ 30 h 99"/>
                <a:gd name="T2" fmla="*/ 96 w 130"/>
                <a:gd name="T3" fmla="*/ 3 h 99"/>
                <a:gd name="T4" fmla="*/ 65 w 130"/>
                <a:gd name="T5" fmla="*/ 7 h 99"/>
                <a:gd name="T6" fmla="*/ 57 w 130"/>
                <a:gd name="T7" fmla="*/ 0 h 99"/>
                <a:gd name="T8" fmla="*/ 23 w 130"/>
                <a:gd name="T9" fmla="*/ 3 h 99"/>
                <a:gd name="T10" fmla="*/ 4 w 130"/>
                <a:gd name="T11" fmla="*/ 11 h 99"/>
                <a:gd name="T12" fmla="*/ 0 w 130"/>
                <a:gd name="T13" fmla="*/ 23 h 99"/>
                <a:gd name="T14" fmla="*/ 15 w 130"/>
                <a:gd name="T15" fmla="*/ 26 h 99"/>
                <a:gd name="T16" fmla="*/ 23 w 130"/>
                <a:gd name="T17" fmla="*/ 46 h 99"/>
                <a:gd name="T18" fmla="*/ 57 w 130"/>
                <a:gd name="T19" fmla="*/ 68 h 99"/>
                <a:gd name="T20" fmla="*/ 69 w 130"/>
                <a:gd name="T21" fmla="*/ 91 h 99"/>
                <a:gd name="T22" fmla="*/ 77 w 130"/>
                <a:gd name="T23" fmla="*/ 99 h 99"/>
                <a:gd name="T24" fmla="*/ 80 w 130"/>
                <a:gd name="T25" fmla="*/ 80 h 99"/>
                <a:gd name="T26" fmla="*/ 92 w 130"/>
                <a:gd name="T27" fmla="*/ 80 h 99"/>
                <a:gd name="T28" fmla="*/ 92 w 130"/>
                <a:gd name="T29" fmla="*/ 72 h 99"/>
                <a:gd name="T30" fmla="*/ 96 w 130"/>
                <a:gd name="T31" fmla="*/ 80 h 99"/>
                <a:gd name="T32" fmla="*/ 100 w 130"/>
                <a:gd name="T33" fmla="*/ 76 h 99"/>
                <a:gd name="T34" fmla="*/ 96 w 130"/>
                <a:gd name="T35" fmla="*/ 76 h 99"/>
                <a:gd name="T36" fmla="*/ 100 w 130"/>
                <a:gd name="T37" fmla="*/ 72 h 99"/>
                <a:gd name="T38" fmla="*/ 100 w 130"/>
                <a:gd name="T39" fmla="*/ 68 h 99"/>
                <a:gd name="T40" fmla="*/ 103 w 130"/>
                <a:gd name="T41" fmla="*/ 68 h 99"/>
                <a:gd name="T42" fmla="*/ 115 w 130"/>
                <a:gd name="T43" fmla="*/ 57 h 99"/>
                <a:gd name="T44" fmla="*/ 115 w 130"/>
                <a:gd name="T45" fmla="*/ 46 h 99"/>
                <a:gd name="T46" fmla="*/ 119 w 130"/>
                <a:gd name="T47" fmla="*/ 42 h 99"/>
                <a:gd name="T48" fmla="*/ 119 w 130"/>
                <a:gd name="T49" fmla="*/ 49 h 99"/>
                <a:gd name="T50" fmla="*/ 130 w 130"/>
                <a:gd name="T51" fmla="*/ 30 h 99"/>
                <a:gd name="T52" fmla="*/ 130 w 130"/>
                <a:gd name="T53" fmla="*/ 34 h 9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30" h="99">
                  <a:moveTo>
                    <a:pt x="130" y="30"/>
                  </a:moveTo>
                  <a:lnTo>
                    <a:pt x="96" y="3"/>
                  </a:lnTo>
                  <a:lnTo>
                    <a:pt x="65" y="7"/>
                  </a:lnTo>
                  <a:lnTo>
                    <a:pt x="57" y="0"/>
                  </a:lnTo>
                  <a:lnTo>
                    <a:pt x="23" y="3"/>
                  </a:lnTo>
                  <a:lnTo>
                    <a:pt x="4" y="11"/>
                  </a:lnTo>
                  <a:lnTo>
                    <a:pt x="0" y="23"/>
                  </a:lnTo>
                  <a:lnTo>
                    <a:pt x="15" y="26"/>
                  </a:lnTo>
                  <a:lnTo>
                    <a:pt x="23" y="46"/>
                  </a:lnTo>
                  <a:lnTo>
                    <a:pt x="57" y="68"/>
                  </a:lnTo>
                  <a:lnTo>
                    <a:pt x="69" y="91"/>
                  </a:lnTo>
                  <a:lnTo>
                    <a:pt x="77" y="99"/>
                  </a:lnTo>
                  <a:lnTo>
                    <a:pt x="80" y="80"/>
                  </a:lnTo>
                  <a:lnTo>
                    <a:pt x="92" y="80"/>
                  </a:lnTo>
                  <a:lnTo>
                    <a:pt x="92" y="72"/>
                  </a:lnTo>
                  <a:lnTo>
                    <a:pt x="96" y="80"/>
                  </a:lnTo>
                  <a:lnTo>
                    <a:pt x="100" y="76"/>
                  </a:lnTo>
                  <a:lnTo>
                    <a:pt x="96" y="76"/>
                  </a:lnTo>
                  <a:lnTo>
                    <a:pt x="100" y="72"/>
                  </a:lnTo>
                  <a:lnTo>
                    <a:pt x="100" y="68"/>
                  </a:lnTo>
                  <a:lnTo>
                    <a:pt x="103" y="68"/>
                  </a:lnTo>
                  <a:lnTo>
                    <a:pt x="115" y="57"/>
                  </a:lnTo>
                  <a:lnTo>
                    <a:pt x="115" y="46"/>
                  </a:lnTo>
                  <a:lnTo>
                    <a:pt x="119" y="42"/>
                  </a:lnTo>
                  <a:lnTo>
                    <a:pt x="119" y="49"/>
                  </a:lnTo>
                  <a:lnTo>
                    <a:pt x="130" y="30"/>
                  </a:lnTo>
                  <a:lnTo>
                    <a:pt x="130" y="3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240" name="Freeform 243"/>
            <p:cNvSpPr>
              <a:spLocks/>
            </p:cNvSpPr>
            <p:nvPr/>
          </p:nvSpPr>
          <p:spPr bwMode="auto">
            <a:xfrm>
              <a:off x="2004" y="1379"/>
              <a:ext cx="176" cy="119"/>
            </a:xfrm>
            <a:custGeom>
              <a:avLst/>
              <a:gdLst>
                <a:gd name="T0" fmla="*/ 172 w 176"/>
                <a:gd name="T1" fmla="*/ 111 h 119"/>
                <a:gd name="T2" fmla="*/ 176 w 176"/>
                <a:gd name="T3" fmla="*/ 119 h 119"/>
                <a:gd name="T4" fmla="*/ 161 w 176"/>
                <a:gd name="T5" fmla="*/ 107 h 119"/>
                <a:gd name="T6" fmla="*/ 142 w 176"/>
                <a:gd name="T7" fmla="*/ 107 h 119"/>
                <a:gd name="T8" fmla="*/ 130 w 176"/>
                <a:gd name="T9" fmla="*/ 99 h 119"/>
                <a:gd name="T10" fmla="*/ 0 w 176"/>
                <a:gd name="T11" fmla="*/ 92 h 119"/>
                <a:gd name="T12" fmla="*/ 4 w 176"/>
                <a:gd name="T13" fmla="*/ 27 h 119"/>
                <a:gd name="T14" fmla="*/ 8 w 176"/>
                <a:gd name="T15" fmla="*/ 0 h 119"/>
                <a:gd name="T16" fmla="*/ 176 w 176"/>
                <a:gd name="T17" fmla="*/ 8 h 119"/>
                <a:gd name="T18" fmla="*/ 168 w 176"/>
                <a:gd name="T19" fmla="*/ 15 h 119"/>
                <a:gd name="T20" fmla="*/ 176 w 176"/>
                <a:gd name="T21" fmla="*/ 27 h 119"/>
                <a:gd name="T22" fmla="*/ 176 w 176"/>
                <a:gd name="T23" fmla="*/ 84 h 119"/>
                <a:gd name="T24" fmla="*/ 172 w 176"/>
                <a:gd name="T25" fmla="*/ 84 h 119"/>
                <a:gd name="T26" fmla="*/ 176 w 176"/>
                <a:gd name="T27" fmla="*/ 96 h 119"/>
                <a:gd name="T28" fmla="*/ 172 w 176"/>
                <a:gd name="T29" fmla="*/ 111 h 1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76" h="119">
                  <a:moveTo>
                    <a:pt x="172" y="111"/>
                  </a:moveTo>
                  <a:lnTo>
                    <a:pt x="176" y="119"/>
                  </a:lnTo>
                  <a:lnTo>
                    <a:pt x="161" y="107"/>
                  </a:lnTo>
                  <a:lnTo>
                    <a:pt x="142" y="107"/>
                  </a:lnTo>
                  <a:lnTo>
                    <a:pt x="130" y="99"/>
                  </a:lnTo>
                  <a:lnTo>
                    <a:pt x="0" y="92"/>
                  </a:lnTo>
                  <a:lnTo>
                    <a:pt x="4" y="27"/>
                  </a:lnTo>
                  <a:lnTo>
                    <a:pt x="8" y="0"/>
                  </a:lnTo>
                  <a:lnTo>
                    <a:pt x="176" y="8"/>
                  </a:lnTo>
                  <a:lnTo>
                    <a:pt x="168" y="15"/>
                  </a:lnTo>
                  <a:lnTo>
                    <a:pt x="176" y="27"/>
                  </a:lnTo>
                  <a:lnTo>
                    <a:pt x="176" y="84"/>
                  </a:lnTo>
                  <a:lnTo>
                    <a:pt x="172" y="84"/>
                  </a:lnTo>
                  <a:lnTo>
                    <a:pt x="176" y="96"/>
                  </a:lnTo>
                  <a:lnTo>
                    <a:pt x="172" y="111"/>
                  </a:lnTo>
                  <a:close/>
                </a:path>
              </a:pathLst>
            </a:custGeom>
            <a:solidFill>
              <a:srgbClr val="FF4500"/>
            </a:solidFill>
            <a:ln w="6350">
              <a:solidFill>
                <a:srgbClr val="FF4500"/>
              </a:solidFill>
              <a:prstDash val="solid"/>
              <a:round/>
              <a:headEnd/>
              <a:tailEnd/>
            </a:ln>
          </p:spPr>
          <p:txBody>
            <a:bodyPr/>
            <a:lstStyle/>
            <a:p>
              <a:endParaRPr lang="en-US" dirty="0"/>
            </a:p>
          </p:txBody>
        </p:sp>
        <p:sp>
          <p:nvSpPr>
            <p:cNvPr id="106241" name="Freeform 244"/>
            <p:cNvSpPr>
              <a:spLocks/>
            </p:cNvSpPr>
            <p:nvPr/>
          </p:nvSpPr>
          <p:spPr bwMode="auto">
            <a:xfrm>
              <a:off x="2004" y="1379"/>
              <a:ext cx="176" cy="119"/>
            </a:xfrm>
            <a:custGeom>
              <a:avLst/>
              <a:gdLst>
                <a:gd name="T0" fmla="*/ 172 w 176"/>
                <a:gd name="T1" fmla="*/ 111 h 119"/>
                <a:gd name="T2" fmla="*/ 176 w 176"/>
                <a:gd name="T3" fmla="*/ 119 h 119"/>
                <a:gd name="T4" fmla="*/ 161 w 176"/>
                <a:gd name="T5" fmla="*/ 107 h 119"/>
                <a:gd name="T6" fmla="*/ 142 w 176"/>
                <a:gd name="T7" fmla="*/ 107 h 119"/>
                <a:gd name="T8" fmla="*/ 130 w 176"/>
                <a:gd name="T9" fmla="*/ 99 h 119"/>
                <a:gd name="T10" fmla="*/ 0 w 176"/>
                <a:gd name="T11" fmla="*/ 92 h 119"/>
                <a:gd name="T12" fmla="*/ 4 w 176"/>
                <a:gd name="T13" fmla="*/ 27 h 119"/>
                <a:gd name="T14" fmla="*/ 8 w 176"/>
                <a:gd name="T15" fmla="*/ 0 h 119"/>
                <a:gd name="T16" fmla="*/ 176 w 176"/>
                <a:gd name="T17" fmla="*/ 8 h 119"/>
                <a:gd name="T18" fmla="*/ 168 w 176"/>
                <a:gd name="T19" fmla="*/ 15 h 119"/>
                <a:gd name="T20" fmla="*/ 176 w 176"/>
                <a:gd name="T21" fmla="*/ 27 h 119"/>
                <a:gd name="T22" fmla="*/ 176 w 176"/>
                <a:gd name="T23" fmla="*/ 84 h 119"/>
                <a:gd name="T24" fmla="*/ 172 w 176"/>
                <a:gd name="T25" fmla="*/ 84 h 119"/>
                <a:gd name="T26" fmla="*/ 176 w 176"/>
                <a:gd name="T27" fmla="*/ 96 h 119"/>
                <a:gd name="T28" fmla="*/ 172 w 176"/>
                <a:gd name="T29" fmla="*/ 111 h 119"/>
                <a:gd name="T30" fmla="*/ 172 w 176"/>
                <a:gd name="T31" fmla="*/ 115 h 1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 h="119">
                  <a:moveTo>
                    <a:pt x="172" y="111"/>
                  </a:moveTo>
                  <a:lnTo>
                    <a:pt x="176" y="119"/>
                  </a:lnTo>
                  <a:lnTo>
                    <a:pt x="161" y="107"/>
                  </a:lnTo>
                  <a:lnTo>
                    <a:pt x="142" y="107"/>
                  </a:lnTo>
                  <a:lnTo>
                    <a:pt x="130" y="99"/>
                  </a:lnTo>
                  <a:lnTo>
                    <a:pt x="0" y="92"/>
                  </a:lnTo>
                  <a:lnTo>
                    <a:pt x="4" y="27"/>
                  </a:lnTo>
                  <a:lnTo>
                    <a:pt x="8" y="0"/>
                  </a:lnTo>
                  <a:lnTo>
                    <a:pt x="176" y="8"/>
                  </a:lnTo>
                  <a:lnTo>
                    <a:pt x="168" y="15"/>
                  </a:lnTo>
                  <a:lnTo>
                    <a:pt x="176" y="27"/>
                  </a:lnTo>
                  <a:lnTo>
                    <a:pt x="176" y="84"/>
                  </a:lnTo>
                  <a:lnTo>
                    <a:pt x="172" y="84"/>
                  </a:lnTo>
                  <a:lnTo>
                    <a:pt x="176" y="96"/>
                  </a:lnTo>
                  <a:lnTo>
                    <a:pt x="172" y="111"/>
                  </a:lnTo>
                  <a:lnTo>
                    <a:pt x="172" y="115"/>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242" name="Freeform 245"/>
            <p:cNvSpPr>
              <a:spLocks/>
            </p:cNvSpPr>
            <p:nvPr/>
          </p:nvSpPr>
          <p:spPr bwMode="auto">
            <a:xfrm>
              <a:off x="2341" y="1662"/>
              <a:ext cx="218" cy="73"/>
            </a:xfrm>
            <a:custGeom>
              <a:avLst/>
              <a:gdLst>
                <a:gd name="T0" fmla="*/ 218 w 218"/>
                <a:gd name="T1" fmla="*/ 0 h 73"/>
                <a:gd name="T2" fmla="*/ 218 w 218"/>
                <a:gd name="T3" fmla="*/ 8 h 73"/>
                <a:gd name="T4" fmla="*/ 210 w 218"/>
                <a:gd name="T5" fmla="*/ 16 h 73"/>
                <a:gd name="T6" fmla="*/ 198 w 218"/>
                <a:gd name="T7" fmla="*/ 23 h 73"/>
                <a:gd name="T8" fmla="*/ 195 w 218"/>
                <a:gd name="T9" fmla="*/ 20 h 73"/>
                <a:gd name="T10" fmla="*/ 187 w 218"/>
                <a:gd name="T11" fmla="*/ 31 h 73"/>
                <a:gd name="T12" fmla="*/ 168 w 218"/>
                <a:gd name="T13" fmla="*/ 43 h 73"/>
                <a:gd name="T14" fmla="*/ 164 w 218"/>
                <a:gd name="T15" fmla="*/ 50 h 73"/>
                <a:gd name="T16" fmla="*/ 156 w 218"/>
                <a:gd name="T17" fmla="*/ 50 h 73"/>
                <a:gd name="T18" fmla="*/ 156 w 218"/>
                <a:gd name="T19" fmla="*/ 58 h 73"/>
                <a:gd name="T20" fmla="*/ 122 w 218"/>
                <a:gd name="T21" fmla="*/ 62 h 73"/>
                <a:gd name="T22" fmla="*/ 57 w 218"/>
                <a:gd name="T23" fmla="*/ 69 h 73"/>
                <a:gd name="T24" fmla="*/ 0 w 218"/>
                <a:gd name="T25" fmla="*/ 73 h 73"/>
                <a:gd name="T26" fmla="*/ 7 w 218"/>
                <a:gd name="T27" fmla="*/ 69 h 73"/>
                <a:gd name="T28" fmla="*/ 3 w 218"/>
                <a:gd name="T29" fmla="*/ 58 h 73"/>
                <a:gd name="T30" fmla="*/ 11 w 218"/>
                <a:gd name="T31" fmla="*/ 54 h 73"/>
                <a:gd name="T32" fmla="*/ 7 w 218"/>
                <a:gd name="T33" fmla="*/ 50 h 73"/>
                <a:gd name="T34" fmla="*/ 15 w 218"/>
                <a:gd name="T35" fmla="*/ 43 h 73"/>
                <a:gd name="T36" fmla="*/ 15 w 218"/>
                <a:gd name="T37" fmla="*/ 39 h 73"/>
                <a:gd name="T38" fmla="*/ 19 w 218"/>
                <a:gd name="T39" fmla="*/ 23 h 73"/>
                <a:gd name="T40" fmla="*/ 57 w 218"/>
                <a:gd name="T41" fmla="*/ 20 h 73"/>
                <a:gd name="T42" fmla="*/ 53 w 218"/>
                <a:gd name="T43" fmla="*/ 16 h 73"/>
                <a:gd name="T44" fmla="*/ 168 w 218"/>
                <a:gd name="T45" fmla="*/ 4 h 73"/>
                <a:gd name="T46" fmla="*/ 218 w 218"/>
                <a:gd name="T47" fmla="*/ 0 h 7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8" h="73">
                  <a:moveTo>
                    <a:pt x="218" y="0"/>
                  </a:moveTo>
                  <a:lnTo>
                    <a:pt x="218" y="8"/>
                  </a:lnTo>
                  <a:lnTo>
                    <a:pt x="210" y="16"/>
                  </a:lnTo>
                  <a:lnTo>
                    <a:pt x="198" y="23"/>
                  </a:lnTo>
                  <a:lnTo>
                    <a:pt x="195" y="20"/>
                  </a:lnTo>
                  <a:lnTo>
                    <a:pt x="187" y="31"/>
                  </a:lnTo>
                  <a:lnTo>
                    <a:pt x="168" y="43"/>
                  </a:lnTo>
                  <a:lnTo>
                    <a:pt x="164" y="50"/>
                  </a:lnTo>
                  <a:lnTo>
                    <a:pt x="156" y="50"/>
                  </a:lnTo>
                  <a:lnTo>
                    <a:pt x="156" y="58"/>
                  </a:lnTo>
                  <a:lnTo>
                    <a:pt x="122" y="62"/>
                  </a:lnTo>
                  <a:lnTo>
                    <a:pt x="57" y="69"/>
                  </a:lnTo>
                  <a:lnTo>
                    <a:pt x="0" y="73"/>
                  </a:lnTo>
                  <a:lnTo>
                    <a:pt x="7" y="69"/>
                  </a:lnTo>
                  <a:lnTo>
                    <a:pt x="3" y="58"/>
                  </a:lnTo>
                  <a:lnTo>
                    <a:pt x="11" y="54"/>
                  </a:lnTo>
                  <a:lnTo>
                    <a:pt x="7" y="50"/>
                  </a:lnTo>
                  <a:lnTo>
                    <a:pt x="15" y="43"/>
                  </a:lnTo>
                  <a:lnTo>
                    <a:pt x="15" y="39"/>
                  </a:lnTo>
                  <a:lnTo>
                    <a:pt x="19" y="23"/>
                  </a:lnTo>
                  <a:lnTo>
                    <a:pt x="57" y="20"/>
                  </a:lnTo>
                  <a:lnTo>
                    <a:pt x="53" y="16"/>
                  </a:lnTo>
                  <a:lnTo>
                    <a:pt x="168" y="4"/>
                  </a:lnTo>
                  <a:lnTo>
                    <a:pt x="218" y="0"/>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243" name="Freeform 246"/>
            <p:cNvSpPr>
              <a:spLocks/>
            </p:cNvSpPr>
            <p:nvPr/>
          </p:nvSpPr>
          <p:spPr bwMode="auto">
            <a:xfrm>
              <a:off x="2341" y="1662"/>
              <a:ext cx="218" cy="73"/>
            </a:xfrm>
            <a:custGeom>
              <a:avLst/>
              <a:gdLst>
                <a:gd name="T0" fmla="*/ 218 w 218"/>
                <a:gd name="T1" fmla="*/ 0 h 73"/>
                <a:gd name="T2" fmla="*/ 218 w 218"/>
                <a:gd name="T3" fmla="*/ 8 h 73"/>
                <a:gd name="T4" fmla="*/ 210 w 218"/>
                <a:gd name="T5" fmla="*/ 16 h 73"/>
                <a:gd name="T6" fmla="*/ 198 w 218"/>
                <a:gd name="T7" fmla="*/ 23 h 73"/>
                <a:gd name="T8" fmla="*/ 195 w 218"/>
                <a:gd name="T9" fmla="*/ 20 h 73"/>
                <a:gd name="T10" fmla="*/ 187 w 218"/>
                <a:gd name="T11" fmla="*/ 31 h 73"/>
                <a:gd name="T12" fmla="*/ 168 w 218"/>
                <a:gd name="T13" fmla="*/ 43 h 73"/>
                <a:gd name="T14" fmla="*/ 164 w 218"/>
                <a:gd name="T15" fmla="*/ 50 h 73"/>
                <a:gd name="T16" fmla="*/ 156 w 218"/>
                <a:gd name="T17" fmla="*/ 50 h 73"/>
                <a:gd name="T18" fmla="*/ 156 w 218"/>
                <a:gd name="T19" fmla="*/ 58 h 73"/>
                <a:gd name="T20" fmla="*/ 122 w 218"/>
                <a:gd name="T21" fmla="*/ 62 h 73"/>
                <a:gd name="T22" fmla="*/ 57 w 218"/>
                <a:gd name="T23" fmla="*/ 69 h 73"/>
                <a:gd name="T24" fmla="*/ 0 w 218"/>
                <a:gd name="T25" fmla="*/ 73 h 73"/>
                <a:gd name="T26" fmla="*/ 7 w 218"/>
                <a:gd name="T27" fmla="*/ 69 h 73"/>
                <a:gd name="T28" fmla="*/ 3 w 218"/>
                <a:gd name="T29" fmla="*/ 58 h 73"/>
                <a:gd name="T30" fmla="*/ 11 w 218"/>
                <a:gd name="T31" fmla="*/ 54 h 73"/>
                <a:gd name="T32" fmla="*/ 7 w 218"/>
                <a:gd name="T33" fmla="*/ 50 h 73"/>
                <a:gd name="T34" fmla="*/ 15 w 218"/>
                <a:gd name="T35" fmla="*/ 43 h 73"/>
                <a:gd name="T36" fmla="*/ 15 w 218"/>
                <a:gd name="T37" fmla="*/ 39 h 73"/>
                <a:gd name="T38" fmla="*/ 19 w 218"/>
                <a:gd name="T39" fmla="*/ 23 h 73"/>
                <a:gd name="T40" fmla="*/ 57 w 218"/>
                <a:gd name="T41" fmla="*/ 20 h 73"/>
                <a:gd name="T42" fmla="*/ 53 w 218"/>
                <a:gd name="T43" fmla="*/ 16 h 73"/>
                <a:gd name="T44" fmla="*/ 168 w 218"/>
                <a:gd name="T45" fmla="*/ 4 h 73"/>
                <a:gd name="T46" fmla="*/ 218 w 218"/>
                <a:gd name="T47" fmla="*/ 0 h 73"/>
                <a:gd name="T48" fmla="*/ 218 w 218"/>
                <a:gd name="T49" fmla="*/ 4 h 7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18" h="73">
                  <a:moveTo>
                    <a:pt x="218" y="0"/>
                  </a:moveTo>
                  <a:lnTo>
                    <a:pt x="218" y="8"/>
                  </a:lnTo>
                  <a:lnTo>
                    <a:pt x="210" y="16"/>
                  </a:lnTo>
                  <a:lnTo>
                    <a:pt x="198" y="23"/>
                  </a:lnTo>
                  <a:lnTo>
                    <a:pt x="195" y="20"/>
                  </a:lnTo>
                  <a:lnTo>
                    <a:pt x="187" y="31"/>
                  </a:lnTo>
                  <a:lnTo>
                    <a:pt x="168" y="43"/>
                  </a:lnTo>
                  <a:lnTo>
                    <a:pt x="164" y="50"/>
                  </a:lnTo>
                  <a:lnTo>
                    <a:pt x="156" y="50"/>
                  </a:lnTo>
                  <a:lnTo>
                    <a:pt x="156" y="58"/>
                  </a:lnTo>
                  <a:lnTo>
                    <a:pt x="122" y="62"/>
                  </a:lnTo>
                  <a:lnTo>
                    <a:pt x="57" y="69"/>
                  </a:lnTo>
                  <a:lnTo>
                    <a:pt x="0" y="73"/>
                  </a:lnTo>
                  <a:lnTo>
                    <a:pt x="7" y="69"/>
                  </a:lnTo>
                  <a:lnTo>
                    <a:pt x="3" y="58"/>
                  </a:lnTo>
                  <a:lnTo>
                    <a:pt x="11" y="54"/>
                  </a:lnTo>
                  <a:lnTo>
                    <a:pt x="7" y="50"/>
                  </a:lnTo>
                  <a:lnTo>
                    <a:pt x="15" y="43"/>
                  </a:lnTo>
                  <a:lnTo>
                    <a:pt x="15" y="39"/>
                  </a:lnTo>
                  <a:lnTo>
                    <a:pt x="19" y="23"/>
                  </a:lnTo>
                  <a:lnTo>
                    <a:pt x="57" y="20"/>
                  </a:lnTo>
                  <a:lnTo>
                    <a:pt x="53" y="16"/>
                  </a:lnTo>
                  <a:lnTo>
                    <a:pt x="168" y="4"/>
                  </a:lnTo>
                  <a:lnTo>
                    <a:pt x="218" y="0"/>
                  </a:lnTo>
                  <a:lnTo>
                    <a:pt x="218" y="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244" name="Freeform 247"/>
            <p:cNvSpPr>
              <a:spLocks/>
            </p:cNvSpPr>
            <p:nvPr/>
          </p:nvSpPr>
          <p:spPr bwMode="auto">
            <a:xfrm>
              <a:off x="1901" y="1685"/>
              <a:ext cx="359" cy="349"/>
            </a:xfrm>
            <a:custGeom>
              <a:avLst/>
              <a:gdLst>
                <a:gd name="T0" fmla="*/ 344 w 359"/>
                <a:gd name="T1" fmla="*/ 100 h 349"/>
                <a:gd name="T2" fmla="*/ 310 w 359"/>
                <a:gd name="T3" fmla="*/ 88 h 349"/>
                <a:gd name="T4" fmla="*/ 283 w 359"/>
                <a:gd name="T5" fmla="*/ 96 h 349"/>
                <a:gd name="T6" fmla="*/ 271 w 359"/>
                <a:gd name="T7" fmla="*/ 92 h 349"/>
                <a:gd name="T8" fmla="*/ 260 w 359"/>
                <a:gd name="T9" fmla="*/ 96 h 349"/>
                <a:gd name="T10" fmla="*/ 252 w 359"/>
                <a:gd name="T11" fmla="*/ 92 h 349"/>
                <a:gd name="T12" fmla="*/ 237 w 359"/>
                <a:gd name="T13" fmla="*/ 88 h 349"/>
                <a:gd name="T14" fmla="*/ 225 w 359"/>
                <a:gd name="T15" fmla="*/ 85 h 349"/>
                <a:gd name="T16" fmla="*/ 202 w 359"/>
                <a:gd name="T17" fmla="*/ 69 h 349"/>
                <a:gd name="T18" fmla="*/ 183 w 359"/>
                <a:gd name="T19" fmla="*/ 66 h 349"/>
                <a:gd name="T20" fmla="*/ 111 w 359"/>
                <a:gd name="T21" fmla="*/ 0 h 349"/>
                <a:gd name="T22" fmla="*/ 0 w 359"/>
                <a:gd name="T23" fmla="*/ 134 h 349"/>
                <a:gd name="T24" fmla="*/ 42 w 359"/>
                <a:gd name="T25" fmla="*/ 184 h 349"/>
                <a:gd name="T26" fmla="*/ 84 w 359"/>
                <a:gd name="T27" fmla="*/ 242 h 349"/>
                <a:gd name="T28" fmla="*/ 103 w 359"/>
                <a:gd name="T29" fmla="*/ 219 h 349"/>
                <a:gd name="T30" fmla="*/ 137 w 359"/>
                <a:gd name="T31" fmla="*/ 219 h 349"/>
                <a:gd name="T32" fmla="*/ 168 w 359"/>
                <a:gd name="T33" fmla="*/ 269 h 349"/>
                <a:gd name="T34" fmla="*/ 191 w 359"/>
                <a:gd name="T35" fmla="*/ 311 h 349"/>
                <a:gd name="T36" fmla="*/ 225 w 359"/>
                <a:gd name="T37" fmla="*/ 341 h 349"/>
                <a:gd name="T38" fmla="*/ 248 w 359"/>
                <a:gd name="T39" fmla="*/ 349 h 349"/>
                <a:gd name="T40" fmla="*/ 245 w 359"/>
                <a:gd name="T41" fmla="*/ 318 h 349"/>
                <a:gd name="T42" fmla="*/ 241 w 359"/>
                <a:gd name="T43" fmla="*/ 303 h 349"/>
                <a:gd name="T44" fmla="*/ 245 w 359"/>
                <a:gd name="T45" fmla="*/ 303 h 349"/>
                <a:gd name="T46" fmla="*/ 245 w 359"/>
                <a:gd name="T47" fmla="*/ 303 h 349"/>
                <a:gd name="T48" fmla="*/ 256 w 359"/>
                <a:gd name="T49" fmla="*/ 288 h 349"/>
                <a:gd name="T50" fmla="*/ 248 w 359"/>
                <a:gd name="T51" fmla="*/ 284 h 349"/>
                <a:gd name="T52" fmla="*/ 260 w 359"/>
                <a:gd name="T53" fmla="*/ 276 h 349"/>
                <a:gd name="T54" fmla="*/ 256 w 359"/>
                <a:gd name="T55" fmla="*/ 276 h 349"/>
                <a:gd name="T56" fmla="*/ 267 w 359"/>
                <a:gd name="T57" fmla="*/ 265 h 349"/>
                <a:gd name="T58" fmla="*/ 279 w 359"/>
                <a:gd name="T59" fmla="*/ 265 h 349"/>
                <a:gd name="T60" fmla="*/ 279 w 359"/>
                <a:gd name="T61" fmla="*/ 257 h 349"/>
                <a:gd name="T62" fmla="*/ 287 w 359"/>
                <a:gd name="T63" fmla="*/ 257 h 349"/>
                <a:gd name="T64" fmla="*/ 290 w 359"/>
                <a:gd name="T65" fmla="*/ 261 h 349"/>
                <a:gd name="T66" fmla="*/ 313 w 359"/>
                <a:gd name="T67" fmla="*/ 246 h 349"/>
                <a:gd name="T68" fmla="*/ 313 w 359"/>
                <a:gd name="T69" fmla="*/ 242 h 349"/>
                <a:gd name="T70" fmla="*/ 317 w 359"/>
                <a:gd name="T71" fmla="*/ 226 h 349"/>
                <a:gd name="T72" fmla="*/ 325 w 359"/>
                <a:gd name="T73" fmla="*/ 230 h 349"/>
                <a:gd name="T74" fmla="*/ 325 w 359"/>
                <a:gd name="T75" fmla="*/ 234 h 349"/>
                <a:gd name="T76" fmla="*/ 348 w 359"/>
                <a:gd name="T77" fmla="*/ 223 h 349"/>
                <a:gd name="T78" fmla="*/ 359 w 359"/>
                <a:gd name="T79" fmla="*/ 180 h 34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59" h="349">
                  <a:moveTo>
                    <a:pt x="344" y="150"/>
                  </a:moveTo>
                  <a:lnTo>
                    <a:pt x="344" y="100"/>
                  </a:lnTo>
                  <a:lnTo>
                    <a:pt x="332" y="96"/>
                  </a:lnTo>
                  <a:lnTo>
                    <a:pt x="310" y="88"/>
                  </a:lnTo>
                  <a:lnTo>
                    <a:pt x="287" y="92"/>
                  </a:lnTo>
                  <a:lnTo>
                    <a:pt x="283" y="96"/>
                  </a:lnTo>
                  <a:lnTo>
                    <a:pt x="275" y="88"/>
                  </a:lnTo>
                  <a:lnTo>
                    <a:pt x="271" y="92"/>
                  </a:lnTo>
                  <a:lnTo>
                    <a:pt x="264" y="88"/>
                  </a:lnTo>
                  <a:lnTo>
                    <a:pt x="260" y="96"/>
                  </a:lnTo>
                  <a:lnTo>
                    <a:pt x="260" y="88"/>
                  </a:lnTo>
                  <a:lnTo>
                    <a:pt x="252" y="92"/>
                  </a:lnTo>
                  <a:lnTo>
                    <a:pt x="245" y="85"/>
                  </a:lnTo>
                  <a:lnTo>
                    <a:pt x="237" y="88"/>
                  </a:lnTo>
                  <a:lnTo>
                    <a:pt x="233" y="81"/>
                  </a:lnTo>
                  <a:lnTo>
                    <a:pt x="225" y="85"/>
                  </a:lnTo>
                  <a:lnTo>
                    <a:pt x="206" y="77"/>
                  </a:lnTo>
                  <a:lnTo>
                    <a:pt x="202" y="69"/>
                  </a:lnTo>
                  <a:lnTo>
                    <a:pt x="191" y="73"/>
                  </a:lnTo>
                  <a:lnTo>
                    <a:pt x="183" y="66"/>
                  </a:lnTo>
                  <a:lnTo>
                    <a:pt x="187" y="4"/>
                  </a:lnTo>
                  <a:lnTo>
                    <a:pt x="111" y="0"/>
                  </a:lnTo>
                  <a:lnTo>
                    <a:pt x="99" y="142"/>
                  </a:lnTo>
                  <a:lnTo>
                    <a:pt x="0" y="134"/>
                  </a:lnTo>
                  <a:lnTo>
                    <a:pt x="4" y="142"/>
                  </a:lnTo>
                  <a:lnTo>
                    <a:pt x="42" y="184"/>
                  </a:lnTo>
                  <a:lnTo>
                    <a:pt x="53" y="219"/>
                  </a:lnTo>
                  <a:lnTo>
                    <a:pt x="84" y="242"/>
                  </a:lnTo>
                  <a:lnTo>
                    <a:pt x="95" y="234"/>
                  </a:lnTo>
                  <a:lnTo>
                    <a:pt x="103" y="219"/>
                  </a:lnTo>
                  <a:lnTo>
                    <a:pt x="115" y="215"/>
                  </a:lnTo>
                  <a:lnTo>
                    <a:pt x="137" y="219"/>
                  </a:lnTo>
                  <a:lnTo>
                    <a:pt x="157" y="242"/>
                  </a:lnTo>
                  <a:lnTo>
                    <a:pt x="168" y="269"/>
                  </a:lnTo>
                  <a:lnTo>
                    <a:pt x="191" y="292"/>
                  </a:lnTo>
                  <a:lnTo>
                    <a:pt x="191" y="311"/>
                  </a:lnTo>
                  <a:lnTo>
                    <a:pt x="199" y="330"/>
                  </a:lnTo>
                  <a:lnTo>
                    <a:pt x="225" y="341"/>
                  </a:lnTo>
                  <a:lnTo>
                    <a:pt x="241" y="341"/>
                  </a:lnTo>
                  <a:lnTo>
                    <a:pt x="248" y="349"/>
                  </a:lnTo>
                  <a:lnTo>
                    <a:pt x="256" y="345"/>
                  </a:lnTo>
                  <a:lnTo>
                    <a:pt x="245" y="318"/>
                  </a:lnTo>
                  <a:lnTo>
                    <a:pt x="248" y="303"/>
                  </a:lnTo>
                  <a:lnTo>
                    <a:pt x="241" y="303"/>
                  </a:lnTo>
                  <a:lnTo>
                    <a:pt x="241" y="295"/>
                  </a:lnTo>
                  <a:lnTo>
                    <a:pt x="245" y="303"/>
                  </a:lnTo>
                  <a:lnTo>
                    <a:pt x="245" y="295"/>
                  </a:lnTo>
                  <a:lnTo>
                    <a:pt x="245" y="303"/>
                  </a:lnTo>
                  <a:lnTo>
                    <a:pt x="248" y="303"/>
                  </a:lnTo>
                  <a:lnTo>
                    <a:pt x="256" y="288"/>
                  </a:lnTo>
                  <a:lnTo>
                    <a:pt x="252" y="292"/>
                  </a:lnTo>
                  <a:lnTo>
                    <a:pt x="248" y="284"/>
                  </a:lnTo>
                  <a:lnTo>
                    <a:pt x="256" y="284"/>
                  </a:lnTo>
                  <a:lnTo>
                    <a:pt x="260" y="276"/>
                  </a:lnTo>
                  <a:lnTo>
                    <a:pt x="256" y="280"/>
                  </a:lnTo>
                  <a:lnTo>
                    <a:pt x="256" y="276"/>
                  </a:lnTo>
                  <a:lnTo>
                    <a:pt x="267" y="272"/>
                  </a:lnTo>
                  <a:lnTo>
                    <a:pt x="267" y="265"/>
                  </a:lnTo>
                  <a:lnTo>
                    <a:pt x="271" y="269"/>
                  </a:lnTo>
                  <a:lnTo>
                    <a:pt x="279" y="265"/>
                  </a:lnTo>
                  <a:lnTo>
                    <a:pt x="271" y="257"/>
                  </a:lnTo>
                  <a:lnTo>
                    <a:pt x="279" y="257"/>
                  </a:lnTo>
                  <a:lnTo>
                    <a:pt x="275" y="261"/>
                  </a:lnTo>
                  <a:lnTo>
                    <a:pt x="287" y="257"/>
                  </a:lnTo>
                  <a:lnTo>
                    <a:pt x="283" y="261"/>
                  </a:lnTo>
                  <a:lnTo>
                    <a:pt x="290" y="261"/>
                  </a:lnTo>
                  <a:lnTo>
                    <a:pt x="279" y="269"/>
                  </a:lnTo>
                  <a:lnTo>
                    <a:pt x="313" y="246"/>
                  </a:lnTo>
                  <a:lnTo>
                    <a:pt x="310" y="249"/>
                  </a:lnTo>
                  <a:lnTo>
                    <a:pt x="313" y="242"/>
                  </a:lnTo>
                  <a:lnTo>
                    <a:pt x="321" y="238"/>
                  </a:lnTo>
                  <a:lnTo>
                    <a:pt x="317" y="226"/>
                  </a:lnTo>
                  <a:lnTo>
                    <a:pt x="325" y="223"/>
                  </a:lnTo>
                  <a:lnTo>
                    <a:pt x="325" y="230"/>
                  </a:lnTo>
                  <a:lnTo>
                    <a:pt x="332" y="230"/>
                  </a:lnTo>
                  <a:lnTo>
                    <a:pt x="325" y="234"/>
                  </a:lnTo>
                  <a:lnTo>
                    <a:pt x="352" y="226"/>
                  </a:lnTo>
                  <a:lnTo>
                    <a:pt x="348" y="223"/>
                  </a:lnTo>
                  <a:lnTo>
                    <a:pt x="352" y="215"/>
                  </a:lnTo>
                  <a:lnTo>
                    <a:pt x="359" y="180"/>
                  </a:lnTo>
                  <a:lnTo>
                    <a:pt x="344" y="150"/>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245" name="Freeform 248"/>
            <p:cNvSpPr>
              <a:spLocks/>
            </p:cNvSpPr>
            <p:nvPr/>
          </p:nvSpPr>
          <p:spPr bwMode="auto">
            <a:xfrm>
              <a:off x="1901" y="1685"/>
              <a:ext cx="359" cy="349"/>
            </a:xfrm>
            <a:custGeom>
              <a:avLst/>
              <a:gdLst>
                <a:gd name="T0" fmla="*/ 344 w 359"/>
                <a:gd name="T1" fmla="*/ 100 h 349"/>
                <a:gd name="T2" fmla="*/ 310 w 359"/>
                <a:gd name="T3" fmla="*/ 88 h 349"/>
                <a:gd name="T4" fmla="*/ 283 w 359"/>
                <a:gd name="T5" fmla="*/ 96 h 349"/>
                <a:gd name="T6" fmla="*/ 271 w 359"/>
                <a:gd name="T7" fmla="*/ 92 h 349"/>
                <a:gd name="T8" fmla="*/ 260 w 359"/>
                <a:gd name="T9" fmla="*/ 96 h 349"/>
                <a:gd name="T10" fmla="*/ 252 w 359"/>
                <a:gd name="T11" fmla="*/ 92 h 349"/>
                <a:gd name="T12" fmla="*/ 237 w 359"/>
                <a:gd name="T13" fmla="*/ 88 h 349"/>
                <a:gd name="T14" fmla="*/ 225 w 359"/>
                <a:gd name="T15" fmla="*/ 85 h 349"/>
                <a:gd name="T16" fmla="*/ 202 w 359"/>
                <a:gd name="T17" fmla="*/ 69 h 349"/>
                <a:gd name="T18" fmla="*/ 183 w 359"/>
                <a:gd name="T19" fmla="*/ 66 h 349"/>
                <a:gd name="T20" fmla="*/ 111 w 359"/>
                <a:gd name="T21" fmla="*/ 0 h 349"/>
                <a:gd name="T22" fmla="*/ 0 w 359"/>
                <a:gd name="T23" fmla="*/ 134 h 349"/>
                <a:gd name="T24" fmla="*/ 42 w 359"/>
                <a:gd name="T25" fmla="*/ 184 h 349"/>
                <a:gd name="T26" fmla="*/ 84 w 359"/>
                <a:gd name="T27" fmla="*/ 242 h 349"/>
                <a:gd name="T28" fmla="*/ 103 w 359"/>
                <a:gd name="T29" fmla="*/ 219 h 349"/>
                <a:gd name="T30" fmla="*/ 137 w 359"/>
                <a:gd name="T31" fmla="*/ 219 h 349"/>
                <a:gd name="T32" fmla="*/ 168 w 359"/>
                <a:gd name="T33" fmla="*/ 269 h 349"/>
                <a:gd name="T34" fmla="*/ 191 w 359"/>
                <a:gd name="T35" fmla="*/ 311 h 349"/>
                <a:gd name="T36" fmla="*/ 225 w 359"/>
                <a:gd name="T37" fmla="*/ 341 h 349"/>
                <a:gd name="T38" fmla="*/ 248 w 359"/>
                <a:gd name="T39" fmla="*/ 349 h 349"/>
                <a:gd name="T40" fmla="*/ 245 w 359"/>
                <a:gd name="T41" fmla="*/ 318 h 349"/>
                <a:gd name="T42" fmla="*/ 241 w 359"/>
                <a:gd name="T43" fmla="*/ 303 h 349"/>
                <a:gd name="T44" fmla="*/ 245 w 359"/>
                <a:gd name="T45" fmla="*/ 303 h 349"/>
                <a:gd name="T46" fmla="*/ 245 w 359"/>
                <a:gd name="T47" fmla="*/ 303 h 349"/>
                <a:gd name="T48" fmla="*/ 256 w 359"/>
                <a:gd name="T49" fmla="*/ 288 h 349"/>
                <a:gd name="T50" fmla="*/ 248 w 359"/>
                <a:gd name="T51" fmla="*/ 284 h 349"/>
                <a:gd name="T52" fmla="*/ 260 w 359"/>
                <a:gd name="T53" fmla="*/ 276 h 349"/>
                <a:gd name="T54" fmla="*/ 256 w 359"/>
                <a:gd name="T55" fmla="*/ 276 h 349"/>
                <a:gd name="T56" fmla="*/ 267 w 359"/>
                <a:gd name="T57" fmla="*/ 265 h 349"/>
                <a:gd name="T58" fmla="*/ 279 w 359"/>
                <a:gd name="T59" fmla="*/ 265 h 349"/>
                <a:gd name="T60" fmla="*/ 279 w 359"/>
                <a:gd name="T61" fmla="*/ 257 h 349"/>
                <a:gd name="T62" fmla="*/ 287 w 359"/>
                <a:gd name="T63" fmla="*/ 257 h 349"/>
                <a:gd name="T64" fmla="*/ 290 w 359"/>
                <a:gd name="T65" fmla="*/ 261 h 349"/>
                <a:gd name="T66" fmla="*/ 313 w 359"/>
                <a:gd name="T67" fmla="*/ 246 h 349"/>
                <a:gd name="T68" fmla="*/ 313 w 359"/>
                <a:gd name="T69" fmla="*/ 242 h 349"/>
                <a:gd name="T70" fmla="*/ 317 w 359"/>
                <a:gd name="T71" fmla="*/ 226 h 349"/>
                <a:gd name="T72" fmla="*/ 325 w 359"/>
                <a:gd name="T73" fmla="*/ 230 h 349"/>
                <a:gd name="T74" fmla="*/ 325 w 359"/>
                <a:gd name="T75" fmla="*/ 234 h 349"/>
                <a:gd name="T76" fmla="*/ 348 w 359"/>
                <a:gd name="T77" fmla="*/ 223 h 349"/>
                <a:gd name="T78" fmla="*/ 359 w 359"/>
                <a:gd name="T79" fmla="*/ 180 h 349"/>
                <a:gd name="T80" fmla="*/ 344 w 359"/>
                <a:gd name="T81" fmla="*/ 154 h 3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59" h="349">
                  <a:moveTo>
                    <a:pt x="344" y="150"/>
                  </a:moveTo>
                  <a:lnTo>
                    <a:pt x="344" y="100"/>
                  </a:lnTo>
                  <a:lnTo>
                    <a:pt x="332" y="96"/>
                  </a:lnTo>
                  <a:lnTo>
                    <a:pt x="310" y="88"/>
                  </a:lnTo>
                  <a:lnTo>
                    <a:pt x="287" y="92"/>
                  </a:lnTo>
                  <a:lnTo>
                    <a:pt x="283" y="96"/>
                  </a:lnTo>
                  <a:lnTo>
                    <a:pt x="275" y="88"/>
                  </a:lnTo>
                  <a:lnTo>
                    <a:pt x="271" y="92"/>
                  </a:lnTo>
                  <a:lnTo>
                    <a:pt x="264" y="88"/>
                  </a:lnTo>
                  <a:lnTo>
                    <a:pt x="260" y="96"/>
                  </a:lnTo>
                  <a:lnTo>
                    <a:pt x="260" y="88"/>
                  </a:lnTo>
                  <a:lnTo>
                    <a:pt x="252" y="92"/>
                  </a:lnTo>
                  <a:lnTo>
                    <a:pt x="245" y="85"/>
                  </a:lnTo>
                  <a:lnTo>
                    <a:pt x="237" y="88"/>
                  </a:lnTo>
                  <a:lnTo>
                    <a:pt x="233" y="81"/>
                  </a:lnTo>
                  <a:lnTo>
                    <a:pt x="225" y="85"/>
                  </a:lnTo>
                  <a:lnTo>
                    <a:pt x="206" y="77"/>
                  </a:lnTo>
                  <a:lnTo>
                    <a:pt x="202" y="69"/>
                  </a:lnTo>
                  <a:lnTo>
                    <a:pt x="191" y="73"/>
                  </a:lnTo>
                  <a:lnTo>
                    <a:pt x="183" y="66"/>
                  </a:lnTo>
                  <a:lnTo>
                    <a:pt x="187" y="4"/>
                  </a:lnTo>
                  <a:lnTo>
                    <a:pt x="111" y="0"/>
                  </a:lnTo>
                  <a:lnTo>
                    <a:pt x="99" y="142"/>
                  </a:lnTo>
                  <a:lnTo>
                    <a:pt x="0" y="134"/>
                  </a:lnTo>
                  <a:lnTo>
                    <a:pt x="4" y="142"/>
                  </a:lnTo>
                  <a:lnTo>
                    <a:pt x="42" y="184"/>
                  </a:lnTo>
                  <a:lnTo>
                    <a:pt x="53" y="219"/>
                  </a:lnTo>
                  <a:lnTo>
                    <a:pt x="84" y="242"/>
                  </a:lnTo>
                  <a:lnTo>
                    <a:pt x="95" y="234"/>
                  </a:lnTo>
                  <a:lnTo>
                    <a:pt x="103" y="219"/>
                  </a:lnTo>
                  <a:lnTo>
                    <a:pt x="115" y="215"/>
                  </a:lnTo>
                  <a:lnTo>
                    <a:pt x="137" y="219"/>
                  </a:lnTo>
                  <a:lnTo>
                    <a:pt x="157" y="242"/>
                  </a:lnTo>
                  <a:lnTo>
                    <a:pt x="168" y="269"/>
                  </a:lnTo>
                  <a:lnTo>
                    <a:pt x="191" y="292"/>
                  </a:lnTo>
                  <a:lnTo>
                    <a:pt x="191" y="311"/>
                  </a:lnTo>
                  <a:lnTo>
                    <a:pt x="199" y="330"/>
                  </a:lnTo>
                  <a:lnTo>
                    <a:pt x="225" y="341"/>
                  </a:lnTo>
                  <a:lnTo>
                    <a:pt x="241" y="341"/>
                  </a:lnTo>
                  <a:lnTo>
                    <a:pt x="248" y="349"/>
                  </a:lnTo>
                  <a:lnTo>
                    <a:pt x="256" y="345"/>
                  </a:lnTo>
                  <a:lnTo>
                    <a:pt x="245" y="318"/>
                  </a:lnTo>
                  <a:lnTo>
                    <a:pt x="248" y="303"/>
                  </a:lnTo>
                  <a:lnTo>
                    <a:pt x="241" y="303"/>
                  </a:lnTo>
                  <a:lnTo>
                    <a:pt x="241" y="295"/>
                  </a:lnTo>
                  <a:lnTo>
                    <a:pt x="245" y="303"/>
                  </a:lnTo>
                  <a:lnTo>
                    <a:pt x="245" y="295"/>
                  </a:lnTo>
                  <a:lnTo>
                    <a:pt x="245" y="303"/>
                  </a:lnTo>
                  <a:lnTo>
                    <a:pt x="248" y="303"/>
                  </a:lnTo>
                  <a:lnTo>
                    <a:pt x="256" y="288"/>
                  </a:lnTo>
                  <a:lnTo>
                    <a:pt x="252" y="292"/>
                  </a:lnTo>
                  <a:lnTo>
                    <a:pt x="248" y="284"/>
                  </a:lnTo>
                  <a:lnTo>
                    <a:pt x="256" y="284"/>
                  </a:lnTo>
                  <a:lnTo>
                    <a:pt x="260" y="276"/>
                  </a:lnTo>
                  <a:lnTo>
                    <a:pt x="256" y="280"/>
                  </a:lnTo>
                  <a:lnTo>
                    <a:pt x="256" y="276"/>
                  </a:lnTo>
                  <a:lnTo>
                    <a:pt x="267" y="272"/>
                  </a:lnTo>
                  <a:lnTo>
                    <a:pt x="267" y="265"/>
                  </a:lnTo>
                  <a:lnTo>
                    <a:pt x="271" y="269"/>
                  </a:lnTo>
                  <a:lnTo>
                    <a:pt x="279" y="265"/>
                  </a:lnTo>
                  <a:lnTo>
                    <a:pt x="271" y="257"/>
                  </a:lnTo>
                  <a:lnTo>
                    <a:pt x="279" y="257"/>
                  </a:lnTo>
                  <a:lnTo>
                    <a:pt x="275" y="261"/>
                  </a:lnTo>
                  <a:lnTo>
                    <a:pt x="287" y="257"/>
                  </a:lnTo>
                  <a:lnTo>
                    <a:pt x="283" y="261"/>
                  </a:lnTo>
                  <a:lnTo>
                    <a:pt x="290" y="261"/>
                  </a:lnTo>
                  <a:lnTo>
                    <a:pt x="279" y="269"/>
                  </a:lnTo>
                  <a:lnTo>
                    <a:pt x="313" y="246"/>
                  </a:lnTo>
                  <a:lnTo>
                    <a:pt x="310" y="249"/>
                  </a:lnTo>
                  <a:lnTo>
                    <a:pt x="313" y="242"/>
                  </a:lnTo>
                  <a:lnTo>
                    <a:pt x="321" y="238"/>
                  </a:lnTo>
                  <a:lnTo>
                    <a:pt x="317" y="226"/>
                  </a:lnTo>
                  <a:lnTo>
                    <a:pt x="325" y="223"/>
                  </a:lnTo>
                  <a:lnTo>
                    <a:pt x="325" y="230"/>
                  </a:lnTo>
                  <a:lnTo>
                    <a:pt x="332" y="230"/>
                  </a:lnTo>
                  <a:lnTo>
                    <a:pt x="325" y="234"/>
                  </a:lnTo>
                  <a:lnTo>
                    <a:pt x="352" y="226"/>
                  </a:lnTo>
                  <a:lnTo>
                    <a:pt x="348" y="223"/>
                  </a:lnTo>
                  <a:lnTo>
                    <a:pt x="352" y="215"/>
                  </a:lnTo>
                  <a:lnTo>
                    <a:pt x="359" y="180"/>
                  </a:lnTo>
                  <a:lnTo>
                    <a:pt x="344" y="150"/>
                  </a:lnTo>
                  <a:lnTo>
                    <a:pt x="344" y="15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246" name="Freeform 249"/>
            <p:cNvSpPr>
              <a:spLocks/>
            </p:cNvSpPr>
            <p:nvPr/>
          </p:nvSpPr>
          <p:spPr bwMode="auto">
            <a:xfrm>
              <a:off x="2153" y="1961"/>
              <a:ext cx="15" cy="31"/>
            </a:xfrm>
            <a:custGeom>
              <a:avLst/>
              <a:gdLst>
                <a:gd name="T0" fmla="*/ 15 w 15"/>
                <a:gd name="T1" fmla="*/ 0 h 31"/>
                <a:gd name="T2" fmla="*/ 0 w 15"/>
                <a:gd name="T3" fmla="*/ 31 h 31"/>
                <a:gd name="T4" fmla="*/ 4 w 15"/>
                <a:gd name="T5" fmla="*/ 16 h 31"/>
                <a:gd name="T6" fmla="*/ 15 w 15"/>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31">
                  <a:moveTo>
                    <a:pt x="15" y="0"/>
                  </a:moveTo>
                  <a:lnTo>
                    <a:pt x="0" y="31"/>
                  </a:lnTo>
                  <a:lnTo>
                    <a:pt x="4" y="16"/>
                  </a:lnTo>
                  <a:lnTo>
                    <a:pt x="15" y="0"/>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247" name="Freeform 250"/>
            <p:cNvSpPr>
              <a:spLocks/>
            </p:cNvSpPr>
            <p:nvPr/>
          </p:nvSpPr>
          <p:spPr bwMode="auto">
            <a:xfrm>
              <a:off x="2153" y="1961"/>
              <a:ext cx="15" cy="31"/>
            </a:xfrm>
            <a:custGeom>
              <a:avLst/>
              <a:gdLst>
                <a:gd name="T0" fmla="*/ 15 w 15"/>
                <a:gd name="T1" fmla="*/ 0 h 31"/>
                <a:gd name="T2" fmla="*/ 0 w 15"/>
                <a:gd name="T3" fmla="*/ 31 h 31"/>
                <a:gd name="T4" fmla="*/ 4 w 15"/>
                <a:gd name="T5" fmla="*/ 16 h 31"/>
                <a:gd name="T6" fmla="*/ 15 w 15"/>
                <a:gd name="T7" fmla="*/ 0 h 31"/>
                <a:gd name="T8" fmla="*/ 15 w 15"/>
                <a:gd name="T9" fmla="*/ 4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31">
                  <a:moveTo>
                    <a:pt x="15" y="0"/>
                  </a:moveTo>
                  <a:lnTo>
                    <a:pt x="0" y="31"/>
                  </a:lnTo>
                  <a:lnTo>
                    <a:pt x="4" y="16"/>
                  </a:lnTo>
                  <a:lnTo>
                    <a:pt x="15" y="0"/>
                  </a:lnTo>
                  <a:lnTo>
                    <a:pt x="15" y="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248" name="Freeform 251"/>
            <p:cNvSpPr>
              <a:spLocks/>
            </p:cNvSpPr>
            <p:nvPr/>
          </p:nvSpPr>
          <p:spPr bwMode="auto">
            <a:xfrm>
              <a:off x="1733" y="1471"/>
              <a:ext cx="145" cy="180"/>
            </a:xfrm>
            <a:custGeom>
              <a:avLst/>
              <a:gdLst>
                <a:gd name="T0" fmla="*/ 145 w 145"/>
                <a:gd name="T1" fmla="*/ 53 h 180"/>
                <a:gd name="T2" fmla="*/ 95 w 145"/>
                <a:gd name="T3" fmla="*/ 46 h 180"/>
                <a:gd name="T4" fmla="*/ 99 w 145"/>
                <a:gd name="T5" fmla="*/ 11 h 180"/>
                <a:gd name="T6" fmla="*/ 30 w 145"/>
                <a:gd name="T7" fmla="*/ 0 h 180"/>
                <a:gd name="T8" fmla="*/ 0 w 145"/>
                <a:gd name="T9" fmla="*/ 161 h 180"/>
                <a:gd name="T10" fmla="*/ 126 w 145"/>
                <a:gd name="T11" fmla="*/ 180 h 180"/>
                <a:gd name="T12" fmla="*/ 145 w 145"/>
                <a:gd name="T13" fmla="*/ 53 h 1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5" h="180">
                  <a:moveTo>
                    <a:pt x="145" y="53"/>
                  </a:moveTo>
                  <a:lnTo>
                    <a:pt x="95" y="46"/>
                  </a:lnTo>
                  <a:lnTo>
                    <a:pt x="99" y="11"/>
                  </a:lnTo>
                  <a:lnTo>
                    <a:pt x="30" y="0"/>
                  </a:lnTo>
                  <a:lnTo>
                    <a:pt x="0" y="161"/>
                  </a:lnTo>
                  <a:lnTo>
                    <a:pt x="126" y="180"/>
                  </a:lnTo>
                  <a:lnTo>
                    <a:pt x="145" y="53"/>
                  </a:lnTo>
                  <a:close/>
                </a:path>
              </a:pathLst>
            </a:custGeom>
            <a:solidFill>
              <a:srgbClr val="FF4500"/>
            </a:solidFill>
            <a:ln w="6350">
              <a:solidFill>
                <a:srgbClr val="FF4500"/>
              </a:solidFill>
              <a:prstDash val="solid"/>
              <a:round/>
              <a:headEnd/>
              <a:tailEnd/>
            </a:ln>
          </p:spPr>
          <p:txBody>
            <a:bodyPr/>
            <a:lstStyle/>
            <a:p>
              <a:endParaRPr lang="en-US" dirty="0"/>
            </a:p>
          </p:txBody>
        </p:sp>
        <p:sp>
          <p:nvSpPr>
            <p:cNvPr id="106249" name="Freeform 252"/>
            <p:cNvSpPr>
              <a:spLocks/>
            </p:cNvSpPr>
            <p:nvPr/>
          </p:nvSpPr>
          <p:spPr bwMode="auto">
            <a:xfrm>
              <a:off x="1733" y="1471"/>
              <a:ext cx="145" cy="180"/>
            </a:xfrm>
            <a:custGeom>
              <a:avLst/>
              <a:gdLst>
                <a:gd name="T0" fmla="*/ 145 w 145"/>
                <a:gd name="T1" fmla="*/ 53 h 180"/>
                <a:gd name="T2" fmla="*/ 95 w 145"/>
                <a:gd name="T3" fmla="*/ 46 h 180"/>
                <a:gd name="T4" fmla="*/ 99 w 145"/>
                <a:gd name="T5" fmla="*/ 11 h 180"/>
                <a:gd name="T6" fmla="*/ 30 w 145"/>
                <a:gd name="T7" fmla="*/ 0 h 180"/>
                <a:gd name="T8" fmla="*/ 0 w 145"/>
                <a:gd name="T9" fmla="*/ 161 h 180"/>
                <a:gd name="T10" fmla="*/ 126 w 145"/>
                <a:gd name="T11" fmla="*/ 180 h 180"/>
                <a:gd name="T12" fmla="*/ 145 w 145"/>
                <a:gd name="T13" fmla="*/ 53 h 180"/>
                <a:gd name="T14" fmla="*/ 145 w 145"/>
                <a:gd name="T15" fmla="*/ 57 h 1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5" h="180">
                  <a:moveTo>
                    <a:pt x="145" y="53"/>
                  </a:moveTo>
                  <a:lnTo>
                    <a:pt x="95" y="46"/>
                  </a:lnTo>
                  <a:lnTo>
                    <a:pt x="99" y="11"/>
                  </a:lnTo>
                  <a:lnTo>
                    <a:pt x="30" y="0"/>
                  </a:lnTo>
                  <a:lnTo>
                    <a:pt x="0" y="161"/>
                  </a:lnTo>
                  <a:lnTo>
                    <a:pt x="126" y="180"/>
                  </a:lnTo>
                  <a:lnTo>
                    <a:pt x="145" y="53"/>
                  </a:lnTo>
                  <a:lnTo>
                    <a:pt x="145" y="5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250" name="Freeform 253"/>
            <p:cNvSpPr>
              <a:spLocks/>
            </p:cNvSpPr>
            <p:nvPr/>
          </p:nvSpPr>
          <p:spPr bwMode="auto">
            <a:xfrm>
              <a:off x="2711" y="1344"/>
              <a:ext cx="39" cy="81"/>
            </a:xfrm>
            <a:custGeom>
              <a:avLst/>
              <a:gdLst>
                <a:gd name="T0" fmla="*/ 39 w 39"/>
                <a:gd name="T1" fmla="*/ 16 h 81"/>
                <a:gd name="T2" fmla="*/ 31 w 39"/>
                <a:gd name="T3" fmla="*/ 23 h 81"/>
                <a:gd name="T4" fmla="*/ 27 w 39"/>
                <a:gd name="T5" fmla="*/ 50 h 81"/>
                <a:gd name="T6" fmla="*/ 31 w 39"/>
                <a:gd name="T7" fmla="*/ 77 h 81"/>
                <a:gd name="T8" fmla="*/ 16 w 39"/>
                <a:gd name="T9" fmla="*/ 81 h 81"/>
                <a:gd name="T10" fmla="*/ 4 w 39"/>
                <a:gd name="T11" fmla="*/ 50 h 81"/>
                <a:gd name="T12" fmla="*/ 0 w 39"/>
                <a:gd name="T13" fmla="*/ 23 h 81"/>
                <a:gd name="T14" fmla="*/ 0 w 39"/>
                <a:gd name="T15" fmla="*/ 8 h 81"/>
                <a:gd name="T16" fmla="*/ 35 w 39"/>
                <a:gd name="T17" fmla="*/ 0 h 81"/>
                <a:gd name="T18" fmla="*/ 39 w 39"/>
                <a:gd name="T19" fmla="*/ 16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 h="81">
                  <a:moveTo>
                    <a:pt x="39" y="16"/>
                  </a:moveTo>
                  <a:lnTo>
                    <a:pt x="31" y="23"/>
                  </a:lnTo>
                  <a:lnTo>
                    <a:pt x="27" y="50"/>
                  </a:lnTo>
                  <a:lnTo>
                    <a:pt x="31" y="77"/>
                  </a:lnTo>
                  <a:lnTo>
                    <a:pt x="16" y="81"/>
                  </a:lnTo>
                  <a:lnTo>
                    <a:pt x="4" y="50"/>
                  </a:lnTo>
                  <a:lnTo>
                    <a:pt x="0" y="23"/>
                  </a:lnTo>
                  <a:lnTo>
                    <a:pt x="0" y="8"/>
                  </a:lnTo>
                  <a:lnTo>
                    <a:pt x="35" y="0"/>
                  </a:lnTo>
                  <a:lnTo>
                    <a:pt x="39" y="16"/>
                  </a:lnTo>
                  <a:close/>
                </a:path>
              </a:pathLst>
            </a:custGeom>
            <a:solidFill>
              <a:srgbClr val="FF8C00"/>
            </a:solidFill>
            <a:ln w="6350">
              <a:solidFill>
                <a:srgbClr val="FF8C00"/>
              </a:solidFill>
              <a:prstDash val="solid"/>
              <a:round/>
              <a:headEnd/>
              <a:tailEnd/>
            </a:ln>
          </p:spPr>
          <p:txBody>
            <a:bodyPr/>
            <a:lstStyle/>
            <a:p>
              <a:endParaRPr lang="en-US" dirty="0"/>
            </a:p>
          </p:txBody>
        </p:sp>
        <p:sp>
          <p:nvSpPr>
            <p:cNvPr id="106251" name="Freeform 254"/>
            <p:cNvSpPr>
              <a:spLocks/>
            </p:cNvSpPr>
            <p:nvPr/>
          </p:nvSpPr>
          <p:spPr bwMode="auto">
            <a:xfrm>
              <a:off x="2711" y="1344"/>
              <a:ext cx="39" cy="81"/>
            </a:xfrm>
            <a:custGeom>
              <a:avLst/>
              <a:gdLst>
                <a:gd name="T0" fmla="*/ 39 w 39"/>
                <a:gd name="T1" fmla="*/ 16 h 81"/>
                <a:gd name="T2" fmla="*/ 31 w 39"/>
                <a:gd name="T3" fmla="*/ 23 h 81"/>
                <a:gd name="T4" fmla="*/ 27 w 39"/>
                <a:gd name="T5" fmla="*/ 50 h 81"/>
                <a:gd name="T6" fmla="*/ 31 w 39"/>
                <a:gd name="T7" fmla="*/ 77 h 81"/>
                <a:gd name="T8" fmla="*/ 16 w 39"/>
                <a:gd name="T9" fmla="*/ 81 h 81"/>
                <a:gd name="T10" fmla="*/ 4 w 39"/>
                <a:gd name="T11" fmla="*/ 50 h 81"/>
                <a:gd name="T12" fmla="*/ 0 w 39"/>
                <a:gd name="T13" fmla="*/ 23 h 81"/>
                <a:gd name="T14" fmla="*/ 0 w 39"/>
                <a:gd name="T15" fmla="*/ 8 h 81"/>
                <a:gd name="T16" fmla="*/ 35 w 39"/>
                <a:gd name="T17" fmla="*/ 0 h 81"/>
                <a:gd name="T18" fmla="*/ 39 w 39"/>
                <a:gd name="T19" fmla="*/ 16 h 81"/>
                <a:gd name="T20" fmla="*/ 39 w 39"/>
                <a:gd name="T21" fmla="*/ 20 h 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 h="81">
                  <a:moveTo>
                    <a:pt x="39" y="16"/>
                  </a:moveTo>
                  <a:lnTo>
                    <a:pt x="31" y="23"/>
                  </a:lnTo>
                  <a:lnTo>
                    <a:pt x="27" y="50"/>
                  </a:lnTo>
                  <a:lnTo>
                    <a:pt x="31" y="77"/>
                  </a:lnTo>
                  <a:lnTo>
                    <a:pt x="16" y="81"/>
                  </a:lnTo>
                  <a:lnTo>
                    <a:pt x="4" y="50"/>
                  </a:lnTo>
                  <a:lnTo>
                    <a:pt x="0" y="23"/>
                  </a:lnTo>
                  <a:lnTo>
                    <a:pt x="0" y="8"/>
                  </a:lnTo>
                  <a:lnTo>
                    <a:pt x="35" y="0"/>
                  </a:lnTo>
                  <a:lnTo>
                    <a:pt x="39" y="16"/>
                  </a:lnTo>
                  <a:lnTo>
                    <a:pt x="39" y="2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252" name="Freeform 255"/>
            <p:cNvSpPr>
              <a:spLocks/>
            </p:cNvSpPr>
            <p:nvPr/>
          </p:nvSpPr>
          <p:spPr bwMode="auto">
            <a:xfrm>
              <a:off x="2509" y="1555"/>
              <a:ext cx="199" cy="111"/>
            </a:xfrm>
            <a:custGeom>
              <a:avLst/>
              <a:gdLst>
                <a:gd name="T0" fmla="*/ 191 w 199"/>
                <a:gd name="T1" fmla="*/ 69 h 111"/>
                <a:gd name="T2" fmla="*/ 183 w 199"/>
                <a:gd name="T3" fmla="*/ 69 h 111"/>
                <a:gd name="T4" fmla="*/ 183 w 199"/>
                <a:gd name="T5" fmla="*/ 73 h 111"/>
                <a:gd name="T6" fmla="*/ 180 w 199"/>
                <a:gd name="T7" fmla="*/ 77 h 111"/>
                <a:gd name="T8" fmla="*/ 180 w 199"/>
                <a:gd name="T9" fmla="*/ 69 h 111"/>
                <a:gd name="T10" fmla="*/ 168 w 199"/>
                <a:gd name="T11" fmla="*/ 65 h 111"/>
                <a:gd name="T12" fmla="*/ 168 w 199"/>
                <a:gd name="T13" fmla="*/ 61 h 111"/>
                <a:gd name="T14" fmla="*/ 180 w 199"/>
                <a:gd name="T15" fmla="*/ 73 h 111"/>
                <a:gd name="T16" fmla="*/ 183 w 199"/>
                <a:gd name="T17" fmla="*/ 65 h 111"/>
                <a:gd name="T18" fmla="*/ 176 w 199"/>
                <a:gd name="T19" fmla="*/ 61 h 111"/>
                <a:gd name="T20" fmla="*/ 180 w 199"/>
                <a:gd name="T21" fmla="*/ 61 h 111"/>
                <a:gd name="T22" fmla="*/ 176 w 199"/>
                <a:gd name="T23" fmla="*/ 54 h 111"/>
                <a:gd name="T24" fmla="*/ 183 w 199"/>
                <a:gd name="T25" fmla="*/ 58 h 111"/>
                <a:gd name="T26" fmla="*/ 183 w 199"/>
                <a:gd name="T27" fmla="*/ 54 h 111"/>
                <a:gd name="T28" fmla="*/ 176 w 199"/>
                <a:gd name="T29" fmla="*/ 54 h 111"/>
                <a:gd name="T30" fmla="*/ 180 w 199"/>
                <a:gd name="T31" fmla="*/ 50 h 111"/>
                <a:gd name="T32" fmla="*/ 172 w 199"/>
                <a:gd name="T33" fmla="*/ 50 h 111"/>
                <a:gd name="T34" fmla="*/ 160 w 199"/>
                <a:gd name="T35" fmla="*/ 38 h 111"/>
                <a:gd name="T36" fmla="*/ 180 w 199"/>
                <a:gd name="T37" fmla="*/ 50 h 111"/>
                <a:gd name="T38" fmla="*/ 180 w 199"/>
                <a:gd name="T39" fmla="*/ 38 h 111"/>
                <a:gd name="T40" fmla="*/ 172 w 199"/>
                <a:gd name="T41" fmla="*/ 38 h 111"/>
                <a:gd name="T42" fmla="*/ 168 w 199"/>
                <a:gd name="T43" fmla="*/ 35 h 111"/>
                <a:gd name="T44" fmla="*/ 160 w 199"/>
                <a:gd name="T45" fmla="*/ 35 h 111"/>
                <a:gd name="T46" fmla="*/ 149 w 199"/>
                <a:gd name="T47" fmla="*/ 31 h 111"/>
                <a:gd name="T48" fmla="*/ 149 w 199"/>
                <a:gd name="T49" fmla="*/ 19 h 111"/>
                <a:gd name="T50" fmla="*/ 153 w 199"/>
                <a:gd name="T51" fmla="*/ 12 h 111"/>
                <a:gd name="T52" fmla="*/ 134 w 199"/>
                <a:gd name="T53" fmla="*/ 0 h 111"/>
                <a:gd name="T54" fmla="*/ 134 w 199"/>
                <a:gd name="T55" fmla="*/ 8 h 111"/>
                <a:gd name="T56" fmla="*/ 118 w 199"/>
                <a:gd name="T57" fmla="*/ 0 h 111"/>
                <a:gd name="T58" fmla="*/ 118 w 199"/>
                <a:gd name="T59" fmla="*/ 8 h 111"/>
                <a:gd name="T60" fmla="*/ 111 w 199"/>
                <a:gd name="T61" fmla="*/ 23 h 111"/>
                <a:gd name="T62" fmla="*/ 107 w 199"/>
                <a:gd name="T63" fmla="*/ 23 h 111"/>
                <a:gd name="T64" fmla="*/ 99 w 199"/>
                <a:gd name="T65" fmla="*/ 38 h 111"/>
                <a:gd name="T66" fmla="*/ 92 w 199"/>
                <a:gd name="T67" fmla="*/ 35 h 111"/>
                <a:gd name="T68" fmla="*/ 76 w 199"/>
                <a:gd name="T69" fmla="*/ 73 h 111"/>
                <a:gd name="T70" fmla="*/ 46 w 199"/>
                <a:gd name="T71" fmla="*/ 84 h 111"/>
                <a:gd name="T72" fmla="*/ 38 w 199"/>
                <a:gd name="T73" fmla="*/ 77 h 111"/>
                <a:gd name="T74" fmla="*/ 11 w 199"/>
                <a:gd name="T75" fmla="*/ 107 h 111"/>
                <a:gd name="T76" fmla="*/ 0 w 199"/>
                <a:gd name="T77" fmla="*/ 111 h 111"/>
                <a:gd name="T78" fmla="*/ 50 w 199"/>
                <a:gd name="T79" fmla="*/ 107 h 111"/>
                <a:gd name="T80" fmla="*/ 191 w 199"/>
                <a:gd name="T81" fmla="*/ 81 h 111"/>
                <a:gd name="T82" fmla="*/ 195 w 199"/>
                <a:gd name="T83" fmla="*/ 81 h 111"/>
                <a:gd name="T84" fmla="*/ 191 w 199"/>
                <a:gd name="T85" fmla="*/ 77 h 111"/>
                <a:gd name="T86" fmla="*/ 195 w 199"/>
                <a:gd name="T87" fmla="*/ 81 h 111"/>
                <a:gd name="T88" fmla="*/ 195 w 199"/>
                <a:gd name="T89" fmla="*/ 77 h 111"/>
                <a:gd name="T90" fmla="*/ 199 w 199"/>
                <a:gd name="T91" fmla="*/ 81 h 111"/>
                <a:gd name="T92" fmla="*/ 191 w 199"/>
                <a:gd name="T93" fmla="*/ 69 h 11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99" h="111">
                  <a:moveTo>
                    <a:pt x="191" y="69"/>
                  </a:moveTo>
                  <a:lnTo>
                    <a:pt x="183" y="69"/>
                  </a:lnTo>
                  <a:lnTo>
                    <a:pt x="183" y="73"/>
                  </a:lnTo>
                  <a:lnTo>
                    <a:pt x="180" y="77"/>
                  </a:lnTo>
                  <a:lnTo>
                    <a:pt x="180" y="69"/>
                  </a:lnTo>
                  <a:lnTo>
                    <a:pt x="168" y="65"/>
                  </a:lnTo>
                  <a:lnTo>
                    <a:pt x="168" y="61"/>
                  </a:lnTo>
                  <a:lnTo>
                    <a:pt x="180" y="73"/>
                  </a:lnTo>
                  <a:lnTo>
                    <a:pt x="183" y="65"/>
                  </a:lnTo>
                  <a:lnTo>
                    <a:pt x="176" y="61"/>
                  </a:lnTo>
                  <a:lnTo>
                    <a:pt x="180" y="61"/>
                  </a:lnTo>
                  <a:lnTo>
                    <a:pt x="176" y="54"/>
                  </a:lnTo>
                  <a:lnTo>
                    <a:pt x="183" y="58"/>
                  </a:lnTo>
                  <a:lnTo>
                    <a:pt x="183" y="54"/>
                  </a:lnTo>
                  <a:lnTo>
                    <a:pt x="176" y="54"/>
                  </a:lnTo>
                  <a:lnTo>
                    <a:pt x="180" y="50"/>
                  </a:lnTo>
                  <a:lnTo>
                    <a:pt x="172" y="50"/>
                  </a:lnTo>
                  <a:lnTo>
                    <a:pt x="160" y="38"/>
                  </a:lnTo>
                  <a:lnTo>
                    <a:pt x="180" y="50"/>
                  </a:lnTo>
                  <a:lnTo>
                    <a:pt x="180" y="38"/>
                  </a:lnTo>
                  <a:lnTo>
                    <a:pt x="172" y="38"/>
                  </a:lnTo>
                  <a:lnTo>
                    <a:pt x="168" y="35"/>
                  </a:lnTo>
                  <a:lnTo>
                    <a:pt x="160" y="35"/>
                  </a:lnTo>
                  <a:lnTo>
                    <a:pt x="149" y="31"/>
                  </a:lnTo>
                  <a:lnTo>
                    <a:pt x="149" y="19"/>
                  </a:lnTo>
                  <a:lnTo>
                    <a:pt x="153" y="12"/>
                  </a:lnTo>
                  <a:lnTo>
                    <a:pt x="134" y="0"/>
                  </a:lnTo>
                  <a:lnTo>
                    <a:pt x="134" y="8"/>
                  </a:lnTo>
                  <a:lnTo>
                    <a:pt x="118" y="0"/>
                  </a:lnTo>
                  <a:lnTo>
                    <a:pt x="118" y="8"/>
                  </a:lnTo>
                  <a:lnTo>
                    <a:pt x="111" y="23"/>
                  </a:lnTo>
                  <a:lnTo>
                    <a:pt x="107" y="23"/>
                  </a:lnTo>
                  <a:lnTo>
                    <a:pt x="99" y="38"/>
                  </a:lnTo>
                  <a:lnTo>
                    <a:pt x="92" y="35"/>
                  </a:lnTo>
                  <a:lnTo>
                    <a:pt x="76" y="73"/>
                  </a:lnTo>
                  <a:lnTo>
                    <a:pt x="46" y="84"/>
                  </a:lnTo>
                  <a:lnTo>
                    <a:pt x="38" y="77"/>
                  </a:lnTo>
                  <a:lnTo>
                    <a:pt x="11" y="107"/>
                  </a:lnTo>
                  <a:lnTo>
                    <a:pt x="0" y="111"/>
                  </a:lnTo>
                  <a:lnTo>
                    <a:pt x="50" y="107"/>
                  </a:lnTo>
                  <a:lnTo>
                    <a:pt x="191" y="81"/>
                  </a:lnTo>
                  <a:lnTo>
                    <a:pt x="195" y="81"/>
                  </a:lnTo>
                  <a:lnTo>
                    <a:pt x="191" y="77"/>
                  </a:lnTo>
                  <a:lnTo>
                    <a:pt x="195" y="81"/>
                  </a:lnTo>
                  <a:lnTo>
                    <a:pt x="195" y="77"/>
                  </a:lnTo>
                  <a:lnTo>
                    <a:pt x="199" y="81"/>
                  </a:lnTo>
                  <a:lnTo>
                    <a:pt x="191" y="69"/>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253" name="Freeform 256"/>
            <p:cNvSpPr>
              <a:spLocks/>
            </p:cNvSpPr>
            <p:nvPr/>
          </p:nvSpPr>
          <p:spPr bwMode="auto">
            <a:xfrm>
              <a:off x="2509" y="1555"/>
              <a:ext cx="199" cy="111"/>
            </a:xfrm>
            <a:custGeom>
              <a:avLst/>
              <a:gdLst>
                <a:gd name="T0" fmla="*/ 191 w 199"/>
                <a:gd name="T1" fmla="*/ 69 h 111"/>
                <a:gd name="T2" fmla="*/ 183 w 199"/>
                <a:gd name="T3" fmla="*/ 69 h 111"/>
                <a:gd name="T4" fmla="*/ 183 w 199"/>
                <a:gd name="T5" fmla="*/ 73 h 111"/>
                <a:gd name="T6" fmla="*/ 180 w 199"/>
                <a:gd name="T7" fmla="*/ 77 h 111"/>
                <a:gd name="T8" fmla="*/ 180 w 199"/>
                <a:gd name="T9" fmla="*/ 69 h 111"/>
                <a:gd name="T10" fmla="*/ 168 w 199"/>
                <a:gd name="T11" fmla="*/ 65 h 111"/>
                <a:gd name="T12" fmla="*/ 168 w 199"/>
                <a:gd name="T13" fmla="*/ 61 h 111"/>
                <a:gd name="T14" fmla="*/ 180 w 199"/>
                <a:gd name="T15" fmla="*/ 73 h 111"/>
                <a:gd name="T16" fmla="*/ 183 w 199"/>
                <a:gd name="T17" fmla="*/ 65 h 111"/>
                <a:gd name="T18" fmla="*/ 176 w 199"/>
                <a:gd name="T19" fmla="*/ 61 h 111"/>
                <a:gd name="T20" fmla="*/ 180 w 199"/>
                <a:gd name="T21" fmla="*/ 61 h 111"/>
                <a:gd name="T22" fmla="*/ 176 w 199"/>
                <a:gd name="T23" fmla="*/ 54 h 111"/>
                <a:gd name="T24" fmla="*/ 183 w 199"/>
                <a:gd name="T25" fmla="*/ 58 h 111"/>
                <a:gd name="T26" fmla="*/ 183 w 199"/>
                <a:gd name="T27" fmla="*/ 54 h 111"/>
                <a:gd name="T28" fmla="*/ 176 w 199"/>
                <a:gd name="T29" fmla="*/ 54 h 111"/>
                <a:gd name="T30" fmla="*/ 180 w 199"/>
                <a:gd name="T31" fmla="*/ 50 h 111"/>
                <a:gd name="T32" fmla="*/ 172 w 199"/>
                <a:gd name="T33" fmla="*/ 50 h 111"/>
                <a:gd name="T34" fmla="*/ 160 w 199"/>
                <a:gd name="T35" fmla="*/ 38 h 111"/>
                <a:gd name="T36" fmla="*/ 180 w 199"/>
                <a:gd name="T37" fmla="*/ 50 h 111"/>
                <a:gd name="T38" fmla="*/ 180 w 199"/>
                <a:gd name="T39" fmla="*/ 38 h 111"/>
                <a:gd name="T40" fmla="*/ 172 w 199"/>
                <a:gd name="T41" fmla="*/ 38 h 111"/>
                <a:gd name="T42" fmla="*/ 168 w 199"/>
                <a:gd name="T43" fmla="*/ 35 h 111"/>
                <a:gd name="T44" fmla="*/ 160 w 199"/>
                <a:gd name="T45" fmla="*/ 35 h 111"/>
                <a:gd name="T46" fmla="*/ 149 w 199"/>
                <a:gd name="T47" fmla="*/ 31 h 111"/>
                <a:gd name="T48" fmla="*/ 149 w 199"/>
                <a:gd name="T49" fmla="*/ 19 h 111"/>
                <a:gd name="T50" fmla="*/ 153 w 199"/>
                <a:gd name="T51" fmla="*/ 12 h 111"/>
                <a:gd name="T52" fmla="*/ 134 w 199"/>
                <a:gd name="T53" fmla="*/ 0 h 111"/>
                <a:gd name="T54" fmla="*/ 134 w 199"/>
                <a:gd name="T55" fmla="*/ 8 h 111"/>
                <a:gd name="T56" fmla="*/ 118 w 199"/>
                <a:gd name="T57" fmla="*/ 0 h 111"/>
                <a:gd name="T58" fmla="*/ 118 w 199"/>
                <a:gd name="T59" fmla="*/ 8 h 111"/>
                <a:gd name="T60" fmla="*/ 111 w 199"/>
                <a:gd name="T61" fmla="*/ 23 h 111"/>
                <a:gd name="T62" fmla="*/ 107 w 199"/>
                <a:gd name="T63" fmla="*/ 23 h 111"/>
                <a:gd name="T64" fmla="*/ 99 w 199"/>
                <a:gd name="T65" fmla="*/ 38 h 111"/>
                <a:gd name="T66" fmla="*/ 92 w 199"/>
                <a:gd name="T67" fmla="*/ 35 h 111"/>
                <a:gd name="T68" fmla="*/ 76 w 199"/>
                <a:gd name="T69" fmla="*/ 73 h 111"/>
                <a:gd name="T70" fmla="*/ 46 w 199"/>
                <a:gd name="T71" fmla="*/ 84 h 111"/>
                <a:gd name="T72" fmla="*/ 38 w 199"/>
                <a:gd name="T73" fmla="*/ 77 h 111"/>
                <a:gd name="T74" fmla="*/ 11 w 199"/>
                <a:gd name="T75" fmla="*/ 107 h 111"/>
                <a:gd name="T76" fmla="*/ 0 w 199"/>
                <a:gd name="T77" fmla="*/ 111 h 111"/>
                <a:gd name="T78" fmla="*/ 50 w 199"/>
                <a:gd name="T79" fmla="*/ 107 h 111"/>
                <a:gd name="T80" fmla="*/ 191 w 199"/>
                <a:gd name="T81" fmla="*/ 81 h 111"/>
                <a:gd name="T82" fmla="*/ 195 w 199"/>
                <a:gd name="T83" fmla="*/ 81 h 111"/>
                <a:gd name="T84" fmla="*/ 191 w 199"/>
                <a:gd name="T85" fmla="*/ 77 h 111"/>
                <a:gd name="T86" fmla="*/ 195 w 199"/>
                <a:gd name="T87" fmla="*/ 81 h 111"/>
                <a:gd name="T88" fmla="*/ 195 w 199"/>
                <a:gd name="T89" fmla="*/ 77 h 111"/>
                <a:gd name="T90" fmla="*/ 199 w 199"/>
                <a:gd name="T91" fmla="*/ 81 h 111"/>
                <a:gd name="T92" fmla="*/ 191 w 199"/>
                <a:gd name="T93" fmla="*/ 69 h 111"/>
                <a:gd name="T94" fmla="*/ 191 w 199"/>
                <a:gd name="T95" fmla="*/ 73 h 11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99" h="111">
                  <a:moveTo>
                    <a:pt x="191" y="69"/>
                  </a:moveTo>
                  <a:lnTo>
                    <a:pt x="183" y="69"/>
                  </a:lnTo>
                  <a:lnTo>
                    <a:pt x="183" y="73"/>
                  </a:lnTo>
                  <a:lnTo>
                    <a:pt x="180" y="77"/>
                  </a:lnTo>
                  <a:lnTo>
                    <a:pt x="180" y="69"/>
                  </a:lnTo>
                  <a:lnTo>
                    <a:pt x="168" y="65"/>
                  </a:lnTo>
                  <a:lnTo>
                    <a:pt x="168" y="61"/>
                  </a:lnTo>
                  <a:lnTo>
                    <a:pt x="180" y="73"/>
                  </a:lnTo>
                  <a:lnTo>
                    <a:pt x="183" y="65"/>
                  </a:lnTo>
                  <a:lnTo>
                    <a:pt x="176" y="61"/>
                  </a:lnTo>
                  <a:lnTo>
                    <a:pt x="180" y="61"/>
                  </a:lnTo>
                  <a:lnTo>
                    <a:pt x="176" y="54"/>
                  </a:lnTo>
                  <a:lnTo>
                    <a:pt x="183" y="58"/>
                  </a:lnTo>
                  <a:lnTo>
                    <a:pt x="183" y="54"/>
                  </a:lnTo>
                  <a:lnTo>
                    <a:pt x="176" y="54"/>
                  </a:lnTo>
                  <a:lnTo>
                    <a:pt x="180" y="50"/>
                  </a:lnTo>
                  <a:lnTo>
                    <a:pt x="172" y="50"/>
                  </a:lnTo>
                  <a:lnTo>
                    <a:pt x="160" y="38"/>
                  </a:lnTo>
                  <a:lnTo>
                    <a:pt x="180" y="50"/>
                  </a:lnTo>
                  <a:lnTo>
                    <a:pt x="180" y="38"/>
                  </a:lnTo>
                  <a:lnTo>
                    <a:pt x="172" y="38"/>
                  </a:lnTo>
                  <a:lnTo>
                    <a:pt x="168" y="35"/>
                  </a:lnTo>
                  <a:lnTo>
                    <a:pt x="160" y="35"/>
                  </a:lnTo>
                  <a:lnTo>
                    <a:pt x="149" y="31"/>
                  </a:lnTo>
                  <a:lnTo>
                    <a:pt x="149" y="19"/>
                  </a:lnTo>
                  <a:lnTo>
                    <a:pt x="153" y="12"/>
                  </a:lnTo>
                  <a:lnTo>
                    <a:pt x="134" y="0"/>
                  </a:lnTo>
                  <a:lnTo>
                    <a:pt x="134" y="8"/>
                  </a:lnTo>
                  <a:lnTo>
                    <a:pt x="118" y="0"/>
                  </a:lnTo>
                  <a:lnTo>
                    <a:pt x="118" y="8"/>
                  </a:lnTo>
                  <a:lnTo>
                    <a:pt x="111" y="23"/>
                  </a:lnTo>
                  <a:lnTo>
                    <a:pt x="107" y="23"/>
                  </a:lnTo>
                  <a:lnTo>
                    <a:pt x="99" y="38"/>
                  </a:lnTo>
                  <a:lnTo>
                    <a:pt x="92" y="35"/>
                  </a:lnTo>
                  <a:lnTo>
                    <a:pt x="76" y="73"/>
                  </a:lnTo>
                  <a:lnTo>
                    <a:pt x="46" y="84"/>
                  </a:lnTo>
                  <a:lnTo>
                    <a:pt x="38" y="77"/>
                  </a:lnTo>
                  <a:lnTo>
                    <a:pt x="11" y="107"/>
                  </a:lnTo>
                  <a:lnTo>
                    <a:pt x="0" y="111"/>
                  </a:lnTo>
                  <a:lnTo>
                    <a:pt x="50" y="107"/>
                  </a:lnTo>
                  <a:lnTo>
                    <a:pt x="191" y="81"/>
                  </a:lnTo>
                  <a:lnTo>
                    <a:pt x="195" y="81"/>
                  </a:lnTo>
                  <a:lnTo>
                    <a:pt x="191" y="77"/>
                  </a:lnTo>
                  <a:lnTo>
                    <a:pt x="195" y="81"/>
                  </a:lnTo>
                  <a:lnTo>
                    <a:pt x="195" y="77"/>
                  </a:lnTo>
                  <a:lnTo>
                    <a:pt x="199" y="81"/>
                  </a:lnTo>
                  <a:lnTo>
                    <a:pt x="191" y="69"/>
                  </a:lnTo>
                  <a:lnTo>
                    <a:pt x="191" y="7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254" name="Freeform 257"/>
            <p:cNvSpPr>
              <a:spLocks/>
            </p:cNvSpPr>
            <p:nvPr/>
          </p:nvSpPr>
          <p:spPr bwMode="auto">
            <a:xfrm>
              <a:off x="2700" y="1586"/>
              <a:ext cx="8" cy="30"/>
            </a:xfrm>
            <a:custGeom>
              <a:avLst/>
              <a:gdLst>
                <a:gd name="T0" fmla="*/ 8 w 8"/>
                <a:gd name="T1" fmla="*/ 0 h 30"/>
                <a:gd name="T2" fmla="*/ 4 w 8"/>
                <a:gd name="T3" fmla="*/ 4 h 30"/>
                <a:gd name="T4" fmla="*/ 0 w 8"/>
                <a:gd name="T5" fmla="*/ 19 h 30"/>
                <a:gd name="T6" fmla="*/ 0 w 8"/>
                <a:gd name="T7" fmla="*/ 30 h 30"/>
                <a:gd name="T8" fmla="*/ 8 w 8"/>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30">
                  <a:moveTo>
                    <a:pt x="8" y="0"/>
                  </a:moveTo>
                  <a:lnTo>
                    <a:pt x="4" y="4"/>
                  </a:lnTo>
                  <a:lnTo>
                    <a:pt x="0" y="19"/>
                  </a:lnTo>
                  <a:lnTo>
                    <a:pt x="0" y="30"/>
                  </a:lnTo>
                  <a:lnTo>
                    <a:pt x="8" y="0"/>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255" name="Freeform 258"/>
            <p:cNvSpPr>
              <a:spLocks/>
            </p:cNvSpPr>
            <p:nvPr/>
          </p:nvSpPr>
          <p:spPr bwMode="auto">
            <a:xfrm>
              <a:off x="2700" y="1586"/>
              <a:ext cx="8" cy="30"/>
            </a:xfrm>
            <a:custGeom>
              <a:avLst/>
              <a:gdLst>
                <a:gd name="T0" fmla="*/ 8 w 8"/>
                <a:gd name="T1" fmla="*/ 0 h 30"/>
                <a:gd name="T2" fmla="*/ 4 w 8"/>
                <a:gd name="T3" fmla="*/ 4 h 30"/>
                <a:gd name="T4" fmla="*/ 0 w 8"/>
                <a:gd name="T5" fmla="*/ 19 h 30"/>
                <a:gd name="T6" fmla="*/ 0 w 8"/>
                <a:gd name="T7" fmla="*/ 30 h 30"/>
                <a:gd name="T8" fmla="*/ 8 w 8"/>
                <a:gd name="T9" fmla="*/ 0 h 30"/>
                <a:gd name="T10" fmla="*/ 8 w 8"/>
                <a:gd name="T11" fmla="*/ 4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30">
                  <a:moveTo>
                    <a:pt x="8" y="0"/>
                  </a:moveTo>
                  <a:lnTo>
                    <a:pt x="4" y="4"/>
                  </a:lnTo>
                  <a:lnTo>
                    <a:pt x="0" y="19"/>
                  </a:lnTo>
                  <a:lnTo>
                    <a:pt x="0" y="30"/>
                  </a:lnTo>
                  <a:lnTo>
                    <a:pt x="8" y="0"/>
                  </a:lnTo>
                  <a:lnTo>
                    <a:pt x="8" y="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256" name="Freeform 259"/>
            <p:cNvSpPr>
              <a:spLocks/>
            </p:cNvSpPr>
            <p:nvPr/>
          </p:nvSpPr>
          <p:spPr bwMode="auto">
            <a:xfrm>
              <a:off x="1572" y="1206"/>
              <a:ext cx="172" cy="127"/>
            </a:xfrm>
            <a:custGeom>
              <a:avLst/>
              <a:gdLst>
                <a:gd name="T0" fmla="*/ 153 w 172"/>
                <a:gd name="T1" fmla="*/ 115 h 127"/>
                <a:gd name="T2" fmla="*/ 172 w 172"/>
                <a:gd name="T3" fmla="*/ 31 h 127"/>
                <a:gd name="T4" fmla="*/ 50 w 172"/>
                <a:gd name="T5" fmla="*/ 0 h 127"/>
                <a:gd name="T6" fmla="*/ 53 w 172"/>
                <a:gd name="T7" fmla="*/ 16 h 127"/>
                <a:gd name="T8" fmla="*/ 46 w 172"/>
                <a:gd name="T9" fmla="*/ 20 h 127"/>
                <a:gd name="T10" fmla="*/ 53 w 172"/>
                <a:gd name="T11" fmla="*/ 23 h 127"/>
                <a:gd name="T12" fmla="*/ 50 w 172"/>
                <a:gd name="T13" fmla="*/ 27 h 127"/>
                <a:gd name="T14" fmla="*/ 50 w 172"/>
                <a:gd name="T15" fmla="*/ 31 h 127"/>
                <a:gd name="T16" fmla="*/ 53 w 172"/>
                <a:gd name="T17" fmla="*/ 35 h 127"/>
                <a:gd name="T18" fmla="*/ 46 w 172"/>
                <a:gd name="T19" fmla="*/ 43 h 127"/>
                <a:gd name="T20" fmla="*/ 46 w 172"/>
                <a:gd name="T21" fmla="*/ 54 h 127"/>
                <a:gd name="T22" fmla="*/ 30 w 172"/>
                <a:gd name="T23" fmla="*/ 58 h 127"/>
                <a:gd name="T24" fmla="*/ 27 w 172"/>
                <a:gd name="T25" fmla="*/ 58 h 127"/>
                <a:gd name="T26" fmla="*/ 34 w 172"/>
                <a:gd name="T27" fmla="*/ 50 h 127"/>
                <a:gd name="T28" fmla="*/ 34 w 172"/>
                <a:gd name="T29" fmla="*/ 58 h 127"/>
                <a:gd name="T30" fmla="*/ 38 w 172"/>
                <a:gd name="T31" fmla="*/ 50 h 127"/>
                <a:gd name="T32" fmla="*/ 42 w 172"/>
                <a:gd name="T33" fmla="*/ 46 h 127"/>
                <a:gd name="T34" fmla="*/ 38 w 172"/>
                <a:gd name="T35" fmla="*/ 46 h 127"/>
                <a:gd name="T36" fmla="*/ 42 w 172"/>
                <a:gd name="T37" fmla="*/ 39 h 127"/>
                <a:gd name="T38" fmla="*/ 46 w 172"/>
                <a:gd name="T39" fmla="*/ 43 h 127"/>
                <a:gd name="T40" fmla="*/ 46 w 172"/>
                <a:gd name="T41" fmla="*/ 35 h 127"/>
                <a:gd name="T42" fmla="*/ 30 w 172"/>
                <a:gd name="T43" fmla="*/ 46 h 127"/>
                <a:gd name="T44" fmla="*/ 34 w 172"/>
                <a:gd name="T45" fmla="*/ 50 h 127"/>
                <a:gd name="T46" fmla="*/ 27 w 172"/>
                <a:gd name="T47" fmla="*/ 50 h 127"/>
                <a:gd name="T48" fmla="*/ 38 w 172"/>
                <a:gd name="T49" fmla="*/ 35 h 127"/>
                <a:gd name="T50" fmla="*/ 42 w 172"/>
                <a:gd name="T51" fmla="*/ 27 h 127"/>
                <a:gd name="T52" fmla="*/ 38 w 172"/>
                <a:gd name="T53" fmla="*/ 31 h 127"/>
                <a:gd name="T54" fmla="*/ 34 w 172"/>
                <a:gd name="T55" fmla="*/ 23 h 127"/>
                <a:gd name="T56" fmla="*/ 19 w 172"/>
                <a:gd name="T57" fmla="*/ 20 h 127"/>
                <a:gd name="T58" fmla="*/ 4 w 172"/>
                <a:gd name="T59" fmla="*/ 8 h 127"/>
                <a:gd name="T60" fmla="*/ 4 w 172"/>
                <a:gd name="T61" fmla="*/ 54 h 127"/>
                <a:gd name="T62" fmla="*/ 8 w 172"/>
                <a:gd name="T63" fmla="*/ 58 h 127"/>
                <a:gd name="T64" fmla="*/ 4 w 172"/>
                <a:gd name="T65" fmla="*/ 58 h 127"/>
                <a:gd name="T66" fmla="*/ 4 w 172"/>
                <a:gd name="T67" fmla="*/ 62 h 127"/>
                <a:gd name="T68" fmla="*/ 8 w 172"/>
                <a:gd name="T69" fmla="*/ 66 h 127"/>
                <a:gd name="T70" fmla="*/ 0 w 172"/>
                <a:gd name="T71" fmla="*/ 73 h 127"/>
                <a:gd name="T72" fmla="*/ 0 w 172"/>
                <a:gd name="T73" fmla="*/ 66 h 127"/>
                <a:gd name="T74" fmla="*/ 0 w 172"/>
                <a:gd name="T75" fmla="*/ 77 h 127"/>
                <a:gd name="T76" fmla="*/ 8 w 172"/>
                <a:gd name="T77" fmla="*/ 81 h 127"/>
                <a:gd name="T78" fmla="*/ 11 w 172"/>
                <a:gd name="T79" fmla="*/ 81 h 127"/>
                <a:gd name="T80" fmla="*/ 15 w 172"/>
                <a:gd name="T81" fmla="*/ 85 h 127"/>
                <a:gd name="T82" fmla="*/ 23 w 172"/>
                <a:gd name="T83" fmla="*/ 89 h 127"/>
                <a:gd name="T84" fmla="*/ 19 w 172"/>
                <a:gd name="T85" fmla="*/ 104 h 127"/>
                <a:gd name="T86" fmla="*/ 30 w 172"/>
                <a:gd name="T87" fmla="*/ 112 h 127"/>
                <a:gd name="T88" fmla="*/ 42 w 172"/>
                <a:gd name="T89" fmla="*/ 108 h 127"/>
                <a:gd name="T90" fmla="*/ 53 w 172"/>
                <a:gd name="T91" fmla="*/ 115 h 127"/>
                <a:gd name="T92" fmla="*/ 107 w 172"/>
                <a:gd name="T93" fmla="*/ 115 h 127"/>
                <a:gd name="T94" fmla="*/ 153 w 172"/>
                <a:gd name="T95" fmla="*/ 127 h 127"/>
                <a:gd name="T96" fmla="*/ 153 w 172"/>
                <a:gd name="T97" fmla="*/ 115 h 1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72" h="127">
                  <a:moveTo>
                    <a:pt x="153" y="115"/>
                  </a:moveTo>
                  <a:lnTo>
                    <a:pt x="172" y="31"/>
                  </a:lnTo>
                  <a:lnTo>
                    <a:pt x="50" y="0"/>
                  </a:lnTo>
                  <a:lnTo>
                    <a:pt x="53" y="16"/>
                  </a:lnTo>
                  <a:lnTo>
                    <a:pt x="46" y="20"/>
                  </a:lnTo>
                  <a:lnTo>
                    <a:pt x="53" y="23"/>
                  </a:lnTo>
                  <a:lnTo>
                    <a:pt x="50" y="27"/>
                  </a:lnTo>
                  <a:lnTo>
                    <a:pt x="50" y="31"/>
                  </a:lnTo>
                  <a:lnTo>
                    <a:pt x="53" y="35"/>
                  </a:lnTo>
                  <a:lnTo>
                    <a:pt x="46" y="43"/>
                  </a:lnTo>
                  <a:lnTo>
                    <a:pt x="46" y="54"/>
                  </a:lnTo>
                  <a:lnTo>
                    <a:pt x="30" y="58"/>
                  </a:lnTo>
                  <a:lnTo>
                    <a:pt x="27" y="58"/>
                  </a:lnTo>
                  <a:lnTo>
                    <a:pt x="34" y="50"/>
                  </a:lnTo>
                  <a:lnTo>
                    <a:pt x="34" y="58"/>
                  </a:lnTo>
                  <a:lnTo>
                    <a:pt x="38" y="50"/>
                  </a:lnTo>
                  <a:lnTo>
                    <a:pt x="42" y="46"/>
                  </a:lnTo>
                  <a:lnTo>
                    <a:pt x="38" y="46"/>
                  </a:lnTo>
                  <a:lnTo>
                    <a:pt x="42" y="39"/>
                  </a:lnTo>
                  <a:lnTo>
                    <a:pt x="46" y="43"/>
                  </a:lnTo>
                  <a:lnTo>
                    <a:pt x="46" y="35"/>
                  </a:lnTo>
                  <a:lnTo>
                    <a:pt x="30" y="46"/>
                  </a:lnTo>
                  <a:lnTo>
                    <a:pt x="34" y="50"/>
                  </a:lnTo>
                  <a:lnTo>
                    <a:pt x="27" y="50"/>
                  </a:lnTo>
                  <a:lnTo>
                    <a:pt x="38" y="35"/>
                  </a:lnTo>
                  <a:lnTo>
                    <a:pt x="42" y="27"/>
                  </a:lnTo>
                  <a:lnTo>
                    <a:pt x="38" y="31"/>
                  </a:lnTo>
                  <a:lnTo>
                    <a:pt x="34" y="23"/>
                  </a:lnTo>
                  <a:lnTo>
                    <a:pt x="19" y="20"/>
                  </a:lnTo>
                  <a:lnTo>
                    <a:pt x="4" y="8"/>
                  </a:lnTo>
                  <a:lnTo>
                    <a:pt x="4" y="54"/>
                  </a:lnTo>
                  <a:lnTo>
                    <a:pt x="8" y="58"/>
                  </a:lnTo>
                  <a:lnTo>
                    <a:pt x="4" y="58"/>
                  </a:lnTo>
                  <a:lnTo>
                    <a:pt x="4" y="62"/>
                  </a:lnTo>
                  <a:lnTo>
                    <a:pt x="8" y="66"/>
                  </a:lnTo>
                  <a:lnTo>
                    <a:pt x="0" y="73"/>
                  </a:lnTo>
                  <a:lnTo>
                    <a:pt x="0" y="66"/>
                  </a:lnTo>
                  <a:lnTo>
                    <a:pt x="0" y="77"/>
                  </a:lnTo>
                  <a:lnTo>
                    <a:pt x="8" y="81"/>
                  </a:lnTo>
                  <a:lnTo>
                    <a:pt x="11" y="81"/>
                  </a:lnTo>
                  <a:lnTo>
                    <a:pt x="15" y="85"/>
                  </a:lnTo>
                  <a:lnTo>
                    <a:pt x="23" y="89"/>
                  </a:lnTo>
                  <a:lnTo>
                    <a:pt x="19" y="104"/>
                  </a:lnTo>
                  <a:lnTo>
                    <a:pt x="30" y="112"/>
                  </a:lnTo>
                  <a:lnTo>
                    <a:pt x="42" y="108"/>
                  </a:lnTo>
                  <a:lnTo>
                    <a:pt x="53" y="115"/>
                  </a:lnTo>
                  <a:lnTo>
                    <a:pt x="107" y="115"/>
                  </a:lnTo>
                  <a:lnTo>
                    <a:pt x="153" y="127"/>
                  </a:lnTo>
                  <a:lnTo>
                    <a:pt x="153" y="115"/>
                  </a:lnTo>
                  <a:close/>
                </a:path>
              </a:pathLst>
            </a:custGeom>
            <a:solidFill>
              <a:srgbClr val="FF4500"/>
            </a:solidFill>
            <a:ln w="6350">
              <a:solidFill>
                <a:srgbClr val="FF4500"/>
              </a:solidFill>
              <a:prstDash val="solid"/>
              <a:round/>
              <a:headEnd/>
              <a:tailEnd/>
            </a:ln>
          </p:spPr>
          <p:txBody>
            <a:bodyPr/>
            <a:lstStyle/>
            <a:p>
              <a:endParaRPr lang="en-US" dirty="0"/>
            </a:p>
          </p:txBody>
        </p:sp>
        <p:sp>
          <p:nvSpPr>
            <p:cNvPr id="106257" name="Freeform 260"/>
            <p:cNvSpPr>
              <a:spLocks/>
            </p:cNvSpPr>
            <p:nvPr/>
          </p:nvSpPr>
          <p:spPr bwMode="auto">
            <a:xfrm>
              <a:off x="1572" y="1206"/>
              <a:ext cx="172" cy="127"/>
            </a:xfrm>
            <a:custGeom>
              <a:avLst/>
              <a:gdLst>
                <a:gd name="T0" fmla="*/ 153 w 172"/>
                <a:gd name="T1" fmla="*/ 115 h 127"/>
                <a:gd name="T2" fmla="*/ 172 w 172"/>
                <a:gd name="T3" fmla="*/ 31 h 127"/>
                <a:gd name="T4" fmla="*/ 50 w 172"/>
                <a:gd name="T5" fmla="*/ 0 h 127"/>
                <a:gd name="T6" fmla="*/ 53 w 172"/>
                <a:gd name="T7" fmla="*/ 16 h 127"/>
                <a:gd name="T8" fmla="*/ 46 w 172"/>
                <a:gd name="T9" fmla="*/ 20 h 127"/>
                <a:gd name="T10" fmla="*/ 53 w 172"/>
                <a:gd name="T11" fmla="*/ 23 h 127"/>
                <a:gd name="T12" fmla="*/ 50 w 172"/>
                <a:gd name="T13" fmla="*/ 27 h 127"/>
                <a:gd name="T14" fmla="*/ 50 w 172"/>
                <a:gd name="T15" fmla="*/ 31 h 127"/>
                <a:gd name="T16" fmla="*/ 53 w 172"/>
                <a:gd name="T17" fmla="*/ 35 h 127"/>
                <a:gd name="T18" fmla="*/ 46 w 172"/>
                <a:gd name="T19" fmla="*/ 43 h 127"/>
                <a:gd name="T20" fmla="*/ 46 w 172"/>
                <a:gd name="T21" fmla="*/ 54 h 127"/>
                <a:gd name="T22" fmla="*/ 30 w 172"/>
                <a:gd name="T23" fmla="*/ 58 h 127"/>
                <a:gd name="T24" fmla="*/ 27 w 172"/>
                <a:gd name="T25" fmla="*/ 58 h 127"/>
                <a:gd name="T26" fmla="*/ 34 w 172"/>
                <a:gd name="T27" fmla="*/ 50 h 127"/>
                <a:gd name="T28" fmla="*/ 34 w 172"/>
                <a:gd name="T29" fmla="*/ 58 h 127"/>
                <a:gd name="T30" fmla="*/ 38 w 172"/>
                <a:gd name="T31" fmla="*/ 50 h 127"/>
                <a:gd name="T32" fmla="*/ 42 w 172"/>
                <a:gd name="T33" fmla="*/ 46 h 127"/>
                <a:gd name="T34" fmla="*/ 38 w 172"/>
                <a:gd name="T35" fmla="*/ 46 h 127"/>
                <a:gd name="T36" fmla="*/ 42 w 172"/>
                <a:gd name="T37" fmla="*/ 39 h 127"/>
                <a:gd name="T38" fmla="*/ 46 w 172"/>
                <a:gd name="T39" fmla="*/ 43 h 127"/>
                <a:gd name="T40" fmla="*/ 46 w 172"/>
                <a:gd name="T41" fmla="*/ 35 h 127"/>
                <a:gd name="T42" fmla="*/ 30 w 172"/>
                <a:gd name="T43" fmla="*/ 46 h 127"/>
                <a:gd name="T44" fmla="*/ 34 w 172"/>
                <a:gd name="T45" fmla="*/ 50 h 127"/>
                <a:gd name="T46" fmla="*/ 27 w 172"/>
                <a:gd name="T47" fmla="*/ 50 h 127"/>
                <a:gd name="T48" fmla="*/ 38 w 172"/>
                <a:gd name="T49" fmla="*/ 35 h 127"/>
                <a:gd name="T50" fmla="*/ 42 w 172"/>
                <a:gd name="T51" fmla="*/ 27 h 127"/>
                <a:gd name="T52" fmla="*/ 38 w 172"/>
                <a:gd name="T53" fmla="*/ 31 h 127"/>
                <a:gd name="T54" fmla="*/ 34 w 172"/>
                <a:gd name="T55" fmla="*/ 23 h 127"/>
                <a:gd name="T56" fmla="*/ 19 w 172"/>
                <a:gd name="T57" fmla="*/ 20 h 127"/>
                <a:gd name="T58" fmla="*/ 4 w 172"/>
                <a:gd name="T59" fmla="*/ 8 h 127"/>
                <a:gd name="T60" fmla="*/ 4 w 172"/>
                <a:gd name="T61" fmla="*/ 54 h 127"/>
                <a:gd name="T62" fmla="*/ 8 w 172"/>
                <a:gd name="T63" fmla="*/ 58 h 127"/>
                <a:gd name="T64" fmla="*/ 4 w 172"/>
                <a:gd name="T65" fmla="*/ 58 h 127"/>
                <a:gd name="T66" fmla="*/ 4 w 172"/>
                <a:gd name="T67" fmla="*/ 62 h 127"/>
                <a:gd name="T68" fmla="*/ 8 w 172"/>
                <a:gd name="T69" fmla="*/ 66 h 127"/>
                <a:gd name="T70" fmla="*/ 0 w 172"/>
                <a:gd name="T71" fmla="*/ 73 h 127"/>
                <a:gd name="T72" fmla="*/ 0 w 172"/>
                <a:gd name="T73" fmla="*/ 66 h 127"/>
                <a:gd name="T74" fmla="*/ 0 w 172"/>
                <a:gd name="T75" fmla="*/ 77 h 127"/>
                <a:gd name="T76" fmla="*/ 8 w 172"/>
                <a:gd name="T77" fmla="*/ 81 h 127"/>
                <a:gd name="T78" fmla="*/ 11 w 172"/>
                <a:gd name="T79" fmla="*/ 81 h 127"/>
                <a:gd name="T80" fmla="*/ 15 w 172"/>
                <a:gd name="T81" fmla="*/ 85 h 127"/>
                <a:gd name="T82" fmla="*/ 23 w 172"/>
                <a:gd name="T83" fmla="*/ 89 h 127"/>
                <a:gd name="T84" fmla="*/ 19 w 172"/>
                <a:gd name="T85" fmla="*/ 104 h 127"/>
                <a:gd name="T86" fmla="*/ 30 w 172"/>
                <a:gd name="T87" fmla="*/ 112 h 127"/>
                <a:gd name="T88" fmla="*/ 42 w 172"/>
                <a:gd name="T89" fmla="*/ 108 h 127"/>
                <a:gd name="T90" fmla="*/ 53 w 172"/>
                <a:gd name="T91" fmla="*/ 115 h 127"/>
                <a:gd name="T92" fmla="*/ 107 w 172"/>
                <a:gd name="T93" fmla="*/ 115 h 127"/>
                <a:gd name="T94" fmla="*/ 153 w 172"/>
                <a:gd name="T95" fmla="*/ 127 h 127"/>
                <a:gd name="T96" fmla="*/ 153 w 172"/>
                <a:gd name="T97" fmla="*/ 115 h 127"/>
                <a:gd name="T98" fmla="*/ 153 w 172"/>
                <a:gd name="T99" fmla="*/ 119 h 12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72" h="127">
                  <a:moveTo>
                    <a:pt x="153" y="115"/>
                  </a:moveTo>
                  <a:lnTo>
                    <a:pt x="172" y="31"/>
                  </a:lnTo>
                  <a:lnTo>
                    <a:pt x="50" y="0"/>
                  </a:lnTo>
                  <a:lnTo>
                    <a:pt x="53" y="16"/>
                  </a:lnTo>
                  <a:lnTo>
                    <a:pt x="46" y="20"/>
                  </a:lnTo>
                  <a:lnTo>
                    <a:pt x="53" y="23"/>
                  </a:lnTo>
                  <a:lnTo>
                    <a:pt x="50" y="27"/>
                  </a:lnTo>
                  <a:lnTo>
                    <a:pt x="50" y="31"/>
                  </a:lnTo>
                  <a:lnTo>
                    <a:pt x="53" y="35"/>
                  </a:lnTo>
                  <a:lnTo>
                    <a:pt x="46" y="43"/>
                  </a:lnTo>
                  <a:lnTo>
                    <a:pt x="46" y="54"/>
                  </a:lnTo>
                  <a:lnTo>
                    <a:pt x="30" y="58"/>
                  </a:lnTo>
                  <a:lnTo>
                    <a:pt x="27" y="58"/>
                  </a:lnTo>
                  <a:lnTo>
                    <a:pt x="34" y="50"/>
                  </a:lnTo>
                  <a:lnTo>
                    <a:pt x="34" y="58"/>
                  </a:lnTo>
                  <a:lnTo>
                    <a:pt x="38" y="50"/>
                  </a:lnTo>
                  <a:lnTo>
                    <a:pt x="42" y="46"/>
                  </a:lnTo>
                  <a:lnTo>
                    <a:pt x="38" y="46"/>
                  </a:lnTo>
                  <a:lnTo>
                    <a:pt x="42" y="39"/>
                  </a:lnTo>
                  <a:lnTo>
                    <a:pt x="46" y="43"/>
                  </a:lnTo>
                  <a:lnTo>
                    <a:pt x="46" y="35"/>
                  </a:lnTo>
                  <a:lnTo>
                    <a:pt x="30" y="46"/>
                  </a:lnTo>
                  <a:lnTo>
                    <a:pt x="34" y="50"/>
                  </a:lnTo>
                  <a:lnTo>
                    <a:pt x="27" y="50"/>
                  </a:lnTo>
                  <a:lnTo>
                    <a:pt x="38" y="35"/>
                  </a:lnTo>
                  <a:lnTo>
                    <a:pt x="42" y="27"/>
                  </a:lnTo>
                  <a:lnTo>
                    <a:pt x="38" y="31"/>
                  </a:lnTo>
                  <a:lnTo>
                    <a:pt x="34" y="23"/>
                  </a:lnTo>
                  <a:lnTo>
                    <a:pt x="19" y="20"/>
                  </a:lnTo>
                  <a:lnTo>
                    <a:pt x="4" y="8"/>
                  </a:lnTo>
                  <a:lnTo>
                    <a:pt x="4" y="54"/>
                  </a:lnTo>
                  <a:lnTo>
                    <a:pt x="8" y="58"/>
                  </a:lnTo>
                  <a:lnTo>
                    <a:pt x="4" y="58"/>
                  </a:lnTo>
                  <a:lnTo>
                    <a:pt x="4" y="62"/>
                  </a:lnTo>
                  <a:lnTo>
                    <a:pt x="8" y="66"/>
                  </a:lnTo>
                  <a:lnTo>
                    <a:pt x="0" y="73"/>
                  </a:lnTo>
                  <a:lnTo>
                    <a:pt x="0" y="66"/>
                  </a:lnTo>
                  <a:lnTo>
                    <a:pt x="0" y="77"/>
                  </a:lnTo>
                  <a:lnTo>
                    <a:pt x="8" y="81"/>
                  </a:lnTo>
                  <a:lnTo>
                    <a:pt x="11" y="81"/>
                  </a:lnTo>
                  <a:lnTo>
                    <a:pt x="15" y="85"/>
                  </a:lnTo>
                  <a:lnTo>
                    <a:pt x="23" y="89"/>
                  </a:lnTo>
                  <a:lnTo>
                    <a:pt x="19" y="104"/>
                  </a:lnTo>
                  <a:lnTo>
                    <a:pt x="30" y="112"/>
                  </a:lnTo>
                  <a:lnTo>
                    <a:pt x="42" y="108"/>
                  </a:lnTo>
                  <a:lnTo>
                    <a:pt x="53" y="115"/>
                  </a:lnTo>
                  <a:lnTo>
                    <a:pt x="107" y="115"/>
                  </a:lnTo>
                  <a:lnTo>
                    <a:pt x="153" y="127"/>
                  </a:lnTo>
                  <a:lnTo>
                    <a:pt x="153" y="115"/>
                  </a:lnTo>
                  <a:lnTo>
                    <a:pt x="153" y="119"/>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258" name="Freeform 261"/>
            <p:cNvSpPr>
              <a:spLocks/>
            </p:cNvSpPr>
            <p:nvPr/>
          </p:nvSpPr>
          <p:spPr bwMode="auto">
            <a:xfrm>
              <a:off x="2528" y="1528"/>
              <a:ext cx="115" cy="111"/>
            </a:xfrm>
            <a:custGeom>
              <a:avLst/>
              <a:gdLst>
                <a:gd name="T0" fmla="*/ 115 w 115"/>
                <a:gd name="T1" fmla="*/ 35 h 111"/>
                <a:gd name="T2" fmla="*/ 99 w 115"/>
                <a:gd name="T3" fmla="*/ 27 h 111"/>
                <a:gd name="T4" fmla="*/ 99 w 115"/>
                <a:gd name="T5" fmla="*/ 35 h 111"/>
                <a:gd name="T6" fmla="*/ 92 w 115"/>
                <a:gd name="T7" fmla="*/ 50 h 111"/>
                <a:gd name="T8" fmla="*/ 88 w 115"/>
                <a:gd name="T9" fmla="*/ 50 h 111"/>
                <a:gd name="T10" fmla="*/ 80 w 115"/>
                <a:gd name="T11" fmla="*/ 65 h 111"/>
                <a:gd name="T12" fmla="*/ 73 w 115"/>
                <a:gd name="T13" fmla="*/ 62 h 111"/>
                <a:gd name="T14" fmla="*/ 57 w 115"/>
                <a:gd name="T15" fmla="*/ 100 h 111"/>
                <a:gd name="T16" fmla="*/ 27 w 115"/>
                <a:gd name="T17" fmla="*/ 111 h 111"/>
                <a:gd name="T18" fmla="*/ 19 w 115"/>
                <a:gd name="T19" fmla="*/ 104 h 111"/>
                <a:gd name="T20" fmla="*/ 4 w 115"/>
                <a:gd name="T21" fmla="*/ 92 h 111"/>
                <a:gd name="T22" fmla="*/ 0 w 115"/>
                <a:gd name="T23" fmla="*/ 77 h 111"/>
                <a:gd name="T24" fmla="*/ 8 w 115"/>
                <a:gd name="T25" fmla="*/ 69 h 111"/>
                <a:gd name="T26" fmla="*/ 11 w 115"/>
                <a:gd name="T27" fmla="*/ 54 h 111"/>
                <a:gd name="T28" fmla="*/ 19 w 115"/>
                <a:gd name="T29" fmla="*/ 58 h 111"/>
                <a:gd name="T30" fmla="*/ 19 w 115"/>
                <a:gd name="T31" fmla="*/ 46 h 111"/>
                <a:gd name="T32" fmla="*/ 34 w 115"/>
                <a:gd name="T33" fmla="*/ 31 h 111"/>
                <a:gd name="T34" fmla="*/ 38 w 115"/>
                <a:gd name="T35" fmla="*/ 8 h 111"/>
                <a:gd name="T36" fmla="*/ 38 w 115"/>
                <a:gd name="T37" fmla="*/ 0 h 111"/>
                <a:gd name="T38" fmla="*/ 46 w 115"/>
                <a:gd name="T39" fmla="*/ 27 h 111"/>
                <a:gd name="T40" fmla="*/ 69 w 115"/>
                <a:gd name="T41" fmla="*/ 23 h 111"/>
                <a:gd name="T42" fmla="*/ 73 w 115"/>
                <a:gd name="T43" fmla="*/ 39 h 111"/>
                <a:gd name="T44" fmla="*/ 88 w 115"/>
                <a:gd name="T45" fmla="*/ 23 h 111"/>
                <a:gd name="T46" fmla="*/ 96 w 115"/>
                <a:gd name="T47" fmla="*/ 27 h 111"/>
                <a:gd name="T48" fmla="*/ 103 w 115"/>
                <a:gd name="T49" fmla="*/ 19 h 111"/>
                <a:gd name="T50" fmla="*/ 111 w 115"/>
                <a:gd name="T51" fmla="*/ 19 h 111"/>
                <a:gd name="T52" fmla="*/ 115 w 115"/>
                <a:gd name="T53" fmla="*/ 27 h 111"/>
                <a:gd name="T54" fmla="*/ 115 w 115"/>
                <a:gd name="T55" fmla="*/ 35 h 11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15" h="111">
                  <a:moveTo>
                    <a:pt x="115" y="35"/>
                  </a:moveTo>
                  <a:lnTo>
                    <a:pt x="99" y="27"/>
                  </a:lnTo>
                  <a:lnTo>
                    <a:pt x="99" y="35"/>
                  </a:lnTo>
                  <a:lnTo>
                    <a:pt x="92" y="50"/>
                  </a:lnTo>
                  <a:lnTo>
                    <a:pt x="88" y="50"/>
                  </a:lnTo>
                  <a:lnTo>
                    <a:pt x="80" y="65"/>
                  </a:lnTo>
                  <a:lnTo>
                    <a:pt x="73" y="62"/>
                  </a:lnTo>
                  <a:lnTo>
                    <a:pt x="57" y="100"/>
                  </a:lnTo>
                  <a:lnTo>
                    <a:pt x="27" y="111"/>
                  </a:lnTo>
                  <a:lnTo>
                    <a:pt x="19" y="104"/>
                  </a:lnTo>
                  <a:lnTo>
                    <a:pt x="4" y="92"/>
                  </a:lnTo>
                  <a:lnTo>
                    <a:pt x="0" y="77"/>
                  </a:lnTo>
                  <a:lnTo>
                    <a:pt x="8" y="69"/>
                  </a:lnTo>
                  <a:lnTo>
                    <a:pt x="11" y="54"/>
                  </a:lnTo>
                  <a:lnTo>
                    <a:pt x="19" y="58"/>
                  </a:lnTo>
                  <a:lnTo>
                    <a:pt x="19" y="46"/>
                  </a:lnTo>
                  <a:lnTo>
                    <a:pt x="34" y="31"/>
                  </a:lnTo>
                  <a:lnTo>
                    <a:pt x="38" y="8"/>
                  </a:lnTo>
                  <a:lnTo>
                    <a:pt x="38" y="0"/>
                  </a:lnTo>
                  <a:lnTo>
                    <a:pt x="46" y="27"/>
                  </a:lnTo>
                  <a:lnTo>
                    <a:pt x="69" y="23"/>
                  </a:lnTo>
                  <a:lnTo>
                    <a:pt x="73" y="39"/>
                  </a:lnTo>
                  <a:lnTo>
                    <a:pt x="88" y="23"/>
                  </a:lnTo>
                  <a:lnTo>
                    <a:pt x="96" y="27"/>
                  </a:lnTo>
                  <a:lnTo>
                    <a:pt x="103" y="19"/>
                  </a:lnTo>
                  <a:lnTo>
                    <a:pt x="111" y="19"/>
                  </a:lnTo>
                  <a:lnTo>
                    <a:pt x="115" y="27"/>
                  </a:lnTo>
                  <a:lnTo>
                    <a:pt x="115" y="35"/>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259" name="Freeform 262"/>
            <p:cNvSpPr>
              <a:spLocks/>
            </p:cNvSpPr>
            <p:nvPr/>
          </p:nvSpPr>
          <p:spPr bwMode="auto">
            <a:xfrm>
              <a:off x="2528" y="1528"/>
              <a:ext cx="115" cy="111"/>
            </a:xfrm>
            <a:custGeom>
              <a:avLst/>
              <a:gdLst>
                <a:gd name="T0" fmla="*/ 115 w 115"/>
                <a:gd name="T1" fmla="*/ 35 h 111"/>
                <a:gd name="T2" fmla="*/ 99 w 115"/>
                <a:gd name="T3" fmla="*/ 27 h 111"/>
                <a:gd name="T4" fmla="*/ 99 w 115"/>
                <a:gd name="T5" fmla="*/ 35 h 111"/>
                <a:gd name="T6" fmla="*/ 92 w 115"/>
                <a:gd name="T7" fmla="*/ 50 h 111"/>
                <a:gd name="T8" fmla="*/ 88 w 115"/>
                <a:gd name="T9" fmla="*/ 50 h 111"/>
                <a:gd name="T10" fmla="*/ 80 w 115"/>
                <a:gd name="T11" fmla="*/ 65 h 111"/>
                <a:gd name="T12" fmla="*/ 73 w 115"/>
                <a:gd name="T13" fmla="*/ 62 h 111"/>
                <a:gd name="T14" fmla="*/ 57 w 115"/>
                <a:gd name="T15" fmla="*/ 100 h 111"/>
                <a:gd name="T16" fmla="*/ 27 w 115"/>
                <a:gd name="T17" fmla="*/ 111 h 111"/>
                <a:gd name="T18" fmla="*/ 19 w 115"/>
                <a:gd name="T19" fmla="*/ 104 h 111"/>
                <a:gd name="T20" fmla="*/ 4 w 115"/>
                <a:gd name="T21" fmla="*/ 92 h 111"/>
                <a:gd name="T22" fmla="*/ 0 w 115"/>
                <a:gd name="T23" fmla="*/ 77 h 111"/>
                <a:gd name="T24" fmla="*/ 8 w 115"/>
                <a:gd name="T25" fmla="*/ 69 h 111"/>
                <a:gd name="T26" fmla="*/ 11 w 115"/>
                <a:gd name="T27" fmla="*/ 54 h 111"/>
                <a:gd name="T28" fmla="*/ 19 w 115"/>
                <a:gd name="T29" fmla="*/ 58 h 111"/>
                <a:gd name="T30" fmla="*/ 19 w 115"/>
                <a:gd name="T31" fmla="*/ 46 h 111"/>
                <a:gd name="T32" fmla="*/ 34 w 115"/>
                <a:gd name="T33" fmla="*/ 31 h 111"/>
                <a:gd name="T34" fmla="*/ 38 w 115"/>
                <a:gd name="T35" fmla="*/ 8 h 111"/>
                <a:gd name="T36" fmla="*/ 38 w 115"/>
                <a:gd name="T37" fmla="*/ 0 h 111"/>
                <a:gd name="T38" fmla="*/ 46 w 115"/>
                <a:gd name="T39" fmla="*/ 27 h 111"/>
                <a:gd name="T40" fmla="*/ 69 w 115"/>
                <a:gd name="T41" fmla="*/ 23 h 111"/>
                <a:gd name="T42" fmla="*/ 73 w 115"/>
                <a:gd name="T43" fmla="*/ 39 h 111"/>
                <a:gd name="T44" fmla="*/ 88 w 115"/>
                <a:gd name="T45" fmla="*/ 23 h 111"/>
                <a:gd name="T46" fmla="*/ 96 w 115"/>
                <a:gd name="T47" fmla="*/ 27 h 111"/>
                <a:gd name="T48" fmla="*/ 103 w 115"/>
                <a:gd name="T49" fmla="*/ 19 h 111"/>
                <a:gd name="T50" fmla="*/ 111 w 115"/>
                <a:gd name="T51" fmla="*/ 19 h 111"/>
                <a:gd name="T52" fmla="*/ 115 w 115"/>
                <a:gd name="T53" fmla="*/ 27 h 111"/>
                <a:gd name="T54" fmla="*/ 115 w 115"/>
                <a:gd name="T55" fmla="*/ 35 h 111"/>
                <a:gd name="T56" fmla="*/ 115 w 115"/>
                <a:gd name="T57" fmla="*/ 39 h 11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5" h="111">
                  <a:moveTo>
                    <a:pt x="115" y="35"/>
                  </a:moveTo>
                  <a:lnTo>
                    <a:pt x="99" y="27"/>
                  </a:lnTo>
                  <a:lnTo>
                    <a:pt x="99" y="35"/>
                  </a:lnTo>
                  <a:lnTo>
                    <a:pt x="92" y="50"/>
                  </a:lnTo>
                  <a:lnTo>
                    <a:pt x="88" y="50"/>
                  </a:lnTo>
                  <a:lnTo>
                    <a:pt x="80" y="65"/>
                  </a:lnTo>
                  <a:lnTo>
                    <a:pt x="73" y="62"/>
                  </a:lnTo>
                  <a:lnTo>
                    <a:pt x="57" y="100"/>
                  </a:lnTo>
                  <a:lnTo>
                    <a:pt x="27" y="111"/>
                  </a:lnTo>
                  <a:lnTo>
                    <a:pt x="19" y="104"/>
                  </a:lnTo>
                  <a:lnTo>
                    <a:pt x="4" y="92"/>
                  </a:lnTo>
                  <a:lnTo>
                    <a:pt x="0" y="77"/>
                  </a:lnTo>
                  <a:lnTo>
                    <a:pt x="8" y="69"/>
                  </a:lnTo>
                  <a:lnTo>
                    <a:pt x="11" y="54"/>
                  </a:lnTo>
                  <a:lnTo>
                    <a:pt x="19" y="58"/>
                  </a:lnTo>
                  <a:lnTo>
                    <a:pt x="19" y="46"/>
                  </a:lnTo>
                  <a:lnTo>
                    <a:pt x="34" y="31"/>
                  </a:lnTo>
                  <a:lnTo>
                    <a:pt x="38" y="8"/>
                  </a:lnTo>
                  <a:lnTo>
                    <a:pt x="38" y="0"/>
                  </a:lnTo>
                  <a:lnTo>
                    <a:pt x="46" y="27"/>
                  </a:lnTo>
                  <a:lnTo>
                    <a:pt x="69" y="23"/>
                  </a:lnTo>
                  <a:lnTo>
                    <a:pt x="73" y="39"/>
                  </a:lnTo>
                  <a:lnTo>
                    <a:pt x="88" y="23"/>
                  </a:lnTo>
                  <a:lnTo>
                    <a:pt x="96" y="27"/>
                  </a:lnTo>
                  <a:lnTo>
                    <a:pt x="103" y="19"/>
                  </a:lnTo>
                  <a:lnTo>
                    <a:pt x="111" y="19"/>
                  </a:lnTo>
                  <a:lnTo>
                    <a:pt x="115" y="27"/>
                  </a:lnTo>
                  <a:lnTo>
                    <a:pt x="115" y="35"/>
                  </a:lnTo>
                  <a:lnTo>
                    <a:pt x="115" y="39"/>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260" name="Freeform 263"/>
            <p:cNvSpPr>
              <a:spLocks/>
            </p:cNvSpPr>
            <p:nvPr/>
          </p:nvSpPr>
          <p:spPr bwMode="auto">
            <a:xfrm>
              <a:off x="2264" y="1348"/>
              <a:ext cx="126" cy="146"/>
            </a:xfrm>
            <a:custGeom>
              <a:avLst/>
              <a:gdLst>
                <a:gd name="T0" fmla="*/ 119 w 126"/>
                <a:gd name="T1" fmla="*/ 115 h 146"/>
                <a:gd name="T2" fmla="*/ 122 w 126"/>
                <a:gd name="T3" fmla="*/ 142 h 146"/>
                <a:gd name="T4" fmla="*/ 54 w 126"/>
                <a:gd name="T5" fmla="*/ 146 h 146"/>
                <a:gd name="T6" fmla="*/ 46 w 126"/>
                <a:gd name="T7" fmla="*/ 138 h 146"/>
                <a:gd name="T8" fmla="*/ 38 w 126"/>
                <a:gd name="T9" fmla="*/ 111 h 146"/>
                <a:gd name="T10" fmla="*/ 34 w 126"/>
                <a:gd name="T11" fmla="*/ 96 h 146"/>
                <a:gd name="T12" fmla="*/ 0 w 126"/>
                <a:gd name="T13" fmla="*/ 73 h 146"/>
                <a:gd name="T14" fmla="*/ 4 w 126"/>
                <a:gd name="T15" fmla="*/ 58 h 146"/>
                <a:gd name="T16" fmla="*/ 4 w 126"/>
                <a:gd name="T17" fmla="*/ 54 h 146"/>
                <a:gd name="T18" fmla="*/ 0 w 126"/>
                <a:gd name="T19" fmla="*/ 42 h 146"/>
                <a:gd name="T20" fmla="*/ 12 w 126"/>
                <a:gd name="T21" fmla="*/ 31 h 146"/>
                <a:gd name="T22" fmla="*/ 12 w 126"/>
                <a:gd name="T23" fmla="*/ 12 h 146"/>
                <a:gd name="T24" fmla="*/ 19 w 126"/>
                <a:gd name="T25" fmla="*/ 12 h 146"/>
                <a:gd name="T26" fmla="*/ 42 w 126"/>
                <a:gd name="T27" fmla="*/ 0 h 146"/>
                <a:gd name="T28" fmla="*/ 42 w 126"/>
                <a:gd name="T29" fmla="*/ 16 h 146"/>
                <a:gd name="T30" fmla="*/ 46 w 126"/>
                <a:gd name="T31" fmla="*/ 8 h 146"/>
                <a:gd name="T32" fmla="*/ 54 w 126"/>
                <a:gd name="T33" fmla="*/ 16 h 146"/>
                <a:gd name="T34" fmla="*/ 61 w 126"/>
                <a:gd name="T35" fmla="*/ 19 h 146"/>
                <a:gd name="T36" fmla="*/ 107 w 126"/>
                <a:gd name="T37" fmla="*/ 31 h 146"/>
                <a:gd name="T38" fmla="*/ 107 w 126"/>
                <a:gd name="T39" fmla="*/ 35 h 146"/>
                <a:gd name="T40" fmla="*/ 115 w 126"/>
                <a:gd name="T41" fmla="*/ 39 h 146"/>
                <a:gd name="T42" fmla="*/ 111 w 126"/>
                <a:gd name="T43" fmla="*/ 50 h 146"/>
                <a:gd name="T44" fmla="*/ 119 w 126"/>
                <a:gd name="T45" fmla="*/ 46 h 146"/>
                <a:gd name="T46" fmla="*/ 119 w 126"/>
                <a:gd name="T47" fmla="*/ 58 h 146"/>
                <a:gd name="T48" fmla="*/ 111 w 126"/>
                <a:gd name="T49" fmla="*/ 73 h 146"/>
                <a:gd name="T50" fmla="*/ 115 w 126"/>
                <a:gd name="T51" fmla="*/ 77 h 146"/>
                <a:gd name="T52" fmla="*/ 122 w 126"/>
                <a:gd name="T53" fmla="*/ 62 h 146"/>
                <a:gd name="T54" fmla="*/ 126 w 126"/>
                <a:gd name="T55" fmla="*/ 65 h 146"/>
                <a:gd name="T56" fmla="*/ 119 w 126"/>
                <a:gd name="T57" fmla="*/ 115 h 1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6" h="146">
                  <a:moveTo>
                    <a:pt x="119" y="115"/>
                  </a:moveTo>
                  <a:lnTo>
                    <a:pt x="122" y="142"/>
                  </a:lnTo>
                  <a:lnTo>
                    <a:pt x="54" y="146"/>
                  </a:lnTo>
                  <a:lnTo>
                    <a:pt x="46" y="138"/>
                  </a:lnTo>
                  <a:lnTo>
                    <a:pt x="38" y="111"/>
                  </a:lnTo>
                  <a:lnTo>
                    <a:pt x="34" y="96"/>
                  </a:lnTo>
                  <a:lnTo>
                    <a:pt x="0" y="73"/>
                  </a:lnTo>
                  <a:lnTo>
                    <a:pt x="4" y="58"/>
                  </a:lnTo>
                  <a:lnTo>
                    <a:pt x="4" y="54"/>
                  </a:lnTo>
                  <a:lnTo>
                    <a:pt x="0" y="42"/>
                  </a:lnTo>
                  <a:lnTo>
                    <a:pt x="12" y="31"/>
                  </a:lnTo>
                  <a:lnTo>
                    <a:pt x="12" y="12"/>
                  </a:lnTo>
                  <a:lnTo>
                    <a:pt x="19" y="12"/>
                  </a:lnTo>
                  <a:lnTo>
                    <a:pt x="42" y="0"/>
                  </a:lnTo>
                  <a:lnTo>
                    <a:pt x="42" y="16"/>
                  </a:lnTo>
                  <a:lnTo>
                    <a:pt x="46" y="8"/>
                  </a:lnTo>
                  <a:lnTo>
                    <a:pt x="54" y="16"/>
                  </a:lnTo>
                  <a:lnTo>
                    <a:pt x="61" y="19"/>
                  </a:lnTo>
                  <a:lnTo>
                    <a:pt x="107" y="31"/>
                  </a:lnTo>
                  <a:lnTo>
                    <a:pt x="107" y="35"/>
                  </a:lnTo>
                  <a:lnTo>
                    <a:pt x="115" y="39"/>
                  </a:lnTo>
                  <a:lnTo>
                    <a:pt x="111" y="50"/>
                  </a:lnTo>
                  <a:lnTo>
                    <a:pt x="119" y="46"/>
                  </a:lnTo>
                  <a:lnTo>
                    <a:pt x="119" y="58"/>
                  </a:lnTo>
                  <a:lnTo>
                    <a:pt x="111" y="73"/>
                  </a:lnTo>
                  <a:lnTo>
                    <a:pt x="115" y="77"/>
                  </a:lnTo>
                  <a:lnTo>
                    <a:pt x="122" y="62"/>
                  </a:lnTo>
                  <a:lnTo>
                    <a:pt x="126" y="65"/>
                  </a:lnTo>
                  <a:lnTo>
                    <a:pt x="119" y="115"/>
                  </a:lnTo>
                  <a:close/>
                </a:path>
              </a:pathLst>
            </a:custGeom>
            <a:solidFill>
              <a:srgbClr val="FF8C00"/>
            </a:solidFill>
            <a:ln w="6350">
              <a:solidFill>
                <a:srgbClr val="FF8C00"/>
              </a:solidFill>
              <a:prstDash val="solid"/>
              <a:round/>
              <a:headEnd/>
              <a:tailEnd/>
            </a:ln>
          </p:spPr>
          <p:txBody>
            <a:bodyPr/>
            <a:lstStyle/>
            <a:p>
              <a:endParaRPr lang="en-US" dirty="0"/>
            </a:p>
          </p:txBody>
        </p:sp>
        <p:sp>
          <p:nvSpPr>
            <p:cNvPr id="106261" name="Freeform 264"/>
            <p:cNvSpPr>
              <a:spLocks/>
            </p:cNvSpPr>
            <p:nvPr/>
          </p:nvSpPr>
          <p:spPr bwMode="auto">
            <a:xfrm>
              <a:off x="2264" y="1348"/>
              <a:ext cx="126" cy="146"/>
            </a:xfrm>
            <a:custGeom>
              <a:avLst/>
              <a:gdLst>
                <a:gd name="T0" fmla="*/ 119 w 126"/>
                <a:gd name="T1" fmla="*/ 115 h 146"/>
                <a:gd name="T2" fmla="*/ 122 w 126"/>
                <a:gd name="T3" fmla="*/ 142 h 146"/>
                <a:gd name="T4" fmla="*/ 54 w 126"/>
                <a:gd name="T5" fmla="*/ 146 h 146"/>
                <a:gd name="T6" fmla="*/ 46 w 126"/>
                <a:gd name="T7" fmla="*/ 138 h 146"/>
                <a:gd name="T8" fmla="*/ 38 w 126"/>
                <a:gd name="T9" fmla="*/ 111 h 146"/>
                <a:gd name="T10" fmla="*/ 34 w 126"/>
                <a:gd name="T11" fmla="*/ 96 h 146"/>
                <a:gd name="T12" fmla="*/ 0 w 126"/>
                <a:gd name="T13" fmla="*/ 73 h 146"/>
                <a:gd name="T14" fmla="*/ 4 w 126"/>
                <a:gd name="T15" fmla="*/ 58 h 146"/>
                <a:gd name="T16" fmla="*/ 4 w 126"/>
                <a:gd name="T17" fmla="*/ 54 h 146"/>
                <a:gd name="T18" fmla="*/ 0 w 126"/>
                <a:gd name="T19" fmla="*/ 42 h 146"/>
                <a:gd name="T20" fmla="*/ 12 w 126"/>
                <a:gd name="T21" fmla="*/ 31 h 146"/>
                <a:gd name="T22" fmla="*/ 12 w 126"/>
                <a:gd name="T23" fmla="*/ 12 h 146"/>
                <a:gd name="T24" fmla="*/ 19 w 126"/>
                <a:gd name="T25" fmla="*/ 12 h 146"/>
                <a:gd name="T26" fmla="*/ 42 w 126"/>
                <a:gd name="T27" fmla="*/ 0 h 146"/>
                <a:gd name="T28" fmla="*/ 42 w 126"/>
                <a:gd name="T29" fmla="*/ 16 h 146"/>
                <a:gd name="T30" fmla="*/ 46 w 126"/>
                <a:gd name="T31" fmla="*/ 8 h 146"/>
                <a:gd name="T32" fmla="*/ 54 w 126"/>
                <a:gd name="T33" fmla="*/ 16 h 146"/>
                <a:gd name="T34" fmla="*/ 61 w 126"/>
                <a:gd name="T35" fmla="*/ 19 h 146"/>
                <a:gd name="T36" fmla="*/ 107 w 126"/>
                <a:gd name="T37" fmla="*/ 31 h 146"/>
                <a:gd name="T38" fmla="*/ 107 w 126"/>
                <a:gd name="T39" fmla="*/ 35 h 146"/>
                <a:gd name="T40" fmla="*/ 115 w 126"/>
                <a:gd name="T41" fmla="*/ 39 h 146"/>
                <a:gd name="T42" fmla="*/ 111 w 126"/>
                <a:gd name="T43" fmla="*/ 50 h 146"/>
                <a:gd name="T44" fmla="*/ 119 w 126"/>
                <a:gd name="T45" fmla="*/ 46 h 146"/>
                <a:gd name="T46" fmla="*/ 119 w 126"/>
                <a:gd name="T47" fmla="*/ 58 h 146"/>
                <a:gd name="T48" fmla="*/ 111 w 126"/>
                <a:gd name="T49" fmla="*/ 73 h 146"/>
                <a:gd name="T50" fmla="*/ 115 w 126"/>
                <a:gd name="T51" fmla="*/ 77 h 146"/>
                <a:gd name="T52" fmla="*/ 122 w 126"/>
                <a:gd name="T53" fmla="*/ 62 h 146"/>
                <a:gd name="T54" fmla="*/ 126 w 126"/>
                <a:gd name="T55" fmla="*/ 65 h 146"/>
                <a:gd name="T56" fmla="*/ 119 w 126"/>
                <a:gd name="T57" fmla="*/ 115 h 146"/>
                <a:gd name="T58" fmla="*/ 119 w 126"/>
                <a:gd name="T59" fmla="*/ 119 h 14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6" h="146">
                  <a:moveTo>
                    <a:pt x="119" y="115"/>
                  </a:moveTo>
                  <a:lnTo>
                    <a:pt x="122" y="142"/>
                  </a:lnTo>
                  <a:lnTo>
                    <a:pt x="54" y="146"/>
                  </a:lnTo>
                  <a:lnTo>
                    <a:pt x="46" y="138"/>
                  </a:lnTo>
                  <a:lnTo>
                    <a:pt x="38" y="111"/>
                  </a:lnTo>
                  <a:lnTo>
                    <a:pt x="34" y="96"/>
                  </a:lnTo>
                  <a:lnTo>
                    <a:pt x="0" y="73"/>
                  </a:lnTo>
                  <a:lnTo>
                    <a:pt x="4" y="58"/>
                  </a:lnTo>
                  <a:lnTo>
                    <a:pt x="4" y="54"/>
                  </a:lnTo>
                  <a:lnTo>
                    <a:pt x="0" y="42"/>
                  </a:lnTo>
                  <a:lnTo>
                    <a:pt x="12" y="31"/>
                  </a:lnTo>
                  <a:lnTo>
                    <a:pt x="12" y="12"/>
                  </a:lnTo>
                  <a:lnTo>
                    <a:pt x="19" y="12"/>
                  </a:lnTo>
                  <a:lnTo>
                    <a:pt x="42" y="0"/>
                  </a:lnTo>
                  <a:lnTo>
                    <a:pt x="42" y="16"/>
                  </a:lnTo>
                  <a:lnTo>
                    <a:pt x="46" y="8"/>
                  </a:lnTo>
                  <a:lnTo>
                    <a:pt x="54" y="16"/>
                  </a:lnTo>
                  <a:lnTo>
                    <a:pt x="61" y="19"/>
                  </a:lnTo>
                  <a:lnTo>
                    <a:pt x="107" y="31"/>
                  </a:lnTo>
                  <a:lnTo>
                    <a:pt x="107" y="35"/>
                  </a:lnTo>
                  <a:lnTo>
                    <a:pt x="115" y="39"/>
                  </a:lnTo>
                  <a:lnTo>
                    <a:pt x="111" y="50"/>
                  </a:lnTo>
                  <a:lnTo>
                    <a:pt x="119" y="46"/>
                  </a:lnTo>
                  <a:lnTo>
                    <a:pt x="119" y="58"/>
                  </a:lnTo>
                  <a:lnTo>
                    <a:pt x="111" y="73"/>
                  </a:lnTo>
                  <a:lnTo>
                    <a:pt x="115" y="77"/>
                  </a:lnTo>
                  <a:lnTo>
                    <a:pt x="122" y="62"/>
                  </a:lnTo>
                  <a:lnTo>
                    <a:pt x="126" y="65"/>
                  </a:lnTo>
                  <a:lnTo>
                    <a:pt x="119" y="115"/>
                  </a:lnTo>
                  <a:lnTo>
                    <a:pt x="119" y="119"/>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262" name="Freeform 265"/>
            <p:cNvSpPr>
              <a:spLocks/>
            </p:cNvSpPr>
            <p:nvPr/>
          </p:nvSpPr>
          <p:spPr bwMode="auto">
            <a:xfrm>
              <a:off x="2390" y="1398"/>
              <a:ext cx="8" cy="8"/>
            </a:xfrm>
            <a:custGeom>
              <a:avLst/>
              <a:gdLst>
                <a:gd name="T0" fmla="*/ 8 w 8"/>
                <a:gd name="T1" fmla="*/ 0 h 8"/>
                <a:gd name="T2" fmla="*/ 0 w 8"/>
                <a:gd name="T3" fmla="*/ 8 h 8"/>
                <a:gd name="T4" fmla="*/ 8 w 8"/>
                <a:gd name="T5" fmla="*/ 0 h 8"/>
                <a:gd name="T6" fmla="*/ 8 w 8"/>
                <a:gd name="T7" fmla="*/ 4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8">
                  <a:moveTo>
                    <a:pt x="8" y="0"/>
                  </a:moveTo>
                  <a:lnTo>
                    <a:pt x="0" y="8"/>
                  </a:lnTo>
                  <a:lnTo>
                    <a:pt x="8" y="0"/>
                  </a:lnTo>
                  <a:lnTo>
                    <a:pt x="8" y="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263" name="Freeform 266"/>
            <p:cNvSpPr>
              <a:spLocks/>
            </p:cNvSpPr>
            <p:nvPr/>
          </p:nvSpPr>
          <p:spPr bwMode="auto">
            <a:xfrm>
              <a:off x="1828" y="1387"/>
              <a:ext cx="180" cy="149"/>
            </a:xfrm>
            <a:custGeom>
              <a:avLst/>
              <a:gdLst>
                <a:gd name="T0" fmla="*/ 176 w 180"/>
                <a:gd name="T1" fmla="*/ 84 h 149"/>
                <a:gd name="T2" fmla="*/ 180 w 180"/>
                <a:gd name="T3" fmla="*/ 19 h 149"/>
                <a:gd name="T4" fmla="*/ 19 w 180"/>
                <a:gd name="T5" fmla="*/ 0 h 149"/>
                <a:gd name="T6" fmla="*/ 19 w 180"/>
                <a:gd name="T7" fmla="*/ 19 h 149"/>
                <a:gd name="T8" fmla="*/ 4 w 180"/>
                <a:gd name="T9" fmla="*/ 95 h 149"/>
                <a:gd name="T10" fmla="*/ 0 w 180"/>
                <a:gd name="T11" fmla="*/ 130 h 149"/>
                <a:gd name="T12" fmla="*/ 50 w 180"/>
                <a:gd name="T13" fmla="*/ 137 h 149"/>
                <a:gd name="T14" fmla="*/ 168 w 180"/>
                <a:gd name="T15" fmla="*/ 149 h 149"/>
                <a:gd name="T16" fmla="*/ 176 w 180"/>
                <a:gd name="T17" fmla="*/ 84 h 1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0" h="149">
                  <a:moveTo>
                    <a:pt x="176" y="84"/>
                  </a:moveTo>
                  <a:lnTo>
                    <a:pt x="180" y="19"/>
                  </a:lnTo>
                  <a:lnTo>
                    <a:pt x="19" y="0"/>
                  </a:lnTo>
                  <a:lnTo>
                    <a:pt x="19" y="19"/>
                  </a:lnTo>
                  <a:lnTo>
                    <a:pt x="4" y="95"/>
                  </a:lnTo>
                  <a:lnTo>
                    <a:pt x="0" y="130"/>
                  </a:lnTo>
                  <a:lnTo>
                    <a:pt x="50" y="137"/>
                  </a:lnTo>
                  <a:lnTo>
                    <a:pt x="168" y="149"/>
                  </a:lnTo>
                  <a:lnTo>
                    <a:pt x="176" y="84"/>
                  </a:lnTo>
                  <a:close/>
                </a:path>
              </a:pathLst>
            </a:custGeom>
            <a:solidFill>
              <a:srgbClr val="FF4500"/>
            </a:solidFill>
            <a:ln w="6350">
              <a:solidFill>
                <a:srgbClr val="FF4500"/>
              </a:solidFill>
              <a:prstDash val="solid"/>
              <a:round/>
              <a:headEnd/>
              <a:tailEnd/>
            </a:ln>
          </p:spPr>
          <p:txBody>
            <a:bodyPr/>
            <a:lstStyle/>
            <a:p>
              <a:endParaRPr lang="en-US" dirty="0"/>
            </a:p>
          </p:txBody>
        </p:sp>
        <p:sp>
          <p:nvSpPr>
            <p:cNvPr id="106264" name="Freeform 267"/>
            <p:cNvSpPr>
              <a:spLocks/>
            </p:cNvSpPr>
            <p:nvPr/>
          </p:nvSpPr>
          <p:spPr bwMode="auto">
            <a:xfrm>
              <a:off x="1828" y="1387"/>
              <a:ext cx="180" cy="149"/>
            </a:xfrm>
            <a:custGeom>
              <a:avLst/>
              <a:gdLst>
                <a:gd name="T0" fmla="*/ 176 w 180"/>
                <a:gd name="T1" fmla="*/ 84 h 149"/>
                <a:gd name="T2" fmla="*/ 180 w 180"/>
                <a:gd name="T3" fmla="*/ 19 h 149"/>
                <a:gd name="T4" fmla="*/ 19 w 180"/>
                <a:gd name="T5" fmla="*/ 0 h 149"/>
                <a:gd name="T6" fmla="*/ 19 w 180"/>
                <a:gd name="T7" fmla="*/ 19 h 149"/>
                <a:gd name="T8" fmla="*/ 4 w 180"/>
                <a:gd name="T9" fmla="*/ 95 h 149"/>
                <a:gd name="T10" fmla="*/ 0 w 180"/>
                <a:gd name="T11" fmla="*/ 130 h 149"/>
                <a:gd name="T12" fmla="*/ 50 w 180"/>
                <a:gd name="T13" fmla="*/ 137 h 149"/>
                <a:gd name="T14" fmla="*/ 168 w 180"/>
                <a:gd name="T15" fmla="*/ 149 h 149"/>
                <a:gd name="T16" fmla="*/ 176 w 180"/>
                <a:gd name="T17" fmla="*/ 84 h 149"/>
                <a:gd name="T18" fmla="*/ 176 w 180"/>
                <a:gd name="T19" fmla="*/ 88 h 1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0" h="149">
                  <a:moveTo>
                    <a:pt x="176" y="84"/>
                  </a:moveTo>
                  <a:lnTo>
                    <a:pt x="180" y="19"/>
                  </a:lnTo>
                  <a:lnTo>
                    <a:pt x="19" y="0"/>
                  </a:lnTo>
                  <a:lnTo>
                    <a:pt x="19" y="19"/>
                  </a:lnTo>
                  <a:lnTo>
                    <a:pt x="4" y="95"/>
                  </a:lnTo>
                  <a:lnTo>
                    <a:pt x="0" y="130"/>
                  </a:lnTo>
                  <a:lnTo>
                    <a:pt x="50" y="137"/>
                  </a:lnTo>
                  <a:lnTo>
                    <a:pt x="168" y="149"/>
                  </a:lnTo>
                  <a:lnTo>
                    <a:pt x="176" y="84"/>
                  </a:lnTo>
                  <a:lnTo>
                    <a:pt x="176" y="8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24578" name="Group 4"/>
          <p:cNvGrpSpPr>
            <a:grpSpLocks noChangeAspect="1"/>
          </p:cNvGrpSpPr>
          <p:nvPr/>
        </p:nvGrpSpPr>
        <p:grpSpPr bwMode="auto">
          <a:xfrm>
            <a:off x="5911850" y="1412875"/>
            <a:ext cx="2527300" cy="1903413"/>
            <a:chOff x="1396" y="1043"/>
            <a:chExt cx="1592" cy="1199"/>
          </a:xfrm>
        </p:grpSpPr>
        <p:sp>
          <p:nvSpPr>
            <p:cNvPr id="106003" name="AutoShape 3"/>
            <p:cNvSpPr>
              <a:spLocks noChangeAspect="1" noChangeArrowheads="1" noTextEdit="1"/>
            </p:cNvSpPr>
            <p:nvPr/>
          </p:nvSpPr>
          <p:spPr bwMode="auto">
            <a:xfrm>
              <a:off x="1461" y="1080"/>
              <a:ext cx="1527" cy="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06004" name="Rectangle 5"/>
            <p:cNvSpPr>
              <a:spLocks noChangeArrowheads="1"/>
            </p:cNvSpPr>
            <p:nvPr/>
          </p:nvSpPr>
          <p:spPr bwMode="auto">
            <a:xfrm>
              <a:off x="1396" y="1043"/>
              <a:ext cx="1531" cy="1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dirty="0">
                <a:solidFill>
                  <a:srgbClr val="000000"/>
                </a:solidFill>
                <a:latin typeface="Garamond" panose="02020404030301010803" pitchFamily="18" charset="0"/>
              </a:endParaRPr>
            </a:p>
          </p:txBody>
        </p:sp>
        <p:sp>
          <p:nvSpPr>
            <p:cNvPr id="106005" name="Rectangle 6"/>
            <p:cNvSpPr>
              <a:spLocks noChangeArrowheads="1"/>
            </p:cNvSpPr>
            <p:nvPr/>
          </p:nvSpPr>
          <p:spPr bwMode="auto">
            <a:xfrm>
              <a:off x="1485" y="1117"/>
              <a:ext cx="1483" cy="1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dirty="0">
                <a:solidFill>
                  <a:srgbClr val="000000"/>
                </a:solidFill>
                <a:latin typeface="Garamond" panose="02020404030301010803" pitchFamily="18" charset="0"/>
              </a:endParaRPr>
            </a:p>
          </p:txBody>
        </p:sp>
        <p:sp>
          <p:nvSpPr>
            <p:cNvPr id="106006" name="Freeform 7"/>
            <p:cNvSpPr>
              <a:spLocks/>
            </p:cNvSpPr>
            <p:nvPr/>
          </p:nvSpPr>
          <p:spPr bwMode="auto">
            <a:xfrm>
              <a:off x="2455" y="1765"/>
              <a:ext cx="101" cy="167"/>
            </a:xfrm>
            <a:custGeom>
              <a:avLst/>
              <a:gdLst>
                <a:gd name="T0" fmla="*/ 97 w 101"/>
                <a:gd name="T1" fmla="*/ 106 h 167"/>
                <a:gd name="T2" fmla="*/ 101 w 101"/>
                <a:gd name="T3" fmla="*/ 134 h 167"/>
                <a:gd name="T4" fmla="*/ 28 w 101"/>
                <a:gd name="T5" fmla="*/ 143 h 167"/>
                <a:gd name="T6" fmla="*/ 32 w 101"/>
                <a:gd name="T7" fmla="*/ 159 h 167"/>
                <a:gd name="T8" fmla="*/ 32 w 101"/>
                <a:gd name="T9" fmla="*/ 163 h 167"/>
                <a:gd name="T10" fmla="*/ 16 w 101"/>
                <a:gd name="T11" fmla="*/ 167 h 167"/>
                <a:gd name="T12" fmla="*/ 24 w 101"/>
                <a:gd name="T13" fmla="*/ 167 h 167"/>
                <a:gd name="T14" fmla="*/ 16 w 101"/>
                <a:gd name="T15" fmla="*/ 151 h 167"/>
                <a:gd name="T16" fmla="*/ 12 w 101"/>
                <a:gd name="T17" fmla="*/ 167 h 167"/>
                <a:gd name="T18" fmla="*/ 8 w 101"/>
                <a:gd name="T19" fmla="*/ 163 h 167"/>
                <a:gd name="T20" fmla="*/ 0 w 101"/>
                <a:gd name="T21" fmla="*/ 114 h 167"/>
                <a:gd name="T22" fmla="*/ 4 w 101"/>
                <a:gd name="T23" fmla="*/ 8 h 167"/>
                <a:gd name="T24" fmla="*/ 0 w 101"/>
                <a:gd name="T25" fmla="*/ 8 h 167"/>
                <a:gd name="T26" fmla="*/ 69 w 101"/>
                <a:gd name="T27" fmla="*/ 0 h 167"/>
                <a:gd name="T28" fmla="*/ 89 w 101"/>
                <a:gd name="T29" fmla="*/ 69 h 167"/>
                <a:gd name="T30" fmla="*/ 101 w 101"/>
                <a:gd name="T31" fmla="*/ 90 h 167"/>
                <a:gd name="T32" fmla="*/ 97 w 101"/>
                <a:gd name="T33" fmla="*/ 106 h 1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1" h="167">
                  <a:moveTo>
                    <a:pt x="97" y="106"/>
                  </a:moveTo>
                  <a:lnTo>
                    <a:pt x="101" y="134"/>
                  </a:lnTo>
                  <a:lnTo>
                    <a:pt x="28" y="143"/>
                  </a:lnTo>
                  <a:lnTo>
                    <a:pt x="32" y="159"/>
                  </a:lnTo>
                  <a:lnTo>
                    <a:pt x="32" y="163"/>
                  </a:lnTo>
                  <a:lnTo>
                    <a:pt x="16" y="167"/>
                  </a:lnTo>
                  <a:lnTo>
                    <a:pt x="24" y="167"/>
                  </a:lnTo>
                  <a:lnTo>
                    <a:pt x="16" y="151"/>
                  </a:lnTo>
                  <a:lnTo>
                    <a:pt x="12" y="167"/>
                  </a:lnTo>
                  <a:lnTo>
                    <a:pt x="8" y="163"/>
                  </a:lnTo>
                  <a:lnTo>
                    <a:pt x="0" y="114"/>
                  </a:lnTo>
                  <a:lnTo>
                    <a:pt x="4" y="8"/>
                  </a:lnTo>
                  <a:lnTo>
                    <a:pt x="0" y="8"/>
                  </a:lnTo>
                  <a:lnTo>
                    <a:pt x="69" y="0"/>
                  </a:lnTo>
                  <a:lnTo>
                    <a:pt x="89" y="69"/>
                  </a:lnTo>
                  <a:lnTo>
                    <a:pt x="101" y="90"/>
                  </a:lnTo>
                  <a:lnTo>
                    <a:pt x="97" y="106"/>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007" name="Freeform 8"/>
            <p:cNvSpPr>
              <a:spLocks/>
            </p:cNvSpPr>
            <p:nvPr/>
          </p:nvSpPr>
          <p:spPr bwMode="auto">
            <a:xfrm>
              <a:off x="2455" y="1765"/>
              <a:ext cx="101" cy="167"/>
            </a:xfrm>
            <a:custGeom>
              <a:avLst/>
              <a:gdLst>
                <a:gd name="T0" fmla="*/ 97 w 101"/>
                <a:gd name="T1" fmla="*/ 106 h 167"/>
                <a:gd name="T2" fmla="*/ 101 w 101"/>
                <a:gd name="T3" fmla="*/ 134 h 167"/>
                <a:gd name="T4" fmla="*/ 28 w 101"/>
                <a:gd name="T5" fmla="*/ 143 h 167"/>
                <a:gd name="T6" fmla="*/ 32 w 101"/>
                <a:gd name="T7" fmla="*/ 159 h 167"/>
                <a:gd name="T8" fmla="*/ 32 w 101"/>
                <a:gd name="T9" fmla="*/ 163 h 167"/>
                <a:gd name="T10" fmla="*/ 16 w 101"/>
                <a:gd name="T11" fmla="*/ 167 h 167"/>
                <a:gd name="T12" fmla="*/ 24 w 101"/>
                <a:gd name="T13" fmla="*/ 167 h 167"/>
                <a:gd name="T14" fmla="*/ 16 w 101"/>
                <a:gd name="T15" fmla="*/ 151 h 167"/>
                <a:gd name="T16" fmla="*/ 12 w 101"/>
                <a:gd name="T17" fmla="*/ 167 h 167"/>
                <a:gd name="T18" fmla="*/ 8 w 101"/>
                <a:gd name="T19" fmla="*/ 163 h 167"/>
                <a:gd name="T20" fmla="*/ 0 w 101"/>
                <a:gd name="T21" fmla="*/ 114 h 167"/>
                <a:gd name="T22" fmla="*/ 4 w 101"/>
                <a:gd name="T23" fmla="*/ 8 h 167"/>
                <a:gd name="T24" fmla="*/ 0 w 101"/>
                <a:gd name="T25" fmla="*/ 8 h 167"/>
                <a:gd name="T26" fmla="*/ 69 w 101"/>
                <a:gd name="T27" fmla="*/ 0 h 167"/>
                <a:gd name="T28" fmla="*/ 89 w 101"/>
                <a:gd name="T29" fmla="*/ 69 h 167"/>
                <a:gd name="T30" fmla="*/ 101 w 101"/>
                <a:gd name="T31" fmla="*/ 90 h 167"/>
                <a:gd name="T32" fmla="*/ 97 w 101"/>
                <a:gd name="T33" fmla="*/ 106 h 167"/>
                <a:gd name="T34" fmla="*/ 97 w 101"/>
                <a:gd name="T35" fmla="*/ 11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1" h="167">
                  <a:moveTo>
                    <a:pt x="97" y="106"/>
                  </a:moveTo>
                  <a:lnTo>
                    <a:pt x="101" y="134"/>
                  </a:lnTo>
                  <a:lnTo>
                    <a:pt x="28" y="143"/>
                  </a:lnTo>
                  <a:lnTo>
                    <a:pt x="32" y="159"/>
                  </a:lnTo>
                  <a:lnTo>
                    <a:pt x="32" y="163"/>
                  </a:lnTo>
                  <a:lnTo>
                    <a:pt x="16" y="167"/>
                  </a:lnTo>
                  <a:lnTo>
                    <a:pt x="24" y="167"/>
                  </a:lnTo>
                  <a:lnTo>
                    <a:pt x="16" y="151"/>
                  </a:lnTo>
                  <a:lnTo>
                    <a:pt x="12" y="167"/>
                  </a:lnTo>
                  <a:lnTo>
                    <a:pt x="8" y="163"/>
                  </a:lnTo>
                  <a:lnTo>
                    <a:pt x="0" y="114"/>
                  </a:lnTo>
                  <a:lnTo>
                    <a:pt x="4" y="8"/>
                  </a:lnTo>
                  <a:lnTo>
                    <a:pt x="0" y="8"/>
                  </a:lnTo>
                  <a:lnTo>
                    <a:pt x="69" y="0"/>
                  </a:lnTo>
                  <a:lnTo>
                    <a:pt x="89" y="69"/>
                  </a:lnTo>
                  <a:lnTo>
                    <a:pt x="101" y="90"/>
                  </a:lnTo>
                  <a:lnTo>
                    <a:pt x="97" y="106"/>
                  </a:lnTo>
                  <a:lnTo>
                    <a:pt x="97" y="11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008" name="Freeform 9"/>
            <p:cNvSpPr>
              <a:spLocks/>
            </p:cNvSpPr>
            <p:nvPr/>
          </p:nvSpPr>
          <p:spPr bwMode="auto">
            <a:xfrm>
              <a:off x="1518" y="1851"/>
              <a:ext cx="281" cy="252"/>
            </a:xfrm>
            <a:custGeom>
              <a:avLst/>
              <a:gdLst>
                <a:gd name="T0" fmla="*/ 0 w 281"/>
                <a:gd name="T1" fmla="*/ 142 h 252"/>
                <a:gd name="T2" fmla="*/ 4 w 281"/>
                <a:gd name="T3" fmla="*/ 146 h 252"/>
                <a:gd name="T4" fmla="*/ 16 w 281"/>
                <a:gd name="T5" fmla="*/ 159 h 252"/>
                <a:gd name="T6" fmla="*/ 12 w 281"/>
                <a:gd name="T7" fmla="*/ 175 h 252"/>
                <a:gd name="T8" fmla="*/ 24 w 281"/>
                <a:gd name="T9" fmla="*/ 167 h 252"/>
                <a:gd name="T10" fmla="*/ 24 w 281"/>
                <a:gd name="T11" fmla="*/ 195 h 252"/>
                <a:gd name="T12" fmla="*/ 45 w 281"/>
                <a:gd name="T13" fmla="*/ 199 h 252"/>
                <a:gd name="T14" fmla="*/ 53 w 281"/>
                <a:gd name="T15" fmla="*/ 195 h 252"/>
                <a:gd name="T16" fmla="*/ 53 w 281"/>
                <a:gd name="T17" fmla="*/ 220 h 252"/>
                <a:gd name="T18" fmla="*/ 33 w 281"/>
                <a:gd name="T19" fmla="*/ 240 h 252"/>
                <a:gd name="T20" fmla="*/ 4 w 281"/>
                <a:gd name="T21" fmla="*/ 252 h 252"/>
                <a:gd name="T22" fmla="*/ 37 w 281"/>
                <a:gd name="T23" fmla="*/ 244 h 252"/>
                <a:gd name="T24" fmla="*/ 41 w 281"/>
                <a:gd name="T25" fmla="*/ 228 h 252"/>
                <a:gd name="T26" fmla="*/ 86 w 281"/>
                <a:gd name="T27" fmla="*/ 207 h 252"/>
                <a:gd name="T28" fmla="*/ 86 w 281"/>
                <a:gd name="T29" fmla="*/ 187 h 252"/>
                <a:gd name="T30" fmla="*/ 110 w 281"/>
                <a:gd name="T31" fmla="*/ 142 h 252"/>
                <a:gd name="T32" fmla="*/ 118 w 281"/>
                <a:gd name="T33" fmla="*/ 154 h 252"/>
                <a:gd name="T34" fmla="*/ 122 w 281"/>
                <a:gd name="T35" fmla="*/ 163 h 252"/>
                <a:gd name="T36" fmla="*/ 102 w 281"/>
                <a:gd name="T37" fmla="*/ 191 h 252"/>
                <a:gd name="T38" fmla="*/ 130 w 281"/>
                <a:gd name="T39" fmla="*/ 154 h 252"/>
                <a:gd name="T40" fmla="*/ 138 w 281"/>
                <a:gd name="T41" fmla="*/ 159 h 252"/>
                <a:gd name="T42" fmla="*/ 159 w 281"/>
                <a:gd name="T43" fmla="*/ 171 h 252"/>
                <a:gd name="T44" fmla="*/ 191 w 281"/>
                <a:gd name="T45" fmla="*/ 167 h 252"/>
                <a:gd name="T46" fmla="*/ 191 w 281"/>
                <a:gd name="T47" fmla="*/ 175 h 252"/>
                <a:gd name="T48" fmla="*/ 204 w 281"/>
                <a:gd name="T49" fmla="*/ 171 h 252"/>
                <a:gd name="T50" fmla="*/ 216 w 281"/>
                <a:gd name="T51" fmla="*/ 187 h 252"/>
                <a:gd name="T52" fmla="*/ 212 w 281"/>
                <a:gd name="T53" fmla="*/ 175 h 252"/>
                <a:gd name="T54" fmla="*/ 224 w 281"/>
                <a:gd name="T55" fmla="*/ 167 h 252"/>
                <a:gd name="T56" fmla="*/ 244 w 281"/>
                <a:gd name="T57" fmla="*/ 195 h 252"/>
                <a:gd name="T58" fmla="*/ 265 w 281"/>
                <a:gd name="T59" fmla="*/ 216 h 252"/>
                <a:gd name="T60" fmla="*/ 277 w 281"/>
                <a:gd name="T61" fmla="*/ 224 h 252"/>
                <a:gd name="T62" fmla="*/ 281 w 281"/>
                <a:gd name="T63" fmla="*/ 203 h 252"/>
                <a:gd name="T64" fmla="*/ 220 w 281"/>
                <a:gd name="T65" fmla="*/ 163 h 252"/>
                <a:gd name="T66" fmla="*/ 204 w 281"/>
                <a:gd name="T67" fmla="*/ 167 h 252"/>
                <a:gd name="T68" fmla="*/ 191 w 281"/>
                <a:gd name="T69" fmla="*/ 163 h 252"/>
                <a:gd name="T70" fmla="*/ 155 w 281"/>
                <a:gd name="T71" fmla="*/ 20 h 252"/>
                <a:gd name="T72" fmla="*/ 81 w 281"/>
                <a:gd name="T73" fmla="*/ 4 h 252"/>
                <a:gd name="T74" fmla="*/ 73 w 281"/>
                <a:gd name="T75" fmla="*/ 0 h 252"/>
                <a:gd name="T76" fmla="*/ 57 w 281"/>
                <a:gd name="T77" fmla="*/ 16 h 252"/>
                <a:gd name="T78" fmla="*/ 49 w 281"/>
                <a:gd name="T79" fmla="*/ 12 h 252"/>
                <a:gd name="T80" fmla="*/ 45 w 281"/>
                <a:gd name="T81" fmla="*/ 16 h 252"/>
                <a:gd name="T82" fmla="*/ 20 w 281"/>
                <a:gd name="T83" fmla="*/ 32 h 252"/>
                <a:gd name="T84" fmla="*/ 33 w 281"/>
                <a:gd name="T85" fmla="*/ 61 h 252"/>
                <a:gd name="T86" fmla="*/ 41 w 281"/>
                <a:gd name="T87" fmla="*/ 69 h 252"/>
                <a:gd name="T88" fmla="*/ 41 w 281"/>
                <a:gd name="T89" fmla="*/ 81 h 252"/>
                <a:gd name="T90" fmla="*/ 0 w 281"/>
                <a:gd name="T91" fmla="*/ 77 h 252"/>
                <a:gd name="T92" fmla="*/ 8 w 281"/>
                <a:gd name="T93" fmla="*/ 85 h 252"/>
                <a:gd name="T94" fmla="*/ 29 w 281"/>
                <a:gd name="T95" fmla="*/ 101 h 252"/>
                <a:gd name="T96" fmla="*/ 45 w 281"/>
                <a:gd name="T97" fmla="*/ 101 h 252"/>
                <a:gd name="T98" fmla="*/ 20 w 281"/>
                <a:gd name="T99" fmla="*/ 126 h 2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81" h="252">
                  <a:moveTo>
                    <a:pt x="20" y="126"/>
                  </a:moveTo>
                  <a:lnTo>
                    <a:pt x="0" y="142"/>
                  </a:lnTo>
                  <a:lnTo>
                    <a:pt x="8" y="142"/>
                  </a:lnTo>
                  <a:lnTo>
                    <a:pt x="4" y="146"/>
                  </a:lnTo>
                  <a:lnTo>
                    <a:pt x="4" y="154"/>
                  </a:lnTo>
                  <a:lnTo>
                    <a:pt x="16" y="159"/>
                  </a:lnTo>
                  <a:lnTo>
                    <a:pt x="8" y="167"/>
                  </a:lnTo>
                  <a:lnTo>
                    <a:pt x="12" y="175"/>
                  </a:lnTo>
                  <a:lnTo>
                    <a:pt x="16" y="179"/>
                  </a:lnTo>
                  <a:lnTo>
                    <a:pt x="24" y="167"/>
                  </a:lnTo>
                  <a:lnTo>
                    <a:pt x="29" y="187"/>
                  </a:lnTo>
                  <a:lnTo>
                    <a:pt x="24" y="195"/>
                  </a:lnTo>
                  <a:lnTo>
                    <a:pt x="37" y="187"/>
                  </a:lnTo>
                  <a:lnTo>
                    <a:pt x="45" y="199"/>
                  </a:lnTo>
                  <a:lnTo>
                    <a:pt x="49" y="191"/>
                  </a:lnTo>
                  <a:lnTo>
                    <a:pt x="53" y="195"/>
                  </a:lnTo>
                  <a:lnTo>
                    <a:pt x="65" y="191"/>
                  </a:lnTo>
                  <a:lnTo>
                    <a:pt x="53" y="220"/>
                  </a:lnTo>
                  <a:lnTo>
                    <a:pt x="33" y="232"/>
                  </a:lnTo>
                  <a:lnTo>
                    <a:pt x="33" y="240"/>
                  </a:lnTo>
                  <a:lnTo>
                    <a:pt x="20" y="236"/>
                  </a:lnTo>
                  <a:lnTo>
                    <a:pt x="4" y="252"/>
                  </a:lnTo>
                  <a:lnTo>
                    <a:pt x="20" y="240"/>
                  </a:lnTo>
                  <a:lnTo>
                    <a:pt x="37" y="244"/>
                  </a:lnTo>
                  <a:lnTo>
                    <a:pt x="45" y="236"/>
                  </a:lnTo>
                  <a:lnTo>
                    <a:pt x="41" y="228"/>
                  </a:lnTo>
                  <a:lnTo>
                    <a:pt x="53" y="232"/>
                  </a:lnTo>
                  <a:lnTo>
                    <a:pt x="86" y="207"/>
                  </a:lnTo>
                  <a:lnTo>
                    <a:pt x="90" y="195"/>
                  </a:lnTo>
                  <a:lnTo>
                    <a:pt x="86" y="187"/>
                  </a:lnTo>
                  <a:lnTo>
                    <a:pt x="110" y="159"/>
                  </a:lnTo>
                  <a:lnTo>
                    <a:pt x="110" y="142"/>
                  </a:lnTo>
                  <a:lnTo>
                    <a:pt x="110" y="159"/>
                  </a:lnTo>
                  <a:lnTo>
                    <a:pt x="118" y="154"/>
                  </a:lnTo>
                  <a:lnTo>
                    <a:pt x="114" y="159"/>
                  </a:lnTo>
                  <a:lnTo>
                    <a:pt x="122" y="163"/>
                  </a:lnTo>
                  <a:lnTo>
                    <a:pt x="106" y="167"/>
                  </a:lnTo>
                  <a:lnTo>
                    <a:pt x="102" y="191"/>
                  </a:lnTo>
                  <a:lnTo>
                    <a:pt x="126" y="175"/>
                  </a:lnTo>
                  <a:lnTo>
                    <a:pt x="130" y="154"/>
                  </a:lnTo>
                  <a:lnTo>
                    <a:pt x="126" y="163"/>
                  </a:lnTo>
                  <a:lnTo>
                    <a:pt x="138" y="159"/>
                  </a:lnTo>
                  <a:lnTo>
                    <a:pt x="138" y="163"/>
                  </a:lnTo>
                  <a:lnTo>
                    <a:pt x="159" y="171"/>
                  </a:lnTo>
                  <a:lnTo>
                    <a:pt x="187" y="171"/>
                  </a:lnTo>
                  <a:lnTo>
                    <a:pt x="191" y="167"/>
                  </a:lnTo>
                  <a:lnTo>
                    <a:pt x="195" y="167"/>
                  </a:lnTo>
                  <a:lnTo>
                    <a:pt x="191" y="175"/>
                  </a:lnTo>
                  <a:lnTo>
                    <a:pt x="200" y="179"/>
                  </a:lnTo>
                  <a:lnTo>
                    <a:pt x="204" y="171"/>
                  </a:lnTo>
                  <a:lnTo>
                    <a:pt x="204" y="179"/>
                  </a:lnTo>
                  <a:lnTo>
                    <a:pt x="216" y="187"/>
                  </a:lnTo>
                  <a:lnTo>
                    <a:pt x="220" y="183"/>
                  </a:lnTo>
                  <a:lnTo>
                    <a:pt x="212" y="175"/>
                  </a:lnTo>
                  <a:lnTo>
                    <a:pt x="228" y="183"/>
                  </a:lnTo>
                  <a:lnTo>
                    <a:pt x="224" y="167"/>
                  </a:lnTo>
                  <a:lnTo>
                    <a:pt x="232" y="183"/>
                  </a:lnTo>
                  <a:lnTo>
                    <a:pt x="244" y="195"/>
                  </a:lnTo>
                  <a:lnTo>
                    <a:pt x="265" y="203"/>
                  </a:lnTo>
                  <a:lnTo>
                    <a:pt x="265" y="216"/>
                  </a:lnTo>
                  <a:lnTo>
                    <a:pt x="269" y="207"/>
                  </a:lnTo>
                  <a:lnTo>
                    <a:pt x="277" y="224"/>
                  </a:lnTo>
                  <a:lnTo>
                    <a:pt x="281" y="220"/>
                  </a:lnTo>
                  <a:lnTo>
                    <a:pt x="281" y="203"/>
                  </a:lnTo>
                  <a:lnTo>
                    <a:pt x="261" y="199"/>
                  </a:lnTo>
                  <a:lnTo>
                    <a:pt x="220" y="163"/>
                  </a:lnTo>
                  <a:lnTo>
                    <a:pt x="208" y="179"/>
                  </a:lnTo>
                  <a:lnTo>
                    <a:pt x="204" y="167"/>
                  </a:lnTo>
                  <a:lnTo>
                    <a:pt x="200" y="171"/>
                  </a:lnTo>
                  <a:lnTo>
                    <a:pt x="191" y="163"/>
                  </a:lnTo>
                  <a:lnTo>
                    <a:pt x="179" y="163"/>
                  </a:lnTo>
                  <a:lnTo>
                    <a:pt x="155" y="20"/>
                  </a:lnTo>
                  <a:lnTo>
                    <a:pt x="98" y="12"/>
                  </a:lnTo>
                  <a:lnTo>
                    <a:pt x="81" y="4"/>
                  </a:lnTo>
                  <a:lnTo>
                    <a:pt x="81" y="8"/>
                  </a:lnTo>
                  <a:lnTo>
                    <a:pt x="73" y="0"/>
                  </a:lnTo>
                  <a:lnTo>
                    <a:pt x="57" y="8"/>
                  </a:lnTo>
                  <a:lnTo>
                    <a:pt x="57" y="16"/>
                  </a:lnTo>
                  <a:lnTo>
                    <a:pt x="57" y="8"/>
                  </a:lnTo>
                  <a:lnTo>
                    <a:pt x="49" y="12"/>
                  </a:lnTo>
                  <a:lnTo>
                    <a:pt x="49" y="20"/>
                  </a:lnTo>
                  <a:lnTo>
                    <a:pt x="45" y="16"/>
                  </a:lnTo>
                  <a:lnTo>
                    <a:pt x="33" y="32"/>
                  </a:lnTo>
                  <a:lnTo>
                    <a:pt x="20" y="32"/>
                  </a:lnTo>
                  <a:lnTo>
                    <a:pt x="16" y="36"/>
                  </a:lnTo>
                  <a:lnTo>
                    <a:pt x="33" y="61"/>
                  </a:lnTo>
                  <a:lnTo>
                    <a:pt x="53" y="73"/>
                  </a:lnTo>
                  <a:lnTo>
                    <a:pt x="41" y="69"/>
                  </a:lnTo>
                  <a:lnTo>
                    <a:pt x="45" y="77"/>
                  </a:lnTo>
                  <a:lnTo>
                    <a:pt x="41" y="81"/>
                  </a:lnTo>
                  <a:lnTo>
                    <a:pt x="24" y="69"/>
                  </a:lnTo>
                  <a:lnTo>
                    <a:pt x="0" y="77"/>
                  </a:lnTo>
                  <a:lnTo>
                    <a:pt x="12" y="85"/>
                  </a:lnTo>
                  <a:lnTo>
                    <a:pt x="8" y="85"/>
                  </a:lnTo>
                  <a:lnTo>
                    <a:pt x="8" y="97"/>
                  </a:lnTo>
                  <a:lnTo>
                    <a:pt x="29" y="101"/>
                  </a:lnTo>
                  <a:lnTo>
                    <a:pt x="33" y="106"/>
                  </a:lnTo>
                  <a:lnTo>
                    <a:pt x="45" y="101"/>
                  </a:lnTo>
                  <a:lnTo>
                    <a:pt x="41" y="118"/>
                  </a:lnTo>
                  <a:lnTo>
                    <a:pt x="20" y="126"/>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009" name="Freeform 10"/>
            <p:cNvSpPr>
              <a:spLocks/>
            </p:cNvSpPr>
            <p:nvPr/>
          </p:nvSpPr>
          <p:spPr bwMode="auto">
            <a:xfrm>
              <a:off x="1518" y="1851"/>
              <a:ext cx="281" cy="252"/>
            </a:xfrm>
            <a:custGeom>
              <a:avLst/>
              <a:gdLst>
                <a:gd name="T0" fmla="*/ 0 w 281"/>
                <a:gd name="T1" fmla="*/ 142 h 252"/>
                <a:gd name="T2" fmla="*/ 4 w 281"/>
                <a:gd name="T3" fmla="*/ 146 h 252"/>
                <a:gd name="T4" fmla="*/ 16 w 281"/>
                <a:gd name="T5" fmla="*/ 159 h 252"/>
                <a:gd name="T6" fmla="*/ 12 w 281"/>
                <a:gd name="T7" fmla="*/ 175 h 252"/>
                <a:gd name="T8" fmla="*/ 24 w 281"/>
                <a:gd name="T9" fmla="*/ 167 h 252"/>
                <a:gd name="T10" fmla="*/ 24 w 281"/>
                <a:gd name="T11" fmla="*/ 195 h 252"/>
                <a:gd name="T12" fmla="*/ 45 w 281"/>
                <a:gd name="T13" fmla="*/ 199 h 252"/>
                <a:gd name="T14" fmla="*/ 53 w 281"/>
                <a:gd name="T15" fmla="*/ 195 h 252"/>
                <a:gd name="T16" fmla="*/ 53 w 281"/>
                <a:gd name="T17" fmla="*/ 220 h 252"/>
                <a:gd name="T18" fmla="*/ 33 w 281"/>
                <a:gd name="T19" fmla="*/ 240 h 252"/>
                <a:gd name="T20" fmla="*/ 4 w 281"/>
                <a:gd name="T21" fmla="*/ 252 h 252"/>
                <a:gd name="T22" fmla="*/ 37 w 281"/>
                <a:gd name="T23" fmla="*/ 244 h 252"/>
                <a:gd name="T24" fmla="*/ 41 w 281"/>
                <a:gd name="T25" fmla="*/ 228 h 252"/>
                <a:gd name="T26" fmla="*/ 86 w 281"/>
                <a:gd name="T27" fmla="*/ 207 h 252"/>
                <a:gd name="T28" fmla="*/ 86 w 281"/>
                <a:gd name="T29" fmla="*/ 187 h 252"/>
                <a:gd name="T30" fmla="*/ 110 w 281"/>
                <a:gd name="T31" fmla="*/ 142 h 252"/>
                <a:gd name="T32" fmla="*/ 118 w 281"/>
                <a:gd name="T33" fmla="*/ 154 h 252"/>
                <a:gd name="T34" fmla="*/ 122 w 281"/>
                <a:gd name="T35" fmla="*/ 163 h 252"/>
                <a:gd name="T36" fmla="*/ 102 w 281"/>
                <a:gd name="T37" fmla="*/ 191 h 252"/>
                <a:gd name="T38" fmla="*/ 130 w 281"/>
                <a:gd name="T39" fmla="*/ 154 h 252"/>
                <a:gd name="T40" fmla="*/ 138 w 281"/>
                <a:gd name="T41" fmla="*/ 159 h 252"/>
                <a:gd name="T42" fmla="*/ 159 w 281"/>
                <a:gd name="T43" fmla="*/ 171 h 252"/>
                <a:gd name="T44" fmla="*/ 191 w 281"/>
                <a:gd name="T45" fmla="*/ 167 h 252"/>
                <a:gd name="T46" fmla="*/ 191 w 281"/>
                <a:gd name="T47" fmla="*/ 175 h 252"/>
                <a:gd name="T48" fmla="*/ 204 w 281"/>
                <a:gd name="T49" fmla="*/ 171 h 252"/>
                <a:gd name="T50" fmla="*/ 216 w 281"/>
                <a:gd name="T51" fmla="*/ 187 h 252"/>
                <a:gd name="T52" fmla="*/ 212 w 281"/>
                <a:gd name="T53" fmla="*/ 175 h 252"/>
                <a:gd name="T54" fmla="*/ 224 w 281"/>
                <a:gd name="T55" fmla="*/ 167 h 252"/>
                <a:gd name="T56" fmla="*/ 244 w 281"/>
                <a:gd name="T57" fmla="*/ 195 h 252"/>
                <a:gd name="T58" fmla="*/ 265 w 281"/>
                <a:gd name="T59" fmla="*/ 216 h 252"/>
                <a:gd name="T60" fmla="*/ 277 w 281"/>
                <a:gd name="T61" fmla="*/ 224 h 252"/>
                <a:gd name="T62" fmla="*/ 281 w 281"/>
                <a:gd name="T63" fmla="*/ 203 h 252"/>
                <a:gd name="T64" fmla="*/ 220 w 281"/>
                <a:gd name="T65" fmla="*/ 163 h 252"/>
                <a:gd name="T66" fmla="*/ 204 w 281"/>
                <a:gd name="T67" fmla="*/ 167 h 252"/>
                <a:gd name="T68" fmla="*/ 191 w 281"/>
                <a:gd name="T69" fmla="*/ 163 h 252"/>
                <a:gd name="T70" fmla="*/ 155 w 281"/>
                <a:gd name="T71" fmla="*/ 20 h 252"/>
                <a:gd name="T72" fmla="*/ 81 w 281"/>
                <a:gd name="T73" fmla="*/ 4 h 252"/>
                <a:gd name="T74" fmla="*/ 73 w 281"/>
                <a:gd name="T75" fmla="*/ 0 h 252"/>
                <a:gd name="T76" fmla="*/ 57 w 281"/>
                <a:gd name="T77" fmla="*/ 16 h 252"/>
                <a:gd name="T78" fmla="*/ 49 w 281"/>
                <a:gd name="T79" fmla="*/ 12 h 252"/>
                <a:gd name="T80" fmla="*/ 45 w 281"/>
                <a:gd name="T81" fmla="*/ 16 h 252"/>
                <a:gd name="T82" fmla="*/ 20 w 281"/>
                <a:gd name="T83" fmla="*/ 32 h 252"/>
                <a:gd name="T84" fmla="*/ 33 w 281"/>
                <a:gd name="T85" fmla="*/ 61 h 252"/>
                <a:gd name="T86" fmla="*/ 41 w 281"/>
                <a:gd name="T87" fmla="*/ 69 h 252"/>
                <a:gd name="T88" fmla="*/ 41 w 281"/>
                <a:gd name="T89" fmla="*/ 81 h 252"/>
                <a:gd name="T90" fmla="*/ 0 w 281"/>
                <a:gd name="T91" fmla="*/ 77 h 252"/>
                <a:gd name="T92" fmla="*/ 8 w 281"/>
                <a:gd name="T93" fmla="*/ 85 h 252"/>
                <a:gd name="T94" fmla="*/ 29 w 281"/>
                <a:gd name="T95" fmla="*/ 101 h 252"/>
                <a:gd name="T96" fmla="*/ 45 w 281"/>
                <a:gd name="T97" fmla="*/ 101 h 252"/>
                <a:gd name="T98" fmla="*/ 20 w 281"/>
                <a:gd name="T99" fmla="*/ 126 h 2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81" h="252">
                  <a:moveTo>
                    <a:pt x="20" y="126"/>
                  </a:moveTo>
                  <a:lnTo>
                    <a:pt x="0" y="142"/>
                  </a:lnTo>
                  <a:lnTo>
                    <a:pt x="8" y="142"/>
                  </a:lnTo>
                  <a:lnTo>
                    <a:pt x="4" y="146"/>
                  </a:lnTo>
                  <a:lnTo>
                    <a:pt x="4" y="154"/>
                  </a:lnTo>
                  <a:lnTo>
                    <a:pt x="16" y="159"/>
                  </a:lnTo>
                  <a:lnTo>
                    <a:pt x="8" y="167"/>
                  </a:lnTo>
                  <a:lnTo>
                    <a:pt x="12" y="175"/>
                  </a:lnTo>
                  <a:lnTo>
                    <a:pt x="16" y="179"/>
                  </a:lnTo>
                  <a:lnTo>
                    <a:pt x="24" y="167"/>
                  </a:lnTo>
                  <a:lnTo>
                    <a:pt x="29" y="187"/>
                  </a:lnTo>
                  <a:lnTo>
                    <a:pt x="24" y="195"/>
                  </a:lnTo>
                  <a:lnTo>
                    <a:pt x="37" y="187"/>
                  </a:lnTo>
                  <a:lnTo>
                    <a:pt x="45" y="199"/>
                  </a:lnTo>
                  <a:lnTo>
                    <a:pt x="49" y="191"/>
                  </a:lnTo>
                  <a:lnTo>
                    <a:pt x="53" y="195"/>
                  </a:lnTo>
                  <a:lnTo>
                    <a:pt x="65" y="191"/>
                  </a:lnTo>
                  <a:lnTo>
                    <a:pt x="53" y="220"/>
                  </a:lnTo>
                  <a:lnTo>
                    <a:pt x="33" y="232"/>
                  </a:lnTo>
                  <a:lnTo>
                    <a:pt x="33" y="240"/>
                  </a:lnTo>
                  <a:lnTo>
                    <a:pt x="20" y="236"/>
                  </a:lnTo>
                  <a:lnTo>
                    <a:pt x="4" y="252"/>
                  </a:lnTo>
                  <a:lnTo>
                    <a:pt x="20" y="240"/>
                  </a:lnTo>
                  <a:lnTo>
                    <a:pt x="37" y="244"/>
                  </a:lnTo>
                  <a:lnTo>
                    <a:pt x="45" y="236"/>
                  </a:lnTo>
                  <a:lnTo>
                    <a:pt x="41" y="228"/>
                  </a:lnTo>
                  <a:lnTo>
                    <a:pt x="53" y="232"/>
                  </a:lnTo>
                  <a:lnTo>
                    <a:pt x="86" y="207"/>
                  </a:lnTo>
                  <a:lnTo>
                    <a:pt x="90" y="195"/>
                  </a:lnTo>
                  <a:lnTo>
                    <a:pt x="86" y="187"/>
                  </a:lnTo>
                  <a:lnTo>
                    <a:pt x="110" y="159"/>
                  </a:lnTo>
                  <a:lnTo>
                    <a:pt x="110" y="142"/>
                  </a:lnTo>
                  <a:lnTo>
                    <a:pt x="110" y="159"/>
                  </a:lnTo>
                  <a:lnTo>
                    <a:pt x="118" y="154"/>
                  </a:lnTo>
                  <a:lnTo>
                    <a:pt x="114" y="159"/>
                  </a:lnTo>
                  <a:lnTo>
                    <a:pt x="122" y="163"/>
                  </a:lnTo>
                  <a:lnTo>
                    <a:pt x="106" y="167"/>
                  </a:lnTo>
                  <a:lnTo>
                    <a:pt x="102" y="191"/>
                  </a:lnTo>
                  <a:lnTo>
                    <a:pt x="126" y="175"/>
                  </a:lnTo>
                  <a:lnTo>
                    <a:pt x="130" y="154"/>
                  </a:lnTo>
                  <a:lnTo>
                    <a:pt x="126" y="163"/>
                  </a:lnTo>
                  <a:lnTo>
                    <a:pt x="138" y="159"/>
                  </a:lnTo>
                  <a:lnTo>
                    <a:pt x="138" y="163"/>
                  </a:lnTo>
                  <a:lnTo>
                    <a:pt x="159" y="171"/>
                  </a:lnTo>
                  <a:lnTo>
                    <a:pt x="187" y="171"/>
                  </a:lnTo>
                  <a:lnTo>
                    <a:pt x="191" y="167"/>
                  </a:lnTo>
                  <a:lnTo>
                    <a:pt x="195" y="167"/>
                  </a:lnTo>
                  <a:lnTo>
                    <a:pt x="191" y="175"/>
                  </a:lnTo>
                  <a:lnTo>
                    <a:pt x="200" y="179"/>
                  </a:lnTo>
                  <a:lnTo>
                    <a:pt x="204" y="171"/>
                  </a:lnTo>
                  <a:lnTo>
                    <a:pt x="204" y="179"/>
                  </a:lnTo>
                  <a:lnTo>
                    <a:pt x="216" y="187"/>
                  </a:lnTo>
                  <a:lnTo>
                    <a:pt x="220" y="183"/>
                  </a:lnTo>
                  <a:lnTo>
                    <a:pt x="212" y="175"/>
                  </a:lnTo>
                  <a:lnTo>
                    <a:pt x="228" y="183"/>
                  </a:lnTo>
                  <a:lnTo>
                    <a:pt x="224" y="167"/>
                  </a:lnTo>
                  <a:lnTo>
                    <a:pt x="232" y="183"/>
                  </a:lnTo>
                  <a:lnTo>
                    <a:pt x="244" y="195"/>
                  </a:lnTo>
                  <a:lnTo>
                    <a:pt x="265" y="203"/>
                  </a:lnTo>
                  <a:lnTo>
                    <a:pt x="265" y="216"/>
                  </a:lnTo>
                  <a:lnTo>
                    <a:pt x="269" y="207"/>
                  </a:lnTo>
                  <a:lnTo>
                    <a:pt x="277" y="224"/>
                  </a:lnTo>
                  <a:lnTo>
                    <a:pt x="281" y="220"/>
                  </a:lnTo>
                  <a:lnTo>
                    <a:pt x="281" y="203"/>
                  </a:lnTo>
                  <a:lnTo>
                    <a:pt x="261" y="199"/>
                  </a:lnTo>
                  <a:lnTo>
                    <a:pt x="220" y="163"/>
                  </a:lnTo>
                  <a:lnTo>
                    <a:pt x="208" y="179"/>
                  </a:lnTo>
                  <a:lnTo>
                    <a:pt x="204" y="167"/>
                  </a:lnTo>
                  <a:lnTo>
                    <a:pt x="200" y="171"/>
                  </a:lnTo>
                  <a:lnTo>
                    <a:pt x="191" y="163"/>
                  </a:lnTo>
                  <a:lnTo>
                    <a:pt x="179" y="163"/>
                  </a:lnTo>
                  <a:lnTo>
                    <a:pt x="155" y="20"/>
                  </a:lnTo>
                  <a:lnTo>
                    <a:pt x="98" y="12"/>
                  </a:lnTo>
                  <a:lnTo>
                    <a:pt x="81" y="4"/>
                  </a:lnTo>
                  <a:lnTo>
                    <a:pt x="81" y="8"/>
                  </a:lnTo>
                  <a:lnTo>
                    <a:pt x="73" y="0"/>
                  </a:lnTo>
                  <a:lnTo>
                    <a:pt x="57" y="8"/>
                  </a:lnTo>
                  <a:lnTo>
                    <a:pt x="57" y="16"/>
                  </a:lnTo>
                  <a:lnTo>
                    <a:pt x="57" y="8"/>
                  </a:lnTo>
                  <a:lnTo>
                    <a:pt x="49" y="12"/>
                  </a:lnTo>
                  <a:lnTo>
                    <a:pt x="49" y="20"/>
                  </a:lnTo>
                  <a:lnTo>
                    <a:pt x="45" y="16"/>
                  </a:lnTo>
                  <a:lnTo>
                    <a:pt x="33" y="32"/>
                  </a:lnTo>
                  <a:lnTo>
                    <a:pt x="20" y="32"/>
                  </a:lnTo>
                  <a:lnTo>
                    <a:pt x="16" y="36"/>
                  </a:lnTo>
                  <a:lnTo>
                    <a:pt x="33" y="61"/>
                  </a:lnTo>
                  <a:lnTo>
                    <a:pt x="53" y="73"/>
                  </a:lnTo>
                  <a:lnTo>
                    <a:pt x="41" y="69"/>
                  </a:lnTo>
                  <a:lnTo>
                    <a:pt x="45" y="77"/>
                  </a:lnTo>
                  <a:lnTo>
                    <a:pt x="41" y="81"/>
                  </a:lnTo>
                  <a:lnTo>
                    <a:pt x="24" y="69"/>
                  </a:lnTo>
                  <a:lnTo>
                    <a:pt x="0" y="77"/>
                  </a:lnTo>
                  <a:lnTo>
                    <a:pt x="12" y="85"/>
                  </a:lnTo>
                  <a:lnTo>
                    <a:pt x="8" y="85"/>
                  </a:lnTo>
                  <a:lnTo>
                    <a:pt x="8" y="97"/>
                  </a:lnTo>
                  <a:lnTo>
                    <a:pt x="29" y="101"/>
                  </a:lnTo>
                  <a:lnTo>
                    <a:pt x="33" y="106"/>
                  </a:lnTo>
                  <a:lnTo>
                    <a:pt x="45" y="101"/>
                  </a:lnTo>
                  <a:lnTo>
                    <a:pt x="41" y="118"/>
                  </a:lnTo>
                  <a:lnTo>
                    <a:pt x="20" y="126"/>
                  </a:lnTo>
                  <a:lnTo>
                    <a:pt x="20" y="13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010" name="Freeform 11"/>
            <p:cNvSpPr>
              <a:spLocks/>
            </p:cNvSpPr>
            <p:nvPr/>
          </p:nvSpPr>
          <p:spPr bwMode="auto">
            <a:xfrm>
              <a:off x="1705" y="1667"/>
              <a:ext cx="184" cy="212"/>
            </a:xfrm>
            <a:custGeom>
              <a:avLst/>
              <a:gdLst>
                <a:gd name="T0" fmla="*/ 184 w 184"/>
                <a:gd name="T1" fmla="*/ 20 h 212"/>
                <a:gd name="T2" fmla="*/ 49 w 184"/>
                <a:gd name="T3" fmla="*/ 0 h 212"/>
                <a:gd name="T4" fmla="*/ 41 w 184"/>
                <a:gd name="T5" fmla="*/ 29 h 212"/>
                <a:gd name="T6" fmla="*/ 37 w 184"/>
                <a:gd name="T7" fmla="*/ 25 h 212"/>
                <a:gd name="T8" fmla="*/ 25 w 184"/>
                <a:gd name="T9" fmla="*/ 25 h 212"/>
                <a:gd name="T10" fmla="*/ 21 w 184"/>
                <a:gd name="T11" fmla="*/ 61 h 212"/>
                <a:gd name="T12" fmla="*/ 29 w 184"/>
                <a:gd name="T13" fmla="*/ 90 h 212"/>
                <a:gd name="T14" fmla="*/ 17 w 184"/>
                <a:gd name="T15" fmla="*/ 98 h 212"/>
                <a:gd name="T16" fmla="*/ 17 w 184"/>
                <a:gd name="T17" fmla="*/ 110 h 212"/>
                <a:gd name="T18" fmla="*/ 8 w 184"/>
                <a:gd name="T19" fmla="*/ 118 h 212"/>
                <a:gd name="T20" fmla="*/ 13 w 184"/>
                <a:gd name="T21" fmla="*/ 135 h 212"/>
                <a:gd name="T22" fmla="*/ 4 w 184"/>
                <a:gd name="T23" fmla="*/ 139 h 212"/>
                <a:gd name="T24" fmla="*/ 0 w 184"/>
                <a:gd name="T25" fmla="*/ 147 h 212"/>
                <a:gd name="T26" fmla="*/ 98 w 184"/>
                <a:gd name="T27" fmla="*/ 204 h 212"/>
                <a:gd name="T28" fmla="*/ 155 w 184"/>
                <a:gd name="T29" fmla="*/ 212 h 212"/>
                <a:gd name="T30" fmla="*/ 184 w 184"/>
                <a:gd name="T31" fmla="*/ 20 h 2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4" h="212">
                  <a:moveTo>
                    <a:pt x="184" y="20"/>
                  </a:moveTo>
                  <a:lnTo>
                    <a:pt x="49" y="0"/>
                  </a:lnTo>
                  <a:lnTo>
                    <a:pt x="41" y="29"/>
                  </a:lnTo>
                  <a:lnTo>
                    <a:pt x="37" y="25"/>
                  </a:lnTo>
                  <a:lnTo>
                    <a:pt x="25" y="25"/>
                  </a:lnTo>
                  <a:lnTo>
                    <a:pt x="21" y="61"/>
                  </a:lnTo>
                  <a:lnTo>
                    <a:pt x="29" y="90"/>
                  </a:lnTo>
                  <a:lnTo>
                    <a:pt x="17" y="98"/>
                  </a:lnTo>
                  <a:lnTo>
                    <a:pt x="17" y="110"/>
                  </a:lnTo>
                  <a:lnTo>
                    <a:pt x="8" y="118"/>
                  </a:lnTo>
                  <a:lnTo>
                    <a:pt x="13" y="135"/>
                  </a:lnTo>
                  <a:lnTo>
                    <a:pt x="4" y="139"/>
                  </a:lnTo>
                  <a:lnTo>
                    <a:pt x="0" y="147"/>
                  </a:lnTo>
                  <a:lnTo>
                    <a:pt x="98" y="204"/>
                  </a:lnTo>
                  <a:lnTo>
                    <a:pt x="155" y="212"/>
                  </a:lnTo>
                  <a:lnTo>
                    <a:pt x="184" y="20"/>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011" name="Freeform 12"/>
            <p:cNvSpPr>
              <a:spLocks/>
            </p:cNvSpPr>
            <p:nvPr/>
          </p:nvSpPr>
          <p:spPr bwMode="auto">
            <a:xfrm>
              <a:off x="1705" y="1667"/>
              <a:ext cx="184" cy="212"/>
            </a:xfrm>
            <a:custGeom>
              <a:avLst/>
              <a:gdLst>
                <a:gd name="T0" fmla="*/ 184 w 184"/>
                <a:gd name="T1" fmla="*/ 20 h 212"/>
                <a:gd name="T2" fmla="*/ 49 w 184"/>
                <a:gd name="T3" fmla="*/ 0 h 212"/>
                <a:gd name="T4" fmla="*/ 41 w 184"/>
                <a:gd name="T5" fmla="*/ 29 h 212"/>
                <a:gd name="T6" fmla="*/ 37 w 184"/>
                <a:gd name="T7" fmla="*/ 25 h 212"/>
                <a:gd name="T8" fmla="*/ 25 w 184"/>
                <a:gd name="T9" fmla="*/ 25 h 212"/>
                <a:gd name="T10" fmla="*/ 21 w 184"/>
                <a:gd name="T11" fmla="*/ 61 h 212"/>
                <a:gd name="T12" fmla="*/ 29 w 184"/>
                <a:gd name="T13" fmla="*/ 90 h 212"/>
                <a:gd name="T14" fmla="*/ 17 w 184"/>
                <a:gd name="T15" fmla="*/ 98 h 212"/>
                <a:gd name="T16" fmla="*/ 17 w 184"/>
                <a:gd name="T17" fmla="*/ 110 h 212"/>
                <a:gd name="T18" fmla="*/ 8 w 184"/>
                <a:gd name="T19" fmla="*/ 118 h 212"/>
                <a:gd name="T20" fmla="*/ 13 w 184"/>
                <a:gd name="T21" fmla="*/ 135 h 212"/>
                <a:gd name="T22" fmla="*/ 4 w 184"/>
                <a:gd name="T23" fmla="*/ 139 h 212"/>
                <a:gd name="T24" fmla="*/ 0 w 184"/>
                <a:gd name="T25" fmla="*/ 147 h 212"/>
                <a:gd name="T26" fmla="*/ 98 w 184"/>
                <a:gd name="T27" fmla="*/ 204 h 212"/>
                <a:gd name="T28" fmla="*/ 155 w 184"/>
                <a:gd name="T29" fmla="*/ 212 h 212"/>
                <a:gd name="T30" fmla="*/ 184 w 184"/>
                <a:gd name="T31" fmla="*/ 20 h 212"/>
                <a:gd name="T32" fmla="*/ 184 w 184"/>
                <a:gd name="T33" fmla="*/ 25 h 2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4" h="212">
                  <a:moveTo>
                    <a:pt x="184" y="20"/>
                  </a:moveTo>
                  <a:lnTo>
                    <a:pt x="49" y="0"/>
                  </a:lnTo>
                  <a:lnTo>
                    <a:pt x="41" y="29"/>
                  </a:lnTo>
                  <a:lnTo>
                    <a:pt x="37" y="25"/>
                  </a:lnTo>
                  <a:lnTo>
                    <a:pt x="25" y="25"/>
                  </a:lnTo>
                  <a:lnTo>
                    <a:pt x="21" y="61"/>
                  </a:lnTo>
                  <a:lnTo>
                    <a:pt x="29" y="90"/>
                  </a:lnTo>
                  <a:lnTo>
                    <a:pt x="17" y="98"/>
                  </a:lnTo>
                  <a:lnTo>
                    <a:pt x="17" y="110"/>
                  </a:lnTo>
                  <a:lnTo>
                    <a:pt x="8" y="118"/>
                  </a:lnTo>
                  <a:lnTo>
                    <a:pt x="13" y="135"/>
                  </a:lnTo>
                  <a:lnTo>
                    <a:pt x="4" y="139"/>
                  </a:lnTo>
                  <a:lnTo>
                    <a:pt x="0" y="147"/>
                  </a:lnTo>
                  <a:lnTo>
                    <a:pt x="98" y="204"/>
                  </a:lnTo>
                  <a:lnTo>
                    <a:pt x="155" y="212"/>
                  </a:lnTo>
                  <a:lnTo>
                    <a:pt x="184" y="20"/>
                  </a:lnTo>
                  <a:lnTo>
                    <a:pt x="184" y="25"/>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012" name="Freeform 13"/>
            <p:cNvSpPr>
              <a:spLocks/>
            </p:cNvSpPr>
            <p:nvPr/>
          </p:nvSpPr>
          <p:spPr bwMode="auto">
            <a:xfrm>
              <a:off x="2275" y="1724"/>
              <a:ext cx="139" cy="122"/>
            </a:xfrm>
            <a:custGeom>
              <a:avLst/>
              <a:gdLst>
                <a:gd name="T0" fmla="*/ 135 w 139"/>
                <a:gd name="T1" fmla="*/ 16 h 122"/>
                <a:gd name="T2" fmla="*/ 119 w 139"/>
                <a:gd name="T3" fmla="*/ 16 h 122"/>
                <a:gd name="T4" fmla="*/ 127 w 139"/>
                <a:gd name="T5" fmla="*/ 8 h 122"/>
                <a:gd name="T6" fmla="*/ 123 w 139"/>
                <a:gd name="T7" fmla="*/ 0 h 122"/>
                <a:gd name="T8" fmla="*/ 106 w 139"/>
                <a:gd name="T9" fmla="*/ 0 h 122"/>
                <a:gd name="T10" fmla="*/ 0 w 139"/>
                <a:gd name="T11" fmla="*/ 4 h 122"/>
                <a:gd name="T12" fmla="*/ 9 w 139"/>
                <a:gd name="T13" fmla="*/ 41 h 122"/>
                <a:gd name="T14" fmla="*/ 5 w 139"/>
                <a:gd name="T15" fmla="*/ 102 h 122"/>
                <a:gd name="T16" fmla="*/ 21 w 139"/>
                <a:gd name="T17" fmla="*/ 106 h 122"/>
                <a:gd name="T18" fmla="*/ 21 w 139"/>
                <a:gd name="T19" fmla="*/ 122 h 122"/>
                <a:gd name="T20" fmla="*/ 102 w 139"/>
                <a:gd name="T21" fmla="*/ 122 h 122"/>
                <a:gd name="T22" fmla="*/ 102 w 139"/>
                <a:gd name="T23" fmla="*/ 106 h 122"/>
                <a:gd name="T24" fmla="*/ 98 w 139"/>
                <a:gd name="T25" fmla="*/ 106 h 122"/>
                <a:gd name="T26" fmla="*/ 98 w 139"/>
                <a:gd name="T27" fmla="*/ 98 h 122"/>
                <a:gd name="T28" fmla="*/ 102 w 139"/>
                <a:gd name="T29" fmla="*/ 98 h 122"/>
                <a:gd name="T30" fmla="*/ 102 w 139"/>
                <a:gd name="T31" fmla="*/ 90 h 122"/>
                <a:gd name="T32" fmla="*/ 110 w 139"/>
                <a:gd name="T33" fmla="*/ 82 h 122"/>
                <a:gd name="T34" fmla="*/ 106 w 139"/>
                <a:gd name="T35" fmla="*/ 78 h 122"/>
                <a:gd name="T36" fmla="*/ 114 w 139"/>
                <a:gd name="T37" fmla="*/ 74 h 122"/>
                <a:gd name="T38" fmla="*/ 114 w 139"/>
                <a:gd name="T39" fmla="*/ 57 h 122"/>
                <a:gd name="T40" fmla="*/ 123 w 139"/>
                <a:gd name="T41" fmla="*/ 57 h 122"/>
                <a:gd name="T42" fmla="*/ 123 w 139"/>
                <a:gd name="T43" fmla="*/ 53 h 122"/>
                <a:gd name="T44" fmla="*/ 127 w 139"/>
                <a:gd name="T45" fmla="*/ 45 h 122"/>
                <a:gd name="T46" fmla="*/ 123 w 139"/>
                <a:gd name="T47" fmla="*/ 37 h 122"/>
                <a:gd name="T48" fmla="*/ 131 w 139"/>
                <a:gd name="T49" fmla="*/ 33 h 122"/>
                <a:gd name="T50" fmla="*/ 131 w 139"/>
                <a:gd name="T51" fmla="*/ 25 h 122"/>
                <a:gd name="T52" fmla="*/ 139 w 139"/>
                <a:gd name="T53" fmla="*/ 21 h 122"/>
                <a:gd name="T54" fmla="*/ 135 w 139"/>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39" h="122">
                  <a:moveTo>
                    <a:pt x="135" y="16"/>
                  </a:moveTo>
                  <a:lnTo>
                    <a:pt x="119" y="16"/>
                  </a:lnTo>
                  <a:lnTo>
                    <a:pt x="127" y="8"/>
                  </a:lnTo>
                  <a:lnTo>
                    <a:pt x="123" y="0"/>
                  </a:lnTo>
                  <a:lnTo>
                    <a:pt x="106" y="0"/>
                  </a:lnTo>
                  <a:lnTo>
                    <a:pt x="0" y="4"/>
                  </a:lnTo>
                  <a:lnTo>
                    <a:pt x="9" y="41"/>
                  </a:lnTo>
                  <a:lnTo>
                    <a:pt x="5" y="102"/>
                  </a:lnTo>
                  <a:lnTo>
                    <a:pt x="21" y="106"/>
                  </a:lnTo>
                  <a:lnTo>
                    <a:pt x="21" y="122"/>
                  </a:lnTo>
                  <a:lnTo>
                    <a:pt x="102" y="122"/>
                  </a:lnTo>
                  <a:lnTo>
                    <a:pt x="102" y="106"/>
                  </a:lnTo>
                  <a:lnTo>
                    <a:pt x="98" y="106"/>
                  </a:lnTo>
                  <a:lnTo>
                    <a:pt x="98" y="98"/>
                  </a:lnTo>
                  <a:lnTo>
                    <a:pt x="102" y="98"/>
                  </a:lnTo>
                  <a:lnTo>
                    <a:pt x="102" y="90"/>
                  </a:lnTo>
                  <a:lnTo>
                    <a:pt x="110" y="82"/>
                  </a:lnTo>
                  <a:lnTo>
                    <a:pt x="106" y="78"/>
                  </a:lnTo>
                  <a:lnTo>
                    <a:pt x="114" y="74"/>
                  </a:lnTo>
                  <a:lnTo>
                    <a:pt x="114" y="57"/>
                  </a:lnTo>
                  <a:lnTo>
                    <a:pt x="123" y="57"/>
                  </a:lnTo>
                  <a:lnTo>
                    <a:pt x="123" y="53"/>
                  </a:lnTo>
                  <a:lnTo>
                    <a:pt x="127" y="45"/>
                  </a:lnTo>
                  <a:lnTo>
                    <a:pt x="123" y="37"/>
                  </a:lnTo>
                  <a:lnTo>
                    <a:pt x="131" y="33"/>
                  </a:lnTo>
                  <a:lnTo>
                    <a:pt x="131" y="25"/>
                  </a:lnTo>
                  <a:lnTo>
                    <a:pt x="139" y="21"/>
                  </a:lnTo>
                  <a:lnTo>
                    <a:pt x="135" y="16"/>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013" name="Freeform 14"/>
            <p:cNvSpPr>
              <a:spLocks/>
            </p:cNvSpPr>
            <p:nvPr/>
          </p:nvSpPr>
          <p:spPr bwMode="auto">
            <a:xfrm>
              <a:off x="2275" y="1724"/>
              <a:ext cx="139" cy="122"/>
            </a:xfrm>
            <a:custGeom>
              <a:avLst/>
              <a:gdLst>
                <a:gd name="T0" fmla="*/ 135 w 139"/>
                <a:gd name="T1" fmla="*/ 16 h 122"/>
                <a:gd name="T2" fmla="*/ 119 w 139"/>
                <a:gd name="T3" fmla="*/ 16 h 122"/>
                <a:gd name="T4" fmla="*/ 127 w 139"/>
                <a:gd name="T5" fmla="*/ 8 h 122"/>
                <a:gd name="T6" fmla="*/ 123 w 139"/>
                <a:gd name="T7" fmla="*/ 0 h 122"/>
                <a:gd name="T8" fmla="*/ 106 w 139"/>
                <a:gd name="T9" fmla="*/ 0 h 122"/>
                <a:gd name="T10" fmla="*/ 0 w 139"/>
                <a:gd name="T11" fmla="*/ 4 h 122"/>
                <a:gd name="T12" fmla="*/ 9 w 139"/>
                <a:gd name="T13" fmla="*/ 41 h 122"/>
                <a:gd name="T14" fmla="*/ 5 w 139"/>
                <a:gd name="T15" fmla="*/ 102 h 122"/>
                <a:gd name="T16" fmla="*/ 21 w 139"/>
                <a:gd name="T17" fmla="*/ 106 h 122"/>
                <a:gd name="T18" fmla="*/ 21 w 139"/>
                <a:gd name="T19" fmla="*/ 122 h 122"/>
                <a:gd name="T20" fmla="*/ 102 w 139"/>
                <a:gd name="T21" fmla="*/ 122 h 122"/>
                <a:gd name="T22" fmla="*/ 102 w 139"/>
                <a:gd name="T23" fmla="*/ 106 h 122"/>
                <a:gd name="T24" fmla="*/ 98 w 139"/>
                <a:gd name="T25" fmla="*/ 106 h 122"/>
                <a:gd name="T26" fmla="*/ 98 w 139"/>
                <a:gd name="T27" fmla="*/ 98 h 122"/>
                <a:gd name="T28" fmla="*/ 102 w 139"/>
                <a:gd name="T29" fmla="*/ 98 h 122"/>
                <a:gd name="T30" fmla="*/ 102 w 139"/>
                <a:gd name="T31" fmla="*/ 90 h 122"/>
                <a:gd name="T32" fmla="*/ 110 w 139"/>
                <a:gd name="T33" fmla="*/ 82 h 122"/>
                <a:gd name="T34" fmla="*/ 106 w 139"/>
                <a:gd name="T35" fmla="*/ 78 h 122"/>
                <a:gd name="T36" fmla="*/ 114 w 139"/>
                <a:gd name="T37" fmla="*/ 74 h 122"/>
                <a:gd name="T38" fmla="*/ 114 w 139"/>
                <a:gd name="T39" fmla="*/ 57 h 122"/>
                <a:gd name="T40" fmla="*/ 123 w 139"/>
                <a:gd name="T41" fmla="*/ 57 h 122"/>
                <a:gd name="T42" fmla="*/ 123 w 139"/>
                <a:gd name="T43" fmla="*/ 53 h 122"/>
                <a:gd name="T44" fmla="*/ 127 w 139"/>
                <a:gd name="T45" fmla="*/ 45 h 122"/>
                <a:gd name="T46" fmla="*/ 123 w 139"/>
                <a:gd name="T47" fmla="*/ 37 h 122"/>
                <a:gd name="T48" fmla="*/ 131 w 139"/>
                <a:gd name="T49" fmla="*/ 33 h 122"/>
                <a:gd name="T50" fmla="*/ 131 w 139"/>
                <a:gd name="T51" fmla="*/ 25 h 122"/>
                <a:gd name="T52" fmla="*/ 139 w 139"/>
                <a:gd name="T53" fmla="*/ 21 h 122"/>
                <a:gd name="T54" fmla="*/ 135 w 139"/>
                <a:gd name="T55" fmla="*/ 16 h 122"/>
                <a:gd name="T56" fmla="*/ 135 w 139"/>
                <a:gd name="T57" fmla="*/ 21 h 12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9" h="122">
                  <a:moveTo>
                    <a:pt x="135" y="16"/>
                  </a:moveTo>
                  <a:lnTo>
                    <a:pt x="119" y="16"/>
                  </a:lnTo>
                  <a:lnTo>
                    <a:pt x="127" y="8"/>
                  </a:lnTo>
                  <a:lnTo>
                    <a:pt x="123" y="0"/>
                  </a:lnTo>
                  <a:lnTo>
                    <a:pt x="106" y="0"/>
                  </a:lnTo>
                  <a:lnTo>
                    <a:pt x="0" y="4"/>
                  </a:lnTo>
                  <a:lnTo>
                    <a:pt x="9" y="41"/>
                  </a:lnTo>
                  <a:lnTo>
                    <a:pt x="5" y="102"/>
                  </a:lnTo>
                  <a:lnTo>
                    <a:pt x="21" y="106"/>
                  </a:lnTo>
                  <a:lnTo>
                    <a:pt x="21" y="122"/>
                  </a:lnTo>
                  <a:lnTo>
                    <a:pt x="102" y="122"/>
                  </a:lnTo>
                  <a:lnTo>
                    <a:pt x="102" y="106"/>
                  </a:lnTo>
                  <a:lnTo>
                    <a:pt x="98" y="106"/>
                  </a:lnTo>
                  <a:lnTo>
                    <a:pt x="98" y="98"/>
                  </a:lnTo>
                  <a:lnTo>
                    <a:pt x="102" y="98"/>
                  </a:lnTo>
                  <a:lnTo>
                    <a:pt x="102" y="90"/>
                  </a:lnTo>
                  <a:lnTo>
                    <a:pt x="110" y="82"/>
                  </a:lnTo>
                  <a:lnTo>
                    <a:pt x="106" y="78"/>
                  </a:lnTo>
                  <a:lnTo>
                    <a:pt x="114" y="74"/>
                  </a:lnTo>
                  <a:lnTo>
                    <a:pt x="114" y="57"/>
                  </a:lnTo>
                  <a:lnTo>
                    <a:pt x="123" y="57"/>
                  </a:lnTo>
                  <a:lnTo>
                    <a:pt x="123" y="53"/>
                  </a:lnTo>
                  <a:lnTo>
                    <a:pt x="127" y="45"/>
                  </a:lnTo>
                  <a:lnTo>
                    <a:pt x="123" y="37"/>
                  </a:lnTo>
                  <a:lnTo>
                    <a:pt x="131" y="33"/>
                  </a:lnTo>
                  <a:lnTo>
                    <a:pt x="131" y="25"/>
                  </a:lnTo>
                  <a:lnTo>
                    <a:pt x="139" y="21"/>
                  </a:lnTo>
                  <a:lnTo>
                    <a:pt x="135" y="16"/>
                  </a:lnTo>
                  <a:lnTo>
                    <a:pt x="135" y="2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014" name="Freeform 15"/>
            <p:cNvSpPr>
              <a:spLocks/>
            </p:cNvSpPr>
            <p:nvPr/>
          </p:nvSpPr>
          <p:spPr bwMode="auto">
            <a:xfrm>
              <a:off x="1518" y="1435"/>
              <a:ext cx="216" cy="371"/>
            </a:xfrm>
            <a:custGeom>
              <a:avLst/>
              <a:gdLst>
                <a:gd name="T0" fmla="*/ 208 w 216"/>
                <a:gd name="T1" fmla="*/ 293 h 371"/>
                <a:gd name="T2" fmla="*/ 98 w 216"/>
                <a:gd name="T3" fmla="*/ 130 h 371"/>
                <a:gd name="T4" fmla="*/ 122 w 216"/>
                <a:gd name="T5" fmla="*/ 32 h 371"/>
                <a:gd name="T6" fmla="*/ 20 w 216"/>
                <a:gd name="T7" fmla="*/ 0 h 371"/>
                <a:gd name="T8" fmla="*/ 16 w 216"/>
                <a:gd name="T9" fmla="*/ 32 h 371"/>
                <a:gd name="T10" fmla="*/ 0 w 216"/>
                <a:gd name="T11" fmla="*/ 53 h 371"/>
                <a:gd name="T12" fmla="*/ 8 w 216"/>
                <a:gd name="T13" fmla="*/ 73 h 371"/>
                <a:gd name="T14" fmla="*/ 4 w 216"/>
                <a:gd name="T15" fmla="*/ 106 h 371"/>
                <a:gd name="T16" fmla="*/ 16 w 216"/>
                <a:gd name="T17" fmla="*/ 134 h 371"/>
                <a:gd name="T18" fmla="*/ 12 w 216"/>
                <a:gd name="T19" fmla="*/ 142 h 371"/>
                <a:gd name="T20" fmla="*/ 24 w 216"/>
                <a:gd name="T21" fmla="*/ 151 h 371"/>
                <a:gd name="T22" fmla="*/ 29 w 216"/>
                <a:gd name="T23" fmla="*/ 142 h 371"/>
                <a:gd name="T24" fmla="*/ 33 w 216"/>
                <a:gd name="T25" fmla="*/ 146 h 371"/>
                <a:gd name="T26" fmla="*/ 29 w 216"/>
                <a:gd name="T27" fmla="*/ 146 h 371"/>
                <a:gd name="T28" fmla="*/ 33 w 216"/>
                <a:gd name="T29" fmla="*/ 167 h 371"/>
                <a:gd name="T30" fmla="*/ 24 w 216"/>
                <a:gd name="T31" fmla="*/ 159 h 371"/>
                <a:gd name="T32" fmla="*/ 24 w 216"/>
                <a:gd name="T33" fmla="*/ 151 h 371"/>
                <a:gd name="T34" fmla="*/ 20 w 216"/>
                <a:gd name="T35" fmla="*/ 171 h 371"/>
                <a:gd name="T36" fmla="*/ 33 w 216"/>
                <a:gd name="T37" fmla="*/ 183 h 371"/>
                <a:gd name="T38" fmla="*/ 24 w 216"/>
                <a:gd name="T39" fmla="*/ 204 h 371"/>
                <a:gd name="T40" fmla="*/ 45 w 216"/>
                <a:gd name="T41" fmla="*/ 240 h 371"/>
                <a:gd name="T42" fmla="*/ 41 w 216"/>
                <a:gd name="T43" fmla="*/ 248 h 371"/>
                <a:gd name="T44" fmla="*/ 49 w 216"/>
                <a:gd name="T45" fmla="*/ 252 h 371"/>
                <a:gd name="T46" fmla="*/ 45 w 216"/>
                <a:gd name="T47" fmla="*/ 273 h 371"/>
                <a:gd name="T48" fmla="*/ 49 w 216"/>
                <a:gd name="T49" fmla="*/ 277 h 371"/>
                <a:gd name="T50" fmla="*/ 69 w 216"/>
                <a:gd name="T51" fmla="*/ 285 h 371"/>
                <a:gd name="T52" fmla="*/ 81 w 216"/>
                <a:gd name="T53" fmla="*/ 297 h 371"/>
                <a:gd name="T54" fmla="*/ 98 w 216"/>
                <a:gd name="T55" fmla="*/ 305 h 371"/>
                <a:gd name="T56" fmla="*/ 98 w 216"/>
                <a:gd name="T57" fmla="*/ 314 h 371"/>
                <a:gd name="T58" fmla="*/ 106 w 216"/>
                <a:gd name="T59" fmla="*/ 318 h 371"/>
                <a:gd name="T60" fmla="*/ 118 w 216"/>
                <a:gd name="T61" fmla="*/ 334 h 371"/>
                <a:gd name="T62" fmla="*/ 122 w 216"/>
                <a:gd name="T63" fmla="*/ 363 h 371"/>
                <a:gd name="T64" fmla="*/ 191 w 216"/>
                <a:gd name="T65" fmla="*/ 371 h 371"/>
                <a:gd name="T66" fmla="*/ 200 w 216"/>
                <a:gd name="T67" fmla="*/ 367 h 371"/>
                <a:gd name="T68" fmla="*/ 195 w 216"/>
                <a:gd name="T69" fmla="*/ 350 h 371"/>
                <a:gd name="T70" fmla="*/ 204 w 216"/>
                <a:gd name="T71" fmla="*/ 342 h 371"/>
                <a:gd name="T72" fmla="*/ 204 w 216"/>
                <a:gd name="T73" fmla="*/ 330 h 371"/>
                <a:gd name="T74" fmla="*/ 216 w 216"/>
                <a:gd name="T75" fmla="*/ 322 h 371"/>
                <a:gd name="T76" fmla="*/ 208 w 216"/>
                <a:gd name="T77" fmla="*/ 293 h 37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 h="371">
                  <a:moveTo>
                    <a:pt x="208" y="293"/>
                  </a:moveTo>
                  <a:lnTo>
                    <a:pt x="98" y="130"/>
                  </a:lnTo>
                  <a:lnTo>
                    <a:pt x="122" y="32"/>
                  </a:lnTo>
                  <a:lnTo>
                    <a:pt x="20" y="0"/>
                  </a:lnTo>
                  <a:lnTo>
                    <a:pt x="16" y="32"/>
                  </a:lnTo>
                  <a:lnTo>
                    <a:pt x="0" y="53"/>
                  </a:lnTo>
                  <a:lnTo>
                    <a:pt x="8" y="73"/>
                  </a:lnTo>
                  <a:lnTo>
                    <a:pt x="4" y="106"/>
                  </a:lnTo>
                  <a:lnTo>
                    <a:pt x="16" y="134"/>
                  </a:lnTo>
                  <a:lnTo>
                    <a:pt x="12" y="142"/>
                  </a:lnTo>
                  <a:lnTo>
                    <a:pt x="24" y="151"/>
                  </a:lnTo>
                  <a:lnTo>
                    <a:pt x="29" y="142"/>
                  </a:lnTo>
                  <a:lnTo>
                    <a:pt x="33" y="146"/>
                  </a:lnTo>
                  <a:lnTo>
                    <a:pt x="29" y="146"/>
                  </a:lnTo>
                  <a:lnTo>
                    <a:pt x="33" y="167"/>
                  </a:lnTo>
                  <a:lnTo>
                    <a:pt x="24" y="159"/>
                  </a:lnTo>
                  <a:lnTo>
                    <a:pt x="24" y="151"/>
                  </a:lnTo>
                  <a:lnTo>
                    <a:pt x="20" y="171"/>
                  </a:lnTo>
                  <a:lnTo>
                    <a:pt x="33" y="183"/>
                  </a:lnTo>
                  <a:lnTo>
                    <a:pt x="24" y="204"/>
                  </a:lnTo>
                  <a:lnTo>
                    <a:pt x="45" y="240"/>
                  </a:lnTo>
                  <a:lnTo>
                    <a:pt x="41" y="248"/>
                  </a:lnTo>
                  <a:lnTo>
                    <a:pt x="49" y="252"/>
                  </a:lnTo>
                  <a:lnTo>
                    <a:pt x="45" y="273"/>
                  </a:lnTo>
                  <a:lnTo>
                    <a:pt x="49" y="277"/>
                  </a:lnTo>
                  <a:lnTo>
                    <a:pt x="69" y="285"/>
                  </a:lnTo>
                  <a:lnTo>
                    <a:pt x="81" y="297"/>
                  </a:lnTo>
                  <a:lnTo>
                    <a:pt x="98" y="305"/>
                  </a:lnTo>
                  <a:lnTo>
                    <a:pt x="98" y="314"/>
                  </a:lnTo>
                  <a:lnTo>
                    <a:pt x="106" y="318"/>
                  </a:lnTo>
                  <a:lnTo>
                    <a:pt x="118" y="334"/>
                  </a:lnTo>
                  <a:lnTo>
                    <a:pt x="122" y="363"/>
                  </a:lnTo>
                  <a:lnTo>
                    <a:pt x="191" y="371"/>
                  </a:lnTo>
                  <a:lnTo>
                    <a:pt x="200" y="367"/>
                  </a:lnTo>
                  <a:lnTo>
                    <a:pt x="195" y="350"/>
                  </a:lnTo>
                  <a:lnTo>
                    <a:pt x="204" y="342"/>
                  </a:lnTo>
                  <a:lnTo>
                    <a:pt x="204" y="330"/>
                  </a:lnTo>
                  <a:lnTo>
                    <a:pt x="216" y="322"/>
                  </a:lnTo>
                  <a:lnTo>
                    <a:pt x="208" y="293"/>
                  </a:lnTo>
                  <a:close/>
                </a:path>
              </a:pathLst>
            </a:custGeom>
            <a:solidFill>
              <a:srgbClr val="FF4500"/>
            </a:solidFill>
            <a:ln w="6350">
              <a:solidFill>
                <a:srgbClr val="FF4500"/>
              </a:solidFill>
              <a:prstDash val="solid"/>
              <a:round/>
              <a:headEnd/>
              <a:tailEnd/>
            </a:ln>
          </p:spPr>
          <p:txBody>
            <a:bodyPr/>
            <a:lstStyle/>
            <a:p>
              <a:endParaRPr lang="en-US" dirty="0"/>
            </a:p>
          </p:txBody>
        </p:sp>
        <p:sp>
          <p:nvSpPr>
            <p:cNvPr id="106015" name="Freeform 16"/>
            <p:cNvSpPr>
              <a:spLocks/>
            </p:cNvSpPr>
            <p:nvPr/>
          </p:nvSpPr>
          <p:spPr bwMode="auto">
            <a:xfrm>
              <a:off x="1518" y="1435"/>
              <a:ext cx="216" cy="371"/>
            </a:xfrm>
            <a:custGeom>
              <a:avLst/>
              <a:gdLst>
                <a:gd name="T0" fmla="*/ 208 w 216"/>
                <a:gd name="T1" fmla="*/ 293 h 371"/>
                <a:gd name="T2" fmla="*/ 98 w 216"/>
                <a:gd name="T3" fmla="*/ 130 h 371"/>
                <a:gd name="T4" fmla="*/ 122 w 216"/>
                <a:gd name="T5" fmla="*/ 32 h 371"/>
                <a:gd name="T6" fmla="*/ 20 w 216"/>
                <a:gd name="T7" fmla="*/ 0 h 371"/>
                <a:gd name="T8" fmla="*/ 16 w 216"/>
                <a:gd name="T9" fmla="*/ 32 h 371"/>
                <a:gd name="T10" fmla="*/ 0 w 216"/>
                <a:gd name="T11" fmla="*/ 53 h 371"/>
                <a:gd name="T12" fmla="*/ 8 w 216"/>
                <a:gd name="T13" fmla="*/ 73 h 371"/>
                <a:gd name="T14" fmla="*/ 4 w 216"/>
                <a:gd name="T15" fmla="*/ 106 h 371"/>
                <a:gd name="T16" fmla="*/ 16 w 216"/>
                <a:gd name="T17" fmla="*/ 134 h 371"/>
                <a:gd name="T18" fmla="*/ 12 w 216"/>
                <a:gd name="T19" fmla="*/ 142 h 371"/>
                <a:gd name="T20" fmla="*/ 24 w 216"/>
                <a:gd name="T21" fmla="*/ 151 h 371"/>
                <a:gd name="T22" fmla="*/ 29 w 216"/>
                <a:gd name="T23" fmla="*/ 142 h 371"/>
                <a:gd name="T24" fmla="*/ 33 w 216"/>
                <a:gd name="T25" fmla="*/ 146 h 371"/>
                <a:gd name="T26" fmla="*/ 29 w 216"/>
                <a:gd name="T27" fmla="*/ 146 h 371"/>
                <a:gd name="T28" fmla="*/ 33 w 216"/>
                <a:gd name="T29" fmla="*/ 167 h 371"/>
                <a:gd name="T30" fmla="*/ 24 w 216"/>
                <a:gd name="T31" fmla="*/ 159 h 371"/>
                <a:gd name="T32" fmla="*/ 24 w 216"/>
                <a:gd name="T33" fmla="*/ 151 h 371"/>
                <a:gd name="T34" fmla="*/ 20 w 216"/>
                <a:gd name="T35" fmla="*/ 171 h 371"/>
                <a:gd name="T36" fmla="*/ 33 w 216"/>
                <a:gd name="T37" fmla="*/ 183 h 371"/>
                <a:gd name="T38" fmla="*/ 24 w 216"/>
                <a:gd name="T39" fmla="*/ 204 h 371"/>
                <a:gd name="T40" fmla="*/ 45 w 216"/>
                <a:gd name="T41" fmla="*/ 240 h 371"/>
                <a:gd name="T42" fmla="*/ 41 w 216"/>
                <a:gd name="T43" fmla="*/ 248 h 371"/>
                <a:gd name="T44" fmla="*/ 49 w 216"/>
                <a:gd name="T45" fmla="*/ 252 h 371"/>
                <a:gd name="T46" fmla="*/ 45 w 216"/>
                <a:gd name="T47" fmla="*/ 273 h 371"/>
                <a:gd name="T48" fmla="*/ 49 w 216"/>
                <a:gd name="T49" fmla="*/ 277 h 371"/>
                <a:gd name="T50" fmla="*/ 69 w 216"/>
                <a:gd name="T51" fmla="*/ 285 h 371"/>
                <a:gd name="T52" fmla="*/ 81 w 216"/>
                <a:gd name="T53" fmla="*/ 297 h 371"/>
                <a:gd name="T54" fmla="*/ 98 w 216"/>
                <a:gd name="T55" fmla="*/ 305 h 371"/>
                <a:gd name="T56" fmla="*/ 98 w 216"/>
                <a:gd name="T57" fmla="*/ 314 h 371"/>
                <a:gd name="T58" fmla="*/ 106 w 216"/>
                <a:gd name="T59" fmla="*/ 318 h 371"/>
                <a:gd name="T60" fmla="*/ 118 w 216"/>
                <a:gd name="T61" fmla="*/ 334 h 371"/>
                <a:gd name="T62" fmla="*/ 122 w 216"/>
                <a:gd name="T63" fmla="*/ 363 h 371"/>
                <a:gd name="T64" fmla="*/ 191 w 216"/>
                <a:gd name="T65" fmla="*/ 371 h 371"/>
                <a:gd name="T66" fmla="*/ 200 w 216"/>
                <a:gd name="T67" fmla="*/ 367 h 371"/>
                <a:gd name="T68" fmla="*/ 195 w 216"/>
                <a:gd name="T69" fmla="*/ 350 h 371"/>
                <a:gd name="T70" fmla="*/ 204 w 216"/>
                <a:gd name="T71" fmla="*/ 342 h 371"/>
                <a:gd name="T72" fmla="*/ 204 w 216"/>
                <a:gd name="T73" fmla="*/ 330 h 371"/>
                <a:gd name="T74" fmla="*/ 216 w 216"/>
                <a:gd name="T75" fmla="*/ 322 h 371"/>
                <a:gd name="T76" fmla="*/ 208 w 216"/>
                <a:gd name="T77" fmla="*/ 293 h 371"/>
                <a:gd name="T78" fmla="*/ 208 w 216"/>
                <a:gd name="T79" fmla="*/ 297 h 37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6" h="371">
                  <a:moveTo>
                    <a:pt x="208" y="293"/>
                  </a:moveTo>
                  <a:lnTo>
                    <a:pt x="98" y="130"/>
                  </a:lnTo>
                  <a:lnTo>
                    <a:pt x="122" y="32"/>
                  </a:lnTo>
                  <a:lnTo>
                    <a:pt x="20" y="0"/>
                  </a:lnTo>
                  <a:lnTo>
                    <a:pt x="16" y="32"/>
                  </a:lnTo>
                  <a:lnTo>
                    <a:pt x="0" y="53"/>
                  </a:lnTo>
                  <a:lnTo>
                    <a:pt x="8" y="73"/>
                  </a:lnTo>
                  <a:lnTo>
                    <a:pt x="4" y="106"/>
                  </a:lnTo>
                  <a:lnTo>
                    <a:pt x="16" y="134"/>
                  </a:lnTo>
                  <a:lnTo>
                    <a:pt x="12" y="142"/>
                  </a:lnTo>
                  <a:lnTo>
                    <a:pt x="24" y="151"/>
                  </a:lnTo>
                  <a:lnTo>
                    <a:pt x="29" y="142"/>
                  </a:lnTo>
                  <a:lnTo>
                    <a:pt x="33" y="146"/>
                  </a:lnTo>
                  <a:lnTo>
                    <a:pt x="29" y="146"/>
                  </a:lnTo>
                  <a:lnTo>
                    <a:pt x="33" y="167"/>
                  </a:lnTo>
                  <a:lnTo>
                    <a:pt x="24" y="159"/>
                  </a:lnTo>
                  <a:lnTo>
                    <a:pt x="24" y="151"/>
                  </a:lnTo>
                  <a:lnTo>
                    <a:pt x="20" y="171"/>
                  </a:lnTo>
                  <a:lnTo>
                    <a:pt x="33" y="183"/>
                  </a:lnTo>
                  <a:lnTo>
                    <a:pt x="24" y="204"/>
                  </a:lnTo>
                  <a:lnTo>
                    <a:pt x="45" y="240"/>
                  </a:lnTo>
                  <a:lnTo>
                    <a:pt x="41" y="248"/>
                  </a:lnTo>
                  <a:lnTo>
                    <a:pt x="49" y="252"/>
                  </a:lnTo>
                  <a:lnTo>
                    <a:pt x="45" y="273"/>
                  </a:lnTo>
                  <a:lnTo>
                    <a:pt x="49" y="277"/>
                  </a:lnTo>
                  <a:lnTo>
                    <a:pt x="69" y="285"/>
                  </a:lnTo>
                  <a:lnTo>
                    <a:pt x="81" y="297"/>
                  </a:lnTo>
                  <a:lnTo>
                    <a:pt x="98" y="305"/>
                  </a:lnTo>
                  <a:lnTo>
                    <a:pt x="98" y="314"/>
                  </a:lnTo>
                  <a:lnTo>
                    <a:pt x="106" y="318"/>
                  </a:lnTo>
                  <a:lnTo>
                    <a:pt x="118" y="334"/>
                  </a:lnTo>
                  <a:lnTo>
                    <a:pt x="122" y="363"/>
                  </a:lnTo>
                  <a:lnTo>
                    <a:pt x="191" y="371"/>
                  </a:lnTo>
                  <a:lnTo>
                    <a:pt x="200" y="367"/>
                  </a:lnTo>
                  <a:lnTo>
                    <a:pt x="195" y="350"/>
                  </a:lnTo>
                  <a:lnTo>
                    <a:pt x="204" y="342"/>
                  </a:lnTo>
                  <a:lnTo>
                    <a:pt x="204" y="330"/>
                  </a:lnTo>
                  <a:lnTo>
                    <a:pt x="216" y="322"/>
                  </a:lnTo>
                  <a:lnTo>
                    <a:pt x="208" y="293"/>
                  </a:lnTo>
                  <a:lnTo>
                    <a:pt x="208" y="29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016" name="Freeform 17"/>
            <p:cNvSpPr>
              <a:spLocks/>
            </p:cNvSpPr>
            <p:nvPr/>
          </p:nvSpPr>
          <p:spPr bwMode="auto">
            <a:xfrm>
              <a:off x="1889" y="1553"/>
              <a:ext cx="195" cy="155"/>
            </a:xfrm>
            <a:custGeom>
              <a:avLst/>
              <a:gdLst>
                <a:gd name="T0" fmla="*/ 195 w 195"/>
                <a:gd name="T1" fmla="*/ 53 h 155"/>
                <a:gd name="T2" fmla="*/ 195 w 195"/>
                <a:gd name="T3" fmla="*/ 16 h 155"/>
                <a:gd name="T4" fmla="*/ 146 w 195"/>
                <a:gd name="T5" fmla="*/ 12 h 155"/>
                <a:gd name="T6" fmla="*/ 20 w 195"/>
                <a:gd name="T7" fmla="*/ 0 h 155"/>
                <a:gd name="T8" fmla="*/ 0 w 195"/>
                <a:gd name="T9" fmla="*/ 134 h 155"/>
                <a:gd name="T10" fmla="*/ 162 w 195"/>
                <a:gd name="T11" fmla="*/ 151 h 155"/>
                <a:gd name="T12" fmla="*/ 187 w 195"/>
                <a:gd name="T13" fmla="*/ 155 h 155"/>
                <a:gd name="T14" fmla="*/ 195 w 195"/>
                <a:gd name="T15" fmla="*/ 53 h 1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5" h="155">
                  <a:moveTo>
                    <a:pt x="195" y="53"/>
                  </a:moveTo>
                  <a:lnTo>
                    <a:pt x="195" y="16"/>
                  </a:lnTo>
                  <a:lnTo>
                    <a:pt x="146" y="12"/>
                  </a:lnTo>
                  <a:lnTo>
                    <a:pt x="20" y="0"/>
                  </a:lnTo>
                  <a:lnTo>
                    <a:pt x="0" y="134"/>
                  </a:lnTo>
                  <a:lnTo>
                    <a:pt x="162" y="151"/>
                  </a:lnTo>
                  <a:lnTo>
                    <a:pt x="187" y="155"/>
                  </a:lnTo>
                  <a:lnTo>
                    <a:pt x="195" y="53"/>
                  </a:lnTo>
                  <a:close/>
                </a:path>
              </a:pathLst>
            </a:custGeom>
            <a:solidFill>
              <a:srgbClr val="FF8C00"/>
            </a:solidFill>
            <a:ln w="6350">
              <a:solidFill>
                <a:srgbClr val="FF8C00"/>
              </a:solidFill>
              <a:prstDash val="solid"/>
              <a:round/>
              <a:headEnd/>
              <a:tailEnd/>
            </a:ln>
          </p:spPr>
          <p:txBody>
            <a:bodyPr/>
            <a:lstStyle/>
            <a:p>
              <a:endParaRPr lang="en-US" dirty="0"/>
            </a:p>
          </p:txBody>
        </p:sp>
        <p:sp>
          <p:nvSpPr>
            <p:cNvPr id="106017" name="Freeform 18"/>
            <p:cNvSpPr>
              <a:spLocks/>
            </p:cNvSpPr>
            <p:nvPr/>
          </p:nvSpPr>
          <p:spPr bwMode="auto">
            <a:xfrm>
              <a:off x="1889" y="1553"/>
              <a:ext cx="195" cy="155"/>
            </a:xfrm>
            <a:custGeom>
              <a:avLst/>
              <a:gdLst>
                <a:gd name="T0" fmla="*/ 195 w 195"/>
                <a:gd name="T1" fmla="*/ 53 h 155"/>
                <a:gd name="T2" fmla="*/ 195 w 195"/>
                <a:gd name="T3" fmla="*/ 16 h 155"/>
                <a:gd name="T4" fmla="*/ 146 w 195"/>
                <a:gd name="T5" fmla="*/ 12 h 155"/>
                <a:gd name="T6" fmla="*/ 20 w 195"/>
                <a:gd name="T7" fmla="*/ 0 h 155"/>
                <a:gd name="T8" fmla="*/ 0 w 195"/>
                <a:gd name="T9" fmla="*/ 134 h 155"/>
                <a:gd name="T10" fmla="*/ 162 w 195"/>
                <a:gd name="T11" fmla="*/ 151 h 155"/>
                <a:gd name="T12" fmla="*/ 187 w 195"/>
                <a:gd name="T13" fmla="*/ 155 h 155"/>
                <a:gd name="T14" fmla="*/ 195 w 195"/>
                <a:gd name="T15" fmla="*/ 53 h 155"/>
                <a:gd name="T16" fmla="*/ 195 w 195"/>
                <a:gd name="T17" fmla="*/ 57 h 1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5" h="155">
                  <a:moveTo>
                    <a:pt x="195" y="53"/>
                  </a:moveTo>
                  <a:lnTo>
                    <a:pt x="195" y="16"/>
                  </a:lnTo>
                  <a:lnTo>
                    <a:pt x="146" y="12"/>
                  </a:lnTo>
                  <a:lnTo>
                    <a:pt x="20" y="0"/>
                  </a:lnTo>
                  <a:lnTo>
                    <a:pt x="0" y="134"/>
                  </a:lnTo>
                  <a:lnTo>
                    <a:pt x="162" y="151"/>
                  </a:lnTo>
                  <a:lnTo>
                    <a:pt x="187" y="155"/>
                  </a:lnTo>
                  <a:lnTo>
                    <a:pt x="195" y="53"/>
                  </a:lnTo>
                  <a:lnTo>
                    <a:pt x="195" y="5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018" name="Freeform 19"/>
            <p:cNvSpPr>
              <a:spLocks/>
            </p:cNvSpPr>
            <p:nvPr/>
          </p:nvSpPr>
          <p:spPr bwMode="auto">
            <a:xfrm>
              <a:off x="2801" y="1467"/>
              <a:ext cx="45" cy="45"/>
            </a:xfrm>
            <a:custGeom>
              <a:avLst/>
              <a:gdLst>
                <a:gd name="T0" fmla="*/ 40 w 45"/>
                <a:gd name="T1" fmla="*/ 0 h 45"/>
                <a:gd name="T2" fmla="*/ 0 w 45"/>
                <a:gd name="T3" fmla="*/ 8 h 45"/>
                <a:gd name="T4" fmla="*/ 8 w 45"/>
                <a:gd name="T5" fmla="*/ 37 h 45"/>
                <a:gd name="T6" fmla="*/ 0 w 45"/>
                <a:gd name="T7" fmla="*/ 41 h 45"/>
                <a:gd name="T8" fmla="*/ 4 w 45"/>
                <a:gd name="T9" fmla="*/ 45 h 45"/>
                <a:gd name="T10" fmla="*/ 20 w 45"/>
                <a:gd name="T11" fmla="*/ 29 h 45"/>
                <a:gd name="T12" fmla="*/ 32 w 45"/>
                <a:gd name="T13" fmla="*/ 25 h 45"/>
                <a:gd name="T14" fmla="*/ 45 w 45"/>
                <a:gd name="T15" fmla="*/ 17 h 45"/>
                <a:gd name="T16" fmla="*/ 40 w 45"/>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 h="45">
                  <a:moveTo>
                    <a:pt x="40" y="0"/>
                  </a:moveTo>
                  <a:lnTo>
                    <a:pt x="0" y="8"/>
                  </a:lnTo>
                  <a:lnTo>
                    <a:pt x="8" y="37"/>
                  </a:lnTo>
                  <a:lnTo>
                    <a:pt x="0" y="41"/>
                  </a:lnTo>
                  <a:lnTo>
                    <a:pt x="4" y="45"/>
                  </a:lnTo>
                  <a:lnTo>
                    <a:pt x="20" y="29"/>
                  </a:lnTo>
                  <a:lnTo>
                    <a:pt x="32" y="25"/>
                  </a:lnTo>
                  <a:lnTo>
                    <a:pt x="45" y="17"/>
                  </a:lnTo>
                  <a:lnTo>
                    <a:pt x="40" y="0"/>
                  </a:lnTo>
                  <a:close/>
                </a:path>
              </a:pathLst>
            </a:custGeom>
            <a:solidFill>
              <a:srgbClr val="FF4500"/>
            </a:solidFill>
            <a:ln w="6350">
              <a:solidFill>
                <a:srgbClr val="FF4500"/>
              </a:solidFill>
              <a:prstDash val="solid"/>
              <a:round/>
              <a:headEnd/>
              <a:tailEnd/>
            </a:ln>
          </p:spPr>
          <p:txBody>
            <a:bodyPr/>
            <a:lstStyle/>
            <a:p>
              <a:endParaRPr lang="en-US" dirty="0"/>
            </a:p>
          </p:txBody>
        </p:sp>
        <p:sp>
          <p:nvSpPr>
            <p:cNvPr id="106019" name="Freeform 20"/>
            <p:cNvSpPr>
              <a:spLocks/>
            </p:cNvSpPr>
            <p:nvPr/>
          </p:nvSpPr>
          <p:spPr bwMode="auto">
            <a:xfrm>
              <a:off x="2801" y="1467"/>
              <a:ext cx="45" cy="45"/>
            </a:xfrm>
            <a:custGeom>
              <a:avLst/>
              <a:gdLst>
                <a:gd name="T0" fmla="*/ 40 w 45"/>
                <a:gd name="T1" fmla="*/ 0 h 45"/>
                <a:gd name="T2" fmla="*/ 0 w 45"/>
                <a:gd name="T3" fmla="*/ 8 h 45"/>
                <a:gd name="T4" fmla="*/ 8 w 45"/>
                <a:gd name="T5" fmla="*/ 37 h 45"/>
                <a:gd name="T6" fmla="*/ 0 w 45"/>
                <a:gd name="T7" fmla="*/ 41 h 45"/>
                <a:gd name="T8" fmla="*/ 4 w 45"/>
                <a:gd name="T9" fmla="*/ 45 h 45"/>
                <a:gd name="T10" fmla="*/ 20 w 45"/>
                <a:gd name="T11" fmla="*/ 29 h 45"/>
                <a:gd name="T12" fmla="*/ 32 w 45"/>
                <a:gd name="T13" fmla="*/ 25 h 45"/>
                <a:gd name="T14" fmla="*/ 45 w 45"/>
                <a:gd name="T15" fmla="*/ 17 h 45"/>
                <a:gd name="T16" fmla="*/ 40 w 45"/>
                <a:gd name="T17" fmla="*/ 0 h 45"/>
                <a:gd name="T18" fmla="*/ 40 w 45"/>
                <a:gd name="T19" fmla="*/ 4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 h="45">
                  <a:moveTo>
                    <a:pt x="40" y="0"/>
                  </a:moveTo>
                  <a:lnTo>
                    <a:pt x="0" y="8"/>
                  </a:lnTo>
                  <a:lnTo>
                    <a:pt x="8" y="37"/>
                  </a:lnTo>
                  <a:lnTo>
                    <a:pt x="0" y="41"/>
                  </a:lnTo>
                  <a:lnTo>
                    <a:pt x="4" y="45"/>
                  </a:lnTo>
                  <a:lnTo>
                    <a:pt x="20" y="29"/>
                  </a:lnTo>
                  <a:lnTo>
                    <a:pt x="32" y="25"/>
                  </a:lnTo>
                  <a:lnTo>
                    <a:pt x="45" y="17"/>
                  </a:lnTo>
                  <a:lnTo>
                    <a:pt x="40" y="0"/>
                  </a:lnTo>
                  <a:lnTo>
                    <a:pt x="40" y="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020" name="Freeform 21"/>
            <p:cNvSpPr>
              <a:spLocks/>
            </p:cNvSpPr>
            <p:nvPr/>
          </p:nvSpPr>
          <p:spPr bwMode="auto">
            <a:xfrm>
              <a:off x="2760" y="1561"/>
              <a:ext cx="29" cy="45"/>
            </a:xfrm>
            <a:custGeom>
              <a:avLst/>
              <a:gdLst>
                <a:gd name="T0" fmla="*/ 29 w 29"/>
                <a:gd name="T1" fmla="*/ 37 h 45"/>
                <a:gd name="T2" fmla="*/ 24 w 29"/>
                <a:gd name="T3" fmla="*/ 29 h 45"/>
                <a:gd name="T4" fmla="*/ 8 w 29"/>
                <a:gd name="T5" fmla="*/ 12 h 45"/>
                <a:gd name="T6" fmla="*/ 8 w 29"/>
                <a:gd name="T7" fmla="*/ 0 h 45"/>
                <a:gd name="T8" fmla="*/ 0 w 29"/>
                <a:gd name="T9" fmla="*/ 4 h 45"/>
                <a:gd name="T10" fmla="*/ 12 w 29"/>
                <a:gd name="T11" fmla="*/ 45 h 45"/>
                <a:gd name="T12" fmla="*/ 29 w 29"/>
                <a:gd name="T13" fmla="*/ 41 h 45"/>
                <a:gd name="T14" fmla="*/ 29 w 29"/>
                <a:gd name="T15" fmla="*/ 37 h 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45">
                  <a:moveTo>
                    <a:pt x="29" y="37"/>
                  </a:moveTo>
                  <a:lnTo>
                    <a:pt x="24" y="29"/>
                  </a:lnTo>
                  <a:lnTo>
                    <a:pt x="8" y="12"/>
                  </a:lnTo>
                  <a:lnTo>
                    <a:pt x="8" y="0"/>
                  </a:lnTo>
                  <a:lnTo>
                    <a:pt x="0" y="4"/>
                  </a:lnTo>
                  <a:lnTo>
                    <a:pt x="12" y="45"/>
                  </a:lnTo>
                  <a:lnTo>
                    <a:pt x="29" y="41"/>
                  </a:lnTo>
                  <a:lnTo>
                    <a:pt x="29" y="37"/>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021" name="Freeform 22"/>
            <p:cNvSpPr>
              <a:spLocks/>
            </p:cNvSpPr>
            <p:nvPr/>
          </p:nvSpPr>
          <p:spPr bwMode="auto">
            <a:xfrm>
              <a:off x="2760" y="1561"/>
              <a:ext cx="29" cy="45"/>
            </a:xfrm>
            <a:custGeom>
              <a:avLst/>
              <a:gdLst>
                <a:gd name="T0" fmla="*/ 29 w 29"/>
                <a:gd name="T1" fmla="*/ 37 h 45"/>
                <a:gd name="T2" fmla="*/ 24 w 29"/>
                <a:gd name="T3" fmla="*/ 29 h 45"/>
                <a:gd name="T4" fmla="*/ 8 w 29"/>
                <a:gd name="T5" fmla="*/ 12 h 45"/>
                <a:gd name="T6" fmla="*/ 8 w 29"/>
                <a:gd name="T7" fmla="*/ 0 h 45"/>
                <a:gd name="T8" fmla="*/ 0 w 29"/>
                <a:gd name="T9" fmla="*/ 4 h 45"/>
                <a:gd name="T10" fmla="*/ 12 w 29"/>
                <a:gd name="T11" fmla="*/ 45 h 45"/>
                <a:gd name="T12" fmla="*/ 29 w 29"/>
                <a:gd name="T13" fmla="*/ 41 h 45"/>
                <a:gd name="T14" fmla="*/ 29 w 29"/>
                <a:gd name="T15" fmla="*/ 37 h 45"/>
                <a:gd name="T16" fmla="*/ 29 w 29"/>
                <a:gd name="T17" fmla="*/ 41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 h="45">
                  <a:moveTo>
                    <a:pt x="29" y="37"/>
                  </a:moveTo>
                  <a:lnTo>
                    <a:pt x="24" y="29"/>
                  </a:lnTo>
                  <a:lnTo>
                    <a:pt x="8" y="12"/>
                  </a:lnTo>
                  <a:lnTo>
                    <a:pt x="8" y="0"/>
                  </a:lnTo>
                  <a:lnTo>
                    <a:pt x="0" y="4"/>
                  </a:lnTo>
                  <a:lnTo>
                    <a:pt x="12" y="45"/>
                  </a:lnTo>
                  <a:lnTo>
                    <a:pt x="29" y="41"/>
                  </a:lnTo>
                  <a:lnTo>
                    <a:pt x="29" y="37"/>
                  </a:lnTo>
                  <a:lnTo>
                    <a:pt x="29" y="4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022" name="Freeform 23"/>
            <p:cNvSpPr>
              <a:spLocks/>
            </p:cNvSpPr>
            <p:nvPr/>
          </p:nvSpPr>
          <p:spPr bwMode="auto">
            <a:xfrm>
              <a:off x="2732" y="1598"/>
              <a:ext cx="4" cy="4"/>
            </a:xfrm>
            <a:custGeom>
              <a:avLst/>
              <a:gdLst>
                <a:gd name="T0" fmla="*/ 4 w 4"/>
                <a:gd name="T1" fmla="*/ 4 h 4"/>
                <a:gd name="T2" fmla="*/ 0 w 4"/>
                <a:gd name="T3" fmla="*/ 0 h 4"/>
                <a:gd name="T4" fmla="*/ 4 w 4"/>
                <a:gd name="T5" fmla="*/ 0 h 4"/>
                <a:gd name="T6" fmla="*/ 4 w 4"/>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4" y="4"/>
                  </a:moveTo>
                  <a:lnTo>
                    <a:pt x="0" y="0"/>
                  </a:lnTo>
                  <a:lnTo>
                    <a:pt x="4" y="0"/>
                  </a:lnTo>
                  <a:lnTo>
                    <a:pt x="4" y="4"/>
                  </a:lnTo>
                  <a:close/>
                </a:path>
              </a:pathLst>
            </a:custGeom>
            <a:solidFill>
              <a:srgbClr val="FF4500"/>
            </a:solidFill>
            <a:ln w="6350">
              <a:solidFill>
                <a:srgbClr val="FF4500"/>
              </a:solidFill>
              <a:prstDash val="solid"/>
              <a:round/>
              <a:headEnd/>
              <a:tailEnd/>
            </a:ln>
          </p:spPr>
          <p:txBody>
            <a:bodyPr/>
            <a:lstStyle/>
            <a:p>
              <a:endParaRPr lang="en-US" dirty="0"/>
            </a:p>
          </p:txBody>
        </p:sp>
        <p:sp>
          <p:nvSpPr>
            <p:cNvPr id="106023" name="Freeform 24"/>
            <p:cNvSpPr>
              <a:spLocks/>
            </p:cNvSpPr>
            <p:nvPr/>
          </p:nvSpPr>
          <p:spPr bwMode="auto">
            <a:xfrm>
              <a:off x="2732" y="1598"/>
              <a:ext cx="4" cy="8"/>
            </a:xfrm>
            <a:custGeom>
              <a:avLst/>
              <a:gdLst>
                <a:gd name="T0" fmla="*/ 4 w 4"/>
                <a:gd name="T1" fmla="*/ 4 h 8"/>
                <a:gd name="T2" fmla="*/ 0 w 4"/>
                <a:gd name="T3" fmla="*/ 0 h 8"/>
                <a:gd name="T4" fmla="*/ 4 w 4"/>
                <a:gd name="T5" fmla="*/ 0 h 8"/>
                <a:gd name="T6" fmla="*/ 4 w 4"/>
                <a:gd name="T7" fmla="*/ 4 h 8"/>
                <a:gd name="T8" fmla="*/ 4 w 4"/>
                <a:gd name="T9" fmla="*/ 8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8">
                  <a:moveTo>
                    <a:pt x="4" y="4"/>
                  </a:moveTo>
                  <a:lnTo>
                    <a:pt x="0" y="0"/>
                  </a:lnTo>
                  <a:lnTo>
                    <a:pt x="4" y="0"/>
                  </a:lnTo>
                  <a:lnTo>
                    <a:pt x="4" y="4"/>
                  </a:lnTo>
                  <a:lnTo>
                    <a:pt x="4" y="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024" name="Freeform 25"/>
            <p:cNvSpPr>
              <a:spLocks/>
            </p:cNvSpPr>
            <p:nvPr/>
          </p:nvSpPr>
          <p:spPr bwMode="auto">
            <a:xfrm>
              <a:off x="2483" y="1895"/>
              <a:ext cx="244" cy="184"/>
            </a:xfrm>
            <a:custGeom>
              <a:avLst/>
              <a:gdLst>
                <a:gd name="T0" fmla="*/ 240 w 244"/>
                <a:gd name="T1" fmla="*/ 123 h 184"/>
                <a:gd name="T2" fmla="*/ 220 w 244"/>
                <a:gd name="T3" fmla="*/ 82 h 184"/>
                <a:gd name="T4" fmla="*/ 216 w 244"/>
                <a:gd name="T5" fmla="*/ 66 h 184"/>
                <a:gd name="T6" fmla="*/ 192 w 244"/>
                <a:gd name="T7" fmla="*/ 33 h 184"/>
                <a:gd name="T8" fmla="*/ 175 w 244"/>
                <a:gd name="T9" fmla="*/ 0 h 184"/>
                <a:gd name="T10" fmla="*/ 163 w 244"/>
                <a:gd name="T11" fmla="*/ 0 h 184"/>
                <a:gd name="T12" fmla="*/ 163 w 244"/>
                <a:gd name="T13" fmla="*/ 13 h 184"/>
                <a:gd name="T14" fmla="*/ 159 w 244"/>
                <a:gd name="T15" fmla="*/ 13 h 184"/>
                <a:gd name="T16" fmla="*/ 159 w 244"/>
                <a:gd name="T17" fmla="*/ 9 h 184"/>
                <a:gd name="T18" fmla="*/ 82 w 244"/>
                <a:gd name="T19" fmla="*/ 13 h 184"/>
                <a:gd name="T20" fmla="*/ 73 w 244"/>
                <a:gd name="T21" fmla="*/ 4 h 184"/>
                <a:gd name="T22" fmla="*/ 0 w 244"/>
                <a:gd name="T23" fmla="*/ 13 h 184"/>
                <a:gd name="T24" fmla="*/ 4 w 244"/>
                <a:gd name="T25" fmla="*/ 29 h 184"/>
                <a:gd name="T26" fmla="*/ 4 w 244"/>
                <a:gd name="T27" fmla="*/ 33 h 184"/>
                <a:gd name="T28" fmla="*/ 12 w 244"/>
                <a:gd name="T29" fmla="*/ 33 h 184"/>
                <a:gd name="T30" fmla="*/ 12 w 244"/>
                <a:gd name="T31" fmla="*/ 25 h 184"/>
                <a:gd name="T32" fmla="*/ 16 w 244"/>
                <a:gd name="T33" fmla="*/ 29 h 184"/>
                <a:gd name="T34" fmla="*/ 16 w 244"/>
                <a:gd name="T35" fmla="*/ 21 h 184"/>
                <a:gd name="T36" fmla="*/ 20 w 244"/>
                <a:gd name="T37" fmla="*/ 29 h 184"/>
                <a:gd name="T38" fmla="*/ 12 w 244"/>
                <a:gd name="T39" fmla="*/ 33 h 184"/>
                <a:gd name="T40" fmla="*/ 41 w 244"/>
                <a:gd name="T41" fmla="*/ 25 h 184"/>
                <a:gd name="T42" fmla="*/ 45 w 244"/>
                <a:gd name="T43" fmla="*/ 29 h 184"/>
                <a:gd name="T44" fmla="*/ 33 w 244"/>
                <a:gd name="T45" fmla="*/ 29 h 184"/>
                <a:gd name="T46" fmla="*/ 57 w 244"/>
                <a:gd name="T47" fmla="*/ 37 h 184"/>
                <a:gd name="T48" fmla="*/ 53 w 244"/>
                <a:gd name="T49" fmla="*/ 29 h 184"/>
                <a:gd name="T50" fmla="*/ 61 w 244"/>
                <a:gd name="T51" fmla="*/ 29 h 184"/>
                <a:gd name="T52" fmla="*/ 57 w 244"/>
                <a:gd name="T53" fmla="*/ 33 h 184"/>
                <a:gd name="T54" fmla="*/ 65 w 244"/>
                <a:gd name="T55" fmla="*/ 37 h 184"/>
                <a:gd name="T56" fmla="*/ 57 w 244"/>
                <a:gd name="T57" fmla="*/ 33 h 184"/>
                <a:gd name="T58" fmla="*/ 69 w 244"/>
                <a:gd name="T59" fmla="*/ 45 h 184"/>
                <a:gd name="T60" fmla="*/ 69 w 244"/>
                <a:gd name="T61" fmla="*/ 49 h 184"/>
                <a:gd name="T62" fmla="*/ 77 w 244"/>
                <a:gd name="T63" fmla="*/ 49 h 184"/>
                <a:gd name="T64" fmla="*/ 98 w 244"/>
                <a:gd name="T65" fmla="*/ 37 h 184"/>
                <a:gd name="T66" fmla="*/ 98 w 244"/>
                <a:gd name="T67" fmla="*/ 33 h 184"/>
                <a:gd name="T68" fmla="*/ 102 w 244"/>
                <a:gd name="T69" fmla="*/ 29 h 184"/>
                <a:gd name="T70" fmla="*/ 118 w 244"/>
                <a:gd name="T71" fmla="*/ 37 h 184"/>
                <a:gd name="T72" fmla="*/ 139 w 244"/>
                <a:gd name="T73" fmla="*/ 57 h 184"/>
                <a:gd name="T74" fmla="*/ 147 w 244"/>
                <a:gd name="T75" fmla="*/ 57 h 184"/>
                <a:gd name="T76" fmla="*/ 155 w 244"/>
                <a:gd name="T77" fmla="*/ 78 h 184"/>
                <a:gd name="T78" fmla="*/ 151 w 244"/>
                <a:gd name="T79" fmla="*/ 102 h 184"/>
                <a:gd name="T80" fmla="*/ 159 w 244"/>
                <a:gd name="T81" fmla="*/ 106 h 184"/>
                <a:gd name="T82" fmla="*/ 159 w 244"/>
                <a:gd name="T83" fmla="*/ 98 h 184"/>
                <a:gd name="T84" fmla="*/ 155 w 244"/>
                <a:gd name="T85" fmla="*/ 94 h 184"/>
                <a:gd name="T86" fmla="*/ 163 w 244"/>
                <a:gd name="T87" fmla="*/ 98 h 184"/>
                <a:gd name="T88" fmla="*/ 163 w 244"/>
                <a:gd name="T89" fmla="*/ 94 h 184"/>
                <a:gd name="T90" fmla="*/ 159 w 244"/>
                <a:gd name="T91" fmla="*/ 110 h 184"/>
                <a:gd name="T92" fmla="*/ 167 w 244"/>
                <a:gd name="T93" fmla="*/ 110 h 184"/>
                <a:gd name="T94" fmla="*/ 159 w 244"/>
                <a:gd name="T95" fmla="*/ 115 h 184"/>
                <a:gd name="T96" fmla="*/ 171 w 244"/>
                <a:gd name="T97" fmla="*/ 131 h 184"/>
                <a:gd name="T98" fmla="*/ 179 w 244"/>
                <a:gd name="T99" fmla="*/ 135 h 184"/>
                <a:gd name="T100" fmla="*/ 175 w 244"/>
                <a:gd name="T101" fmla="*/ 127 h 184"/>
                <a:gd name="T102" fmla="*/ 179 w 244"/>
                <a:gd name="T103" fmla="*/ 127 h 184"/>
                <a:gd name="T104" fmla="*/ 183 w 244"/>
                <a:gd name="T105" fmla="*/ 143 h 184"/>
                <a:gd name="T106" fmla="*/ 187 w 244"/>
                <a:gd name="T107" fmla="*/ 135 h 184"/>
                <a:gd name="T108" fmla="*/ 183 w 244"/>
                <a:gd name="T109" fmla="*/ 143 h 184"/>
                <a:gd name="T110" fmla="*/ 187 w 244"/>
                <a:gd name="T111" fmla="*/ 143 h 184"/>
                <a:gd name="T112" fmla="*/ 196 w 244"/>
                <a:gd name="T113" fmla="*/ 163 h 184"/>
                <a:gd name="T114" fmla="*/ 208 w 244"/>
                <a:gd name="T115" fmla="*/ 168 h 184"/>
                <a:gd name="T116" fmla="*/ 216 w 244"/>
                <a:gd name="T117" fmla="*/ 184 h 184"/>
                <a:gd name="T118" fmla="*/ 240 w 244"/>
                <a:gd name="T119" fmla="*/ 172 h 184"/>
                <a:gd name="T120" fmla="*/ 244 w 244"/>
                <a:gd name="T121" fmla="*/ 155 h 184"/>
                <a:gd name="T122" fmla="*/ 240 w 244"/>
                <a:gd name="T123" fmla="*/ 123 h 18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4" h="184">
                  <a:moveTo>
                    <a:pt x="240" y="123"/>
                  </a:moveTo>
                  <a:lnTo>
                    <a:pt x="220" y="82"/>
                  </a:lnTo>
                  <a:lnTo>
                    <a:pt x="216" y="66"/>
                  </a:lnTo>
                  <a:lnTo>
                    <a:pt x="192" y="33"/>
                  </a:lnTo>
                  <a:lnTo>
                    <a:pt x="175" y="0"/>
                  </a:lnTo>
                  <a:lnTo>
                    <a:pt x="163" y="0"/>
                  </a:lnTo>
                  <a:lnTo>
                    <a:pt x="163" y="13"/>
                  </a:lnTo>
                  <a:lnTo>
                    <a:pt x="159" y="13"/>
                  </a:lnTo>
                  <a:lnTo>
                    <a:pt x="159" y="9"/>
                  </a:lnTo>
                  <a:lnTo>
                    <a:pt x="82" y="13"/>
                  </a:lnTo>
                  <a:lnTo>
                    <a:pt x="73" y="4"/>
                  </a:lnTo>
                  <a:lnTo>
                    <a:pt x="0" y="13"/>
                  </a:lnTo>
                  <a:lnTo>
                    <a:pt x="4" y="29"/>
                  </a:lnTo>
                  <a:lnTo>
                    <a:pt x="4" y="33"/>
                  </a:lnTo>
                  <a:lnTo>
                    <a:pt x="12" y="33"/>
                  </a:lnTo>
                  <a:lnTo>
                    <a:pt x="12" y="25"/>
                  </a:lnTo>
                  <a:lnTo>
                    <a:pt x="16" y="29"/>
                  </a:lnTo>
                  <a:lnTo>
                    <a:pt x="16" y="21"/>
                  </a:lnTo>
                  <a:lnTo>
                    <a:pt x="20" y="29"/>
                  </a:lnTo>
                  <a:lnTo>
                    <a:pt x="12" y="33"/>
                  </a:lnTo>
                  <a:lnTo>
                    <a:pt x="41" y="25"/>
                  </a:lnTo>
                  <a:lnTo>
                    <a:pt x="45" y="29"/>
                  </a:lnTo>
                  <a:lnTo>
                    <a:pt x="33" y="29"/>
                  </a:lnTo>
                  <a:lnTo>
                    <a:pt x="57" y="37"/>
                  </a:lnTo>
                  <a:lnTo>
                    <a:pt x="53" y="29"/>
                  </a:lnTo>
                  <a:lnTo>
                    <a:pt x="61" y="29"/>
                  </a:lnTo>
                  <a:lnTo>
                    <a:pt x="57" y="33"/>
                  </a:lnTo>
                  <a:lnTo>
                    <a:pt x="65" y="37"/>
                  </a:lnTo>
                  <a:lnTo>
                    <a:pt x="57" y="33"/>
                  </a:lnTo>
                  <a:lnTo>
                    <a:pt x="69" y="45"/>
                  </a:lnTo>
                  <a:lnTo>
                    <a:pt x="69" y="49"/>
                  </a:lnTo>
                  <a:lnTo>
                    <a:pt x="77" y="49"/>
                  </a:lnTo>
                  <a:lnTo>
                    <a:pt x="98" y="37"/>
                  </a:lnTo>
                  <a:lnTo>
                    <a:pt x="98" y="33"/>
                  </a:lnTo>
                  <a:lnTo>
                    <a:pt x="102" y="29"/>
                  </a:lnTo>
                  <a:lnTo>
                    <a:pt x="118" y="37"/>
                  </a:lnTo>
                  <a:lnTo>
                    <a:pt x="139" y="57"/>
                  </a:lnTo>
                  <a:lnTo>
                    <a:pt x="147" y="57"/>
                  </a:lnTo>
                  <a:lnTo>
                    <a:pt x="155" y="78"/>
                  </a:lnTo>
                  <a:lnTo>
                    <a:pt x="151" y="102"/>
                  </a:lnTo>
                  <a:lnTo>
                    <a:pt x="159" y="106"/>
                  </a:lnTo>
                  <a:lnTo>
                    <a:pt x="159" y="98"/>
                  </a:lnTo>
                  <a:lnTo>
                    <a:pt x="155" y="94"/>
                  </a:lnTo>
                  <a:lnTo>
                    <a:pt x="163" y="98"/>
                  </a:lnTo>
                  <a:lnTo>
                    <a:pt x="163" y="94"/>
                  </a:lnTo>
                  <a:lnTo>
                    <a:pt x="159" y="110"/>
                  </a:lnTo>
                  <a:lnTo>
                    <a:pt x="167" y="110"/>
                  </a:lnTo>
                  <a:lnTo>
                    <a:pt x="159" y="115"/>
                  </a:lnTo>
                  <a:lnTo>
                    <a:pt x="171" y="131"/>
                  </a:lnTo>
                  <a:lnTo>
                    <a:pt x="179" y="135"/>
                  </a:lnTo>
                  <a:lnTo>
                    <a:pt x="175" y="127"/>
                  </a:lnTo>
                  <a:lnTo>
                    <a:pt x="179" y="127"/>
                  </a:lnTo>
                  <a:lnTo>
                    <a:pt x="183" y="143"/>
                  </a:lnTo>
                  <a:lnTo>
                    <a:pt x="187" y="135"/>
                  </a:lnTo>
                  <a:lnTo>
                    <a:pt x="183" y="143"/>
                  </a:lnTo>
                  <a:lnTo>
                    <a:pt x="187" y="143"/>
                  </a:lnTo>
                  <a:lnTo>
                    <a:pt x="196" y="163"/>
                  </a:lnTo>
                  <a:lnTo>
                    <a:pt x="208" y="168"/>
                  </a:lnTo>
                  <a:lnTo>
                    <a:pt x="216" y="184"/>
                  </a:lnTo>
                  <a:lnTo>
                    <a:pt x="240" y="172"/>
                  </a:lnTo>
                  <a:lnTo>
                    <a:pt x="244" y="155"/>
                  </a:lnTo>
                  <a:lnTo>
                    <a:pt x="240" y="123"/>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025" name="Freeform 26"/>
            <p:cNvSpPr>
              <a:spLocks/>
            </p:cNvSpPr>
            <p:nvPr/>
          </p:nvSpPr>
          <p:spPr bwMode="auto">
            <a:xfrm>
              <a:off x="2483" y="1895"/>
              <a:ext cx="244" cy="184"/>
            </a:xfrm>
            <a:custGeom>
              <a:avLst/>
              <a:gdLst>
                <a:gd name="T0" fmla="*/ 240 w 244"/>
                <a:gd name="T1" fmla="*/ 123 h 184"/>
                <a:gd name="T2" fmla="*/ 220 w 244"/>
                <a:gd name="T3" fmla="*/ 82 h 184"/>
                <a:gd name="T4" fmla="*/ 216 w 244"/>
                <a:gd name="T5" fmla="*/ 66 h 184"/>
                <a:gd name="T6" fmla="*/ 192 w 244"/>
                <a:gd name="T7" fmla="*/ 33 h 184"/>
                <a:gd name="T8" fmla="*/ 175 w 244"/>
                <a:gd name="T9" fmla="*/ 0 h 184"/>
                <a:gd name="T10" fmla="*/ 163 w 244"/>
                <a:gd name="T11" fmla="*/ 0 h 184"/>
                <a:gd name="T12" fmla="*/ 163 w 244"/>
                <a:gd name="T13" fmla="*/ 13 h 184"/>
                <a:gd name="T14" fmla="*/ 159 w 244"/>
                <a:gd name="T15" fmla="*/ 13 h 184"/>
                <a:gd name="T16" fmla="*/ 159 w 244"/>
                <a:gd name="T17" fmla="*/ 9 h 184"/>
                <a:gd name="T18" fmla="*/ 82 w 244"/>
                <a:gd name="T19" fmla="*/ 13 h 184"/>
                <a:gd name="T20" fmla="*/ 73 w 244"/>
                <a:gd name="T21" fmla="*/ 4 h 184"/>
                <a:gd name="T22" fmla="*/ 0 w 244"/>
                <a:gd name="T23" fmla="*/ 13 h 184"/>
                <a:gd name="T24" fmla="*/ 4 w 244"/>
                <a:gd name="T25" fmla="*/ 29 h 184"/>
                <a:gd name="T26" fmla="*/ 4 w 244"/>
                <a:gd name="T27" fmla="*/ 33 h 184"/>
                <a:gd name="T28" fmla="*/ 12 w 244"/>
                <a:gd name="T29" fmla="*/ 33 h 184"/>
                <a:gd name="T30" fmla="*/ 12 w 244"/>
                <a:gd name="T31" fmla="*/ 25 h 184"/>
                <a:gd name="T32" fmla="*/ 16 w 244"/>
                <a:gd name="T33" fmla="*/ 29 h 184"/>
                <a:gd name="T34" fmla="*/ 16 w 244"/>
                <a:gd name="T35" fmla="*/ 21 h 184"/>
                <a:gd name="T36" fmla="*/ 20 w 244"/>
                <a:gd name="T37" fmla="*/ 29 h 184"/>
                <a:gd name="T38" fmla="*/ 12 w 244"/>
                <a:gd name="T39" fmla="*/ 33 h 184"/>
                <a:gd name="T40" fmla="*/ 41 w 244"/>
                <a:gd name="T41" fmla="*/ 25 h 184"/>
                <a:gd name="T42" fmla="*/ 45 w 244"/>
                <a:gd name="T43" fmla="*/ 29 h 184"/>
                <a:gd name="T44" fmla="*/ 33 w 244"/>
                <a:gd name="T45" fmla="*/ 29 h 184"/>
                <a:gd name="T46" fmla="*/ 57 w 244"/>
                <a:gd name="T47" fmla="*/ 37 h 184"/>
                <a:gd name="T48" fmla="*/ 53 w 244"/>
                <a:gd name="T49" fmla="*/ 29 h 184"/>
                <a:gd name="T50" fmla="*/ 61 w 244"/>
                <a:gd name="T51" fmla="*/ 29 h 184"/>
                <a:gd name="T52" fmla="*/ 57 w 244"/>
                <a:gd name="T53" fmla="*/ 33 h 184"/>
                <a:gd name="T54" fmla="*/ 65 w 244"/>
                <a:gd name="T55" fmla="*/ 37 h 184"/>
                <a:gd name="T56" fmla="*/ 57 w 244"/>
                <a:gd name="T57" fmla="*/ 33 h 184"/>
                <a:gd name="T58" fmla="*/ 69 w 244"/>
                <a:gd name="T59" fmla="*/ 45 h 184"/>
                <a:gd name="T60" fmla="*/ 69 w 244"/>
                <a:gd name="T61" fmla="*/ 49 h 184"/>
                <a:gd name="T62" fmla="*/ 77 w 244"/>
                <a:gd name="T63" fmla="*/ 49 h 184"/>
                <a:gd name="T64" fmla="*/ 98 w 244"/>
                <a:gd name="T65" fmla="*/ 37 h 184"/>
                <a:gd name="T66" fmla="*/ 98 w 244"/>
                <a:gd name="T67" fmla="*/ 33 h 184"/>
                <a:gd name="T68" fmla="*/ 102 w 244"/>
                <a:gd name="T69" fmla="*/ 29 h 184"/>
                <a:gd name="T70" fmla="*/ 118 w 244"/>
                <a:gd name="T71" fmla="*/ 37 h 184"/>
                <a:gd name="T72" fmla="*/ 139 w 244"/>
                <a:gd name="T73" fmla="*/ 57 h 184"/>
                <a:gd name="T74" fmla="*/ 147 w 244"/>
                <a:gd name="T75" fmla="*/ 57 h 184"/>
                <a:gd name="T76" fmla="*/ 155 w 244"/>
                <a:gd name="T77" fmla="*/ 78 h 184"/>
                <a:gd name="T78" fmla="*/ 151 w 244"/>
                <a:gd name="T79" fmla="*/ 102 h 184"/>
                <a:gd name="T80" fmla="*/ 159 w 244"/>
                <a:gd name="T81" fmla="*/ 106 h 184"/>
                <a:gd name="T82" fmla="*/ 159 w 244"/>
                <a:gd name="T83" fmla="*/ 98 h 184"/>
                <a:gd name="T84" fmla="*/ 155 w 244"/>
                <a:gd name="T85" fmla="*/ 94 h 184"/>
                <a:gd name="T86" fmla="*/ 163 w 244"/>
                <a:gd name="T87" fmla="*/ 98 h 184"/>
                <a:gd name="T88" fmla="*/ 163 w 244"/>
                <a:gd name="T89" fmla="*/ 94 h 184"/>
                <a:gd name="T90" fmla="*/ 159 w 244"/>
                <a:gd name="T91" fmla="*/ 110 h 184"/>
                <a:gd name="T92" fmla="*/ 167 w 244"/>
                <a:gd name="T93" fmla="*/ 110 h 184"/>
                <a:gd name="T94" fmla="*/ 159 w 244"/>
                <a:gd name="T95" fmla="*/ 115 h 184"/>
                <a:gd name="T96" fmla="*/ 171 w 244"/>
                <a:gd name="T97" fmla="*/ 131 h 184"/>
                <a:gd name="T98" fmla="*/ 179 w 244"/>
                <a:gd name="T99" fmla="*/ 135 h 184"/>
                <a:gd name="T100" fmla="*/ 175 w 244"/>
                <a:gd name="T101" fmla="*/ 127 h 184"/>
                <a:gd name="T102" fmla="*/ 179 w 244"/>
                <a:gd name="T103" fmla="*/ 127 h 184"/>
                <a:gd name="T104" fmla="*/ 183 w 244"/>
                <a:gd name="T105" fmla="*/ 143 h 184"/>
                <a:gd name="T106" fmla="*/ 187 w 244"/>
                <a:gd name="T107" fmla="*/ 135 h 184"/>
                <a:gd name="T108" fmla="*/ 183 w 244"/>
                <a:gd name="T109" fmla="*/ 143 h 184"/>
                <a:gd name="T110" fmla="*/ 187 w 244"/>
                <a:gd name="T111" fmla="*/ 143 h 184"/>
                <a:gd name="T112" fmla="*/ 196 w 244"/>
                <a:gd name="T113" fmla="*/ 163 h 184"/>
                <a:gd name="T114" fmla="*/ 208 w 244"/>
                <a:gd name="T115" fmla="*/ 168 h 184"/>
                <a:gd name="T116" fmla="*/ 216 w 244"/>
                <a:gd name="T117" fmla="*/ 184 h 184"/>
                <a:gd name="T118" fmla="*/ 240 w 244"/>
                <a:gd name="T119" fmla="*/ 172 h 184"/>
                <a:gd name="T120" fmla="*/ 244 w 244"/>
                <a:gd name="T121" fmla="*/ 155 h 184"/>
                <a:gd name="T122" fmla="*/ 240 w 244"/>
                <a:gd name="T123" fmla="*/ 123 h 184"/>
                <a:gd name="T124" fmla="*/ 240 w 244"/>
                <a:gd name="T125" fmla="*/ 127 h 18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44" h="184">
                  <a:moveTo>
                    <a:pt x="240" y="123"/>
                  </a:moveTo>
                  <a:lnTo>
                    <a:pt x="220" y="82"/>
                  </a:lnTo>
                  <a:lnTo>
                    <a:pt x="216" y="66"/>
                  </a:lnTo>
                  <a:lnTo>
                    <a:pt x="192" y="33"/>
                  </a:lnTo>
                  <a:lnTo>
                    <a:pt x="175" y="0"/>
                  </a:lnTo>
                  <a:lnTo>
                    <a:pt x="163" y="0"/>
                  </a:lnTo>
                  <a:lnTo>
                    <a:pt x="163" y="13"/>
                  </a:lnTo>
                  <a:lnTo>
                    <a:pt x="159" y="13"/>
                  </a:lnTo>
                  <a:lnTo>
                    <a:pt x="159" y="9"/>
                  </a:lnTo>
                  <a:lnTo>
                    <a:pt x="82" y="13"/>
                  </a:lnTo>
                  <a:lnTo>
                    <a:pt x="73" y="4"/>
                  </a:lnTo>
                  <a:lnTo>
                    <a:pt x="0" y="13"/>
                  </a:lnTo>
                  <a:lnTo>
                    <a:pt x="4" y="29"/>
                  </a:lnTo>
                  <a:lnTo>
                    <a:pt x="4" y="33"/>
                  </a:lnTo>
                  <a:lnTo>
                    <a:pt x="12" y="33"/>
                  </a:lnTo>
                  <a:lnTo>
                    <a:pt x="12" y="25"/>
                  </a:lnTo>
                  <a:lnTo>
                    <a:pt x="16" y="29"/>
                  </a:lnTo>
                  <a:lnTo>
                    <a:pt x="16" y="21"/>
                  </a:lnTo>
                  <a:lnTo>
                    <a:pt x="20" y="29"/>
                  </a:lnTo>
                  <a:lnTo>
                    <a:pt x="12" y="33"/>
                  </a:lnTo>
                  <a:lnTo>
                    <a:pt x="41" y="25"/>
                  </a:lnTo>
                  <a:lnTo>
                    <a:pt x="45" y="29"/>
                  </a:lnTo>
                  <a:lnTo>
                    <a:pt x="33" y="29"/>
                  </a:lnTo>
                  <a:lnTo>
                    <a:pt x="57" y="37"/>
                  </a:lnTo>
                  <a:lnTo>
                    <a:pt x="53" y="29"/>
                  </a:lnTo>
                  <a:lnTo>
                    <a:pt x="61" y="29"/>
                  </a:lnTo>
                  <a:lnTo>
                    <a:pt x="57" y="33"/>
                  </a:lnTo>
                  <a:lnTo>
                    <a:pt x="65" y="37"/>
                  </a:lnTo>
                  <a:lnTo>
                    <a:pt x="57" y="33"/>
                  </a:lnTo>
                  <a:lnTo>
                    <a:pt x="69" y="45"/>
                  </a:lnTo>
                  <a:lnTo>
                    <a:pt x="69" y="49"/>
                  </a:lnTo>
                  <a:lnTo>
                    <a:pt x="77" y="49"/>
                  </a:lnTo>
                  <a:lnTo>
                    <a:pt x="98" y="37"/>
                  </a:lnTo>
                  <a:lnTo>
                    <a:pt x="98" y="33"/>
                  </a:lnTo>
                  <a:lnTo>
                    <a:pt x="102" y="29"/>
                  </a:lnTo>
                  <a:lnTo>
                    <a:pt x="118" y="37"/>
                  </a:lnTo>
                  <a:lnTo>
                    <a:pt x="139" y="57"/>
                  </a:lnTo>
                  <a:lnTo>
                    <a:pt x="147" y="57"/>
                  </a:lnTo>
                  <a:lnTo>
                    <a:pt x="155" y="78"/>
                  </a:lnTo>
                  <a:lnTo>
                    <a:pt x="151" y="102"/>
                  </a:lnTo>
                  <a:lnTo>
                    <a:pt x="159" y="106"/>
                  </a:lnTo>
                  <a:lnTo>
                    <a:pt x="159" y="98"/>
                  </a:lnTo>
                  <a:lnTo>
                    <a:pt x="155" y="94"/>
                  </a:lnTo>
                  <a:lnTo>
                    <a:pt x="163" y="98"/>
                  </a:lnTo>
                  <a:lnTo>
                    <a:pt x="163" y="94"/>
                  </a:lnTo>
                  <a:lnTo>
                    <a:pt x="159" y="110"/>
                  </a:lnTo>
                  <a:lnTo>
                    <a:pt x="167" y="110"/>
                  </a:lnTo>
                  <a:lnTo>
                    <a:pt x="159" y="115"/>
                  </a:lnTo>
                  <a:lnTo>
                    <a:pt x="171" y="131"/>
                  </a:lnTo>
                  <a:lnTo>
                    <a:pt x="179" y="135"/>
                  </a:lnTo>
                  <a:lnTo>
                    <a:pt x="175" y="127"/>
                  </a:lnTo>
                  <a:lnTo>
                    <a:pt x="179" y="127"/>
                  </a:lnTo>
                  <a:lnTo>
                    <a:pt x="183" y="143"/>
                  </a:lnTo>
                  <a:lnTo>
                    <a:pt x="187" y="135"/>
                  </a:lnTo>
                  <a:lnTo>
                    <a:pt x="183" y="143"/>
                  </a:lnTo>
                  <a:lnTo>
                    <a:pt x="187" y="143"/>
                  </a:lnTo>
                  <a:lnTo>
                    <a:pt x="196" y="163"/>
                  </a:lnTo>
                  <a:lnTo>
                    <a:pt x="208" y="168"/>
                  </a:lnTo>
                  <a:lnTo>
                    <a:pt x="216" y="184"/>
                  </a:lnTo>
                  <a:lnTo>
                    <a:pt x="240" y="172"/>
                  </a:lnTo>
                  <a:lnTo>
                    <a:pt x="244" y="155"/>
                  </a:lnTo>
                  <a:lnTo>
                    <a:pt x="240" y="123"/>
                  </a:lnTo>
                  <a:lnTo>
                    <a:pt x="240" y="12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026" name="Freeform 27"/>
            <p:cNvSpPr>
              <a:spLocks/>
            </p:cNvSpPr>
            <p:nvPr/>
          </p:nvSpPr>
          <p:spPr bwMode="auto">
            <a:xfrm>
              <a:off x="2524" y="1757"/>
              <a:ext cx="142" cy="151"/>
            </a:xfrm>
            <a:custGeom>
              <a:avLst/>
              <a:gdLst>
                <a:gd name="T0" fmla="*/ 138 w 142"/>
                <a:gd name="T1" fmla="*/ 85 h 151"/>
                <a:gd name="T2" fmla="*/ 126 w 142"/>
                <a:gd name="T3" fmla="*/ 61 h 151"/>
                <a:gd name="T4" fmla="*/ 89 w 142"/>
                <a:gd name="T5" fmla="*/ 32 h 151"/>
                <a:gd name="T6" fmla="*/ 77 w 142"/>
                <a:gd name="T7" fmla="*/ 16 h 151"/>
                <a:gd name="T8" fmla="*/ 65 w 142"/>
                <a:gd name="T9" fmla="*/ 12 h 151"/>
                <a:gd name="T10" fmla="*/ 69 w 142"/>
                <a:gd name="T11" fmla="*/ 0 h 151"/>
                <a:gd name="T12" fmla="*/ 36 w 142"/>
                <a:gd name="T13" fmla="*/ 4 h 151"/>
                <a:gd name="T14" fmla="*/ 0 w 142"/>
                <a:gd name="T15" fmla="*/ 8 h 151"/>
                <a:gd name="T16" fmla="*/ 20 w 142"/>
                <a:gd name="T17" fmla="*/ 77 h 151"/>
                <a:gd name="T18" fmla="*/ 32 w 142"/>
                <a:gd name="T19" fmla="*/ 98 h 151"/>
                <a:gd name="T20" fmla="*/ 28 w 142"/>
                <a:gd name="T21" fmla="*/ 114 h 151"/>
                <a:gd name="T22" fmla="*/ 32 w 142"/>
                <a:gd name="T23" fmla="*/ 142 h 151"/>
                <a:gd name="T24" fmla="*/ 41 w 142"/>
                <a:gd name="T25" fmla="*/ 151 h 151"/>
                <a:gd name="T26" fmla="*/ 118 w 142"/>
                <a:gd name="T27" fmla="*/ 147 h 151"/>
                <a:gd name="T28" fmla="*/ 118 w 142"/>
                <a:gd name="T29" fmla="*/ 151 h 151"/>
                <a:gd name="T30" fmla="*/ 122 w 142"/>
                <a:gd name="T31" fmla="*/ 151 h 151"/>
                <a:gd name="T32" fmla="*/ 122 w 142"/>
                <a:gd name="T33" fmla="*/ 138 h 151"/>
                <a:gd name="T34" fmla="*/ 134 w 142"/>
                <a:gd name="T35" fmla="*/ 138 h 151"/>
                <a:gd name="T36" fmla="*/ 134 w 142"/>
                <a:gd name="T37" fmla="*/ 130 h 151"/>
                <a:gd name="T38" fmla="*/ 130 w 142"/>
                <a:gd name="T39" fmla="*/ 130 h 151"/>
                <a:gd name="T40" fmla="*/ 134 w 142"/>
                <a:gd name="T41" fmla="*/ 126 h 151"/>
                <a:gd name="T42" fmla="*/ 134 w 142"/>
                <a:gd name="T43" fmla="*/ 122 h 151"/>
                <a:gd name="T44" fmla="*/ 138 w 142"/>
                <a:gd name="T45" fmla="*/ 106 h 151"/>
                <a:gd name="T46" fmla="*/ 138 w 142"/>
                <a:gd name="T47" fmla="*/ 94 h 151"/>
                <a:gd name="T48" fmla="*/ 142 w 142"/>
                <a:gd name="T49" fmla="*/ 94 h 151"/>
                <a:gd name="T50" fmla="*/ 138 w 142"/>
                <a:gd name="T51" fmla="*/ 85 h 1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42" h="151">
                  <a:moveTo>
                    <a:pt x="138" y="85"/>
                  </a:moveTo>
                  <a:lnTo>
                    <a:pt x="126" y="61"/>
                  </a:lnTo>
                  <a:lnTo>
                    <a:pt x="89" y="32"/>
                  </a:lnTo>
                  <a:lnTo>
                    <a:pt x="77" y="16"/>
                  </a:lnTo>
                  <a:lnTo>
                    <a:pt x="65" y="12"/>
                  </a:lnTo>
                  <a:lnTo>
                    <a:pt x="69" y="0"/>
                  </a:lnTo>
                  <a:lnTo>
                    <a:pt x="36" y="4"/>
                  </a:lnTo>
                  <a:lnTo>
                    <a:pt x="0" y="8"/>
                  </a:lnTo>
                  <a:lnTo>
                    <a:pt x="20" y="77"/>
                  </a:lnTo>
                  <a:lnTo>
                    <a:pt x="32" y="98"/>
                  </a:lnTo>
                  <a:lnTo>
                    <a:pt x="28" y="114"/>
                  </a:lnTo>
                  <a:lnTo>
                    <a:pt x="32" y="142"/>
                  </a:lnTo>
                  <a:lnTo>
                    <a:pt x="41" y="151"/>
                  </a:lnTo>
                  <a:lnTo>
                    <a:pt x="118" y="147"/>
                  </a:lnTo>
                  <a:lnTo>
                    <a:pt x="118" y="151"/>
                  </a:lnTo>
                  <a:lnTo>
                    <a:pt x="122" y="151"/>
                  </a:lnTo>
                  <a:lnTo>
                    <a:pt x="122" y="138"/>
                  </a:lnTo>
                  <a:lnTo>
                    <a:pt x="134" y="138"/>
                  </a:lnTo>
                  <a:lnTo>
                    <a:pt x="134" y="130"/>
                  </a:lnTo>
                  <a:lnTo>
                    <a:pt x="130" y="130"/>
                  </a:lnTo>
                  <a:lnTo>
                    <a:pt x="134" y="126"/>
                  </a:lnTo>
                  <a:lnTo>
                    <a:pt x="134" y="122"/>
                  </a:lnTo>
                  <a:lnTo>
                    <a:pt x="138" y="106"/>
                  </a:lnTo>
                  <a:lnTo>
                    <a:pt x="138" y="94"/>
                  </a:lnTo>
                  <a:lnTo>
                    <a:pt x="142" y="94"/>
                  </a:lnTo>
                  <a:lnTo>
                    <a:pt x="138" y="85"/>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027" name="Freeform 28"/>
            <p:cNvSpPr>
              <a:spLocks/>
            </p:cNvSpPr>
            <p:nvPr/>
          </p:nvSpPr>
          <p:spPr bwMode="auto">
            <a:xfrm>
              <a:off x="2524" y="1757"/>
              <a:ext cx="142" cy="151"/>
            </a:xfrm>
            <a:custGeom>
              <a:avLst/>
              <a:gdLst>
                <a:gd name="T0" fmla="*/ 138 w 142"/>
                <a:gd name="T1" fmla="*/ 85 h 151"/>
                <a:gd name="T2" fmla="*/ 126 w 142"/>
                <a:gd name="T3" fmla="*/ 61 h 151"/>
                <a:gd name="T4" fmla="*/ 89 w 142"/>
                <a:gd name="T5" fmla="*/ 32 h 151"/>
                <a:gd name="T6" fmla="*/ 77 w 142"/>
                <a:gd name="T7" fmla="*/ 16 h 151"/>
                <a:gd name="T8" fmla="*/ 65 w 142"/>
                <a:gd name="T9" fmla="*/ 12 h 151"/>
                <a:gd name="T10" fmla="*/ 69 w 142"/>
                <a:gd name="T11" fmla="*/ 0 h 151"/>
                <a:gd name="T12" fmla="*/ 36 w 142"/>
                <a:gd name="T13" fmla="*/ 4 h 151"/>
                <a:gd name="T14" fmla="*/ 0 w 142"/>
                <a:gd name="T15" fmla="*/ 8 h 151"/>
                <a:gd name="T16" fmla="*/ 20 w 142"/>
                <a:gd name="T17" fmla="*/ 77 h 151"/>
                <a:gd name="T18" fmla="*/ 32 w 142"/>
                <a:gd name="T19" fmla="*/ 98 h 151"/>
                <a:gd name="T20" fmla="*/ 28 w 142"/>
                <a:gd name="T21" fmla="*/ 114 h 151"/>
                <a:gd name="T22" fmla="*/ 32 w 142"/>
                <a:gd name="T23" fmla="*/ 142 h 151"/>
                <a:gd name="T24" fmla="*/ 41 w 142"/>
                <a:gd name="T25" fmla="*/ 151 h 151"/>
                <a:gd name="T26" fmla="*/ 118 w 142"/>
                <a:gd name="T27" fmla="*/ 147 h 151"/>
                <a:gd name="T28" fmla="*/ 118 w 142"/>
                <a:gd name="T29" fmla="*/ 151 h 151"/>
                <a:gd name="T30" fmla="*/ 122 w 142"/>
                <a:gd name="T31" fmla="*/ 151 h 151"/>
                <a:gd name="T32" fmla="*/ 122 w 142"/>
                <a:gd name="T33" fmla="*/ 138 h 151"/>
                <a:gd name="T34" fmla="*/ 134 w 142"/>
                <a:gd name="T35" fmla="*/ 138 h 151"/>
                <a:gd name="T36" fmla="*/ 134 w 142"/>
                <a:gd name="T37" fmla="*/ 130 h 151"/>
                <a:gd name="T38" fmla="*/ 130 w 142"/>
                <a:gd name="T39" fmla="*/ 130 h 151"/>
                <a:gd name="T40" fmla="*/ 134 w 142"/>
                <a:gd name="T41" fmla="*/ 126 h 151"/>
                <a:gd name="T42" fmla="*/ 134 w 142"/>
                <a:gd name="T43" fmla="*/ 122 h 151"/>
                <a:gd name="T44" fmla="*/ 138 w 142"/>
                <a:gd name="T45" fmla="*/ 106 h 151"/>
                <a:gd name="T46" fmla="*/ 138 w 142"/>
                <a:gd name="T47" fmla="*/ 94 h 151"/>
                <a:gd name="T48" fmla="*/ 142 w 142"/>
                <a:gd name="T49" fmla="*/ 94 h 151"/>
                <a:gd name="T50" fmla="*/ 138 w 142"/>
                <a:gd name="T51" fmla="*/ 85 h 151"/>
                <a:gd name="T52" fmla="*/ 138 w 142"/>
                <a:gd name="T53" fmla="*/ 89 h 15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2" h="151">
                  <a:moveTo>
                    <a:pt x="138" y="85"/>
                  </a:moveTo>
                  <a:lnTo>
                    <a:pt x="126" y="61"/>
                  </a:lnTo>
                  <a:lnTo>
                    <a:pt x="89" y="32"/>
                  </a:lnTo>
                  <a:lnTo>
                    <a:pt x="77" y="16"/>
                  </a:lnTo>
                  <a:lnTo>
                    <a:pt x="65" y="12"/>
                  </a:lnTo>
                  <a:lnTo>
                    <a:pt x="69" y="0"/>
                  </a:lnTo>
                  <a:lnTo>
                    <a:pt x="36" y="4"/>
                  </a:lnTo>
                  <a:lnTo>
                    <a:pt x="0" y="8"/>
                  </a:lnTo>
                  <a:lnTo>
                    <a:pt x="20" y="77"/>
                  </a:lnTo>
                  <a:lnTo>
                    <a:pt x="32" y="98"/>
                  </a:lnTo>
                  <a:lnTo>
                    <a:pt x="28" y="114"/>
                  </a:lnTo>
                  <a:lnTo>
                    <a:pt x="32" y="142"/>
                  </a:lnTo>
                  <a:lnTo>
                    <a:pt x="41" y="151"/>
                  </a:lnTo>
                  <a:lnTo>
                    <a:pt x="118" y="147"/>
                  </a:lnTo>
                  <a:lnTo>
                    <a:pt x="118" y="151"/>
                  </a:lnTo>
                  <a:lnTo>
                    <a:pt x="122" y="151"/>
                  </a:lnTo>
                  <a:lnTo>
                    <a:pt x="122" y="138"/>
                  </a:lnTo>
                  <a:lnTo>
                    <a:pt x="134" y="138"/>
                  </a:lnTo>
                  <a:lnTo>
                    <a:pt x="134" y="130"/>
                  </a:lnTo>
                  <a:lnTo>
                    <a:pt x="130" y="130"/>
                  </a:lnTo>
                  <a:lnTo>
                    <a:pt x="134" y="126"/>
                  </a:lnTo>
                  <a:lnTo>
                    <a:pt x="134" y="122"/>
                  </a:lnTo>
                  <a:lnTo>
                    <a:pt x="138" y="106"/>
                  </a:lnTo>
                  <a:lnTo>
                    <a:pt x="138" y="94"/>
                  </a:lnTo>
                  <a:lnTo>
                    <a:pt x="142" y="94"/>
                  </a:lnTo>
                  <a:lnTo>
                    <a:pt x="138" y="85"/>
                  </a:lnTo>
                  <a:lnTo>
                    <a:pt x="138" y="89"/>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028" name="Freeform 29"/>
            <p:cNvSpPr>
              <a:spLocks/>
            </p:cNvSpPr>
            <p:nvPr/>
          </p:nvSpPr>
          <p:spPr bwMode="auto">
            <a:xfrm>
              <a:off x="1909" y="2050"/>
              <a:ext cx="33" cy="53"/>
            </a:xfrm>
            <a:custGeom>
              <a:avLst/>
              <a:gdLst>
                <a:gd name="T0" fmla="*/ 33 w 33"/>
                <a:gd name="T1" fmla="*/ 29 h 53"/>
                <a:gd name="T2" fmla="*/ 28 w 33"/>
                <a:gd name="T3" fmla="*/ 33 h 53"/>
                <a:gd name="T4" fmla="*/ 24 w 33"/>
                <a:gd name="T5" fmla="*/ 37 h 53"/>
                <a:gd name="T6" fmla="*/ 20 w 33"/>
                <a:gd name="T7" fmla="*/ 37 h 53"/>
                <a:gd name="T8" fmla="*/ 16 w 33"/>
                <a:gd name="T9" fmla="*/ 41 h 53"/>
                <a:gd name="T10" fmla="*/ 12 w 33"/>
                <a:gd name="T11" fmla="*/ 49 h 53"/>
                <a:gd name="T12" fmla="*/ 12 w 33"/>
                <a:gd name="T13" fmla="*/ 53 h 53"/>
                <a:gd name="T14" fmla="*/ 8 w 33"/>
                <a:gd name="T15" fmla="*/ 49 h 53"/>
                <a:gd name="T16" fmla="*/ 4 w 33"/>
                <a:gd name="T17" fmla="*/ 45 h 53"/>
                <a:gd name="T18" fmla="*/ 4 w 33"/>
                <a:gd name="T19" fmla="*/ 25 h 53"/>
                <a:gd name="T20" fmla="*/ 0 w 33"/>
                <a:gd name="T21" fmla="*/ 21 h 53"/>
                <a:gd name="T22" fmla="*/ 0 w 33"/>
                <a:gd name="T23" fmla="*/ 17 h 53"/>
                <a:gd name="T24" fmla="*/ 4 w 33"/>
                <a:gd name="T25" fmla="*/ 17 h 53"/>
                <a:gd name="T26" fmla="*/ 8 w 33"/>
                <a:gd name="T27" fmla="*/ 13 h 53"/>
                <a:gd name="T28" fmla="*/ 8 w 33"/>
                <a:gd name="T29" fmla="*/ 8 h 53"/>
                <a:gd name="T30" fmla="*/ 4 w 33"/>
                <a:gd name="T31" fmla="*/ 4 h 53"/>
                <a:gd name="T32" fmla="*/ 4 w 33"/>
                <a:gd name="T33" fmla="*/ 0 h 53"/>
                <a:gd name="T34" fmla="*/ 8 w 33"/>
                <a:gd name="T35" fmla="*/ 0 h 53"/>
                <a:gd name="T36" fmla="*/ 12 w 33"/>
                <a:gd name="T37" fmla="*/ 4 h 53"/>
                <a:gd name="T38" fmla="*/ 16 w 33"/>
                <a:gd name="T39" fmla="*/ 4 h 53"/>
                <a:gd name="T40" fmla="*/ 20 w 33"/>
                <a:gd name="T41" fmla="*/ 8 h 53"/>
                <a:gd name="T42" fmla="*/ 24 w 33"/>
                <a:gd name="T43" fmla="*/ 17 h 53"/>
                <a:gd name="T44" fmla="*/ 24 w 33"/>
                <a:gd name="T45" fmla="*/ 21 h 53"/>
                <a:gd name="T46" fmla="*/ 28 w 33"/>
                <a:gd name="T47" fmla="*/ 21 h 53"/>
                <a:gd name="T48" fmla="*/ 28 w 33"/>
                <a:gd name="T49" fmla="*/ 25 h 53"/>
                <a:gd name="T50" fmla="*/ 33 w 33"/>
                <a:gd name="T51" fmla="*/ 29 h 5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3" h="53">
                  <a:moveTo>
                    <a:pt x="33" y="29"/>
                  </a:moveTo>
                  <a:lnTo>
                    <a:pt x="28" y="33"/>
                  </a:lnTo>
                  <a:lnTo>
                    <a:pt x="24" y="37"/>
                  </a:lnTo>
                  <a:lnTo>
                    <a:pt x="20" y="37"/>
                  </a:lnTo>
                  <a:lnTo>
                    <a:pt x="16" y="41"/>
                  </a:lnTo>
                  <a:lnTo>
                    <a:pt x="12" y="49"/>
                  </a:lnTo>
                  <a:lnTo>
                    <a:pt x="12" y="53"/>
                  </a:lnTo>
                  <a:lnTo>
                    <a:pt x="8" y="49"/>
                  </a:lnTo>
                  <a:lnTo>
                    <a:pt x="4" y="45"/>
                  </a:lnTo>
                  <a:lnTo>
                    <a:pt x="4" y="25"/>
                  </a:lnTo>
                  <a:lnTo>
                    <a:pt x="0" y="21"/>
                  </a:lnTo>
                  <a:lnTo>
                    <a:pt x="0" y="17"/>
                  </a:lnTo>
                  <a:lnTo>
                    <a:pt x="4" y="17"/>
                  </a:lnTo>
                  <a:lnTo>
                    <a:pt x="8" y="13"/>
                  </a:lnTo>
                  <a:lnTo>
                    <a:pt x="8" y="8"/>
                  </a:lnTo>
                  <a:lnTo>
                    <a:pt x="4" y="4"/>
                  </a:lnTo>
                  <a:lnTo>
                    <a:pt x="4" y="0"/>
                  </a:lnTo>
                  <a:lnTo>
                    <a:pt x="8" y="0"/>
                  </a:lnTo>
                  <a:lnTo>
                    <a:pt x="12" y="4"/>
                  </a:lnTo>
                  <a:lnTo>
                    <a:pt x="16" y="4"/>
                  </a:lnTo>
                  <a:lnTo>
                    <a:pt x="20" y="8"/>
                  </a:lnTo>
                  <a:lnTo>
                    <a:pt x="24" y="17"/>
                  </a:lnTo>
                  <a:lnTo>
                    <a:pt x="24" y="21"/>
                  </a:lnTo>
                  <a:lnTo>
                    <a:pt x="28" y="21"/>
                  </a:lnTo>
                  <a:lnTo>
                    <a:pt x="28" y="25"/>
                  </a:lnTo>
                  <a:lnTo>
                    <a:pt x="33" y="29"/>
                  </a:lnTo>
                  <a:close/>
                </a:path>
              </a:pathLst>
            </a:custGeom>
            <a:solidFill>
              <a:srgbClr val="FF8C00"/>
            </a:solidFill>
            <a:ln w="6350">
              <a:solidFill>
                <a:srgbClr val="FF8C00"/>
              </a:solidFill>
              <a:prstDash val="solid"/>
              <a:round/>
              <a:headEnd/>
              <a:tailEnd/>
            </a:ln>
          </p:spPr>
          <p:txBody>
            <a:bodyPr/>
            <a:lstStyle/>
            <a:p>
              <a:endParaRPr lang="en-US" dirty="0"/>
            </a:p>
          </p:txBody>
        </p:sp>
        <p:sp>
          <p:nvSpPr>
            <p:cNvPr id="106029" name="Freeform 30"/>
            <p:cNvSpPr>
              <a:spLocks/>
            </p:cNvSpPr>
            <p:nvPr/>
          </p:nvSpPr>
          <p:spPr bwMode="auto">
            <a:xfrm>
              <a:off x="1909" y="2050"/>
              <a:ext cx="33" cy="53"/>
            </a:xfrm>
            <a:custGeom>
              <a:avLst/>
              <a:gdLst>
                <a:gd name="T0" fmla="*/ 33 w 33"/>
                <a:gd name="T1" fmla="*/ 29 h 53"/>
                <a:gd name="T2" fmla="*/ 28 w 33"/>
                <a:gd name="T3" fmla="*/ 33 h 53"/>
                <a:gd name="T4" fmla="*/ 24 w 33"/>
                <a:gd name="T5" fmla="*/ 37 h 53"/>
                <a:gd name="T6" fmla="*/ 20 w 33"/>
                <a:gd name="T7" fmla="*/ 37 h 53"/>
                <a:gd name="T8" fmla="*/ 16 w 33"/>
                <a:gd name="T9" fmla="*/ 41 h 53"/>
                <a:gd name="T10" fmla="*/ 12 w 33"/>
                <a:gd name="T11" fmla="*/ 49 h 53"/>
                <a:gd name="T12" fmla="*/ 12 w 33"/>
                <a:gd name="T13" fmla="*/ 53 h 53"/>
                <a:gd name="T14" fmla="*/ 8 w 33"/>
                <a:gd name="T15" fmla="*/ 49 h 53"/>
                <a:gd name="T16" fmla="*/ 4 w 33"/>
                <a:gd name="T17" fmla="*/ 45 h 53"/>
                <a:gd name="T18" fmla="*/ 4 w 33"/>
                <a:gd name="T19" fmla="*/ 25 h 53"/>
                <a:gd name="T20" fmla="*/ 0 w 33"/>
                <a:gd name="T21" fmla="*/ 21 h 53"/>
                <a:gd name="T22" fmla="*/ 0 w 33"/>
                <a:gd name="T23" fmla="*/ 17 h 53"/>
                <a:gd name="T24" fmla="*/ 4 w 33"/>
                <a:gd name="T25" fmla="*/ 17 h 53"/>
                <a:gd name="T26" fmla="*/ 8 w 33"/>
                <a:gd name="T27" fmla="*/ 13 h 53"/>
                <a:gd name="T28" fmla="*/ 8 w 33"/>
                <a:gd name="T29" fmla="*/ 8 h 53"/>
                <a:gd name="T30" fmla="*/ 4 w 33"/>
                <a:gd name="T31" fmla="*/ 4 h 53"/>
                <a:gd name="T32" fmla="*/ 4 w 33"/>
                <a:gd name="T33" fmla="*/ 0 h 53"/>
                <a:gd name="T34" fmla="*/ 8 w 33"/>
                <a:gd name="T35" fmla="*/ 0 h 53"/>
                <a:gd name="T36" fmla="*/ 12 w 33"/>
                <a:gd name="T37" fmla="*/ 4 h 53"/>
                <a:gd name="T38" fmla="*/ 16 w 33"/>
                <a:gd name="T39" fmla="*/ 4 h 53"/>
                <a:gd name="T40" fmla="*/ 20 w 33"/>
                <a:gd name="T41" fmla="*/ 8 h 53"/>
                <a:gd name="T42" fmla="*/ 24 w 33"/>
                <a:gd name="T43" fmla="*/ 17 h 53"/>
                <a:gd name="T44" fmla="*/ 24 w 33"/>
                <a:gd name="T45" fmla="*/ 21 h 53"/>
                <a:gd name="T46" fmla="*/ 28 w 33"/>
                <a:gd name="T47" fmla="*/ 21 h 53"/>
                <a:gd name="T48" fmla="*/ 28 w 33"/>
                <a:gd name="T49" fmla="*/ 25 h 53"/>
                <a:gd name="T50" fmla="*/ 33 w 33"/>
                <a:gd name="T51" fmla="*/ 29 h 53"/>
                <a:gd name="T52" fmla="*/ 33 w 33"/>
                <a:gd name="T53" fmla="*/ 33 h 5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 h="53">
                  <a:moveTo>
                    <a:pt x="33" y="29"/>
                  </a:moveTo>
                  <a:lnTo>
                    <a:pt x="28" y="33"/>
                  </a:lnTo>
                  <a:lnTo>
                    <a:pt x="24" y="37"/>
                  </a:lnTo>
                  <a:lnTo>
                    <a:pt x="20" y="37"/>
                  </a:lnTo>
                  <a:lnTo>
                    <a:pt x="16" y="41"/>
                  </a:lnTo>
                  <a:lnTo>
                    <a:pt x="12" y="49"/>
                  </a:lnTo>
                  <a:lnTo>
                    <a:pt x="12" y="53"/>
                  </a:lnTo>
                  <a:lnTo>
                    <a:pt x="8" y="49"/>
                  </a:lnTo>
                  <a:lnTo>
                    <a:pt x="4" y="45"/>
                  </a:lnTo>
                  <a:lnTo>
                    <a:pt x="4" y="25"/>
                  </a:lnTo>
                  <a:lnTo>
                    <a:pt x="0" y="21"/>
                  </a:lnTo>
                  <a:lnTo>
                    <a:pt x="0" y="17"/>
                  </a:lnTo>
                  <a:lnTo>
                    <a:pt x="4" y="17"/>
                  </a:lnTo>
                  <a:lnTo>
                    <a:pt x="8" y="13"/>
                  </a:lnTo>
                  <a:lnTo>
                    <a:pt x="8" y="8"/>
                  </a:lnTo>
                  <a:lnTo>
                    <a:pt x="4" y="4"/>
                  </a:lnTo>
                  <a:lnTo>
                    <a:pt x="4" y="0"/>
                  </a:lnTo>
                  <a:lnTo>
                    <a:pt x="8" y="0"/>
                  </a:lnTo>
                  <a:lnTo>
                    <a:pt x="12" y="4"/>
                  </a:lnTo>
                  <a:lnTo>
                    <a:pt x="16" y="4"/>
                  </a:lnTo>
                  <a:lnTo>
                    <a:pt x="20" y="8"/>
                  </a:lnTo>
                  <a:lnTo>
                    <a:pt x="24" y="17"/>
                  </a:lnTo>
                  <a:lnTo>
                    <a:pt x="24" y="21"/>
                  </a:lnTo>
                  <a:lnTo>
                    <a:pt x="28" y="21"/>
                  </a:lnTo>
                  <a:lnTo>
                    <a:pt x="28" y="25"/>
                  </a:lnTo>
                  <a:lnTo>
                    <a:pt x="33" y="29"/>
                  </a:lnTo>
                  <a:lnTo>
                    <a:pt x="33" y="3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030" name="Freeform 31"/>
            <p:cNvSpPr>
              <a:spLocks/>
            </p:cNvSpPr>
            <p:nvPr/>
          </p:nvSpPr>
          <p:spPr bwMode="auto">
            <a:xfrm>
              <a:off x="1893" y="2022"/>
              <a:ext cx="16" cy="16"/>
            </a:xfrm>
            <a:custGeom>
              <a:avLst/>
              <a:gdLst>
                <a:gd name="T0" fmla="*/ 16 w 16"/>
                <a:gd name="T1" fmla="*/ 12 h 16"/>
                <a:gd name="T2" fmla="*/ 16 w 16"/>
                <a:gd name="T3" fmla="*/ 8 h 16"/>
                <a:gd name="T4" fmla="*/ 12 w 16"/>
                <a:gd name="T5" fmla="*/ 4 h 16"/>
                <a:gd name="T6" fmla="*/ 4 w 16"/>
                <a:gd name="T7" fmla="*/ 4 h 16"/>
                <a:gd name="T8" fmla="*/ 4 w 16"/>
                <a:gd name="T9" fmla="*/ 0 h 16"/>
                <a:gd name="T10" fmla="*/ 0 w 16"/>
                <a:gd name="T11" fmla="*/ 0 h 16"/>
                <a:gd name="T12" fmla="*/ 0 w 16"/>
                <a:gd name="T13" fmla="*/ 8 h 16"/>
                <a:gd name="T14" fmla="*/ 4 w 16"/>
                <a:gd name="T15" fmla="*/ 8 h 16"/>
                <a:gd name="T16" fmla="*/ 8 w 16"/>
                <a:gd name="T17" fmla="*/ 16 h 16"/>
                <a:gd name="T18" fmla="*/ 12 w 16"/>
                <a:gd name="T19" fmla="*/ 16 h 16"/>
                <a:gd name="T20" fmla="*/ 16 w 16"/>
                <a:gd name="T21" fmla="*/ 12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 h="16">
                  <a:moveTo>
                    <a:pt x="16" y="12"/>
                  </a:moveTo>
                  <a:lnTo>
                    <a:pt x="16" y="8"/>
                  </a:lnTo>
                  <a:lnTo>
                    <a:pt x="12" y="4"/>
                  </a:lnTo>
                  <a:lnTo>
                    <a:pt x="4" y="4"/>
                  </a:lnTo>
                  <a:lnTo>
                    <a:pt x="4" y="0"/>
                  </a:lnTo>
                  <a:lnTo>
                    <a:pt x="0" y="0"/>
                  </a:lnTo>
                  <a:lnTo>
                    <a:pt x="0" y="8"/>
                  </a:lnTo>
                  <a:lnTo>
                    <a:pt x="4" y="8"/>
                  </a:lnTo>
                  <a:lnTo>
                    <a:pt x="8" y="16"/>
                  </a:lnTo>
                  <a:lnTo>
                    <a:pt x="12" y="16"/>
                  </a:lnTo>
                  <a:lnTo>
                    <a:pt x="16" y="12"/>
                  </a:lnTo>
                  <a:close/>
                </a:path>
              </a:pathLst>
            </a:custGeom>
            <a:solidFill>
              <a:srgbClr val="FF8C00"/>
            </a:solidFill>
            <a:ln w="6350">
              <a:solidFill>
                <a:srgbClr val="FF8C00"/>
              </a:solidFill>
              <a:prstDash val="solid"/>
              <a:round/>
              <a:headEnd/>
              <a:tailEnd/>
            </a:ln>
          </p:spPr>
          <p:txBody>
            <a:bodyPr/>
            <a:lstStyle/>
            <a:p>
              <a:endParaRPr lang="en-US" dirty="0"/>
            </a:p>
          </p:txBody>
        </p:sp>
        <p:sp>
          <p:nvSpPr>
            <p:cNvPr id="106031" name="Freeform 32"/>
            <p:cNvSpPr>
              <a:spLocks/>
            </p:cNvSpPr>
            <p:nvPr/>
          </p:nvSpPr>
          <p:spPr bwMode="auto">
            <a:xfrm>
              <a:off x="1893" y="2022"/>
              <a:ext cx="16" cy="16"/>
            </a:xfrm>
            <a:custGeom>
              <a:avLst/>
              <a:gdLst>
                <a:gd name="T0" fmla="*/ 16 w 16"/>
                <a:gd name="T1" fmla="*/ 12 h 16"/>
                <a:gd name="T2" fmla="*/ 16 w 16"/>
                <a:gd name="T3" fmla="*/ 8 h 16"/>
                <a:gd name="T4" fmla="*/ 12 w 16"/>
                <a:gd name="T5" fmla="*/ 4 h 16"/>
                <a:gd name="T6" fmla="*/ 4 w 16"/>
                <a:gd name="T7" fmla="*/ 4 h 16"/>
                <a:gd name="T8" fmla="*/ 4 w 16"/>
                <a:gd name="T9" fmla="*/ 0 h 16"/>
                <a:gd name="T10" fmla="*/ 0 w 16"/>
                <a:gd name="T11" fmla="*/ 0 h 16"/>
                <a:gd name="T12" fmla="*/ 0 w 16"/>
                <a:gd name="T13" fmla="*/ 8 h 16"/>
                <a:gd name="T14" fmla="*/ 4 w 16"/>
                <a:gd name="T15" fmla="*/ 8 h 16"/>
                <a:gd name="T16" fmla="*/ 8 w 16"/>
                <a:gd name="T17" fmla="*/ 16 h 16"/>
                <a:gd name="T18" fmla="*/ 12 w 16"/>
                <a:gd name="T19" fmla="*/ 16 h 16"/>
                <a:gd name="T20" fmla="*/ 16 w 16"/>
                <a:gd name="T21" fmla="*/ 12 h 16"/>
                <a:gd name="T22" fmla="*/ 16 w 16"/>
                <a:gd name="T23" fmla="*/ 16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 h="16">
                  <a:moveTo>
                    <a:pt x="16" y="12"/>
                  </a:moveTo>
                  <a:lnTo>
                    <a:pt x="16" y="8"/>
                  </a:lnTo>
                  <a:lnTo>
                    <a:pt x="12" y="4"/>
                  </a:lnTo>
                  <a:lnTo>
                    <a:pt x="4" y="4"/>
                  </a:lnTo>
                  <a:lnTo>
                    <a:pt x="4" y="0"/>
                  </a:lnTo>
                  <a:lnTo>
                    <a:pt x="0" y="0"/>
                  </a:lnTo>
                  <a:lnTo>
                    <a:pt x="0" y="8"/>
                  </a:lnTo>
                  <a:lnTo>
                    <a:pt x="4" y="8"/>
                  </a:lnTo>
                  <a:lnTo>
                    <a:pt x="8" y="16"/>
                  </a:lnTo>
                  <a:lnTo>
                    <a:pt x="12" y="16"/>
                  </a:lnTo>
                  <a:lnTo>
                    <a:pt x="16" y="12"/>
                  </a:lnTo>
                  <a:lnTo>
                    <a:pt x="16" y="16"/>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032" name="Freeform 33"/>
            <p:cNvSpPr>
              <a:spLocks/>
            </p:cNvSpPr>
            <p:nvPr/>
          </p:nvSpPr>
          <p:spPr bwMode="auto">
            <a:xfrm>
              <a:off x="1852" y="1997"/>
              <a:ext cx="16" cy="17"/>
            </a:xfrm>
            <a:custGeom>
              <a:avLst/>
              <a:gdLst>
                <a:gd name="T0" fmla="*/ 16 w 16"/>
                <a:gd name="T1" fmla="*/ 13 h 17"/>
                <a:gd name="T2" fmla="*/ 12 w 16"/>
                <a:gd name="T3" fmla="*/ 8 h 17"/>
                <a:gd name="T4" fmla="*/ 12 w 16"/>
                <a:gd name="T5" fmla="*/ 4 h 17"/>
                <a:gd name="T6" fmla="*/ 8 w 16"/>
                <a:gd name="T7" fmla="*/ 0 h 17"/>
                <a:gd name="T8" fmla="*/ 4 w 16"/>
                <a:gd name="T9" fmla="*/ 0 h 17"/>
                <a:gd name="T10" fmla="*/ 4 w 16"/>
                <a:gd name="T11" fmla="*/ 4 h 17"/>
                <a:gd name="T12" fmla="*/ 0 w 16"/>
                <a:gd name="T13" fmla="*/ 4 h 17"/>
                <a:gd name="T14" fmla="*/ 0 w 16"/>
                <a:gd name="T15" fmla="*/ 8 h 17"/>
                <a:gd name="T16" fmla="*/ 4 w 16"/>
                <a:gd name="T17" fmla="*/ 13 h 17"/>
                <a:gd name="T18" fmla="*/ 8 w 16"/>
                <a:gd name="T19" fmla="*/ 13 h 17"/>
                <a:gd name="T20" fmla="*/ 12 w 16"/>
                <a:gd name="T21" fmla="*/ 17 h 17"/>
                <a:gd name="T22" fmla="*/ 16 w 16"/>
                <a:gd name="T23" fmla="*/ 17 h 17"/>
                <a:gd name="T24" fmla="*/ 16 w 16"/>
                <a:gd name="T25" fmla="*/ 13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 h="17">
                  <a:moveTo>
                    <a:pt x="16" y="13"/>
                  </a:moveTo>
                  <a:lnTo>
                    <a:pt x="12" y="8"/>
                  </a:lnTo>
                  <a:lnTo>
                    <a:pt x="12" y="4"/>
                  </a:lnTo>
                  <a:lnTo>
                    <a:pt x="8" y="0"/>
                  </a:lnTo>
                  <a:lnTo>
                    <a:pt x="4" y="0"/>
                  </a:lnTo>
                  <a:lnTo>
                    <a:pt x="4" y="4"/>
                  </a:lnTo>
                  <a:lnTo>
                    <a:pt x="0" y="4"/>
                  </a:lnTo>
                  <a:lnTo>
                    <a:pt x="0" y="8"/>
                  </a:lnTo>
                  <a:lnTo>
                    <a:pt x="4" y="13"/>
                  </a:lnTo>
                  <a:lnTo>
                    <a:pt x="8" y="13"/>
                  </a:lnTo>
                  <a:lnTo>
                    <a:pt x="12" y="17"/>
                  </a:lnTo>
                  <a:lnTo>
                    <a:pt x="16" y="17"/>
                  </a:lnTo>
                  <a:lnTo>
                    <a:pt x="16" y="13"/>
                  </a:lnTo>
                  <a:close/>
                </a:path>
              </a:pathLst>
            </a:custGeom>
            <a:solidFill>
              <a:srgbClr val="FF8C00"/>
            </a:solidFill>
            <a:ln w="6350">
              <a:solidFill>
                <a:srgbClr val="FF8C00"/>
              </a:solidFill>
              <a:prstDash val="solid"/>
              <a:round/>
              <a:headEnd/>
              <a:tailEnd/>
            </a:ln>
          </p:spPr>
          <p:txBody>
            <a:bodyPr/>
            <a:lstStyle/>
            <a:p>
              <a:endParaRPr lang="en-US" dirty="0"/>
            </a:p>
          </p:txBody>
        </p:sp>
        <p:sp>
          <p:nvSpPr>
            <p:cNvPr id="106033" name="Freeform 34"/>
            <p:cNvSpPr>
              <a:spLocks/>
            </p:cNvSpPr>
            <p:nvPr/>
          </p:nvSpPr>
          <p:spPr bwMode="auto">
            <a:xfrm>
              <a:off x="1852" y="1997"/>
              <a:ext cx="16" cy="17"/>
            </a:xfrm>
            <a:custGeom>
              <a:avLst/>
              <a:gdLst>
                <a:gd name="T0" fmla="*/ 16 w 16"/>
                <a:gd name="T1" fmla="*/ 13 h 17"/>
                <a:gd name="T2" fmla="*/ 12 w 16"/>
                <a:gd name="T3" fmla="*/ 8 h 17"/>
                <a:gd name="T4" fmla="*/ 12 w 16"/>
                <a:gd name="T5" fmla="*/ 4 h 17"/>
                <a:gd name="T6" fmla="*/ 8 w 16"/>
                <a:gd name="T7" fmla="*/ 0 h 17"/>
                <a:gd name="T8" fmla="*/ 4 w 16"/>
                <a:gd name="T9" fmla="*/ 0 h 17"/>
                <a:gd name="T10" fmla="*/ 4 w 16"/>
                <a:gd name="T11" fmla="*/ 4 h 17"/>
                <a:gd name="T12" fmla="*/ 0 w 16"/>
                <a:gd name="T13" fmla="*/ 4 h 17"/>
                <a:gd name="T14" fmla="*/ 0 w 16"/>
                <a:gd name="T15" fmla="*/ 8 h 17"/>
                <a:gd name="T16" fmla="*/ 4 w 16"/>
                <a:gd name="T17" fmla="*/ 13 h 17"/>
                <a:gd name="T18" fmla="*/ 8 w 16"/>
                <a:gd name="T19" fmla="*/ 13 h 17"/>
                <a:gd name="T20" fmla="*/ 12 w 16"/>
                <a:gd name="T21" fmla="*/ 17 h 17"/>
                <a:gd name="T22" fmla="*/ 16 w 16"/>
                <a:gd name="T23" fmla="*/ 17 h 17"/>
                <a:gd name="T24" fmla="*/ 16 w 16"/>
                <a:gd name="T25" fmla="*/ 13 h 17"/>
                <a:gd name="T26" fmla="*/ 16 w 16"/>
                <a:gd name="T27" fmla="*/ 17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17">
                  <a:moveTo>
                    <a:pt x="16" y="13"/>
                  </a:moveTo>
                  <a:lnTo>
                    <a:pt x="12" y="8"/>
                  </a:lnTo>
                  <a:lnTo>
                    <a:pt x="12" y="4"/>
                  </a:lnTo>
                  <a:lnTo>
                    <a:pt x="8" y="0"/>
                  </a:lnTo>
                  <a:lnTo>
                    <a:pt x="4" y="0"/>
                  </a:lnTo>
                  <a:lnTo>
                    <a:pt x="4" y="4"/>
                  </a:lnTo>
                  <a:lnTo>
                    <a:pt x="0" y="4"/>
                  </a:lnTo>
                  <a:lnTo>
                    <a:pt x="0" y="8"/>
                  </a:lnTo>
                  <a:lnTo>
                    <a:pt x="4" y="13"/>
                  </a:lnTo>
                  <a:lnTo>
                    <a:pt x="8" y="13"/>
                  </a:lnTo>
                  <a:lnTo>
                    <a:pt x="12" y="17"/>
                  </a:lnTo>
                  <a:lnTo>
                    <a:pt x="16" y="17"/>
                  </a:lnTo>
                  <a:lnTo>
                    <a:pt x="16" y="13"/>
                  </a:lnTo>
                  <a:lnTo>
                    <a:pt x="16" y="1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034" name="Freeform 35"/>
            <p:cNvSpPr>
              <a:spLocks/>
            </p:cNvSpPr>
            <p:nvPr/>
          </p:nvSpPr>
          <p:spPr bwMode="auto">
            <a:xfrm>
              <a:off x="1876" y="2014"/>
              <a:ext cx="17" cy="8"/>
            </a:xfrm>
            <a:custGeom>
              <a:avLst/>
              <a:gdLst>
                <a:gd name="T0" fmla="*/ 17 w 17"/>
                <a:gd name="T1" fmla="*/ 4 h 8"/>
                <a:gd name="T2" fmla="*/ 13 w 17"/>
                <a:gd name="T3" fmla="*/ 8 h 8"/>
                <a:gd name="T4" fmla="*/ 9 w 17"/>
                <a:gd name="T5" fmla="*/ 4 h 8"/>
                <a:gd name="T6" fmla="*/ 0 w 17"/>
                <a:gd name="T7" fmla="*/ 4 h 8"/>
                <a:gd name="T8" fmla="*/ 0 w 17"/>
                <a:gd name="T9" fmla="*/ 0 h 8"/>
                <a:gd name="T10" fmla="*/ 9 w 17"/>
                <a:gd name="T11" fmla="*/ 4 h 8"/>
                <a:gd name="T12" fmla="*/ 9 w 17"/>
                <a:gd name="T13" fmla="*/ 0 h 8"/>
                <a:gd name="T14" fmla="*/ 13 w 17"/>
                <a:gd name="T15" fmla="*/ 4 h 8"/>
                <a:gd name="T16" fmla="*/ 17 w 17"/>
                <a:gd name="T17" fmla="*/ 4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8">
                  <a:moveTo>
                    <a:pt x="17" y="4"/>
                  </a:moveTo>
                  <a:lnTo>
                    <a:pt x="13" y="8"/>
                  </a:lnTo>
                  <a:lnTo>
                    <a:pt x="9" y="4"/>
                  </a:lnTo>
                  <a:lnTo>
                    <a:pt x="0" y="4"/>
                  </a:lnTo>
                  <a:lnTo>
                    <a:pt x="0" y="0"/>
                  </a:lnTo>
                  <a:lnTo>
                    <a:pt x="9" y="4"/>
                  </a:lnTo>
                  <a:lnTo>
                    <a:pt x="9" y="0"/>
                  </a:lnTo>
                  <a:lnTo>
                    <a:pt x="13" y="4"/>
                  </a:lnTo>
                  <a:lnTo>
                    <a:pt x="17" y="4"/>
                  </a:lnTo>
                  <a:close/>
                </a:path>
              </a:pathLst>
            </a:custGeom>
            <a:solidFill>
              <a:srgbClr val="FF8C00"/>
            </a:solidFill>
            <a:ln w="6350">
              <a:solidFill>
                <a:srgbClr val="FF8C00"/>
              </a:solidFill>
              <a:prstDash val="solid"/>
              <a:round/>
              <a:headEnd/>
              <a:tailEnd/>
            </a:ln>
          </p:spPr>
          <p:txBody>
            <a:bodyPr/>
            <a:lstStyle/>
            <a:p>
              <a:endParaRPr lang="en-US" dirty="0"/>
            </a:p>
          </p:txBody>
        </p:sp>
        <p:sp>
          <p:nvSpPr>
            <p:cNvPr id="106035" name="Freeform 36"/>
            <p:cNvSpPr>
              <a:spLocks/>
            </p:cNvSpPr>
            <p:nvPr/>
          </p:nvSpPr>
          <p:spPr bwMode="auto">
            <a:xfrm>
              <a:off x="1876" y="2014"/>
              <a:ext cx="17" cy="8"/>
            </a:xfrm>
            <a:custGeom>
              <a:avLst/>
              <a:gdLst>
                <a:gd name="T0" fmla="*/ 17 w 17"/>
                <a:gd name="T1" fmla="*/ 4 h 8"/>
                <a:gd name="T2" fmla="*/ 13 w 17"/>
                <a:gd name="T3" fmla="*/ 8 h 8"/>
                <a:gd name="T4" fmla="*/ 9 w 17"/>
                <a:gd name="T5" fmla="*/ 4 h 8"/>
                <a:gd name="T6" fmla="*/ 0 w 17"/>
                <a:gd name="T7" fmla="*/ 4 h 8"/>
                <a:gd name="T8" fmla="*/ 0 w 17"/>
                <a:gd name="T9" fmla="*/ 0 h 8"/>
                <a:gd name="T10" fmla="*/ 9 w 17"/>
                <a:gd name="T11" fmla="*/ 4 h 8"/>
                <a:gd name="T12" fmla="*/ 9 w 17"/>
                <a:gd name="T13" fmla="*/ 0 h 8"/>
                <a:gd name="T14" fmla="*/ 13 w 17"/>
                <a:gd name="T15" fmla="*/ 4 h 8"/>
                <a:gd name="T16" fmla="*/ 17 w 17"/>
                <a:gd name="T17" fmla="*/ 4 h 8"/>
                <a:gd name="T18" fmla="*/ 17 w 17"/>
                <a:gd name="T19" fmla="*/ 8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 h="8">
                  <a:moveTo>
                    <a:pt x="17" y="4"/>
                  </a:moveTo>
                  <a:lnTo>
                    <a:pt x="13" y="8"/>
                  </a:lnTo>
                  <a:lnTo>
                    <a:pt x="9" y="4"/>
                  </a:lnTo>
                  <a:lnTo>
                    <a:pt x="0" y="4"/>
                  </a:lnTo>
                  <a:lnTo>
                    <a:pt x="0" y="0"/>
                  </a:lnTo>
                  <a:lnTo>
                    <a:pt x="9" y="4"/>
                  </a:lnTo>
                  <a:lnTo>
                    <a:pt x="9" y="0"/>
                  </a:lnTo>
                  <a:lnTo>
                    <a:pt x="13" y="4"/>
                  </a:lnTo>
                  <a:lnTo>
                    <a:pt x="17" y="4"/>
                  </a:lnTo>
                  <a:lnTo>
                    <a:pt x="17" y="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036" name="Freeform 37"/>
            <p:cNvSpPr>
              <a:spLocks/>
            </p:cNvSpPr>
            <p:nvPr/>
          </p:nvSpPr>
          <p:spPr bwMode="auto">
            <a:xfrm>
              <a:off x="1811" y="1977"/>
              <a:ext cx="12" cy="12"/>
            </a:xfrm>
            <a:custGeom>
              <a:avLst/>
              <a:gdLst>
                <a:gd name="T0" fmla="*/ 12 w 12"/>
                <a:gd name="T1" fmla="*/ 4 h 12"/>
                <a:gd name="T2" fmla="*/ 12 w 12"/>
                <a:gd name="T3" fmla="*/ 8 h 12"/>
                <a:gd name="T4" fmla="*/ 8 w 12"/>
                <a:gd name="T5" fmla="*/ 12 h 12"/>
                <a:gd name="T6" fmla="*/ 4 w 12"/>
                <a:gd name="T7" fmla="*/ 12 h 12"/>
                <a:gd name="T8" fmla="*/ 0 w 12"/>
                <a:gd name="T9" fmla="*/ 8 h 12"/>
                <a:gd name="T10" fmla="*/ 0 w 12"/>
                <a:gd name="T11" fmla="*/ 4 h 12"/>
                <a:gd name="T12" fmla="*/ 4 w 12"/>
                <a:gd name="T13" fmla="*/ 0 h 12"/>
                <a:gd name="T14" fmla="*/ 12 w 12"/>
                <a:gd name="T15" fmla="*/ 0 h 12"/>
                <a:gd name="T16" fmla="*/ 12 w 12"/>
                <a:gd name="T17" fmla="*/ 4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12">
                  <a:moveTo>
                    <a:pt x="12" y="4"/>
                  </a:moveTo>
                  <a:lnTo>
                    <a:pt x="12" y="8"/>
                  </a:lnTo>
                  <a:lnTo>
                    <a:pt x="8" y="12"/>
                  </a:lnTo>
                  <a:lnTo>
                    <a:pt x="4" y="12"/>
                  </a:lnTo>
                  <a:lnTo>
                    <a:pt x="0" y="8"/>
                  </a:lnTo>
                  <a:lnTo>
                    <a:pt x="0" y="4"/>
                  </a:lnTo>
                  <a:lnTo>
                    <a:pt x="4" y="0"/>
                  </a:lnTo>
                  <a:lnTo>
                    <a:pt x="12" y="0"/>
                  </a:lnTo>
                  <a:lnTo>
                    <a:pt x="12" y="4"/>
                  </a:lnTo>
                  <a:close/>
                </a:path>
              </a:pathLst>
            </a:custGeom>
            <a:solidFill>
              <a:srgbClr val="FF8C00"/>
            </a:solidFill>
            <a:ln w="6350">
              <a:solidFill>
                <a:srgbClr val="FF8C00"/>
              </a:solidFill>
              <a:prstDash val="solid"/>
              <a:round/>
              <a:headEnd/>
              <a:tailEnd/>
            </a:ln>
          </p:spPr>
          <p:txBody>
            <a:bodyPr/>
            <a:lstStyle/>
            <a:p>
              <a:endParaRPr lang="en-US" dirty="0"/>
            </a:p>
          </p:txBody>
        </p:sp>
        <p:sp>
          <p:nvSpPr>
            <p:cNvPr id="106037" name="Freeform 38"/>
            <p:cNvSpPr>
              <a:spLocks/>
            </p:cNvSpPr>
            <p:nvPr/>
          </p:nvSpPr>
          <p:spPr bwMode="auto">
            <a:xfrm>
              <a:off x="1811" y="1977"/>
              <a:ext cx="12" cy="12"/>
            </a:xfrm>
            <a:custGeom>
              <a:avLst/>
              <a:gdLst>
                <a:gd name="T0" fmla="*/ 12 w 12"/>
                <a:gd name="T1" fmla="*/ 4 h 12"/>
                <a:gd name="T2" fmla="*/ 12 w 12"/>
                <a:gd name="T3" fmla="*/ 8 h 12"/>
                <a:gd name="T4" fmla="*/ 8 w 12"/>
                <a:gd name="T5" fmla="*/ 12 h 12"/>
                <a:gd name="T6" fmla="*/ 4 w 12"/>
                <a:gd name="T7" fmla="*/ 12 h 12"/>
                <a:gd name="T8" fmla="*/ 0 w 12"/>
                <a:gd name="T9" fmla="*/ 8 h 12"/>
                <a:gd name="T10" fmla="*/ 0 w 12"/>
                <a:gd name="T11" fmla="*/ 4 h 12"/>
                <a:gd name="T12" fmla="*/ 4 w 12"/>
                <a:gd name="T13" fmla="*/ 0 h 12"/>
                <a:gd name="T14" fmla="*/ 12 w 12"/>
                <a:gd name="T15" fmla="*/ 0 h 12"/>
                <a:gd name="T16" fmla="*/ 12 w 12"/>
                <a:gd name="T17" fmla="*/ 4 h 12"/>
                <a:gd name="T18" fmla="*/ 12 w 12"/>
                <a:gd name="T19" fmla="*/ 8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 h="12">
                  <a:moveTo>
                    <a:pt x="12" y="4"/>
                  </a:moveTo>
                  <a:lnTo>
                    <a:pt x="12" y="8"/>
                  </a:lnTo>
                  <a:lnTo>
                    <a:pt x="8" y="12"/>
                  </a:lnTo>
                  <a:lnTo>
                    <a:pt x="4" y="12"/>
                  </a:lnTo>
                  <a:lnTo>
                    <a:pt x="0" y="8"/>
                  </a:lnTo>
                  <a:lnTo>
                    <a:pt x="0" y="4"/>
                  </a:lnTo>
                  <a:lnTo>
                    <a:pt x="4" y="0"/>
                  </a:lnTo>
                  <a:lnTo>
                    <a:pt x="12" y="0"/>
                  </a:lnTo>
                  <a:lnTo>
                    <a:pt x="12" y="4"/>
                  </a:lnTo>
                  <a:lnTo>
                    <a:pt x="12" y="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038" name="Freeform 39"/>
            <p:cNvSpPr>
              <a:spLocks/>
            </p:cNvSpPr>
            <p:nvPr/>
          </p:nvSpPr>
          <p:spPr bwMode="auto">
            <a:xfrm>
              <a:off x="1799" y="1981"/>
              <a:ext cx="8" cy="12"/>
            </a:xfrm>
            <a:custGeom>
              <a:avLst/>
              <a:gdLst>
                <a:gd name="T0" fmla="*/ 8 w 8"/>
                <a:gd name="T1" fmla="*/ 4 h 12"/>
                <a:gd name="T2" fmla="*/ 4 w 8"/>
                <a:gd name="T3" fmla="*/ 0 h 12"/>
                <a:gd name="T4" fmla="*/ 4 w 8"/>
                <a:gd name="T5" fmla="*/ 8 h 12"/>
                <a:gd name="T6" fmla="*/ 0 w 8"/>
                <a:gd name="T7" fmla="*/ 8 h 12"/>
                <a:gd name="T8" fmla="*/ 4 w 8"/>
                <a:gd name="T9" fmla="*/ 12 h 12"/>
                <a:gd name="T10" fmla="*/ 4 w 8"/>
                <a:gd name="T11" fmla="*/ 8 h 12"/>
                <a:gd name="T12" fmla="*/ 8 w 8"/>
                <a:gd name="T13" fmla="*/ 4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12">
                  <a:moveTo>
                    <a:pt x="8" y="4"/>
                  </a:moveTo>
                  <a:lnTo>
                    <a:pt x="4" y="0"/>
                  </a:lnTo>
                  <a:lnTo>
                    <a:pt x="4" y="8"/>
                  </a:lnTo>
                  <a:lnTo>
                    <a:pt x="0" y="8"/>
                  </a:lnTo>
                  <a:lnTo>
                    <a:pt x="4" y="12"/>
                  </a:lnTo>
                  <a:lnTo>
                    <a:pt x="4" y="8"/>
                  </a:lnTo>
                  <a:lnTo>
                    <a:pt x="8" y="4"/>
                  </a:lnTo>
                  <a:close/>
                </a:path>
              </a:pathLst>
            </a:custGeom>
            <a:solidFill>
              <a:srgbClr val="FF8C00"/>
            </a:solidFill>
            <a:ln w="6350">
              <a:solidFill>
                <a:srgbClr val="FF8C00"/>
              </a:solidFill>
              <a:prstDash val="solid"/>
              <a:round/>
              <a:headEnd/>
              <a:tailEnd/>
            </a:ln>
          </p:spPr>
          <p:txBody>
            <a:bodyPr/>
            <a:lstStyle/>
            <a:p>
              <a:endParaRPr lang="en-US" dirty="0"/>
            </a:p>
          </p:txBody>
        </p:sp>
        <p:sp>
          <p:nvSpPr>
            <p:cNvPr id="106039" name="Freeform 40"/>
            <p:cNvSpPr>
              <a:spLocks/>
            </p:cNvSpPr>
            <p:nvPr/>
          </p:nvSpPr>
          <p:spPr bwMode="auto">
            <a:xfrm>
              <a:off x="1799" y="1981"/>
              <a:ext cx="8" cy="12"/>
            </a:xfrm>
            <a:custGeom>
              <a:avLst/>
              <a:gdLst>
                <a:gd name="T0" fmla="*/ 8 w 8"/>
                <a:gd name="T1" fmla="*/ 4 h 12"/>
                <a:gd name="T2" fmla="*/ 4 w 8"/>
                <a:gd name="T3" fmla="*/ 0 h 12"/>
                <a:gd name="T4" fmla="*/ 4 w 8"/>
                <a:gd name="T5" fmla="*/ 8 h 12"/>
                <a:gd name="T6" fmla="*/ 0 w 8"/>
                <a:gd name="T7" fmla="*/ 8 h 12"/>
                <a:gd name="T8" fmla="*/ 4 w 8"/>
                <a:gd name="T9" fmla="*/ 12 h 12"/>
                <a:gd name="T10" fmla="*/ 4 w 8"/>
                <a:gd name="T11" fmla="*/ 8 h 12"/>
                <a:gd name="T12" fmla="*/ 8 w 8"/>
                <a:gd name="T13" fmla="*/ 4 h 12"/>
                <a:gd name="T14" fmla="*/ 8 w 8"/>
                <a:gd name="T15" fmla="*/ 8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 h="12">
                  <a:moveTo>
                    <a:pt x="8" y="4"/>
                  </a:moveTo>
                  <a:lnTo>
                    <a:pt x="4" y="0"/>
                  </a:lnTo>
                  <a:lnTo>
                    <a:pt x="4" y="8"/>
                  </a:lnTo>
                  <a:lnTo>
                    <a:pt x="0" y="8"/>
                  </a:lnTo>
                  <a:lnTo>
                    <a:pt x="4" y="12"/>
                  </a:lnTo>
                  <a:lnTo>
                    <a:pt x="4" y="8"/>
                  </a:lnTo>
                  <a:lnTo>
                    <a:pt x="8" y="4"/>
                  </a:lnTo>
                  <a:lnTo>
                    <a:pt x="8" y="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040" name="Freeform 41"/>
            <p:cNvSpPr>
              <a:spLocks/>
            </p:cNvSpPr>
            <p:nvPr/>
          </p:nvSpPr>
          <p:spPr bwMode="auto">
            <a:xfrm>
              <a:off x="1893" y="2038"/>
              <a:ext cx="4" cy="4"/>
            </a:xfrm>
            <a:custGeom>
              <a:avLst/>
              <a:gdLst>
                <a:gd name="T0" fmla="*/ 4 w 4"/>
                <a:gd name="T1" fmla="*/ 4 h 4"/>
                <a:gd name="T2" fmla="*/ 0 w 4"/>
                <a:gd name="T3" fmla="*/ 4 h 4"/>
                <a:gd name="T4" fmla="*/ 4 w 4"/>
                <a:gd name="T5" fmla="*/ 0 h 4"/>
                <a:gd name="T6" fmla="*/ 4 w 4"/>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4" y="4"/>
                  </a:moveTo>
                  <a:lnTo>
                    <a:pt x="0" y="4"/>
                  </a:lnTo>
                  <a:lnTo>
                    <a:pt x="4" y="0"/>
                  </a:lnTo>
                  <a:lnTo>
                    <a:pt x="4" y="4"/>
                  </a:lnTo>
                  <a:close/>
                </a:path>
              </a:pathLst>
            </a:custGeom>
            <a:solidFill>
              <a:srgbClr val="FF8C00"/>
            </a:solidFill>
            <a:ln w="6350">
              <a:solidFill>
                <a:srgbClr val="FF8C00"/>
              </a:solidFill>
              <a:prstDash val="solid"/>
              <a:round/>
              <a:headEnd/>
              <a:tailEnd/>
            </a:ln>
          </p:spPr>
          <p:txBody>
            <a:bodyPr/>
            <a:lstStyle/>
            <a:p>
              <a:endParaRPr lang="en-US" dirty="0"/>
            </a:p>
          </p:txBody>
        </p:sp>
        <p:sp>
          <p:nvSpPr>
            <p:cNvPr id="106041" name="Freeform 42"/>
            <p:cNvSpPr>
              <a:spLocks/>
            </p:cNvSpPr>
            <p:nvPr/>
          </p:nvSpPr>
          <p:spPr bwMode="auto">
            <a:xfrm>
              <a:off x="1893" y="2038"/>
              <a:ext cx="4" cy="8"/>
            </a:xfrm>
            <a:custGeom>
              <a:avLst/>
              <a:gdLst>
                <a:gd name="T0" fmla="*/ 4 w 4"/>
                <a:gd name="T1" fmla="*/ 4 h 8"/>
                <a:gd name="T2" fmla="*/ 0 w 4"/>
                <a:gd name="T3" fmla="*/ 4 h 8"/>
                <a:gd name="T4" fmla="*/ 4 w 4"/>
                <a:gd name="T5" fmla="*/ 0 h 8"/>
                <a:gd name="T6" fmla="*/ 4 w 4"/>
                <a:gd name="T7" fmla="*/ 4 h 8"/>
                <a:gd name="T8" fmla="*/ 4 w 4"/>
                <a:gd name="T9" fmla="*/ 8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8">
                  <a:moveTo>
                    <a:pt x="4" y="4"/>
                  </a:moveTo>
                  <a:lnTo>
                    <a:pt x="0" y="4"/>
                  </a:lnTo>
                  <a:lnTo>
                    <a:pt x="4" y="0"/>
                  </a:lnTo>
                  <a:lnTo>
                    <a:pt x="4" y="4"/>
                  </a:lnTo>
                  <a:lnTo>
                    <a:pt x="4" y="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042" name="Freeform 43"/>
            <p:cNvSpPr>
              <a:spLocks/>
            </p:cNvSpPr>
            <p:nvPr/>
          </p:nvSpPr>
          <p:spPr bwMode="auto">
            <a:xfrm>
              <a:off x="1885" y="2026"/>
              <a:ext cx="4" cy="8"/>
            </a:xfrm>
            <a:custGeom>
              <a:avLst/>
              <a:gdLst>
                <a:gd name="T0" fmla="*/ 4 w 4"/>
                <a:gd name="T1" fmla="*/ 4 h 8"/>
                <a:gd name="T2" fmla="*/ 0 w 4"/>
                <a:gd name="T3" fmla="*/ 8 h 8"/>
                <a:gd name="T4" fmla="*/ 0 w 4"/>
                <a:gd name="T5" fmla="*/ 0 h 8"/>
                <a:gd name="T6" fmla="*/ 4 w 4"/>
                <a:gd name="T7" fmla="*/ 0 h 8"/>
                <a:gd name="T8" fmla="*/ 4 w 4"/>
                <a:gd name="T9" fmla="*/ 4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8">
                  <a:moveTo>
                    <a:pt x="4" y="4"/>
                  </a:moveTo>
                  <a:lnTo>
                    <a:pt x="0" y="8"/>
                  </a:lnTo>
                  <a:lnTo>
                    <a:pt x="0" y="0"/>
                  </a:lnTo>
                  <a:lnTo>
                    <a:pt x="4" y="0"/>
                  </a:lnTo>
                  <a:lnTo>
                    <a:pt x="4" y="4"/>
                  </a:lnTo>
                  <a:close/>
                </a:path>
              </a:pathLst>
            </a:custGeom>
            <a:solidFill>
              <a:srgbClr val="FF8C00"/>
            </a:solidFill>
            <a:ln w="6350">
              <a:solidFill>
                <a:srgbClr val="FF8C00"/>
              </a:solidFill>
              <a:prstDash val="solid"/>
              <a:round/>
              <a:headEnd/>
              <a:tailEnd/>
            </a:ln>
          </p:spPr>
          <p:txBody>
            <a:bodyPr/>
            <a:lstStyle/>
            <a:p>
              <a:endParaRPr lang="en-US" dirty="0"/>
            </a:p>
          </p:txBody>
        </p:sp>
        <p:sp>
          <p:nvSpPr>
            <p:cNvPr id="106043" name="Freeform 44"/>
            <p:cNvSpPr>
              <a:spLocks/>
            </p:cNvSpPr>
            <p:nvPr/>
          </p:nvSpPr>
          <p:spPr bwMode="auto">
            <a:xfrm>
              <a:off x="1885" y="2026"/>
              <a:ext cx="4" cy="8"/>
            </a:xfrm>
            <a:custGeom>
              <a:avLst/>
              <a:gdLst>
                <a:gd name="T0" fmla="*/ 4 w 4"/>
                <a:gd name="T1" fmla="*/ 4 h 8"/>
                <a:gd name="T2" fmla="*/ 0 w 4"/>
                <a:gd name="T3" fmla="*/ 8 h 8"/>
                <a:gd name="T4" fmla="*/ 0 w 4"/>
                <a:gd name="T5" fmla="*/ 0 h 8"/>
                <a:gd name="T6" fmla="*/ 4 w 4"/>
                <a:gd name="T7" fmla="*/ 0 h 8"/>
                <a:gd name="T8" fmla="*/ 4 w 4"/>
                <a:gd name="T9" fmla="*/ 4 h 8"/>
                <a:gd name="T10" fmla="*/ 4 w 4"/>
                <a:gd name="T11" fmla="*/ 8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8">
                  <a:moveTo>
                    <a:pt x="4" y="4"/>
                  </a:moveTo>
                  <a:lnTo>
                    <a:pt x="0" y="8"/>
                  </a:lnTo>
                  <a:lnTo>
                    <a:pt x="0" y="0"/>
                  </a:lnTo>
                  <a:lnTo>
                    <a:pt x="4" y="0"/>
                  </a:lnTo>
                  <a:lnTo>
                    <a:pt x="4" y="4"/>
                  </a:lnTo>
                  <a:lnTo>
                    <a:pt x="4" y="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044" name="Freeform 45"/>
            <p:cNvSpPr>
              <a:spLocks/>
            </p:cNvSpPr>
            <p:nvPr/>
          </p:nvSpPr>
          <p:spPr bwMode="auto">
            <a:xfrm>
              <a:off x="1713" y="1251"/>
              <a:ext cx="163" cy="261"/>
            </a:xfrm>
            <a:custGeom>
              <a:avLst/>
              <a:gdLst>
                <a:gd name="T0" fmla="*/ 163 w 163"/>
                <a:gd name="T1" fmla="*/ 176 h 261"/>
                <a:gd name="T2" fmla="*/ 155 w 163"/>
                <a:gd name="T3" fmla="*/ 167 h 261"/>
                <a:gd name="T4" fmla="*/ 151 w 163"/>
                <a:gd name="T5" fmla="*/ 171 h 261"/>
                <a:gd name="T6" fmla="*/ 135 w 163"/>
                <a:gd name="T7" fmla="*/ 167 h 261"/>
                <a:gd name="T8" fmla="*/ 119 w 163"/>
                <a:gd name="T9" fmla="*/ 176 h 261"/>
                <a:gd name="T10" fmla="*/ 114 w 163"/>
                <a:gd name="T11" fmla="*/ 159 h 261"/>
                <a:gd name="T12" fmla="*/ 106 w 163"/>
                <a:gd name="T13" fmla="*/ 155 h 261"/>
                <a:gd name="T14" fmla="*/ 102 w 163"/>
                <a:gd name="T15" fmla="*/ 127 h 261"/>
                <a:gd name="T16" fmla="*/ 90 w 163"/>
                <a:gd name="T17" fmla="*/ 131 h 261"/>
                <a:gd name="T18" fmla="*/ 86 w 163"/>
                <a:gd name="T19" fmla="*/ 127 h 261"/>
                <a:gd name="T20" fmla="*/ 98 w 163"/>
                <a:gd name="T21" fmla="*/ 90 h 261"/>
                <a:gd name="T22" fmla="*/ 86 w 163"/>
                <a:gd name="T23" fmla="*/ 86 h 261"/>
                <a:gd name="T24" fmla="*/ 78 w 163"/>
                <a:gd name="T25" fmla="*/ 65 h 261"/>
                <a:gd name="T26" fmla="*/ 70 w 163"/>
                <a:gd name="T27" fmla="*/ 57 h 261"/>
                <a:gd name="T28" fmla="*/ 74 w 163"/>
                <a:gd name="T29" fmla="*/ 49 h 261"/>
                <a:gd name="T30" fmla="*/ 66 w 163"/>
                <a:gd name="T31" fmla="*/ 41 h 261"/>
                <a:gd name="T32" fmla="*/ 74 w 163"/>
                <a:gd name="T33" fmla="*/ 8 h 261"/>
                <a:gd name="T34" fmla="*/ 53 w 163"/>
                <a:gd name="T35" fmla="*/ 0 h 261"/>
                <a:gd name="T36" fmla="*/ 33 w 163"/>
                <a:gd name="T37" fmla="*/ 90 h 261"/>
                <a:gd name="T38" fmla="*/ 33 w 163"/>
                <a:gd name="T39" fmla="*/ 102 h 261"/>
                <a:gd name="T40" fmla="*/ 41 w 163"/>
                <a:gd name="T41" fmla="*/ 114 h 261"/>
                <a:gd name="T42" fmla="*/ 13 w 163"/>
                <a:gd name="T43" fmla="*/ 151 h 261"/>
                <a:gd name="T44" fmla="*/ 21 w 163"/>
                <a:gd name="T45" fmla="*/ 159 h 261"/>
                <a:gd name="T46" fmla="*/ 0 w 163"/>
                <a:gd name="T47" fmla="*/ 233 h 261"/>
                <a:gd name="T48" fmla="*/ 74 w 163"/>
                <a:gd name="T49" fmla="*/ 249 h 261"/>
                <a:gd name="T50" fmla="*/ 147 w 163"/>
                <a:gd name="T51" fmla="*/ 261 h 261"/>
                <a:gd name="T52" fmla="*/ 163 w 163"/>
                <a:gd name="T53" fmla="*/ 176 h 2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63" h="261">
                  <a:moveTo>
                    <a:pt x="163" y="176"/>
                  </a:moveTo>
                  <a:lnTo>
                    <a:pt x="155" y="167"/>
                  </a:lnTo>
                  <a:lnTo>
                    <a:pt x="151" y="171"/>
                  </a:lnTo>
                  <a:lnTo>
                    <a:pt x="135" y="167"/>
                  </a:lnTo>
                  <a:lnTo>
                    <a:pt x="119" y="176"/>
                  </a:lnTo>
                  <a:lnTo>
                    <a:pt x="114" y="159"/>
                  </a:lnTo>
                  <a:lnTo>
                    <a:pt x="106" y="155"/>
                  </a:lnTo>
                  <a:lnTo>
                    <a:pt x="102" y="127"/>
                  </a:lnTo>
                  <a:lnTo>
                    <a:pt x="90" y="131"/>
                  </a:lnTo>
                  <a:lnTo>
                    <a:pt x="86" y="127"/>
                  </a:lnTo>
                  <a:lnTo>
                    <a:pt x="98" y="90"/>
                  </a:lnTo>
                  <a:lnTo>
                    <a:pt x="86" y="86"/>
                  </a:lnTo>
                  <a:lnTo>
                    <a:pt x="78" y="65"/>
                  </a:lnTo>
                  <a:lnTo>
                    <a:pt x="70" y="57"/>
                  </a:lnTo>
                  <a:lnTo>
                    <a:pt x="74" y="49"/>
                  </a:lnTo>
                  <a:lnTo>
                    <a:pt x="66" y="41"/>
                  </a:lnTo>
                  <a:lnTo>
                    <a:pt x="74" y="8"/>
                  </a:lnTo>
                  <a:lnTo>
                    <a:pt x="53" y="0"/>
                  </a:lnTo>
                  <a:lnTo>
                    <a:pt x="33" y="90"/>
                  </a:lnTo>
                  <a:lnTo>
                    <a:pt x="33" y="102"/>
                  </a:lnTo>
                  <a:lnTo>
                    <a:pt x="41" y="114"/>
                  </a:lnTo>
                  <a:lnTo>
                    <a:pt x="13" y="151"/>
                  </a:lnTo>
                  <a:lnTo>
                    <a:pt x="21" y="159"/>
                  </a:lnTo>
                  <a:lnTo>
                    <a:pt x="0" y="233"/>
                  </a:lnTo>
                  <a:lnTo>
                    <a:pt x="74" y="249"/>
                  </a:lnTo>
                  <a:lnTo>
                    <a:pt x="147" y="261"/>
                  </a:lnTo>
                  <a:lnTo>
                    <a:pt x="163" y="176"/>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045" name="Freeform 46"/>
            <p:cNvSpPr>
              <a:spLocks/>
            </p:cNvSpPr>
            <p:nvPr/>
          </p:nvSpPr>
          <p:spPr bwMode="auto">
            <a:xfrm>
              <a:off x="1713" y="1251"/>
              <a:ext cx="163" cy="261"/>
            </a:xfrm>
            <a:custGeom>
              <a:avLst/>
              <a:gdLst>
                <a:gd name="T0" fmla="*/ 163 w 163"/>
                <a:gd name="T1" fmla="*/ 176 h 261"/>
                <a:gd name="T2" fmla="*/ 155 w 163"/>
                <a:gd name="T3" fmla="*/ 167 h 261"/>
                <a:gd name="T4" fmla="*/ 151 w 163"/>
                <a:gd name="T5" fmla="*/ 171 h 261"/>
                <a:gd name="T6" fmla="*/ 135 w 163"/>
                <a:gd name="T7" fmla="*/ 167 h 261"/>
                <a:gd name="T8" fmla="*/ 119 w 163"/>
                <a:gd name="T9" fmla="*/ 176 h 261"/>
                <a:gd name="T10" fmla="*/ 114 w 163"/>
                <a:gd name="T11" fmla="*/ 159 h 261"/>
                <a:gd name="T12" fmla="*/ 106 w 163"/>
                <a:gd name="T13" fmla="*/ 155 h 261"/>
                <a:gd name="T14" fmla="*/ 102 w 163"/>
                <a:gd name="T15" fmla="*/ 127 h 261"/>
                <a:gd name="T16" fmla="*/ 90 w 163"/>
                <a:gd name="T17" fmla="*/ 131 h 261"/>
                <a:gd name="T18" fmla="*/ 86 w 163"/>
                <a:gd name="T19" fmla="*/ 127 h 261"/>
                <a:gd name="T20" fmla="*/ 98 w 163"/>
                <a:gd name="T21" fmla="*/ 90 h 261"/>
                <a:gd name="T22" fmla="*/ 86 w 163"/>
                <a:gd name="T23" fmla="*/ 86 h 261"/>
                <a:gd name="T24" fmla="*/ 78 w 163"/>
                <a:gd name="T25" fmla="*/ 65 h 261"/>
                <a:gd name="T26" fmla="*/ 70 w 163"/>
                <a:gd name="T27" fmla="*/ 57 h 261"/>
                <a:gd name="T28" fmla="*/ 74 w 163"/>
                <a:gd name="T29" fmla="*/ 49 h 261"/>
                <a:gd name="T30" fmla="*/ 66 w 163"/>
                <a:gd name="T31" fmla="*/ 41 h 261"/>
                <a:gd name="T32" fmla="*/ 74 w 163"/>
                <a:gd name="T33" fmla="*/ 8 h 261"/>
                <a:gd name="T34" fmla="*/ 53 w 163"/>
                <a:gd name="T35" fmla="*/ 0 h 261"/>
                <a:gd name="T36" fmla="*/ 33 w 163"/>
                <a:gd name="T37" fmla="*/ 90 h 261"/>
                <a:gd name="T38" fmla="*/ 33 w 163"/>
                <a:gd name="T39" fmla="*/ 102 h 261"/>
                <a:gd name="T40" fmla="*/ 41 w 163"/>
                <a:gd name="T41" fmla="*/ 114 h 261"/>
                <a:gd name="T42" fmla="*/ 13 w 163"/>
                <a:gd name="T43" fmla="*/ 151 h 261"/>
                <a:gd name="T44" fmla="*/ 21 w 163"/>
                <a:gd name="T45" fmla="*/ 159 h 261"/>
                <a:gd name="T46" fmla="*/ 0 w 163"/>
                <a:gd name="T47" fmla="*/ 233 h 261"/>
                <a:gd name="T48" fmla="*/ 74 w 163"/>
                <a:gd name="T49" fmla="*/ 249 h 261"/>
                <a:gd name="T50" fmla="*/ 147 w 163"/>
                <a:gd name="T51" fmla="*/ 261 h 261"/>
                <a:gd name="T52" fmla="*/ 163 w 163"/>
                <a:gd name="T53" fmla="*/ 176 h 261"/>
                <a:gd name="T54" fmla="*/ 163 w 163"/>
                <a:gd name="T55" fmla="*/ 180 h 26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63" h="261">
                  <a:moveTo>
                    <a:pt x="163" y="176"/>
                  </a:moveTo>
                  <a:lnTo>
                    <a:pt x="155" y="167"/>
                  </a:lnTo>
                  <a:lnTo>
                    <a:pt x="151" y="171"/>
                  </a:lnTo>
                  <a:lnTo>
                    <a:pt x="135" y="167"/>
                  </a:lnTo>
                  <a:lnTo>
                    <a:pt x="119" y="176"/>
                  </a:lnTo>
                  <a:lnTo>
                    <a:pt x="114" y="159"/>
                  </a:lnTo>
                  <a:lnTo>
                    <a:pt x="106" y="155"/>
                  </a:lnTo>
                  <a:lnTo>
                    <a:pt x="102" y="127"/>
                  </a:lnTo>
                  <a:lnTo>
                    <a:pt x="90" y="131"/>
                  </a:lnTo>
                  <a:lnTo>
                    <a:pt x="86" y="127"/>
                  </a:lnTo>
                  <a:lnTo>
                    <a:pt x="98" y="90"/>
                  </a:lnTo>
                  <a:lnTo>
                    <a:pt x="86" y="86"/>
                  </a:lnTo>
                  <a:lnTo>
                    <a:pt x="78" y="65"/>
                  </a:lnTo>
                  <a:lnTo>
                    <a:pt x="70" y="57"/>
                  </a:lnTo>
                  <a:lnTo>
                    <a:pt x="74" y="49"/>
                  </a:lnTo>
                  <a:lnTo>
                    <a:pt x="66" y="41"/>
                  </a:lnTo>
                  <a:lnTo>
                    <a:pt x="74" y="8"/>
                  </a:lnTo>
                  <a:lnTo>
                    <a:pt x="53" y="0"/>
                  </a:lnTo>
                  <a:lnTo>
                    <a:pt x="33" y="90"/>
                  </a:lnTo>
                  <a:lnTo>
                    <a:pt x="33" y="102"/>
                  </a:lnTo>
                  <a:lnTo>
                    <a:pt x="41" y="114"/>
                  </a:lnTo>
                  <a:lnTo>
                    <a:pt x="13" y="151"/>
                  </a:lnTo>
                  <a:lnTo>
                    <a:pt x="21" y="159"/>
                  </a:lnTo>
                  <a:lnTo>
                    <a:pt x="0" y="233"/>
                  </a:lnTo>
                  <a:lnTo>
                    <a:pt x="74" y="249"/>
                  </a:lnTo>
                  <a:lnTo>
                    <a:pt x="147" y="261"/>
                  </a:lnTo>
                  <a:lnTo>
                    <a:pt x="163" y="176"/>
                  </a:lnTo>
                  <a:lnTo>
                    <a:pt x="163" y="18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046" name="Freeform 47"/>
            <p:cNvSpPr>
              <a:spLocks/>
            </p:cNvSpPr>
            <p:nvPr/>
          </p:nvSpPr>
          <p:spPr bwMode="auto">
            <a:xfrm>
              <a:off x="2357" y="1516"/>
              <a:ext cx="106" cy="192"/>
            </a:xfrm>
            <a:custGeom>
              <a:avLst/>
              <a:gdLst>
                <a:gd name="T0" fmla="*/ 102 w 106"/>
                <a:gd name="T1" fmla="*/ 114 h 192"/>
                <a:gd name="T2" fmla="*/ 98 w 106"/>
                <a:gd name="T3" fmla="*/ 25 h 192"/>
                <a:gd name="T4" fmla="*/ 85 w 106"/>
                <a:gd name="T5" fmla="*/ 0 h 192"/>
                <a:gd name="T6" fmla="*/ 16 w 106"/>
                <a:gd name="T7" fmla="*/ 4 h 192"/>
                <a:gd name="T8" fmla="*/ 28 w 106"/>
                <a:gd name="T9" fmla="*/ 17 h 192"/>
                <a:gd name="T10" fmla="*/ 28 w 106"/>
                <a:gd name="T11" fmla="*/ 29 h 192"/>
                <a:gd name="T12" fmla="*/ 24 w 106"/>
                <a:gd name="T13" fmla="*/ 37 h 192"/>
                <a:gd name="T14" fmla="*/ 8 w 106"/>
                <a:gd name="T15" fmla="*/ 41 h 192"/>
                <a:gd name="T16" fmla="*/ 12 w 106"/>
                <a:gd name="T17" fmla="*/ 57 h 192"/>
                <a:gd name="T18" fmla="*/ 0 w 106"/>
                <a:gd name="T19" fmla="*/ 78 h 192"/>
                <a:gd name="T20" fmla="*/ 4 w 106"/>
                <a:gd name="T21" fmla="*/ 98 h 192"/>
                <a:gd name="T22" fmla="*/ 20 w 106"/>
                <a:gd name="T23" fmla="*/ 114 h 192"/>
                <a:gd name="T24" fmla="*/ 24 w 106"/>
                <a:gd name="T25" fmla="*/ 127 h 192"/>
                <a:gd name="T26" fmla="*/ 37 w 106"/>
                <a:gd name="T27" fmla="*/ 127 h 192"/>
                <a:gd name="T28" fmla="*/ 32 w 106"/>
                <a:gd name="T29" fmla="*/ 151 h 192"/>
                <a:gd name="T30" fmla="*/ 57 w 106"/>
                <a:gd name="T31" fmla="*/ 167 h 192"/>
                <a:gd name="T32" fmla="*/ 57 w 106"/>
                <a:gd name="T33" fmla="*/ 180 h 192"/>
                <a:gd name="T34" fmla="*/ 65 w 106"/>
                <a:gd name="T35" fmla="*/ 192 h 192"/>
                <a:gd name="T36" fmla="*/ 69 w 106"/>
                <a:gd name="T37" fmla="*/ 180 h 192"/>
                <a:gd name="T38" fmla="*/ 85 w 106"/>
                <a:gd name="T39" fmla="*/ 184 h 192"/>
                <a:gd name="T40" fmla="*/ 85 w 106"/>
                <a:gd name="T41" fmla="*/ 176 h 192"/>
                <a:gd name="T42" fmla="*/ 94 w 106"/>
                <a:gd name="T43" fmla="*/ 171 h 192"/>
                <a:gd name="T44" fmla="*/ 94 w 106"/>
                <a:gd name="T45" fmla="*/ 143 h 192"/>
                <a:gd name="T46" fmla="*/ 106 w 106"/>
                <a:gd name="T47" fmla="*/ 127 h 192"/>
                <a:gd name="T48" fmla="*/ 102 w 106"/>
                <a:gd name="T49" fmla="*/ 114 h 19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6" h="192">
                  <a:moveTo>
                    <a:pt x="102" y="114"/>
                  </a:moveTo>
                  <a:lnTo>
                    <a:pt x="98" y="25"/>
                  </a:lnTo>
                  <a:lnTo>
                    <a:pt x="85" y="0"/>
                  </a:lnTo>
                  <a:lnTo>
                    <a:pt x="16" y="4"/>
                  </a:lnTo>
                  <a:lnTo>
                    <a:pt x="28" y="17"/>
                  </a:lnTo>
                  <a:lnTo>
                    <a:pt x="28" y="29"/>
                  </a:lnTo>
                  <a:lnTo>
                    <a:pt x="24" y="37"/>
                  </a:lnTo>
                  <a:lnTo>
                    <a:pt x="8" y="41"/>
                  </a:lnTo>
                  <a:lnTo>
                    <a:pt x="12" y="57"/>
                  </a:lnTo>
                  <a:lnTo>
                    <a:pt x="0" y="78"/>
                  </a:lnTo>
                  <a:lnTo>
                    <a:pt x="4" y="98"/>
                  </a:lnTo>
                  <a:lnTo>
                    <a:pt x="20" y="114"/>
                  </a:lnTo>
                  <a:lnTo>
                    <a:pt x="24" y="127"/>
                  </a:lnTo>
                  <a:lnTo>
                    <a:pt x="37" y="127"/>
                  </a:lnTo>
                  <a:lnTo>
                    <a:pt x="32" y="151"/>
                  </a:lnTo>
                  <a:lnTo>
                    <a:pt x="57" y="167"/>
                  </a:lnTo>
                  <a:lnTo>
                    <a:pt x="57" y="180"/>
                  </a:lnTo>
                  <a:lnTo>
                    <a:pt x="65" y="192"/>
                  </a:lnTo>
                  <a:lnTo>
                    <a:pt x="69" y="180"/>
                  </a:lnTo>
                  <a:lnTo>
                    <a:pt x="85" y="184"/>
                  </a:lnTo>
                  <a:lnTo>
                    <a:pt x="85" y="176"/>
                  </a:lnTo>
                  <a:lnTo>
                    <a:pt x="94" y="171"/>
                  </a:lnTo>
                  <a:lnTo>
                    <a:pt x="94" y="143"/>
                  </a:lnTo>
                  <a:lnTo>
                    <a:pt x="106" y="127"/>
                  </a:lnTo>
                  <a:lnTo>
                    <a:pt x="102" y="114"/>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047" name="Freeform 48"/>
            <p:cNvSpPr>
              <a:spLocks/>
            </p:cNvSpPr>
            <p:nvPr/>
          </p:nvSpPr>
          <p:spPr bwMode="auto">
            <a:xfrm>
              <a:off x="2357" y="1516"/>
              <a:ext cx="106" cy="192"/>
            </a:xfrm>
            <a:custGeom>
              <a:avLst/>
              <a:gdLst>
                <a:gd name="T0" fmla="*/ 102 w 106"/>
                <a:gd name="T1" fmla="*/ 114 h 192"/>
                <a:gd name="T2" fmla="*/ 98 w 106"/>
                <a:gd name="T3" fmla="*/ 25 h 192"/>
                <a:gd name="T4" fmla="*/ 85 w 106"/>
                <a:gd name="T5" fmla="*/ 0 h 192"/>
                <a:gd name="T6" fmla="*/ 16 w 106"/>
                <a:gd name="T7" fmla="*/ 4 h 192"/>
                <a:gd name="T8" fmla="*/ 28 w 106"/>
                <a:gd name="T9" fmla="*/ 17 h 192"/>
                <a:gd name="T10" fmla="*/ 28 w 106"/>
                <a:gd name="T11" fmla="*/ 29 h 192"/>
                <a:gd name="T12" fmla="*/ 24 w 106"/>
                <a:gd name="T13" fmla="*/ 37 h 192"/>
                <a:gd name="T14" fmla="*/ 8 w 106"/>
                <a:gd name="T15" fmla="*/ 41 h 192"/>
                <a:gd name="T16" fmla="*/ 12 w 106"/>
                <a:gd name="T17" fmla="*/ 57 h 192"/>
                <a:gd name="T18" fmla="*/ 0 w 106"/>
                <a:gd name="T19" fmla="*/ 78 h 192"/>
                <a:gd name="T20" fmla="*/ 4 w 106"/>
                <a:gd name="T21" fmla="*/ 98 h 192"/>
                <a:gd name="T22" fmla="*/ 20 w 106"/>
                <a:gd name="T23" fmla="*/ 114 h 192"/>
                <a:gd name="T24" fmla="*/ 24 w 106"/>
                <a:gd name="T25" fmla="*/ 127 h 192"/>
                <a:gd name="T26" fmla="*/ 37 w 106"/>
                <a:gd name="T27" fmla="*/ 127 h 192"/>
                <a:gd name="T28" fmla="*/ 32 w 106"/>
                <a:gd name="T29" fmla="*/ 151 h 192"/>
                <a:gd name="T30" fmla="*/ 57 w 106"/>
                <a:gd name="T31" fmla="*/ 167 h 192"/>
                <a:gd name="T32" fmla="*/ 57 w 106"/>
                <a:gd name="T33" fmla="*/ 180 h 192"/>
                <a:gd name="T34" fmla="*/ 65 w 106"/>
                <a:gd name="T35" fmla="*/ 192 h 192"/>
                <a:gd name="T36" fmla="*/ 69 w 106"/>
                <a:gd name="T37" fmla="*/ 180 h 192"/>
                <a:gd name="T38" fmla="*/ 85 w 106"/>
                <a:gd name="T39" fmla="*/ 184 h 192"/>
                <a:gd name="T40" fmla="*/ 85 w 106"/>
                <a:gd name="T41" fmla="*/ 176 h 192"/>
                <a:gd name="T42" fmla="*/ 94 w 106"/>
                <a:gd name="T43" fmla="*/ 171 h 192"/>
                <a:gd name="T44" fmla="*/ 94 w 106"/>
                <a:gd name="T45" fmla="*/ 143 h 192"/>
                <a:gd name="T46" fmla="*/ 106 w 106"/>
                <a:gd name="T47" fmla="*/ 127 h 192"/>
                <a:gd name="T48" fmla="*/ 102 w 106"/>
                <a:gd name="T49" fmla="*/ 114 h 192"/>
                <a:gd name="T50" fmla="*/ 102 w 106"/>
                <a:gd name="T51" fmla="*/ 118 h 1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6" h="192">
                  <a:moveTo>
                    <a:pt x="102" y="114"/>
                  </a:moveTo>
                  <a:lnTo>
                    <a:pt x="98" y="25"/>
                  </a:lnTo>
                  <a:lnTo>
                    <a:pt x="85" y="0"/>
                  </a:lnTo>
                  <a:lnTo>
                    <a:pt x="16" y="4"/>
                  </a:lnTo>
                  <a:lnTo>
                    <a:pt x="28" y="17"/>
                  </a:lnTo>
                  <a:lnTo>
                    <a:pt x="28" y="29"/>
                  </a:lnTo>
                  <a:lnTo>
                    <a:pt x="24" y="37"/>
                  </a:lnTo>
                  <a:lnTo>
                    <a:pt x="8" y="41"/>
                  </a:lnTo>
                  <a:lnTo>
                    <a:pt x="12" y="57"/>
                  </a:lnTo>
                  <a:lnTo>
                    <a:pt x="0" y="78"/>
                  </a:lnTo>
                  <a:lnTo>
                    <a:pt x="4" y="98"/>
                  </a:lnTo>
                  <a:lnTo>
                    <a:pt x="20" y="114"/>
                  </a:lnTo>
                  <a:lnTo>
                    <a:pt x="24" y="127"/>
                  </a:lnTo>
                  <a:lnTo>
                    <a:pt x="37" y="127"/>
                  </a:lnTo>
                  <a:lnTo>
                    <a:pt x="32" y="151"/>
                  </a:lnTo>
                  <a:lnTo>
                    <a:pt x="57" y="167"/>
                  </a:lnTo>
                  <a:lnTo>
                    <a:pt x="57" y="180"/>
                  </a:lnTo>
                  <a:lnTo>
                    <a:pt x="65" y="192"/>
                  </a:lnTo>
                  <a:lnTo>
                    <a:pt x="69" y="180"/>
                  </a:lnTo>
                  <a:lnTo>
                    <a:pt x="85" y="184"/>
                  </a:lnTo>
                  <a:lnTo>
                    <a:pt x="85" y="176"/>
                  </a:lnTo>
                  <a:lnTo>
                    <a:pt x="94" y="171"/>
                  </a:lnTo>
                  <a:lnTo>
                    <a:pt x="94" y="143"/>
                  </a:lnTo>
                  <a:lnTo>
                    <a:pt x="106" y="127"/>
                  </a:lnTo>
                  <a:lnTo>
                    <a:pt x="102" y="114"/>
                  </a:lnTo>
                  <a:lnTo>
                    <a:pt x="102" y="11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048" name="Freeform 49"/>
            <p:cNvSpPr>
              <a:spLocks/>
            </p:cNvSpPr>
            <p:nvPr/>
          </p:nvSpPr>
          <p:spPr bwMode="auto">
            <a:xfrm>
              <a:off x="2451" y="1537"/>
              <a:ext cx="81" cy="138"/>
            </a:xfrm>
            <a:custGeom>
              <a:avLst/>
              <a:gdLst>
                <a:gd name="T0" fmla="*/ 81 w 81"/>
                <a:gd name="T1" fmla="*/ 97 h 138"/>
                <a:gd name="T2" fmla="*/ 65 w 81"/>
                <a:gd name="T3" fmla="*/ 102 h 138"/>
                <a:gd name="T4" fmla="*/ 65 w 81"/>
                <a:gd name="T5" fmla="*/ 106 h 138"/>
                <a:gd name="T6" fmla="*/ 52 w 81"/>
                <a:gd name="T7" fmla="*/ 130 h 138"/>
                <a:gd name="T8" fmla="*/ 44 w 81"/>
                <a:gd name="T9" fmla="*/ 122 h 138"/>
                <a:gd name="T10" fmla="*/ 36 w 81"/>
                <a:gd name="T11" fmla="*/ 134 h 138"/>
                <a:gd name="T12" fmla="*/ 32 w 81"/>
                <a:gd name="T13" fmla="*/ 130 h 138"/>
                <a:gd name="T14" fmla="*/ 24 w 81"/>
                <a:gd name="T15" fmla="*/ 138 h 138"/>
                <a:gd name="T16" fmla="*/ 12 w 81"/>
                <a:gd name="T17" fmla="*/ 130 h 138"/>
                <a:gd name="T18" fmla="*/ 12 w 81"/>
                <a:gd name="T19" fmla="*/ 138 h 138"/>
                <a:gd name="T20" fmla="*/ 4 w 81"/>
                <a:gd name="T21" fmla="*/ 134 h 138"/>
                <a:gd name="T22" fmla="*/ 0 w 81"/>
                <a:gd name="T23" fmla="*/ 138 h 138"/>
                <a:gd name="T24" fmla="*/ 0 w 81"/>
                <a:gd name="T25" fmla="*/ 122 h 138"/>
                <a:gd name="T26" fmla="*/ 12 w 81"/>
                <a:gd name="T27" fmla="*/ 106 h 138"/>
                <a:gd name="T28" fmla="*/ 8 w 81"/>
                <a:gd name="T29" fmla="*/ 93 h 138"/>
                <a:gd name="T30" fmla="*/ 4 w 81"/>
                <a:gd name="T31" fmla="*/ 4 h 138"/>
                <a:gd name="T32" fmla="*/ 8 w 81"/>
                <a:gd name="T33" fmla="*/ 8 h 138"/>
                <a:gd name="T34" fmla="*/ 20 w 81"/>
                <a:gd name="T35" fmla="*/ 4 h 138"/>
                <a:gd name="T36" fmla="*/ 69 w 81"/>
                <a:gd name="T37" fmla="*/ 0 h 138"/>
                <a:gd name="T38" fmla="*/ 81 w 81"/>
                <a:gd name="T39" fmla="*/ 85 h 138"/>
                <a:gd name="T40" fmla="*/ 81 w 81"/>
                <a:gd name="T41" fmla="*/ 97 h 1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1" h="138">
                  <a:moveTo>
                    <a:pt x="81" y="97"/>
                  </a:moveTo>
                  <a:lnTo>
                    <a:pt x="65" y="102"/>
                  </a:lnTo>
                  <a:lnTo>
                    <a:pt x="65" y="106"/>
                  </a:lnTo>
                  <a:lnTo>
                    <a:pt x="52" y="130"/>
                  </a:lnTo>
                  <a:lnTo>
                    <a:pt x="44" y="122"/>
                  </a:lnTo>
                  <a:lnTo>
                    <a:pt x="36" y="134"/>
                  </a:lnTo>
                  <a:lnTo>
                    <a:pt x="32" y="130"/>
                  </a:lnTo>
                  <a:lnTo>
                    <a:pt x="24" y="138"/>
                  </a:lnTo>
                  <a:lnTo>
                    <a:pt x="12" y="130"/>
                  </a:lnTo>
                  <a:lnTo>
                    <a:pt x="12" y="138"/>
                  </a:lnTo>
                  <a:lnTo>
                    <a:pt x="4" y="134"/>
                  </a:lnTo>
                  <a:lnTo>
                    <a:pt x="0" y="138"/>
                  </a:lnTo>
                  <a:lnTo>
                    <a:pt x="0" y="122"/>
                  </a:lnTo>
                  <a:lnTo>
                    <a:pt x="12" y="106"/>
                  </a:lnTo>
                  <a:lnTo>
                    <a:pt x="8" y="93"/>
                  </a:lnTo>
                  <a:lnTo>
                    <a:pt x="4" y="4"/>
                  </a:lnTo>
                  <a:lnTo>
                    <a:pt x="8" y="8"/>
                  </a:lnTo>
                  <a:lnTo>
                    <a:pt x="20" y="4"/>
                  </a:lnTo>
                  <a:lnTo>
                    <a:pt x="69" y="0"/>
                  </a:lnTo>
                  <a:lnTo>
                    <a:pt x="81" y="85"/>
                  </a:lnTo>
                  <a:lnTo>
                    <a:pt x="81" y="97"/>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049" name="Freeform 50"/>
            <p:cNvSpPr>
              <a:spLocks/>
            </p:cNvSpPr>
            <p:nvPr/>
          </p:nvSpPr>
          <p:spPr bwMode="auto">
            <a:xfrm>
              <a:off x="2451" y="1537"/>
              <a:ext cx="81" cy="138"/>
            </a:xfrm>
            <a:custGeom>
              <a:avLst/>
              <a:gdLst>
                <a:gd name="T0" fmla="*/ 81 w 81"/>
                <a:gd name="T1" fmla="*/ 97 h 138"/>
                <a:gd name="T2" fmla="*/ 65 w 81"/>
                <a:gd name="T3" fmla="*/ 102 h 138"/>
                <a:gd name="T4" fmla="*/ 65 w 81"/>
                <a:gd name="T5" fmla="*/ 106 h 138"/>
                <a:gd name="T6" fmla="*/ 52 w 81"/>
                <a:gd name="T7" fmla="*/ 130 h 138"/>
                <a:gd name="T8" fmla="*/ 44 w 81"/>
                <a:gd name="T9" fmla="*/ 122 h 138"/>
                <a:gd name="T10" fmla="*/ 36 w 81"/>
                <a:gd name="T11" fmla="*/ 134 h 138"/>
                <a:gd name="T12" fmla="*/ 32 w 81"/>
                <a:gd name="T13" fmla="*/ 130 h 138"/>
                <a:gd name="T14" fmla="*/ 24 w 81"/>
                <a:gd name="T15" fmla="*/ 138 h 138"/>
                <a:gd name="T16" fmla="*/ 12 w 81"/>
                <a:gd name="T17" fmla="*/ 130 h 138"/>
                <a:gd name="T18" fmla="*/ 12 w 81"/>
                <a:gd name="T19" fmla="*/ 138 h 138"/>
                <a:gd name="T20" fmla="*/ 4 w 81"/>
                <a:gd name="T21" fmla="*/ 134 h 138"/>
                <a:gd name="T22" fmla="*/ 0 w 81"/>
                <a:gd name="T23" fmla="*/ 138 h 138"/>
                <a:gd name="T24" fmla="*/ 0 w 81"/>
                <a:gd name="T25" fmla="*/ 122 h 138"/>
                <a:gd name="T26" fmla="*/ 12 w 81"/>
                <a:gd name="T27" fmla="*/ 106 h 138"/>
                <a:gd name="T28" fmla="*/ 8 w 81"/>
                <a:gd name="T29" fmla="*/ 93 h 138"/>
                <a:gd name="T30" fmla="*/ 4 w 81"/>
                <a:gd name="T31" fmla="*/ 4 h 138"/>
                <a:gd name="T32" fmla="*/ 8 w 81"/>
                <a:gd name="T33" fmla="*/ 8 h 138"/>
                <a:gd name="T34" fmla="*/ 20 w 81"/>
                <a:gd name="T35" fmla="*/ 4 h 138"/>
                <a:gd name="T36" fmla="*/ 69 w 81"/>
                <a:gd name="T37" fmla="*/ 0 h 138"/>
                <a:gd name="T38" fmla="*/ 81 w 81"/>
                <a:gd name="T39" fmla="*/ 85 h 138"/>
                <a:gd name="T40" fmla="*/ 81 w 81"/>
                <a:gd name="T41" fmla="*/ 97 h 138"/>
                <a:gd name="T42" fmla="*/ 81 w 81"/>
                <a:gd name="T43" fmla="*/ 102 h 1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1" h="138">
                  <a:moveTo>
                    <a:pt x="81" y="97"/>
                  </a:moveTo>
                  <a:lnTo>
                    <a:pt x="65" y="102"/>
                  </a:lnTo>
                  <a:lnTo>
                    <a:pt x="65" y="106"/>
                  </a:lnTo>
                  <a:lnTo>
                    <a:pt x="52" y="130"/>
                  </a:lnTo>
                  <a:lnTo>
                    <a:pt x="44" y="122"/>
                  </a:lnTo>
                  <a:lnTo>
                    <a:pt x="36" y="134"/>
                  </a:lnTo>
                  <a:lnTo>
                    <a:pt x="32" y="130"/>
                  </a:lnTo>
                  <a:lnTo>
                    <a:pt x="24" y="138"/>
                  </a:lnTo>
                  <a:lnTo>
                    <a:pt x="12" y="130"/>
                  </a:lnTo>
                  <a:lnTo>
                    <a:pt x="12" y="138"/>
                  </a:lnTo>
                  <a:lnTo>
                    <a:pt x="4" y="134"/>
                  </a:lnTo>
                  <a:lnTo>
                    <a:pt x="0" y="138"/>
                  </a:lnTo>
                  <a:lnTo>
                    <a:pt x="0" y="122"/>
                  </a:lnTo>
                  <a:lnTo>
                    <a:pt x="12" y="106"/>
                  </a:lnTo>
                  <a:lnTo>
                    <a:pt x="8" y="93"/>
                  </a:lnTo>
                  <a:lnTo>
                    <a:pt x="4" y="4"/>
                  </a:lnTo>
                  <a:lnTo>
                    <a:pt x="8" y="8"/>
                  </a:lnTo>
                  <a:lnTo>
                    <a:pt x="20" y="4"/>
                  </a:lnTo>
                  <a:lnTo>
                    <a:pt x="69" y="0"/>
                  </a:lnTo>
                  <a:lnTo>
                    <a:pt x="81" y="85"/>
                  </a:lnTo>
                  <a:lnTo>
                    <a:pt x="81" y="97"/>
                  </a:lnTo>
                  <a:lnTo>
                    <a:pt x="81" y="10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050" name="Freeform 51"/>
            <p:cNvSpPr>
              <a:spLocks/>
            </p:cNvSpPr>
            <p:nvPr/>
          </p:nvSpPr>
          <p:spPr bwMode="auto">
            <a:xfrm>
              <a:off x="2222" y="1488"/>
              <a:ext cx="163" cy="106"/>
            </a:xfrm>
            <a:custGeom>
              <a:avLst/>
              <a:gdLst>
                <a:gd name="T0" fmla="*/ 163 w 163"/>
                <a:gd name="T1" fmla="*/ 45 h 106"/>
                <a:gd name="T2" fmla="*/ 151 w 163"/>
                <a:gd name="T3" fmla="*/ 32 h 106"/>
                <a:gd name="T4" fmla="*/ 139 w 163"/>
                <a:gd name="T5" fmla="*/ 24 h 106"/>
                <a:gd name="T6" fmla="*/ 135 w 163"/>
                <a:gd name="T7" fmla="*/ 0 h 106"/>
                <a:gd name="T8" fmla="*/ 5 w 163"/>
                <a:gd name="T9" fmla="*/ 4 h 106"/>
                <a:gd name="T10" fmla="*/ 0 w 163"/>
                <a:gd name="T11" fmla="*/ 4 h 106"/>
                <a:gd name="T12" fmla="*/ 5 w 163"/>
                <a:gd name="T13" fmla="*/ 16 h 106"/>
                <a:gd name="T14" fmla="*/ 0 w 163"/>
                <a:gd name="T15" fmla="*/ 28 h 106"/>
                <a:gd name="T16" fmla="*/ 5 w 163"/>
                <a:gd name="T17" fmla="*/ 36 h 106"/>
                <a:gd name="T18" fmla="*/ 13 w 163"/>
                <a:gd name="T19" fmla="*/ 69 h 106"/>
                <a:gd name="T20" fmla="*/ 21 w 163"/>
                <a:gd name="T21" fmla="*/ 73 h 106"/>
                <a:gd name="T22" fmla="*/ 25 w 163"/>
                <a:gd name="T23" fmla="*/ 102 h 106"/>
                <a:gd name="T24" fmla="*/ 127 w 163"/>
                <a:gd name="T25" fmla="*/ 98 h 106"/>
                <a:gd name="T26" fmla="*/ 135 w 163"/>
                <a:gd name="T27" fmla="*/ 106 h 106"/>
                <a:gd name="T28" fmla="*/ 147 w 163"/>
                <a:gd name="T29" fmla="*/ 85 h 106"/>
                <a:gd name="T30" fmla="*/ 143 w 163"/>
                <a:gd name="T31" fmla="*/ 69 h 106"/>
                <a:gd name="T32" fmla="*/ 159 w 163"/>
                <a:gd name="T33" fmla="*/ 65 h 106"/>
                <a:gd name="T34" fmla="*/ 163 w 163"/>
                <a:gd name="T35" fmla="*/ 57 h 106"/>
                <a:gd name="T36" fmla="*/ 163 w 163"/>
                <a:gd name="T37" fmla="*/ 45 h 10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3" h="106">
                  <a:moveTo>
                    <a:pt x="163" y="45"/>
                  </a:moveTo>
                  <a:lnTo>
                    <a:pt x="151" y="32"/>
                  </a:lnTo>
                  <a:lnTo>
                    <a:pt x="139" y="24"/>
                  </a:lnTo>
                  <a:lnTo>
                    <a:pt x="135" y="0"/>
                  </a:lnTo>
                  <a:lnTo>
                    <a:pt x="5" y="4"/>
                  </a:lnTo>
                  <a:lnTo>
                    <a:pt x="0" y="4"/>
                  </a:lnTo>
                  <a:lnTo>
                    <a:pt x="5" y="16"/>
                  </a:lnTo>
                  <a:lnTo>
                    <a:pt x="0" y="28"/>
                  </a:lnTo>
                  <a:lnTo>
                    <a:pt x="5" y="36"/>
                  </a:lnTo>
                  <a:lnTo>
                    <a:pt x="13" y="69"/>
                  </a:lnTo>
                  <a:lnTo>
                    <a:pt x="21" y="73"/>
                  </a:lnTo>
                  <a:lnTo>
                    <a:pt x="25" y="102"/>
                  </a:lnTo>
                  <a:lnTo>
                    <a:pt x="127" y="98"/>
                  </a:lnTo>
                  <a:lnTo>
                    <a:pt x="135" y="106"/>
                  </a:lnTo>
                  <a:lnTo>
                    <a:pt x="147" y="85"/>
                  </a:lnTo>
                  <a:lnTo>
                    <a:pt x="143" y="69"/>
                  </a:lnTo>
                  <a:lnTo>
                    <a:pt x="159" y="65"/>
                  </a:lnTo>
                  <a:lnTo>
                    <a:pt x="163" y="57"/>
                  </a:lnTo>
                  <a:lnTo>
                    <a:pt x="163" y="45"/>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051" name="Freeform 52"/>
            <p:cNvSpPr>
              <a:spLocks/>
            </p:cNvSpPr>
            <p:nvPr/>
          </p:nvSpPr>
          <p:spPr bwMode="auto">
            <a:xfrm>
              <a:off x="2222" y="1488"/>
              <a:ext cx="163" cy="106"/>
            </a:xfrm>
            <a:custGeom>
              <a:avLst/>
              <a:gdLst>
                <a:gd name="T0" fmla="*/ 163 w 163"/>
                <a:gd name="T1" fmla="*/ 45 h 106"/>
                <a:gd name="T2" fmla="*/ 151 w 163"/>
                <a:gd name="T3" fmla="*/ 32 h 106"/>
                <a:gd name="T4" fmla="*/ 139 w 163"/>
                <a:gd name="T5" fmla="*/ 24 h 106"/>
                <a:gd name="T6" fmla="*/ 135 w 163"/>
                <a:gd name="T7" fmla="*/ 0 h 106"/>
                <a:gd name="T8" fmla="*/ 5 w 163"/>
                <a:gd name="T9" fmla="*/ 4 h 106"/>
                <a:gd name="T10" fmla="*/ 0 w 163"/>
                <a:gd name="T11" fmla="*/ 4 h 106"/>
                <a:gd name="T12" fmla="*/ 5 w 163"/>
                <a:gd name="T13" fmla="*/ 16 h 106"/>
                <a:gd name="T14" fmla="*/ 0 w 163"/>
                <a:gd name="T15" fmla="*/ 28 h 106"/>
                <a:gd name="T16" fmla="*/ 5 w 163"/>
                <a:gd name="T17" fmla="*/ 36 h 106"/>
                <a:gd name="T18" fmla="*/ 13 w 163"/>
                <a:gd name="T19" fmla="*/ 69 h 106"/>
                <a:gd name="T20" fmla="*/ 21 w 163"/>
                <a:gd name="T21" fmla="*/ 73 h 106"/>
                <a:gd name="T22" fmla="*/ 25 w 163"/>
                <a:gd name="T23" fmla="*/ 102 h 106"/>
                <a:gd name="T24" fmla="*/ 127 w 163"/>
                <a:gd name="T25" fmla="*/ 98 h 106"/>
                <a:gd name="T26" fmla="*/ 135 w 163"/>
                <a:gd name="T27" fmla="*/ 106 h 106"/>
                <a:gd name="T28" fmla="*/ 147 w 163"/>
                <a:gd name="T29" fmla="*/ 85 h 106"/>
                <a:gd name="T30" fmla="*/ 143 w 163"/>
                <a:gd name="T31" fmla="*/ 69 h 106"/>
                <a:gd name="T32" fmla="*/ 159 w 163"/>
                <a:gd name="T33" fmla="*/ 65 h 106"/>
                <a:gd name="T34" fmla="*/ 163 w 163"/>
                <a:gd name="T35" fmla="*/ 57 h 106"/>
                <a:gd name="T36" fmla="*/ 163 w 163"/>
                <a:gd name="T37" fmla="*/ 45 h 106"/>
                <a:gd name="T38" fmla="*/ 163 w 163"/>
                <a:gd name="T39" fmla="*/ 49 h 10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63" h="106">
                  <a:moveTo>
                    <a:pt x="163" y="45"/>
                  </a:moveTo>
                  <a:lnTo>
                    <a:pt x="151" y="32"/>
                  </a:lnTo>
                  <a:lnTo>
                    <a:pt x="139" y="24"/>
                  </a:lnTo>
                  <a:lnTo>
                    <a:pt x="135" y="0"/>
                  </a:lnTo>
                  <a:lnTo>
                    <a:pt x="5" y="4"/>
                  </a:lnTo>
                  <a:lnTo>
                    <a:pt x="0" y="4"/>
                  </a:lnTo>
                  <a:lnTo>
                    <a:pt x="5" y="16"/>
                  </a:lnTo>
                  <a:lnTo>
                    <a:pt x="0" y="28"/>
                  </a:lnTo>
                  <a:lnTo>
                    <a:pt x="5" y="36"/>
                  </a:lnTo>
                  <a:lnTo>
                    <a:pt x="13" y="69"/>
                  </a:lnTo>
                  <a:lnTo>
                    <a:pt x="21" y="73"/>
                  </a:lnTo>
                  <a:lnTo>
                    <a:pt x="25" y="102"/>
                  </a:lnTo>
                  <a:lnTo>
                    <a:pt x="127" y="98"/>
                  </a:lnTo>
                  <a:lnTo>
                    <a:pt x="135" y="106"/>
                  </a:lnTo>
                  <a:lnTo>
                    <a:pt x="147" y="85"/>
                  </a:lnTo>
                  <a:lnTo>
                    <a:pt x="143" y="69"/>
                  </a:lnTo>
                  <a:lnTo>
                    <a:pt x="159" y="65"/>
                  </a:lnTo>
                  <a:lnTo>
                    <a:pt x="163" y="57"/>
                  </a:lnTo>
                  <a:lnTo>
                    <a:pt x="163" y="45"/>
                  </a:lnTo>
                  <a:lnTo>
                    <a:pt x="163" y="49"/>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052" name="Freeform 53"/>
            <p:cNvSpPr>
              <a:spLocks/>
            </p:cNvSpPr>
            <p:nvPr/>
          </p:nvSpPr>
          <p:spPr bwMode="auto">
            <a:xfrm>
              <a:off x="2076" y="1606"/>
              <a:ext cx="199" cy="106"/>
            </a:xfrm>
            <a:custGeom>
              <a:avLst/>
              <a:gdLst>
                <a:gd name="T0" fmla="*/ 199 w 199"/>
                <a:gd name="T1" fmla="*/ 106 h 106"/>
                <a:gd name="T2" fmla="*/ 0 w 199"/>
                <a:gd name="T3" fmla="*/ 102 h 106"/>
                <a:gd name="T4" fmla="*/ 8 w 199"/>
                <a:gd name="T5" fmla="*/ 0 h 106"/>
                <a:gd name="T6" fmla="*/ 179 w 199"/>
                <a:gd name="T7" fmla="*/ 4 h 106"/>
                <a:gd name="T8" fmla="*/ 191 w 199"/>
                <a:gd name="T9" fmla="*/ 8 h 106"/>
                <a:gd name="T10" fmla="*/ 191 w 199"/>
                <a:gd name="T11" fmla="*/ 12 h 106"/>
                <a:gd name="T12" fmla="*/ 187 w 199"/>
                <a:gd name="T13" fmla="*/ 20 h 106"/>
                <a:gd name="T14" fmla="*/ 199 w 199"/>
                <a:gd name="T15" fmla="*/ 33 h 106"/>
                <a:gd name="T16" fmla="*/ 199 w 199"/>
                <a:gd name="T17" fmla="*/ 106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9" h="106">
                  <a:moveTo>
                    <a:pt x="199" y="106"/>
                  </a:moveTo>
                  <a:lnTo>
                    <a:pt x="0" y="102"/>
                  </a:lnTo>
                  <a:lnTo>
                    <a:pt x="8" y="0"/>
                  </a:lnTo>
                  <a:lnTo>
                    <a:pt x="179" y="4"/>
                  </a:lnTo>
                  <a:lnTo>
                    <a:pt x="191" y="8"/>
                  </a:lnTo>
                  <a:lnTo>
                    <a:pt x="191" y="12"/>
                  </a:lnTo>
                  <a:lnTo>
                    <a:pt x="187" y="20"/>
                  </a:lnTo>
                  <a:lnTo>
                    <a:pt x="199" y="33"/>
                  </a:lnTo>
                  <a:lnTo>
                    <a:pt x="199" y="106"/>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053" name="Freeform 54"/>
            <p:cNvSpPr>
              <a:spLocks/>
            </p:cNvSpPr>
            <p:nvPr/>
          </p:nvSpPr>
          <p:spPr bwMode="auto">
            <a:xfrm>
              <a:off x="2076" y="1606"/>
              <a:ext cx="199" cy="110"/>
            </a:xfrm>
            <a:custGeom>
              <a:avLst/>
              <a:gdLst>
                <a:gd name="T0" fmla="*/ 199 w 199"/>
                <a:gd name="T1" fmla="*/ 106 h 110"/>
                <a:gd name="T2" fmla="*/ 0 w 199"/>
                <a:gd name="T3" fmla="*/ 102 h 110"/>
                <a:gd name="T4" fmla="*/ 8 w 199"/>
                <a:gd name="T5" fmla="*/ 0 h 110"/>
                <a:gd name="T6" fmla="*/ 179 w 199"/>
                <a:gd name="T7" fmla="*/ 4 h 110"/>
                <a:gd name="T8" fmla="*/ 191 w 199"/>
                <a:gd name="T9" fmla="*/ 8 h 110"/>
                <a:gd name="T10" fmla="*/ 191 w 199"/>
                <a:gd name="T11" fmla="*/ 12 h 110"/>
                <a:gd name="T12" fmla="*/ 187 w 199"/>
                <a:gd name="T13" fmla="*/ 20 h 110"/>
                <a:gd name="T14" fmla="*/ 199 w 199"/>
                <a:gd name="T15" fmla="*/ 33 h 110"/>
                <a:gd name="T16" fmla="*/ 199 w 199"/>
                <a:gd name="T17" fmla="*/ 106 h 110"/>
                <a:gd name="T18" fmla="*/ 199 w 199"/>
                <a:gd name="T19" fmla="*/ 110 h 1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 h="110">
                  <a:moveTo>
                    <a:pt x="199" y="106"/>
                  </a:moveTo>
                  <a:lnTo>
                    <a:pt x="0" y="102"/>
                  </a:lnTo>
                  <a:lnTo>
                    <a:pt x="8" y="0"/>
                  </a:lnTo>
                  <a:lnTo>
                    <a:pt x="179" y="4"/>
                  </a:lnTo>
                  <a:lnTo>
                    <a:pt x="191" y="8"/>
                  </a:lnTo>
                  <a:lnTo>
                    <a:pt x="191" y="12"/>
                  </a:lnTo>
                  <a:lnTo>
                    <a:pt x="187" y="20"/>
                  </a:lnTo>
                  <a:lnTo>
                    <a:pt x="199" y="33"/>
                  </a:lnTo>
                  <a:lnTo>
                    <a:pt x="199" y="106"/>
                  </a:lnTo>
                  <a:lnTo>
                    <a:pt x="199" y="11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054" name="Freeform 55"/>
            <p:cNvSpPr>
              <a:spLocks/>
            </p:cNvSpPr>
            <p:nvPr/>
          </p:nvSpPr>
          <p:spPr bwMode="auto">
            <a:xfrm>
              <a:off x="2418" y="1622"/>
              <a:ext cx="195" cy="102"/>
            </a:xfrm>
            <a:custGeom>
              <a:avLst/>
              <a:gdLst>
                <a:gd name="T0" fmla="*/ 179 w 195"/>
                <a:gd name="T1" fmla="*/ 33 h 102"/>
                <a:gd name="T2" fmla="*/ 175 w 195"/>
                <a:gd name="T3" fmla="*/ 17 h 102"/>
                <a:gd name="T4" fmla="*/ 167 w 195"/>
                <a:gd name="T5" fmla="*/ 8 h 102"/>
                <a:gd name="T6" fmla="*/ 155 w 195"/>
                <a:gd name="T7" fmla="*/ 12 h 102"/>
                <a:gd name="T8" fmla="*/ 147 w 195"/>
                <a:gd name="T9" fmla="*/ 12 h 102"/>
                <a:gd name="T10" fmla="*/ 130 w 195"/>
                <a:gd name="T11" fmla="*/ 8 h 102"/>
                <a:gd name="T12" fmla="*/ 122 w 195"/>
                <a:gd name="T13" fmla="*/ 0 h 102"/>
                <a:gd name="T14" fmla="*/ 114 w 195"/>
                <a:gd name="T15" fmla="*/ 0 h 102"/>
                <a:gd name="T16" fmla="*/ 114 w 195"/>
                <a:gd name="T17" fmla="*/ 12 h 102"/>
                <a:gd name="T18" fmla="*/ 98 w 195"/>
                <a:gd name="T19" fmla="*/ 17 h 102"/>
                <a:gd name="T20" fmla="*/ 98 w 195"/>
                <a:gd name="T21" fmla="*/ 21 h 102"/>
                <a:gd name="T22" fmla="*/ 85 w 195"/>
                <a:gd name="T23" fmla="*/ 45 h 102"/>
                <a:gd name="T24" fmla="*/ 77 w 195"/>
                <a:gd name="T25" fmla="*/ 37 h 102"/>
                <a:gd name="T26" fmla="*/ 69 w 195"/>
                <a:gd name="T27" fmla="*/ 49 h 102"/>
                <a:gd name="T28" fmla="*/ 65 w 195"/>
                <a:gd name="T29" fmla="*/ 45 h 102"/>
                <a:gd name="T30" fmla="*/ 57 w 195"/>
                <a:gd name="T31" fmla="*/ 53 h 102"/>
                <a:gd name="T32" fmla="*/ 45 w 195"/>
                <a:gd name="T33" fmla="*/ 45 h 102"/>
                <a:gd name="T34" fmla="*/ 45 w 195"/>
                <a:gd name="T35" fmla="*/ 53 h 102"/>
                <a:gd name="T36" fmla="*/ 37 w 195"/>
                <a:gd name="T37" fmla="*/ 49 h 102"/>
                <a:gd name="T38" fmla="*/ 33 w 195"/>
                <a:gd name="T39" fmla="*/ 53 h 102"/>
                <a:gd name="T40" fmla="*/ 33 w 195"/>
                <a:gd name="T41" fmla="*/ 65 h 102"/>
                <a:gd name="T42" fmla="*/ 24 w 195"/>
                <a:gd name="T43" fmla="*/ 70 h 102"/>
                <a:gd name="T44" fmla="*/ 24 w 195"/>
                <a:gd name="T45" fmla="*/ 78 h 102"/>
                <a:gd name="T46" fmla="*/ 8 w 195"/>
                <a:gd name="T47" fmla="*/ 74 h 102"/>
                <a:gd name="T48" fmla="*/ 4 w 195"/>
                <a:gd name="T49" fmla="*/ 86 h 102"/>
                <a:gd name="T50" fmla="*/ 4 w 195"/>
                <a:gd name="T51" fmla="*/ 94 h 102"/>
                <a:gd name="T52" fmla="*/ 0 w 195"/>
                <a:gd name="T53" fmla="*/ 102 h 102"/>
                <a:gd name="T54" fmla="*/ 37 w 195"/>
                <a:gd name="T55" fmla="*/ 98 h 102"/>
                <a:gd name="T56" fmla="*/ 37 w 195"/>
                <a:gd name="T57" fmla="*/ 94 h 102"/>
                <a:gd name="T58" fmla="*/ 155 w 195"/>
                <a:gd name="T59" fmla="*/ 82 h 102"/>
                <a:gd name="T60" fmla="*/ 167 w 195"/>
                <a:gd name="T61" fmla="*/ 74 h 102"/>
                <a:gd name="T62" fmla="*/ 195 w 195"/>
                <a:gd name="T63" fmla="*/ 45 h 102"/>
                <a:gd name="T64" fmla="*/ 179 w 195"/>
                <a:gd name="T65" fmla="*/ 33 h 1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5" h="102">
                  <a:moveTo>
                    <a:pt x="179" y="33"/>
                  </a:moveTo>
                  <a:lnTo>
                    <a:pt x="175" y="17"/>
                  </a:lnTo>
                  <a:lnTo>
                    <a:pt x="167" y="8"/>
                  </a:lnTo>
                  <a:lnTo>
                    <a:pt x="155" y="12"/>
                  </a:lnTo>
                  <a:lnTo>
                    <a:pt x="147" y="12"/>
                  </a:lnTo>
                  <a:lnTo>
                    <a:pt x="130" y="8"/>
                  </a:lnTo>
                  <a:lnTo>
                    <a:pt x="122" y="0"/>
                  </a:lnTo>
                  <a:lnTo>
                    <a:pt x="114" y="0"/>
                  </a:lnTo>
                  <a:lnTo>
                    <a:pt x="114" y="12"/>
                  </a:lnTo>
                  <a:lnTo>
                    <a:pt x="98" y="17"/>
                  </a:lnTo>
                  <a:lnTo>
                    <a:pt x="98" y="21"/>
                  </a:lnTo>
                  <a:lnTo>
                    <a:pt x="85" y="45"/>
                  </a:lnTo>
                  <a:lnTo>
                    <a:pt x="77" y="37"/>
                  </a:lnTo>
                  <a:lnTo>
                    <a:pt x="69" y="49"/>
                  </a:lnTo>
                  <a:lnTo>
                    <a:pt x="65" y="45"/>
                  </a:lnTo>
                  <a:lnTo>
                    <a:pt x="57" y="53"/>
                  </a:lnTo>
                  <a:lnTo>
                    <a:pt x="45" y="45"/>
                  </a:lnTo>
                  <a:lnTo>
                    <a:pt x="45" y="53"/>
                  </a:lnTo>
                  <a:lnTo>
                    <a:pt x="37" y="49"/>
                  </a:lnTo>
                  <a:lnTo>
                    <a:pt x="33" y="53"/>
                  </a:lnTo>
                  <a:lnTo>
                    <a:pt x="33" y="65"/>
                  </a:lnTo>
                  <a:lnTo>
                    <a:pt x="24" y="70"/>
                  </a:lnTo>
                  <a:lnTo>
                    <a:pt x="24" y="78"/>
                  </a:lnTo>
                  <a:lnTo>
                    <a:pt x="8" y="74"/>
                  </a:lnTo>
                  <a:lnTo>
                    <a:pt x="4" y="86"/>
                  </a:lnTo>
                  <a:lnTo>
                    <a:pt x="4" y="94"/>
                  </a:lnTo>
                  <a:lnTo>
                    <a:pt x="0" y="102"/>
                  </a:lnTo>
                  <a:lnTo>
                    <a:pt x="37" y="98"/>
                  </a:lnTo>
                  <a:lnTo>
                    <a:pt x="37" y="94"/>
                  </a:lnTo>
                  <a:lnTo>
                    <a:pt x="155" y="82"/>
                  </a:lnTo>
                  <a:lnTo>
                    <a:pt x="167" y="74"/>
                  </a:lnTo>
                  <a:lnTo>
                    <a:pt x="195" y="45"/>
                  </a:lnTo>
                  <a:lnTo>
                    <a:pt x="179" y="33"/>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055" name="Freeform 56"/>
            <p:cNvSpPr>
              <a:spLocks/>
            </p:cNvSpPr>
            <p:nvPr/>
          </p:nvSpPr>
          <p:spPr bwMode="auto">
            <a:xfrm>
              <a:off x="2418" y="1622"/>
              <a:ext cx="195" cy="102"/>
            </a:xfrm>
            <a:custGeom>
              <a:avLst/>
              <a:gdLst>
                <a:gd name="T0" fmla="*/ 179 w 195"/>
                <a:gd name="T1" fmla="*/ 33 h 102"/>
                <a:gd name="T2" fmla="*/ 175 w 195"/>
                <a:gd name="T3" fmla="*/ 17 h 102"/>
                <a:gd name="T4" fmla="*/ 167 w 195"/>
                <a:gd name="T5" fmla="*/ 8 h 102"/>
                <a:gd name="T6" fmla="*/ 155 w 195"/>
                <a:gd name="T7" fmla="*/ 12 h 102"/>
                <a:gd name="T8" fmla="*/ 147 w 195"/>
                <a:gd name="T9" fmla="*/ 12 h 102"/>
                <a:gd name="T10" fmla="*/ 130 w 195"/>
                <a:gd name="T11" fmla="*/ 8 h 102"/>
                <a:gd name="T12" fmla="*/ 122 w 195"/>
                <a:gd name="T13" fmla="*/ 0 h 102"/>
                <a:gd name="T14" fmla="*/ 114 w 195"/>
                <a:gd name="T15" fmla="*/ 0 h 102"/>
                <a:gd name="T16" fmla="*/ 114 w 195"/>
                <a:gd name="T17" fmla="*/ 12 h 102"/>
                <a:gd name="T18" fmla="*/ 98 w 195"/>
                <a:gd name="T19" fmla="*/ 17 h 102"/>
                <a:gd name="T20" fmla="*/ 98 w 195"/>
                <a:gd name="T21" fmla="*/ 21 h 102"/>
                <a:gd name="T22" fmla="*/ 85 w 195"/>
                <a:gd name="T23" fmla="*/ 45 h 102"/>
                <a:gd name="T24" fmla="*/ 77 w 195"/>
                <a:gd name="T25" fmla="*/ 37 h 102"/>
                <a:gd name="T26" fmla="*/ 69 w 195"/>
                <a:gd name="T27" fmla="*/ 49 h 102"/>
                <a:gd name="T28" fmla="*/ 65 w 195"/>
                <a:gd name="T29" fmla="*/ 45 h 102"/>
                <a:gd name="T30" fmla="*/ 57 w 195"/>
                <a:gd name="T31" fmla="*/ 53 h 102"/>
                <a:gd name="T32" fmla="*/ 45 w 195"/>
                <a:gd name="T33" fmla="*/ 45 h 102"/>
                <a:gd name="T34" fmla="*/ 45 w 195"/>
                <a:gd name="T35" fmla="*/ 53 h 102"/>
                <a:gd name="T36" fmla="*/ 37 w 195"/>
                <a:gd name="T37" fmla="*/ 49 h 102"/>
                <a:gd name="T38" fmla="*/ 33 w 195"/>
                <a:gd name="T39" fmla="*/ 53 h 102"/>
                <a:gd name="T40" fmla="*/ 33 w 195"/>
                <a:gd name="T41" fmla="*/ 65 h 102"/>
                <a:gd name="T42" fmla="*/ 24 w 195"/>
                <a:gd name="T43" fmla="*/ 70 h 102"/>
                <a:gd name="T44" fmla="*/ 24 w 195"/>
                <a:gd name="T45" fmla="*/ 78 h 102"/>
                <a:gd name="T46" fmla="*/ 8 w 195"/>
                <a:gd name="T47" fmla="*/ 74 h 102"/>
                <a:gd name="T48" fmla="*/ 4 w 195"/>
                <a:gd name="T49" fmla="*/ 86 h 102"/>
                <a:gd name="T50" fmla="*/ 4 w 195"/>
                <a:gd name="T51" fmla="*/ 94 h 102"/>
                <a:gd name="T52" fmla="*/ 0 w 195"/>
                <a:gd name="T53" fmla="*/ 102 h 102"/>
                <a:gd name="T54" fmla="*/ 37 w 195"/>
                <a:gd name="T55" fmla="*/ 98 h 102"/>
                <a:gd name="T56" fmla="*/ 37 w 195"/>
                <a:gd name="T57" fmla="*/ 94 h 102"/>
                <a:gd name="T58" fmla="*/ 155 w 195"/>
                <a:gd name="T59" fmla="*/ 82 h 102"/>
                <a:gd name="T60" fmla="*/ 167 w 195"/>
                <a:gd name="T61" fmla="*/ 74 h 102"/>
                <a:gd name="T62" fmla="*/ 195 w 195"/>
                <a:gd name="T63" fmla="*/ 45 h 102"/>
                <a:gd name="T64" fmla="*/ 179 w 195"/>
                <a:gd name="T65" fmla="*/ 33 h 102"/>
                <a:gd name="T66" fmla="*/ 179 w 195"/>
                <a:gd name="T67" fmla="*/ 37 h 10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5" h="102">
                  <a:moveTo>
                    <a:pt x="179" y="33"/>
                  </a:moveTo>
                  <a:lnTo>
                    <a:pt x="175" y="17"/>
                  </a:lnTo>
                  <a:lnTo>
                    <a:pt x="167" y="8"/>
                  </a:lnTo>
                  <a:lnTo>
                    <a:pt x="155" y="12"/>
                  </a:lnTo>
                  <a:lnTo>
                    <a:pt x="147" y="12"/>
                  </a:lnTo>
                  <a:lnTo>
                    <a:pt x="130" y="8"/>
                  </a:lnTo>
                  <a:lnTo>
                    <a:pt x="122" y="0"/>
                  </a:lnTo>
                  <a:lnTo>
                    <a:pt x="114" y="0"/>
                  </a:lnTo>
                  <a:lnTo>
                    <a:pt x="114" y="12"/>
                  </a:lnTo>
                  <a:lnTo>
                    <a:pt x="98" y="17"/>
                  </a:lnTo>
                  <a:lnTo>
                    <a:pt x="98" y="21"/>
                  </a:lnTo>
                  <a:lnTo>
                    <a:pt x="85" y="45"/>
                  </a:lnTo>
                  <a:lnTo>
                    <a:pt x="77" y="37"/>
                  </a:lnTo>
                  <a:lnTo>
                    <a:pt x="69" y="49"/>
                  </a:lnTo>
                  <a:lnTo>
                    <a:pt x="65" y="45"/>
                  </a:lnTo>
                  <a:lnTo>
                    <a:pt x="57" y="53"/>
                  </a:lnTo>
                  <a:lnTo>
                    <a:pt x="45" y="45"/>
                  </a:lnTo>
                  <a:lnTo>
                    <a:pt x="45" y="53"/>
                  </a:lnTo>
                  <a:lnTo>
                    <a:pt x="37" y="49"/>
                  </a:lnTo>
                  <a:lnTo>
                    <a:pt x="33" y="53"/>
                  </a:lnTo>
                  <a:lnTo>
                    <a:pt x="33" y="65"/>
                  </a:lnTo>
                  <a:lnTo>
                    <a:pt x="24" y="70"/>
                  </a:lnTo>
                  <a:lnTo>
                    <a:pt x="24" y="78"/>
                  </a:lnTo>
                  <a:lnTo>
                    <a:pt x="8" y="74"/>
                  </a:lnTo>
                  <a:lnTo>
                    <a:pt x="4" y="86"/>
                  </a:lnTo>
                  <a:lnTo>
                    <a:pt x="4" y="94"/>
                  </a:lnTo>
                  <a:lnTo>
                    <a:pt x="0" y="102"/>
                  </a:lnTo>
                  <a:lnTo>
                    <a:pt x="37" y="98"/>
                  </a:lnTo>
                  <a:lnTo>
                    <a:pt x="37" y="94"/>
                  </a:lnTo>
                  <a:lnTo>
                    <a:pt x="155" y="82"/>
                  </a:lnTo>
                  <a:lnTo>
                    <a:pt x="167" y="74"/>
                  </a:lnTo>
                  <a:lnTo>
                    <a:pt x="195" y="45"/>
                  </a:lnTo>
                  <a:lnTo>
                    <a:pt x="179" y="33"/>
                  </a:lnTo>
                  <a:lnTo>
                    <a:pt x="179" y="3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056" name="Freeform 57"/>
            <p:cNvSpPr>
              <a:spLocks/>
            </p:cNvSpPr>
            <p:nvPr/>
          </p:nvSpPr>
          <p:spPr bwMode="auto">
            <a:xfrm>
              <a:off x="2296" y="1846"/>
              <a:ext cx="150" cy="131"/>
            </a:xfrm>
            <a:custGeom>
              <a:avLst/>
              <a:gdLst>
                <a:gd name="T0" fmla="*/ 134 w 150"/>
                <a:gd name="T1" fmla="*/ 119 h 131"/>
                <a:gd name="T2" fmla="*/ 134 w 150"/>
                <a:gd name="T3" fmla="*/ 111 h 131"/>
                <a:gd name="T4" fmla="*/ 142 w 150"/>
                <a:gd name="T5" fmla="*/ 90 h 131"/>
                <a:gd name="T6" fmla="*/ 122 w 150"/>
                <a:gd name="T7" fmla="*/ 98 h 131"/>
                <a:gd name="T8" fmla="*/ 126 w 150"/>
                <a:gd name="T9" fmla="*/ 94 h 131"/>
                <a:gd name="T10" fmla="*/ 106 w 150"/>
                <a:gd name="T11" fmla="*/ 94 h 131"/>
                <a:gd name="T12" fmla="*/ 130 w 150"/>
                <a:gd name="T13" fmla="*/ 90 h 131"/>
                <a:gd name="T14" fmla="*/ 126 w 150"/>
                <a:gd name="T15" fmla="*/ 66 h 131"/>
                <a:gd name="T16" fmla="*/ 69 w 150"/>
                <a:gd name="T17" fmla="*/ 58 h 131"/>
                <a:gd name="T18" fmla="*/ 73 w 150"/>
                <a:gd name="T19" fmla="*/ 45 h 131"/>
                <a:gd name="T20" fmla="*/ 77 w 150"/>
                <a:gd name="T21" fmla="*/ 37 h 131"/>
                <a:gd name="T22" fmla="*/ 81 w 150"/>
                <a:gd name="T23" fmla="*/ 25 h 131"/>
                <a:gd name="T24" fmla="*/ 81 w 150"/>
                <a:gd name="T25" fmla="*/ 17 h 131"/>
                <a:gd name="T26" fmla="*/ 85 w 150"/>
                <a:gd name="T27" fmla="*/ 13 h 131"/>
                <a:gd name="T28" fmla="*/ 81 w 150"/>
                <a:gd name="T29" fmla="*/ 0 h 131"/>
                <a:gd name="T30" fmla="*/ 0 w 150"/>
                <a:gd name="T31" fmla="*/ 37 h 131"/>
                <a:gd name="T32" fmla="*/ 8 w 150"/>
                <a:gd name="T33" fmla="*/ 102 h 131"/>
                <a:gd name="T34" fmla="*/ 24 w 150"/>
                <a:gd name="T35" fmla="*/ 111 h 131"/>
                <a:gd name="T36" fmla="*/ 69 w 150"/>
                <a:gd name="T37" fmla="*/ 115 h 131"/>
                <a:gd name="T38" fmla="*/ 65 w 150"/>
                <a:gd name="T39" fmla="*/ 106 h 131"/>
                <a:gd name="T40" fmla="*/ 73 w 150"/>
                <a:gd name="T41" fmla="*/ 111 h 131"/>
                <a:gd name="T42" fmla="*/ 85 w 150"/>
                <a:gd name="T43" fmla="*/ 119 h 131"/>
                <a:gd name="T44" fmla="*/ 85 w 150"/>
                <a:gd name="T45" fmla="*/ 123 h 131"/>
                <a:gd name="T46" fmla="*/ 81 w 150"/>
                <a:gd name="T47" fmla="*/ 127 h 131"/>
                <a:gd name="T48" fmla="*/ 106 w 150"/>
                <a:gd name="T49" fmla="*/ 123 h 131"/>
                <a:gd name="T50" fmla="*/ 118 w 150"/>
                <a:gd name="T51" fmla="*/ 127 h 131"/>
                <a:gd name="T52" fmla="*/ 114 w 150"/>
                <a:gd name="T53" fmla="*/ 115 h 131"/>
                <a:gd name="T54" fmla="*/ 114 w 150"/>
                <a:gd name="T55" fmla="*/ 102 h 131"/>
                <a:gd name="T56" fmla="*/ 122 w 150"/>
                <a:gd name="T57" fmla="*/ 115 h 131"/>
                <a:gd name="T58" fmla="*/ 126 w 150"/>
                <a:gd name="T59" fmla="*/ 123 h 131"/>
                <a:gd name="T60" fmla="*/ 138 w 150"/>
                <a:gd name="T61" fmla="*/ 127 h 131"/>
                <a:gd name="T62" fmla="*/ 146 w 150"/>
                <a:gd name="T63" fmla="*/ 131 h 1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0" h="131">
                  <a:moveTo>
                    <a:pt x="150" y="123"/>
                  </a:moveTo>
                  <a:lnTo>
                    <a:pt x="134" y="119"/>
                  </a:lnTo>
                  <a:lnTo>
                    <a:pt x="126" y="111"/>
                  </a:lnTo>
                  <a:lnTo>
                    <a:pt x="134" y="111"/>
                  </a:lnTo>
                  <a:lnTo>
                    <a:pt x="142" y="106"/>
                  </a:lnTo>
                  <a:lnTo>
                    <a:pt x="142" y="90"/>
                  </a:lnTo>
                  <a:lnTo>
                    <a:pt x="130" y="102"/>
                  </a:lnTo>
                  <a:lnTo>
                    <a:pt x="122" y="98"/>
                  </a:lnTo>
                  <a:lnTo>
                    <a:pt x="130" y="94"/>
                  </a:lnTo>
                  <a:lnTo>
                    <a:pt x="126" y="94"/>
                  </a:lnTo>
                  <a:lnTo>
                    <a:pt x="114" y="98"/>
                  </a:lnTo>
                  <a:lnTo>
                    <a:pt x="106" y="94"/>
                  </a:lnTo>
                  <a:lnTo>
                    <a:pt x="114" y="86"/>
                  </a:lnTo>
                  <a:lnTo>
                    <a:pt x="130" y="90"/>
                  </a:lnTo>
                  <a:lnTo>
                    <a:pt x="122" y="78"/>
                  </a:lnTo>
                  <a:lnTo>
                    <a:pt x="126" y="66"/>
                  </a:lnTo>
                  <a:lnTo>
                    <a:pt x="69" y="66"/>
                  </a:lnTo>
                  <a:lnTo>
                    <a:pt x="69" y="58"/>
                  </a:lnTo>
                  <a:lnTo>
                    <a:pt x="77" y="49"/>
                  </a:lnTo>
                  <a:lnTo>
                    <a:pt x="73" y="45"/>
                  </a:lnTo>
                  <a:lnTo>
                    <a:pt x="77" y="41"/>
                  </a:lnTo>
                  <a:lnTo>
                    <a:pt x="77" y="37"/>
                  </a:lnTo>
                  <a:lnTo>
                    <a:pt x="85" y="29"/>
                  </a:lnTo>
                  <a:lnTo>
                    <a:pt x="81" y="25"/>
                  </a:lnTo>
                  <a:lnTo>
                    <a:pt x="89" y="21"/>
                  </a:lnTo>
                  <a:lnTo>
                    <a:pt x="81" y="17"/>
                  </a:lnTo>
                  <a:lnTo>
                    <a:pt x="85" y="17"/>
                  </a:lnTo>
                  <a:lnTo>
                    <a:pt x="85" y="13"/>
                  </a:lnTo>
                  <a:lnTo>
                    <a:pt x="81" y="13"/>
                  </a:lnTo>
                  <a:lnTo>
                    <a:pt x="81" y="0"/>
                  </a:lnTo>
                  <a:lnTo>
                    <a:pt x="0" y="0"/>
                  </a:lnTo>
                  <a:lnTo>
                    <a:pt x="0" y="37"/>
                  </a:lnTo>
                  <a:lnTo>
                    <a:pt x="16" y="70"/>
                  </a:lnTo>
                  <a:lnTo>
                    <a:pt x="8" y="102"/>
                  </a:lnTo>
                  <a:lnTo>
                    <a:pt x="8" y="115"/>
                  </a:lnTo>
                  <a:lnTo>
                    <a:pt x="24" y="111"/>
                  </a:lnTo>
                  <a:lnTo>
                    <a:pt x="65" y="119"/>
                  </a:lnTo>
                  <a:lnTo>
                    <a:pt x="69" y="115"/>
                  </a:lnTo>
                  <a:lnTo>
                    <a:pt x="53" y="111"/>
                  </a:lnTo>
                  <a:lnTo>
                    <a:pt x="65" y="106"/>
                  </a:lnTo>
                  <a:lnTo>
                    <a:pt x="65" y="111"/>
                  </a:lnTo>
                  <a:lnTo>
                    <a:pt x="73" y="111"/>
                  </a:lnTo>
                  <a:lnTo>
                    <a:pt x="73" y="119"/>
                  </a:lnTo>
                  <a:lnTo>
                    <a:pt x="85" y="119"/>
                  </a:lnTo>
                  <a:lnTo>
                    <a:pt x="89" y="127"/>
                  </a:lnTo>
                  <a:lnTo>
                    <a:pt x="85" y="123"/>
                  </a:lnTo>
                  <a:lnTo>
                    <a:pt x="81" y="123"/>
                  </a:lnTo>
                  <a:lnTo>
                    <a:pt x="81" y="127"/>
                  </a:lnTo>
                  <a:lnTo>
                    <a:pt x="98" y="131"/>
                  </a:lnTo>
                  <a:lnTo>
                    <a:pt x="106" y="123"/>
                  </a:lnTo>
                  <a:lnTo>
                    <a:pt x="114" y="131"/>
                  </a:lnTo>
                  <a:lnTo>
                    <a:pt x="118" y="127"/>
                  </a:lnTo>
                  <a:lnTo>
                    <a:pt x="118" y="119"/>
                  </a:lnTo>
                  <a:lnTo>
                    <a:pt x="114" y="115"/>
                  </a:lnTo>
                  <a:lnTo>
                    <a:pt x="110" y="111"/>
                  </a:lnTo>
                  <a:lnTo>
                    <a:pt x="114" y="102"/>
                  </a:lnTo>
                  <a:lnTo>
                    <a:pt x="118" y="115"/>
                  </a:lnTo>
                  <a:lnTo>
                    <a:pt x="122" y="115"/>
                  </a:lnTo>
                  <a:lnTo>
                    <a:pt x="122" y="111"/>
                  </a:lnTo>
                  <a:lnTo>
                    <a:pt x="126" y="123"/>
                  </a:lnTo>
                  <a:lnTo>
                    <a:pt x="130" y="123"/>
                  </a:lnTo>
                  <a:lnTo>
                    <a:pt x="138" y="127"/>
                  </a:lnTo>
                  <a:lnTo>
                    <a:pt x="142" y="127"/>
                  </a:lnTo>
                  <a:lnTo>
                    <a:pt x="146" y="131"/>
                  </a:lnTo>
                  <a:lnTo>
                    <a:pt x="150" y="123"/>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057" name="Freeform 58"/>
            <p:cNvSpPr>
              <a:spLocks/>
            </p:cNvSpPr>
            <p:nvPr/>
          </p:nvSpPr>
          <p:spPr bwMode="auto">
            <a:xfrm>
              <a:off x="2296" y="1846"/>
              <a:ext cx="150" cy="131"/>
            </a:xfrm>
            <a:custGeom>
              <a:avLst/>
              <a:gdLst>
                <a:gd name="T0" fmla="*/ 134 w 150"/>
                <a:gd name="T1" fmla="*/ 119 h 131"/>
                <a:gd name="T2" fmla="*/ 134 w 150"/>
                <a:gd name="T3" fmla="*/ 111 h 131"/>
                <a:gd name="T4" fmla="*/ 142 w 150"/>
                <a:gd name="T5" fmla="*/ 90 h 131"/>
                <a:gd name="T6" fmla="*/ 122 w 150"/>
                <a:gd name="T7" fmla="*/ 98 h 131"/>
                <a:gd name="T8" fmla="*/ 126 w 150"/>
                <a:gd name="T9" fmla="*/ 94 h 131"/>
                <a:gd name="T10" fmla="*/ 106 w 150"/>
                <a:gd name="T11" fmla="*/ 94 h 131"/>
                <a:gd name="T12" fmla="*/ 130 w 150"/>
                <a:gd name="T13" fmla="*/ 90 h 131"/>
                <a:gd name="T14" fmla="*/ 126 w 150"/>
                <a:gd name="T15" fmla="*/ 66 h 131"/>
                <a:gd name="T16" fmla="*/ 69 w 150"/>
                <a:gd name="T17" fmla="*/ 58 h 131"/>
                <a:gd name="T18" fmla="*/ 73 w 150"/>
                <a:gd name="T19" fmla="*/ 45 h 131"/>
                <a:gd name="T20" fmla="*/ 77 w 150"/>
                <a:gd name="T21" fmla="*/ 37 h 131"/>
                <a:gd name="T22" fmla="*/ 81 w 150"/>
                <a:gd name="T23" fmla="*/ 25 h 131"/>
                <a:gd name="T24" fmla="*/ 81 w 150"/>
                <a:gd name="T25" fmla="*/ 17 h 131"/>
                <a:gd name="T26" fmla="*/ 85 w 150"/>
                <a:gd name="T27" fmla="*/ 13 h 131"/>
                <a:gd name="T28" fmla="*/ 81 w 150"/>
                <a:gd name="T29" fmla="*/ 0 h 131"/>
                <a:gd name="T30" fmla="*/ 0 w 150"/>
                <a:gd name="T31" fmla="*/ 37 h 131"/>
                <a:gd name="T32" fmla="*/ 8 w 150"/>
                <a:gd name="T33" fmla="*/ 102 h 131"/>
                <a:gd name="T34" fmla="*/ 24 w 150"/>
                <a:gd name="T35" fmla="*/ 111 h 131"/>
                <a:gd name="T36" fmla="*/ 69 w 150"/>
                <a:gd name="T37" fmla="*/ 115 h 131"/>
                <a:gd name="T38" fmla="*/ 65 w 150"/>
                <a:gd name="T39" fmla="*/ 106 h 131"/>
                <a:gd name="T40" fmla="*/ 73 w 150"/>
                <a:gd name="T41" fmla="*/ 111 h 131"/>
                <a:gd name="T42" fmla="*/ 85 w 150"/>
                <a:gd name="T43" fmla="*/ 119 h 131"/>
                <a:gd name="T44" fmla="*/ 85 w 150"/>
                <a:gd name="T45" fmla="*/ 123 h 131"/>
                <a:gd name="T46" fmla="*/ 81 w 150"/>
                <a:gd name="T47" fmla="*/ 127 h 131"/>
                <a:gd name="T48" fmla="*/ 106 w 150"/>
                <a:gd name="T49" fmla="*/ 123 h 131"/>
                <a:gd name="T50" fmla="*/ 118 w 150"/>
                <a:gd name="T51" fmla="*/ 127 h 131"/>
                <a:gd name="T52" fmla="*/ 114 w 150"/>
                <a:gd name="T53" fmla="*/ 115 h 131"/>
                <a:gd name="T54" fmla="*/ 114 w 150"/>
                <a:gd name="T55" fmla="*/ 102 h 131"/>
                <a:gd name="T56" fmla="*/ 122 w 150"/>
                <a:gd name="T57" fmla="*/ 115 h 131"/>
                <a:gd name="T58" fmla="*/ 126 w 150"/>
                <a:gd name="T59" fmla="*/ 123 h 131"/>
                <a:gd name="T60" fmla="*/ 138 w 150"/>
                <a:gd name="T61" fmla="*/ 127 h 131"/>
                <a:gd name="T62" fmla="*/ 146 w 150"/>
                <a:gd name="T63" fmla="*/ 131 h 131"/>
                <a:gd name="T64" fmla="*/ 150 w 150"/>
                <a:gd name="T65" fmla="*/ 127 h 1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50" h="131">
                  <a:moveTo>
                    <a:pt x="150" y="123"/>
                  </a:moveTo>
                  <a:lnTo>
                    <a:pt x="134" y="119"/>
                  </a:lnTo>
                  <a:lnTo>
                    <a:pt x="126" y="111"/>
                  </a:lnTo>
                  <a:lnTo>
                    <a:pt x="134" y="111"/>
                  </a:lnTo>
                  <a:lnTo>
                    <a:pt x="142" y="106"/>
                  </a:lnTo>
                  <a:lnTo>
                    <a:pt x="142" y="90"/>
                  </a:lnTo>
                  <a:lnTo>
                    <a:pt x="130" y="102"/>
                  </a:lnTo>
                  <a:lnTo>
                    <a:pt x="122" y="98"/>
                  </a:lnTo>
                  <a:lnTo>
                    <a:pt x="130" y="94"/>
                  </a:lnTo>
                  <a:lnTo>
                    <a:pt x="126" y="94"/>
                  </a:lnTo>
                  <a:lnTo>
                    <a:pt x="114" y="98"/>
                  </a:lnTo>
                  <a:lnTo>
                    <a:pt x="106" y="94"/>
                  </a:lnTo>
                  <a:lnTo>
                    <a:pt x="114" y="86"/>
                  </a:lnTo>
                  <a:lnTo>
                    <a:pt x="130" y="90"/>
                  </a:lnTo>
                  <a:lnTo>
                    <a:pt x="122" y="78"/>
                  </a:lnTo>
                  <a:lnTo>
                    <a:pt x="126" y="66"/>
                  </a:lnTo>
                  <a:lnTo>
                    <a:pt x="69" y="66"/>
                  </a:lnTo>
                  <a:lnTo>
                    <a:pt x="69" y="58"/>
                  </a:lnTo>
                  <a:lnTo>
                    <a:pt x="77" y="49"/>
                  </a:lnTo>
                  <a:lnTo>
                    <a:pt x="73" y="45"/>
                  </a:lnTo>
                  <a:lnTo>
                    <a:pt x="77" y="41"/>
                  </a:lnTo>
                  <a:lnTo>
                    <a:pt x="77" y="37"/>
                  </a:lnTo>
                  <a:lnTo>
                    <a:pt x="85" y="29"/>
                  </a:lnTo>
                  <a:lnTo>
                    <a:pt x="81" y="25"/>
                  </a:lnTo>
                  <a:lnTo>
                    <a:pt x="89" y="21"/>
                  </a:lnTo>
                  <a:lnTo>
                    <a:pt x="81" y="17"/>
                  </a:lnTo>
                  <a:lnTo>
                    <a:pt x="85" y="17"/>
                  </a:lnTo>
                  <a:lnTo>
                    <a:pt x="85" y="13"/>
                  </a:lnTo>
                  <a:lnTo>
                    <a:pt x="81" y="13"/>
                  </a:lnTo>
                  <a:lnTo>
                    <a:pt x="81" y="0"/>
                  </a:lnTo>
                  <a:lnTo>
                    <a:pt x="0" y="0"/>
                  </a:lnTo>
                  <a:lnTo>
                    <a:pt x="0" y="37"/>
                  </a:lnTo>
                  <a:lnTo>
                    <a:pt x="16" y="70"/>
                  </a:lnTo>
                  <a:lnTo>
                    <a:pt x="8" y="102"/>
                  </a:lnTo>
                  <a:lnTo>
                    <a:pt x="8" y="115"/>
                  </a:lnTo>
                  <a:lnTo>
                    <a:pt x="24" y="111"/>
                  </a:lnTo>
                  <a:lnTo>
                    <a:pt x="65" y="119"/>
                  </a:lnTo>
                  <a:lnTo>
                    <a:pt x="69" y="115"/>
                  </a:lnTo>
                  <a:lnTo>
                    <a:pt x="53" y="111"/>
                  </a:lnTo>
                  <a:lnTo>
                    <a:pt x="65" y="106"/>
                  </a:lnTo>
                  <a:lnTo>
                    <a:pt x="65" y="111"/>
                  </a:lnTo>
                  <a:lnTo>
                    <a:pt x="73" y="111"/>
                  </a:lnTo>
                  <a:lnTo>
                    <a:pt x="73" y="119"/>
                  </a:lnTo>
                  <a:lnTo>
                    <a:pt x="85" y="119"/>
                  </a:lnTo>
                  <a:lnTo>
                    <a:pt x="89" y="127"/>
                  </a:lnTo>
                  <a:lnTo>
                    <a:pt x="85" y="123"/>
                  </a:lnTo>
                  <a:lnTo>
                    <a:pt x="81" y="123"/>
                  </a:lnTo>
                  <a:lnTo>
                    <a:pt x="81" y="127"/>
                  </a:lnTo>
                  <a:lnTo>
                    <a:pt x="98" y="131"/>
                  </a:lnTo>
                  <a:lnTo>
                    <a:pt x="106" y="123"/>
                  </a:lnTo>
                  <a:lnTo>
                    <a:pt x="114" y="131"/>
                  </a:lnTo>
                  <a:lnTo>
                    <a:pt x="118" y="127"/>
                  </a:lnTo>
                  <a:lnTo>
                    <a:pt x="118" y="119"/>
                  </a:lnTo>
                  <a:lnTo>
                    <a:pt x="114" y="115"/>
                  </a:lnTo>
                  <a:lnTo>
                    <a:pt x="110" y="111"/>
                  </a:lnTo>
                  <a:lnTo>
                    <a:pt x="114" y="102"/>
                  </a:lnTo>
                  <a:lnTo>
                    <a:pt x="118" y="115"/>
                  </a:lnTo>
                  <a:lnTo>
                    <a:pt x="122" y="115"/>
                  </a:lnTo>
                  <a:lnTo>
                    <a:pt x="122" y="111"/>
                  </a:lnTo>
                  <a:lnTo>
                    <a:pt x="126" y="123"/>
                  </a:lnTo>
                  <a:lnTo>
                    <a:pt x="130" y="123"/>
                  </a:lnTo>
                  <a:lnTo>
                    <a:pt x="138" y="127"/>
                  </a:lnTo>
                  <a:lnTo>
                    <a:pt x="142" y="127"/>
                  </a:lnTo>
                  <a:lnTo>
                    <a:pt x="146" y="131"/>
                  </a:lnTo>
                  <a:lnTo>
                    <a:pt x="150" y="123"/>
                  </a:lnTo>
                  <a:lnTo>
                    <a:pt x="150" y="12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058" name="Freeform 59"/>
            <p:cNvSpPr>
              <a:spLocks/>
            </p:cNvSpPr>
            <p:nvPr/>
          </p:nvSpPr>
          <p:spPr bwMode="auto">
            <a:xfrm>
              <a:off x="2829" y="1268"/>
              <a:ext cx="102" cy="154"/>
            </a:xfrm>
            <a:custGeom>
              <a:avLst/>
              <a:gdLst>
                <a:gd name="T0" fmla="*/ 98 w 102"/>
                <a:gd name="T1" fmla="*/ 77 h 154"/>
                <a:gd name="T2" fmla="*/ 94 w 102"/>
                <a:gd name="T3" fmla="*/ 73 h 154"/>
                <a:gd name="T4" fmla="*/ 102 w 102"/>
                <a:gd name="T5" fmla="*/ 69 h 154"/>
                <a:gd name="T6" fmla="*/ 94 w 102"/>
                <a:gd name="T7" fmla="*/ 65 h 154"/>
                <a:gd name="T8" fmla="*/ 86 w 102"/>
                <a:gd name="T9" fmla="*/ 65 h 154"/>
                <a:gd name="T10" fmla="*/ 82 w 102"/>
                <a:gd name="T11" fmla="*/ 53 h 154"/>
                <a:gd name="T12" fmla="*/ 74 w 102"/>
                <a:gd name="T13" fmla="*/ 53 h 154"/>
                <a:gd name="T14" fmla="*/ 61 w 102"/>
                <a:gd name="T15" fmla="*/ 8 h 154"/>
                <a:gd name="T16" fmla="*/ 49 w 102"/>
                <a:gd name="T17" fmla="*/ 0 h 154"/>
                <a:gd name="T18" fmla="*/ 33 w 102"/>
                <a:gd name="T19" fmla="*/ 12 h 154"/>
                <a:gd name="T20" fmla="*/ 25 w 102"/>
                <a:gd name="T21" fmla="*/ 4 h 154"/>
                <a:gd name="T22" fmla="*/ 12 w 102"/>
                <a:gd name="T23" fmla="*/ 32 h 154"/>
                <a:gd name="T24" fmla="*/ 17 w 102"/>
                <a:gd name="T25" fmla="*/ 61 h 154"/>
                <a:gd name="T26" fmla="*/ 8 w 102"/>
                <a:gd name="T27" fmla="*/ 77 h 154"/>
                <a:gd name="T28" fmla="*/ 12 w 102"/>
                <a:gd name="T29" fmla="*/ 81 h 154"/>
                <a:gd name="T30" fmla="*/ 8 w 102"/>
                <a:gd name="T31" fmla="*/ 81 h 154"/>
                <a:gd name="T32" fmla="*/ 8 w 102"/>
                <a:gd name="T33" fmla="*/ 85 h 154"/>
                <a:gd name="T34" fmla="*/ 0 w 102"/>
                <a:gd name="T35" fmla="*/ 85 h 154"/>
                <a:gd name="T36" fmla="*/ 21 w 102"/>
                <a:gd name="T37" fmla="*/ 146 h 154"/>
                <a:gd name="T38" fmla="*/ 29 w 102"/>
                <a:gd name="T39" fmla="*/ 154 h 154"/>
                <a:gd name="T40" fmla="*/ 37 w 102"/>
                <a:gd name="T41" fmla="*/ 130 h 154"/>
                <a:gd name="T42" fmla="*/ 41 w 102"/>
                <a:gd name="T43" fmla="*/ 126 h 154"/>
                <a:gd name="T44" fmla="*/ 41 w 102"/>
                <a:gd name="T45" fmla="*/ 118 h 154"/>
                <a:gd name="T46" fmla="*/ 49 w 102"/>
                <a:gd name="T47" fmla="*/ 126 h 154"/>
                <a:gd name="T48" fmla="*/ 53 w 102"/>
                <a:gd name="T49" fmla="*/ 114 h 154"/>
                <a:gd name="T50" fmla="*/ 57 w 102"/>
                <a:gd name="T51" fmla="*/ 118 h 154"/>
                <a:gd name="T52" fmla="*/ 57 w 102"/>
                <a:gd name="T53" fmla="*/ 101 h 154"/>
                <a:gd name="T54" fmla="*/ 61 w 102"/>
                <a:gd name="T55" fmla="*/ 97 h 154"/>
                <a:gd name="T56" fmla="*/ 61 w 102"/>
                <a:gd name="T57" fmla="*/ 101 h 154"/>
                <a:gd name="T58" fmla="*/ 69 w 102"/>
                <a:gd name="T59" fmla="*/ 101 h 154"/>
                <a:gd name="T60" fmla="*/ 69 w 102"/>
                <a:gd name="T61" fmla="*/ 93 h 154"/>
                <a:gd name="T62" fmla="*/ 74 w 102"/>
                <a:gd name="T63" fmla="*/ 97 h 154"/>
                <a:gd name="T64" fmla="*/ 74 w 102"/>
                <a:gd name="T65" fmla="*/ 89 h 154"/>
                <a:gd name="T66" fmla="*/ 82 w 102"/>
                <a:gd name="T67" fmla="*/ 97 h 154"/>
                <a:gd name="T68" fmla="*/ 86 w 102"/>
                <a:gd name="T69" fmla="*/ 85 h 154"/>
                <a:gd name="T70" fmla="*/ 90 w 102"/>
                <a:gd name="T71" fmla="*/ 85 h 154"/>
                <a:gd name="T72" fmla="*/ 90 w 102"/>
                <a:gd name="T73" fmla="*/ 81 h 154"/>
                <a:gd name="T74" fmla="*/ 98 w 102"/>
                <a:gd name="T75" fmla="*/ 81 h 154"/>
                <a:gd name="T76" fmla="*/ 102 w 102"/>
                <a:gd name="T77" fmla="*/ 73 h 154"/>
                <a:gd name="T78" fmla="*/ 98 w 102"/>
                <a:gd name="T79" fmla="*/ 77 h 15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2" h="154">
                  <a:moveTo>
                    <a:pt x="98" y="77"/>
                  </a:moveTo>
                  <a:lnTo>
                    <a:pt x="94" y="73"/>
                  </a:lnTo>
                  <a:lnTo>
                    <a:pt x="102" y="69"/>
                  </a:lnTo>
                  <a:lnTo>
                    <a:pt x="94" y="65"/>
                  </a:lnTo>
                  <a:lnTo>
                    <a:pt x="86" y="65"/>
                  </a:lnTo>
                  <a:lnTo>
                    <a:pt x="82" y="53"/>
                  </a:lnTo>
                  <a:lnTo>
                    <a:pt x="74" y="53"/>
                  </a:lnTo>
                  <a:lnTo>
                    <a:pt x="61" y="8"/>
                  </a:lnTo>
                  <a:lnTo>
                    <a:pt x="49" y="0"/>
                  </a:lnTo>
                  <a:lnTo>
                    <a:pt x="33" y="12"/>
                  </a:lnTo>
                  <a:lnTo>
                    <a:pt x="25" y="4"/>
                  </a:lnTo>
                  <a:lnTo>
                    <a:pt x="12" y="32"/>
                  </a:lnTo>
                  <a:lnTo>
                    <a:pt x="17" y="61"/>
                  </a:lnTo>
                  <a:lnTo>
                    <a:pt x="8" y="77"/>
                  </a:lnTo>
                  <a:lnTo>
                    <a:pt x="12" y="81"/>
                  </a:lnTo>
                  <a:lnTo>
                    <a:pt x="8" y="81"/>
                  </a:lnTo>
                  <a:lnTo>
                    <a:pt x="8" y="85"/>
                  </a:lnTo>
                  <a:lnTo>
                    <a:pt x="0" y="85"/>
                  </a:lnTo>
                  <a:lnTo>
                    <a:pt x="21" y="146"/>
                  </a:lnTo>
                  <a:lnTo>
                    <a:pt x="29" y="154"/>
                  </a:lnTo>
                  <a:lnTo>
                    <a:pt x="37" y="130"/>
                  </a:lnTo>
                  <a:lnTo>
                    <a:pt x="41" y="126"/>
                  </a:lnTo>
                  <a:lnTo>
                    <a:pt x="41" y="118"/>
                  </a:lnTo>
                  <a:lnTo>
                    <a:pt x="49" y="126"/>
                  </a:lnTo>
                  <a:lnTo>
                    <a:pt x="53" y="114"/>
                  </a:lnTo>
                  <a:lnTo>
                    <a:pt x="57" y="118"/>
                  </a:lnTo>
                  <a:lnTo>
                    <a:pt x="57" y="101"/>
                  </a:lnTo>
                  <a:lnTo>
                    <a:pt x="61" y="97"/>
                  </a:lnTo>
                  <a:lnTo>
                    <a:pt x="61" y="101"/>
                  </a:lnTo>
                  <a:lnTo>
                    <a:pt x="69" y="101"/>
                  </a:lnTo>
                  <a:lnTo>
                    <a:pt x="69" y="93"/>
                  </a:lnTo>
                  <a:lnTo>
                    <a:pt x="74" y="97"/>
                  </a:lnTo>
                  <a:lnTo>
                    <a:pt x="74" y="89"/>
                  </a:lnTo>
                  <a:lnTo>
                    <a:pt x="82" y="97"/>
                  </a:lnTo>
                  <a:lnTo>
                    <a:pt x="86" y="85"/>
                  </a:lnTo>
                  <a:lnTo>
                    <a:pt x="90" y="85"/>
                  </a:lnTo>
                  <a:lnTo>
                    <a:pt x="90" y="81"/>
                  </a:lnTo>
                  <a:lnTo>
                    <a:pt x="98" y="81"/>
                  </a:lnTo>
                  <a:lnTo>
                    <a:pt x="102" y="73"/>
                  </a:lnTo>
                  <a:lnTo>
                    <a:pt x="98" y="77"/>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059" name="Freeform 60"/>
            <p:cNvSpPr>
              <a:spLocks/>
            </p:cNvSpPr>
            <p:nvPr/>
          </p:nvSpPr>
          <p:spPr bwMode="auto">
            <a:xfrm>
              <a:off x="2829" y="1268"/>
              <a:ext cx="102" cy="154"/>
            </a:xfrm>
            <a:custGeom>
              <a:avLst/>
              <a:gdLst>
                <a:gd name="T0" fmla="*/ 98 w 102"/>
                <a:gd name="T1" fmla="*/ 77 h 154"/>
                <a:gd name="T2" fmla="*/ 94 w 102"/>
                <a:gd name="T3" fmla="*/ 73 h 154"/>
                <a:gd name="T4" fmla="*/ 102 w 102"/>
                <a:gd name="T5" fmla="*/ 69 h 154"/>
                <a:gd name="T6" fmla="*/ 94 w 102"/>
                <a:gd name="T7" fmla="*/ 65 h 154"/>
                <a:gd name="T8" fmla="*/ 86 w 102"/>
                <a:gd name="T9" fmla="*/ 65 h 154"/>
                <a:gd name="T10" fmla="*/ 82 w 102"/>
                <a:gd name="T11" fmla="*/ 53 h 154"/>
                <a:gd name="T12" fmla="*/ 74 w 102"/>
                <a:gd name="T13" fmla="*/ 53 h 154"/>
                <a:gd name="T14" fmla="*/ 61 w 102"/>
                <a:gd name="T15" fmla="*/ 8 h 154"/>
                <a:gd name="T16" fmla="*/ 49 w 102"/>
                <a:gd name="T17" fmla="*/ 0 h 154"/>
                <a:gd name="T18" fmla="*/ 33 w 102"/>
                <a:gd name="T19" fmla="*/ 12 h 154"/>
                <a:gd name="T20" fmla="*/ 25 w 102"/>
                <a:gd name="T21" fmla="*/ 4 h 154"/>
                <a:gd name="T22" fmla="*/ 12 w 102"/>
                <a:gd name="T23" fmla="*/ 32 h 154"/>
                <a:gd name="T24" fmla="*/ 17 w 102"/>
                <a:gd name="T25" fmla="*/ 61 h 154"/>
                <a:gd name="T26" fmla="*/ 8 w 102"/>
                <a:gd name="T27" fmla="*/ 77 h 154"/>
                <a:gd name="T28" fmla="*/ 12 w 102"/>
                <a:gd name="T29" fmla="*/ 81 h 154"/>
                <a:gd name="T30" fmla="*/ 8 w 102"/>
                <a:gd name="T31" fmla="*/ 81 h 154"/>
                <a:gd name="T32" fmla="*/ 8 w 102"/>
                <a:gd name="T33" fmla="*/ 85 h 154"/>
                <a:gd name="T34" fmla="*/ 0 w 102"/>
                <a:gd name="T35" fmla="*/ 85 h 154"/>
                <a:gd name="T36" fmla="*/ 21 w 102"/>
                <a:gd name="T37" fmla="*/ 146 h 154"/>
                <a:gd name="T38" fmla="*/ 29 w 102"/>
                <a:gd name="T39" fmla="*/ 154 h 154"/>
                <a:gd name="T40" fmla="*/ 37 w 102"/>
                <a:gd name="T41" fmla="*/ 130 h 154"/>
                <a:gd name="T42" fmla="*/ 41 w 102"/>
                <a:gd name="T43" fmla="*/ 126 h 154"/>
                <a:gd name="T44" fmla="*/ 41 w 102"/>
                <a:gd name="T45" fmla="*/ 118 h 154"/>
                <a:gd name="T46" fmla="*/ 49 w 102"/>
                <a:gd name="T47" fmla="*/ 126 h 154"/>
                <a:gd name="T48" fmla="*/ 53 w 102"/>
                <a:gd name="T49" fmla="*/ 114 h 154"/>
                <a:gd name="T50" fmla="*/ 57 w 102"/>
                <a:gd name="T51" fmla="*/ 118 h 154"/>
                <a:gd name="T52" fmla="*/ 57 w 102"/>
                <a:gd name="T53" fmla="*/ 101 h 154"/>
                <a:gd name="T54" fmla="*/ 61 w 102"/>
                <a:gd name="T55" fmla="*/ 97 h 154"/>
                <a:gd name="T56" fmla="*/ 61 w 102"/>
                <a:gd name="T57" fmla="*/ 101 h 154"/>
                <a:gd name="T58" fmla="*/ 69 w 102"/>
                <a:gd name="T59" fmla="*/ 101 h 154"/>
                <a:gd name="T60" fmla="*/ 69 w 102"/>
                <a:gd name="T61" fmla="*/ 93 h 154"/>
                <a:gd name="T62" fmla="*/ 74 w 102"/>
                <a:gd name="T63" fmla="*/ 97 h 154"/>
                <a:gd name="T64" fmla="*/ 74 w 102"/>
                <a:gd name="T65" fmla="*/ 89 h 154"/>
                <a:gd name="T66" fmla="*/ 82 w 102"/>
                <a:gd name="T67" fmla="*/ 97 h 154"/>
                <a:gd name="T68" fmla="*/ 86 w 102"/>
                <a:gd name="T69" fmla="*/ 85 h 154"/>
                <a:gd name="T70" fmla="*/ 90 w 102"/>
                <a:gd name="T71" fmla="*/ 85 h 154"/>
                <a:gd name="T72" fmla="*/ 90 w 102"/>
                <a:gd name="T73" fmla="*/ 81 h 154"/>
                <a:gd name="T74" fmla="*/ 98 w 102"/>
                <a:gd name="T75" fmla="*/ 81 h 154"/>
                <a:gd name="T76" fmla="*/ 102 w 102"/>
                <a:gd name="T77" fmla="*/ 73 h 154"/>
                <a:gd name="T78" fmla="*/ 98 w 102"/>
                <a:gd name="T79" fmla="*/ 77 h 154"/>
                <a:gd name="T80" fmla="*/ 98 w 102"/>
                <a:gd name="T81" fmla="*/ 81 h 1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2" h="154">
                  <a:moveTo>
                    <a:pt x="98" y="77"/>
                  </a:moveTo>
                  <a:lnTo>
                    <a:pt x="94" y="73"/>
                  </a:lnTo>
                  <a:lnTo>
                    <a:pt x="102" y="69"/>
                  </a:lnTo>
                  <a:lnTo>
                    <a:pt x="94" y="65"/>
                  </a:lnTo>
                  <a:lnTo>
                    <a:pt x="86" y="65"/>
                  </a:lnTo>
                  <a:lnTo>
                    <a:pt x="82" y="53"/>
                  </a:lnTo>
                  <a:lnTo>
                    <a:pt x="74" y="53"/>
                  </a:lnTo>
                  <a:lnTo>
                    <a:pt x="61" y="8"/>
                  </a:lnTo>
                  <a:lnTo>
                    <a:pt x="49" y="0"/>
                  </a:lnTo>
                  <a:lnTo>
                    <a:pt x="33" y="12"/>
                  </a:lnTo>
                  <a:lnTo>
                    <a:pt x="25" y="4"/>
                  </a:lnTo>
                  <a:lnTo>
                    <a:pt x="12" y="32"/>
                  </a:lnTo>
                  <a:lnTo>
                    <a:pt x="17" y="61"/>
                  </a:lnTo>
                  <a:lnTo>
                    <a:pt x="8" y="77"/>
                  </a:lnTo>
                  <a:lnTo>
                    <a:pt x="12" y="81"/>
                  </a:lnTo>
                  <a:lnTo>
                    <a:pt x="8" y="81"/>
                  </a:lnTo>
                  <a:lnTo>
                    <a:pt x="8" y="85"/>
                  </a:lnTo>
                  <a:lnTo>
                    <a:pt x="0" y="85"/>
                  </a:lnTo>
                  <a:lnTo>
                    <a:pt x="21" y="146"/>
                  </a:lnTo>
                  <a:lnTo>
                    <a:pt x="29" y="154"/>
                  </a:lnTo>
                  <a:lnTo>
                    <a:pt x="37" y="130"/>
                  </a:lnTo>
                  <a:lnTo>
                    <a:pt x="41" y="126"/>
                  </a:lnTo>
                  <a:lnTo>
                    <a:pt x="41" y="118"/>
                  </a:lnTo>
                  <a:lnTo>
                    <a:pt x="49" y="126"/>
                  </a:lnTo>
                  <a:lnTo>
                    <a:pt x="53" y="114"/>
                  </a:lnTo>
                  <a:lnTo>
                    <a:pt x="57" y="118"/>
                  </a:lnTo>
                  <a:lnTo>
                    <a:pt x="57" y="101"/>
                  </a:lnTo>
                  <a:lnTo>
                    <a:pt x="61" y="97"/>
                  </a:lnTo>
                  <a:lnTo>
                    <a:pt x="61" y="101"/>
                  </a:lnTo>
                  <a:lnTo>
                    <a:pt x="69" y="101"/>
                  </a:lnTo>
                  <a:lnTo>
                    <a:pt x="69" y="93"/>
                  </a:lnTo>
                  <a:lnTo>
                    <a:pt x="74" y="97"/>
                  </a:lnTo>
                  <a:lnTo>
                    <a:pt x="74" y="89"/>
                  </a:lnTo>
                  <a:lnTo>
                    <a:pt x="82" y="97"/>
                  </a:lnTo>
                  <a:lnTo>
                    <a:pt x="86" y="85"/>
                  </a:lnTo>
                  <a:lnTo>
                    <a:pt x="90" y="85"/>
                  </a:lnTo>
                  <a:lnTo>
                    <a:pt x="90" y="81"/>
                  </a:lnTo>
                  <a:lnTo>
                    <a:pt x="98" y="81"/>
                  </a:lnTo>
                  <a:lnTo>
                    <a:pt x="102" y="73"/>
                  </a:lnTo>
                  <a:lnTo>
                    <a:pt x="98" y="77"/>
                  </a:lnTo>
                  <a:lnTo>
                    <a:pt x="98" y="8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060" name="Freeform 61"/>
            <p:cNvSpPr>
              <a:spLocks/>
            </p:cNvSpPr>
            <p:nvPr/>
          </p:nvSpPr>
          <p:spPr bwMode="auto">
            <a:xfrm>
              <a:off x="2903" y="1361"/>
              <a:ext cx="4" cy="8"/>
            </a:xfrm>
            <a:custGeom>
              <a:avLst/>
              <a:gdLst>
                <a:gd name="T0" fmla="*/ 4 w 4"/>
                <a:gd name="T1" fmla="*/ 4 h 8"/>
                <a:gd name="T2" fmla="*/ 0 w 4"/>
                <a:gd name="T3" fmla="*/ 4 h 8"/>
                <a:gd name="T4" fmla="*/ 0 w 4"/>
                <a:gd name="T5" fmla="*/ 8 h 8"/>
                <a:gd name="T6" fmla="*/ 0 w 4"/>
                <a:gd name="T7" fmla="*/ 0 h 8"/>
                <a:gd name="T8" fmla="*/ 4 w 4"/>
                <a:gd name="T9" fmla="*/ 4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8">
                  <a:moveTo>
                    <a:pt x="4" y="4"/>
                  </a:moveTo>
                  <a:lnTo>
                    <a:pt x="0" y="4"/>
                  </a:lnTo>
                  <a:lnTo>
                    <a:pt x="0" y="8"/>
                  </a:lnTo>
                  <a:lnTo>
                    <a:pt x="0" y="0"/>
                  </a:lnTo>
                  <a:lnTo>
                    <a:pt x="4" y="4"/>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061" name="Freeform 62"/>
            <p:cNvSpPr>
              <a:spLocks/>
            </p:cNvSpPr>
            <p:nvPr/>
          </p:nvSpPr>
          <p:spPr bwMode="auto">
            <a:xfrm>
              <a:off x="2903" y="1361"/>
              <a:ext cx="4" cy="8"/>
            </a:xfrm>
            <a:custGeom>
              <a:avLst/>
              <a:gdLst>
                <a:gd name="T0" fmla="*/ 4 w 4"/>
                <a:gd name="T1" fmla="*/ 4 h 8"/>
                <a:gd name="T2" fmla="*/ 0 w 4"/>
                <a:gd name="T3" fmla="*/ 4 h 8"/>
                <a:gd name="T4" fmla="*/ 0 w 4"/>
                <a:gd name="T5" fmla="*/ 8 h 8"/>
                <a:gd name="T6" fmla="*/ 0 w 4"/>
                <a:gd name="T7" fmla="*/ 0 h 8"/>
                <a:gd name="T8" fmla="*/ 4 w 4"/>
                <a:gd name="T9" fmla="*/ 4 h 8"/>
                <a:gd name="T10" fmla="*/ 4 w 4"/>
                <a:gd name="T11" fmla="*/ 8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8">
                  <a:moveTo>
                    <a:pt x="4" y="4"/>
                  </a:moveTo>
                  <a:lnTo>
                    <a:pt x="0" y="4"/>
                  </a:lnTo>
                  <a:lnTo>
                    <a:pt x="0" y="8"/>
                  </a:lnTo>
                  <a:lnTo>
                    <a:pt x="0" y="0"/>
                  </a:lnTo>
                  <a:lnTo>
                    <a:pt x="4" y="4"/>
                  </a:lnTo>
                  <a:lnTo>
                    <a:pt x="4" y="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062" name="Freeform 63"/>
            <p:cNvSpPr>
              <a:spLocks/>
            </p:cNvSpPr>
            <p:nvPr/>
          </p:nvSpPr>
          <p:spPr bwMode="auto">
            <a:xfrm>
              <a:off x="2666" y="1565"/>
              <a:ext cx="123" cy="57"/>
            </a:xfrm>
            <a:custGeom>
              <a:avLst/>
              <a:gdLst>
                <a:gd name="T0" fmla="*/ 123 w 123"/>
                <a:gd name="T1" fmla="*/ 37 h 57"/>
                <a:gd name="T2" fmla="*/ 106 w 123"/>
                <a:gd name="T3" fmla="*/ 41 h 57"/>
                <a:gd name="T4" fmla="*/ 94 w 123"/>
                <a:gd name="T5" fmla="*/ 0 h 57"/>
                <a:gd name="T6" fmla="*/ 0 w 123"/>
                <a:gd name="T7" fmla="*/ 16 h 57"/>
                <a:gd name="T8" fmla="*/ 4 w 123"/>
                <a:gd name="T9" fmla="*/ 37 h 57"/>
                <a:gd name="T10" fmla="*/ 17 w 123"/>
                <a:gd name="T11" fmla="*/ 16 h 57"/>
                <a:gd name="T12" fmla="*/ 29 w 123"/>
                <a:gd name="T13" fmla="*/ 21 h 57"/>
                <a:gd name="T14" fmla="*/ 33 w 123"/>
                <a:gd name="T15" fmla="*/ 12 h 57"/>
                <a:gd name="T16" fmla="*/ 41 w 123"/>
                <a:gd name="T17" fmla="*/ 12 h 57"/>
                <a:gd name="T18" fmla="*/ 49 w 123"/>
                <a:gd name="T19" fmla="*/ 25 h 57"/>
                <a:gd name="T20" fmla="*/ 66 w 123"/>
                <a:gd name="T21" fmla="*/ 33 h 57"/>
                <a:gd name="T22" fmla="*/ 70 w 123"/>
                <a:gd name="T23" fmla="*/ 33 h 57"/>
                <a:gd name="T24" fmla="*/ 70 w 123"/>
                <a:gd name="T25" fmla="*/ 37 h 57"/>
                <a:gd name="T26" fmla="*/ 66 w 123"/>
                <a:gd name="T27" fmla="*/ 53 h 57"/>
                <a:gd name="T28" fmla="*/ 74 w 123"/>
                <a:gd name="T29" fmla="*/ 53 h 57"/>
                <a:gd name="T30" fmla="*/ 74 w 123"/>
                <a:gd name="T31" fmla="*/ 49 h 57"/>
                <a:gd name="T32" fmla="*/ 94 w 123"/>
                <a:gd name="T33" fmla="*/ 57 h 57"/>
                <a:gd name="T34" fmla="*/ 90 w 123"/>
                <a:gd name="T35" fmla="*/ 49 h 57"/>
                <a:gd name="T36" fmla="*/ 78 w 123"/>
                <a:gd name="T37" fmla="*/ 45 h 57"/>
                <a:gd name="T38" fmla="*/ 78 w 123"/>
                <a:gd name="T39" fmla="*/ 41 h 57"/>
                <a:gd name="T40" fmla="*/ 90 w 123"/>
                <a:gd name="T41" fmla="*/ 49 h 57"/>
                <a:gd name="T42" fmla="*/ 78 w 123"/>
                <a:gd name="T43" fmla="*/ 29 h 57"/>
                <a:gd name="T44" fmla="*/ 82 w 123"/>
                <a:gd name="T45" fmla="*/ 29 h 57"/>
                <a:gd name="T46" fmla="*/ 82 w 123"/>
                <a:gd name="T47" fmla="*/ 25 h 57"/>
                <a:gd name="T48" fmla="*/ 78 w 123"/>
                <a:gd name="T49" fmla="*/ 21 h 57"/>
                <a:gd name="T50" fmla="*/ 82 w 123"/>
                <a:gd name="T51" fmla="*/ 21 h 57"/>
                <a:gd name="T52" fmla="*/ 86 w 123"/>
                <a:gd name="T53" fmla="*/ 8 h 57"/>
                <a:gd name="T54" fmla="*/ 86 w 123"/>
                <a:gd name="T55" fmla="*/ 12 h 57"/>
                <a:gd name="T56" fmla="*/ 86 w 123"/>
                <a:gd name="T57" fmla="*/ 4 h 57"/>
                <a:gd name="T58" fmla="*/ 90 w 123"/>
                <a:gd name="T59" fmla="*/ 4 h 57"/>
                <a:gd name="T60" fmla="*/ 90 w 123"/>
                <a:gd name="T61" fmla="*/ 12 h 57"/>
                <a:gd name="T62" fmla="*/ 94 w 123"/>
                <a:gd name="T63" fmla="*/ 12 h 57"/>
                <a:gd name="T64" fmla="*/ 90 w 123"/>
                <a:gd name="T65" fmla="*/ 12 h 57"/>
                <a:gd name="T66" fmla="*/ 86 w 123"/>
                <a:gd name="T67" fmla="*/ 21 h 57"/>
                <a:gd name="T68" fmla="*/ 94 w 123"/>
                <a:gd name="T69" fmla="*/ 21 h 57"/>
                <a:gd name="T70" fmla="*/ 90 w 123"/>
                <a:gd name="T71" fmla="*/ 29 h 57"/>
                <a:gd name="T72" fmla="*/ 94 w 123"/>
                <a:gd name="T73" fmla="*/ 33 h 57"/>
                <a:gd name="T74" fmla="*/ 90 w 123"/>
                <a:gd name="T75" fmla="*/ 33 h 57"/>
                <a:gd name="T76" fmla="*/ 90 w 123"/>
                <a:gd name="T77" fmla="*/ 37 h 57"/>
                <a:gd name="T78" fmla="*/ 94 w 123"/>
                <a:gd name="T79" fmla="*/ 33 h 57"/>
                <a:gd name="T80" fmla="*/ 94 w 123"/>
                <a:gd name="T81" fmla="*/ 37 h 57"/>
                <a:gd name="T82" fmla="*/ 90 w 123"/>
                <a:gd name="T83" fmla="*/ 37 h 57"/>
                <a:gd name="T84" fmla="*/ 94 w 123"/>
                <a:gd name="T85" fmla="*/ 41 h 57"/>
                <a:gd name="T86" fmla="*/ 90 w 123"/>
                <a:gd name="T87" fmla="*/ 45 h 57"/>
                <a:gd name="T88" fmla="*/ 102 w 123"/>
                <a:gd name="T89" fmla="*/ 45 h 57"/>
                <a:gd name="T90" fmla="*/ 106 w 123"/>
                <a:gd name="T91" fmla="*/ 53 h 57"/>
                <a:gd name="T92" fmla="*/ 102 w 123"/>
                <a:gd name="T93" fmla="*/ 57 h 57"/>
                <a:gd name="T94" fmla="*/ 110 w 123"/>
                <a:gd name="T95" fmla="*/ 57 h 57"/>
                <a:gd name="T96" fmla="*/ 118 w 123"/>
                <a:gd name="T97" fmla="*/ 53 h 57"/>
                <a:gd name="T98" fmla="*/ 123 w 123"/>
                <a:gd name="T99" fmla="*/ 37 h 5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23" h="57">
                  <a:moveTo>
                    <a:pt x="123" y="37"/>
                  </a:moveTo>
                  <a:lnTo>
                    <a:pt x="106" y="41"/>
                  </a:lnTo>
                  <a:lnTo>
                    <a:pt x="94" y="0"/>
                  </a:lnTo>
                  <a:lnTo>
                    <a:pt x="0" y="16"/>
                  </a:lnTo>
                  <a:lnTo>
                    <a:pt x="4" y="37"/>
                  </a:lnTo>
                  <a:lnTo>
                    <a:pt x="17" y="16"/>
                  </a:lnTo>
                  <a:lnTo>
                    <a:pt x="29" y="21"/>
                  </a:lnTo>
                  <a:lnTo>
                    <a:pt x="33" y="12"/>
                  </a:lnTo>
                  <a:lnTo>
                    <a:pt x="41" y="12"/>
                  </a:lnTo>
                  <a:lnTo>
                    <a:pt x="49" y="25"/>
                  </a:lnTo>
                  <a:lnTo>
                    <a:pt x="66" y="33"/>
                  </a:lnTo>
                  <a:lnTo>
                    <a:pt x="70" y="33"/>
                  </a:lnTo>
                  <a:lnTo>
                    <a:pt x="70" y="37"/>
                  </a:lnTo>
                  <a:lnTo>
                    <a:pt x="66" y="53"/>
                  </a:lnTo>
                  <a:lnTo>
                    <a:pt x="74" y="53"/>
                  </a:lnTo>
                  <a:lnTo>
                    <a:pt x="74" y="49"/>
                  </a:lnTo>
                  <a:lnTo>
                    <a:pt x="94" y="57"/>
                  </a:lnTo>
                  <a:lnTo>
                    <a:pt x="90" y="49"/>
                  </a:lnTo>
                  <a:lnTo>
                    <a:pt x="78" y="45"/>
                  </a:lnTo>
                  <a:lnTo>
                    <a:pt x="78" y="41"/>
                  </a:lnTo>
                  <a:lnTo>
                    <a:pt x="90" y="49"/>
                  </a:lnTo>
                  <a:lnTo>
                    <a:pt x="78" y="29"/>
                  </a:lnTo>
                  <a:lnTo>
                    <a:pt x="82" y="29"/>
                  </a:lnTo>
                  <a:lnTo>
                    <a:pt x="82" y="25"/>
                  </a:lnTo>
                  <a:lnTo>
                    <a:pt x="78" y="21"/>
                  </a:lnTo>
                  <a:lnTo>
                    <a:pt x="82" y="21"/>
                  </a:lnTo>
                  <a:lnTo>
                    <a:pt x="86" y="8"/>
                  </a:lnTo>
                  <a:lnTo>
                    <a:pt x="86" y="12"/>
                  </a:lnTo>
                  <a:lnTo>
                    <a:pt x="86" y="4"/>
                  </a:lnTo>
                  <a:lnTo>
                    <a:pt x="90" y="4"/>
                  </a:lnTo>
                  <a:lnTo>
                    <a:pt x="90" y="12"/>
                  </a:lnTo>
                  <a:lnTo>
                    <a:pt x="94" y="12"/>
                  </a:lnTo>
                  <a:lnTo>
                    <a:pt x="90" y="12"/>
                  </a:lnTo>
                  <a:lnTo>
                    <a:pt x="86" y="21"/>
                  </a:lnTo>
                  <a:lnTo>
                    <a:pt x="94" y="21"/>
                  </a:lnTo>
                  <a:lnTo>
                    <a:pt x="90" y="29"/>
                  </a:lnTo>
                  <a:lnTo>
                    <a:pt x="94" y="33"/>
                  </a:lnTo>
                  <a:lnTo>
                    <a:pt x="90" y="33"/>
                  </a:lnTo>
                  <a:lnTo>
                    <a:pt x="90" y="37"/>
                  </a:lnTo>
                  <a:lnTo>
                    <a:pt x="94" y="33"/>
                  </a:lnTo>
                  <a:lnTo>
                    <a:pt x="94" y="37"/>
                  </a:lnTo>
                  <a:lnTo>
                    <a:pt x="90" y="37"/>
                  </a:lnTo>
                  <a:lnTo>
                    <a:pt x="94" y="41"/>
                  </a:lnTo>
                  <a:lnTo>
                    <a:pt x="90" y="45"/>
                  </a:lnTo>
                  <a:lnTo>
                    <a:pt x="102" y="45"/>
                  </a:lnTo>
                  <a:lnTo>
                    <a:pt x="106" y="53"/>
                  </a:lnTo>
                  <a:lnTo>
                    <a:pt x="102" y="57"/>
                  </a:lnTo>
                  <a:lnTo>
                    <a:pt x="110" y="57"/>
                  </a:lnTo>
                  <a:lnTo>
                    <a:pt x="118" y="53"/>
                  </a:lnTo>
                  <a:lnTo>
                    <a:pt x="123" y="37"/>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063" name="Freeform 64"/>
            <p:cNvSpPr>
              <a:spLocks/>
            </p:cNvSpPr>
            <p:nvPr/>
          </p:nvSpPr>
          <p:spPr bwMode="auto">
            <a:xfrm>
              <a:off x="2666" y="1565"/>
              <a:ext cx="123" cy="57"/>
            </a:xfrm>
            <a:custGeom>
              <a:avLst/>
              <a:gdLst>
                <a:gd name="T0" fmla="*/ 123 w 123"/>
                <a:gd name="T1" fmla="*/ 37 h 57"/>
                <a:gd name="T2" fmla="*/ 106 w 123"/>
                <a:gd name="T3" fmla="*/ 41 h 57"/>
                <a:gd name="T4" fmla="*/ 94 w 123"/>
                <a:gd name="T5" fmla="*/ 0 h 57"/>
                <a:gd name="T6" fmla="*/ 0 w 123"/>
                <a:gd name="T7" fmla="*/ 16 h 57"/>
                <a:gd name="T8" fmla="*/ 4 w 123"/>
                <a:gd name="T9" fmla="*/ 37 h 57"/>
                <a:gd name="T10" fmla="*/ 17 w 123"/>
                <a:gd name="T11" fmla="*/ 16 h 57"/>
                <a:gd name="T12" fmla="*/ 29 w 123"/>
                <a:gd name="T13" fmla="*/ 21 h 57"/>
                <a:gd name="T14" fmla="*/ 33 w 123"/>
                <a:gd name="T15" fmla="*/ 12 h 57"/>
                <a:gd name="T16" fmla="*/ 41 w 123"/>
                <a:gd name="T17" fmla="*/ 12 h 57"/>
                <a:gd name="T18" fmla="*/ 49 w 123"/>
                <a:gd name="T19" fmla="*/ 25 h 57"/>
                <a:gd name="T20" fmla="*/ 66 w 123"/>
                <a:gd name="T21" fmla="*/ 33 h 57"/>
                <a:gd name="T22" fmla="*/ 70 w 123"/>
                <a:gd name="T23" fmla="*/ 33 h 57"/>
                <a:gd name="T24" fmla="*/ 70 w 123"/>
                <a:gd name="T25" fmla="*/ 37 h 57"/>
                <a:gd name="T26" fmla="*/ 66 w 123"/>
                <a:gd name="T27" fmla="*/ 53 h 57"/>
                <a:gd name="T28" fmla="*/ 74 w 123"/>
                <a:gd name="T29" fmla="*/ 53 h 57"/>
                <a:gd name="T30" fmla="*/ 74 w 123"/>
                <a:gd name="T31" fmla="*/ 49 h 57"/>
                <a:gd name="T32" fmla="*/ 94 w 123"/>
                <a:gd name="T33" fmla="*/ 57 h 57"/>
                <a:gd name="T34" fmla="*/ 90 w 123"/>
                <a:gd name="T35" fmla="*/ 49 h 57"/>
                <a:gd name="T36" fmla="*/ 78 w 123"/>
                <a:gd name="T37" fmla="*/ 45 h 57"/>
                <a:gd name="T38" fmla="*/ 78 w 123"/>
                <a:gd name="T39" fmla="*/ 41 h 57"/>
                <a:gd name="T40" fmla="*/ 90 w 123"/>
                <a:gd name="T41" fmla="*/ 49 h 57"/>
                <a:gd name="T42" fmla="*/ 78 w 123"/>
                <a:gd name="T43" fmla="*/ 29 h 57"/>
                <a:gd name="T44" fmla="*/ 82 w 123"/>
                <a:gd name="T45" fmla="*/ 29 h 57"/>
                <a:gd name="T46" fmla="*/ 82 w 123"/>
                <a:gd name="T47" fmla="*/ 25 h 57"/>
                <a:gd name="T48" fmla="*/ 78 w 123"/>
                <a:gd name="T49" fmla="*/ 21 h 57"/>
                <a:gd name="T50" fmla="*/ 82 w 123"/>
                <a:gd name="T51" fmla="*/ 21 h 57"/>
                <a:gd name="T52" fmla="*/ 86 w 123"/>
                <a:gd name="T53" fmla="*/ 8 h 57"/>
                <a:gd name="T54" fmla="*/ 86 w 123"/>
                <a:gd name="T55" fmla="*/ 12 h 57"/>
                <a:gd name="T56" fmla="*/ 86 w 123"/>
                <a:gd name="T57" fmla="*/ 4 h 57"/>
                <a:gd name="T58" fmla="*/ 90 w 123"/>
                <a:gd name="T59" fmla="*/ 4 h 57"/>
                <a:gd name="T60" fmla="*/ 90 w 123"/>
                <a:gd name="T61" fmla="*/ 12 h 57"/>
                <a:gd name="T62" fmla="*/ 94 w 123"/>
                <a:gd name="T63" fmla="*/ 12 h 57"/>
                <a:gd name="T64" fmla="*/ 90 w 123"/>
                <a:gd name="T65" fmla="*/ 12 h 57"/>
                <a:gd name="T66" fmla="*/ 86 w 123"/>
                <a:gd name="T67" fmla="*/ 21 h 57"/>
                <a:gd name="T68" fmla="*/ 94 w 123"/>
                <a:gd name="T69" fmla="*/ 21 h 57"/>
                <a:gd name="T70" fmla="*/ 90 w 123"/>
                <a:gd name="T71" fmla="*/ 29 h 57"/>
                <a:gd name="T72" fmla="*/ 94 w 123"/>
                <a:gd name="T73" fmla="*/ 33 h 57"/>
                <a:gd name="T74" fmla="*/ 90 w 123"/>
                <a:gd name="T75" fmla="*/ 33 h 57"/>
                <a:gd name="T76" fmla="*/ 90 w 123"/>
                <a:gd name="T77" fmla="*/ 37 h 57"/>
                <a:gd name="T78" fmla="*/ 94 w 123"/>
                <a:gd name="T79" fmla="*/ 33 h 57"/>
                <a:gd name="T80" fmla="*/ 94 w 123"/>
                <a:gd name="T81" fmla="*/ 37 h 57"/>
                <a:gd name="T82" fmla="*/ 90 w 123"/>
                <a:gd name="T83" fmla="*/ 37 h 57"/>
                <a:gd name="T84" fmla="*/ 94 w 123"/>
                <a:gd name="T85" fmla="*/ 41 h 57"/>
                <a:gd name="T86" fmla="*/ 90 w 123"/>
                <a:gd name="T87" fmla="*/ 45 h 57"/>
                <a:gd name="T88" fmla="*/ 102 w 123"/>
                <a:gd name="T89" fmla="*/ 45 h 57"/>
                <a:gd name="T90" fmla="*/ 106 w 123"/>
                <a:gd name="T91" fmla="*/ 53 h 57"/>
                <a:gd name="T92" fmla="*/ 102 w 123"/>
                <a:gd name="T93" fmla="*/ 57 h 57"/>
                <a:gd name="T94" fmla="*/ 110 w 123"/>
                <a:gd name="T95" fmla="*/ 57 h 57"/>
                <a:gd name="T96" fmla="*/ 118 w 123"/>
                <a:gd name="T97" fmla="*/ 53 h 57"/>
                <a:gd name="T98" fmla="*/ 123 w 123"/>
                <a:gd name="T99" fmla="*/ 37 h 57"/>
                <a:gd name="T100" fmla="*/ 123 w 123"/>
                <a:gd name="T101" fmla="*/ 41 h 5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23" h="57">
                  <a:moveTo>
                    <a:pt x="123" y="37"/>
                  </a:moveTo>
                  <a:lnTo>
                    <a:pt x="106" y="41"/>
                  </a:lnTo>
                  <a:lnTo>
                    <a:pt x="94" y="0"/>
                  </a:lnTo>
                  <a:lnTo>
                    <a:pt x="0" y="16"/>
                  </a:lnTo>
                  <a:lnTo>
                    <a:pt x="4" y="37"/>
                  </a:lnTo>
                  <a:lnTo>
                    <a:pt x="17" y="16"/>
                  </a:lnTo>
                  <a:lnTo>
                    <a:pt x="29" y="21"/>
                  </a:lnTo>
                  <a:lnTo>
                    <a:pt x="33" y="12"/>
                  </a:lnTo>
                  <a:lnTo>
                    <a:pt x="41" y="12"/>
                  </a:lnTo>
                  <a:lnTo>
                    <a:pt x="49" y="25"/>
                  </a:lnTo>
                  <a:lnTo>
                    <a:pt x="66" y="33"/>
                  </a:lnTo>
                  <a:lnTo>
                    <a:pt x="70" y="33"/>
                  </a:lnTo>
                  <a:lnTo>
                    <a:pt x="70" y="37"/>
                  </a:lnTo>
                  <a:lnTo>
                    <a:pt x="66" y="53"/>
                  </a:lnTo>
                  <a:lnTo>
                    <a:pt x="74" y="53"/>
                  </a:lnTo>
                  <a:lnTo>
                    <a:pt x="74" y="49"/>
                  </a:lnTo>
                  <a:lnTo>
                    <a:pt x="94" y="57"/>
                  </a:lnTo>
                  <a:lnTo>
                    <a:pt x="90" y="49"/>
                  </a:lnTo>
                  <a:lnTo>
                    <a:pt x="78" y="45"/>
                  </a:lnTo>
                  <a:lnTo>
                    <a:pt x="78" y="41"/>
                  </a:lnTo>
                  <a:lnTo>
                    <a:pt x="90" y="49"/>
                  </a:lnTo>
                  <a:lnTo>
                    <a:pt x="78" y="29"/>
                  </a:lnTo>
                  <a:lnTo>
                    <a:pt x="82" y="29"/>
                  </a:lnTo>
                  <a:lnTo>
                    <a:pt x="82" y="25"/>
                  </a:lnTo>
                  <a:lnTo>
                    <a:pt x="78" y="21"/>
                  </a:lnTo>
                  <a:lnTo>
                    <a:pt x="82" y="21"/>
                  </a:lnTo>
                  <a:lnTo>
                    <a:pt x="86" y="8"/>
                  </a:lnTo>
                  <a:lnTo>
                    <a:pt x="86" y="12"/>
                  </a:lnTo>
                  <a:lnTo>
                    <a:pt x="86" y="4"/>
                  </a:lnTo>
                  <a:lnTo>
                    <a:pt x="90" y="4"/>
                  </a:lnTo>
                  <a:lnTo>
                    <a:pt x="90" y="12"/>
                  </a:lnTo>
                  <a:lnTo>
                    <a:pt x="94" y="12"/>
                  </a:lnTo>
                  <a:lnTo>
                    <a:pt x="90" y="12"/>
                  </a:lnTo>
                  <a:lnTo>
                    <a:pt x="86" y="21"/>
                  </a:lnTo>
                  <a:lnTo>
                    <a:pt x="94" y="21"/>
                  </a:lnTo>
                  <a:lnTo>
                    <a:pt x="90" y="29"/>
                  </a:lnTo>
                  <a:lnTo>
                    <a:pt x="94" y="33"/>
                  </a:lnTo>
                  <a:lnTo>
                    <a:pt x="90" y="33"/>
                  </a:lnTo>
                  <a:lnTo>
                    <a:pt x="90" y="37"/>
                  </a:lnTo>
                  <a:lnTo>
                    <a:pt x="94" y="33"/>
                  </a:lnTo>
                  <a:lnTo>
                    <a:pt x="94" y="37"/>
                  </a:lnTo>
                  <a:lnTo>
                    <a:pt x="90" y="37"/>
                  </a:lnTo>
                  <a:lnTo>
                    <a:pt x="94" y="41"/>
                  </a:lnTo>
                  <a:lnTo>
                    <a:pt x="90" y="45"/>
                  </a:lnTo>
                  <a:lnTo>
                    <a:pt x="102" y="45"/>
                  </a:lnTo>
                  <a:lnTo>
                    <a:pt x="106" y="53"/>
                  </a:lnTo>
                  <a:lnTo>
                    <a:pt x="102" y="57"/>
                  </a:lnTo>
                  <a:lnTo>
                    <a:pt x="110" y="57"/>
                  </a:lnTo>
                  <a:lnTo>
                    <a:pt x="118" y="53"/>
                  </a:lnTo>
                  <a:lnTo>
                    <a:pt x="123" y="37"/>
                  </a:lnTo>
                  <a:lnTo>
                    <a:pt x="123" y="4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064" name="Freeform 65"/>
            <p:cNvSpPr>
              <a:spLocks/>
            </p:cNvSpPr>
            <p:nvPr/>
          </p:nvSpPr>
          <p:spPr bwMode="auto">
            <a:xfrm>
              <a:off x="2801" y="1431"/>
              <a:ext cx="89" cy="49"/>
            </a:xfrm>
            <a:custGeom>
              <a:avLst/>
              <a:gdLst>
                <a:gd name="T0" fmla="*/ 81 w 89"/>
                <a:gd name="T1" fmla="*/ 24 h 49"/>
                <a:gd name="T2" fmla="*/ 77 w 89"/>
                <a:gd name="T3" fmla="*/ 24 h 49"/>
                <a:gd name="T4" fmla="*/ 85 w 89"/>
                <a:gd name="T5" fmla="*/ 28 h 49"/>
                <a:gd name="T6" fmla="*/ 81 w 89"/>
                <a:gd name="T7" fmla="*/ 36 h 49"/>
                <a:gd name="T8" fmla="*/ 69 w 89"/>
                <a:gd name="T9" fmla="*/ 28 h 49"/>
                <a:gd name="T10" fmla="*/ 65 w 89"/>
                <a:gd name="T11" fmla="*/ 20 h 49"/>
                <a:gd name="T12" fmla="*/ 57 w 89"/>
                <a:gd name="T13" fmla="*/ 20 h 49"/>
                <a:gd name="T14" fmla="*/ 65 w 89"/>
                <a:gd name="T15" fmla="*/ 8 h 49"/>
                <a:gd name="T16" fmla="*/ 57 w 89"/>
                <a:gd name="T17" fmla="*/ 4 h 49"/>
                <a:gd name="T18" fmla="*/ 57 w 89"/>
                <a:gd name="T19" fmla="*/ 0 h 49"/>
                <a:gd name="T20" fmla="*/ 49 w 89"/>
                <a:gd name="T21" fmla="*/ 8 h 49"/>
                <a:gd name="T22" fmla="*/ 20 w 89"/>
                <a:gd name="T23" fmla="*/ 16 h 49"/>
                <a:gd name="T24" fmla="*/ 0 w 89"/>
                <a:gd name="T25" fmla="*/ 20 h 49"/>
                <a:gd name="T26" fmla="*/ 0 w 89"/>
                <a:gd name="T27" fmla="*/ 44 h 49"/>
                <a:gd name="T28" fmla="*/ 40 w 89"/>
                <a:gd name="T29" fmla="*/ 36 h 49"/>
                <a:gd name="T30" fmla="*/ 53 w 89"/>
                <a:gd name="T31" fmla="*/ 32 h 49"/>
                <a:gd name="T32" fmla="*/ 53 w 89"/>
                <a:gd name="T33" fmla="*/ 40 h 49"/>
                <a:gd name="T34" fmla="*/ 61 w 89"/>
                <a:gd name="T35" fmla="*/ 40 h 49"/>
                <a:gd name="T36" fmla="*/ 61 w 89"/>
                <a:gd name="T37" fmla="*/ 49 h 49"/>
                <a:gd name="T38" fmla="*/ 73 w 89"/>
                <a:gd name="T39" fmla="*/ 36 h 49"/>
                <a:gd name="T40" fmla="*/ 73 w 89"/>
                <a:gd name="T41" fmla="*/ 44 h 49"/>
                <a:gd name="T42" fmla="*/ 89 w 89"/>
                <a:gd name="T43" fmla="*/ 36 h 49"/>
                <a:gd name="T44" fmla="*/ 85 w 89"/>
                <a:gd name="T45" fmla="*/ 32 h 49"/>
                <a:gd name="T46" fmla="*/ 81 w 89"/>
                <a:gd name="T47" fmla="*/ 24 h 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9" h="49">
                  <a:moveTo>
                    <a:pt x="81" y="24"/>
                  </a:moveTo>
                  <a:lnTo>
                    <a:pt x="77" y="24"/>
                  </a:lnTo>
                  <a:lnTo>
                    <a:pt x="85" y="28"/>
                  </a:lnTo>
                  <a:lnTo>
                    <a:pt x="81" y="36"/>
                  </a:lnTo>
                  <a:lnTo>
                    <a:pt x="69" y="28"/>
                  </a:lnTo>
                  <a:lnTo>
                    <a:pt x="65" y="20"/>
                  </a:lnTo>
                  <a:lnTo>
                    <a:pt x="57" y="20"/>
                  </a:lnTo>
                  <a:lnTo>
                    <a:pt x="65" y="8"/>
                  </a:lnTo>
                  <a:lnTo>
                    <a:pt x="57" y="4"/>
                  </a:lnTo>
                  <a:lnTo>
                    <a:pt x="57" y="0"/>
                  </a:lnTo>
                  <a:lnTo>
                    <a:pt x="49" y="8"/>
                  </a:lnTo>
                  <a:lnTo>
                    <a:pt x="20" y="16"/>
                  </a:lnTo>
                  <a:lnTo>
                    <a:pt x="0" y="20"/>
                  </a:lnTo>
                  <a:lnTo>
                    <a:pt x="0" y="44"/>
                  </a:lnTo>
                  <a:lnTo>
                    <a:pt x="40" y="36"/>
                  </a:lnTo>
                  <a:lnTo>
                    <a:pt x="53" y="32"/>
                  </a:lnTo>
                  <a:lnTo>
                    <a:pt x="53" y="40"/>
                  </a:lnTo>
                  <a:lnTo>
                    <a:pt x="61" y="40"/>
                  </a:lnTo>
                  <a:lnTo>
                    <a:pt x="61" y="49"/>
                  </a:lnTo>
                  <a:lnTo>
                    <a:pt x="73" y="36"/>
                  </a:lnTo>
                  <a:lnTo>
                    <a:pt x="73" y="44"/>
                  </a:lnTo>
                  <a:lnTo>
                    <a:pt x="89" y="36"/>
                  </a:lnTo>
                  <a:lnTo>
                    <a:pt x="85" y="32"/>
                  </a:lnTo>
                  <a:lnTo>
                    <a:pt x="81" y="24"/>
                  </a:lnTo>
                  <a:close/>
                </a:path>
              </a:pathLst>
            </a:custGeom>
            <a:solidFill>
              <a:srgbClr val="FF4500"/>
            </a:solidFill>
            <a:ln w="6350">
              <a:solidFill>
                <a:srgbClr val="FF4500"/>
              </a:solidFill>
              <a:prstDash val="solid"/>
              <a:round/>
              <a:headEnd/>
              <a:tailEnd/>
            </a:ln>
          </p:spPr>
          <p:txBody>
            <a:bodyPr/>
            <a:lstStyle/>
            <a:p>
              <a:endParaRPr lang="en-US" dirty="0"/>
            </a:p>
          </p:txBody>
        </p:sp>
        <p:sp>
          <p:nvSpPr>
            <p:cNvPr id="106065" name="Freeform 66"/>
            <p:cNvSpPr>
              <a:spLocks/>
            </p:cNvSpPr>
            <p:nvPr/>
          </p:nvSpPr>
          <p:spPr bwMode="auto">
            <a:xfrm>
              <a:off x="2801" y="1431"/>
              <a:ext cx="89" cy="49"/>
            </a:xfrm>
            <a:custGeom>
              <a:avLst/>
              <a:gdLst>
                <a:gd name="T0" fmla="*/ 81 w 89"/>
                <a:gd name="T1" fmla="*/ 24 h 49"/>
                <a:gd name="T2" fmla="*/ 77 w 89"/>
                <a:gd name="T3" fmla="*/ 24 h 49"/>
                <a:gd name="T4" fmla="*/ 85 w 89"/>
                <a:gd name="T5" fmla="*/ 28 h 49"/>
                <a:gd name="T6" fmla="*/ 81 w 89"/>
                <a:gd name="T7" fmla="*/ 36 h 49"/>
                <a:gd name="T8" fmla="*/ 69 w 89"/>
                <a:gd name="T9" fmla="*/ 28 h 49"/>
                <a:gd name="T10" fmla="*/ 65 w 89"/>
                <a:gd name="T11" fmla="*/ 20 h 49"/>
                <a:gd name="T12" fmla="*/ 57 w 89"/>
                <a:gd name="T13" fmla="*/ 20 h 49"/>
                <a:gd name="T14" fmla="*/ 65 w 89"/>
                <a:gd name="T15" fmla="*/ 8 h 49"/>
                <a:gd name="T16" fmla="*/ 57 w 89"/>
                <a:gd name="T17" fmla="*/ 4 h 49"/>
                <a:gd name="T18" fmla="*/ 57 w 89"/>
                <a:gd name="T19" fmla="*/ 0 h 49"/>
                <a:gd name="T20" fmla="*/ 49 w 89"/>
                <a:gd name="T21" fmla="*/ 8 h 49"/>
                <a:gd name="T22" fmla="*/ 20 w 89"/>
                <a:gd name="T23" fmla="*/ 16 h 49"/>
                <a:gd name="T24" fmla="*/ 0 w 89"/>
                <a:gd name="T25" fmla="*/ 20 h 49"/>
                <a:gd name="T26" fmla="*/ 0 w 89"/>
                <a:gd name="T27" fmla="*/ 44 h 49"/>
                <a:gd name="T28" fmla="*/ 40 w 89"/>
                <a:gd name="T29" fmla="*/ 36 h 49"/>
                <a:gd name="T30" fmla="*/ 53 w 89"/>
                <a:gd name="T31" fmla="*/ 32 h 49"/>
                <a:gd name="T32" fmla="*/ 53 w 89"/>
                <a:gd name="T33" fmla="*/ 40 h 49"/>
                <a:gd name="T34" fmla="*/ 61 w 89"/>
                <a:gd name="T35" fmla="*/ 40 h 49"/>
                <a:gd name="T36" fmla="*/ 61 w 89"/>
                <a:gd name="T37" fmla="*/ 49 h 49"/>
                <a:gd name="T38" fmla="*/ 73 w 89"/>
                <a:gd name="T39" fmla="*/ 36 h 49"/>
                <a:gd name="T40" fmla="*/ 73 w 89"/>
                <a:gd name="T41" fmla="*/ 44 h 49"/>
                <a:gd name="T42" fmla="*/ 89 w 89"/>
                <a:gd name="T43" fmla="*/ 36 h 49"/>
                <a:gd name="T44" fmla="*/ 85 w 89"/>
                <a:gd name="T45" fmla="*/ 32 h 49"/>
                <a:gd name="T46" fmla="*/ 81 w 89"/>
                <a:gd name="T47" fmla="*/ 24 h 49"/>
                <a:gd name="T48" fmla="*/ 81 w 89"/>
                <a:gd name="T49" fmla="*/ 28 h 4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9" h="49">
                  <a:moveTo>
                    <a:pt x="81" y="24"/>
                  </a:moveTo>
                  <a:lnTo>
                    <a:pt x="77" y="24"/>
                  </a:lnTo>
                  <a:lnTo>
                    <a:pt x="85" y="28"/>
                  </a:lnTo>
                  <a:lnTo>
                    <a:pt x="81" y="36"/>
                  </a:lnTo>
                  <a:lnTo>
                    <a:pt x="69" y="28"/>
                  </a:lnTo>
                  <a:lnTo>
                    <a:pt x="65" y="20"/>
                  </a:lnTo>
                  <a:lnTo>
                    <a:pt x="57" y="20"/>
                  </a:lnTo>
                  <a:lnTo>
                    <a:pt x="65" y="8"/>
                  </a:lnTo>
                  <a:lnTo>
                    <a:pt x="57" y="4"/>
                  </a:lnTo>
                  <a:lnTo>
                    <a:pt x="57" y="0"/>
                  </a:lnTo>
                  <a:lnTo>
                    <a:pt x="49" y="8"/>
                  </a:lnTo>
                  <a:lnTo>
                    <a:pt x="20" y="16"/>
                  </a:lnTo>
                  <a:lnTo>
                    <a:pt x="0" y="20"/>
                  </a:lnTo>
                  <a:lnTo>
                    <a:pt x="0" y="44"/>
                  </a:lnTo>
                  <a:lnTo>
                    <a:pt x="40" y="36"/>
                  </a:lnTo>
                  <a:lnTo>
                    <a:pt x="53" y="32"/>
                  </a:lnTo>
                  <a:lnTo>
                    <a:pt x="53" y="40"/>
                  </a:lnTo>
                  <a:lnTo>
                    <a:pt x="61" y="40"/>
                  </a:lnTo>
                  <a:lnTo>
                    <a:pt x="61" y="49"/>
                  </a:lnTo>
                  <a:lnTo>
                    <a:pt x="73" y="36"/>
                  </a:lnTo>
                  <a:lnTo>
                    <a:pt x="73" y="44"/>
                  </a:lnTo>
                  <a:lnTo>
                    <a:pt x="89" y="36"/>
                  </a:lnTo>
                  <a:lnTo>
                    <a:pt x="85" y="32"/>
                  </a:lnTo>
                  <a:lnTo>
                    <a:pt x="81" y="24"/>
                  </a:lnTo>
                  <a:lnTo>
                    <a:pt x="81" y="2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066" name="Freeform 67"/>
            <p:cNvSpPr>
              <a:spLocks/>
            </p:cNvSpPr>
            <p:nvPr/>
          </p:nvSpPr>
          <p:spPr bwMode="auto">
            <a:xfrm>
              <a:off x="2369" y="1349"/>
              <a:ext cx="159" cy="78"/>
            </a:xfrm>
            <a:custGeom>
              <a:avLst/>
              <a:gdLst>
                <a:gd name="T0" fmla="*/ 147 w 159"/>
                <a:gd name="T1" fmla="*/ 33 h 78"/>
                <a:gd name="T2" fmla="*/ 147 w 159"/>
                <a:gd name="T3" fmla="*/ 25 h 78"/>
                <a:gd name="T4" fmla="*/ 130 w 159"/>
                <a:gd name="T5" fmla="*/ 25 h 78"/>
                <a:gd name="T6" fmla="*/ 130 w 159"/>
                <a:gd name="T7" fmla="*/ 16 h 78"/>
                <a:gd name="T8" fmla="*/ 102 w 159"/>
                <a:gd name="T9" fmla="*/ 25 h 78"/>
                <a:gd name="T10" fmla="*/ 90 w 159"/>
                <a:gd name="T11" fmla="*/ 33 h 78"/>
                <a:gd name="T12" fmla="*/ 73 w 159"/>
                <a:gd name="T13" fmla="*/ 33 h 78"/>
                <a:gd name="T14" fmla="*/ 61 w 159"/>
                <a:gd name="T15" fmla="*/ 20 h 78"/>
                <a:gd name="T16" fmla="*/ 53 w 159"/>
                <a:gd name="T17" fmla="*/ 16 h 78"/>
                <a:gd name="T18" fmla="*/ 49 w 159"/>
                <a:gd name="T19" fmla="*/ 25 h 78"/>
                <a:gd name="T20" fmla="*/ 53 w 159"/>
                <a:gd name="T21" fmla="*/ 8 h 78"/>
                <a:gd name="T22" fmla="*/ 61 w 159"/>
                <a:gd name="T23" fmla="*/ 0 h 78"/>
                <a:gd name="T24" fmla="*/ 57 w 159"/>
                <a:gd name="T25" fmla="*/ 0 h 78"/>
                <a:gd name="T26" fmla="*/ 33 w 159"/>
                <a:gd name="T27" fmla="*/ 16 h 78"/>
                <a:gd name="T28" fmla="*/ 0 w 159"/>
                <a:gd name="T29" fmla="*/ 33 h 78"/>
                <a:gd name="T30" fmla="*/ 12 w 159"/>
                <a:gd name="T31" fmla="*/ 41 h 78"/>
                <a:gd name="T32" fmla="*/ 57 w 159"/>
                <a:gd name="T33" fmla="*/ 53 h 78"/>
                <a:gd name="T34" fmla="*/ 57 w 159"/>
                <a:gd name="T35" fmla="*/ 57 h 78"/>
                <a:gd name="T36" fmla="*/ 65 w 159"/>
                <a:gd name="T37" fmla="*/ 61 h 78"/>
                <a:gd name="T38" fmla="*/ 65 w 159"/>
                <a:gd name="T39" fmla="*/ 69 h 78"/>
                <a:gd name="T40" fmla="*/ 69 w 159"/>
                <a:gd name="T41" fmla="*/ 69 h 78"/>
                <a:gd name="T42" fmla="*/ 73 w 159"/>
                <a:gd name="T43" fmla="*/ 78 h 78"/>
                <a:gd name="T44" fmla="*/ 86 w 159"/>
                <a:gd name="T45" fmla="*/ 49 h 78"/>
                <a:gd name="T46" fmla="*/ 86 w 159"/>
                <a:gd name="T47" fmla="*/ 57 h 78"/>
                <a:gd name="T48" fmla="*/ 94 w 159"/>
                <a:gd name="T49" fmla="*/ 49 h 78"/>
                <a:gd name="T50" fmla="*/ 94 w 159"/>
                <a:gd name="T51" fmla="*/ 61 h 78"/>
                <a:gd name="T52" fmla="*/ 102 w 159"/>
                <a:gd name="T53" fmla="*/ 49 h 78"/>
                <a:gd name="T54" fmla="*/ 114 w 159"/>
                <a:gd name="T55" fmla="*/ 45 h 78"/>
                <a:gd name="T56" fmla="*/ 118 w 159"/>
                <a:gd name="T57" fmla="*/ 41 h 78"/>
                <a:gd name="T58" fmla="*/ 139 w 159"/>
                <a:gd name="T59" fmla="*/ 49 h 78"/>
                <a:gd name="T60" fmla="*/ 139 w 159"/>
                <a:gd name="T61" fmla="*/ 41 h 78"/>
                <a:gd name="T62" fmla="*/ 159 w 159"/>
                <a:gd name="T63" fmla="*/ 41 h 78"/>
                <a:gd name="T64" fmla="*/ 147 w 159"/>
                <a:gd name="T65" fmla="*/ 33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59" h="78">
                  <a:moveTo>
                    <a:pt x="147" y="33"/>
                  </a:moveTo>
                  <a:lnTo>
                    <a:pt x="147" y="25"/>
                  </a:lnTo>
                  <a:lnTo>
                    <a:pt x="130" y="25"/>
                  </a:lnTo>
                  <a:lnTo>
                    <a:pt x="130" y="16"/>
                  </a:lnTo>
                  <a:lnTo>
                    <a:pt x="102" y="25"/>
                  </a:lnTo>
                  <a:lnTo>
                    <a:pt x="90" y="33"/>
                  </a:lnTo>
                  <a:lnTo>
                    <a:pt x="73" y="33"/>
                  </a:lnTo>
                  <a:lnTo>
                    <a:pt x="61" y="20"/>
                  </a:lnTo>
                  <a:lnTo>
                    <a:pt x="53" y="16"/>
                  </a:lnTo>
                  <a:lnTo>
                    <a:pt x="49" y="25"/>
                  </a:lnTo>
                  <a:lnTo>
                    <a:pt x="53" y="8"/>
                  </a:lnTo>
                  <a:lnTo>
                    <a:pt x="61" y="0"/>
                  </a:lnTo>
                  <a:lnTo>
                    <a:pt x="57" y="0"/>
                  </a:lnTo>
                  <a:lnTo>
                    <a:pt x="33" y="16"/>
                  </a:lnTo>
                  <a:lnTo>
                    <a:pt x="0" y="33"/>
                  </a:lnTo>
                  <a:lnTo>
                    <a:pt x="12" y="41"/>
                  </a:lnTo>
                  <a:lnTo>
                    <a:pt x="57" y="53"/>
                  </a:lnTo>
                  <a:lnTo>
                    <a:pt x="57" y="57"/>
                  </a:lnTo>
                  <a:lnTo>
                    <a:pt x="65" y="61"/>
                  </a:lnTo>
                  <a:lnTo>
                    <a:pt x="65" y="69"/>
                  </a:lnTo>
                  <a:lnTo>
                    <a:pt x="69" y="69"/>
                  </a:lnTo>
                  <a:lnTo>
                    <a:pt x="73" y="78"/>
                  </a:lnTo>
                  <a:lnTo>
                    <a:pt x="86" y="49"/>
                  </a:lnTo>
                  <a:lnTo>
                    <a:pt x="86" y="57"/>
                  </a:lnTo>
                  <a:lnTo>
                    <a:pt x="94" y="49"/>
                  </a:lnTo>
                  <a:lnTo>
                    <a:pt x="94" y="61"/>
                  </a:lnTo>
                  <a:lnTo>
                    <a:pt x="102" y="49"/>
                  </a:lnTo>
                  <a:lnTo>
                    <a:pt x="114" y="45"/>
                  </a:lnTo>
                  <a:lnTo>
                    <a:pt x="118" y="41"/>
                  </a:lnTo>
                  <a:lnTo>
                    <a:pt x="139" y="49"/>
                  </a:lnTo>
                  <a:lnTo>
                    <a:pt x="139" y="41"/>
                  </a:lnTo>
                  <a:lnTo>
                    <a:pt x="159" y="41"/>
                  </a:lnTo>
                  <a:lnTo>
                    <a:pt x="147" y="33"/>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067" name="Freeform 68"/>
            <p:cNvSpPr>
              <a:spLocks/>
            </p:cNvSpPr>
            <p:nvPr/>
          </p:nvSpPr>
          <p:spPr bwMode="auto">
            <a:xfrm>
              <a:off x="2369" y="1349"/>
              <a:ext cx="159" cy="78"/>
            </a:xfrm>
            <a:custGeom>
              <a:avLst/>
              <a:gdLst>
                <a:gd name="T0" fmla="*/ 147 w 159"/>
                <a:gd name="T1" fmla="*/ 33 h 78"/>
                <a:gd name="T2" fmla="*/ 147 w 159"/>
                <a:gd name="T3" fmla="*/ 25 h 78"/>
                <a:gd name="T4" fmla="*/ 130 w 159"/>
                <a:gd name="T5" fmla="*/ 25 h 78"/>
                <a:gd name="T6" fmla="*/ 130 w 159"/>
                <a:gd name="T7" fmla="*/ 16 h 78"/>
                <a:gd name="T8" fmla="*/ 102 w 159"/>
                <a:gd name="T9" fmla="*/ 25 h 78"/>
                <a:gd name="T10" fmla="*/ 90 w 159"/>
                <a:gd name="T11" fmla="*/ 33 h 78"/>
                <a:gd name="T12" fmla="*/ 73 w 159"/>
                <a:gd name="T13" fmla="*/ 33 h 78"/>
                <a:gd name="T14" fmla="*/ 61 w 159"/>
                <a:gd name="T15" fmla="*/ 20 h 78"/>
                <a:gd name="T16" fmla="*/ 53 w 159"/>
                <a:gd name="T17" fmla="*/ 16 h 78"/>
                <a:gd name="T18" fmla="*/ 49 w 159"/>
                <a:gd name="T19" fmla="*/ 25 h 78"/>
                <a:gd name="T20" fmla="*/ 53 w 159"/>
                <a:gd name="T21" fmla="*/ 8 h 78"/>
                <a:gd name="T22" fmla="*/ 61 w 159"/>
                <a:gd name="T23" fmla="*/ 0 h 78"/>
                <a:gd name="T24" fmla="*/ 57 w 159"/>
                <a:gd name="T25" fmla="*/ 0 h 78"/>
                <a:gd name="T26" fmla="*/ 33 w 159"/>
                <a:gd name="T27" fmla="*/ 16 h 78"/>
                <a:gd name="T28" fmla="*/ 0 w 159"/>
                <a:gd name="T29" fmla="*/ 33 h 78"/>
                <a:gd name="T30" fmla="*/ 12 w 159"/>
                <a:gd name="T31" fmla="*/ 41 h 78"/>
                <a:gd name="T32" fmla="*/ 57 w 159"/>
                <a:gd name="T33" fmla="*/ 53 h 78"/>
                <a:gd name="T34" fmla="*/ 57 w 159"/>
                <a:gd name="T35" fmla="*/ 57 h 78"/>
                <a:gd name="T36" fmla="*/ 65 w 159"/>
                <a:gd name="T37" fmla="*/ 61 h 78"/>
                <a:gd name="T38" fmla="*/ 65 w 159"/>
                <a:gd name="T39" fmla="*/ 69 h 78"/>
                <a:gd name="T40" fmla="*/ 69 w 159"/>
                <a:gd name="T41" fmla="*/ 69 h 78"/>
                <a:gd name="T42" fmla="*/ 73 w 159"/>
                <a:gd name="T43" fmla="*/ 78 h 78"/>
                <a:gd name="T44" fmla="*/ 86 w 159"/>
                <a:gd name="T45" fmla="*/ 49 h 78"/>
                <a:gd name="T46" fmla="*/ 86 w 159"/>
                <a:gd name="T47" fmla="*/ 57 h 78"/>
                <a:gd name="T48" fmla="*/ 94 w 159"/>
                <a:gd name="T49" fmla="*/ 49 h 78"/>
                <a:gd name="T50" fmla="*/ 94 w 159"/>
                <a:gd name="T51" fmla="*/ 61 h 78"/>
                <a:gd name="T52" fmla="*/ 102 w 159"/>
                <a:gd name="T53" fmla="*/ 49 h 78"/>
                <a:gd name="T54" fmla="*/ 114 w 159"/>
                <a:gd name="T55" fmla="*/ 45 h 78"/>
                <a:gd name="T56" fmla="*/ 118 w 159"/>
                <a:gd name="T57" fmla="*/ 41 h 78"/>
                <a:gd name="T58" fmla="*/ 139 w 159"/>
                <a:gd name="T59" fmla="*/ 49 h 78"/>
                <a:gd name="T60" fmla="*/ 139 w 159"/>
                <a:gd name="T61" fmla="*/ 41 h 78"/>
                <a:gd name="T62" fmla="*/ 159 w 159"/>
                <a:gd name="T63" fmla="*/ 41 h 78"/>
                <a:gd name="T64" fmla="*/ 147 w 159"/>
                <a:gd name="T65" fmla="*/ 33 h 78"/>
                <a:gd name="T66" fmla="*/ 147 w 159"/>
                <a:gd name="T67" fmla="*/ 37 h 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9" h="78">
                  <a:moveTo>
                    <a:pt x="147" y="33"/>
                  </a:moveTo>
                  <a:lnTo>
                    <a:pt x="147" y="25"/>
                  </a:lnTo>
                  <a:lnTo>
                    <a:pt x="130" y="25"/>
                  </a:lnTo>
                  <a:lnTo>
                    <a:pt x="130" y="16"/>
                  </a:lnTo>
                  <a:lnTo>
                    <a:pt x="102" y="25"/>
                  </a:lnTo>
                  <a:lnTo>
                    <a:pt x="90" y="33"/>
                  </a:lnTo>
                  <a:lnTo>
                    <a:pt x="73" y="33"/>
                  </a:lnTo>
                  <a:lnTo>
                    <a:pt x="61" y="20"/>
                  </a:lnTo>
                  <a:lnTo>
                    <a:pt x="53" y="16"/>
                  </a:lnTo>
                  <a:lnTo>
                    <a:pt x="49" y="25"/>
                  </a:lnTo>
                  <a:lnTo>
                    <a:pt x="53" y="8"/>
                  </a:lnTo>
                  <a:lnTo>
                    <a:pt x="61" y="0"/>
                  </a:lnTo>
                  <a:lnTo>
                    <a:pt x="57" y="0"/>
                  </a:lnTo>
                  <a:lnTo>
                    <a:pt x="33" y="16"/>
                  </a:lnTo>
                  <a:lnTo>
                    <a:pt x="0" y="33"/>
                  </a:lnTo>
                  <a:lnTo>
                    <a:pt x="12" y="41"/>
                  </a:lnTo>
                  <a:lnTo>
                    <a:pt x="57" y="53"/>
                  </a:lnTo>
                  <a:lnTo>
                    <a:pt x="57" y="57"/>
                  </a:lnTo>
                  <a:lnTo>
                    <a:pt x="65" y="61"/>
                  </a:lnTo>
                  <a:lnTo>
                    <a:pt x="65" y="69"/>
                  </a:lnTo>
                  <a:lnTo>
                    <a:pt x="69" y="69"/>
                  </a:lnTo>
                  <a:lnTo>
                    <a:pt x="73" y="78"/>
                  </a:lnTo>
                  <a:lnTo>
                    <a:pt x="86" y="49"/>
                  </a:lnTo>
                  <a:lnTo>
                    <a:pt x="86" y="57"/>
                  </a:lnTo>
                  <a:lnTo>
                    <a:pt x="94" y="49"/>
                  </a:lnTo>
                  <a:lnTo>
                    <a:pt x="94" y="61"/>
                  </a:lnTo>
                  <a:lnTo>
                    <a:pt x="102" y="49"/>
                  </a:lnTo>
                  <a:lnTo>
                    <a:pt x="114" y="45"/>
                  </a:lnTo>
                  <a:lnTo>
                    <a:pt x="118" y="41"/>
                  </a:lnTo>
                  <a:lnTo>
                    <a:pt x="139" y="49"/>
                  </a:lnTo>
                  <a:lnTo>
                    <a:pt x="139" y="41"/>
                  </a:lnTo>
                  <a:lnTo>
                    <a:pt x="159" y="41"/>
                  </a:lnTo>
                  <a:lnTo>
                    <a:pt x="147" y="33"/>
                  </a:lnTo>
                  <a:lnTo>
                    <a:pt x="147" y="3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068" name="Freeform 69"/>
            <p:cNvSpPr>
              <a:spLocks/>
            </p:cNvSpPr>
            <p:nvPr/>
          </p:nvSpPr>
          <p:spPr bwMode="auto">
            <a:xfrm>
              <a:off x="2471" y="1398"/>
              <a:ext cx="106" cy="143"/>
            </a:xfrm>
            <a:custGeom>
              <a:avLst/>
              <a:gdLst>
                <a:gd name="T0" fmla="*/ 102 w 106"/>
                <a:gd name="T1" fmla="*/ 98 h 143"/>
                <a:gd name="T2" fmla="*/ 102 w 106"/>
                <a:gd name="T3" fmla="*/ 102 h 143"/>
                <a:gd name="T4" fmla="*/ 102 w 106"/>
                <a:gd name="T5" fmla="*/ 98 h 143"/>
                <a:gd name="T6" fmla="*/ 98 w 106"/>
                <a:gd name="T7" fmla="*/ 98 h 143"/>
                <a:gd name="T8" fmla="*/ 85 w 106"/>
                <a:gd name="T9" fmla="*/ 130 h 143"/>
                <a:gd name="T10" fmla="*/ 49 w 106"/>
                <a:gd name="T11" fmla="*/ 139 h 143"/>
                <a:gd name="T12" fmla="*/ 0 w 106"/>
                <a:gd name="T13" fmla="*/ 143 h 143"/>
                <a:gd name="T14" fmla="*/ 12 w 106"/>
                <a:gd name="T15" fmla="*/ 110 h 143"/>
                <a:gd name="T16" fmla="*/ 0 w 106"/>
                <a:gd name="T17" fmla="*/ 77 h 143"/>
                <a:gd name="T18" fmla="*/ 4 w 106"/>
                <a:gd name="T19" fmla="*/ 41 h 143"/>
                <a:gd name="T20" fmla="*/ 20 w 106"/>
                <a:gd name="T21" fmla="*/ 20 h 143"/>
                <a:gd name="T22" fmla="*/ 20 w 106"/>
                <a:gd name="T23" fmla="*/ 37 h 143"/>
                <a:gd name="T24" fmla="*/ 24 w 106"/>
                <a:gd name="T25" fmla="*/ 16 h 143"/>
                <a:gd name="T26" fmla="*/ 32 w 106"/>
                <a:gd name="T27" fmla="*/ 12 h 143"/>
                <a:gd name="T28" fmla="*/ 28 w 106"/>
                <a:gd name="T29" fmla="*/ 12 h 143"/>
                <a:gd name="T30" fmla="*/ 32 w 106"/>
                <a:gd name="T31" fmla="*/ 4 h 143"/>
                <a:gd name="T32" fmla="*/ 37 w 106"/>
                <a:gd name="T33" fmla="*/ 0 h 143"/>
                <a:gd name="T34" fmla="*/ 69 w 106"/>
                <a:gd name="T35" fmla="*/ 12 h 143"/>
                <a:gd name="T36" fmla="*/ 73 w 106"/>
                <a:gd name="T37" fmla="*/ 20 h 143"/>
                <a:gd name="T38" fmla="*/ 69 w 106"/>
                <a:gd name="T39" fmla="*/ 20 h 143"/>
                <a:gd name="T40" fmla="*/ 77 w 106"/>
                <a:gd name="T41" fmla="*/ 33 h 143"/>
                <a:gd name="T42" fmla="*/ 77 w 106"/>
                <a:gd name="T43" fmla="*/ 45 h 143"/>
                <a:gd name="T44" fmla="*/ 65 w 106"/>
                <a:gd name="T45" fmla="*/ 57 h 143"/>
                <a:gd name="T46" fmla="*/ 65 w 106"/>
                <a:gd name="T47" fmla="*/ 69 h 143"/>
                <a:gd name="T48" fmla="*/ 69 w 106"/>
                <a:gd name="T49" fmla="*/ 69 h 143"/>
                <a:gd name="T50" fmla="*/ 77 w 106"/>
                <a:gd name="T51" fmla="*/ 57 h 143"/>
                <a:gd name="T52" fmla="*/ 85 w 106"/>
                <a:gd name="T53" fmla="*/ 53 h 143"/>
                <a:gd name="T54" fmla="*/ 94 w 106"/>
                <a:gd name="T55" fmla="*/ 57 h 143"/>
                <a:gd name="T56" fmla="*/ 106 w 106"/>
                <a:gd name="T57" fmla="*/ 86 h 143"/>
                <a:gd name="T58" fmla="*/ 102 w 106"/>
                <a:gd name="T59" fmla="*/ 98 h 14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06" h="143">
                  <a:moveTo>
                    <a:pt x="102" y="98"/>
                  </a:moveTo>
                  <a:lnTo>
                    <a:pt x="102" y="102"/>
                  </a:lnTo>
                  <a:lnTo>
                    <a:pt x="102" y="98"/>
                  </a:lnTo>
                  <a:lnTo>
                    <a:pt x="98" y="98"/>
                  </a:lnTo>
                  <a:lnTo>
                    <a:pt x="85" y="130"/>
                  </a:lnTo>
                  <a:lnTo>
                    <a:pt x="49" y="139"/>
                  </a:lnTo>
                  <a:lnTo>
                    <a:pt x="0" y="143"/>
                  </a:lnTo>
                  <a:lnTo>
                    <a:pt x="12" y="110"/>
                  </a:lnTo>
                  <a:lnTo>
                    <a:pt x="0" y="77"/>
                  </a:lnTo>
                  <a:lnTo>
                    <a:pt x="4" y="41"/>
                  </a:lnTo>
                  <a:lnTo>
                    <a:pt x="20" y="20"/>
                  </a:lnTo>
                  <a:lnTo>
                    <a:pt x="20" y="37"/>
                  </a:lnTo>
                  <a:lnTo>
                    <a:pt x="24" y="16"/>
                  </a:lnTo>
                  <a:lnTo>
                    <a:pt x="32" y="12"/>
                  </a:lnTo>
                  <a:lnTo>
                    <a:pt x="28" y="12"/>
                  </a:lnTo>
                  <a:lnTo>
                    <a:pt x="32" y="4"/>
                  </a:lnTo>
                  <a:lnTo>
                    <a:pt x="37" y="0"/>
                  </a:lnTo>
                  <a:lnTo>
                    <a:pt x="69" y="12"/>
                  </a:lnTo>
                  <a:lnTo>
                    <a:pt x="73" y="20"/>
                  </a:lnTo>
                  <a:lnTo>
                    <a:pt x="69" y="20"/>
                  </a:lnTo>
                  <a:lnTo>
                    <a:pt x="77" y="33"/>
                  </a:lnTo>
                  <a:lnTo>
                    <a:pt x="77" y="45"/>
                  </a:lnTo>
                  <a:lnTo>
                    <a:pt x="65" y="57"/>
                  </a:lnTo>
                  <a:lnTo>
                    <a:pt x="65" y="69"/>
                  </a:lnTo>
                  <a:lnTo>
                    <a:pt x="69" y="69"/>
                  </a:lnTo>
                  <a:lnTo>
                    <a:pt x="77" y="57"/>
                  </a:lnTo>
                  <a:lnTo>
                    <a:pt x="85" y="53"/>
                  </a:lnTo>
                  <a:lnTo>
                    <a:pt x="94" y="57"/>
                  </a:lnTo>
                  <a:lnTo>
                    <a:pt x="106" y="86"/>
                  </a:lnTo>
                  <a:lnTo>
                    <a:pt x="102" y="98"/>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069" name="Freeform 70"/>
            <p:cNvSpPr>
              <a:spLocks/>
            </p:cNvSpPr>
            <p:nvPr/>
          </p:nvSpPr>
          <p:spPr bwMode="auto">
            <a:xfrm>
              <a:off x="2471" y="1398"/>
              <a:ext cx="106" cy="143"/>
            </a:xfrm>
            <a:custGeom>
              <a:avLst/>
              <a:gdLst>
                <a:gd name="T0" fmla="*/ 102 w 106"/>
                <a:gd name="T1" fmla="*/ 98 h 143"/>
                <a:gd name="T2" fmla="*/ 102 w 106"/>
                <a:gd name="T3" fmla="*/ 102 h 143"/>
                <a:gd name="T4" fmla="*/ 102 w 106"/>
                <a:gd name="T5" fmla="*/ 98 h 143"/>
                <a:gd name="T6" fmla="*/ 98 w 106"/>
                <a:gd name="T7" fmla="*/ 98 h 143"/>
                <a:gd name="T8" fmla="*/ 85 w 106"/>
                <a:gd name="T9" fmla="*/ 130 h 143"/>
                <a:gd name="T10" fmla="*/ 49 w 106"/>
                <a:gd name="T11" fmla="*/ 139 h 143"/>
                <a:gd name="T12" fmla="*/ 0 w 106"/>
                <a:gd name="T13" fmla="*/ 143 h 143"/>
                <a:gd name="T14" fmla="*/ 12 w 106"/>
                <a:gd name="T15" fmla="*/ 110 h 143"/>
                <a:gd name="T16" fmla="*/ 0 w 106"/>
                <a:gd name="T17" fmla="*/ 77 h 143"/>
                <a:gd name="T18" fmla="*/ 4 w 106"/>
                <a:gd name="T19" fmla="*/ 41 h 143"/>
                <a:gd name="T20" fmla="*/ 20 w 106"/>
                <a:gd name="T21" fmla="*/ 20 h 143"/>
                <a:gd name="T22" fmla="*/ 20 w 106"/>
                <a:gd name="T23" fmla="*/ 37 h 143"/>
                <a:gd name="T24" fmla="*/ 24 w 106"/>
                <a:gd name="T25" fmla="*/ 16 h 143"/>
                <a:gd name="T26" fmla="*/ 32 w 106"/>
                <a:gd name="T27" fmla="*/ 12 h 143"/>
                <a:gd name="T28" fmla="*/ 28 w 106"/>
                <a:gd name="T29" fmla="*/ 12 h 143"/>
                <a:gd name="T30" fmla="*/ 32 w 106"/>
                <a:gd name="T31" fmla="*/ 4 h 143"/>
                <a:gd name="T32" fmla="*/ 37 w 106"/>
                <a:gd name="T33" fmla="*/ 0 h 143"/>
                <a:gd name="T34" fmla="*/ 69 w 106"/>
                <a:gd name="T35" fmla="*/ 12 h 143"/>
                <a:gd name="T36" fmla="*/ 73 w 106"/>
                <a:gd name="T37" fmla="*/ 20 h 143"/>
                <a:gd name="T38" fmla="*/ 69 w 106"/>
                <a:gd name="T39" fmla="*/ 20 h 143"/>
                <a:gd name="T40" fmla="*/ 77 w 106"/>
                <a:gd name="T41" fmla="*/ 33 h 143"/>
                <a:gd name="T42" fmla="*/ 77 w 106"/>
                <a:gd name="T43" fmla="*/ 45 h 143"/>
                <a:gd name="T44" fmla="*/ 65 w 106"/>
                <a:gd name="T45" fmla="*/ 57 h 143"/>
                <a:gd name="T46" fmla="*/ 65 w 106"/>
                <a:gd name="T47" fmla="*/ 69 h 143"/>
                <a:gd name="T48" fmla="*/ 69 w 106"/>
                <a:gd name="T49" fmla="*/ 69 h 143"/>
                <a:gd name="T50" fmla="*/ 77 w 106"/>
                <a:gd name="T51" fmla="*/ 57 h 143"/>
                <a:gd name="T52" fmla="*/ 85 w 106"/>
                <a:gd name="T53" fmla="*/ 53 h 143"/>
                <a:gd name="T54" fmla="*/ 94 w 106"/>
                <a:gd name="T55" fmla="*/ 57 h 143"/>
                <a:gd name="T56" fmla="*/ 106 w 106"/>
                <a:gd name="T57" fmla="*/ 86 h 143"/>
                <a:gd name="T58" fmla="*/ 102 w 106"/>
                <a:gd name="T59" fmla="*/ 98 h 143"/>
                <a:gd name="T60" fmla="*/ 102 w 106"/>
                <a:gd name="T61" fmla="*/ 102 h 14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6" h="143">
                  <a:moveTo>
                    <a:pt x="102" y="98"/>
                  </a:moveTo>
                  <a:lnTo>
                    <a:pt x="102" y="102"/>
                  </a:lnTo>
                  <a:lnTo>
                    <a:pt x="102" y="98"/>
                  </a:lnTo>
                  <a:lnTo>
                    <a:pt x="98" y="98"/>
                  </a:lnTo>
                  <a:lnTo>
                    <a:pt x="85" y="130"/>
                  </a:lnTo>
                  <a:lnTo>
                    <a:pt x="49" y="139"/>
                  </a:lnTo>
                  <a:lnTo>
                    <a:pt x="0" y="143"/>
                  </a:lnTo>
                  <a:lnTo>
                    <a:pt x="12" y="110"/>
                  </a:lnTo>
                  <a:lnTo>
                    <a:pt x="0" y="77"/>
                  </a:lnTo>
                  <a:lnTo>
                    <a:pt x="4" y="41"/>
                  </a:lnTo>
                  <a:lnTo>
                    <a:pt x="20" y="20"/>
                  </a:lnTo>
                  <a:lnTo>
                    <a:pt x="20" y="37"/>
                  </a:lnTo>
                  <a:lnTo>
                    <a:pt x="24" y="16"/>
                  </a:lnTo>
                  <a:lnTo>
                    <a:pt x="32" y="12"/>
                  </a:lnTo>
                  <a:lnTo>
                    <a:pt x="28" y="12"/>
                  </a:lnTo>
                  <a:lnTo>
                    <a:pt x="32" y="4"/>
                  </a:lnTo>
                  <a:lnTo>
                    <a:pt x="37" y="0"/>
                  </a:lnTo>
                  <a:lnTo>
                    <a:pt x="69" y="12"/>
                  </a:lnTo>
                  <a:lnTo>
                    <a:pt x="73" y="20"/>
                  </a:lnTo>
                  <a:lnTo>
                    <a:pt x="69" y="20"/>
                  </a:lnTo>
                  <a:lnTo>
                    <a:pt x="77" y="33"/>
                  </a:lnTo>
                  <a:lnTo>
                    <a:pt x="77" y="45"/>
                  </a:lnTo>
                  <a:lnTo>
                    <a:pt x="65" y="57"/>
                  </a:lnTo>
                  <a:lnTo>
                    <a:pt x="65" y="69"/>
                  </a:lnTo>
                  <a:lnTo>
                    <a:pt x="69" y="69"/>
                  </a:lnTo>
                  <a:lnTo>
                    <a:pt x="77" y="57"/>
                  </a:lnTo>
                  <a:lnTo>
                    <a:pt x="85" y="53"/>
                  </a:lnTo>
                  <a:lnTo>
                    <a:pt x="94" y="57"/>
                  </a:lnTo>
                  <a:lnTo>
                    <a:pt x="106" y="86"/>
                  </a:lnTo>
                  <a:lnTo>
                    <a:pt x="102" y="98"/>
                  </a:lnTo>
                  <a:lnTo>
                    <a:pt x="102" y="10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070" name="Freeform 71"/>
            <p:cNvSpPr>
              <a:spLocks/>
            </p:cNvSpPr>
            <p:nvPr/>
          </p:nvSpPr>
          <p:spPr bwMode="auto">
            <a:xfrm>
              <a:off x="2210" y="1292"/>
              <a:ext cx="179" cy="200"/>
            </a:xfrm>
            <a:custGeom>
              <a:avLst/>
              <a:gdLst>
                <a:gd name="T0" fmla="*/ 151 w 179"/>
                <a:gd name="T1" fmla="*/ 57 h 200"/>
                <a:gd name="T2" fmla="*/ 122 w 179"/>
                <a:gd name="T3" fmla="*/ 86 h 200"/>
                <a:gd name="T4" fmla="*/ 122 w 179"/>
                <a:gd name="T5" fmla="*/ 90 h 200"/>
                <a:gd name="T6" fmla="*/ 118 w 179"/>
                <a:gd name="T7" fmla="*/ 90 h 200"/>
                <a:gd name="T8" fmla="*/ 118 w 179"/>
                <a:gd name="T9" fmla="*/ 110 h 200"/>
                <a:gd name="T10" fmla="*/ 102 w 179"/>
                <a:gd name="T11" fmla="*/ 122 h 200"/>
                <a:gd name="T12" fmla="*/ 110 w 179"/>
                <a:gd name="T13" fmla="*/ 130 h 200"/>
                <a:gd name="T14" fmla="*/ 106 w 179"/>
                <a:gd name="T15" fmla="*/ 139 h 200"/>
                <a:gd name="T16" fmla="*/ 106 w 179"/>
                <a:gd name="T17" fmla="*/ 155 h 200"/>
                <a:gd name="T18" fmla="*/ 143 w 179"/>
                <a:gd name="T19" fmla="*/ 179 h 200"/>
                <a:gd name="T20" fmla="*/ 147 w 179"/>
                <a:gd name="T21" fmla="*/ 196 h 200"/>
                <a:gd name="T22" fmla="*/ 17 w 179"/>
                <a:gd name="T23" fmla="*/ 200 h 200"/>
                <a:gd name="T24" fmla="*/ 17 w 179"/>
                <a:gd name="T25" fmla="*/ 139 h 200"/>
                <a:gd name="T26" fmla="*/ 8 w 179"/>
                <a:gd name="T27" fmla="*/ 126 h 200"/>
                <a:gd name="T28" fmla="*/ 17 w 179"/>
                <a:gd name="T29" fmla="*/ 114 h 200"/>
                <a:gd name="T30" fmla="*/ 0 w 179"/>
                <a:gd name="T31" fmla="*/ 12 h 200"/>
                <a:gd name="T32" fmla="*/ 49 w 179"/>
                <a:gd name="T33" fmla="*/ 12 h 200"/>
                <a:gd name="T34" fmla="*/ 49 w 179"/>
                <a:gd name="T35" fmla="*/ 0 h 200"/>
                <a:gd name="T36" fmla="*/ 53 w 179"/>
                <a:gd name="T37" fmla="*/ 0 h 200"/>
                <a:gd name="T38" fmla="*/ 61 w 179"/>
                <a:gd name="T39" fmla="*/ 20 h 200"/>
                <a:gd name="T40" fmla="*/ 78 w 179"/>
                <a:gd name="T41" fmla="*/ 24 h 200"/>
                <a:gd name="T42" fmla="*/ 82 w 179"/>
                <a:gd name="T43" fmla="*/ 29 h 200"/>
                <a:gd name="T44" fmla="*/ 98 w 179"/>
                <a:gd name="T45" fmla="*/ 24 h 200"/>
                <a:gd name="T46" fmla="*/ 106 w 179"/>
                <a:gd name="T47" fmla="*/ 29 h 200"/>
                <a:gd name="T48" fmla="*/ 114 w 179"/>
                <a:gd name="T49" fmla="*/ 37 h 200"/>
                <a:gd name="T50" fmla="*/ 118 w 179"/>
                <a:gd name="T51" fmla="*/ 33 h 200"/>
                <a:gd name="T52" fmla="*/ 131 w 179"/>
                <a:gd name="T53" fmla="*/ 45 h 200"/>
                <a:gd name="T54" fmla="*/ 147 w 179"/>
                <a:gd name="T55" fmla="*/ 37 h 200"/>
                <a:gd name="T56" fmla="*/ 151 w 179"/>
                <a:gd name="T57" fmla="*/ 41 h 200"/>
                <a:gd name="T58" fmla="*/ 179 w 179"/>
                <a:gd name="T59" fmla="*/ 41 h 200"/>
                <a:gd name="T60" fmla="*/ 151 w 179"/>
                <a:gd name="T61" fmla="*/ 57 h 2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79" h="200">
                  <a:moveTo>
                    <a:pt x="151" y="57"/>
                  </a:moveTo>
                  <a:lnTo>
                    <a:pt x="122" y="86"/>
                  </a:lnTo>
                  <a:lnTo>
                    <a:pt x="122" y="90"/>
                  </a:lnTo>
                  <a:lnTo>
                    <a:pt x="118" y="90"/>
                  </a:lnTo>
                  <a:lnTo>
                    <a:pt x="118" y="110"/>
                  </a:lnTo>
                  <a:lnTo>
                    <a:pt x="102" y="122"/>
                  </a:lnTo>
                  <a:lnTo>
                    <a:pt x="110" y="130"/>
                  </a:lnTo>
                  <a:lnTo>
                    <a:pt x="106" y="139"/>
                  </a:lnTo>
                  <a:lnTo>
                    <a:pt x="106" y="155"/>
                  </a:lnTo>
                  <a:lnTo>
                    <a:pt x="143" y="179"/>
                  </a:lnTo>
                  <a:lnTo>
                    <a:pt x="147" y="196"/>
                  </a:lnTo>
                  <a:lnTo>
                    <a:pt x="17" y="200"/>
                  </a:lnTo>
                  <a:lnTo>
                    <a:pt x="17" y="139"/>
                  </a:lnTo>
                  <a:lnTo>
                    <a:pt x="8" y="126"/>
                  </a:lnTo>
                  <a:lnTo>
                    <a:pt x="17" y="114"/>
                  </a:lnTo>
                  <a:lnTo>
                    <a:pt x="0" y="12"/>
                  </a:lnTo>
                  <a:lnTo>
                    <a:pt x="49" y="12"/>
                  </a:lnTo>
                  <a:lnTo>
                    <a:pt x="49" y="0"/>
                  </a:lnTo>
                  <a:lnTo>
                    <a:pt x="53" y="0"/>
                  </a:lnTo>
                  <a:lnTo>
                    <a:pt x="61" y="20"/>
                  </a:lnTo>
                  <a:lnTo>
                    <a:pt x="78" y="24"/>
                  </a:lnTo>
                  <a:lnTo>
                    <a:pt x="82" y="29"/>
                  </a:lnTo>
                  <a:lnTo>
                    <a:pt x="98" y="24"/>
                  </a:lnTo>
                  <a:lnTo>
                    <a:pt x="106" y="29"/>
                  </a:lnTo>
                  <a:lnTo>
                    <a:pt x="114" y="37"/>
                  </a:lnTo>
                  <a:lnTo>
                    <a:pt x="118" y="33"/>
                  </a:lnTo>
                  <a:lnTo>
                    <a:pt x="131" y="45"/>
                  </a:lnTo>
                  <a:lnTo>
                    <a:pt x="147" y="37"/>
                  </a:lnTo>
                  <a:lnTo>
                    <a:pt x="151" y="41"/>
                  </a:lnTo>
                  <a:lnTo>
                    <a:pt x="179" y="41"/>
                  </a:lnTo>
                  <a:lnTo>
                    <a:pt x="151" y="57"/>
                  </a:lnTo>
                  <a:close/>
                </a:path>
              </a:pathLst>
            </a:custGeom>
            <a:solidFill>
              <a:srgbClr val="FF4500"/>
            </a:solidFill>
            <a:ln w="6350">
              <a:solidFill>
                <a:srgbClr val="FF4500"/>
              </a:solidFill>
              <a:prstDash val="solid"/>
              <a:round/>
              <a:headEnd/>
              <a:tailEnd/>
            </a:ln>
          </p:spPr>
          <p:txBody>
            <a:bodyPr/>
            <a:lstStyle/>
            <a:p>
              <a:endParaRPr lang="en-US" dirty="0"/>
            </a:p>
          </p:txBody>
        </p:sp>
        <p:sp>
          <p:nvSpPr>
            <p:cNvPr id="106071" name="Freeform 72"/>
            <p:cNvSpPr>
              <a:spLocks/>
            </p:cNvSpPr>
            <p:nvPr/>
          </p:nvSpPr>
          <p:spPr bwMode="auto">
            <a:xfrm>
              <a:off x="2210" y="1292"/>
              <a:ext cx="179" cy="200"/>
            </a:xfrm>
            <a:custGeom>
              <a:avLst/>
              <a:gdLst>
                <a:gd name="T0" fmla="*/ 151 w 179"/>
                <a:gd name="T1" fmla="*/ 57 h 200"/>
                <a:gd name="T2" fmla="*/ 122 w 179"/>
                <a:gd name="T3" fmla="*/ 86 h 200"/>
                <a:gd name="T4" fmla="*/ 122 w 179"/>
                <a:gd name="T5" fmla="*/ 90 h 200"/>
                <a:gd name="T6" fmla="*/ 118 w 179"/>
                <a:gd name="T7" fmla="*/ 90 h 200"/>
                <a:gd name="T8" fmla="*/ 118 w 179"/>
                <a:gd name="T9" fmla="*/ 110 h 200"/>
                <a:gd name="T10" fmla="*/ 102 w 179"/>
                <a:gd name="T11" fmla="*/ 122 h 200"/>
                <a:gd name="T12" fmla="*/ 110 w 179"/>
                <a:gd name="T13" fmla="*/ 130 h 200"/>
                <a:gd name="T14" fmla="*/ 106 w 179"/>
                <a:gd name="T15" fmla="*/ 139 h 200"/>
                <a:gd name="T16" fmla="*/ 106 w 179"/>
                <a:gd name="T17" fmla="*/ 155 h 200"/>
                <a:gd name="T18" fmla="*/ 143 w 179"/>
                <a:gd name="T19" fmla="*/ 179 h 200"/>
                <a:gd name="T20" fmla="*/ 147 w 179"/>
                <a:gd name="T21" fmla="*/ 196 h 200"/>
                <a:gd name="T22" fmla="*/ 17 w 179"/>
                <a:gd name="T23" fmla="*/ 200 h 200"/>
                <a:gd name="T24" fmla="*/ 17 w 179"/>
                <a:gd name="T25" fmla="*/ 139 h 200"/>
                <a:gd name="T26" fmla="*/ 8 w 179"/>
                <a:gd name="T27" fmla="*/ 126 h 200"/>
                <a:gd name="T28" fmla="*/ 17 w 179"/>
                <a:gd name="T29" fmla="*/ 114 h 200"/>
                <a:gd name="T30" fmla="*/ 0 w 179"/>
                <a:gd name="T31" fmla="*/ 12 h 200"/>
                <a:gd name="T32" fmla="*/ 49 w 179"/>
                <a:gd name="T33" fmla="*/ 12 h 200"/>
                <a:gd name="T34" fmla="*/ 49 w 179"/>
                <a:gd name="T35" fmla="*/ 0 h 200"/>
                <a:gd name="T36" fmla="*/ 53 w 179"/>
                <a:gd name="T37" fmla="*/ 0 h 200"/>
                <a:gd name="T38" fmla="*/ 61 w 179"/>
                <a:gd name="T39" fmla="*/ 20 h 200"/>
                <a:gd name="T40" fmla="*/ 78 w 179"/>
                <a:gd name="T41" fmla="*/ 24 h 200"/>
                <a:gd name="T42" fmla="*/ 82 w 179"/>
                <a:gd name="T43" fmla="*/ 29 h 200"/>
                <a:gd name="T44" fmla="*/ 98 w 179"/>
                <a:gd name="T45" fmla="*/ 24 h 200"/>
                <a:gd name="T46" fmla="*/ 106 w 179"/>
                <a:gd name="T47" fmla="*/ 29 h 200"/>
                <a:gd name="T48" fmla="*/ 114 w 179"/>
                <a:gd name="T49" fmla="*/ 37 h 200"/>
                <a:gd name="T50" fmla="*/ 118 w 179"/>
                <a:gd name="T51" fmla="*/ 33 h 200"/>
                <a:gd name="T52" fmla="*/ 131 w 179"/>
                <a:gd name="T53" fmla="*/ 45 h 200"/>
                <a:gd name="T54" fmla="*/ 147 w 179"/>
                <a:gd name="T55" fmla="*/ 37 h 200"/>
                <a:gd name="T56" fmla="*/ 151 w 179"/>
                <a:gd name="T57" fmla="*/ 41 h 200"/>
                <a:gd name="T58" fmla="*/ 179 w 179"/>
                <a:gd name="T59" fmla="*/ 41 h 200"/>
                <a:gd name="T60" fmla="*/ 151 w 179"/>
                <a:gd name="T61" fmla="*/ 57 h 200"/>
                <a:gd name="T62" fmla="*/ 151 w 179"/>
                <a:gd name="T63" fmla="*/ 61 h 2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79" h="200">
                  <a:moveTo>
                    <a:pt x="151" y="57"/>
                  </a:moveTo>
                  <a:lnTo>
                    <a:pt x="122" y="86"/>
                  </a:lnTo>
                  <a:lnTo>
                    <a:pt x="122" y="90"/>
                  </a:lnTo>
                  <a:lnTo>
                    <a:pt x="118" y="90"/>
                  </a:lnTo>
                  <a:lnTo>
                    <a:pt x="118" y="110"/>
                  </a:lnTo>
                  <a:lnTo>
                    <a:pt x="102" y="122"/>
                  </a:lnTo>
                  <a:lnTo>
                    <a:pt x="110" y="130"/>
                  </a:lnTo>
                  <a:lnTo>
                    <a:pt x="106" y="139"/>
                  </a:lnTo>
                  <a:lnTo>
                    <a:pt x="106" y="155"/>
                  </a:lnTo>
                  <a:lnTo>
                    <a:pt x="143" y="179"/>
                  </a:lnTo>
                  <a:lnTo>
                    <a:pt x="147" y="196"/>
                  </a:lnTo>
                  <a:lnTo>
                    <a:pt x="17" y="200"/>
                  </a:lnTo>
                  <a:lnTo>
                    <a:pt x="17" y="139"/>
                  </a:lnTo>
                  <a:lnTo>
                    <a:pt x="8" y="126"/>
                  </a:lnTo>
                  <a:lnTo>
                    <a:pt x="17" y="114"/>
                  </a:lnTo>
                  <a:lnTo>
                    <a:pt x="0" y="12"/>
                  </a:lnTo>
                  <a:lnTo>
                    <a:pt x="49" y="12"/>
                  </a:lnTo>
                  <a:lnTo>
                    <a:pt x="49" y="0"/>
                  </a:lnTo>
                  <a:lnTo>
                    <a:pt x="53" y="0"/>
                  </a:lnTo>
                  <a:lnTo>
                    <a:pt x="61" y="20"/>
                  </a:lnTo>
                  <a:lnTo>
                    <a:pt x="78" y="24"/>
                  </a:lnTo>
                  <a:lnTo>
                    <a:pt x="82" y="29"/>
                  </a:lnTo>
                  <a:lnTo>
                    <a:pt x="98" y="24"/>
                  </a:lnTo>
                  <a:lnTo>
                    <a:pt x="106" y="29"/>
                  </a:lnTo>
                  <a:lnTo>
                    <a:pt x="114" y="37"/>
                  </a:lnTo>
                  <a:lnTo>
                    <a:pt x="118" y="33"/>
                  </a:lnTo>
                  <a:lnTo>
                    <a:pt x="131" y="45"/>
                  </a:lnTo>
                  <a:lnTo>
                    <a:pt x="147" y="37"/>
                  </a:lnTo>
                  <a:lnTo>
                    <a:pt x="151" y="41"/>
                  </a:lnTo>
                  <a:lnTo>
                    <a:pt x="179" y="41"/>
                  </a:lnTo>
                  <a:lnTo>
                    <a:pt x="151" y="57"/>
                  </a:lnTo>
                  <a:lnTo>
                    <a:pt x="151" y="6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072" name="Freeform 73"/>
            <p:cNvSpPr>
              <a:spLocks/>
            </p:cNvSpPr>
            <p:nvPr/>
          </p:nvSpPr>
          <p:spPr bwMode="auto">
            <a:xfrm>
              <a:off x="2365" y="1773"/>
              <a:ext cx="98" cy="163"/>
            </a:xfrm>
            <a:custGeom>
              <a:avLst/>
              <a:gdLst>
                <a:gd name="T0" fmla="*/ 90 w 98"/>
                <a:gd name="T1" fmla="*/ 106 h 163"/>
                <a:gd name="T2" fmla="*/ 98 w 98"/>
                <a:gd name="T3" fmla="*/ 155 h 163"/>
                <a:gd name="T4" fmla="*/ 69 w 98"/>
                <a:gd name="T5" fmla="*/ 159 h 163"/>
                <a:gd name="T6" fmla="*/ 65 w 98"/>
                <a:gd name="T7" fmla="*/ 163 h 163"/>
                <a:gd name="T8" fmla="*/ 61 w 98"/>
                <a:gd name="T9" fmla="*/ 163 h 163"/>
                <a:gd name="T10" fmla="*/ 53 w 98"/>
                <a:gd name="T11" fmla="*/ 151 h 163"/>
                <a:gd name="T12" fmla="*/ 57 w 98"/>
                <a:gd name="T13" fmla="*/ 139 h 163"/>
                <a:gd name="T14" fmla="*/ 0 w 98"/>
                <a:gd name="T15" fmla="*/ 139 h 163"/>
                <a:gd name="T16" fmla="*/ 0 w 98"/>
                <a:gd name="T17" fmla="*/ 131 h 163"/>
                <a:gd name="T18" fmla="*/ 8 w 98"/>
                <a:gd name="T19" fmla="*/ 122 h 163"/>
                <a:gd name="T20" fmla="*/ 4 w 98"/>
                <a:gd name="T21" fmla="*/ 118 h 163"/>
                <a:gd name="T22" fmla="*/ 8 w 98"/>
                <a:gd name="T23" fmla="*/ 114 h 163"/>
                <a:gd name="T24" fmla="*/ 8 w 98"/>
                <a:gd name="T25" fmla="*/ 110 h 163"/>
                <a:gd name="T26" fmla="*/ 16 w 98"/>
                <a:gd name="T27" fmla="*/ 102 h 163"/>
                <a:gd name="T28" fmla="*/ 12 w 98"/>
                <a:gd name="T29" fmla="*/ 98 h 163"/>
                <a:gd name="T30" fmla="*/ 20 w 98"/>
                <a:gd name="T31" fmla="*/ 94 h 163"/>
                <a:gd name="T32" fmla="*/ 12 w 98"/>
                <a:gd name="T33" fmla="*/ 90 h 163"/>
                <a:gd name="T34" fmla="*/ 16 w 98"/>
                <a:gd name="T35" fmla="*/ 90 h 163"/>
                <a:gd name="T36" fmla="*/ 16 w 98"/>
                <a:gd name="T37" fmla="*/ 86 h 163"/>
                <a:gd name="T38" fmla="*/ 12 w 98"/>
                <a:gd name="T39" fmla="*/ 86 h 163"/>
                <a:gd name="T40" fmla="*/ 12 w 98"/>
                <a:gd name="T41" fmla="*/ 57 h 163"/>
                <a:gd name="T42" fmla="*/ 8 w 98"/>
                <a:gd name="T43" fmla="*/ 57 h 163"/>
                <a:gd name="T44" fmla="*/ 8 w 98"/>
                <a:gd name="T45" fmla="*/ 49 h 163"/>
                <a:gd name="T46" fmla="*/ 12 w 98"/>
                <a:gd name="T47" fmla="*/ 49 h 163"/>
                <a:gd name="T48" fmla="*/ 12 w 98"/>
                <a:gd name="T49" fmla="*/ 41 h 163"/>
                <a:gd name="T50" fmla="*/ 20 w 98"/>
                <a:gd name="T51" fmla="*/ 33 h 163"/>
                <a:gd name="T52" fmla="*/ 16 w 98"/>
                <a:gd name="T53" fmla="*/ 29 h 163"/>
                <a:gd name="T54" fmla="*/ 24 w 98"/>
                <a:gd name="T55" fmla="*/ 25 h 163"/>
                <a:gd name="T56" fmla="*/ 24 w 98"/>
                <a:gd name="T57" fmla="*/ 8 h 163"/>
                <a:gd name="T58" fmla="*/ 33 w 98"/>
                <a:gd name="T59" fmla="*/ 8 h 163"/>
                <a:gd name="T60" fmla="*/ 33 w 98"/>
                <a:gd name="T61" fmla="*/ 4 h 163"/>
                <a:gd name="T62" fmla="*/ 90 w 98"/>
                <a:gd name="T63" fmla="*/ 0 h 163"/>
                <a:gd name="T64" fmla="*/ 94 w 98"/>
                <a:gd name="T65" fmla="*/ 0 h 163"/>
                <a:gd name="T66" fmla="*/ 90 w 98"/>
                <a:gd name="T67" fmla="*/ 106 h 1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98" h="163">
                  <a:moveTo>
                    <a:pt x="90" y="106"/>
                  </a:moveTo>
                  <a:lnTo>
                    <a:pt x="98" y="155"/>
                  </a:lnTo>
                  <a:lnTo>
                    <a:pt x="69" y="159"/>
                  </a:lnTo>
                  <a:lnTo>
                    <a:pt x="65" y="163"/>
                  </a:lnTo>
                  <a:lnTo>
                    <a:pt x="61" y="163"/>
                  </a:lnTo>
                  <a:lnTo>
                    <a:pt x="53" y="151"/>
                  </a:lnTo>
                  <a:lnTo>
                    <a:pt x="57" y="139"/>
                  </a:lnTo>
                  <a:lnTo>
                    <a:pt x="0" y="139"/>
                  </a:lnTo>
                  <a:lnTo>
                    <a:pt x="0" y="131"/>
                  </a:lnTo>
                  <a:lnTo>
                    <a:pt x="8" y="122"/>
                  </a:lnTo>
                  <a:lnTo>
                    <a:pt x="4" y="118"/>
                  </a:lnTo>
                  <a:lnTo>
                    <a:pt x="8" y="114"/>
                  </a:lnTo>
                  <a:lnTo>
                    <a:pt x="8" y="110"/>
                  </a:lnTo>
                  <a:lnTo>
                    <a:pt x="16" y="102"/>
                  </a:lnTo>
                  <a:lnTo>
                    <a:pt x="12" y="98"/>
                  </a:lnTo>
                  <a:lnTo>
                    <a:pt x="20" y="94"/>
                  </a:lnTo>
                  <a:lnTo>
                    <a:pt x="12" y="90"/>
                  </a:lnTo>
                  <a:lnTo>
                    <a:pt x="16" y="90"/>
                  </a:lnTo>
                  <a:lnTo>
                    <a:pt x="16" y="86"/>
                  </a:lnTo>
                  <a:lnTo>
                    <a:pt x="12" y="86"/>
                  </a:lnTo>
                  <a:lnTo>
                    <a:pt x="12" y="57"/>
                  </a:lnTo>
                  <a:lnTo>
                    <a:pt x="8" y="57"/>
                  </a:lnTo>
                  <a:lnTo>
                    <a:pt x="8" y="49"/>
                  </a:lnTo>
                  <a:lnTo>
                    <a:pt x="12" y="49"/>
                  </a:lnTo>
                  <a:lnTo>
                    <a:pt x="12" y="41"/>
                  </a:lnTo>
                  <a:lnTo>
                    <a:pt x="20" y="33"/>
                  </a:lnTo>
                  <a:lnTo>
                    <a:pt x="16" y="29"/>
                  </a:lnTo>
                  <a:lnTo>
                    <a:pt x="24" y="25"/>
                  </a:lnTo>
                  <a:lnTo>
                    <a:pt x="24" y="8"/>
                  </a:lnTo>
                  <a:lnTo>
                    <a:pt x="33" y="8"/>
                  </a:lnTo>
                  <a:lnTo>
                    <a:pt x="33" y="4"/>
                  </a:lnTo>
                  <a:lnTo>
                    <a:pt x="90" y="0"/>
                  </a:lnTo>
                  <a:lnTo>
                    <a:pt x="94" y="0"/>
                  </a:lnTo>
                  <a:lnTo>
                    <a:pt x="90" y="106"/>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073" name="Freeform 74"/>
            <p:cNvSpPr>
              <a:spLocks/>
            </p:cNvSpPr>
            <p:nvPr/>
          </p:nvSpPr>
          <p:spPr bwMode="auto">
            <a:xfrm>
              <a:off x="2365" y="1773"/>
              <a:ext cx="98" cy="163"/>
            </a:xfrm>
            <a:custGeom>
              <a:avLst/>
              <a:gdLst>
                <a:gd name="T0" fmla="*/ 90 w 98"/>
                <a:gd name="T1" fmla="*/ 106 h 163"/>
                <a:gd name="T2" fmla="*/ 98 w 98"/>
                <a:gd name="T3" fmla="*/ 155 h 163"/>
                <a:gd name="T4" fmla="*/ 69 w 98"/>
                <a:gd name="T5" fmla="*/ 159 h 163"/>
                <a:gd name="T6" fmla="*/ 65 w 98"/>
                <a:gd name="T7" fmla="*/ 163 h 163"/>
                <a:gd name="T8" fmla="*/ 61 w 98"/>
                <a:gd name="T9" fmla="*/ 163 h 163"/>
                <a:gd name="T10" fmla="*/ 53 w 98"/>
                <a:gd name="T11" fmla="*/ 151 h 163"/>
                <a:gd name="T12" fmla="*/ 57 w 98"/>
                <a:gd name="T13" fmla="*/ 139 h 163"/>
                <a:gd name="T14" fmla="*/ 0 w 98"/>
                <a:gd name="T15" fmla="*/ 139 h 163"/>
                <a:gd name="T16" fmla="*/ 0 w 98"/>
                <a:gd name="T17" fmla="*/ 131 h 163"/>
                <a:gd name="T18" fmla="*/ 8 w 98"/>
                <a:gd name="T19" fmla="*/ 122 h 163"/>
                <a:gd name="T20" fmla="*/ 4 w 98"/>
                <a:gd name="T21" fmla="*/ 118 h 163"/>
                <a:gd name="T22" fmla="*/ 8 w 98"/>
                <a:gd name="T23" fmla="*/ 114 h 163"/>
                <a:gd name="T24" fmla="*/ 8 w 98"/>
                <a:gd name="T25" fmla="*/ 110 h 163"/>
                <a:gd name="T26" fmla="*/ 16 w 98"/>
                <a:gd name="T27" fmla="*/ 102 h 163"/>
                <a:gd name="T28" fmla="*/ 12 w 98"/>
                <a:gd name="T29" fmla="*/ 98 h 163"/>
                <a:gd name="T30" fmla="*/ 20 w 98"/>
                <a:gd name="T31" fmla="*/ 94 h 163"/>
                <a:gd name="T32" fmla="*/ 12 w 98"/>
                <a:gd name="T33" fmla="*/ 90 h 163"/>
                <a:gd name="T34" fmla="*/ 16 w 98"/>
                <a:gd name="T35" fmla="*/ 90 h 163"/>
                <a:gd name="T36" fmla="*/ 16 w 98"/>
                <a:gd name="T37" fmla="*/ 86 h 163"/>
                <a:gd name="T38" fmla="*/ 12 w 98"/>
                <a:gd name="T39" fmla="*/ 86 h 163"/>
                <a:gd name="T40" fmla="*/ 12 w 98"/>
                <a:gd name="T41" fmla="*/ 57 h 163"/>
                <a:gd name="T42" fmla="*/ 8 w 98"/>
                <a:gd name="T43" fmla="*/ 57 h 163"/>
                <a:gd name="T44" fmla="*/ 8 w 98"/>
                <a:gd name="T45" fmla="*/ 49 h 163"/>
                <a:gd name="T46" fmla="*/ 12 w 98"/>
                <a:gd name="T47" fmla="*/ 49 h 163"/>
                <a:gd name="T48" fmla="*/ 12 w 98"/>
                <a:gd name="T49" fmla="*/ 41 h 163"/>
                <a:gd name="T50" fmla="*/ 20 w 98"/>
                <a:gd name="T51" fmla="*/ 33 h 163"/>
                <a:gd name="T52" fmla="*/ 16 w 98"/>
                <a:gd name="T53" fmla="*/ 29 h 163"/>
                <a:gd name="T54" fmla="*/ 24 w 98"/>
                <a:gd name="T55" fmla="*/ 25 h 163"/>
                <a:gd name="T56" fmla="*/ 24 w 98"/>
                <a:gd name="T57" fmla="*/ 8 h 163"/>
                <a:gd name="T58" fmla="*/ 33 w 98"/>
                <a:gd name="T59" fmla="*/ 8 h 163"/>
                <a:gd name="T60" fmla="*/ 33 w 98"/>
                <a:gd name="T61" fmla="*/ 4 h 163"/>
                <a:gd name="T62" fmla="*/ 90 w 98"/>
                <a:gd name="T63" fmla="*/ 0 h 163"/>
                <a:gd name="T64" fmla="*/ 94 w 98"/>
                <a:gd name="T65" fmla="*/ 0 h 163"/>
                <a:gd name="T66" fmla="*/ 90 w 98"/>
                <a:gd name="T67" fmla="*/ 106 h 163"/>
                <a:gd name="T68" fmla="*/ 90 w 98"/>
                <a:gd name="T69" fmla="*/ 110 h 1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8" h="163">
                  <a:moveTo>
                    <a:pt x="90" y="106"/>
                  </a:moveTo>
                  <a:lnTo>
                    <a:pt x="98" y="155"/>
                  </a:lnTo>
                  <a:lnTo>
                    <a:pt x="69" y="159"/>
                  </a:lnTo>
                  <a:lnTo>
                    <a:pt x="65" y="163"/>
                  </a:lnTo>
                  <a:lnTo>
                    <a:pt x="61" y="163"/>
                  </a:lnTo>
                  <a:lnTo>
                    <a:pt x="53" y="151"/>
                  </a:lnTo>
                  <a:lnTo>
                    <a:pt x="57" y="139"/>
                  </a:lnTo>
                  <a:lnTo>
                    <a:pt x="0" y="139"/>
                  </a:lnTo>
                  <a:lnTo>
                    <a:pt x="0" y="131"/>
                  </a:lnTo>
                  <a:lnTo>
                    <a:pt x="8" y="122"/>
                  </a:lnTo>
                  <a:lnTo>
                    <a:pt x="4" y="118"/>
                  </a:lnTo>
                  <a:lnTo>
                    <a:pt x="8" y="114"/>
                  </a:lnTo>
                  <a:lnTo>
                    <a:pt x="8" y="110"/>
                  </a:lnTo>
                  <a:lnTo>
                    <a:pt x="16" y="102"/>
                  </a:lnTo>
                  <a:lnTo>
                    <a:pt x="12" y="98"/>
                  </a:lnTo>
                  <a:lnTo>
                    <a:pt x="20" y="94"/>
                  </a:lnTo>
                  <a:lnTo>
                    <a:pt x="12" y="90"/>
                  </a:lnTo>
                  <a:lnTo>
                    <a:pt x="16" y="90"/>
                  </a:lnTo>
                  <a:lnTo>
                    <a:pt x="16" y="86"/>
                  </a:lnTo>
                  <a:lnTo>
                    <a:pt x="12" y="86"/>
                  </a:lnTo>
                  <a:lnTo>
                    <a:pt x="12" y="57"/>
                  </a:lnTo>
                  <a:lnTo>
                    <a:pt x="8" y="57"/>
                  </a:lnTo>
                  <a:lnTo>
                    <a:pt x="8" y="49"/>
                  </a:lnTo>
                  <a:lnTo>
                    <a:pt x="12" y="49"/>
                  </a:lnTo>
                  <a:lnTo>
                    <a:pt x="12" y="41"/>
                  </a:lnTo>
                  <a:lnTo>
                    <a:pt x="20" y="33"/>
                  </a:lnTo>
                  <a:lnTo>
                    <a:pt x="16" y="29"/>
                  </a:lnTo>
                  <a:lnTo>
                    <a:pt x="24" y="25"/>
                  </a:lnTo>
                  <a:lnTo>
                    <a:pt x="24" y="8"/>
                  </a:lnTo>
                  <a:lnTo>
                    <a:pt x="33" y="8"/>
                  </a:lnTo>
                  <a:lnTo>
                    <a:pt x="33" y="4"/>
                  </a:lnTo>
                  <a:lnTo>
                    <a:pt x="90" y="0"/>
                  </a:lnTo>
                  <a:lnTo>
                    <a:pt x="94" y="0"/>
                  </a:lnTo>
                  <a:lnTo>
                    <a:pt x="90" y="106"/>
                  </a:lnTo>
                  <a:lnTo>
                    <a:pt x="90" y="11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074" name="Freeform 75"/>
            <p:cNvSpPr>
              <a:spLocks/>
            </p:cNvSpPr>
            <p:nvPr/>
          </p:nvSpPr>
          <p:spPr bwMode="auto">
            <a:xfrm>
              <a:off x="2247" y="1586"/>
              <a:ext cx="175" cy="154"/>
            </a:xfrm>
            <a:custGeom>
              <a:avLst/>
              <a:gdLst>
                <a:gd name="T0" fmla="*/ 175 w 175"/>
                <a:gd name="T1" fmla="*/ 122 h 154"/>
                <a:gd name="T2" fmla="*/ 167 w 175"/>
                <a:gd name="T3" fmla="*/ 110 h 154"/>
                <a:gd name="T4" fmla="*/ 167 w 175"/>
                <a:gd name="T5" fmla="*/ 97 h 154"/>
                <a:gd name="T6" fmla="*/ 142 w 175"/>
                <a:gd name="T7" fmla="*/ 81 h 154"/>
                <a:gd name="T8" fmla="*/ 147 w 175"/>
                <a:gd name="T9" fmla="*/ 57 h 154"/>
                <a:gd name="T10" fmla="*/ 134 w 175"/>
                <a:gd name="T11" fmla="*/ 57 h 154"/>
                <a:gd name="T12" fmla="*/ 130 w 175"/>
                <a:gd name="T13" fmla="*/ 44 h 154"/>
                <a:gd name="T14" fmla="*/ 114 w 175"/>
                <a:gd name="T15" fmla="*/ 28 h 154"/>
                <a:gd name="T16" fmla="*/ 110 w 175"/>
                <a:gd name="T17" fmla="*/ 8 h 154"/>
                <a:gd name="T18" fmla="*/ 102 w 175"/>
                <a:gd name="T19" fmla="*/ 0 h 154"/>
                <a:gd name="T20" fmla="*/ 0 w 175"/>
                <a:gd name="T21" fmla="*/ 4 h 154"/>
                <a:gd name="T22" fmla="*/ 8 w 175"/>
                <a:gd name="T23" fmla="*/ 24 h 154"/>
                <a:gd name="T24" fmla="*/ 20 w 175"/>
                <a:gd name="T25" fmla="*/ 28 h 154"/>
                <a:gd name="T26" fmla="*/ 20 w 175"/>
                <a:gd name="T27" fmla="*/ 32 h 154"/>
                <a:gd name="T28" fmla="*/ 16 w 175"/>
                <a:gd name="T29" fmla="*/ 40 h 154"/>
                <a:gd name="T30" fmla="*/ 28 w 175"/>
                <a:gd name="T31" fmla="*/ 53 h 154"/>
                <a:gd name="T32" fmla="*/ 28 w 175"/>
                <a:gd name="T33" fmla="*/ 142 h 154"/>
                <a:gd name="T34" fmla="*/ 134 w 175"/>
                <a:gd name="T35" fmla="*/ 138 h 154"/>
                <a:gd name="T36" fmla="*/ 151 w 175"/>
                <a:gd name="T37" fmla="*/ 138 h 154"/>
                <a:gd name="T38" fmla="*/ 155 w 175"/>
                <a:gd name="T39" fmla="*/ 146 h 154"/>
                <a:gd name="T40" fmla="*/ 147 w 175"/>
                <a:gd name="T41" fmla="*/ 154 h 154"/>
                <a:gd name="T42" fmla="*/ 163 w 175"/>
                <a:gd name="T43" fmla="*/ 154 h 154"/>
                <a:gd name="T44" fmla="*/ 167 w 175"/>
                <a:gd name="T45" fmla="*/ 138 h 154"/>
                <a:gd name="T46" fmla="*/ 167 w 175"/>
                <a:gd name="T47" fmla="*/ 134 h 154"/>
                <a:gd name="T48" fmla="*/ 167 w 175"/>
                <a:gd name="T49" fmla="*/ 138 h 154"/>
                <a:gd name="T50" fmla="*/ 171 w 175"/>
                <a:gd name="T51" fmla="*/ 138 h 154"/>
                <a:gd name="T52" fmla="*/ 175 w 175"/>
                <a:gd name="T53" fmla="*/ 130 h 154"/>
                <a:gd name="T54" fmla="*/ 175 w 175"/>
                <a:gd name="T55" fmla="*/ 122 h 15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75" h="154">
                  <a:moveTo>
                    <a:pt x="175" y="122"/>
                  </a:moveTo>
                  <a:lnTo>
                    <a:pt x="167" y="110"/>
                  </a:lnTo>
                  <a:lnTo>
                    <a:pt x="167" y="97"/>
                  </a:lnTo>
                  <a:lnTo>
                    <a:pt x="142" y="81"/>
                  </a:lnTo>
                  <a:lnTo>
                    <a:pt x="147" y="57"/>
                  </a:lnTo>
                  <a:lnTo>
                    <a:pt x="134" y="57"/>
                  </a:lnTo>
                  <a:lnTo>
                    <a:pt x="130" y="44"/>
                  </a:lnTo>
                  <a:lnTo>
                    <a:pt x="114" y="28"/>
                  </a:lnTo>
                  <a:lnTo>
                    <a:pt x="110" y="8"/>
                  </a:lnTo>
                  <a:lnTo>
                    <a:pt x="102" y="0"/>
                  </a:lnTo>
                  <a:lnTo>
                    <a:pt x="0" y="4"/>
                  </a:lnTo>
                  <a:lnTo>
                    <a:pt x="8" y="24"/>
                  </a:lnTo>
                  <a:lnTo>
                    <a:pt x="20" y="28"/>
                  </a:lnTo>
                  <a:lnTo>
                    <a:pt x="20" y="32"/>
                  </a:lnTo>
                  <a:lnTo>
                    <a:pt x="16" y="40"/>
                  </a:lnTo>
                  <a:lnTo>
                    <a:pt x="28" y="53"/>
                  </a:lnTo>
                  <a:lnTo>
                    <a:pt x="28" y="142"/>
                  </a:lnTo>
                  <a:lnTo>
                    <a:pt x="134" y="138"/>
                  </a:lnTo>
                  <a:lnTo>
                    <a:pt x="151" y="138"/>
                  </a:lnTo>
                  <a:lnTo>
                    <a:pt x="155" y="146"/>
                  </a:lnTo>
                  <a:lnTo>
                    <a:pt x="147" y="154"/>
                  </a:lnTo>
                  <a:lnTo>
                    <a:pt x="163" y="154"/>
                  </a:lnTo>
                  <a:lnTo>
                    <a:pt x="167" y="138"/>
                  </a:lnTo>
                  <a:lnTo>
                    <a:pt x="167" y="134"/>
                  </a:lnTo>
                  <a:lnTo>
                    <a:pt x="167" y="138"/>
                  </a:lnTo>
                  <a:lnTo>
                    <a:pt x="171" y="138"/>
                  </a:lnTo>
                  <a:lnTo>
                    <a:pt x="175" y="130"/>
                  </a:lnTo>
                  <a:lnTo>
                    <a:pt x="175" y="122"/>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075" name="Freeform 76"/>
            <p:cNvSpPr>
              <a:spLocks/>
            </p:cNvSpPr>
            <p:nvPr/>
          </p:nvSpPr>
          <p:spPr bwMode="auto">
            <a:xfrm>
              <a:off x="2247" y="1586"/>
              <a:ext cx="175" cy="154"/>
            </a:xfrm>
            <a:custGeom>
              <a:avLst/>
              <a:gdLst>
                <a:gd name="T0" fmla="*/ 175 w 175"/>
                <a:gd name="T1" fmla="*/ 122 h 154"/>
                <a:gd name="T2" fmla="*/ 167 w 175"/>
                <a:gd name="T3" fmla="*/ 110 h 154"/>
                <a:gd name="T4" fmla="*/ 167 w 175"/>
                <a:gd name="T5" fmla="*/ 97 h 154"/>
                <a:gd name="T6" fmla="*/ 142 w 175"/>
                <a:gd name="T7" fmla="*/ 81 h 154"/>
                <a:gd name="T8" fmla="*/ 147 w 175"/>
                <a:gd name="T9" fmla="*/ 57 h 154"/>
                <a:gd name="T10" fmla="*/ 134 w 175"/>
                <a:gd name="T11" fmla="*/ 57 h 154"/>
                <a:gd name="T12" fmla="*/ 130 w 175"/>
                <a:gd name="T13" fmla="*/ 44 h 154"/>
                <a:gd name="T14" fmla="*/ 114 w 175"/>
                <a:gd name="T15" fmla="*/ 28 h 154"/>
                <a:gd name="T16" fmla="*/ 110 w 175"/>
                <a:gd name="T17" fmla="*/ 8 h 154"/>
                <a:gd name="T18" fmla="*/ 102 w 175"/>
                <a:gd name="T19" fmla="*/ 0 h 154"/>
                <a:gd name="T20" fmla="*/ 0 w 175"/>
                <a:gd name="T21" fmla="*/ 4 h 154"/>
                <a:gd name="T22" fmla="*/ 8 w 175"/>
                <a:gd name="T23" fmla="*/ 24 h 154"/>
                <a:gd name="T24" fmla="*/ 20 w 175"/>
                <a:gd name="T25" fmla="*/ 28 h 154"/>
                <a:gd name="T26" fmla="*/ 20 w 175"/>
                <a:gd name="T27" fmla="*/ 32 h 154"/>
                <a:gd name="T28" fmla="*/ 16 w 175"/>
                <a:gd name="T29" fmla="*/ 40 h 154"/>
                <a:gd name="T30" fmla="*/ 28 w 175"/>
                <a:gd name="T31" fmla="*/ 53 h 154"/>
                <a:gd name="T32" fmla="*/ 28 w 175"/>
                <a:gd name="T33" fmla="*/ 142 h 154"/>
                <a:gd name="T34" fmla="*/ 134 w 175"/>
                <a:gd name="T35" fmla="*/ 138 h 154"/>
                <a:gd name="T36" fmla="*/ 151 w 175"/>
                <a:gd name="T37" fmla="*/ 138 h 154"/>
                <a:gd name="T38" fmla="*/ 155 w 175"/>
                <a:gd name="T39" fmla="*/ 146 h 154"/>
                <a:gd name="T40" fmla="*/ 147 w 175"/>
                <a:gd name="T41" fmla="*/ 154 h 154"/>
                <a:gd name="T42" fmla="*/ 163 w 175"/>
                <a:gd name="T43" fmla="*/ 154 h 154"/>
                <a:gd name="T44" fmla="*/ 167 w 175"/>
                <a:gd name="T45" fmla="*/ 138 h 154"/>
                <a:gd name="T46" fmla="*/ 167 w 175"/>
                <a:gd name="T47" fmla="*/ 134 h 154"/>
                <a:gd name="T48" fmla="*/ 167 w 175"/>
                <a:gd name="T49" fmla="*/ 138 h 154"/>
                <a:gd name="T50" fmla="*/ 171 w 175"/>
                <a:gd name="T51" fmla="*/ 138 h 154"/>
                <a:gd name="T52" fmla="*/ 175 w 175"/>
                <a:gd name="T53" fmla="*/ 130 h 154"/>
                <a:gd name="T54" fmla="*/ 175 w 175"/>
                <a:gd name="T55" fmla="*/ 122 h 154"/>
                <a:gd name="T56" fmla="*/ 175 w 175"/>
                <a:gd name="T57" fmla="*/ 126 h 1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75" h="154">
                  <a:moveTo>
                    <a:pt x="175" y="122"/>
                  </a:moveTo>
                  <a:lnTo>
                    <a:pt x="167" y="110"/>
                  </a:lnTo>
                  <a:lnTo>
                    <a:pt x="167" y="97"/>
                  </a:lnTo>
                  <a:lnTo>
                    <a:pt x="142" y="81"/>
                  </a:lnTo>
                  <a:lnTo>
                    <a:pt x="147" y="57"/>
                  </a:lnTo>
                  <a:lnTo>
                    <a:pt x="134" y="57"/>
                  </a:lnTo>
                  <a:lnTo>
                    <a:pt x="130" y="44"/>
                  </a:lnTo>
                  <a:lnTo>
                    <a:pt x="114" y="28"/>
                  </a:lnTo>
                  <a:lnTo>
                    <a:pt x="110" y="8"/>
                  </a:lnTo>
                  <a:lnTo>
                    <a:pt x="102" y="0"/>
                  </a:lnTo>
                  <a:lnTo>
                    <a:pt x="0" y="4"/>
                  </a:lnTo>
                  <a:lnTo>
                    <a:pt x="8" y="24"/>
                  </a:lnTo>
                  <a:lnTo>
                    <a:pt x="20" y="28"/>
                  </a:lnTo>
                  <a:lnTo>
                    <a:pt x="20" y="32"/>
                  </a:lnTo>
                  <a:lnTo>
                    <a:pt x="16" y="40"/>
                  </a:lnTo>
                  <a:lnTo>
                    <a:pt x="28" y="53"/>
                  </a:lnTo>
                  <a:lnTo>
                    <a:pt x="28" y="142"/>
                  </a:lnTo>
                  <a:lnTo>
                    <a:pt x="134" y="138"/>
                  </a:lnTo>
                  <a:lnTo>
                    <a:pt x="151" y="138"/>
                  </a:lnTo>
                  <a:lnTo>
                    <a:pt x="155" y="146"/>
                  </a:lnTo>
                  <a:lnTo>
                    <a:pt x="147" y="154"/>
                  </a:lnTo>
                  <a:lnTo>
                    <a:pt x="163" y="154"/>
                  </a:lnTo>
                  <a:lnTo>
                    <a:pt x="167" y="138"/>
                  </a:lnTo>
                  <a:lnTo>
                    <a:pt x="167" y="134"/>
                  </a:lnTo>
                  <a:lnTo>
                    <a:pt x="167" y="138"/>
                  </a:lnTo>
                  <a:lnTo>
                    <a:pt x="171" y="138"/>
                  </a:lnTo>
                  <a:lnTo>
                    <a:pt x="175" y="130"/>
                  </a:lnTo>
                  <a:lnTo>
                    <a:pt x="175" y="122"/>
                  </a:lnTo>
                  <a:lnTo>
                    <a:pt x="175" y="126"/>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076" name="Freeform 77"/>
            <p:cNvSpPr>
              <a:spLocks/>
            </p:cNvSpPr>
            <p:nvPr/>
          </p:nvSpPr>
          <p:spPr bwMode="auto">
            <a:xfrm>
              <a:off x="1779" y="1259"/>
              <a:ext cx="277" cy="172"/>
            </a:xfrm>
            <a:custGeom>
              <a:avLst/>
              <a:gdLst>
                <a:gd name="T0" fmla="*/ 268 w 277"/>
                <a:gd name="T1" fmla="*/ 139 h 172"/>
                <a:gd name="T2" fmla="*/ 277 w 277"/>
                <a:gd name="T3" fmla="*/ 37 h 172"/>
                <a:gd name="T4" fmla="*/ 114 w 277"/>
                <a:gd name="T5" fmla="*/ 17 h 172"/>
                <a:gd name="T6" fmla="*/ 8 w 277"/>
                <a:gd name="T7" fmla="*/ 0 h 172"/>
                <a:gd name="T8" fmla="*/ 0 w 277"/>
                <a:gd name="T9" fmla="*/ 33 h 172"/>
                <a:gd name="T10" fmla="*/ 8 w 277"/>
                <a:gd name="T11" fmla="*/ 41 h 172"/>
                <a:gd name="T12" fmla="*/ 4 w 277"/>
                <a:gd name="T13" fmla="*/ 49 h 172"/>
                <a:gd name="T14" fmla="*/ 12 w 277"/>
                <a:gd name="T15" fmla="*/ 57 h 172"/>
                <a:gd name="T16" fmla="*/ 20 w 277"/>
                <a:gd name="T17" fmla="*/ 78 h 172"/>
                <a:gd name="T18" fmla="*/ 32 w 277"/>
                <a:gd name="T19" fmla="*/ 82 h 172"/>
                <a:gd name="T20" fmla="*/ 20 w 277"/>
                <a:gd name="T21" fmla="*/ 119 h 172"/>
                <a:gd name="T22" fmla="*/ 24 w 277"/>
                <a:gd name="T23" fmla="*/ 123 h 172"/>
                <a:gd name="T24" fmla="*/ 36 w 277"/>
                <a:gd name="T25" fmla="*/ 119 h 172"/>
                <a:gd name="T26" fmla="*/ 40 w 277"/>
                <a:gd name="T27" fmla="*/ 147 h 172"/>
                <a:gd name="T28" fmla="*/ 48 w 277"/>
                <a:gd name="T29" fmla="*/ 151 h 172"/>
                <a:gd name="T30" fmla="*/ 53 w 277"/>
                <a:gd name="T31" fmla="*/ 168 h 172"/>
                <a:gd name="T32" fmla="*/ 69 w 277"/>
                <a:gd name="T33" fmla="*/ 159 h 172"/>
                <a:gd name="T34" fmla="*/ 85 w 277"/>
                <a:gd name="T35" fmla="*/ 163 h 172"/>
                <a:gd name="T36" fmla="*/ 89 w 277"/>
                <a:gd name="T37" fmla="*/ 159 h 172"/>
                <a:gd name="T38" fmla="*/ 97 w 277"/>
                <a:gd name="T39" fmla="*/ 168 h 172"/>
                <a:gd name="T40" fmla="*/ 97 w 277"/>
                <a:gd name="T41" fmla="*/ 151 h 172"/>
                <a:gd name="T42" fmla="*/ 264 w 277"/>
                <a:gd name="T43" fmla="*/ 172 h 172"/>
                <a:gd name="T44" fmla="*/ 268 w 277"/>
                <a:gd name="T45" fmla="*/ 139 h 17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7" h="172">
                  <a:moveTo>
                    <a:pt x="268" y="139"/>
                  </a:moveTo>
                  <a:lnTo>
                    <a:pt x="277" y="37"/>
                  </a:lnTo>
                  <a:lnTo>
                    <a:pt x="114" y="17"/>
                  </a:lnTo>
                  <a:lnTo>
                    <a:pt x="8" y="0"/>
                  </a:lnTo>
                  <a:lnTo>
                    <a:pt x="0" y="33"/>
                  </a:lnTo>
                  <a:lnTo>
                    <a:pt x="8" y="41"/>
                  </a:lnTo>
                  <a:lnTo>
                    <a:pt x="4" y="49"/>
                  </a:lnTo>
                  <a:lnTo>
                    <a:pt x="12" y="57"/>
                  </a:lnTo>
                  <a:lnTo>
                    <a:pt x="20" y="78"/>
                  </a:lnTo>
                  <a:lnTo>
                    <a:pt x="32" y="82"/>
                  </a:lnTo>
                  <a:lnTo>
                    <a:pt x="20" y="119"/>
                  </a:lnTo>
                  <a:lnTo>
                    <a:pt x="24" y="123"/>
                  </a:lnTo>
                  <a:lnTo>
                    <a:pt x="36" y="119"/>
                  </a:lnTo>
                  <a:lnTo>
                    <a:pt x="40" y="147"/>
                  </a:lnTo>
                  <a:lnTo>
                    <a:pt x="48" y="151"/>
                  </a:lnTo>
                  <a:lnTo>
                    <a:pt x="53" y="168"/>
                  </a:lnTo>
                  <a:lnTo>
                    <a:pt x="69" y="159"/>
                  </a:lnTo>
                  <a:lnTo>
                    <a:pt x="85" y="163"/>
                  </a:lnTo>
                  <a:lnTo>
                    <a:pt x="89" y="159"/>
                  </a:lnTo>
                  <a:lnTo>
                    <a:pt x="97" y="168"/>
                  </a:lnTo>
                  <a:lnTo>
                    <a:pt x="97" y="151"/>
                  </a:lnTo>
                  <a:lnTo>
                    <a:pt x="264" y="172"/>
                  </a:lnTo>
                  <a:lnTo>
                    <a:pt x="268" y="139"/>
                  </a:lnTo>
                  <a:close/>
                </a:path>
              </a:pathLst>
            </a:custGeom>
            <a:solidFill>
              <a:srgbClr val="FF4500"/>
            </a:solidFill>
            <a:ln w="6350">
              <a:solidFill>
                <a:srgbClr val="FF4500"/>
              </a:solidFill>
              <a:prstDash val="solid"/>
              <a:round/>
              <a:headEnd/>
              <a:tailEnd/>
            </a:ln>
          </p:spPr>
          <p:txBody>
            <a:bodyPr/>
            <a:lstStyle/>
            <a:p>
              <a:endParaRPr lang="en-US" dirty="0"/>
            </a:p>
          </p:txBody>
        </p:sp>
        <p:sp>
          <p:nvSpPr>
            <p:cNvPr id="106077" name="Freeform 78"/>
            <p:cNvSpPr>
              <a:spLocks/>
            </p:cNvSpPr>
            <p:nvPr/>
          </p:nvSpPr>
          <p:spPr bwMode="auto">
            <a:xfrm>
              <a:off x="1779" y="1259"/>
              <a:ext cx="277" cy="172"/>
            </a:xfrm>
            <a:custGeom>
              <a:avLst/>
              <a:gdLst>
                <a:gd name="T0" fmla="*/ 268 w 277"/>
                <a:gd name="T1" fmla="*/ 139 h 172"/>
                <a:gd name="T2" fmla="*/ 277 w 277"/>
                <a:gd name="T3" fmla="*/ 37 h 172"/>
                <a:gd name="T4" fmla="*/ 114 w 277"/>
                <a:gd name="T5" fmla="*/ 17 h 172"/>
                <a:gd name="T6" fmla="*/ 8 w 277"/>
                <a:gd name="T7" fmla="*/ 0 h 172"/>
                <a:gd name="T8" fmla="*/ 0 w 277"/>
                <a:gd name="T9" fmla="*/ 33 h 172"/>
                <a:gd name="T10" fmla="*/ 8 w 277"/>
                <a:gd name="T11" fmla="*/ 41 h 172"/>
                <a:gd name="T12" fmla="*/ 4 w 277"/>
                <a:gd name="T13" fmla="*/ 49 h 172"/>
                <a:gd name="T14" fmla="*/ 12 w 277"/>
                <a:gd name="T15" fmla="*/ 57 h 172"/>
                <a:gd name="T16" fmla="*/ 20 w 277"/>
                <a:gd name="T17" fmla="*/ 78 h 172"/>
                <a:gd name="T18" fmla="*/ 32 w 277"/>
                <a:gd name="T19" fmla="*/ 82 h 172"/>
                <a:gd name="T20" fmla="*/ 20 w 277"/>
                <a:gd name="T21" fmla="*/ 119 h 172"/>
                <a:gd name="T22" fmla="*/ 24 w 277"/>
                <a:gd name="T23" fmla="*/ 123 h 172"/>
                <a:gd name="T24" fmla="*/ 36 w 277"/>
                <a:gd name="T25" fmla="*/ 119 h 172"/>
                <a:gd name="T26" fmla="*/ 40 w 277"/>
                <a:gd name="T27" fmla="*/ 147 h 172"/>
                <a:gd name="T28" fmla="*/ 48 w 277"/>
                <a:gd name="T29" fmla="*/ 151 h 172"/>
                <a:gd name="T30" fmla="*/ 53 w 277"/>
                <a:gd name="T31" fmla="*/ 168 h 172"/>
                <a:gd name="T32" fmla="*/ 69 w 277"/>
                <a:gd name="T33" fmla="*/ 159 h 172"/>
                <a:gd name="T34" fmla="*/ 85 w 277"/>
                <a:gd name="T35" fmla="*/ 163 h 172"/>
                <a:gd name="T36" fmla="*/ 89 w 277"/>
                <a:gd name="T37" fmla="*/ 159 h 172"/>
                <a:gd name="T38" fmla="*/ 97 w 277"/>
                <a:gd name="T39" fmla="*/ 168 h 172"/>
                <a:gd name="T40" fmla="*/ 97 w 277"/>
                <a:gd name="T41" fmla="*/ 151 h 172"/>
                <a:gd name="T42" fmla="*/ 264 w 277"/>
                <a:gd name="T43" fmla="*/ 172 h 172"/>
                <a:gd name="T44" fmla="*/ 268 w 277"/>
                <a:gd name="T45" fmla="*/ 139 h 172"/>
                <a:gd name="T46" fmla="*/ 268 w 277"/>
                <a:gd name="T47" fmla="*/ 143 h 17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77" h="172">
                  <a:moveTo>
                    <a:pt x="268" y="139"/>
                  </a:moveTo>
                  <a:lnTo>
                    <a:pt x="277" y="37"/>
                  </a:lnTo>
                  <a:lnTo>
                    <a:pt x="114" y="17"/>
                  </a:lnTo>
                  <a:lnTo>
                    <a:pt x="8" y="0"/>
                  </a:lnTo>
                  <a:lnTo>
                    <a:pt x="0" y="33"/>
                  </a:lnTo>
                  <a:lnTo>
                    <a:pt x="8" y="41"/>
                  </a:lnTo>
                  <a:lnTo>
                    <a:pt x="4" y="49"/>
                  </a:lnTo>
                  <a:lnTo>
                    <a:pt x="12" y="57"/>
                  </a:lnTo>
                  <a:lnTo>
                    <a:pt x="20" y="78"/>
                  </a:lnTo>
                  <a:lnTo>
                    <a:pt x="32" y="82"/>
                  </a:lnTo>
                  <a:lnTo>
                    <a:pt x="20" y="119"/>
                  </a:lnTo>
                  <a:lnTo>
                    <a:pt x="24" y="123"/>
                  </a:lnTo>
                  <a:lnTo>
                    <a:pt x="36" y="119"/>
                  </a:lnTo>
                  <a:lnTo>
                    <a:pt x="40" y="147"/>
                  </a:lnTo>
                  <a:lnTo>
                    <a:pt x="48" y="151"/>
                  </a:lnTo>
                  <a:lnTo>
                    <a:pt x="53" y="168"/>
                  </a:lnTo>
                  <a:lnTo>
                    <a:pt x="69" y="159"/>
                  </a:lnTo>
                  <a:lnTo>
                    <a:pt x="85" y="163"/>
                  </a:lnTo>
                  <a:lnTo>
                    <a:pt x="89" y="159"/>
                  </a:lnTo>
                  <a:lnTo>
                    <a:pt x="97" y="168"/>
                  </a:lnTo>
                  <a:lnTo>
                    <a:pt x="97" y="151"/>
                  </a:lnTo>
                  <a:lnTo>
                    <a:pt x="264" y="172"/>
                  </a:lnTo>
                  <a:lnTo>
                    <a:pt x="268" y="139"/>
                  </a:lnTo>
                  <a:lnTo>
                    <a:pt x="268" y="14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078" name="Freeform 79"/>
            <p:cNvSpPr>
              <a:spLocks/>
            </p:cNvSpPr>
            <p:nvPr/>
          </p:nvSpPr>
          <p:spPr bwMode="auto">
            <a:xfrm>
              <a:off x="2035" y="1500"/>
              <a:ext cx="220" cy="110"/>
            </a:xfrm>
            <a:custGeom>
              <a:avLst/>
              <a:gdLst>
                <a:gd name="T0" fmla="*/ 220 w 220"/>
                <a:gd name="T1" fmla="*/ 110 h 110"/>
                <a:gd name="T2" fmla="*/ 49 w 220"/>
                <a:gd name="T3" fmla="*/ 106 h 110"/>
                <a:gd name="T4" fmla="*/ 49 w 220"/>
                <a:gd name="T5" fmla="*/ 69 h 110"/>
                <a:gd name="T6" fmla="*/ 0 w 220"/>
                <a:gd name="T7" fmla="*/ 65 h 110"/>
                <a:gd name="T8" fmla="*/ 4 w 220"/>
                <a:gd name="T9" fmla="*/ 0 h 110"/>
                <a:gd name="T10" fmla="*/ 143 w 220"/>
                <a:gd name="T11" fmla="*/ 8 h 110"/>
                <a:gd name="T12" fmla="*/ 155 w 220"/>
                <a:gd name="T13" fmla="*/ 16 h 110"/>
                <a:gd name="T14" fmla="*/ 175 w 220"/>
                <a:gd name="T15" fmla="*/ 12 h 110"/>
                <a:gd name="T16" fmla="*/ 192 w 220"/>
                <a:gd name="T17" fmla="*/ 24 h 110"/>
                <a:gd name="T18" fmla="*/ 200 w 220"/>
                <a:gd name="T19" fmla="*/ 57 h 110"/>
                <a:gd name="T20" fmla="*/ 208 w 220"/>
                <a:gd name="T21" fmla="*/ 61 h 110"/>
                <a:gd name="T22" fmla="*/ 212 w 220"/>
                <a:gd name="T23" fmla="*/ 90 h 110"/>
                <a:gd name="T24" fmla="*/ 220 w 220"/>
                <a:gd name="T25" fmla="*/ 110 h 1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0" h="110">
                  <a:moveTo>
                    <a:pt x="220" y="110"/>
                  </a:moveTo>
                  <a:lnTo>
                    <a:pt x="49" y="106"/>
                  </a:lnTo>
                  <a:lnTo>
                    <a:pt x="49" y="69"/>
                  </a:lnTo>
                  <a:lnTo>
                    <a:pt x="0" y="65"/>
                  </a:lnTo>
                  <a:lnTo>
                    <a:pt x="4" y="0"/>
                  </a:lnTo>
                  <a:lnTo>
                    <a:pt x="143" y="8"/>
                  </a:lnTo>
                  <a:lnTo>
                    <a:pt x="155" y="16"/>
                  </a:lnTo>
                  <a:lnTo>
                    <a:pt x="175" y="12"/>
                  </a:lnTo>
                  <a:lnTo>
                    <a:pt x="192" y="24"/>
                  </a:lnTo>
                  <a:lnTo>
                    <a:pt x="200" y="57"/>
                  </a:lnTo>
                  <a:lnTo>
                    <a:pt x="208" y="61"/>
                  </a:lnTo>
                  <a:lnTo>
                    <a:pt x="212" y="90"/>
                  </a:lnTo>
                  <a:lnTo>
                    <a:pt x="220" y="110"/>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079" name="Freeform 80"/>
            <p:cNvSpPr>
              <a:spLocks/>
            </p:cNvSpPr>
            <p:nvPr/>
          </p:nvSpPr>
          <p:spPr bwMode="auto">
            <a:xfrm>
              <a:off x="2035" y="1500"/>
              <a:ext cx="220" cy="114"/>
            </a:xfrm>
            <a:custGeom>
              <a:avLst/>
              <a:gdLst>
                <a:gd name="T0" fmla="*/ 220 w 220"/>
                <a:gd name="T1" fmla="*/ 110 h 114"/>
                <a:gd name="T2" fmla="*/ 49 w 220"/>
                <a:gd name="T3" fmla="*/ 106 h 114"/>
                <a:gd name="T4" fmla="*/ 49 w 220"/>
                <a:gd name="T5" fmla="*/ 69 h 114"/>
                <a:gd name="T6" fmla="*/ 0 w 220"/>
                <a:gd name="T7" fmla="*/ 65 h 114"/>
                <a:gd name="T8" fmla="*/ 4 w 220"/>
                <a:gd name="T9" fmla="*/ 0 h 114"/>
                <a:gd name="T10" fmla="*/ 143 w 220"/>
                <a:gd name="T11" fmla="*/ 8 h 114"/>
                <a:gd name="T12" fmla="*/ 155 w 220"/>
                <a:gd name="T13" fmla="*/ 16 h 114"/>
                <a:gd name="T14" fmla="*/ 175 w 220"/>
                <a:gd name="T15" fmla="*/ 12 h 114"/>
                <a:gd name="T16" fmla="*/ 192 w 220"/>
                <a:gd name="T17" fmla="*/ 24 h 114"/>
                <a:gd name="T18" fmla="*/ 200 w 220"/>
                <a:gd name="T19" fmla="*/ 57 h 114"/>
                <a:gd name="T20" fmla="*/ 208 w 220"/>
                <a:gd name="T21" fmla="*/ 61 h 114"/>
                <a:gd name="T22" fmla="*/ 212 w 220"/>
                <a:gd name="T23" fmla="*/ 90 h 114"/>
                <a:gd name="T24" fmla="*/ 220 w 220"/>
                <a:gd name="T25" fmla="*/ 110 h 114"/>
                <a:gd name="T26" fmla="*/ 220 w 220"/>
                <a:gd name="T27" fmla="*/ 114 h 1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20" h="114">
                  <a:moveTo>
                    <a:pt x="220" y="110"/>
                  </a:moveTo>
                  <a:lnTo>
                    <a:pt x="49" y="106"/>
                  </a:lnTo>
                  <a:lnTo>
                    <a:pt x="49" y="69"/>
                  </a:lnTo>
                  <a:lnTo>
                    <a:pt x="0" y="65"/>
                  </a:lnTo>
                  <a:lnTo>
                    <a:pt x="4" y="0"/>
                  </a:lnTo>
                  <a:lnTo>
                    <a:pt x="143" y="8"/>
                  </a:lnTo>
                  <a:lnTo>
                    <a:pt x="155" y="16"/>
                  </a:lnTo>
                  <a:lnTo>
                    <a:pt x="175" y="12"/>
                  </a:lnTo>
                  <a:lnTo>
                    <a:pt x="192" y="24"/>
                  </a:lnTo>
                  <a:lnTo>
                    <a:pt x="200" y="57"/>
                  </a:lnTo>
                  <a:lnTo>
                    <a:pt x="208" y="61"/>
                  </a:lnTo>
                  <a:lnTo>
                    <a:pt x="212" y="90"/>
                  </a:lnTo>
                  <a:lnTo>
                    <a:pt x="220" y="110"/>
                  </a:lnTo>
                  <a:lnTo>
                    <a:pt x="220" y="11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080" name="Freeform 81"/>
            <p:cNvSpPr>
              <a:spLocks/>
            </p:cNvSpPr>
            <p:nvPr/>
          </p:nvSpPr>
          <p:spPr bwMode="auto">
            <a:xfrm>
              <a:off x="1616" y="1467"/>
              <a:ext cx="171" cy="261"/>
            </a:xfrm>
            <a:custGeom>
              <a:avLst/>
              <a:gdLst>
                <a:gd name="T0" fmla="*/ 138 w 171"/>
                <a:gd name="T1" fmla="*/ 200 h 261"/>
                <a:gd name="T2" fmla="*/ 130 w 171"/>
                <a:gd name="T3" fmla="*/ 229 h 261"/>
                <a:gd name="T4" fmla="*/ 126 w 171"/>
                <a:gd name="T5" fmla="*/ 225 h 261"/>
                <a:gd name="T6" fmla="*/ 114 w 171"/>
                <a:gd name="T7" fmla="*/ 225 h 261"/>
                <a:gd name="T8" fmla="*/ 110 w 171"/>
                <a:gd name="T9" fmla="*/ 261 h 261"/>
                <a:gd name="T10" fmla="*/ 0 w 171"/>
                <a:gd name="T11" fmla="*/ 98 h 261"/>
                <a:gd name="T12" fmla="*/ 24 w 171"/>
                <a:gd name="T13" fmla="*/ 0 h 261"/>
                <a:gd name="T14" fmla="*/ 97 w 171"/>
                <a:gd name="T15" fmla="*/ 17 h 261"/>
                <a:gd name="T16" fmla="*/ 171 w 171"/>
                <a:gd name="T17" fmla="*/ 33 h 261"/>
                <a:gd name="T18" fmla="*/ 138 w 171"/>
                <a:gd name="T19" fmla="*/ 200 h 2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1" h="261">
                  <a:moveTo>
                    <a:pt x="138" y="200"/>
                  </a:moveTo>
                  <a:lnTo>
                    <a:pt x="130" y="229"/>
                  </a:lnTo>
                  <a:lnTo>
                    <a:pt x="126" y="225"/>
                  </a:lnTo>
                  <a:lnTo>
                    <a:pt x="114" y="225"/>
                  </a:lnTo>
                  <a:lnTo>
                    <a:pt x="110" y="261"/>
                  </a:lnTo>
                  <a:lnTo>
                    <a:pt x="0" y="98"/>
                  </a:lnTo>
                  <a:lnTo>
                    <a:pt x="24" y="0"/>
                  </a:lnTo>
                  <a:lnTo>
                    <a:pt x="97" y="17"/>
                  </a:lnTo>
                  <a:lnTo>
                    <a:pt x="171" y="33"/>
                  </a:lnTo>
                  <a:lnTo>
                    <a:pt x="138" y="200"/>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081" name="Freeform 82"/>
            <p:cNvSpPr>
              <a:spLocks/>
            </p:cNvSpPr>
            <p:nvPr/>
          </p:nvSpPr>
          <p:spPr bwMode="auto">
            <a:xfrm>
              <a:off x="1616" y="1467"/>
              <a:ext cx="171" cy="261"/>
            </a:xfrm>
            <a:custGeom>
              <a:avLst/>
              <a:gdLst>
                <a:gd name="T0" fmla="*/ 138 w 171"/>
                <a:gd name="T1" fmla="*/ 200 h 261"/>
                <a:gd name="T2" fmla="*/ 130 w 171"/>
                <a:gd name="T3" fmla="*/ 229 h 261"/>
                <a:gd name="T4" fmla="*/ 126 w 171"/>
                <a:gd name="T5" fmla="*/ 225 h 261"/>
                <a:gd name="T6" fmla="*/ 114 w 171"/>
                <a:gd name="T7" fmla="*/ 225 h 261"/>
                <a:gd name="T8" fmla="*/ 110 w 171"/>
                <a:gd name="T9" fmla="*/ 261 h 261"/>
                <a:gd name="T10" fmla="*/ 0 w 171"/>
                <a:gd name="T11" fmla="*/ 98 h 261"/>
                <a:gd name="T12" fmla="*/ 24 w 171"/>
                <a:gd name="T13" fmla="*/ 0 h 261"/>
                <a:gd name="T14" fmla="*/ 97 w 171"/>
                <a:gd name="T15" fmla="*/ 17 h 261"/>
                <a:gd name="T16" fmla="*/ 171 w 171"/>
                <a:gd name="T17" fmla="*/ 33 h 261"/>
                <a:gd name="T18" fmla="*/ 138 w 171"/>
                <a:gd name="T19" fmla="*/ 200 h 261"/>
                <a:gd name="T20" fmla="*/ 138 w 171"/>
                <a:gd name="T21" fmla="*/ 204 h 2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 h="261">
                  <a:moveTo>
                    <a:pt x="138" y="200"/>
                  </a:moveTo>
                  <a:lnTo>
                    <a:pt x="130" y="229"/>
                  </a:lnTo>
                  <a:lnTo>
                    <a:pt x="126" y="225"/>
                  </a:lnTo>
                  <a:lnTo>
                    <a:pt x="114" y="225"/>
                  </a:lnTo>
                  <a:lnTo>
                    <a:pt x="110" y="261"/>
                  </a:lnTo>
                  <a:lnTo>
                    <a:pt x="0" y="98"/>
                  </a:lnTo>
                  <a:lnTo>
                    <a:pt x="24" y="0"/>
                  </a:lnTo>
                  <a:lnTo>
                    <a:pt x="97" y="17"/>
                  </a:lnTo>
                  <a:lnTo>
                    <a:pt x="171" y="33"/>
                  </a:lnTo>
                  <a:lnTo>
                    <a:pt x="138" y="200"/>
                  </a:lnTo>
                  <a:lnTo>
                    <a:pt x="138" y="20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082" name="Freeform 83"/>
            <p:cNvSpPr>
              <a:spLocks/>
            </p:cNvSpPr>
            <p:nvPr/>
          </p:nvSpPr>
          <p:spPr bwMode="auto">
            <a:xfrm>
              <a:off x="2813" y="1353"/>
              <a:ext cx="45" cy="94"/>
            </a:xfrm>
            <a:custGeom>
              <a:avLst/>
              <a:gdLst>
                <a:gd name="T0" fmla="*/ 37 w 45"/>
                <a:gd name="T1" fmla="*/ 61 h 94"/>
                <a:gd name="T2" fmla="*/ 16 w 45"/>
                <a:gd name="T3" fmla="*/ 0 h 94"/>
                <a:gd name="T4" fmla="*/ 8 w 45"/>
                <a:gd name="T5" fmla="*/ 4 h 94"/>
                <a:gd name="T6" fmla="*/ 12 w 45"/>
                <a:gd name="T7" fmla="*/ 12 h 94"/>
                <a:gd name="T8" fmla="*/ 12 w 45"/>
                <a:gd name="T9" fmla="*/ 29 h 94"/>
                <a:gd name="T10" fmla="*/ 4 w 45"/>
                <a:gd name="T11" fmla="*/ 37 h 94"/>
                <a:gd name="T12" fmla="*/ 0 w 45"/>
                <a:gd name="T13" fmla="*/ 65 h 94"/>
                <a:gd name="T14" fmla="*/ 8 w 45"/>
                <a:gd name="T15" fmla="*/ 94 h 94"/>
                <a:gd name="T16" fmla="*/ 37 w 45"/>
                <a:gd name="T17" fmla="*/ 86 h 94"/>
                <a:gd name="T18" fmla="*/ 45 w 45"/>
                <a:gd name="T19" fmla="*/ 78 h 94"/>
                <a:gd name="T20" fmla="*/ 45 w 45"/>
                <a:gd name="T21" fmla="*/ 69 h 94"/>
                <a:gd name="T22" fmla="*/ 37 w 45"/>
                <a:gd name="T23" fmla="*/ 61 h 9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5" h="94">
                  <a:moveTo>
                    <a:pt x="37" y="61"/>
                  </a:moveTo>
                  <a:lnTo>
                    <a:pt x="16" y="0"/>
                  </a:lnTo>
                  <a:lnTo>
                    <a:pt x="8" y="4"/>
                  </a:lnTo>
                  <a:lnTo>
                    <a:pt x="12" y="12"/>
                  </a:lnTo>
                  <a:lnTo>
                    <a:pt x="12" y="29"/>
                  </a:lnTo>
                  <a:lnTo>
                    <a:pt x="4" y="37"/>
                  </a:lnTo>
                  <a:lnTo>
                    <a:pt x="0" y="65"/>
                  </a:lnTo>
                  <a:lnTo>
                    <a:pt x="8" y="94"/>
                  </a:lnTo>
                  <a:lnTo>
                    <a:pt x="37" y="86"/>
                  </a:lnTo>
                  <a:lnTo>
                    <a:pt x="45" y="78"/>
                  </a:lnTo>
                  <a:lnTo>
                    <a:pt x="45" y="69"/>
                  </a:lnTo>
                  <a:lnTo>
                    <a:pt x="37" y="61"/>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083" name="Freeform 84"/>
            <p:cNvSpPr>
              <a:spLocks/>
            </p:cNvSpPr>
            <p:nvPr/>
          </p:nvSpPr>
          <p:spPr bwMode="auto">
            <a:xfrm>
              <a:off x="2813" y="1353"/>
              <a:ext cx="45" cy="94"/>
            </a:xfrm>
            <a:custGeom>
              <a:avLst/>
              <a:gdLst>
                <a:gd name="T0" fmla="*/ 37 w 45"/>
                <a:gd name="T1" fmla="*/ 61 h 94"/>
                <a:gd name="T2" fmla="*/ 16 w 45"/>
                <a:gd name="T3" fmla="*/ 0 h 94"/>
                <a:gd name="T4" fmla="*/ 8 w 45"/>
                <a:gd name="T5" fmla="*/ 4 h 94"/>
                <a:gd name="T6" fmla="*/ 12 w 45"/>
                <a:gd name="T7" fmla="*/ 12 h 94"/>
                <a:gd name="T8" fmla="*/ 12 w 45"/>
                <a:gd name="T9" fmla="*/ 29 h 94"/>
                <a:gd name="T10" fmla="*/ 4 w 45"/>
                <a:gd name="T11" fmla="*/ 37 h 94"/>
                <a:gd name="T12" fmla="*/ 0 w 45"/>
                <a:gd name="T13" fmla="*/ 65 h 94"/>
                <a:gd name="T14" fmla="*/ 8 w 45"/>
                <a:gd name="T15" fmla="*/ 94 h 94"/>
                <a:gd name="T16" fmla="*/ 37 w 45"/>
                <a:gd name="T17" fmla="*/ 86 h 94"/>
                <a:gd name="T18" fmla="*/ 45 w 45"/>
                <a:gd name="T19" fmla="*/ 78 h 94"/>
                <a:gd name="T20" fmla="*/ 45 w 45"/>
                <a:gd name="T21" fmla="*/ 69 h 94"/>
                <a:gd name="T22" fmla="*/ 37 w 45"/>
                <a:gd name="T23" fmla="*/ 61 h 94"/>
                <a:gd name="T24" fmla="*/ 37 w 45"/>
                <a:gd name="T25" fmla="*/ 65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5" h="94">
                  <a:moveTo>
                    <a:pt x="37" y="61"/>
                  </a:moveTo>
                  <a:lnTo>
                    <a:pt x="16" y="0"/>
                  </a:lnTo>
                  <a:lnTo>
                    <a:pt x="8" y="4"/>
                  </a:lnTo>
                  <a:lnTo>
                    <a:pt x="12" y="12"/>
                  </a:lnTo>
                  <a:lnTo>
                    <a:pt x="12" y="29"/>
                  </a:lnTo>
                  <a:lnTo>
                    <a:pt x="4" y="37"/>
                  </a:lnTo>
                  <a:lnTo>
                    <a:pt x="0" y="65"/>
                  </a:lnTo>
                  <a:lnTo>
                    <a:pt x="8" y="94"/>
                  </a:lnTo>
                  <a:lnTo>
                    <a:pt x="37" y="86"/>
                  </a:lnTo>
                  <a:lnTo>
                    <a:pt x="45" y="78"/>
                  </a:lnTo>
                  <a:lnTo>
                    <a:pt x="45" y="69"/>
                  </a:lnTo>
                  <a:lnTo>
                    <a:pt x="37" y="61"/>
                  </a:lnTo>
                  <a:lnTo>
                    <a:pt x="37" y="65"/>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084" name="Freeform 85"/>
            <p:cNvSpPr>
              <a:spLocks/>
            </p:cNvSpPr>
            <p:nvPr/>
          </p:nvSpPr>
          <p:spPr bwMode="auto">
            <a:xfrm>
              <a:off x="2768" y="1504"/>
              <a:ext cx="33" cy="82"/>
            </a:xfrm>
            <a:custGeom>
              <a:avLst/>
              <a:gdLst>
                <a:gd name="T0" fmla="*/ 29 w 33"/>
                <a:gd name="T1" fmla="*/ 12 h 82"/>
                <a:gd name="T2" fmla="*/ 25 w 33"/>
                <a:gd name="T3" fmla="*/ 29 h 82"/>
                <a:gd name="T4" fmla="*/ 33 w 33"/>
                <a:gd name="T5" fmla="*/ 24 h 82"/>
                <a:gd name="T6" fmla="*/ 33 w 33"/>
                <a:gd name="T7" fmla="*/ 49 h 82"/>
                <a:gd name="T8" fmla="*/ 33 w 33"/>
                <a:gd name="T9" fmla="*/ 41 h 82"/>
                <a:gd name="T10" fmla="*/ 33 w 33"/>
                <a:gd name="T11" fmla="*/ 53 h 82"/>
                <a:gd name="T12" fmla="*/ 25 w 33"/>
                <a:gd name="T13" fmla="*/ 77 h 82"/>
                <a:gd name="T14" fmla="*/ 21 w 33"/>
                <a:gd name="T15" fmla="*/ 82 h 82"/>
                <a:gd name="T16" fmla="*/ 21 w 33"/>
                <a:gd name="T17" fmla="*/ 73 h 82"/>
                <a:gd name="T18" fmla="*/ 0 w 33"/>
                <a:gd name="T19" fmla="*/ 69 h 82"/>
                <a:gd name="T20" fmla="*/ 0 w 33"/>
                <a:gd name="T21" fmla="*/ 57 h 82"/>
                <a:gd name="T22" fmla="*/ 16 w 33"/>
                <a:gd name="T23" fmla="*/ 41 h 82"/>
                <a:gd name="T24" fmla="*/ 0 w 33"/>
                <a:gd name="T25" fmla="*/ 24 h 82"/>
                <a:gd name="T26" fmla="*/ 0 w 33"/>
                <a:gd name="T27" fmla="*/ 16 h 82"/>
                <a:gd name="T28" fmla="*/ 8 w 33"/>
                <a:gd name="T29" fmla="*/ 0 h 82"/>
                <a:gd name="T30" fmla="*/ 29 w 33"/>
                <a:gd name="T31" fmla="*/ 8 h 82"/>
                <a:gd name="T32" fmla="*/ 29 w 33"/>
                <a:gd name="T33" fmla="*/ 12 h 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82">
                  <a:moveTo>
                    <a:pt x="29" y="12"/>
                  </a:moveTo>
                  <a:lnTo>
                    <a:pt x="25" y="29"/>
                  </a:lnTo>
                  <a:lnTo>
                    <a:pt x="33" y="24"/>
                  </a:lnTo>
                  <a:lnTo>
                    <a:pt x="33" y="49"/>
                  </a:lnTo>
                  <a:lnTo>
                    <a:pt x="33" y="41"/>
                  </a:lnTo>
                  <a:lnTo>
                    <a:pt x="33" y="53"/>
                  </a:lnTo>
                  <a:lnTo>
                    <a:pt x="25" y="77"/>
                  </a:lnTo>
                  <a:lnTo>
                    <a:pt x="21" y="82"/>
                  </a:lnTo>
                  <a:lnTo>
                    <a:pt x="21" y="73"/>
                  </a:lnTo>
                  <a:lnTo>
                    <a:pt x="0" y="69"/>
                  </a:lnTo>
                  <a:lnTo>
                    <a:pt x="0" y="57"/>
                  </a:lnTo>
                  <a:lnTo>
                    <a:pt x="16" y="41"/>
                  </a:lnTo>
                  <a:lnTo>
                    <a:pt x="0" y="24"/>
                  </a:lnTo>
                  <a:lnTo>
                    <a:pt x="0" y="16"/>
                  </a:lnTo>
                  <a:lnTo>
                    <a:pt x="8" y="0"/>
                  </a:lnTo>
                  <a:lnTo>
                    <a:pt x="29" y="8"/>
                  </a:lnTo>
                  <a:lnTo>
                    <a:pt x="29" y="12"/>
                  </a:lnTo>
                  <a:close/>
                </a:path>
              </a:pathLst>
            </a:custGeom>
            <a:solidFill>
              <a:srgbClr val="FF4500"/>
            </a:solidFill>
            <a:ln w="6350">
              <a:solidFill>
                <a:srgbClr val="FF4500"/>
              </a:solidFill>
              <a:prstDash val="solid"/>
              <a:round/>
              <a:headEnd/>
              <a:tailEnd/>
            </a:ln>
          </p:spPr>
          <p:txBody>
            <a:bodyPr/>
            <a:lstStyle/>
            <a:p>
              <a:endParaRPr lang="en-US" dirty="0"/>
            </a:p>
          </p:txBody>
        </p:sp>
        <p:sp>
          <p:nvSpPr>
            <p:cNvPr id="106085" name="Freeform 86"/>
            <p:cNvSpPr>
              <a:spLocks/>
            </p:cNvSpPr>
            <p:nvPr/>
          </p:nvSpPr>
          <p:spPr bwMode="auto">
            <a:xfrm>
              <a:off x="2768" y="1504"/>
              <a:ext cx="33" cy="82"/>
            </a:xfrm>
            <a:custGeom>
              <a:avLst/>
              <a:gdLst>
                <a:gd name="T0" fmla="*/ 29 w 33"/>
                <a:gd name="T1" fmla="*/ 12 h 82"/>
                <a:gd name="T2" fmla="*/ 25 w 33"/>
                <a:gd name="T3" fmla="*/ 29 h 82"/>
                <a:gd name="T4" fmla="*/ 33 w 33"/>
                <a:gd name="T5" fmla="*/ 24 h 82"/>
                <a:gd name="T6" fmla="*/ 33 w 33"/>
                <a:gd name="T7" fmla="*/ 49 h 82"/>
                <a:gd name="T8" fmla="*/ 33 w 33"/>
                <a:gd name="T9" fmla="*/ 41 h 82"/>
                <a:gd name="T10" fmla="*/ 33 w 33"/>
                <a:gd name="T11" fmla="*/ 53 h 82"/>
                <a:gd name="T12" fmla="*/ 25 w 33"/>
                <a:gd name="T13" fmla="*/ 77 h 82"/>
                <a:gd name="T14" fmla="*/ 21 w 33"/>
                <a:gd name="T15" fmla="*/ 82 h 82"/>
                <a:gd name="T16" fmla="*/ 21 w 33"/>
                <a:gd name="T17" fmla="*/ 73 h 82"/>
                <a:gd name="T18" fmla="*/ 0 w 33"/>
                <a:gd name="T19" fmla="*/ 69 h 82"/>
                <a:gd name="T20" fmla="*/ 0 w 33"/>
                <a:gd name="T21" fmla="*/ 57 h 82"/>
                <a:gd name="T22" fmla="*/ 16 w 33"/>
                <a:gd name="T23" fmla="*/ 41 h 82"/>
                <a:gd name="T24" fmla="*/ 0 w 33"/>
                <a:gd name="T25" fmla="*/ 24 h 82"/>
                <a:gd name="T26" fmla="*/ 0 w 33"/>
                <a:gd name="T27" fmla="*/ 16 h 82"/>
                <a:gd name="T28" fmla="*/ 8 w 33"/>
                <a:gd name="T29" fmla="*/ 0 h 82"/>
                <a:gd name="T30" fmla="*/ 29 w 33"/>
                <a:gd name="T31" fmla="*/ 8 h 82"/>
                <a:gd name="T32" fmla="*/ 29 w 33"/>
                <a:gd name="T33" fmla="*/ 12 h 82"/>
                <a:gd name="T34" fmla="*/ 29 w 33"/>
                <a:gd name="T35" fmla="*/ 16 h 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 h="82">
                  <a:moveTo>
                    <a:pt x="29" y="12"/>
                  </a:moveTo>
                  <a:lnTo>
                    <a:pt x="25" y="29"/>
                  </a:lnTo>
                  <a:lnTo>
                    <a:pt x="33" y="24"/>
                  </a:lnTo>
                  <a:lnTo>
                    <a:pt x="33" y="49"/>
                  </a:lnTo>
                  <a:lnTo>
                    <a:pt x="33" y="41"/>
                  </a:lnTo>
                  <a:lnTo>
                    <a:pt x="33" y="53"/>
                  </a:lnTo>
                  <a:lnTo>
                    <a:pt x="25" y="77"/>
                  </a:lnTo>
                  <a:lnTo>
                    <a:pt x="21" y="82"/>
                  </a:lnTo>
                  <a:lnTo>
                    <a:pt x="21" y="73"/>
                  </a:lnTo>
                  <a:lnTo>
                    <a:pt x="0" y="69"/>
                  </a:lnTo>
                  <a:lnTo>
                    <a:pt x="0" y="57"/>
                  </a:lnTo>
                  <a:lnTo>
                    <a:pt x="16" y="41"/>
                  </a:lnTo>
                  <a:lnTo>
                    <a:pt x="0" y="24"/>
                  </a:lnTo>
                  <a:lnTo>
                    <a:pt x="0" y="16"/>
                  </a:lnTo>
                  <a:lnTo>
                    <a:pt x="8" y="0"/>
                  </a:lnTo>
                  <a:lnTo>
                    <a:pt x="29" y="8"/>
                  </a:lnTo>
                  <a:lnTo>
                    <a:pt x="29" y="12"/>
                  </a:lnTo>
                  <a:lnTo>
                    <a:pt x="29" y="16"/>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086" name="Freeform 87"/>
            <p:cNvSpPr>
              <a:spLocks/>
            </p:cNvSpPr>
            <p:nvPr/>
          </p:nvSpPr>
          <p:spPr bwMode="auto">
            <a:xfrm>
              <a:off x="1860" y="1687"/>
              <a:ext cx="191" cy="196"/>
            </a:xfrm>
            <a:custGeom>
              <a:avLst/>
              <a:gdLst>
                <a:gd name="T0" fmla="*/ 191 w 191"/>
                <a:gd name="T1" fmla="*/ 17 h 196"/>
                <a:gd name="T2" fmla="*/ 29 w 191"/>
                <a:gd name="T3" fmla="*/ 0 h 196"/>
                <a:gd name="T4" fmla="*/ 0 w 191"/>
                <a:gd name="T5" fmla="*/ 192 h 196"/>
                <a:gd name="T6" fmla="*/ 25 w 191"/>
                <a:gd name="T7" fmla="*/ 196 h 196"/>
                <a:gd name="T8" fmla="*/ 29 w 191"/>
                <a:gd name="T9" fmla="*/ 180 h 196"/>
                <a:gd name="T10" fmla="*/ 77 w 191"/>
                <a:gd name="T11" fmla="*/ 184 h 196"/>
                <a:gd name="T12" fmla="*/ 73 w 191"/>
                <a:gd name="T13" fmla="*/ 176 h 196"/>
                <a:gd name="T14" fmla="*/ 175 w 191"/>
                <a:gd name="T15" fmla="*/ 188 h 196"/>
                <a:gd name="T16" fmla="*/ 187 w 191"/>
                <a:gd name="T17" fmla="*/ 33 h 196"/>
                <a:gd name="T18" fmla="*/ 191 w 191"/>
                <a:gd name="T19" fmla="*/ 17 h 1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1" h="196">
                  <a:moveTo>
                    <a:pt x="191" y="17"/>
                  </a:moveTo>
                  <a:lnTo>
                    <a:pt x="29" y="0"/>
                  </a:lnTo>
                  <a:lnTo>
                    <a:pt x="0" y="192"/>
                  </a:lnTo>
                  <a:lnTo>
                    <a:pt x="25" y="196"/>
                  </a:lnTo>
                  <a:lnTo>
                    <a:pt x="29" y="180"/>
                  </a:lnTo>
                  <a:lnTo>
                    <a:pt x="77" y="184"/>
                  </a:lnTo>
                  <a:lnTo>
                    <a:pt x="73" y="176"/>
                  </a:lnTo>
                  <a:lnTo>
                    <a:pt x="175" y="188"/>
                  </a:lnTo>
                  <a:lnTo>
                    <a:pt x="187" y="33"/>
                  </a:lnTo>
                  <a:lnTo>
                    <a:pt x="191" y="17"/>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087" name="Freeform 88"/>
            <p:cNvSpPr>
              <a:spLocks/>
            </p:cNvSpPr>
            <p:nvPr/>
          </p:nvSpPr>
          <p:spPr bwMode="auto">
            <a:xfrm>
              <a:off x="1860" y="1687"/>
              <a:ext cx="191" cy="196"/>
            </a:xfrm>
            <a:custGeom>
              <a:avLst/>
              <a:gdLst>
                <a:gd name="T0" fmla="*/ 191 w 191"/>
                <a:gd name="T1" fmla="*/ 17 h 196"/>
                <a:gd name="T2" fmla="*/ 29 w 191"/>
                <a:gd name="T3" fmla="*/ 0 h 196"/>
                <a:gd name="T4" fmla="*/ 0 w 191"/>
                <a:gd name="T5" fmla="*/ 192 h 196"/>
                <a:gd name="T6" fmla="*/ 25 w 191"/>
                <a:gd name="T7" fmla="*/ 196 h 196"/>
                <a:gd name="T8" fmla="*/ 29 w 191"/>
                <a:gd name="T9" fmla="*/ 180 h 196"/>
                <a:gd name="T10" fmla="*/ 77 w 191"/>
                <a:gd name="T11" fmla="*/ 184 h 196"/>
                <a:gd name="T12" fmla="*/ 73 w 191"/>
                <a:gd name="T13" fmla="*/ 176 h 196"/>
                <a:gd name="T14" fmla="*/ 175 w 191"/>
                <a:gd name="T15" fmla="*/ 188 h 196"/>
                <a:gd name="T16" fmla="*/ 187 w 191"/>
                <a:gd name="T17" fmla="*/ 33 h 196"/>
                <a:gd name="T18" fmla="*/ 191 w 191"/>
                <a:gd name="T19" fmla="*/ 17 h 196"/>
                <a:gd name="T20" fmla="*/ 191 w 191"/>
                <a:gd name="T21" fmla="*/ 21 h 1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1" h="196">
                  <a:moveTo>
                    <a:pt x="191" y="17"/>
                  </a:moveTo>
                  <a:lnTo>
                    <a:pt x="29" y="0"/>
                  </a:lnTo>
                  <a:lnTo>
                    <a:pt x="0" y="192"/>
                  </a:lnTo>
                  <a:lnTo>
                    <a:pt x="25" y="196"/>
                  </a:lnTo>
                  <a:lnTo>
                    <a:pt x="29" y="180"/>
                  </a:lnTo>
                  <a:lnTo>
                    <a:pt x="77" y="184"/>
                  </a:lnTo>
                  <a:lnTo>
                    <a:pt x="73" y="176"/>
                  </a:lnTo>
                  <a:lnTo>
                    <a:pt x="175" y="188"/>
                  </a:lnTo>
                  <a:lnTo>
                    <a:pt x="187" y="33"/>
                  </a:lnTo>
                  <a:lnTo>
                    <a:pt x="191" y="17"/>
                  </a:lnTo>
                  <a:lnTo>
                    <a:pt x="191" y="2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088" name="Freeform 89"/>
            <p:cNvSpPr>
              <a:spLocks/>
            </p:cNvSpPr>
            <p:nvPr/>
          </p:nvSpPr>
          <p:spPr bwMode="auto">
            <a:xfrm>
              <a:off x="2646" y="1378"/>
              <a:ext cx="163" cy="142"/>
            </a:xfrm>
            <a:custGeom>
              <a:avLst/>
              <a:gdLst>
                <a:gd name="T0" fmla="*/ 155 w 163"/>
                <a:gd name="T1" fmla="*/ 73 h 142"/>
                <a:gd name="T2" fmla="*/ 155 w 163"/>
                <a:gd name="T3" fmla="*/ 97 h 142"/>
                <a:gd name="T4" fmla="*/ 163 w 163"/>
                <a:gd name="T5" fmla="*/ 126 h 142"/>
                <a:gd name="T6" fmla="*/ 155 w 163"/>
                <a:gd name="T7" fmla="*/ 130 h 142"/>
                <a:gd name="T8" fmla="*/ 159 w 163"/>
                <a:gd name="T9" fmla="*/ 134 h 142"/>
                <a:gd name="T10" fmla="*/ 151 w 163"/>
                <a:gd name="T11" fmla="*/ 142 h 142"/>
                <a:gd name="T12" fmla="*/ 151 w 163"/>
                <a:gd name="T13" fmla="*/ 134 h 142"/>
                <a:gd name="T14" fmla="*/ 130 w 163"/>
                <a:gd name="T15" fmla="*/ 126 h 142"/>
                <a:gd name="T16" fmla="*/ 122 w 163"/>
                <a:gd name="T17" fmla="*/ 122 h 142"/>
                <a:gd name="T18" fmla="*/ 118 w 163"/>
                <a:gd name="T19" fmla="*/ 114 h 142"/>
                <a:gd name="T20" fmla="*/ 110 w 163"/>
                <a:gd name="T21" fmla="*/ 110 h 142"/>
                <a:gd name="T22" fmla="*/ 0 w 163"/>
                <a:gd name="T23" fmla="*/ 130 h 142"/>
                <a:gd name="T24" fmla="*/ 0 w 163"/>
                <a:gd name="T25" fmla="*/ 122 h 142"/>
                <a:gd name="T26" fmla="*/ 16 w 163"/>
                <a:gd name="T27" fmla="*/ 97 h 142"/>
                <a:gd name="T28" fmla="*/ 8 w 163"/>
                <a:gd name="T29" fmla="*/ 85 h 142"/>
                <a:gd name="T30" fmla="*/ 24 w 163"/>
                <a:gd name="T31" fmla="*/ 77 h 142"/>
                <a:gd name="T32" fmla="*/ 61 w 163"/>
                <a:gd name="T33" fmla="*/ 73 h 142"/>
                <a:gd name="T34" fmla="*/ 77 w 163"/>
                <a:gd name="T35" fmla="*/ 61 h 142"/>
                <a:gd name="T36" fmla="*/ 73 w 163"/>
                <a:gd name="T37" fmla="*/ 53 h 142"/>
                <a:gd name="T38" fmla="*/ 77 w 163"/>
                <a:gd name="T39" fmla="*/ 44 h 142"/>
                <a:gd name="T40" fmla="*/ 73 w 163"/>
                <a:gd name="T41" fmla="*/ 44 h 142"/>
                <a:gd name="T42" fmla="*/ 73 w 163"/>
                <a:gd name="T43" fmla="*/ 49 h 142"/>
                <a:gd name="T44" fmla="*/ 69 w 163"/>
                <a:gd name="T45" fmla="*/ 44 h 142"/>
                <a:gd name="T46" fmla="*/ 98 w 163"/>
                <a:gd name="T47" fmla="*/ 8 h 142"/>
                <a:gd name="T48" fmla="*/ 134 w 163"/>
                <a:gd name="T49" fmla="*/ 0 h 142"/>
                <a:gd name="T50" fmla="*/ 143 w 163"/>
                <a:gd name="T51" fmla="*/ 40 h 142"/>
                <a:gd name="T52" fmla="*/ 155 w 163"/>
                <a:gd name="T53" fmla="*/ 73 h 14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63" h="142">
                  <a:moveTo>
                    <a:pt x="155" y="73"/>
                  </a:moveTo>
                  <a:lnTo>
                    <a:pt x="155" y="97"/>
                  </a:lnTo>
                  <a:lnTo>
                    <a:pt x="163" y="126"/>
                  </a:lnTo>
                  <a:lnTo>
                    <a:pt x="155" y="130"/>
                  </a:lnTo>
                  <a:lnTo>
                    <a:pt x="159" y="134"/>
                  </a:lnTo>
                  <a:lnTo>
                    <a:pt x="151" y="142"/>
                  </a:lnTo>
                  <a:lnTo>
                    <a:pt x="151" y="134"/>
                  </a:lnTo>
                  <a:lnTo>
                    <a:pt x="130" y="126"/>
                  </a:lnTo>
                  <a:lnTo>
                    <a:pt x="122" y="122"/>
                  </a:lnTo>
                  <a:lnTo>
                    <a:pt x="118" y="114"/>
                  </a:lnTo>
                  <a:lnTo>
                    <a:pt x="110" y="110"/>
                  </a:lnTo>
                  <a:lnTo>
                    <a:pt x="0" y="130"/>
                  </a:lnTo>
                  <a:lnTo>
                    <a:pt x="0" y="122"/>
                  </a:lnTo>
                  <a:lnTo>
                    <a:pt x="16" y="97"/>
                  </a:lnTo>
                  <a:lnTo>
                    <a:pt x="8" y="85"/>
                  </a:lnTo>
                  <a:lnTo>
                    <a:pt x="24" y="77"/>
                  </a:lnTo>
                  <a:lnTo>
                    <a:pt x="61" y="73"/>
                  </a:lnTo>
                  <a:lnTo>
                    <a:pt x="77" y="61"/>
                  </a:lnTo>
                  <a:lnTo>
                    <a:pt x="73" y="53"/>
                  </a:lnTo>
                  <a:lnTo>
                    <a:pt x="77" y="44"/>
                  </a:lnTo>
                  <a:lnTo>
                    <a:pt x="73" y="44"/>
                  </a:lnTo>
                  <a:lnTo>
                    <a:pt x="73" y="49"/>
                  </a:lnTo>
                  <a:lnTo>
                    <a:pt x="69" y="44"/>
                  </a:lnTo>
                  <a:lnTo>
                    <a:pt x="98" y="8"/>
                  </a:lnTo>
                  <a:lnTo>
                    <a:pt x="134" y="0"/>
                  </a:lnTo>
                  <a:lnTo>
                    <a:pt x="143" y="40"/>
                  </a:lnTo>
                  <a:lnTo>
                    <a:pt x="155" y="73"/>
                  </a:lnTo>
                  <a:close/>
                </a:path>
              </a:pathLst>
            </a:custGeom>
            <a:solidFill>
              <a:srgbClr val="FF4500"/>
            </a:solidFill>
            <a:ln w="6350">
              <a:solidFill>
                <a:srgbClr val="FF4500"/>
              </a:solidFill>
              <a:prstDash val="solid"/>
              <a:round/>
              <a:headEnd/>
              <a:tailEnd/>
            </a:ln>
          </p:spPr>
          <p:txBody>
            <a:bodyPr/>
            <a:lstStyle/>
            <a:p>
              <a:endParaRPr lang="en-US" dirty="0"/>
            </a:p>
          </p:txBody>
        </p:sp>
        <p:sp>
          <p:nvSpPr>
            <p:cNvPr id="106089" name="Freeform 90"/>
            <p:cNvSpPr>
              <a:spLocks/>
            </p:cNvSpPr>
            <p:nvPr/>
          </p:nvSpPr>
          <p:spPr bwMode="auto">
            <a:xfrm>
              <a:off x="2646" y="1378"/>
              <a:ext cx="163" cy="142"/>
            </a:xfrm>
            <a:custGeom>
              <a:avLst/>
              <a:gdLst>
                <a:gd name="T0" fmla="*/ 155 w 163"/>
                <a:gd name="T1" fmla="*/ 73 h 142"/>
                <a:gd name="T2" fmla="*/ 155 w 163"/>
                <a:gd name="T3" fmla="*/ 97 h 142"/>
                <a:gd name="T4" fmla="*/ 163 w 163"/>
                <a:gd name="T5" fmla="*/ 126 h 142"/>
                <a:gd name="T6" fmla="*/ 155 w 163"/>
                <a:gd name="T7" fmla="*/ 130 h 142"/>
                <a:gd name="T8" fmla="*/ 159 w 163"/>
                <a:gd name="T9" fmla="*/ 134 h 142"/>
                <a:gd name="T10" fmla="*/ 151 w 163"/>
                <a:gd name="T11" fmla="*/ 142 h 142"/>
                <a:gd name="T12" fmla="*/ 151 w 163"/>
                <a:gd name="T13" fmla="*/ 134 h 142"/>
                <a:gd name="T14" fmla="*/ 130 w 163"/>
                <a:gd name="T15" fmla="*/ 126 h 142"/>
                <a:gd name="T16" fmla="*/ 122 w 163"/>
                <a:gd name="T17" fmla="*/ 122 h 142"/>
                <a:gd name="T18" fmla="*/ 118 w 163"/>
                <a:gd name="T19" fmla="*/ 114 h 142"/>
                <a:gd name="T20" fmla="*/ 110 w 163"/>
                <a:gd name="T21" fmla="*/ 110 h 142"/>
                <a:gd name="T22" fmla="*/ 0 w 163"/>
                <a:gd name="T23" fmla="*/ 130 h 142"/>
                <a:gd name="T24" fmla="*/ 0 w 163"/>
                <a:gd name="T25" fmla="*/ 122 h 142"/>
                <a:gd name="T26" fmla="*/ 16 w 163"/>
                <a:gd name="T27" fmla="*/ 97 h 142"/>
                <a:gd name="T28" fmla="*/ 8 w 163"/>
                <a:gd name="T29" fmla="*/ 85 h 142"/>
                <a:gd name="T30" fmla="*/ 24 w 163"/>
                <a:gd name="T31" fmla="*/ 77 h 142"/>
                <a:gd name="T32" fmla="*/ 61 w 163"/>
                <a:gd name="T33" fmla="*/ 73 h 142"/>
                <a:gd name="T34" fmla="*/ 77 w 163"/>
                <a:gd name="T35" fmla="*/ 61 h 142"/>
                <a:gd name="T36" fmla="*/ 73 w 163"/>
                <a:gd name="T37" fmla="*/ 53 h 142"/>
                <a:gd name="T38" fmla="*/ 77 w 163"/>
                <a:gd name="T39" fmla="*/ 44 h 142"/>
                <a:gd name="T40" fmla="*/ 73 w 163"/>
                <a:gd name="T41" fmla="*/ 44 h 142"/>
                <a:gd name="T42" fmla="*/ 73 w 163"/>
                <a:gd name="T43" fmla="*/ 49 h 142"/>
                <a:gd name="T44" fmla="*/ 69 w 163"/>
                <a:gd name="T45" fmla="*/ 44 h 142"/>
                <a:gd name="T46" fmla="*/ 98 w 163"/>
                <a:gd name="T47" fmla="*/ 8 h 142"/>
                <a:gd name="T48" fmla="*/ 134 w 163"/>
                <a:gd name="T49" fmla="*/ 0 h 142"/>
                <a:gd name="T50" fmla="*/ 143 w 163"/>
                <a:gd name="T51" fmla="*/ 40 h 142"/>
                <a:gd name="T52" fmla="*/ 155 w 163"/>
                <a:gd name="T53" fmla="*/ 73 h 142"/>
                <a:gd name="T54" fmla="*/ 155 w 163"/>
                <a:gd name="T55" fmla="*/ 77 h 14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63" h="142">
                  <a:moveTo>
                    <a:pt x="155" y="73"/>
                  </a:moveTo>
                  <a:lnTo>
                    <a:pt x="155" y="97"/>
                  </a:lnTo>
                  <a:lnTo>
                    <a:pt x="163" y="126"/>
                  </a:lnTo>
                  <a:lnTo>
                    <a:pt x="155" y="130"/>
                  </a:lnTo>
                  <a:lnTo>
                    <a:pt x="159" y="134"/>
                  </a:lnTo>
                  <a:lnTo>
                    <a:pt x="151" y="142"/>
                  </a:lnTo>
                  <a:lnTo>
                    <a:pt x="151" y="134"/>
                  </a:lnTo>
                  <a:lnTo>
                    <a:pt x="130" y="126"/>
                  </a:lnTo>
                  <a:lnTo>
                    <a:pt x="122" y="122"/>
                  </a:lnTo>
                  <a:lnTo>
                    <a:pt x="118" y="114"/>
                  </a:lnTo>
                  <a:lnTo>
                    <a:pt x="110" y="110"/>
                  </a:lnTo>
                  <a:lnTo>
                    <a:pt x="0" y="130"/>
                  </a:lnTo>
                  <a:lnTo>
                    <a:pt x="0" y="122"/>
                  </a:lnTo>
                  <a:lnTo>
                    <a:pt x="16" y="97"/>
                  </a:lnTo>
                  <a:lnTo>
                    <a:pt x="8" y="85"/>
                  </a:lnTo>
                  <a:lnTo>
                    <a:pt x="24" y="77"/>
                  </a:lnTo>
                  <a:lnTo>
                    <a:pt x="61" y="73"/>
                  </a:lnTo>
                  <a:lnTo>
                    <a:pt x="77" y="61"/>
                  </a:lnTo>
                  <a:lnTo>
                    <a:pt x="73" y="53"/>
                  </a:lnTo>
                  <a:lnTo>
                    <a:pt x="77" y="44"/>
                  </a:lnTo>
                  <a:lnTo>
                    <a:pt x="73" y="44"/>
                  </a:lnTo>
                  <a:lnTo>
                    <a:pt x="73" y="49"/>
                  </a:lnTo>
                  <a:lnTo>
                    <a:pt x="69" y="44"/>
                  </a:lnTo>
                  <a:lnTo>
                    <a:pt x="98" y="8"/>
                  </a:lnTo>
                  <a:lnTo>
                    <a:pt x="134" y="0"/>
                  </a:lnTo>
                  <a:lnTo>
                    <a:pt x="143" y="40"/>
                  </a:lnTo>
                  <a:lnTo>
                    <a:pt x="155" y="73"/>
                  </a:lnTo>
                  <a:lnTo>
                    <a:pt x="155" y="7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090" name="Freeform 91"/>
            <p:cNvSpPr>
              <a:spLocks/>
            </p:cNvSpPr>
            <p:nvPr/>
          </p:nvSpPr>
          <p:spPr bwMode="auto">
            <a:xfrm>
              <a:off x="2560" y="1671"/>
              <a:ext cx="233" cy="106"/>
            </a:xfrm>
            <a:custGeom>
              <a:avLst/>
              <a:gdLst>
                <a:gd name="T0" fmla="*/ 220 w 233"/>
                <a:gd name="T1" fmla="*/ 29 h 106"/>
                <a:gd name="T2" fmla="*/ 204 w 233"/>
                <a:gd name="T3" fmla="*/ 25 h 106"/>
                <a:gd name="T4" fmla="*/ 204 w 233"/>
                <a:gd name="T5" fmla="*/ 21 h 106"/>
                <a:gd name="T6" fmla="*/ 208 w 233"/>
                <a:gd name="T7" fmla="*/ 16 h 106"/>
                <a:gd name="T8" fmla="*/ 212 w 233"/>
                <a:gd name="T9" fmla="*/ 8 h 106"/>
                <a:gd name="T10" fmla="*/ 220 w 233"/>
                <a:gd name="T11" fmla="*/ 8 h 106"/>
                <a:gd name="T12" fmla="*/ 216 w 233"/>
                <a:gd name="T13" fmla="*/ 0 h 106"/>
                <a:gd name="T14" fmla="*/ 66 w 233"/>
                <a:gd name="T15" fmla="*/ 25 h 106"/>
                <a:gd name="T16" fmla="*/ 57 w 233"/>
                <a:gd name="T17" fmla="*/ 45 h 106"/>
                <a:gd name="T18" fmla="*/ 41 w 233"/>
                <a:gd name="T19" fmla="*/ 49 h 106"/>
                <a:gd name="T20" fmla="*/ 13 w 233"/>
                <a:gd name="T21" fmla="*/ 69 h 106"/>
                <a:gd name="T22" fmla="*/ 0 w 233"/>
                <a:gd name="T23" fmla="*/ 82 h 106"/>
                <a:gd name="T24" fmla="*/ 33 w 233"/>
                <a:gd name="T25" fmla="*/ 86 h 106"/>
                <a:gd name="T26" fmla="*/ 90 w 233"/>
                <a:gd name="T27" fmla="*/ 74 h 106"/>
                <a:gd name="T28" fmla="*/ 131 w 233"/>
                <a:gd name="T29" fmla="*/ 78 h 106"/>
                <a:gd name="T30" fmla="*/ 180 w 233"/>
                <a:gd name="T31" fmla="*/ 102 h 106"/>
                <a:gd name="T32" fmla="*/ 184 w 233"/>
                <a:gd name="T33" fmla="*/ 98 h 106"/>
                <a:gd name="T34" fmla="*/ 196 w 233"/>
                <a:gd name="T35" fmla="*/ 78 h 106"/>
                <a:gd name="T36" fmla="*/ 196 w 233"/>
                <a:gd name="T37" fmla="*/ 74 h 106"/>
                <a:gd name="T38" fmla="*/ 212 w 233"/>
                <a:gd name="T39" fmla="*/ 65 h 106"/>
                <a:gd name="T40" fmla="*/ 212 w 233"/>
                <a:gd name="T41" fmla="*/ 65 h 106"/>
                <a:gd name="T42" fmla="*/ 216 w 233"/>
                <a:gd name="T43" fmla="*/ 65 h 106"/>
                <a:gd name="T44" fmla="*/ 220 w 233"/>
                <a:gd name="T45" fmla="*/ 53 h 106"/>
                <a:gd name="T46" fmla="*/ 216 w 233"/>
                <a:gd name="T47" fmla="*/ 53 h 106"/>
                <a:gd name="T48" fmla="*/ 212 w 233"/>
                <a:gd name="T49" fmla="*/ 57 h 106"/>
                <a:gd name="T50" fmla="*/ 196 w 233"/>
                <a:gd name="T51" fmla="*/ 53 h 106"/>
                <a:gd name="T52" fmla="*/ 212 w 233"/>
                <a:gd name="T53" fmla="*/ 45 h 106"/>
                <a:gd name="T54" fmla="*/ 208 w 233"/>
                <a:gd name="T55" fmla="*/ 45 h 106"/>
                <a:gd name="T56" fmla="*/ 196 w 233"/>
                <a:gd name="T57" fmla="*/ 41 h 106"/>
                <a:gd name="T58" fmla="*/ 204 w 233"/>
                <a:gd name="T59" fmla="*/ 41 h 106"/>
                <a:gd name="T60" fmla="*/ 212 w 233"/>
                <a:gd name="T61" fmla="*/ 41 h 106"/>
                <a:gd name="T62" fmla="*/ 233 w 233"/>
                <a:gd name="T63" fmla="*/ 29 h 10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3" h="106">
                  <a:moveTo>
                    <a:pt x="224" y="21"/>
                  </a:moveTo>
                  <a:lnTo>
                    <a:pt x="220" y="29"/>
                  </a:lnTo>
                  <a:lnTo>
                    <a:pt x="220" y="21"/>
                  </a:lnTo>
                  <a:lnTo>
                    <a:pt x="204" y="25"/>
                  </a:lnTo>
                  <a:lnTo>
                    <a:pt x="200" y="12"/>
                  </a:lnTo>
                  <a:lnTo>
                    <a:pt x="204" y="21"/>
                  </a:lnTo>
                  <a:lnTo>
                    <a:pt x="212" y="16"/>
                  </a:lnTo>
                  <a:lnTo>
                    <a:pt x="208" y="16"/>
                  </a:lnTo>
                  <a:lnTo>
                    <a:pt x="216" y="12"/>
                  </a:lnTo>
                  <a:lnTo>
                    <a:pt x="212" y="8"/>
                  </a:lnTo>
                  <a:lnTo>
                    <a:pt x="220" y="12"/>
                  </a:lnTo>
                  <a:lnTo>
                    <a:pt x="220" y="8"/>
                  </a:lnTo>
                  <a:lnTo>
                    <a:pt x="224" y="16"/>
                  </a:lnTo>
                  <a:lnTo>
                    <a:pt x="216" y="0"/>
                  </a:lnTo>
                  <a:lnTo>
                    <a:pt x="212" y="0"/>
                  </a:lnTo>
                  <a:lnTo>
                    <a:pt x="66" y="25"/>
                  </a:lnTo>
                  <a:lnTo>
                    <a:pt x="66" y="37"/>
                  </a:lnTo>
                  <a:lnTo>
                    <a:pt x="57" y="45"/>
                  </a:lnTo>
                  <a:lnTo>
                    <a:pt x="45" y="53"/>
                  </a:lnTo>
                  <a:lnTo>
                    <a:pt x="41" y="49"/>
                  </a:lnTo>
                  <a:lnTo>
                    <a:pt x="33" y="57"/>
                  </a:lnTo>
                  <a:lnTo>
                    <a:pt x="13" y="69"/>
                  </a:lnTo>
                  <a:lnTo>
                    <a:pt x="9" y="78"/>
                  </a:lnTo>
                  <a:lnTo>
                    <a:pt x="0" y="82"/>
                  </a:lnTo>
                  <a:lnTo>
                    <a:pt x="0" y="90"/>
                  </a:lnTo>
                  <a:lnTo>
                    <a:pt x="33" y="86"/>
                  </a:lnTo>
                  <a:lnTo>
                    <a:pt x="53" y="78"/>
                  </a:lnTo>
                  <a:lnTo>
                    <a:pt x="90" y="74"/>
                  </a:lnTo>
                  <a:lnTo>
                    <a:pt x="98" y="82"/>
                  </a:lnTo>
                  <a:lnTo>
                    <a:pt x="131" y="78"/>
                  </a:lnTo>
                  <a:lnTo>
                    <a:pt x="167" y="106"/>
                  </a:lnTo>
                  <a:lnTo>
                    <a:pt x="180" y="102"/>
                  </a:lnTo>
                  <a:lnTo>
                    <a:pt x="180" y="90"/>
                  </a:lnTo>
                  <a:lnTo>
                    <a:pt x="184" y="98"/>
                  </a:lnTo>
                  <a:lnTo>
                    <a:pt x="188" y="82"/>
                  </a:lnTo>
                  <a:lnTo>
                    <a:pt x="196" y="78"/>
                  </a:lnTo>
                  <a:lnTo>
                    <a:pt x="192" y="69"/>
                  </a:lnTo>
                  <a:lnTo>
                    <a:pt x="196" y="74"/>
                  </a:lnTo>
                  <a:lnTo>
                    <a:pt x="200" y="65"/>
                  </a:lnTo>
                  <a:lnTo>
                    <a:pt x="212" y="65"/>
                  </a:lnTo>
                  <a:lnTo>
                    <a:pt x="212" y="61"/>
                  </a:lnTo>
                  <a:lnTo>
                    <a:pt x="212" y="65"/>
                  </a:lnTo>
                  <a:lnTo>
                    <a:pt x="212" y="61"/>
                  </a:lnTo>
                  <a:lnTo>
                    <a:pt x="216" y="65"/>
                  </a:lnTo>
                  <a:lnTo>
                    <a:pt x="220" y="57"/>
                  </a:lnTo>
                  <a:lnTo>
                    <a:pt x="220" y="53"/>
                  </a:lnTo>
                  <a:lnTo>
                    <a:pt x="216" y="57"/>
                  </a:lnTo>
                  <a:lnTo>
                    <a:pt x="216" y="53"/>
                  </a:lnTo>
                  <a:lnTo>
                    <a:pt x="216" y="57"/>
                  </a:lnTo>
                  <a:lnTo>
                    <a:pt x="212" y="57"/>
                  </a:lnTo>
                  <a:lnTo>
                    <a:pt x="204" y="61"/>
                  </a:lnTo>
                  <a:lnTo>
                    <a:pt x="196" y="53"/>
                  </a:lnTo>
                  <a:lnTo>
                    <a:pt x="208" y="57"/>
                  </a:lnTo>
                  <a:lnTo>
                    <a:pt x="212" y="45"/>
                  </a:lnTo>
                  <a:lnTo>
                    <a:pt x="204" y="49"/>
                  </a:lnTo>
                  <a:lnTo>
                    <a:pt x="208" y="45"/>
                  </a:lnTo>
                  <a:lnTo>
                    <a:pt x="200" y="45"/>
                  </a:lnTo>
                  <a:lnTo>
                    <a:pt x="196" y="41"/>
                  </a:lnTo>
                  <a:lnTo>
                    <a:pt x="208" y="41"/>
                  </a:lnTo>
                  <a:lnTo>
                    <a:pt x="204" y="41"/>
                  </a:lnTo>
                  <a:lnTo>
                    <a:pt x="212" y="37"/>
                  </a:lnTo>
                  <a:lnTo>
                    <a:pt x="212" y="41"/>
                  </a:lnTo>
                  <a:lnTo>
                    <a:pt x="220" y="41"/>
                  </a:lnTo>
                  <a:lnTo>
                    <a:pt x="233" y="29"/>
                  </a:lnTo>
                  <a:lnTo>
                    <a:pt x="224" y="21"/>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091" name="Freeform 92"/>
            <p:cNvSpPr>
              <a:spLocks/>
            </p:cNvSpPr>
            <p:nvPr/>
          </p:nvSpPr>
          <p:spPr bwMode="auto">
            <a:xfrm>
              <a:off x="2560" y="1671"/>
              <a:ext cx="233" cy="106"/>
            </a:xfrm>
            <a:custGeom>
              <a:avLst/>
              <a:gdLst>
                <a:gd name="T0" fmla="*/ 220 w 233"/>
                <a:gd name="T1" fmla="*/ 29 h 106"/>
                <a:gd name="T2" fmla="*/ 204 w 233"/>
                <a:gd name="T3" fmla="*/ 25 h 106"/>
                <a:gd name="T4" fmla="*/ 204 w 233"/>
                <a:gd name="T5" fmla="*/ 21 h 106"/>
                <a:gd name="T6" fmla="*/ 208 w 233"/>
                <a:gd name="T7" fmla="*/ 16 h 106"/>
                <a:gd name="T8" fmla="*/ 212 w 233"/>
                <a:gd name="T9" fmla="*/ 8 h 106"/>
                <a:gd name="T10" fmla="*/ 220 w 233"/>
                <a:gd name="T11" fmla="*/ 8 h 106"/>
                <a:gd name="T12" fmla="*/ 216 w 233"/>
                <a:gd name="T13" fmla="*/ 0 h 106"/>
                <a:gd name="T14" fmla="*/ 66 w 233"/>
                <a:gd name="T15" fmla="*/ 25 h 106"/>
                <a:gd name="T16" fmla="*/ 57 w 233"/>
                <a:gd name="T17" fmla="*/ 45 h 106"/>
                <a:gd name="T18" fmla="*/ 41 w 233"/>
                <a:gd name="T19" fmla="*/ 49 h 106"/>
                <a:gd name="T20" fmla="*/ 13 w 233"/>
                <a:gd name="T21" fmla="*/ 69 h 106"/>
                <a:gd name="T22" fmla="*/ 0 w 233"/>
                <a:gd name="T23" fmla="*/ 82 h 106"/>
                <a:gd name="T24" fmla="*/ 33 w 233"/>
                <a:gd name="T25" fmla="*/ 86 h 106"/>
                <a:gd name="T26" fmla="*/ 90 w 233"/>
                <a:gd name="T27" fmla="*/ 74 h 106"/>
                <a:gd name="T28" fmla="*/ 131 w 233"/>
                <a:gd name="T29" fmla="*/ 78 h 106"/>
                <a:gd name="T30" fmla="*/ 180 w 233"/>
                <a:gd name="T31" fmla="*/ 102 h 106"/>
                <a:gd name="T32" fmla="*/ 184 w 233"/>
                <a:gd name="T33" fmla="*/ 98 h 106"/>
                <a:gd name="T34" fmla="*/ 196 w 233"/>
                <a:gd name="T35" fmla="*/ 78 h 106"/>
                <a:gd name="T36" fmla="*/ 196 w 233"/>
                <a:gd name="T37" fmla="*/ 74 h 106"/>
                <a:gd name="T38" fmla="*/ 212 w 233"/>
                <a:gd name="T39" fmla="*/ 65 h 106"/>
                <a:gd name="T40" fmla="*/ 212 w 233"/>
                <a:gd name="T41" fmla="*/ 65 h 106"/>
                <a:gd name="T42" fmla="*/ 216 w 233"/>
                <a:gd name="T43" fmla="*/ 65 h 106"/>
                <a:gd name="T44" fmla="*/ 220 w 233"/>
                <a:gd name="T45" fmla="*/ 53 h 106"/>
                <a:gd name="T46" fmla="*/ 216 w 233"/>
                <a:gd name="T47" fmla="*/ 53 h 106"/>
                <a:gd name="T48" fmla="*/ 212 w 233"/>
                <a:gd name="T49" fmla="*/ 57 h 106"/>
                <a:gd name="T50" fmla="*/ 196 w 233"/>
                <a:gd name="T51" fmla="*/ 53 h 106"/>
                <a:gd name="T52" fmla="*/ 212 w 233"/>
                <a:gd name="T53" fmla="*/ 45 h 106"/>
                <a:gd name="T54" fmla="*/ 208 w 233"/>
                <a:gd name="T55" fmla="*/ 45 h 106"/>
                <a:gd name="T56" fmla="*/ 196 w 233"/>
                <a:gd name="T57" fmla="*/ 41 h 106"/>
                <a:gd name="T58" fmla="*/ 204 w 233"/>
                <a:gd name="T59" fmla="*/ 41 h 106"/>
                <a:gd name="T60" fmla="*/ 212 w 233"/>
                <a:gd name="T61" fmla="*/ 41 h 106"/>
                <a:gd name="T62" fmla="*/ 233 w 233"/>
                <a:gd name="T63" fmla="*/ 29 h 106"/>
                <a:gd name="T64" fmla="*/ 224 w 233"/>
                <a:gd name="T65" fmla="*/ 25 h 1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33" h="106">
                  <a:moveTo>
                    <a:pt x="224" y="21"/>
                  </a:moveTo>
                  <a:lnTo>
                    <a:pt x="220" y="29"/>
                  </a:lnTo>
                  <a:lnTo>
                    <a:pt x="220" y="21"/>
                  </a:lnTo>
                  <a:lnTo>
                    <a:pt x="204" y="25"/>
                  </a:lnTo>
                  <a:lnTo>
                    <a:pt x="200" y="12"/>
                  </a:lnTo>
                  <a:lnTo>
                    <a:pt x="204" y="21"/>
                  </a:lnTo>
                  <a:lnTo>
                    <a:pt x="212" y="16"/>
                  </a:lnTo>
                  <a:lnTo>
                    <a:pt x="208" y="16"/>
                  </a:lnTo>
                  <a:lnTo>
                    <a:pt x="216" y="12"/>
                  </a:lnTo>
                  <a:lnTo>
                    <a:pt x="212" y="8"/>
                  </a:lnTo>
                  <a:lnTo>
                    <a:pt x="220" y="12"/>
                  </a:lnTo>
                  <a:lnTo>
                    <a:pt x="220" y="8"/>
                  </a:lnTo>
                  <a:lnTo>
                    <a:pt x="224" y="16"/>
                  </a:lnTo>
                  <a:lnTo>
                    <a:pt x="216" y="0"/>
                  </a:lnTo>
                  <a:lnTo>
                    <a:pt x="212" y="0"/>
                  </a:lnTo>
                  <a:lnTo>
                    <a:pt x="66" y="25"/>
                  </a:lnTo>
                  <a:lnTo>
                    <a:pt x="66" y="37"/>
                  </a:lnTo>
                  <a:lnTo>
                    <a:pt x="57" y="45"/>
                  </a:lnTo>
                  <a:lnTo>
                    <a:pt x="45" y="53"/>
                  </a:lnTo>
                  <a:lnTo>
                    <a:pt x="41" y="49"/>
                  </a:lnTo>
                  <a:lnTo>
                    <a:pt x="33" y="57"/>
                  </a:lnTo>
                  <a:lnTo>
                    <a:pt x="13" y="69"/>
                  </a:lnTo>
                  <a:lnTo>
                    <a:pt x="9" y="78"/>
                  </a:lnTo>
                  <a:lnTo>
                    <a:pt x="0" y="82"/>
                  </a:lnTo>
                  <a:lnTo>
                    <a:pt x="0" y="90"/>
                  </a:lnTo>
                  <a:lnTo>
                    <a:pt x="33" y="86"/>
                  </a:lnTo>
                  <a:lnTo>
                    <a:pt x="53" y="78"/>
                  </a:lnTo>
                  <a:lnTo>
                    <a:pt x="90" y="74"/>
                  </a:lnTo>
                  <a:lnTo>
                    <a:pt x="98" y="82"/>
                  </a:lnTo>
                  <a:lnTo>
                    <a:pt x="131" y="78"/>
                  </a:lnTo>
                  <a:lnTo>
                    <a:pt x="167" y="106"/>
                  </a:lnTo>
                  <a:lnTo>
                    <a:pt x="180" y="102"/>
                  </a:lnTo>
                  <a:lnTo>
                    <a:pt x="180" y="90"/>
                  </a:lnTo>
                  <a:lnTo>
                    <a:pt x="184" y="98"/>
                  </a:lnTo>
                  <a:lnTo>
                    <a:pt x="188" y="82"/>
                  </a:lnTo>
                  <a:lnTo>
                    <a:pt x="196" y="78"/>
                  </a:lnTo>
                  <a:lnTo>
                    <a:pt x="192" y="69"/>
                  </a:lnTo>
                  <a:lnTo>
                    <a:pt x="196" y="74"/>
                  </a:lnTo>
                  <a:lnTo>
                    <a:pt x="200" y="65"/>
                  </a:lnTo>
                  <a:lnTo>
                    <a:pt x="212" y="65"/>
                  </a:lnTo>
                  <a:lnTo>
                    <a:pt x="212" y="61"/>
                  </a:lnTo>
                  <a:lnTo>
                    <a:pt x="212" y="65"/>
                  </a:lnTo>
                  <a:lnTo>
                    <a:pt x="212" y="61"/>
                  </a:lnTo>
                  <a:lnTo>
                    <a:pt x="216" y="65"/>
                  </a:lnTo>
                  <a:lnTo>
                    <a:pt x="220" y="57"/>
                  </a:lnTo>
                  <a:lnTo>
                    <a:pt x="220" y="53"/>
                  </a:lnTo>
                  <a:lnTo>
                    <a:pt x="216" y="57"/>
                  </a:lnTo>
                  <a:lnTo>
                    <a:pt x="216" y="53"/>
                  </a:lnTo>
                  <a:lnTo>
                    <a:pt x="216" y="57"/>
                  </a:lnTo>
                  <a:lnTo>
                    <a:pt x="212" y="57"/>
                  </a:lnTo>
                  <a:lnTo>
                    <a:pt x="204" y="61"/>
                  </a:lnTo>
                  <a:lnTo>
                    <a:pt x="196" y="53"/>
                  </a:lnTo>
                  <a:lnTo>
                    <a:pt x="208" y="57"/>
                  </a:lnTo>
                  <a:lnTo>
                    <a:pt x="212" y="45"/>
                  </a:lnTo>
                  <a:lnTo>
                    <a:pt x="204" y="49"/>
                  </a:lnTo>
                  <a:lnTo>
                    <a:pt x="208" y="45"/>
                  </a:lnTo>
                  <a:lnTo>
                    <a:pt x="200" y="45"/>
                  </a:lnTo>
                  <a:lnTo>
                    <a:pt x="196" y="41"/>
                  </a:lnTo>
                  <a:lnTo>
                    <a:pt x="208" y="41"/>
                  </a:lnTo>
                  <a:lnTo>
                    <a:pt x="204" y="41"/>
                  </a:lnTo>
                  <a:lnTo>
                    <a:pt x="212" y="37"/>
                  </a:lnTo>
                  <a:lnTo>
                    <a:pt x="212" y="41"/>
                  </a:lnTo>
                  <a:lnTo>
                    <a:pt x="220" y="41"/>
                  </a:lnTo>
                  <a:lnTo>
                    <a:pt x="233" y="29"/>
                  </a:lnTo>
                  <a:lnTo>
                    <a:pt x="224" y="21"/>
                  </a:lnTo>
                  <a:lnTo>
                    <a:pt x="224" y="25"/>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092" name="Line 93"/>
            <p:cNvSpPr>
              <a:spLocks noChangeShapeType="1"/>
            </p:cNvSpPr>
            <p:nvPr/>
          </p:nvSpPr>
          <p:spPr bwMode="auto">
            <a:xfrm>
              <a:off x="2780" y="1671"/>
              <a:ext cx="4" cy="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6093" name="Freeform 94"/>
            <p:cNvSpPr>
              <a:spLocks/>
            </p:cNvSpPr>
            <p:nvPr/>
          </p:nvSpPr>
          <p:spPr bwMode="auto">
            <a:xfrm>
              <a:off x="2047" y="1296"/>
              <a:ext cx="180" cy="110"/>
            </a:xfrm>
            <a:custGeom>
              <a:avLst/>
              <a:gdLst>
                <a:gd name="T0" fmla="*/ 180 w 180"/>
                <a:gd name="T1" fmla="*/ 110 h 110"/>
                <a:gd name="T2" fmla="*/ 0 w 180"/>
                <a:gd name="T3" fmla="*/ 102 h 110"/>
                <a:gd name="T4" fmla="*/ 9 w 180"/>
                <a:gd name="T5" fmla="*/ 0 h 110"/>
                <a:gd name="T6" fmla="*/ 163 w 180"/>
                <a:gd name="T7" fmla="*/ 8 h 110"/>
                <a:gd name="T8" fmla="*/ 180 w 180"/>
                <a:gd name="T9" fmla="*/ 110 h 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110">
                  <a:moveTo>
                    <a:pt x="180" y="110"/>
                  </a:moveTo>
                  <a:lnTo>
                    <a:pt x="0" y="102"/>
                  </a:lnTo>
                  <a:lnTo>
                    <a:pt x="9" y="0"/>
                  </a:lnTo>
                  <a:lnTo>
                    <a:pt x="163" y="8"/>
                  </a:lnTo>
                  <a:lnTo>
                    <a:pt x="180" y="110"/>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094" name="Freeform 95"/>
            <p:cNvSpPr>
              <a:spLocks/>
            </p:cNvSpPr>
            <p:nvPr/>
          </p:nvSpPr>
          <p:spPr bwMode="auto">
            <a:xfrm>
              <a:off x="2047" y="1296"/>
              <a:ext cx="180" cy="114"/>
            </a:xfrm>
            <a:custGeom>
              <a:avLst/>
              <a:gdLst>
                <a:gd name="T0" fmla="*/ 180 w 180"/>
                <a:gd name="T1" fmla="*/ 110 h 114"/>
                <a:gd name="T2" fmla="*/ 0 w 180"/>
                <a:gd name="T3" fmla="*/ 102 h 114"/>
                <a:gd name="T4" fmla="*/ 9 w 180"/>
                <a:gd name="T5" fmla="*/ 0 h 114"/>
                <a:gd name="T6" fmla="*/ 163 w 180"/>
                <a:gd name="T7" fmla="*/ 8 h 114"/>
                <a:gd name="T8" fmla="*/ 180 w 180"/>
                <a:gd name="T9" fmla="*/ 110 h 114"/>
                <a:gd name="T10" fmla="*/ 180 w 180"/>
                <a:gd name="T11" fmla="*/ 114 h 1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0" h="114">
                  <a:moveTo>
                    <a:pt x="180" y="110"/>
                  </a:moveTo>
                  <a:lnTo>
                    <a:pt x="0" y="102"/>
                  </a:lnTo>
                  <a:lnTo>
                    <a:pt x="9" y="0"/>
                  </a:lnTo>
                  <a:lnTo>
                    <a:pt x="163" y="8"/>
                  </a:lnTo>
                  <a:lnTo>
                    <a:pt x="180" y="110"/>
                  </a:lnTo>
                  <a:lnTo>
                    <a:pt x="180" y="11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095" name="Freeform 96"/>
            <p:cNvSpPr>
              <a:spLocks/>
            </p:cNvSpPr>
            <p:nvPr/>
          </p:nvSpPr>
          <p:spPr bwMode="auto">
            <a:xfrm>
              <a:off x="2520" y="1512"/>
              <a:ext cx="114" cy="127"/>
            </a:xfrm>
            <a:custGeom>
              <a:avLst/>
              <a:gdLst>
                <a:gd name="T0" fmla="*/ 106 w 114"/>
                <a:gd name="T1" fmla="*/ 0 h 127"/>
                <a:gd name="T2" fmla="*/ 81 w 114"/>
                <a:gd name="T3" fmla="*/ 21 h 127"/>
                <a:gd name="T4" fmla="*/ 61 w 114"/>
                <a:gd name="T5" fmla="*/ 29 h 127"/>
                <a:gd name="T6" fmla="*/ 49 w 114"/>
                <a:gd name="T7" fmla="*/ 29 h 127"/>
                <a:gd name="T8" fmla="*/ 53 w 114"/>
                <a:gd name="T9" fmla="*/ 21 h 127"/>
                <a:gd name="T10" fmla="*/ 49 w 114"/>
                <a:gd name="T11" fmla="*/ 25 h 127"/>
                <a:gd name="T12" fmla="*/ 36 w 114"/>
                <a:gd name="T13" fmla="*/ 16 h 127"/>
                <a:gd name="T14" fmla="*/ 0 w 114"/>
                <a:gd name="T15" fmla="*/ 25 h 127"/>
                <a:gd name="T16" fmla="*/ 12 w 114"/>
                <a:gd name="T17" fmla="*/ 110 h 127"/>
                <a:gd name="T18" fmla="*/ 20 w 114"/>
                <a:gd name="T19" fmla="*/ 110 h 127"/>
                <a:gd name="T20" fmla="*/ 28 w 114"/>
                <a:gd name="T21" fmla="*/ 118 h 127"/>
                <a:gd name="T22" fmla="*/ 45 w 114"/>
                <a:gd name="T23" fmla="*/ 122 h 127"/>
                <a:gd name="T24" fmla="*/ 53 w 114"/>
                <a:gd name="T25" fmla="*/ 122 h 127"/>
                <a:gd name="T26" fmla="*/ 65 w 114"/>
                <a:gd name="T27" fmla="*/ 118 h 127"/>
                <a:gd name="T28" fmla="*/ 73 w 114"/>
                <a:gd name="T29" fmla="*/ 127 h 127"/>
                <a:gd name="T30" fmla="*/ 81 w 114"/>
                <a:gd name="T31" fmla="*/ 118 h 127"/>
                <a:gd name="T32" fmla="*/ 85 w 114"/>
                <a:gd name="T33" fmla="*/ 106 h 127"/>
                <a:gd name="T34" fmla="*/ 93 w 114"/>
                <a:gd name="T35" fmla="*/ 106 h 127"/>
                <a:gd name="T36" fmla="*/ 93 w 114"/>
                <a:gd name="T37" fmla="*/ 94 h 127"/>
                <a:gd name="T38" fmla="*/ 110 w 114"/>
                <a:gd name="T39" fmla="*/ 82 h 127"/>
                <a:gd name="T40" fmla="*/ 114 w 114"/>
                <a:gd name="T41" fmla="*/ 57 h 127"/>
                <a:gd name="T42" fmla="*/ 110 w 114"/>
                <a:gd name="T43" fmla="*/ 45 h 127"/>
                <a:gd name="T44" fmla="*/ 114 w 114"/>
                <a:gd name="T45" fmla="*/ 45 h 127"/>
                <a:gd name="T46" fmla="*/ 106 w 114"/>
                <a:gd name="T47" fmla="*/ 0 h 12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4" h="127">
                  <a:moveTo>
                    <a:pt x="106" y="0"/>
                  </a:moveTo>
                  <a:lnTo>
                    <a:pt x="81" y="21"/>
                  </a:lnTo>
                  <a:lnTo>
                    <a:pt x="61" y="29"/>
                  </a:lnTo>
                  <a:lnTo>
                    <a:pt x="49" y="29"/>
                  </a:lnTo>
                  <a:lnTo>
                    <a:pt x="53" y="21"/>
                  </a:lnTo>
                  <a:lnTo>
                    <a:pt x="49" y="25"/>
                  </a:lnTo>
                  <a:lnTo>
                    <a:pt x="36" y="16"/>
                  </a:lnTo>
                  <a:lnTo>
                    <a:pt x="0" y="25"/>
                  </a:lnTo>
                  <a:lnTo>
                    <a:pt x="12" y="110"/>
                  </a:lnTo>
                  <a:lnTo>
                    <a:pt x="20" y="110"/>
                  </a:lnTo>
                  <a:lnTo>
                    <a:pt x="28" y="118"/>
                  </a:lnTo>
                  <a:lnTo>
                    <a:pt x="45" y="122"/>
                  </a:lnTo>
                  <a:lnTo>
                    <a:pt x="53" y="122"/>
                  </a:lnTo>
                  <a:lnTo>
                    <a:pt x="65" y="118"/>
                  </a:lnTo>
                  <a:lnTo>
                    <a:pt x="73" y="127"/>
                  </a:lnTo>
                  <a:lnTo>
                    <a:pt x="81" y="118"/>
                  </a:lnTo>
                  <a:lnTo>
                    <a:pt x="85" y="106"/>
                  </a:lnTo>
                  <a:lnTo>
                    <a:pt x="93" y="106"/>
                  </a:lnTo>
                  <a:lnTo>
                    <a:pt x="93" y="94"/>
                  </a:lnTo>
                  <a:lnTo>
                    <a:pt x="110" y="82"/>
                  </a:lnTo>
                  <a:lnTo>
                    <a:pt x="114" y="57"/>
                  </a:lnTo>
                  <a:lnTo>
                    <a:pt x="110" y="45"/>
                  </a:lnTo>
                  <a:lnTo>
                    <a:pt x="114" y="45"/>
                  </a:lnTo>
                  <a:lnTo>
                    <a:pt x="106" y="0"/>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096" name="Freeform 97"/>
            <p:cNvSpPr>
              <a:spLocks/>
            </p:cNvSpPr>
            <p:nvPr/>
          </p:nvSpPr>
          <p:spPr bwMode="auto">
            <a:xfrm>
              <a:off x="2520" y="1512"/>
              <a:ext cx="114" cy="127"/>
            </a:xfrm>
            <a:custGeom>
              <a:avLst/>
              <a:gdLst>
                <a:gd name="T0" fmla="*/ 106 w 114"/>
                <a:gd name="T1" fmla="*/ 0 h 127"/>
                <a:gd name="T2" fmla="*/ 81 w 114"/>
                <a:gd name="T3" fmla="*/ 21 h 127"/>
                <a:gd name="T4" fmla="*/ 61 w 114"/>
                <a:gd name="T5" fmla="*/ 29 h 127"/>
                <a:gd name="T6" fmla="*/ 49 w 114"/>
                <a:gd name="T7" fmla="*/ 29 h 127"/>
                <a:gd name="T8" fmla="*/ 53 w 114"/>
                <a:gd name="T9" fmla="*/ 21 h 127"/>
                <a:gd name="T10" fmla="*/ 49 w 114"/>
                <a:gd name="T11" fmla="*/ 25 h 127"/>
                <a:gd name="T12" fmla="*/ 36 w 114"/>
                <a:gd name="T13" fmla="*/ 16 h 127"/>
                <a:gd name="T14" fmla="*/ 0 w 114"/>
                <a:gd name="T15" fmla="*/ 25 h 127"/>
                <a:gd name="T16" fmla="*/ 12 w 114"/>
                <a:gd name="T17" fmla="*/ 110 h 127"/>
                <a:gd name="T18" fmla="*/ 20 w 114"/>
                <a:gd name="T19" fmla="*/ 110 h 127"/>
                <a:gd name="T20" fmla="*/ 28 w 114"/>
                <a:gd name="T21" fmla="*/ 118 h 127"/>
                <a:gd name="T22" fmla="*/ 45 w 114"/>
                <a:gd name="T23" fmla="*/ 122 h 127"/>
                <a:gd name="T24" fmla="*/ 53 w 114"/>
                <a:gd name="T25" fmla="*/ 122 h 127"/>
                <a:gd name="T26" fmla="*/ 65 w 114"/>
                <a:gd name="T27" fmla="*/ 118 h 127"/>
                <a:gd name="T28" fmla="*/ 73 w 114"/>
                <a:gd name="T29" fmla="*/ 127 h 127"/>
                <a:gd name="T30" fmla="*/ 81 w 114"/>
                <a:gd name="T31" fmla="*/ 118 h 127"/>
                <a:gd name="T32" fmla="*/ 85 w 114"/>
                <a:gd name="T33" fmla="*/ 106 h 127"/>
                <a:gd name="T34" fmla="*/ 93 w 114"/>
                <a:gd name="T35" fmla="*/ 106 h 127"/>
                <a:gd name="T36" fmla="*/ 93 w 114"/>
                <a:gd name="T37" fmla="*/ 94 h 127"/>
                <a:gd name="T38" fmla="*/ 110 w 114"/>
                <a:gd name="T39" fmla="*/ 82 h 127"/>
                <a:gd name="T40" fmla="*/ 114 w 114"/>
                <a:gd name="T41" fmla="*/ 57 h 127"/>
                <a:gd name="T42" fmla="*/ 110 w 114"/>
                <a:gd name="T43" fmla="*/ 45 h 127"/>
                <a:gd name="T44" fmla="*/ 114 w 114"/>
                <a:gd name="T45" fmla="*/ 45 h 127"/>
                <a:gd name="T46" fmla="*/ 106 w 114"/>
                <a:gd name="T47" fmla="*/ 0 h 127"/>
                <a:gd name="T48" fmla="*/ 106 w 114"/>
                <a:gd name="T49" fmla="*/ 4 h 12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4" h="127">
                  <a:moveTo>
                    <a:pt x="106" y="0"/>
                  </a:moveTo>
                  <a:lnTo>
                    <a:pt x="81" y="21"/>
                  </a:lnTo>
                  <a:lnTo>
                    <a:pt x="61" y="29"/>
                  </a:lnTo>
                  <a:lnTo>
                    <a:pt x="49" y="29"/>
                  </a:lnTo>
                  <a:lnTo>
                    <a:pt x="53" y="21"/>
                  </a:lnTo>
                  <a:lnTo>
                    <a:pt x="49" y="25"/>
                  </a:lnTo>
                  <a:lnTo>
                    <a:pt x="36" y="16"/>
                  </a:lnTo>
                  <a:lnTo>
                    <a:pt x="0" y="25"/>
                  </a:lnTo>
                  <a:lnTo>
                    <a:pt x="12" y="110"/>
                  </a:lnTo>
                  <a:lnTo>
                    <a:pt x="20" y="110"/>
                  </a:lnTo>
                  <a:lnTo>
                    <a:pt x="28" y="118"/>
                  </a:lnTo>
                  <a:lnTo>
                    <a:pt x="45" y="122"/>
                  </a:lnTo>
                  <a:lnTo>
                    <a:pt x="53" y="122"/>
                  </a:lnTo>
                  <a:lnTo>
                    <a:pt x="65" y="118"/>
                  </a:lnTo>
                  <a:lnTo>
                    <a:pt x="73" y="127"/>
                  </a:lnTo>
                  <a:lnTo>
                    <a:pt x="81" y="118"/>
                  </a:lnTo>
                  <a:lnTo>
                    <a:pt x="85" y="106"/>
                  </a:lnTo>
                  <a:lnTo>
                    <a:pt x="93" y="106"/>
                  </a:lnTo>
                  <a:lnTo>
                    <a:pt x="93" y="94"/>
                  </a:lnTo>
                  <a:lnTo>
                    <a:pt x="110" y="82"/>
                  </a:lnTo>
                  <a:lnTo>
                    <a:pt x="114" y="57"/>
                  </a:lnTo>
                  <a:lnTo>
                    <a:pt x="110" y="45"/>
                  </a:lnTo>
                  <a:lnTo>
                    <a:pt x="114" y="45"/>
                  </a:lnTo>
                  <a:lnTo>
                    <a:pt x="106" y="0"/>
                  </a:lnTo>
                  <a:lnTo>
                    <a:pt x="106" y="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097" name="Freeform 98"/>
            <p:cNvSpPr>
              <a:spLocks/>
            </p:cNvSpPr>
            <p:nvPr/>
          </p:nvSpPr>
          <p:spPr bwMode="auto">
            <a:xfrm>
              <a:off x="2047" y="1704"/>
              <a:ext cx="237" cy="122"/>
            </a:xfrm>
            <a:custGeom>
              <a:avLst/>
              <a:gdLst>
                <a:gd name="T0" fmla="*/ 233 w 237"/>
                <a:gd name="T1" fmla="*/ 122 h 122"/>
                <a:gd name="T2" fmla="*/ 212 w 237"/>
                <a:gd name="T3" fmla="*/ 110 h 122"/>
                <a:gd name="T4" fmla="*/ 188 w 237"/>
                <a:gd name="T5" fmla="*/ 114 h 122"/>
                <a:gd name="T6" fmla="*/ 184 w 237"/>
                <a:gd name="T7" fmla="*/ 122 h 122"/>
                <a:gd name="T8" fmla="*/ 175 w 237"/>
                <a:gd name="T9" fmla="*/ 114 h 122"/>
                <a:gd name="T10" fmla="*/ 171 w 237"/>
                <a:gd name="T11" fmla="*/ 114 h 122"/>
                <a:gd name="T12" fmla="*/ 163 w 237"/>
                <a:gd name="T13" fmla="*/ 110 h 122"/>
                <a:gd name="T14" fmla="*/ 159 w 237"/>
                <a:gd name="T15" fmla="*/ 118 h 122"/>
                <a:gd name="T16" fmla="*/ 159 w 237"/>
                <a:gd name="T17" fmla="*/ 114 h 122"/>
                <a:gd name="T18" fmla="*/ 151 w 237"/>
                <a:gd name="T19" fmla="*/ 114 h 122"/>
                <a:gd name="T20" fmla="*/ 147 w 237"/>
                <a:gd name="T21" fmla="*/ 110 h 122"/>
                <a:gd name="T22" fmla="*/ 135 w 237"/>
                <a:gd name="T23" fmla="*/ 114 h 122"/>
                <a:gd name="T24" fmla="*/ 131 w 237"/>
                <a:gd name="T25" fmla="*/ 106 h 122"/>
                <a:gd name="T26" fmla="*/ 123 w 237"/>
                <a:gd name="T27" fmla="*/ 106 h 122"/>
                <a:gd name="T28" fmla="*/ 102 w 237"/>
                <a:gd name="T29" fmla="*/ 102 h 122"/>
                <a:gd name="T30" fmla="*/ 98 w 237"/>
                <a:gd name="T31" fmla="*/ 94 h 122"/>
                <a:gd name="T32" fmla="*/ 90 w 237"/>
                <a:gd name="T33" fmla="*/ 94 h 122"/>
                <a:gd name="T34" fmla="*/ 82 w 237"/>
                <a:gd name="T35" fmla="*/ 89 h 122"/>
                <a:gd name="T36" fmla="*/ 82 w 237"/>
                <a:gd name="T37" fmla="*/ 24 h 122"/>
                <a:gd name="T38" fmla="*/ 0 w 237"/>
                <a:gd name="T39" fmla="*/ 16 h 122"/>
                <a:gd name="T40" fmla="*/ 4 w 237"/>
                <a:gd name="T41" fmla="*/ 0 h 122"/>
                <a:gd name="T42" fmla="*/ 29 w 237"/>
                <a:gd name="T43" fmla="*/ 4 h 122"/>
                <a:gd name="T44" fmla="*/ 228 w 237"/>
                <a:gd name="T45" fmla="*/ 8 h 122"/>
                <a:gd name="T46" fmla="*/ 228 w 237"/>
                <a:gd name="T47" fmla="*/ 24 h 122"/>
                <a:gd name="T48" fmla="*/ 237 w 237"/>
                <a:gd name="T49" fmla="*/ 61 h 122"/>
                <a:gd name="T50" fmla="*/ 233 w 237"/>
                <a:gd name="T51" fmla="*/ 122 h 12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37" h="122">
                  <a:moveTo>
                    <a:pt x="233" y="122"/>
                  </a:moveTo>
                  <a:lnTo>
                    <a:pt x="212" y="110"/>
                  </a:lnTo>
                  <a:lnTo>
                    <a:pt x="188" y="114"/>
                  </a:lnTo>
                  <a:lnTo>
                    <a:pt x="184" y="122"/>
                  </a:lnTo>
                  <a:lnTo>
                    <a:pt x="175" y="114"/>
                  </a:lnTo>
                  <a:lnTo>
                    <a:pt x="171" y="114"/>
                  </a:lnTo>
                  <a:lnTo>
                    <a:pt x="163" y="110"/>
                  </a:lnTo>
                  <a:lnTo>
                    <a:pt x="159" y="118"/>
                  </a:lnTo>
                  <a:lnTo>
                    <a:pt x="159" y="114"/>
                  </a:lnTo>
                  <a:lnTo>
                    <a:pt x="151" y="114"/>
                  </a:lnTo>
                  <a:lnTo>
                    <a:pt x="147" y="110"/>
                  </a:lnTo>
                  <a:lnTo>
                    <a:pt x="135" y="114"/>
                  </a:lnTo>
                  <a:lnTo>
                    <a:pt x="131" y="106"/>
                  </a:lnTo>
                  <a:lnTo>
                    <a:pt x="123" y="106"/>
                  </a:lnTo>
                  <a:lnTo>
                    <a:pt x="102" y="102"/>
                  </a:lnTo>
                  <a:lnTo>
                    <a:pt x="98" y="94"/>
                  </a:lnTo>
                  <a:lnTo>
                    <a:pt x="90" y="94"/>
                  </a:lnTo>
                  <a:lnTo>
                    <a:pt x="82" y="89"/>
                  </a:lnTo>
                  <a:lnTo>
                    <a:pt x="82" y="24"/>
                  </a:lnTo>
                  <a:lnTo>
                    <a:pt x="0" y="16"/>
                  </a:lnTo>
                  <a:lnTo>
                    <a:pt x="4" y="0"/>
                  </a:lnTo>
                  <a:lnTo>
                    <a:pt x="29" y="4"/>
                  </a:lnTo>
                  <a:lnTo>
                    <a:pt x="228" y="8"/>
                  </a:lnTo>
                  <a:lnTo>
                    <a:pt x="228" y="24"/>
                  </a:lnTo>
                  <a:lnTo>
                    <a:pt x="237" y="61"/>
                  </a:lnTo>
                  <a:lnTo>
                    <a:pt x="233" y="122"/>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098" name="Freeform 99"/>
            <p:cNvSpPr>
              <a:spLocks/>
            </p:cNvSpPr>
            <p:nvPr/>
          </p:nvSpPr>
          <p:spPr bwMode="auto">
            <a:xfrm>
              <a:off x="2047" y="1704"/>
              <a:ext cx="237" cy="126"/>
            </a:xfrm>
            <a:custGeom>
              <a:avLst/>
              <a:gdLst>
                <a:gd name="T0" fmla="*/ 233 w 237"/>
                <a:gd name="T1" fmla="*/ 122 h 126"/>
                <a:gd name="T2" fmla="*/ 212 w 237"/>
                <a:gd name="T3" fmla="*/ 110 h 126"/>
                <a:gd name="T4" fmla="*/ 188 w 237"/>
                <a:gd name="T5" fmla="*/ 114 h 126"/>
                <a:gd name="T6" fmla="*/ 184 w 237"/>
                <a:gd name="T7" fmla="*/ 122 h 126"/>
                <a:gd name="T8" fmla="*/ 175 w 237"/>
                <a:gd name="T9" fmla="*/ 114 h 126"/>
                <a:gd name="T10" fmla="*/ 171 w 237"/>
                <a:gd name="T11" fmla="*/ 114 h 126"/>
                <a:gd name="T12" fmla="*/ 163 w 237"/>
                <a:gd name="T13" fmla="*/ 110 h 126"/>
                <a:gd name="T14" fmla="*/ 159 w 237"/>
                <a:gd name="T15" fmla="*/ 118 h 126"/>
                <a:gd name="T16" fmla="*/ 159 w 237"/>
                <a:gd name="T17" fmla="*/ 114 h 126"/>
                <a:gd name="T18" fmla="*/ 151 w 237"/>
                <a:gd name="T19" fmla="*/ 114 h 126"/>
                <a:gd name="T20" fmla="*/ 147 w 237"/>
                <a:gd name="T21" fmla="*/ 110 h 126"/>
                <a:gd name="T22" fmla="*/ 135 w 237"/>
                <a:gd name="T23" fmla="*/ 114 h 126"/>
                <a:gd name="T24" fmla="*/ 131 w 237"/>
                <a:gd name="T25" fmla="*/ 106 h 126"/>
                <a:gd name="T26" fmla="*/ 123 w 237"/>
                <a:gd name="T27" fmla="*/ 106 h 126"/>
                <a:gd name="T28" fmla="*/ 102 w 237"/>
                <a:gd name="T29" fmla="*/ 102 h 126"/>
                <a:gd name="T30" fmla="*/ 98 w 237"/>
                <a:gd name="T31" fmla="*/ 94 h 126"/>
                <a:gd name="T32" fmla="*/ 90 w 237"/>
                <a:gd name="T33" fmla="*/ 94 h 126"/>
                <a:gd name="T34" fmla="*/ 82 w 237"/>
                <a:gd name="T35" fmla="*/ 89 h 126"/>
                <a:gd name="T36" fmla="*/ 82 w 237"/>
                <a:gd name="T37" fmla="*/ 24 h 126"/>
                <a:gd name="T38" fmla="*/ 0 w 237"/>
                <a:gd name="T39" fmla="*/ 16 h 126"/>
                <a:gd name="T40" fmla="*/ 4 w 237"/>
                <a:gd name="T41" fmla="*/ 0 h 126"/>
                <a:gd name="T42" fmla="*/ 29 w 237"/>
                <a:gd name="T43" fmla="*/ 4 h 126"/>
                <a:gd name="T44" fmla="*/ 228 w 237"/>
                <a:gd name="T45" fmla="*/ 8 h 126"/>
                <a:gd name="T46" fmla="*/ 228 w 237"/>
                <a:gd name="T47" fmla="*/ 24 h 126"/>
                <a:gd name="T48" fmla="*/ 237 w 237"/>
                <a:gd name="T49" fmla="*/ 61 h 126"/>
                <a:gd name="T50" fmla="*/ 233 w 237"/>
                <a:gd name="T51" fmla="*/ 122 h 126"/>
                <a:gd name="T52" fmla="*/ 233 w 237"/>
                <a:gd name="T53" fmla="*/ 126 h 12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7" h="126">
                  <a:moveTo>
                    <a:pt x="233" y="122"/>
                  </a:moveTo>
                  <a:lnTo>
                    <a:pt x="212" y="110"/>
                  </a:lnTo>
                  <a:lnTo>
                    <a:pt x="188" y="114"/>
                  </a:lnTo>
                  <a:lnTo>
                    <a:pt x="184" y="122"/>
                  </a:lnTo>
                  <a:lnTo>
                    <a:pt x="175" y="114"/>
                  </a:lnTo>
                  <a:lnTo>
                    <a:pt x="171" y="114"/>
                  </a:lnTo>
                  <a:lnTo>
                    <a:pt x="163" y="110"/>
                  </a:lnTo>
                  <a:lnTo>
                    <a:pt x="159" y="118"/>
                  </a:lnTo>
                  <a:lnTo>
                    <a:pt x="159" y="114"/>
                  </a:lnTo>
                  <a:lnTo>
                    <a:pt x="151" y="114"/>
                  </a:lnTo>
                  <a:lnTo>
                    <a:pt x="147" y="110"/>
                  </a:lnTo>
                  <a:lnTo>
                    <a:pt x="135" y="114"/>
                  </a:lnTo>
                  <a:lnTo>
                    <a:pt x="131" y="106"/>
                  </a:lnTo>
                  <a:lnTo>
                    <a:pt x="123" y="106"/>
                  </a:lnTo>
                  <a:lnTo>
                    <a:pt x="102" y="102"/>
                  </a:lnTo>
                  <a:lnTo>
                    <a:pt x="98" y="94"/>
                  </a:lnTo>
                  <a:lnTo>
                    <a:pt x="90" y="94"/>
                  </a:lnTo>
                  <a:lnTo>
                    <a:pt x="82" y="89"/>
                  </a:lnTo>
                  <a:lnTo>
                    <a:pt x="82" y="24"/>
                  </a:lnTo>
                  <a:lnTo>
                    <a:pt x="0" y="16"/>
                  </a:lnTo>
                  <a:lnTo>
                    <a:pt x="4" y="0"/>
                  </a:lnTo>
                  <a:lnTo>
                    <a:pt x="29" y="4"/>
                  </a:lnTo>
                  <a:lnTo>
                    <a:pt x="228" y="8"/>
                  </a:lnTo>
                  <a:lnTo>
                    <a:pt x="228" y="24"/>
                  </a:lnTo>
                  <a:lnTo>
                    <a:pt x="237" y="61"/>
                  </a:lnTo>
                  <a:lnTo>
                    <a:pt x="233" y="122"/>
                  </a:lnTo>
                  <a:lnTo>
                    <a:pt x="233" y="126"/>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099" name="Freeform 100"/>
            <p:cNvSpPr>
              <a:spLocks/>
            </p:cNvSpPr>
            <p:nvPr/>
          </p:nvSpPr>
          <p:spPr bwMode="auto">
            <a:xfrm>
              <a:off x="1538" y="1300"/>
              <a:ext cx="216" cy="184"/>
            </a:xfrm>
            <a:custGeom>
              <a:avLst/>
              <a:gdLst>
                <a:gd name="T0" fmla="*/ 208 w 216"/>
                <a:gd name="T1" fmla="*/ 53 h 184"/>
                <a:gd name="T2" fmla="*/ 159 w 216"/>
                <a:gd name="T3" fmla="*/ 41 h 184"/>
                <a:gd name="T4" fmla="*/ 106 w 216"/>
                <a:gd name="T5" fmla="*/ 41 h 184"/>
                <a:gd name="T6" fmla="*/ 94 w 216"/>
                <a:gd name="T7" fmla="*/ 33 h 184"/>
                <a:gd name="T8" fmla="*/ 82 w 216"/>
                <a:gd name="T9" fmla="*/ 33 h 184"/>
                <a:gd name="T10" fmla="*/ 70 w 216"/>
                <a:gd name="T11" fmla="*/ 29 h 184"/>
                <a:gd name="T12" fmla="*/ 70 w 216"/>
                <a:gd name="T13" fmla="*/ 12 h 184"/>
                <a:gd name="T14" fmla="*/ 66 w 216"/>
                <a:gd name="T15" fmla="*/ 8 h 184"/>
                <a:gd name="T16" fmla="*/ 61 w 216"/>
                <a:gd name="T17" fmla="*/ 4 h 184"/>
                <a:gd name="T18" fmla="*/ 57 w 216"/>
                <a:gd name="T19" fmla="*/ 4 h 184"/>
                <a:gd name="T20" fmla="*/ 49 w 216"/>
                <a:gd name="T21" fmla="*/ 0 h 184"/>
                <a:gd name="T22" fmla="*/ 21 w 216"/>
                <a:gd name="T23" fmla="*/ 78 h 184"/>
                <a:gd name="T24" fmla="*/ 0 w 216"/>
                <a:gd name="T25" fmla="*/ 106 h 184"/>
                <a:gd name="T26" fmla="*/ 0 w 216"/>
                <a:gd name="T27" fmla="*/ 135 h 184"/>
                <a:gd name="T28" fmla="*/ 102 w 216"/>
                <a:gd name="T29" fmla="*/ 167 h 184"/>
                <a:gd name="T30" fmla="*/ 175 w 216"/>
                <a:gd name="T31" fmla="*/ 184 h 184"/>
                <a:gd name="T32" fmla="*/ 196 w 216"/>
                <a:gd name="T33" fmla="*/ 110 h 184"/>
                <a:gd name="T34" fmla="*/ 188 w 216"/>
                <a:gd name="T35" fmla="*/ 102 h 184"/>
                <a:gd name="T36" fmla="*/ 216 w 216"/>
                <a:gd name="T37" fmla="*/ 65 h 184"/>
                <a:gd name="T38" fmla="*/ 208 w 216"/>
                <a:gd name="T39" fmla="*/ 53 h 1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6" h="184">
                  <a:moveTo>
                    <a:pt x="208" y="53"/>
                  </a:moveTo>
                  <a:lnTo>
                    <a:pt x="159" y="41"/>
                  </a:lnTo>
                  <a:lnTo>
                    <a:pt x="106" y="41"/>
                  </a:lnTo>
                  <a:lnTo>
                    <a:pt x="94" y="33"/>
                  </a:lnTo>
                  <a:lnTo>
                    <a:pt x="82" y="33"/>
                  </a:lnTo>
                  <a:lnTo>
                    <a:pt x="70" y="29"/>
                  </a:lnTo>
                  <a:lnTo>
                    <a:pt x="70" y="12"/>
                  </a:lnTo>
                  <a:lnTo>
                    <a:pt x="66" y="8"/>
                  </a:lnTo>
                  <a:lnTo>
                    <a:pt x="61" y="4"/>
                  </a:lnTo>
                  <a:lnTo>
                    <a:pt x="57" y="4"/>
                  </a:lnTo>
                  <a:lnTo>
                    <a:pt x="49" y="0"/>
                  </a:lnTo>
                  <a:lnTo>
                    <a:pt x="21" y="78"/>
                  </a:lnTo>
                  <a:lnTo>
                    <a:pt x="0" y="106"/>
                  </a:lnTo>
                  <a:lnTo>
                    <a:pt x="0" y="135"/>
                  </a:lnTo>
                  <a:lnTo>
                    <a:pt x="102" y="167"/>
                  </a:lnTo>
                  <a:lnTo>
                    <a:pt x="175" y="184"/>
                  </a:lnTo>
                  <a:lnTo>
                    <a:pt x="196" y="110"/>
                  </a:lnTo>
                  <a:lnTo>
                    <a:pt x="188" y="102"/>
                  </a:lnTo>
                  <a:lnTo>
                    <a:pt x="216" y="65"/>
                  </a:lnTo>
                  <a:lnTo>
                    <a:pt x="208" y="53"/>
                  </a:lnTo>
                  <a:close/>
                </a:path>
              </a:pathLst>
            </a:custGeom>
            <a:solidFill>
              <a:srgbClr val="FF4500"/>
            </a:solidFill>
            <a:ln w="6350">
              <a:solidFill>
                <a:srgbClr val="FF4500"/>
              </a:solidFill>
              <a:prstDash val="solid"/>
              <a:round/>
              <a:headEnd/>
              <a:tailEnd/>
            </a:ln>
          </p:spPr>
          <p:txBody>
            <a:bodyPr/>
            <a:lstStyle/>
            <a:p>
              <a:endParaRPr lang="en-US" dirty="0"/>
            </a:p>
          </p:txBody>
        </p:sp>
        <p:sp>
          <p:nvSpPr>
            <p:cNvPr id="106100" name="Freeform 101"/>
            <p:cNvSpPr>
              <a:spLocks/>
            </p:cNvSpPr>
            <p:nvPr/>
          </p:nvSpPr>
          <p:spPr bwMode="auto">
            <a:xfrm>
              <a:off x="1538" y="1300"/>
              <a:ext cx="216" cy="184"/>
            </a:xfrm>
            <a:custGeom>
              <a:avLst/>
              <a:gdLst>
                <a:gd name="T0" fmla="*/ 208 w 216"/>
                <a:gd name="T1" fmla="*/ 53 h 184"/>
                <a:gd name="T2" fmla="*/ 159 w 216"/>
                <a:gd name="T3" fmla="*/ 41 h 184"/>
                <a:gd name="T4" fmla="*/ 106 w 216"/>
                <a:gd name="T5" fmla="*/ 41 h 184"/>
                <a:gd name="T6" fmla="*/ 94 w 216"/>
                <a:gd name="T7" fmla="*/ 33 h 184"/>
                <a:gd name="T8" fmla="*/ 82 w 216"/>
                <a:gd name="T9" fmla="*/ 33 h 184"/>
                <a:gd name="T10" fmla="*/ 70 w 216"/>
                <a:gd name="T11" fmla="*/ 29 h 184"/>
                <a:gd name="T12" fmla="*/ 70 w 216"/>
                <a:gd name="T13" fmla="*/ 12 h 184"/>
                <a:gd name="T14" fmla="*/ 66 w 216"/>
                <a:gd name="T15" fmla="*/ 8 h 184"/>
                <a:gd name="T16" fmla="*/ 61 w 216"/>
                <a:gd name="T17" fmla="*/ 4 h 184"/>
                <a:gd name="T18" fmla="*/ 57 w 216"/>
                <a:gd name="T19" fmla="*/ 4 h 184"/>
                <a:gd name="T20" fmla="*/ 49 w 216"/>
                <a:gd name="T21" fmla="*/ 0 h 184"/>
                <a:gd name="T22" fmla="*/ 21 w 216"/>
                <a:gd name="T23" fmla="*/ 78 h 184"/>
                <a:gd name="T24" fmla="*/ 0 w 216"/>
                <a:gd name="T25" fmla="*/ 106 h 184"/>
                <a:gd name="T26" fmla="*/ 0 w 216"/>
                <a:gd name="T27" fmla="*/ 135 h 184"/>
                <a:gd name="T28" fmla="*/ 102 w 216"/>
                <a:gd name="T29" fmla="*/ 167 h 184"/>
                <a:gd name="T30" fmla="*/ 175 w 216"/>
                <a:gd name="T31" fmla="*/ 184 h 184"/>
                <a:gd name="T32" fmla="*/ 196 w 216"/>
                <a:gd name="T33" fmla="*/ 110 h 184"/>
                <a:gd name="T34" fmla="*/ 188 w 216"/>
                <a:gd name="T35" fmla="*/ 102 h 184"/>
                <a:gd name="T36" fmla="*/ 216 w 216"/>
                <a:gd name="T37" fmla="*/ 65 h 184"/>
                <a:gd name="T38" fmla="*/ 208 w 216"/>
                <a:gd name="T39" fmla="*/ 53 h 184"/>
                <a:gd name="T40" fmla="*/ 208 w 216"/>
                <a:gd name="T41" fmla="*/ 57 h 1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16" h="184">
                  <a:moveTo>
                    <a:pt x="208" y="53"/>
                  </a:moveTo>
                  <a:lnTo>
                    <a:pt x="159" y="41"/>
                  </a:lnTo>
                  <a:lnTo>
                    <a:pt x="106" y="41"/>
                  </a:lnTo>
                  <a:lnTo>
                    <a:pt x="94" y="33"/>
                  </a:lnTo>
                  <a:lnTo>
                    <a:pt x="82" y="33"/>
                  </a:lnTo>
                  <a:lnTo>
                    <a:pt x="70" y="29"/>
                  </a:lnTo>
                  <a:lnTo>
                    <a:pt x="70" y="12"/>
                  </a:lnTo>
                  <a:lnTo>
                    <a:pt x="66" y="8"/>
                  </a:lnTo>
                  <a:lnTo>
                    <a:pt x="61" y="4"/>
                  </a:lnTo>
                  <a:lnTo>
                    <a:pt x="57" y="4"/>
                  </a:lnTo>
                  <a:lnTo>
                    <a:pt x="49" y="0"/>
                  </a:lnTo>
                  <a:lnTo>
                    <a:pt x="21" y="78"/>
                  </a:lnTo>
                  <a:lnTo>
                    <a:pt x="0" y="106"/>
                  </a:lnTo>
                  <a:lnTo>
                    <a:pt x="0" y="135"/>
                  </a:lnTo>
                  <a:lnTo>
                    <a:pt x="102" y="167"/>
                  </a:lnTo>
                  <a:lnTo>
                    <a:pt x="175" y="184"/>
                  </a:lnTo>
                  <a:lnTo>
                    <a:pt x="196" y="110"/>
                  </a:lnTo>
                  <a:lnTo>
                    <a:pt x="188" y="102"/>
                  </a:lnTo>
                  <a:lnTo>
                    <a:pt x="216" y="65"/>
                  </a:lnTo>
                  <a:lnTo>
                    <a:pt x="208" y="53"/>
                  </a:lnTo>
                  <a:lnTo>
                    <a:pt x="208" y="5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101" name="Freeform 102"/>
            <p:cNvSpPr>
              <a:spLocks/>
            </p:cNvSpPr>
            <p:nvPr/>
          </p:nvSpPr>
          <p:spPr bwMode="auto">
            <a:xfrm>
              <a:off x="2626" y="1488"/>
              <a:ext cx="158" cy="98"/>
            </a:xfrm>
            <a:custGeom>
              <a:avLst/>
              <a:gdLst>
                <a:gd name="T0" fmla="*/ 142 w 158"/>
                <a:gd name="T1" fmla="*/ 12 h 98"/>
                <a:gd name="T2" fmla="*/ 138 w 158"/>
                <a:gd name="T3" fmla="*/ 4 h 98"/>
                <a:gd name="T4" fmla="*/ 130 w 158"/>
                <a:gd name="T5" fmla="*/ 0 h 98"/>
                <a:gd name="T6" fmla="*/ 20 w 158"/>
                <a:gd name="T7" fmla="*/ 20 h 98"/>
                <a:gd name="T8" fmla="*/ 20 w 158"/>
                <a:gd name="T9" fmla="*/ 12 h 98"/>
                <a:gd name="T10" fmla="*/ 0 w 158"/>
                <a:gd name="T11" fmla="*/ 24 h 98"/>
                <a:gd name="T12" fmla="*/ 8 w 158"/>
                <a:gd name="T13" fmla="*/ 69 h 98"/>
                <a:gd name="T14" fmla="*/ 12 w 158"/>
                <a:gd name="T15" fmla="*/ 98 h 98"/>
                <a:gd name="T16" fmla="*/ 40 w 158"/>
                <a:gd name="T17" fmla="*/ 93 h 98"/>
                <a:gd name="T18" fmla="*/ 134 w 158"/>
                <a:gd name="T19" fmla="*/ 77 h 98"/>
                <a:gd name="T20" fmla="*/ 142 w 158"/>
                <a:gd name="T21" fmla="*/ 73 h 98"/>
                <a:gd name="T22" fmla="*/ 158 w 158"/>
                <a:gd name="T23" fmla="*/ 57 h 98"/>
                <a:gd name="T24" fmla="*/ 142 w 158"/>
                <a:gd name="T25" fmla="*/ 40 h 98"/>
                <a:gd name="T26" fmla="*/ 142 w 158"/>
                <a:gd name="T27" fmla="*/ 32 h 98"/>
                <a:gd name="T28" fmla="*/ 150 w 158"/>
                <a:gd name="T29" fmla="*/ 16 h 98"/>
                <a:gd name="T30" fmla="*/ 142 w 158"/>
                <a:gd name="T31" fmla="*/ 12 h 9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8" h="98">
                  <a:moveTo>
                    <a:pt x="142" y="12"/>
                  </a:moveTo>
                  <a:lnTo>
                    <a:pt x="138" y="4"/>
                  </a:lnTo>
                  <a:lnTo>
                    <a:pt x="130" y="0"/>
                  </a:lnTo>
                  <a:lnTo>
                    <a:pt x="20" y="20"/>
                  </a:lnTo>
                  <a:lnTo>
                    <a:pt x="20" y="12"/>
                  </a:lnTo>
                  <a:lnTo>
                    <a:pt x="0" y="24"/>
                  </a:lnTo>
                  <a:lnTo>
                    <a:pt x="8" y="69"/>
                  </a:lnTo>
                  <a:lnTo>
                    <a:pt x="12" y="98"/>
                  </a:lnTo>
                  <a:lnTo>
                    <a:pt x="40" y="93"/>
                  </a:lnTo>
                  <a:lnTo>
                    <a:pt x="134" y="77"/>
                  </a:lnTo>
                  <a:lnTo>
                    <a:pt x="142" y="73"/>
                  </a:lnTo>
                  <a:lnTo>
                    <a:pt x="158" y="57"/>
                  </a:lnTo>
                  <a:lnTo>
                    <a:pt x="142" y="40"/>
                  </a:lnTo>
                  <a:lnTo>
                    <a:pt x="142" y="32"/>
                  </a:lnTo>
                  <a:lnTo>
                    <a:pt x="150" y="16"/>
                  </a:lnTo>
                  <a:lnTo>
                    <a:pt x="142" y="12"/>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102" name="Freeform 103"/>
            <p:cNvSpPr>
              <a:spLocks/>
            </p:cNvSpPr>
            <p:nvPr/>
          </p:nvSpPr>
          <p:spPr bwMode="auto">
            <a:xfrm>
              <a:off x="2626" y="1488"/>
              <a:ext cx="158" cy="98"/>
            </a:xfrm>
            <a:custGeom>
              <a:avLst/>
              <a:gdLst>
                <a:gd name="T0" fmla="*/ 142 w 158"/>
                <a:gd name="T1" fmla="*/ 12 h 98"/>
                <a:gd name="T2" fmla="*/ 138 w 158"/>
                <a:gd name="T3" fmla="*/ 4 h 98"/>
                <a:gd name="T4" fmla="*/ 130 w 158"/>
                <a:gd name="T5" fmla="*/ 0 h 98"/>
                <a:gd name="T6" fmla="*/ 20 w 158"/>
                <a:gd name="T7" fmla="*/ 20 h 98"/>
                <a:gd name="T8" fmla="*/ 20 w 158"/>
                <a:gd name="T9" fmla="*/ 12 h 98"/>
                <a:gd name="T10" fmla="*/ 0 w 158"/>
                <a:gd name="T11" fmla="*/ 24 h 98"/>
                <a:gd name="T12" fmla="*/ 8 w 158"/>
                <a:gd name="T13" fmla="*/ 69 h 98"/>
                <a:gd name="T14" fmla="*/ 12 w 158"/>
                <a:gd name="T15" fmla="*/ 98 h 98"/>
                <a:gd name="T16" fmla="*/ 40 w 158"/>
                <a:gd name="T17" fmla="*/ 93 h 98"/>
                <a:gd name="T18" fmla="*/ 134 w 158"/>
                <a:gd name="T19" fmla="*/ 77 h 98"/>
                <a:gd name="T20" fmla="*/ 142 w 158"/>
                <a:gd name="T21" fmla="*/ 73 h 98"/>
                <a:gd name="T22" fmla="*/ 158 w 158"/>
                <a:gd name="T23" fmla="*/ 57 h 98"/>
                <a:gd name="T24" fmla="*/ 142 w 158"/>
                <a:gd name="T25" fmla="*/ 40 h 98"/>
                <a:gd name="T26" fmla="*/ 142 w 158"/>
                <a:gd name="T27" fmla="*/ 32 h 98"/>
                <a:gd name="T28" fmla="*/ 150 w 158"/>
                <a:gd name="T29" fmla="*/ 16 h 98"/>
                <a:gd name="T30" fmla="*/ 142 w 158"/>
                <a:gd name="T31" fmla="*/ 12 h 98"/>
                <a:gd name="T32" fmla="*/ 142 w 158"/>
                <a:gd name="T33" fmla="*/ 16 h 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8" h="98">
                  <a:moveTo>
                    <a:pt x="142" y="12"/>
                  </a:moveTo>
                  <a:lnTo>
                    <a:pt x="138" y="4"/>
                  </a:lnTo>
                  <a:lnTo>
                    <a:pt x="130" y="0"/>
                  </a:lnTo>
                  <a:lnTo>
                    <a:pt x="20" y="20"/>
                  </a:lnTo>
                  <a:lnTo>
                    <a:pt x="20" y="12"/>
                  </a:lnTo>
                  <a:lnTo>
                    <a:pt x="0" y="24"/>
                  </a:lnTo>
                  <a:lnTo>
                    <a:pt x="8" y="69"/>
                  </a:lnTo>
                  <a:lnTo>
                    <a:pt x="12" y="98"/>
                  </a:lnTo>
                  <a:lnTo>
                    <a:pt x="40" y="93"/>
                  </a:lnTo>
                  <a:lnTo>
                    <a:pt x="134" y="77"/>
                  </a:lnTo>
                  <a:lnTo>
                    <a:pt x="142" y="73"/>
                  </a:lnTo>
                  <a:lnTo>
                    <a:pt x="158" y="57"/>
                  </a:lnTo>
                  <a:lnTo>
                    <a:pt x="142" y="40"/>
                  </a:lnTo>
                  <a:lnTo>
                    <a:pt x="142" y="32"/>
                  </a:lnTo>
                  <a:lnTo>
                    <a:pt x="150" y="16"/>
                  </a:lnTo>
                  <a:lnTo>
                    <a:pt x="142" y="12"/>
                  </a:lnTo>
                  <a:lnTo>
                    <a:pt x="142" y="16"/>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103" name="Freeform 104"/>
            <p:cNvSpPr>
              <a:spLocks/>
            </p:cNvSpPr>
            <p:nvPr/>
          </p:nvSpPr>
          <p:spPr bwMode="auto">
            <a:xfrm>
              <a:off x="2841" y="1463"/>
              <a:ext cx="13" cy="25"/>
            </a:xfrm>
            <a:custGeom>
              <a:avLst/>
              <a:gdLst>
                <a:gd name="T0" fmla="*/ 13 w 13"/>
                <a:gd name="T1" fmla="*/ 8 h 25"/>
                <a:gd name="T2" fmla="*/ 13 w 13"/>
                <a:gd name="T3" fmla="*/ 0 h 25"/>
                <a:gd name="T4" fmla="*/ 0 w 13"/>
                <a:gd name="T5" fmla="*/ 4 h 25"/>
                <a:gd name="T6" fmla="*/ 5 w 13"/>
                <a:gd name="T7" fmla="*/ 21 h 25"/>
                <a:gd name="T8" fmla="*/ 5 w 13"/>
                <a:gd name="T9" fmla="*/ 25 h 25"/>
                <a:gd name="T10" fmla="*/ 13 w 13"/>
                <a:gd name="T11" fmla="*/ 21 h 25"/>
                <a:gd name="T12" fmla="*/ 13 w 13"/>
                <a:gd name="T13" fmla="*/ 8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25">
                  <a:moveTo>
                    <a:pt x="13" y="8"/>
                  </a:moveTo>
                  <a:lnTo>
                    <a:pt x="13" y="0"/>
                  </a:lnTo>
                  <a:lnTo>
                    <a:pt x="0" y="4"/>
                  </a:lnTo>
                  <a:lnTo>
                    <a:pt x="5" y="21"/>
                  </a:lnTo>
                  <a:lnTo>
                    <a:pt x="5" y="25"/>
                  </a:lnTo>
                  <a:lnTo>
                    <a:pt x="13" y="21"/>
                  </a:lnTo>
                  <a:lnTo>
                    <a:pt x="13" y="8"/>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104" name="Freeform 105"/>
            <p:cNvSpPr>
              <a:spLocks/>
            </p:cNvSpPr>
            <p:nvPr/>
          </p:nvSpPr>
          <p:spPr bwMode="auto">
            <a:xfrm>
              <a:off x="2841" y="1463"/>
              <a:ext cx="13" cy="25"/>
            </a:xfrm>
            <a:custGeom>
              <a:avLst/>
              <a:gdLst>
                <a:gd name="T0" fmla="*/ 13 w 13"/>
                <a:gd name="T1" fmla="*/ 8 h 25"/>
                <a:gd name="T2" fmla="*/ 13 w 13"/>
                <a:gd name="T3" fmla="*/ 0 h 25"/>
                <a:gd name="T4" fmla="*/ 0 w 13"/>
                <a:gd name="T5" fmla="*/ 4 h 25"/>
                <a:gd name="T6" fmla="*/ 5 w 13"/>
                <a:gd name="T7" fmla="*/ 21 h 25"/>
                <a:gd name="T8" fmla="*/ 5 w 13"/>
                <a:gd name="T9" fmla="*/ 25 h 25"/>
                <a:gd name="T10" fmla="*/ 13 w 13"/>
                <a:gd name="T11" fmla="*/ 21 h 25"/>
                <a:gd name="T12" fmla="*/ 13 w 13"/>
                <a:gd name="T13" fmla="*/ 8 h 25"/>
                <a:gd name="T14" fmla="*/ 13 w 13"/>
                <a:gd name="T15" fmla="*/ 12 h 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25">
                  <a:moveTo>
                    <a:pt x="13" y="8"/>
                  </a:moveTo>
                  <a:lnTo>
                    <a:pt x="13" y="0"/>
                  </a:lnTo>
                  <a:lnTo>
                    <a:pt x="0" y="4"/>
                  </a:lnTo>
                  <a:lnTo>
                    <a:pt x="5" y="21"/>
                  </a:lnTo>
                  <a:lnTo>
                    <a:pt x="5" y="25"/>
                  </a:lnTo>
                  <a:lnTo>
                    <a:pt x="13" y="21"/>
                  </a:lnTo>
                  <a:lnTo>
                    <a:pt x="13" y="8"/>
                  </a:lnTo>
                  <a:lnTo>
                    <a:pt x="13" y="1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105" name="Freeform 106"/>
            <p:cNvSpPr>
              <a:spLocks/>
            </p:cNvSpPr>
            <p:nvPr/>
          </p:nvSpPr>
          <p:spPr bwMode="auto">
            <a:xfrm>
              <a:off x="2858" y="1471"/>
              <a:ext cx="4" cy="9"/>
            </a:xfrm>
            <a:custGeom>
              <a:avLst/>
              <a:gdLst>
                <a:gd name="T0" fmla="*/ 0 w 4"/>
                <a:gd name="T1" fmla="*/ 0 h 9"/>
                <a:gd name="T2" fmla="*/ 4 w 4"/>
                <a:gd name="T3" fmla="*/ 0 h 9"/>
                <a:gd name="T4" fmla="*/ 4 w 4"/>
                <a:gd name="T5" fmla="*/ 9 h 9"/>
                <a:gd name="T6" fmla="*/ 0 w 4"/>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9">
                  <a:moveTo>
                    <a:pt x="0" y="0"/>
                  </a:moveTo>
                  <a:lnTo>
                    <a:pt x="4" y="0"/>
                  </a:lnTo>
                  <a:lnTo>
                    <a:pt x="4" y="9"/>
                  </a:lnTo>
                  <a:lnTo>
                    <a:pt x="0" y="0"/>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106" name="Freeform 107"/>
            <p:cNvSpPr>
              <a:spLocks/>
            </p:cNvSpPr>
            <p:nvPr/>
          </p:nvSpPr>
          <p:spPr bwMode="auto">
            <a:xfrm>
              <a:off x="2858" y="1471"/>
              <a:ext cx="4" cy="9"/>
            </a:xfrm>
            <a:custGeom>
              <a:avLst/>
              <a:gdLst>
                <a:gd name="T0" fmla="*/ 0 w 4"/>
                <a:gd name="T1" fmla="*/ 0 h 9"/>
                <a:gd name="T2" fmla="*/ 4 w 4"/>
                <a:gd name="T3" fmla="*/ 0 h 9"/>
                <a:gd name="T4" fmla="*/ 4 w 4"/>
                <a:gd name="T5" fmla="*/ 9 h 9"/>
                <a:gd name="T6" fmla="*/ 0 w 4"/>
                <a:gd name="T7" fmla="*/ 0 h 9"/>
                <a:gd name="T8" fmla="*/ 0 w 4"/>
                <a:gd name="T9" fmla="*/ 4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9">
                  <a:moveTo>
                    <a:pt x="0" y="0"/>
                  </a:moveTo>
                  <a:lnTo>
                    <a:pt x="4" y="0"/>
                  </a:lnTo>
                  <a:lnTo>
                    <a:pt x="4" y="9"/>
                  </a:lnTo>
                  <a:lnTo>
                    <a:pt x="0" y="0"/>
                  </a:lnTo>
                  <a:lnTo>
                    <a:pt x="0" y="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107" name="Freeform 108"/>
            <p:cNvSpPr>
              <a:spLocks/>
            </p:cNvSpPr>
            <p:nvPr/>
          </p:nvSpPr>
          <p:spPr bwMode="auto">
            <a:xfrm>
              <a:off x="2589" y="1745"/>
              <a:ext cx="138" cy="101"/>
            </a:xfrm>
            <a:custGeom>
              <a:avLst/>
              <a:gdLst>
                <a:gd name="T0" fmla="*/ 138 w 138"/>
                <a:gd name="T1" fmla="*/ 32 h 101"/>
                <a:gd name="T2" fmla="*/ 102 w 138"/>
                <a:gd name="T3" fmla="*/ 4 h 101"/>
                <a:gd name="T4" fmla="*/ 69 w 138"/>
                <a:gd name="T5" fmla="*/ 8 h 101"/>
                <a:gd name="T6" fmla="*/ 61 w 138"/>
                <a:gd name="T7" fmla="*/ 0 h 101"/>
                <a:gd name="T8" fmla="*/ 24 w 138"/>
                <a:gd name="T9" fmla="*/ 4 h 101"/>
                <a:gd name="T10" fmla="*/ 4 w 138"/>
                <a:gd name="T11" fmla="*/ 12 h 101"/>
                <a:gd name="T12" fmla="*/ 0 w 138"/>
                <a:gd name="T13" fmla="*/ 24 h 101"/>
                <a:gd name="T14" fmla="*/ 12 w 138"/>
                <a:gd name="T15" fmla="*/ 28 h 101"/>
                <a:gd name="T16" fmla="*/ 24 w 138"/>
                <a:gd name="T17" fmla="*/ 44 h 101"/>
                <a:gd name="T18" fmla="*/ 61 w 138"/>
                <a:gd name="T19" fmla="*/ 73 h 101"/>
                <a:gd name="T20" fmla="*/ 73 w 138"/>
                <a:gd name="T21" fmla="*/ 97 h 101"/>
                <a:gd name="T22" fmla="*/ 81 w 138"/>
                <a:gd name="T23" fmla="*/ 101 h 101"/>
                <a:gd name="T24" fmla="*/ 81 w 138"/>
                <a:gd name="T25" fmla="*/ 85 h 101"/>
                <a:gd name="T26" fmla="*/ 94 w 138"/>
                <a:gd name="T27" fmla="*/ 85 h 101"/>
                <a:gd name="T28" fmla="*/ 98 w 138"/>
                <a:gd name="T29" fmla="*/ 77 h 101"/>
                <a:gd name="T30" fmla="*/ 98 w 138"/>
                <a:gd name="T31" fmla="*/ 81 h 101"/>
                <a:gd name="T32" fmla="*/ 102 w 138"/>
                <a:gd name="T33" fmla="*/ 81 h 101"/>
                <a:gd name="T34" fmla="*/ 98 w 138"/>
                <a:gd name="T35" fmla="*/ 81 h 101"/>
                <a:gd name="T36" fmla="*/ 106 w 138"/>
                <a:gd name="T37" fmla="*/ 77 h 101"/>
                <a:gd name="T38" fmla="*/ 102 w 138"/>
                <a:gd name="T39" fmla="*/ 73 h 101"/>
                <a:gd name="T40" fmla="*/ 106 w 138"/>
                <a:gd name="T41" fmla="*/ 73 h 101"/>
                <a:gd name="T42" fmla="*/ 122 w 138"/>
                <a:gd name="T43" fmla="*/ 57 h 101"/>
                <a:gd name="T44" fmla="*/ 118 w 138"/>
                <a:gd name="T45" fmla="*/ 48 h 101"/>
                <a:gd name="T46" fmla="*/ 122 w 138"/>
                <a:gd name="T47" fmla="*/ 44 h 101"/>
                <a:gd name="T48" fmla="*/ 122 w 138"/>
                <a:gd name="T49" fmla="*/ 53 h 101"/>
                <a:gd name="T50" fmla="*/ 138 w 138"/>
                <a:gd name="T51" fmla="*/ 32 h 10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8" h="101">
                  <a:moveTo>
                    <a:pt x="138" y="32"/>
                  </a:moveTo>
                  <a:lnTo>
                    <a:pt x="102" y="4"/>
                  </a:lnTo>
                  <a:lnTo>
                    <a:pt x="69" y="8"/>
                  </a:lnTo>
                  <a:lnTo>
                    <a:pt x="61" y="0"/>
                  </a:lnTo>
                  <a:lnTo>
                    <a:pt x="24" y="4"/>
                  </a:lnTo>
                  <a:lnTo>
                    <a:pt x="4" y="12"/>
                  </a:lnTo>
                  <a:lnTo>
                    <a:pt x="0" y="24"/>
                  </a:lnTo>
                  <a:lnTo>
                    <a:pt x="12" y="28"/>
                  </a:lnTo>
                  <a:lnTo>
                    <a:pt x="24" y="44"/>
                  </a:lnTo>
                  <a:lnTo>
                    <a:pt x="61" y="73"/>
                  </a:lnTo>
                  <a:lnTo>
                    <a:pt x="73" y="97"/>
                  </a:lnTo>
                  <a:lnTo>
                    <a:pt x="81" y="101"/>
                  </a:lnTo>
                  <a:lnTo>
                    <a:pt x="81" y="85"/>
                  </a:lnTo>
                  <a:lnTo>
                    <a:pt x="94" y="85"/>
                  </a:lnTo>
                  <a:lnTo>
                    <a:pt x="98" y="77"/>
                  </a:lnTo>
                  <a:lnTo>
                    <a:pt x="98" y="81"/>
                  </a:lnTo>
                  <a:lnTo>
                    <a:pt x="102" y="81"/>
                  </a:lnTo>
                  <a:lnTo>
                    <a:pt x="98" y="81"/>
                  </a:lnTo>
                  <a:lnTo>
                    <a:pt x="106" y="77"/>
                  </a:lnTo>
                  <a:lnTo>
                    <a:pt x="102" y="73"/>
                  </a:lnTo>
                  <a:lnTo>
                    <a:pt x="106" y="73"/>
                  </a:lnTo>
                  <a:lnTo>
                    <a:pt x="122" y="57"/>
                  </a:lnTo>
                  <a:lnTo>
                    <a:pt x="118" y="48"/>
                  </a:lnTo>
                  <a:lnTo>
                    <a:pt x="122" y="44"/>
                  </a:lnTo>
                  <a:lnTo>
                    <a:pt x="122" y="53"/>
                  </a:lnTo>
                  <a:lnTo>
                    <a:pt x="138" y="32"/>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108" name="Freeform 109"/>
            <p:cNvSpPr>
              <a:spLocks/>
            </p:cNvSpPr>
            <p:nvPr/>
          </p:nvSpPr>
          <p:spPr bwMode="auto">
            <a:xfrm>
              <a:off x="2589" y="1745"/>
              <a:ext cx="138" cy="101"/>
            </a:xfrm>
            <a:custGeom>
              <a:avLst/>
              <a:gdLst>
                <a:gd name="T0" fmla="*/ 138 w 138"/>
                <a:gd name="T1" fmla="*/ 32 h 101"/>
                <a:gd name="T2" fmla="*/ 102 w 138"/>
                <a:gd name="T3" fmla="*/ 4 h 101"/>
                <a:gd name="T4" fmla="*/ 69 w 138"/>
                <a:gd name="T5" fmla="*/ 8 h 101"/>
                <a:gd name="T6" fmla="*/ 61 w 138"/>
                <a:gd name="T7" fmla="*/ 0 h 101"/>
                <a:gd name="T8" fmla="*/ 24 w 138"/>
                <a:gd name="T9" fmla="*/ 4 h 101"/>
                <a:gd name="T10" fmla="*/ 4 w 138"/>
                <a:gd name="T11" fmla="*/ 12 h 101"/>
                <a:gd name="T12" fmla="*/ 0 w 138"/>
                <a:gd name="T13" fmla="*/ 24 h 101"/>
                <a:gd name="T14" fmla="*/ 12 w 138"/>
                <a:gd name="T15" fmla="*/ 28 h 101"/>
                <a:gd name="T16" fmla="*/ 24 w 138"/>
                <a:gd name="T17" fmla="*/ 44 h 101"/>
                <a:gd name="T18" fmla="*/ 61 w 138"/>
                <a:gd name="T19" fmla="*/ 73 h 101"/>
                <a:gd name="T20" fmla="*/ 73 w 138"/>
                <a:gd name="T21" fmla="*/ 97 h 101"/>
                <a:gd name="T22" fmla="*/ 81 w 138"/>
                <a:gd name="T23" fmla="*/ 101 h 101"/>
                <a:gd name="T24" fmla="*/ 81 w 138"/>
                <a:gd name="T25" fmla="*/ 85 h 101"/>
                <a:gd name="T26" fmla="*/ 94 w 138"/>
                <a:gd name="T27" fmla="*/ 85 h 101"/>
                <a:gd name="T28" fmla="*/ 98 w 138"/>
                <a:gd name="T29" fmla="*/ 77 h 101"/>
                <a:gd name="T30" fmla="*/ 98 w 138"/>
                <a:gd name="T31" fmla="*/ 81 h 101"/>
                <a:gd name="T32" fmla="*/ 102 w 138"/>
                <a:gd name="T33" fmla="*/ 81 h 101"/>
                <a:gd name="T34" fmla="*/ 98 w 138"/>
                <a:gd name="T35" fmla="*/ 81 h 101"/>
                <a:gd name="T36" fmla="*/ 106 w 138"/>
                <a:gd name="T37" fmla="*/ 77 h 101"/>
                <a:gd name="T38" fmla="*/ 102 w 138"/>
                <a:gd name="T39" fmla="*/ 73 h 101"/>
                <a:gd name="T40" fmla="*/ 106 w 138"/>
                <a:gd name="T41" fmla="*/ 73 h 101"/>
                <a:gd name="T42" fmla="*/ 122 w 138"/>
                <a:gd name="T43" fmla="*/ 57 h 101"/>
                <a:gd name="T44" fmla="*/ 118 w 138"/>
                <a:gd name="T45" fmla="*/ 48 h 101"/>
                <a:gd name="T46" fmla="*/ 122 w 138"/>
                <a:gd name="T47" fmla="*/ 44 h 101"/>
                <a:gd name="T48" fmla="*/ 122 w 138"/>
                <a:gd name="T49" fmla="*/ 53 h 101"/>
                <a:gd name="T50" fmla="*/ 138 w 138"/>
                <a:gd name="T51" fmla="*/ 32 h 101"/>
                <a:gd name="T52" fmla="*/ 138 w 138"/>
                <a:gd name="T53" fmla="*/ 36 h 10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38" h="101">
                  <a:moveTo>
                    <a:pt x="138" y="32"/>
                  </a:moveTo>
                  <a:lnTo>
                    <a:pt x="102" y="4"/>
                  </a:lnTo>
                  <a:lnTo>
                    <a:pt x="69" y="8"/>
                  </a:lnTo>
                  <a:lnTo>
                    <a:pt x="61" y="0"/>
                  </a:lnTo>
                  <a:lnTo>
                    <a:pt x="24" y="4"/>
                  </a:lnTo>
                  <a:lnTo>
                    <a:pt x="4" y="12"/>
                  </a:lnTo>
                  <a:lnTo>
                    <a:pt x="0" y="24"/>
                  </a:lnTo>
                  <a:lnTo>
                    <a:pt x="12" y="28"/>
                  </a:lnTo>
                  <a:lnTo>
                    <a:pt x="24" y="44"/>
                  </a:lnTo>
                  <a:lnTo>
                    <a:pt x="61" y="73"/>
                  </a:lnTo>
                  <a:lnTo>
                    <a:pt x="73" y="97"/>
                  </a:lnTo>
                  <a:lnTo>
                    <a:pt x="81" y="101"/>
                  </a:lnTo>
                  <a:lnTo>
                    <a:pt x="81" y="85"/>
                  </a:lnTo>
                  <a:lnTo>
                    <a:pt x="94" y="85"/>
                  </a:lnTo>
                  <a:lnTo>
                    <a:pt x="98" y="77"/>
                  </a:lnTo>
                  <a:lnTo>
                    <a:pt x="98" y="81"/>
                  </a:lnTo>
                  <a:lnTo>
                    <a:pt x="102" y="81"/>
                  </a:lnTo>
                  <a:lnTo>
                    <a:pt x="98" y="81"/>
                  </a:lnTo>
                  <a:lnTo>
                    <a:pt x="106" y="77"/>
                  </a:lnTo>
                  <a:lnTo>
                    <a:pt x="102" y="73"/>
                  </a:lnTo>
                  <a:lnTo>
                    <a:pt x="106" y="73"/>
                  </a:lnTo>
                  <a:lnTo>
                    <a:pt x="122" y="57"/>
                  </a:lnTo>
                  <a:lnTo>
                    <a:pt x="118" y="48"/>
                  </a:lnTo>
                  <a:lnTo>
                    <a:pt x="122" y="44"/>
                  </a:lnTo>
                  <a:lnTo>
                    <a:pt x="122" y="53"/>
                  </a:lnTo>
                  <a:lnTo>
                    <a:pt x="138" y="32"/>
                  </a:lnTo>
                  <a:lnTo>
                    <a:pt x="138" y="36"/>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109" name="Freeform 110"/>
            <p:cNvSpPr>
              <a:spLocks/>
            </p:cNvSpPr>
            <p:nvPr/>
          </p:nvSpPr>
          <p:spPr bwMode="auto">
            <a:xfrm>
              <a:off x="2039" y="1398"/>
              <a:ext cx="188" cy="126"/>
            </a:xfrm>
            <a:custGeom>
              <a:avLst/>
              <a:gdLst>
                <a:gd name="T0" fmla="*/ 183 w 188"/>
                <a:gd name="T1" fmla="*/ 118 h 126"/>
                <a:gd name="T2" fmla="*/ 188 w 188"/>
                <a:gd name="T3" fmla="*/ 126 h 126"/>
                <a:gd name="T4" fmla="*/ 171 w 188"/>
                <a:gd name="T5" fmla="*/ 114 h 126"/>
                <a:gd name="T6" fmla="*/ 151 w 188"/>
                <a:gd name="T7" fmla="*/ 118 h 126"/>
                <a:gd name="T8" fmla="*/ 139 w 188"/>
                <a:gd name="T9" fmla="*/ 110 h 126"/>
                <a:gd name="T10" fmla="*/ 0 w 188"/>
                <a:gd name="T11" fmla="*/ 102 h 126"/>
                <a:gd name="T12" fmla="*/ 4 w 188"/>
                <a:gd name="T13" fmla="*/ 33 h 126"/>
                <a:gd name="T14" fmla="*/ 8 w 188"/>
                <a:gd name="T15" fmla="*/ 0 h 126"/>
                <a:gd name="T16" fmla="*/ 188 w 188"/>
                <a:gd name="T17" fmla="*/ 8 h 126"/>
                <a:gd name="T18" fmla="*/ 179 w 188"/>
                <a:gd name="T19" fmla="*/ 20 h 126"/>
                <a:gd name="T20" fmla="*/ 188 w 188"/>
                <a:gd name="T21" fmla="*/ 33 h 126"/>
                <a:gd name="T22" fmla="*/ 188 w 188"/>
                <a:gd name="T23" fmla="*/ 94 h 126"/>
                <a:gd name="T24" fmla="*/ 183 w 188"/>
                <a:gd name="T25" fmla="*/ 94 h 126"/>
                <a:gd name="T26" fmla="*/ 188 w 188"/>
                <a:gd name="T27" fmla="*/ 106 h 126"/>
                <a:gd name="T28" fmla="*/ 183 w 188"/>
                <a:gd name="T29" fmla="*/ 118 h 1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88" h="126">
                  <a:moveTo>
                    <a:pt x="183" y="118"/>
                  </a:moveTo>
                  <a:lnTo>
                    <a:pt x="188" y="126"/>
                  </a:lnTo>
                  <a:lnTo>
                    <a:pt x="171" y="114"/>
                  </a:lnTo>
                  <a:lnTo>
                    <a:pt x="151" y="118"/>
                  </a:lnTo>
                  <a:lnTo>
                    <a:pt x="139" y="110"/>
                  </a:lnTo>
                  <a:lnTo>
                    <a:pt x="0" y="102"/>
                  </a:lnTo>
                  <a:lnTo>
                    <a:pt x="4" y="33"/>
                  </a:lnTo>
                  <a:lnTo>
                    <a:pt x="8" y="0"/>
                  </a:lnTo>
                  <a:lnTo>
                    <a:pt x="188" y="8"/>
                  </a:lnTo>
                  <a:lnTo>
                    <a:pt x="179" y="20"/>
                  </a:lnTo>
                  <a:lnTo>
                    <a:pt x="188" y="33"/>
                  </a:lnTo>
                  <a:lnTo>
                    <a:pt x="188" y="94"/>
                  </a:lnTo>
                  <a:lnTo>
                    <a:pt x="183" y="94"/>
                  </a:lnTo>
                  <a:lnTo>
                    <a:pt x="188" y="106"/>
                  </a:lnTo>
                  <a:lnTo>
                    <a:pt x="183" y="118"/>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110" name="Freeform 111"/>
            <p:cNvSpPr>
              <a:spLocks/>
            </p:cNvSpPr>
            <p:nvPr/>
          </p:nvSpPr>
          <p:spPr bwMode="auto">
            <a:xfrm>
              <a:off x="2039" y="1398"/>
              <a:ext cx="188" cy="126"/>
            </a:xfrm>
            <a:custGeom>
              <a:avLst/>
              <a:gdLst>
                <a:gd name="T0" fmla="*/ 183 w 188"/>
                <a:gd name="T1" fmla="*/ 118 h 126"/>
                <a:gd name="T2" fmla="*/ 188 w 188"/>
                <a:gd name="T3" fmla="*/ 126 h 126"/>
                <a:gd name="T4" fmla="*/ 171 w 188"/>
                <a:gd name="T5" fmla="*/ 114 h 126"/>
                <a:gd name="T6" fmla="*/ 151 w 188"/>
                <a:gd name="T7" fmla="*/ 118 h 126"/>
                <a:gd name="T8" fmla="*/ 139 w 188"/>
                <a:gd name="T9" fmla="*/ 110 h 126"/>
                <a:gd name="T10" fmla="*/ 0 w 188"/>
                <a:gd name="T11" fmla="*/ 102 h 126"/>
                <a:gd name="T12" fmla="*/ 4 w 188"/>
                <a:gd name="T13" fmla="*/ 33 h 126"/>
                <a:gd name="T14" fmla="*/ 8 w 188"/>
                <a:gd name="T15" fmla="*/ 0 h 126"/>
                <a:gd name="T16" fmla="*/ 188 w 188"/>
                <a:gd name="T17" fmla="*/ 8 h 126"/>
                <a:gd name="T18" fmla="*/ 179 w 188"/>
                <a:gd name="T19" fmla="*/ 20 h 126"/>
                <a:gd name="T20" fmla="*/ 188 w 188"/>
                <a:gd name="T21" fmla="*/ 33 h 126"/>
                <a:gd name="T22" fmla="*/ 188 w 188"/>
                <a:gd name="T23" fmla="*/ 94 h 126"/>
                <a:gd name="T24" fmla="*/ 183 w 188"/>
                <a:gd name="T25" fmla="*/ 94 h 126"/>
                <a:gd name="T26" fmla="*/ 188 w 188"/>
                <a:gd name="T27" fmla="*/ 106 h 126"/>
                <a:gd name="T28" fmla="*/ 183 w 188"/>
                <a:gd name="T29" fmla="*/ 118 h 126"/>
                <a:gd name="T30" fmla="*/ 183 w 188"/>
                <a:gd name="T31" fmla="*/ 122 h 1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8" h="126">
                  <a:moveTo>
                    <a:pt x="183" y="118"/>
                  </a:moveTo>
                  <a:lnTo>
                    <a:pt x="188" y="126"/>
                  </a:lnTo>
                  <a:lnTo>
                    <a:pt x="171" y="114"/>
                  </a:lnTo>
                  <a:lnTo>
                    <a:pt x="151" y="118"/>
                  </a:lnTo>
                  <a:lnTo>
                    <a:pt x="139" y="110"/>
                  </a:lnTo>
                  <a:lnTo>
                    <a:pt x="0" y="102"/>
                  </a:lnTo>
                  <a:lnTo>
                    <a:pt x="4" y="33"/>
                  </a:lnTo>
                  <a:lnTo>
                    <a:pt x="8" y="0"/>
                  </a:lnTo>
                  <a:lnTo>
                    <a:pt x="188" y="8"/>
                  </a:lnTo>
                  <a:lnTo>
                    <a:pt x="179" y="20"/>
                  </a:lnTo>
                  <a:lnTo>
                    <a:pt x="188" y="33"/>
                  </a:lnTo>
                  <a:lnTo>
                    <a:pt x="188" y="94"/>
                  </a:lnTo>
                  <a:lnTo>
                    <a:pt x="183" y="94"/>
                  </a:lnTo>
                  <a:lnTo>
                    <a:pt x="188" y="106"/>
                  </a:lnTo>
                  <a:lnTo>
                    <a:pt x="183" y="118"/>
                  </a:lnTo>
                  <a:lnTo>
                    <a:pt x="183" y="12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111" name="Freeform 112"/>
            <p:cNvSpPr>
              <a:spLocks/>
            </p:cNvSpPr>
            <p:nvPr/>
          </p:nvSpPr>
          <p:spPr bwMode="auto">
            <a:xfrm>
              <a:off x="2398" y="1696"/>
              <a:ext cx="228" cy="81"/>
            </a:xfrm>
            <a:custGeom>
              <a:avLst/>
              <a:gdLst>
                <a:gd name="T0" fmla="*/ 228 w 228"/>
                <a:gd name="T1" fmla="*/ 0 h 81"/>
                <a:gd name="T2" fmla="*/ 228 w 228"/>
                <a:gd name="T3" fmla="*/ 12 h 81"/>
                <a:gd name="T4" fmla="*/ 219 w 228"/>
                <a:gd name="T5" fmla="*/ 20 h 81"/>
                <a:gd name="T6" fmla="*/ 207 w 228"/>
                <a:gd name="T7" fmla="*/ 28 h 81"/>
                <a:gd name="T8" fmla="*/ 203 w 228"/>
                <a:gd name="T9" fmla="*/ 24 h 81"/>
                <a:gd name="T10" fmla="*/ 195 w 228"/>
                <a:gd name="T11" fmla="*/ 32 h 81"/>
                <a:gd name="T12" fmla="*/ 175 w 228"/>
                <a:gd name="T13" fmla="*/ 44 h 81"/>
                <a:gd name="T14" fmla="*/ 171 w 228"/>
                <a:gd name="T15" fmla="*/ 53 h 81"/>
                <a:gd name="T16" fmla="*/ 162 w 228"/>
                <a:gd name="T17" fmla="*/ 57 h 81"/>
                <a:gd name="T18" fmla="*/ 162 w 228"/>
                <a:gd name="T19" fmla="*/ 65 h 81"/>
                <a:gd name="T20" fmla="*/ 126 w 228"/>
                <a:gd name="T21" fmla="*/ 69 h 81"/>
                <a:gd name="T22" fmla="*/ 57 w 228"/>
                <a:gd name="T23" fmla="*/ 77 h 81"/>
                <a:gd name="T24" fmla="*/ 0 w 228"/>
                <a:gd name="T25" fmla="*/ 81 h 81"/>
                <a:gd name="T26" fmla="*/ 4 w 228"/>
                <a:gd name="T27" fmla="*/ 73 h 81"/>
                <a:gd name="T28" fmla="*/ 0 w 228"/>
                <a:gd name="T29" fmla="*/ 65 h 81"/>
                <a:gd name="T30" fmla="*/ 8 w 228"/>
                <a:gd name="T31" fmla="*/ 61 h 81"/>
                <a:gd name="T32" fmla="*/ 8 w 228"/>
                <a:gd name="T33" fmla="*/ 53 h 81"/>
                <a:gd name="T34" fmla="*/ 16 w 228"/>
                <a:gd name="T35" fmla="*/ 49 h 81"/>
                <a:gd name="T36" fmla="*/ 12 w 228"/>
                <a:gd name="T37" fmla="*/ 44 h 81"/>
                <a:gd name="T38" fmla="*/ 16 w 228"/>
                <a:gd name="T39" fmla="*/ 28 h 81"/>
                <a:gd name="T40" fmla="*/ 20 w 228"/>
                <a:gd name="T41" fmla="*/ 28 h 81"/>
                <a:gd name="T42" fmla="*/ 57 w 228"/>
                <a:gd name="T43" fmla="*/ 24 h 81"/>
                <a:gd name="T44" fmla="*/ 57 w 228"/>
                <a:gd name="T45" fmla="*/ 20 h 81"/>
                <a:gd name="T46" fmla="*/ 175 w 228"/>
                <a:gd name="T47" fmla="*/ 8 h 81"/>
                <a:gd name="T48" fmla="*/ 228 w 228"/>
                <a:gd name="T49" fmla="*/ 0 h 8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28" h="81">
                  <a:moveTo>
                    <a:pt x="228" y="0"/>
                  </a:moveTo>
                  <a:lnTo>
                    <a:pt x="228" y="12"/>
                  </a:lnTo>
                  <a:lnTo>
                    <a:pt x="219" y="20"/>
                  </a:lnTo>
                  <a:lnTo>
                    <a:pt x="207" y="28"/>
                  </a:lnTo>
                  <a:lnTo>
                    <a:pt x="203" y="24"/>
                  </a:lnTo>
                  <a:lnTo>
                    <a:pt x="195" y="32"/>
                  </a:lnTo>
                  <a:lnTo>
                    <a:pt x="175" y="44"/>
                  </a:lnTo>
                  <a:lnTo>
                    <a:pt x="171" y="53"/>
                  </a:lnTo>
                  <a:lnTo>
                    <a:pt x="162" y="57"/>
                  </a:lnTo>
                  <a:lnTo>
                    <a:pt x="162" y="65"/>
                  </a:lnTo>
                  <a:lnTo>
                    <a:pt x="126" y="69"/>
                  </a:lnTo>
                  <a:lnTo>
                    <a:pt x="57" y="77"/>
                  </a:lnTo>
                  <a:lnTo>
                    <a:pt x="0" y="81"/>
                  </a:lnTo>
                  <a:lnTo>
                    <a:pt x="4" y="73"/>
                  </a:lnTo>
                  <a:lnTo>
                    <a:pt x="0" y="65"/>
                  </a:lnTo>
                  <a:lnTo>
                    <a:pt x="8" y="61"/>
                  </a:lnTo>
                  <a:lnTo>
                    <a:pt x="8" y="53"/>
                  </a:lnTo>
                  <a:lnTo>
                    <a:pt x="16" y="49"/>
                  </a:lnTo>
                  <a:lnTo>
                    <a:pt x="12" y="44"/>
                  </a:lnTo>
                  <a:lnTo>
                    <a:pt x="16" y="28"/>
                  </a:lnTo>
                  <a:lnTo>
                    <a:pt x="20" y="28"/>
                  </a:lnTo>
                  <a:lnTo>
                    <a:pt x="57" y="24"/>
                  </a:lnTo>
                  <a:lnTo>
                    <a:pt x="57" y="20"/>
                  </a:lnTo>
                  <a:lnTo>
                    <a:pt x="175" y="8"/>
                  </a:lnTo>
                  <a:lnTo>
                    <a:pt x="228" y="0"/>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112" name="Freeform 113"/>
            <p:cNvSpPr>
              <a:spLocks/>
            </p:cNvSpPr>
            <p:nvPr/>
          </p:nvSpPr>
          <p:spPr bwMode="auto">
            <a:xfrm>
              <a:off x="2398" y="1696"/>
              <a:ext cx="228" cy="81"/>
            </a:xfrm>
            <a:custGeom>
              <a:avLst/>
              <a:gdLst>
                <a:gd name="T0" fmla="*/ 228 w 228"/>
                <a:gd name="T1" fmla="*/ 0 h 81"/>
                <a:gd name="T2" fmla="*/ 228 w 228"/>
                <a:gd name="T3" fmla="*/ 12 h 81"/>
                <a:gd name="T4" fmla="*/ 219 w 228"/>
                <a:gd name="T5" fmla="*/ 20 h 81"/>
                <a:gd name="T6" fmla="*/ 207 w 228"/>
                <a:gd name="T7" fmla="*/ 28 h 81"/>
                <a:gd name="T8" fmla="*/ 203 w 228"/>
                <a:gd name="T9" fmla="*/ 24 h 81"/>
                <a:gd name="T10" fmla="*/ 195 w 228"/>
                <a:gd name="T11" fmla="*/ 32 h 81"/>
                <a:gd name="T12" fmla="*/ 175 w 228"/>
                <a:gd name="T13" fmla="*/ 44 h 81"/>
                <a:gd name="T14" fmla="*/ 171 w 228"/>
                <a:gd name="T15" fmla="*/ 53 h 81"/>
                <a:gd name="T16" fmla="*/ 162 w 228"/>
                <a:gd name="T17" fmla="*/ 57 h 81"/>
                <a:gd name="T18" fmla="*/ 162 w 228"/>
                <a:gd name="T19" fmla="*/ 65 h 81"/>
                <a:gd name="T20" fmla="*/ 126 w 228"/>
                <a:gd name="T21" fmla="*/ 69 h 81"/>
                <a:gd name="T22" fmla="*/ 57 w 228"/>
                <a:gd name="T23" fmla="*/ 77 h 81"/>
                <a:gd name="T24" fmla="*/ 0 w 228"/>
                <a:gd name="T25" fmla="*/ 81 h 81"/>
                <a:gd name="T26" fmla="*/ 4 w 228"/>
                <a:gd name="T27" fmla="*/ 73 h 81"/>
                <a:gd name="T28" fmla="*/ 0 w 228"/>
                <a:gd name="T29" fmla="*/ 65 h 81"/>
                <a:gd name="T30" fmla="*/ 8 w 228"/>
                <a:gd name="T31" fmla="*/ 61 h 81"/>
                <a:gd name="T32" fmla="*/ 8 w 228"/>
                <a:gd name="T33" fmla="*/ 53 h 81"/>
                <a:gd name="T34" fmla="*/ 16 w 228"/>
                <a:gd name="T35" fmla="*/ 49 h 81"/>
                <a:gd name="T36" fmla="*/ 12 w 228"/>
                <a:gd name="T37" fmla="*/ 44 h 81"/>
                <a:gd name="T38" fmla="*/ 16 w 228"/>
                <a:gd name="T39" fmla="*/ 28 h 81"/>
                <a:gd name="T40" fmla="*/ 20 w 228"/>
                <a:gd name="T41" fmla="*/ 28 h 81"/>
                <a:gd name="T42" fmla="*/ 57 w 228"/>
                <a:gd name="T43" fmla="*/ 24 h 81"/>
                <a:gd name="T44" fmla="*/ 57 w 228"/>
                <a:gd name="T45" fmla="*/ 20 h 81"/>
                <a:gd name="T46" fmla="*/ 175 w 228"/>
                <a:gd name="T47" fmla="*/ 8 h 81"/>
                <a:gd name="T48" fmla="*/ 228 w 228"/>
                <a:gd name="T49" fmla="*/ 0 h 81"/>
                <a:gd name="T50" fmla="*/ 228 w 228"/>
                <a:gd name="T51" fmla="*/ 4 h 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28" h="81">
                  <a:moveTo>
                    <a:pt x="228" y="0"/>
                  </a:moveTo>
                  <a:lnTo>
                    <a:pt x="228" y="12"/>
                  </a:lnTo>
                  <a:lnTo>
                    <a:pt x="219" y="20"/>
                  </a:lnTo>
                  <a:lnTo>
                    <a:pt x="207" y="28"/>
                  </a:lnTo>
                  <a:lnTo>
                    <a:pt x="203" y="24"/>
                  </a:lnTo>
                  <a:lnTo>
                    <a:pt x="195" y="32"/>
                  </a:lnTo>
                  <a:lnTo>
                    <a:pt x="175" y="44"/>
                  </a:lnTo>
                  <a:lnTo>
                    <a:pt x="171" y="53"/>
                  </a:lnTo>
                  <a:lnTo>
                    <a:pt x="162" y="57"/>
                  </a:lnTo>
                  <a:lnTo>
                    <a:pt x="162" y="65"/>
                  </a:lnTo>
                  <a:lnTo>
                    <a:pt x="126" y="69"/>
                  </a:lnTo>
                  <a:lnTo>
                    <a:pt x="57" y="77"/>
                  </a:lnTo>
                  <a:lnTo>
                    <a:pt x="0" y="81"/>
                  </a:lnTo>
                  <a:lnTo>
                    <a:pt x="4" y="73"/>
                  </a:lnTo>
                  <a:lnTo>
                    <a:pt x="0" y="65"/>
                  </a:lnTo>
                  <a:lnTo>
                    <a:pt x="8" y="61"/>
                  </a:lnTo>
                  <a:lnTo>
                    <a:pt x="8" y="53"/>
                  </a:lnTo>
                  <a:lnTo>
                    <a:pt x="16" y="49"/>
                  </a:lnTo>
                  <a:lnTo>
                    <a:pt x="12" y="44"/>
                  </a:lnTo>
                  <a:lnTo>
                    <a:pt x="16" y="28"/>
                  </a:lnTo>
                  <a:lnTo>
                    <a:pt x="20" y="28"/>
                  </a:lnTo>
                  <a:lnTo>
                    <a:pt x="57" y="24"/>
                  </a:lnTo>
                  <a:lnTo>
                    <a:pt x="57" y="20"/>
                  </a:lnTo>
                  <a:lnTo>
                    <a:pt x="175" y="8"/>
                  </a:lnTo>
                  <a:lnTo>
                    <a:pt x="228" y="0"/>
                  </a:lnTo>
                  <a:lnTo>
                    <a:pt x="228" y="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113" name="Freeform 114"/>
            <p:cNvSpPr>
              <a:spLocks/>
            </p:cNvSpPr>
            <p:nvPr/>
          </p:nvSpPr>
          <p:spPr bwMode="auto">
            <a:xfrm>
              <a:off x="1933" y="1720"/>
              <a:ext cx="379" cy="371"/>
            </a:xfrm>
            <a:custGeom>
              <a:avLst/>
              <a:gdLst>
                <a:gd name="T0" fmla="*/ 363 w 379"/>
                <a:gd name="T1" fmla="*/ 110 h 371"/>
                <a:gd name="T2" fmla="*/ 326 w 379"/>
                <a:gd name="T3" fmla="*/ 94 h 371"/>
                <a:gd name="T4" fmla="*/ 298 w 379"/>
                <a:gd name="T5" fmla="*/ 106 h 371"/>
                <a:gd name="T6" fmla="*/ 285 w 379"/>
                <a:gd name="T7" fmla="*/ 98 h 371"/>
                <a:gd name="T8" fmla="*/ 273 w 379"/>
                <a:gd name="T9" fmla="*/ 102 h 371"/>
                <a:gd name="T10" fmla="*/ 265 w 379"/>
                <a:gd name="T11" fmla="*/ 98 h 371"/>
                <a:gd name="T12" fmla="*/ 249 w 379"/>
                <a:gd name="T13" fmla="*/ 98 h 371"/>
                <a:gd name="T14" fmla="*/ 237 w 379"/>
                <a:gd name="T15" fmla="*/ 90 h 371"/>
                <a:gd name="T16" fmla="*/ 212 w 379"/>
                <a:gd name="T17" fmla="*/ 78 h 371"/>
                <a:gd name="T18" fmla="*/ 196 w 379"/>
                <a:gd name="T19" fmla="*/ 73 h 371"/>
                <a:gd name="T20" fmla="*/ 114 w 379"/>
                <a:gd name="T21" fmla="*/ 0 h 371"/>
                <a:gd name="T22" fmla="*/ 0 w 379"/>
                <a:gd name="T23" fmla="*/ 143 h 371"/>
                <a:gd name="T24" fmla="*/ 45 w 379"/>
                <a:gd name="T25" fmla="*/ 196 h 371"/>
                <a:gd name="T26" fmla="*/ 90 w 379"/>
                <a:gd name="T27" fmla="*/ 257 h 371"/>
                <a:gd name="T28" fmla="*/ 110 w 379"/>
                <a:gd name="T29" fmla="*/ 232 h 371"/>
                <a:gd name="T30" fmla="*/ 147 w 379"/>
                <a:gd name="T31" fmla="*/ 232 h 371"/>
                <a:gd name="T32" fmla="*/ 175 w 379"/>
                <a:gd name="T33" fmla="*/ 285 h 371"/>
                <a:gd name="T34" fmla="*/ 200 w 379"/>
                <a:gd name="T35" fmla="*/ 330 h 371"/>
                <a:gd name="T36" fmla="*/ 237 w 379"/>
                <a:gd name="T37" fmla="*/ 363 h 371"/>
                <a:gd name="T38" fmla="*/ 261 w 379"/>
                <a:gd name="T39" fmla="*/ 371 h 371"/>
                <a:gd name="T40" fmla="*/ 257 w 379"/>
                <a:gd name="T41" fmla="*/ 334 h 371"/>
                <a:gd name="T42" fmla="*/ 253 w 379"/>
                <a:gd name="T43" fmla="*/ 322 h 371"/>
                <a:gd name="T44" fmla="*/ 257 w 379"/>
                <a:gd name="T45" fmla="*/ 322 h 371"/>
                <a:gd name="T46" fmla="*/ 257 w 379"/>
                <a:gd name="T47" fmla="*/ 322 h 371"/>
                <a:gd name="T48" fmla="*/ 269 w 379"/>
                <a:gd name="T49" fmla="*/ 306 h 371"/>
                <a:gd name="T50" fmla="*/ 261 w 379"/>
                <a:gd name="T51" fmla="*/ 302 h 371"/>
                <a:gd name="T52" fmla="*/ 273 w 379"/>
                <a:gd name="T53" fmla="*/ 294 h 371"/>
                <a:gd name="T54" fmla="*/ 269 w 379"/>
                <a:gd name="T55" fmla="*/ 294 h 371"/>
                <a:gd name="T56" fmla="*/ 281 w 379"/>
                <a:gd name="T57" fmla="*/ 281 h 371"/>
                <a:gd name="T58" fmla="*/ 294 w 379"/>
                <a:gd name="T59" fmla="*/ 281 h 371"/>
                <a:gd name="T60" fmla="*/ 294 w 379"/>
                <a:gd name="T61" fmla="*/ 273 h 371"/>
                <a:gd name="T62" fmla="*/ 302 w 379"/>
                <a:gd name="T63" fmla="*/ 273 h 371"/>
                <a:gd name="T64" fmla="*/ 306 w 379"/>
                <a:gd name="T65" fmla="*/ 277 h 371"/>
                <a:gd name="T66" fmla="*/ 330 w 379"/>
                <a:gd name="T67" fmla="*/ 261 h 371"/>
                <a:gd name="T68" fmla="*/ 330 w 379"/>
                <a:gd name="T69" fmla="*/ 257 h 371"/>
                <a:gd name="T70" fmla="*/ 334 w 379"/>
                <a:gd name="T71" fmla="*/ 241 h 371"/>
                <a:gd name="T72" fmla="*/ 342 w 379"/>
                <a:gd name="T73" fmla="*/ 245 h 371"/>
                <a:gd name="T74" fmla="*/ 342 w 379"/>
                <a:gd name="T75" fmla="*/ 249 h 371"/>
                <a:gd name="T76" fmla="*/ 367 w 379"/>
                <a:gd name="T77" fmla="*/ 237 h 371"/>
                <a:gd name="T78" fmla="*/ 379 w 379"/>
                <a:gd name="T79" fmla="*/ 196 h 37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79" h="371">
                  <a:moveTo>
                    <a:pt x="363" y="163"/>
                  </a:moveTo>
                  <a:lnTo>
                    <a:pt x="363" y="110"/>
                  </a:lnTo>
                  <a:lnTo>
                    <a:pt x="347" y="106"/>
                  </a:lnTo>
                  <a:lnTo>
                    <a:pt x="326" y="94"/>
                  </a:lnTo>
                  <a:lnTo>
                    <a:pt x="302" y="98"/>
                  </a:lnTo>
                  <a:lnTo>
                    <a:pt x="298" y="106"/>
                  </a:lnTo>
                  <a:lnTo>
                    <a:pt x="289" y="98"/>
                  </a:lnTo>
                  <a:lnTo>
                    <a:pt x="285" y="98"/>
                  </a:lnTo>
                  <a:lnTo>
                    <a:pt x="277" y="94"/>
                  </a:lnTo>
                  <a:lnTo>
                    <a:pt x="273" y="102"/>
                  </a:lnTo>
                  <a:lnTo>
                    <a:pt x="273" y="98"/>
                  </a:lnTo>
                  <a:lnTo>
                    <a:pt x="265" y="98"/>
                  </a:lnTo>
                  <a:lnTo>
                    <a:pt x="261" y="94"/>
                  </a:lnTo>
                  <a:lnTo>
                    <a:pt x="249" y="98"/>
                  </a:lnTo>
                  <a:lnTo>
                    <a:pt x="245" y="90"/>
                  </a:lnTo>
                  <a:lnTo>
                    <a:pt x="237" y="90"/>
                  </a:lnTo>
                  <a:lnTo>
                    <a:pt x="216" y="86"/>
                  </a:lnTo>
                  <a:lnTo>
                    <a:pt x="212" y="78"/>
                  </a:lnTo>
                  <a:lnTo>
                    <a:pt x="204" y="78"/>
                  </a:lnTo>
                  <a:lnTo>
                    <a:pt x="196" y="73"/>
                  </a:lnTo>
                  <a:lnTo>
                    <a:pt x="196" y="8"/>
                  </a:lnTo>
                  <a:lnTo>
                    <a:pt x="114" y="0"/>
                  </a:lnTo>
                  <a:lnTo>
                    <a:pt x="102" y="155"/>
                  </a:lnTo>
                  <a:lnTo>
                    <a:pt x="0" y="143"/>
                  </a:lnTo>
                  <a:lnTo>
                    <a:pt x="4" y="151"/>
                  </a:lnTo>
                  <a:lnTo>
                    <a:pt x="45" y="196"/>
                  </a:lnTo>
                  <a:lnTo>
                    <a:pt x="57" y="232"/>
                  </a:lnTo>
                  <a:lnTo>
                    <a:pt x="90" y="257"/>
                  </a:lnTo>
                  <a:lnTo>
                    <a:pt x="102" y="249"/>
                  </a:lnTo>
                  <a:lnTo>
                    <a:pt x="110" y="232"/>
                  </a:lnTo>
                  <a:lnTo>
                    <a:pt x="118" y="228"/>
                  </a:lnTo>
                  <a:lnTo>
                    <a:pt x="147" y="232"/>
                  </a:lnTo>
                  <a:lnTo>
                    <a:pt x="167" y="257"/>
                  </a:lnTo>
                  <a:lnTo>
                    <a:pt x="175" y="285"/>
                  </a:lnTo>
                  <a:lnTo>
                    <a:pt x="200" y="310"/>
                  </a:lnTo>
                  <a:lnTo>
                    <a:pt x="200" y="330"/>
                  </a:lnTo>
                  <a:lnTo>
                    <a:pt x="212" y="351"/>
                  </a:lnTo>
                  <a:lnTo>
                    <a:pt x="237" y="363"/>
                  </a:lnTo>
                  <a:lnTo>
                    <a:pt x="253" y="363"/>
                  </a:lnTo>
                  <a:lnTo>
                    <a:pt x="261" y="371"/>
                  </a:lnTo>
                  <a:lnTo>
                    <a:pt x="269" y="367"/>
                  </a:lnTo>
                  <a:lnTo>
                    <a:pt x="257" y="334"/>
                  </a:lnTo>
                  <a:lnTo>
                    <a:pt x="261" y="322"/>
                  </a:lnTo>
                  <a:lnTo>
                    <a:pt x="253" y="322"/>
                  </a:lnTo>
                  <a:lnTo>
                    <a:pt x="253" y="314"/>
                  </a:lnTo>
                  <a:lnTo>
                    <a:pt x="257" y="322"/>
                  </a:lnTo>
                  <a:lnTo>
                    <a:pt x="257" y="314"/>
                  </a:lnTo>
                  <a:lnTo>
                    <a:pt x="257" y="322"/>
                  </a:lnTo>
                  <a:lnTo>
                    <a:pt x="261" y="318"/>
                  </a:lnTo>
                  <a:lnTo>
                    <a:pt x="269" y="306"/>
                  </a:lnTo>
                  <a:lnTo>
                    <a:pt x="265" y="310"/>
                  </a:lnTo>
                  <a:lnTo>
                    <a:pt x="261" y="302"/>
                  </a:lnTo>
                  <a:lnTo>
                    <a:pt x="269" y="302"/>
                  </a:lnTo>
                  <a:lnTo>
                    <a:pt x="273" y="294"/>
                  </a:lnTo>
                  <a:lnTo>
                    <a:pt x="269" y="298"/>
                  </a:lnTo>
                  <a:lnTo>
                    <a:pt x="269" y="294"/>
                  </a:lnTo>
                  <a:lnTo>
                    <a:pt x="281" y="290"/>
                  </a:lnTo>
                  <a:lnTo>
                    <a:pt x="281" y="281"/>
                  </a:lnTo>
                  <a:lnTo>
                    <a:pt x="285" y="285"/>
                  </a:lnTo>
                  <a:lnTo>
                    <a:pt x="294" y="281"/>
                  </a:lnTo>
                  <a:lnTo>
                    <a:pt x="285" y="273"/>
                  </a:lnTo>
                  <a:lnTo>
                    <a:pt x="294" y="273"/>
                  </a:lnTo>
                  <a:lnTo>
                    <a:pt x="289" y="277"/>
                  </a:lnTo>
                  <a:lnTo>
                    <a:pt x="302" y="273"/>
                  </a:lnTo>
                  <a:lnTo>
                    <a:pt x="298" y="277"/>
                  </a:lnTo>
                  <a:lnTo>
                    <a:pt x="306" y="277"/>
                  </a:lnTo>
                  <a:lnTo>
                    <a:pt x="294" y="285"/>
                  </a:lnTo>
                  <a:lnTo>
                    <a:pt x="330" y="261"/>
                  </a:lnTo>
                  <a:lnTo>
                    <a:pt x="326" y="265"/>
                  </a:lnTo>
                  <a:lnTo>
                    <a:pt x="330" y="257"/>
                  </a:lnTo>
                  <a:lnTo>
                    <a:pt x="338" y="253"/>
                  </a:lnTo>
                  <a:lnTo>
                    <a:pt x="334" y="241"/>
                  </a:lnTo>
                  <a:lnTo>
                    <a:pt x="342" y="237"/>
                  </a:lnTo>
                  <a:lnTo>
                    <a:pt x="342" y="245"/>
                  </a:lnTo>
                  <a:lnTo>
                    <a:pt x="351" y="245"/>
                  </a:lnTo>
                  <a:lnTo>
                    <a:pt x="342" y="249"/>
                  </a:lnTo>
                  <a:lnTo>
                    <a:pt x="371" y="241"/>
                  </a:lnTo>
                  <a:lnTo>
                    <a:pt x="367" y="237"/>
                  </a:lnTo>
                  <a:lnTo>
                    <a:pt x="371" y="228"/>
                  </a:lnTo>
                  <a:lnTo>
                    <a:pt x="379" y="196"/>
                  </a:lnTo>
                  <a:lnTo>
                    <a:pt x="363" y="163"/>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114" name="Freeform 115"/>
            <p:cNvSpPr>
              <a:spLocks/>
            </p:cNvSpPr>
            <p:nvPr/>
          </p:nvSpPr>
          <p:spPr bwMode="auto">
            <a:xfrm>
              <a:off x="1933" y="1720"/>
              <a:ext cx="379" cy="371"/>
            </a:xfrm>
            <a:custGeom>
              <a:avLst/>
              <a:gdLst>
                <a:gd name="T0" fmla="*/ 363 w 379"/>
                <a:gd name="T1" fmla="*/ 110 h 371"/>
                <a:gd name="T2" fmla="*/ 326 w 379"/>
                <a:gd name="T3" fmla="*/ 94 h 371"/>
                <a:gd name="T4" fmla="*/ 298 w 379"/>
                <a:gd name="T5" fmla="*/ 106 h 371"/>
                <a:gd name="T6" fmla="*/ 285 w 379"/>
                <a:gd name="T7" fmla="*/ 98 h 371"/>
                <a:gd name="T8" fmla="*/ 273 w 379"/>
                <a:gd name="T9" fmla="*/ 102 h 371"/>
                <a:gd name="T10" fmla="*/ 265 w 379"/>
                <a:gd name="T11" fmla="*/ 98 h 371"/>
                <a:gd name="T12" fmla="*/ 249 w 379"/>
                <a:gd name="T13" fmla="*/ 98 h 371"/>
                <a:gd name="T14" fmla="*/ 237 w 379"/>
                <a:gd name="T15" fmla="*/ 90 h 371"/>
                <a:gd name="T16" fmla="*/ 212 w 379"/>
                <a:gd name="T17" fmla="*/ 78 h 371"/>
                <a:gd name="T18" fmla="*/ 196 w 379"/>
                <a:gd name="T19" fmla="*/ 73 h 371"/>
                <a:gd name="T20" fmla="*/ 114 w 379"/>
                <a:gd name="T21" fmla="*/ 0 h 371"/>
                <a:gd name="T22" fmla="*/ 0 w 379"/>
                <a:gd name="T23" fmla="*/ 143 h 371"/>
                <a:gd name="T24" fmla="*/ 45 w 379"/>
                <a:gd name="T25" fmla="*/ 196 h 371"/>
                <a:gd name="T26" fmla="*/ 90 w 379"/>
                <a:gd name="T27" fmla="*/ 257 h 371"/>
                <a:gd name="T28" fmla="*/ 110 w 379"/>
                <a:gd name="T29" fmla="*/ 232 h 371"/>
                <a:gd name="T30" fmla="*/ 147 w 379"/>
                <a:gd name="T31" fmla="*/ 232 h 371"/>
                <a:gd name="T32" fmla="*/ 175 w 379"/>
                <a:gd name="T33" fmla="*/ 285 h 371"/>
                <a:gd name="T34" fmla="*/ 200 w 379"/>
                <a:gd name="T35" fmla="*/ 330 h 371"/>
                <a:gd name="T36" fmla="*/ 237 w 379"/>
                <a:gd name="T37" fmla="*/ 363 h 371"/>
                <a:gd name="T38" fmla="*/ 261 w 379"/>
                <a:gd name="T39" fmla="*/ 371 h 371"/>
                <a:gd name="T40" fmla="*/ 257 w 379"/>
                <a:gd name="T41" fmla="*/ 334 h 371"/>
                <a:gd name="T42" fmla="*/ 253 w 379"/>
                <a:gd name="T43" fmla="*/ 322 h 371"/>
                <a:gd name="T44" fmla="*/ 257 w 379"/>
                <a:gd name="T45" fmla="*/ 322 h 371"/>
                <a:gd name="T46" fmla="*/ 257 w 379"/>
                <a:gd name="T47" fmla="*/ 322 h 371"/>
                <a:gd name="T48" fmla="*/ 269 w 379"/>
                <a:gd name="T49" fmla="*/ 306 h 371"/>
                <a:gd name="T50" fmla="*/ 261 w 379"/>
                <a:gd name="T51" fmla="*/ 302 h 371"/>
                <a:gd name="T52" fmla="*/ 273 w 379"/>
                <a:gd name="T53" fmla="*/ 294 h 371"/>
                <a:gd name="T54" fmla="*/ 269 w 379"/>
                <a:gd name="T55" fmla="*/ 294 h 371"/>
                <a:gd name="T56" fmla="*/ 281 w 379"/>
                <a:gd name="T57" fmla="*/ 281 h 371"/>
                <a:gd name="T58" fmla="*/ 294 w 379"/>
                <a:gd name="T59" fmla="*/ 281 h 371"/>
                <a:gd name="T60" fmla="*/ 294 w 379"/>
                <a:gd name="T61" fmla="*/ 273 h 371"/>
                <a:gd name="T62" fmla="*/ 302 w 379"/>
                <a:gd name="T63" fmla="*/ 273 h 371"/>
                <a:gd name="T64" fmla="*/ 306 w 379"/>
                <a:gd name="T65" fmla="*/ 277 h 371"/>
                <a:gd name="T66" fmla="*/ 330 w 379"/>
                <a:gd name="T67" fmla="*/ 261 h 371"/>
                <a:gd name="T68" fmla="*/ 330 w 379"/>
                <a:gd name="T69" fmla="*/ 257 h 371"/>
                <a:gd name="T70" fmla="*/ 334 w 379"/>
                <a:gd name="T71" fmla="*/ 241 h 371"/>
                <a:gd name="T72" fmla="*/ 342 w 379"/>
                <a:gd name="T73" fmla="*/ 245 h 371"/>
                <a:gd name="T74" fmla="*/ 342 w 379"/>
                <a:gd name="T75" fmla="*/ 249 h 371"/>
                <a:gd name="T76" fmla="*/ 367 w 379"/>
                <a:gd name="T77" fmla="*/ 237 h 371"/>
                <a:gd name="T78" fmla="*/ 379 w 379"/>
                <a:gd name="T79" fmla="*/ 196 h 371"/>
                <a:gd name="T80" fmla="*/ 363 w 379"/>
                <a:gd name="T81" fmla="*/ 167 h 37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79" h="371">
                  <a:moveTo>
                    <a:pt x="363" y="163"/>
                  </a:moveTo>
                  <a:lnTo>
                    <a:pt x="363" y="110"/>
                  </a:lnTo>
                  <a:lnTo>
                    <a:pt x="347" y="106"/>
                  </a:lnTo>
                  <a:lnTo>
                    <a:pt x="326" y="94"/>
                  </a:lnTo>
                  <a:lnTo>
                    <a:pt x="302" y="98"/>
                  </a:lnTo>
                  <a:lnTo>
                    <a:pt x="298" y="106"/>
                  </a:lnTo>
                  <a:lnTo>
                    <a:pt x="289" y="98"/>
                  </a:lnTo>
                  <a:lnTo>
                    <a:pt x="285" y="98"/>
                  </a:lnTo>
                  <a:lnTo>
                    <a:pt x="277" y="94"/>
                  </a:lnTo>
                  <a:lnTo>
                    <a:pt x="273" y="102"/>
                  </a:lnTo>
                  <a:lnTo>
                    <a:pt x="273" y="98"/>
                  </a:lnTo>
                  <a:lnTo>
                    <a:pt x="265" y="98"/>
                  </a:lnTo>
                  <a:lnTo>
                    <a:pt x="261" y="94"/>
                  </a:lnTo>
                  <a:lnTo>
                    <a:pt x="249" y="98"/>
                  </a:lnTo>
                  <a:lnTo>
                    <a:pt x="245" y="90"/>
                  </a:lnTo>
                  <a:lnTo>
                    <a:pt x="237" y="90"/>
                  </a:lnTo>
                  <a:lnTo>
                    <a:pt x="216" y="86"/>
                  </a:lnTo>
                  <a:lnTo>
                    <a:pt x="212" y="78"/>
                  </a:lnTo>
                  <a:lnTo>
                    <a:pt x="204" y="78"/>
                  </a:lnTo>
                  <a:lnTo>
                    <a:pt x="196" y="73"/>
                  </a:lnTo>
                  <a:lnTo>
                    <a:pt x="196" y="8"/>
                  </a:lnTo>
                  <a:lnTo>
                    <a:pt x="114" y="0"/>
                  </a:lnTo>
                  <a:lnTo>
                    <a:pt x="102" y="155"/>
                  </a:lnTo>
                  <a:lnTo>
                    <a:pt x="0" y="143"/>
                  </a:lnTo>
                  <a:lnTo>
                    <a:pt x="4" y="151"/>
                  </a:lnTo>
                  <a:lnTo>
                    <a:pt x="45" y="196"/>
                  </a:lnTo>
                  <a:lnTo>
                    <a:pt x="57" y="232"/>
                  </a:lnTo>
                  <a:lnTo>
                    <a:pt x="90" y="257"/>
                  </a:lnTo>
                  <a:lnTo>
                    <a:pt x="102" y="249"/>
                  </a:lnTo>
                  <a:lnTo>
                    <a:pt x="110" y="232"/>
                  </a:lnTo>
                  <a:lnTo>
                    <a:pt x="118" y="228"/>
                  </a:lnTo>
                  <a:lnTo>
                    <a:pt x="147" y="232"/>
                  </a:lnTo>
                  <a:lnTo>
                    <a:pt x="167" y="257"/>
                  </a:lnTo>
                  <a:lnTo>
                    <a:pt x="175" y="285"/>
                  </a:lnTo>
                  <a:lnTo>
                    <a:pt x="200" y="310"/>
                  </a:lnTo>
                  <a:lnTo>
                    <a:pt x="200" y="330"/>
                  </a:lnTo>
                  <a:lnTo>
                    <a:pt x="212" y="351"/>
                  </a:lnTo>
                  <a:lnTo>
                    <a:pt x="237" y="363"/>
                  </a:lnTo>
                  <a:lnTo>
                    <a:pt x="253" y="363"/>
                  </a:lnTo>
                  <a:lnTo>
                    <a:pt x="261" y="371"/>
                  </a:lnTo>
                  <a:lnTo>
                    <a:pt x="269" y="367"/>
                  </a:lnTo>
                  <a:lnTo>
                    <a:pt x="257" y="334"/>
                  </a:lnTo>
                  <a:lnTo>
                    <a:pt x="261" y="322"/>
                  </a:lnTo>
                  <a:lnTo>
                    <a:pt x="253" y="322"/>
                  </a:lnTo>
                  <a:lnTo>
                    <a:pt x="253" y="314"/>
                  </a:lnTo>
                  <a:lnTo>
                    <a:pt x="257" y="322"/>
                  </a:lnTo>
                  <a:lnTo>
                    <a:pt x="257" y="314"/>
                  </a:lnTo>
                  <a:lnTo>
                    <a:pt x="257" y="322"/>
                  </a:lnTo>
                  <a:lnTo>
                    <a:pt x="261" y="318"/>
                  </a:lnTo>
                  <a:lnTo>
                    <a:pt x="269" y="306"/>
                  </a:lnTo>
                  <a:lnTo>
                    <a:pt x="265" y="310"/>
                  </a:lnTo>
                  <a:lnTo>
                    <a:pt x="261" y="302"/>
                  </a:lnTo>
                  <a:lnTo>
                    <a:pt x="269" y="302"/>
                  </a:lnTo>
                  <a:lnTo>
                    <a:pt x="273" y="294"/>
                  </a:lnTo>
                  <a:lnTo>
                    <a:pt x="269" y="298"/>
                  </a:lnTo>
                  <a:lnTo>
                    <a:pt x="269" y="294"/>
                  </a:lnTo>
                  <a:lnTo>
                    <a:pt x="281" y="290"/>
                  </a:lnTo>
                  <a:lnTo>
                    <a:pt x="281" y="281"/>
                  </a:lnTo>
                  <a:lnTo>
                    <a:pt x="285" y="285"/>
                  </a:lnTo>
                  <a:lnTo>
                    <a:pt x="294" y="281"/>
                  </a:lnTo>
                  <a:lnTo>
                    <a:pt x="285" y="273"/>
                  </a:lnTo>
                  <a:lnTo>
                    <a:pt x="294" y="273"/>
                  </a:lnTo>
                  <a:lnTo>
                    <a:pt x="289" y="277"/>
                  </a:lnTo>
                  <a:lnTo>
                    <a:pt x="302" y="273"/>
                  </a:lnTo>
                  <a:lnTo>
                    <a:pt x="298" y="277"/>
                  </a:lnTo>
                  <a:lnTo>
                    <a:pt x="306" y="277"/>
                  </a:lnTo>
                  <a:lnTo>
                    <a:pt x="294" y="285"/>
                  </a:lnTo>
                  <a:lnTo>
                    <a:pt x="330" y="261"/>
                  </a:lnTo>
                  <a:lnTo>
                    <a:pt x="326" y="265"/>
                  </a:lnTo>
                  <a:lnTo>
                    <a:pt x="330" y="257"/>
                  </a:lnTo>
                  <a:lnTo>
                    <a:pt x="338" y="253"/>
                  </a:lnTo>
                  <a:lnTo>
                    <a:pt x="334" y="241"/>
                  </a:lnTo>
                  <a:lnTo>
                    <a:pt x="342" y="237"/>
                  </a:lnTo>
                  <a:lnTo>
                    <a:pt x="342" y="245"/>
                  </a:lnTo>
                  <a:lnTo>
                    <a:pt x="351" y="245"/>
                  </a:lnTo>
                  <a:lnTo>
                    <a:pt x="342" y="249"/>
                  </a:lnTo>
                  <a:lnTo>
                    <a:pt x="371" y="241"/>
                  </a:lnTo>
                  <a:lnTo>
                    <a:pt x="367" y="237"/>
                  </a:lnTo>
                  <a:lnTo>
                    <a:pt x="371" y="228"/>
                  </a:lnTo>
                  <a:lnTo>
                    <a:pt x="379" y="196"/>
                  </a:lnTo>
                  <a:lnTo>
                    <a:pt x="363" y="163"/>
                  </a:lnTo>
                  <a:lnTo>
                    <a:pt x="363" y="16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115" name="Freeform 116"/>
            <p:cNvSpPr>
              <a:spLocks/>
            </p:cNvSpPr>
            <p:nvPr/>
          </p:nvSpPr>
          <p:spPr bwMode="auto">
            <a:xfrm>
              <a:off x="2198" y="2014"/>
              <a:ext cx="16" cy="28"/>
            </a:xfrm>
            <a:custGeom>
              <a:avLst/>
              <a:gdLst>
                <a:gd name="T0" fmla="*/ 16 w 16"/>
                <a:gd name="T1" fmla="*/ 0 h 28"/>
                <a:gd name="T2" fmla="*/ 0 w 16"/>
                <a:gd name="T3" fmla="*/ 28 h 28"/>
                <a:gd name="T4" fmla="*/ 4 w 16"/>
                <a:gd name="T5" fmla="*/ 16 h 28"/>
                <a:gd name="T6" fmla="*/ 16 w 16"/>
                <a:gd name="T7" fmla="*/ 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28">
                  <a:moveTo>
                    <a:pt x="16" y="0"/>
                  </a:moveTo>
                  <a:lnTo>
                    <a:pt x="0" y="28"/>
                  </a:lnTo>
                  <a:lnTo>
                    <a:pt x="4" y="16"/>
                  </a:lnTo>
                  <a:lnTo>
                    <a:pt x="16" y="0"/>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116" name="Freeform 117"/>
            <p:cNvSpPr>
              <a:spLocks/>
            </p:cNvSpPr>
            <p:nvPr/>
          </p:nvSpPr>
          <p:spPr bwMode="auto">
            <a:xfrm>
              <a:off x="2198" y="2014"/>
              <a:ext cx="16" cy="28"/>
            </a:xfrm>
            <a:custGeom>
              <a:avLst/>
              <a:gdLst>
                <a:gd name="T0" fmla="*/ 16 w 16"/>
                <a:gd name="T1" fmla="*/ 0 h 28"/>
                <a:gd name="T2" fmla="*/ 0 w 16"/>
                <a:gd name="T3" fmla="*/ 28 h 28"/>
                <a:gd name="T4" fmla="*/ 4 w 16"/>
                <a:gd name="T5" fmla="*/ 16 h 28"/>
                <a:gd name="T6" fmla="*/ 16 w 16"/>
                <a:gd name="T7" fmla="*/ 0 h 28"/>
                <a:gd name="T8" fmla="*/ 16 w 16"/>
                <a:gd name="T9" fmla="*/ 4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28">
                  <a:moveTo>
                    <a:pt x="16" y="0"/>
                  </a:moveTo>
                  <a:lnTo>
                    <a:pt x="0" y="28"/>
                  </a:lnTo>
                  <a:lnTo>
                    <a:pt x="4" y="16"/>
                  </a:lnTo>
                  <a:lnTo>
                    <a:pt x="16" y="0"/>
                  </a:lnTo>
                  <a:lnTo>
                    <a:pt x="16" y="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117" name="Freeform 118"/>
            <p:cNvSpPr>
              <a:spLocks/>
            </p:cNvSpPr>
            <p:nvPr/>
          </p:nvSpPr>
          <p:spPr bwMode="auto">
            <a:xfrm>
              <a:off x="1754" y="1500"/>
              <a:ext cx="155" cy="187"/>
            </a:xfrm>
            <a:custGeom>
              <a:avLst/>
              <a:gdLst>
                <a:gd name="T0" fmla="*/ 155 w 155"/>
                <a:gd name="T1" fmla="*/ 53 h 187"/>
                <a:gd name="T2" fmla="*/ 102 w 155"/>
                <a:gd name="T3" fmla="*/ 45 h 187"/>
                <a:gd name="T4" fmla="*/ 106 w 155"/>
                <a:gd name="T5" fmla="*/ 12 h 187"/>
                <a:gd name="T6" fmla="*/ 33 w 155"/>
                <a:gd name="T7" fmla="*/ 0 h 187"/>
                <a:gd name="T8" fmla="*/ 0 w 155"/>
                <a:gd name="T9" fmla="*/ 167 h 187"/>
                <a:gd name="T10" fmla="*/ 135 w 155"/>
                <a:gd name="T11" fmla="*/ 187 h 187"/>
                <a:gd name="T12" fmla="*/ 155 w 155"/>
                <a:gd name="T13" fmla="*/ 53 h 1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5" h="187">
                  <a:moveTo>
                    <a:pt x="155" y="53"/>
                  </a:moveTo>
                  <a:lnTo>
                    <a:pt x="102" y="45"/>
                  </a:lnTo>
                  <a:lnTo>
                    <a:pt x="106" y="12"/>
                  </a:lnTo>
                  <a:lnTo>
                    <a:pt x="33" y="0"/>
                  </a:lnTo>
                  <a:lnTo>
                    <a:pt x="0" y="167"/>
                  </a:lnTo>
                  <a:lnTo>
                    <a:pt x="135" y="187"/>
                  </a:lnTo>
                  <a:lnTo>
                    <a:pt x="155" y="53"/>
                  </a:lnTo>
                  <a:close/>
                </a:path>
              </a:pathLst>
            </a:custGeom>
            <a:solidFill>
              <a:srgbClr val="FF4500"/>
            </a:solidFill>
            <a:ln w="6350">
              <a:solidFill>
                <a:srgbClr val="FF4500"/>
              </a:solidFill>
              <a:prstDash val="solid"/>
              <a:round/>
              <a:headEnd/>
              <a:tailEnd/>
            </a:ln>
          </p:spPr>
          <p:txBody>
            <a:bodyPr/>
            <a:lstStyle/>
            <a:p>
              <a:endParaRPr lang="en-US" dirty="0"/>
            </a:p>
          </p:txBody>
        </p:sp>
        <p:sp>
          <p:nvSpPr>
            <p:cNvPr id="106118" name="Freeform 119"/>
            <p:cNvSpPr>
              <a:spLocks/>
            </p:cNvSpPr>
            <p:nvPr/>
          </p:nvSpPr>
          <p:spPr bwMode="auto">
            <a:xfrm>
              <a:off x="1754" y="1500"/>
              <a:ext cx="155" cy="187"/>
            </a:xfrm>
            <a:custGeom>
              <a:avLst/>
              <a:gdLst>
                <a:gd name="T0" fmla="*/ 155 w 155"/>
                <a:gd name="T1" fmla="*/ 53 h 187"/>
                <a:gd name="T2" fmla="*/ 102 w 155"/>
                <a:gd name="T3" fmla="*/ 45 h 187"/>
                <a:gd name="T4" fmla="*/ 106 w 155"/>
                <a:gd name="T5" fmla="*/ 12 h 187"/>
                <a:gd name="T6" fmla="*/ 33 w 155"/>
                <a:gd name="T7" fmla="*/ 0 h 187"/>
                <a:gd name="T8" fmla="*/ 0 w 155"/>
                <a:gd name="T9" fmla="*/ 167 h 187"/>
                <a:gd name="T10" fmla="*/ 135 w 155"/>
                <a:gd name="T11" fmla="*/ 187 h 187"/>
                <a:gd name="T12" fmla="*/ 155 w 155"/>
                <a:gd name="T13" fmla="*/ 53 h 187"/>
                <a:gd name="T14" fmla="*/ 155 w 155"/>
                <a:gd name="T15" fmla="*/ 57 h 1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5" h="187">
                  <a:moveTo>
                    <a:pt x="155" y="53"/>
                  </a:moveTo>
                  <a:lnTo>
                    <a:pt x="102" y="45"/>
                  </a:lnTo>
                  <a:lnTo>
                    <a:pt x="106" y="12"/>
                  </a:lnTo>
                  <a:lnTo>
                    <a:pt x="33" y="0"/>
                  </a:lnTo>
                  <a:lnTo>
                    <a:pt x="0" y="167"/>
                  </a:lnTo>
                  <a:lnTo>
                    <a:pt x="135" y="187"/>
                  </a:lnTo>
                  <a:lnTo>
                    <a:pt x="155" y="53"/>
                  </a:lnTo>
                  <a:lnTo>
                    <a:pt x="155" y="5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119" name="Freeform 120"/>
            <p:cNvSpPr>
              <a:spLocks/>
            </p:cNvSpPr>
            <p:nvPr/>
          </p:nvSpPr>
          <p:spPr bwMode="auto">
            <a:xfrm>
              <a:off x="2784" y="1365"/>
              <a:ext cx="41" cy="86"/>
            </a:xfrm>
            <a:custGeom>
              <a:avLst/>
              <a:gdLst>
                <a:gd name="T0" fmla="*/ 41 w 41"/>
                <a:gd name="T1" fmla="*/ 17 h 86"/>
                <a:gd name="T2" fmla="*/ 33 w 41"/>
                <a:gd name="T3" fmla="*/ 25 h 86"/>
                <a:gd name="T4" fmla="*/ 29 w 41"/>
                <a:gd name="T5" fmla="*/ 53 h 86"/>
                <a:gd name="T6" fmla="*/ 37 w 41"/>
                <a:gd name="T7" fmla="*/ 82 h 86"/>
                <a:gd name="T8" fmla="*/ 17 w 41"/>
                <a:gd name="T9" fmla="*/ 86 h 86"/>
                <a:gd name="T10" fmla="*/ 5 w 41"/>
                <a:gd name="T11" fmla="*/ 53 h 86"/>
                <a:gd name="T12" fmla="*/ 0 w 41"/>
                <a:gd name="T13" fmla="*/ 25 h 86"/>
                <a:gd name="T14" fmla="*/ 0 w 41"/>
                <a:gd name="T15" fmla="*/ 9 h 86"/>
                <a:gd name="T16" fmla="*/ 41 w 41"/>
                <a:gd name="T17" fmla="*/ 0 h 86"/>
                <a:gd name="T18" fmla="*/ 41 w 41"/>
                <a:gd name="T19" fmla="*/ 17 h 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86">
                  <a:moveTo>
                    <a:pt x="41" y="17"/>
                  </a:moveTo>
                  <a:lnTo>
                    <a:pt x="33" y="25"/>
                  </a:lnTo>
                  <a:lnTo>
                    <a:pt x="29" y="53"/>
                  </a:lnTo>
                  <a:lnTo>
                    <a:pt x="37" y="82"/>
                  </a:lnTo>
                  <a:lnTo>
                    <a:pt x="17" y="86"/>
                  </a:lnTo>
                  <a:lnTo>
                    <a:pt x="5" y="53"/>
                  </a:lnTo>
                  <a:lnTo>
                    <a:pt x="0" y="25"/>
                  </a:lnTo>
                  <a:lnTo>
                    <a:pt x="0" y="9"/>
                  </a:lnTo>
                  <a:lnTo>
                    <a:pt x="41" y="0"/>
                  </a:lnTo>
                  <a:lnTo>
                    <a:pt x="41" y="17"/>
                  </a:lnTo>
                  <a:close/>
                </a:path>
              </a:pathLst>
            </a:custGeom>
            <a:solidFill>
              <a:srgbClr val="FF4500"/>
            </a:solidFill>
            <a:ln w="6350">
              <a:solidFill>
                <a:srgbClr val="FF4500"/>
              </a:solidFill>
              <a:prstDash val="solid"/>
              <a:round/>
              <a:headEnd/>
              <a:tailEnd/>
            </a:ln>
          </p:spPr>
          <p:txBody>
            <a:bodyPr/>
            <a:lstStyle/>
            <a:p>
              <a:endParaRPr lang="en-US" dirty="0"/>
            </a:p>
          </p:txBody>
        </p:sp>
        <p:sp>
          <p:nvSpPr>
            <p:cNvPr id="106120" name="Freeform 121"/>
            <p:cNvSpPr>
              <a:spLocks/>
            </p:cNvSpPr>
            <p:nvPr/>
          </p:nvSpPr>
          <p:spPr bwMode="auto">
            <a:xfrm>
              <a:off x="2784" y="1365"/>
              <a:ext cx="41" cy="86"/>
            </a:xfrm>
            <a:custGeom>
              <a:avLst/>
              <a:gdLst>
                <a:gd name="T0" fmla="*/ 41 w 41"/>
                <a:gd name="T1" fmla="*/ 17 h 86"/>
                <a:gd name="T2" fmla="*/ 33 w 41"/>
                <a:gd name="T3" fmla="*/ 25 h 86"/>
                <a:gd name="T4" fmla="*/ 29 w 41"/>
                <a:gd name="T5" fmla="*/ 53 h 86"/>
                <a:gd name="T6" fmla="*/ 37 w 41"/>
                <a:gd name="T7" fmla="*/ 82 h 86"/>
                <a:gd name="T8" fmla="*/ 17 w 41"/>
                <a:gd name="T9" fmla="*/ 86 h 86"/>
                <a:gd name="T10" fmla="*/ 5 w 41"/>
                <a:gd name="T11" fmla="*/ 53 h 86"/>
                <a:gd name="T12" fmla="*/ 0 w 41"/>
                <a:gd name="T13" fmla="*/ 25 h 86"/>
                <a:gd name="T14" fmla="*/ 0 w 41"/>
                <a:gd name="T15" fmla="*/ 9 h 86"/>
                <a:gd name="T16" fmla="*/ 41 w 41"/>
                <a:gd name="T17" fmla="*/ 0 h 86"/>
                <a:gd name="T18" fmla="*/ 41 w 41"/>
                <a:gd name="T19" fmla="*/ 17 h 86"/>
                <a:gd name="T20" fmla="*/ 41 w 41"/>
                <a:gd name="T21" fmla="*/ 21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1" h="86">
                  <a:moveTo>
                    <a:pt x="41" y="17"/>
                  </a:moveTo>
                  <a:lnTo>
                    <a:pt x="33" y="25"/>
                  </a:lnTo>
                  <a:lnTo>
                    <a:pt x="29" y="53"/>
                  </a:lnTo>
                  <a:lnTo>
                    <a:pt x="37" y="82"/>
                  </a:lnTo>
                  <a:lnTo>
                    <a:pt x="17" y="86"/>
                  </a:lnTo>
                  <a:lnTo>
                    <a:pt x="5" y="53"/>
                  </a:lnTo>
                  <a:lnTo>
                    <a:pt x="0" y="25"/>
                  </a:lnTo>
                  <a:lnTo>
                    <a:pt x="0" y="9"/>
                  </a:lnTo>
                  <a:lnTo>
                    <a:pt x="41" y="0"/>
                  </a:lnTo>
                  <a:lnTo>
                    <a:pt x="41" y="17"/>
                  </a:lnTo>
                  <a:lnTo>
                    <a:pt x="41" y="2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121" name="Freeform 122"/>
            <p:cNvSpPr>
              <a:spLocks/>
            </p:cNvSpPr>
            <p:nvPr/>
          </p:nvSpPr>
          <p:spPr bwMode="auto">
            <a:xfrm>
              <a:off x="2573" y="1586"/>
              <a:ext cx="207" cy="118"/>
            </a:xfrm>
            <a:custGeom>
              <a:avLst/>
              <a:gdLst>
                <a:gd name="T0" fmla="*/ 199 w 207"/>
                <a:gd name="T1" fmla="*/ 73 h 118"/>
                <a:gd name="T2" fmla="*/ 191 w 207"/>
                <a:gd name="T3" fmla="*/ 73 h 118"/>
                <a:gd name="T4" fmla="*/ 191 w 207"/>
                <a:gd name="T5" fmla="*/ 77 h 118"/>
                <a:gd name="T6" fmla="*/ 187 w 207"/>
                <a:gd name="T7" fmla="*/ 81 h 118"/>
                <a:gd name="T8" fmla="*/ 187 w 207"/>
                <a:gd name="T9" fmla="*/ 73 h 118"/>
                <a:gd name="T10" fmla="*/ 175 w 207"/>
                <a:gd name="T11" fmla="*/ 69 h 118"/>
                <a:gd name="T12" fmla="*/ 175 w 207"/>
                <a:gd name="T13" fmla="*/ 65 h 118"/>
                <a:gd name="T14" fmla="*/ 191 w 207"/>
                <a:gd name="T15" fmla="*/ 77 h 118"/>
                <a:gd name="T16" fmla="*/ 195 w 207"/>
                <a:gd name="T17" fmla="*/ 69 h 118"/>
                <a:gd name="T18" fmla="*/ 187 w 207"/>
                <a:gd name="T19" fmla="*/ 65 h 118"/>
                <a:gd name="T20" fmla="*/ 191 w 207"/>
                <a:gd name="T21" fmla="*/ 65 h 118"/>
                <a:gd name="T22" fmla="*/ 187 w 207"/>
                <a:gd name="T23" fmla="*/ 57 h 118"/>
                <a:gd name="T24" fmla="*/ 191 w 207"/>
                <a:gd name="T25" fmla="*/ 61 h 118"/>
                <a:gd name="T26" fmla="*/ 191 w 207"/>
                <a:gd name="T27" fmla="*/ 57 h 118"/>
                <a:gd name="T28" fmla="*/ 183 w 207"/>
                <a:gd name="T29" fmla="*/ 57 h 118"/>
                <a:gd name="T30" fmla="*/ 187 w 207"/>
                <a:gd name="T31" fmla="*/ 53 h 118"/>
                <a:gd name="T32" fmla="*/ 183 w 207"/>
                <a:gd name="T33" fmla="*/ 53 h 118"/>
                <a:gd name="T34" fmla="*/ 171 w 207"/>
                <a:gd name="T35" fmla="*/ 40 h 118"/>
                <a:gd name="T36" fmla="*/ 187 w 207"/>
                <a:gd name="T37" fmla="*/ 53 h 118"/>
                <a:gd name="T38" fmla="*/ 187 w 207"/>
                <a:gd name="T39" fmla="*/ 40 h 118"/>
                <a:gd name="T40" fmla="*/ 179 w 207"/>
                <a:gd name="T41" fmla="*/ 40 h 118"/>
                <a:gd name="T42" fmla="*/ 179 w 207"/>
                <a:gd name="T43" fmla="*/ 36 h 118"/>
                <a:gd name="T44" fmla="*/ 167 w 207"/>
                <a:gd name="T45" fmla="*/ 36 h 118"/>
                <a:gd name="T46" fmla="*/ 154 w 207"/>
                <a:gd name="T47" fmla="*/ 32 h 118"/>
                <a:gd name="T48" fmla="*/ 159 w 207"/>
                <a:gd name="T49" fmla="*/ 20 h 118"/>
                <a:gd name="T50" fmla="*/ 159 w 207"/>
                <a:gd name="T51" fmla="*/ 12 h 118"/>
                <a:gd name="T52" fmla="*/ 142 w 207"/>
                <a:gd name="T53" fmla="*/ 4 h 118"/>
                <a:gd name="T54" fmla="*/ 138 w 207"/>
                <a:gd name="T55" fmla="*/ 8 h 118"/>
                <a:gd name="T56" fmla="*/ 122 w 207"/>
                <a:gd name="T57" fmla="*/ 0 h 118"/>
                <a:gd name="T58" fmla="*/ 126 w 207"/>
                <a:gd name="T59" fmla="*/ 12 h 118"/>
                <a:gd name="T60" fmla="*/ 114 w 207"/>
                <a:gd name="T61" fmla="*/ 28 h 118"/>
                <a:gd name="T62" fmla="*/ 110 w 207"/>
                <a:gd name="T63" fmla="*/ 24 h 118"/>
                <a:gd name="T64" fmla="*/ 106 w 207"/>
                <a:gd name="T65" fmla="*/ 40 h 118"/>
                <a:gd name="T66" fmla="*/ 93 w 207"/>
                <a:gd name="T67" fmla="*/ 36 h 118"/>
                <a:gd name="T68" fmla="*/ 81 w 207"/>
                <a:gd name="T69" fmla="*/ 77 h 118"/>
                <a:gd name="T70" fmla="*/ 49 w 207"/>
                <a:gd name="T71" fmla="*/ 89 h 118"/>
                <a:gd name="T72" fmla="*/ 40 w 207"/>
                <a:gd name="T73" fmla="*/ 81 h 118"/>
                <a:gd name="T74" fmla="*/ 12 w 207"/>
                <a:gd name="T75" fmla="*/ 110 h 118"/>
                <a:gd name="T76" fmla="*/ 0 w 207"/>
                <a:gd name="T77" fmla="*/ 118 h 118"/>
                <a:gd name="T78" fmla="*/ 53 w 207"/>
                <a:gd name="T79" fmla="*/ 110 h 118"/>
                <a:gd name="T80" fmla="*/ 199 w 207"/>
                <a:gd name="T81" fmla="*/ 85 h 118"/>
                <a:gd name="T82" fmla="*/ 203 w 207"/>
                <a:gd name="T83" fmla="*/ 85 h 118"/>
                <a:gd name="T84" fmla="*/ 203 w 207"/>
                <a:gd name="T85" fmla="*/ 81 h 118"/>
                <a:gd name="T86" fmla="*/ 203 w 207"/>
                <a:gd name="T87" fmla="*/ 85 h 118"/>
                <a:gd name="T88" fmla="*/ 203 w 207"/>
                <a:gd name="T89" fmla="*/ 81 h 118"/>
                <a:gd name="T90" fmla="*/ 207 w 207"/>
                <a:gd name="T91" fmla="*/ 85 h 118"/>
                <a:gd name="T92" fmla="*/ 199 w 207"/>
                <a:gd name="T93" fmla="*/ 73 h 1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07" h="118">
                  <a:moveTo>
                    <a:pt x="199" y="73"/>
                  </a:moveTo>
                  <a:lnTo>
                    <a:pt x="191" y="73"/>
                  </a:lnTo>
                  <a:lnTo>
                    <a:pt x="191" y="77"/>
                  </a:lnTo>
                  <a:lnTo>
                    <a:pt x="187" y="81"/>
                  </a:lnTo>
                  <a:lnTo>
                    <a:pt x="187" y="73"/>
                  </a:lnTo>
                  <a:lnTo>
                    <a:pt x="175" y="69"/>
                  </a:lnTo>
                  <a:lnTo>
                    <a:pt x="175" y="65"/>
                  </a:lnTo>
                  <a:lnTo>
                    <a:pt x="191" y="77"/>
                  </a:lnTo>
                  <a:lnTo>
                    <a:pt x="195" y="69"/>
                  </a:lnTo>
                  <a:lnTo>
                    <a:pt x="187" y="65"/>
                  </a:lnTo>
                  <a:lnTo>
                    <a:pt x="191" y="65"/>
                  </a:lnTo>
                  <a:lnTo>
                    <a:pt x="187" y="57"/>
                  </a:lnTo>
                  <a:lnTo>
                    <a:pt x="191" y="61"/>
                  </a:lnTo>
                  <a:lnTo>
                    <a:pt x="191" y="57"/>
                  </a:lnTo>
                  <a:lnTo>
                    <a:pt x="183" y="57"/>
                  </a:lnTo>
                  <a:lnTo>
                    <a:pt x="187" y="53"/>
                  </a:lnTo>
                  <a:lnTo>
                    <a:pt x="183" y="53"/>
                  </a:lnTo>
                  <a:lnTo>
                    <a:pt x="171" y="40"/>
                  </a:lnTo>
                  <a:lnTo>
                    <a:pt x="187" y="53"/>
                  </a:lnTo>
                  <a:lnTo>
                    <a:pt x="187" y="40"/>
                  </a:lnTo>
                  <a:lnTo>
                    <a:pt x="179" y="40"/>
                  </a:lnTo>
                  <a:lnTo>
                    <a:pt x="179" y="36"/>
                  </a:lnTo>
                  <a:lnTo>
                    <a:pt x="167" y="36"/>
                  </a:lnTo>
                  <a:lnTo>
                    <a:pt x="154" y="32"/>
                  </a:lnTo>
                  <a:lnTo>
                    <a:pt x="159" y="20"/>
                  </a:lnTo>
                  <a:lnTo>
                    <a:pt x="159" y="12"/>
                  </a:lnTo>
                  <a:lnTo>
                    <a:pt x="142" y="4"/>
                  </a:lnTo>
                  <a:lnTo>
                    <a:pt x="138" y="8"/>
                  </a:lnTo>
                  <a:lnTo>
                    <a:pt x="122" y="0"/>
                  </a:lnTo>
                  <a:lnTo>
                    <a:pt x="126" y="12"/>
                  </a:lnTo>
                  <a:lnTo>
                    <a:pt x="114" y="28"/>
                  </a:lnTo>
                  <a:lnTo>
                    <a:pt x="110" y="24"/>
                  </a:lnTo>
                  <a:lnTo>
                    <a:pt x="106" y="40"/>
                  </a:lnTo>
                  <a:lnTo>
                    <a:pt x="93" y="36"/>
                  </a:lnTo>
                  <a:lnTo>
                    <a:pt x="81" y="77"/>
                  </a:lnTo>
                  <a:lnTo>
                    <a:pt x="49" y="89"/>
                  </a:lnTo>
                  <a:lnTo>
                    <a:pt x="40" y="81"/>
                  </a:lnTo>
                  <a:lnTo>
                    <a:pt x="12" y="110"/>
                  </a:lnTo>
                  <a:lnTo>
                    <a:pt x="0" y="118"/>
                  </a:lnTo>
                  <a:lnTo>
                    <a:pt x="53" y="110"/>
                  </a:lnTo>
                  <a:lnTo>
                    <a:pt x="199" y="85"/>
                  </a:lnTo>
                  <a:lnTo>
                    <a:pt x="203" y="85"/>
                  </a:lnTo>
                  <a:lnTo>
                    <a:pt x="203" y="81"/>
                  </a:lnTo>
                  <a:lnTo>
                    <a:pt x="203" y="85"/>
                  </a:lnTo>
                  <a:lnTo>
                    <a:pt x="203" y="81"/>
                  </a:lnTo>
                  <a:lnTo>
                    <a:pt x="207" y="85"/>
                  </a:lnTo>
                  <a:lnTo>
                    <a:pt x="199" y="73"/>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122" name="Freeform 123"/>
            <p:cNvSpPr>
              <a:spLocks/>
            </p:cNvSpPr>
            <p:nvPr/>
          </p:nvSpPr>
          <p:spPr bwMode="auto">
            <a:xfrm>
              <a:off x="2573" y="1586"/>
              <a:ext cx="207" cy="118"/>
            </a:xfrm>
            <a:custGeom>
              <a:avLst/>
              <a:gdLst>
                <a:gd name="T0" fmla="*/ 199 w 207"/>
                <a:gd name="T1" fmla="*/ 73 h 118"/>
                <a:gd name="T2" fmla="*/ 191 w 207"/>
                <a:gd name="T3" fmla="*/ 73 h 118"/>
                <a:gd name="T4" fmla="*/ 191 w 207"/>
                <a:gd name="T5" fmla="*/ 77 h 118"/>
                <a:gd name="T6" fmla="*/ 187 w 207"/>
                <a:gd name="T7" fmla="*/ 81 h 118"/>
                <a:gd name="T8" fmla="*/ 187 w 207"/>
                <a:gd name="T9" fmla="*/ 73 h 118"/>
                <a:gd name="T10" fmla="*/ 175 w 207"/>
                <a:gd name="T11" fmla="*/ 69 h 118"/>
                <a:gd name="T12" fmla="*/ 175 w 207"/>
                <a:gd name="T13" fmla="*/ 65 h 118"/>
                <a:gd name="T14" fmla="*/ 191 w 207"/>
                <a:gd name="T15" fmla="*/ 77 h 118"/>
                <a:gd name="T16" fmla="*/ 195 w 207"/>
                <a:gd name="T17" fmla="*/ 69 h 118"/>
                <a:gd name="T18" fmla="*/ 187 w 207"/>
                <a:gd name="T19" fmla="*/ 65 h 118"/>
                <a:gd name="T20" fmla="*/ 191 w 207"/>
                <a:gd name="T21" fmla="*/ 65 h 118"/>
                <a:gd name="T22" fmla="*/ 187 w 207"/>
                <a:gd name="T23" fmla="*/ 57 h 118"/>
                <a:gd name="T24" fmla="*/ 191 w 207"/>
                <a:gd name="T25" fmla="*/ 61 h 118"/>
                <a:gd name="T26" fmla="*/ 191 w 207"/>
                <a:gd name="T27" fmla="*/ 57 h 118"/>
                <a:gd name="T28" fmla="*/ 183 w 207"/>
                <a:gd name="T29" fmla="*/ 57 h 118"/>
                <a:gd name="T30" fmla="*/ 187 w 207"/>
                <a:gd name="T31" fmla="*/ 53 h 118"/>
                <a:gd name="T32" fmla="*/ 183 w 207"/>
                <a:gd name="T33" fmla="*/ 53 h 118"/>
                <a:gd name="T34" fmla="*/ 171 w 207"/>
                <a:gd name="T35" fmla="*/ 40 h 118"/>
                <a:gd name="T36" fmla="*/ 187 w 207"/>
                <a:gd name="T37" fmla="*/ 53 h 118"/>
                <a:gd name="T38" fmla="*/ 187 w 207"/>
                <a:gd name="T39" fmla="*/ 40 h 118"/>
                <a:gd name="T40" fmla="*/ 179 w 207"/>
                <a:gd name="T41" fmla="*/ 40 h 118"/>
                <a:gd name="T42" fmla="*/ 179 w 207"/>
                <a:gd name="T43" fmla="*/ 36 h 118"/>
                <a:gd name="T44" fmla="*/ 167 w 207"/>
                <a:gd name="T45" fmla="*/ 36 h 118"/>
                <a:gd name="T46" fmla="*/ 154 w 207"/>
                <a:gd name="T47" fmla="*/ 32 h 118"/>
                <a:gd name="T48" fmla="*/ 159 w 207"/>
                <a:gd name="T49" fmla="*/ 20 h 118"/>
                <a:gd name="T50" fmla="*/ 159 w 207"/>
                <a:gd name="T51" fmla="*/ 12 h 118"/>
                <a:gd name="T52" fmla="*/ 142 w 207"/>
                <a:gd name="T53" fmla="*/ 4 h 118"/>
                <a:gd name="T54" fmla="*/ 138 w 207"/>
                <a:gd name="T55" fmla="*/ 8 h 118"/>
                <a:gd name="T56" fmla="*/ 122 w 207"/>
                <a:gd name="T57" fmla="*/ 0 h 118"/>
                <a:gd name="T58" fmla="*/ 126 w 207"/>
                <a:gd name="T59" fmla="*/ 12 h 118"/>
                <a:gd name="T60" fmla="*/ 114 w 207"/>
                <a:gd name="T61" fmla="*/ 28 h 118"/>
                <a:gd name="T62" fmla="*/ 110 w 207"/>
                <a:gd name="T63" fmla="*/ 24 h 118"/>
                <a:gd name="T64" fmla="*/ 106 w 207"/>
                <a:gd name="T65" fmla="*/ 40 h 118"/>
                <a:gd name="T66" fmla="*/ 93 w 207"/>
                <a:gd name="T67" fmla="*/ 36 h 118"/>
                <a:gd name="T68" fmla="*/ 81 w 207"/>
                <a:gd name="T69" fmla="*/ 77 h 118"/>
                <a:gd name="T70" fmla="*/ 49 w 207"/>
                <a:gd name="T71" fmla="*/ 89 h 118"/>
                <a:gd name="T72" fmla="*/ 40 w 207"/>
                <a:gd name="T73" fmla="*/ 81 h 118"/>
                <a:gd name="T74" fmla="*/ 12 w 207"/>
                <a:gd name="T75" fmla="*/ 110 h 118"/>
                <a:gd name="T76" fmla="*/ 0 w 207"/>
                <a:gd name="T77" fmla="*/ 118 h 118"/>
                <a:gd name="T78" fmla="*/ 53 w 207"/>
                <a:gd name="T79" fmla="*/ 110 h 118"/>
                <a:gd name="T80" fmla="*/ 199 w 207"/>
                <a:gd name="T81" fmla="*/ 85 h 118"/>
                <a:gd name="T82" fmla="*/ 203 w 207"/>
                <a:gd name="T83" fmla="*/ 85 h 118"/>
                <a:gd name="T84" fmla="*/ 203 w 207"/>
                <a:gd name="T85" fmla="*/ 81 h 118"/>
                <a:gd name="T86" fmla="*/ 203 w 207"/>
                <a:gd name="T87" fmla="*/ 85 h 118"/>
                <a:gd name="T88" fmla="*/ 203 w 207"/>
                <a:gd name="T89" fmla="*/ 81 h 118"/>
                <a:gd name="T90" fmla="*/ 207 w 207"/>
                <a:gd name="T91" fmla="*/ 85 h 118"/>
                <a:gd name="T92" fmla="*/ 199 w 207"/>
                <a:gd name="T93" fmla="*/ 73 h 118"/>
                <a:gd name="T94" fmla="*/ 199 w 207"/>
                <a:gd name="T95" fmla="*/ 77 h 11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07" h="118">
                  <a:moveTo>
                    <a:pt x="199" y="73"/>
                  </a:moveTo>
                  <a:lnTo>
                    <a:pt x="191" y="73"/>
                  </a:lnTo>
                  <a:lnTo>
                    <a:pt x="191" y="77"/>
                  </a:lnTo>
                  <a:lnTo>
                    <a:pt x="187" y="81"/>
                  </a:lnTo>
                  <a:lnTo>
                    <a:pt x="187" y="73"/>
                  </a:lnTo>
                  <a:lnTo>
                    <a:pt x="175" y="69"/>
                  </a:lnTo>
                  <a:lnTo>
                    <a:pt x="175" y="65"/>
                  </a:lnTo>
                  <a:lnTo>
                    <a:pt x="191" y="77"/>
                  </a:lnTo>
                  <a:lnTo>
                    <a:pt x="195" y="69"/>
                  </a:lnTo>
                  <a:lnTo>
                    <a:pt x="187" y="65"/>
                  </a:lnTo>
                  <a:lnTo>
                    <a:pt x="191" y="65"/>
                  </a:lnTo>
                  <a:lnTo>
                    <a:pt x="187" y="57"/>
                  </a:lnTo>
                  <a:lnTo>
                    <a:pt x="191" y="61"/>
                  </a:lnTo>
                  <a:lnTo>
                    <a:pt x="191" y="57"/>
                  </a:lnTo>
                  <a:lnTo>
                    <a:pt x="183" y="57"/>
                  </a:lnTo>
                  <a:lnTo>
                    <a:pt x="187" y="53"/>
                  </a:lnTo>
                  <a:lnTo>
                    <a:pt x="183" y="53"/>
                  </a:lnTo>
                  <a:lnTo>
                    <a:pt x="171" y="40"/>
                  </a:lnTo>
                  <a:lnTo>
                    <a:pt x="187" y="53"/>
                  </a:lnTo>
                  <a:lnTo>
                    <a:pt x="187" y="40"/>
                  </a:lnTo>
                  <a:lnTo>
                    <a:pt x="179" y="40"/>
                  </a:lnTo>
                  <a:lnTo>
                    <a:pt x="179" y="36"/>
                  </a:lnTo>
                  <a:lnTo>
                    <a:pt x="167" y="36"/>
                  </a:lnTo>
                  <a:lnTo>
                    <a:pt x="154" y="32"/>
                  </a:lnTo>
                  <a:lnTo>
                    <a:pt x="159" y="20"/>
                  </a:lnTo>
                  <a:lnTo>
                    <a:pt x="159" y="12"/>
                  </a:lnTo>
                  <a:lnTo>
                    <a:pt x="142" y="4"/>
                  </a:lnTo>
                  <a:lnTo>
                    <a:pt x="138" y="8"/>
                  </a:lnTo>
                  <a:lnTo>
                    <a:pt x="122" y="0"/>
                  </a:lnTo>
                  <a:lnTo>
                    <a:pt x="126" y="12"/>
                  </a:lnTo>
                  <a:lnTo>
                    <a:pt x="114" y="28"/>
                  </a:lnTo>
                  <a:lnTo>
                    <a:pt x="110" y="24"/>
                  </a:lnTo>
                  <a:lnTo>
                    <a:pt x="106" y="40"/>
                  </a:lnTo>
                  <a:lnTo>
                    <a:pt x="93" y="36"/>
                  </a:lnTo>
                  <a:lnTo>
                    <a:pt x="81" y="77"/>
                  </a:lnTo>
                  <a:lnTo>
                    <a:pt x="49" y="89"/>
                  </a:lnTo>
                  <a:lnTo>
                    <a:pt x="40" y="81"/>
                  </a:lnTo>
                  <a:lnTo>
                    <a:pt x="12" y="110"/>
                  </a:lnTo>
                  <a:lnTo>
                    <a:pt x="0" y="118"/>
                  </a:lnTo>
                  <a:lnTo>
                    <a:pt x="53" y="110"/>
                  </a:lnTo>
                  <a:lnTo>
                    <a:pt x="199" y="85"/>
                  </a:lnTo>
                  <a:lnTo>
                    <a:pt x="203" y="85"/>
                  </a:lnTo>
                  <a:lnTo>
                    <a:pt x="203" y="81"/>
                  </a:lnTo>
                  <a:lnTo>
                    <a:pt x="203" y="85"/>
                  </a:lnTo>
                  <a:lnTo>
                    <a:pt x="203" y="81"/>
                  </a:lnTo>
                  <a:lnTo>
                    <a:pt x="207" y="85"/>
                  </a:lnTo>
                  <a:lnTo>
                    <a:pt x="199" y="73"/>
                  </a:lnTo>
                  <a:lnTo>
                    <a:pt x="199" y="7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123" name="Freeform 124"/>
            <p:cNvSpPr>
              <a:spLocks/>
            </p:cNvSpPr>
            <p:nvPr/>
          </p:nvSpPr>
          <p:spPr bwMode="auto">
            <a:xfrm>
              <a:off x="2772" y="1618"/>
              <a:ext cx="12" cy="33"/>
            </a:xfrm>
            <a:custGeom>
              <a:avLst/>
              <a:gdLst>
                <a:gd name="T0" fmla="*/ 12 w 12"/>
                <a:gd name="T1" fmla="*/ 0 h 33"/>
                <a:gd name="T2" fmla="*/ 4 w 12"/>
                <a:gd name="T3" fmla="*/ 4 h 33"/>
                <a:gd name="T4" fmla="*/ 0 w 12"/>
                <a:gd name="T5" fmla="*/ 21 h 33"/>
                <a:gd name="T6" fmla="*/ 0 w 12"/>
                <a:gd name="T7" fmla="*/ 33 h 33"/>
                <a:gd name="T8" fmla="*/ 12 w 12"/>
                <a:gd name="T9" fmla="*/ 0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33">
                  <a:moveTo>
                    <a:pt x="12" y="0"/>
                  </a:moveTo>
                  <a:lnTo>
                    <a:pt x="4" y="4"/>
                  </a:lnTo>
                  <a:lnTo>
                    <a:pt x="0" y="21"/>
                  </a:lnTo>
                  <a:lnTo>
                    <a:pt x="0" y="33"/>
                  </a:lnTo>
                  <a:lnTo>
                    <a:pt x="12" y="0"/>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124" name="Freeform 125"/>
            <p:cNvSpPr>
              <a:spLocks/>
            </p:cNvSpPr>
            <p:nvPr/>
          </p:nvSpPr>
          <p:spPr bwMode="auto">
            <a:xfrm>
              <a:off x="2772" y="1618"/>
              <a:ext cx="12" cy="33"/>
            </a:xfrm>
            <a:custGeom>
              <a:avLst/>
              <a:gdLst>
                <a:gd name="T0" fmla="*/ 12 w 12"/>
                <a:gd name="T1" fmla="*/ 0 h 33"/>
                <a:gd name="T2" fmla="*/ 4 w 12"/>
                <a:gd name="T3" fmla="*/ 4 h 33"/>
                <a:gd name="T4" fmla="*/ 0 w 12"/>
                <a:gd name="T5" fmla="*/ 21 h 33"/>
                <a:gd name="T6" fmla="*/ 0 w 12"/>
                <a:gd name="T7" fmla="*/ 33 h 33"/>
                <a:gd name="T8" fmla="*/ 12 w 12"/>
                <a:gd name="T9" fmla="*/ 0 h 33"/>
                <a:gd name="T10" fmla="*/ 12 w 12"/>
                <a:gd name="T11" fmla="*/ 4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33">
                  <a:moveTo>
                    <a:pt x="12" y="0"/>
                  </a:moveTo>
                  <a:lnTo>
                    <a:pt x="4" y="4"/>
                  </a:lnTo>
                  <a:lnTo>
                    <a:pt x="0" y="21"/>
                  </a:lnTo>
                  <a:lnTo>
                    <a:pt x="0" y="33"/>
                  </a:lnTo>
                  <a:lnTo>
                    <a:pt x="12" y="0"/>
                  </a:lnTo>
                  <a:lnTo>
                    <a:pt x="12" y="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125" name="Freeform 126"/>
            <p:cNvSpPr>
              <a:spLocks/>
            </p:cNvSpPr>
            <p:nvPr/>
          </p:nvSpPr>
          <p:spPr bwMode="auto">
            <a:xfrm>
              <a:off x="1587" y="1219"/>
              <a:ext cx="179" cy="134"/>
            </a:xfrm>
            <a:custGeom>
              <a:avLst/>
              <a:gdLst>
                <a:gd name="T0" fmla="*/ 159 w 179"/>
                <a:gd name="T1" fmla="*/ 122 h 134"/>
                <a:gd name="T2" fmla="*/ 179 w 179"/>
                <a:gd name="T3" fmla="*/ 32 h 134"/>
                <a:gd name="T4" fmla="*/ 53 w 179"/>
                <a:gd name="T5" fmla="*/ 0 h 134"/>
                <a:gd name="T6" fmla="*/ 57 w 179"/>
                <a:gd name="T7" fmla="*/ 16 h 134"/>
                <a:gd name="T8" fmla="*/ 49 w 179"/>
                <a:gd name="T9" fmla="*/ 20 h 134"/>
                <a:gd name="T10" fmla="*/ 53 w 179"/>
                <a:gd name="T11" fmla="*/ 24 h 134"/>
                <a:gd name="T12" fmla="*/ 49 w 179"/>
                <a:gd name="T13" fmla="*/ 32 h 134"/>
                <a:gd name="T14" fmla="*/ 53 w 179"/>
                <a:gd name="T15" fmla="*/ 32 h 134"/>
                <a:gd name="T16" fmla="*/ 53 w 179"/>
                <a:gd name="T17" fmla="*/ 36 h 134"/>
                <a:gd name="T18" fmla="*/ 49 w 179"/>
                <a:gd name="T19" fmla="*/ 44 h 134"/>
                <a:gd name="T20" fmla="*/ 49 w 179"/>
                <a:gd name="T21" fmla="*/ 57 h 134"/>
                <a:gd name="T22" fmla="*/ 33 w 179"/>
                <a:gd name="T23" fmla="*/ 65 h 134"/>
                <a:gd name="T24" fmla="*/ 29 w 179"/>
                <a:gd name="T25" fmla="*/ 61 h 134"/>
                <a:gd name="T26" fmla="*/ 37 w 179"/>
                <a:gd name="T27" fmla="*/ 53 h 134"/>
                <a:gd name="T28" fmla="*/ 37 w 179"/>
                <a:gd name="T29" fmla="*/ 61 h 134"/>
                <a:gd name="T30" fmla="*/ 41 w 179"/>
                <a:gd name="T31" fmla="*/ 53 h 134"/>
                <a:gd name="T32" fmla="*/ 45 w 179"/>
                <a:gd name="T33" fmla="*/ 53 h 134"/>
                <a:gd name="T34" fmla="*/ 41 w 179"/>
                <a:gd name="T35" fmla="*/ 49 h 134"/>
                <a:gd name="T36" fmla="*/ 45 w 179"/>
                <a:gd name="T37" fmla="*/ 44 h 134"/>
                <a:gd name="T38" fmla="*/ 49 w 179"/>
                <a:gd name="T39" fmla="*/ 44 h 134"/>
                <a:gd name="T40" fmla="*/ 45 w 179"/>
                <a:gd name="T41" fmla="*/ 36 h 134"/>
                <a:gd name="T42" fmla="*/ 29 w 179"/>
                <a:gd name="T43" fmla="*/ 49 h 134"/>
                <a:gd name="T44" fmla="*/ 37 w 179"/>
                <a:gd name="T45" fmla="*/ 53 h 134"/>
                <a:gd name="T46" fmla="*/ 29 w 179"/>
                <a:gd name="T47" fmla="*/ 53 h 134"/>
                <a:gd name="T48" fmla="*/ 41 w 179"/>
                <a:gd name="T49" fmla="*/ 40 h 134"/>
                <a:gd name="T50" fmla="*/ 45 w 179"/>
                <a:gd name="T51" fmla="*/ 28 h 134"/>
                <a:gd name="T52" fmla="*/ 41 w 179"/>
                <a:gd name="T53" fmla="*/ 32 h 134"/>
                <a:gd name="T54" fmla="*/ 37 w 179"/>
                <a:gd name="T55" fmla="*/ 24 h 134"/>
                <a:gd name="T56" fmla="*/ 17 w 179"/>
                <a:gd name="T57" fmla="*/ 20 h 134"/>
                <a:gd name="T58" fmla="*/ 4 w 179"/>
                <a:gd name="T59" fmla="*/ 8 h 134"/>
                <a:gd name="T60" fmla="*/ 0 w 179"/>
                <a:gd name="T61" fmla="*/ 57 h 134"/>
                <a:gd name="T62" fmla="*/ 4 w 179"/>
                <a:gd name="T63" fmla="*/ 57 h 134"/>
                <a:gd name="T64" fmla="*/ 8 w 179"/>
                <a:gd name="T65" fmla="*/ 61 h 134"/>
                <a:gd name="T66" fmla="*/ 0 w 179"/>
                <a:gd name="T67" fmla="*/ 61 h 134"/>
                <a:gd name="T68" fmla="*/ 0 w 179"/>
                <a:gd name="T69" fmla="*/ 65 h 134"/>
                <a:gd name="T70" fmla="*/ 8 w 179"/>
                <a:gd name="T71" fmla="*/ 69 h 134"/>
                <a:gd name="T72" fmla="*/ 0 w 179"/>
                <a:gd name="T73" fmla="*/ 77 h 134"/>
                <a:gd name="T74" fmla="*/ 0 w 179"/>
                <a:gd name="T75" fmla="*/ 69 h 134"/>
                <a:gd name="T76" fmla="*/ 0 w 179"/>
                <a:gd name="T77" fmla="*/ 81 h 134"/>
                <a:gd name="T78" fmla="*/ 8 w 179"/>
                <a:gd name="T79" fmla="*/ 85 h 134"/>
                <a:gd name="T80" fmla="*/ 12 w 179"/>
                <a:gd name="T81" fmla="*/ 85 h 134"/>
                <a:gd name="T82" fmla="*/ 17 w 179"/>
                <a:gd name="T83" fmla="*/ 89 h 134"/>
                <a:gd name="T84" fmla="*/ 21 w 179"/>
                <a:gd name="T85" fmla="*/ 93 h 134"/>
                <a:gd name="T86" fmla="*/ 21 w 179"/>
                <a:gd name="T87" fmla="*/ 110 h 134"/>
                <a:gd name="T88" fmla="*/ 33 w 179"/>
                <a:gd name="T89" fmla="*/ 114 h 134"/>
                <a:gd name="T90" fmla="*/ 45 w 179"/>
                <a:gd name="T91" fmla="*/ 114 h 134"/>
                <a:gd name="T92" fmla="*/ 57 w 179"/>
                <a:gd name="T93" fmla="*/ 122 h 134"/>
                <a:gd name="T94" fmla="*/ 110 w 179"/>
                <a:gd name="T95" fmla="*/ 122 h 134"/>
                <a:gd name="T96" fmla="*/ 159 w 179"/>
                <a:gd name="T97" fmla="*/ 134 h 134"/>
                <a:gd name="T98" fmla="*/ 159 w 179"/>
                <a:gd name="T99" fmla="*/ 122 h 1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79" h="134">
                  <a:moveTo>
                    <a:pt x="159" y="122"/>
                  </a:moveTo>
                  <a:lnTo>
                    <a:pt x="179" y="32"/>
                  </a:lnTo>
                  <a:lnTo>
                    <a:pt x="53" y="0"/>
                  </a:lnTo>
                  <a:lnTo>
                    <a:pt x="57" y="16"/>
                  </a:lnTo>
                  <a:lnTo>
                    <a:pt x="49" y="20"/>
                  </a:lnTo>
                  <a:lnTo>
                    <a:pt x="53" y="24"/>
                  </a:lnTo>
                  <a:lnTo>
                    <a:pt x="49" y="32"/>
                  </a:lnTo>
                  <a:lnTo>
                    <a:pt x="53" y="32"/>
                  </a:lnTo>
                  <a:lnTo>
                    <a:pt x="53" y="36"/>
                  </a:lnTo>
                  <a:lnTo>
                    <a:pt x="49" y="44"/>
                  </a:lnTo>
                  <a:lnTo>
                    <a:pt x="49" y="57"/>
                  </a:lnTo>
                  <a:lnTo>
                    <a:pt x="33" y="65"/>
                  </a:lnTo>
                  <a:lnTo>
                    <a:pt x="29" y="61"/>
                  </a:lnTo>
                  <a:lnTo>
                    <a:pt x="37" y="53"/>
                  </a:lnTo>
                  <a:lnTo>
                    <a:pt x="37" y="61"/>
                  </a:lnTo>
                  <a:lnTo>
                    <a:pt x="41" y="53"/>
                  </a:lnTo>
                  <a:lnTo>
                    <a:pt x="45" y="53"/>
                  </a:lnTo>
                  <a:lnTo>
                    <a:pt x="41" y="49"/>
                  </a:lnTo>
                  <a:lnTo>
                    <a:pt x="45" y="44"/>
                  </a:lnTo>
                  <a:lnTo>
                    <a:pt x="49" y="44"/>
                  </a:lnTo>
                  <a:lnTo>
                    <a:pt x="45" y="36"/>
                  </a:lnTo>
                  <a:lnTo>
                    <a:pt x="29" y="49"/>
                  </a:lnTo>
                  <a:lnTo>
                    <a:pt x="37" y="53"/>
                  </a:lnTo>
                  <a:lnTo>
                    <a:pt x="29" y="53"/>
                  </a:lnTo>
                  <a:lnTo>
                    <a:pt x="41" y="40"/>
                  </a:lnTo>
                  <a:lnTo>
                    <a:pt x="45" y="28"/>
                  </a:lnTo>
                  <a:lnTo>
                    <a:pt x="41" y="32"/>
                  </a:lnTo>
                  <a:lnTo>
                    <a:pt x="37" y="24"/>
                  </a:lnTo>
                  <a:lnTo>
                    <a:pt x="17" y="20"/>
                  </a:lnTo>
                  <a:lnTo>
                    <a:pt x="4" y="8"/>
                  </a:lnTo>
                  <a:lnTo>
                    <a:pt x="0" y="57"/>
                  </a:lnTo>
                  <a:lnTo>
                    <a:pt x="4" y="57"/>
                  </a:lnTo>
                  <a:lnTo>
                    <a:pt x="8" y="61"/>
                  </a:lnTo>
                  <a:lnTo>
                    <a:pt x="0" y="61"/>
                  </a:lnTo>
                  <a:lnTo>
                    <a:pt x="0" y="65"/>
                  </a:lnTo>
                  <a:lnTo>
                    <a:pt x="8" y="69"/>
                  </a:lnTo>
                  <a:lnTo>
                    <a:pt x="0" y="77"/>
                  </a:lnTo>
                  <a:lnTo>
                    <a:pt x="0" y="69"/>
                  </a:lnTo>
                  <a:lnTo>
                    <a:pt x="0" y="81"/>
                  </a:lnTo>
                  <a:lnTo>
                    <a:pt x="8" y="85"/>
                  </a:lnTo>
                  <a:lnTo>
                    <a:pt x="12" y="85"/>
                  </a:lnTo>
                  <a:lnTo>
                    <a:pt x="17" y="89"/>
                  </a:lnTo>
                  <a:lnTo>
                    <a:pt x="21" y="93"/>
                  </a:lnTo>
                  <a:lnTo>
                    <a:pt x="21" y="110"/>
                  </a:lnTo>
                  <a:lnTo>
                    <a:pt x="33" y="114"/>
                  </a:lnTo>
                  <a:lnTo>
                    <a:pt x="45" y="114"/>
                  </a:lnTo>
                  <a:lnTo>
                    <a:pt x="57" y="122"/>
                  </a:lnTo>
                  <a:lnTo>
                    <a:pt x="110" y="122"/>
                  </a:lnTo>
                  <a:lnTo>
                    <a:pt x="159" y="134"/>
                  </a:lnTo>
                  <a:lnTo>
                    <a:pt x="159" y="122"/>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126" name="Freeform 127"/>
            <p:cNvSpPr>
              <a:spLocks/>
            </p:cNvSpPr>
            <p:nvPr/>
          </p:nvSpPr>
          <p:spPr bwMode="auto">
            <a:xfrm>
              <a:off x="1587" y="1219"/>
              <a:ext cx="179" cy="134"/>
            </a:xfrm>
            <a:custGeom>
              <a:avLst/>
              <a:gdLst>
                <a:gd name="T0" fmla="*/ 159 w 179"/>
                <a:gd name="T1" fmla="*/ 122 h 134"/>
                <a:gd name="T2" fmla="*/ 179 w 179"/>
                <a:gd name="T3" fmla="*/ 32 h 134"/>
                <a:gd name="T4" fmla="*/ 53 w 179"/>
                <a:gd name="T5" fmla="*/ 0 h 134"/>
                <a:gd name="T6" fmla="*/ 57 w 179"/>
                <a:gd name="T7" fmla="*/ 16 h 134"/>
                <a:gd name="T8" fmla="*/ 49 w 179"/>
                <a:gd name="T9" fmla="*/ 20 h 134"/>
                <a:gd name="T10" fmla="*/ 53 w 179"/>
                <a:gd name="T11" fmla="*/ 24 h 134"/>
                <a:gd name="T12" fmla="*/ 49 w 179"/>
                <a:gd name="T13" fmla="*/ 32 h 134"/>
                <a:gd name="T14" fmla="*/ 53 w 179"/>
                <a:gd name="T15" fmla="*/ 32 h 134"/>
                <a:gd name="T16" fmla="*/ 53 w 179"/>
                <a:gd name="T17" fmla="*/ 36 h 134"/>
                <a:gd name="T18" fmla="*/ 49 w 179"/>
                <a:gd name="T19" fmla="*/ 44 h 134"/>
                <a:gd name="T20" fmla="*/ 49 w 179"/>
                <a:gd name="T21" fmla="*/ 57 h 134"/>
                <a:gd name="T22" fmla="*/ 33 w 179"/>
                <a:gd name="T23" fmla="*/ 65 h 134"/>
                <a:gd name="T24" fmla="*/ 29 w 179"/>
                <a:gd name="T25" fmla="*/ 61 h 134"/>
                <a:gd name="T26" fmla="*/ 37 w 179"/>
                <a:gd name="T27" fmla="*/ 53 h 134"/>
                <a:gd name="T28" fmla="*/ 37 w 179"/>
                <a:gd name="T29" fmla="*/ 61 h 134"/>
                <a:gd name="T30" fmla="*/ 41 w 179"/>
                <a:gd name="T31" fmla="*/ 53 h 134"/>
                <a:gd name="T32" fmla="*/ 45 w 179"/>
                <a:gd name="T33" fmla="*/ 53 h 134"/>
                <a:gd name="T34" fmla="*/ 41 w 179"/>
                <a:gd name="T35" fmla="*/ 49 h 134"/>
                <a:gd name="T36" fmla="*/ 45 w 179"/>
                <a:gd name="T37" fmla="*/ 44 h 134"/>
                <a:gd name="T38" fmla="*/ 49 w 179"/>
                <a:gd name="T39" fmla="*/ 44 h 134"/>
                <a:gd name="T40" fmla="*/ 45 w 179"/>
                <a:gd name="T41" fmla="*/ 36 h 134"/>
                <a:gd name="T42" fmla="*/ 29 w 179"/>
                <a:gd name="T43" fmla="*/ 49 h 134"/>
                <a:gd name="T44" fmla="*/ 37 w 179"/>
                <a:gd name="T45" fmla="*/ 53 h 134"/>
                <a:gd name="T46" fmla="*/ 29 w 179"/>
                <a:gd name="T47" fmla="*/ 53 h 134"/>
                <a:gd name="T48" fmla="*/ 41 w 179"/>
                <a:gd name="T49" fmla="*/ 40 h 134"/>
                <a:gd name="T50" fmla="*/ 45 w 179"/>
                <a:gd name="T51" fmla="*/ 28 h 134"/>
                <a:gd name="T52" fmla="*/ 41 w 179"/>
                <a:gd name="T53" fmla="*/ 32 h 134"/>
                <a:gd name="T54" fmla="*/ 37 w 179"/>
                <a:gd name="T55" fmla="*/ 24 h 134"/>
                <a:gd name="T56" fmla="*/ 17 w 179"/>
                <a:gd name="T57" fmla="*/ 20 h 134"/>
                <a:gd name="T58" fmla="*/ 4 w 179"/>
                <a:gd name="T59" fmla="*/ 8 h 134"/>
                <a:gd name="T60" fmla="*/ 0 w 179"/>
                <a:gd name="T61" fmla="*/ 57 h 134"/>
                <a:gd name="T62" fmla="*/ 4 w 179"/>
                <a:gd name="T63" fmla="*/ 57 h 134"/>
                <a:gd name="T64" fmla="*/ 8 w 179"/>
                <a:gd name="T65" fmla="*/ 61 h 134"/>
                <a:gd name="T66" fmla="*/ 0 w 179"/>
                <a:gd name="T67" fmla="*/ 61 h 134"/>
                <a:gd name="T68" fmla="*/ 0 w 179"/>
                <a:gd name="T69" fmla="*/ 65 h 134"/>
                <a:gd name="T70" fmla="*/ 8 w 179"/>
                <a:gd name="T71" fmla="*/ 69 h 134"/>
                <a:gd name="T72" fmla="*/ 0 w 179"/>
                <a:gd name="T73" fmla="*/ 77 h 134"/>
                <a:gd name="T74" fmla="*/ 0 w 179"/>
                <a:gd name="T75" fmla="*/ 69 h 134"/>
                <a:gd name="T76" fmla="*/ 0 w 179"/>
                <a:gd name="T77" fmla="*/ 81 h 134"/>
                <a:gd name="T78" fmla="*/ 8 w 179"/>
                <a:gd name="T79" fmla="*/ 85 h 134"/>
                <a:gd name="T80" fmla="*/ 12 w 179"/>
                <a:gd name="T81" fmla="*/ 85 h 134"/>
                <a:gd name="T82" fmla="*/ 17 w 179"/>
                <a:gd name="T83" fmla="*/ 89 h 134"/>
                <a:gd name="T84" fmla="*/ 21 w 179"/>
                <a:gd name="T85" fmla="*/ 93 h 134"/>
                <a:gd name="T86" fmla="*/ 21 w 179"/>
                <a:gd name="T87" fmla="*/ 110 h 134"/>
                <a:gd name="T88" fmla="*/ 33 w 179"/>
                <a:gd name="T89" fmla="*/ 114 h 134"/>
                <a:gd name="T90" fmla="*/ 45 w 179"/>
                <a:gd name="T91" fmla="*/ 114 h 134"/>
                <a:gd name="T92" fmla="*/ 57 w 179"/>
                <a:gd name="T93" fmla="*/ 122 h 134"/>
                <a:gd name="T94" fmla="*/ 110 w 179"/>
                <a:gd name="T95" fmla="*/ 122 h 134"/>
                <a:gd name="T96" fmla="*/ 159 w 179"/>
                <a:gd name="T97" fmla="*/ 134 h 134"/>
                <a:gd name="T98" fmla="*/ 159 w 179"/>
                <a:gd name="T99" fmla="*/ 122 h 134"/>
                <a:gd name="T100" fmla="*/ 159 w 179"/>
                <a:gd name="T101" fmla="*/ 126 h 13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9" h="134">
                  <a:moveTo>
                    <a:pt x="159" y="122"/>
                  </a:moveTo>
                  <a:lnTo>
                    <a:pt x="179" y="32"/>
                  </a:lnTo>
                  <a:lnTo>
                    <a:pt x="53" y="0"/>
                  </a:lnTo>
                  <a:lnTo>
                    <a:pt x="57" y="16"/>
                  </a:lnTo>
                  <a:lnTo>
                    <a:pt x="49" y="20"/>
                  </a:lnTo>
                  <a:lnTo>
                    <a:pt x="53" y="24"/>
                  </a:lnTo>
                  <a:lnTo>
                    <a:pt x="49" y="32"/>
                  </a:lnTo>
                  <a:lnTo>
                    <a:pt x="53" y="32"/>
                  </a:lnTo>
                  <a:lnTo>
                    <a:pt x="53" y="36"/>
                  </a:lnTo>
                  <a:lnTo>
                    <a:pt x="49" y="44"/>
                  </a:lnTo>
                  <a:lnTo>
                    <a:pt x="49" y="57"/>
                  </a:lnTo>
                  <a:lnTo>
                    <a:pt x="33" y="65"/>
                  </a:lnTo>
                  <a:lnTo>
                    <a:pt x="29" y="61"/>
                  </a:lnTo>
                  <a:lnTo>
                    <a:pt x="37" y="53"/>
                  </a:lnTo>
                  <a:lnTo>
                    <a:pt x="37" y="61"/>
                  </a:lnTo>
                  <a:lnTo>
                    <a:pt x="41" y="53"/>
                  </a:lnTo>
                  <a:lnTo>
                    <a:pt x="45" y="53"/>
                  </a:lnTo>
                  <a:lnTo>
                    <a:pt x="41" y="49"/>
                  </a:lnTo>
                  <a:lnTo>
                    <a:pt x="45" y="44"/>
                  </a:lnTo>
                  <a:lnTo>
                    <a:pt x="49" y="44"/>
                  </a:lnTo>
                  <a:lnTo>
                    <a:pt x="45" y="36"/>
                  </a:lnTo>
                  <a:lnTo>
                    <a:pt x="29" y="49"/>
                  </a:lnTo>
                  <a:lnTo>
                    <a:pt x="37" y="53"/>
                  </a:lnTo>
                  <a:lnTo>
                    <a:pt x="29" y="53"/>
                  </a:lnTo>
                  <a:lnTo>
                    <a:pt x="41" y="40"/>
                  </a:lnTo>
                  <a:lnTo>
                    <a:pt x="45" y="28"/>
                  </a:lnTo>
                  <a:lnTo>
                    <a:pt x="41" y="32"/>
                  </a:lnTo>
                  <a:lnTo>
                    <a:pt x="37" y="24"/>
                  </a:lnTo>
                  <a:lnTo>
                    <a:pt x="17" y="20"/>
                  </a:lnTo>
                  <a:lnTo>
                    <a:pt x="4" y="8"/>
                  </a:lnTo>
                  <a:lnTo>
                    <a:pt x="0" y="57"/>
                  </a:lnTo>
                  <a:lnTo>
                    <a:pt x="4" y="57"/>
                  </a:lnTo>
                  <a:lnTo>
                    <a:pt x="8" y="61"/>
                  </a:lnTo>
                  <a:lnTo>
                    <a:pt x="0" y="61"/>
                  </a:lnTo>
                  <a:lnTo>
                    <a:pt x="0" y="65"/>
                  </a:lnTo>
                  <a:lnTo>
                    <a:pt x="8" y="69"/>
                  </a:lnTo>
                  <a:lnTo>
                    <a:pt x="0" y="77"/>
                  </a:lnTo>
                  <a:lnTo>
                    <a:pt x="0" y="69"/>
                  </a:lnTo>
                  <a:lnTo>
                    <a:pt x="0" y="81"/>
                  </a:lnTo>
                  <a:lnTo>
                    <a:pt x="8" y="85"/>
                  </a:lnTo>
                  <a:lnTo>
                    <a:pt x="12" y="85"/>
                  </a:lnTo>
                  <a:lnTo>
                    <a:pt x="17" y="89"/>
                  </a:lnTo>
                  <a:lnTo>
                    <a:pt x="21" y="93"/>
                  </a:lnTo>
                  <a:lnTo>
                    <a:pt x="21" y="110"/>
                  </a:lnTo>
                  <a:lnTo>
                    <a:pt x="33" y="114"/>
                  </a:lnTo>
                  <a:lnTo>
                    <a:pt x="45" y="114"/>
                  </a:lnTo>
                  <a:lnTo>
                    <a:pt x="57" y="122"/>
                  </a:lnTo>
                  <a:lnTo>
                    <a:pt x="110" y="122"/>
                  </a:lnTo>
                  <a:lnTo>
                    <a:pt x="159" y="134"/>
                  </a:lnTo>
                  <a:lnTo>
                    <a:pt x="159" y="122"/>
                  </a:lnTo>
                  <a:lnTo>
                    <a:pt x="159" y="126"/>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127" name="Freeform 128"/>
            <p:cNvSpPr>
              <a:spLocks/>
            </p:cNvSpPr>
            <p:nvPr/>
          </p:nvSpPr>
          <p:spPr bwMode="auto">
            <a:xfrm>
              <a:off x="2593" y="1557"/>
              <a:ext cx="122" cy="118"/>
            </a:xfrm>
            <a:custGeom>
              <a:avLst/>
              <a:gdLst>
                <a:gd name="T0" fmla="*/ 118 w 122"/>
                <a:gd name="T1" fmla="*/ 37 h 118"/>
                <a:gd name="T2" fmla="*/ 102 w 122"/>
                <a:gd name="T3" fmla="*/ 29 h 118"/>
                <a:gd name="T4" fmla="*/ 106 w 122"/>
                <a:gd name="T5" fmla="*/ 41 h 118"/>
                <a:gd name="T6" fmla="*/ 94 w 122"/>
                <a:gd name="T7" fmla="*/ 57 h 118"/>
                <a:gd name="T8" fmla="*/ 90 w 122"/>
                <a:gd name="T9" fmla="*/ 53 h 118"/>
                <a:gd name="T10" fmla="*/ 86 w 122"/>
                <a:gd name="T11" fmla="*/ 69 h 118"/>
                <a:gd name="T12" fmla="*/ 73 w 122"/>
                <a:gd name="T13" fmla="*/ 65 h 118"/>
                <a:gd name="T14" fmla="*/ 61 w 122"/>
                <a:gd name="T15" fmla="*/ 106 h 118"/>
                <a:gd name="T16" fmla="*/ 29 w 122"/>
                <a:gd name="T17" fmla="*/ 118 h 118"/>
                <a:gd name="T18" fmla="*/ 20 w 122"/>
                <a:gd name="T19" fmla="*/ 110 h 118"/>
                <a:gd name="T20" fmla="*/ 4 w 122"/>
                <a:gd name="T21" fmla="*/ 98 h 118"/>
                <a:gd name="T22" fmla="*/ 0 w 122"/>
                <a:gd name="T23" fmla="*/ 82 h 118"/>
                <a:gd name="T24" fmla="*/ 8 w 122"/>
                <a:gd name="T25" fmla="*/ 73 h 118"/>
                <a:gd name="T26" fmla="*/ 12 w 122"/>
                <a:gd name="T27" fmla="*/ 61 h 118"/>
                <a:gd name="T28" fmla="*/ 20 w 122"/>
                <a:gd name="T29" fmla="*/ 61 h 118"/>
                <a:gd name="T30" fmla="*/ 20 w 122"/>
                <a:gd name="T31" fmla="*/ 49 h 118"/>
                <a:gd name="T32" fmla="*/ 37 w 122"/>
                <a:gd name="T33" fmla="*/ 37 h 118"/>
                <a:gd name="T34" fmla="*/ 41 w 122"/>
                <a:gd name="T35" fmla="*/ 12 h 118"/>
                <a:gd name="T36" fmla="*/ 37 w 122"/>
                <a:gd name="T37" fmla="*/ 0 h 118"/>
                <a:gd name="T38" fmla="*/ 41 w 122"/>
                <a:gd name="T39" fmla="*/ 0 h 118"/>
                <a:gd name="T40" fmla="*/ 45 w 122"/>
                <a:gd name="T41" fmla="*/ 29 h 118"/>
                <a:gd name="T42" fmla="*/ 73 w 122"/>
                <a:gd name="T43" fmla="*/ 24 h 118"/>
                <a:gd name="T44" fmla="*/ 77 w 122"/>
                <a:gd name="T45" fmla="*/ 45 h 118"/>
                <a:gd name="T46" fmla="*/ 90 w 122"/>
                <a:gd name="T47" fmla="*/ 24 h 118"/>
                <a:gd name="T48" fmla="*/ 102 w 122"/>
                <a:gd name="T49" fmla="*/ 29 h 118"/>
                <a:gd name="T50" fmla="*/ 106 w 122"/>
                <a:gd name="T51" fmla="*/ 20 h 118"/>
                <a:gd name="T52" fmla="*/ 114 w 122"/>
                <a:gd name="T53" fmla="*/ 20 h 118"/>
                <a:gd name="T54" fmla="*/ 122 w 122"/>
                <a:gd name="T55" fmla="*/ 33 h 118"/>
                <a:gd name="T56" fmla="*/ 118 w 122"/>
                <a:gd name="T57" fmla="*/ 37 h 1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2" h="118">
                  <a:moveTo>
                    <a:pt x="118" y="37"/>
                  </a:moveTo>
                  <a:lnTo>
                    <a:pt x="102" y="29"/>
                  </a:lnTo>
                  <a:lnTo>
                    <a:pt x="106" y="41"/>
                  </a:lnTo>
                  <a:lnTo>
                    <a:pt x="94" y="57"/>
                  </a:lnTo>
                  <a:lnTo>
                    <a:pt x="90" y="53"/>
                  </a:lnTo>
                  <a:lnTo>
                    <a:pt x="86" y="69"/>
                  </a:lnTo>
                  <a:lnTo>
                    <a:pt x="73" y="65"/>
                  </a:lnTo>
                  <a:lnTo>
                    <a:pt x="61" y="106"/>
                  </a:lnTo>
                  <a:lnTo>
                    <a:pt x="29" y="118"/>
                  </a:lnTo>
                  <a:lnTo>
                    <a:pt x="20" y="110"/>
                  </a:lnTo>
                  <a:lnTo>
                    <a:pt x="4" y="98"/>
                  </a:lnTo>
                  <a:lnTo>
                    <a:pt x="0" y="82"/>
                  </a:lnTo>
                  <a:lnTo>
                    <a:pt x="8" y="73"/>
                  </a:lnTo>
                  <a:lnTo>
                    <a:pt x="12" y="61"/>
                  </a:lnTo>
                  <a:lnTo>
                    <a:pt x="20" y="61"/>
                  </a:lnTo>
                  <a:lnTo>
                    <a:pt x="20" y="49"/>
                  </a:lnTo>
                  <a:lnTo>
                    <a:pt x="37" y="37"/>
                  </a:lnTo>
                  <a:lnTo>
                    <a:pt x="41" y="12"/>
                  </a:lnTo>
                  <a:lnTo>
                    <a:pt x="37" y="0"/>
                  </a:lnTo>
                  <a:lnTo>
                    <a:pt x="41" y="0"/>
                  </a:lnTo>
                  <a:lnTo>
                    <a:pt x="45" y="29"/>
                  </a:lnTo>
                  <a:lnTo>
                    <a:pt x="73" y="24"/>
                  </a:lnTo>
                  <a:lnTo>
                    <a:pt x="77" y="45"/>
                  </a:lnTo>
                  <a:lnTo>
                    <a:pt x="90" y="24"/>
                  </a:lnTo>
                  <a:lnTo>
                    <a:pt x="102" y="29"/>
                  </a:lnTo>
                  <a:lnTo>
                    <a:pt x="106" y="20"/>
                  </a:lnTo>
                  <a:lnTo>
                    <a:pt x="114" y="20"/>
                  </a:lnTo>
                  <a:lnTo>
                    <a:pt x="122" y="33"/>
                  </a:lnTo>
                  <a:lnTo>
                    <a:pt x="118" y="37"/>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128" name="Freeform 129"/>
            <p:cNvSpPr>
              <a:spLocks/>
            </p:cNvSpPr>
            <p:nvPr/>
          </p:nvSpPr>
          <p:spPr bwMode="auto">
            <a:xfrm>
              <a:off x="2593" y="1557"/>
              <a:ext cx="122" cy="118"/>
            </a:xfrm>
            <a:custGeom>
              <a:avLst/>
              <a:gdLst>
                <a:gd name="T0" fmla="*/ 118 w 122"/>
                <a:gd name="T1" fmla="*/ 37 h 118"/>
                <a:gd name="T2" fmla="*/ 102 w 122"/>
                <a:gd name="T3" fmla="*/ 29 h 118"/>
                <a:gd name="T4" fmla="*/ 106 w 122"/>
                <a:gd name="T5" fmla="*/ 41 h 118"/>
                <a:gd name="T6" fmla="*/ 94 w 122"/>
                <a:gd name="T7" fmla="*/ 57 h 118"/>
                <a:gd name="T8" fmla="*/ 90 w 122"/>
                <a:gd name="T9" fmla="*/ 53 h 118"/>
                <a:gd name="T10" fmla="*/ 86 w 122"/>
                <a:gd name="T11" fmla="*/ 69 h 118"/>
                <a:gd name="T12" fmla="*/ 73 w 122"/>
                <a:gd name="T13" fmla="*/ 65 h 118"/>
                <a:gd name="T14" fmla="*/ 61 w 122"/>
                <a:gd name="T15" fmla="*/ 106 h 118"/>
                <a:gd name="T16" fmla="*/ 29 w 122"/>
                <a:gd name="T17" fmla="*/ 118 h 118"/>
                <a:gd name="T18" fmla="*/ 20 w 122"/>
                <a:gd name="T19" fmla="*/ 110 h 118"/>
                <a:gd name="T20" fmla="*/ 4 w 122"/>
                <a:gd name="T21" fmla="*/ 98 h 118"/>
                <a:gd name="T22" fmla="*/ 0 w 122"/>
                <a:gd name="T23" fmla="*/ 82 h 118"/>
                <a:gd name="T24" fmla="*/ 8 w 122"/>
                <a:gd name="T25" fmla="*/ 73 h 118"/>
                <a:gd name="T26" fmla="*/ 12 w 122"/>
                <a:gd name="T27" fmla="*/ 61 h 118"/>
                <a:gd name="T28" fmla="*/ 20 w 122"/>
                <a:gd name="T29" fmla="*/ 61 h 118"/>
                <a:gd name="T30" fmla="*/ 20 w 122"/>
                <a:gd name="T31" fmla="*/ 49 h 118"/>
                <a:gd name="T32" fmla="*/ 37 w 122"/>
                <a:gd name="T33" fmla="*/ 37 h 118"/>
                <a:gd name="T34" fmla="*/ 41 w 122"/>
                <a:gd name="T35" fmla="*/ 12 h 118"/>
                <a:gd name="T36" fmla="*/ 37 w 122"/>
                <a:gd name="T37" fmla="*/ 0 h 118"/>
                <a:gd name="T38" fmla="*/ 41 w 122"/>
                <a:gd name="T39" fmla="*/ 0 h 118"/>
                <a:gd name="T40" fmla="*/ 45 w 122"/>
                <a:gd name="T41" fmla="*/ 29 h 118"/>
                <a:gd name="T42" fmla="*/ 73 w 122"/>
                <a:gd name="T43" fmla="*/ 24 h 118"/>
                <a:gd name="T44" fmla="*/ 77 w 122"/>
                <a:gd name="T45" fmla="*/ 45 h 118"/>
                <a:gd name="T46" fmla="*/ 90 w 122"/>
                <a:gd name="T47" fmla="*/ 24 h 118"/>
                <a:gd name="T48" fmla="*/ 102 w 122"/>
                <a:gd name="T49" fmla="*/ 29 h 118"/>
                <a:gd name="T50" fmla="*/ 106 w 122"/>
                <a:gd name="T51" fmla="*/ 20 h 118"/>
                <a:gd name="T52" fmla="*/ 114 w 122"/>
                <a:gd name="T53" fmla="*/ 20 h 118"/>
                <a:gd name="T54" fmla="*/ 122 w 122"/>
                <a:gd name="T55" fmla="*/ 33 h 118"/>
                <a:gd name="T56" fmla="*/ 118 w 122"/>
                <a:gd name="T57" fmla="*/ 37 h 118"/>
                <a:gd name="T58" fmla="*/ 118 w 122"/>
                <a:gd name="T59" fmla="*/ 41 h 11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2" h="118">
                  <a:moveTo>
                    <a:pt x="118" y="37"/>
                  </a:moveTo>
                  <a:lnTo>
                    <a:pt x="102" y="29"/>
                  </a:lnTo>
                  <a:lnTo>
                    <a:pt x="106" y="41"/>
                  </a:lnTo>
                  <a:lnTo>
                    <a:pt x="94" y="57"/>
                  </a:lnTo>
                  <a:lnTo>
                    <a:pt x="90" y="53"/>
                  </a:lnTo>
                  <a:lnTo>
                    <a:pt x="86" y="69"/>
                  </a:lnTo>
                  <a:lnTo>
                    <a:pt x="73" y="65"/>
                  </a:lnTo>
                  <a:lnTo>
                    <a:pt x="61" y="106"/>
                  </a:lnTo>
                  <a:lnTo>
                    <a:pt x="29" y="118"/>
                  </a:lnTo>
                  <a:lnTo>
                    <a:pt x="20" y="110"/>
                  </a:lnTo>
                  <a:lnTo>
                    <a:pt x="4" y="98"/>
                  </a:lnTo>
                  <a:lnTo>
                    <a:pt x="0" y="82"/>
                  </a:lnTo>
                  <a:lnTo>
                    <a:pt x="8" y="73"/>
                  </a:lnTo>
                  <a:lnTo>
                    <a:pt x="12" y="61"/>
                  </a:lnTo>
                  <a:lnTo>
                    <a:pt x="20" y="61"/>
                  </a:lnTo>
                  <a:lnTo>
                    <a:pt x="20" y="49"/>
                  </a:lnTo>
                  <a:lnTo>
                    <a:pt x="37" y="37"/>
                  </a:lnTo>
                  <a:lnTo>
                    <a:pt x="41" y="12"/>
                  </a:lnTo>
                  <a:lnTo>
                    <a:pt x="37" y="0"/>
                  </a:lnTo>
                  <a:lnTo>
                    <a:pt x="41" y="0"/>
                  </a:lnTo>
                  <a:lnTo>
                    <a:pt x="45" y="29"/>
                  </a:lnTo>
                  <a:lnTo>
                    <a:pt x="73" y="24"/>
                  </a:lnTo>
                  <a:lnTo>
                    <a:pt x="77" y="45"/>
                  </a:lnTo>
                  <a:lnTo>
                    <a:pt x="90" y="24"/>
                  </a:lnTo>
                  <a:lnTo>
                    <a:pt x="102" y="29"/>
                  </a:lnTo>
                  <a:lnTo>
                    <a:pt x="106" y="20"/>
                  </a:lnTo>
                  <a:lnTo>
                    <a:pt x="114" y="20"/>
                  </a:lnTo>
                  <a:lnTo>
                    <a:pt x="122" y="33"/>
                  </a:lnTo>
                  <a:lnTo>
                    <a:pt x="118" y="37"/>
                  </a:lnTo>
                  <a:lnTo>
                    <a:pt x="118" y="4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129" name="Freeform 130"/>
            <p:cNvSpPr>
              <a:spLocks/>
            </p:cNvSpPr>
            <p:nvPr/>
          </p:nvSpPr>
          <p:spPr bwMode="auto">
            <a:xfrm>
              <a:off x="2312" y="1369"/>
              <a:ext cx="139" cy="151"/>
            </a:xfrm>
            <a:custGeom>
              <a:avLst/>
              <a:gdLst>
                <a:gd name="T0" fmla="*/ 126 w 139"/>
                <a:gd name="T1" fmla="*/ 123 h 151"/>
                <a:gd name="T2" fmla="*/ 130 w 139"/>
                <a:gd name="T3" fmla="*/ 147 h 151"/>
                <a:gd name="T4" fmla="*/ 61 w 139"/>
                <a:gd name="T5" fmla="*/ 151 h 151"/>
                <a:gd name="T6" fmla="*/ 49 w 139"/>
                <a:gd name="T7" fmla="*/ 143 h 151"/>
                <a:gd name="T8" fmla="*/ 45 w 139"/>
                <a:gd name="T9" fmla="*/ 119 h 151"/>
                <a:gd name="T10" fmla="*/ 41 w 139"/>
                <a:gd name="T11" fmla="*/ 102 h 151"/>
                <a:gd name="T12" fmla="*/ 4 w 139"/>
                <a:gd name="T13" fmla="*/ 78 h 151"/>
                <a:gd name="T14" fmla="*/ 4 w 139"/>
                <a:gd name="T15" fmla="*/ 62 h 151"/>
                <a:gd name="T16" fmla="*/ 8 w 139"/>
                <a:gd name="T17" fmla="*/ 53 h 151"/>
                <a:gd name="T18" fmla="*/ 0 w 139"/>
                <a:gd name="T19" fmla="*/ 45 h 151"/>
                <a:gd name="T20" fmla="*/ 16 w 139"/>
                <a:gd name="T21" fmla="*/ 33 h 151"/>
                <a:gd name="T22" fmla="*/ 16 w 139"/>
                <a:gd name="T23" fmla="*/ 13 h 151"/>
                <a:gd name="T24" fmla="*/ 20 w 139"/>
                <a:gd name="T25" fmla="*/ 13 h 151"/>
                <a:gd name="T26" fmla="*/ 49 w 139"/>
                <a:gd name="T27" fmla="*/ 0 h 151"/>
                <a:gd name="T28" fmla="*/ 45 w 139"/>
                <a:gd name="T29" fmla="*/ 13 h 151"/>
                <a:gd name="T30" fmla="*/ 49 w 139"/>
                <a:gd name="T31" fmla="*/ 9 h 151"/>
                <a:gd name="T32" fmla="*/ 57 w 139"/>
                <a:gd name="T33" fmla="*/ 13 h 151"/>
                <a:gd name="T34" fmla="*/ 69 w 139"/>
                <a:gd name="T35" fmla="*/ 21 h 151"/>
                <a:gd name="T36" fmla="*/ 114 w 139"/>
                <a:gd name="T37" fmla="*/ 33 h 151"/>
                <a:gd name="T38" fmla="*/ 114 w 139"/>
                <a:gd name="T39" fmla="*/ 37 h 151"/>
                <a:gd name="T40" fmla="*/ 122 w 139"/>
                <a:gd name="T41" fmla="*/ 41 h 151"/>
                <a:gd name="T42" fmla="*/ 122 w 139"/>
                <a:gd name="T43" fmla="*/ 49 h 151"/>
                <a:gd name="T44" fmla="*/ 126 w 139"/>
                <a:gd name="T45" fmla="*/ 49 h 151"/>
                <a:gd name="T46" fmla="*/ 130 w 139"/>
                <a:gd name="T47" fmla="*/ 58 h 151"/>
                <a:gd name="T48" fmla="*/ 122 w 139"/>
                <a:gd name="T49" fmla="*/ 74 h 151"/>
                <a:gd name="T50" fmla="*/ 122 w 139"/>
                <a:gd name="T51" fmla="*/ 78 h 151"/>
                <a:gd name="T52" fmla="*/ 134 w 139"/>
                <a:gd name="T53" fmla="*/ 66 h 151"/>
                <a:gd name="T54" fmla="*/ 139 w 139"/>
                <a:gd name="T55" fmla="*/ 70 h 151"/>
                <a:gd name="T56" fmla="*/ 126 w 139"/>
                <a:gd name="T57" fmla="*/ 123 h 15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9" h="151">
                  <a:moveTo>
                    <a:pt x="126" y="123"/>
                  </a:moveTo>
                  <a:lnTo>
                    <a:pt x="130" y="147"/>
                  </a:lnTo>
                  <a:lnTo>
                    <a:pt x="61" y="151"/>
                  </a:lnTo>
                  <a:lnTo>
                    <a:pt x="49" y="143"/>
                  </a:lnTo>
                  <a:lnTo>
                    <a:pt x="45" y="119"/>
                  </a:lnTo>
                  <a:lnTo>
                    <a:pt x="41" y="102"/>
                  </a:lnTo>
                  <a:lnTo>
                    <a:pt x="4" y="78"/>
                  </a:lnTo>
                  <a:lnTo>
                    <a:pt x="4" y="62"/>
                  </a:lnTo>
                  <a:lnTo>
                    <a:pt x="8" y="53"/>
                  </a:lnTo>
                  <a:lnTo>
                    <a:pt x="0" y="45"/>
                  </a:lnTo>
                  <a:lnTo>
                    <a:pt x="16" y="33"/>
                  </a:lnTo>
                  <a:lnTo>
                    <a:pt x="16" y="13"/>
                  </a:lnTo>
                  <a:lnTo>
                    <a:pt x="20" y="13"/>
                  </a:lnTo>
                  <a:lnTo>
                    <a:pt x="49" y="0"/>
                  </a:lnTo>
                  <a:lnTo>
                    <a:pt x="45" y="13"/>
                  </a:lnTo>
                  <a:lnTo>
                    <a:pt x="49" y="9"/>
                  </a:lnTo>
                  <a:lnTo>
                    <a:pt x="57" y="13"/>
                  </a:lnTo>
                  <a:lnTo>
                    <a:pt x="69" y="21"/>
                  </a:lnTo>
                  <a:lnTo>
                    <a:pt x="114" y="33"/>
                  </a:lnTo>
                  <a:lnTo>
                    <a:pt x="114" y="37"/>
                  </a:lnTo>
                  <a:lnTo>
                    <a:pt x="122" y="41"/>
                  </a:lnTo>
                  <a:lnTo>
                    <a:pt x="122" y="49"/>
                  </a:lnTo>
                  <a:lnTo>
                    <a:pt x="126" y="49"/>
                  </a:lnTo>
                  <a:lnTo>
                    <a:pt x="130" y="58"/>
                  </a:lnTo>
                  <a:lnTo>
                    <a:pt x="122" y="74"/>
                  </a:lnTo>
                  <a:lnTo>
                    <a:pt x="122" y="78"/>
                  </a:lnTo>
                  <a:lnTo>
                    <a:pt x="134" y="66"/>
                  </a:lnTo>
                  <a:lnTo>
                    <a:pt x="139" y="70"/>
                  </a:lnTo>
                  <a:lnTo>
                    <a:pt x="126" y="123"/>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130" name="Freeform 131"/>
            <p:cNvSpPr>
              <a:spLocks/>
            </p:cNvSpPr>
            <p:nvPr/>
          </p:nvSpPr>
          <p:spPr bwMode="auto">
            <a:xfrm>
              <a:off x="2312" y="1369"/>
              <a:ext cx="139" cy="151"/>
            </a:xfrm>
            <a:custGeom>
              <a:avLst/>
              <a:gdLst>
                <a:gd name="T0" fmla="*/ 126 w 139"/>
                <a:gd name="T1" fmla="*/ 123 h 151"/>
                <a:gd name="T2" fmla="*/ 130 w 139"/>
                <a:gd name="T3" fmla="*/ 147 h 151"/>
                <a:gd name="T4" fmla="*/ 61 w 139"/>
                <a:gd name="T5" fmla="*/ 151 h 151"/>
                <a:gd name="T6" fmla="*/ 49 w 139"/>
                <a:gd name="T7" fmla="*/ 143 h 151"/>
                <a:gd name="T8" fmla="*/ 45 w 139"/>
                <a:gd name="T9" fmla="*/ 119 h 151"/>
                <a:gd name="T10" fmla="*/ 41 w 139"/>
                <a:gd name="T11" fmla="*/ 102 h 151"/>
                <a:gd name="T12" fmla="*/ 4 w 139"/>
                <a:gd name="T13" fmla="*/ 78 h 151"/>
                <a:gd name="T14" fmla="*/ 4 w 139"/>
                <a:gd name="T15" fmla="*/ 62 h 151"/>
                <a:gd name="T16" fmla="*/ 8 w 139"/>
                <a:gd name="T17" fmla="*/ 53 h 151"/>
                <a:gd name="T18" fmla="*/ 0 w 139"/>
                <a:gd name="T19" fmla="*/ 45 h 151"/>
                <a:gd name="T20" fmla="*/ 16 w 139"/>
                <a:gd name="T21" fmla="*/ 33 h 151"/>
                <a:gd name="T22" fmla="*/ 16 w 139"/>
                <a:gd name="T23" fmla="*/ 13 h 151"/>
                <a:gd name="T24" fmla="*/ 20 w 139"/>
                <a:gd name="T25" fmla="*/ 13 h 151"/>
                <a:gd name="T26" fmla="*/ 49 w 139"/>
                <a:gd name="T27" fmla="*/ 0 h 151"/>
                <a:gd name="T28" fmla="*/ 45 w 139"/>
                <a:gd name="T29" fmla="*/ 13 h 151"/>
                <a:gd name="T30" fmla="*/ 49 w 139"/>
                <a:gd name="T31" fmla="*/ 9 h 151"/>
                <a:gd name="T32" fmla="*/ 57 w 139"/>
                <a:gd name="T33" fmla="*/ 13 h 151"/>
                <a:gd name="T34" fmla="*/ 69 w 139"/>
                <a:gd name="T35" fmla="*/ 21 h 151"/>
                <a:gd name="T36" fmla="*/ 114 w 139"/>
                <a:gd name="T37" fmla="*/ 33 h 151"/>
                <a:gd name="T38" fmla="*/ 114 w 139"/>
                <a:gd name="T39" fmla="*/ 37 h 151"/>
                <a:gd name="T40" fmla="*/ 122 w 139"/>
                <a:gd name="T41" fmla="*/ 41 h 151"/>
                <a:gd name="T42" fmla="*/ 122 w 139"/>
                <a:gd name="T43" fmla="*/ 49 h 151"/>
                <a:gd name="T44" fmla="*/ 126 w 139"/>
                <a:gd name="T45" fmla="*/ 49 h 151"/>
                <a:gd name="T46" fmla="*/ 130 w 139"/>
                <a:gd name="T47" fmla="*/ 58 h 151"/>
                <a:gd name="T48" fmla="*/ 122 w 139"/>
                <a:gd name="T49" fmla="*/ 74 h 151"/>
                <a:gd name="T50" fmla="*/ 122 w 139"/>
                <a:gd name="T51" fmla="*/ 78 h 151"/>
                <a:gd name="T52" fmla="*/ 134 w 139"/>
                <a:gd name="T53" fmla="*/ 66 h 151"/>
                <a:gd name="T54" fmla="*/ 139 w 139"/>
                <a:gd name="T55" fmla="*/ 70 h 151"/>
                <a:gd name="T56" fmla="*/ 126 w 139"/>
                <a:gd name="T57" fmla="*/ 123 h 151"/>
                <a:gd name="T58" fmla="*/ 126 w 139"/>
                <a:gd name="T59" fmla="*/ 127 h 15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9" h="151">
                  <a:moveTo>
                    <a:pt x="126" y="123"/>
                  </a:moveTo>
                  <a:lnTo>
                    <a:pt x="130" y="147"/>
                  </a:lnTo>
                  <a:lnTo>
                    <a:pt x="61" y="151"/>
                  </a:lnTo>
                  <a:lnTo>
                    <a:pt x="49" y="143"/>
                  </a:lnTo>
                  <a:lnTo>
                    <a:pt x="45" y="119"/>
                  </a:lnTo>
                  <a:lnTo>
                    <a:pt x="41" y="102"/>
                  </a:lnTo>
                  <a:lnTo>
                    <a:pt x="4" y="78"/>
                  </a:lnTo>
                  <a:lnTo>
                    <a:pt x="4" y="62"/>
                  </a:lnTo>
                  <a:lnTo>
                    <a:pt x="8" y="53"/>
                  </a:lnTo>
                  <a:lnTo>
                    <a:pt x="0" y="45"/>
                  </a:lnTo>
                  <a:lnTo>
                    <a:pt x="16" y="33"/>
                  </a:lnTo>
                  <a:lnTo>
                    <a:pt x="16" y="13"/>
                  </a:lnTo>
                  <a:lnTo>
                    <a:pt x="20" y="13"/>
                  </a:lnTo>
                  <a:lnTo>
                    <a:pt x="49" y="0"/>
                  </a:lnTo>
                  <a:lnTo>
                    <a:pt x="45" y="13"/>
                  </a:lnTo>
                  <a:lnTo>
                    <a:pt x="49" y="9"/>
                  </a:lnTo>
                  <a:lnTo>
                    <a:pt x="57" y="13"/>
                  </a:lnTo>
                  <a:lnTo>
                    <a:pt x="69" y="21"/>
                  </a:lnTo>
                  <a:lnTo>
                    <a:pt x="114" y="33"/>
                  </a:lnTo>
                  <a:lnTo>
                    <a:pt x="114" y="37"/>
                  </a:lnTo>
                  <a:lnTo>
                    <a:pt x="122" y="41"/>
                  </a:lnTo>
                  <a:lnTo>
                    <a:pt x="122" y="49"/>
                  </a:lnTo>
                  <a:lnTo>
                    <a:pt x="126" y="49"/>
                  </a:lnTo>
                  <a:lnTo>
                    <a:pt x="130" y="58"/>
                  </a:lnTo>
                  <a:lnTo>
                    <a:pt x="122" y="74"/>
                  </a:lnTo>
                  <a:lnTo>
                    <a:pt x="122" y="78"/>
                  </a:lnTo>
                  <a:lnTo>
                    <a:pt x="134" y="66"/>
                  </a:lnTo>
                  <a:lnTo>
                    <a:pt x="139" y="70"/>
                  </a:lnTo>
                  <a:lnTo>
                    <a:pt x="126" y="123"/>
                  </a:lnTo>
                  <a:lnTo>
                    <a:pt x="126" y="12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131" name="Freeform 132"/>
            <p:cNvSpPr>
              <a:spLocks/>
            </p:cNvSpPr>
            <p:nvPr/>
          </p:nvSpPr>
          <p:spPr bwMode="auto">
            <a:xfrm>
              <a:off x="2446" y="1418"/>
              <a:ext cx="9" cy="13"/>
            </a:xfrm>
            <a:custGeom>
              <a:avLst/>
              <a:gdLst>
                <a:gd name="T0" fmla="*/ 9 w 9"/>
                <a:gd name="T1" fmla="*/ 0 h 13"/>
                <a:gd name="T2" fmla="*/ 0 w 9"/>
                <a:gd name="T3" fmla="*/ 13 h 13"/>
                <a:gd name="T4" fmla="*/ 9 w 9"/>
                <a:gd name="T5" fmla="*/ 0 h 13"/>
                <a:gd name="T6" fmla="*/ 9 w 9"/>
                <a:gd name="T7" fmla="*/ 4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3">
                  <a:moveTo>
                    <a:pt x="9" y="0"/>
                  </a:moveTo>
                  <a:lnTo>
                    <a:pt x="0" y="13"/>
                  </a:lnTo>
                  <a:lnTo>
                    <a:pt x="9" y="0"/>
                  </a:lnTo>
                  <a:lnTo>
                    <a:pt x="9" y="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132" name="Freeform 133"/>
            <p:cNvSpPr>
              <a:spLocks/>
            </p:cNvSpPr>
            <p:nvPr/>
          </p:nvSpPr>
          <p:spPr bwMode="auto">
            <a:xfrm>
              <a:off x="1856" y="1410"/>
              <a:ext cx="187" cy="155"/>
            </a:xfrm>
            <a:custGeom>
              <a:avLst/>
              <a:gdLst>
                <a:gd name="T0" fmla="*/ 183 w 187"/>
                <a:gd name="T1" fmla="*/ 90 h 155"/>
                <a:gd name="T2" fmla="*/ 187 w 187"/>
                <a:gd name="T3" fmla="*/ 21 h 155"/>
                <a:gd name="T4" fmla="*/ 20 w 187"/>
                <a:gd name="T5" fmla="*/ 0 h 155"/>
                <a:gd name="T6" fmla="*/ 20 w 187"/>
                <a:gd name="T7" fmla="*/ 17 h 155"/>
                <a:gd name="T8" fmla="*/ 4 w 187"/>
                <a:gd name="T9" fmla="*/ 102 h 155"/>
                <a:gd name="T10" fmla="*/ 0 w 187"/>
                <a:gd name="T11" fmla="*/ 135 h 155"/>
                <a:gd name="T12" fmla="*/ 53 w 187"/>
                <a:gd name="T13" fmla="*/ 143 h 155"/>
                <a:gd name="T14" fmla="*/ 179 w 187"/>
                <a:gd name="T15" fmla="*/ 155 h 155"/>
                <a:gd name="T16" fmla="*/ 183 w 187"/>
                <a:gd name="T17" fmla="*/ 90 h 1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7" h="155">
                  <a:moveTo>
                    <a:pt x="183" y="90"/>
                  </a:moveTo>
                  <a:lnTo>
                    <a:pt x="187" y="21"/>
                  </a:lnTo>
                  <a:lnTo>
                    <a:pt x="20" y="0"/>
                  </a:lnTo>
                  <a:lnTo>
                    <a:pt x="20" y="17"/>
                  </a:lnTo>
                  <a:lnTo>
                    <a:pt x="4" y="102"/>
                  </a:lnTo>
                  <a:lnTo>
                    <a:pt x="0" y="135"/>
                  </a:lnTo>
                  <a:lnTo>
                    <a:pt x="53" y="143"/>
                  </a:lnTo>
                  <a:lnTo>
                    <a:pt x="179" y="155"/>
                  </a:lnTo>
                  <a:lnTo>
                    <a:pt x="183" y="90"/>
                  </a:lnTo>
                  <a:close/>
                </a:path>
              </a:pathLst>
            </a:custGeom>
            <a:solidFill>
              <a:srgbClr val="B22222"/>
            </a:solidFill>
            <a:ln w="6350">
              <a:solidFill>
                <a:srgbClr val="B22222"/>
              </a:solidFill>
              <a:prstDash val="solid"/>
              <a:round/>
              <a:headEnd/>
              <a:tailEnd/>
            </a:ln>
          </p:spPr>
          <p:txBody>
            <a:bodyPr/>
            <a:lstStyle/>
            <a:p>
              <a:endParaRPr lang="en-US" dirty="0"/>
            </a:p>
          </p:txBody>
        </p:sp>
        <p:sp>
          <p:nvSpPr>
            <p:cNvPr id="106133" name="Freeform 134"/>
            <p:cNvSpPr>
              <a:spLocks/>
            </p:cNvSpPr>
            <p:nvPr/>
          </p:nvSpPr>
          <p:spPr bwMode="auto">
            <a:xfrm>
              <a:off x="1856" y="1410"/>
              <a:ext cx="187" cy="155"/>
            </a:xfrm>
            <a:custGeom>
              <a:avLst/>
              <a:gdLst>
                <a:gd name="T0" fmla="*/ 183 w 187"/>
                <a:gd name="T1" fmla="*/ 90 h 155"/>
                <a:gd name="T2" fmla="*/ 187 w 187"/>
                <a:gd name="T3" fmla="*/ 21 h 155"/>
                <a:gd name="T4" fmla="*/ 20 w 187"/>
                <a:gd name="T5" fmla="*/ 0 h 155"/>
                <a:gd name="T6" fmla="*/ 20 w 187"/>
                <a:gd name="T7" fmla="*/ 17 h 155"/>
                <a:gd name="T8" fmla="*/ 4 w 187"/>
                <a:gd name="T9" fmla="*/ 102 h 155"/>
                <a:gd name="T10" fmla="*/ 0 w 187"/>
                <a:gd name="T11" fmla="*/ 135 h 155"/>
                <a:gd name="T12" fmla="*/ 53 w 187"/>
                <a:gd name="T13" fmla="*/ 143 h 155"/>
                <a:gd name="T14" fmla="*/ 179 w 187"/>
                <a:gd name="T15" fmla="*/ 155 h 155"/>
                <a:gd name="T16" fmla="*/ 183 w 187"/>
                <a:gd name="T17" fmla="*/ 90 h 155"/>
                <a:gd name="T18" fmla="*/ 183 w 187"/>
                <a:gd name="T19" fmla="*/ 94 h 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7" h="155">
                  <a:moveTo>
                    <a:pt x="183" y="90"/>
                  </a:moveTo>
                  <a:lnTo>
                    <a:pt x="187" y="21"/>
                  </a:lnTo>
                  <a:lnTo>
                    <a:pt x="20" y="0"/>
                  </a:lnTo>
                  <a:lnTo>
                    <a:pt x="20" y="17"/>
                  </a:lnTo>
                  <a:lnTo>
                    <a:pt x="4" y="102"/>
                  </a:lnTo>
                  <a:lnTo>
                    <a:pt x="0" y="135"/>
                  </a:lnTo>
                  <a:lnTo>
                    <a:pt x="53" y="143"/>
                  </a:lnTo>
                  <a:lnTo>
                    <a:pt x="179" y="155"/>
                  </a:lnTo>
                  <a:lnTo>
                    <a:pt x="183" y="90"/>
                  </a:lnTo>
                  <a:lnTo>
                    <a:pt x="183" y="9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sp>
        <p:nvSpPr>
          <p:cNvPr id="24579" name="Rectangle 2"/>
          <p:cNvSpPr>
            <a:spLocks noGrp="1" noChangeArrowheads="1"/>
          </p:cNvSpPr>
          <p:nvPr/>
        </p:nvSpPr>
        <p:spPr bwMode="auto">
          <a:xfrm>
            <a:off x="1066800" y="228600"/>
            <a:ext cx="723900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en-US" sz="2800" b="1" dirty="0">
                <a:latin typeface="+mj-lt"/>
                <a:ea typeface="ＭＳ Ｐゴシック" charset="0"/>
                <a:cs typeface="ＭＳ Ｐゴシック" charset="0"/>
              </a:rPr>
              <a:t>Age-adjusted Prevalence of Obesity and Diagnosed Diabetes Among US Adults</a:t>
            </a:r>
          </a:p>
        </p:txBody>
      </p:sp>
      <p:sp>
        <p:nvSpPr>
          <p:cNvPr id="24580" name="Text Box 3"/>
          <p:cNvSpPr txBox="1">
            <a:spLocks noChangeArrowheads="1"/>
          </p:cNvSpPr>
          <p:nvPr/>
        </p:nvSpPr>
        <p:spPr bwMode="auto">
          <a:xfrm>
            <a:off x="271463" y="1090613"/>
            <a:ext cx="25209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defRPr/>
            </a:pPr>
            <a:r>
              <a:rPr lang="en-US" sz="1600" b="1" u="sng" dirty="0">
                <a:latin typeface="+mj-lt"/>
              </a:rPr>
              <a:t>Obesity (BMI ≥30 kg/m</a:t>
            </a:r>
            <a:r>
              <a:rPr lang="en-US" sz="1600" b="1" u="sng" baseline="30000" dirty="0">
                <a:latin typeface="+mj-lt"/>
              </a:rPr>
              <a:t>2</a:t>
            </a:r>
            <a:r>
              <a:rPr lang="en-US" sz="1600" b="1" u="sng" dirty="0">
                <a:latin typeface="+mj-lt"/>
              </a:rPr>
              <a:t>)</a:t>
            </a:r>
          </a:p>
        </p:txBody>
      </p:sp>
      <p:sp>
        <p:nvSpPr>
          <p:cNvPr id="24581" name="Text Box 4"/>
          <p:cNvSpPr txBox="1">
            <a:spLocks noChangeArrowheads="1"/>
          </p:cNvSpPr>
          <p:nvPr/>
        </p:nvSpPr>
        <p:spPr bwMode="auto">
          <a:xfrm>
            <a:off x="236538" y="3695700"/>
            <a:ext cx="10398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defRPr/>
            </a:pPr>
            <a:r>
              <a:rPr lang="en-US" sz="1600" b="1" u="sng" dirty="0">
                <a:latin typeface="+mj-lt"/>
              </a:rPr>
              <a:t>Diabetes</a:t>
            </a:r>
          </a:p>
        </p:txBody>
      </p:sp>
      <p:grpSp>
        <p:nvGrpSpPr>
          <p:cNvPr id="2" name="Group 5"/>
          <p:cNvGrpSpPr>
            <a:grpSpLocks/>
          </p:cNvGrpSpPr>
          <p:nvPr/>
        </p:nvGrpSpPr>
        <p:grpSpPr bwMode="auto">
          <a:xfrm>
            <a:off x="819150" y="1371600"/>
            <a:ext cx="2209800" cy="1981200"/>
            <a:chOff x="516" y="912"/>
            <a:chExt cx="1392" cy="1248"/>
          </a:xfrm>
        </p:grpSpPr>
        <p:grpSp>
          <p:nvGrpSpPr>
            <p:cNvPr id="105879" name="Group 6"/>
            <p:cNvGrpSpPr>
              <a:grpSpLocks noChangeAspect="1"/>
            </p:cNvGrpSpPr>
            <p:nvPr/>
          </p:nvGrpSpPr>
          <p:grpSpPr bwMode="auto">
            <a:xfrm>
              <a:off x="516" y="980"/>
              <a:ext cx="1392" cy="1180"/>
              <a:chOff x="432" y="720"/>
              <a:chExt cx="2160" cy="1632"/>
            </a:xfrm>
          </p:grpSpPr>
          <p:sp>
            <p:nvSpPr>
              <p:cNvPr id="105881" name="AutoShape 7"/>
              <p:cNvSpPr>
                <a:spLocks noChangeAspect="1" noChangeArrowheads="1"/>
              </p:cNvSpPr>
              <p:nvPr/>
            </p:nvSpPr>
            <p:spPr bwMode="auto">
              <a:xfrm>
                <a:off x="432" y="720"/>
                <a:ext cx="2155" cy="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dirty="0">
                  <a:solidFill>
                    <a:srgbClr val="000000"/>
                  </a:solidFill>
                  <a:latin typeface="Garamond" panose="02020404030301010803" pitchFamily="18" charset="0"/>
                </a:endParaRPr>
              </a:p>
            </p:txBody>
          </p:sp>
          <p:sp>
            <p:nvSpPr>
              <p:cNvPr id="105882" name="Rectangle 8"/>
              <p:cNvSpPr>
                <a:spLocks noChangeAspect="1" noChangeArrowheads="1"/>
              </p:cNvSpPr>
              <p:nvPr/>
            </p:nvSpPr>
            <p:spPr bwMode="auto">
              <a:xfrm>
                <a:off x="432" y="720"/>
                <a:ext cx="2160" cy="1632"/>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dirty="0">
                  <a:solidFill>
                    <a:srgbClr val="000000"/>
                  </a:solidFill>
                  <a:latin typeface="Garamond" panose="02020404030301010803" pitchFamily="18" charset="0"/>
                </a:endParaRPr>
              </a:p>
            </p:txBody>
          </p:sp>
          <p:sp>
            <p:nvSpPr>
              <p:cNvPr id="105883" name="Rectangle 9"/>
              <p:cNvSpPr>
                <a:spLocks noChangeAspect="1" noChangeArrowheads="1"/>
              </p:cNvSpPr>
              <p:nvPr/>
            </p:nvSpPr>
            <p:spPr bwMode="auto">
              <a:xfrm>
                <a:off x="459" y="746"/>
                <a:ext cx="2106" cy="1576"/>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dirty="0">
                  <a:solidFill>
                    <a:srgbClr val="000000"/>
                  </a:solidFill>
                  <a:latin typeface="Garamond" panose="02020404030301010803" pitchFamily="18" charset="0"/>
                </a:endParaRPr>
              </a:p>
            </p:txBody>
          </p:sp>
          <p:sp>
            <p:nvSpPr>
              <p:cNvPr id="105884" name="Freeform 10"/>
              <p:cNvSpPr>
                <a:spLocks noChangeAspect="1"/>
              </p:cNvSpPr>
              <p:nvPr/>
            </p:nvSpPr>
            <p:spPr bwMode="auto">
              <a:xfrm>
                <a:off x="1841" y="1685"/>
                <a:ext cx="147" cy="225"/>
              </a:xfrm>
              <a:custGeom>
                <a:avLst/>
                <a:gdLst>
                  <a:gd name="T0" fmla="*/ 5 w 192"/>
                  <a:gd name="T1" fmla="*/ 2 h 312"/>
                  <a:gd name="T2" fmla="*/ 2 w 192"/>
                  <a:gd name="T3" fmla="*/ 3 h 312"/>
                  <a:gd name="T4" fmla="*/ 2 w 192"/>
                  <a:gd name="T5" fmla="*/ 3 h 312"/>
                  <a:gd name="T6" fmla="*/ 2 w 192"/>
                  <a:gd name="T7" fmla="*/ 3 h 312"/>
                  <a:gd name="T8" fmla="*/ 2 w 192"/>
                  <a:gd name="T9" fmla="*/ 3 h 312"/>
                  <a:gd name="T10" fmla="*/ 2 w 192"/>
                  <a:gd name="T11" fmla="*/ 3 h 312"/>
                  <a:gd name="T12" fmla="*/ 2 w 192"/>
                  <a:gd name="T13" fmla="*/ 3 h 312"/>
                  <a:gd name="T14" fmla="*/ 2 w 192"/>
                  <a:gd name="T15" fmla="*/ 3 h 312"/>
                  <a:gd name="T16" fmla="*/ 2 w 192"/>
                  <a:gd name="T17" fmla="*/ 3 h 312"/>
                  <a:gd name="T18" fmla="*/ 2 w 192"/>
                  <a:gd name="T19" fmla="*/ 3 h 312"/>
                  <a:gd name="T20" fmla="*/ 2 w 192"/>
                  <a:gd name="T21" fmla="*/ 3 h 312"/>
                  <a:gd name="T22" fmla="*/ 0 w 192"/>
                  <a:gd name="T23" fmla="*/ 2 h 312"/>
                  <a:gd name="T24" fmla="*/ 0 w 192"/>
                  <a:gd name="T25" fmla="*/ 1 h 312"/>
                  <a:gd name="T26" fmla="*/ 3 w 192"/>
                  <a:gd name="T27" fmla="*/ 0 h 312"/>
                  <a:gd name="T28" fmla="*/ 4 w 192"/>
                  <a:gd name="T29" fmla="*/ 1 h 312"/>
                  <a:gd name="T30" fmla="*/ 5 w 192"/>
                  <a:gd name="T31" fmla="*/ 1 h 312"/>
                  <a:gd name="T32" fmla="*/ 4 w 192"/>
                  <a:gd name="T33" fmla="*/ 2 h 312"/>
                  <a:gd name="T34" fmla="*/ 5 w 192"/>
                  <a:gd name="T35" fmla="*/ 2 h 3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2"/>
                  <a:gd name="T55" fmla="*/ 0 h 312"/>
                  <a:gd name="T56" fmla="*/ 192 w 192"/>
                  <a:gd name="T57" fmla="*/ 312 h 3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2" h="312">
                    <a:moveTo>
                      <a:pt x="192" y="246"/>
                    </a:moveTo>
                    <a:lnTo>
                      <a:pt x="54" y="258"/>
                    </a:lnTo>
                    <a:lnTo>
                      <a:pt x="54" y="270"/>
                    </a:lnTo>
                    <a:lnTo>
                      <a:pt x="66" y="282"/>
                    </a:lnTo>
                    <a:lnTo>
                      <a:pt x="66" y="300"/>
                    </a:lnTo>
                    <a:lnTo>
                      <a:pt x="36" y="312"/>
                    </a:lnTo>
                    <a:lnTo>
                      <a:pt x="48" y="306"/>
                    </a:lnTo>
                    <a:lnTo>
                      <a:pt x="30" y="276"/>
                    </a:lnTo>
                    <a:lnTo>
                      <a:pt x="24" y="306"/>
                    </a:lnTo>
                    <a:lnTo>
                      <a:pt x="12" y="300"/>
                    </a:lnTo>
                    <a:lnTo>
                      <a:pt x="12" y="282"/>
                    </a:lnTo>
                    <a:lnTo>
                      <a:pt x="0" y="210"/>
                    </a:lnTo>
                    <a:lnTo>
                      <a:pt x="0" y="6"/>
                    </a:lnTo>
                    <a:lnTo>
                      <a:pt x="132" y="0"/>
                    </a:lnTo>
                    <a:lnTo>
                      <a:pt x="168" y="132"/>
                    </a:lnTo>
                    <a:lnTo>
                      <a:pt x="192" y="168"/>
                    </a:lnTo>
                    <a:lnTo>
                      <a:pt x="180" y="192"/>
                    </a:lnTo>
                    <a:lnTo>
                      <a:pt x="192" y="246"/>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885" name="Freeform 11"/>
              <p:cNvSpPr>
                <a:spLocks noChangeAspect="1"/>
              </p:cNvSpPr>
              <p:nvPr/>
            </p:nvSpPr>
            <p:spPr bwMode="auto">
              <a:xfrm>
                <a:off x="1841" y="1685"/>
                <a:ext cx="147" cy="225"/>
              </a:xfrm>
              <a:custGeom>
                <a:avLst/>
                <a:gdLst>
                  <a:gd name="T0" fmla="*/ 5 w 192"/>
                  <a:gd name="T1" fmla="*/ 2 h 312"/>
                  <a:gd name="T2" fmla="*/ 2 w 192"/>
                  <a:gd name="T3" fmla="*/ 3 h 312"/>
                  <a:gd name="T4" fmla="*/ 2 w 192"/>
                  <a:gd name="T5" fmla="*/ 3 h 312"/>
                  <a:gd name="T6" fmla="*/ 2 w 192"/>
                  <a:gd name="T7" fmla="*/ 3 h 312"/>
                  <a:gd name="T8" fmla="*/ 2 w 192"/>
                  <a:gd name="T9" fmla="*/ 3 h 312"/>
                  <a:gd name="T10" fmla="*/ 2 w 192"/>
                  <a:gd name="T11" fmla="*/ 3 h 312"/>
                  <a:gd name="T12" fmla="*/ 2 w 192"/>
                  <a:gd name="T13" fmla="*/ 3 h 312"/>
                  <a:gd name="T14" fmla="*/ 2 w 192"/>
                  <a:gd name="T15" fmla="*/ 3 h 312"/>
                  <a:gd name="T16" fmla="*/ 2 w 192"/>
                  <a:gd name="T17" fmla="*/ 3 h 312"/>
                  <a:gd name="T18" fmla="*/ 2 w 192"/>
                  <a:gd name="T19" fmla="*/ 3 h 312"/>
                  <a:gd name="T20" fmla="*/ 2 w 192"/>
                  <a:gd name="T21" fmla="*/ 3 h 312"/>
                  <a:gd name="T22" fmla="*/ 0 w 192"/>
                  <a:gd name="T23" fmla="*/ 2 h 312"/>
                  <a:gd name="T24" fmla="*/ 0 w 192"/>
                  <a:gd name="T25" fmla="*/ 1 h 312"/>
                  <a:gd name="T26" fmla="*/ 3 w 192"/>
                  <a:gd name="T27" fmla="*/ 0 h 312"/>
                  <a:gd name="T28" fmla="*/ 4 w 192"/>
                  <a:gd name="T29" fmla="*/ 1 h 312"/>
                  <a:gd name="T30" fmla="*/ 5 w 192"/>
                  <a:gd name="T31" fmla="*/ 1 h 312"/>
                  <a:gd name="T32" fmla="*/ 4 w 192"/>
                  <a:gd name="T33" fmla="*/ 2 h 312"/>
                  <a:gd name="T34" fmla="*/ 5 w 192"/>
                  <a:gd name="T35" fmla="*/ 2 h 312"/>
                  <a:gd name="T36" fmla="*/ 5 w 192"/>
                  <a:gd name="T37" fmla="*/ 2 h 3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2"/>
                  <a:gd name="T58" fmla="*/ 0 h 312"/>
                  <a:gd name="T59" fmla="*/ 192 w 192"/>
                  <a:gd name="T60" fmla="*/ 312 h 3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2" h="312">
                    <a:moveTo>
                      <a:pt x="192" y="246"/>
                    </a:moveTo>
                    <a:lnTo>
                      <a:pt x="54" y="258"/>
                    </a:lnTo>
                    <a:lnTo>
                      <a:pt x="54" y="270"/>
                    </a:lnTo>
                    <a:lnTo>
                      <a:pt x="66" y="282"/>
                    </a:lnTo>
                    <a:lnTo>
                      <a:pt x="66" y="300"/>
                    </a:lnTo>
                    <a:lnTo>
                      <a:pt x="36" y="312"/>
                    </a:lnTo>
                    <a:lnTo>
                      <a:pt x="48" y="306"/>
                    </a:lnTo>
                    <a:lnTo>
                      <a:pt x="30" y="276"/>
                    </a:lnTo>
                    <a:lnTo>
                      <a:pt x="24" y="306"/>
                    </a:lnTo>
                    <a:lnTo>
                      <a:pt x="12" y="300"/>
                    </a:lnTo>
                    <a:lnTo>
                      <a:pt x="12" y="282"/>
                    </a:lnTo>
                    <a:lnTo>
                      <a:pt x="0" y="210"/>
                    </a:lnTo>
                    <a:lnTo>
                      <a:pt x="0" y="6"/>
                    </a:lnTo>
                    <a:lnTo>
                      <a:pt x="132" y="0"/>
                    </a:lnTo>
                    <a:lnTo>
                      <a:pt x="168" y="132"/>
                    </a:lnTo>
                    <a:lnTo>
                      <a:pt x="192" y="168"/>
                    </a:lnTo>
                    <a:lnTo>
                      <a:pt x="180" y="192"/>
                    </a:lnTo>
                    <a:lnTo>
                      <a:pt x="192" y="246"/>
                    </a:lnTo>
                    <a:lnTo>
                      <a:pt x="192" y="25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886" name="Freeform 12"/>
              <p:cNvSpPr>
                <a:spLocks noChangeAspect="1"/>
              </p:cNvSpPr>
              <p:nvPr/>
            </p:nvSpPr>
            <p:spPr bwMode="auto">
              <a:xfrm>
                <a:off x="496" y="1785"/>
                <a:ext cx="407" cy="338"/>
              </a:xfrm>
              <a:custGeom>
                <a:avLst/>
                <a:gdLst>
                  <a:gd name="T0" fmla="*/ 2 w 534"/>
                  <a:gd name="T1" fmla="*/ 3 h 468"/>
                  <a:gd name="T2" fmla="*/ 2 w 534"/>
                  <a:gd name="T3" fmla="*/ 3 h 468"/>
                  <a:gd name="T4" fmla="*/ 2 w 534"/>
                  <a:gd name="T5" fmla="*/ 4 h 468"/>
                  <a:gd name="T6" fmla="*/ 2 w 534"/>
                  <a:gd name="T7" fmla="*/ 4 h 468"/>
                  <a:gd name="T8" fmla="*/ 2 w 534"/>
                  <a:gd name="T9" fmla="*/ 4 h 468"/>
                  <a:gd name="T10" fmla="*/ 2 w 534"/>
                  <a:gd name="T11" fmla="*/ 4 h 468"/>
                  <a:gd name="T12" fmla="*/ 2 w 534"/>
                  <a:gd name="T13" fmla="*/ 4 h 468"/>
                  <a:gd name="T14" fmla="*/ 2 w 534"/>
                  <a:gd name="T15" fmla="*/ 4 h 468"/>
                  <a:gd name="T16" fmla="*/ 2 w 534"/>
                  <a:gd name="T17" fmla="*/ 5 h 468"/>
                  <a:gd name="T18" fmla="*/ 2 w 534"/>
                  <a:gd name="T19" fmla="*/ 5 h 468"/>
                  <a:gd name="T20" fmla="*/ 0 w 534"/>
                  <a:gd name="T21" fmla="*/ 5 h 468"/>
                  <a:gd name="T22" fmla="*/ 2 w 534"/>
                  <a:gd name="T23" fmla="*/ 5 h 468"/>
                  <a:gd name="T24" fmla="*/ 2 w 534"/>
                  <a:gd name="T25" fmla="*/ 5 h 468"/>
                  <a:gd name="T26" fmla="*/ 2 w 534"/>
                  <a:gd name="T27" fmla="*/ 5 h 468"/>
                  <a:gd name="T28" fmla="*/ 4 w 534"/>
                  <a:gd name="T29" fmla="*/ 4 h 468"/>
                  <a:gd name="T30" fmla="*/ 5 w 534"/>
                  <a:gd name="T31" fmla="*/ 4 h 468"/>
                  <a:gd name="T32" fmla="*/ 5 w 534"/>
                  <a:gd name="T33" fmla="*/ 4 h 468"/>
                  <a:gd name="T34" fmla="*/ 5 w 534"/>
                  <a:gd name="T35" fmla="*/ 4 h 468"/>
                  <a:gd name="T36" fmla="*/ 5 w 534"/>
                  <a:gd name="T37" fmla="*/ 4 h 468"/>
                  <a:gd name="T38" fmla="*/ 5 w 534"/>
                  <a:gd name="T39" fmla="*/ 4 h 468"/>
                  <a:gd name="T40" fmla="*/ 5 w 534"/>
                  <a:gd name="T41" fmla="*/ 4 h 468"/>
                  <a:gd name="T42" fmla="*/ 5 w 534"/>
                  <a:gd name="T43" fmla="*/ 4 h 468"/>
                  <a:gd name="T44" fmla="*/ 5 w 534"/>
                  <a:gd name="T45" fmla="*/ 4 h 468"/>
                  <a:gd name="T46" fmla="*/ 6 w 534"/>
                  <a:gd name="T47" fmla="*/ 4 h 468"/>
                  <a:gd name="T48" fmla="*/ 8 w 534"/>
                  <a:gd name="T49" fmla="*/ 4 h 468"/>
                  <a:gd name="T50" fmla="*/ 8 w 534"/>
                  <a:gd name="T51" fmla="*/ 4 h 468"/>
                  <a:gd name="T52" fmla="*/ 8 w 534"/>
                  <a:gd name="T53" fmla="*/ 4 h 468"/>
                  <a:gd name="T54" fmla="*/ 8 w 534"/>
                  <a:gd name="T55" fmla="*/ 4 h 468"/>
                  <a:gd name="T56" fmla="*/ 9 w 534"/>
                  <a:gd name="T57" fmla="*/ 4 h 468"/>
                  <a:gd name="T58" fmla="*/ 10 w 534"/>
                  <a:gd name="T59" fmla="*/ 4 h 468"/>
                  <a:gd name="T60" fmla="*/ 10 w 534"/>
                  <a:gd name="T61" fmla="*/ 4 h 468"/>
                  <a:gd name="T62" fmla="*/ 11 w 534"/>
                  <a:gd name="T63" fmla="*/ 5 h 468"/>
                  <a:gd name="T64" fmla="*/ 11 w 534"/>
                  <a:gd name="T65" fmla="*/ 5 h 468"/>
                  <a:gd name="T66" fmla="*/ 12 w 534"/>
                  <a:gd name="T67" fmla="*/ 5 h 468"/>
                  <a:gd name="T68" fmla="*/ 11 w 534"/>
                  <a:gd name="T69" fmla="*/ 5 h 468"/>
                  <a:gd name="T70" fmla="*/ 8 w 534"/>
                  <a:gd name="T71" fmla="*/ 4 h 468"/>
                  <a:gd name="T72" fmla="*/ 8 w 534"/>
                  <a:gd name="T73" fmla="*/ 4 h 468"/>
                  <a:gd name="T74" fmla="*/ 8 w 534"/>
                  <a:gd name="T75" fmla="*/ 4 h 468"/>
                  <a:gd name="T76" fmla="*/ 5 w 534"/>
                  <a:gd name="T77" fmla="*/ 1 h 468"/>
                  <a:gd name="T78" fmla="*/ 4 w 534"/>
                  <a:gd name="T79" fmla="*/ 1 h 468"/>
                  <a:gd name="T80" fmla="*/ 2 w 534"/>
                  <a:gd name="T81" fmla="*/ 1 h 468"/>
                  <a:gd name="T82" fmla="*/ 2 w 534"/>
                  <a:gd name="T83" fmla="*/ 1 h 468"/>
                  <a:gd name="T84" fmla="*/ 2 w 534"/>
                  <a:gd name="T85" fmla="*/ 1 h 468"/>
                  <a:gd name="T86" fmla="*/ 2 w 534"/>
                  <a:gd name="T87" fmla="*/ 1 h 468"/>
                  <a:gd name="T88" fmla="*/ 2 w 534"/>
                  <a:gd name="T89" fmla="*/ 1 h 468"/>
                  <a:gd name="T90" fmla="*/ 2 w 534"/>
                  <a:gd name="T91" fmla="*/ 1 h 468"/>
                  <a:gd name="T92" fmla="*/ 2 w 534"/>
                  <a:gd name="T93" fmla="*/ 2 h 468"/>
                  <a:gd name="T94" fmla="*/ 2 w 534"/>
                  <a:gd name="T95" fmla="*/ 2 h 468"/>
                  <a:gd name="T96" fmla="*/ 2 w 534"/>
                  <a:gd name="T97" fmla="*/ 2 h 468"/>
                  <a:gd name="T98" fmla="*/ 2 w 534"/>
                  <a:gd name="T99" fmla="*/ 3 h 4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34"/>
                  <a:gd name="T151" fmla="*/ 0 h 468"/>
                  <a:gd name="T152" fmla="*/ 534 w 534"/>
                  <a:gd name="T153" fmla="*/ 468 h 4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34" h="468">
                    <a:moveTo>
                      <a:pt x="48" y="228"/>
                    </a:moveTo>
                    <a:lnTo>
                      <a:pt x="6" y="264"/>
                    </a:lnTo>
                    <a:lnTo>
                      <a:pt x="18" y="264"/>
                    </a:lnTo>
                    <a:lnTo>
                      <a:pt x="6" y="270"/>
                    </a:lnTo>
                    <a:lnTo>
                      <a:pt x="12" y="282"/>
                    </a:lnTo>
                    <a:lnTo>
                      <a:pt x="30" y="294"/>
                    </a:lnTo>
                    <a:lnTo>
                      <a:pt x="18" y="306"/>
                    </a:lnTo>
                    <a:lnTo>
                      <a:pt x="24" y="324"/>
                    </a:lnTo>
                    <a:lnTo>
                      <a:pt x="36" y="330"/>
                    </a:lnTo>
                    <a:lnTo>
                      <a:pt x="60" y="300"/>
                    </a:lnTo>
                    <a:lnTo>
                      <a:pt x="54" y="348"/>
                    </a:lnTo>
                    <a:lnTo>
                      <a:pt x="42" y="360"/>
                    </a:lnTo>
                    <a:lnTo>
                      <a:pt x="72" y="348"/>
                    </a:lnTo>
                    <a:lnTo>
                      <a:pt x="84" y="378"/>
                    </a:lnTo>
                    <a:lnTo>
                      <a:pt x="96" y="360"/>
                    </a:lnTo>
                    <a:lnTo>
                      <a:pt x="96" y="372"/>
                    </a:lnTo>
                    <a:lnTo>
                      <a:pt x="120" y="360"/>
                    </a:lnTo>
                    <a:lnTo>
                      <a:pt x="96" y="408"/>
                    </a:lnTo>
                    <a:lnTo>
                      <a:pt x="60" y="432"/>
                    </a:lnTo>
                    <a:lnTo>
                      <a:pt x="54" y="450"/>
                    </a:lnTo>
                    <a:lnTo>
                      <a:pt x="30" y="444"/>
                    </a:lnTo>
                    <a:lnTo>
                      <a:pt x="0" y="468"/>
                    </a:lnTo>
                    <a:lnTo>
                      <a:pt x="30" y="450"/>
                    </a:lnTo>
                    <a:lnTo>
                      <a:pt x="60" y="450"/>
                    </a:lnTo>
                    <a:lnTo>
                      <a:pt x="60" y="456"/>
                    </a:lnTo>
                    <a:lnTo>
                      <a:pt x="78" y="444"/>
                    </a:lnTo>
                    <a:lnTo>
                      <a:pt x="72" y="432"/>
                    </a:lnTo>
                    <a:lnTo>
                      <a:pt x="90" y="438"/>
                    </a:lnTo>
                    <a:lnTo>
                      <a:pt x="156" y="390"/>
                    </a:lnTo>
                    <a:lnTo>
                      <a:pt x="168" y="372"/>
                    </a:lnTo>
                    <a:lnTo>
                      <a:pt x="156" y="354"/>
                    </a:lnTo>
                    <a:lnTo>
                      <a:pt x="204" y="306"/>
                    </a:lnTo>
                    <a:lnTo>
                      <a:pt x="216" y="276"/>
                    </a:lnTo>
                    <a:lnTo>
                      <a:pt x="210" y="300"/>
                    </a:lnTo>
                    <a:lnTo>
                      <a:pt x="228" y="294"/>
                    </a:lnTo>
                    <a:lnTo>
                      <a:pt x="216" y="306"/>
                    </a:lnTo>
                    <a:lnTo>
                      <a:pt x="228" y="318"/>
                    </a:lnTo>
                    <a:lnTo>
                      <a:pt x="198" y="318"/>
                    </a:lnTo>
                    <a:lnTo>
                      <a:pt x="192" y="348"/>
                    </a:lnTo>
                    <a:lnTo>
                      <a:pt x="204" y="348"/>
                    </a:lnTo>
                    <a:lnTo>
                      <a:pt x="192" y="366"/>
                    </a:lnTo>
                    <a:lnTo>
                      <a:pt x="210" y="360"/>
                    </a:lnTo>
                    <a:lnTo>
                      <a:pt x="222" y="336"/>
                    </a:lnTo>
                    <a:lnTo>
                      <a:pt x="234" y="342"/>
                    </a:lnTo>
                    <a:lnTo>
                      <a:pt x="246" y="306"/>
                    </a:lnTo>
                    <a:lnTo>
                      <a:pt x="246" y="318"/>
                    </a:lnTo>
                    <a:lnTo>
                      <a:pt x="264" y="306"/>
                    </a:lnTo>
                    <a:lnTo>
                      <a:pt x="258" y="318"/>
                    </a:lnTo>
                    <a:lnTo>
                      <a:pt x="300" y="342"/>
                    </a:lnTo>
                    <a:lnTo>
                      <a:pt x="354" y="342"/>
                    </a:lnTo>
                    <a:lnTo>
                      <a:pt x="360" y="330"/>
                    </a:lnTo>
                    <a:lnTo>
                      <a:pt x="372" y="336"/>
                    </a:lnTo>
                    <a:lnTo>
                      <a:pt x="360" y="348"/>
                    </a:lnTo>
                    <a:lnTo>
                      <a:pt x="378" y="354"/>
                    </a:lnTo>
                    <a:lnTo>
                      <a:pt x="384" y="336"/>
                    </a:lnTo>
                    <a:lnTo>
                      <a:pt x="384" y="360"/>
                    </a:lnTo>
                    <a:lnTo>
                      <a:pt x="408" y="378"/>
                    </a:lnTo>
                    <a:lnTo>
                      <a:pt x="420" y="366"/>
                    </a:lnTo>
                    <a:lnTo>
                      <a:pt x="402" y="354"/>
                    </a:lnTo>
                    <a:lnTo>
                      <a:pt x="432" y="372"/>
                    </a:lnTo>
                    <a:lnTo>
                      <a:pt x="420" y="336"/>
                    </a:lnTo>
                    <a:lnTo>
                      <a:pt x="438" y="366"/>
                    </a:lnTo>
                    <a:lnTo>
                      <a:pt x="462" y="396"/>
                    </a:lnTo>
                    <a:lnTo>
                      <a:pt x="498" y="414"/>
                    </a:lnTo>
                    <a:lnTo>
                      <a:pt x="498" y="438"/>
                    </a:lnTo>
                    <a:lnTo>
                      <a:pt x="510" y="414"/>
                    </a:lnTo>
                    <a:lnTo>
                      <a:pt x="522" y="450"/>
                    </a:lnTo>
                    <a:lnTo>
                      <a:pt x="534" y="444"/>
                    </a:lnTo>
                    <a:lnTo>
                      <a:pt x="528" y="414"/>
                    </a:lnTo>
                    <a:lnTo>
                      <a:pt x="492" y="408"/>
                    </a:lnTo>
                    <a:lnTo>
                      <a:pt x="420" y="330"/>
                    </a:lnTo>
                    <a:lnTo>
                      <a:pt x="396" y="360"/>
                    </a:lnTo>
                    <a:lnTo>
                      <a:pt x="390" y="336"/>
                    </a:lnTo>
                    <a:lnTo>
                      <a:pt x="378" y="336"/>
                    </a:lnTo>
                    <a:lnTo>
                      <a:pt x="366" y="324"/>
                    </a:lnTo>
                    <a:lnTo>
                      <a:pt x="342" y="324"/>
                    </a:lnTo>
                    <a:lnTo>
                      <a:pt x="306" y="48"/>
                    </a:lnTo>
                    <a:lnTo>
                      <a:pt x="204" y="30"/>
                    </a:lnTo>
                    <a:lnTo>
                      <a:pt x="174" y="6"/>
                    </a:lnTo>
                    <a:lnTo>
                      <a:pt x="174" y="18"/>
                    </a:lnTo>
                    <a:lnTo>
                      <a:pt x="162" y="0"/>
                    </a:lnTo>
                    <a:lnTo>
                      <a:pt x="48" y="66"/>
                    </a:lnTo>
                    <a:lnTo>
                      <a:pt x="72" y="114"/>
                    </a:lnTo>
                    <a:lnTo>
                      <a:pt x="96" y="120"/>
                    </a:lnTo>
                    <a:lnTo>
                      <a:pt x="114" y="138"/>
                    </a:lnTo>
                    <a:lnTo>
                      <a:pt x="90" y="126"/>
                    </a:lnTo>
                    <a:lnTo>
                      <a:pt x="96" y="144"/>
                    </a:lnTo>
                    <a:lnTo>
                      <a:pt x="84" y="150"/>
                    </a:lnTo>
                    <a:lnTo>
                      <a:pt x="66" y="144"/>
                    </a:lnTo>
                    <a:lnTo>
                      <a:pt x="72" y="126"/>
                    </a:lnTo>
                    <a:lnTo>
                      <a:pt x="60" y="126"/>
                    </a:lnTo>
                    <a:lnTo>
                      <a:pt x="12" y="138"/>
                    </a:lnTo>
                    <a:lnTo>
                      <a:pt x="36" y="156"/>
                    </a:lnTo>
                    <a:lnTo>
                      <a:pt x="24" y="156"/>
                    </a:lnTo>
                    <a:lnTo>
                      <a:pt x="30" y="174"/>
                    </a:lnTo>
                    <a:lnTo>
                      <a:pt x="66" y="186"/>
                    </a:lnTo>
                    <a:lnTo>
                      <a:pt x="66" y="198"/>
                    </a:lnTo>
                    <a:lnTo>
                      <a:pt x="90" y="186"/>
                    </a:lnTo>
                    <a:lnTo>
                      <a:pt x="84" y="192"/>
                    </a:lnTo>
                    <a:lnTo>
                      <a:pt x="84" y="222"/>
                    </a:lnTo>
                    <a:lnTo>
                      <a:pt x="48" y="228"/>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887" name="Freeform 13"/>
              <p:cNvSpPr>
                <a:spLocks noChangeAspect="1"/>
              </p:cNvSpPr>
              <p:nvPr/>
            </p:nvSpPr>
            <p:spPr bwMode="auto">
              <a:xfrm>
                <a:off x="496" y="1785"/>
                <a:ext cx="407" cy="338"/>
              </a:xfrm>
              <a:custGeom>
                <a:avLst/>
                <a:gdLst>
                  <a:gd name="T0" fmla="*/ 2 w 534"/>
                  <a:gd name="T1" fmla="*/ 3 h 468"/>
                  <a:gd name="T2" fmla="*/ 2 w 534"/>
                  <a:gd name="T3" fmla="*/ 3 h 468"/>
                  <a:gd name="T4" fmla="*/ 2 w 534"/>
                  <a:gd name="T5" fmla="*/ 4 h 468"/>
                  <a:gd name="T6" fmla="*/ 2 w 534"/>
                  <a:gd name="T7" fmla="*/ 4 h 468"/>
                  <a:gd name="T8" fmla="*/ 2 w 534"/>
                  <a:gd name="T9" fmla="*/ 4 h 468"/>
                  <a:gd name="T10" fmla="*/ 2 w 534"/>
                  <a:gd name="T11" fmla="*/ 4 h 468"/>
                  <a:gd name="T12" fmla="*/ 2 w 534"/>
                  <a:gd name="T13" fmla="*/ 4 h 468"/>
                  <a:gd name="T14" fmla="*/ 2 w 534"/>
                  <a:gd name="T15" fmla="*/ 4 h 468"/>
                  <a:gd name="T16" fmla="*/ 2 w 534"/>
                  <a:gd name="T17" fmla="*/ 5 h 468"/>
                  <a:gd name="T18" fmla="*/ 2 w 534"/>
                  <a:gd name="T19" fmla="*/ 5 h 468"/>
                  <a:gd name="T20" fmla="*/ 0 w 534"/>
                  <a:gd name="T21" fmla="*/ 5 h 468"/>
                  <a:gd name="T22" fmla="*/ 2 w 534"/>
                  <a:gd name="T23" fmla="*/ 5 h 468"/>
                  <a:gd name="T24" fmla="*/ 2 w 534"/>
                  <a:gd name="T25" fmla="*/ 5 h 468"/>
                  <a:gd name="T26" fmla="*/ 2 w 534"/>
                  <a:gd name="T27" fmla="*/ 5 h 468"/>
                  <a:gd name="T28" fmla="*/ 4 w 534"/>
                  <a:gd name="T29" fmla="*/ 4 h 468"/>
                  <a:gd name="T30" fmla="*/ 5 w 534"/>
                  <a:gd name="T31" fmla="*/ 4 h 468"/>
                  <a:gd name="T32" fmla="*/ 5 w 534"/>
                  <a:gd name="T33" fmla="*/ 4 h 468"/>
                  <a:gd name="T34" fmla="*/ 5 w 534"/>
                  <a:gd name="T35" fmla="*/ 4 h 468"/>
                  <a:gd name="T36" fmla="*/ 5 w 534"/>
                  <a:gd name="T37" fmla="*/ 4 h 468"/>
                  <a:gd name="T38" fmla="*/ 5 w 534"/>
                  <a:gd name="T39" fmla="*/ 4 h 468"/>
                  <a:gd name="T40" fmla="*/ 5 w 534"/>
                  <a:gd name="T41" fmla="*/ 4 h 468"/>
                  <a:gd name="T42" fmla="*/ 5 w 534"/>
                  <a:gd name="T43" fmla="*/ 4 h 468"/>
                  <a:gd name="T44" fmla="*/ 5 w 534"/>
                  <a:gd name="T45" fmla="*/ 4 h 468"/>
                  <a:gd name="T46" fmla="*/ 6 w 534"/>
                  <a:gd name="T47" fmla="*/ 4 h 468"/>
                  <a:gd name="T48" fmla="*/ 8 w 534"/>
                  <a:gd name="T49" fmla="*/ 4 h 468"/>
                  <a:gd name="T50" fmla="*/ 8 w 534"/>
                  <a:gd name="T51" fmla="*/ 4 h 468"/>
                  <a:gd name="T52" fmla="*/ 8 w 534"/>
                  <a:gd name="T53" fmla="*/ 4 h 468"/>
                  <a:gd name="T54" fmla="*/ 8 w 534"/>
                  <a:gd name="T55" fmla="*/ 4 h 468"/>
                  <a:gd name="T56" fmla="*/ 9 w 534"/>
                  <a:gd name="T57" fmla="*/ 4 h 468"/>
                  <a:gd name="T58" fmla="*/ 10 w 534"/>
                  <a:gd name="T59" fmla="*/ 4 h 468"/>
                  <a:gd name="T60" fmla="*/ 10 w 534"/>
                  <a:gd name="T61" fmla="*/ 4 h 468"/>
                  <a:gd name="T62" fmla="*/ 11 w 534"/>
                  <a:gd name="T63" fmla="*/ 5 h 468"/>
                  <a:gd name="T64" fmla="*/ 11 w 534"/>
                  <a:gd name="T65" fmla="*/ 5 h 468"/>
                  <a:gd name="T66" fmla="*/ 12 w 534"/>
                  <a:gd name="T67" fmla="*/ 5 h 468"/>
                  <a:gd name="T68" fmla="*/ 11 w 534"/>
                  <a:gd name="T69" fmla="*/ 5 h 468"/>
                  <a:gd name="T70" fmla="*/ 8 w 534"/>
                  <a:gd name="T71" fmla="*/ 4 h 468"/>
                  <a:gd name="T72" fmla="*/ 8 w 534"/>
                  <a:gd name="T73" fmla="*/ 4 h 468"/>
                  <a:gd name="T74" fmla="*/ 8 w 534"/>
                  <a:gd name="T75" fmla="*/ 4 h 468"/>
                  <a:gd name="T76" fmla="*/ 5 w 534"/>
                  <a:gd name="T77" fmla="*/ 1 h 468"/>
                  <a:gd name="T78" fmla="*/ 4 w 534"/>
                  <a:gd name="T79" fmla="*/ 1 h 468"/>
                  <a:gd name="T80" fmla="*/ 2 w 534"/>
                  <a:gd name="T81" fmla="*/ 1 h 468"/>
                  <a:gd name="T82" fmla="*/ 2 w 534"/>
                  <a:gd name="T83" fmla="*/ 1 h 468"/>
                  <a:gd name="T84" fmla="*/ 2 w 534"/>
                  <a:gd name="T85" fmla="*/ 1 h 468"/>
                  <a:gd name="T86" fmla="*/ 2 w 534"/>
                  <a:gd name="T87" fmla="*/ 1 h 468"/>
                  <a:gd name="T88" fmla="*/ 2 w 534"/>
                  <a:gd name="T89" fmla="*/ 1 h 468"/>
                  <a:gd name="T90" fmla="*/ 2 w 534"/>
                  <a:gd name="T91" fmla="*/ 1 h 468"/>
                  <a:gd name="T92" fmla="*/ 2 w 534"/>
                  <a:gd name="T93" fmla="*/ 2 h 468"/>
                  <a:gd name="T94" fmla="*/ 2 w 534"/>
                  <a:gd name="T95" fmla="*/ 2 h 468"/>
                  <a:gd name="T96" fmla="*/ 2 w 534"/>
                  <a:gd name="T97" fmla="*/ 2 h 468"/>
                  <a:gd name="T98" fmla="*/ 2 w 534"/>
                  <a:gd name="T99" fmla="*/ 3 h 468"/>
                  <a:gd name="T100" fmla="*/ 2 w 534"/>
                  <a:gd name="T101" fmla="*/ 3 h 46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34"/>
                  <a:gd name="T154" fmla="*/ 0 h 468"/>
                  <a:gd name="T155" fmla="*/ 534 w 534"/>
                  <a:gd name="T156" fmla="*/ 468 h 46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34" h="468">
                    <a:moveTo>
                      <a:pt x="48" y="228"/>
                    </a:moveTo>
                    <a:lnTo>
                      <a:pt x="6" y="264"/>
                    </a:lnTo>
                    <a:lnTo>
                      <a:pt x="18" y="264"/>
                    </a:lnTo>
                    <a:lnTo>
                      <a:pt x="6" y="270"/>
                    </a:lnTo>
                    <a:lnTo>
                      <a:pt x="12" y="282"/>
                    </a:lnTo>
                    <a:lnTo>
                      <a:pt x="30" y="294"/>
                    </a:lnTo>
                    <a:lnTo>
                      <a:pt x="18" y="306"/>
                    </a:lnTo>
                    <a:lnTo>
                      <a:pt x="24" y="324"/>
                    </a:lnTo>
                    <a:lnTo>
                      <a:pt x="36" y="330"/>
                    </a:lnTo>
                    <a:lnTo>
                      <a:pt x="60" y="300"/>
                    </a:lnTo>
                    <a:lnTo>
                      <a:pt x="54" y="348"/>
                    </a:lnTo>
                    <a:lnTo>
                      <a:pt x="42" y="360"/>
                    </a:lnTo>
                    <a:lnTo>
                      <a:pt x="72" y="348"/>
                    </a:lnTo>
                    <a:lnTo>
                      <a:pt x="84" y="378"/>
                    </a:lnTo>
                    <a:lnTo>
                      <a:pt x="96" y="360"/>
                    </a:lnTo>
                    <a:lnTo>
                      <a:pt x="96" y="372"/>
                    </a:lnTo>
                    <a:lnTo>
                      <a:pt x="120" y="360"/>
                    </a:lnTo>
                    <a:lnTo>
                      <a:pt x="96" y="408"/>
                    </a:lnTo>
                    <a:lnTo>
                      <a:pt x="60" y="432"/>
                    </a:lnTo>
                    <a:lnTo>
                      <a:pt x="54" y="450"/>
                    </a:lnTo>
                    <a:lnTo>
                      <a:pt x="30" y="444"/>
                    </a:lnTo>
                    <a:lnTo>
                      <a:pt x="0" y="468"/>
                    </a:lnTo>
                    <a:lnTo>
                      <a:pt x="30" y="450"/>
                    </a:lnTo>
                    <a:lnTo>
                      <a:pt x="60" y="450"/>
                    </a:lnTo>
                    <a:lnTo>
                      <a:pt x="60" y="456"/>
                    </a:lnTo>
                    <a:lnTo>
                      <a:pt x="78" y="444"/>
                    </a:lnTo>
                    <a:lnTo>
                      <a:pt x="72" y="432"/>
                    </a:lnTo>
                    <a:lnTo>
                      <a:pt x="90" y="438"/>
                    </a:lnTo>
                    <a:lnTo>
                      <a:pt x="156" y="390"/>
                    </a:lnTo>
                    <a:lnTo>
                      <a:pt x="168" y="372"/>
                    </a:lnTo>
                    <a:lnTo>
                      <a:pt x="156" y="354"/>
                    </a:lnTo>
                    <a:lnTo>
                      <a:pt x="204" y="306"/>
                    </a:lnTo>
                    <a:lnTo>
                      <a:pt x="216" y="276"/>
                    </a:lnTo>
                    <a:lnTo>
                      <a:pt x="210" y="300"/>
                    </a:lnTo>
                    <a:lnTo>
                      <a:pt x="228" y="294"/>
                    </a:lnTo>
                    <a:lnTo>
                      <a:pt x="216" y="306"/>
                    </a:lnTo>
                    <a:lnTo>
                      <a:pt x="228" y="318"/>
                    </a:lnTo>
                    <a:lnTo>
                      <a:pt x="198" y="318"/>
                    </a:lnTo>
                    <a:lnTo>
                      <a:pt x="192" y="348"/>
                    </a:lnTo>
                    <a:lnTo>
                      <a:pt x="204" y="348"/>
                    </a:lnTo>
                    <a:lnTo>
                      <a:pt x="192" y="366"/>
                    </a:lnTo>
                    <a:lnTo>
                      <a:pt x="210" y="360"/>
                    </a:lnTo>
                    <a:lnTo>
                      <a:pt x="222" y="336"/>
                    </a:lnTo>
                    <a:lnTo>
                      <a:pt x="234" y="342"/>
                    </a:lnTo>
                    <a:lnTo>
                      <a:pt x="246" y="306"/>
                    </a:lnTo>
                    <a:lnTo>
                      <a:pt x="246" y="318"/>
                    </a:lnTo>
                    <a:lnTo>
                      <a:pt x="264" y="306"/>
                    </a:lnTo>
                    <a:lnTo>
                      <a:pt x="258" y="318"/>
                    </a:lnTo>
                    <a:lnTo>
                      <a:pt x="300" y="342"/>
                    </a:lnTo>
                    <a:lnTo>
                      <a:pt x="354" y="342"/>
                    </a:lnTo>
                    <a:lnTo>
                      <a:pt x="360" y="330"/>
                    </a:lnTo>
                    <a:lnTo>
                      <a:pt x="372" y="336"/>
                    </a:lnTo>
                    <a:lnTo>
                      <a:pt x="360" y="348"/>
                    </a:lnTo>
                    <a:lnTo>
                      <a:pt x="378" y="354"/>
                    </a:lnTo>
                    <a:lnTo>
                      <a:pt x="384" y="336"/>
                    </a:lnTo>
                    <a:lnTo>
                      <a:pt x="384" y="360"/>
                    </a:lnTo>
                    <a:lnTo>
                      <a:pt x="408" y="378"/>
                    </a:lnTo>
                    <a:lnTo>
                      <a:pt x="420" y="366"/>
                    </a:lnTo>
                    <a:lnTo>
                      <a:pt x="402" y="354"/>
                    </a:lnTo>
                    <a:lnTo>
                      <a:pt x="432" y="372"/>
                    </a:lnTo>
                    <a:lnTo>
                      <a:pt x="420" y="336"/>
                    </a:lnTo>
                    <a:lnTo>
                      <a:pt x="438" y="366"/>
                    </a:lnTo>
                    <a:lnTo>
                      <a:pt x="462" y="396"/>
                    </a:lnTo>
                    <a:lnTo>
                      <a:pt x="498" y="414"/>
                    </a:lnTo>
                    <a:lnTo>
                      <a:pt x="498" y="438"/>
                    </a:lnTo>
                    <a:lnTo>
                      <a:pt x="510" y="414"/>
                    </a:lnTo>
                    <a:lnTo>
                      <a:pt x="522" y="450"/>
                    </a:lnTo>
                    <a:lnTo>
                      <a:pt x="534" y="444"/>
                    </a:lnTo>
                    <a:lnTo>
                      <a:pt x="528" y="414"/>
                    </a:lnTo>
                    <a:lnTo>
                      <a:pt x="492" y="408"/>
                    </a:lnTo>
                    <a:lnTo>
                      <a:pt x="420" y="330"/>
                    </a:lnTo>
                    <a:lnTo>
                      <a:pt x="396" y="360"/>
                    </a:lnTo>
                    <a:lnTo>
                      <a:pt x="390" y="336"/>
                    </a:lnTo>
                    <a:lnTo>
                      <a:pt x="378" y="336"/>
                    </a:lnTo>
                    <a:lnTo>
                      <a:pt x="366" y="324"/>
                    </a:lnTo>
                    <a:lnTo>
                      <a:pt x="342" y="324"/>
                    </a:lnTo>
                    <a:lnTo>
                      <a:pt x="306" y="48"/>
                    </a:lnTo>
                    <a:lnTo>
                      <a:pt x="204" y="30"/>
                    </a:lnTo>
                    <a:lnTo>
                      <a:pt x="174" y="6"/>
                    </a:lnTo>
                    <a:lnTo>
                      <a:pt x="174" y="18"/>
                    </a:lnTo>
                    <a:lnTo>
                      <a:pt x="162" y="0"/>
                    </a:lnTo>
                    <a:lnTo>
                      <a:pt x="48" y="66"/>
                    </a:lnTo>
                    <a:lnTo>
                      <a:pt x="72" y="114"/>
                    </a:lnTo>
                    <a:lnTo>
                      <a:pt x="96" y="120"/>
                    </a:lnTo>
                    <a:lnTo>
                      <a:pt x="114" y="138"/>
                    </a:lnTo>
                    <a:lnTo>
                      <a:pt x="90" y="126"/>
                    </a:lnTo>
                    <a:lnTo>
                      <a:pt x="96" y="144"/>
                    </a:lnTo>
                    <a:lnTo>
                      <a:pt x="84" y="150"/>
                    </a:lnTo>
                    <a:lnTo>
                      <a:pt x="66" y="144"/>
                    </a:lnTo>
                    <a:lnTo>
                      <a:pt x="72" y="126"/>
                    </a:lnTo>
                    <a:lnTo>
                      <a:pt x="60" y="126"/>
                    </a:lnTo>
                    <a:lnTo>
                      <a:pt x="12" y="138"/>
                    </a:lnTo>
                    <a:lnTo>
                      <a:pt x="36" y="156"/>
                    </a:lnTo>
                    <a:lnTo>
                      <a:pt x="24" y="156"/>
                    </a:lnTo>
                    <a:lnTo>
                      <a:pt x="30" y="174"/>
                    </a:lnTo>
                    <a:lnTo>
                      <a:pt x="66" y="186"/>
                    </a:lnTo>
                    <a:lnTo>
                      <a:pt x="66" y="198"/>
                    </a:lnTo>
                    <a:lnTo>
                      <a:pt x="90" y="186"/>
                    </a:lnTo>
                    <a:lnTo>
                      <a:pt x="84" y="192"/>
                    </a:lnTo>
                    <a:lnTo>
                      <a:pt x="84" y="222"/>
                    </a:lnTo>
                    <a:lnTo>
                      <a:pt x="48" y="228"/>
                    </a:lnTo>
                    <a:lnTo>
                      <a:pt x="48" y="2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888" name="Freeform 14"/>
              <p:cNvSpPr>
                <a:spLocks noChangeAspect="1"/>
              </p:cNvSpPr>
              <p:nvPr/>
            </p:nvSpPr>
            <p:spPr bwMode="auto">
              <a:xfrm>
                <a:off x="761" y="1547"/>
                <a:ext cx="266" cy="290"/>
              </a:xfrm>
              <a:custGeom>
                <a:avLst/>
                <a:gdLst>
                  <a:gd name="T0" fmla="*/ 6 w 348"/>
                  <a:gd name="T1" fmla="*/ 4 h 402"/>
                  <a:gd name="T2" fmla="*/ 4 w 348"/>
                  <a:gd name="T3" fmla="*/ 4 h 402"/>
                  <a:gd name="T4" fmla="*/ 0 w 348"/>
                  <a:gd name="T5" fmla="*/ 3 h 402"/>
                  <a:gd name="T6" fmla="*/ 2 w 348"/>
                  <a:gd name="T7" fmla="*/ 3 h 402"/>
                  <a:gd name="T8" fmla="*/ 2 w 348"/>
                  <a:gd name="T9" fmla="*/ 3 h 402"/>
                  <a:gd name="T10" fmla="*/ 2 w 348"/>
                  <a:gd name="T11" fmla="*/ 3 h 402"/>
                  <a:gd name="T12" fmla="*/ 2 w 348"/>
                  <a:gd name="T13" fmla="*/ 2 h 402"/>
                  <a:gd name="T14" fmla="*/ 2 w 348"/>
                  <a:gd name="T15" fmla="*/ 2 h 402"/>
                  <a:gd name="T16" fmla="*/ 2 w 348"/>
                  <a:gd name="T17" fmla="*/ 2 h 402"/>
                  <a:gd name="T18" fmla="*/ 2 w 348"/>
                  <a:gd name="T19" fmla="*/ 1 h 402"/>
                  <a:gd name="T20" fmla="*/ 2 w 348"/>
                  <a:gd name="T21" fmla="*/ 1 h 402"/>
                  <a:gd name="T22" fmla="*/ 2 w 348"/>
                  <a:gd name="T23" fmla="*/ 1 h 402"/>
                  <a:gd name="T24" fmla="*/ 2 w 348"/>
                  <a:gd name="T25" fmla="*/ 1 h 402"/>
                  <a:gd name="T26" fmla="*/ 2 w 348"/>
                  <a:gd name="T27" fmla="*/ 1 h 402"/>
                  <a:gd name="T28" fmla="*/ 2 w 348"/>
                  <a:gd name="T29" fmla="*/ 1 h 402"/>
                  <a:gd name="T30" fmla="*/ 2 w 348"/>
                  <a:gd name="T31" fmla="*/ 0 h 402"/>
                  <a:gd name="T32" fmla="*/ 8 w 348"/>
                  <a:gd name="T33" fmla="*/ 1 h 402"/>
                  <a:gd name="T34" fmla="*/ 7 w 348"/>
                  <a:gd name="T35" fmla="*/ 3 h 402"/>
                  <a:gd name="T36" fmla="*/ 6 w 348"/>
                  <a:gd name="T37" fmla="*/ 4 h 4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8"/>
                  <a:gd name="T58" fmla="*/ 0 h 402"/>
                  <a:gd name="T59" fmla="*/ 348 w 348"/>
                  <a:gd name="T60" fmla="*/ 402 h 4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8" h="402">
                    <a:moveTo>
                      <a:pt x="294" y="402"/>
                    </a:moveTo>
                    <a:lnTo>
                      <a:pt x="186" y="384"/>
                    </a:lnTo>
                    <a:lnTo>
                      <a:pt x="0" y="276"/>
                    </a:lnTo>
                    <a:lnTo>
                      <a:pt x="6" y="264"/>
                    </a:lnTo>
                    <a:lnTo>
                      <a:pt x="12" y="264"/>
                    </a:lnTo>
                    <a:lnTo>
                      <a:pt x="24" y="258"/>
                    </a:lnTo>
                    <a:lnTo>
                      <a:pt x="18" y="228"/>
                    </a:lnTo>
                    <a:lnTo>
                      <a:pt x="30" y="210"/>
                    </a:lnTo>
                    <a:lnTo>
                      <a:pt x="36" y="186"/>
                    </a:lnTo>
                    <a:lnTo>
                      <a:pt x="60" y="174"/>
                    </a:lnTo>
                    <a:lnTo>
                      <a:pt x="42" y="120"/>
                    </a:lnTo>
                    <a:lnTo>
                      <a:pt x="42" y="114"/>
                    </a:lnTo>
                    <a:lnTo>
                      <a:pt x="48" y="54"/>
                    </a:lnTo>
                    <a:lnTo>
                      <a:pt x="60" y="48"/>
                    </a:lnTo>
                    <a:lnTo>
                      <a:pt x="78" y="60"/>
                    </a:lnTo>
                    <a:lnTo>
                      <a:pt x="96" y="0"/>
                    </a:lnTo>
                    <a:lnTo>
                      <a:pt x="348" y="42"/>
                    </a:lnTo>
                    <a:lnTo>
                      <a:pt x="306" y="330"/>
                    </a:lnTo>
                    <a:lnTo>
                      <a:pt x="294" y="402"/>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889" name="Freeform 15"/>
              <p:cNvSpPr>
                <a:spLocks noChangeAspect="1"/>
              </p:cNvSpPr>
              <p:nvPr/>
            </p:nvSpPr>
            <p:spPr bwMode="auto">
              <a:xfrm>
                <a:off x="761" y="1547"/>
                <a:ext cx="266" cy="294"/>
              </a:xfrm>
              <a:custGeom>
                <a:avLst/>
                <a:gdLst>
                  <a:gd name="T0" fmla="*/ 6 w 348"/>
                  <a:gd name="T1" fmla="*/ 4 h 408"/>
                  <a:gd name="T2" fmla="*/ 4 w 348"/>
                  <a:gd name="T3" fmla="*/ 4 h 408"/>
                  <a:gd name="T4" fmla="*/ 0 w 348"/>
                  <a:gd name="T5" fmla="*/ 3 h 408"/>
                  <a:gd name="T6" fmla="*/ 2 w 348"/>
                  <a:gd name="T7" fmla="*/ 3 h 408"/>
                  <a:gd name="T8" fmla="*/ 2 w 348"/>
                  <a:gd name="T9" fmla="*/ 3 h 408"/>
                  <a:gd name="T10" fmla="*/ 2 w 348"/>
                  <a:gd name="T11" fmla="*/ 3 h 408"/>
                  <a:gd name="T12" fmla="*/ 2 w 348"/>
                  <a:gd name="T13" fmla="*/ 2 h 408"/>
                  <a:gd name="T14" fmla="*/ 2 w 348"/>
                  <a:gd name="T15" fmla="*/ 2 h 408"/>
                  <a:gd name="T16" fmla="*/ 2 w 348"/>
                  <a:gd name="T17" fmla="*/ 2 h 408"/>
                  <a:gd name="T18" fmla="*/ 2 w 348"/>
                  <a:gd name="T19" fmla="*/ 1 h 408"/>
                  <a:gd name="T20" fmla="*/ 2 w 348"/>
                  <a:gd name="T21" fmla="*/ 1 h 408"/>
                  <a:gd name="T22" fmla="*/ 2 w 348"/>
                  <a:gd name="T23" fmla="*/ 1 h 408"/>
                  <a:gd name="T24" fmla="*/ 2 w 348"/>
                  <a:gd name="T25" fmla="*/ 1 h 408"/>
                  <a:gd name="T26" fmla="*/ 2 w 348"/>
                  <a:gd name="T27" fmla="*/ 1 h 408"/>
                  <a:gd name="T28" fmla="*/ 2 w 348"/>
                  <a:gd name="T29" fmla="*/ 1 h 408"/>
                  <a:gd name="T30" fmla="*/ 2 w 348"/>
                  <a:gd name="T31" fmla="*/ 0 h 408"/>
                  <a:gd name="T32" fmla="*/ 8 w 348"/>
                  <a:gd name="T33" fmla="*/ 1 h 408"/>
                  <a:gd name="T34" fmla="*/ 7 w 348"/>
                  <a:gd name="T35" fmla="*/ 3 h 408"/>
                  <a:gd name="T36" fmla="*/ 6 w 348"/>
                  <a:gd name="T37" fmla="*/ 4 h 408"/>
                  <a:gd name="T38" fmla="*/ 6 w 348"/>
                  <a:gd name="T39" fmla="*/ 4 h 4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8"/>
                  <a:gd name="T61" fmla="*/ 0 h 408"/>
                  <a:gd name="T62" fmla="*/ 348 w 348"/>
                  <a:gd name="T63" fmla="*/ 408 h 4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8" h="408">
                    <a:moveTo>
                      <a:pt x="294" y="402"/>
                    </a:moveTo>
                    <a:lnTo>
                      <a:pt x="186" y="384"/>
                    </a:lnTo>
                    <a:lnTo>
                      <a:pt x="0" y="276"/>
                    </a:lnTo>
                    <a:lnTo>
                      <a:pt x="6" y="264"/>
                    </a:lnTo>
                    <a:lnTo>
                      <a:pt x="12" y="264"/>
                    </a:lnTo>
                    <a:lnTo>
                      <a:pt x="24" y="258"/>
                    </a:lnTo>
                    <a:lnTo>
                      <a:pt x="18" y="228"/>
                    </a:lnTo>
                    <a:lnTo>
                      <a:pt x="30" y="210"/>
                    </a:lnTo>
                    <a:lnTo>
                      <a:pt x="36" y="186"/>
                    </a:lnTo>
                    <a:lnTo>
                      <a:pt x="60" y="174"/>
                    </a:lnTo>
                    <a:lnTo>
                      <a:pt x="42" y="120"/>
                    </a:lnTo>
                    <a:lnTo>
                      <a:pt x="42" y="114"/>
                    </a:lnTo>
                    <a:lnTo>
                      <a:pt x="48" y="54"/>
                    </a:lnTo>
                    <a:lnTo>
                      <a:pt x="60" y="48"/>
                    </a:lnTo>
                    <a:lnTo>
                      <a:pt x="78" y="60"/>
                    </a:lnTo>
                    <a:lnTo>
                      <a:pt x="96" y="0"/>
                    </a:lnTo>
                    <a:lnTo>
                      <a:pt x="348" y="42"/>
                    </a:lnTo>
                    <a:lnTo>
                      <a:pt x="306" y="330"/>
                    </a:lnTo>
                    <a:lnTo>
                      <a:pt x="294" y="402"/>
                    </a:lnTo>
                    <a:lnTo>
                      <a:pt x="294" y="40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890" name="Freeform 16"/>
              <p:cNvSpPr>
                <a:spLocks noChangeAspect="1"/>
              </p:cNvSpPr>
              <p:nvPr/>
            </p:nvSpPr>
            <p:spPr bwMode="auto">
              <a:xfrm>
                <a:off x="1585" y="1629"/>
                <a:ext cx="197" cy="165"/>
              </a:xfrm>
              <a:custGeom>
                <a:avLst/>
                <a:gdLst>
                  <a:gd name="T0" fmla="*/ 4 w 258"/>
                  <a:gd name="T1" fmla="*/ 3 h 228"/>
                  <a:gd name="T2" fmla="*/ 2 w 258"/>
                  <a:gd name="T3" fmla="*/ 3 h 228"/>
                  <a:gd name="T4" fmla="*/ 2 w 258"/>
                  <a:gd name="T5" fmla="*/ 2 h 228"/>
                  <a:gd name="T6" fmla="*/ 2 w 258"/>
                  <a:gd name="T7" fmla="*/ 2 h 228"/>
                  <a:gd name="T8" fmla="*/ 2 w 258"/>
                  <a:gd name="T9" fmla="*/ 1 h 228"/>
                  <a:gd name="T10" fmla="*/ 0 w 258"/>
                  <a:gd name="T11" fmla="*/ 1 h 228"/>
                  <a:gd name="T12" fmla="*/ 5 w 258"/>
                  <a:gd name="T13" fmla="*/ 0 h 228"/>
                  <a:gd name="T14" fmla="*/ 5 w 258"/>
                  <a:gd name="T15" fmla="*/ 1 h 228"/>
                  <a:gd name="T16" fmla="*/ 5 w 258"/>
                  <a:gd name="T17" fmla="*/ 1 h 228"/>
                  <a:gd name="T18" fmla="*/ 6 w 258"/>
                  <a:gd name="T19" fmla="*/ 1 h 228"/>
                  <a:gd name="T20" fmla="*/ 5 w 258"/>
                  <a:gd name="T21" fmla="*/ 1 h 228"/>
                  <a:gd name="T22" fmla="*/ 5 w 258"/>
                  <a:gd name="T23" fmla="*/ 1 h 228"/>
                  <a:gd name="T24" fmla="*/ 5 w 258"/>
                  <a:gd name="T25" fmla="*/ 1 h 228"/>
                  <a:gd name="T26" fmla="*/ 5 w 258"/>
                  <a:gd name="T27" fmla="*/ 1 h 228"/>
                  <a:gd name="T28" fmla="*/ 5 w 258"/>
                  <a:gd name="T29" fmla="*/ 1 h 228"/>
                  <a:gd name="T30" fmla="*/ 5 w 258"/>
                  <a:gd name="T31" fmla="*/ 1 h 228"/>
                  <a:gd name="T32" fmla="*/ 5 w 258"/>
                  <a:gd name="T33" fmla="*/ 1 h 228"/>
                  <a:gd name="T34" fmla="*/ 4 w 258"/>
                  <a:gd name="T35" fmla="*/ 2 h 228"/>
                  <a:gd name="T36" fmla="*/ 5 w 258"/>
                  <a:gd name="T37" fmla="*/ 2 h 228"/>
                  <a:gd name="T38" fmla="*/ 4 w 258"/>
                  <a:gd name="T39" fmla="*/ 2 h 228"/>
                  <a:gd name="T40" fmla="*/ 4 w 258"/>
                  <a:gd name="T41" fmla="*/ 2 h 228"/>
                  <a:gd name="T42" fmla="*/ 5 w 258"/>
                  <a:gd name="T43" fmla="*/ 2 h 228"/>
                  <a:gd name="T44" fmla="*/ 4 w 258"/>
                  <a:gd name="T45" fmla="*/ 3 h 228"/>
                  <a:gd name="T46" fmla="*/ 5 w 258"/>
                  <a:gd name="T47" fmla="*/ 3 h 228"/>
                  <a:gd name="T48" fmla="*/ 4 w 258"/>
                  <a:gd name="T49" fmla="*/ 3 h 228"/>
                  <a:gd name="T50" fmla="*/ 4 w 258"/>
                  <a:gd name="T51" fmla="*/ 3 h 2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58"/>
                  <a:gd name="T79" fmla="*/ 0 h 228"/>
                  <a:gd name="T80" fmla="*/ 258 w 258"/>
                  <a:gd name="T81" fmla="*/ 228 h 2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58" h="228">
                    <a:moveTo>
                      <a:pt x="186" y="228"/>
                    </a:moveTo>
                    <a:lnTo>
                      <a:pt x="30" y="228"/>
                    </a:lnTo>
                    <a:lnTo>
                      <a:pt x="30" y="192"/>
                    </a:lnTo>
                    <a:lnTo>
                      <a:pt x="6" y="186"/>
                    </a:lnTo>
                    <a:lnTo>
                      <a:pt x="12" y="78"/>
                    </a:lnTo>
                    <a:lnTo>
                      <a:pt x="0" y="6"/>
                    </a:lnTo>
                    <a:lnTo>
                      <a:pt x="228" y="0"/>
                    </a:lnTo>
                    <a:lnTo>
                      <a:pt x="234" y="12"/>
                    </a:lnTo>
                    <a:lnTo>
                      <a:pt x="216" y="30"/>
                    </a:lnTo>
                    <a:lnTo>
                      <a:pt x="258" y="30"/>
                    </a:lnTo>
                    <a:lnTo>
                      <a:pt x="240" y="48"/>
                    </a:lnTo>
                    <a:lnTo>
                      <a:pt x="246" y="60"/>
                    </a:lnTo>
                    <a:lnTo>
                      <a:pt x="228" y="66"/>
                    </a:lnTo>
                    <a:lnTo>
                      <a:pt x="240" y="84"/>
                    </a:lnTo>
                    <a:lnTo>
                      <a:pt x="228" y="96"/>
                    </a:lnTo>
                    <a:lnTo>
                      <a:pt x="216" y="108"/>
                    </a:lnTo>
                    <a:lnTo>
                      <a:pt x="216" y="132"/>
                    </a:lnTo>
                    <a:lnTo>
                      <a:pt x="186" y="162"/>
                    </a:lnTo>
                    <a:lnTo>
                      <a:pt x="192" y="180"/>
                    </a:lnTo>
                    <a:lnTo>
                      <a:pt x="180" y="180"/>
                    </a:lnTo>
                    <a:lnTo>
                      <a:pt x="180" y="198"/>
                    </a:lnTo>
                    <a:lnTo>
                      <a:pt x="192" y="198"/>
                    </a:lnTo>
                    <a:lnTo>
                      <a:pt x="186" y="204"/>
                    </a:lnTo>
                    <a:lnTo>
                      <a:pt x="192" y="210"/>
                    </a:lnTo>
                    <a:lnTo>
                      <a:pt x="186" y="222"/>
                    </a:lnTo>
                    <a:lnTo>
                      <a:pt x="186" y="228"/>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891" name="Freeform 17"/>
              <p:cNvSpPr>
                <a:spLocks noChangeAspect="1"/>
              </p:cNvSpPr>
              <p:nvPr/>
            </p:nvSpPr>
            <p:spPr bwMode="auto">
              <a:xfrm>
                <a:off x="1585" y="1629"/>
                <a:ext cx="197" cy="169"/>
              </a:xfrm>
              <a:custGeom>
                <a:avLst/>
                <a:gdLst>
                  <a:gd name="T0" fmla="*/ 4 w 258"/>
                  <a:gd name="T1" fmla="*/ 3 h 234"/>
                  <a:gd name="T2" fmla="*/ 2 w 258"/>
                  <a:gd name="T3" fmla="*/ 3 h 234"/>
                  <a:gd name="T4" fmla="*/ 2 w 258"/>
                  <a:gd name="T5" fmla="*/ 2 h 234"/>
                  <a:gd name="T6" fmla="*/ 2 w 258"/>
                  <a:gd name="T7" fmla="*/ 2 h 234"/>
                  <a:gd name="T8" fmla="*/ 2 w 258"/>
                  <a:gd name="T9" fmla="*/ 1 h 234"/>
                  <a:gd name="T10" fmla="*/ 0 w 258"/>
                  <a:gd name="T11" fmla="*/ 1 h 234"/>
                  <a:gd name="T12" fmla="*/ 5 w 258"/>
                  <a:gd name="T13" fmla="*/ 0 h 234"/>
                  <a:gd name="T14" fmla="*/ 5 w 258"/>
                  <a:gd name="T15" fmla="*/ 1 h 234"/>
                  <a:gd name="T16" fmla="*/ 5 w 258"/>
                  <a:gd name="T17" fmla="*/ 1 h 234"/>
                  <a:gd name="T18" fmla="*/ 6 w 258"/>
                  <a:gd name="T19" fmla="*/ 1 h 234"/>
                  <a:gd name="T20" fmla="*/ 5 w 258"/>
                  <a:gd name="T21" fmla="*/ 1 h 234"/>
                  <a:gd name="T22" fmla="*/ 5 w 258"/>
                  <a:gd name="T23" fmla="*/ 1 h 234"/>
                  <a:gd name="T24" fmla="*/ 5 w 258"/>
                  <a:gd name="T25" fmla="*/ 1 h 234"/>
                  <a:gd name="T26" fmla="*/ 5 w 258"/>
                  <a:gd name="T27" fmla="*/ 1 h 234"/>
                  <a:gd name="T28" fmla="*/ 5 w 258"/>
                  <a:gd name="T29" fmla="*/ 1 h 234"/>
                  <a:gd name="T30" fmla="*/ 5 w 258"/>
                  <a:gd name="T31" fmla="*/ 1 h 234"/>
                  <a:gd name="T32" fmla="*/ 5 w 258"/>
                  <a:gd name="T33" fmla="*/ 1 h 234"/>
                  <a:gd name="T34" fmla="*/ 4 w 258"/>
                  <a:gd name="T35" fmla="*/ 2 h 234"/>
                  <a:gd name="T36" fmla="*/ 5 w 258"/>
                  <a:gd name="T37" fmla="*/ 2 h 234"/>
                  <a:gd name="T38" fmla="*/ 4 w 258"/>
                  <a:gd name="T39" fmla="*/ 2 h 234"/>
                  <a:gd name="T40" fmla="*/ 4 w 258"/>
                  <a:gd name="T41" fmla="*/ 2 h 234"/>
                  <a:gd name="T42" fmla="*/ 5 w 258"/>
                  <a:gd name="T43" fmla="*/ 2 h 234"/>
                  <a:gd name="T44" fmla="*/ 4 w 258"/>
                  <a:gd name="T45" fmla="*/ 2 h 234"/>
                  <a:gd name="T46" fmla="*/ 5 w 258"/>
                  <a:gd name="T47" fmla="*/ 3 h 234"/>
                  <a:gd name="T48" fmla="*/ 4 w 258"/>
                  <a:gd name="T49" fmla="*/ 3 h 234"/>
                  <a:gd name="T50" fmla="*/ 4 w 258"/>
                  <a:gd name="T51" fmla="*/ 3 h 234"/>
                  <a:gd name="T52" fmla="*/ 4 w 258"/>
                  <a:gd name="T53" fmla="*/ 3 h 2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58"/>
                  <a:gd name="T82" fmla="*/ 0 h 234"/>
                  <a:gd name="T83" fmla="*/ 258 w 258"/>
                  <a:gd name="T84" fmla="*/ 234 h 23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58" h="234">
                    <a:moveTo>
                      <a:pt x="186" y="228"/>
                    </a:moveTo>
                    <a:lnTo>
                      <a:pt x="30" y="228"/>
                    </a:lnTo>
                    <a:lnTo>
                      <a:pt x="30" y="192"/>
                    </a:lnTo>
                    <a:lnTo>
                      <a:pt x="6" y="186"/>
                    </a:lnTo>
                    <a:lnTo>
                      <a:pt x="12" y="78"/>
                    </a:lnTo>
                    <a:lnTo>
                      <a:pt x="0" y="6"/>
                    </a:lnTo>
                    <a:lnTo>
                      <a:pt x="228" y="0"/>
                    </a:lnTo>
                    <a:lnTo>
                      <a:pt x="234" y="12"/>
                    </a:lnTo>
                    <a:lnTo>
                      <a:pt x="216" y="30"/>
                    </a:lnTo>
                    <a:lnTo>
                      <a:pt x="258" y="30"/>
                    </a:lnTo>
                    <a:lnTo>
                      <a:pt x="240" y="48"/>
                    </a:lnTo>
                    <a:lnTo>
                      <a:pt x="246" y="60"/>
                    </a:lnTo>
                    <a:lnTo>
                      <a:pt x="228" y="66"/>
                    </a:lnTo>
                    <a:lnTo>
                      <a:pt x="240" y="84"/>
                    </a:lnTo>
                    <a:lnTo>
                      <a:pt x="228" y="96"/>
                    </a:lnTo>
                    <a:lnTo>
                      <a:pt x="216" y="108"/>
                    </a:lnTo>
                    <a:lnTo>
                      <a:pt x="216" y="132"/>
                    </a:lnTo>
                    <a:lnTo>
                      <a:pt x="186" y="162"/>
                    </a:lnTo>
                    <a:lnTo>
                      <a:pt x="192" y="180"/>
                    </a:lnTo>
                    <a:lnTo>
                      <a:pt x="180" y="180"/>
                    </a:lnTo>
                    <a:lnTo>
                      <a:pt x="180" y="198"/>
                    </a:lnTo>
                    <a:lnTo>
                      <a:pt x="192" y="198"/>
                    </a:lnTo>
                    <a:lnTo>
                      <a:pt x="186" y="204"/>
                    </a:lnTo>
                    <a:lnTo>
                      <a:pt x="192" y="210"/>
                    </a:lnTo>
                    <a:lnTo>
                      <a:pt x="186" y="222"/>
                    </a:lnTo>
                    <a:lnTo>
                      <a:pt x="186" y="228"/>
                    </a:lnTo>
                    <a:lnTo>
                      <a:pt x="186" y="2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892" name="Freeform 18"/>
              <p:cNvSpPr>
                <a:spLocks noChangeAspect="1"/>
              </p:cNvSpPr>
              <p:nvPr/>
            </p:nvSpPr>
            <p:spPr bwMode="auto">
              <a:xfrm>
                <a:off x="496" y="1235"/>
                <a:ext cx="311" cy="502"/>
              </a:xfrm>
              <a:custGeom>
                <a:avLst/>
                <a:gdLst>
                  <a:gd name="T0" fmla="*/ 8 w 408"/>
                  <a:gd name="T1" fmla="*/ 7 h 696"/>
                  <a:gd name="T2" fmla="*/ 5 w 408"/>
                  <a:gd name="T3" fmla="*/ 7 h 696"/>
                  <a:gd name="T4" fmla="*/ 5 w 408"/>
                  <a:gd name="T5" fmla="*/ 6 h 696"/>
                  <a:gd name="T6" fmla="*/ 5 w 408"/>
                  <a:gd name="T7" fmla="*/ 6 h 696"/>
                  <a:gd name="T8" fmla="*/ 4 w 408"/>
                  <a:gd name="T9" fmla="*/ 6 h 696"/>
                  <a:gd name="T10" fmla="*/ 4 w 408"/>
                  <a:gd name="T11" fmla="*/ 6 h 696"/>
                  <a:gd name="T12" fmla="*/ 4 w 408"/>
                  <a:gd name="T13" fmla="*/ 6 h 696"/>
                  <a:gd name="T14" fmla="*/ 3 w 408"/>
                  <a:gd name="T15" fmla="*/ 5 h 696"/>
                  <a:gd name="T16" fmla="*/ 2 w 408"/>
                  <a:gd name="T17" fmla="*/ 5 h 696"/>
                  <a:gd name="T18" fmla="*/ 2 w 408"/>
                  <a:gd name="T19" fmla="*/ 5 h 696"/>
                  <a:gd name="T20" fmla="*/ 2 w 408"/>
                  <a:gd name="T21" fmla="*/ 4 h 696"/>
                  <a:gd name="T22" fmla="*/ 2 w 408"/>
                  <a:gd name="T23" fmla="*/ 4 h 696"/>
                  <a:gd name="T24" fmla="*/ 2 w 408"/>
                  <a:gd name="T25" fmla="*/ 4 h 696"/>
                  <a:gd name="T26" fmla="*/ 2 w 408"/>
                  <a:gd name="T27" fmla="*/ 4 h 696"/>
                  <a:gd name="T28" fmla="*/ 2 w 408"/>
                  <a:gd name="T29" fmla="*/ 4 h 696"/>
                  <a:gd name="T30" fmla="*/ 2 w 408"/>
                  <a:gd name="T31" fmla="*/ 3 h 696"/>
                  <a:gd name="T32" fmla="*/ 2 w 408"/>
                  <a:gd name="T33" fmla="*/ 3 h 696"/>
                  <a:gd name="T34" fmla="*/ 2 w 408"/>
                  <a:gd name="T35" fmla="*/ 3 h 696"/>
                  <a:gd name="T36" fmla="*/ 2 w 408"/>
                  <a:gd name="T37" fmla="*/ 3 h 696"/>
                  <a:gd name="T38" fmla="*/ 2 w 408"/>
                  <a:gd name="T39" fmla="*/ 3 h 696"/>
                  <a:gd name="T40" fmla="*/ 2 w 408"/>
                  <a:gd name="T41" fmla="*/ 3 h 696"/>
                  <a:gd name="T42" fmla="*/ 2 w 408"/>
                  <a:gd name="T43" fmla="*/ 3 h 696"/>
                  <a:gd name="T44" fmla="*/ 2 w 408"/>
                  <a:gd name="T45" fmla="*/ 3 h 696"/>
                  <a:gd name="T46" fmla="*/ 2 w 408"/>
                  <a:gd name="T47" fmla="*/ 3 h 696"/>
                  <a:gd name="T48" fmla="*/ 2 w 408"/>
                  <a:gd name="T49" fmla="*/ 3 h 696"/>
                  <a:gd name="T50" fmla="*/ 2 w 408"/>
                  <a:gd name="T51" fmla="*/ 2 h 696"/>
                  <a:gd name="T52" fmla="*/ 2 w 408"/>
                  <a:gd name="T53" fmla="*/ 2 h 696"/>
                  <a:gd name="T54" fmla="*/ 2 w 408"/>
                  <a:gd name="T55" fmla="*/ 1 h 696"/>
                  <a:gd name="T56" fmla="*/ 0 w 408"/>
                  <a:gd name="T57" fmla="*/ 1 h 696"/>
                  <a:gd name="T58" fmla="*/ 2 w 408"/>
                  <a:gd name="T59" fmla="*/ 1 h 696"/>
                  <a:gd name="T60" fmla="*/ 2 w 408"/>
                  <a:gd name="T61" fmla="*/ 0 h 696"/>
                  <a:gd name="T62" fmla="*/ 5 w 408"/>
                  <a:gd name="T63" fmla="*/ 1 h 696"/>
                  <a:gd name="T64" fmla="*/ 4 w 408"/>
                  <a:gd name="T65" fmla="*/ 2 h 696"/>
                  <a:gd name="T66" fmla="*/ 8 w 408"/>
                  <a:gd name="T67" fmla="*/ 6 h 696"/>
                  <a:gd name="T68" fmla="*/ 9 w 408"/>
                  <a:gd name="T69" fmla="*/ 6 h 696"/>
                  <a:gd name="T70" fmla="*/ 8 w 408"/>
                  <a:gd name="T71" fmla="*/ 6 h 696"/>
                  <a:gd name="T72" fmla="*/ 8 w 408"/>
                  <a:gd name="T73" fmla="*/ 6 h 696"/>
                  <a:gd name="T74" fmla="*/ 8 w 408"/>
                  <a:gd name="T75" fmla="*/ 6 h 696"/>
                  <a:gd name="T76" fmla="*/ 8 w 408"/>
                  <a:gd name="T77" fmla="*/ 7 h 696"/>
                  <a:gd name="T78" fmla="*/ 8 w 408"/>
                  <a:gd name="T79" fmla="*/ 7 h 696"/>
                  <a:gd name="T80" fmla="*/ 8 w 408"/>
                  <a:gd name="T81" fmla="*/ 7 h 69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8"/>
                  <a:gd name="T124" fmla="*/ 0 h 696"/>
                  <a:gd name="T125" fmla="*/ 408 w 408"/>
                  <a:gd name="T126" fmla="*/ 696 h 69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8" h="696">
                    <a:moveTo>
                      <a:pt x="354" y="696"/>
                    </a:moveTo>
                    <a:lnTo>
                      <a:pt x="228" y="678"/>
                    </a:lnTo>
                    <a:lnTo>
                      <a:pt x="222" y="630"/>
                    </a:lnTo>
                    <a:lnTo>
                      <a:pt x="198" y="588"/>
                    </a:lnTo>
                    <a:lnTo>
                      <a:pt x="180" y="588"/>
                    </a:lnTo>
                    <a:lnTo>
                      <a:pt x="180" y="570"/>
                    </a:lnTo>
                    <a:lnTo>
                      <a:pt x="150" y="558"/>
                    </a:lnTo>
                    <a:lnTo>
                      <a:pt x="132" y="528"/>
                    </a:lnTo>
                    <a:lnTo>
                      <a:pt x="90" y="516"/>
                    </a:lnTo>
                    <a:lnTo>
                      <a:pt x="78" y="510"/>
                    </a:lnTo>
                    <a:lnTo>
                      <a:pt x="90" y="468"/>
                    </a:lnTo>
                    <a:lnTo>
                      <a:pt x="78" y="462"/>
                    </a:lnTo>
                    <a:lnTo>
                      <a:pt x="84" y="450"/>
                    </a:lnTo>
                    <a:lnTo>
                      <a:pt x="48" y="384"/>
                    </a:lnTo>
                    <a:lnTo>
                      <a:pt x="48" y="366"/>
                    </a:lnTo>
                    <a:lnTo>
                      <a:pt x="60" y="348"/>
                    </a:lnTo>
                    <a:lnTo>
                      <a:pt x="36" y="318"/>
                    </a:lnTo>
                    <a:lnTo>
                      <a:pt x="42" y="282"/>
                    </a:lnTo>
                    <a:lnTo>
                      <a:pt x="60" y="312"/>
                    </a:lnTo>
                    <a:lnTo>
                      <a:pt x="48" y="276"/>
                    </a:lnTo>
                    <a:lnTo>
                      <a:pt x="66" y="270"/>
                    </a:lnTo>
                    <a:lnTo>
                      <a:pt x="48" y="258"/>
                    </a:lnTo>
                    <a:lnTo>
                      <a:pt x="42" y="282"/>
                    </a:lnTo>
                    <a:lnTo>
                      <a:pt x="30" y="258"/>
                    </a:lnTo>
                    <a:lnTo>
                      <a:pt x="24" y="264"/>
                    </a:lnTo>
                    <a:lnTo>
                      <a:pt x="30" y="252"/>
                    </a:lnTo>
                    <a:lnTo>
                      <a:pt x="6" y="192"/>
                    </a:lnTo>
                    <a:lnTo>
                      <a:pt x="18" y="138"/>
                    </a:lnTo>
                    <a:lnTo>
                      <a:pt x="0" y="90"/>
                    </a:lnTo>
                    <a:lnTo>
                      <a:pt x="24" y="60"/>
                    </a:lnTo>
                    <a:lnTo>
                      <a:pt x="42" y="0"/>
                    </a:lnTo>
                    <a:lnTo>
                      <a:pt x="228" y="54"/>
                    </a:lnTo>
                    <a:lnTo>
                      <a:pt x="180" y="240"/>
                    </a:lnTo>
                    <a:lnTo>
                      <a:pt x="390" y="552"/>
                    </a:lnTo>
                    <a:lnTo>
                      <a:pt x="408" y="606"/>
                    </a:lnTo>
                    <a:lnTo>
                      <a:pt x="384" y="618"/>
                    </a:lnTo>
                    <a:lnTo>
                      <a:pt x="378" y="642"/>
                    </a:lnTo>
                    <a:lnTo>
                      <a:pt x="366" y="660"/>
                    </a:lnTo>
                    <a:lnTo>
                      <a:pt x="372" y="690"/>
                    </a:lnTo>
                    <a:lnTo>
                      <a:pt x="360" y="696"/>
                    </a:lnTo>
                    <a:lnTo>
                      <a:pt x="354" y="696"/>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893" name="Freeform 19"/>
              <p:cNvSpPr>
                <a:spLocks noChangeAspect="1"/>
              </p:cNvSpPr>
              <p:nvPr/>
            </p:nvSpPr>
            <p:spPr bwMode="auto">
              <a:xfrm>
                <a:off x="496" y="1235"/>
                <a:ext cx="311" cy="507"/>
              </a:xfrm>
              <a:custGeom>
                <a:avLst/>
                <a:gdLst>
                  <a:gd name="T0" fmla="*/ 8 w 408"/>
                  <a:gd name="T1" fmla="*/ 7 h 702"/>
                  <a:gd name="T2" fmla="*/ 5 w 408"/>
                  <a:gd name="T3" fmla="*/ 7 h 702"/>
                  <a:gd name="T4" fmla="*/ 5 w 408"/>
                  <a:gd name="T5" fmla="*/ 7 h 702"/>
                  <a:gd name="T6" fmla="*/ 5 w 408"/>
                  <a:gd name="T7" fmla="*/ 7 h 702"/>
                  <a:gd name="T8" fmla="*/ 4 w 408"/>
                  <a:gd name="T9" fmla="*/ 7 h 702"/>
                  <a:gd name="T10" fmla="*/ 4 w 408"/>
                  <a:gd name="T11" fmla="*/ 7 h 702"/>
                  <a:gd name="T12" fmla="*/ 4 w 408"/>
                  <a:gd name="T13" fmla="*/ 7 h 702"/>
                  <a:gd name="T14" fmla="*/ 3 w 408"/>
                  <a:gd name="T15" fmla="*/ 5 h 702"/>
                  <a:gd name="T16" fmla="*/ 2 w 408"/>
                  <a:gd name="T17" fmla="*/ 5 h 702"/>
                  <a:gd name="T18" fmla="*/ 2 w 408"/>
                  <a:gd name="T19" fmla="*/ 5 h 702"/>
                  <a:gd name="T20" fmla="*/ 2 w 408"/>
                  <a:gd name="T21" fmla="*/ 5 h 702"/>
                  <a:gd name="T22" fmla="*/ 2 w 408"/>
                  <a:gd name="T23" fmla="*/ 5 h 702"/>
                  <a:gd name="T24" fmla="*/ 2 w 408"/>
                  <a:gd name="T25" fmla="*/ 5 h 702"/>
                  <a:gd name="T26" fmla="*/ 2 w 408"/>
                  <a:gd name="T27" fmla="*/ 4 h 702"/>
                  <a:gd name="T28" fmla="*/ 2 w 408"/>
                  <a:gd name="T29" fmla="*/ 4 h 702"/>
                  <a:gd name="T30" fmla="*/ 2 w 408"/>
                  <a:gd name="T31" fmla="*/ 4 h 702"/>
                  <a:gd name="T32" fmla="*/ 2 w 408"/>
                  <a:gd name="T33" fmla="*/ 4 h 702"/>
                  <a:gd name="T34" fmla="*/ 2 w 408"/>
                  <a:gd name="T35" fmla="*/ 3 h 702"/>
                  <a:gd name="T36" fmla="*/ 2 w 408"/>
                  <a:gd name="T37" fmla="*/ 4 h 702"/>
                  <a:gd name="T38" fmla="*/ 2 w 408"/>
                  <a:gd name="T39" fmla="*/ 3 h 702"/>
                  <a:gd name="T40" fmla="*/ 2 w 408"/>
                  <a:gd name="T41" fmla="*/ 3 h 702"/>
                  <a:gd name="T42" fmla="*/ 2 w 408"/>
                  <a:gd name="T43" fmla="*/ 3 h 702"/>
                  <a:gd name="T44" fmla="*/ 2 w 408"/>
                  <a:gd name="T45" fmla="*/ 3 h 702"/>
                  <a:gd name="T46" fmla="*/ 2 w 408"/>
                  <a:gd name="T47" fmla="*/ 3 h 702"/>
                  <a:gd name="T48" fmla="*/ 2 w 408"/>
                  <a:gd name="T49" fmla="*/ 3 h 702"/>
                  <a:gd name="T50" fmla="*/ 2 w 408"/>
                  <a:gd name="T51" fmla="*/ 3 h 702"/>
                  <a:gd name="T52" fmla="*/ 2 w 408"/>
                  <a:gd name="T53" fmla="*/ 2 h 702"/>
                  <a:gd name="T54" fmla="*/ 2 w 408"/>
                  <a:gd name="T55" fmla="*/ 1 h 702"/>
                  <a:gd name="T56" fmla="*/ 0 w 408"/>
                  <a:gd name="T57" fmla="*/ 1 h 702"/>
                  <a:gd name="T58" fmla="*/ 2 w 408"/>
                  <a:gd name="T59" fmla="*/ 1 h 702"/>
                  <a:gd name="T60" fmla="*/ 2 w 408"/>
                  <a:gd name="T61" fmla="*/ 0 h 702"/>
                  <a:gd name="T62" fmla="*/ 5 w 408"/>
                  <a:gd name="T63" fmla="*/ 1 h 702"/>
                  <a:gd name="T64" fmla="*/ 4 w 408"/>
                  <a:gd name="T65" fmla="*/ 3 h 702"/>
                  <a:gd name="T66" fmla="*/ 8 w 408"/>
                  <a:gd name="T67" fmla="*/ 6 h 702"/>
                  <a:gd name="T68" fmla="*/ 9 w 408"/>
                  <a:gd name="T69" fmla="*/ 7 h 702"/>
                  <a:gd name="T70" fmla="*/ 8 w 408"/>
                  <a:gd name="T71" fmla="*/ 7 h 702"/>
                  <a:gd name="T72" fmla="*/ 8 w 408"/>
                  <a:gd name="T73" fmla="*/ 7 h 702"/>
                  <a:gd name="T74" fmla="*/ 8 w 408"/>
                  <a:gd name="T75" fmla="*/ 7 h 702"/>
                  <a:gd name="T76" fmla="*/ 8 w 408"/>
                  <a:gd name="T77" fmla="*/ 7 h 702"/>
                  <a:gd name="T78" fmla="*/ 8 w 408"/>
                  <a:gd name="T79" fmla="*/ 7 h 702"/>
                  <a:gd name="T80" fmla="*/ 8 w 408"/>
                  <a:gd name="T81" fmla="*/ 7 h 702"/>
                  <a:gd name="T82" fmla="*/ 8 w 408"/>
                  <a:gd name="T83" fmla="*/ 7 h 7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08"/>
                  <a:gd name="T127" fmla="*/ 0 h 702"/>
                  <a:gd name="T128" fmla="*/ 408 w 408"/>
                  <a:gd name="T129" fmla="*/ 702 h 7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08" h="702">
                    <a:moveTo>
                      <a:pt x="354" y="696"/>
                    </a:moveTo>
                    <a:lnTo>
                      <a:pt x="228" y="678"/>
                    </a:lnTo>
                    <a:lnTo>
                      <a:pt x="222" y="630"/>
                    </a:lnTo>
                    <a:lnTo>
                      <a:pt x="198" y="588"/>
                    </a:lnTo>
                    <a:lnTo>
                      <a:pt x="180" y="588"/>
                    </a:lnTo>
                    <a:lnTo>
                      <a:pt x="180" y="570"/>
                    </a:lnTo>
                    <a:lnTo>
                      <a:pt x="150" y="558"/>
                    </a:lnTo>
                    <a:lnTo>
                      <a:pt x="132" y="528"/>
                    </a:lnTo>
                    <a:lnTo>
                      <a:pt x="90" y="516"/>
                    </a:lnTo>
                    <a:lnTo>
                      <a:pt x="78" y="510"/>
                    </a:lnTo>
                    <a:lnTo>
                      <a:pt x="90" y="468"/>
                    </a:lnTo>
                    <a:lnTo>
                      <a:pt x="78" y="462"/>
                    </a:lnTo>
                    <a:lnTo>
                      <a:pt x="84" y="450"/>
                    </a:lnTo>
                    <a:lnTo>
                      <a:pt x="48" y="384"/>
                    </a:lnTo>
                    <a:lnTo>
                      <a:pt x="48" y="366"/>
                    </a:lnTo>
                    <a:lnTo>
                      <a:pt x="60" y="348"/>
                    </a:lnTo>
                    <a:lnTo>
                      <a:pt x="36" y="318"/>
                    </a:lnTo>
                    <a:lnTo>
                      <a:pt x="42" y="282"/>
                    </a:lnTo>
                    <a:lnTo>
                      <a:pt x="60" y="312"/>
                    </a:lnTo>
                    <a:lnTo>
                      <a:pt x="48" y="276"/>
                    </a:lnTo>
                    <a:lnTo>
                      <a:pt x="66" y="270"/>
                    </a:lnTo>
                    <a:lnTo>
                      <a:pt x="48" y="258"/>
                    </a:lnTo>
                    <a:lnTo>
                      <a:pt x="42" y="282"/>
                    </a:lnTo>
                    <a:lnTo>
                      <a:pt x="30" y="258"/>
                    </a:lnTo>
                    <a:lnTo>
                      <a:pt x="24" y="264"/>
                    </a:lnTo>
                    <a:lnTo>
                      <a:pt x="30" y="252"/>
                    </a:lnTo>
                    <a:lnTo>
                      <a:pt x="6" y="192"/>
                    </a:lnTo>
                    <a:lnTo>
                      <a:pt x="18" y="138"/>
                    </a:lnTo>
                    <a:lnTo>
                      <a:pt x="0" y="90"/>
                    </a:lnTo>
                    <a:lnTo>
                      <a:pt x="24" y="60"/>
                    </a:lnTo>
                    <a:lnTo>
                      <a:pt x="42" y="0"/>
                    </a:lnTo>
                    <a:lnTo>
                      <a:pt x="228" y="54"/>
                    </a:lnTo>
                    <a:lnTo>
                      <a:pt x="180" y="240"/>
                    </a:lnTo>
                    <a:lnTo>
                      <a:pt x="390" y="552"/>
                    </a:lnTo>
                    <a:lnTo>
                      <a:pt x="408" y="606"/>
                    </a:lnTo>
                    <a:lnTo>
                      <a:pt x="384" y="618"/>
                    </a:lnTo>
                    <a:lnTo>
                      <a:pt x="378" y="642"/>
                    </a:lnTo>
                    <a:lnTo>
                      <a:pt x="366" y="660"/>
                    </a:lnTo>
                    <a:lnTo>
                      <a:pt x="372" y="690"/>
                    </a:lnTo>
                    <a:lnTo>
                      <a:pt x="360" y="696"/>
                    </a:lnTo>
                    <a:lnTo>
                      <a:pt x="354" y="696"/>
                    </a:lnTo>
                    <a:lnTo>
                      <a:pt x="354" y="70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894" name="Freeform 20"/>
              <p:cNvSpPr>
                <a:spLocks noChangeAspect="1"/>
              </p:cNvSpPr>
              <p:nvPr/>
            </p:nvSpPr>
            <p:spPr bwMode="auto">
              <a:xfrm>
                <a:off x="1027" y="1395"/>
                <a:ext cx="284" cy="208"/>
              </a:xfrm>
              <a:custGeom>
                <a:avLst/>
                <a:gdLst>
                  <a:gd name="T0" fmla="*/ 8 w 372"/>
                  <a:gd name="T1" fmla="*/ 1 h 288"/>
                  <a:gd name="T2" fmla="*/ 8 w 372"/>
                  <a:gd name="T3" fmla="*/ 3 h 288"/>
                  <a:gd name="T4" fmla="*/ 7 w 372"/>
                  <a:gd name="T5" fmla="*/ 3 h 288"/>
                  <a:gd name="T6" fmla="*/ 0 w 372"/>
                  <a:gd name="T7" fmla="*/ 3 h 288"/>
                  <a:gd name="T8" fmla="*/ 2 w 372"/>
                  <a:gd name="T9" fmla="*/ 3 h 288"/>
                  <a:gd name="T10" fmla="*/ 2 w 372"/>
                  <a:gd name="T11" fmla="*/ 0 h 288"/>
                  <a:gd name="T12" fmla="*/ 6 w 372"/>
                  <a:gd name="T13" fmla="*/ 1 h 288"/>
                  <a:gd name="T14" fmla="*/ 8 w 372"/>
                  <a:gd name="T15" fmla="*/ 1 h 288"/>
                  <a:gd name="T16" fmla="*/ 8 w 372"/>
                  <a:gd name="T17" fmla="*/ 1 h 288"/>
                  <a:gd name="T18" fmla="*/ 8 w 372"/>
                  <a:gd name="T19" fmla="*/ 1 h 2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2"/>
                  <a:gd name="T31" fmla="*/ 0 h 288"/>
                  <a:gd name="T32" fmla="*/ 372 w 372"/>
                  <a:gd name="T33" fmla="*/ 288 h 2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2" h="288">
                    <a:moveTo>
                      <a:pt x="366" y="96"/>
                    </a:moveTo>
                    <a:lnTo>
                      <a:pt x="354" y="288"/>
                    </a:lnTo>
                    <a:lnTo>
                      <a:pt x="306" y="282"/>
                    </a:lnTo>
                    <a:lnTo>
                      <a:pt x="0" y="252"/>
                    </a:lnTo>
                    <a:lnTo>
                      <a:pt x="6" y="210"/>
                    </a:lnTo>
                    <a:lnTo>
                      <a:pt x="36" y="0"/>
                    </a:lnTo>
                    <a:lnTo>
                      <a:pt x="276" y="24"/>
                    </a:lnTo>
                    <a:lnTo>
                      <a:pt x="372" y="30"/>
                    </a:lnTo>
                    <a:lnTo>
                      <a:pt x="366" y="72"/>
                    </a:lnTo>
                    <a:lnTo>
                      <a:pt x="366" y="96"/>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895" name="Freeform 21"/>
              <p:cNvSpPr>
                <a:spLocks noChangeAspect="1"/>
              </p:cNvSpPr>
              <p:nvPr/>
            </p:nvSpPr>
            <p:spPr bwMode="auto">
              <a:xfrm>
                <a:off x="1027" y="1395"/>
                <a:ext cx="284" cy="208"/>
              </a:xfrm>
              <a:custGeom>
                <a:avLst/>
                <a:gdLst>
                  <a:gd name="T0" fmla="*/ 8 w 372"/>
                  <a:gd name="T1" fmla="*/ 1 h 288"/>
                  <a:gd name="T2" fmla="*/ 8 w 372"/>
                  <a:gd name="T3" fmla="*/ 3 h 288"/>
                  <a:gd name="T4" fmla="*/ 7 w 372"/>
                  <a:gd name="T5" fmla="*/ 3 h 288"/>
                  <a:gd name="T6" fmla="*/ 0 w 372"/>
                  <a:gd name="T7" fmla="*/ 3 h 288"/>
                  <a:gd name="T8" fmla="*/ 2 w 372"/>
                  <a:gd name="T9" fmla="*/ 3 h 288"/>
                  <a:gd name="T10" fmla="*/ 2 w 372"/>
                  <a:gd name="T11" fmla="*/ 0 h 288"/>
                  <a:gd name="T12" fmla="*/ 6 w 372"/>
                  <a:gd name="T13" fmla="*/ 1 h 288"/>
                  <a:gd name="T14" fmla="*/ 8 w 372"/>
                  <a:gd name="T15" fmla="*/ 1 h 288"/>
                  <a:gd name="T16" fmla="*/ 8 w 372"/>
                  <a:gd name="T17" fmla="*/ 1 h 288"/>
                  <a:gd name="T18" fmla="*/ 8 w 372"/>
                  <a:gd name="T19" fmla="*/ 1 h 288"/>
                  <a:gd name="T20" fmla="*/ 8 w 372"/>
                  <a:gd name="T21" fmla="*/ 1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288"/>
                  <a:gd name="T35" fmla="*/ 372 w 3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288">
                    <a:moveTo>
                      <a:pt x="366" y="96"/>
                    </a:moveTo>
                    <a:lnTo>
                      <a:pt x="354" y="288"/>
                    </a:lnTo>
                    <a:lnTo>
                      <a:pt x="306" y="282"/>
                    </a:lnTo>
                    <a:lnTo>
                      <a:pt x="0" y="252"/>
                    </a:lnTo>
                    <a:lnTo>
                      <a:pt x="6" y="210"/>
                    </a:lnTo>
                    <a:lnTo>
                      <a:pt x="36" y="0"/>
                    </a:lnTo>
                    <a:lnTo>
                      <a:pt x="276" y="24"/>
                    </a:lnTo>
                    <a:lnTo>
                      <a:pt x="372" y="30"/>
                    </a:lnTo>
                    <a:lnTo>
                      <a:pt x="366" y="72"/>
                    </a:lnTo>
                    <a:lnTo>
                      <a:pt x="366" y="96"/>
                    </a:lnTo>
                    <a:lnTo>
                      <a:pt x="366" y="10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896" name="Freeform 22"/>
              <p:cNvSpPr>
                <a:spLocks noChangeAspect="1"/>
              </p:cNvSpPr>
              <p:nvPr/>
            </p:nvSpPr>
            <p:spPr bwMode="auto">
              <a:xfrm>
                <a:off x="2336" y="1274"/>
                <a:ext cx="68" cy="61"/>
              </a:xfrm>
              <a:custGeom>
                <a:avLst/>
                <a:gdLst>
                  <a:gd name="T0" fmla="*/ 2 w 90"/>
                  <a:gd name="T1" fmla="*/ 0 h 84"/>
                  <a:gd name="T2" fmla="*/ 2 w 90"/>
                  <a:gd name="T3" fmla="*/ 1 h 84"/>
                  <a:gd name="T4" fmla="*/ 2 w 90"/>
                  <a:gd name="T5" fmla="*/ 1 h 84"/>
                  <a:gd name="T6" fmla="*/ 2 w 90"/>
                  <a:gd name="T7" fmla="*/ 1 h 84"/>
                  <a:gd name="T8" fmla="*/ 2 w 90"/>
                  <a:gd name="T9" fmla="*/ 1 h 84"/>
                  <a:gd name="T10" fmla="*/ 0 w 90"/>
                  <a:gd name="T11" fmla="*/ 1 h 84"/>
                  <a:gd name="T12" fmla="*/ 2 w 90"/>
                  <a:gd name="T13" fmla="*/ 0 h 84"/>
                  <a:gd name="T14" fmla="*/ 2 w 90"/>
                  <a:gd name="T15" fmla="*/ 0 h 84"/>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84"/>
                  <a:gd name="T26" fmla="*/ 90 w 90"/>
                  <a:gd name="T27" fmla="*/ 84 h 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84">
                    <a:moveTo>
                      <a:pt x="84" y="0"/>
                    </a:moveTo>
                    <a:lnTo>
                      <a:pt x="90" y="42"/>
                    </a:lnTo>
                    <a:lnTo>
                      <a:pt x="42" y="60"/>
                    </a:lnTo>
                    <a:lnTo>
                      <a:pt x="12" y="84"/>
                    </a:lnTo>
                    <a:lnTo>
                      <a:pt x="12" y="72"/>
                    </a:lnTo>
                    <a:lnTo>
                      <a:pt x="0" y="18"/>
                    </a:lnTo>
                    <a:lnTo>
                      <a:pt x="78" y="0"/>
                    </a:lnTo>
                    <a:lnTo>
                      <a:pt x="84" y="0"/>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897" name="Freeform 23"/>
              <p:cNvSpPr>
                <a:spLocks noChangeAspect="1"/>
              </p:cNvSpPr>
              <p:nvPr/>
            </p:nvSpPr>
            <p:spPr bwMode="auto">
              <a:xfrm>
                <a:off x="2336" y="1274"/>
                <a:ext cx="68" cy="61"/>
              </a:xfrm>
              <a:custGeom>
                <a:avLst/>
                <a:gdLst>
                  <a:gd name="T0" fmla="*/ 2 w 90"/>
                  <a:gd name="T1" fmla="*/ 0 h 84"/>
                  <a:gd name="T2" fmla="*/ 2 w 90"/>
                  <a:gd name="T3" fmla="*/ 1 h 84"/>
                  <a:gd name="T4" fmla="*/ 2 w 90"/>
                  <a:gd name="T5" fmla="*/ 1 h 84"/>
                  <a:gd name="T6" fmla="*/ 2 w 90"/>
                  <a:gd name="T7" fmla="*/ 1 h 84"/>
                  <a:gd name="T8" fmla="*/ 2 w 90"/>
                  <a:gd name="T9" fmla="*/ 1 h 84"/>
                  <a:gd name="T10" fmla="*/ 0 w 90"/>
                  <a:gd name="T11" fmla="*/ 1 h 84"/>
                  <a:gd name="T12" fmla="*/ 2 w 90"/>
                  <a:gd name="T13" fmla="*/ 0 h 84"/>
                  <a:gd name="T14" fmla="*/ 2 w 90"/>
                  <a:gd name="T15" fmla="*/ 0 h 84"/>
                  <a:gd name="T16" fmla="*/ 2 w 90"/>
                  <a:gd name="T17" fmla="*/ 1 h 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
                  <a:gd name="T28" fmla="*/ 0 h 84"/>
                  <a:gd name="T29" fmla="*/ 90 w 90"/>
                  <a:gd name="T30" fmla="*/ 84 h 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 h="84">
                    <a:moveTo>
                      <a:pt x="84" y="0"/>
                    </a:moveTo>
                    <a:lnTo>
                      <a:pt x="90" y="42"/>
                    </a:lnTo>
                    <a:lnTo>
                      <a:pt x="42" y="60"/>
                    </a:lnTo>
                    <a:lnTo>
                      <a:pt x="12" y="84"/>
                    </a:lnTo>
                    <a:lnTo>
                      <a:pt x="12" y="72"/>
                    </a:lnTo>
                    <a:lnTo>
                      <a:pt x="0" y="18"/>
                    </a:lnTo>
                    <a:lnTo>
                      <a:pt x="78" y="0"/>
                    </a:lnTo>
                    <a:lnTo>
                      <a:pt x="84" y="0"/>
                    </a:lnTo>
                    <a:lnTo>
                      <a:pt x="84"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898" name="Freeform 24"/>
              <p:cNvSpPr>
                <a:spLocks noChangeAspect="1"/>
              </p:cNvSpPr>
              <p:nvPr/>
            </p:nvSpPr>
            <p:spPr bwMode="auto">
              <a:xfrm>
                <a:off x="2281" y="1404"/>
                <a:ext cx="41" cy="61"/>
              </a:xfrm>
              <a:custGeom>
                <a:avLst/>
                <a:gdLst>
                  <a:gd name="T0" fmla="*/ 2 w 54"/>
                  <a:gd name="T1" fmla="*/ 0 h 84"/>
                  <a:gd name="T2" fmla="*/ 2 w 54"/>
                  <a:gd name="T3" fmla="*/ 1 h 84"/>
                  <a:gd name="T4" fmla="*/ 2 w 54"/>
                  <a:gd name="T5" fmla="*/ 1 h 84"/>
                  <a:gd name="T6" fmla="*/ 2 w 54"/>
                  <a:gd name="T7" fmla="*/ 1 h 84"/>
                  <a:gd name="T8" fmla="*/ 2 w 54"/>
                  <a:gd name="T9" fmla="*/ 1 h 84"/>
                  <a:gd name="T10" fmla="*/ 2 w 54"/>
                  <a:gd name="T11" fmla="*/ 1 h 84"/>
                  <a:gd name="T12" fmla="*/ 2 w 54"/>
                  <a:gd name="T13" fmla="*/ 1 h 84"/>
                  <a:gd name="T14" fmla="*/ 2 w 54"/>
                  <a:gd name="T15" fmla="*/ 1 h 84"/>
                  <a:gd name="T16" fmla="*/ 0 w 54"/>
                  <a:gd name="T17" fmla="*/ 1 h 84"/>
                  <a:gd name="T18" fmla="*/ 2 w 54"/>
                  <a:gd name="T19" fmla="*/ 0 h 84"/>
                  <a:gd name="T20" fmla="*/ 2 w 54"/>
                  <a:gd name="T21" fmla="*/ 0 h 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84"/>
                  <a:gd name="T35" fmla="*/ 54 w 54"/>
                  <a:gd name="T36" fmla="*/ 84 h 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84">
                    <a:moveTo>
                      <a:pt x="18" y="0"/>
                    </a:moveTo>
                    <a:lnTo>
                      <a:pt x="12" y="6"/>
                    </a:lnTo>
                    <a:lnTo>
                      <a:pt x="12" y="24"/>
                    </a:lnTo>
                    <a:lnTo>
                      <a:pt x="36" y="54"/>
                    </a:lnTo>
                    <a:lnTo>
                      <a:pt x="48" y="60"/>
                    </a:lnTo>
                    <a:lnTo>
                      <a:pt x="42" y="72"/>
                    </a:lnTo>
                    <a:lnTo>
                      <a:pt x="54" y="78"/>
                    </a:lnTo>
                    <a:lnTo>
                      <a:pt x="24" y="84"/>
                    </a:lnTo>
                    <a:lnTo>
                      <a:pt x="0" y="6"/>
                    </a:lnTo>
                    <a:lnTo>
                      <a:pt x="12" y="0"/>
                    </a:lnTo>
                    <a:lnTo>
                      <a:pt x="18" y="0"/>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899" name="Freeform 25"/>
              <p:cNvSpPr>
                <a:spLocks noChangeAspect="1"/>
              </p:cNvSpPr>
              <p:nvPr/>
            </p:nvSpPr>
            <p:spPr bwMode="auto">
              <a:xfrm>
                <a:off x="2281" y="1404"/>
                <a:ext cx="41" cy="61"/>
              </a:xfrm>
              <a:custGeom>
                <a:avLst/>
                <a:gdLst>
                  <a:gd name="T0" fmla="*/ 2 w 54"/>
                  <a:gd name="T1" fmla="*/ 0 h 84"/>
                  <a:gd name="T2" fmla="*/ 2 w 54"/>
                  <a:gd name="T3" fmla="*/ 1 h 84"/>
                  <a:gd name="T4" fmla="*/ 2 w 54"/>
                  <a:gd name="T5" fmla="*/ 1 h 84"/>
                  <a:gd name="T6" fmla="*/ 2 w 54"/>
                  <a:gd name="T7" fmla="*/ 1 h 84"/>
                  <a:gd name="T8" fmla="*/ 2 w 54"/>
                  <a:gd name="T9" fmla="*/ 1 h 84"/>
                  <a:gd name="T10" fmla="*/ 2 w 54"/>
                  <a:gd name="T11" fmla="*/ 1 h 84"/>
                  <a:gd name="T12" fmla="*/ 2 w 54"/>
                  <a:gd name="T13" fmla="*/ 1 h 84"/>
                  <a:gd name="T14" fmla="*/ 2 w 54"/>
                  <a:gd name="T15" fmla="*/ 1 h 84"/>
                  <a:gd name="T16" fmla="*/ 0 w 54"/>
                  <a:gd name="T17" fmla="*/ 1 h 84"/>
                  <a:gd name="T18" fmla="*/ 2 w 54"/>
                  <a:gd name="T19" fmla="*/ 0 h 84"/>
                  <a:gd name="T20" fmla="*/ 2 w 54"/>
                  <a:gd name="T21" fmla="*/ 0 h 84"/>
                  <a:gd name="T22" fmla="*/ 2 w 54"/>
                  <a:gd name="T23" fmla="*/ 1 h 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
                  <a:gd name="T37" fmla="*/ 0 h 84"/>
                  <a:gd name="T38" fmla="*/ 54 w 54"/>
                  <a:gd name="T39" fmla="*/ 84 h 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 h="84">
                    <a:moveTo>
                      <a:pt x="18" y="0"/>
                    </a:moveTo>
                    <a:lnTo>
                      <a:pt x="12" y="6"/>
                    </a:lnTo>
                    <a:lnTo>
                      <a:pt x="12" y="24"/>
                    </a:lnTo>
                    <a:lnTo>
                      <a:pt x="36" y="54"/>
                    </a:lnTo>
                    <a:lnTo>
                      <a:pt x="48" y="60"/>
                    </a:lnTo>
                    <a:lnTo>
                      <a:pt x="42" y="72"/>
                    </a:lnTo>
                    <a:lnTo>
                      <a:pt x="54" y="78"/>
                    </a:lnTo>
                    <a:lnTo>
                      <a:pt x="24" y="84"/>
                    </a:lnTo>
                    <a:lnTo>
                      <a:pt x="0" y="6"/>
                    </a:lnTo>
                    <a:lnTo>
                      <a:pt x="12" y="0"/>
                    </a:lnTo>
                    <a:lnTo>
                      <a:pt x="18" y="0"/>
                    </a:lnTo>
                    <a:lnTo>
                      <a:pt x="18"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00" name="Freeform 26"/>
              <p:cNvSpPr>
                <a:spLocks noChangeAspect="1"/>
              </p:cNvSpPr>
              <p:nvPr/>
            </p:nvSpPr>
            <p:spPr bwMode="auto">
              <a:xfrm>
                <a:off x="2240" y="1456"/>
                <a:ext cx="9" cy="4"/>
              </a:xfrm>
              <a:custGeom>
                <a:avLst/>
                <a:gdLst>
                  <a:gd name="T0" fmla="*/ 2 w 12"/>
                  <a:gd name="T1" fmla="*/ 1 h 6"/>
                  <a:gd name="T2" fmla="*/ 0 w 12"/>
                  <a:gd name="T3" fmla="*/ 0 h 6"/>
                  <a:gd name="T4" fmla="*/ 2 w 12"/>
                  <a:gd name="T5" fmla="*/ 0 h 6"/>
                  <a:gd name="T6" fmla="*/ 2 w 12"/>
                  <a:gd name="T7" fmla="*/ 1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6" y="6"/>
                    </a:moveTo>
                    <a:lnTo>
                      <a:pt x="0" y="0"/>
                    </a:lnTo>
                    <a:lnTo>
                      <a:pt x="12" y="0"/>
                    </a:lnTo>
                    <a:lnTo>
                      <a:pt x="6" y="6"/>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901" name="Freeform 27"/>
              <p:cNvSpPr>
                <a:spLocks noChangeAspect="1"/>
              </p:cNvSpPr>
              <p:nvPr/>
            </p:nvSpPr>
            <p:spPr bwMode="auto">
              <a:xfrm>
                <a:off x="2240" y="1456"/>
                <a:ext cx="9" cy="9"/>
              </a:xfrm>
              <a:custGeom>
                <a:avLst/>
                <a:gdLst>
                  <a:gd name="T0" fmla="*/ 2 w 12"/>
                  <a:gd name="T1" fmla="*/ 2 h 12"/>
                  <a:gd name="T2" fmla="*/ 0 w 12"/>
                  <a:gd name="T3" fmla="*/ 0 h 12"/>
                  <a:gd name="T4" fmla="*/ 2 w 12"/>
                  <a:gd name="T5" fmla="*/ 0 h 12"/>
                  <a:gd name="T6" fmla="*/ 2 w 12"/>
                  <a:gd name="T7" fmla="*/ 2 h 12"/>
                  <a:gd name="T8" fmla="*/ 2 w 12"/>
                  <a:gd name="T9" fmla="*/ 2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6" y="6"/>
                    </a:moveTo>
                    <a:lnTo>
                      <a:pt x="0" y="0"/>
                    </a:lnTo>
                    <a:lnTo>
                      <a:pt x="12" y="0"/>
                    </a:lnTo>
                    <a:lnTo>
                      <a:pt x="6" y="6"/>
                    </a:lnTo>
                    <a:lnTo>
                      <a:pt x="6"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02" name="Freeform 28"/>
              <p:cNvSpPr>
                <a:spLocks noChangeAspect="1"/>
              </p:cNvSpPr>
              <p:nvPr/>
            </p:nvSpPr>
            <p:spPr bwMode="auto">
              <a:xfrm>
                <a:off x="1883" y="1859"/>
                <a:ext cx="352" cy="251"/>
              </a:xfrm>
              <a:custGeom>
                <a:avLst/>
                <a:gdLst>
                  <a:gd name="T0" fmla="*/ 8 w 462"/>
                  <a:gd name="T1" fmla="*/ 0 h 348"/>
                  <a:gd name="T2" fmla="*/ 11 w 462"/>
                  <a:gd name="T3" fmla="*/ 2 h 348"/>
                  <a:gd name="T4" fmla="*/ 11 w 462"/>
                  <a:gd name="T5" fmla="*/ 3 h 348"/>
                  <a:gd name="T6" fmla="*/ 11 w 462"/>
                  <a:gd name="T7" fmla="*/ 3 h 348"/>
                  <a:gd name="T8" fmla="*/ 11 w 462"/>
                  <a:gd name="T9" fmla="*/ 3 h 348"/>
                  <a:gd name="T10" fmla="*/ 10 w 462"/>
                  <a:gd name="T11" fmla="*/ 3 h 348"/>
                  <a:gd name="T12" fmla="*/ 9 w 462"/>
                  <a:gd name="T13" fmla="*/ 3 h 348"/>
                  <a:gd name="T14" fmla="*/ 9 w 462"/>
                  <a:gd name="T15" fmla="*/ 3 h 348"/>
                  <a:gd name="T16" fmla="*/ 9 w 462"/>
                  <a:gd name="T17" fmla="*/ 3 h 348"/>
                  <a:gd name="T18" fmla="*/ 9 w 462"/>
                  <a:gd name="T19" fmla="*/ 3 h 348"/>
                  <a:gd name="T20" fmla="*/ 9 w 462"/>
                  <a:gd name="T21" fmla="*/ 3 h 348"/>
                  <a:gd name="T22" fmla="*/ 8 w 462"/>
                  <a:gd name="T23" fmla="*/ 3 h 348"/>
                  <a:gd name="T24" fmla="*/ 8 w 462"/>
                  <a:gd name="T25" fmla="*/ 3 h 348"/>
                  <a:gd name="T26" fmla="*/ 8 w 462"/>
                  <a:gd name="T27" fmla="*/ 3 h 348"/>
                  <a:gd name="T28" fmla="*/ 8 w 462"/>
                  <a:gd name="T29" fmla="*/ 3 h 348"/>
                  <a:gd name="T30" fmla="*/ 8 w 462"/>
                  <a:gd name="T31" fmla="*/ 2 h 348"/>
                  <a:gd name="T32" fmla="*/ 7 w 462"/>
                  <a:gd name="T33" fmla="*/ 2 h 348"/>
                  <a:gd name="T34" fmla="*/ 8 w 462"/>
                  <a:gd name="T35" fmla="*/ 2 h 348"/>
                  <a:gd name="T36" fmla="*/ 7 w 462"/>
                  <a:gd name="T37" fmla="*/ 2 h 348"/>
                  <a:gd name="T38" fmla="*/ 6 w 462"/>
                  <a:gd name="T39" fmla="*/ 2 h 348"/>
                  <a:gd name="T40" fmla="*/ 7 w 462"/>
                  <a:gd name="T41" fmla="*/ 2 h 348"/>
                  <a:gd name="T42" fmla="*/ 6 w 462"/>
                  <a:gd name="T43" fmla="*/ 1 h 348"/>
                  <a:gd name="T44" fmla="*/ 6 w 462"/>
                  <a:gd name="T45" fmla="*/ 2 h 348"/>
                  <a:gd name="T46" fmla="*/ 6 w 462"/>
                  <a:gd name="T47" fmla="*/ 2 h 348"/>
                  <a:gd name="T48" fmla="*/ 6 w 462"/>
                  <a:gd name="T49" fmla="*/ 1 h 348"/>
                  <a:gd name="T50" fmla="*/ 5 w 462"/>
                  <a:gd name="T51" fmla="*/ 1 h 348"/>
                  <a:gd name="T52" fmla="*/ 4 w 462"/>
                  <a:gd name="T53" fmla="*/ 1 h 348"/>
                  <a:gd name="T54" fmla="*/ 4 w 462"/>
                  <a:gd name="T55" fmla="*/ 1 h 348"/>
                  <a:gd name="T56" fmla="*/ 3 w 462"/>
                  <a:gd name="T57" fmla="*/ 1 h 348"/>
                  <a:gd name="T58" fmla="*/ 3 w 462"/>
                  <a:gd name="T59" fmla="*/ 1 h 348"/>
                  <a:gd name="T60" fmla="*/ 3 w 462"/>
                  <a:gd name="T61" fmla="*/ 1 h 348"/>
                  <a:gd name="T62" fmla="*/ 3 w 462"/>
                  <a:gd name="T63" fmla="*/ 1 h 348"/>
                  <a:gd name="T64" fmla="*/ 2 w 462"/>
                  <a:gd name="T65" fmla="*/ 1 h 348"/>
                  <a:gd name="T66" fmla="*/ 2 w 462"/>
                  <a:gd name="T67" fmla="*/ 1 h 348"/>
                  <a:gd name="T68" fmla="*/ 2 w 462"/>
                  <a:gd name="T69" fmla="*/ 1 h 348"/>
                  <a:gd name="T70" fmla="*/ 2 w 462"/>
                  <a:gd name="T71" fmla="*/ 1 h 348"/>
                  <a:gd name="T72" fmla="*/ 2 w 462"/>
                  <a:gd name="T73" fmla="*/ 1 h 348"/>
                  <a:gd name="T74" fmla="*/ 2 w 462"/>
                  <a:gd name="T75" fmla="*/ 1 h 348"/>
                  <a:gd name="T76" fmla="*/ 2 w 462"/>
                  <a:gd name="T77" fmla="*/ 1 h 348"/>
                  <a:gd name="T78" fmla="*/ 2 w 462"/>
                  <a:gd name="T79" fmla="*/ 1 h 348"/>
                  <a:gd name="T80" fmla="*/ 2 w 462"/>
                  <a:gd name="T81" fmla="*/ 1 h 348"/>
                  <a:gd name="T82" fmla="*/ 2 w 462"/>
                  <a:gd name="T83" fmla="*/ 1 h 348"/>
                  <a:gd name="T84" fmla="*/ 2 w 462"/>
                  <a:gd name="T85" fmla="*/ 1 h 348"/>
                  <a:gd name="T86" fmla="*/ 2 w 462"/>
                  <a:gd name="T87" fmla="*/ 1 h 348"/>
                  <a:gd name="T88" fmla="*/ 0 w 462"/>
                  <a:gd name="T89" fmla="*/ 1 h 348"/>
                  <a:gd name="T90" fmla="*/ 0 w 462"/>
                  <a:gd name="T91" fmla="*/ 1 h 348"/>
                  <a:gd name="T92" fmla="*/ 3 w 462"/>
                  <a:gd name="T93" fmla="*/ 1 h 348"/>
                  <a:gd name="T94" fmla="*/ 4 w 462"/>
                  <a:gd name="T95" fmla="*/ 1 h 348"/>
                  <a:gd name="T96" fmla="*/ 6 w 462"/>
                  <a:gd name="T97" fmla="*/ 1 h 348"/>
                  <a:gd name="T98" fmla="*/ 6 w 462"/>
                  <a:gd name="T99" fmla="*/ 1 h 348"/>
                  <a:gd name="T100" fmla="*/ 7 w 462"/>
                  <a:gd name="T101" fmla="*/ 1 h 348"/>
                  <a:gd name="T102" fmla="*/ 7 w 462"/>
                  <a:gd name="T103" fmla="*/ 0 h 348"/>
                  <a:gd name="T104" fmla="*/ 8 w 462"/>
                  <a:gd name="T105" fmla="*/ 0 h 34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62"/>
                  <a:gd name="T160" fmla="*/ 0 h 348"/>
                  <a:gd name="T161" fmla="*/ 462 w 462"/>
                  <a:gd name="T162" fmla="*/ 348 h 34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62" h="348">
                    <a:moveTo>
                      <a:pt x="330" y="0"/>
                    </a:moveTo>
                    <a:lnTo>
                      <a:pt x="456" y="234"/>
                    </a:lnTo>
                    <a:lnTo>
                      <a:pt x="462" y="294"/>
                    </a:lnTo>
                    <a:lnTo>
                      <a:pt x="450" y="312"/>
                    </a:lnTo>
                    <a:lnTo>
                      <a:pt x="450" y="324"/>
                    </a:lnTo>
                    <a:lnTo>
                      <a:pt x="444" y="336"/>
                    </a:lnTo>
                    <a:lnTo>
                      <a:pt x="408" y="348"/>
                    </a:lnTo>
                    <a:lnTo>
                      <a:pt x="402" y="336"/>
                    </a:lnTo>
                    <a:lnTo>
                      <a:pt x="414" y="342"/>
                    </a:lnTo>
                    <a:lnTo>
                      <a:pt x="420" y="330"/>
                    </a:lnTo>
                    <a:lnTo>
                      <a:pt x="402" y="330"/>
                    </a:lnTo>
                    <a:lnTo>
                      <a:pt x="384" y="306"/>
                    </a:lnTo>
                    <a:lnTo>
                      <a:pt x="366" y="300"/>
                    </a:lnTo>
                    <a:lnTo>
                      <a:pt x="354" y="270"/>
                    </a:lnTo>
                    <a:lnTo>
                      <a:pt x="336" y="258"/>
                    </a:lnTo>
                    <a:lnTo>
                      <a:pt x="336" y="240"/>
                    </a:lnTo>
                    <a:lnTo>
                      <a:pt x="324" y="240"/>
                    </a:lnTo>
                    <a:lnTo>
                      <a:pt x="330" y="252"/>
                    </a:lnTo>
                    <a:lnTo>
                      <a:pt x="324" y="252"/>
                    </a:lnTo>
                    <a:lnTo>
                      <a:pt x="300" y="216"/>
                    </a:lnTo>
                    <a:lnTo>
                      <a:pt x="312" y="186"/>
                    </a:lnTo>
                    <a:lnTo>
                      <a:pt x="294" y="180"/>
                    </a:lnTo>
                    <a:lnTo>
                      <a:pt x="300" y="198"/>
                    </a:lnTo>
                    <a:lnTo>
                      <a:pt x="282" y="186"/>
                    </a:lnTo>
                    <a:lnTo>
                      <a:pt x="288" y="126"/>
                    </a:lnTo>
                    <a:lnTo>
                      <a:pt x="222" y="66"/>
                    </a:lnTo>
                    <a:lnTo>
                      <a:pt x="186" y="60"/>
                    </a:lnTo>
                    <a:lnTo>
                      <a:pt x="186" y="72"/>
                    </a:lnTo>
                    <a:lnTo>
                      <a:pt x="126" y="90"/>
                    </a:lnTo>
                    <a:lnTo>
                      <a:pt x="126" y="84"/>
                    </a:lnTo>
                    <a:lnTo>
                      <a:pt x="132" y="90"/>
                    </a:lnTo>
                    <a:lnTo>
                      <a:pt x="132" y="84"/>
                    </a:lnTo>
                    <a:lnTo>
                      <a:pt x="102" y="54"/>
                    </a:lnTo>
                    <a:lnTo>
                      <a:pt x="96" y="60"/>
                    </a:lnTo>
                    <a:lnTo>
                      <a:pt x="102" y="66"/>
                    </a:lnTo>
                    <a:lnTo>
                      <a:pt x="60" y="54"/>
                    </a:lnTo>
                    <a:lnTo>
                      <a:pt x="84" y="48"/>
                    </a:lnTo>
                    <a:lnTo>
                      <a:pt x="78" y="48"/>
                    </a:lnTo>
                    <a:lnTo>
                      <a:pt x="24" y="60"/>
                    </a:lnTo>
                    <a:lnTo>
                      <a:pt x="36" y="54"/>
                    </a:lnTo>
                    <a:lnTo>
                      <a:pt x="24" y="48"/>
                    </a:lnTo>
                    <a:lnTo>
                      <a:pt x="24" y="54"/>
                    </a:lnTo>
                    <a:lnTo>
                      <a:pt x="12" y="60"/>
                    </a:lnTo>
                    <a:lnTo>
                      <a:pt x="12" y="42"/>
                    </a:lnTo>
                    <a:lnTo>
                      <a:pt x="0" y="30"/>
                    </a:lnTo>
                    <a:lnTo>
                      <a:pt x="0" y="18"/>
                    </a:lnTo>
                    <a:lnTo>
                      <a:pt x="138" y="6"/>
                    </a:lnTo>
                    <a:lnTo>
                      <a:pt x="150" y="24"/>
                    </a:lnTo>
                    <a:lnTo>
                      <a:pt x="294" y="18"/>
                    </a:lnTo>
                    <a:lnTo>
                      <a:pt x="300" y="30"/>
                    </a:lnTo>
                    <a:lnTo>
                      <a:pt x="306" y="24"/>
                    </a:lnTo>
                    <a:lnTo>
                      <a:pt x="306" y="0"/>
                    </a:lnTo>
                    <a:lnTo>
                      <a:pt x="330" y="0"/>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903" name="Freeform 29"/>
              <p:cNvSpPr>
                <a:spLocks noChangeAspect="1"/>
              </p:cNvSpPr>
              <p:nvPr/>
            </p:nvSpPr>
            <p:spPr bwMode="auto">
              <a:xfrm>
                <a:off x="1883" y="1859"/>
                <a:ext cx="352" cy="251"/>
              </a:xfrm>
              <a:custGeom>
                <a:avLst/>
                <a:gdLst>
                  <a:gd name="T0" fmla="*/ 8 w 462"/>
                  <a:gd name="T1" fmla="*/ 0 h 348"/>
                  <a:gd name="T2" fmla="*/ 11 w 462"/>
                  <a:gd name="T3" fmla="*/ 2 h 348"/>
                  <a:gd name="T4" fmla="*/ 11 w 462"/>
                  <a:gd name="T5" fmla="*/ 3 h 348"/>
                  <a:gd name="T6" fmla="*/ 11 w 462"/>
                  <a:gd name="T7" fmla="*/ 3 h 348"/>
                  <a:gd name="T8" fmla="*/ 11 w 462"/>
                  <a:gd name="T9" fmla="*/ 3 h 348"/>
                  <a:gd name="T10" fmla="*/ 10 w 462"/>
                  <a:gd name="T11" fmla="*/ 3 h 348"/>
                  <a:gd name="T12" fmla="*/ 9 w 462"/>
                  <a:gd name="T13" fmla="*/ 3 h 348"/>
                  <a:gd name="T14" fmla="*/ 9 w 462"/>
                  <a:gd name="T15" fmla="*/ 3 h 348"/>
                  <a:gd name="T16" fmla="*/ 9 w 462"/>
                  <a:gd name="T17" fmla="*/ 3 h 348"/>
                  <a:gd name="T18" fmla="*/ 9 w 462"/>
                  <a:gd name="T19" fmla="*/ 3 h 348"/>
                  <a:gd name="T20" fmla="*/ 9 w 462"/>
                  <a:gd name="T21" fmla="*/ 3 h 348"/>
                  <a:gd name="T22" fmla="*/ 8 w 462"/>
                  <a:gd name="T23" fmla="*/ 3 h 348"/>
                  <a:gd name="T24" fmla="*/ 8 w 462"/>
                  <a:gd name="T25" fmla="*/ 3 h 348"/>
                  <a:gd name="T26" fmla="*/ 8 w 462"/>
                  <a:gd name="T27" fmla="*/ 3 h 348"/>
                  <a:gd name="T28" fmla="*/ 8 w 462"/>
                  <a:gd name="T29" fmla="*/ 3 h 348"/>
                  <a:gd name="T30" fmla="*/ 8 w 462"/>
                  <a:gd name="T31" fmla="*/ 2 h 348"/>
                  <a:gd name="T32" fmla="*/ 7 w 462"/>
                  <a:gd name="T33" fmla="*/ 2 h 348"/>
                  <a:gd name="T34" fmla="*/ 8 w 462"/>
                  <a:gd name="T35" fmla="*/ 2 h 348"/>
                  <a:gd name="T36" fmla="*/ 7 w 462"/>
                  <a:gd name="T37" fmla="*/ 2 h 348"/>
                  <a:gd name="T38" fmla="*/ 6 w 462"/>
                  <a:gd name="T39" fmla="*/ 2 h 348"/>
                  <a:gd name="T40" fmla="*/ 7 w 462"/>
                  <a:gd name="T41" fmla="*/ 2 h 348"/>
                  <a:gd name="T42" fmla="*/ 6 w 462"/>
                  <a:gd name="T43" fmla="*/ 1 h 348"/>
                  <a:gd name="T44" fmla="*/ 6 w 462"/>
                  <a:gd name="T45" fmla="*/ 2 h 348"/>
                  <a:gd name="T46" fmla="*/ 6 w 462"/>
                  <a:gd name="T47" fmla="*/ 2 h 348"/>
                  <a:gd name="T48" fmla="*/ 6 w 462"/>
                  <a:gd name="T49" fmla="*/ 1 h 348"/>
                  <a:gd name="T50" fmla="*/ 5 w 462"/>
                  <a:gd name="T51" fmla="*/ 1 h 348"/>
                  <a:gd name="T52" fmla="*/ 4 w 462"/>
                  <a:gd name="T53" fmla="*/ 1 h 348"/>
                  <a:gd name="T54" fmla="*/ 4 w 462"/>
                  <a:gd name="T55" fmla="*/ 1 h 348"/>
                  <a:gd name="T56" fmla="*/ 3 w 462"/>
                  <a:gd name="T57" fmla="*/ 1 h 348"/>
                  <a:gd name="T58" fmla="*/ 3 w 462"/>
                  <a:gd name="T59" fmla="*/ 1 h 348"/>
                  <a:gd name="T60" fmla="*/ 3 w 462"/>
                  <a:gd name="T61" fmla="*/ 1 h 348"/>
                  <a:gd name="T62" fmla="*/ 3 w 462"/>
                  <a:gd name="T63" fmla="*/ 1 h 348"/>
                  <a:gd name="T64" fmla="*/ 2 w 462"/>
                  <a:gd name="T65" fmla="*/ 1 h 348"/>
                  <a:gd name="T66" fmla="*/ 2 w 462"/>
                  <a:gd name="T67" fmla="*/ 1 h 348"/>
                  <a:gd name="T68" fmla="*/ 2 w 462"/>
                  <a:gd name="T69" fmla="*/ 1 h 348"/>
                  <a:gd name="T70" fmla="*/ 2 w 462"/>
                  <a:gd name="T71" fmla="*/ 1 h 348"/>
                  <a:gd name="T72" fmla="*/ 2 w 462"/>
                  <a:gd name="T73" fmla="*/ 1 h 348"/>
                  <a:gd name="T74" fmla="*/ 2 w 462"/>
                  <a:gd name="T75" fmla="*/ 1 h 348"/>
                  <a:gd name="T76" fmla="*/ 2 w 462"/>
                  <a:gd name="T77" fmla="*/ 1 h 348"/>
                  <a:gd name="T78" fmla="*/ 2 w 462"/>
                  <a:gd name="T79" fmla="*/ 1 h 348"/>
                  <a:gd name="T80" fmla="*/ 2 w 462"/>
                  <a:gd name="T81" fmla="*/ 1 h 348"/>
                  <a:gd name="T82" fmla="*/ 2 w 462"/>
                  <a:gd name="T83" fmla="*/ 1 h 348"/>
                  <a:gd name="T84" fmla="*/ 2 w 462"/>
                  <a:gd name="T85" fmla="*/ 1 h 348"/>
                  <a:gd name="T86" fmla="*/ 2 w 462"/>
                  <a:gd name="T87" fmla="*/ 1 h 348"/>
                  <a:gd name="T88" fmla="*/ 0 w 462"/>
                  <a:gd name="T89" fmla="*/ 1 h 348"/>
                  <a:gd name="T90" fmla="*/ 0 w 462"/>
                  <a:gd name="T91" fmla="*/ 1 h 348"/>
                  <a:gd name="T92" fmla="*/ 3 w 462"/>
                  <a:gd name="T93" fmla="*/ 1 h 348"/>
                  <a:gd name="T94" fmla="*/ 4 w 462"/>
                  <a:gd name="T95" fmla="*/ 1 h 348"/>
                  <a:gd name="T96" fmla="*/ 6 w 462"/>
                  <a:gd name="T97" fmla="*/ 1 h 348"/>
                  <a:gd name="T98" fmla="*/ 6 w 462"/>
                  <a:gd name="T99" fmla="*/ 1 h 348"/>
                  <a:gd name="T100" fmla="*/ 7 w 462"/>
                  <a:gd name="T101" fmla="*/ 1 h 348"/>
                  <a:gd name="T102" fmla="*/ 7 w 462"/>
                  <a:gd name="T103" fmla="*/ 0 h 348"/>
                  <a:gd name="T104" fmla="*/ 8 w 462"/>
                  <a:gd name="T105" fmla="*/ 0 h 348"/>
                  <a:gd name="T106" fmla="*/ 8 w 462"/>
                  <a:gd name="T107" fmla="*/ 1 h 3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62"/>
                  <a:gd name="T163" fmla="*/ 0 h 348"/>
                  <a:gd name="T164" fmla="*/ 462 w 462"/>
                  <a:gd name="T165" fmla="*/ 348 h 3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62" h="348">
                    <a:moveTo>
                      <a:pt x="330" y="0"/>
                    </a:moveTo>
                    <a:lnTo>
                      <a:pt x="456" y="234"/>
                    </a:lnTo>
                    <a:lnTo>
                      <a:pt x="462" y="294"/>
                    </a:lnTo>
                    <a:lnTo>
                      <a:pt x="450" y="312"/>
                    </a:lnTo>
                    <a:lnTo>
                      <a:pt x="450" y="324"/>
                    </a:lnTo>
                    <a:lnTo>
                      <a:pt x="444" y="336"/>
                    </a:lnTo>
                    <a:lnTo>
                      <a:pt x="408" y="348"/>
                    </a:lnTo>
                    <a:lnTo>
                      <a:pt x="402" y="336"/>
                    </a:lnTo>
                    <a:lnTo>
                      <a:pt x="414" y="342"/>
                    </a:lnTo>
                    <a:lnTo>
                      <a:pt x="420" y="330"/>
                    </a:lnTo>
                    <a:lnTo>
                      <a:pt x="402" y="330"/>
                    </a:lnTo>
                    <a:lnTo>
                      <a:pt x="384" y="306"/>
                    </a:lnTo>
                    <a:lnTo>
                      <a:pt x="366" y="300"/>
                    </a:lnTo>
                    <a:lnTo>
                      <a:pt x="354" y="270"/>
                    </a:lnTo>
                    <a:lnTo>
                      <a:pt x="336" y="258"/>
                    </a:lnTo>
                    <a:lnTo>
                      <a:pt x="336" y="240"/>
                    </a:lnTo>
                    <a:lnTo>
                      <a:pt x="324" y="240"/>
                    </a:lnTo>
                    <a:lnTo>
                      <a:pt x="330" y="252"/>
                    </a:lnTo>
                    <a:lnTo>
                      <a:pt x="324" y="252"/>
                    </a:lnTo>
                    <a:lnTo>
                      <a:pt x="300" y="216"/>
                    </a:lnTo>
                    <a:lnTo>
                      <a:pt x="312" y="186"/>
                    </a:lnTo>
                    <a:lnTo>
                      <a:pt x="294" y="180"/>
                    </a:lnTo>
                    <a:lnTo>
                      <a:pt x="300" y="198"/>
                    </a:lnTo>
                    <a:lnTo>
                      <a:pt x="282" y="186"/>
                    </a:lnTo>
                    <a:lnTo>
                      <a:pt x="288" y="126"/>
                    </a:lnTo>
                    <a:lnTo>
                      <a:pt x="222" y="66"/>
                    </a:lnTo>
                    <a:lnTo>
                      <a:pt x="186" y="60"/>
                    </a:lnTo>
                    <a:lnTo>
                      <a:pt x="186" y="72"/>
                    </a:lnTo>
                    <a:lnTo>
                      <a:pt x="126" y="90"/>
                    </a:lnTo>
                    <a:lnTo>
                      <a:pt x="126" y="84"/>
                    </a:lnTo>
                    <a:lnTo>
                      <a:pt x="132" y="90"/>
                    </a:lnTo>
                    <a:lnTo>
                      <a:pt x="132" y="84"/>
                    </a:lnTo>
                    <a:lnTo>
                      <a:pt x="102" y="54"/>
                    </a:lnTo>
                    <a:lnTo>
                      <a:pt x="96" y="60"/>
                    </a:lnTo>
                    <a:lnTo>
                      <a:pt x="102" y="66"/>
                    </a:lnTo>
                    <a:lnTo>
                      <a:pt x="60" y="54"/>
                    </a:lnTo>
                    <a:lnTo>
                      <a:pt x="84" y="48"/>
                    </a:lnTo>
                    <a:lnTo>
                      <a:pt x="78" y="48"/>
                    </a:lnTo>
                    <a:lnTo>
                      <a:pt x="24" y="60"/>
                    </a:lnTo>
                    <a:lnTo>
                      <a:pt x="36" y="54"/>
                    </a:lnTo>
                    <a:lnTo>
                      <a:pt x="24" y="48"/>
                    </a:lnTo>
                    <a:lnTo>
                      <a:pt x="24" y="54"/>
                    </a:lnTo>
                    <a:lnTo>
                      <a:pt x="12" y="60"/>
                    </a:lnTo>
                    <a:lnTo>
                      <a:pt x="12" y="42"/>
                    </a:lnTo>
                    <a:lnTo>
                      <a:pt x="0" y="30"/>
                    </a:lnTo>
                    <a:lnTo>
                      <a:pt x="0" y="18"/>
                    </a:lnTo>
                    <a:lnTo>
                      <a:pt x="138" y="6"/>
                    </a:lnTo>
                    <a:lnTo>
                      <a:pt x="150" y="24"/>
                    </a:lnTo>
                    <a:lnTo>
                      <a:pt x="294" y="18"/>
                    </a:lnTo>
                    <a:lnTo>
                      <a:pt x="300" y="30"/>
                    </a:lnTo>
                    <a:lnTo>
                      <a:pt x="306" y="24"/>
                    </a:lnTo>
                    <a:lnTo>
                      <a:pt x="306" y="0"/>
                    </a:lnTo>
                    <a:lnTo>
                      <a:pt x="330" y="0"/>
                    </a:lnTo>
                    <a:lnTo>
                      <a:pt x="33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04" name="Freeform 30"/>
              <p:cNvSpPr>
                <a:spLocks noChangeAspect="1"/>
              </p:cNvSpPr>
              <p:nvPr/>
            </p:nvSpPr>
            <p:spPr bwMode="auto">
              <a:xfrm>
                <a:off x="1942" y="1672"/>
                <a:ext cx="211" cy="208"/>
              </a:xfrm>
              <a:custGeom>
                <a:avLst/>
                <a:gdLst>
                  <a:gd name="T0" fmla="*/ 2 w 276"/>
                  <a:gd name="T1" fmla="*/ 1 h 288"/>
                  <a:gd name="T2" fmla="*/ 3 w 276"/>
                  <a:gd name="T3" fmla="*/ 0 h 288"/>
                  <a:gd name="T4" fmla="*/ 3 w 276"/>
                  <a:gd name="T5" fmla="*/ 1 h 288"/>
                  <a:gd name="T6" fmla="*/ 4 w 276"/>
                  <a:gd name="T7" fmla="*/ 1 h 288"/>
                  <a:gd name="T8" fmla="*/ 4 w 276"/>
                  <a:gd name="T9" fmla="*/ 1 h 288"/>
                  <a:gd name="T10" fmla="*/ 5 w 276"/>
                  <a:gd name="T11" fmla="*/ 1 h 288"/>
                  <a:gd name="T12" fmla="*/ 6 w 276"/>
                  <a:gd name="T13" fmla="*/ 2 h 288"/>
                  <a:gd name="T14" fmla="*/ 6 w 276"/>
                  <a:gd name="T15" fmla="*/ 2 h 288"/>
                  <a:gd name="T16" fmla="*/ 6 w 276"/>
                  <a:gd name="T17" fmla="*/ 2 h 288"/>
                  <a:gd name="T18" fmla="*/ 6 w 276"/>
                  <a:gd name="T19" fmla="*/ 2 h 288"/>
                  <a:gd name="T20" fmla="*/ 6 w 276"/>
                  <a:gd name="T21" fmla="*/ 3 h 288"/>
                  <a:gd name="T22" fmla="*/ 6 w 276"/>
                  <a:gd name="T23" fmla="*/ 3 h 288"/>
                  <a:gd name="T24" fmla="*/ 5 w 276"/>
                  <a:gd name="T25" fmla="*/ 3 h 288"/>
                  <a:gd name="T26" fmla="*/ 6 w 276"/>
                  <a:gd name="T27" fmla="*/ 3 h 288"/>
                  <a:gd name="T28" fmla="*/ 6 w 276"/>
                  <a:gd name="T29" fmla="*/ 3 h 288"/>
                  <a:gd name="T30" fmla="*/ 5 w 276"/>
                  <a:gd name="T31" fmla="*/ 3 h 288"/>
                  <a:gd name="T32" fmla="*/ 5 w 276"/>
                  <a:gd name="T33" fmla="*/ 3 h 288"/>
                  <a:gd name="T34" fmla="*/ 5 w 276"/>
                  <a:gd name="T35" fmla="*/ 3 h 288"/>
                  <a:gd name="T36" fmla="*/ 5 w 276"/>
                  <a:gd name="T37" fmla="*/ 3 h 288"/>
                  <a:gd name="T38" fmla="*/ 2 w 276"/>
                  <a:gd name="T39" fmla="*/ 3 h 288"/>
                  <a:gd name="T40" fmla="*/ 2 w 276"/>
                  <a:gd name="T41" fmla="*/ 3 h 288"/>
                  <a:gd name="T42" fmla="*/ 2 w 276"/>
                  <a:gd name="T43" fmla="*/ 3 h 288"/>
                  <a:gd name="T44" fmla="*/ 2 w 276"/>
                  <a:gd name="T45" fmla="*/ 2 h 288"/>
                  <a:gd name="T46" fmla="*/ 2 w 276"/>
                  <a:gd name="T47" fmla="*/ 1 h 288"/>
                  <a:gd name="T48" fmla="*/ 0 w 276"/>
                  <a:gd name="T49" fmla="*/ 1 h 288"/>
                  <a:gd name="T50" fmla="*/ 2 w 276"/>
                  <a:gd name="T51" fmla="*/ 1 h 2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6"/>
                  <a:gd name="T79" fmla="*/ 0 h 288"/>
                  <a:gd name="T80" fmla="*/ 276 w 276"/>
                  <a:gd name="T81" fmla="*/ 288 h 2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6" h="288">
                    <a:moveTo>
                      <a:pt x="66" y="6"/>
                    </a:moveTo>
                    <a:lnTo>
                      <a:pt x="132" y="0"/>
                    </a:lnTo>
                    <a:lnTo>
                      <a:pt x="120" y="18"/>
                    </a:lnTo>
                    <a:lnTo>
                      <a:pt x="150" y="30"/>
                    </a:lnTo>
                    <a:lnTo>
                      <a:pt x="168" y="60"/>
                    </a:lnTo>
                    <a:lnTo>
                      <a:pt x="234" y="114"/>
                    </a:lnTo>
                    <a:lnTo>
                      <a:pt x="258" y="162"/>
                    </a:lnTo>
                    <a:lnTo>
                      <a:pt x="276" y="168"/>
                    </a:lnTo>
                    <a:lnTo>
                      <a:pt x="264" y="192"/>
                    </a:lnTo>
                    <a:lnTo>
                      <a:pt x="264" y="198"/>
                    </a:lnTo>
                    <a:lnTo>
                      <a:pt x="252" y="216"/>
                    </a:lnTo>
                    <a:lnTo>
                      <a:pt x="252" y="228"/>
                    </a:lnTo>
                    <a:lnTo>
                      <a:pt x="246" y="228"/>
                    </a:lnTo>
                    <a:lnTo>
                      <a:pt x="258" y="234"/>
                    </a:lnTo>
                    <a:lnTo>
                      <a:pt x="252" y="258"/>
                    </a:lnTo>
                    <a:lnTo>
                      <a:pt x="228" y="258"/>
                    </a:lnTo>
                    <a:lnTo>
                      <a:pt x="228" y="282"/>
                    </a:lnTo>
                    <a:lnTo>
                      <a:pt x="222" y="288"/>
                    </a:lnTo>
                    <a:lnTo>
                      <a:pt x="216" y="276"/>
                    </a:lnTo>
                    <a:lnTo>
                      <a:pt x="72" y="282"/>
                    </a:lnTo>
                    <a:lnTo>
                      <a:pt x="60" y="264"/>
                    </a:lnTo>
                    <a:lnTo>
                      <a:pt x="48" y="210"/>
                    </a:lnTo>
                    <a:lnTo>
                      <a:pt x="60" y="186"/>
                    </a:lnTo>
                    <a:lnTo>
                      <a:pt x="36" y="150"/>
                    </a:lnTo>
                    <a:lnTo>
                      <a:pt x="0" y="18"/>
                    </a:lnTo>
                    <a:lnTo>
                      <a:pt x="66" y="6"/>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905" name="Freeform 31"/>
              <p:cNvSpPr>
                <a:spLocks noChangeAspect="1"/>
              </p:cNvSpPr>
              <p:nvPr/>
            </p:nvSpPr>
            <p:spPr bwMode="auto">
              <a:xfrm>
                <a:off x="1942" y="1672"/>
                <a:ext cx="211" cy="208"/>
              </a:xfrm>
              <a:custGeom>
                <a:avLst/>
                <a:gdLst>
                  <a:gd name="T0" fmla="*/ 2 w 276"/>
                  <a:gd name="T1" fmla="*/ 1 h 288"/>
                  <a:gd name="T2" fmla="*/ 3 w 276"/>
                  <a:gd name="T3" fmla="*/ 0 h 288"/>
                  <a:gd name="T4" fmla="*/ 3 w 276"/>
                  <a:gd name="T5" fmla="*/ 1 h 288"/>
                  <a:gd name="T6" fmla="*/ 4 w 276"/>
                  <a:gd name="T7" fmla="*/ 1 h 288"/>
                  <a:gd name="T8" fmla="*/ 4 w 276"/>
                  <a:gd name="T9" fmla="*/ 1 h 288"/>
                  <a:gd name="T10" fmla="*/ 5 w 276"/>
                  <a:gd name="T11" fmla="*/ 1 h 288"/>
                  <a:gd name="T12" fmla="*/ 6 w 276"/>
                  <a:gd name="T13" fmla="*/ 2 h 288"/>
                  <a:gd name="T14" fmla="*/ 6 w 276"/>
                  <a:gd name="T15" fmla="*/ 2 h 288"/>
                  <a:gd name="T16" fmla="*/ 6 w 276"/>
                  <a:gd name="T17" fmla="*/ 2 h 288"/>
                  <a:gd name="T18" fmla="*/ 6 w 276"/>
                  <a:gd name="T19" fmla="*/ 2 h 288"/>
                  <a:gd name="T20" fmla="*/ 6 w 276"/>
                  <a:gd name="T21" fmla="*/ 3 h 288"/>
                  <a:gd name="T22" fmla="*/ 6 w 276"/>
                  <a:gd name="T23" fmla="*/ 3 h 288"/>
                  <a:gd name="T24" fmla="*/ 5 w 276"/>
                  <a:gd name="T25" fmla="*/ 3 h 288"/>
                  <a:gd name="T26" fmla="*/ 6 w 276"/>
                  <a:gd name="T27" fmla="*/ 3 h 288"/>
                  <a:gd name="T28" fmla="*/ 6 w 276"/>
                  <a:gd name="T29" fmla="*/ 3 h 288"/>
                  <a:gd name="T30" fmla="*/ 5 w 276"/>
                  <a:gd name="T31" fmla="*/ 3 h 288"/>
                  <a:gd name="T32" fmla="*/ 5 w 276"/>
                  <a:gd name="T33" fmla="*/ 3 h 288"/>
                  <a:gd name="T34" fmla="*/ 5 w 276"/>
                  <a:gd name="T35" fmla="*/ 3 h 288"/>
                  <a:gd name="T36" fmla="*/ 5 w 276"/>
                  <a:gd name="T37" fmla="*/ 3 h 288"/>
                  <a:gd name="T38" fmla="*/ 2 w 276"/>
                  <a:gd name="T39" fmla="*/ 3 h 288"/>
                  <a:gd name="T40" fmla="*/ 2 w 276"/>
                  <a:gd name="T41" fmla="*/ 3 h 288"/>
                  <a:gd name="T42" fmla="*/ 2 w 276"/>
                  <a:gd name="T43" fmla="*/ 3 h 288"/>
                  <a:gd name="T44" fmla="*/ 2 w 276"/>
                  <a:gd name="T45" fmla="*/ 2 h 288"/>
                  <a:gd name="T46" fmla="*/ 2 w 276"/>
                  <a:gd name="T47" fmla="*/ 1 h 288"/>
                  <a:gd name="T48" fmla="*/ 0 w 276"/>
                  <a:gd name="T49" fmla="*/ 1 h 288"/>
                  <a:gd name="T50" fmla="*/ 2 w 276"/>
                  <a:gd name="T51" fmla="*/ 1 h 288"/>
                  <a:gd name="T52" fmla="*/ 2 w 276"/>
                  <a:gd name="T53" fmla="*/ 1 h 2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76"/>
                  <a:gd name="T82" fmla="*/ 0 h 288"/>
                  <a:gd name="T83" fmla="*/ 276 w 276"/>
                  <a:gd name="T84" fmla="*/ 288 h 2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76" h="288">
                    <a:moveTo>
                      <a:pt x="66" y="6"/>
                    </a:moveTo>
                    <a:lnTo>
                      <a:pt x="132" y="0"/>
                    </a:lnTo>
                    <a:lnTo>
                      <a:pt x="120" y="18"/>
                    </a:lnTo>
                    <a:lnTo>
                      <a:pt x="150" y="30"/>
                    </a:lnTo>
                    <a:lnTo>
                      <a:pt x="168" y="60"/>
                    </a:lnTo>
                    <a:lnTo>
                      <a:pt x="234" y="114"/>
                    </a:lnTo>
                    <a:lnTo>
                      <a:pt x="258" y="162"/>
                    </a:lnTo>
                    <a:lnTo>
                      <a:pt x="276" y="168"/>
                    </a:lnTo>
                    <a:lnTo>
                      <a:pt x="264" y="192"/>
                    </a:lnTo>
                    <a:lnTo>
                      <a:pt x="264" y="198"/>
                    </a:lnTo>
                    <a:lnTo>
                      <a:pt x="252" y="216"/>
                    </a:lnTo>
                    <a:lnTo>
                      <a:pt x="252" y="228"/>
                    </a:lnTo>
                    <a:lnTo>
                      <a:pt x="246" y="228"/>
                    </a:lnTo>
                    <a:lnTo>
                      <a:pt x="258" y="234"/>
                    </a:lnTo>
                    <a:lnTo>
                      <a:pt x="252" y="258"/>
                    </a:lnTo>
                    <a:lnTo>
                      <a:pt x="228" y="258"/>
                    </a:lnTo>
                    <a:lnTo>
                      <a:pt x="228" y="282"/>
                    </a:lnTo>
                    <a:lnTo>
                      <a:pt x="222" y="288"/>
                    </a:lnTo>
                    <a:lnTo>
                      <a:pt x="216" y="276"/>
                    </a:lnTo>
                    <a:lnTo>
                      <a:pt x="72" y="282"/>
                    </a:lnTo>
                    <a:lnTo>
                      <a:pt x="60" y="264"/>
                    </a:lnTo>
                    <a:lnTo>
                      <a:pt x="48" y="210"/>
                    </a:lnTo>
                    <a:lnTo>
                      <a:pt x="60" y="186"/>
                    </a:lnTo>
                    <a:lnTo>
                      <a:pt x="36" y="150"/>
                    </a:lnTo>
                    <a:lnTo>
                      <a:pt x="0" y="18"/>
                    </a:lnTo>
                    <a:lnTo>
                      <a:pt x="66" y="6"/>
                    </a:lnTo>
                    <a:lnTo>
                      <a:pt x="66"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06" name="Freeform 32"/>
              <p:cNvSpPr>
                <a:spLocks noChangeAspect="1"/>
              </p:cNvSpPr>
              <p:nvPr/>
            </p:nvSpPr>
            <p:spPr bwMode="auto">
              <a:xfrm>
                <a:off x="903" y="1954"/>
                <a:ext cx="19" cy="17"/>
              </a:xfrm>
              <a:custGeom>
                <a:avLst/>
                <a:gdLst>
                  <a:gd name="T0" fmla="*/ 2 w 24"/>
                  <a:gd name="T1" fmla="*/ 0 h 24"/>
                  <a:gd name="T2" fmla="*/ 2 w 24"/>
                  <a:gd name="T3" fmla="*/ 0 h 24"/>
                  <a:gd name="T4" fmla="*/ 2 w 24"/>
                  <a:gd name="T5" fmla="*/ 1 h 24"/>
                  <a:gd name="T6" fmla="*/ 2 w 24"/>
                  <a:gd name="T7" fmla="*/ 1 h 24"/>
                  <a:gd name="T8" fmla="*/ 2 w 24"/>
                  <a:gd name="T9" fmla="*/ 1 h 24"/>
                  <a:gd name="T10" fmla="*/ 2 w 24"/>
                  <a:gd name="T11" fmla="*/ 1 h 24"/>
                  <a:gd name="T12" fmla="*/ 2 w 24"/>
                  <a:gd name="T13" fmla="*/ 1 h 24"/>
                  <a:gd name="T14" fmla="*/ 2 w 24"/>
                  <a:gd name="T15" fmla="*/ 1 h 24"/>
                  <a:gd name="T16" fmla="*/ 0 w 24"/>
                  <a:gd name="T17" fmla="*/ 1 h 24"/>
                  <a:gd name="T18" fmla="*/ 0 w 24"/>
                  <a:gd name="T19" fmla="*/ 1 h 24"/>
                  <a:gd name="T20" fmla="*/ 2 w 24"/>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24"/>
                  <a:gd name="T35" fmla="*/ 24 w 24"/>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24">
                    <a:moveTo>
                      <a:pt x="6" y="0"/>
                    </a:moveTo>
                    <a:lnTo>
                      <a:pt x="18" y="0"/>
                    </a:lnTo>
                    <a:lnTo>
                      <a:pt x="24" y="6"/>
                    </a:lnTo>
                    <a:lnTo>
                      <a:pt x="18" y="12"/>
                    </a:lnTo>
                    <a:lnTo>
                      <a:pt x="18" y="18"/>
                    </a:lnTo>
                    <a:lnTo>
                      <a:pt x="12" y="24"/>
                    </a:lnTo>
                    <a:lnTo>
                      <a:pt x="6" y="24"/>
                    </a:lnTo>
                    <a:lnTo>
                      <a:pt x="6" y="18"/>
                    </a:lnTo>
                    <a:lnTo>
                      <a:pt x="0" y="18"/>
                    </a:lnTo>
                    <a:lnTo>
                      <a:pt x="0" y="6"/>
                    </a:lnTo>
                    <a:lnTo>
                      <a:pt x="6" y="0"/>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907" name="Freeform 33"/>
              <p:cNvSpPr>
                <a:spLocks noChangeAspect="1"/>
              </p:cNvSpPr>
              <p:nvPr/>
            </p:nvSpPr>
            <p:spPr bwMode="auto">
              <a:xfrm>
                <a:off x="903" y="1954"/>
                <a:ext cx="19" cy="17"/>
              </a:xfrm>
              <a:custGeom>
                <a:avLst/>
                <a:gdLst>
                  <a:gd name="T0" fmla="*/ 2 w 24"/>
                  <a:gd name="T1" fmla="*/ 0 h 24"/>
                  <a:gd name="T2" fmla="*/ 2 w 24"/>
                  <a:gd name="T3" fmla="*/ 0 h 24"/>
                  <a:gd name="T4" fmla="*/ 2 w 24"/>
                  <a:gd name="T5" fmla="*/ 1 h 24"/>
                  <a:gd name="T6" fmla="*/ 2 w 24"/>
                  <a:gd name="T7" fmla="*/ 1 h 24"/>
                  <a:gd name="T8" fmla="*/ 2 w 24"/>
                  <a:gd name="T9" fmla="*/ 1 h 24"/>
                  <a:gd name="T10" fmla="*/ 2 w 24"/>
                  <a:gd name="T11" fmla="*/ 1 h 24"/>
                  <a:gd name="T12" fmla="*/ 2 w 24"/>
                  <a:gd name="T13" fmla="*/ 1 h 24"/>
                  <a:gd name="T14" fmla="*/ 2 w 24"/>
                  <a:gd name="T15" fmla="*/ 1 h 24"/>
                  <a:gd name="T16" fmla="*/ 0 w 24"/>
                  <a:gd name="T17" fmla="*/ 1 h 24"/>
                  <a:gd name="T18" fmla="*/ 0 w 24"/>
                  <a:gd name="T19" fmla="*/ 1 h 24"/>
                  <a:gd name="T20" fmla="*/ 2 w 24"/>
                  <a:gd name="T21" fmla="*/ 0 h 24"/>
                  <a:gd name="T22" fmla="*/ 2 w 24"/>
                  <a:gd name="T23" fmla="*/ 1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24"/>
                  <a:gd name="T38" fmla="*/ 24 w 24"/>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24">
                    <a:moveTo>
                      <a:pt x="6" y="0"/>
                    </a:moveTo>
                    <a:lnTo>
                      <a:pt x="18" y="0"/>
                    </a:lnTo>
                    <a:lnTo>
                      <a:pt x="24" y="6"/>
                    </a:lnTo>
                    <a:lnTo>
                      <a:pt x="18" y="12"/>
                    </a:lnTo>
                    <a:lnTo>
                      <a:pt x="18" y="18"/>
                    </a:lnTo>
                    <a:lnTo>
                      <a:pt x="12" y="24"/>
                    </a:lnTo>
                    <a:lnTo>
                      <a:pt x="6" y="24"/>
                    </a:lnTo>
                    <a:lnTo>
                      <a:pt x="6" y="18"/>
                    </a:lnTo>
                    <a:lnTo>
                      <a:pt x="0" y="18"/>
                    </a:lnTo>
                    <a:lnTo>
                      <a:pt x="0" y="6"/>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08" name="Freeform 34"/>
              <p:cNvSpPr>
                <a:spLocks noChangeAspect="1"/>
              </p:cNvSpPr>
              <p:nvPr/>
            </p:nvSpPr>
            <p:spPr bwMode="auto">
              <a:xfrm>
                <a:off x="963" y="1984"/>
                <a:ext cx="23" cy="17"/>
              </a:xfrm>
              <a:custGeom>
                <a:avLst/>
                <a:gdLst>
                  <a:gd name="T0" fmla="*/ 2 w 30"/>
                  <a:gd name="T1" fmla="*/ 1 h 24"/>
                  <a:gd name="T2" fmla="*/ 2 w 30"/>
                  <a:gd name="T3" fmla="*/ 0 h 24"/>
                  <a:gd name="T4" fmla="*/ 2 w 30"/>
                  <a:gd name="T5" fmla="*/ 0 h 24"/>
                  <a:gd name="T6" fmla="*/ 2 w 30"/>
                  <a:gd name="T7" fmla="*/ 1 h 24"/>
                  <a:gd name="T8" fmla="*/ 2 w 30"/>
                  <a:gd name="T9" fmla="*/ 1 h 24"/>
                  <a:gd name="T10" fmla="*/ 2 w 30"/>
                  <a:gd name="T11" fmla="*/ 1 h 24"/>
                  <a:gd name="T12" fmla="*/ 2 w 30"/>
                  <a:gd name="T13" fmla="*/ 1 h 24"/>
                  <a:gd name="T14" fmla="*/ 2 w 30"/>
                  <a:gd name="T15" fmla="*/ 1 h 24"/>
                  <a:gd name="T16" fmla="*/ 2 w 30"/>
                  <a:gd name="T17" fmla="*/ 1 h 24"/>
                  <a:gd name="T18" fmla="*/ 0 w 30"/>
                  <a:gd name="T19" fmla="*/ 1 h 24"/>
                  <a:gd name="T20" fmla="*/ 2 w 30"/>
                  <a:gd name="T21" fmla="*/ 1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24"/>
                  <a:gd name="T35" fmla="*/ 30 w 30"/>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24">
                    <a:moveTo>
                      <a:pt x="6" y="6"/>
                    </a:moveTo>
                    <a:lnTo>
                      <a:pt x="6" y="0"/>
                    </a:lnTo>
                    <a:lnTo>
                      <a:pt x="12" y="0"/>
                    </a:lnTo>
                    <a:lnTo>
                      <a:pt x="18" y="6"/>
                    </a:lnTo>
                    <a:lnTo>
                      <a:pt x="24" y="12"/>
                    </a:lnTo>
                    <a:lnTo>
                      <a:pt x="30" y="18"/>
                    </a:lnTo>
                    <a:lnTo>
                      <a:pt x="18" y="18"/>
                    </a:lnTo>
                    <a:lnTo>
                      <a:pt x="12" y="24"/>
                    </a:lnTo>
                    <a:lnTo>
                      <a:pt x="6" y="18"/>
                    </a:lnTo>
                    <a:lnTo>
                      <a:pt x="0" y="6"/>
                    </a:lnTo>
                    <a:lnTo>
                      <a:pt x="6" y="6"/>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909" name="Freeform 35"/>
              <p:cNvSpPr>
                <a:spLocks noChangeAspect="1"/>
              </p:cNvSpPr>
              <p:nvPr/>
            </p:nvSpPr>
            <p:spPr bwMode="auto">
              <a:xfrm>
                <a:off x="963" y="1984"/>
                <a:ext cx="23" cy="17"/>
              </a:xfrm>
              <a:custGeom>
                <a:avLst/>
                <a:gdLst>
                  <a:gd name="T0" fmla="*/ 2 w 30"/>
                  <a:gd name="T1" fmla="*/ 1 h 24"/>
                  <a:gd name="T2" fmla="*/ 2 w 30"/>
                  <a:gd name="T3" fmla="*/ 0 h 24"/>
                  <a:gd name="T4" fmla="*/ 2 w 30"/>
                  <a:gd name="T5" fmla="*/ 0 h 24"/>
                  <a:gd name="T6" fmla="*/ 2 w 30"/>
                  <a:gd name="T7" fmla="*/ 1 h 24"/>
                  <a:gd name="T8" fmla="*/ 2 w 30"/>
                  <a:gd name="T9" fmla="*/ 1 h 24"/>
                  <a:gd name="T10" fmla="*/ 2 w 30"/>
                  <a:gd name="T11" fmla="*/ 1 h 24"/>
                  <a:gd name="T12" fmla="*/ 2 w 30"/>
                  <a:gd name="T13" fmla="*/ 1 h 24"/>
                  <a:gd name="T14" fmla="*/ 2 w 30"/>
                  <a:gd name="T15" fmla="*/ 1 h 24"/>
                  <a:gd name="T16" fmla="*/ 2 w 30"/>
                  <a:gd name="T17" fmla="*/ 1 h 24"/>
                  <a:gd name="T18" fmla="*/ 0 w 30"/>
                  <a:gd name="T19" fmla="*/ 1 h 24"/>
                  <a:gd name="T20" fmla="*/ 2 w 30"/>
                  <a:gd name="T21" fmla="*/ 1 h 24"/>
                  <a:gd name="T22" fmla="*/ 2 w 30"/>
                  <a:gd name="T23" fmla="*/ 1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24"/>
                  <a:gd name="T38" fmla="*/ 30 w 30"/>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24">
                    <a:moveTo>
                      <a:pt x="6" y="6"/>
                    </a:moveTo>
                    <a:lnTo>
                      <a:pt x="6" y="0"/>
                    </a:lnTo>
                    <a:lnTo>
                      <a:pt x="12" y="0"/>
                    </a:lnTo>
                    <a:lnTo>
                      <a:pt x="18" y="6"/>
                    </a:lnTo>
                    <a:lnTo>
                      <a:pt x="24" y="12"/>
                    </a:lnTo>
                    <a:lnTo>
                      <a:pt x="30" y="18"/>
                    </a:lnTo>
                    <a:lnTo>
                      <a:pt x="18" y="18"/>
                    </a:lnTo>
                    <a:lnTo>
                      <a:pt x="12" y="24"/>
                    </a:lnTo>
                    <a:lnTo>
                      <a:pt x="6" y="18"/>
                    </a:lnTo>
                    <a:lnTo>
                      <a:pt x="0" y="6"/>
                    </a:lnTo>
                    <a:lnTo>
                      <a:pt x="6" y="6"/>
                    </a:lnTo>
                    <a:lnTo>
                      <a:pt x="6"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10" name="Freeform 36"/>
              <p:cNvSpPr>
                <a:spLocks noChangeAspect="1"/>
              </p:cNvSpPr>
              <p:nvPr/>
            </p:nvSpPr>
            <p:spPr bwMode="auto">
              <a:xfrm>
                <a:off x="999" y="2006"/>
                <a:ext cx="23" cy="8"/>
              </a:xfrm>
              <a:custGeom>
                <a:avLst/>
                <a:gdLst>
                  <a:gd name="T0" fmla="*/ 0 w 30"/>
                  <a:gd name="T1" fmla="*/ 1 h 12"/>
                  <a:gd name="T2" fmla="*/ 2 w 30"/>
                  <a:gd name="T3" fmla="*/ 0 h 12"/>
                  <a:gd name="T4" fmla="*/ 2 w 30"/>
                  <a:gd name="T5" fmla="*/ 0 h 12"/>
                  <a:gd name="T6" fmla="*/ 2 w 30"/>
                  <a:gd name="T7" fmla="*/ 1 h 12"/>
                  <a:gd name="T8" fmla="*/ 2 w 30"/>
                  <a:gd name="T9" fmla="*/ 1 h 12"/>
                  <a:gd name="T10" fmla="*/ 2 w 30"/>
                  <a:gd name="T11" fmla="*/ 1 h 12"/>
                  <a:gd name="T12" fmla="*/ 2 w 30"/>
                  <a:gd name="T13" fmla="*/ 1 h 12"/>
                  <a:gd name="T14" fmla="*/ 0 w 30"/>
                  <a:gd name="T15" fmla="*/ 1 h 12"/>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12"/>
                  <a:gd name="T26" fmla="*/ 30 w 30"/>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12">
                    <a:moveTo>
                      <a:pt x="0" y="6"/>
                    </a:moveTo>
                    <a:lnTo>
                      <a:pt x="6" y="0"/>
                    </a:lnTo>
                    <a:lnTo>
                      <a:pt x="30" y="0"/>
                    </a:lnTo>
                    <a:lnTo>
                      <a:pt x="30" y="6"/>
                    </a:lnTo>
                    <a:lnTo>
                      <a:pt x="24" y="12"/>
                    </a:lnTo>
                    <a:lnTo>
                      <a:pt x="12" y="6"/>
                    </a:lnTo>
                    <a:lnTo>
                      <a:pt x="6" y="6"/>
                    </a:lnTo>
                    <a:lnTo>
                      <a:pt x="0" y="6"/>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911" name="Freeform 37"/>
              <p:cNvSpPr>
                <a:spLocks noChangeAspect="1"/>
              </p:cNvSpPr>
              <p:nvPr/>
            </p:nvSpPr>
            <p:spPr bwMode="auto">
              <a:xfrm>
                <a:off x="999" y="2006"/>
                <a:ext cx="23" cy="8"/>
              </a:xfrm>
              <a:custGeom>
                <a:avLst/>
                <a:gdLst>
                  <a:gd name="T0" fmla="*/ 0 w 30"/>
                  <a:gd name="T1" fmla="*/ 1 h 12"/>
                  <a:gd name="T2" fmla="*/ 2 w 30"/>
                  <a:gd name="T3" fmla="*/ 0 h 12"/>
                  <a:gd name="T4" fmla="*/ 2 w 30"/>
                  <a:gd name="T5" fmla="*/ 0 h 12"/>
                  <a:gd name="T6" fmla="*/ 2 w 30"/>
                  <a:gd name="T7" fmla="*/ 1 h 12"/>
                  <a:gd name="T8" fmla="*/ 2 w 30"/>
                  <a:gd name="T9" fmla="*/ 1 h 12"/>
                  <a:gd name="T10" fmla="*/ 2 w 30"/>
                  <a:gd name="T11" fmla="*/ 1 h 12"/>
                  <a:gd name="T12" fmla="*/ 2 w 30"/>
                  <a:gd name="T13" fmla="*/ 1 h 12"/>
                  <a:gd name="T14" fmla="*/ 0 w 30"/>
                  <a:gd name="T15" fmla="*/ 1 h 12"/>
                  <a:gd name="T16" fmla="*/ 0 w 30"/>
                  <a:gd name="T17" fmla="*/ 1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12"/>
                  <a:gd name="T29" fmla="*/ 30 w 30"/>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12">
                    <a:moveTo>
                      <a:pt x="0" y="6"/>
                    </a:moveTo>
                    <a:lnTo>
                      <a:pt x="6" y="0"/>
                    </a:lnTo>
                    <a:lnTo>
                      <a:pt x="30" y="0"/>
                    </a:lnTo>
                    <a:lnTo>
                      <a:pt x="30" y="6"/>
                    </a:lnTo>
                    <a:lnTo>
                      <a:pt x="24" y="12"/>
                    </a:lnTo>
                    <a:lnTo>
                      <a:pt x="12" y="6"/>
                    </a:lnTo>
                    <a:lnTo>
                      <a:pt x="6" y="6"/>
                    </a:lnTo>
                    <a:lnTo>
                      <a:pt x="0" y="6"/>
                    </a:lnTo>
                    <a:lnTo>
                      <a:pt x="0"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12" name="Freeform 38"/>
              <p:cNvSpPr>
                <a:spLocks noChangeAspect="1"/>
              </p:cNvSpPr>
              <p:nvPr/>
            </p:nvSpPr>
            <p:spPr bwMode="auto">
              <a:xfrm>
                <a:off x="1027" y="2014"/>
                <a:ext cx="27" cy="22"/>
              </a:xfrm>
              <a:custGeom>
                <a:avLst/>
                <a:gdLst>
                  <a:gd name="T0" fmla="*/ 2 w 36"/>
                  <a:gd name="T1" fmla="*/ 1 h 30"/>
                  <a:gd name="T2" fmla="*/ 2 w 36"/>
                  <a:gd name="T3" fmla="*/ 1 h 30"/>
                  <a:gd name="T4" fmla="*/ 2 w 36"/>
                  <a:gd name="T5" fmla="*/ 1 h 30"/>
                  <a:gd name="T6" fmla="*/ 2 w 36"/>
                  <a:gd name="T7" fmla="*/ 1 h 30"/>
                  <a:gd name="T8" fmla="*/ 2 w 36"/>
                  <a:gd name="T9" fmla="*/ 1 h 30"/>
                  <a:gd name="T10" fmla="*/ 2 w 36"/>
                  <a:gd name="T11" fmla="*/ 1 h 30"/>
                  <a:gd name="T12" fmla="*/ 2 w 36"/>
                  <a:gd name="T13" fmla="*/ 1 h 30"/>
                  <a:gd name="T14" fmla="*/ 2 w 36"/>
                  <a:gd name="T15" fmla="*/ 1 h 30"/>
                  <a:gd name="T16" fmla="*/ 0 w 36"/>
                  <a:gd name="T17" fmla="*/ 1 h 30"/>
                  <a:gd name="T18" fmla="*/ 0 w 36"/>
                  <a:gd name="T19" fmla="*/ 0 h 30"/>
                  <a:gd name="T20" fmla="*/ 2 w 36"/>
                  <a:gd name="T21" fmla="*/ 0 h 30"/>
                  <a:gd name="T22" fmla="*/ 2 w 36"/>
                  <a:gd name="T23" fmla="*/ 1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30"/>
                  <a:gd name="T38" fmla="*/ 36 w 36"/>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30">
                    <a:moveTo>
                      <a:pt x="12" y="6"/>
                    </a:moveTo>
                    <a:lnTo>
                      <a:pt x="24" y="6"/>
                    </a:lnTo>
                    <a:lnTo>
                      <a:pt x="36" y="18"/>
                    </a:lnTo>
                    <a:lnTo>
                      <a:pt x="36" y="24"/>
                    </a:lnTo>
                    <a:lnTo>
                      <a:pt x="24" y="30"/>
                    </a:lnTo>
                    <a:lnTo>
                      <a:pt x="18" y="30"/>
                    </a:lnTo>
                    <a:lnTo>
                      <a:pt x="12" y="18"/>
                    </a:lnTo>
                    <a:lnTo>
                      <a:pt x="6" y="12"/>
                    </a:lnTo>
                    <a:lnTo>
                      <a:pt x="0" y="6"/>
                    </a:lnTo>
                    <a:lnTo>
                      <a:pt x="0" y="0"/>
                    </a:lnTo>
                    <a:lnTo>
                      <a:pt x="6" y="0"/>
                    </a:lnTo>
                    <a:lnTo>
                      <a:pt x="12" y="6"/>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913" name="Freeform 39"/>
              <p:cNvSpPr>
                <a:spLocks noChangeAspect="1"/>
              </p:cNvSpPr>
              <p:nvPr/>
            </p:nvSpPr>
            <p:spPr bwMode="auto">
              <a:xfrm>
                <a:off x="1027" y="2014"/>
                <a:ext cx="27" cy="22"/>
              </a:xfrm>
              <a:custGeom>
                <a:avLst/>
                <a:gdLst>
                  <a:gd name="T0" fmla="*/ 2 w 36"/>
                  <a:gd name="T1" fmla="*/ 1 h 30"/>
                  <a:gd name="T2" fmla="*/ 2 w 36"/>
                  <a:gd name="T3" fmla="*/ 1 h 30"/>
                  <a:gd name="T4" fmla="*/ 2 w 36"/>
                  <a:gd name="T5" fmla="*/ 1 h 30"/>
                  <a:gd name="T6" fmla="*/ 2 w 36"/>
                  <a:gd name="T7" fmla="*/ 1 h 30"/>
                  <a:gd name="T8" fmla="*/ 2 w 36"/>
                  <a:gd name="T9" fmla="*/ 1 h 30"/>
                  <a:gd name="T10" fmla="*/ 2 w 36"/>
                  <a:gd name="T11" fmla="*/ 1 h 30"/>
                  <a:gd name="T12" fmla="*/ 2 w 36"/>
                  <a:gd name="T13" fmla="*/ 1 h 30"/>
                  <a:gd name="T14" fmla="*/ 2 w 36"/>
                  <a:gd name="T15" fmla="*/ 1 h 30"/>
                  <a:gd name="T16" fmla="*/ 0 w 36"/>
                  <a:gd name="T17" fmla="*/ 1 h 30"/>
                  <a:gd name="T18" fmla="*/ 0 w 36"/>
                  <a:gd name="T19" fmla="*/ 0 h 30"/>
                  <a:gd name="T20" fmla="*/ 2 w 36"/>
                  <a:gd name="T21" fmla="*/ 0 h 30"/>
                  <a:gd name="T22" fmla="*/ 2 w 36"/>
                  <a:gd name="T23" fmla="*/ 1 h 30"/>
                  <a:gd name="T24" fmla="*/ 2 w 36"/>
                  <a:gd name="T25" fmla="*/ 1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30"/>
                  <a:gd name="T41" fmla="*/ 36 w 36"/>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30">
                    <a:moveTo>
                      <a:pt x="12" y="6"/>
                    </a:moveTo>
                    <a:lnTo>
                      <a:pt x="24" y="6"/>
                    </a:lnTo>
                    <a:lnTo>
                      <a:pt x="36" y="18"/>
                    </a:lnTo>
                    <a:lnTo>
                      <a:pt x="36" y="24"/>
                    </a:lnTo>
                    <a:lnTo>
                      <a:pt x="24" y="30"/>
                    </a:lnTo>
                    <a:lnTo>
                      <a:pt x="18" y="30"/>
                    </a:lnTo>
                    <a:lnTo>
                      <a:pt x="12" y="18"/>
                    </a:lnTo>
                    <a:lnTo>
                      <a:pt x="6" y="12"/>
                    </a:lnTo>
                    <a:lnTo>
                      <a:pt x="0" y="6"/>
                    </a:lnTo>
                    <a:lnTo>
                      <a:pt x="0" y="0"/>
                    </a:lnTo>
                    <a:lnTo>
                      <a:pt x="6" y="0"/>
                    </a:lnTo>
                    <a:lnTo>
                      <a:pt x="12" y="6"/>
                    </a:lnTo>
                    <a:lnTo>
                      <a:pt x="12"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14" name="Freeform 40"/>
              <p:cNvSpPr>
                <a:spLocks noChangeAspect="1"/>
              </p:cNvSpPr>
              <p:nvPr/>
            </p:nvSpPr>
            <p:spPr bwMode="auto">
              <a:xfrm>
                <a:off x="1054" y="2058"/>
                <a:ext cx="51" cy="65"/>
              </a:xfrm>
              <a:custGeom>
                <a:avLst/>
                <a:gdLst>
                  <a:gd name="T0" fmla="*/ 2 w 66"/>
                  <a:gd name="T1" fmla="*/ 0 h 90"/>
                  <a:gd name="T2" fmla="*/ 2 w 66"/>
                  <a:gd name="T3" fmla="*/ 0 h 90"/>
                  <a:gd name="T4" fmla="*/ 2 w 66"/>
                  <a:gd name="T5" fmla="*/ 1 h 90"/>
                  <a:gd name="T6" fmla="*/ 2 w 66"/>
                  <a:gd name="T7" fmla="*/ 1 h 90"/>
                  <a:gd name="T8" fmla="*/ 2 w 66"/>
                  <a:gd name="T9" fmla="*/ 1 h 90"/>
                  <a:gd name="T10" fmla="*/ 2 w 66"/>
                  <a:gd name="T11" fmla="*/ 1 h 90"/>
                  <a:gd name="T12" fmla="*/ 2 w 66"/>
                  <a:gd name="T13" fmla="*/ 1 h 90"/>
                  <a:gd name="T14" fmla="*/ 2 w 66"/>
                  <a:gd name="T15" fmla="*/ 1 h 90"/>
                  <a:gd name="T16" fmla="*/ 2 w 66"/>
                  <a:gd name="T17" fmla="*/ 1 h 90"/>
                  <a:gd name="T18" fmla="*/ 2 w 66"/>
                  <a:gd name="T19" fmla="*/ 1 h 90"/>
                  <a:gd name="T20" fmla="*/ 2 w 66"/>
                  <a:gd name="T21" fmla="*/ 1 h 90"/>
                  <a:gd name="T22" fmla="*/ 2 w 66"/>
                  <a:gd name="T23" fmla="*/ 1 h 90"/>
                  <a:gd name="T24" fmla="*/ 2 w 66"/>
                  <a:gd name="T25" fmla="*/ 1 h 90"/>
                  <a:gd name="T26" fmla="*/ 2 w 66"/>
                  <a:gd name="T27" fmla="*/ 1 h 90"/>
                  <a:gd name="T28" fmla="*/ 2 w 66"/>
                  <a:gd name="T29" fmla="*/ 1 h 90"/>
                  <a:gd name="T30" fmla="*/ 2 w 66"/>
                  <a:gd name="T31" fmla="*/ 1 h 90"/>
                  <a:gd name="T32" fmla="*/ 2 w 66"/>
                  <a:gd name="T33" fmla="*/ 1 h 90"/>
                  <a:gd name="T34" fmla="*/ 2 w 66"/>
                  <a:gd name="T35" fmla="*/ 1 h 90"/>
                  <a:gd name="T36" fmla="*/ 2 w 66"/>
                  <a:gd name="T37" fmla="*/ 1 h 90"/>
                  <a:gd name="T38" fmla="*/ 2 w 66"/>
                  <a:gd name="T39" fmla="*/ 1 h 90"/>
                  <a:gd name="T40" fmla="*/ 2 w 66"/>
                  <a:gd name="T41" fmla="*/ 1 h 90"/>
                  <a:gd name="T42" fmla="*/ 2 w 66"/>
                  <a:gd name="T43" fmla="*/ 1 h 90"/>
                  <a:gd name="T44" fmla="*/ 0 w 66"/>
                  <a:gd name="T45" fmla="*/ 1 h 90"/>
                  <a:gd name="T46" fmla="*/ 0 w 66"/>
                  <a:gd name="T47" fmla="*/ 1 h 90"/>
                  <a:gd name="T48" fmla="*/ 2 w 66"/>
                  <a:gd name="T49" fmla="*/ 1 h 90"/>
                  <a:gd name="T50" fmla="*/ 2 w 66"/>
                  <a:gd name="T51" fmla="*/ 0 h 9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6"/>
                  <a:gd name="T79" fmla="*/ 0 h 90"/>
                  <a:gd name="T80" fmla="*/ 66 w 66"/>
                  <a:gd name="T81" fmla="*/ 90 h 9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6" h="90">
                    <a:moveTo>
                      <a:pt x="6" y="0"/>
                    </a:moveTo>
                    <a:lnTo>
                      <a:pt x="12" y="0"/>
                    </a:lnTo>
                    <a:lnTo>
                      <a:pt x="18" y="6"/>
                    </a:lnTo>
                    <a:lnTo>
                      <a:pt x="36" y="6"/>
                    </a:lnTo>
                    <a:lnTo>
                      <a:pt x="42" y="12"/>
                    </a:lnTo>
                    <a:lnTo>
                      <a:pt x="48" y="18"/>
                    </a:lnTo>
                    <a:lnTo>
                      <a:pt x="48" y="24"/>
                    </a:lnTo>
                    <a:lnTo>
                      <a:pt x="54" y="30"/>
                    </a:lnTo>
                    <a:lnTo>
                      <a:pt x="60" y="36"/>
                    </a:lnTo>
                    <a:lnTo>
                      <a:pt x="66" y="42"/>
                    </a:lnTo>
                    <a:lnTo>
                      <a:pt x="66" y="54"/>
                    </a:lnTo>
                    <a:lnTo>
                      <a:pt x="60" y="60"/>
                    </a:lnTo>
                    <a:lnTo>
                      <a:pt x="42" y="60"/>
                    </a:lnTo>
                    <a:lnTo>
                      <a:pt x="36" y="66"/>
                    </a:lnTo>
                    <a:lnTo>
                      <a:pt x="30" y="66"/>
                    </a:lnTo>
                    <a:lnTo>
                      <a:pt x="30" y="78"/>
                    </a:lnTo>
                    <a:lnTo>
                      <a:pt x="24" y="84"/>
                    </a:lnTo>
                    <a:lnTo>
                      <a:pt x="18" y="90"/>
                    </a:lnTo>
                    <a:lnTo>
                      <a:pt x="12" y="84"/>
                    </a:lnTo>
                    <a:lnTo>
                      <a:pt x="12" y="72"/>
                    </a:lnTo>
                    <a:lnTo>
                      <a:pt x="6" y="66"/>
                    </a:lnTo>
                    <a:lnTo>
                      <a:pt x="6" y="48"/>
                    </a:lnTo>
                    <a:lnTo>
                      <a:pt x="0" y="36"/>
                    </a:lnTo>
                    <a:lnTo>
                      <a:pt x="0" y="30"/>
                    </a:lnTo>
                    <a:lnTo>
                      <a:pt x="6" y="18"/>
                    </a:lnTo>
                    <a:lnTo>
                      <a:pt x="6" y="0"/>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915" name="Freeform 41"/>
              <p:cNvSpPr>
                <a:spLocks noChangeAspect="1"/>
              </p:cNvSpPr>
              <p:nvPr/>
            </p:nvSpPr>
            <p:spPr bwMode="auto">
              <a:xfrm>
                <a:off x="1054" y="2058"/>
                <a:ext cx="51" cy="65"/>
              </a:xfrm>
              <a:custGeom>
                <a:avLst/>
                <a:gdLst>
                  <a:gd name="T0" fmla="*/ 2 w 66"/>
                  <a:gd name="T1" fmla="*/ 0 h 90"/>
                  <a:gd name="T2" fmla="*/ 2 w 66"/>
                  <a:gd name="T3" fmla="*/ 0 h 90"/>
                  <a:gd name="T4" fmla="*/ 2 w 66"/>
                  <a:gd name="T5" fmla="*/ 1 h 90"/>
                  <a:gd name="T6" fmla="*/ 2 w 66"/>
                  <a:gd name="T7" fmla="*/ 1 h 90"/>
                  <a:gd name="T8" fmla="*/ 2 w 66"/>
                  <a:gd name="T9" fmla="*/ 1 h 90"/>
                  <a:gd name="T10" fmla="*/ 2 w 66"/>
                  <a:gd name="T11" fmla="*/ 1 h 90"/>
                  <a:gd name="T12" fmla="*/ 2 w 66"/>
                  <a:gd name="T13" fmla="*/ 1 h 90"/>
                  <a:gd name="T14" fmla="*/ 2 w 66"/>
                  <a:gd name="T15" fmla="*/ 1 h 90"/>
                  <a:gd name="T16" fmla="*/ 2 w 66"/>
                  <a:gd name="T17" fmla="*/ 1 h 90"/>
                  <a:gd name="T18" fmla="*/ 2 w 66"/>
                  <a:gd name="T19" fmla="*/ 1 h 90"/>
                  <a:gd name="T20" fmla="*/ 2 w 66"/>
                  <a:gd name="T21" fmla="*/ 1 h 90"/>
                  <a:gd name="T22" fmla="*/ 2 w 66"/>
                  <a:gd name="T23" fmla="*/ 1 h 90"/>
                  <a:gd name="T24" fmla="*/ 2 w 66"/>
                  <a:gd name="T25" fmla="*/ 1 h 90"/>
                  <a:gd name="T26" fmla="*/ 2 w 66"/>
                  <a:gd name="T27" fmla="*/ 1 h 90"/>
                  <a:gd name="T28" fmla="*/ 2 w 66"/>
                  <a:gd name="T29" fmla="*/ 1 h 90"/>
                  <a:gd name="T30" fmla="*/ 2 w 66"/>
                  <a:gd name="T31" fmla="*/ 1 h 90"/>
                  <a:gd name="T32" fmla="*/ 2 w 66"/>
                  <a:gd name="T33" fmla="*/ 1 h 90"/>
                  <a:gd name="T34" fmla="*/ 2 w 66"/>
                  <a:gd name="T35" fmla="*/ 1 h 90"/>
                  <a:gd name="T36" fmla="*/ 2 w 66"/>
                  <a:gd name="T37" fmla="*/ 1 h 90"/>
                  <a:gd name="T38" fmla="*/ 2 w 66"/>
                  <a:gd name="T39" fmla="*/ 1 h 90"/>
                  <a:gd name="T40" fmla="*/ 2 w 66"/>
                  <a:gd name="T41" fmla="*/ 1 h 90"/>
                  <a:gd name="T42" fmla="*/ 2 w 66"/>
                  <a:gd name="T43" fmla="*/ 1 h 90"/>
                  <a:gd name="T44" fmla="*/ 0 w 66"/>
                  <a:gd name="T45" fmla="*/ 1 h 90"/>
                  <a:gd name="T46" fmla="*/ 0 w 66"/>
                  <a:gd name="T47" fmla="*/ 1 h 90"/>
                  <a:gd name="T48" fmla="*/ 2 w 66"/>
                  <a:gd name="T49" fmla="*/ 1 h 90"/>
                  <a:gd name="T50" fmla="*/ 2 w 66"/>
                  <a:gd name="T51" fmla="*/ 0 h 90"/>
                  <a:gd name="T52" fmla="*/ 2 w 66"/>
                  <a:gd name="T53" fmla="*/ 1 h 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6"/>
                  <a:gd name="T82" fmla="*/ 0 h 90"/>
                  <a:gd name="T83" fmla="*/ 66 w 66"/>
                  <a:gd name="T84" fmla="*/ 90 h 9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6" h="90">
                    <a:moveTo>
                      <a:pt x="6" y="0"/>
                    </a:moveTo>
                    <a:lnTo>
                      <a:pt x="12" y="0"/>
                    </a:lnTo>
                    <a:lnTo>
                      <a:pt x="18" y="6"/>
                    </a:lnTo>
                    <a:lnTo>
                      <a:pt x="36" y="6"/>
                    </a:lnTo>
                    <a:lnTo>
                      <a:pt x="42" y="12"/>
                    </a:lnTo>
                    <a:lnTo>
                      <a:pt x="48" y="18"/>
                    </a:lnTo>
                    <a:lnTo>
                      <a:pt x="48" y="24"/>
                    </a:lnTo>
                    <a:lnTo>
                      <a:pt x="54" y="30"/>
                    </a:lnTo>
                    <a:lnTo>
                      <a:pt x="60" y="36"/>
                    </a:lnTo>
                    <a:lnTo>
                      <a:pt x="66" y="42"/>
                    </a:lnTo>
                    <a:lnTo>
                      <a:pt x="66" y="54"/>
                    </a:lnTo>
                    <a:lnTo>
                      <a:pt x="60" y="60"/>
                    </a:lnTo>
                    <a:lnTo>
                      <a:pt x="42" y="60"/>
                    </a:lnTo>
                    <a:lnTo>
                      <a:pt x="36" y="66"/>
                    </a:lnTo>
                    <a:lnTo>
                      <a:pt x="30" y="66"/>
                    </a:lnTo>
                    <a:lnTo>
                      <a:pt x="30" y="78"/>
                    </a:lnTo>
                    <a:lnTo>
                      <a:pt x="24" y="84"/>
                    </a:lnTo>
                    <a:lnTo>
                      <a:pt x="18" y="90"/>
                    </a:lnTo>
                    <a:lnTo>
                      <a:pt x="12" y="84"/>
                    </a:lnTo>
                    <a:lnTo>
                      <a:pt x="12" y="72"/>
                    </a:lnTo>
                    <a:lnTo>
                      <a:pt x="6" y="66"/>
                    </a:lnTo>
                    <a:lnTo>
                      <a:pt x="6" y="48"/>
                    </a:lnTo>
                    <a:lnTo>
                      <a:pt x="0" y="36"/>
                    </a:lnTo>
                    <a:lnTo>
                      <a:pt x="0" y="30"/>
                    </a:lnTo>
                    <a:lnTo>
                      <a:pt x="6" y="18"/>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16" name="Freeform 42"/>
              <p:cNvSpPr>
                <a:spLocks noChangeAspect="1"/>
              </p:cNvSpPr>
              <p:nvPr/>
            </p:nvSpPr>
            <p:spPr bwMode="auto">
              <a:xfrm>
                <a:off x="1013" y="2019"/>
                <a:ext cx="9" cy="8"/>
              </a:xfrm>
              <a:custGeom>
                <a:avLst/>
                <a:gdLst>
                  <a:gd name="T0" fmla="*/ 0 w 12"/>
                  <a:gd name="T1" fmla="*/ 1 h 12"/>
                  <a:gd name="T2" fmla="*/ 0 w 12"/>
                  <a:gd name="T3" fmla="*/ 0 h 12"/>
                  <a:gd name="T4" fmla="*/ 2 w 12"/>
                  <a:gd name="T5" fmla="*/ 0 h 12"/>
                  <a:gd name="T6" fmla="*/ 2 w 12"/>
                  <a:gd name="T7" fmla="*/ 1 h 12"/>
                  <a:gd name="T8" fmla="*/ 2 w 12"/>
                  <a:gd name="T9" fmla="*/ 1 h 12"/>
                  <a:gd name="T10" fmla="*/ 2 w 12"/>
                  <a:gd name="T11" fmla="*/ 1 h 12"/>
                  <a:gd name="T12" fmla="*/ 0 w 12"/>
                  <a:gd name="T13" fmla="*/ 1 h 12"/>
                  <a:gd name="T14" fmla="*/ 0 w 12"/>
                  <a:gd name="T15" fmla="*/ 1 h 12"/>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2"/>
                  <a:gd name="T26" fmla="*/ 12 w 12"/>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2">
                    <a:moveTo>
                      <a:pt x="0" y="6"/>
                    </a:moveTo>
                    <a:lnTo>
                      <a:pt x="0" y="0"/>
                    </a:lnTo>
                    <a:lnTo>
                      <a:pt x="6" y="0"/>
                    </a:lnTo>
                    <a:lnTo>
                      <a:pt x="6" y="6"/>
                    </a:lnTo>
                    <a:lnTo>
                      <a:pt x="12" y="6"/>
                    </a:lnTo>
                    <a:lnTo>
                      <a:pt x="6" y="12"/>
                    </a:lnTo>
                    <a:lnTo>
                      <a:pt x="0" y="12"/>
                    </a:lnTo>
                    <a:lnTo>
                      <a:pt x="0" y="6"/>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917" name="Freeform 43"/>
              <p:cNvSpPr>
                <a:spLocks noChangeAspect="1"/>
              </p:cNvSpPr>
              <p:nvPr/>
            </p:nvSpPr>
            <p:spPr bwMode="auto">
              <a:xfrm>
                <a:off x="1013" y="2019"/>
                <a:ext cx="9" cy="8"/>
              </a:xfrm>
              <a:custGeom>
                <a:avLst/>
                <a:gdLst>
                  <a:gd name="T0" fmla="*/ 0 w 12"/>
                  <a:gd name="T1" fmla="*/ 1 h 12"/>
                  <a:gd name="T2" fmla="*/ 0 w 12"/>
                  <a:gd name="T3" fmla="*/ 0 h 12"/>
                  <a:gd name="T4" fmla="*/ 2 w 12"/>
                  <a:gd name="T5" fmla="*/ 0 h 12"/>
                  <a:gd name="T6" fmla="*/ 2 w 12"/>
                  <a:gd name="T7" fmla="*/ 1 h 12"/>
                  <a:gd name="T8" fmla="*/ 2 w 12"/>
                  <a:gd name="T9" fmla="*/ 1 h 12"/>
                  <a:gd name="T10" fmla="*/ 2 w 12"/>
                  <a:gd name="T11" fmla="*/ 1 h 12"/>
                  <a:gd name="T12" fmla="*/ 0 w 12"/>
                  <a:gd name="T13" fmla="*/ 1 h 12"/>
                  <a:gd name="T14" fmla="*/ 0 w 12"/>
                  <a:gd name="T15" fmla="*/ 1 h 12"/>
                  <a:gd name="T16" fmla="*/ 0 w 12"/>
                  <a:gd name="T17" fmla="*/ 1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0" y="6"/>
                    </a:moveTo>
                    <a:lnTo>
                      <a:pt x="0" y="0"/>
                    </a:lnTo>
                    <a:lnTo>
                      <a:pt x="6" y="0"/>
                    </a:lnTo>
                    <a:lnTo>
                      <a:pt x="6" y="6"/>
                    </a:lnTo>
                    <a:lnTo>
                      <a:pt x="12" y="6"/>
                    </a:lnTo>
                    <a:lnTo>
                      <a:pt x="6" y="12"/>
                    </a:lnTo>
                    <a:lnTo>
                      <a:pt x="0" y="12"/>
                    </a:lnTo>
                    <a:lnTo>
                      <a:pt x="0" y="6"/>
                    </a:lnTo>
                    <a:lnTo>
                      <a:pt x="0"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18" name="Freeform 44"/>
              <p:cNvSpPr>
                <a:spLocks noChangeAspect="1"/>
              </p:cNvSpPr>
              <p:nvPr/>
            </p:nvSpPr>
            <p:spPr bwMode="auto">
              <a:xfrm>
                <a:off x="775" y="984"/>
                <a:ext cx="234" cy="355"/>
              </a:xfrm>
              <a:custGeom>
                <a:avLst/>
                <a:gdLst>
                  <a:gd name="T0" fmla="*/ 3 w 306"/>
                  <a:gd name="T1" fmla="*/ 4 h 492"/>
                  <a:gd name="T2" fmla="*/ 0 w 306"/>
                  <a:gd name="T3" fmla="*/ 4 h 492"/>
                  <a:gd name="T4" fmla="*/ 2 w 306"/>
                  <a:gd name="T5" fmla="*/ 3 h 492"/>
                  <a:gd name="T6" fmla="*/ 2 w 306"/>
                  <a:gd name="T7" fmla="*/ 3 h 492"/>
                  <a:gd name="T8" fmla="*/ 2 w 306"/>
                  <a:gd name="T9" fmla="*/ 2 h 492"/>
                  <a:gd name="T10" fmla="*/ 2 w 306"/>
                  <a:gd name="T11" fmla="*/ 2 h 492"/>
                  <a:gd name="T12" fmla="*/ 2 w 306"/>
                  <a:gd name="T13" fmla="*/ 0 h 492"/>
                  <a:gd name="T14" fmla="*/ 3 w 306"/>
                  <a:gd name="T15" fmla="*/ 1 h 492"/>
                  <a:gd name="T16" fmla="*/ 3 w 306"/>
                  <a:gd name="T17" fmla="*/ 1 h 492"/>
                  <a:gd name="T18" fmla="*/ 3 w 306"/>
                  <a:gd name="T19" fmla="*/ 1 h 492"/>
                  <a:gd name="T20" fmla="*/ 3 w 306"/>
                  <a:gd name="T21" fmla="*/ 1 h 492"/>
                  <a:gd name="T22" fmla="*/ 4 w 306"/>
                  <a:gd name="T23" fmla="*/ 1 h 492"/>
                  <a:gd name="T24" fmla="*/ 4 w 306"/>
                  <a:gd name="T25" fmla="*/ 1 h 492"/>
                  <a:gd name="T26" fmla="*/ 4 w 306"/>
                  <a:gd name="T27" fmla="*/ 1 h 492"/>
                  <a:gd name="T28" fmla="*/ 4 w 306"/>
                  <a:gd name="T29" fmla="*/ 2 h 492"/>
                  <a:gd name="T30" fmla="*/ 4 w 306"/>
                  <a:gd name="T31" fmla="*/ 2 h 492"/>
                  <a:gd name="T32" fmla="*/ 4 w 306"/>
                  <a:gd name="T33" fmla="*/ 2 h 492"/>
                  <a:gd name="T34" fmla="*/ 5 w 306"/>
                  <a:gd name="T35" fmla="*/ 2 h 492"/>
                  <a:gd name="T36" fmla="*/ 5 w 306"/>
                  <a:gd name="T37" fmla="*/ 3 h 492"/>
                  <a:gd name="T38" fmla="*/ 5 w 306"/>
                  <a:gd name="T39" fmla="*/ 3 h 492"/>
                  <a:gd name="T40" fmla="*/ 5 w 306"/>
                  <a:gd name="T41" fmla="*/ 3 h 492"/>
                  <a:gd name="T42" fmla="*/ 5 w 306"/>
                  <a:gd name="T43" fmla="*/ 3 h 492"/>
                  <a:gd name="T44" fmla="*/ 5 w 306"/>
                  <a:gd name="T45" fmla="*/ 3 h 492"/>
                  <a:gd name="T46" fmla="*/ 6 w 306"/>
                  <a:gd name="T47" fmla="*/ 3 h 492"/>
                  <a:gd name="T48" fmla="*/ 6 w 306"/>
                  <a:gd name="T49" fmla="*/ 3 h 492"/>
                  <a:gd name="T50" fmla="*/ 6 w 306"/>
                  <a:gd name="T51" fmla="*/ 3 h 492"/>
                  <a:gd name="T52" fmla="*/ 7 w 306"/>
                  <a:gd name="T53" fmla="*/ 3 h 492"/>
                  <a:gd name="T54" fmla="*/ 6 w 306"/>
                  <a:gd name="T55" fmla="*/ 5 h 492"/>
                  <a:gd name="T56" fmla="*/ 4 w 306"/>
                  <a:gd name="T57" fmla="*/ 4 h 492"/>
                  <a:gd name="T58" fmla="*/ 3 w 306"/>
                  <a:gd name="T59" fmla="*/ 4 h 4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06"/>
                  <a:gd name="T91" fmla="*/ 0 h 492"/>
                  <a:gd name="T92" fmla="*/ 306 w 306"/>
                  <a:gd name="T93" fmla="*/ 492 h 4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06" h="492">
                    <a:moveTo>
                      <a:pt x="138" y="462"/>
                    </a:moveTo>
                    <a:lnTo>
                      <a:pt x="0" y="438"/>
                    </a:lnTo>
                    <a:lnTo>
                      <a:pt x="36" y="300"/>
                    </a:lnTo>
                    <a:lnTo>
                      <a:pt x="24" y="282"/>
                    </a:lnTo>
                    <a:lnTo>
                      <a:pt x="78" y="216"/>
                    </a:lnTo>
                    <a:lnTo>
                      <a:pt x="60" y="186"/>
                    </a:lnTo>
                    <a:lnTo>
                      <a:pt x="102" y="0"/>
                    </a:lnTo>
                    <a:lnTo>
                      <a:pt x="138" y="12"/>
                    </a:lnTo>
                    <a:lnTo>
                      <a:pt x="126" y="72"/>
                    </a:lnTo>
                    <a:lnTo>
                      <a:pt x="138" y="102"/>
                    </a:lnTo>
                    <a:lnTo>
                      <a:pt x="132" y="108"/>
                    </a:lnTo>
                    <a:lnTo>
                      <a:pt x="150" y="126"/>
                    </a:lnTo>
                    <a:lnTo>
                      <a:pt x="162" y="162"/>
                    </a:lnTo>
                    <a:lnTo>
                      <a:pt x="186" y="174"/>
                    </a:lnTo>
                    <a:lnTo>
                      <a:pt x="162" y="234"/>
                    </a:lnTo>
                    <a:lnTo>
                      <a:pt x="168" y="246"/>
                    </a:lnTo>
                    <a:lnTo>
                      <a:pt x="186" y="234"/>
                    </a:lnTo>
                    <a:lnTo>
                      <a:pt x="192" y="240"/>
                    </a:lnTo>
                    <a:lnTo>
                      <a:pt x="204" y="288"/>
                    </a:lnTo>
                    <a:lnTo>
                      <a:pt x="216" y="300"/>
                    </a:lnTo>
                    <a:lnTo>
                      <a:pt x="222" y="324"/>
                    </a:lnTo>
                    <a:lnTo>
                      <a:pt x="228" y="318"/>
                    </a:lnTo>
                    <a:lnTo>
                      <a:pt x="246" y="324"/>
                    </a:lnTo>
                    <a:lnTo>
                      <a:pt x="252" y="318"/>
                    </a:lnTo>
                    <a:lnTo>
                      <a:pt x="288" y="324"/>
                    </a:lnTo>
                    <a:lnTo>
                      <a:pt x="294" y="312"/>
                    </a:lnTo>
                    <a:lnTo>
                      <a:pt x="306" y="330"/>
                    </a:lnTo>
                    <a:lnTo>
                      <a:pt x="282" y="492"/>
                    </a:lnTo>
                    <a:lnTo>
                      <a:pt x="186" y="474"/>
                    </a:lnTo>
                    <a:lnTo>
                      <a:pt x="138" y="462"/>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919" name="Freeform 45"/>
              <p:cNvSpPr>
                <a:spLocks noChangeAspect="1"/>
              </p:cNvSpPr>
              <p:nvPr/>
            </p:nvSpPr>
            <p:spPr bwMode="auto">
              <a:xfrm>
                <a:off x="775" y="984"/>
                <a:ext cx="234" cy="355"/>
              </a:xfrm>
              <a:custGeom>
                <a:avLst/>
                <a:gdLst>
                  <a:gd name="T0" fmla="*/ 3 w 306"/>
                  <a:gd name="T1" fmla="*/ 4 h 492"/>
                  <a:gd name="T2" fmla="*/ 0 w 306"/>
                  <a:gd name="T3" fmla="*/ 4 h 492"/>
                  <a:gd name="T4" fmla="*/ 2 w 306"/>
                  <a:gd name="T5" fmla="*/ 3 h 492"/>
                  <a:gd name="T6" fmla="*/ 2 w 306"/>
                  <a:gd name="T7" fmla="*/ 3 h 492"/>
                  <a:gd name="T8" fmla="*/ 2 w 306"/>
                  <a:gd name="T9" fmla="*/ 2 h 492"/>
                  <a:gd name="T10" fmla="*/ 2 w 306"/>
                  <a:gd name="T11" fmla="*/ 2 h 492"/>
                  <a:gd name="T12" fmla="*/ 2 w 306"/>
                  <a:gd name="T13" fmla="*/ 0 h 492"/>
                  <a:gd name="T14" fmla="*/ 3 w 306"/>
                  <a:gd name="T15" fmla="*/ 1 h 492"/>
                  <a:gd name="T16" fmla="*/ 3 w 306"/>
                  <a:gd name="T17" fmla="*/ 1 h 492"/>
                  <a:gd name="T18" fmla="*/ 3 w 306"/>
                  <a:gd name="T19" fmla="*/ 1 h 492"/>
                  <a:gd name="T20" fmla="*/ 3 w 306"/>
                  <a:gd name="T21" fmla="*/ 1 h 492"/>
                  <a:gd name="T22" fmla="*/ 4 w 306"/>
                  <a:gd name="T23" fmla="*/ 1 h 492"/>
                  <a:gd name="T24" fmla="*/ 4 w 306"/>
                  <a:gd name="T25" fmla="*/ 1 h 492"/>
                  <a:gd name="T26" fmla="*/ 4 w 306"/>
                  <a:gd name="T27" fmla="*/ 1 h 492"/>
                  <a:gd name="T28" fmla="*/ 4 w 306"/>
                  <a:gd name="T29" fmla="*/ 2 h 492"/>
                  <a:gd name="T30" fmla="*/ 4 w 306"/>
                  <a:gd name="T31" fmla="*/ 2 h 492"/>
                  <a:gd name="T32" fmla="*/ 4 w 306"/>
                  <a:gd name="T33" fmla="*/ 2 h 492"/>
                  <a:gd name="T34" fmla="*/ 5 w 306"/>
                  <a:gd name="T35" fmla="*/ 2 h 492"/>
                  <a:gd name="T36" fmla="*/ 5 w 306"/>
                  <a:gd name="T37" fmla="*/ 3 h 492"/>
                  <a:gd name="T38" fmla="*/ 5 w 306"/>
                  <a:gd name="T39" fmla="*/ 3 h 492"/>
                  <a:gd name="T40" fmla="*/ 5 w 306"/>
                  <a:gd name="T41" fmla="*/ 3 h 492"/>
                  <a:gd name="T42" fmla="*/ 5 w 306"/>
                  <a:gd name="T43" fmla="*/ 3 h 492"/>
                  <a:gd name="T44" fmla="*/ 5 w 306"/>
                  <a:gd name="T45" fmla="*/ 3 h 492"/>
                  <a:gd name="T46" fmla="*/ 6 w 306"/>
                  <a:gd name="T47" fmla="*/ 3 h 492"/>
                  <a:gd name="T48" fmla="*/ 6 w 306"/>
                  <a:gd name="T49" fmla="*/ 3 h 492"/>
                  <a:gd name="T50" fmla="*/ 6 w 306"/>
                  <a:gd name="T51" fmla="*/ 3 h 492"/>
                  <a:gd name="T52" fmla="*/ 7 w 306"/>
                  <a:gd name="T53" fmla="*/ 3 h 492"/>
                  <a:gd name="T54" fmla="*/ 6 w 306"/>
                  <a:gd name="T55" fmla="*/ 5 h 492"/>
                  <a:gd name="T56" fmla="*/ 4 w 306"/>
                  <a:gd name="T57" fmla="*/ 4 h 492"/>
                  <a:gd name="T58" fmla="*/ 3 w 306"/>
                  <a:gd name="T59" fmla="*/ 4 h 492"/>
                  <a:gd name="T60" fmla="*/ 3 w 306"/>
                  <a:gd name="T61" fmla="*/ 4 h 49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06"/>
                  <a:gd name="T94" fmla="*/ 0 h 492"/>
                  <a:gd name="T95" fmla="*/ 306 w 306"/>
                  <a:gd name="T96" fmla="*/ 492 h 49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06" h="492">
                    <a:moveTo>
                      <a:pt x="138" y="462"/>
                    </a:moveTo>
                    <a:lnTo>
                      <a:pt x="0" y="438"/>
                    </a:lnTo>
                    <a:lnTo>
                      <a:pt x="36" y="300"/>
                    </a:lnTo>
                    <a:lnTo>
                      <a:pt x="24" y="282"/>
                    </a:lnTo>
                    <a:lnTo>
                      <a:pt x="78" y="216"/>
                    </a:lnTo>
                    <a:lnTo>
                      <a:pt x="60" y="186"/>
                    </a:lnTo>
                    <a:lnTo>
                      <a:pt x="102" y="0"/>
                    </a:lnTo>
                    <a:lnTo>
                      <a:pt x="138" y="12"/>
                    </a:lnTo>
                    <a:lnTo>
                      <a:pt x="126" y="72"/>
                    </a:lnTo>
                    <a:lnTo>
                      <a:pt x="138" y="102"/>
                    </a:lnTo>
                    <a:lnTo>
                      <a:pt x="132" y="108"/>
                    </a:lnTo>
                    <a:lnTo>
                      <a:pt x="150" y="126"/>
                    </a:lnTo>
                    <a:lnTo>
                      <a:pt x="162" y="162"/>
                    </a:lnTo>
                    <a:lnTo>
                      <a:pt x="186" y="174"/>
                    </a:lnTo>
                    <a:lnTo>
                      <a:pt x="162" y="234"/>
                    </a:lnTo>
                    <a:lnTo>
                      <a:pt x="168" y="246"/>
                    </a:lnTo>
                    <a:lnTo>
                      <a:pt x="186" y="234"/>
                    </a:lnTo>
                    <a:lnTo>
                      <a:pt x="192" y="240"/>
                    </a:lnTo>
                    <a:lnTo>
                      <a:pt x="204" y="288"/>
                    </a:lnTo>
                    <a:lnTo>
                      <a:pt x="216" y="300"/>
                    </a:lnTo>
                    <a:lnTo>
                      <a:pt x="222" y="324"/>
                    </a:lnTo>
                    <a:lnTo>
                      <a:pt x="228" y="318"/>
                    </a:lnTo>
                    <a:lnTo>
                      <a:pt x="246" y="324"/>
                    </a:lnTo>
                    <a:lnTo>
                      <a:pt x="252" y="318"/>
                    </a:lnTo>
                    <a:lnTo>
                      <a:pt x="288" y="324"/>
                    </a:lnTo>
                    <a:lnTo>
                      <a:pt x="294" y="312"/>
                    </a:lnTo>
                    <a:lnTo>
                      <a:pt x="306" y="330"/>
                    </a:lnTo>
                    <a:lnTo>
                      <a:pt x="282" y="492"/>
                    </a:lnTo>
                    <a:lnTo>
                      <a:pt x="186" y="474"/>
                    </a:lnTo>
                    <a:lnTo>
                      <a:pt x="138" y="462"/>
                    </a:lnTo>
                    <a:lnTo>
                      <a:pt x="138" y="4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20" name="Freeform 46"/>
              <p:cNvSpPr>
                <a:spLocks noChangeAspect="1"/>
              </p:cNvSpPr>
              <p:nvPr/>
            </p:nvSpPr>
            <p:spPr bwMode="auto">
              <a:xfrm>
                <a:off x="1700" y="1343"/>
                <a:ext cx="151" cy="260"/>
              </a:xfrm>
              <a:custGeom>
                <a:avLst/>
                <a:gdLst>
                  <a:gd name="T0" fmla="*/ 3 w 198"/>
                  <a:gd name="T1" fmla="*/ 4 h 360"/>
                  <a:gd name="T2" fmla="*/ 2 w 198"/>
                  <a:gd name="T3" fmla="*/ 4 h 360"/>
                  <a:gd name="T4" fmla="*/ 2 w 198"/>
                  <a:gd name="T5" fmla="*/ 4 h 360"/>
                  <a:gd name="T6" fmla="*/ 2 w 198"/>
                  <a:gd name="T7" fmla="*/ 3 h 360"/>
                  <a:gd name="T8" fmla="*/ 2 w 198"/>
                  <a:gd name="T9" fmla="*/ 3 h 360"/>
                  <a:gd name="T10" fmla="*/ 2 w 198"/>
                  <a:gd name="T11" fmla="*/ 3 h 360"/>
                  <a:gd name="T12" fmla="*/ 2 w 198"/>
                  <a:gd name="T13" fmla="*/ 3 h 360"/>
                  <a:gd name="T14" fmla="*/ 2 w 198"/>
                  <a:gd name="T15" fmla="*/ 3 h 360"/>
                  <a:gd name="T16" fmla="*/ 2 w 198"/>
                  <a:gd name="T17" fmla="*/ 2 h 360"/>
                  <a:gd name="T18" fmla="*/ 0 w 198"/>
                  <a:gd name="T19" fmla="*/ 2 h 360"/>
                  <a:gd name="T20" fmla="*/ 0 w 198"/>
                  <a:gd name="T21" fmla="*/ 1 h 360"/>
                  <a:gd name="T22" fmla="*/ 2 w 198"/>
                  <a:gd name="T23" fmla="*/ 1 h 360"/>
                  <a:gd name="T24" fmla="*/ 2 w 198"/>
                  <a:gd name="T25" fmla="*/ 1 h 360"/>
                  <a:gd name="T26" fmla="*/ 2 w 198"/>
                  <a:gd name="T27" fmla="*/ 1 h 360"/>
                  <a:gd name="T28" fmla="*/ 2 w 198"/>
                  <a:gd name="T29" fmla="*/ 1 h 360"/>
                  <a:gd name="T30" fmla="*/ 2 w 198"/>
                  <a:gd name="T31" fmla="*/ 1 h 360"/>
                  <a:gd name="T32" fmla="*/ 2 w 198"/>
                  <a:gd name="T33" fmla="*/ 1 h 360"/>
                  <a:gd name="T34" fmla="*/ 2 w 198"/>
                  <a:gd name="T35" fmla="*/ 1 h 360"/>
                  <a:gd name="T36" fmla="*/ 2 w 198"/>
                  <a:gd name="T37" fmla="*/ 1 h 360"/>
                  <a:gd name="T38" fmla="*/ 4 w 198"/>
                  <a:gd name="T39" fmla="*/ 0 h 360"/>
                  <a:gd name="T40" fmla="*/ 4 w 198"/>
                  <a:gd name="T41" fmla="*/ 1 h 360"/>
                  <a:gd name="T42" fmla="*/ 5 w 198"/>
                  <a:gd name="T43" fmla="*/ 2 h 360"/>
                  <a:gd name="T44" fmla="*/ 5 w 198"/>
                  <a:gd name="T45" fmla="*/ 3 h 360"/>
                  <a:gd name="T46" fmla="*/ 5 w 198"/>
                  <a:gd name="T47" fmla="*/ 3 h 360"/>
                  <a:gd name="T48" fmla="*/ 4 w 198"/>
                  <a:gd name="T49" fmla="*/ 3 h 360"/>
                  <a:gd name="T50" fmla="*/ 4 w 198"/>
                  <a:gd name="T51" fmla="*/ 4 h 360"/>
                  <a:gd name="T52" fmla="*/ 4 w 198"/>
                  <a:gd name="T53" fmla="*/ 4 h 360"/>
                  <a:gd name="T54" fmla="*/ 4 w 198"/>
                  <a:gd name="T55" fmla="*/ 4 h 360"/>
                  <a:gd name="T56" fmla="*/ 4 w 198"/>
                  <a:gd name="T57" fmla="*/ 4 h 360"/>
                  <a:gd name="T58" fmla="*/ 4 w 198"/>
                  <a:gd name="T59" fmla="*/ 4 h 360"/>
                  <a:gd name="T60" fmla="*/ 3 w 198"/>
                  <a:gd name="T61" fmla="*/ 4 h 360"/>
                  <a:gd name="T62" fmla="*/ 3 w 198"/>
                  <a:gd name="T63" fmla="*/ 4 h 360"/>
                  <a:gd name="T64" fmla="*/ 3 w 198"/>
                  <a:gd name="T65" fmla="*/ 4 h 3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8"/>
                  <a:gd name="T100" fmla="*/ 0 h 360"/>
                  <a:gd name="T101" fmla="*/ 198 w 198"/>
                  <a:gd name="T102" fmla="*/ 360 h 3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8" h="360">
                    <a:moveTo>
                      <a:pt x="126" y="360"/>
                    </a:moveTo>
                    <a:lnTo>
                      <a:pt x="108" y="342"/>
                    </a:lnTo>
                    <a:lnTo>
                      <a:pt x="108" y="318"/>
                    </a:lnTo>
                    <a:lnTo>
                      <a:pt x="60" y="282"/>
                    </a:lnTo>
                    <a:lnTo>
                      <a:pt x="72" y="246"/>
                    </a:lnTo>
                    <a:lnTo>
                      <a:pt x="54" y="234"/>
                    </a:lnTo>
                    <a:lnTo>
                      <a:pt x="42" y="240"/>
                    </a:lnTo>
                    <a:lnTo>
                      <a:pt x="36" y="216"/>
                    </a:lnTo>
                    <a:lnTo>
                      <a:pt x="12" y="198"/>
                    </a:lnTo>
                    <a:lnTo>
                      <a:pt x="0" y="180"/>
                    </a:lnTo>
                    <a:lnTo>
                      <a:pt x="0" y="138"/>
                    </a:lnTo>
                    <a:lnTo>
                      <a:pt x="18" y="126"/>
                    </a:lnTo>
                    <a:lnTo>
                      <a:pt x="24" y="108"/>
                    </a:lnTo>
                    <a:lnTo>
                      <a:pt x="18" y="78"/>
                    </a:lnTo>
                    <a:lnTo>
                      <a:pt x="42" y="72"/>
                    </a:lnTo>
                    <a:lnTo>
                      <a:pt x="54" y="54"/>
                    </a:lnTo>
                    <a:lnTo>
                      <a:pt x="54" y="30"/>
                    </a:lnTo>
                    <a:lnTo>
                      <a:pt x="30" y="12"/>
                    </a:lnTo>
                    <a:lnTo>
                      <a:pt x="42" y="6"/>
                    </a:lnTo>
                    <a:lnTo>
                      <a:pt x="168" y="0"/>
                    </a:lnTo>
                    <a:lnTo>
                      <a:pt x="180" y="48"/>
                    </a:lnTo>
                    <a:lnTo>
                      <a:pt x="192" y="198"/>
                    </a:lnTo>
                    <a:lnTo>
                      <a:pt x="192" y="216"/>
                    </a:lnTo>
                    <a:lnTo>
                      <a:pt x="198" y="240"/>
                    </a:lnTo>
                    <a:lnTo>
                      <a:pt x="180" y="276"/>
                    </a:lnTo>
                    <a:lnTo>
                      <a:pt x="180" y="300"/>
                    </a:lnTo>
                    <a:lnTo>
                      <a:pt x="174" y="312"/>
                    </a:lnTo>
                    <a:lnTo>
                      <a:pt x="180" y="324"/>
                    </a:lnTo>
                    <a:lnTo>
                      <a:pt x="156" y="330"/>
                    </a:lnTo>
                    <a:lnTo>
                      <a:pt x="162" y="348"/>
                    </a:lnTo>
                    <a:lnTo>
                      <a:pt x="132" y="342"/>
                    </a:lnTo>
                    <a:lnTo>
                      <a:pt x="126" y="354"/>
                    </a:lnTo>
                    <a:lnTo>
                      <a:pt x="126" y="360"/>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921" name="Freeform 47"/>
              <p:cNvSpPr>
                <a:spLocks noChangeAspect="1"/>
              </p:cNvSpPr>
              <p:nvPr/>
            </p:nvSpPr>
            <p:spPr bwMode="auto">
              <a:xfrm>
                <a:off x="1700" y="1343"/>
                <a:ext cx="151" cy="264"/>
              </a:xfrm>
              <a:custGeom>
                <a:avLst/>
                <a:gdLst>
                  <a:gd name="T0" fmla="*/ 3 w 198"/>
                  <a:gd name="T1" fmla="*/ 4 h 366"/>
                  <a:gd name="T2" fmla="*/ 2 w 198"/>
                  <a:gd name="T3" fmla="*/ 3 h 366"/>
                  <a:gd name="T4" fmla="*/ 2 w 198"/>
                  <a:gd name="T5" fmla="*/ 3 h 366"/>
                  <a:gd name="T6" fmla="*/ 2 w 198"/>
                  <a:gd name="T7" fmla="*/ 3 h 366"/>
                  <a:gd name="T8" fmla="*/ 2 w 198"/>
                  <a:gd name="T9" fmla="*/ 2 h 366"/>
                  <a:gd name="T10" fmla="*/ 2 w 198"/>
                  <a:gd name="T11" fmla="*/ 2 h 366"/>
                  <a:gd name="T12" fmla="*/ 2 w 198"/>
                  <a:gd name="T13" fmla="*/ 2 h 366"/>
                  <a:gd name="T14" fmla="*/ 2 w 198"/>
                  <a:gd name="T15" fmla="*/ 2 h 366"/>
                  <a:gd name="T16" fmla="*/ 2 w 198"/>
                  <a:gd name="T17" fmla="*/ 2 h 366"/>
                  <a:gd name="T18" fmla="*/ 0 w 198"/>
                  <a:gd name="T19" fmla="*/ 1 h 366"/>
                  <a:gd name="T20" fmla="*/ 0 w 198"/>
                  <a:gd name="T21" fmla="*/ 1 h 366"/>
                  <a:gd name="T22" fmla="*/ 2 w 198"/>
                  <a:gd name="T23" fmla="*/ 1 h 366"/>
                  <a:gd name="T24" fmla="*/ 2 w 198"/>
                  <a:gd name="T25" fmla="*/ 1 h 366"/>
                  <a:gd name="T26" fmla="*/ 2 w 198"/>
                  <a:gd name="T27" fmla="*/ 1 h 366"/>
                  <a:gd name="T28" fmla="*/ 2 w 198"/>
                  <a:gd name="T29" fmla="*/ 1 h 366"/>
                  <a:gd name="T30" fmla="*/ 2 w 198"/>
                  <a:gd name="T31" fmla="*/ 1 h 366"/>
                  <a:gd name="T32" fmla="*/ 2 w 198"/>
                  <a:gd name="T33" fmla="*/ 1 h 366"/>
                  <a:gd name="T34" fmla="*/ 2 w 198"/>
                  <a:gd name="T35" fmla="*/ 1 h 366"/>
                  <a:gd name="T36" fmla="*/ 2 w 198"/>
                  <a:gd name="T37" fmla="*/ 1 h 366"/>
                  <a:gd name="T38" fmla="*/ 4 w 198"/>
                  <a:gd name="T39" fmla="*/ 0 h 366"/>
                  <a:gd name="T40" fmla="*/ 4 w 198"/>
                  <a:gd name="T41" fmla="*/ 1 h 366"/>
                  <a:gd name="T42" fmla="*/ 5 w 198"/>
                  <a:gd name="T43" fmla="*/ 2 h 366"/>
                  <a:gd name="T44" fmla="*/ 5 w 198"/>
                  <a:gd name="T45" fmla="*/ 2 h 366"/>
                  <a:gd name="T46" fmla="*/ 5 w 198"/>
                  <a:gd name="T47" fmla="*/ 2 h 366"/>
                  <a:gd name="T48" fmla="*/ 4 w 198"/>
                  <a:gd name="T49" fmla="*/ 3 h 366"/>
                  <a:gd name="T50" fmla="*/ 4 w 198"/>
                  <a:gd name="T51" fmla="*/ 3 h 366"/>
                  <a:gd name="T52" fmla="*/ 4 w 198"/>
                  <a:gd name="T53" fmla="*/ 3 h 366"/>
                  <a:gd name="T54" fmla="*/ 4 w 198"/>
                  <a:gd name="T55" fmla="*/ 3 h 366"/>
                  <a:gd name="T56" fmla="*/ 4 w 198"/>
                  <a:gd name="T57" fmla="*/ 3 h 366"/>
                  <a:gd name="T58" fmla="*/ 4 w 198"/>
                  <a:gd name="T59" fmla="*/ 3 h 366"/>
                  <a:gd name="T60" fmla="*/ 3 w 198"/>
                  <a:gd name="T61" fmla="*/ 3 h 366"/>
                  <a:gd name="T62" fmla="*/ 3 w 198"/>
                  <a:gd name="T63" fmla="*/ 4 h 366"/>
                  <a:gd name="T64" fmla="*/ 3 w 198"/>
                  <a:gd name="T65" fmla="*/ 4 h 366"/>
                  <a:gd name="T66" fmla="*/ 3 w 198"/>
                  <a:gd name="T67" fmla="*/ 4 h 3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8"/>
                  <a:gd name="T103" fmla="*/ 0 h 366"/>
                  <a:gd name="T104" fmla="*/ 198 w 198"/>
                  <a:gd name="T105" fmla="*/ 366 h 3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8" h="366">
                    <a:moveTo>
                      <a:pt x="126" y="360"/>
                    </a:moveTo>
                    <a:lnTo>
                      <a:pt x="108" y="342"/>
                    </a:lnTo>
                    <a:lnTo>
                      <a:pt x="108" y="318"/>
                    </a:lnTo>
                    <a:lnTo>
                      <a:pt x="60" y="282"/>
                    </a:lnTo>
                    <a:lnTo>
                      <a:pt x="72" y="246"/>
                    </a:lnTo>
                    <a:lnTo>
                      <a:pt x="54" y="234"/>
                    </a:lnTo>
                    <a:lnTo>
                      <a:pt x="42" y="240"/>
                    </a:lnTo>
                    <a:lnTo>
                      <a:pt x="36" y="216"/>
                    </a:lnTo>
                    <a:lnTo>
                      <a:pt x="12" y="198"/>
                    </a:lnTo>
                    <a:lnTo>
                      <a:pt x="0" y="180"/>
                    </a:lnTo>
                    <a:lnTo>
                      <a:pt x="0" y="138"/>
                    </a:lnTo>
                    <a:lnTo>
                      <a:pt x="18" y="126"/>
                    </a:lnTo>
                    <a:lnTo>
                      <a:pt x="24" y="108"/>
                    </a:lnTo>
                    <a:lnTo>
                      <a:pt x="18" y="78"/>
                    </a:lnTo>
                    <a:lnTo>
                      <a:pt x="42" y="72"/>
                    </a:lnTo>
                    <a:lnTo>
                      <a:pt x="54" y="54"/>
                    </a:lnTo>
                    <a:lnTo>
                      <a:pt x="54" y="30"/>
                    </a:lnTo>
                    <a:lnTo>
                      <a:pt x="30" y="12"/>
                    </a:lnTo>
                    <a:lnTo>
                      <a:pt x="42" y="6"/>
                    </a:lnTo>
                    <a:lnTo>
                      <a:pt x="168" y="0"/>
                    </a:lnTo>
                    <a:lnTo>
                      <a:pt x="180" y="48"/>
                    </a:lnTo>
                    <a:lnTo>
                      <a:pt x="192" y="198"/>
                    </a:lnTo>
                    <a:lnTo>
                      <a:pt x="192" y="216"/>
                    </a:lnTo>
                    <a:lnTo>
                      <a:pt x="198" y="240"/>
                    </a:lnTo>
                    <a:lnTo>
                      <a:pt x="180" y="276"/>
                    </a:lnTo>
                    <a:lnTo>
                      <a:pt x="180" y="300"/>
                    </a:lnTo>
                    <a:lnTo>
                      <a:pt x="174" y="312"/>
                    </a:lnTo>
                    <a:lnTo>
                      <a:pt x="180" y="324"/>
                    </a:lnTo>
                    <a:lnTo>
                      <a:pt x="156" y="330"/>
                    </a:lnTo>
                    <a:lnTo>
                      <a:pt x="162" y="348"/>
                    </a:lnTo>
                    <a:lnTo>
                      <a:pt x="132" y="342"/>
                    </a:lnTo>
                    <a:lnTo>
                      <a:pt x="126" y="354"/>
                    </a:lnTo>
                    <a:lnTo>
                      <a:pt x="126" y="360"/>
                    </a:lnTo>
                    <a:lnTo>
                      <a:pt x="126" y="3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22" name="Freeform 48"/>
              <p:cNvSpPr>
                <a:spLocks noChangeAspect="1"/>
              </p:cNvSpPr>
              <p:nvPr/>
            </p:nvSpPr>
            <p:spPr bwMode="auto">
              <a:xfrm>
                <a:off x="1837" y="1369"/>
                <a:ext cx="114" cy="191"/>
              </a:xfrm>
              <a:custGeom>
                <a:avLst/>
                <a:gdLst>
                  <a:gd name="T0" fmla="*/ 0 w 150"/>
                  <a:gd name="T1" fmla="*/ 3 h 264"/>
                  <a:gd name="T2" fmla="*/ 0 w 150"/>
                  <a:gd name="T3" fmla="*/ 3 h 264"/>
                  <a:gd name="T4" fmla="*/ 2 w 150"/>
                  <a:gd name="T5" fmla="*/ 3 h 264"/>
                  <a:gd name="T6" fmla="*/ 2 w 150"/>
                  <a:gd name="T7" fmla="*/ 2 h 264"/>
                  <a:gd name="T8" fmla="*/ 2 w 150"/>
                  <a:gd name="T9" fmla="*/ 2 h 264"/>
                  <a:gd name="T10" fmla="*/ 0 w 150"/>
                  <a:gd name="T11" fmla="*/ 1 h 264"/>
                  <a:gd name="T12" fmla="*/ 2 w 150"/>
                  <a:gd name="T13" fmla="*/ 1 h 264"/>
                  <a:gd name="T14" fmla="*/ 2 w 150"/>
                  <a:gd name="T15" fmla="*/ 1 h 264"/>
                  <a:gd name="T16" fmla="*/ 3 w 150"/>
                  <a:gd name="T17" fmla="*/ 0 h 264"/>
                  <a:gd name="T18" fmla="*/ 4 w 150"/>
                  <a:gd name="T19" fmla="*/ 2 h 264"/>
                  <a:gd name="T20" fmla="*/ 4 w 150"/>
                  <a:gd name="T21" fmla="*/ 2 h 264"/>
                  <a:gd name="T22" fmla="*/ 3 w 150"/>
                  <a:gd name="T23" fmla="*/ 2 h 264"/>
                  <a:gd name="T24" fmla="*/ 3 w 150"/>
                  <a:gd name="T25" fmla="*/ 3 h 264"/>
                  <a:gd name="T26" fmla="*/ 2 w 150"/>
                  <a:gd name="T27" fmla="*/ 3 h 264"/>
                  <a:gd name="T28" fmla="*/ 2 w 150"/>
                  <a:gd name="T29" fmla="*/ 3 h 264"/>
                  <a:gd name="T30" fmla="*/ 2 w 150"/>
                  <a:gd name="T31" fmla="*/ 3 h 264"/>
                  <a:gd name="T32" fmla="*/ 2 w 150"/>
                  <a:gd name="T33" fmla="*/ 3 h 264"/>
                  <a:gd name="T34" fmla="*/ 2 w 150"/>
                  <a:gd name="T35" fmla="*/ 3 h 264"/>
                  <a:gd name="T36" fmla="*/ 2 w 150"/>
                  <a:gd name="T37" fmla="*/ 3 h 264"/>
                  <a:gd name="T38" fmla="*/ 2 w 150"/>
                  <a:gd name="T39" fmla="*/ 3 h 264"/>
                  <a:gd name="T40" fmla="*/ 2 w 150"/>
                  <a:gd name="T41" fmla="*/ 3 h 264"/>
                  <a:gd name="T42" fmla="*/ 2 w 150"/>
                  <a:gd name="T43" fmla="*/ 3 h 264"/>
                  <a:gd name="T44" fmla="*/ 0 w 150"/>
                  <a:gd name="T45" fmla="*/ 3 h 26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0"/>
                  <a:gd name="T70" fmla="*/ 0 h 264"/>
                  <a:gd name="T71" fmla="*/ 150 w 150"/>
                  <a:gd name="T72" fmla="*/ 264 h 26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0" h="264">
                    <a:moveTo>
                      <a:pt x="0" y="264"/>
                    </a:moveTo>
                    <a:lnTo>
                      <a:pt x="0" y="240"/>
                    </a:lnTo>
                    <a:lnTo>
                      <a:pt x="18" y="204"/>
                    </a:lnTo>
                    <a:lnTo>
                      <a:pt x="12" y="180"/>
                    </a:lnTo>
                    <a:lnTo>
                      <a:pt x="12" y="162"/>
                    </a:lnTo>
                    <a:lnTo>
                      <a:pt x="0" y="12"/>
                    </a:lnTo>
                    <a:lnTo>
                      <a:pt x="18" y="18"/>
                    </a:lnTo>
                    <a:lnTo>
                      <a:pt x="36" y="6"/>
                    </a:lnTo>
                    <a:lnTo>
                      <a:pt x="132" y="0"/>
                    </a:lnTo>
                    <a:lnTo>
                      <a:pt x="150" y="168"/>
                    </a:lnTo>
                    <a:lnTo>
                      <a:pt x="150" y="186"/>
                    </a:lnTo>
                    <a:lnTo>
                      <a:pt x="120" y="198"/>
                    </a:lnTo>
                    <a:lnTo>
                      <a:pt x="126" y="204"/>
                    </a:lnTo>
                    <a:lnTo>
                      <a:pt x="102" y="246"/>
                    </a:lnTo>
                    <a:lnTo>
                      <a:pt x="90" y="240"/>
                    </a:lnTo>
                    <a:lnTo>
                      <a:pt x="84" y="234"/>
                    </a:lnTo>
                    <a:lnTo>
                      <a:pt x="66" y="258"/>
                    </a:lnTo>
                    <a:lnTo>
                      <a:pt x="60" y="246"/>
                    </a:lnTo>
                    <a:lnTo>
                      <a:pt x="48" y="264"/>
                    </a:lnTo>
                    <a:lnTo>
                      <a:pt x="18" y="252"/>
                    </a:lnTo>
                    <a:lnTo>
                      <a:pt x="18" y="264"/>
                    </a:lnTo>
                    <a:lnTo>
                      <a:pt x="6" y="258"/>
                    </a:lnTo>
                    <a:lnTo>
                      <a:pt x="0" y="264"/>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923" name="Freeform 49"/>
              <p:cNvSpPr>
                <a:spLocks noChangeAspect="1"/>
              </p:cNvSpPr>
              <p:nvPr/>
            </p:nvSpPr>
            <p:spPr bwMode="auto">
              <a:xfrm>
                <a:off x="1837" y="1369"/>
                <a:ext cx="114" cy="195"/>
              </a:xfrm>
              <a:custGeom>
                <a:avLst/>
                <a:gdLst>
                  <a:gd name="T0" fmla="*/ 0 w 150"/>
                  <a:gd name="T1" fmla="*/ 3 h 270"/>
                  <a:gd name="T2" fmla="*/ 0 w 150"/>
                  <a:gd name="T3" fmla="*/ 3 h 270"/>
                  <a:gd name="T4" fmla="*/ 2 w 150"/>
                  <a:gd name="T5" fmla="*/ 2 h 270"/>
                  <a:gd name="T6" fmla="*/ 2 w 150"/>
                  <a:gd name="T7" fmla="*/ 2 h 270"/>
                  <a:gd name="T8" fmla="*/ 2 w 150"/>
                  <a:gd name="T9" fmla="*/ 2 h 270"/>
                  <a:gd name="T10" fmla="*/ 0 w 150"/>
                  <a:gd name="T11" fmla="*/ 1 h 270"/>
                  <a:gd name="T12" fmla="*/ 2 w 150"/>
                  <a:gd name="T13" fmla="*/ 1 h 270"/>
                  <a:gd name="T14" fmla="*/ 2 w 150"/>
                  <a:gd name="T15" fmla="*/ 1 h 270"/>
                  <a:gd name="T16" fmla="*/ 3 w 150"/>
                  <a:gd name="T17" fmla="*/ 0 h 270"/>
                  <a:gd name="T18" fmla="*/ 4 w 150"/>
                  <a:gd name="T19" fmla="*/ 2 h 270"/>
                  <a:gd name="T20" fmla="*/ 4 w 150"/>
                  <a:gd name="T21" fmla="*/ 2 h 270"/>
                  <a:gd name="T22" fmla="*/ 3 w 150"/>
                  <a:gd name="T23" fmla="*/ 2 h 270"/>
                  <a:gd name="T24" fmla="*/ 3 w 150"/>
                  <a:gd name="T25" fmla="*/ 2 h 270"/>
                  <a:gd name="T26" fmla="*/ 2 w 150"/>
                  <a:gd name="T27" fmla="*/ 3 h 270"/>
                  <a:gd name="T28" fmla="*/ 2 w 150"/>
                  <a:gd name="T29" fmla="*/ 3 h 270"/>
                  <a:gd name="T30" fmla="*/ 2 w 150"/>
                  <a:gd name="T31" fmla="*/ 3 h 270"/>
                  <a:gd name="T32" fmla="*/ 2 w 150"/>
                  <a:gd name="T33" fmla="*/ 3 h 270"/>
                  <a:gd name="T34" fmla="*/ 2 w 150"/>
                  <a:gd name="T35" fmla="*/ 3 h 270"/>
                  <a:gd name="T36" fmla="*/ 2 w 150"/>
                  <a:gd name="T37" fmla="*/ 3 h 270"/>
                  <a:gd name="T38" fmla="*/ 2 w 150"/>
                  <a:gd name="T39" fmla="*/ 3 h 270"/>
                  <a:gd name="T40" fmla="*/ 2 w 150"/>
                  <a:gd name="T41" fmla="*/ 3 h 270"/>
                  <a:gd name="T42" fmla="*/ 2 w 150"/>
                  <a:gd name="T43" fmla="*/ 3 h 270"/>
                  <a:gd name="T44" fmla="*/ 0 w 150"/>
                  <a:gd name="T45" fmla="*/ 3 h 270"/>
                  <a:gd name="T46" fmla="*/ 0 w 150"/>
                  <a:gd name="T47" fmla="*/ 3 h 2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270"/>
                  <a:gd name="T74" fmla="*/ 150 w 150"/>
                  <a:gd name="T75" fmla="*/ 270 h 2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270">
                    <a:moveTo>
                      <a:pt x="0" y="264"/>
                    </a:moveTo>
                    <a:lnTo>
                      <a:pt x="0" y="240"/>
                    </a:lnTo>
                    <a:lnTo>
                      <a:pt x="18" y="204"/>
                    </a:lnTo>
                    <a:lnTo>
                      <a:pt x="12" y="180"/>
                    </a:lnTo>
                    <a:lnTo>
                      <a:pt x="12" y="162"/>
                    </a:lnTo>
                    <a:lnTo>
                      <a:pt x="0" y="12"/>
                    </a:lnTo>
                    <a:lnTo>
                      <a:pt x="18" y="18"/>
                    </a:lnTo>
                    <a:lnTo>
                      <a:pt x="36" y="6"/>
                    </a:lnTo>
                    <a:lnTo>
                      <a:pt x="132" y="0"/>
                    </a:lnTo>
                    <a:lnTo>
                      <a:pt x="150" y="168"/>
                    </a:lnTo>
                    <a:lnTo>
                      <a:pt x="150" y="186"/>
                    </a:lnTo>
                    <a:lnTo>
                      <a:pt x="120" y="198"/>
                    </a:lnTo>
                    <a:lnTo>
                      <a:pt x="126" y="204"/>
                    </a:lnTo>
                    <a:lnTo>
                      <a:pt x="102" y="246"/>
                    </a:lnTo>
                    <a:lnTo>
                      <a:pt x="90" y="240"/>
                    </a:lnTo>
                    <a:lnTo>
                      <a:pt x="84" y="234"/>
                    </a:lnTo>
                    <a:lnTo>
                      <a:pt x="66" y="258"/>
                    </a:lnTo>
                    <a:lnTo>
                      <a:pt x="60" y="246"/>
                    </a:lnTo>
                    <a:lnTo>
                      <a:pt x="48" y="264"/>
                    </a:lnTo>
                    <a:lnTo>
                      <a:pt x="18" y="252"/>
                    </a:lnTo>
                    <a:lnTo>
                      <a:pt x="18" y="264"/>
                    </a:lnTo>
                    <a:lnTo>
                      <a:pt x="6" y="258"/>
                    </a:lnTo>
                    <a:lnTo>
                      <a:pt x="0" y="264"/>
                    </a:lnTo>
                    <a:lnTo>
                      <a:pt x="0" y="27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24" name="Freeform 50"/>
              <p:cNvSpPr>
                <a:spLocks noChangeAspect="1"/>
              </p:cNvSpPr>
              <p:nvPr/>
            </p:nvSpPr>
            <p:spPr bwMode="auto">
              <a:xfrm>
                <a:off x="1507" y="1304"/>
                <a:ext cx="234" cy="148"/>
              </a:xfrm>
              <a:custGeom>
                <a:avLst/>
                <a:gdLst>
                  <a:gd name="T0" fmla="*/ 6 w 306"/>
                  <a:gd name="T1" fmla="*/ 3 h 204"/>
                  <a:gd name="T2" fmla="*/ 5 w 306"/>
                  <a:gd name="T3" fmla="*/ 2 h 204"/>
                  <a:gd name="T4" fmla="*/ 2 w 306"/>
                  <a:gd name="T5" fmla="*/ 2 h 204"/>
                  <a:gd name="T6" fmla="*/ 2 w 306"/>
                  <a:gd name="T7" fmla="*/ 2 h 204"/>
                  <a:gd name="T8" fmla="*/ 2 w 306"/>
                  <a:gd name="T9" fmla="*/ 1 h 204"/>
                  <a:gd name="T10" fmla="*/ 0 w 306"/>
                  <a:gd name="T11" fmla="*/ 1 h 204"/>
                  <a:gd name="T12" fmla="*/ 2 w 306"/>
                  <a:gd name="T13" fmla="*/ 1 h 204"/>
                  <a:gd name="T14" fmla="*/ 2 w 306"/>
                  <a:gd name="T15" fmla="*/ 1 h 204"/>
                  <a:gd name="T16" fmla="*/ 2 w 306"/>
                  <a:gd name="T17" fmla="*/ 1 h 204"/>
                  <a:gd name="T18" fmla="*/ 6 w 306"/>
                  <a:gd name="T19" fmla="*/ 0 h 204"/>
                  <a:gd name="T20" fmla="*/ 6 w 306"/>
                  <a:gd name="T21" fmla="*/ 1 h 204"/>
                  <a:gd name="T22" fmla="*/ 6 w 306"/>
                  <a:gd name="T23" fmla="*/ 1 h 204"/>
                  <a:gd name="T24" fmla="*/ 6 w 306"/>
                  <a:gd name="T25" fmla="*/ 1 h 204"/>
                  <a:gd name="T26" fmla="*/ 6 w 306"/>
                  <a:gd name="T27" fmla="*/ 1 h 204"/>
                  <a:gd name="T28" fmla="*/ 7 w 306"/>
                  <a:gd name="T29" fmla="*/ 1 h 204"/>
                  <a:gd name="T30" fmla="*/ 7 w 306"/>
                  <a:gd name="T31" fmla="*/ 1 h 204"/>
                  <a:gd name="T32" fmla="*/ 6 w 306"/>
                  <a:gd name="T33" fmla="*/ 1 h 204"/>
                  <a:gd name="T34" fmla="*/ 6 w 306"/>
                  <a:gd name="T35" fmla="*/ 1 h 204"/>
                  <a:gd name="T36" fmla="*/ 6 w 306"/>
                  <a:gd name="T37" fmla="*/ 2 h 204"/>
                  <a:gd name="T38" fmla="*/ 6 w 306"/>
                  <a:gd name="T39" fmla="*/ 2 h 204"/>
                  <a:gd name="T40" fmla="*/ 6 w 306"/>
                  <a:gd name="T41" fmla="*/ 2 h 204"/>
                  <a:gd name="T42" fmla="*/ 6 w 306"/>
                  <a:gd name="T43" fmla="*/ 3 h 2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6"/>
                  <a:gd name="T67" fmla="*/ 0 h 204"/>
                  <a:gd name="T68" fmla="*/ 306 w 306"/>
                  <a:gd name="T69" fmla="*/ 204 h 2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6" h="204">
                    <a:moveTo>
                      <a:pt x="252" y="204"/>
                    </a:moveTo>
                    <a:lnTo>
                      <a:pt x="240" y="186"/>
                    </a:lnTo>
                    <a:lnTo>
                      <a:pt x="42" y="192"/>
                    </a:lnTo>
                    <a:lnTo>
                      <a:pt x="36" y="150"/>
                    </a:lnTo>
                    <a:lnTo>
                      <a:pt x="12" y="72"/>
                    </a:lnTo>
                    <a:lnTo>
                      <a:pt x="0" y="54"/>
                    </a:lnTo>
                    <a:lnTo>
                      <a:pt x="12" y="30"/>
                    </a:lnTo>
                    <a:lnTo>
                      <a:pt x="6" y="12"/>
                    </a:lnTo>
                    <a:lnTo>
                      <a:pt x="12" y="6"/>
                    </a:lnTo>
                    <a:lnTo>
                      <a:pt x="252" y="0"/>
                    </a:lnTo>
                    <a:lnTo>
                      <a:pt x="264" y="18"/>
                    </a:lnTo>
                    <a:lnTo>
                      <a:pt x="258" y="30"/>
                    </a:lnTo>
                    <a:lnTo>
                      <a:pt x="264" y="48"/>
                    </a:lnTo>
                    <a:lnTo>
                      <a:pt x="282" y="66"/>
                    </a:lnTo>
                    <a:lnTo>
                      <a:pt x="306" y="84"/>
                    </a:lnTo>
                    <a:lnTo>
                      <a:pt x="306" y="108"/>
                    </a:lnTo>
                    <a:lnTo>
                      <a:pt x="294" y="126"/>
                    </a:lnTo>
                    <a:lnTo>
                      <a:pt x="270" y="132"/>
                    </a:lnTo>
                    <a:lnTo>
                      <a:pt x="276" y="162"/>
                    </a:lnTo>
                    <a:lnTo>
                      <a:pt x="270" y="180"/>
                    </a:lnTo>
                    <a:lnTo>
                      <a:pt x="252" y="192"/>
                    </a:lnTo>
                    <a:lnTo>
                      <a:pt x="252" y="204"/>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925" name="Freeform 51"/>
              <p:cNvSpPr>
                <a:spLocks noChangeAspect="1"/>
              </p:cNvSpPr>
              <p:nvPr/>
            </p:nvSpPr>
            <p:spPr bwMode="auto">
              <a:xfrm>
                <a:off x="1507" y="1304"/>
                <a:ext cx="234" cy="152"/>
              </a:xfrm>
              <a:custGeom>
                <a:avLst/>
                <a:gdLst>
                  <a:gd name="T0" fmla="*/ 6 w 306"/>
                  <a:gd name="T1" fmla="*/ 3 h 210"/>
                  <a:gd name="T2" fmla="*/ 5 w 306"/>
                  <a:gd name="T3" fmla="*/ 2 h 210"/>
                  <a:gd name="T4" fmla="*/ 2 w 306"/>
                  <a:gd name="T5" fmla="*/ 2 h 210"/>
                  <a:gd name="T6" fmla="*/ 2 w 306"/>
                  <a:gd name="T7" fmla="*/ 2 h 210"/>
                  <a:gd name="T8" fmla="*/ 2 w 306"/>
                  <a:gd name="T9" fmla="*/ 1 h 210"/>
                  <a:gd name="T10" fmla="*/ 0 w 306"/>
                  <a:gd name="T11" fmla="*/ 1 h 210"/>
                  <a:gd name="T12" fmla="*/ 2 w 306"/>
                  <a:gd name="T13" fmla="*/ 1 h 210"/>
                  <a:gd name="T14" fmla="*/ 2 w 306"/>
                  <a:gd name="T15" fmla="*/ 1 h 210"/>
                  <a:gd name="T16" fmla="*/ 2 w 306"/>
                  <a:gd name="T17" fmla="*/ 1 h 210"/>
                  <a:gd name="T18" fmla="*/ 6 w 306"/>
                  <a:gd name="T19" fmla="*/ 0 h 210"/>
                  <a:gd name="T20" fmla="*/ 6 w 306"/>
                  <a:gd name="T21" fmla="*/ 1 h 210"/>
                  <a:gd name="T22" fmla="*/ 6 w 306"/>
                  <a:gd name="T23" fmla="*/ 1 h 210"/>
                  <a:gd name="T24" fmla="*/ 6 w 306"/>
                  <a:gd name="T25" fmla="*/ 1 h 210"/>
                  <a:gd name="T26" fmla="*/ 6 w 306"/>
                  <a:gd name="T27" fmla="*/ 1 h 210"/>
                  <a:gd name="T28" fmla="*/ 7 w 306"/>
                  <a:gd name="T29" fmla="*/ 1 h 210"/>
                  <a:gd name="T30" fmla="*/ 7 w 306"/>
                  <a:gd name="T31" fmla="*/ 1 h 210"/>
                  <a:gd name="T32" fmla="*/ 6 w 306"/>
                  <a:gd name="T33" fmla="*/ 1 h 210"/>
                  <a:gd name="T34" fmla="*/ 6 w 306"/>
                  <a:gd name="T35" fmla="*/ 1 h 210"/>
                  <a:gd name="T36" fmla="*/ 6 w 306"/>
                  <a:gd name="T37" fmla="*/ 2 h 210"/>
                  <a:gd name="T38" fmla="*/ 6 w 306"/>
                  <a:gd name="T39" fmla="*/ 2 h 210"/>
                  <a:gd name="T40" fmla="*/ 6 w 306"/>
                  <a:gd name="T41" fmla="*/ 2 h 210"/>
                  <a:gd name="T42" fmla="*/ 6 w 306"/>
                  <a:gd name="T43" fmla="*/ 3 h 210"/>
                  <a:gd name="T44" fmla="*/ 6 w 306"/>
                  <a:gd name="T45" fmla="*/ 3 h 2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6"/>
                  <a:gd name="T70" fmla="*/ 0 h 210"/>
                  <a:gd name="T71" fmla="*/ 306 w 306"/>
                  <a:gd name="T72" fmla="*/ 210 h 21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6" h="210">
                    <a:moveTo>
                      <a:pt x="252" y="204"/>
                    </a:moveTo>
                    <a:lnTo>
                      <a:pt x="240" y="186"/>
                    </a:lnTo>
                    <a:lnTo>
                      <a:pt x="42" y="192"/>
                    </a:lnTo>
                    <a:lnTo>
                      <a:pt x="36" y="150"/>
                    </a:lnTo>
                    <a:lnTo>
                      <a:pt x="12" y="72"/>
                    </a:lnTo>
                    <a:lnTo>
                      <a:pt x="0" y="54"/>
                    </a:lnTo>
                    <a:lnTo>
                      <a:pt x="12" y="30"/>
                    </a:lnTo>
                    <a:lnTo>
                      <a:pt x="6" y="12"/>
                    </a:lnTo>
                    <a:lnTo>
                      <a:pt x="12" y="6"/>
                    </a:lnTo>
                    <a:lnTo>
                      <a:pt x="252" y="0"/>
                    </a:lnTo>
                    <a:lnTo>
                      <a:pt x="264" y="18"/>
                    </a:lnTo>
                    <a:lnTo>
                      <a:pt x="258" y="30"/>
                    </a:lnTo>
                    <a:lnTo>
                      <a:pt x="264" y="48"/>
                    </a:lnTo>
                    <a:lnTo>
                      <a:pt x="282" y="66"/>
                    </a:lnTo>
                    <a:lnTo>
                      <a:pt x="306" y="84"/>
                    </a:lnTo>
                    <a:lnTo>
                      <a:pt x="306" y="108"/>
                    </a:lnTo>
                    <a:lnTo>
                      <a:pt x="294" y="126"/>
                    </a:lnTo>
                    <a:lnTo>
                      <a:pt x="270" y="132"/>
                    </a:lnTo>
                    <a:lnTo>
                      <a:pt x="276" y="162"/>
                    </a:lnTo>
                    <a:lnTo>
                      <a:pt x="270" y="180"/>
                    </a:lnTo>
                    <a:lnTo>
                      <a:pt x="252" y="192"/>
                    </a:lnTo>
                    <a:lnTo>
                      <a:pt x="252" y="204"/>
                    </a:lnTo>
                    <a:lnTo>
                      <a:pt x="252" y="21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26" name="Freeform 52"/>
              <p:cNvSpPr>
                <a:spLocks noChangeAspect="1"/>
              </p:cNvSpPr>
              <p:nvPr/>
            </p:nvSpPr>
            <p:spPr bwMode="auto">
              <a:xfrm>
                <a:off x="1297" y="1465"/>
                <a:ext cx="288" cy="142"/>
              </a:xfrm>
              <a:custGeom>
                <a:avLst/>
                <a:gdLst>
                  <a:gd name="T0" fmla="*/ 8 w 378"/>
                  <a:gd name="T1" fmla="*/ 1 h 198"/>
                  <a:gd name="T2" fmla="*/ 8 w 378"/>
                  <a:gd name="T3" fmla="*/ 1 h 198"/>
                  <a:gd name="T4" fmla="*/ 8 w 378"/>
                  <a:gd name="T5" fmla="*/ 1 h 198"/>
                  <a:gd name="T6" fmla="*/ 8 w 378"/>
                  <a:gd name="T7" fmla="*/ 1 h 198"/>
                  <a:gd name="T8" fmla="*/ 8 w 378"/>
                  <a:gd name="T9" fmla="*/ 2 h 198"/>
                  <a:gd name="T10" fmla="*/ 0 w 378"/>
                  <a:gd name="T11" fmla="*/ 2 h 198"/>
                  <a:gd name="T12" fmla="*/ 2 w 378"/>
                  <a:gd name="T13" fmla="*/ 0 h 198"/>
                  <a:gd name="T14" fmla="*/ 8 w 378"/>
                  <a:gd name="T15" fmla="*/ 1 h 198"/>
                  <a:gd name="T16" fmla="*/ 8 w 378"/>
                  <a:gd name="T17" fmla="*/ 1 h 1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8"/>
                  <a:gd name="T28" fmla="*/ 0 h 198"/>
                  <a:gd name="T29" fmla="*/ 378 w 378"/>
                  <a:gd name="T30" fmla="*/ 198 h 19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8" h="198">
                    <a:moveTo>
                      <a:pt x="342" y="6"/>
                    </a:moveTo>
                    <a:lnTo>
                      <a:pt x="360" y="18"/>
                    </a:lnTo>
                    <a:lnTo>
                      <a:pt x="348" y="36"/>
                    </a:lnTo>
                    <a:lnTo>
                      <a:pt x="378" y="60"/>
                    </a:lnTo>
                    <a:lnTo>
                      <a:pt x="378" y="198"/>
                    </a:lnTo>
                    <a:lnTo>
                      <a:pt x="0" y="192"/>
                    </a:lnTo>
                    <a:lnTo>
                      <a:pt x="12" y="0"/>
                    </a:lnTo>
                    <a:lnTo>
                      <a:pt x="336" y="6"/>
                    </a:lnTo>
                    <a:lnTo>
                      <a:pt x="342" y="6"/>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927" name="Freeform 53"/>
              <p:cNvSpPr>
                <a:spLocks noChangeAspect="1"/>
              </p:cNvSpPr>
              <p:nvPr/>
            </p:nvSpPr>
            <p:spPr bwMode="auto">
              <a:xfrm>
                <a:off x="1297" y="1465"/>
                <a:ext cx="288" cy="142"/>
              </a:xfrm>
              <a:custGeom>
                <a:avLst/>
                <a:gdLst>
                  <a:gd name="T0" fmla="*/ 8 w 378"/>
                  <a:gd name="T1" fmla="*/ 1 h 198"/>
                  <a:gd name="T2" fmla="*/ 8 w 378"/>
                  <a:gd name="T3" fmla="*/ 1 h 198"/>
                  <a:gd name="T4" fmla="*/ 8 w 378"/>
                  <a:gd name="T5" fmla="*/ 1 h 198"/>
                  <a:gd name="T6" fmla="*/ 8 w 378"/>
                  <a:gd name="T7" fmla="*/ 1 h 198"/>
                  <a:gd name="T8" fmla="*/ 8 w 378"/>
                  <a:gd name="T9" fmla="*/ 2 h 198"/>
                  <a:gd name="T10" fmla="*/ 0 w 378"/>
                  <a:gd name="T11" fmla="*/ 2 h 198"/>
                  <a:gd name="T12" fmla="*/ 2 w 378"/>
                  <a:gd name="T13" fmla="*/ 0 h 198"/>
                  <a:gd name="T14" fmla="*/ 8 w 378"/>
                  <a:gd name="T15" fmla="*/ 1 h 198"/>
                  <a:gd name="T16" fmla="*/ 8 w 378"/>
                  <a:gd name="T17" fmla="*/ 1 h 198"/>
                  <a:gd name="T18" fmla="*/ 8 w 378"/>
                  <a:gd name="T19" fmla="*/ 1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8"/>
                  <a:gd name="T31" fmla="*/ 0 h 198"/>
                  <a:gd name="T32" fmla="*/ 378 w 378"/>
                  <a:gd name="T33" fmla="*/ 198 h 1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8" h="198">
                    <a:moveTo>
                      <a:pt x="342" y="6"/>
                    </a:moveTo>
                    <a:lnTo>
                      <a:pt x="360" y="18"/>
                    </a:lnTo>
                    <a:lnTo>
                      <a:pt x="348" y="36"/>
                    </a:lnTo>
                    <a:lnTo>
                      <a:pt x="378" y="60"/>
                    </a:lnTo>
                    <a:lnTo>
                      <a:pt x="378" y="198"/>
                    </a:lnTo>
                    <a:lnTo>
                      <a:pt x="0" y="192"/>
                    </a:lnTo>
                    <a:lnTo>
                      <a:pt x="12" y="0"/>
                    </a:lnTo>
                    <a:lnTo>
                      <a:pt x="336" y="6"/>
                    </a:lnTo>
                    <a:lnTo>
                      <a:pt x="342" y="6"/>
                    </a:lnTo>
                    <a:lnTo>
                      <a:pt x="342"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28" name="Freeform 54"/>
              <p:cNvSpPr>
                <a:spLocks noChangeAspect="1"/>
              </p:cNvSpPr>
              <p:nvPr/>
            </p:nvSpPr>
            <p:spPr bwMode="auto">
              <a:xfrm>
                <a:off x="1787" y="1486"/>
                <a:ext cx="283" cy="139"/>
              </a:xfrm>
              <a:custGeom>
                <a:avLst/>
                <a:gdLst>
                  <a:gd name="T0" fmla="*/ 6 w 372"/>
                  <a:gd name="T1" fmla="*/ 2 h 192"/>
                  <a:gd name="T2" fmla="*/ 2 w 372"/>
                  <a:gd name="T3" fmla="*/ 2 h 192"/>
                  <a:gd name="T4" fmla="*/ 2 w 372"/>
                  <a:gd name="T5" fmla="*/ 2 h 192"/>
                  <a:gd name="T6" fmla="*/ 0 w 372"/>
                  <a:gd name="T7" fmla="*/ 2 h 192"/>
                  <a:gd name="T8" fmla="*/ 2 w 372"/>
                  <a:gd name="T9" fmla="*/ 2 h 192"/>
                  <a:gd name="T10" fmla="*/ 2 w 372"/>
                  <a:gd name="T11" fmla="*/ 2 h 192"/>
                  <a:gd name="T12" fmla="*/ 2 w 372"/>
                  <a:gd name="T13" fmla="*/ 2 h 192"/>
                  <a:gd name="T14" fmla="*/ 2 w 372"/>
                  <a:gd name="T15" fmla="*/ 1 h 192"/>
                  <a:gd name="T16" fmla="*/ 2 w 372"/>
                  <a:gd name="T17" fmla="*/ 2 h 192"/>
                  <a:gd name="T18" fmla="*/ 2 w 372"/>
                  <a:gd name="T19" fmla="*/ 1 h 192"/>
                  <a:gd name="T20" fmla="*/ 2 w 372"/>
                  <a:gd name="T21" fmla="*/ 1 h 192"/>
                  <a:gd name="T22" fmla="*/ 2 w 372"/>
                  <a:gd name="T23" fmla="*/ 1 h 192"/>
                  <a:gd name="T24" fmla="*/ 2 w 372"/>
                  <a:gd name="T25" fmla="*/ 1 h 192"/>
                  <a:gd name="T26" fmla="*/ 2 w 372"/>
                  <a:gd name="T27" fmla="*/ 1 h 192"/>
                  <a:gd name="T28" fmla="*/ 2 w 372"/>
                  <a:gd name="T29" fmla="*/ 1 h 192"/>
                  <a:gd name="T30" fmla="*/ 2 w 372"/>
                  <a:gd name="T31" fmla="*/ 1 h 192"/>
                  <a:gd name="T32" fmla="*/ 3 w 372"/>
                  <a:gd name="T33" fmla="*/ 1 h 192"/>
                  <a:gd name="T34" fmla="*/ 3 w 372"/>
                  <a:gd name="T35" fmla="*/ 1 h 192"/>
                  <a:gd name="T36" fmla="*/ 3 w 372"/>
                  <a:gd name="T37" fmla="*/ 1 h 192"/>
                  <a:gd name="T38" fmla="*/ 4 w 372"/>
                  <a:gd name="T39" fmla="*/ 1 h 192"/>
                  <a:gd name="T40" fmla="*/ 4 w 372"/>
                  <a:gd name="T41" fmla="*/ 1 h 192"/>
                  <a:gd name="T42" fmla="*/ 4 w 372"/>
                  <a:gd name="T43" fmla="*/ 1 h 192"/>
                  <a:gd name="T44" fmla="*/ 4 w 372"/>
                  <a:gd name="T45" fmla="*/ 1 h 192"/>
                  <a:gd name="T46" fmla="*/ 4 w 372"/>
                  <a:gd name="T47" fmla="*/ 1 h 192"/>
                  <a:gd name="T48" fmla="*/ 5 w 372"/>
                  <a:gd name="T49" fmla="*/ 1 h 192"/>
                  <a:gd name="T50" fmla="*/ 5 w 372"/>
                  <a:gd name="T51" fmla="*/ 1 h 192"/>
                  <a:gd name="T52" fmla="*/ 5 w 372"/>
                  <a:gd name="T53" fmla="*/ 0 h 192"/>
                  <a:gd name="T54" fmla="*/ 5 w 372"/>
                  <a:gd name="T55" fmla="*/ 1 h 192"/>
                  <a:gd name="T56" fmla="*/ 6 w 372"/>
                  <a:gd name="T57" fmla="*/ 1 h 192"/>
                  <a:gd name="T58" fmla="*/ 7 w 372"/>
                  <a:gd name="T59" fmla="*/ 1 h 192"/>
                  <a:gd name="T60" fmla="*/ 7 w 372"/>
                  <a:gd name="T61" fmla="*/ 1 h 192"/>
                  <a:gd name="T62" fmla="*/ 8 w 372"/>
                  <a:gd name="T63" fmla="*/ 1 h 192"/>
                  <a:gd name="T64" fmla="*/ 8 w 372"/>
                  <a:gd name="T65" fmla="*/ 1 h 192"/>
                  <a:gd name="T66" fmla="*/ 7 w 372"/>
                  <a:gd name="T67" fmla="*/ 1 h 192"/>
                  <a:gd name="T68" fmla="*/ 6 w 372"/>
                  <a:gd name="T69" fmla="*/ 2 h 1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72"/>
                  <a:gd name="T106" fmla="*/ 0 h 192"/>
                  <a:gd name="T107" fmla="*/ 372 w 372"/>
                  <a:gd name="T108" fmla="*/ 192 h 1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72" h="192">
                    <a:moveTo>
                      <a:pt x="294" y="156"/>
                    </a:moveTo>
                    <a:lnTo>
                      <a:pt x="72" y="174"/>
                    </a:lnTo>
                    <a:lnTo>
                      <a:pt x="72" y="186"/>
                    </a:lnTo>
                    <a:lnTo>
                      <a:pt x="0" y="192"/>
                    </a:lnTo>
                    <a:lnTo>
                      <a:pt x="6" y="186"/>
                    </a:lnTo>
                    <a:lnTo>
                      <a:pt x="12" y="186"/>
                    </a:lnTo>
                    <a:lnTo>
                      <a:pt x="12" y="156"/>
                    </a:lnTo>
                    <a:lnTo>
                      <a:pt x="18" y="144"/>
                    </a:lnTo>
                    <a:lnTo>
                      <a:pt x="48" y="150"/>
                    </a:lnTo>
                    <a:lnTo>
                      <a:pt x="42" y="132"/>
                    </a:lnTo>
                    <a:lnTo>
                      <a:pt x="66" y="126"/>
                    </a:lnTo>
                    <a:lnTo>
                      <a:pt x="60" y="114"/>
                    </a:lnTo>
                    <a:lnTo>
                      <a:pt x="66" y="102"/>
                    </a:lnTo>
                    <a:lnTo>
                      <a:pt x="72" y="96"/>
                    </a:lnTo>
                    <a:lnTo>
                      <a:pt x="84" y="102"/>
                    </a:lnTo>
                    <a:lnTo>
                      <a:pt x="84" y="90"/>
                    </a:lnTo>
                    <a:lnTo>
                      <a:pt x="114" y="102"/>
                    </a:lnTo>
                    <a:lnTo>
                      <a:pt x="126" y="84"/>
                    </a:lnTo>
                    <a:lnTo>
                      <a:pt x="132" y="96"/>
                    </a:lnTo>
                    <a:lnTo>
                      <a:pt x="150" y="72"/>
                    </a:lnTo>
                    <a:lnTo>
                      <a:pt x="156" y="78"/>
                    </a:lnTo>
                    <a:lnTo>
                      <a:pt x="168" y="84"/>
                    </a:lnTo>
                    <a:lnTo>
                      <a:pt x="192" y="42"/>
                    </a:lnTo>
                    <a:lnTo>
                      <a:pt x="186" y="36"/>
                    </a:lnTo>
                    <a:lnTo>
                      <a:pt x="216" y="24"/>
                    </a:lnTo>
                    <a:lnTo>
                      <a:pt x="216" y="6"/>
                    </a:lnTo>
                    <a:lnTo>
                      <a:pt x="234" y="0"/>
                    </a:lnTo>
                    <a:lnTo>
                      <a:pt x="246" y="18"/>
                    </a:lnTo>
                    <a:lnTo>
                      <a:pt x="276" y="30"/>
                    </a:lnTo>
                    <a:lnTo>
                      <a:pt x="312" y="18"/>
                    </a:lnTo>
                    <a:lnTo>
                      <a:pt x="330" y="36"/>
                    </a:lnTo>
                    <a:lnTo>
                      <a:pt x="342" y="66"/>
                    </a:lnTo>
                    <a:lnTo>
                      <a:pt x="372" y="84"/>
                    </a:lnTo>
                    <a:lnTo>
                      <a:pt x="318" y="144"/>
                    </a:lnTo>
                    <a:lnTo>
                      <a:pt x="294" y="156"/>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929" name="Freeform 55"/>
              <p:cNvSpPr>
                <a:spLocks noChangeAspect="1"/>
              </p:cNvSpPr>
              <p:nvPr/>
            </p:nvSpPr>
            <p:spPr bwMode="auto">
              <a:xfrm>
                <a:off x="1787" y="1486"/>
                <a:ext cx="283" cy="139"/>
              </a:xfrm>
              <a:custGeom>
                <a:avLst/>
                <a:gdLst>
                  <a:gd name="T0" fmla="*/ 6 w 372"/>
                  <a:gd name="T1" fmla="*/ 2 h 192"/>
                  <a:gd name="T2" fmla="*/ 2 w 372"/>
                  <a:gd name="T3" fmla="*/ 2 h 192"/>
                  <a:gd name="T4" fmla="*/ 2 w 372"/>
                  <a:gd name="T5" fmla="*/ 2 h 192"/>
                  <a:gd name="T6" fmla="*/ 0 w 372"/>
                  <a:gd name="T7" fmla="*/ 2 h 192"/>
                  <a:gd name="T8" fmla="*/ 2 w 372"/>
                  <a:gd name="T9" fmla="*/ 2 h 192"/>
                  <a:gd name="T10" fmla="*/ 2 w 372"/>
                  <a:gd name="T11" fmla="*/ 2 h 192"/>
                  <a:gd name="T12" fmla="*/ 2 w 372"/>
                  <a:gd name="T13" fmla="*/ 2 h 192"/>
                  <a:gd name="T14" fmla="*/ 2 w 372"/>
                  <a:gd name="T15" fmla="*/ 1 h 192"/>
                  <a:gd name="T16" fmla="*/ 2 w 372"/>
                  <a:gd name="T17" fmla="*/ 2 h 192"/>
                  <a:gd name="T18" fmla="*/ 2 w 372"/>
                  <a:gd name="T19" fmla="*/ 1 h 192"/>
                  <a:gd name="T20" fmla="*/ 2 w 372"/>
                  <a:gd name="T21" fmla="*/ 1 h 192"/>
                  <a:gd name="T22" fmla="*/ 2 w 372"/>
                  <a:gd name="T23" fmla="*/ 1 h 192"/>
                  <a:gd name="T24" fmla="*/ 2 w 372"/>
                  <a:gd name="T25" fmla="*/ 1 h 192"/>
                  <a:gd name="T26" fmla="*/ 2 w 372"/>
                  <a:gd name="T27" fmla="*/ 1 h 192"/>
                  <a:gd name="T28" fmla="*/ 2 w 372"/>
                  <a:gd name="T29" fmla="*/ 1 h 192"/>
                  <a:gd name="T30" fmla="*/ 2 w 372"/>
                  <a:gd name="T31" fmla="*/ 1 h 192"/>
                  <a:gd name="T32" fmla="*/ 3 w 372"/>
                  <a:gd name="T33" fmla="*/ 1 h 192"/>
                  <a:gd name="T34" fmla="*/ 3 w 372"/>
                  <a:gd name="T35" fmla="*/ 1 h 192"/>
                  <a:gd name="T36" fmla="*/ 3 w 372"/>
                  <a:gd name="T37" fmla="*/ 1 h 192"/>
                  <a:gd name="T38" fmla="*/ 4 w 372"/>
                  <a:gd name="T39" fmla="*/ 1 h 192"/>
                  <a:gd name="T40" fmla="*/ 4 w 372"/>
                  <a:gd name="T41" fmla="*/ 1 h 192"/>
                  <a:gd name="T42" fmla="*/ 4 w 372"/>
                  <a:gd name="T43" fmla="*/ 1 h 192"/>
                  <a:gd name="T44" fmla="*/ 4 w 372"/>
                  <a:gd name="T45" fmla="*/ 1 h 192"/>
                  <a:gd name="T46" fmla="*/ 4 w 372"/>
                  <a:gd name="T47" fmla="*/ 1 h 192"/>
                  <a:gd name="T48" fmla="*/ 5 w 372"/>
                  <a:gd name="T49" fmla="*/ 1 h 192"/>
                  <a:gd name="T50" fmla="*/ 5 w 372"/>
                  <a:gd name="T51" fmla="*/ 1 h 192"/>
                  <a:gd name="T52" fmla="*/ 5 w 372"/>
                  <a:gd name="T53" fmla="*/ 0 h 192"/>
                  <a:gd name="T54" fmla="*/ 5 w 372"/>
                  <a:gd name="T55" fmla="*/ 1 h 192"/>
                  <a:gd name="T56" fmla="*/ 6 w 372"/>
                  <a:gd name="T57" fmla="*/ 1 h 192"/>
                  <a:gd name="T58" fmla="*/ 7 w 372"/>
                  <a:gd name="T59" fmla="*/ 1 h 192"/>
                  <a:gd name="T60" fmla="*/ 7 w 372"/>
                  <a:gd name="T61" fmla="*/ 1 h 192"/>
                  <a:gd name="T62" fmla="*/ 8 w 372"/>
                  <a:gd name="T63" fmla="*/ 1 h 192"/>
                  <a:gd name="T64" fmla="*/ 8 w 372"/>
                  <a:gd name="T65" fmla="*/ 1 h 192"/>
                  <a:gd name="T66" fmla="*/ 7 w 372"/>
                  <a:gd name="T67" fmla="*/ 1 h 192"/>
                  <a:gd name="T68" fmla="*/ 6 w 372"/>
                  <a:gd name="T69" fmla="*/ 2 h 192"/>
                  <a:gd name="T70" fmla="*/ 6 w 372"/>
                  <a:gd name="T71" fmla="*/ 2 h 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72"/>
                  <a:gd name="T109" fmla="*/ 0 h 192"/>
                  <a:gd name="T110" fmla="*/ 372 w 372"/>
                  <a:gd name="T111" fmla="*/ 192 h 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72" h="192">
                    <a:moveTo>
                      <a:pt x="294" y="156"/>
                    </a:moveTo>
                    <a:lnTo>
                      <a:pt x="72" y="174"/>
                    </a:lnTo>
                    <a:lnTo>
                      <a:pt x="72" y="186"/>
                    </a:lnTo>
                    <a:lnTo>
                      <a:pt x="0" y="192"/>
                    </a:lnTo>
                    <a:lnTo>
                      <a:pt x="6" y="186"/>
                    </a:lnTo>
                    <a:lnTo>
                      <a:pt x="12" y="186"/>
                    </a:lnTo>
                    <a:lnTo>
                      <a:pt x="12" y="156"/>
                    </a:lnTo>
                    <a:lnTo>
                      <a:pt x="18" y="144"/>
                    </a:lnTo>
                    <a:lnTo>
                      <a:pt x="48" y="150"/>
                    </a:lnTo>
                    <a:lnTo>
                      <a:pt x="42" y="132"/>
                    </a:lnTo>
                    <a:lnTo>
                      <a:pt x="66" y="126"/>
                    </a:lnTo>
                    <a:lnTo>
                      <a:pt x="60" y="114"/>
                    </a:lnTo>
                    <a:lnTo>
                      <a:pt x="66" y="102"/>
                    </a:lnTo>
                    <a:lnTo>
                      <a:pt x="72" y="96"/>
                    </a:lnTo>
                    <a:lnTo>
                      <a:pt x="84" y="102"/>
                    </a:lnTo>
                    <a:lnTo>
                      <a:pt x="84" y="90"/>
                    </a:lnTo>
                    <a:lnTo>
                      <a:pt x="114" y="102"/>
                    </a:lnTo>
                    <a:lnTo>
                      <a:pt x="126" y="84"/>
                    </a:lnTo>
                    <a:lnTo>
                      <a:pt x="132" y="96"/>
                    </a:lnTo>
                    <a:lnTo>
                      <a:pt x="150" y="72"/>
                    </a:lnTo>
                    <a:lnTo>
                      <a:pt x="156" y="78"/>
                    </a:lnTo>
                    <a:lnTo>
                      <a:pt x="168" y="84"/>
                    </a:lnTo>
                    <a:lnTo>
                      <a:pt x="192" y="42"/>
                    </a:lnTo>
                    <a:lnTo>
                      <a:pt x="186" y="36"/>
                    </a:lnTo>
                    <a:lnTo>
                      <a:pt x="216" y="24"/>
                    </a:lnTo>
                    <a:lnTo>
                      <a:pt x="216" y="6"/>
                    </a:lnTo>
                    <a:lnTo>
                      <a:pt x="234" y="0"/>
                    </a:lnTo>
                    <a:lnTo>
                      <a:pt x="246" y="18"/>
                    </a:lnTo>
                    <a:lnTo>
                      <a:pt x="276" y="30"/>
                    </a:lnTo>
                    <a:lnTo>
                      <a:pt x="312" y="18"/>
                    </a:lnTo>
                    <a:lnTo>
                      <a:pt x="330" y="36"/>
                    </a:lnTo>
                    <a:lnTo>
                      <a:pt x="342" y="66"/>
                    </a:lnTo>
                    <a:lnTo>
                      <a:pt x="372" y="84"/>
                    </a:lnTo>
                    <a:lnTo>
                      <a:pt x="318" y="144"/>
                    </a:lnTo>
                    <a:lnTo>
                      <a:pt x="294" y="156"/>
                    </a:lnTo>
                    <a:lnTo>
                      <a:pt x="294" y="16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30" name="Freeform 56"/>
              <p:cNvSpPr>
                <a:spLocks noChangeAspect="1"/>
              </p:cNvSpPr>
              <p:nvPr/>
            </p:nvSpPr>
            <p:spPr bwMode="auto">
              <a:xfrm>
                <a:off x="1608" y="1794"/>
                <a:ext cx="220" cy="177"/>
              </a:xfrm>
              <a:custGeom>
                <a:avLst/>
                <a:gdLst>
                  <a:gd name="T0" fmla="*/ 6 w 288"/>
                  <a:gd name="T1" fmla="*/ 1 h 246"/>
                  <a:gd name="T2" fmla="*/ 5 w 288"/>
                  <a:gd name="T3" fmla="*/ 1 h 246"/>
                  <a:gd name="T4" fmla="*/ 5 w 288"/>
                  <a:gd name="T5" fmla="*/ 1 h 246"/>
                  <a:gd name="T6" fmla="*/ 5 w 288"/>
                  <a:gd name="T7" fmla="*/ 1 h 246"/>
                  <a:gd name="T8" fmla="*/ 5 w 288"/>
                  <a:gd name="T9" fmla="*/ 1 h 246"/>
                  <a:gd name="T10" fmla="*/ 5 w 288"/>
                  <a:gd name="T11" fmla="*/ 2 h 246"/>
                  <a:gd name="T12" fmla="*/ 6 w 288"/>
                  <a:gd name="T13" fmla="*/ 2 h 246"/>
                  <a:gd name="T14" fmla="*/ 6 w 288"/>
                  <a:gd name="T15" fmla="*/ 1 h 246"/>
                  <a:gd name="T16" fmla="*/ 6 w 288"/>
                  <a:gd name="T17" fmla="*/ 1 h 246"/>
                  <a:gd name="T18" fmla="*/ 6 w 288"/>
                  <a:gd name="T19" fmla="*/ 2 h 246"/>
                  <a:gd name="T20" fmla="*/ 6 w 288"/>
                  <a:gd name="T21" fmla="*/ 2 h 246"/>
                  <a:gd name="T22" fmla="*/ 6 w 288"/>
                  <a:gd name="T23" fmla="*/ 2 h 246"/>
                  <a:gd name="T24" fmla="*/ 6 w 288"/>
                  <a:gd name="T25" fmla="*/ 2 h 246"/>
                  <a:gd name="T26" fmla="*/ 6 w 288"/>
                  <a:gd name="T27" fmla="*/ 2 h 246"/>
                  <a:gd name="T28" fmla="*/ 6 w 288"/>
                  <a:gd name="T29" fmla="*/ 2 h 246"/>
                  <a:gd name="T30" fmla="*/ 6 w 288"/>
                  <a:gd name="T31" fmla="*/ 2 h 246"/>
                  <a:gd name="T32" fmla="*/ 6 w 288"/>
                  <a:gd name="T33" fmla="*/ 2 h 246"/>
                  <a:gd name="T34" fmla="*/ 5 w 288"/>
                  <a:gd name="T35" fmla="*/ 2 h 246"/>
                  <a:gd name="T36" fmla="*/ 5 w 288"/>
                  <a:gd name="T37" fmla="*/ 2 h 246"/>
                  <a:gd name="T38" fmla="*/ 5 w 288"/>
                  <a:gd name="T39" fmla="*/ 2 h 246"/>
                  <a:gd name="T40" fmla="*/ 5 w 288"/>
                  <a:gd name="T41" fmla="*/ 2 h 246"/>
                  <a:gd name="T42" fmla="*/ 5 w 288"/>
                  <a:gd name="T43" fmla="*/ 2 h 246"/>
                  <a:gd name="T44" fmla="*/ 5 w 288"/>
                  <a:gd name="T45" fmla="*/ 2 h 246"/>
                  <a:gd name="T46" fmla="*/ 5 w 288"/>
                  <a:gd name="T47" fmla="*/ 2 h 246"/>
                  <a:gd name="T48" fmla="*/ 4 w 288"/>
                  <a:gd name="T49" fmla="*/ 2 h 246"/>
                  <a:gd name="T50" fmla="*/ 4 w 288"/>
                  <a:gd name="T51" fmla="*/ 2 h 246"/>
                  <a:gd name="T52" fmla="*/ 4 w 288"/>
                  <a:gd name="T53" fmla="*/ 2 h 246"/>
                  <a:gd name="T54" fmla="*/ 3 w 288"/>
                  <a:gd name="T55" fmla="*/ 2 h 246"/>
                  <a:gd name="T56" fmla="*/ 3 w 288"/>
                  <a:gd name="T57" fmla="*/ 2 h 246"/>
                  <a:gd name="T58" fmla="*/ 3 w 288"/>
                  <a:gd name="T59" fmla="*/ 2 h 246"/>
                  <a:gd name="T60" fmla="*/ 3 w 288"/>
                  <a:gd name="T61" fmla="*/ 2 h 246"/>
                  <a:gd name="T62" fmla="*/ 2 w 288"/>
                  <a:gd name="T63" fmla="*/ 2 h 246"/>
                  <a:gd name="T64" fmla="*/ 3 w 288"/>
                  <a:gd name="T65" fmla="*/ 2 h 246"/>
                  <a:gd name="T66" fmla="*/ 2 w 288"/>
                  <a:gd name="T67" fmla="*/ 2 h 246"/>
                  <a:gd name="T68" fmla="*/ 2 w 288"/>
                  <a:gd name="T69" fmla="*/ 2 h 246"/>
                  <a:gd name="T70" fmla="*/ 2 w 288"/>
                  <a:gd name="T71" fmla="*/ 2 h 246"/>
                  <a:gd name="T72" fmla="*/ 2 w 288"/>
                  <a:gd name="T73" fmla="*/ 2 h 246"/>
                  <a:gd name="T74" fmla="*/ 2 w 288"/>
                  <a:gd name="T75" fmla="*/ 2 h 246"/>
                  <a:gd name="T76" fmla="*/ 2 w 288"/>
                  <a:gd name="T77" fmla="*/ 1 h 246"/>
                  <a:gd name="T78" fmla="*/ 2 w 288"/>
                  <a:gd name="T79" fmla="*/ 1 h 246"/>
                  <a:gd name="T80" fmla="*/ 2 w 288"/>
                  <a:gd name="T81" fmla="*/ 1 h 246"/>
                  <a:gd name="T82" fmla="*/ 0 w 288"/>
                  <a:gd name="T83" fmla="*/ 0 h 246"/>
                  <a:gd name="T84" fmla="*/ 4 w 288"/>
                  <a:gd name="T85" fmla="*/ 0 h 246"/>
                  <a:gd name="T86" fmla="*/ 4 w 288"/>
                  <a:gd name="T87" fmla="*/ 1 h 246"/>
                  <a:gd name="T88" fmla="*/ 4 w 288"/>
                  <a:gd name="T89" fmla="*/ 1 h 246"/>
                  <a:gd name="T90" fmla="*/ 4 w 288"/>
                  <a:gd name="T91" fmla="*/ 1 h 246"/>
                  <a:gd name="T92" fmla="*/ 4 w 288"/>
                  <a:gd name="T93" fmla="*/ 1 h 246"/>
                  <a:gd name="T94" fmla="*/ 4 w 288"/>
                  <a:gd name="T95" fmla="*/ 1 h 246"/>
                  <a:gd name="T96" fmla="*/ 4 w 288"/>
                  <a:gd name="T97" fmla="*/ 1 h 246"/>
                  <a:gd name="T98" fmla="*/ 3 w 288"/>
                  <a:gd name="T99" fmla="*/ 1 h 246"/>
                  <a:gd name="T100" fmla="*/ 3 w 288"/>
                  <a:gd name="T101" fmla="*/ 1 h 246"/>
                  <a:gd name="T102" fmla="*/ 5 w 288"/>
                  <a:gd name="T103" fmla="*/ 1 h 246"/>
                  <a:gd name="T104" fmla="*/ 5 w 288"/>
                  <a:gd name="T105" fmla="*/ 1 h 246"/>
                  <a:gd name="T106" fmla="*/ 6 w 288"/>
                  <a:gd name="T107" fmla="*/ 1 h 246"/>
                  <a:gd name="T108" fmla="*/ 6 w 288"/>
                  <a:gd name="T109" fmla="*/ 1 h 24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88"/>
                  <a:gd name="T166" fmla="*/ 0 h 246"/>
                  <a:gd name="T167" fmla="*/ 288 w 288"/>
                  <a:gd name="T168" fmla="*/ 246 h 24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88" h="246">
                    <a:moveTo>
                      <a:pt x="258" y="174"/>
                    </a:moveTo>
                    <a:lnTo>
                      <a:pt x="216" y="162"/>
                    </a:lnTo>
                    <a:lnTo>
                      <a:pt x="204" y="174"/>
                    </a:lnTo>
                    <a:lnTo>
                      <a:pt x="228" y="180"/>
                    </a:lnTo>
                    <a:lnTo>
                      <a:pt x="246" y="174"/>
                    </a:lnTo>
                    <a:lnTo>
                      <a:pt x="240" y="186"/>
                    </a:lnTo>
                    <a:lnTo>
                      <a:pt x="252" y="192"/>
                    </a:lnTo>
                    <a:lnTo>
                      <a:pt x="258" y="180"/>
                    </a:lnTo>
                    <a:lnTo>
                      <a:pt x="276" y="174"/>
                    </a:lnTo>
                    <a:lnTo>
                      <a:pt x="276" y="186"/>
                    </a:lnTo>
                    <a:lnTo>
                      <a:pt x="252" y="210"/>
                    </a:lnTo>
                    <a:lnTo>
                      <a:pt x="258" y="222"/>
                    </a:lnTo>
                    <a:lnTo>
                      <a:pt x="288" y="234"/>
                    </a:lnTo>
                    <a:lnTo>
                      <a:pt x="282" y="246"/>
                    </a:lnTo>
                    <a:lnTo>
                      <a:pt x="276" y="240"/>
                    </a:lnTo>
                    <a:lnTo>
                      <a:pt x="270" y="246"/>
                    </a:lnTo>
                    <a:lnTo>
                      <a:pt x="264" y="228"/>
                    </a:lnTo>
                    <a:lnTo>
                      <a:pt x="228" y="216"/>
                    </a:lnTo>
                    <a:lnTo>
                      <a:pt x="234" y="234"/>
                    </a:lnTo>
                    <a:lnTo>
                      <a:pt x="222" y="240"/>
                    </a:lnTo>
                    <a:lnTo>
                      <a:pt x="216" y="228"/>
                    </a:lnTo>
                    <a:lnTo>
                      <a:pt x="210" y="234"/>
                    </a:lnTo>
                    <a:lnTo>
                      <a:pt x="204" y="228"/>
                    </a:lnTo>
                    <a:lnTo>
                      <a:pt x="198" y="240"/>
                    </a:lnTo>
                    <a:lnTo>
                      <a:pt x="186" y="246"/>
                    </a:lnTo>
                    <a:lnTo>
                      <a:pt x="174" y="240"/>
                    </a:lnTo>
                    <a:lnTo>
                      <a:pt x="162" y="222"/>
                    </a:lnTo>
                    <a:lnTo>
                      <a:pt x="144" y="216"/>
                    </a:lnTo>
                    <a:lnTo>
                      <a:pt x="144" y="204"/>
                    </a:lnTo>
                    <a:lnTo>
                      <a:pt x="126" y="204"/>
                    </a:lnTo>
                    <a:lnTo>
                      <a:pt x="126" y="198"/>
                    </a:lnTo>
                    <a:lnTo>
                      <a:pt x="108" y="204"/>
                    </a:lnTo>
                    <a:lnTo>
                      <a:pt x="120" y="216"/>
                    </a:lnTo>
                    <a:lnTo>
                      <a:pt x="102" y="222"/>
                    </a:lnTo>
                    <a:lnTo>
                      <a:pt x="54" y="204"/>
                    </a:lnTo>
                    <a:lnTo>
                      <a:pt x="18" y="210"/>
                    </a:lnTo>
                    <a:lnTo>
                      <a:pt x="12" y="204"/>
                    </a:lnTo>
                    <a:lnTo>
                      <a:pt x="24" y="192"/>
                    </a:lnTo>
                    <a:lnTo>
                      <a:pt x="24" y="156"/>
                    </a:lnTo>
                    <a:lnTo>
                      <a:pt x="36" y="126"/>
                    </a:lnTo>
                    <a:lnTo>
                      <a:pt x="6" y="66"/>
                    </a:lnTo>
                    <a:lnTo>
                      <a:pt x="0" y="0"/>
                    </a:lnTo>
                    <a:lnTo>
                      <a:pt x="162" y="0"/>
                    </a:lnTo>
                    <a:lnTo>
                      <a:pt x="162" y="24"/>
                    </a:lnTo>
                    <a:lnTo>
                      <a:pt x="168" y="18"/>
                    </a:lnTo>
                    <a:lnTo>
                      <a:pt x="162" y="30"/>
                    </a:lnTo>
                    <a:lnTo>
                      <a:pt x="174" y="36"/>
                    </a:lnTo>
                    <a:lnTo>
                      <a:pt x="162" y="48"/>
                    </a:lnTo>
                    <a:lnTo>
                      <a:pt x="168" y="48"/>
                    </a:lnTo>
                    <a:lnTo>
                      <a:pt x="144" y="84"/>
                    </a:lnTo>
                    <a:lnTo>
                      <a:pt x="138" y="126"/>
                    </a:lnTo>
                    <a:lnTo>
                      <a:pt x="240" y="120"/>
                    </a:lnTo>
                    <a:lnTo>
                      <a:pt x="240" y="144"/>
                    </a:lnTo>
                    <a:lnTo>
                      <a:pt x="252" y="168"/>
                    </a:lnTo>
                    <a:lnTo>
                      <a:pt x="258" y="174"/>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931" name="Freeform 57"/>
              <p:cNvSpPr>
                <a:spLocks noChangeAspect="1"/>
              </p:cNvSpPr>
              <p:nvPr/>
            </p:nvSpPr>
            <p:spPr bwMode="auto">
              <a:xfrm>
                <a:off x="1608" y="1794"/>
                <a:ext cx="220" cy="177"/>
              </a:xfrm>
              <a:custGeom>
                <a:avLst/>
                <a:gdLst>
                  <a:gd name="T0" fmla="*/ 6 w 288"/>
                  <a:gd name="T1" fmla="*/ 1 h 246"/>
                  <a:gd name="T2" fmla="*/ 5 w 288"/>
                  <a:gd name="T3" fmla="*/ 1 h 246"/>
                  <a:gd name="T4" fmla="*/ 5 w 288"/>
                  <a:gd name="T5" fmla="*/ 1 h 246"/>
                  <a:gd name="T6" fmla="*/ 5 w 288"/>
                  <a:gd name="T7" fmla="*/ 1 h 246"/>
                  <a:gd name="T8" fmla="*/ 5 w 288"/>
                  <a:gd name="T9" fmla="*/ 1 h 246"/>
                  <a:gd name="T10" fmla="*/ 5 w 288"/>
                  <a:gd name="T11" fmla="*/ 2 h 246"/>
                  <a:gd name="T12" fmla="*/ 6 w 288"/>
                  <a:gd name="T13" fmla="*/ 2 h 246"/>
                  <a:gd name="T14" fmla="*/ 6 w 288"/>
                  <a:gd name="T15" fmla="*/ 1 h 246"/>
                  <a:gd name="T16" fmla="*/ 6 w 288"/>
                  <a:gd name="T17" fmla="*/ 1 h 246"/>
                  <a:gd name="T18" fmla="*/ 6 w 288"/>
                  <a:gd name="T19" fmla="*/ 2 h 246"/>
                  <a:gd name="T20" fmla="*/ 6 w 288"/>
                  <a:gd name="T21" fmla="*/ 2 h 246"/>
                  <a:gd name="T22" fmla="*/ 6 w 288"/>
                  <a:gd name="T23" fmla="*/ 2 h 246"/>
                  <a:gd name="T24" fmla="*/ 6 w 288"/>
                  <a:gd name="T25" fmla="*/ 2 h 246"/>
                  <a:gd name="T26" fmla="*/ 6 w 288"/>
                  <a:gd name="T27" fmla="*/ 2 h 246"/>
                  <a:gd name="T28" fmla="*/ 6 w 288"/>
                  <a:gd name="T29" fmla="*/ 2 h 246"/>
                  <a:gd name="T30" fmla="*/ 6 w 288"/>
                  <a:gd name="T31" fmla="*/ 2 h 246"/>
                  <a:gd name="T32" fmla="*/ 6 w 288"/>
                  <a:gd name="T33" fmla="*/ 2 h 246"/>
                  <a:gd name="T34" fmla="*/ 5 w 288"/>
                  <a:gd name="T35" fmla="*/ 2 h 246"/>
                  <a:gd name="T36" fmla="*/ 5 w 288"/>
                  <a:gd name="T37" fmla="*/ 2 h 246"/>
                  <a:gd name="T38" fmla="*/ 5 w 288"/>
                  <a:gd name="T39" fmla="*/ 2 h 246"/>
                  <a:gd name="T40" fmla="*/ 5 w 288"/>
                  <a:gd name="T41" fmla="*/ 2 h 246"/>
                  <a:gd name="T42" fmla="*/ 5 w 288"/>
                  <a:gd name="T43" fmla="*/ 2 h 246"/>
                  <a:gd name="T44" fmla="*/ 5 w 288"/>
                  <a:gd name="T45" fmla="*/ 2 h 246"/>
                  <a:gd name="T46" fmla="*/ 5 w 288"/>
                  <a:gd name="T47" fmla="*/ 2 h 246"/>
                  <a:gd name="T48" fmla="*/ 4 w 288"/>
                  <a:gd name="T49" fmla="*/ 2 h 246"/>
                  <a:gd name="T50" fmla="*/ 4 w 288"/>
                  <a:gd name="T51" fmla="*/ 2 h 246"/>
                  <a:gd name="T52" fmla="*/ 4 w 288"/>
                  <a:gd name="T53" fmla="*/ 2 h 246"/>
                  <a:gd name="T54" fmla="*/ 3 w 288"/>
                  <a:gd name="T55" fmla="*/ 2 h 246"/>
                  <a:gd name="T56" fmla="*/ 3 w 288"/>
                  <a:gd name="T57" fmla="*/ 2 h 246"/>
                  <a:gd name="T58" fmla="*/ 3 w 288"/>
                  <a:gd name="T59" fmla="*/ 2 h 246"/>
                  <a:gd name="T60" fmla="*/ 3 w 288"/>
                  <a:gd name="T61" fmla="*/ 2 h 246"/>
                  <a:gd name="T62" fmla="*/ 2 w 288"/>
                  <a:gd name="T63" fmla="*/ 2 h 246"/>
                  <a:gd name="T64" fmla="*/ 3 w 288"/>
                  <a:gd name="T65" fmla="*/ 2 h 246"/>
                  <a:gd name="T66" fmla="*/ 2 w 288"/>
                  <a:gd name="T67" fmla="*/ 2 h 246"/>
                  <a:gd name="T68" fmla="*/ 2 w 288"/>
                  <a:gd name="T69" fmla="*/ 2 h 246"/>
                  <a:gd name="T70" fmla="*/ 2 w 288"/>
                  <a:gd name="T71" fmla="*/ 2 h 246"/>
                  <a:gd name="T72" fmla="*/ 2 w 288"/>
                  <a:gd name="T73" fmla="*/ 2 h 246"/>
                  <a:gd name="T74" fmla="*/ 2 w 288"/>
                  <a:gd name="T75" fmla="*/ 2 h 246"/>
                  <a:gd name="T76" fmla="*/ 2 w 288"/>
                  <a:gd name="T77" fmla="*/ 1 h 246"/>
                  <a:gd name="T78" fmla="*/ 2 w 288"/>
                  <a:gd name="T79" fmla="*/ 1 h 246"/>
                  <a:gd name="T80" fmla="*/ 2 w 288"/>
                  <a:gd name="T81" fmla="*/ 1 h 246"/>
                  <a:gd name="T82" fmla="*/ 0 w 288"/>
                  <a:gd name="T83" fmla="*/ 0 h 246"/>
                  <a:gd name="T84" fmla="*/ 4 w 288"/>
                  <a:gd name="T85" fmla="*/ 0 h 246"/>
                  <a:gd name="T86" fmla="*/ 4 w 288"/>
                  <a:gd name="T87" fmla="*/ 1 h 246"/>
                  <a:gd name="T88" fmla="*/ 4 w 288"/>
                  <a:gd name="T89" fmla="*/ 1 h 246"/>
                  <a:gd name="T90" fmla="*/ 4 w 288"/>
                  <a:gd name="T91" fmla="*/ 1 h 246"/>
                  <a:gd name="T92" fmla="*/ 4 w 288"/>
                  <a:gd name="T93" fmla="*/ 1 h 246"/>
                  <a:gd name="T94" fmla="*/ 4 w 288"/>
                  <a:gd name="T95" fmla="*/ 1 h 246"/>
                  <a:gd name="T96" fmla="*/ 4 w 288"/>
                  <a:gd name="T97" fmla="*/ 1 h 246"/>
                  <a:gd name="T98" fmla="*/ 3 w 288"/>
                  <a:gd name="T99" fmla="*/ 1 h 246"/>
                  <a:gd name="T100" fmla="*/ 3 w 288"/>
                  <a:gd name="T101" fmla="*/ 1 h 246"/>
                  <a:gd name="T102" fmla="*/ 5 w 288"/>
                  <a:gd name="T103" fmla="*/ 1 h 246"/>
                  <a:gd name="T104" fmla="*/ 5 w 288"/>
                  <a:gd name="T105" fmla="*/ 1 h 246"/>
                  <a:gd name="T106" fmla="*/ 6 w 288"/>
                  <a:gd name="T107" fmla="*/ 1 h 246"/>
                  <a:gd name="T108" fmla="*/ 6 w 288"/>
                  <a:gd name="T109" fmla="*/ 1 h 246"/>
                  <a:gd name="T110" fmla="*/ 6 w 288"/>
                  <a:gd name="T111" fmla="*/ 1 h 2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8"/>
                  <a:gd name="T169" fmla="*/ 0 h 246"/>
                  <a:gd name="T170" fmla="*/ 288 w 288"/>
                  <a:gd name="T171" fmla="*/ 246 h 2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8" h="246">
                    <a:moveTo>
                      <a:pt x="258" y="174"/>
                    </a:moveTo>
                    <a:lnTo>
                      <a:pt x="216" y="162"/>
                    </a:lnTo>
                    <a:lnTo>
                      <a:pt x="204" y="174"/>
                    </a:lnTo>
                    <a:lnTo>
                      <a:pt x="228" y="180"/>
                    </a:lnTo>
                    <a:lnTo>
                      <a:pt x="246" y="174"/>
                    </a:lnTo>
                    <a:lnTo>
                      <a:pt x="240" y="186"/>
                    </a:lnTo>
                    <a:lnTo>
                      <a:pt x="252" y="192"/>
                    </a:lnTo>
                    <a:lnTo>
                      <a:pt x="258" y="180"/>
                    </a:lnTo>
                    <a:lnTo>
                      <a:pt x="276" y="174"/>
                    </a:lnTo>
                    <a:lnTo>
                      <a:pt x="276" y="186"/>
                    </a:lnTo>
                    <a:lnTo>
                      <a:pt x="252" y="210"/>
                    </a:lnTo>
                    <a:lnTo>
                      <a:pt x="258" y="222"/>
                    </a:lnTo>
                    <a:lnTo>
                      <a:pt x="288" y="234"/>
                    </a:lnTo>
                    <a:lnTo>
                      <a:pt x="282" y="246"/>
                    </a:lnTo>
                    <a:lnTo>
                      <a:pt x="276" y="240"/>
                    </a:lnTo>
                    <a:lnTo>
                      <a:pt x="270" y="246"/>
                    </a:lnTo>
                    <a:lnTo>
                      <a:pt x="264" y="228"/>
                    </a:lnTo>
                    <a:lnTo>
                      <a:pt x="228" y="216"/>
                    </a:lnTo>
                    <a:lnTo>
                      <a:pt x="234" y="234"/>
                    </a:lnTo>
                    <a:lnTo>
                      <a:pt x="222" y="240"/>
                    </a:lnTo>
                    <a:lnTo>
                      <a:pt x="216" y="228"/>
                    </a:lnTo>
                    <a:lnTo>
                      <a:pt x="210" y="234"/>
                    </a:lnTo>
                    <a:lnTo>
                      <a:pt x="204" y="228"/>
                    </a:lnTo>
                    <a:lnTo>
                      <a:pt x="198" y="240"/>
                    </a:lnTo>
                    <a:lnTo>
                      <a:pt x="186" y="246"/>
                    </a:lnTo>
                    <a:lnTo>
                      <a:pt x="174" y="240"/>
                    </a:lnTo>
                    <a:lnTo>
                      <a:pt x="162" y="222"/>
                    </a:lnTo>
                    <a:lnTo>
                      <a:pt x="144" y="216"/>
                    </a:lnTo>
                    <a:lnTo>
                      <a:pt x="144" y="204"/>
                    </a:lnTo>
                    <a:lnTo>
                      <a:pt x="126" y="204"/>
                    </a:lnTo>
                    <a:lnTo>
                      <a:pt x="126" y="198"/>
                    </a:lnTo>
                    <a:lnTo>
                      <a:pt x="108" y="204"/>
                    </a:lnTo>
                    <a:lnTo>
                      <a:pt x="120" y="216"/>
                    </a:lnTo>
                    <a:lnTo>
                      <a:pt x="102" y="222"/>
                    </a:lnTo>
                    <a:lnTo>
                      <a:pt x="54" y="204"/>
                    </a:lnTo>
                    <a:lnTo>
                      <a:pt x="18" y="210"/>
                    </a:lnTo>
                    <a:lnTo>
                      <a:pt x="12" y="204"/>
                    </a:lnTo>
                    <a:lnTo>
                      <a:pt x="24" y="192"/>
                    </a:lnTo>
                    <a:lnTo>
                      <a:pt x="24" y="156"/>
                    </a:lnTo>
                    <a:lnTo>
                      <a:pt x="36" y="126"/>
                    </a:lnTo>
                    <a:lnTo>
                      <a:pt x="6" y="66"/>
                    </a:lnTo>
                    <a:lnTo>
                      <a:pt x="0" y="0"/>
                    </a:lnTo>
                    <a:lnTo>
                      <a:pt x="162" y="0"/>
                    </a:lnTo>
                    <a:lnTo>
                      <a:pt x="162" y="24"/>
                    </a:lnTo>
                    <a:lnTo>
                      <a:pt x="168" y="18"/>
                    </a:lnTo>
                    <a:lnTo>
                      <a:pt x="162" y="30"/>
                    </a:lnTo>
                    <a:lnTo>
                      <a:pt x="174" y="36"/>
                    </a:lnTo>
                    <a:lnTo>
                      <a:pt x="162" y="48"/>
                    </a:lnTo>
                    <a:lnTo>
                      <a:pt x="168" y="48"/>
                    </a:lnTo>
                    <a:lnTo>
                      <a:pt x="144" y="84"/>
                    </a:lnTo>
                    <a:lnTo>
                      <a:pt x="138" y="126"/>
                    </a:lnTo>
                    <a:lnTo>
                      <a:pt x="240" y="120"/>
                    </a:lnTo>
                    <a:lnTo>
                      <a:pt x="240" y="144"/>
                    </a:lnTo>
                    <a:lnTo>
                      <a:pt x="252" y="168"/>
                    </a:lnTo>
                    <a:lnTo>
                      <a:pt x="258" y="174"/>
                    </a:lnTo>
                    <a:lnTo>
                      <a:pt x="258" y="18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32" name="Freeform 58"/>
              <p:cNvSpPr>
                <a:spLocks noChangeAspect="1"/>
              </p:cNvSpPr>
              <p:nvPr/>
            </p:nvSpPr>
            <p:spPr bwMode="auto">
              <a:xfrm>
                <a:off x="2381" y="1006"/>
                <a:ext cx="142" cy="212"/>
              </a:xfrm>
              <a:custGeom>
                <a:avLst/>
                <a:gdLst>
                  <a:gd name="T0" fmla="*/ 2 w 186"/>
                  <a:gd name="T1" fmla="*/ 3 h 294"/>
                  <a:gd name="T2" fmla="*/ 2 w 186"/>
                  <a:gd name="T3" fmla="*/ 3 h 294"/>
                  <a:gd name="T4" fmla="*/ 2 w 186"/>
                  <a:gd name="T5" fmla="*/ 3 h 294"/>
                  <a:gd name="T6" fmla="*/ 0 w 186"/>
                  <a:gd name="T7" fmla="*/ 1 h 294"/>
                  <a:gd name="T8" fmla="*/ 2 w 186"/>
                  <a:gd name="T9" fmla="*/ 1 h 294"/>
                  <a:gd name="T10" fmla="*/ 2 w 186"/>
                  <a:gd name="T11" fmla="*/ 1 h 294"/>
                  <a:gd name="T12" fmla="*/ 2 w 186"/>
                  <a:gd name="T13" fmla="*/ 1 h 294"/>
                  <a:gd name="T14" fmla="*/ 2 w 186"/>
                  <a:gd name="T15" fmla="*/ 1 h 294"/>
                  <a:gd name="T16" fmla="*/ 2 w 186"/>
                  <a:gd name="T17" fmla="*/ 1 h 294"/>
                  <a:gd name="T18" fmla="*/ 2 w 186"/>
                  <a:gd name="T19" fmla="*/ 1 h 294"/>
                  <a:gd name="T20" fmla="*/ 2 w 186"/>
                  <a:gd name="T21" fmla="*/ 1 h 294"/>
                  <a:gd name="T22" fmla="*/ 2 w 186"/>
                  <a:gd name="T23" fmla="*/ 1 h 294"/>
                  <a:gd name="T24" fmla="*/ 2 w 186"/>
                  <a:gd name="T25" fmla="*/ 1 h 294"/>
                  <a:gd name="T26" fmla="*/ 2 w 186"/>
                  <a:gd name="T27" fmla="*/ 0 h 294"/>
                  <a:gd name="T28" fmla="*/ 3 w 186"/>
                  <a:gd name="T29" fmla="*/ 1 h 294"/>
                  <a:gd name="T30" fmla="*/ 3 w 186"/>
                  <a:gd name="T31" fmla="*/ 1 h 294"/>
                  <a:gd name="T32" fmla="*/ 4 w 186"/>
                  <a:gd name="T33" fmla="*/ 1 h 294"/>
                  <a:gd name="T34" fmla="*/ 4 w 186"/>
                  <a:gd name="T35" fmla="*/ 1 h 294"/>
                  <a:gd name="T36" fmla="*/ 4 w 186"/>
                  <a:gd name="T37" fmla="*/ 1 h 294"/>
                  <a:gd name="T38" fmla="*/ 4 w 186"/>
                  <a:gd name="T39" fmla="*/ 1 h 294"/>
                  <a:gd name="T40" fmla="*/ 4 w 186"/>
                  <a:gd name="T41" fmla="*/ 1 h 294"/>
                  <a:gd name="T42" fmla="*/ 4 w 186"/>
                  <a:gd name="T43" fmla="*/ 1 h 294"/>
                  <a:gd name="T44" fmla="*/ 4 w 186"/>
                  <a:gd name="T45" fmla="*/ 1 h 294"/>
                  <a:gd name="T46" fmla="*/ 4 w 186"/>
                  <a:gd name="T47" fmla="*/ 2 h 294"/>
                  <a:gd name="T48" fmla="*/ 3 w 186"/>
                  <a:gd name="T49" fmla="*/ 1 h 294"/>
                  <a:gd name="T50" fmla="*/ 3 w 186"/>
                  <a:gd name="T51" fmla="*/ 2 h 294"/>
                  <a:gd name="T52" fmla="*/ 3 w 186"/>
                  <a:gd name="T53" fmla="*/ 1 h 294"/>
                  <a:gd name="T54" fmla="*/ 3 w 186"/>
                  <a:gd name="T55" fmla="*/ 2 h 294"/>
                  <a:gd name="T56" fmla="*/ 3 w 186"/>
                  <a:gd name="T57" fmla="*/ 2 h 294"/>
                  <a:gd name="T58" fmla="*/ 3 w 186"/>
                  <a:gd name="T59" fmla="*/ 2 h 294"/>
                  <a:gd name="T60" fmla="*/ 3 w 186"/>
                  <a:gd name="T61" fmla="*/ 1 h 294"/>
                  <a:gd name="T62" fmla="*/ 2 w 186"/>
                  <a:gd name="T63" fmla="*/ 2 h 294"/>
                  <a:gd name="T64" fmla="*/ 2 w 186"/>
                  <a:gd name="T65" fmla="*/ 2 h 294"/>
                  <a:gd name="T66" fmla="*/ 2 w 186"/>
                  <a:gd name="T67" fmla="*/ 2 h 294"/>
                  <a:gd name="T68" fmla="*/ 2 w 186"/>
                  <a:gd name="T69" fmla="*/ 2 h 294"/>
                  <a:gd name="T70" fmla="*/ 2 w 186"/>
                  <a:gd name="T71" fmla="*/ 2 h 294"/>
                  <a:gd name="T72" fmla="*/ 2 w 186"/>
                  <a:gd name="T73" fmla="*/ 2 h 294"/>
                  <a:gd name="T74" fmla="*/ 2 w 186"/>
                  <a:gd name="T75" fmla="*/ 2 h 294"/>
                  <a:gd name="T76" fmla="*/ 2 w 186"/>
                  <a:gd name="T77" fmla="*/ 3 h 2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86"/>
                  <a:gd name="T118" fmla="*/ 0 h 294"/>
                  <a:gd name="T119" fmla="*/ 186 w 186"/>
                  <a:gd name="T120" fmla="*/ 294 h 2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86" h="294">
                    <a:moveTo>
                      <a:pt x="54" y="294"/>
                    </a:moveTo>
                    <a:lnTo>
                      <a:pt x="48" y="294"/>
                    </a:lnTo>
                    <a:lnTo>
                      <a:pt x="36" y="276"/>
                    </a:lnTo>
                    <a:lnTo>
                      <a:pt x="0" y="162"/>
                    </a:lnTo>
                    <a:lnTo>
                      <a:pt x="12" y="162"/>
                    </a:lnTo>
                    <a:lnTo>
                      <a:pt x="12" y="150"/>
                    </a:lnTo>
                    <a:lnTo>
                      <a:pt x="18" y="150"/>
                    </a:lnTo>
                    <a:lnTo>
                      <a:pt x="12" y="144"/>
                    </a:lnTo>
                    <a:lnTo>
                      <a:pt x="24" y="114"/>
                    </a:lnTo>
                    <a:lnTo>
                      <a:pt x="24" y="60"/>
                    </a:lnTo>
                    <a:lnTo>
                      <a:pt x="42" y="6"/>
                    </a:lnTo>
                    <a:lnTo>
                      <a:pt x="48" y="6"/>
                    </a:lnTo>
                    <a:lnTo>
                      <a:pt x="60" y="18"/>
                    </a:lnTo>
                    <a:lnTo>
                      <a:pt x="90" y="0"/>
                    </a:lnTo>
                    <a:lnTo>
                      <a:pt x="114" y="18"/>
                    </a:lnTo>
                    <a:lnTo>
                      <a:pt x="138" y="96"/>
                    </a:lnTo>
                    <a:lnTo>
                      <a:pt x="150" y="96"/>
                    </a:lnTo>
                    <a:lnTo>
                      <a:pt x="156" y="120"/>
                    </a:lnTo>
                    <a:lnTo>
                      <a:pt x="174" y="120"/>
                    </a:lnTo>
                    <a:lnTo>
                      <a:pt x="180" y="138"/>
                    </a:lnTo>
                    <a:lnTo>
                      <a:pt x="186" y="138"/>
                    </a:lnTo>
                    <a:lnTo>
                      <a:pt x="180" y="156"/>
                    </a:lnTo>
                    <a:lnTo>
                      <a:pt x="156" y="168"/>
                    </a:lnTo>
                    <a:lnTo>
                      <a:pt x="150" y="186"/>
                    </a:lnTo>
                    <a:lnTo>
                      <a:pt x="138" y="174"/>
                    </a:lnTo>
                    <a:lnTo>
                      <a:pt x="132" y="186"/>
                    </a:lnTo>
                    <a:lnTo>
                      <a:pt x="126" y="180"/>
                    </a:lnTo>
                    <a:lnTo>
                      <a:pt x="126" y="192"/>
                    </a:lnTo>
                    <a:lnTo>
                      <a:pt x="114" y="192"/>
                    </a:lnTo>
                    <a:lnTo>
                      <a:pt x="120" y="186"/>
                    </a:lnTo>
                    <a:lnTo>
                      <a:pt x="114" y="180"/>
                    </a:lnTo>
                    <a:lnTo>
                      <a:pt x="102" y="222"/>
                    </a:lnTo>
                    <a:lnTo>
                      <a:pt x="96" y="216"/>
                    </a:lnTo>
                    <a:lnTo>
                      <a:pt x="96" y="234"/>
                    </a:lnTo>
                    <a:lnTo>
                      <a:pt x="78" y="234"/>
                    </a:lnTo>
                    <a:lnTo>
                      <a:pt x="84" y="246"/>
                    </a:lnTo>
                    <a:lnTo>
                      <a:pt x="78" y="234"/>
                    </a:lnTo>
                    <a:lnTo>
                      <a:pt x="66" y="240"/>
                    </a:lnTo>
                    <a:lnTo>
                      <a:pt x="54" y="294"/>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933" name="Freeform 59"/>
              <p:cNvSpPr>
                <a:spLocks noChangeAspect="1"/>
              </p:cNvSpPr>
              <p:nvPr/>
            </p:nvSpPr>
            <p:spPr bwMode="auto">
              <a:xfrm>
                <a:off x="2381" y="1006"/>
                <a:ext cx="142" cy="216"/>
              </a:xfrm>
              <a:custGeom>
                <a:avLst/>
                <a:gdLst>
                  <a:gd name="T0" fmla="*/ 2 w 186"/>
                  <a:gd name="T1" fmla="*/ 3 h 300"/>
                  <a:gd name="T2" fmla="*/ 2 w 186"/>
                  <a:gd name="T3" fmla="*/ 3 h 300"/>
                  <a:gd name="T4" fmla="*/ 2 w 186"/>
                  <a:gd name="T5" fmla="*/ 3 h 300"/>
                  <a:gd name="T6" fmla="*/ 0 w 186"/>
                  <a:gd name="T7" fmla="*/ 1 h 300"/>
                  <a:gd name="T8" fmla="*/ 2 w 186"/>
                  <a:gd name="T9" fmla="*/ 1 h 300"/>
                  <a:gd name="T10" fmla="*/ 2 w 186"/>
                  <a:gd name="T11" fmla="*/ 1 h 300"/>
                  <a:gd name="T12" fmla="*/ 2 w 186"/>
                  <a:gd name="T13" fmla="*/ 1 h 300"/>
                  <a:gd name="T14" fmla="*/ 2 w 186"/>
                  <a:gd name="T15" fmla="*/ 1 h 300"/>
                  <a:gd name="T16" fmla="*/ 2 w 186"/>
                  <a:gd name="T17" fmla="*/ 1 h 300"/>
                  <a:gd name="T18" fmla="*/ 2 w 186"/>
                  <a:gd name="T19" fmla="*/ 1 h 300"/>
                  <a:gd name="T20" fmla="*/ 2 w 186"/>
                  <a:gd name="T21" fmla="*/ 1 h 300"/>
                  <a:gd name="T22" fmla="*/ 2 w 186"/>
                  <a:gd name="T23" fmla="*/ 1 h 300"/>
                  <a:gd name="T24" fmla="*/ 2 w 186"/>
                  <a:gd name="T25" fmla="*/ 1 h 300"/>
                  <a:gd name="T26" fmla="*/ 2 w 186"/>
                  <a:gd name="T27" fmla="*/ 0 h 300"/>
                  <a:gd name="T28" fmla="*/ 3 w 186"/>
                  <a:gd name="T29" fmla="*/ 1 h 300"/>
                  <a:gd name="T30" fmla="*/ 3 w 186"/>
                  <a:gd name="T31" fmla="*/ 1 h 300"/>
                  <a:gd name="T32" fmla="*/ 4 w 186"/>
                  <a:gd name="T33" fmla="*/ 1 h 300"/>
                  <a:gd name="T34" fmla="*/ 4 w 186"/>
                  <a:gd name="T35" fmla="*/ 1 h 300"/>
                  <a:gd name="T36" fmla="*/ 4 w 186"/>
                  <a:gd name="T37" fmla="*/ 1 h 300"/>
                  <a:gd name="T38" fmla="*/ 4 w 186"/>
                  <a:gd name="T39" fmla="*/ 1 h 300"/>
                  <a:gd name="T40" fmla="*/ 4 w 186"/>
                  <a:gd name="T41" fmla="*/ 1 h 300"/>
                  <a:gd name="T42" fmla="*/ 4 w 186"/>
                  <a:gd name="T43" fmla="*/ 1 h 300"/>
                  <a:gd name="T44" fmla="*/ 4 w 186"/>
                  <a:gd name="T45" fmla="*/ 1 h 300"/>
                  <a:gd name="T46" fmla="*/ 4 w 186"/>
                  <a:gd name="T47" fmla="*/ 2 h 300"/>
                  <a:gd name="T48" fmla="*/ 3 w 186"/>
                  <a:gd name="T49" fmla="*/ 1 h 300"/>
                  <a:gd name="T50" fmla="*/ 3 w 186"/>
                  <a:gd name="T51" fmla="*/ 2 h 300"/>
                  <a:gd name="T52" fmla="*/ 3 w 186"/>
                  <a:gd name="T53" fmla="*/ 1 h 300"/>
                  <a:gd name="T54" fmla="*/ 3 w 186"/>
                  <a:gd name="T55" fmla="*/ 2 h 300"/>
                  <a:gd name="T56" fmla="*/ 3 w 186"/>
                  <a:gd name="T57" fmla="*/ 2 h 300"/>
                  <a:gd name="T58" fmla="*/ 3 w 186"/>
                  <a:gd name="T59" fmla="*/ 2 h 300"/>
                  <a:gd name="T60" fmla="*/ 3 w 186"/>
                  <a:gd name="T61" fmla="*/ 1 h 300"/>
                  <a:gd name="T62" fmla="*/ 2 w 186"/>
                  <a:gd name="T63" fmla="*/ 2 h 300"/>
                  <a:gd name="T64" fmla="*/ 2 w 186"/>
                  <a:gd name="T65" fmla="*/ 2 h 300"/>
                  <a:gd name="T66" fmla="*/ 2 w 186"/>
                  <a:gd name="T67" fmla="*/ 2 h 300"/>
                  <a:gd name="T68" fmla="*/ 2 w 186"/>
                  <a:gd name="T69" fmla="*/ 2 h 300"/>
                  <a:gd name="T70" fmla="*/ 2 w 186"/>
                  <a:gd name="T71" fmla="*/ 2 h 300"/>
                  <a:gd name="T72" fmla="*/ 2 w 186"/>
                  <a:gd name="T73" fmla="*/ 2 h 300"/>
                  <a:gd name="T74" fmla="*/ 2 w 186"/>
                  <a:gd name="T75" fmla="*/ 2 h 300"/>
                  <a:gd name="T76" fmla="*/ 2 w 186"/>
                  <a:gd name="T77" fmla="*/ 3 h 300"/>
                  <a:gd name="T78" fmla="*/ 2 w 186"/>
                  <a:gd name="T79" fmla="*/ 3 h 3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6"/>
                  <a:gd name="T121" fmla="*/ 0 h 300"/>
                  <a:gd name="T122" fmla="*/ 186 w 186"/>
                  <a:gd name="T123" fmla="*/ 300 h 30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6" h="300">
                    <a:moveTo>
                      <a:pt x="54" y="294"/>
                    </a:moveTo>
                    <a:lnTo>
                      <a:pt x="48" y="294"/>
                    </a:lnTo>
                    <a:lnTo>
                      <a:pt x="36" y="276"/>
                    </a:lnTo>
                    <a:lnTo>
                      <a:pt x="0" y="162"/>
                    </a:lnTo>
                    <a:lnTo>
                      <a:pt x="12" y="162"/>
                    </a:lnTo>
                    <a:lnTo>
                      <a:pt x="12" y="150"/>
                    </a:lnTo>
                    <a:lnTo>
                      <a:pt x="18" y="150"/>
                    </a:lnTo>
                    <a:lnTo>
                      <a:pt x="12" y="144"/>
                    </a:lnTo>
                    <a:lnTo>
                      <a:pt x="24" y="114"/>
                    </a:lnTo>
                    <a:lnTo>
                      <a:pt x="24" y="60"/>
                    </a:lnTo>
                    <a:lnTo>
                      <a:pt x="42" y="6"/>
                    </a:lnTo>
                    <a:lnTo>
                      <a:pt x="48" y="6"/>
                    </a:lnTo>
                    <a:lnTo>
                      <a:pt x="60" y="18"/>
                    </a:lnTo>
                    <a:lnTo>
                      <a:pt x="90" y="0"/>
                    </a:lnTo>
                    <a:lnTo>
                      <a:pt x="114" y="18"/>
                    </a:lnTo>
                    <a:lnTo>
                      <a:pt x="138" y="96"/>
                    </a:lnTo>
                    <a:lnTo>
                      <a:pt x="150" y="96"/>
                    </a:lnTo>
                    <a:lnTo>
                      <a:pt x="156" y="120"/>
                    </a:lnTo>
                    <a:lnTo>
                      <a:pt x="174" y="120"/>
                    </a:lnTo>
                    <a:lnTo>
                      <a:pt x="180" y="138"/>
                    </a:lnTo>
                    <a:lnTo>
                      <a:pt x="186" y="138"/>
                    </a:lnTo>
                    <a:lnTo>
                      <a:pt x="180" y="156"/>
                    </a:lnTo>
                    <a:lnTo>
                      <a:pt x="156" y="168"/>
                    </a:lnTo>
                    <a:lnTo>
                      <a:pt x="150" y="186"/>
                    </a:lnTo>
                    <a:lnTo>
                      <a:pt x="138" y="174"/>
                    </a:lnTo>
                    <a:lnTo>
                      <a:pt x="132" y="186"/>
                    </a:lnTo>
                    <a:lnTo>
                      <a:pt x="126" y="180"/>
                    </a:lnTo>
                    <a:lnTo>
                      <a:pt x="126" y="192"/>
                    </a:lnTo>
                    <a:lnTo>
                      <a:pt x="114" y="192"/>
                    </a:lnTo>
                    <a:lnTo>
                      <a:pt x="120" y="186"/>
                    </a:lnTo>
                    <a:lnTo>
                      <a:pt x="114" y="180"/>
                    </a:lnTo>
                    <a:lnTo>
                      <a:pt x="102" y="222"/>
                    </a:lnTo>
                    <a:lnTo>
                      <a:pt x="96" y="216"/>
                    </a:lnTo>
                    <a:lnTo>
                      <a:pt x="96" y="234"/>
                    </a:lnTo>
                    <a:lnTo>
                      <a:pt x="78" y="234"/>
                    </a:lnTo>
                    <a:lnTo>
                      <a:pt x="84" y="246"/>
                    </a:lnTo>
                    <a:lnTo>
                      <a:pt x="78" y="234"/>
                    </a:lnTo>
                    <a:lnTo>
                      <a:pt x="66" y="240"/>
                    </a:lnTo>
                    <a:lnTo>
                      <a:pt x="54" y="294"/>
                    </a:lnTo>
                    <a:lnTo>
                      <a:pt x="54" y="30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34" name="Freeform 60"/>
              <p:cNvSpPr>
                <a:spLocks noChangeAspect="1"/>
              </p:cNvSpPr>
              <p:nvPr/>
            </p:nvSpPr>
            <p:spPr bwMode="auto">
              <a:xfrm>
                <a:off x="2144" y="1408"/>
                <a:ext cx="178" cy="83"/>
              </a:xfrm>
              <a:custGeom>
                <a:avLst/>
                <a:gdLst>
                  <a:gd name="T0" fmla="*/ 4 w 234"/>
                  <a:gd name="T1" fmla="*/ 0 h 114"/>
                  <a:gd name="T2" fmla="*/ 5 w 234"/>
                  <a:gd name="T3" fmla="*/ 1 h 114"/>
                  <a:gd name="T4" fmla="*/ 5 w 234"/>
                  <a:gd name="T5" fmla="*/ 1 h 114"/>
                  <a:gd name="T6" fmla="*/ 5 w 234"/>
                  <a:gd name="T7" fmla="*/ 1 h 114"/>
                  <a:gd name="T8" fmla="*/ 5 w 234"/>
                  <a:gd name="T9" fmla="*/ 1 h 114"/>
                  <a:gd name="T10" fmla="*/ 5 w 234"/>
                  <a:gd name="T11" fmla="*/ 1 h 114"/>
                  <a:gd name="T12" fmla="*/ 5 w 234"/>
                  <a:gd name="T13" fmla="*/ 1 h 114"/>
                  <a:gd name="T14" fmla="*/ 5 w 234"/>
                  <a:gd name="T15" fmla="*/ 1 h 114"/>
                  <a:gd name="T16" fmla="*/ 4 w 234"/>
                  <a:gd name="T17" fmla="*/ 1 h 114"/>
                  <a:gd name="T18" fmla="*/ 4 w 234"/>
                  <a:gd name="T19" fmla="*/ 1 h 114"/>
                  <a:gd name="T20" fmla="*/ 4 w 234"/>
                  <a:gd name="T21" fmla="*/ 1 h 114"/>
                  <a:gd name="T22" fmla="*/ 4 w 234"/>
                  <a:gd name="T23" fmla="*/ 1 h 114"/>
                  <a:gd name="T24" fmla="*/ 4 w 234"/>
                  <a:gd name="T25" fmla="*/ 1 h 114"/>
                  <a:gd name="T26" fmla="*/ 4 w 234"/>
                  <a:gd name="T27" fmla="*/ 1 h 114"/>
                  <a:gd name="T28" fmla="*/ 4 w 234"/>
                  <a:gd name="T29" fmla="*/ 1 h 114"/>
                  <a:gd name="T30" fmla="*/ 4 w 234"/>
                  <a:gd name="T31" fmla="*/ 1 h 114"/>
                  <a:gd name="T32" fmla="*/ 4 w 234"/>
                  <a:gd name="T33" fmla="*/ 1 h 114"/>
                  <a:gd name="T34" fmla="*/ 4 w 234"/>
                  <a:gd name="T35" fmla="*/ 1 h 114"/>
                  <a:gd name="T36" fmla="*/ 4 w 234"/>
                  <a:gd name="T37" fmla="*/ 1 h 114"/>
                  <a:gd name="T38" fmla="*/ 4 w 234"/>
                  <a:gd name="T39" fmla="*/ 1 h 114"/>
                  <a:gd name="T40" fmla="*/ 3 w 234"/>
                  <a:gd name="T41" fmla="*/ 1 h 114"/>
                  <a:gd name="T42" fmla="*/ 4 w 234"/>
                  <a:gd name="T43" fmla="*/ 1 h 114"/>
                  <a:gd name="T44" fmla="*/ 4 w 234"/>
                  <a:gd name="T45" fmla="*/ 1 h 114"/>
                  <a:gd name="T46" fmla="*/ 4 w 234"/>
                  <a:gd name="T47" fmla="*/ 1 h 114"/>
                  <a:gd name="T48" fmla="*/ 4 w 234"/>
                  <a:gd name="T49" fmla="*/ 1 h 114"/>
                  <a:gd name="T50" fmla="*/ 4 w 234"/>
                  <a:gd name="T51" fmla="*/ 1 h 114"/>
                  <a:gd name="T52" fmla="*/ 4 w 234"/>
                  <a:gd name="T53" fmla="*/ 1 h 114"/>
                  <a:gd name="T54" fmla="*/ 3 w 234"/>
                  <a:gd name="T55" fmla="*/ 1 h 114"/>
                  <a:gd name="T56" fmla="*/ 3 w 234"/>
                  <a:gd name="T57" fmla="*/ 1 h 114"/>
                  <a:gd name="T58" fmla="*/ 3 w 234"/>
                  <a:gd name="T59" fmla="*/ 1 h 114"/>
                  <a:gd name="T60" fmla="*/ 3 w 234"/>
                  <a:gd name="T61" fmla="*/ 1 h 114"/>
                  <a:gd name="T62" fmla="*/ 3 w 234"/>
                  <a:gd name="T63" fmla="*/ 1 h 114"/>
                  <a:gd name="T64" fmla="*/ 3 w 234"/>
                  <a:gd name="T65" fmla="*/ 1 h 114"/>
                  <a:gd name="T66" fmla="*/ 2 w 234"/>
                  <a:gd name="T67" fmla="*/ 1 h 114"/>
                  <a:gd name="T68" fmla="*/ 2 w 234"/>
                  <a:gd name="T69" fmla="*/ 1 h 114"/>
                  <a:gd name="T70" fmla="*/ 2 w 234"/>
                  <a:gd name="T71" fmla="*/ 1 h 114"/>
                  <a:gd name="T72" fmla="*/ 2 w 234"/>
                  <a:gd name="T73" fmla="*/ 1 h 114"/>
                  <a:gd name="T74" fmla="*/ 2 w 234"/>
                  <a:gd name="T75" fmla="*/ 1 h 114"/>
                  <a:gd name="T76" fmla="*/ 2 w 234"/>
                  <a:gd name="T77" fmla="*/ 1 h 114"/>
                  <a:gd name="T78" fmla="*/ 0 w 234"/>
                  <a:gd name="T79" fmla="*/ 1 h 114"/>
                  <a:gd name="T80" fmla="*/ 4 w 234"/>
                  <a:gd name="T81" fmla="*/ 1 h 114"/>
                  <a:gd name="T82" fmla="*/ 4 w 234"/>
                  <a:gd name="T83" fmla="*/ 0 h 1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
                  <a:gd name="T127" fmla="*/ 0 h 114"/>
                  <a:gd name="T128" fmla="*/ 234 w 234"/>
                  <a:gd name="T129" fmla="*/ 114 h 1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 h="114">
                    <a:moveTo>
                      <a:pt x="180" y="0"/>
                    </a:moveTo>
                    <a:lnTo>
                      <a:pt x="204" y="78"/>
                    </a:lnTo>
                    <a:lnTo>
                      <a:pt x="234" y="72"/>
                    </a:lnTo>
                    <a:lnTo>
                      <a:pt x="228" y="102"/>
                    </a:lnTo>
                    <a:lnTo>
                      <a:pt x="228" y="90"/>
                    </a:lnTo>
                    <a:lnTo>
                      <a:pt x="222" y="102"/>
                    </a:lnTo>
                    <a:lnTo>
                      <a:pt x="210" y="108"/>
                    </a:lnTo>
                    <a:lnTo>
                      <a:pt x="198" y="114"/>
                    </a:lnTo>
                    <a:lnTo>
                      <a:pt x="192" y="90"/>
                    </a:lnTo>
                    <a:lnTo>
                      <a:pt x="186" y="96"/>
                    </a:lnTo>
                    <a:lnTo>
                      <a:pt x="174" y="90"/>
                    </a:lnTo>
                    <a:lnTo>
                      <a:pt x="174" y="78"/>
                    </a:lnTo>
                    <a:lnTo>
                      <a:pt x="180" y="78"/>
                    </a:lnTo>
                    <a:lnTo>
                      <a:pt x="174" y="66"/>
                    </a:lnTo>
                    <a:lnTo>
                      <a:pt x="174" y="42"/>
                    </a:lnTo>
                    <a:lnTo>
                      <a:pt x="162" y="42"/>
                    </a:lnTo>
                    <a:lnTo>
                      <a:pt x="180" y="18"/>
                    </a:lnTo>
                    <a:lnTo>
                      <a:pt x="174" y="12"/>
                    </a:lnTo>
                    <a:lnTo>
                      <a:pt x="156" y="42"/>
                    </a:lnTo>
                    <a:lnTo>
                      <a:pt x="144" y="42"/>
                    </a:lnTo>
                    <a:lnTo>
                      <a:pt x="156" y="48"/>
                    </a:lnTo>
                    <a:lnTo>
                      <a:pt x="156" y="72"/>
                    </a:lnTo>
                    <a:lnTo>
                      <a:pt x="168" y="96"/>
                    </a:lnTo>
                    <a:lnTo>
                      <a:pt x="156" y="90"/>
                    </a:lnTo>
                    <a:lnTo>
                      <a:pt x="168" y="96"/>
                    </a:lnTo>
                    <a:lnTo>
                      <a:pt x="174" y="114"/>
                    </a:lnTo>
                    <a:lnTo>
                      <a:pt x="132" y="102"/>
                    </a:lnTo>
                    <a:lnTo>
                      <a:pt x="126" y="102"/>
                    </a:lnTo>
                    <a:lnTo>
                      <a:pt x="120" y="96"/>
                    </a:lnTo>
                    <a:lnTo>
                      <a:pt x="132" y="72"/>
                    </a:lnTo>
                    <a:lnTo>
                      <a:pt x="138" y="66"/>
                    </a:lnTo>
                    <a:lnTo>
                      <a:pt x="126" y="66"/>
                    </a:lnTo>
                    <a:lnTo>
                      <a:pt x="90" y="48"/>
                    </a:lnTo>
                    <a:lnTo>
                      <a:pt x="84" y="30"/>
                    </a:lnTo>
                    <a:lnTo>
                      <a:pt x="66" y="30"/>
                    </a:lnTo>
                    <a:lnTo>
                      <a:pt x="54" y="42"/>
                    </a:lnTo>
                    <a:lnTo>
                      <a:pt x="36" y="36"/>
                    </a:lnTo>
                    <a:lnTo>
                      <a:pt x="6" y="66"/>
                    </a:lnTo>
                    <a:lnTo>
                      <a:pt x="0" y="36"/>
                    </a:lnTo>
                    <a:lnTo>
                      <a:pt x="162" y="6"/>
                    </a:lnTo>
                    <a:lnTo>
                      <a:pt x="180" y="0"/>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935" name="Freeform 61"/>
              <p:cNvSpPr>
                <a:spLocks noChangeAspect="1"/>
              </p:cNvSpPr>
              <p:nvPr/>
            </p:nvSpPr>
            <p:spPr bwMode="auto">
              <a:xfrm>
                <a:off x="2144" y="1408"/>
                <a:ext cx="178" cy="83"/>
              </a:xfrm>
              <a:custGeom>
                <a:avLst/>
                <a:gdLst>
                  <a:gd name="T0" fmla="*/ 4 w 234"/>
                  <a:gd name="T1" fmla="*/ 0 h 114"/>
                  <a:gd name="T2" fmla="*/ 5 w 234"/>
                  <a:gd name="T3" fmla="*/ 1 h 114"/>
                  <a:gd name="T4" fmla="*/ 5 w 234"/>
                  <a:gd name="T5" fmla="*/ 1 h 114"/>
                  <a:gd name="T6" fmla="*/ 5 w 234"/>
                  <a:gd name="T7" fmla="*/ 1 h 114"/>
                  <a:gd name="T8" fmla="*/ 5 w 234"/>
                  <a:gd name="T9" fmla="*/ 1 h 114"/>
                  <a:gd name="T10" fmla="*/ 5 w 234"/>
                  <a:gd name="T11" fmla="*/ 1 h 114"/>
                  <a:gd name="T12" fmla="*/ 5 w 234"/>
                  <a:gd name="T13" fmla="*/ 1 h 114"/>
                  <a:gd name="T14" fmla="*/ 5 w 234"/>
                  <a:gd name="T15" fmla="*/ 1 h 114"/>
                  <a:gd name="T16" fmla="*/ 4 w 234"/>
                  <a:gd name="T17" fmla="*/ 1 h 114"/>
                  <a:gd name="T18" fmla="*/ 4 w 234"/>
                  <a:gd name="T19" fmla="*/ 1 h 114"/>
                  <a:gd name="T20" fmla="*/ 4 w 234"/>
                  <a:gd name="T21" fmla="*/ 1 h 114"/>
                  <a:gd name="T22" fmla="*/ 4 w 234"/>
                  <a:gd name="T23" fmla="*/ 1 h 114"/>
                  <a:gd name="T24" fmla="*/ 4 w 234"/>
                  <a:gd name="T25" fmla="*/ 1 h 114"/>
                  <a:gd name="T26" fmla="*/ 4 w 234"/>
                  <a:gd name="T27" fmla="*/ 1 h 114"/>
                  <a:gd name="T28" fmla="*/ 4 w 234"/>
                  <a:gd name="T29" fmla="*/ 1 h 114"/>
                  <a:gd name="T30" fmla="*/ 4 w 234"/>
                  <a:gd name="T31" fmla="*/ 1 h 114"/>
                  <a:gd name="T32" fmla="*/ 4 w 234"/>
                  <a:gd name="T33" fmla="*/ 1 h 114"/>
                  <a:gd name="T34" fmla="*/ 4 w 234"/>
                  <a:gd name="T35" fmla="*/ 1 h 114"/>
                  <a:gd name="T36" fmla="*/ 4 w 234"/>
                  <a:gd name="T37" fmla="*/ 1 h 114"/>
                  <a:gd name="T38" fmla="*/ 4 w 234"/>
                  <a:gd name="T39" fmla="*/ 1 h 114"/>
                  <a:gd name="T40" fmla="*/ 4 w 234"/>
                  <a:gd name="T41" fmla="*/ 1 h 114"/>
                  <a:gd name="T42" fmla="*/ 3 w 234"/>
                  <a:gd name="T43" fmla="*/ 1 h 114"/>
                  <a:gd name="T44" fmla="*/ 4 w 234"/>
                  <a:gd name="T45" fmla="*/ 1 h 114"/>
                  <a:gd name="T46" fmla="*/ 4 w 234"/>
                  <a:gd name="T47" fmla="*/ 1 h 114"/>
                  <a:gd name="T48" fmla="*/ 4 w 234"/>
                  <a:gd name="T49" fmla="*/ 1 h 114"/>
                  <a:gd name="T50" fmla="*/ 4 w 234"/>
                  <a:gd name="T51" fmla="*/ 1 h 114"/>
                  <a:gd name="T52" fmla="*/ 4 w 234"/>
                  <a:gd name="T53" fmla="*/ 1 h 114"/>
                  <a:gd name="T54" fmla="*/ 4 w 234"/>
                  <a:gd name="T55" fmla="*/ 1 h 114"/>
                  <a:gd name="T56" fmla="*/ 3 w 234"/>
                  <a:gd name="T57" fmla="*/ 1 h 114"/>
                  <a:gd name="T58" fmla="*/ 3 w 234"/>
                  <a:gd name="T59" fmla="*/ 1 h 114"/>
                  <a:gd name="T60" fmla="*/ 3 w 234"/>
                  <a:gd name="T61" fmla="*/ 1 h 114"/>
                  <a:gd name="T62" fmla="*/ 3 w 234"/>
                  <a:gd name="T63" fmla="*/ 1 h 114"/>
                  <a:gd name="T64" fmla="*/ 3 w 234"/>
                  <a:gd name="T65" fmla="*/ 1 h 114"/>
                  <a:gd name="T66" fmla="*/ 3 w 234"/>
                  <a:gd name="T67" fmla="*/ 1 h 114"/>
                  <a:gd name="T68" fmla="*/ 2 w 234"/>
                  <a:gd name="T69" fmla="*/ 1 h 114"/>
                  <a:gd name="T70" fmla="*/ 2 w 234"/>
                  <a:gd name="T71" fmla="*/ 1 h 114"/>
                  <a:gd name="T72" fmla="*/ 2 w 234"/>
                  <a:gd name="T73" fmla="*/ 1 h 114"/>
                  <a:gd name="T74" fmla="*/ 2 w 234"/>
                  <a:gd name="T75" fmla="*/ 1 h 114"/>
                  <a:gd name="T76" fmla="*/ 2 w 234"/>
                  <a:gd name="T77" fmla="*/ 1 h 114"/>
                  <a:gd name="T78" fmla="*/ 2 w 234"/>
                  <a:gd name="T79" fmla="*/ 1 h 114"/>
                  <a:gd name="T80" fmla="*/ 0 w 234"/>
                  <a:gd name="T81" fmla="*/ 1 h 114"/>
                  <a:gd name="T82" fmla="*/ 4 w 234"/>
                  <a:gd name="T83" fmla="*/ 1 h 114"/>
                  <a:gd name="T84" fmla="*/ 4 w 234"/>
                  <a:gd name="T85" fmla="*/ 0 h 114"/>
                  <a:gd name="T86" fmla="*/ 4 w 234"/>
                  <a:gd name="T87" fmla="*/ 1 h 11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34"/>
                  <a:gd name="T133" fmla="*/ 0 h 114"/>
                  <a:gd name="T134" fmla="*/ 234 w 234"/>
                  <a:gd name="T135" fmla="*/ 114 h 11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34" h="114">
                    <a:moveTo>
                      <a:pt x="180" y="0"/>
                    </a:moveTo>
                    <a:lnTo>
                      <a:pt x="204" y="78"/>
                    </a:lnTo>
                    <a:lnTo>
                      <a:pt x="234" y="72"/>
                    </a:lnTo>
                    <a:lnTo>
                      <a:pt x="228" y="102"/>
                    </a:lnTo>
                    <a:lnTo>
                      <a:pt x="228" y="90"/>
                    </a:lnTo>
                    <a:lnTo>
                      <a:pt x="222" y="102"/>
                    </a:lnTo>
                    <a:lnTo>
                      <a:pt x="210" y="108"/>
                    </a:lnTo>
                    <a:lnTo>
                      <a:pt x="198" y="114"/>
                    </a:lnTo>
                    <a:lnTo>
                      <a:pt x="192" y="90"/>
                    </a:lnTo>
                    <a:lnTo>
                      <a:pt x="186" y="96"/>
                    </a:lnTo>
                    <a:lnTo>
                      <a:pt x="174" y="90"/>
                    </a:lnTo>
                    <a:lnTo>
                      <a:pt x="174" y="78"/>
                    </a:lnTo>
                    <a:lnTo>
                      <a:pt x="180" y="78"/>
                    </a:lnTo>
                    <a:lnTo>
                      <a:pt x="174" y="66"/>
                    </a:lnTo>
                    <a:lnTo>
                      <a:pt x="168" y="66"/>
                    </a:lnTo>
                    <a:lnTo>
                      <a:pt x="174" y="66"/>
                    </a:lnTo>
                    <a:lnTo>
                      <a:pt x="174" y="42"/>
                    </a:lnTo>
                    <a:lnTo>
                      <a:pt x="162" y="42"/>
                    </a:lnTo>
                    <a:lnTo>
                      <a:pt x="180" y="18"/>
                    </a:lnTo>
                    <a:lnTo>
                      <a:pt x="174" y="12"/>
                    </a:lnTo>
                    <a:lnTo>
                      <a:pt x="156" y="42"/>
                    </a:lnTo>
                    <a:lnTo>
                      <a:pt x="144" y="42"/>
                    </a:lnTo>
                    <a:lnTo>
                      <a:pt x="156" y="48"/>
                    </a:lnTo>
                    <a:lnTo>
                      <a:pt x="156" y="72"/>
                    </a:lnTo>
                    <a:lnTo>
                      <a:pt x="168" y="96"/>
                    </a:lnTo>
                    <a:lnTo>
                      <a:pt x="156" y="90"/>
                    </a:lnTo>
                    <a:lnTo>
                      <a:pt x="168" y="96"/>
                    </a:lnTo>
                    <a:lnTo>
                      <a:pt x="174" y="114"/>
                    </a:lnTo>
                    <a:lnTo>
                      <a:pt x="132" y="102"/>
                    </a:lnTo>
                    <a:lnTo>
                      <a:pt x="126" y="102"/>
                    </a:lnTo>
                    <a:lnTo>
                      <a:pt x="120" y="96"/>
                    </a:lnTo>
                    <a:lnTo>
                      <a:pt x="132" y="72"/>
                    </a:lnTo>
                    <a:lnTo>
                      <a:pt x="138" y="66"/>
                    </a:lnTo>
                    <a:lnTo>
                      <a:pt x="126" y="66"/>
                    </a:lnTo>
                    <a:lnTo>
                      <a:pt x="90" y="48"/>
                    </a:lnTo>
                    <a:lnTo>
                      <a:pt x="84" y="30"/>
                    </a:lnTo>
                    <a:lnTo>
                      <a:pt x="66" y="30"/>
                    </a:lnTo>
                    <a:lnTo>
                      <a:pt x="54" y="42"/>
                    </a:lnTo>
                    <a:lnTo>
                      <a:pt x="36" y="36"/>
                    </a:lnTo>
                    <a:lnTo>
                      <a:pt x="6" y="66"/>
                    </a:lnTo>
                    <a:lnTo>
                      <a:pt x="0" y="36"/>
                    </a:lnTo>
                    <a:lnTo>
                      <a:pt x="162" y="6"/>
                    </a:lnTo>
                    <a:lnTo>
                      <a:pt x="180" y="0"/>
                    </a:lnTo>
                    <a:lnTo>
                      <a:pt x="18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36" name="Freeform 62"/>
              <p:cNvSpPr>
                <a:spLocks noChangeAspect="1"/>
              </p:cNvSpPr>
              <p:nvPr/>
            </p:nvSpPr>
            <p:spPr bwMode="auto">
              <a:xfrm>
                <a:off x="2336" y="1226"/>
                <a:ext cx="132" cy="65"/>
              </a:xfrm>
              <a:custGeom>
                <a:avLst/>
                <a:gdLst>
                  <a:gd name="T0" fmla="*/ 2 w 174"/>
                  <a:gd name="T1" fmla="*/ 1 h 90"/>
                  <a:gd name="T2" fmla="*/ 2 w 174"/>
                  <a:gd name="T3" fmla="*/ 1 h 90"/>
                  <a:gd name="T4" fmla="*/ 2 w 174"/>
                  <a:gd name="T5" fmla="*/ 0 h 90"/>
                  <a:gd name="T6" fmla="*/ 3 w 174"/>
                  <a:gd name="T7" fmla="*/ 1 h 90"/>
                  <a:gd name="T8" fmla="*/ 2 w 174"/>
                  <a:gd name="T9" fmla="*/ 1 h 90"/>
                  <a:gd name="T10" fmla="*/ 3 w 174"/>
                  <a:gd name="T11" fmla="*/ 1 h 90"/>
                  <a:gd name="T12" fmla="*/ 3 w 174"/>
                  <a:gd name="T13" fmla="*/ 1 h 90"/>
                  <a:gd name="T14" fmla="*/ 4 w 174"/>
                  <a:gd name="T15" fmla="*/ 1 h 90"/>
                  <a:gd name="T16" fmla="*/ 3 w 174"/>
                  <a:gd name="T17" fmla="*/ 1 h 90"/>
                  <a:gd name="T18" fmla="*/ 4 w 174"/>
                  <a:gd name="T19" fmla="*/ 1 h 90"/>
                  <a:gd name="T20" fmla="*/ 4 w 174"/>
                  <a:gd name="T21" fmla="*/ 1 h 90"/>
                  <a:gd name="T22" fmla="*/ 3 w 174"/>
                  <a:gd name="T23" fmla="*/ 1 h 90"/>
                  <a:gd name="T24" fmla="*/ 3 w 174"/>
                  <a:gd name="T25" fmla="*/ 1 h 90"/>
                  <a:gd name="T26" fmla="*/ 3 w 174"/>
                  <a:gd name="T27" fmla="*/ 1 h 90"/>
                  <a:gd name="T28" fmla="*/ 3 w 174"/>
                  <a:gd name="T29" fmla="*/ 1 h 90"/>
                  <a:gd name="T30" fmla="*/ 2 w 174"/>
                  <a:gd name="T31" fmla="*/ 1 h 90"/>
                  <a:gd name="T32" fmla="*/ 2 w 174"/>
                  <a:gd name="T33" fmla="*/ 1 h 90"/>
                  <a:gd name="T34" fmla="*/ 2 w 174"/>
                  <a:gd name="T35" fmla="*/ 1 h 90"/>
                  <a:gd name="T36" fmla="*/ 0 w 174"/>
                  <a:gd name="T37" fmla="*/ 1 h 90"/>
                  <a:gd name="T38" fmla="*/ 0 w 174"/>
                  <a:gd name="T39" fmla="*/ 1 h 90"/>
                  <a:gd name="T40" fmla="*/ 2 w 174"/>
                  <a:gd name="T41" fmla="*/ 1 h 90"/>
                  <a:gd name="T42" fmla="*/ 2 w 174"/>
                  <a:gd name="T43" fmla="*/ 1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4"/>
                  <a:gd name="T67" fmla="*/ 0 h 90"/>
                  <a:gd name="T68" fmla="*/ 174 w 174"/>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4" h="90">
                    <a:moveTo>
                      <a:pt x="36" y="30"/>
                    </a:moveTo>
                    <a:lnTo>
                      <a:pt x="90" y="18"/>
                    </a:lnTo>
                    <a:lnTo>
                      <a:pt x="108" y="0"/>
                    </a:lnTo>
                    <a:lnTo>
                      <a:pt x="120" y="18"/>
                    </a:lnTo>
                    <a:lnTo>
                      <a:pt x="114" y="42"/>
                    </a:lnTo>
                    <a:lnTo>
                      <a:pt x="126" y="42"/>
                    </a:lnTo>
                    <a:lnTo>
                      <a:pt x="150" y="66"/>
                    </a:lnTo>
                    <a:lnTo>
                      <a:pt x="168" y="60"/>
                    </a:lnTo>
                    <a:lnTo>
                      <a:pt x="150" y="48"/>
                    </a:lnTo>
                    <a:lnTo>
                      <a:pt x="162" y="42"/>
                    </a:lnTo>
                    <a:lnTo>
                      <a:pt x="174" y="66"/>
                    </a:lnTo>
                    <a:lnTo>
                      <a:pt x="138" y="84"/>
                    </a:lnTo>
                    <a:lnTo>
                      <a:pt x="138" y="72"/>
                    </a:lnTo>
                    <a:lnTo>
                      <a:pt x="120" y="90"/>
                    </a:lnTo>
                    <a:lnTo>
                      <a:pt x="120" y="84"/>
                    </a:lnTo>
                    <a:lnTo>
                      <a:pt x="102" y="60"/>
                    </a:lnTo>
                    <a:lnTo>
                      <a:pt x="84" y="66"/>
                    </a:lnTo>
                    <a:lnTo>
                      <a:pt x="78" y="66"/>
                    </a:lnTo>
                    <a:lnTo>
                      <a:pt x="0" y="84"/>
                    </a:lnTo>
                    <a:lnTo>
                      <a:pt x="0" y="36"/>
                    </a:lnTo>
                    <a:lnTo>
                      <a:pt x="18" y="36"/>
                    </a:lnTo>
                    <a:lnTo>
                      <a:pt x="36" y="30"/>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937" name="Freeform 63"/>
              <p:cNvSpPr>
                <a:spLocks noChangeAspect="1"/>
              </p:cNvSpPr>
              <p:nvPr/>
            </p:nvSpPr>
            <p:spPr bwMode="auto">
              <a:xfrm>
                <a:off x="2336" y="1226"/>
                <a:ext cx="132" cy="65"/>
              </a:xfrm>
              <a:custGeom>
                <a:avLst/>
                <a:gdLst>
                  <a:gd name="T0" fmla="*/ 2 w 174"/>
                  <a:gd name="T1" fmla="*/ 1 h 90"/>
                  <a:gd name="T2" fmla="*/ 2 w 174"/>
                  <a:gd name="T3" fmla="*/ 1 h 90"/>
                  <a:gd name="T4" fmla="*/ 2 w 174"/>
                  <a:gd name="T5" fmla="*/ 0 h 90"/>
                  <a:gd name="T6" fmla="*/ 3 w 174"/>
                  <a:gd name="T7" fmla="*/ 1 h 90"/>
                  <a:gd name="T8" fmla="*/ 2 w 174"/>
                  <a:gd name="T9" fmla="*/ 1 h 90"/>
                  <a:gd name="T10" fmla="*/ 3 w 174"/>
                  <a:gd name="T11" fmla="*/ 1 h 90"/>
                  <a:gd name="T12" fmla="*/ 3 w 174"/>
                  <a:gd name="T13" fmla="*/ 1 h 90"/>
                  <a:gd name="T14" fmla="*/ 4 w 174"/>
                  <a:gd name="T15" fmla="*/ 1 h 90"/>
                  <a:gd name="T16" fmla="*/ 3 w 174"/>
                  <a:gd name="T17" fmla="*/ 1 h 90"/>
                  <a:gd name="T18" fmla="*/ 4 w 174"/>
                  <a:gd name="T19" fmla="*/ 1 h 90"/>
                  <a:gd name="T20" fmla="*/ 4 w 174"/>
                  <a:gd name="T21" fmla="*/ 1 h 90"/>
                  <a:gd name="T22" fmla="*/ 3 w 174"/>
                  <a:gd name="T23" fmla="*/ 1 h 90"/>
                  <a:gd name="T24" fmla="*/ 3 w 174"/>
                  <a:gd name="T25" fmla="*/ 1 h 90"/>
                  <a:gd name="T26" fmla="*/ 3 w 174"/>
                  <a:gd name="T27" fmla="*/ 1 h 90"/>
                  <a:gd name="T28" fmla="*/ 3 w 174"/>
                  <a:gd name="T29" fmla="*/ 1 h 90"/>
                  <a:gd name="T30" fmla="*/ 2 w 174"/>
                  <a:gd name="T31" fmla="*/ 1 h 90"/>
                  <a:gd name="T32" fmla="*/ 2 w 174"/>
                  <a:gd name="T33" fmla="*/ 1 h 90"/>
                  <a:gd name="T34" fmla="*/ 2 w 174"/>
                  <a:gd name="T35" fmla="*/ 1 h 90"/>
                  <a:gd name="T36" fmla="*/ 0 w 174"/>
                  <a:gd name="T37" fmla="*/ 1 h 90"/>
                  <a:gd name="T38" fmla="*/ 0 w 174"/>
                  <a:gd name="T39" fmla="*/ 1 h 90"/>
                  <a:gd name="T40" fmla="*/ 2 w 174"/>
                  <a:gd name="T41" fmla="*/ 1 h 90"/>
                  <a:gd name="T42" fmla="*/ 2 w 174"/>
                  <a:gd name="T43" fmla="*/ 1 h 90"/>
                  <a:gd name="T44" fmla="*/ 2 w 174"/>
                  <a:gd name="T45" fmla="*/ 1 h 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4"/>
                  <a:gd name="T70" fmla="*/ 0 h 90"/>
                  <a:gd name="T71" fmla="*/ 174 w 174"/>
                  <a:gd name="T72" fmla="*/ 90 h 9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4" h="90">
                    <a:moveTo>
                      <a:pt x="36" y="30"/>
                    </a:moveTo>
                    <a:lnTo>
                      <a:pt x="90" y="18"/>
                    </a:lnTo>
                    <a:lnTo>
                      <a:pt x="108" y="0"/>
                    </a:lnTo>
                    <a:lnTo>
                      <a:pt x="120" y="18"/>
                    </a:lnTo>
                    <a:lnTo>
                      <a:pt x="114" y="42"/>
                    </a:lnTo>
                    <a:lnTo>
                      <a:pt x="126" y="42"/>
                    </a:lnTo>
                    <a:lnTo>
                      <a:pt x="150" y="66"/>
                    </a:lnTo>
                    <a:lnTo>
                      <a:pt x="168" y="60"/>
                    </a:lnTo>
                    <a:lnTo>
                      <a:pt x="150" y="48"/>
                    </a:lnTo>
                    <a:lnTo>
                      <a:pt x="162" y="42"/>
                    </a:lnTo>
                    <a:lnTo>
                      <a:pt x="174" y="66"/>
                    </a:lnTo>
                    <a:lnTo>
                      <a:pt x="138" y="84"/>
                    </a:lnTo>
                    <a:lnTo>
                      <a:pt x="138" y="72"/>
                    </a:lnTo>
                    <a:lnTo>
                      <a:pt x="120" y="90"/>
                    </a:lnTo>
                    <a:lnTo>
                      <a:pt x="120" y="84"/>
                    </a:lnTo>
                    <a:lnTo>
                      <a:pt x="102" y="60"/>
                    </a:lnTo>
                    <a:lnTo>
                      <a:pt x="84" y="66"/>
                    </a:lnTo>
                    <a:lnTo>
                      <a:pt x="78" y="66"/>
                    </a:lnTo>
                    <a:lnTo>
                      <a:pt x="0" y="84"/>
                    </a:lnTo>
                    <a:lnTo>
                      <a:pt x="0" y="36"/>
                    </a:lnTo>
                    <a:lnTo>
                      <a:pt x="18" y="36"/>
                    </a:lnTo>
                    <a:lnTo>
                      <a:pt x="36" y="30"/>
                    </a:lnTo>
                    <a:lnTo>
                      <a:pt x="36" y="3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38" name="Freeform 64"/>
              <p:cNvSpPr>
                <a:spLocks noChangeAspect="1"/>
              </p:cNvSpPr>
              <p:nvPr/>
            </p:nvSpPr>
            <p:spPr bwMode="auto">
              <a:xfrm>
                <a:off x="1864" y="1183"/>
                <a:ext cx="151" cy="191"/>
              </a:xfrm>
              <a:custGeom>
                <a:avLst/>
                <a:gdLst>
                  <a:gd name="T0" fmla="*/ 2 w 198"/>
                  <a:gd name="T1" fmla="*/ 3 h 264"/>
                  <a:gd name="T2" fmla="*/ 0 w 198"/>
                  <a:gd name="T3" fmla="*/ 3 h 264"/>
                  <a:gd name="T4" fmla="*/ 2 w 198"/>
                  <a:gd name="T5" fmla="*/ 3 h 264"/>
                  <a:gd name="T6" fmla="*/ 0 w 198"/>
                  <a:gd name="T7" fmla="*/ 1 h 264"/>
                  <a:gd name="T8" fmla="*/ 2 w 198"/>
                  <a:gd name="T9" fmla="*/ 1 h 264"/>
                  <a:gd name="T10" fmla="*/ 2 w 198"/>
                  <a:gd name="T11" fmla="*/ 1 h 264"/>
                  <a:gd name="T12" fmla="*/ 2 w 198"/>
                  <a:gd name="T13" fmla="*/ 1 h 264"/>
                  <a:gd name="T14" fmla="*/ 2 w 198"/>
                  <a:gd name="T15" fmla="*/ 1 h 264"/>
                  <a:gd name="T16" fmla="*/ 2 w 198"/>
                  <a:gd name="T17" fmla="*/ 1 h 264"/>
                  <a:gd name="T18" fmla="*/ 2 w 198"/>
                  <a:gd name="T19" fmla="*/ 1 h 264"/>
                  <a:gd name="T20" fmla="*/ 2 w 198"/>
                  <a:gd name="T21" fmla="*/ 1 h 264"/>
                  <a:gd name="T22" fmla="*/ 2 w 198"/>
                  <a:gd name="T23" fmla="*/ 0 h 264"/>
                  <a:gd name="T24" fmla="*/ 3 w 198"/>
                  <a:gd name="T25" fmla="*/ 1 h 264"/>
                  <a:gd name="T26" fmla="*/ 3 w 198"/>
                  <a:gd name="T27" fmla="*/ 1 h 264"/>
                  <a:gd name="T28" fmla="*/ 3 w 198"/>
                  <a:gd name="T29" fmla="*/ 1 h 264"/>
                  <a:gd name="T30" fmla="*/ 3 w 198"/>
                  <a:gd name="T31" fmla="*/ 1 h 264"/>
                  <a:gd name="T32" fmla="*/ 3 w 198"/>
                  <a:gd name="T33" fmla="*/ 1 h 264"/>
                  <a:gd name="T34" fmla="*/ 3 w 198"/>
                  <a:gd name="T35" fmla="*/ 1 h 264"/>
                  <a:gd name="T36" fmla="*/ 3 w 198"/>
                  <a:gd name="T37" fmla="*/ 1 h 264"/>
                  <a:gd name="T38" fmla="*/ 3 w 198"/>
                  <a:gd name="T39" fmla="*/ 1 h 264"/>
                  <a:gd name="T40" fmla="*/ 4 w 198"/>
                  <a:gd name="T41" fmla="*/ 1 h 264"/>
                  <a:gd name="T42" fmla="*/ 4 w 198"/>
                  <a:gd name="T43" fmla="*/ 1 h 264"/>
                  <a:gd name="T44" fmla="*/ 5 w 198"/>
                  <a:gd name="T45" fmla="*/ 2 h 264"/>
                  <a:gd name="T46" fmla="*/ 5 w 198"/>
                  <a:gd name="T47" fmla="*/ 2 h 264"/>
                  <a:gd name="T48" fmla="*/ 5 w 198"/>
                  <a:gd name="T49" fmla="*/ 2 h 264"/>
                  <a:gd name="T50" fmla="*/ 4 w 198"/>
                  <a:gd name="T51" fmla="*/ 2 h 264"/>
                  <a:gd name="T52" fmla="*/ 4 w 198"/>
                  <a:gd name="T53" fmla="*/ 2 h 264"/>
                  <a:gd name="T54" fmla="*/ 4 w 198"/>
                  <a:gd name="T55" fmla="*/ 3 h 264"/>
                  <a:gd name="T56" fmla="*/ 3 w 198"/>
                  <a:gd name="T57" fmla="*/ 3 h 264"/>
                  <a:gd name="T58" fmla="*/ 2 w 198"/>
                  <a:gd name="T59" fmla="*/ 3 h 2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8"/>
                  <a:gd name="T91" fmla="*/ 0 h 264"/>
                  <a:gd name="T92" fmla="*/ 198 w 198"/>
                  <a:gd name="T93" fmla="*/ 264 h 2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8" h="264">
                    <a:moveTo>
                      <a:pt x="96" y="258"/>
                    </a:moveTo>
                    <a:lnTo>
                      <a:pt x="0" y="264"/>
                    </a:lnTo>
                    <a:lnTo>
                      <a:pt x="24" y="204"/>
                    </a:lnTo>
                    <a:lnTo>
                      <a:pt x="0" y="144"/>
                    </a:lnTo>
                    <a:lnTo>
                      <a:pt x="6" y="78"/>
                    </a:lnTo>
                    <a:lnTo>
                      <a:pt x="36" y="42"/>
                    </a:lnTo>
                    <a:lnTo>
                      <a:pt x="36" y="66"/>
                    </a:lnTo>
                    <a:lnTo>
                      <a:pt x="42" y="54"/>
                    </a:lnTo>
                    <a:lnTo>
                      <a:pt x="42" y="36"/>
                    </a:lnTo>
                    <a:lnTo>
                      <a:pt x="60" y="24"/>
                    </a:lnTo>
                    <a:lnTo>
                      <a:pt x="54" y="12"/>
                    </a:lnTo>
                    <a:lnTo>
                      <a:pt x="66" y="0"/>
                    </a:lnTo>
                    <a:lnTo>
                      <a:pt x="126" y="18"/>
                    </a:lnTo>
                    <a:lnTo>
                      <a:pt x="138" y="36"/>
                    </a:lnTo>
                    <a:lnTo>
                      <a:pt x="132" y="42"/>
                    </a:lnTo>
                    <a:lnTo>
                      <a:pt x="144" y="60"/>
                    </a:lnTo>
                    <a:lnTo>
                      <a:pt x="144" y="84"/>
                    </a:lnTo>
                    <a:lnTo>
                      <a:pt x="120" y="108"/>
                    </a:lnTo>
                    <a:lnTo>
                      <a:pt x="120" y="126"/>
                    </a:lnTo>
                    <a:lnTo>
                      <a:pt x="132" y="132"/>
                    </a:lnTo>
                    <a:lnTo>
                      <a:pt x="162" y="96"/>
                    </a:lnTo>
                    <a:lnTo>
                      <a:pt x="180" y="114"/>
                    </a:lnTo>
                    <a:lnTo>
                      <a:pt x="198" y="162"/>
                    </a:lnTo>
                    <a:lnTo>
                      <a:pt x="192" y="186"/>
                    </a:lnTo>
                    <a:lnTo>
                      <a:pt x="192" y="192"/>
                    </a:lnTo>
                    <a:lnTo>
                      <a:pt x="186" y="186"/>
                    </a:lnTo>
                    <a:lnTo>
                      <a:pt x="180" y="186"/>
                    </a:lnTo>
                    <a:lnTo>
                      <a:pt x="156" y="246"/>
                    </a:lnTo>
                    <a:lnTo>
                      <a:pt x="114" y="258"/>
                    </a:lnTo>
                    <a:lnTo>
                      <a:pt x="96" y="258"/>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939" name="Freeform 65"/>
              <p:cNvSpPr>
                <a:spLocks noChangeAspect="1"/>
              </p:cNvSpPr>
              <p:nvPr/>
            </p:nvSpPr>
            <p:spPr bwMode="auto">
              <a:xfrm>
                <a:off x="1864" y="1183"/>
                <a:ext cx="151" cy="191"/>
              </a:xfrm>
              <a:custGeom>
                <a:avLst/>
                <a:gdLst>
                  <a:gd name="T0" fmla="*/ 2 w 198"/>
                  <a:gd name="T1" fmla="*/ 3 h 264"/>
                  <a:gd name="T2" fmla="*/ 0 w 198"/>
                  <a:gd name="T3" fmla="*/ 3 h 264"/>
                  <a:gd name="T4" fmla="*/ 2 w 198"/>
                  <a:gd name="T5" fmla="*/ 3 h 264"/>
                  <a:gd name="T6" fmla="*/ 0 w 198"/>
                  <a:gd name="T7" fmla="*/ 1 h 264"/>
                  <a:gd name="T8" fmla="*/ 2 w 198"/>
                  <a:gd name="T9" fmla="*/ 1 h 264"/>
                  <a:gd name="T10" fmla="*/ 2 w 198"/>
                  <a:gd name="T11" fmla="*/ 1 h 264"/>
                  <a:gd name="T12" fmla="*/ 2 w 198"/>
                  <a:gd name="T13" fmla="*/ 1 h 264"/>
                  <a:gd name="T14" fmla="*/ 2 w 198"/>
                  <a:gd name="T15" fmla="*/ 1 h 264"/>
                  <a:gd name="T16" fmla="*/ 2 w 198"/>
                  <a:gd name="T17" fmla="*/ 1 h 264"/>
                  <a:gd name="T18" fmla="*/ 2 w 198"/>
                  <a:gd name="T19" fmla="*/ 1 h 264"/>
                  <a:gd name="T20" fmla="*/ 2 w 198"/>
                  <a:gd name="T21" fmla="*/ 1 h 264"/>
                  <a:gd name="T22" fmla="*/ 2 w 198"/>
                  <a:gd name="T23" fmla="*/ 1 h 264"/>
                  <a:gd name="T24" fmla="*/ 2 w 198"/>
                  <a:gd name="T25" fmla="*/ 0 h 264"/>
                  <a:gd name="T26" fmla="*/ 3 w 198"/>
                  <a:gd name="T27" fmla="*/ 1 h 264"/>
                  <a:gd name="T28" fmla="*/ 3 w 198"/>
                  <a:gd name="T29" fmla="*/ 1 h 264"/>
                  <a:gd name="T30" fmla="*/ 3 w 198"/>
                  <a:gd name="T31" fmla="*/ 1 h 264"/>
                  <a:gd name="T32" fmla="*/ 3 w 198"/>
                  <a:gd name="T33" fmla="*/ 1 h 264"/>
                  <a:gd name="T34" fmla="*/ 3 w 198"/>
                  <a:gd name="T35" fmla="*/ 1 h 264"/>
                  <a:gd name="T36" fmla="*/ 3 w 198"/>
                  <a:gd name="T37" fmla="*/ 1 h 264"/>
                  <a:gd name="T38" fmla="*/ 3 w 198"/>
                  <a:gd name="T39" fmla="*/ 1 h 264"/>
                  <a:gd name="T40" fmla="*/ 3 w 198"/>
                  <a:gd name="T41" fmla="*/ 1 h 264"/>
                  <a:gd name="T42" fmla="*/ 4 w 198"/>
                  <a:gd name="T43" fmla="*/ 1 h 264"/>
                  <a:gd name="T44" fmla="*/ 4 w 198"/>
                  <a:gd name="T45" fmla="*/ 1 h 264"/>
                  <a:gd name="T46" fmla="*/ 5 w 198"/>
                  <a:gd name="T47" fmla="*/ 2 h 264"/>
                  <a:gd name="T48" fmla="*/ 5 w 198"/>
                  <a:gd name="T49" fmla="*/ 2 h 264"/>
                  <a:gd name="T50" fmla="*/ 5 w 198"/>
                  <a:gd name="T51" fmla="*/ 2 h 264"/>
                  <a:gd name="T52" fmla="*/ 4 w 198"/>
                  <a:gd name="T53" fmla="*/ 2 h 264"/>
                  <a:gd name="T54" fmla="*/ 4 w 198"/>
                  <a:gd name="T55" fmla="*/ 2 h 264"/>
                  <a:gd name="T56" fmla="*/ 4 w 198"/>
                  <a:gd name="T57" fmla="*/ 3 h 264"/>
                  <a:gd name="T58" fmla="*/ 3 w 198"/>
                  <a:gd name="T59" fmla="*/ 3 h 264"/>
                  <a:gd name="T60" fmla="*/ 2 w 198"/>
                  <a:gd name="T61" fmla="*/ 3 h 264"/>
                  <a:gd name="T62" fmla="*/ 2 w 198"/>
                  <a:gd name="T63" fmla="*/ 3 h 2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8"/>
                  <a:gd name="T97" fmla="*/ 0 h 264"/>
                  <a:gd name="T98" fmla="*/ 198 w 198"/>
                  <a:gd name="T99" fmla="*/ 264 h 2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8" h="264">
                    <a:moveTo>
                      <a:pt x="96" y="258"/>
                    </a:moveTo>
                    <a:lnTo>
                      <a:pt x="0" y="264"/>
                    </a:lnTo>
                    <a:lnTo>
                      <a:pt x="24" y="204"/>
                    </a:lnTo>
                    <a:lnTo>
                      <a:pt x="0" y="144"/>
                    </a:lnTo>
                    <a:lnTo>
                      <a:pt x="6" y="78"/>
                    </a:lnTo>
                    <a:lnTo>
                      <a:pt x="36" y="42"/>
                    </a:lnTo>
                    <a:lnTo>
                      <a:pt x="36" y="66"/>
                    </a:lnTo>
                    <a:lnTo>
                      <a:pt x="42" y="54"/>
                    </a:lnTo>
                    <a:lnTo>
                      <a:pt x="42" y="66"/>
                    </a:lnTo>
                    <a:lnTo>
                      <a:pt x="42" y="36"/>
                    </a:lnTo>
                    <a:lnTo>
                      <a:pt x="60" y="24"/>
                    </a:lnTo>
                    <a:lnTo>
                      <a:pt x="54" y="12"/>
                    </a:lnTo>
                    <a:lnTo>
                      <a:pt x="66" y="0"/>
                    </a:lnTo>
                    <a:lnTo>
                      <a:pt x="126" y="18"/>
                    </a:lnTo>
                    <a:lnTo>
                      <a:pt x="138" y="36"/>
                    </a:lnTo>
                    <a:lnTo>
                      <a:pt x="132" y="42"/>
                    </a:lnTo>
                    <a:lnTo>
                      <a:pt x="144" y="60"/>
                    </a:lnTo>
                    <a:lnTo>
                      <a:pt x="144" y="84"/>
                    </a:lnTo>
                    <a:lnTo>
                      <a:pt x="120" y="108"/>
                    </a:lnTo>
                    <a:lnTo>
                      <a:pt x="120" y="126"/>
                    </a:lnTo>
                    <a:lnTo>
                      <a:pt x="132" y="132"/>
                    </a:lnTo>
                    <a:lnTo>
                      <a:pt x="162" y="96"/>
                    </a:lnTo>
                    <a:lnTo>
                      <a:pt x="180" y="114"/>
                    </a:lnTo>
                    <a:lnTo>
                      <a:pt x="198" y="162"/>
                    </a:lnTo>
                    <a:lnTo>
                      <a:pt x="192" y="186"/>
                    </a:lnTo>
                    <a:lnTo>
                      <a:pt x="192" y="192"/>
                    </a:lnTo>
                    <a:lnTo>
                      <a:pt x="186" y="186"/>
                    </a:lnTo>
                    <a:lnTo>
                      <a:pt x="180" y="186"/>
                    </a:lnTo>
                    <a:lnTo>
                      <a:pt x="156" y="246"/>
                    </a:lnTo>
                    <a:lnTo>
                      <a:pt x="114" y="258"/>
                    </a:lnTo>
                    <a:lnTo>
                      <a:pt x="96" y="258"/>
                    </a:lnTo>
                    <a:lnTo>
                      <a:pt x="96" y="26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40" name="Freeform 66"/>
              <p:cNvSpPr>
                <a:spLocks noChangeAspect="1"/>
              </p:cNvSpPr>
              <p:nvPr/>
            </p:nvSpPr>
            <p:spPr bwMode="auto">
              <a:xfrm>
                <a:off x="1723" y="1118"/>
                <a:ext cx="219" cy="104"/>
              </a:xfrm>
              <a:custGeom>
                <a:avLst/>
                <a:gdLst>
                  <a:gd name="T0" fmla="*/ 6 w 288"/>
                  <a:gd name="T1" fmla="*/ 1 h 144"/>
                  <a:gd name="T2" fmla="*/ 5 w 288"/>
                  <a:gd name="T3" fmla="*/ 1 h 144"/>
                  <a:gd name="T4" fmla="*/ 5 w 288"/>
                  <a:gd name="T5" fmla="*/ 1 h 144"/>
                  <a:gd name="T6" fmla="*/ 5 w 288"/>
                  <a:gd name="T7" fmla="*/ 1 h 144"/>
                  <a:gd name="T8" fmla="*/ 4 w 288"/>
                  <a:gd name="T9" fmla="*/ 1 h 144"/>
                  <a:gd name="T10" fmla="*/ 4 w 288"/>
                  <a:gd name="T11" fmla="*/ 1 h 144"/>
                  <a:gd name="T12" fmla="*/ 4 w 288"/>
                  <a:gd name="T13" fmla="*/ 1 h 144"/>
                  <a:gd name="T14" fmla="*/ 4 w 288"/>
                  <a:gd name="T15" fmla="*/ 1 h 144"/>
                  <a:gd name="T16" fmla="*/ 4 w 288"/>
                  <a:gd name="T17" fmla="*/ 1 h 144"/>
                  <a:gd name="T18" fmla="*/ 3 w 288"/>
                  <a:gd name="T19" fmla="*/ 1 h 144"/>
                  <a:gd name="T20" fmla="*/ 3 w 288"/>
                  <a:gd name="T21" fmla="*/ 1 h 144"/>
                  <a:gd name="T22" fmla="*/ 3 w 288"/>
                  <a:gd name="T23" fmla="*/ 1 h 144"/>
                  <a:gd name="T24" fmla="*/ 3 w 288"/>
                  <a:gd name="T25" fmla="*/ 1 h 144"/>
                  <a:gd name="T26" fmla="*/ 3 w 288"/>
                  <a:gd name="T27" fmla="*/ 1 h 144"/>
                  <a:gd name="T28" fmla="*/ 2 w 288"/>
                  <a:gd name="T29" fmla="*/ 1 h 144"/>
                  <a:gd name="T30" fmla="*/ 2 w 288"/>
                  <a:gd name="T31" fmla="*/ 1 h 144"/>
                  <a:gd name="T32" fmla="*/ 0 w 288"/>
                  <a:gd name="T33" fmla="*/ 1 h 144"/>
                  <a:gd name="T34" fmla="*/ 2 w 288"/>
                  <a:gd name="T35" fmla="*/ 0 h 144"/>
                  <a:gd name="T36" fmla="*/ 3 w 288"/>
                  <a:gd name="T37" fmla="*/ 0 h 144"/>
                  <a:gd name="T38" fmla="*/ 2 w 288"/>
                  <a:gd name="T39" fmla="*/ 1 h 144"/>
                  <a:gd name="T40" fmla="*/ 2 w 288"/>
                  <a:gd name="T41" fmla="*/ 1 h 144"/>
                  <a:gd name="T42" fmla="*/ 2 w 288"/>
                  <a:gd name="T43" fmla="*/ 1 h 144"/>
                  <a:gd name="T44" fmla="*/ 2 w 288"/>
                  <a:gd name="T45" fmla="*/ 1 h 144"/>
                  <a:gd name="T46" fmla="*/ 2 w 288"/>
                  <a:gd name="T47" fmla="*/ 1 h 144"/>
                  <a:gd name="T48" fmla="*/ 3 w 288"/>
                  <a:gd name="T49" fmla="*/ 1 h 144"/>
                  <a:gd name="T50" fmla="*/ 4 w 288"/>
                  <a:gd name="T51" fmla="*/ 1 h 144"/>
                  <a:gd name="T52" fmla="*/ 4 w 288"/>
                  <a:gd name="T53" fmla="*/ 1 h 144"/>
                  <a:gd name="T54" fmla="*/ 5 w 288"/>
                  <a:gd name="T55" fmla="*/ 1 h 144"/>
                  <a:gd name="T56" fmla="*/ 5 w 288"/>
                  <a:gd name="T57" fmla="*/ 1 h 144"/>
                  <a:gd name="T58" fmla="*/ 6 w 288"/>
                  <a:gd name="T59" fmla="*/ 1 h 144"/>
                  <a:gd name="T60" fmla="*/ 6 w 288"/>
                  <a:gd name="T61" fmla="*/ 1 h 144"/>
                  <a:gd name="T62" fmla="*/ 6 w 288"/>
                  <a:gd name="T63" fmla="*/ 1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88"/>
                  <a:gd name="T97" fmla="*/ 0 h 144"/>
                  <a:gd name="T98" fmla="*/ 288 w 288"/>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88" h="144">
                    <a:moveTo>
                      <a:pt x="288" y="72"/>
                    </a:moveTo>
                    <a:lnTo>
                      <a:pt x="258" y="72"/>
                    </a:lnTo>
                    <a:lnTo>
                      <a:pt x="252" y="84"/>
                    </a:lnTo>
                    <a:lnTo>
                      <a:pt x="216" y="72"/>
                    </a:lnTo>
                    <a:lnTo>
                      <a:pt x="186" y="90"/>
                    </a:lnTo>
                    <a:lnTo>
                      <a:pt x="174" y="108"/>
                    </a:lnTo>
                    <a:lnTo>
                      <a:pt x="174" y="90"/>
                    </a:lnTo>
                    <a:lnTo>
                      <a:pt x="156" y="108"/>
                    </a:lnTo>
                    <a:lnTo>
                      <a:pt x="156" y="90"/>
                    </a:lnTo>
                    <a:lnTo>
                      <a:pt x="132" y="144"/>
                    </a:lnTo>
                    <a:lnTo>
                      <a:pt x="120" y="144"/>
                    </a:lnTo>
                    <a:lnTo>
                      <a:pt x="126" y="132"/>
                    </a:lnTo>
                    <a:lnTo>
                      <a:pt x="114" y="132"/>
                    </a:lnTo>
                    <a:lnTo>
                      <a:pt x="120" y="108"/>
                    </a:lnTo>
                    <a:lnTo>
                      <a:pt x="102" y="96"/>
                    </a:lnTo>
                    <a:lnTo>
                      <a:pt x="12" y="78"/>
                    </a:lnTo>
                    <a:lnTo>
                      <a:pt x="0" y="66"/>
                    </a:lnTo>
                    <a:lnTo>
                      <a:pt x="108" y="0"/>
                    </a:lnTo>
                    <a:lnTo>
                      <a:pt x="114" y="0"/>
                    </a:lnTo>
                    <a:lnTo>
                      <a:pt x="84" y="30"/>
                    </a:lnTo>
                    <a:lnTo>
                      <a:pt x="84" y="42"/>
                    </a:lnTo>
                    <a:lnTo>
                      <a:pt x="96" y="30"/>
                    </a:lnTo>
                    <a:lnTo>
                      <a:pt x="90" y="42"/>
                    </a:lnTo>
                    <a:lnTo>
                      <a:pt x="108" y="36"/>
                    </a:lnTo>
                    <a:lnTo>
                      <a:pt x="132" y="54"/>
                    </a:lnTo>
                    <a:lnTo>
                      <a:pt x="162" y="60"/>
                    </a:lnTo>
                    <a:lnTo>
                      <a:pt x="186" y="42"/>
                    </a:lnTo>
                    <a:lnTo>
                      <a:pt x="234" y="30"/>
                    </a:lnTo>
                    <a:lnTo>
                      <a:pt x="240" y="48"/>
                    </a:lnTo>
                    <a:lnTo>
                      <a:pt x="270" y="48"/>
                    </a:lnTo>
                    <a:lnTo>
                      <a:pt x="270" y="60"/>
                    </a:lnTo>
                    <a:lnTo>
                      <a:pt x="288" y="72"/>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941" name="Freeform 67"/>
              <p:cNvSpPr>
                <a:spLocks noChangeAspect="1"/>
              </p:cNvSpPr>
              <p:nvPr/>
            </p:nvSpPr>
            <p:spPr bwMode="auto">
              <a:xfrm>
                <a:off x="1723" y="1118"/>
                <a:ext cx="219" cy="104"/>
              </a:xfrm>
              <a:custGeom>
                <a:avLst/>
                <a:gdLst>
                  <a:gd name="T0" fmla="*/ 6 w 288"/>
                  <a:gd name="T1" fmla="*/ 1 h 144"/>
                  <a:gd name="T2" fmla="*/ 5 w 288"/>
                  <a:gd name="T3" fmla="*/ 1 h 144"/>
                  <a:gd name="T4" fmla="*/ 5 w 288"/>
                  <a:gd name="T5" fmla="*/ 1 h 144"/>
                  <a:gd name="T6" fmla="*/ 5 w 288"/>
                  <a:gd name="T7" fmla="*/ 1 h 144"/>
                  <a:gd name="T8" fmla="*/ 4 w 288"/>
                  <a:gd name="T9" fmla="*/ 1 h 144"/>
                  <a:gd name="T10" fmla="*/ 4 w 288"/>
                  <a:gd name="T11" fmla="*/ 1 h 144"/>
                  <a:gd name="T12" fmla="*/ 4 w 288"/>
                  <a:gd name="T13" fmla="*/ 1 h 144"/>
                  <a:gd name="T14" fmla="*/ 4 w 288"/>
                  <a:gd name="T15" fmla="*/ 1 h 144"/>
                  <a:gd name="T16" fmla="*/ 4 w 288"/>
                  <a:gd name="T17" fmla="*/ 1 h 144"/>
                  <a:gd name="T18" fmla="*/ 3 w 288"/>
                  <a:gd name="T19" fmla="*/ 1 h 144"/>
                  <a:gd name="T20" fmla="*/ 3 w 288"/>
                  <a:gd name="T21" fmla="*/ 1 h 144"/>
                  <a:gd name="T22" fmla="*/ 3 w 288"/>
                  <a:gd name="T23" fmla="*/ 1 h 144"/>
                  <a:gd name="T24" fmla="*/ 3 w 288"/>
                  <a:gd name="T25" fmla="*/ 1 h 144"/>
                  <a:gd name="T26" fmla="*/ 3 w 288"/>
                  <a:gd name="T27" fmla="*/ 1 h 144"/>
                  <a:gd name="T28" fmla="*/ 2 w 288"/>
                  <a:gd name="T29" fmla="*/ 1 h 144"/>
                  <a:gd name="T30" fmla="*/ 2 w 288"/>
                  <a:gd name="T31" fmla="*/ 1 h 144"/>
                  <a:gd name="T32" fmla="*/ 0 w 288"/>
                  <a:gd name="T33" fmla="*/ 1 h 144"/>
                  <a:gd name="T34" fmla="*/ 2 w 288"/>
                  <a:gd name="T35" fmla="*/ 0 h 144"/>
                  <a:gd name="T36" fmla="*/ 3 w 288"/>
                  <a:gd name="T37" fmla="*/ 0 h 144"/>
                  <a:gd name="T38" fmla="*/ 2 w 288"/>
                  <a:gd name="T39" fmla="*/ 1 h 144"/>
                  <a:gd name="T40" fmla="*/ 2 w 288"/>
                  <a:gd name="T41" fmla="*/ 1 h 144"/>
                  <a:gd name="T42" fmla="*/ 2 w 288"/>
                  <a:gd name="T43" fmla="*/ 1 h 144"/>
                  <a:gd name="T44" fmla="*/ 2 w 288"/>
                  <a:gd name="T45" fmla="*/ 1 h 144"/>
                  <a:gd name="T46" fmla="*/ 2 w 288"/>
                  <a:gd name="T47" fmla="*/ 1 h 144"/>
                  <a:gd name="T48" fmla="*/ 3 w 288"/>
                  <a:gd name="T49" fmla="*/ 1 h 144"/>
                  <a:gd name="T50" fmla="*/ 4 w 288"/>
                  <a:gd name="T51" fmla="*/ 1 h 144"/>
                  <a:gd name="T52" fmla="*/ 4 w 288"/>
                  <a:gd name="T53" fmla="*/ 1 h 144"/>
                  <a:gd name="T54" fmla="*/ 5 w 288"/>
                  <a:gd name="T55" fmla="*/ 1 h 144"/>
                  <a:gd name="T56" fmla="*/ 5 w 288"/>
                  <a:gd name="T57" fmla="*/ 1 h 144"/>
                  <a:gd name="T58" fmla="*/ 6 w 288"/>
                  <a:gd name="T59" fmla="*/ 1 h 144"/>
                  <a:gd name="T60" fmla="*/ 6 w 288"/>
                  <a:gd name="T61" fmla="*/ 1 h 144"/>
                  <a:gd name="T62" fmla="*/ 6 w 288"/>
                  <a:gd name="T63" fmla="*/ 1 h 144"/>
                  <a:gd name="T64" fmla="*/ 6 w 288"/>
                  <a:gd name="T65" fmla="*/ 1 h 1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8"/>
                  <a:gd name="T100" fmla="*/ 0 h 144"/>
                  <a:gd name="T101" fmla="*/ 288 w 288"/>
                  <a:gd name="T102" fmla="*/ 144 h 1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8" h="144">
                    <a:moveTo>
                      <a:pt x="288" y="72"/>
                    </a:moveTo>
                    <a:lnTo>
                      <a:pt x="258" y="72"/>
                    </a:lnTo>
                    <a:lnTo>
                      <a:pt x="252" y="84"/>
                    </a:lnTo>
                    <a:lnTo>
                      <a:pt x="216" y="72"/>
                    </a:lnTo>
                    <a:lnTo>
                      <a:pt x="186" y="90"/>
                    </a:lnTo>
                    <a:lnTo>
                      <a:pt x="174" y="108"/>
                    </a:lnTo>
                    <a:lnTo>
                      <a:pt x="174" y="90"/>
                    </a:lnTo>
                    <a:lnTo>
                      <a:pt x="156" y="108"/>
                    </a:lnTo>
                    <a:lnTo>
                      <a:pt x="156" y="90"/>
                    </a:lnTo>
                    <a:lnTo>
                      <a:pt x="132" y="144"/>
                    </a:lnTo>
                    <a:lnTo>
                      <a:pt x="120" y="144"/>
                    </a:lnTo>
                    <a:lnTo>
                      <a:pt x="126" y="132"/>
                    </a:lnTo>
                    <a:lnTo>
                      <a:pt x="114" y="132"/>
                    </a:lnTo>
                    <a:lnTo>
                      <a:pt x="120" y="108"/>
                    </a:lnTo>
                    <a:lnTo>
                      <a:pt x="102" y="96"/>
                    </a:lnTo>
                    <a:lnTo>
                      <a:pt x="12" y="78"/>
                    </a:lnTo>
                    <a:lnTo>
                      <a:pt x="0" y="66"/>
                    </a:lnTo>
                    <a:lnTo>
                      <a:pt x="108" y="0"/>
                    </a:lnTo>
                    <a:lnTo>
                      <a:pt x="114" y="0"/>
                    </a:lnTo>
                    <a:lnTo>
                      <a:pt x="84" y="30"/>
                    </a:lnTo>
                    <a:lnTo>
                      <a:pt x="84" y="42"/>
                    </a:lnTo>
                    <a:lnTo>
                      <a:pt x="96" y="30"/>
                    </a:lnTo>
                    <a:lnTo>
                      <a:pt x="90" y="42"/>
                    </a:lnTo>
                    <a:lnTo>
                      <a:pt x="108" y="36"/>
                    </a:lnTo>
                    <a:lnTo>
                      <a:pt x="132" y="54"/>
                    </a:lnTo>
                    <a:lnTo>
                      <a:pt x="162" y="60"/>
                    </a:lnTo>
                    <a:lnTo>
                      <a:pt x="186" y="42"/>
                    </a:lnTo>
                    <a:lnTo>
                      <a:pt x="234" y="30"/>
                    </a:lnTo>
                    <a:lnTo>
                      <a:pt x="240" y="48"/>
                    </a:lnTo>
                    <a:lnTo>
                      <a:pt x="270" y="48"/>
                    </a:lnTo>
                    <a:lnTo>
                      <a:pt x="270" y="60"/>
                    </a:lnTo>
                    <a:lnTo>
                      <a:pt x="288" y="72"/>
                    </a:lnTo>
                    <a:lnTo>
                      <a:pt x="288" y="7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42" name="Freeform 68"/>
              <p:cNvSpPr>
                <a:spLocks noChangeAspect="1"/>
              </p:cNvSpPr>
              <p:nvPr/>
            </p:nvSpPr>
            <p:spPr bwMode="auto">
              <a:xfrm>
                <a:off x="1494" y="1040"/>
                <a:ext cx="251" cy="269"/>
              </a:xfrm>
              <a:custGeom>
                <a:avLst/>
                <a:gdLst>
                  <a:gd name="T0" fmla="*/ 6 w 330"/>
                  <a:gd name="T1" fmla="*/ 4 h 372"/>
                  <a:gd name="T2" fmla="*/ 2 w 330"/>
                  <a:gd name="T3" fmla="*/ 4 h 372"/>
                  <a:gd name="T4" fmla="*/ 2 w 330"/>
                  <a:gd name="T5" fmla="*/ 3 h 372"/>
                  <a:gd name="T6" fmla="*/ 2 w 330"/>
                  <a:gd name="T7" fmla="*/ 3 h 372"/>
                  <a:gd name="T8" fmla="*/ 2 w 330"/>
                  <a:gd name="T9" fmla="*/ 3 h 372"/>
                  <a:gd name="T10" fmla="*/ 0 w 330"/>
                  <a:gd name="T11" fmla="*/ 1 h 372"/>
                  <a:gd name="T12" fmla="*/ 2 w 330"/>
                  <a:gd name="T13" fmla="*/ 1 h 372"/>
                  <a:gd name="T14" fmla="*/ 2 w 330"/>
                  <a:gd name="T15" fmla="*/ 0 h 372"/>
                  <a:gd name="T16" fmla="*/ 2 w 330"/>
                  <a:gd name="T17" fmla="*/ 0 h 372"/>
                  <a:gd name="T18" fmla="*/ 2 w 330"/>
                  <a:gd name="T19" fmla="*/ 1 h 372"/>
                  <a:gd name="T20" fmla="*/ 3 w 330"/>
                  <a:gd name="T21" fmla="*/ 1 h 372"/>
                  <a:gd name="T22" fmla="*/ 3 w 330"/>
                  <a:gd name="T23" fmla="*/ 1 h 372"/>
                  <a:gd name="T24" fmla="*/ 4 w 330"/>
                  <a:gd name="T25" fmla="*/ 1 h 372"/>
                  <a:gd name="T26" fmla="*/ 5 w 330"/>
                  <a:gd name="T27" fmla="*/ 1 h 372"/>
                  <a:gd name="T28" fmla="*/ 4 w 330"/>
                  <a:gd name="T29" fmla="*/ 1 h 372"/>
                  <a:gd name="T30" fmla="*/ 5 w 330"/>
                  <a:gd name="T31" fmla="*/ 1 h 372"/>
                  <a:gd name="T32" fmla="*/ 5 w 330"/>
                  <a:gd name="T33" fmla="*/ 1 h 372"/>
                  <a:gd name="T34" fmla="*/ 5 w 330"/>
                  <a:gd name="T35" fmla="*/ 1 h 372"/>
                  <a:gd name="T36" fmla="*/ 5 w 330"/>
                  <a:gd name="T37" fmla="*/ 1 h 372"/>
                  <a:gd name="T38" fmla="*/ 6 w 330"/>
                  <a:gd name="T39" fmla="*/ 1 h 372"/>
                  <a:gd name="T40" fmla="*/ 6 w 330"/>
                  <a:gd name="T41" fmla="*/ 1 h 372"/>
                  <a:gd name="T42" fmla="*/ 7 w 330"/>
                  <a:gd name="T43" fmla="*/ 1 h 372"/>
                  <a:gd name="T44" fmla="*/ 6 w 330"/>
                  <a:gd name="T45" fmla="*/ 1 h 372"/>
                  <a:gd name="T46" fmla="*/ 5 w 330"/>
                  <a:gd name="T47" fmla="*/ 2 h 372"/>
                  <a:gd name="T48" fmla="*/ 5 w 330"/>
                  <a:gd name="T49" fmla="*/ 2 h 372"/>
                  <a:gd name="T50" fmla="*/ 5 w 330"/>
                  <a:gd name="T51" fmla="*/ 2 h 372"/>
                  <a:gd name="T52" fmla="*/ 5 w 330"/>
                  <a:gd name="T53" fmla="*/ 3 h 372"/>
                  <a:gd name="T54" fmla="*/ 4 w 330"/>
                  <a:gd name="T55" fmla="*/ 3 h 372"/>
                  <a:gd name="T56" fmla="*/ 5 w 330"/>
                  <a:gd name="T57" fmla="*/ 3 h 372"/>
                  <a:gd name="T58" fmla="*/ 5 w 330"/>
                  <a:gd name="T59" fmla="*/ 3 h 372"/>
                  <a:gd name="T60" fmla="*/ 6 w 330"/>
                  <a:gd name="T61" fmla="*/ 4 h 372"/>
                  <a:gd name="T62" fmla="*/ 6 w 330"/>
                  <a:gd name="T63" fmla="*/ 4 h 3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0"/>
                  <a:gd name="T97" fmla="*/ 0 h 372"/>
                  <a:gd name="T98" fmla="*/ 330 w 330"/>
                  <a:gd name="T99" fmla="*/ 372 h 3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0" h="372">
                    <a:moveTo>
                      <a:pt x="270" y="366"/>
                    </a:moveTo>
                    <a:lnTo>
                      <a:pt x="30" y="372"/>
                    </a:lnTo>
                    <a:lnTo>
                      <a:pt x="30" y="258"/>
                    </a:lnTo>
                    <a:lnTo>
                      <a:pt x="12" y="234"/>
                    </a:lnTo>
                    <a:lnTo>
                      <a:pt x="24" y="216"/>
                    </a:lnTo>
                    <a:lnTo>
                      <a:pt x="0" y="24"/>
                    </a:lnTo>
                    <a:lnTo>
                      <a:pt x="84" y="24"/>
                    </a:lnTo>
                    <a:lnTo>
                      <a:pt x="84" y="0"/>
                    </a:lnTo>
                    <a:lnTo>
                      <a:pt x="96" y="0"/>
                    </a:lnTo>
                    <a:lnTo>
                      <a:pt x="108" y="36"/>
                    </a:lnTo>
                    <a:lnTo>
                      <a:pt x="144" y="48"/>
                    </a:lnTo>
                    <a:lnTo>
                      <a:pt x="144" y="54"/>
                    </a:lnTo>
                    <a:lnTo>
                      <a:pt x="180" y="48"/>
                    </a:lnTo>
                    <a:lnTo>
                      <a:pt x="198" y="48"/>
                    </a:lnTo>
                    <a:lnTo>
                      <a:pt x="192" y="54"/>
                    </a:lnTo>
                    <a:lnTo>
                      <a:pt x="198" y="54"/>
                    </a:lnTo>
                    <a:lnTo>
                      <a:pt x="204" y="72"/>
                    </a:lnTo>
                    <a:lnTo>
                      <a:pt x="222" y="60"/>
                    </a:lnTo>
                    <a:lnTo>
                      <a:pt x="240" y="78"/>
                    </a:lnTo>
                    <a:lnTo>
                      <a:pt x="270" y="66"/>
                    </a:lnTo>
                    <a:lnTo>
                      <a:pt x="276" y="72"/>
                    </a:lnTo>
                    <a:lnTo>
                      <a:pt x="330" y="78"/>
                    </a:lnTo>
                    <a:lnTo>
                      <a:pt x="276" y="108"/>
                    </a:lnTo>
                    <a:lnTo>
                      <a:pt x="222" y="162"/>
                    </a:lnTo>
                    <a:lnTo>
                      <a:pt x="216" y="168"/>
                    </a:lnTo>
                    <a:lnTo>
                      <a:pt x="216" y="204"/>
                    </a:lnTo>
                    <a:lnTo>
                      <a:pt x="198" y="216"/>
                    </a:lnTo>
                    <a:lnTo>
                      <a:pt x="186" y="234"/>
                    </a:lnTo>
                    <a:lnTo>
                      <a:pt x="198" y="246"/>
                    </a:lnTo>
                    <a:lnTo>
                      <a:pt x="198" y="288"/>
                    </a:lnTo>
                    <a:lnTo>
                      <a:pt x="264" y="336"/>
                    </a:lnTo>
                    <a:lnTo>
                      <a:pt x="270" y="366"/>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943" name="Freeform 69"/>
              <p:cNvSpPr>
                <a:spLocks noChangeAspect="1"/>
              </p:cNvSpPr>
              <p:nvPr/>
            </p:nvSpPr>
            <p:spPr bwMode="auto">
              <a:xfrm>
                <a:off x="1494" y="1040"/>
                <a:ext cx="251" cy="269"/>
              </a:xfrm>
              <a:custGeom>
                <a:avLst/>
                <a:gdLst>
                  <a:gd name="T0" fmla="*/ 6 w 330"/>
                  <a:gd name="T1" fmla="*/ 4 h 372"/>
                  <a:gd name="T2" fmla="*/ 2 w 330"/>
                  <a:gd name="T3" fmla="*/ 4 h 372"/>
                  <a:gd name="T4" fmla="*/ 2 w 330"/>
                  <a:gd name="T5" fmla="*/ 3 h 372"/>
                  <a:gd name="T6" fmla="*/ 2 w 330"/>
                  <a:gd name="T7" fmla="*/ 3 h 372"/>
                  <a:gd name="T8" fmla="*/ 2 w 330"/>
                  <a:gd name="T9" fmla="*/ 3 h 372"/>
                  <a:gd name="T10" fmla="*/ 0 w 330"/>
                  <a:gd name="T11" fmla="*/ 1 h 372"/>
                  <a:gd name="T12" fmla="*/ 2 w 330"/>
                  <a:gd name="T13" fmla="*/ 1 h 372"/>
                  <a:gd name="T14" fmla="*/ 2 w 330"/>
                  <a:gd name="T15" fmla="*/ 0 h 372"/>
                  <a:gd name="T16" fmla="*/ 2 w 330"/>
                  <a:gd name="T17" fmla="*/ 0 h 372"/>
                  <a:gd name="T18" fmla="*/ 2 w 330"/>
                  <a:gd name="T19" fmla="*/ 1 h 372"/>
                  <a:gd name="T20" fmla="*/ 3 w 330"/>
                  <a:gd name="T21" fmla="*/ 1 h 372"/>
                  <a:gd name="T22" fmla="*/ 3 w 330"/>
                  <a:gd name="T23" fmla="*/ 1 h 372"/>
                  <a:gd name="T24" fmla="*/ 4 w 330"/>
                  <a:gd name="T25" fmla="*/ 1 h 372"/>
                  <a:gd name="T26" fmla="*/ 5 w 330"/>
                  <a:gd name="T27" fmla="*/ 1 h 372"/>
                  <a:gd name="T28" fmla="*/ 4 w 330"/>
                  <a:gd name="T29" fmla="*/ 1 h 372"/>
                  <a:gd name="T30" fmla="*/ 5 w 330"/>
                  <a:gd name="T31" fmla="*/ 1 h 372"/>
                  <a:gd name="T32" fmla="*/ 5 w 330"/>
                  <a:gd name="T33" fmla="*/ 1 h 372"/>
                  <a:gd name="T34" fmla="*/ 5 w 330"/>
                  <a:gd name="T35" fmla="*/ 1 h 372"/>
                  <a:gd name="T36" fmla="*/ 5 w 330"/>
                  <a:gd name="T37" fmla="*/ 1 h 372"/>
                  <a:gd name="T38" fmla="*/ 6 w 330"/>
                  <a:gd name="T39" fmla="*/ 1 h 372"/>
                  <a:gd name="T40" fmla="*/ 6 w 330"/>
                  <a:gd name="T41" fmla="*/ 1 h 372"/>
                  <a:gd name="T42" fmla="*/ 7 w 330"/>
                  <a:gd name="T43" fmla="*/ 1 h 372"/>
                  <a:gd name="T44" fmla="*/ 6 w 330"/>
                  <a:gd name="T45" fmla="*/ 1 h 372"/>
                  <a:gd name="T46" fmla="*/ 5 w 330"/>
                  <a:gd name="T47" fmla="*/ 2 h 372"/>
                  <a:gd name="T48" fmla="*/ 5 w 330"/>
                  <a:gd name="T49" fmla="*/ 2 h 372"/>
                  <a:gd name="T50" fmla="*/ 5 w 330"/>
                  <a:gd name="T51" fmla="*/ 2 h 372"/>
                  <a:gd name="T52" fmla="*/ 5 w 330"/>
                  <a:gd name="T53" fmla="*/ 3 h 372"/>
                  <a:gd name="T54" fmla="*/ 4 w 330"/>
                  <a:gd name="T55" fmla="*/ 3 h 372"/>
                  <a:gd name="T56" fmla="*/ 5 w 330"/>
                  <a:gd name="T57" fmla="*/ 3 h 372"/>
                  <a:gd name="T58" fmla="*/ 5 w 330"/>
                  <a:gd name="T59" fmla="*/ 3 h 372"/>
                  <a:gd name="T60" fmla="*/ 6 w 330"/>
                  <a:gd name="T61" fmla="*/ 4 h 372"/>
                  <a:gd name="T62" fmla="*/ 6 w 330"/>
                  <a:gd name="T63" fmla="*/ 4 h 372"/>
                  <a:gd name="T64" fmla="*/ 6 w 330"/>
                  <a:gd name="T65" fmla="*/ 4 h 3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0"/>
                  <a:gd name="T100" fmla="*/ 0 h 372"/>
                  <a:gd name="T101" fmla="*/ 330 w 330"/>
                  <a:gd name="T102" fmla="*/ 372 h 3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0" h="372">
                    <a:moveTo>
                      <a:pt x="270" y="366"/>
                    </a:moveTo>
                    <a:lnTo>
                      <a:pt x="30" y="372"/>
                    </a:lnTo>
                    <a:lnTo>
                      <a:pt x="30" y="258"/>
                    </a:lnTo>
                    <a:lnTo>
                      <a:pt x="12" y="234"/>
                    </a:lnTo>
                    <a:lnTo>
                      <a:pt x="24" y="216"/>
                    </a:lnTo>
                    <a:lnTo>
                      <a:pt x="0" y="24"/>
                    </a:lnTo>
                    <a:lnTo>
                      <a:pt x="84" y="24"/>
                    </a:lnTo>
                    <a:lnTo>
                      <a:pt x="84" y="0"/>
                    </a:lnTo>
                    <a:lnTo>
                      <a:pt x="96" y="0"/>
                    </a:lnTo>
                    <a:lnTo>
                      <a:pt x="108" y="36"/>
                    </a:lnTo>
                    <a:lnTo>
                      <a:pt x="144" y="48"/>
                    </a:lnTo>
                    <a:lnTo>
                      <a:pt x="144" y="54"/>
                    </a:lnTo>
                    <a:lnTo>
                      <a:pt x="180" y="48"/>
                    </a:lnTo>
                    <a:lnTo>
                      <a:pt x="198" y="48"/>
                    </a:lnTo>
                    <a:lnTo>
                      <a:pt x="192" y="54"/>
                    </a:lnTo>
                    <a:lnTo>
                      <a:pt x="198" y="54"/>
                    </a:lnTo>
                    <a:lnTo>
                      <a:pt x="204" y="72"/>
                    </a:lnTo>
                    <a:lnTo>
                      <a:pt x="222" y="60"/>
                    </a:lnTo>
                    <a:lnTo>
                      <a:pt x="240" y="78"/>
                    </a:lnTo>
                    <a:lnTo>
                      <a:pt x="270" y="66"/>
                    </a:lnTo>
                    <a:lnTo>
                      <a:pt x="276" y="72"/>
                    </a:lnTo>
                    <a:lnTo>
                      <a:pt x="330" y="78"/>
                    </a:lnTo>
                    <a:lnTo>
                      <a:pt x="276" y="108"/>
                    </a:lnTo>
                    <a:lnTo>
                      <a:pt x="222" y="162"/>
                    </a:lnTo>
                    <a:lnTo>
                      <a:pt x="216" y="168"/>
                    </a:lnTo>
                    <a:lnTo>
                      <a:pt x="216" y="204"/>
                    </a:lnTo>
                    <a:lnTo>
                      <a:pt x="198" y="216"/>
                    </a:lnTo>
                    <a:lnTo>
                      <a:pt x="186" y="234"/>
                    </a:lnTo>
                    <a:lnTo>
                      <a:pt x="198" y="246"/>
                    </a:lnTo>
                    <a:lnTo>
                      <a:pt x="198" y="288"/>
                    </a:lnTo>
                    <a:lnTo>
                      <a:pt x="264" y="336"/>
                    </a:lnTo>
                    <a:lnTo>
                      <a:pt x="270" y="366"/>
                    </a:lnTo>
                    <a:lnTo>
                      <a:pt x="270" y="37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44" name="Freeform 70"/>
              <p:cNvSpPr>
                <a:spLocks noChangeAspect="1"/>
              </p:cNvSpPr>
              <p:nvPr/>
            </p:nvSpPr>
            <p:spPr bwMode="auto">
              <a:xfrm>
                <a:off x="1713" y="1690"/>
                <a:ext cx="138" cy="229"/>
              </a:xfrm>
              <a:custGeom>
                <a:avLst/>
                <a:gdLst>
                  <a:gd name="T0" fmla="*/ 4 w 180"/>
                  <a:gd name="T1" fmla="*/ 3 h 318"/>
                  <a:gd name="T2" fmla="*/ 3 w 180"/>
                  <a:gd name="T3" fmla="*/ 3 h 318"/>
                  <a:gd name="T4" fmla="*/ 3 w 180"/>
                  <a:gd name="T5" fmla="*/ 3 h 318"/>
                  <a:gd name="T6" fmla="*/ 3 w 180"/>
                  <a:gd name="T7" fmla="*/ 3 h 318"/>
                  <a:gd name="T8" fmla="*/ 2 w 180"/>
                  <a:gd name="T9" fmla="*/ 3 h 318"/>
                  <a:gd name="T10" fmla="*/ 2 w 180"/>
                  <a:gd name="T11" fmla="*/ 3 h 318"/>
                  <a:gd name="T12" fmla="*/ 0 w 180"/>
                  <a:gd name="T13" fmla="*/ 3 h 318"/>
                  <a:gd name="T14" fmla="*/ 2 w 180"/>
                  <a:gd name="T15" fmla="*/ 2 h 318"/>
                  <a:gd name="T16" fmla="*/ 2 w 180"/>
                  <a:gd name="T17" fmla="*/ 2 h 318"/>
                  <a:gd name="T18" fmla="*/ 2 w 180"/>
                  <a:gd name="T19" fmla="*/ 2 h 318"/>
                  <a:gd name="T20" fmla="*/ 2 w 180"/>
                  <a:gd name="T21" fmla="*/ 1 h 318"/>
                  <a:gd name="T22" fmla="*/ 2 w 180"/>
                  <a:gd name="T23" fmla="*/ 1 h 318"/>
                  <a:gd name="T24" fmla="*/ 2 w 180"/>
                  <a:gd name="T25" fmla="*/ 1 h 318"/>
                  <a:gd name="T26" fmla="*/ 2 w 180"/>
                  <a:gd name="T27" fmla="*/ 1 h 318"/>
                  <a:gd name="T28" fmla="*/ 2 w 180"/>
                  <a:gd name="T29" fmla="*/ 1 h 318"/>
                  <a:gd name="T30" fmla="*/ 2 w 180"/>
                  <a:gd name="T31" fmla="*/ 1 h 318"/>
                  <a:gd name="T32" fmla="*/ 2 w 180"/>
                  <a:gd name="T33" fmla="*/ 1 h 318"/>
                  <a:gd name="T34" fmla="*/ 2 w 180"/>
                  <a:gd name="T35" fmla="*/ 1 h 318"/>
                  <a:gd name="T36" fmla="*/ 2 w 180"/>
                  <a:gd name="T37" fmla="*/ 1 h 318"/>
                  <a:gd name="T38" fmla="*/ 2 w 180"/>
                  <a:gd name="T39" fmla="*/ 1 h 318"/>
                  <a:gd name="T40" fmla="*/ 2 w 180"/>
                  <a:gd name="T41" fmla="*/ 1 h 318"/>
                  <a:gd name="T42" fmla="*/ 2 w 180"/>
                  <a:gd name="T43" fmla="*/ 1 h 318"/>
                  <a:gd name="T44" fmla="*/ 2 w 180"/>
                  <a:gd name="T45" fmla="*/ 1 h 318"/>
                  <a:gd name="T46" fmla="*/ 2 w 180"/>
                  <a:gd name="T47" fmla="*/ 1 h 318"/>
                  <a:gd name="T48" fmla="*/ 2 w 180"/>
                  <a:gd name="T49" fmla="*/ 1 h 318"/>
                  <a:gd name="T50" fmla="*/ 2 w 180"/>
                  <a:gd name="T51" fmla="*/ 1 h 318"/>
                  <a:gd name="T52" fmla="*/ 2 w 180"/>
                  <a:gd name="T53" fmla="*/ 1 h 318"/>
                  <a:gd name="T54" fmla="*/ 4 w 180"/>
                  <a:gd name="T55" fmla="*/ 0 h 318"/>
                  <a:gd name="T56" fmla="*/ 4 w 180"/>
                  <a:gd name="T57" fmla="*/ 2 h 318"/>
                  <a:gd name="T58" fmla="*/ 4 w 180"/>
                  <a:gd name="T59" fmla="*/ 3 h 318"/>
                  <a:gd name="T60" fmla="*/ 4 w 180"/>
                  <a:gd name="T61" fmla="*/ 3 h 31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80"/>
                  <a:gd name="T94" fmla="*/ 0 h 318"/>
                  <a:gd name="T95" fmla="*/ 180 w 180"/>
                  <a:gd name="T96" fmla="*/ 318 h 31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80" h="318">
                    <a:moveTo>
                      <a:pt x="180" y="294"/>
                    </a:moveTo>
                    <a:lnTo>
                      <a:pt x="126" y="300"/>
                    </a:lnTo>
                    <a:lnTo>
                      <a:pt x="120" y="318"/>
                    </a:lnTo>
                    <a:lnTo>
                      <a:pt x="114" y="312"/>
                    </a:lnTo>
                    <a:lnTo>
                      <a:pt x="102" y="288"/>
                    </a:lnTo>
                    <a:lnTo>
                      <a:pt x="102" y="264"/>
                    </a:lnTo>
                    <a:lnTo>
                      <a:pt x="0" y="270"/>
                    </a:lnTo>
                    <a:lnTo>
                      <a:pt x="6" y="228"/>
                    </a:lnTo>
                    <a:lnTo>
                      <a:pt x="30" y="192"/>
                    </a:lnTo>
                    <a:lnTo>
                      <a:pt x="24" y="192"/>
                    </a:lnTo>
                    <a:lnTo>
                      <a:pt x="36" y="180"/>
                    </a:lnTo>
                    <a:lnTo>
                      <a:pt x="24" y="174"/>
                    </a:lnTo>
                    <a:lnTo>
                      <a:pt x="30" y="162"/>
                    </a:lnTo>
                    <a:lnTo>
                      <a:pt x="24" y="168"/>
                    </a:lnTo>
                    <a:lnTo>
                      <a:pt x="24" y="144"/>
                    </a:lnTo>
                    <a:lnTo>
                      <a:pt x="18" y="144"/>
                    </a:lnTo>
                    <a:lnTo>
                      <a:pt x="18" y="138"/>
                    </a:lnTo>
                    <a:lnTo>
                      <a:pt x="24" y="126"/>
                    </a:lnTo>
                    <a:lnTo>
                      <a:pt x="18" y="120"/>
                    </a:lnTo>
                    <a:lnTo>
                      <a:pt x="24" y="114"/>
                    </a:lnTo>
                    <a:lnTo>
                      <a:pt x="12" y="114"/>
                    </a:lnTo>
                    <a:lnTo>
                      <a:pt x="12" y="96"/>
                    </a:lnTo>
                    <a:lnTo>
                      <a:pt x="24" y="96"/>
                    </a:lnTo>
                    <a:lnTo>
                      <a:pt x="18" y="78"/>
                    </a:lnTo>
                    <a:lnTo>
                      <a:pt x="48" y="48"/>
                    </a:lnTo>
                    <a:lnTo>
                      <a:pt x="48" y="24"/>
                    </a:lnTo>
                    <a:lnTo>
                      <a:pt x="60" y="12"/>
                    </a:lnTo>
                    <a:lnTo>
                      <a:pt x="168" y="0"/>
                    </a:lnTo>
                    <a:lnTo>
                      <a:pt x="168" y="204"/>
                    </a:lnTo>
                    <a:lnTo>
                      <a:pt x="180" y="276"/>
                    </a:lnTo>
                    <a:lnTo>
                      <a:pt x="180" y="294"/>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945" name="Freeform 71"/>
              <p:cNvSpPr>
                <a:spLocks noChangeAspect="1"/>
              </p:cNvSpPr>
              <p:nvPr/>
            </p:nvSpPr>
            <p:spPr bwMode="auto">
              <a:xfrm>
                <a:off x="1713" y="1690"/>
                <a:ext cx="138" cy="229"/>
              </a:xfrm>
              <a:custGeom>
                <a:avLst/>
                <a:gdLst>
                  <a:gd name="T0" fmla="*/ 4 w 180"/>
                  <a:gd name="T1" fmla="*/ 3 h 318"/>
                  <a:gd name="T2" fmla="*/ 3 w 180"/>
                  <a:gd name="T3" fmla="*/ 3 h 318"/>
                  <a:gd name="T4" fmla="*/ 3 w 180"/>
                  <a:gd name="T5" fmla="*/ 3 h 318"/>
                  <a:gd name="T6" fmla="*/ 3 w 180"/>
                  <a:gd name="T7" fmla="*/ 3 h 318"/>
                  <a:gd name="T8" fmla="*/ 2 w 180"/>
                  <a:gd name="T9" fmla="*/ 3 h 318"/>
                  <a:gd name="T10" fmla="*/ 2 w 180"/>
                  <a:gd name="T11" fmla="*/ 3 h 318"/>
                  <a:gd name="T12" fmla="*/ 0 w 180"/>
                  <a:gd name="T13" fmla="*/ 3 h 318"/>
                  <a:gd name="T14" fmla="*/ 2 w 180"/>
                  <a:gd name="T15" fmla="*/ 2 h 318"/>
                  <a:gd name="T16" fmla="*/ 2 w 180"/>
                  <a:gd name="T17" fmla="*/ 2 h 318"/>
                  <a:gd name="T18" fmla="*/ 2 w 180"/>
                  <a:gd name="T19" fmla="*/ 2 h 318"/>
                  <a:gd name="T20" fmla="*/ 2 w 180"/>
                  <a:gd name="T21" fmla="*/ 1 h 318"/>
                  <a:gd name="T22" fmla="*/ 2 w 180"/>
                  <a:gd name="T23" fmla="*/ 1 h 318"/>
                  <a:gd name="T24" fmla="*/ 2 w 180"/>
                  <a:gd name="T25" fmla="*/ 1 h 318"/>
                  <a:gd name="T26" fmla="*/ 2 w 180"/>
                  <a:gd name="T27" fmla="*/ 1 h 318"/>
                  <a:gd name="T28" fmla="*/ 2 w 180"/>
                  <a:gd name="T29" fmla="*/ 1 h 318"/>
                  <a:gd name="T30" fmla="*/ 2 w 180"/>
                  <a:gd name="T31" fmla="*/ 1 h 318"/>
                  <a:gd name="T32" fmla="*/ 2 w 180"/>
                  <a:gd name="T33" fmla="*/ 1 h 318"/>
                  <a:gd name="T34" fmla="*/ 2 w 180"/>
                  <a:gd name="T35" fmla="*/ 1 h 318"/>
                  <a:gd name="T36" fmla="*/ 2 w 180"/>
                  <a:gd name="T37" fmla="*/ 1 h 318"/>
                  <a:gd name="T38" fmla="*/ 2 w 180"/>
                  <a:gd name="T39" fmla="*/ 1 h 318"/>
                  <a:gd name="T40" fmla="*/ 2 w 180"/>
                  <a:gd name="T41" fmla="*/ 1 h 318"/>
                  <a:gd name="T42" fmla="*/ 2 w 180"/>
                  <a:gd name="T43" fmla="*/ 1 h 318"/>
                  <a:gd name="T44" fmla="*/ 2 w 180"/>
                  <a:gd name="T45" fmla="*/ 1 h 318"/>
                  <a:gd name="T46" fmla="*/ 2 w 180"/>
                  <a:gd name="T47" fmla="*/ 1 h 318"/>
                  <a:gd name="T48" fmla="*/ 2 w 180"/>
                  <a:gd name="T49" fmla="*/ 1 h 318"/>
                  <a:gd name="T50" fmla="*/ 2 w 180"/>
                  <a:gd name="T51" fmla="*/ 1 h 318"/>
                  <a:gd name="T52" fmla="*/ 2 w 180"/>
                  <a:gd name="T53" fmla="*/ 1 h 318"/>
                  <a:gd name="T54" fmla="*/ 4 w 180"/>
                  <a:gd name="T55" fmla="*/ 0 h 318"/>
                  <a:gd name="T56" fmla="*/ 4 w 180"/>
                  <a:gd name="T57" fmla="*/ 2 h 318"/>
                  <a:gd name="T58" fmla="*/ 4 w 180"/>
                  <a:gd name="T59" fmla="*/ 3 h 318"/>
                  <a:gd name="T60" fmla="*/ 4 w 180"/>
                  <a:gd name="T61" fmla="*/ 3 h 318"/>
                  <a:gd name="T62" fmla="*/ 4 w 180"/>
                  <a:gd name="T63" fmla="*/ 3 h 3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0"/>
                  <a:gd name="T97" fmla="*/ 0 h 318"/>
                  <a:gd name="T98" fmla="*/ 180 w 180"/>
                  <a:gd name="T99" fmla="*/ 318 h 3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0" h="318">
                    <a:moveTo>
                      <a:pt x="180" y="294"/>
                    </a:moveTo>
                    <a:lnTo>
                      <a:pt x="126" y="300"/>
                    </a:lnTo>
                    <a:lnTo>
                      <a:pt x="120" y="318"/>
                    </a:lnTo>
                    <a:lnTo>
                      <a:pt x="114" y="312"/>
                    </a:lnTo>
                    <a:lnTo>
                      <a:pt x="102" y="288"/>
                    </a:lnTo>
                    <a:lnTo>
                      <a:pt x="102" y="264"/>
                    </a:lnTo>
                    <a:lnTo>
                      <a:pt x="0" y="270"/>
                    </a:lnTo>
                    <a:lnTo>
                      <a:pt x="6" y="228"/>
                    </a:lnTo>
                    <a:lnTo>
                      <a:pt x="30" y="192"/>
                    </a:lnTo>
                    <a:lnTo>
                      <a:pt x="24" y="192"/>
                    </a:lnTo>
                    <a:lnTo>
                      <a:pt x="36" y="180"/>
                    </a:lnTo>
                    <a:lnTo>
                      <a:pt x="24" y="174"/>
                    </a:lnTo>
                    <a:lnTo>
                      <a:pt x="30" y="162"/>
                    </a:lnTo>
                    <a:lnTo>
                      <a:pt x="24" y="168"/>
                    </a:lnTo>
                    <a:lnTo>
                      <a:pt x="24" y="144"/>
                    </a:lnTo>
                    <a:lnTo>
                      <a:pt x="18" y="144"/>
                    </a:lnTo>
                    <a:lnTo>
                      <a:pt x="18" y="138"/>
                    </a:lnTo>
                    <a:lnTo>
                      <a:pt x="24" y="126"/>
                    </a:lnTo>
                    <a:lnTo>
                      <a:pt x="18" y="120"/>
                    </a:lnTo>
                    <a:lnTo>
                      <a:pt x="24" y="114"/>
                    </a:lnTo>
                    <a:lnTo>
                      <a:pt x="12" y="114"/>
                    </a:lnTo>
                    <a:lnTo>
                      <a:pt x="12" y="96"/>
                    </a:lnTo>
                    <a:lnTo>
                      <a:pt x="24" y="96"/>
                    </a:lnTo>
                    <a:lnTo>
                      <a:pt x="18" y="78"/>
                    </a:lnTo>
                    <a:lnTo>
                      <a:pt x="48" y="48"/>
                    </a:lnTo>
                    <a:lnTo>
                      <a:pt x="48" y="24"/>
                    </a:lnTo>
                    <a:lnTo>
                      <a:pt x="60" y="12"/>
                    </a:lnTo>
                    <a:lnTo>
                      <a:pt x="168" y="0"/>
                    </a:lnTo>
                    <a:lnTo>
                      <a:pt x="168" y="204"/>
                    </a:lnTo>
                    <a:lnTo>
                      <a:pt x="180" y="276"/>
                    </a:lnTo>
                    <a:lnTo>
                      <a:pt x="180" y="294"/>
                    </a:lnTo>
                    <a:lnTo>
                      <a:pt x="180" y="30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46" name="Freeform 72"/>
              <p:cNvSpPr>
                <a:spLocks noChangeAspect="1"/>
              </p:cNvSpPr>
              <p:nvPr/>
            </p:nvSpPr>
            <p:spPr bwMode="auto">
              <a:xfrm>
                <a:off x="1539" y="1439"/>
                <a:ext cx="257" cy="212"/>
              </a:xfrm>
              <a:custGeom>
                <a:avLst/>
                <a:gdLst>
                  <a:gd name="T0" fmla="*/ 7 w 336"/>
                  <a:gd name="T1" fmla="*/ 3 h 294"/>
                  <a:gd name="T2" fmla="*/ 6 w 336"/>
                  <a:gd name="T3" fmla="*/ 3 h 294"/>
                  <a:gd name="T4" fmla="*/ 6 w 336"/>
                  <a:gd name="T5" fmla="*/ 3 h 294"/>
                  <a:gd name="T6" fmla="*/ 6 w 336"/>
                  <a:gd name="T7" fmla="*/ 3 h 294"/>
                  <a:gd name="T8" fmla="*/ 2 w 336"/>
                  <a:gd name="T9" fmla="*/ 3 h 294"/>
                  <a:gd name="T10" fmla="*/ 2 w 336"/>
                  <a:gd name="T11" fmla="*/ 1 h 294"/>
                  <a:gd name="T12" fmla="*/ 2 w 336"/>
                  <a:gd name="T13" fmla="*/ 1 h 294"/>
                  <a:gd name="T14" fmla="*/ 2 w 336"/>
                  <a:gd name="T15" fmla="*/ 1 h 294"/>
                  <a:gd name="T16" fmla="*/ 2 w 336"/>
                  <a:gd name="T17" fmla="*/ 1 h 294"/>
                  <a:gd name="T18" fmla="*/ 0 w 336"/>
                  <a:gd name="T19" fmla="*/ 1 h 294"/>
                  <a:gd name="T20" fmla="*/ 5 w 336"/>
                  <a:gd name="T21" fmla="*/ 0 h 294"/>
                  <a:gd name="T22" fmla="*/ 5 w 336"/>
                  <a:gd name="T23" fmla="*/ 1 h 294"/>
                  <a:gd name="T24" fmla="*/ 5 w 336"/>
                  <a:gd name="T25" fmla="*/ 1 h 294"/>
                  <a:gd name="T26" fmla="*/ 5 w 336"/>
                  <a:gd name="T27" fmla="*/ 1 h 294"/>
                  <a:gd name="T28" fmla="*/ 5 w 336"/>
                  <a:gd name="T29" fmla="*/ 1 h 294"/>
                  <a:gd name="T30" fmla="*/ 6 w 336"/>
                  <a:gd name="T31" fmla="*/ 1 h 294"/>
                  <a:gd name="T32" fmla="*/ 6 w 336"/>
                  <a:gd name="T33" fmla="*/ 1 h 294"/>
                  <a:gd name="T34" fmla="*/ 6 w 336"/>
                  <a:gd name="T35" fmla="*/ 1 h 294"/>
                  <a:gd name="T36" fmla="*/ 6 w 336"/>
                  <a:gd name="T37" fmla="*/ 1 h 294"/>
                  <a:gd name="T38" fmla="*/ 7 w 336"/>
                  <a:gd name="T39" fmla="*/ 2 h 294"/>
                  <a:gd name="T40" fmla="*/ 7 w 336"/>
                  <a:gd name="T41" fmla="*/ 2 h 294"/>
                  <a:gd name="T42" fmla="*/ 8 w 336"/>
                  <a:gd name="T43" fmla="*/ 2 h 294"/>
                  <a:gd name="T44" fmla="*/ 8 w 336"/>
                  <a:gd name="T45" fmla="*/ 2 h 294"/>
                  <a:gd name="T46" fmla="*/ 8 w 336"/>
                  <a:gd name="T47" fmla="*/ 2 h 294"/>
                  <a:gd name="T48" fmla="*/ 8 w 336"/>
                  <a:gd name="T49" fmla="*/ 3 h 294"/>
                  <a:gd name="T50" fmla="*/ 7 w 336"/>
                  <a:gd name="T51" fmla="*/ 2 h 294"/>
                  <a:gd name="T52" fmla="*/ 7 w 336"/>
                  <a:gd name="T53" fmla="*/ 3 h 294"/>
                  <a:gd name="T54" fmla="*/ 7 w 336"/>
                  <a:gd name="T55" fmla="*/ 3 h 29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36"/>
                  <a:gd name="T85" fmla="*/ 0 h 294"/>
                  <a:gd name="T86" fmla="*/ 336 w 336"/>
                  <a:gd name="T87" fmla="*/ 294 h 29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36" h="294">
                    <a:moveTo>
                      <a:pt x="312" y="294"/>
                    </a:moveTo>
                    <a:lnTo>
                      <a:pt x="276" y="294"/>
                    </a:lnTo>
                    <a:lnTo>
                      <a:pt x="294" y="276"/>
                    </a:lnTo>
                    <a:lnTo>
                      <a:pt x="288" y="264"/>
                    </a:lnTo>
                    <a:lnTo>
                      <a:pt x="60" y="270"/>
                    </a:lnTo>
                    <a:lnTo>
                      <a:pt x="60" y="96"/>
                    </a:lnTo>
                    <a:lnTo>
                      <a:pt x="30" y="72"/>
                    </a:lnTo>
                    <a:lnTo>
                      <a:pt x="42" y="54"/>
                    </a:lnTo>
                    <a:lnTo>
                      <a:pt x="24" y="42"/>
                    </a:lnTo>
                    <a:lnTo>
                      <a:pt x="0" y="6"/>
                    </a:lnTo>
                    <a:lnTo>
                      <a:pt x="198" y="0"/>
                    </a:lnTo>
                    <a:lnTo>
                      <a:pt x="210" y="18"/>
                    </a:lnTo>
                    <a:lnTo>
                      <a:pt x="210" y="48"/>
                    </a:lnTo>
                    <a:lnTo>
                      <a:pt x="222" y="66"/>
                    </a:lnTo>
                    <a:lnTo>
                      <a:pt x="246" y="84"/>
                    </a:lnTo>
                    <a:lnTo>
                      <a:pt x="252" y="108"/>
                    </a:lnTo>
                    <a:lnTo>
                      <a:pt x="264" y="102"/>
                    </a:lnTo>
                    <a:lnTo>
                      <a:pt x="282" y="114"/>
                    </a:lnTo>
                    <a:lnTo>
                      <a:pt x="270" y="150"/>
                    </a:lnTo>
                    <a:lnTo>
                      <a:pt x="318" y="186"/>
                    </a:lnTo>
                    <a:lnTo>
                      <a:pt x="318" y="210"/>
                    </a:lnTo>
                    <a:lnTo>
                      <a:pt x="336" y="228"/>
                    </a:lnTo>
                    <a:lnTo>
                      <a:pt x="336" y="252"/>
                    </a:lnTo>
                    <a:lnTo>
                      <a:pt x="330" y="252"/>
                    </a:lnTo>
                    <a:lnTo>
                      <a:pt x="324" y="258"/>
                    </a:lnTo>
                    <a:lnTo>
                      <a:pt x="318" y="252"/>
                    </a:lnTo>
                    <a:lnTo>
                      <a:pt x="312" y="288"/>
                    </a:lnTo>
                    <a:lnTo>
                      <a:pt x="312" y="294"/>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947" name="Freeform 73"/>
              <p:cNvSpPr>
                <a:spLocks noChangeAspect="1"/>
              </p:cNvSpPr>
              <p:nvPr/>
            </p:nvSpPr>
            <p:spPr bwMode="auto">
              <a:xfrm>
                <a:off x="1539" y="1439"/>
                <a:ext cx="257" cy="216"/>
              </a:xfrm>
              <a:custGeom>
                <a:avLst/>
                <a:gdLst>
                  <a:gd name="T0" fmla="*/ 7 w 336"/>
                  <a:gd name="T1" fmla="*/ 3 h 300"/>
                  <a:gd name="T2" fmla="*/ 6 w 336"/>
                  <a:gd name="T3" fmla="*/ 3 h 300"/>
                  <a:gd name="T4" fmla="*/ 6 w 336"/>
                  <a:gd name="T5" fmla="*/ 3 h 300"/>
                  <a:gd name="T6" fmla="*/ 6 w 336"/>
                  <a:gd name="T7" fmla="*/ 3 h 300"/>
                  <a:gd name="T8" fmla="*/ 2 w 336"/>
                  <a:gd name="T9" fmla="*/ 3 h 300"/>
                  <a:gd name="T10" fmla="*/ 2 w 336"/>
                  <a:gd name="T11" fmla="*/ 1 h 300"/>
                  <a:gd name="T12" fmla="*/ 2 w 336"/>
                  <a:gd name="T13" fmla="*/ 1 h 300"/>
                  <a:gd name="T14" fmla="*/ 2 w 336"/>
                  <a:gd name="T15" fmla="*/ 1 h 300"/>
                  <a:gd name="T16" fmla="*/ 2 w 336"/>
                  <a:gd name="T17" fmla="*/ 1 h 300"/>
                  <a:gd name="T18" fmla="*/ 0 w 336"/>
                  <a:gd name="T19" fmla="*/ 1 h 300"/>
                  <a:gd name="T20" fmla="*/ 5 w 336"/>
                  <a:gd name="T21" fmla="*/ 0 h 300"/>
                  <a:gd name="T22" fmla="*/ 5 w 336"/>
                  <a:gd name="T23" fmla="*/ 1 h 300"/>
                  <a:gd name="T24" fmla="*/ 5 w 336"/>
                  <a:gd name="T25" fmla="*/ 1 h 300"/>
                  <a:gd name="T26" fmla="*/ 5 w 336"/>
                  <a:gd name="T27" fmla="*/ 1 h 300"/>
                  <a:gd name="T28" fmla="*/ 5 w 336"/>
                  <a:gd name="T29" fmla="*/ 1 h 300"/>
                  <a:gd name="T30" fmla="*/ 6 w 336"/>
                  <a:gd name="T31" fmla="*/ 1 h 300"/>
                  <a:gd name="T32" fmla="*/ 6 w 336"/>
                  <a:gd name="T33" fmla="*/ 1 h 300"/>
                  <a:gd name="T34" fmla="*/ 6 w 336"/>
                  <a:gd name="T35" fmla="*/ 1 h 300"/>
                  <a:gd name="T36" fmla="*/ 6 w 336"/>
                  <a:gd name="T37" fmla="*/ 1 h 300"/>
                  <a:gd name="T38" fmla="*/ 7 w 336"/>
                  <a:gd name="T39" fmla="*/ 2 h 300"/>
                  <a:gd name="T40" fmla="*/ 7 w 336"/>
                  <a:gd name="T41" fmla="*/ 2 h 300"/>
                  <a:gd name="T42" fmla="*/ 8 w 336"/>
                  <a:gd name="T43" fmla="*/ 2 h 300"/>
                  <a:gd name="T44" fmla="*/ 8 w 336"/>
                  <a:gd name="T45" fmla="*/ 2 h 300"/>
                  <a:gd name="T46" fmla="*/ 8 w 336"/>
                  <a:gd name="T47" fmla="*/ 2 h 300"/>
                  <a:gd name="T48" fmla="*/ 8 w 336"/>
                  <a:gd name="T49" fmla="*/ 3 h 300"/>
                  <a:gd name="T50" fmla="*/ 7 w 336"/>
                  <a:gd name="T51" fmla="*/ 2 h 300"/>
                  <a:gd name="T52" fmla="*/ 7 w 336"/>
                  <a:gd name="T53" fmla="*/ 3 h 300"/>
                  <a:gd name="T54" fmla="*/ 7 w 336"/>
                  <a:gd name="T55" fmla="*/ 3 h 300"/>
                  <a:gd name="T56" fmla="*/ 7 w 336"/>
                  <a:gd name="T57" fmla="*/ 3 h 3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36"/>
                  <a:gd name="T88" fmla="*/ 0 h 300"/>
                  <a:gd name="T89" fmla="*/ 336 w 336"/>
                  <a:gd name="T90" fmla="*/ 300 h 3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36" h="300">
                    <a:moveTo>
                      <a:pt x="312" y="294"/>
                    </a:moveTo>
                    <a:lnTo>
                      <a:pt x="276" y="294"/>
                    </a:lnTo>
                    <a:lnTo>
                      <a:pt x="294" y="276"/>
                    </a:lnTo>
                    <a:lnTo>
                      <a:pt x="288" y="264"/>
                    </a:lnTo>
                    <a:lnTo>
                      <a:pt x="60" y="270"/>
                    </a:lnTo>
                    <a:lnTo>
                      <a:pt x="60" y="96"/>
                    </a:lnTo>
                    <a:lnTo>
                      <a:pt x="30" y="72"/>
                    </a:lnTo>
                    <a:lnTo>
                      <a:pt x="42" y="54"/>
                    </a:lnTo>
                    <a:lnTo>
                      <a:pt x="24" y="42"/>
                    </a:lnTo>
                    <a:lnTo>
                      <a:pt x="0" y="6"/>
                    </a:lnTo>
                    <a:lnTo>
                      <a:pt x="198" y="0"/>
                    </a:lnTo>
                    <a:lnTo>
                      <a:pt x="210" y="18"/>
                    </a:lnTo>
                    <a:lnTo>
                      <a:pt x="210" y="48"/>
                    </a:lnTo>
                    <a:lnTo>
                      <a:pt x="222" y="66"/>
                    </a:lnTo>
                    <a:lnTo>
                      <a:pt x="246" y="84"/>
                    </a:lnTo>
                    <a:lnTo>
                      <a:pt x="252" y="108"/>
                    </a:lnTo>
                    <a:lnTo>
                      <a:pt x="264" y="102"/>
                    </a:lnTo>
                    <a:lnTo>
                      <a:pt x="282" y="114"/>
                    </a:lnTo>
                    <a:lnTo>
                      <a:pt x="270" y="150"/>
                    </a:lnTo>
                    <a:lnTo>
                      <a:pt x="318" y="186"/>
                    </a:lnTo>
                    <a:lnTo>
                      <a:pt x="318" y="210"/>
                    </a:lnTo>
                    <a:lnTo>
                      <a:pt x="336" y="228"/>
                    </a:lnTo>
                    <a:lnTo>
                      <a:pt x="336" y="252"/>
                    </a:lnTo>
                    <a:lnTo>
                      <a:pt x="330" y="252"/>
                    </a:lnTo>
                    <a:lnTo>
                      <a:pt x="324" y="258"/>
                    </a:lnTo>
                    <a:lnTo>
                      <a:pt x="318" y="252"/>
                    </a:lnTo>
                    <a:lnTo>
                      <a:pt x="312" y="288"/>
                    </a:lnTo>
                    <a:lnTo>
                      <a:pt x="312" y="294"/>
                    </a:lnTo>
                    <a:lnTo>
                      <a:pt x="312" y="30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48" name="Freeform 74"/>
              <p:cNvSpPr>
                <a:spLocks noChangeAspect="1"/>
              </p:cNvSpPr>
              <p:nvPr/>
            </p:nvSpPr>
            <p:spPr bwMode="auto">
              <a:xfrm>
                <a:off x="871" y="993"/>
                <a:ext cx="398" cy="233"/>
              </a:xfrm>
              <a:custGeom>
                <a:avLst/>
                <a:gdLst>
                  <a:gd name="T0" fmla="*/ 11 w 522"/>
                  <a:gd name="T1" fmla="*/ 3 h 324"/>
                  <a:gd name="T2" fmla="*/ 11 w 522"/>
                  <a:gd name="T3" fmla="*/ 3 h 324"/>
                  <a:gd name="T4" fmla="*/ 4 w 522"/>
                  <a:gd name="T5" fmla="*/ 3 h 324"/>
                  <a:gd name="T6" fmla="*/ 4 w 522"/>
                  <a:gd name="T7" fmla="*/ 3 h 324"/>
                  <a:gd name="T8" fmla="*/ 4 w 522"/>
                  <a:gd name="T9" fmla="*/ 3 h 324"/>
                  <a:gd name="T10" fmla="*/ 4 w 522"/>
                  <a:gd name="T11" fmla="*/ 3 h 324"/>
                  <a:gd name="T12" fmla="*/ 3 w 522"/>
                  <a:gd name="T13" fmla="*/ 3 h 324"/>
                  <a:gd name="T14" fmla="*/ 3 w 522"/>
                  <a:gd name="T15" fmla="*/ 3 h 324"/>
                  <a:gd name="T16" fmla="*/ 2 w 522"/>
                  <a:gd name="T17" fmla="*/ 3 h 324"/>
                  <a:gd name="T18" fmla="*/ 2 w 522"/>
                  <a:gd name="T19" fmla="*/ 3 h 324"/>
                  <a:gd name="T20" fmla="*/ 2 w 522"/>
                  <a:gd name="T21" fmla="*/ 3 h 324"/>
                  <a:gd name="T22" fmla="*/ 2 w 522"/>
                  <a:gd name="T23" fmla="*/ 3 h 324"/>
                  <a:gd name="T24" fmla="*/ 2 w 522"/>
                  <a:gd name="T25" fmla="*/ 2 h 324"/>
                  <a:gd name="T26" fmla="*/ 2 w 522"/>
                  <a:gd name="T27" fmla="*/ 2 h 324"/>
                  <a:gd name="T28" fmla="*/ 2 w 522"/>
                  <a:gd name="T29" fmla="*/ 2 h 324"/>
                  <a:gd name="T30" fmla="*/ 2 w 522"/>
                  <a:gd name="T31" fmla="*/ 2 h 324"/>
                  <a:gd name="T32" fmla="*/ 2 w 522"/>
                  <a:gd name="T33" fmla="*/ 1 h 324"/>
                  <a:gd name="T34" fmla="*/ 2 w 522"/>
                  <a:gd name="T35" fmla="*/ 1 h 324"/>
                  <a:gd name="T36" fmla="*/ 2 w 522"/>
                  <a:gd name="T37" fmla="*/ 1 h 324"/>
                  <a:gd name="T38" fmla="*/ 2 w 522"/>
                  <a:gd name="T39" fmla="*/ 1 h 324"/>
                  <a:gd name="T40" fmla="*/ 2 w 522"/>
                  <a:gd name="T41" fmla="*/ 1 h 324"/>
                  <a:gd name="T42" fmla="*/ 0 w 522"/>
                  <a:gd name="T43" fmla="*/ 1 h 324"/>
                  <a:gd name="T44" fmla="*/ 2 w 522"/>
                  <a:gd name="T45" fmla="*/ 0 h 324"/>
                  <a:gd name="T46" fmla="*/ 6 w 522"/>
                  <a:gd name="T47" fmla="*/ 1 h 324"/>
                  <a:gd name="T48" fmla="*/ 11 w 522"/>
                  <a:gd name="T49" fmla="*/ 1 h 324"/>
                  <a:gd name="T50" fmla="*/ 11 w 522"/>
                  <a:gd name="T51" fmla="*/ 2 h 324"/>
                  <a:gd name="T52" fmla="*/ 11 w 522"/>
                  <a:gd name="T53" fmla="*/ 3 h 3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2"/>
                  <a:gd name="T82" fmla="*/ 0 h 324"/>
                  <a:gd name="T83" fmla="*/ 522 w 522"/>
                  <a:gd name="T84" fmla="*/ 324 h 3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2" h="324">
                    <a:moveTo>
                      <a:pt x="504" y="270"/>
                    </a:moveTo>
                    <a:lnTo>
                      <a:pt x="498" y="324"/>
                    </a:lnTo>
                    <a:lnTo>
                      <a:pt x="186" y="288"/>
                    </a:lnTo>
                    <a:lnTo>
                      <a:pt x="180" y="318"/>
                    </a:lnTo>
                    <a:lnTo>
                      <a:pt x="168" y="300"/>
                    </a:lnTo>
                    <a:lnTo>
                      <a:pt x="162" y="312"/>
                    </a:lnTo>
                    <a:lnTo>
                      <a:pt x="126" y="306"/>
                    </a:lnTo>
                    <a:lnTo>
                      <a:pt x="120" y="312"/>
                    </a:lnTo>
                    <a:lnTo>
                      <a:pt x="102" y="306"/>
                    </a:lnTo>
                    <a:lnTo>
                      <a:pt x="96" y="312"/>
                    </a:lnTo>
                    <a:lnTo>
                      <a:pt x="90" y="288"/>
                    </a:lnTo>
                    <a:lnTo>
                      <a:pt x="78" y="276"/>
                    </a:lnTo>
                    <a:lnTo>
                      <a:pt x="66" y="228"/>
                    </a:lnTo>
                    <a:lnTo>
                      <a:pt x="60" y="222"/>
                    </a:lnTo>
                    <a:lnTo>
                      <a:pt x="42" y="234"/>
                    </a:lnTo>
                    <a:lnTo>
                      <a:pt x="36" y="222"/>
                    </a:lnTo>
                    <a:lnTo>
                      <a:pt x="60" y="162"/>
                    </a:lnTo>
                    <a:lnTo>
                      <a:pt x="36" y="150"/>
                    </a:lnTo>
                    <a:lnTo>
                      <a:pt x="24" y="114"/>
                    </a:lnTo>
                    <a:lnTo>
                      <a:pt x="6" y="96"/>
                    </a:lnTo>
                    <a:lnTo>
                      <a:pt x="12" y="90"/>
                    </a:lnTo>
                    <a:lnTo>
                      <a:pt x="0" y="60"/>
                    </a:lnTo>
                    <a:lnTo>
                      <a:pt x="12" y="0"/>
                    </a:lnTo>
                    <a:lnTo>
                      <a:pt x="282" y="48"/>
                    </a:lnTo>
                    <a:lnTo>
                      <a:pt x="522" y="72"/>
                    </a:lnTo>
                    <a:lnTo>
                      <a:pt x="510" y="246"/>
                    </a:lnTo>
                    <a:lnTo>
                      <a:pt x="504" y="270"/>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949" name="Freeform 75"/>
              <p:cNvSpPr>
                <a:spLocks noChangeAspect="1"/>
              </p:cNvSpPr>
              <p:nvPr/>
            </p:nvSpPr>
            <p:spPr bwMode="auto">
              <a:xfrm>
                <a:off x="871" y="993"/>
                <a:ext cx="398" cy="233"/>
              </a:xfrm>
              <a:custGeom>
                <a:avLst/>
                <a:gdLst>
                  <a:gd name="T0" fmla="*/ 11 w 522"/>
                  <a:gd name="T1" fmla="*/ 3 h 324"/>
                  <a:gd name="T2" fmla="*/ 11 w 522"/>
                  <a:gd name="T3" fmla="*/ 3 h 324"/>
                  <a:gd name="T4" fmla="*/ 4 w 522"/>
                  <a:gd name="T5" fmla="*/ 3 h 324"/>
                  <a:gd name="T6" fmla="*/ 4 w 522"/>
                  <a:gd name="T7" fmla="*/ 3 h 324"/>
                  <a:gd name="T8" fmla="*/ 4 w 522"/>
                  <a:gd name="T9" fmla="*/ 3 h 324"/>
                  <a:gd name="T10" fmla="*/ 4 w 522"/>
                  <a:gd name="T11" fmla="*/ 3 h 324"/>
                  <a:gd name="T12" fmla="*/ 3 w 522"/>
                  <a:gd name="T13" fmla="*/ 3 h 324"/>
                  <a:gd name="T14" fmla="*/ 3 w 522"/>
                  <a:gd name="T15" fmla="*/ 3 h 324"/>
                  <a:gd name="T16" fmla="*/ 2 w 522"/>
                  <a:gd name="T17" fmla="*/ 3 h 324"/>
                  <a:gd name="T18" fmla="*/ 2 w 522"/>
                  <a:gd name="T19" fmla="*/ 3 h 324"/>
                  <a:gd name="T20" fmla="*/ 2 w 522"/>
                  <a:gd name="T21" fmla="*/ 3 h 324"/>
                  <a:gd name="T22" fmla="*/ 2 w 522"/>
                  <a:gd name="T23" fmla="*/ 3 h 324"/>
                  <a:gd name="T24" fmla="*/ 2 w 522"/>
                  <a:gd name="T25" fmla="*/ 2 h 324"/>
                  <a:gd name="T26" fmla="*/ 2 w 522"/>
                  <a:gd name="T27" fmla="*/ 2 h 324"/>
                  <a:gd name="T28" fmla="*/ 2 w 522"/>
                  <a:gd name="T29" fmla="*/ 2 h 324"/>
                  <a:gd name="T30" fmla="*/ 2 w 522"/>
                  <a:gd name="T31" fmla="*/ 2 h 324"/>
                  <a:gd name="T32" fmla="*/ 2 w 522"/>
                  <a:gd name="T33" fmla="*/ 1 h 324"/>
                  <a:gd name="T34" fmla="*/ 2 w 522"/>
                  <a:gd name="T35" fmla="*/ 1 h 324"/>
                  <a:gd name="T36" fmla="*/ 2 w 522"/>
                  <a:gd name="T37" fmla="*/ 1 h 324"/>
                  <a:gd name="T38" fmla="*/ 2 w 522"/>
                  <a:gd name="T39" fmla="*/ 1 h 324"/>
                  <a:gd name="T40" fmla="*/ 2 w 522"/>
                  <a:gd name="T41" fmla="*/ 1 h 324"/>
                  <a:gd name="T42" fmla="*/ 0 w 522"/>
                  <a:gd name="T43" fmla="*/ 1 h 324"/>
                  <a:gd name="T44" fmla="*/ 2 w 522"/>
                  <a:gd name="T45" fmla="*/ 0 h 324"/>
                  <a:gd name="T46" fmla="*/ 6 w 522"/>
                  <a:gd name="T47" fmla="*/ 1 h 324"/>
                  <a:gd name="T48" fmla="*/ 11 w 522"/>
                  <a:gd name="T49" fmla="*/ 1 h 324"/>
                  <a:gd name="T50" fmla="*/ 11 w 522"/>
                  <a:gd name="T51" fmla="*/ 2 h 324"/>
                  <a:gd name="T52" fmla="*/ 11 w 522"/>
                  <a:gd name="T53" fmla="*/ 3 h 324"/>
                  <a:gd name="T54" fmla="*/ 11 w 522"/>
                  <a:gd name="T55" fmla="*/ 3 h 32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22"/>
                  <a:gd name="T85" fmla="*/ 0 h 324"/>
                  <a:gd name="T86" fmla="*/ 522 w 522"/>
                  <a:gd name="T87" fmla="*/ 324 h 32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22" h="324">
                    <a:moveTo>
                      <a:pt x="504" y="270"/>
                    </a:moveTo>
                    <a:lnTo>
                      <a:pt x="498" y="324"/>
                    </a:lnTo>
                    <a:lnTo>
                      <a:pt x="186" y="288"/>
                    </a:lnTo>
                    <a:lnTo>
                      <a:pt x="180" y="318"/>
                    </a:lnTo>
                    <a:lnTo>
                      <a:pt x="168" y="300"/>
                    </a:lnTo>
                    <a:lnTo>
                      <a:pt x="162" y="312"/>
                    </a:lnTo>
                    <a:lnTo>
                      <a:pt x="126" y="306"/>
                    </a:lnTo>
                    <a:lnTo>
                      <a:pt x="120" y="312"/>
                    </a:lnTo>
                    <a:lnTo>
                      <a:pt x="102" y="306"/>
                    </a:lnTo>
                    <a:lnTo>
                      <a:pt x="96" y="312"/>
                    </a:lnTo>
                    <a:lnTo>
                      <a:pt x="90" y="288"/>
                    </a:lnTo>
                    <a:lnTo>
                      <a:pt x="78" y="276"/>
                    </a:lnTo>
                    <a:lnTo>
                      <a:pt x="66" y="228"/>
                    </a:lnTo>
                    <a:lnTo>
                      <a:pt x="60" y="222"/>
                    </a:lnTo>
                    <a:lnTo>
                      <a:pt x="42" y="234"/>
                    </a:lnTo>
                    <a:lnTo>
                      <a:pt x="36" y="222"/>
                    </a:lnTo>
                    <a:lnTo>
                      <a:pt x="60" y="162"/>
                    </a:lnTo>
                    <a:lnTo>
                      <a:pt x="36" y="150"/>
                    </a:lnTo>
                    <a:lnTo>
                      <a:pt x="24" y="114"/>
                    </a:lnTo>
                    <a:lnTo>
                      <a:pt x="6" y="96"/>
                    </a:lnTo>
                    <a:lnTo>
                      <a:pt x="12" y="90"/>
                    </a:lnTo>
                    <a:lnTo>
                      <a:pt x="0" y="60"/>
                    </a:lnTo>
                    <a:lnTo>
                      <a:pt x="12" y="0"/>
                    </a:lnTo>
                    <a:lnTo>
                      <a:pt x="282" y="48"/>
                    </a:lnTo>
                    <a:lnTo>
                      <a:pt x="522" y="72"/>
                    </a:lnTo>
                    <a:lnTo>
                      <a:pt x="510" y="246"/>
                    </a:lnTo>
                    <a:lnTo>
                      <a:pt x="504" y="270"/>
                    </a:lnTo>
                    <a:lnTo>
                      <a:pt x="504" y="27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50" name="Freeform 76"/>
              <p:cNvSpPr>
                <a:spLocks noChangeAspect="1"/>
              </p:cNvSpPr>
              <p:nvPr/>
            </p:nvSpPr>
            <p:spPr bwMode="auto">
              <a:xfrm>
                <a:off x="1237" y="1322"/>
                <a:ext cx="321" cy="147"/>
              </a:xfrm>
              <a:custGeom>
                <a:avLst/>
                <a:gdLst>
                  <a:gd name="T0" fmla="*/ 8 w 420"/>
                  <a:gd name="T1" fmla="*/ 1 h 204"/>
                  <a:gd name="T2" fmla="*/ 9 w 420"/>
                  <a:gd name="T3" fmla="*/ 1 h 204"/>
                  <a:gd name="T4" fmla="*/ 9 w 420"/>
                  <a:gd name="T5" fmla="*/ 1 h 204"/>
                  <a:gd name="T6" fmla="*/ 9 w 420"/>
                  <a:gd name="T7" fmla="*/ 2 h 204"/>
                  <a:gd name="T8" fmla="*/ 9 w 420"/>
                  <a:gd name="T9" fmla="*/ 2 h 204"/>
                  <a:gd name="T10" fmla="*/ 2 w 420"/>
                  <a:gd name="T11" fmla="*/ 2 h 204"/>
                  <a:gd name="T12" fmla="*/ 2 w 420"/>
                  <a:gd name="T13" fmla="*/ 1 h 204"/>
                  <a:gd name="T14" fmla="*/ 2 w 420"/>
                  <a:gd name="T15" fmla="*/ 1 h 204"/>
                  <a:gd name="T16" fmla="*/ 0 w 420"/>
                  <a:gd name="T17" fmla="*/ 1 h 204"/>
                  <a:gd name="T18" fmla="*/ 2 w 420"/>
                  <a:gd name="T19" fmla="*/ 0 h 204"/>
                  <a:gd name="T20" fmla="*/ 6 w 420"/>
                  <a:gd name="T21" fmla="*/ 1 h 204"/>
                  <a:gd name="T22" fmla="*/ 6 w 420"/>
                  <a:gd name="T23" fmla="*/ 1 h 204"/>
                  <a:gd name="T24" fmla="*/ 8 w 420"/>
                  <a:gd name="T25" fmla="*/ 1 h 204"/>
                  <a:gd name="T26" fmla="*/ 8 w 420"/>
                  <a:gd name="T27" fmla="*/ 1 h 204"/>
                  <a:gd name="T28" fmla="*/ 8 w 420"/>
                  <a:gd name="T29" fmla="*/ 1 h 2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0"/>
                  <a:gd name="T46" fmla="*/ 0 h 204"/>
                  <a:gd name="T47" fmla="*/ 420 w 420"/>
                  <a:gd name="T48" fmla="*/ 204 h 2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0" h="204">
                    <a:moveTo>
                      <a:pt x="366" y="48"/>
                    </a:moveTo>
                    <a:lnTo>
                      <a:pt x="390" y="126"/>
                    </a:lnTo>
                    <a:lnTo>
                      <a:pt x="396" y="168"/>
                    </a:lnTo>
                    <a:lnTo>
                      <a:pt x="420" y="204"/>
                    </a:lnTo>
                    <a:lnTo>
                      <a:pt x="414" y="204"/>
                    </a:lnTo>
                    <a:lnTo>
                      <a:pt x="90" y="198"/>
                    </a:lnTo>
                    <a:lnTo>
                      <a:pt x="90" y="174"/>
                    </a:lnTo>
                    <a:lnTo>
                      <a:pt x="96" y="132"/>
                    </a:lnTo>
                    <a:lnTo>
                      <a:pt x="0" y="126"/>
                    </a:lnTo>
                    <a:lnTo>
                      <a:pt x="6" y="0"/>
                    </a:lnTo>
                    <a:lnTo>
                      <a:pt x="270" y="12"/>
                    </a:lnTo>
                    <a:lnTo>
                      <a:pt x="294" y="30"/>
                    </a:lnTo>
                    <a:lnTo>
                      <a:pt x="330" y="24"/>
                    </a:lnTo>
                    <a:lnTo>
                      <a:pt x="360" y="48"/>
                    </a:lnTo>
                    <a:lnTo>
                      <a:pt x="366" y="48"/>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951" name="Freeform 77"/>
              <p:cNvSpPr>
                <a:spLocks noChangeAspect="1"/>
              </p:cNvSpPr>
              <p:nvPr/>
            </p:nvSpPr>
            <p:spPr bwMode="auto">
              <a:xfrm>
                <a:off x="1237" y="1322"/>
                <a:ext cx="321" cy="147"/>
              </a:xfrm>
              <a:custGeom>
                <a:avLst/>
                <a:gdLst>
                  <a:gd name="T0" fmla="*/ 8 w 420"/>
                  <a:gd name="T1" fmla="*/ 1 h 204"/>
                  <a:gd name="T2" fmla="*/ 9 w 420"/>
                  <a:gd name="T3" fmla="*/ 1 h 204"/>
                  <a:gd name="T4" fmla="*/ 9 w 420"/>
                  <a:gd name="T5" fmla="*/ 1 h 204"/>
                  <a:gd name="T6" fmla="*/ 9 w 420"/>
                  <a:gd name="T7" fmla="*/ 2 h 204"/>
                  <a:gd name="T8" fmla="*/ 9 w 420"/>
                  <a:gd name="T9" fmla="*/ 2 h 204"/>
                  <a:gd name="T10" fmla="*/ 2 w 420"/>
                  <a:gd name="T11" fmla="*/ 2 h 204"/>
                  <a:gd name="T12" fmla="*/ 2 w 420"/>
                  <a:gd name="T13" fmla="*/ 1 h 204"/>
                  <a:gd name="T14" fmla="*/ 2 w 420"/>
                  <a:gd name="T15" fmla="*/ 1 h 204"/>
                  <a:gd name="T16" fmla="*/ 0 w 420"/>
                  <a:gd name="T17" fmla="*/ 1 h 204"/>
                  <a:gd name="T18" fmla="*/ 2 w 420"/>
                  <a:gd name="T19" fmla="*/ 0 h 204"/>
                  <a:gd name="T20" fmla="*/ 6 w 420"/>
                  <a:gd name="T21" fmla="*/ 1 h 204"/>
                  <a:gd name="T22" fmla="*/ 6 w 420"/>
                  <a:gd name="T23" fmla="*/ 1 h 204"/>
                  <a:gd name="T24" fmla="*/ 8 w 420"/>
                  <a:gd name="T25" fmla="*/ 1 h 204"/>
                  <a:gd name="T26" fmla="*/ 8 w 420"/>
                  <a:gd name="T27" fmla="*/ 1 h 204"/>
                  <a:gd name="T28" fmla="*/ 8 w 420"/>
                  <a:gd name="T29" fmla="*/ 1 h 204"/>
                  <a:gd name="T30" fmla="*/ 8 w 420"/>
                  <a:gd name="T31" fmla="*/ 1 h 2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0"/>
                  <a:gd name="T49" fmla="*/ 0 h 204"/>
                  <a:gd name="T50" fmla="*/ 420 w 420"/>
                  <a:gd name="T51" fmla="*/ 204 h 20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0" h="204">
                    <a:moveTo>
                      <a:pt x="366" y="48"/>
                    </a:moveTo>
                    <a:lnTo>
                      <a:pt x="390" y="126"/>
                    </a:lnTo>
                    <a:lnTo>
                      <a:pt x="396" y="168"/>
                    </a:lnTo>
                    <a:lnTo>
                      <a:pt x="420" y="204"/>
                    </a:lnTo>
                    <a:lnTo>
                      <a:pt x="414" y="204"/>
                    </a:lnTo>
                    <a:lnTo>
                      <a:pt x="90" y="198"/>
                    </a:lnTo>
                    <a:lnTo>
                      <a:pt x="90" y="174"/>
                    </a:lnTo>
                    <a:lnTo>
                      <a:pt x="96" y="132"/>
                    </a:lnTo>
                    <a:lnTo>
                      <a:pt x="0" y="126"/>
                    </a:lnTo>
                    <a:lnTo>
                      <a:pt x="6" y="0"/>
                    </a:lnTo>
                    <a:lnTo>
                      <a:pt x="270" y="12"/>
                    </a:lnTo>
                    <a:lnTo>
                      <a:pt x="294" y="30"/>
                    </a:lnTo>
                    <a:lnTo>
                      <a:pt x="330" y="24"/>
                    </a:lnTo>
                    <a:lnTo>
                      <a:pt x="360" y="48"/>
                    </a:lnTo>
                    <a:lnTo>
                      <a:pt x="366" y="48"/>
                    </a:lnTo>
                    <a:lnTo>
                      <a:pt x="366"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52" name="Freeform 78"/>
              <p:cNvSpPr>
                <a:spLocks noChangeAspect="1"/>
              </p:cNvSpPr>
              <p:nvPr/>
            </p:nvSpPr>
            <p:spPr bwMode="auto">
              <a:xfrm>
                <a:off x="633" y="1274"/>
                <a:ext cx="247" cy="359"/>
              </a:xfrm>
              <a:custGeom>
                <a:avLst/>
                <a:gdLst>
                  <a:gd name="T0" fmla="*/ 5 w 324"/>
                  <a:gd name="T1" fmla="*/ 5 h 498"/>
                  <a:gd name="T2" fmla="*/ 0 w 324"/>
                  <a:gd name="T3" fmla="*/ 2 h 498"/>
                  <a:gd name="T4" fmla="*/ 2 w 324"/>
                  <a:gd name="T5" fmla="*/ 0 h 498"/>
                  <a:gd name="T6" fmla="*/ 2 w 324"/>
                  <a:gd name="T7" fmla="*/ 1 h 498"/>
                  <a:gd name="T8" fmla="*/ 4 w 324"/>
                  <a:gd name="T9" fmla="*/ 1 h 498"/>
                  <a:gd name="T10" fmla="*/ 7 w 324"/>
                  <a:gd name="T11" fmla="*/ 1 h 498"/>
                  <a:gd name="T12" fmla="*/ 6 w 324"/>
                  <a:gd name="T13" fmla="*/ 4 h 498"/>
                  <a:gd name="T14" fmla="*/ 5 w 324"/>
                  <a:gd name="T15" fmla="*/ 4 h 498"/>
                  <a:gd name="T16" fmla="*/ 5 w 324"/>
                  <a:gd name="T17" fmla="*/ 4 h 498"/>
                  <a:gd name="T18" fmla="*/ 5 w 324"/>
                  <a:gd name="T19" fmla="*/ 4 h 498"/>
                  <a:gd name="T20" fmla="*/ 5 w 324"/>
                  <a:gd name="T21" fmla="*/ 5 h 498"/>
                  <a:gd name="T22" fmla="*/ 5 w 324"/>
                  <a:gd name="T23" fmla="*/ 5 h 4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4"/>
                  <a:gd name="T37" fmla="*/ 0 h 498"/>
                  <a:gd name="T38" fmla="*/ 324 w 324"/>
                  <a:gd name="T39" fmla="*/ 498 h 4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4" h="498">
                    <a:moveTo>
                      <a:pt x="210" y="498"/>
                    </a:moveTo>
                    <a:lnTo>
                      <a:pt x="0" y="186"/>
                    </a:lnTo>
                    <a:lnTo>
                      <a:pt x="48" y="0"/>
                    </a:lnTo>
                    <a:lnTo>
                      <a:pt x="78" y="6"/>
                    </a:lnTo>
                    <a:lnTo>
                      <a:pt x="186" y="36"/>
                    </a:lnTo>
                    <a:lnTo>
                      <a:pt x="324" y="60"/>
                    </a:lnTo>
                    <a:lnTo>
                      <a:pt x="264" y="378"/>
                    </a:lnTo>
                    <a:lnTo>
                      <a:pt x="246" y="438"/>
                    </a:lnTo>
                    <a:lnTo>
                      <a:pt x="228" y="426"/>
                    </a:lnTo>
                    <a:lnTo>
                      <a:pt x="216" y="432"/>
                    </a:lnTo>
                    <a:lnTo>
                      <a:pt x="210" y="492"/>
                    </a:lnTo>
                    <a:lnTo>
                      <a:pt x="210" y="498"/>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953" name="Freeform 79"/>
              <p:cNvSpPr>
                <a:spLocks noChangeAspect="1"/>
              </p:cNvSpPr>
              <p:nvPr/>
            </p:nvSpPr>
            <p:spPr bwMode="auto">
              <a:xfrm>
                <a:off x="633" y="1274"/>
                <a:ext cx="247" cy="364"/>
              </a:xfrm>
              <a:custGeom>
                <a:avLst/>
                <a:gdLst>
                  <a:gd name="T0" fmla="*/ 5 w 324"/>
                  <a:gd name="T1" fmla="*/ 5 h 504"/>
                  <a:gd name="T2" fmla="*/ 0 w 324"/>
                  <a:gd name="T3" fmla="*/ 2 h 504"/>
                  <a:gd name="T4" fmla="*/ 2 w 324"/>
                  <a:gd name="T5" fmla="*/ 0 h 504"/>
                  <a:gd name="T6" fmla="*/ 2 w 324"/>
                  <a:gd name="T7" fmla="*/ 1 h 504"/>
                  <a:gd name="T8" fmla="*/ 4 w 324"/>
                  <a:gd name="T9" fmla="*/ 1 h 504"/>
                  <a:gd name="T10" fmla="*/ 7 w 324"/>
                  <a:gd name="T11" fmla="*/ 1 h 504"/>
                  <a:gd name="T12" fmla="*/ 6 w 324"/>
                  <a:gd name="T13" fmla="*/ 4 h 504"/>
                  <a:gd name="T14" fmla="*/ 5 w 324"/>
                  <a:gd name="T15" fmla="*/ 5 h 504"/>
                  <a:gd name="T16" fmla="*/ 5 w 324"/>
                  <a:gd name="T17" fmla="*/ 5 h 504"/>
                  <a:gd name="T18" fmla="*/ 5 w 324"/>
                  <a:gd name="T19" fmla="*/ 5 h 504"/>
                  <a:gd name="T20" fmla="*/ 5 w 324"/>
                  <a:gd name="T21" fmla="*/ 5 h 504"/>
                  <a:gd name="T22" fmla="*/ 5 w 324"/>
                  <a:gd name="T23" fmla="*/ 5 h 504"/>
                  <a:gd name="T24" fmla="*/ 5 w 324"/>
                  <a:gd name="T25" fmla="*/ 5 h 5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4"/>
                  <a:gd name="T40" fmla="*/ 0 h 504"/>
                  <a:gd name="T41" fmla="*/ 324 w 324"/>
                  <a:gd name="T42" fmla="*/ 504 h 50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4" h="504">
                    <a:moveTo>
                      <a:pt x="210" y="498"/>
                    </a:moveTo>
                    <a:lnTo>
                      <a:pt x="0" y="186"/>
                    </a:lnTo>
                    <a:lnTo>
                      <a:pt x="48" y="0"/>
                    </a:lnTo>
                    <a:lnTo>
                      <a:pt x="78" y="6"/>
                    </a:lnTo>
                    <a:lnTo>
                      <a:pt x="186" y="36"/>
                    </a:lnTo>
                    <a:lnTo>
                      <a:pt x="324" y="60"/>
                    </a:lnTo>
                    <a:lnTo>
                      <a:pt x="264" y="378"/>
                    </a:lnTo>
                    <a:lnTo>
                      <a:pt x="246" y="438"/>
                    </a:lnTo>
                    <a:lnTo>
                      <a:pt x="228" y="426"/>
                    </a:lnTo>
                    <a:lnTo>
                      <a:pt x="216" y="432"/>
                    </a:lnTo>
                    <a:lnTo>
                      <a:pt x="210" y="492"/>
                    </a:lnTo>
                    <a:lnTo>
                      <a:pt x="210" y="498"/>
                    </a:lnTo>
                    <a:lnTo>
                      <a:pt x="210" y="50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54" name="Freeform 80"/>
              <p:cNvSpPr>
                <a:spLocks noChangeAspect="1"/>
              </p:cNvSpPr>
              <p:nvPr/>
            </p:nvSpPr>
            <p:spPr bwMode="auto">
              <a:xfrm>
                <a:off x="2359" y="1123"/>
                <a:ext cx="64" cy="125"/>
              </a:xfrm>
              <a:custGeom>
                <a:avLst/>
                <a:gdLst>
                  <a:gd name="T0" fmla="*/ 2 w 84"/>
                  <a:gd name="T1" fmla="*/ 1 h 174"/>
                  <a:gd name="T2" fmla="*/ 2 w 84"/>
                  <a:gd name="T3" fmla="*/ 1 h 174"/>
                  <a:gd name="T4" fmla="*/ 2 w 84"/>
                  <a:gd name="T5" fmla="*/ 1 h 174"/>
                  <a:gd name="T6" fmla="*/ 2 w 84"/>
                  <a:gd name="T7" fmla="*/ 1 h 174"/>
                  <a:gd name="T8" fmla="*/ 0 w 84"/>
                  <a:gd name="T9" fmla="*/ 1 h 174"/>
                  <a:gd name="T10" fmla="*/ 2 w 84"/>
                  <a:gd name="T11" fmla="*/ 1 h 174"/>
                  <a:gd name="T12" fmla="*/ 2 w 84"/>
                  <a:gd name="T13" fmla="*/ 1 h 174"/>
                  <a:gd name="T14" fmla="*/ 2 w 84"/>
                  <a:gd name="T15" fmla="*/ 1 h 174"/>
                  <a:gd name="T16" fmla="*/ 2 w 84"/>
                  <a:gd name="T17" fmla="*/ 0 h 174"/>
                  <a:gd name="T18" fmla="*/ 2 w 84"/>
                  <a:gd name="T19" fmla="*/ 1 h 174"/>
                  <a:gd name="T20" fmla="*/ 2 w 84"/>
                  <a:gd name="T21" fmla="*/ 1 h 174"/>
                  <a:gd name="T22" fmla="*/ 2 w 84"/>
                  <a:gd name="T23" fmla="*/ 1 h 1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174"/>
                  <a:gd name="T38" fmla="*/ 84 w 84"/>
                  <a:gd name="T39" fmla="*/ 174 h 1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174">
                    <a:moveTo>
                      <a:pt x="84" y="132"/>
                    </a:moveTo>
                    <a:lnTo>
                      <a:pt x="78" y="144"/>
                    </a:lnTo>
                    <a:lnTo>
                      <a:pt x="60" y="162"/>
                    </a:lnTo>
                    <a:lnTo>
                      <a:pt x="6" y="174"/>
                    </a:lnTo>
                    <a:lnTo>
                      <a:pt x="0" y="120"/>
                    </a:lnTo>
                    <a:lnTo>
                      <a:pt x="6" y="72"/>
                    </a:lnTo>
                    <a:lnTo>
                      <a:pt x="18" y="54"/>
                    </a:lnTo>
                    <a:lnTo>
                      <a:pt x="18" y="6"/>
                    </a:lnTo>
                    <a:lnTo>
                      <a:pt x="30" y="0"/>
                    </a:lnTo>
                    <a:lnTo>
                      <a:pt x="66" y="114"/>
                    </a:lnTo>
                    <a:lnTo>
                      <a:pt x="78" y="132"/>
                    </a:lnTo>
                    <a:lnTo>
                      <a:pt x="84" y="132"/>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955" name="Freeform 81"/>
              <p:cNvSpPr>
                <a:spLocks noChangeAspect="1"/>
              </p:cNvSpPr>
              <p:nvPr/>
            </p:nvSpPr>
            <p:spPr bwMode="auto">
              <a:xfrm>
                <a:off x="2359" y="1123"/>
                <a:ext cx="64" cy="125"/>
              </a:xfrm>
              <a:custGeom>
                <a:avLst/>
                <a:gdLst>
                  <a:gd name="T0" fmla="*/ 2 w 84"/>
                  <a:gd name="T1" fmla="*/ 1 h 174"/>
                  <a:gd name="T2" fmla="*/ 2 w 84"/>
                  <a:gd name="T3" fmla="*/ 1 h 174"/>
                  <a:gd name="T4" fmla="*/ 2 w 84"/>
                  <a:gd name="T5" fmla="*/ 1 h 174"/>
                  <a:gd name="T6" fmla="*/ 2 w 84"/>
                  <a:gd name="T7" fmla="*/ 1 h 174"/>
                  <a:gd name="T8" fmla="*/ 0 w 84"/>
                  <a:gd name="T9" fmla="*/ 1 h 174"/>
                  <a:gd name="T10" fmla="*/ 2 w 84"/>
                  <a:gd name="T11" fmla="*/ 1 h 174"/>
                  <a:gd name="T12" fmla="*/ 2 w 84"/>
                  <a:gd name="T13" fmla="*/ 1 h 174"/>
                  <a:gd name="T14" fmla="*/ 2 w 84"/>
                  <a:gd name="T15" fmla="*/ 1 h 174"/>
                  <a:gd name="T16" fmla="*/ 2 w 84"/>
                  <a:gd name="T17" fmla="*/ 0 h 174"/>
                  <a:gd name="T18" fmla="*/ 2 w 84"/>
                  <a:gd name="T19" fmla="*/ 1 h 174"/>
                  <a:gd name="T20" fmla="*/ 2 w 84"/>
                  <a:gd name="T21" fmla="*/ 1 h 174"/>
                  <a:gd name="T22" fmla="*/ 2 w 84"/>
                  <a:gd name="T23" fmla="*/ 1 h 174"/>
                  <a:gd name="T24" fmla="*/ 2 w 84"/>
                  <a:gd name="T25" fmla="*/ 1 h 1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4"/>
                  <a:gd name="T40" fmla="*/ 0 h 174"/>
                  <a:gd name="T41" fmla="*/ 84 w 84"/>
                  <a:gd name="T42" fmla="*/ 174 h 1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4" h="174">
                    <a:moveTo>
                      <a:pt x="84" y="132"/>
                    </a:moveTo>
                    <a:lnTo>
                      <a:pt x="78" y="144"/>
                    </a:lnTo>
                    <a:lnTo>
                      <a:pt x="60" y="162"/>
                    </a:lnTo>
                    <a:lnTo>
                      <a:pt x="6" y="174"/>
                    </a:lnTo>
                    <a:lnTo>
                      <a:pt x="0" y="120"/>
                    </a:lnTo>
                    <a:lnTo>
                      <a:pt x="6" y="72"/>
                    </a:lnTo>
                    <a:lnTo>
                      <a:pt x="18" y="54"/>
                    </a:lnTo>
                    <a:lnTo>
                      <a:pt x="18" y="6"/>
                    </a:lnTo>
                    <a:lnTo>
                      <a:pt x="30" y="0"/>
                    </a:lnTo>
                    <a:lnTo>
                      <a:pt x="66" y="114"/>
                    </a:lnTo>
                    <a:lnTo>
                      <a:pt x="78" y="132"/>
                    </a:lnTo>
                    <a:lnTo>
                      <a:pt x="84" y="132"/>
                    </a:lnTo>
                    <a:lnTo>
                      <a:pt x="84" y="13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56" name="Freeform 82"/>
              <p:cNvSpPr>
                <a:spLocks noChangeAspect="1"/>
              </p:cNvSpPr>
              <p:nvPr/>
            </p:nvSpPr>
            <p:spPr bwMode="auto">
              <a:xfrm>
                <a:off x="2290" y="1326"/>
                <a:ext cx="50" cy="113"/>
              </a:xfrm>
              <a:custGeom>
                <a:avLst/>
                <a:gdLst>
                  <a:gd name="T0" fmla="*/ 2 w 66"/>
                  <a:gd name="T1" fmla="*/ 1 h 156"/>
                  <a:gd name="T2" fmla="*/ 2 w 66"/>
                  <a:gd name="T3" fmla="*/ 1 h 156"/>
                  <a:gd name="T4" fmla="*/ 2 w 66"/>
                  <a:gd name="T5" fmla="*/ 1 h 156"/>
                  <a:gd name="T6" fmla="*/ 2 w 66"/>
                  <a:gd name="T7" fmla="*/ 1 h 156"/>
                  <a:gd name="T8" fmla="*/ 2 w 66"/>
                  <a:gd name="T9" fmla="*/ 2 h 156"/>
                  <a:gd name="T10" fmla="*/ 2 w 66"/>
                  <a:gd name="T11" fmla="*/ 2 h 156"/>
                  <a:gd name="T12" fmla="*/ 2 w 66"/>
                  <a:gd name="T13" fmla="*/ 1 h 156"/>
                  <a:gd name="T14" fmla="*/ 2 w 66"/>
                  <a:gd name="T15" fmla="*/ 1 h 156"/>
                  <a:gd name="T16" fmla="*/ 0 w 66"/>
                  <a:gd name="T17" fmla="*/ 1 h 156"/>
                  <a:gd name="T18" fmla="*/ 2 w 66"/>
                  <a:gd name="T19" fmla="*/ 1 h 156"/>
                  <a:gd name="T20" fmla="*/ 2 w 66"/>
                  <a:gd name="T21" fmla="*/ 1 h 156"/>
                  <a:gd name="T22" fmla="*/ 2 w 66"/>
                  <a:gd name="T23" fmla="*/ 1 h 156"/>
                  <a:gd name="T24" fmla="*/ 0 w 66"/>
                  <a:gd name="T25" fmla="*/ 1 h 156"/>
                  <a:gd name="T26" fmla="*/ 2 w 66"/>
                  <a:gd name="T27" fmla="*/ 0 h 156"/>
                  <a:gd name="T28" fmla="*/ 2 w 66"/>
                  <a:gd name="T29" fmla="*/ 1 h 1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6"/>
                  <a:gd name="T46" fmla="*/ 0 h 156"/>
                  <a:gd name="T47" fmla="*/ 66 w 66"/>
                  <a:gd name="T48" fmla="*/ 156 h 1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6" h="156">
                    <a:moveTo>
                      <a:pt x="60" y="24"/>
                    </a:moveTo>
                    <a:lnTo>
                      <a:pt x="48" y="48"/>
                    </a:lnTo>
                    <a:lnTo>
                      <a:pt x="66" y="54"/>
                    </a:lnTo>
                    <a:lnTo>
                      <a:pt x="66" y="102"/>
                    </a:lnTo>
                    <a:lnTo>
                      <a:pt x="42" y="156"/>
                    </a:lnTo>
                    <a:lnTo>
                      <a:pt x="36" y="156"/>
                    </a:lnTo>
                    <a:lnTo>
                      <a:pt x="42" y="144"/>
                    </a:lnTo>
                    <a:lnTo>
                      <a:pt x="6" y="132"/>
                    </a:lnTo>
                    <a:lnTo>
                      <a:pt x="0" y="114"/>
                    </a:lnTo>
                    <a:lnTo>
                      <a:pt x="6" y="108"/>
                    </a:lnTo>
                    <a:lnTo>
                      <a:pt x="30" y="78"/>
                    </a:lnTo>
                    <a:lnTo>
                      <a:pt x="6" y="54"/>
                    </a:lnTo>
                    <a:lnTo>
                      <a:pt x="0" y="30"/>
                    </a:lnTo>
                    <a:lnTo>
                      <a:pt x="18" y="0"/>
                    </a:lnTo>
                    <a:lnTo>
                      <a:pt x="60" y="24"/>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957" name="Freeform 83"/>
              <p:cNvSpPr>
                <a:spLocks noChangeAspect="1"/>
              </p:cNvSpPr>
              <p:nvPr/>
            </p:nvSpPr>
            <p:spPr bwMode="auto">
              <a:xfrm>
                <a:off x="2290" y="1326"/>
                <a:ext cx="50" cy="113"/>
              </a:xfrm>
              <a:custGeom>
                <a:avLst/>
                <a:gdLst>
                  <a:gd name="T0" fmla="*/ 2 w 66"/>
                  <a:gd name="T1" fmla="*/ 1 h 156"/>
                  <a:gd name="T2" fmla="*/ 2 w 66"/>
                  <a:gd name="T3" fmla="*/ 1 h 156"/>
                  <a:gd name="T4" fmla="*/ 2 w 66"/>
                  <a:gd name="T5" fmla="*/ 1 h 156"/>
                  <a:gd name="T6" fmla="*/ 2 w 66"/>
                  <a:gd name="T7" fmla="*/ 1 h 156"/>
                  <a:gd name="T8" fmla="*/ 2 w 66"/>
                  <a:gd name="T9" fmla="*/ 1 h 156"/>
                  <a:gd name="T10" fmla="*/ 2 w 66"/>
                  <a:gd name="T11" fmla="*/ 1 h 156"/>
                  <a:gd name="T12" fmla="*/ 2 w 66"/>
                  <a:gd name="T13" fmla="*/ 2 h 156"/>
                  <a:gd name="T14" fmla="*/ 2 w 66"/>
                  <a:gd name="T15" fmla="*/ 2 h 156"/>
                  <a:gd name="T16" fmla="*/ 2 w 66"/>
                  <a:gd name="T17" fmla="*/ 1 h 156"/>
                  <a:gd name="T18" fmla="*/ 2 w 66"/>
                  <a:gd name="T19" fmla="*/ 1 h 156"/>
                  <a:gd name="T20" fmla="*/ 0 w 66"/>
                  <a:gd name="T21" fmla="*/ 1 h 156"/>
                  <a:gd name="T22" fmla="*/ 2 w 66"/>
                  <a:gd name="T23" fmla="*/ 1 h 156"/>
                  <a:gd name="T24" fmla="*/ 2 w 66"/>
                  <a:gd name="T25" fmla="*/ 1 h 156"/>
                  <a:gd name="T26" fmla="*/ 2 w 66"/>
                  <a:gd name="T27" fmla="*/ 1 h 156"/>
                  <a:gd name="T28" fmla="*/ 0 w 66"/>
                  <a:gd name="T29" fmla="*/ 1 h 156"/>
                  <a:gd name="T30" fmla="*/ 2 w 66"/>
                  <a:gd name="T31" fmla="*/ 0 h 156"/>
                  <a:gd name="T32" fmla="*/ 2 w 66"/>
                  <a:gd name="T33" fmla="*/ 1 h 156"/>
                  <a:gd name="T34" fmla="*/ 2 w 66"/>
                  <a:gd name="T35" fmla="*/ 1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156"/>
                  <a:gd name="T56" fmla="*/ 66 w 66"/>
                  <a:gd name="T57" fmla="*/ 156 h 1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156">
                    <a:moveTo>
                      <a:pt x="60" y="24"/>
                    </a:moveTo>
                    <a:lnTo>
                      <a:pt x="48" y="48"/>
                    </a:lnTo>
                    <a:lnTo>
                      <a:pt x="66" y="54"/>
                    </a:lnTo>
                    <a:lnTo>
                      <a:pt x="66" y="96"/>
                    </a:lnTo>
                    <a:lnTo>
                      <a:pt x="66" y="78"/>
                    </a:lnTo>
                    <a:lnTo>
                      <a:pt x="66" y="102"/>
                    </a:lnTo>
                    <a:lnTo>
                      <a:pt x="42" y="156"/>
                    </a:lnTo>
                    <a:lnTo>
                      <a:pt x="36" y="156"/>
                    </a:lnTo>
                    <a:lnTo>
                      <a:pt x="42" y="144"/>
                    </a:lnTo>
                    <a:lnTo>
                      <a:pt x="6" y="132"/>
                    </a:lnTo>
                    <a:lnTo>
                      <a:pt x="0" y="114"/>
                    </a:lnTo>
                    <a:lnTo>
                      <a:pt x="6" y="108"/>
                    </a:lnTo>
                    <a:lnTo>
                      <a:pt x="30" y="78"/>
                    </a:lnTo>
                    <a:lnTo>
                      <a:pt x="6" y="54"/>
                    </a:lnTo>
                    <a:lnTo>
                      <a:pt x="0" y="30"/>
                    </a:lnTo>
                    <a:lnTo>
                      <a:pt x="18" y="0"/>
                    </a:lnTo>
                    <a:lnTo>
                      <a:pt x="60" y="24"/>
                    </a:lnTo>
                    <a:lnTo>
                      <a:pt x="60" y="3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58" name="Freeform 84"/>
              <p:cNvSpPr>
                <a:spLocks noChangeAspect="1"/>
              </p:cNvSpPr>
              <p:nvPr/>
            </p:nvSpPr>
            <p:spPr bwMode="auto">
              <a:xfrm>
                <a:off x="986" y="1577"/>
                <a:ext cx="274" cy="264"/>
              </a:xfrm>
              <a:custGeom>
                <a:avLst/>
                <a:gdLst>
                  <a:gd name="T0" fmla="*/ 8 w 360"/>
                  <a:gd name="T1" fmla="*/ 1 h 366"/>
                  <a:gd name="T2" fmla="*/ 7 w 360"/>
                  <a:gd name="T3" fmla="*/ 4 h 366"/>
                  <a:gd name="T4" fmla="*/ 3 w 360"/>
                  <a:gd name="T5" fmla="*/ 3 h 366"/>
                  <a:gd name="T6" fmla="*/ 3 w 360"/>
                  <a:gd name="T7" fmla="*/ 3 h 366"/>
                  <a:gd name="T8" fmla="*/ 2 w 360"/>
                  <a:gd name="T9" fmla="*/ 3 h 366"/>
                  <a:gd name="T10" fmla="*/ 2 w 360"/>
                  <a:gd name="T11" fmla="*/ 4 h 366"/>
                  <a:gd name="T12" fmla="*/ 0 w 360"/>
                  <a:gd name="T13" fmla="*/ 4 h 366"/>
                  <a:gd name="T14" fmla="*/ 2 w 360"/>
                  <a:gd name="T15" fmla="*/ 3 h 366"/>
                  <a:gd name="T16" fmla="*/ 2 w 360"/>
                  <a:gd name="T17" fmla="*/ 0 h 366"/>
                  <a:gd name="T18" fmla="*/ 8 w 360"/>
                  <a:gd name="T19" fmla="*/ 1 h 366"/>
                  <a:gd name="T20" fmla="*/ 8 w 360"/>
                  <a:gd name="T21" fmla="*/ 1 h 3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0"/>
                  <a:gd name="T34" fmla="*/ 0 h 366"/>
                  <a:gd name="T35" fmla="*/ 360 w 360"/>
                  <a:gd name="T36" fmla="*/ 366 h 3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0" h="366">
                    <a:moveTo>
                      <a:pt x="354" y="66"/>
                    </a:moveTo>
                    <a:lnTo>
                      <a:pt x="330" y="354"/>
                    </a:lnTo>
                    <a:lnTo>
                      <a:pt x="138" y="336"/>
                    </a:lnTo>
                    <a:lnTo>
                      <a:pt x="144" y="348"/>
                    </a:lnTo>
                    <a:lnTo>
                      <a:pt x="54" y="336"/>
                    </a:lnTo>
                    <a:lnTo>
                      <a:pt x="48" y="366"/>
                    </a:lnTo>
                    <a:lnTo>
                      <a:pt x="0" y="360"/>
                    </a:lnTo>
                    <a:lnTo>
                      <a:pt x="12" y="288"/>
                    </a:lnTo>
                    <a:lnTo>
                      <a:pt x="54" y="0"/>
                    </a:lnTo>
                    <a:lnTo>
                      <a:pt x="360" y="30"/>
                    </a:lnTo>
                    <a:lnTo>
                      <a:pt x="354" y="66"/>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959" name="Freeform 85"/>
              <p:cNvSpPr>
                <a:spLocks noChangeAspect="1"/>
              </p:cNvSpPr>
              <p:nvPr/>
            </p:nvSpPr>
            <p:spPr bwMode="auto">
              <a:xfrm>
                <a:off x="986" y="1577"/>
                <a:ext cx="274" cy="264"/>
              </a:xfrm>
              <a:custGeom>
                <a:avLst/>
                <a:gdLst>
                  <a:gd name="T0" fmla="*/ 8 w 360"/>
                  <a:gd name="T1" fmla="*/ 1 h 366"/>
                  <a:gd name="T2" fmla="*/ 7 w 360"/>
                  <a:gd name="T3" fmla="*/ 4 h 366"/>
                  <a:gd name="T4" fmla="*/ 3 w 360"/>
                  <a:gd name="T5" fmla="*/ 3 h 366"/>
                  <a:gd name="T6" fmla="*/ 3 w 360"/>
                  <a:gd name="T7" fmla="*/ 3 h 366"/>
                  <a:gd name="T8" fmla="*/ 2 w 360"/>
                  <a:gd name="T9" fmla="*/ 3 h 366"/>
                  <a:gd name="T10" fmla="*/ 2 w 360"/>
                  <a:gd name="T11" fmla="*/ 4 h 366"/>
                  <a:gd name="T12" fmla="*/ 0 w 360"/>
                  <a:gd name="T13" fmla="*/ 4 h 366"/>
                  <a:gd name="T14" fmla="*/ 2 w 360"/>
                  <a:gd name="T15" fmla="*/ 3 h 366"/>
                  <a:gd name="T16" fmla="*/ 2 w 360"/>
                  <a:gd name="T17" fmla="*/ 0 h 366"/>
                  <a:gd name="T18" fmla="*/ 8 w 360"/>
                  <a:gd name="T19" fmla="*/ 1 h 366"/>
                  <a:gd name="T20" fmla="*/ 8 w 360"/>
                  <a:gd name="T21" fmla="*/ 1 h 366"/>
                  <a:gd name="T22" fmla="*/ 8 w 360"/>
                  <a:gd name="T23" fmla="*/ 1 h 3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0"/>
                  <a:gd name="T37" fmla="*/ 0 h 366"/>
                  <a:gd name="T38" fmla="*/ 360 w 360"/>
                  <a:gd name="T39" fmla="*/ 366 h 3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0" h="366">
                    <a:moveTo>
                      <a:pt x="354" y="66"/>
                    </a:moveTo>
                    <a:lnTo>
                      <a:pt x="330" y="354"/>
                    </a:lnTo>
                    <a:lnTo>
                      <a:pt x="138" y="336"/>
                    </a:lnTo>
                    <a:lnTo>
                      <a:pt x="144" y="348"/>
                    </a:lnTo>
                    <a:lnTo>
                      <a:pt x="54" y="336"/>
                    </a:lnTo>
                    <a:lnTo>
                      <a:pt x="48" y="366"/>
                    </a:lnTo>
                    <a:lnTo>
                      <a:pt x="0" y="360"/>
                    </a:lnTo>
                    <a:lnTo>
                      <a:pt x="12" y="288"/>
                    </a:lnTo>
                    <a:lnTo>
                      <a:pt x="54" y="0"/>
                    </a:lnTo>
                    <a:lnTo>
                      <a:pt x="360" y="30"/>
                    </a:lnTo>
                    <a:lnTo>
                      <a:pt x="354" y="66"/>
                    </a:lnTo>
                    <a:lnTo>
                      <a:pt x="354" y="7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60" name="Freeform 86"/>
              <p:cNvSpPr>
                <a:spLocks noChangeAspect="1"/>
              </p:cNvSpPr>
              <p:nvPr/>
            </p:nvSpPr>
            <p:spPr bwMode="auto">
              <a:xfrm>
                <a:off x="2111" y="1153"/>
                <a:ext cx="234" cy="190"/>
              </a:xfrm>
              <a:custGeom>
                <a:avLst/>
                <a:gdLst>
                  <a:gd name="T0" fmla="*/ 6 w 306"/>
                  <a:gd name="T1" fmla="*/ 1 h 264"/>
                  <a:gd name="T2" fmla="*/ 6 w 306"/>
                  <a:gd name="T3" fmla="*/ 2 h 264"/>
                  <a:gd name="T4" fmla="*/ 7 w 306"/>
                  <a:gd name="T5" fmla="*/ 2 h 264"/>
                  <a:gd name="T6" fmla="*/ 7 w 306"/>
                  <a:gd name="T7" fmla="*/ 2 h 264"/>
                  <a:gd name="T8" fmla="*/ 7 w 306"/>
                  <a:gd name="T9" fmla="*/ 3 h 264"/>
                  <a:gd name="T10" fmla="*/ 6 w 306"/>
                  <a:gd name="T11" fmla="*/ 3 h 264"/>
                  <a:gd name="T12" fmla="*/ 6 w 306"/>
                  <a:gd name="T13" fmla="*/ 2 h 264"/>
                  <a:gd name="T14" fmla="*/ 5 w 306"/>
                  <a:gd name="T15" fmla="*/ 2 h 264"/>
                  <a:gd name="T16" fmla="*/ 5 w 306"/>
                  <a:gd name="T17" fmla="*/ 2 h 264"/>
                  <a:gd name="T18" fmla="*/ 2 w 306"/>
                  <a:gd name="T19" fmla="*/ 2 h 264"/>
                  <a:gd name="T20" fmla="*/ 0 w 306"/>
                  <a:gd name="T21" fmla="*/ 2 h 264"/>
                  <a:gd name="T22" fmla="*/ 2 w 306"/>
                  <a:gd name="T23" fmla="*/ 2 h 264"/>
                  <a:gd name="T24" fmla="*/ 2 w 306"/>
                  <a:gd name="T25" fmla="*/ 1 h 264"/>
                  <a:gd name="T26" fmla="*/ 2 w 306"/>
                  <a:gd name="T27" fmla="*/ 1 h 264"/>
                  <a:gd name="T28" fmla="*/ 2 w 306"/>
                  <a:gd name="T29" fmla="*/ 1 h 264"/>
                  <a:gd name="T30" fmla="*/ 3 w 306"/>
                  <a:gd name="T31" fmla="*/ 1 h 264"/>
                  <a:gd name="T32" fmla="*/ 4 w 306"/>
                  <a:gd name="T33" fmla="*/ 1 h 264"/>
                  <a:gd name="T34" fmla="*/ 3 w 306"/>
                  <a:gd name="T35" fmla="*/ 1 h 264"/>
                  <a:gd name="T36" fmla="*/ 4 w 306"/>
                  <a:gd name="T37" fmla="*/ 1 h 264"/>
                  <a:gd name="T38" fmla="*/ 3 w 306"/>
                  <a:gd name="T39" fmla="*/ 1 h 264"/>
                  <a:gd name="T40" fmla="*/ 3 w 306"/>
                  <a:gd name="T41" fmla="*/ 1 h 264"/>
                  <a:gd name="T42" fmla="*/ 4 w 306"/>
                  <a:gd name="T43" fmla="*/ 1 h 264"/>
                  <a:gd name="T44" fmla="*/ 5 w 306"/>
                  <a:gd name="T45" fmla="*/ 1 h 264"/>
                  <a:gd name="T46" fmla="*/ 6 w 306"/>
                  <a:gd name="T47" fmla="*/ 0 h 264"/>
                  <a:gd name="T48" fmla="*/ 6 w 306"/>
                  <a:gd name="T49" fmla="*/ 1 h 264"/>
                  <a:gd name="T50" fmla="*/ 6 w 306"/>
                  <a:gd name="T51" fmla="*/ 1 h 264"/>
                  <a:gd name="T52" fmla="*/ 6 w 306"/>
                  <a:gd name="T53" fmla="*/ 1 h 264"/>
                  <a:gd name="T54" fmla="*/ 6 w 306"/>
                  <a:gd name="T55" fmla="*/ 1 h 2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06"/>
                  <a:gd name="T85" fmla="*/ 0 h 264"/>
                  <a:gd name="T86" fmla="*/ 306 w 306"/>
                  <a:gd name="T87" fmla="*/ 264 h 26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06" h="264">
                    <a:moveTo>
                      <a:pt x="294" y="138"/>
                    </a:moveTo>
                    <a:lnTo>
                      <a:pt x="294" y="186"/>
                    </a:lnTo>
                    <a:lnTo>
                      <a:pt x="306" y="240"/>
                    </a:lnTo>
                    <a:lnTo>
                      <a:pt x="306" y="252"/>
                    </a:lnTo>
                    <a:lnTo>
                      <a:pt x="300" y="264"/>
                    </a:lnTo>
                    <a:lnTo>
                      <a:pt x="294" y="264"/>
                    </a:lnTo>
                    <a:lnTo>
                      <a:pt x="252" y="240"/>
                    </a:lnTo>
                    <a:lnTo>
                      <a:pt x="234" y="234"/>
                    </a:lnTo>
                    <a:lnTo>
                      <a:pt x="210" y="210"/>
                    </a:lnTo>
                    <a:lnTo>
                      <a:pt x="6" y="246"/>
                    </a:lnTo>
                    <a:lnTo>
                      <a:pt x="0" y="234"/>
                    </a:lnTo>
                    <a:lnTo>
                      <a:pt x="36" y="192"/>
                    </a:lnTo>
                    <a:lnTo>
                      <a:pt x="24" y="162"/>
                    </a:lnTo>
                    <a:lnTo>
                      <a:pt x="66" y="150"/>
                    </a:lnTo>
                    <a:lnTo>
                      <a:pt x="96" y="150"/>
                    </a:lnTo>
                    <a:lnTo>
                      <a:pt x="132" y="138"/>
                    </a:lnTo>
                    <a:lnTo>
                      <a:pt x="150" y="120"/>
                    </a:lnTo>
                    <a:lnTo>
                      <a:pt x="144" y="102"/>
                    </a:lnTo>
                    <a:lnTo>
                      <a:pt x="150" y="90"/>
                    </a:lnTo>
                    <a:lnTo>
                      <a:pt x="144" y="96"/>
                    </a:lnTo>
                    <a:lnTo>
                      <a:pt x="138" y="84"/>
                    </a:lnTo>
                    <a:lnTo>
                      <a:pt x="174" y="30"/>
                    </a:lnTo>
                    <a:lnTo>
                      <a:pt x="192" y="12"/>
                    </a:lnTo>
                    <a:lnTo>
                      <a:pt x="258" y="0"/>
                    </a:lnTo>
                    <a:lnTo>
                      <a:pt x="270" y="60"/>
                    </a:lnTo>
                    <a:lnTo>
                      <a:pt x="276" y="90"/>
                    </a:lnTo>
                    <a:lnTo>
                      <a:pt x="282" y="90"/>
                    </a:lnTo>
                    <a:lnTo>
                      <a:pt x="294" y="138"/>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961" name="Freeform 87"/>
              <p:cNvSpPr>
                <a:spLocks noChangeAspect="1"/>
              </p:cNvSpPr>
              <p:nvPr/>
            </p:nvSpPr>
            <p:spPr bwMode="auto">
              <a:xfrm>
                <a:off x="2111" y="1153"/>
                <a:ext cx="234" cy="190"/>
              </a:xfrm>
              <a:custGeom>
                <a:avLst/>
                <a:gdLst>
                  <a:gd name="T0" fmla="*/ 6 w 306"/>
                  <a:gd name="T1" fmla="*/ 1 h 264"/>
                  <a:gd name="T2" fmla="*/ 6 w 306"/>
                  <a:gd name="T3" fmla="*/ 2 h 264"/>
                  <a:gd name="T4" fmla="*/ 7 w 306"/>
                  <a:gd name="T5" fmla="*/ 2 h 264"/>
                  <a:gd name="T6" fmla="*/ 7 w 306"/>
                  <a:gd name="T7" fmla="*/ 2 h 264"/>
                  <a:gd name="T8" fmla="*/ 7 w 306"/>
                  <a:gd name="T9" fmla="*/ 3 h 264"/>
                  <a:gd name="T10" fmla="*/ 6 w 306"/>
                  <a:gd name="T11" fmla="*/ 3 h 264"/>
                  <a:gd name="T12" fmla="*/ 6 w 306"/>
                  <a:gd name="T13" fmla="*/ 2 h 264"/>
                  <a:gd name="T14" fmla="*/ 5 w 306"/>
                  <a:gd name="T15" fmla="*/ 2 h 264"/>
                  <a:gd name="T16" fmla="*/ 5 w 306"/>
                  <a:gd name="T17" fmla="*/ 2 h 264"/>
                  <a:gd name="T18" fmla="*/ 2 w 306"/>
                  <a:gd name="T19" fmla="*/ 2 h 264"/>
                  <a:gd name="T20" fmla="*/ 0 w 306"/>
                  <a:gd name="T21" fmla="*/ 2 h 264"/>
                  <a:gd name="T22" fmla="*/ 2 w 306"/>
                  <a:gd name="T23" fmla="*/ 2 h 264"/>
                  <a:gd name="T24" fmla="*/ 2 w 306"/>
                  <a:gd name="T25" fmla="*/ 1 h 264"/>
                  <a:gd name="T26" fmla="*/ 2 w 306"/>
                  <a:gd name="T27" fmla="*/ 1 h 264"/>
                  <a:gd name="T28" fmla="*/ 2 w 306"/>
                  <a:gd name="T29" fmla="*/ 1 h 264"/>
                  <a:gd name="T30" fmla="*/ 3 w 306"/>
                  <a:gd name="T31" fmla="*/ 1 h 264"/>
                  <a:gd name="T32" fmla="*/ 4 w 306"/>
                  <a:gd name="T33" fmla="*/ 1 h 264"/>
                  <a:gd name="T34" fmla="*/ 3 w 306"/>
                  <a:gd name="T35" fmla="*/ 1 h 264"/>
                  <a:gd name="T36" fmla="*/ 4 w 306"/>
                  <a:gd name="T37" fmla="*/ 1 h 264"/>
                  <a:gd name="T38" fmla="*/ 3 w 306"/>
                  <a:gd name="T39" fmla="*/ 1 h 264"/>
                  <a:gd name="T40" fmla="*/ 3 w 306"/>
                  <a:gd name="T41" fmla="*/ 1 h 264"/>
                  <a:gd name="T42" fmla="*/ 4 w 306"/>
                  <a:gd name="T43" fmla="*/ 1 h 264"/>
                  <a:gd name="T44" fmla="*/ 5 w 306"/>
                  <a:gd name="T45" fmla="*/ 1 h 264"/>
                  <a:gd name="T46" fmla="*/ 6 w 306"/>
                  <a:gd name="T47" fmla="*/ 0 h 264"/>
                  <a:gd name="T48" fmla="*/ 6 w 306"/>
                  <a:gd name="T49" fmla="*/ 1 h 264"/>
                  <a:gd name="T50" fmla="*/ 6 w 306"/>
                  <a:gd name="T51" fmla="*/ 1 h 264"/>
                  <a:gd name="T52" fmla="*/ 6 w 306"/>
                  <a:gd name="T53" fmla="*/ 1 h 264"/>
                  <a:gd name="T54" fmla="*/ 6 w 306"/>
                  <a:gd name="T55" fmla="*/ 1 h 264"/>
                  <a:gd name="T56" fmla="*/ 6 w 306"/>
                  <a:gd name="T57" fmla="*/ 1 h 2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6"/>
                  <a:gd name="T88" fmla="*/ 0 h 264"/>
                  <a:gd name="T89" fmla="*/ 306 w 306"/>
                  <a:gd name="T90" fmla="*/ 264 h 2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6" h="264">
                    <a:moveTo>
                      <a:pt x="294" y="138"/>
                    </a:moveTo>
                    <a:lnTo>
                      <a:pt x="294" y="186"/>
                    </a:lnTo>
                    <a:lnTo>
                      <a:pt x="306" y="240"/>
                    </a:lnTo>
                    <a:lnTo>
                      <a:pt x="306" y="252"/>
                    </a:lnTo>
                    <a:lnTo>
                      <a:pt x="300" y="264"/>
                    </a:lnTo>
                    <a:lnTo>
                      <a:pt x="294" y="264"/>
                    </a:lnTo>
                    <a:lnTo>
                      <a:pt x="252" y="240"/>
                    </a:lnTo>
                    <a:lnTo>
                      <a:pt x="234" y="234"/>
                    </a:lnTo>
                    <a:lnTo>
                      <a:pt x="210" y="210"/>
                    </a:lnTo>
                    <a:lnTo>
                      <a:pt x="6" y="246"/>
                    </a:lnTo>
                    <a:lnTo>
                      <a:pt x="0" y="234"/>
                    </a:lnTo>
                    <a:lnTo>
                      <a:pt x="36" y="192"/>
                    </a:lnTo>
                    <a:lnTo>
                      <a:pt x="24" y="162"/>
                    </a:lnTo>
                    <a:lnTo>
                      <a:pt x="66" y="150"/>
                    </a:lnTo>
                    <a:lnTo>
                      <a:pt x="96" y="150"/>
                    </a:lnTo>
                    <a:lnTo>
                      <a:pt x="132" y="138"/>
                    </a:lnTo>
                    <a:lnTo>
                      <a:pt x="150" y="120"/>
                    </a:lnTo>
                    <a:lnTo>
                      <a:pt x="144" y="102"/>
                    </a:lnTo>
                    <a:lnTo>
                      <a:pt x="150" y="90"/>
                    </a:lnTo>
                    <a:lnTo>
                      <a:pt x="144" y="96"/>
                    </a:lnTo>
                    <a:lnTo>
                      <a:pt x="138" y="84"/>
                    </a:lnTo>
                    <a:lnTo>
                      <a:pt x="174" y="30"/>
                    </a:lnTo>
                    <a:lnTo>
                      <a:pt x="192" y="12"/>
                    </a:lnTo>
                    <a:lnTo>
                      <a:pt x="258" y="0"/>
                    </a:lnTo>
                    <a:lnTo>
                      <a:pt x="270" y="60"/>
                    </a:lnTo>
                    <a:lnTo>
                      <a:pt x="276" y="90"/>
                    </a:lnTo>
                    <a:lnTo>
                      <a:pt x="282" y="90"/>
                    </a:lnTo>
                    <a:lnTo>
                      <a:pt x="294" y="138"/>
                    </a:lnTo>
                    <a:lnTo>
                      <a:pt x="294" y="14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62" name="Freeform 88"/>
              <p:cNvSpPr>
                <a:spLocks noChangeAspect="1"/>
              </p:cNvSpPr>
              <p:nvPr/>
            </p:nvSpPr>
            <p:spPr bwMode="auto">
              <a:xfrm>
                <a:off x="2308" y="1555"/>
                <a:ext cx="23" cy="31"/>
              </a:xfrm>
              <a:custGeom>
                <a:avLst/>
                <a:gdLst>
                  <a:gd name="T0" fmla="*/ 0 w 30"/>
                  <a:gd name="T1" fmla="*/ 0 h 42"/>
                  <a:gd name="T2" fmla="*/ 2 w 30"/>
                  <a:gd name="T3" fmla="*/ 1 h 42"/>
                  <a:gd name="T4" fmla="*/ 0 w 30"/>
                  <a:gd name="T5" fmla="*/ 0 h 42"/>
                  <a:gd name="T6" fmla="*/ 0 w 30"/>
                  <a:gd name="T7" fmla="*/ 1 h 42"/>
                  <a:gd name="T8" fmla="*/ 0 60000 65536"/>
                  <a:gd name="T9" fmla="*/ 0 60000 65536"/>
                  <a:gd name="T10" fmla="*/ 0 60000 65536"/>
                  <a:gd name="T11" fmla="*/ 0 60000 65536"/>
                  <a:gd name="T12" fmla="*/ 0 w 30"/>
                  <a:gd name="T13" fmla="*/ 0 h 42"/>
                  <a:gd name="T14" fmla="*/ 30 w 30"/>
                  <a:gd name="T15" fmla="*/ 42 h 42"/>
                </a:gdLst>
                <a:ahLst/>
                <a:cxnLst>
                  <a:cxn ang="T8">
                    <a:pos x="T0" y="T1"/>
                  </a:cxn>
                  <a:cxn ang="T9">
                    <a:pos x="T2" y="T3"/>
                  </a:cxn>
                  <a:cxn ang="T10">
                    <a:pos x="T4" y="T5"/>
                  </a:cxn>
                  <a:cxn ang="T11">
                    <a:pos x="T6" y="T7"/>
                  </a:cxn>
                </a:cxnLst>
                <a:rect l="T12" t="T13" r="T14" b="T15"/>
                <a:pathLst>
                  <a:path w="30" h="42">
                    <a:moveTo>
                      <a:pt x="0" y="0"/>
                    </a:moveTo>
                    <a:lnTo>
                      <a:pt x="30" y="42"/>
                    </a:lnTo>
                    <a:lnTo>
                      <a:pt x="0" y="0"/>
                    </a:lnTo>
                    <a:lnTo>
                      <a:pt x="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63" name="Freeform 89"/>
              <p:cNvSpPr>
                <a:spLocks noChangeAspect="1"/>
              </p:cNvSpPr>
              <p:nvPr/>
            </p:nvSpPr>
            <p:spPr bwMode="auto">
              <a:xfrm>
                <a:off x="1993" y="1555"/>
                <a:ext cx="334" cy="139"/>
              </a:xfrm>
              <a:custGeom>
                <a:avLst/>
                <a:gdLst>
                  <a:gd name="T0" fmla="*/ 10 w 438"/>
                  <a:gd name="T1" fmla="*/ 1 h 192"/>
                  <a:gd name="T2" fmla="*/ 9 w 438"/>
                  <a:gd name="T3" fmla="*/ 1 h 192"/>
                  <a:gd name="T4" fmla="*/ 9 w 438"/>
                  <a:gd name="T5" fmla="*/ 1 h 192"/>
                  <a:gd name="T6" fmla="*/ 8 w 438"/>
                  <a:gd name="T7" fmla="*/ 1 h 192"/>
                  <a:gd name="T8" fmla="*/ 8 w 438"/>
                  <a:gd name="T9" fmla="*/ 1 h 192"/>
                  <a:gd name="T10" fmla="*/ 8 w 438"/>
                  <a:gd name="T11" fmla="*/ 1 h 192"/>
                  <a:gd name="T12" fmla="*/ 8 w 438"/>
                  <a:gd name="T13" fmla="*/ 1 h 192"/>
                  <a:gd name="T14" fmla="*/ 9 w 438"/>
                  <a:gd name="T15" fmla="*/ 1 h 192"/>
                  <a:gd name="T16" fmla="*/ 8 w 438"/>
                  <a:gd name="T17" fmla="*/ 1 h 192"/>
                  <a:gd name="T18" fmla="*/ 8 w 438"/>
                  <a:gd name="T19" fmla="*/ 1 h 192"/>
                  <a:gd name="T20" fmla="*/ 8 w 438"/>
                  <a:gd name="T21" fmla="*/ 1 h 192"/>
                  <a:gd name="T22" fmla="*/ 9 w 438"/>
                  <a:gd name="T23" fmla="*/ 1 h 192"/>
                  <a:gd name="T24" fmla="*/ 9 w 438"/>
                  <a:gd name="T25" fmla="*/ 1 h 192"/>
                  <a:gd name="T26" fmla="*/ 9 w 438"/>
                  <a:gd name="T27" fmla="*/ 1 h 192"/>
                  <a:gd name="T28" fmla="*/ 8 w 438"/>
                  <a:gd name="T29" fmla="*/ 1 h 192"/>
                  <a:gd name="T30" fmla="*/ 8 w 438"/>
                  <a:gd name="T31" fmla="*/ 1 h 192"/>
                  <a:gd name="T32" fmla="*/ 8 w 438"/>
                  <a:gd name="T33" fmla="*/ 1 h 192"/>
                  <a:gd name="T34" fmla="*/ 8 w 438"/>
                  <a:gd name="T35" fmla="*/ 1 h 192"/>
                  <a:gd name="T36" fmla="*/ 8 w 438"/>
                  <a:gd name="T37" fmla="*/ 1 h 192"/>
                  <a:gd name="T38" fmla="*/ 8 w 438"/>
                  <a:gd name="T39" fmla="*/ 1 h 192"/>
                  <a:gd name="T40" fmla="*/ 8 w 438"/>
                  <a:gd name="T41" fmla="*/ 2 h 192"/>
                  <a:gd name="T42" fmla="*/ 8 w 438"/>
                  <a:gd name="T43" fmla="*/ 2 h 192"/>
                  <a:gd name="T44" fmla="*/ 8 w 438"/>
                  <a:gd name="T45" fmla="*/ 2 h 192"/>
                  <a:gd name="T46" fmla="*/ 8 w 438"/>
                  <a:gd name="T47" fmla="*/ 2 h 192"/>
                  <a:gd name="T48" fmla="*/ 7 w 438"/>
                  <a:gd name="T49" fmla="*/ 2 h 192"/>
                  <a:gd name="T50" fmla="*/ 7 w 438"/>
                  <a:gd name="T51" fmla="*/ 2 h 192"/>
                  <a:gd name="T52" fmla="*/ 5 w 438"/>
                  <a:gd name="T53" fmla="*/ 1 h 192"/>
                  <a:gd name="T54" fmla="*/ 4 w 438"/>
                  <a:gd name="T55" fmla="*/ 2 h 192"/>
                  <a:gd name="T56" fmla="*/ 4 w 438"/>
                  <a:gd name="T57" fmla="*/ 1 h 192"/>
                  <a:gd name="T58" fmla="*/ 2 w 438"/>
                  <a:gd name="T59" fmla="*/ 1 h 192"/>
                  <a:gd name="T60" fmla="*/ 2 w 438"/>
                  <a:gd name="T61" fmla="*/ 2 h 192"/>
                  <a:gd name="T62" fmla="*/ 0 w 438"/>
                  <a:gd name="T63" fmla="*/ 2 h 192"/>
                  <a:gd name="T64" fmla="*/ 0 w 438"/>
                  <a:gd name="T65" fmla="*/ 2 h 192"/>
                  <a:gd name="T66" fmla="*/ 2 w 438"/>
                  <a:gd name="T67" fmla="*/ 2 h 192"/>
                  <a:gd name="T68" fmla="*/ 2 w 438"/>
                  <a:gd name="T69" fmla="*/ 1 h 192"/>
                  <a:gd name="T70" fmla="*/ 2 w 438"/>
                  <a:gd name="T71" fmla="*/ 1 h 192"/>
                  <a:gd name="T72" fmla="*/ 2 w 438"/>
                  <a:gd name="T73" fmla="*/ 1 h 192"/>
                  <a:gd name="T74" fmla="*/ 2 w 438"/>
                  <a:gd name="T75" fmla="*/ 1 h 192"/>
                  <a:gd name="T76" fmla="*/ 3 w 438"/>
                  <a:gd name="T77" fmla="*/ 1 h 192"/>
                  <a:gd name="T78" fmla="*/ 3 w 438"/>
                  <a:gd name="T79" fmla="*/ 1 h 192"/>
                  <a:gd name="T80" fmla="*/ 3 w 438"/>
                  <a:gd name="T81" fmla="*/ 1 h 192"/>
                  <a:gd name="T82" fmla="*/ 9 w 438"/>
                  <a:gd name="T83" fmla="*/ 0 h 192"/>
                  <a:gd name="T84" fmla="*/ 9 w 438"/>
                  <a:gd name="T85" fmla="*/ 1 h 192"/>
                  <a:gd name="T86" fmla="*/ 9 w 438"/>
                  <a:gd name="T87" fmla="*/ 1 h 192"/>
                  <a:gd name="T88" fmla="*/ 9 w 438"/>
                  <a:gd name="T89" fmla="*/ 1 h 192"/>
                  <a:gd name="T90" fmla="*/ 9 w 438"/>
                  <a:gd name="T91" fmla="*/ 1 h 192"/>
                  <a:gd name="T92" fmla="*/ 9 w 438"/>
                  <a:gd name="T93" fmla="*/ 1 h 192"/>
                  <a:gd name="T94" fmla="*/ 9 w 438"/>
                  <a:gd name="T95" fmla="*/ 1 h 192"/>
                  <a:gd name="T96" fmla="*/ 9 w 438"/>
                  <a:gd name="T97" fmla="*/ 1 h 192"/>
                  <a:gd name="T98" fmla="*/ 8 w 438"/>
                  <a:gd name="T99" fmla="*/ 1 h 192"/>
                  <a:gd name="T100" fmla="*/ 8 w 438"/>
                  <a:gd name="T101" fmla="*/ 1 h 192"/>
                  <a:gd name="T102" fmla="*/ 8 w 438"/>
                  <a:gd name="T103" fmla="*/ 1 h 192"/>
                  <a:gd name="T104" fmla="*/ 8 w 438"/>
                  <a:gd name="T105" fmla="*/ 1 h 192"/>
                  <a:gd name="T106" fmla="*/ 8 w 438"/>
                  <a:gd name="T107" fmla="*/ 1 h 192"/>
                  <a:gd name="T108" fmla="*/ 9 w 438"/>
                  <a:gd name="T109" fmla="*/ 1 h 192"/>
                  <a:gd name="T110" fmla="*/ 9 w 438"/>
                  <a:gd name="T111" fmla="*/ 1 h 192"/>
                  <a:gd name="T112" fmla="*/ 9 w 438"/>
                  <a:gd name="T113" fmla="*/ 1 h 192"/>
                  <a:gd name="T114" fmla="*/ 9 w 438"/>
                  <a:gd name="T115" fmla="*/ 1 h 192"/>
                  <a:gd name="T116" fmla="*/ 10 w 438"/>
                  <a:gd name="T117" fmla="*/ 1 h 19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38"/>
                  <a:gd name="T178" fmla="*/ 0 h 192"/>
                  <a:gd name="T179" fmla="*/ 438 w 438"/>
                  <a:gd name="T180" fmla="*/ 192 h 19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38" h="192">
                    <a:moveTo>
                      <a:pt x="438" y="54"/>
                    </a:moveTo>
                    <a:lnTo>
                      <a:pt x="420" y="78"/>
                    </a:lnTo>
                    <a:lnTo>
                      <a:pt x="402" y="78"/>
                    </a:lnTo>
                    <a:lnTo>
                      <a:pt x="396" y="66"/>
                    </a:lnTo>
                    <a:lnTo>
                      <a:pt x="390" y="72"/>
                    </a:lnTo>
                    <a:lnTo>
                      <a:pt x="396" y="78"/>
                    </a:lnTo>
                    <a:lnTo>
                      <a:pt x="372" y="78"/>
                    </a:lnTo>
                    <a:lnTo>
                      <a:pt x="402" y="84"/>
                    </a:lnTo>
                    <a:lnTo>
                      <a:pt x="390" y="108"/>
                    </a:lnTo>
                    <a:lnTo>
                      <a:pt x="372" y="102"/>
                    </a:lnTo>
                    <a:lnTo>
                      <a:pt x="390" y="108"/>
                    </a:lnTo>
                    <a:lnTo>
                      <a:pt x="408" y="96"/>
                    </a:lnTo>
                    <a:lnTo>
                      <a:pt x="414" y="108"/>
                    </a:lnTo>
                    <a:lnTo>
                      <a:pt x="408" y="120"/>
                    </a:lnTo>
                    <a:lnTo>
                      <a:pt x="396" y="114"/>
                    </a:lnTo>
                    <a:lnTo>
                      <a:pt x="378" y="126"/>
                    </a:lnTo>
                    <a:lnTo>
                      <a:pt x="372" y="126"/>
                    </a:lnTo>
                    <a:lnTo>
                      <a:pt x="372" y="138"/>
                    </a:lnTo>
                    <a:lnTo>
                      <a:pt x="360" y="126"/>
                    </a:lnTo>
                    <a:lnTo>
                      <a:pt x="366" y="144"/>
                    </a:lnTo>
                    <a:lnTo>
                      <a:pt x="348" y="162"/>
                    </a:lnTo>
                    <a:lnTo>
                      <a:pt x="348" y="180"/>
                    </a:lnTo>
                    <a:lnTo>
                      <a:pt x="342" y="174"/>
                    </a:lnTo>
                    <a:lnTo>
                      <a:pt x="336" y="186"/>
                    </a:lnTo>
                    <a:lnTo>
                      <a:pt x="312" y="192"/>
                    </a:lnTo>
                    <a:lnTo>
                      <a:pt x="306" y="192"/>
                    </a:lnTo>
                    <a:lnTo>
                      <a:pt x="246" y="144"/>
                    </a:lnTo>
                    <a:lnTo>
                      <a:pt x="186" y="156"/>
                    </a:lnTo>
                    <a:lnTo>
                      <a:pt x="168" y="132"/>
                    </a:lnTo>
                    <a:lnTo>
                      <a:pt x="102" y="144"/>
                    </a:lnTo>
                    <a:lnTo>
                      <a:pt x="66" y="162"/>
                    </a:lnTo>
                    <a:lnTo>
                      <a:pt x="0" y="168"/>
                    </a:lnTo>
                    <a:lnTo>
                      <a:pt x="0" y="150"/>
                    </a:lnTo>
                    <a:lnTo>
                      <a:pt x="18" y="150"/>
                    </a:lnTo>
                    <a:lnTo>
                      <a:pt x="24" y="132"/>
                    </a:lnTo>
                    <a:lnTo>
                      <a:pt x="66" y="108"/>
                    </a:lnTo>
                    <a:lnTo>
                      <a:pt x="78" y="90"/>
                    </a:lnTo>
                    <a:lnTo>
                      <a:pt x="84" y="96"/>
                    </a:lnTo>
                    <a:lnTo>
                      <a:pt x="114" y="78"/>
                    </a:lnTo>
                    <a:lnTo>
                      <a:pt x="126" y="66"/>
                    </a:lnTo>
                    <a:lnTo>
                      <a:pt x="126" y="48"/>
                    </a:lnTo>
                    <a:lnTo>
                      <a:pt x="408" y="0"/>
                    </a:lnTo>
                    <a:lnTo>
                      <a:pt x="426" y="24"/>
                    </a:lnTo>
                    <a:lnTo>
                      <a:pt x="414" y="12"/>
                    </a:lnTo>
                    <a:lnTo>
                      <a:pt x="420" y="24"/>
                    </a:lnTo>
                    <a:lnTo>
                      <a:pt x="408" y="18"/>
                    </a:lnTo>
                    <a:lnTo>
                      <a:pt x="414" y="24"/>
                    </a:lnTo>
                    <a:lnTo>
                      <a:pt x="402" y="24"/>
                    </a:lnTo>
                    <a:lnTo>
                      <a:pt x="402" y="30"/>
                    </a:lnTo>
                    <a:lnTo>
                      <a:pt x="396" y="30"/>
                    </a:lnTo>
                    <a:lnTo>
                      <a:pt x="396" y="36"/>
                    </a:lnTo>
                    <a:lnTo>
                      <a:pt x="384" y="36"/>
                    </a:lnTo>
                    <a:lnTo>
                      <a:pt x="372" y="18"/>
                    </a:lnTo>
                    <a:lnTo>
                      <a:pt x="384" y="48"/>
                    </a:lnTo>
                    <a:lnTo>
                      <a:pt x="414" y="36"/>
                    </a:lnTo>
                    <a:lnTo>
                      <a:pt x="414" y="54"/>
                    </a:lnTo>
                    <a:lnTo>
                      <a:pt x="420" y="54"/>
                    </a:lnTo>
                    <a:lnTo>
                      <a:pt x="426" y="36"/>
                    </a:lnTo>
                    <a:lnTo>
                      <a:pt x="438" y="54"/>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964" name="Freeform 90"/>
              <p:cNvSpPr>
                <a:spLocks noChangeAspect="1"/>
              </p:cNvSpPr>
              <p:nvPr/>
            </p:nvSpPr>
            <p:spPr bwMode="auto">
              <a:xfrm>
                <a:off x="1993" y="1555"/>
                <a:ext cx="334" cy="139"/>
              </a:xfrm>
              <a:custGeom>
                <a:avLst/>
                <a:gdLst>
                  <a:gd name="T0" fmla="*/ 10 w 438"/>
                  <a:gd name="T1" fmla="*/ 1 h 192"/>
                  <a:gd name="T2" fmla="*/ 9 w 438"/>
                  <a:gd name="T3" fmla="*/ 1 h 192"/>
                  <a:gd name="T4" fmla="*/ 9 w 438"/>
                  <a:gd name="T5" fmla="*/ 1 h 192"/>
                  <a:gd name="T6" fmla="*/ 8 w 438"/>
                  <a:gd name="T7" fmla="*/ 1 h 192"/>
                  <a:gd name="T8" fmla="*/ 8 w 438"/>
                  <a:gd name="T9" fmla="*/ 1 h 192"/>
                  <a:gd name="T10" fmla="*/ 8 w 438"/>
                  <a:gd name="T11" fmla="*/ 1 h 192"/>
                  <a:gd name="T12" fmla="*/ 8 w 438"/>
                  <a:gd name="T13" fmla="*/ 1 h 192"/>
                  <a:gd name="T14" fmla="*/ 9 w 438"/>
                  <a:gd name="T15" fmla="*/ 1 h 192"/>
                  <a:gd name="T16" fmla="*/ 8 w 438"/>
                  <a:gd name="T17" fmla="*/ 1 h 192"/>
                  <a:gd name="T18" fmla="*/ 8 w 438"/>
                  <a:gd name="T19" fmla="*/ 1 h 192"/>
                  <a:gd name="T20" fmla="*/ 8 w 438"/>
                  <a:gd name="T21" fmla="*/ 1 h 192"/>
                  <a:gd name="T22" fmla="*/ 9 w 438"/>
                  <a:gd name="T23" fmla="*/ 1 h 192"/>
                  <a:gd name="T24" fmla="*/ 9 w 438"/>
                  <a:gd name="T25" fmla="*/ 1 h 192"/>
                  <a:gd name="T26" fmla="*/ 9 w 438"/>
                  <a:gd name="T27" fmla="*/ 1 h 192"/>
                  <a:gd name="T28" fmla="*/ 8 w 438"/>
                  <a:gd name="T29" fmla="*/ 1 h 192"/>
                  <a:gd name="T30" fmla="*/ 8 w 438"/>
                  <a:gd name="T31" fmla="*/ 1 h 192"/>
                  <a:gd name="T32" fmla="*/ 8 w 438"/>
                  <a:gd name="T33" fmla="*/ 1 h 192"/>
                  <a:gd name="T34" fmla="*/ 8 w 438"/>
                  <a:gd name="T35" fmla="*/ 1 h 192"/>
                  <a:gd name="T36" fmla="*/ 8 w 438"/>
                  <a:gd name="T37" fmla="*/ 1 h 192"/>
                  <a:gd name="T38" fmla="*/ 8 w 438"/>
                  <a:gd name="T39" fmla="*/ 1 h 192"/>
                  <a:gd name="T40" fmla="*/ 8 w 438"/>
                  <a:gd name="T41" fmla="*/ 2 h 192"/>
                  <a:gd name="T42" fmla="*/ 8 w 438"/>
                  <a:gd name="T43" fmla="*/ 2 h 192"/>
                  <a:gd name="T44" fmla="*/ 8 w 438"/>
                  <a:gd name="T45" fmla="*/ 2 h 192"/>
                  <a:gd name="T46" fmla="*/ 8 w 438"/>
                  <a:gd name="T47" fmla="*/ 2 h 192"/>
                  <a:gd name="T48" fmla="*/ 7 w 438"/>
                  <a:gd name="T49" fmla="*/ 2 h 192"/>
                  <a:gd name="T50" fmla="*/ 7 w 438"/>
                  <a:gd name="T51" fmla="*/ 2 h 192"/>
                  <a:gd name="T52" fmla="*/ 5 w 438"/>
                  <a:gd name="T53" fmla="*/ 1 h 192"/>
                  <a:gd name="T54" fmla="*/ 4 w 438"/>
                  <a:gd name="T55" fmla="*/ 2 h 192"/>
                  <a:gd name="T56" fmla="*/ 4 w 438"/>
                  <a:gd name="T57" fmla="*/ 1 h 192"/>
                  <a:gd name="T58" fmla="*/ 2 w 438"/>
                  <a:gd name="T59" fmla="*/ 1 h 192"/>
                  <a:gd name="T60" fmla="*/ 2 w 438"/>
                  <a:gd name="T61" fmla="*/ 2 h 192"/>
                  <a:gd name="T62" fmla="*/ 0 w 438"/>
                  <a:gd name="T63" fmla="*/ 2 h 192"/>
                  <a:gd name="T64" fmla="*/ 0 w 438"/>
                  <a:gd name="T65" fmla="*/ 2 h 192"/>
                  <a:gd name="T66" fmla="*/ 2 w 438"/>
                  <a:gd name="T67" fmla="*/ 2 h 192"/>
                  <a:gd name="T68" fmla="*/ 2 w 438"/>
                  <a:gd name="T69" fmla="*/ 1 h 192"/>
                  <a:gd name="T70" fmla="*/ 2 w 438"/>
                  <a:gd name="T71" fmla="*/ 1 h 192"/>
                  <a:gd name="T72" fmla="*/ 2 w 438"/>
                  <a:gd name="T73" fmla="*/ 1 h 192"/>
                  <a:gd name="T74" fmla="*/ 2 w 438"/>
                  <a:gd name="T75" fmla="*/ 1 h 192"/>
                  <a:gd name="T76" fmla="*/ 3 w 438"/>
                  <a:gd name="T77" fmla="*/ 1 h 192"/>
                  <a:gd name="T78" fmla="*/ 3 w 438"/>
                  <a:gd name="T79" fmla="*/ 1 h 192"/>
                  <a:gd name="T80" fmla="*/ 3 w 438"/>
                  <a:gd name="T81" fmla="*/ 1 h 192"/>
                  <a:gd name="T82" fmla="*/ 9 w 438"/>
                  <a:gd name="T83" fmla="*/ 0 h 192"/>
                  <a:gd name="T84" fmla="*/ 9 w 438"/>
                  <a:gd name="T85" fmla="*/ 1 h 192"/>
                  <a:gd name="T86" fmla="*/ 9 w 438"/>
                  <a:gd name="T87" fmla="*/ 1 h 192"/>
                  <a:gd name="T88" fmla="*/ 9 w 438"/>
                  <a:gd name="T89" fmla="*/ 1 h 192"/>
                  <a:gd name="T90" fmla="*/ 9 w 438"/>
                  <a:gd name="T91" fmla="*/ 1 h 192"/>
                  <a:gd name="T92" fmla="*/ 9 w 438"/>
                  <a:gd name="T93" fmla="*/ 1 h 192"/>
                  <a:gd name="T94" fmla="*/ 9 w 438"/>
                  <a:gd name="T95" fmla="*/ 1 h 192"/>
                  <a:gd name="T96" fmla="*/ 9 w 438"/>
                  <a:gd name="T97" fmla="*/ 1 h 192"/>
                  <a:gd name="T98" fmla="*/ 8 w 438"/>
                  <a:gd name="T99" fmla="*/ 1 h 192"/>
                  <a:gd name="T100" fmla="*/ 8 w 438"/>
                  <a:gd name="T101" fmla="*/ 1 h 192"/>
                  <a:gd name="T102" fmla="*/ 8 w 438"/>
                  <a:gd name="T103" fmla="*/ 1 h 192"/>
                  <a:gd name="T104" fmla="*/ 8 w 438"/>
                  <a:gd name="T105" fmla="*/ 1 h 192"/>
                  <a:gd name="T106" fmla="*/ 8 w 438"/>
                  <a:gd name="T107" fmla="*/ 1 h 192"/>
                  <a:gd name="T108" fmla="*/ 9 w 438"/>
                  <a:gd name="T109" fmla="*/ 1 h 192"/>
                  <a:gd name="T110" fmla="*/ 9 w 438"/>
                  <a:gd name="T111" fmla="*/ 1 h 192"/>
                  <a:gd name="T112" fmla="*/ 9 w 438"/>
                  <a:gd name="T113" fmla="*/ 1 h 192"/>
                  <a:gd name="T114" fmla="*/ 9 w 438"/>
                  <a:gd name="T115" fmla="*/ 1 h 192"/>
                  <a:gd name="T116" fmla="*/ 10 w 438"/>
                  <a:gd name="T117" fmla="*/ 1 h 192"/>
                  <a:gd name="T118" fmla="*/ 10 w 438"/>
                  <a:gd name="T119" fmla="*/ 1 h 1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38"/>
                  <a:gd name="T181" fmla="*/ 0 h 192"/>
                  <a:gd name="T182" fmla="*/ 438 w 438"/>
                  <a:gd name="T183" fmla="*/ 192 h 19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38" h="192">
                    <a:moveTo>
                      <a:pt x="438" y="54"/>
                    </a:moveTo>
                    <a:lnTo>
                      <a:pt x="420" y="78"/>
                    </a:lnTo>
                    <a:lnTo>
                      <a:pt x="402" y="78"/>
                    </a:lnTo>
                    <a:lnTo>
                      <a:pt x="396" y="66"/>
                    </a:lnTo>
                    <a:lnTo>
                      <a:pt x="390" y="72"/>
                    </a:lnTo>
                    <a:lnTo>
                      <a:pt x="396" y="78"/>
                    </a:lnTo>
                    <a:lnTo>
                      <a:pt x="372" y="78"/>
                    </a:lnTo>
                    <a:lnTo>
                      <a:pt x="402" y="84"/>
                    </a:lnTo>
                    <a:lnTo>
                      <a:pt x="390" y="108"/>
                    </a:lnTo>
                    <a:lnTo>
                      <a:pt x="372" y="102"/>
                    </a:lnTo>
                    <a:lnTo>
                      <a:pt x="390" y="108"/>
                    </a:lnTo>
                    <a:lnTo>
                      <a:pt x="408" y="96"/>
                    </a:lnTo>
                    <a:lnTo>
                      <a:pt x="414" y="108"/>
                    </a:lnTo>
                    <a:lnTo>
                      <a:pt x="408" y="120"/>
                    </a:lnTo>
                    <a:lnTo>
                      <a:pt x="396" y="114"/>
                    </a:lnTo>
                    <a:lnTo>
                      <a:pt x="378" y="126"/>
                    </a:lnTo>
                    <a:lnTo>
                      <a:pt x="372" y="126"/>
                    </a:lnTo>
                    <a:lnTo>
                      <a:pt x="372" y="138"/>
                    </a:lnTo>
                    <a:lnTo>
                      <a:pt x="360" y="126"/>
                    </a:lnTo>
                    <a:lnTo>
                      <a:pt x="366" y="144"/>
                    </a:lnTo>
                    <a:lnTo>
                      <a:pt x="348" y="162"/>
                    </a:lnTo>
                    <a:lnTo>
                      <a:pt x="348" y="180"/>
                    </a:lnTo>
                    <a:lnTo>
                      <a:pt x="342" y="174"/>
                    </a:lnTo>
                    <a:lnTo>
                      <a:pt x="336" y="186"/>
                    </a:lnTo>
                    <a:lnTo>
                      <a:pt x="312" y="192"/>
                    </a:lnTo>
                    <a:lnTo>
                      <a:pt x="306" y="192"/>
                    </a:lnTo>
                    <a:lnTo>
                      <a:pt x="246" y="144"/>
                    </a:lnTo>
                    <a:lnTo>
                      <a:pt x="186" y="156"/>
                    </a:lnTo>
                    <a:lnTo>
                      <a:pt x="168" y="132"/>
                    </a:lnTo>
                    <a:lnTo>
                      <a:pt x="102" y="144"/>
                    </a:lnTo>
                    <a:lnTo>
                      <a:pt x="66" y="162"/>
                    </a:lnTo>
                    <a:lnTo>
                      <a:pt x="0" y="168"/>
                    </a:lnTo>
                    <a:lnTo>
                      <a:pt x="0" y="150"/>
                    </a:lnTo>
                    <a:lnTo>
                      <a:pt x="18" y="150"/>
                    </a:lnTo>
                    <a:lnTo>
                      <a:pt x="24" y="132"/>
                    </a:lnTo>
                    <a:lnTo>
                      <a:pt x="66" y="108"/>
                    </a:lnTo>
                    <a:lnTo>
                      <a:pt x="78" y="90"/>
                    </a:lnTo>
                    <a:lnTo>
                      <a:pt x="84" y="96"/>
                    </a:lnTo>
                    <a:lnTo>
                      <a:pt x="114" y="78"/>
                    </a:lnTo>
                    <a:lnTo>
                      <a:pt x="126" y="66"/>
                    </a:lnTo>
                    <a:lnTo>
                      <a:pt x="126" y="48"/>
                    </a:lnTo>
                    <a:lnTo>
                      <a:pt x="408" y="0"/>
                    </a:lnTo>
                    <a:lnTo>
                      <a:pt x="426" y="24"/>
                    </a:lnTo>
                    <a:lnTo>
                      <a:pt x="414" y="12"/>
                    </a:lnTo>
                    <a:lnTo>
                      <a:pt x="420" y="24"/>
                    </a:lnTo>
                    <a:lnTo>
                      <a:pt x="408" y="18"/>
                    </a:lnTo>
                    <a:lnTo>
                      <a:pt x="414" y="24"/>
                    </a:lnTo>
                    <a:lnTo>
                      <a:pt x="402" y="24"/>
                    </a:lnTo>
                    <a:lnTo>
                      <a:pt x="402" y="30"/>
                    </a:lnTo>
                    <a:lnTo>
                      <a:pt x="396" y="30"/>
                    </a:lnTo>
                    <a:lnTo>
                      <a:pt x="396" y="36"/>
                    </a:lnTo>
                    <a:lnTo>
                      <a:pt x="384" y="36"/>
                    </a:lnTo>
                    <a:lnTo>
                      <a:pt x="372" y="18"/>
                    </a:lnTo>
                    <a:lnTo>
                      <a:pt x="384" y="48"/>
                    </a:lnTo>
                    <a:lnTo>
                      <a:pt x="414" y="36"/>
                    </a:lnTo>
                    <a:lnTo>
                      <a:pt x="414" y="54"/>
                    </a:lnTo>
                    <a:lnTo>
                      <a:pt x="420" y="54"/>
                    </a:lnTo>
                    <a:lnTo>
                      <a:pt x="426" y="36"/>
                    </a:lnTo>
                    <a:lnTo>
                      <a:pt x="438" y="54"/>
                    </a:lnTo>
                    <a:lnTo>
                      <a:pt x="438" y="6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65" name="Freeform 91"/>
              <p:cNvSpPr>
                <a:spLocks noChangeAspect="1"/>
              </p:cNvSpPr>
              <p:nvPr/>
            </p:nvSpPr>
            <p:spPr bwMode="auto">
              <a:xfrm>
                <a:off x="2304" y="1555"/>
                <a:ext cx="4" cy="5"/>
              </a:xfrm>
              <a:custGeom>
                <a:avLst/>
                <a:gdLst>
                  <a:gd name="T0" fmla="*/ 1 w 6"/>
                  <a:gd name="T1" fmla="*/ 0 h 6"/>
                  <a:gd name="T2" fmla="*/ 0 w 6"/>
                  <a:gd name="T3" fmla="*/ 0 h 6"/>
                  <a:gd name="T4" fmla="*/ 1 w 6"/>
                  <a:gd name="T5" fmla="*/ 0 h 6"/>
                  <a:gd name="T6" fmla="*/ 1 w 6"/>
                  <a:gd name="T7" fmla="*/ 3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0" y="0"/>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66" name="Freeform 92"/>
              <p:cNvSpPr>
                <a:spLocks noChangeAspect="1"/>
              </p:cNvSpPr>
              <p:nvPr/>
            </p:nvSpPr>
            <p:spPr bwMode="auto">
              <a:xfrm>
                <a:off x="1256" y="1045"/>
                <a:ext cx="256" cy="151"/>
              </a:xfrm>
              <a:custGeom>
                <a:avLst/>
                <a:gdLst>
                  <a:gd name="T0" fmla="*/ 8 w 336"/>
                  <a:gd name="T1" fmla="*/ 2 h 210"/>
                  <a:gd name="T2" fmla="*/ 0 w 336"/>
                  <a:gd name="T3" fmla="*/ 2 h 210"/>
                  <a:gd name="T4" fmla="*/ 2 w 336"/>
                  <a:gd name="T5" fmla="*/ 1 h 210"/>
                  <a:gd name="T6" fmla="*/ 2 w 336"/>
                  <a:gd name="T7" fmla="*/ 0 h 210"/>
                  <a:gd name="T8" fmla="*/ 7 w 336"/>
                  <a:gd name="T9" fmla="*/ 1 h 210"/>
                  <a:gd name="T10" fmla="*/ 8 w 336"/>
                  <a:gd name="T11" fmla="*/ 2 h 210"/>
                  <a:gd name="T12" fmla="*/ 0 60000 65536"/>
                  <a:gd name="T13" fmla="*/ 0 60000 65536"/>
                  <a:gd name="T14" fmla="*/ 0 60000 65536"/>
                  <a:gd name="T15" fmla="*/ 0 60000 65536"/>
                  <a:gd name="T16" fmla="*/ 0 60000 65536"/>
                  <a:gd name="T17" fmla="*/ 0 60000 65536"/>
                  <a:gd name="T18" fmla="*/ 0 w 336"/>
                  <a:gd name="T19" fmla="*/ 0 h 210"/>
                  <a:gd name="T20" fmla="*/ 336 w 336"/>
                  <a:gd name="T21" fmla="*/ 210 h 210"/>
                </a:gdLst>
                <a:ahLst/>
                <a:cxnLst>
                  <a:cxn ang="T12">
                    <a:pos x="T0" y="T1"/>
                  </a:cxn>
                  <a:cxn ang="T13">
                    <a:pos x="T2" y="T3"/>
                  </a:cxn>
                  <a:cxn ang="T14">
                    <a:pos x="T4" y="T5"/>
                  </a:cxn>
                  <a:cxn ang="T15">
                    <a:pos x="T6" y="T7"/>
                  </a:cxn>
                  <a:cxn ang="T16">
                    <a:pos x="T8" y="T9"/>
                  </a:cxn>
                  <a:cxn ang="T17">
                    <a:pos x="T10" y="T11"/>
                  </a:cxn>
                </a:cxnLst>
                <a:rect l="T18" t="T19" r="T20" b="T21"/>
                <a:pathLst>
                  <a:path w="336" h="210">
                    <a:moveTo>
                      <a:pt x="336" y="210"/>
                    </a:moveTo>
                    <a:lnTo>
                      <a:pt x="0" y="198"/>
                    </a:lnTo>
                    <a:lnTo>
                      <a:pt x="6" y="174"/>
                    </a:lnTo>
                    <a:lnTo>
                      <a:pt x="18" y="0"/>
                    </a:lnTo>
                    <a:lnTo>
                      <a:pt x="312" y="18"/>
                    </a:lnTo>
                    <a:lnTo>
                      <a:pt x="336" y="210"/>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967" name="Freeform 93"/>
              <p:cNvSpPr>
                <a:spLocks noChangeAspect="1"/>
              </p:cNvSpPr>
              <p:nvPr/>
            </p:nvSpPr>
            <p:spPr bwMode="auto">
              <a:xfrm>
                <a:off x="1256" y="1045"/>
                <a:ext cx="256" cy="156"/>
              </a:xfrm>
              <a:custGeom>
                <a:avLst/>
                <a:gdLst>
                  <a:gd name="T0" fmla="*/ 8 w 336"/>
                  <a:gd name="T1" fmla="*/ 3 h 216"/>
                  <a:gd name="T2" fmla="*/ 0 w 336"/>
                  <a:gd name="T3" fmla="*/ 2 h 216"/>
                  <a:gd name="T4" fmla="*/ 2 w 336"/>
                  <a:gd name="T5" fmla="*/ 2 h 216"/>
                  <a:gd name="T6" fmla="*/ 2 w 336"/>
                  <a:gd name="T7" fmla="*/ 0 h 216"/>
                  <a:gd name="T8" fmla="*/ 7 w 336"/>
                  <a:gd name="T9" fmla="*/ 1 h 216"/>
                  <a:gd name="T10" fmla="*/ 8 w 336"/>
                  <a:gd name="T11" fmla="*/ 3 h 216"/>
                  <a:gd name="T12" fmla="*/ 8 w 336"/>
                  <a:gd name="T13" fmla="*/ 3 h 216"/>
                  <a:gd name="T14" fmla="*/ 0 60000 65536"/>
                  <a:gd name="T15" fmla="*/ 0 60000 65536"/>
                  <a:gd name="T16" fmla="*/ 0 60000 65536"/>
                  <a:gd name="T17" fmla="*/ 0 60000 65536"/>
                  <a:gd name="T18" fmla="*/ 0 60000 65536"/>
                  <a:gd name="T19" fmla="*/ 0 60000 65536"/>
                  <a:gd name="T20" fmla="*/ 0 60000 65536"/>
                  <a:gd name="T21" fmla="*/ 0 w 336"/>
                  <a:gd name="T22" fmla="*/ 0 h 216"/>
                  <a:gd name="T23" fmla="*/ 336 w 336"/>
                  <a:gd name="T24" fmla="*/ 216 h 2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216">
                    <a:moveTo>
                      <a:pt x="336" y="210"/>
                    </a:moveTo>
                    <a:lnTo>
                      <a:pt x="0" y="198"/>
                    </a:lnTo>
                    <a:lnTo>
                      <a:pt x="6" y="174"/>
                    </a:lnTo>
                    <a:lnTo>
                      <a:pt x="18" y="0"/>
                    </a:lnTo>
                    <a:lnTo>
                      <a:pt x="312" y="18"/>
                    </a:lnTo>
                    <a:lnTo>
                      <a:pt x="336" y="210"/>
                    </a:lnTo>
                    <a:lnTo>
                      <a:pt x="336" y="21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68" name="Freeform 94"/>
              <p:cNvSpPr>
                <a:spLocks noChangeAspect="1"/>
              </p:cNvSpPr>
              <p:nvPr/>
            </p:nvSpPr>
            <p:spPr bwMode="auto">
              <a:xfrm>
                <a:off x="1938" y="1339"/>
                <a:ext cx="160" cy="173"/>
              </a:xfrm>
              <a:custGeom>
                <a:avLst/>
                <a:gdLst>
                  <a:gd name="T0" fmla="*/ 5 w 210"/>
                  <a:gd name="T1" fmla="*/ 1 h 240"/>
                  <a:gd name="T2" fmla="*/ 5 w 210"/>
                  <a:gd name="T3" fmla="*/ 1 h 240"/>
                  <a:gd name="T4" fmla="*/ 5 w 210"/>
                  <a:gd name="T5" fmla="*/ 1 h 240"/>
                  <a:gd name="T6" fmla="*/ 5 w 210"/>
                  <a:gd name="T7" fmla="*/ 1 h 240"/>
                  <a:gd name="T8" fmla="*/ 4 w 210"/>
                  <a:gd name="T9" fmla="*/ 1 h 240"/>
                  <a:gd name="T10" fmla="*/ 4 w 210"/>
                  <a:gd name="T11" fmla="*/ 2 h 240"/>
                  <a:gd name="T12" fmla="*/ 4 w 210"/>
                  <a:gd name="T13" fmla="*/ 2 h 240"/>
                  <a:gd name="T14" fmla="*/ 4 w 210"/>
                  <a:gd name="T15" fmla="*/ 2 h 240"/>
                  <a:gd name="T16" fmla="*/ 3 w 210"/>
                  <a:gd name="T17" fmla="*/ 2 h 240"/>
                  <a:gd name="T18" fmla="*/ 3 w 210"/>
                  <a:gd name="T19" fmla="*/ 2 h 240"/>
                  <a:gd name="T20" fmla="*/ 2 w 210"/>
                  <a:gd name="T21" fmla="*/ 2 h 240"/>
                  <a:gd name="T22" fmla="*/ 2 w 210"/>
                  <a:gd name="T23" fmla="*/ 2 h 240"/>
                  <a:gd name="T24" fmla="*/ 2 w 210"/>
                  <a:gd name="T25" fmla="*/ 2 h 240"/>
                  <a:gd name="T26" fmla="*/ 2 w 210"/>
                  <a:gd name="T27" fmla="*/ 2 h 240"/>
                  <a:gd name="T28" fmla="*/ 0 w 210"/>
                  <a:gd name="T29" fmla="*/ 1 h 240"/>
                  <a:gd name="T30" fmla="*/ 2 w 210"/>
                  <a:gd name="T31" fmla="*/ 1 h 240"/>
                  <a:gd name="T32" fmla="*/ 2 w 210"/>
                  <a:gd name="T33" fmla="*/ 1 h 240"/>
                  <a:gd name="T34" fmla="*/ 2 w 210"/>
                  <a:gd name="T35" fmla="*/ 1 h 240"/>
                  <a:gd name="T36" fmla="*/ 2 w 210"/>
                  <a:gd name="T37" fmla="*/ 1 h 240"/>
                  <a:gd name="T38" fmla="*/ 2 w 210"/>
                  <a:gd name="T39" fmla="*/ 1 h 240"/>
                  <a:gd name="T40" fmla="*/ 3 w 210"/>
                  <a:gd name="T41" fmla="*/ 1 h 240"/>
                  <a:gd name="T42" fmla="*/ 4 w 210"/>
                  <a:gd name="T43" fmla="*/ 1 h 240"/>
                  <a:gd name="T44" fmla="*/ 4 w 210"/>
                  <a:gd name="T45" fmla="*/ 1 h 240"/>
                  <a:gd name="T46" fmla="*/ 5 w 210"/>
                  <a:gd name="T47" fmla="*/ 0 h 240"/>
                  <a:gd name="T48" fmla="*/ 5 w 210"/>
                  <a:gd name="T49" fmla="*/ 1 h 240"/>
                  <a:gd name="T50" fmla="*/ 5 w 210"/>
                  <a:gd name="T51" fmla="*/ 1 h 2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0"/>
                  <a:gd name="T79" fmla="*/ 0 h 240"/>
                  <a:gd name="T80" fmla="*/ 210 w 210"/>
                  <a:gd name="T81" fmla="*/ 240 h 2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0" h="240">
                    <a:moveTo>
                      <a:pt x="210" y="84"/>
                    </a:moveTo>
                    <a:lnTo>
                      <a:pt x="204" y="90"/>
                    </a:lnTo>
                    <a:lnTo>
                      <a:pt x="210" y="102"/>
                    </a:lnTo>
                    <a:lnTo>
                      <a:pt x="204" y="150"/>
                    </a:lnTo>
                    <a:lnTo>
                      <a:pt x="168" y="180"/>
                    </a:lnTo>
                    <a:lnTo>
                      <a:pt x="168" y="198"/>
                    </a:lnTo>
                    <a:lnTo>
                      <a:pt x="156" y="198"/>
                    </a:lnTo>
                    <a:lnTo>
                      <a:pt x="150" y="222"/>
                    </a:lnTo>
                    <a:lnTo>
                      <a:pt x="132" y="240"/>
                    </a:lnTo>
                    <a:lnTo>
                      <a:pt x="114" y="222"/>
                    </a:lnTo>
                    <a:lnTo>
                      <a:pt x="78" y="234"/>
                    </a:lnTo>
                    <a:lnTo>
                      <a:pt x="48" y="222"/>
                    </a:lnTo>
                    <a:lnTo>
                      <a:pt x="36" y="204"/>
                    </a:lnTo>
                    <a:lnTo>
                      <a:pt x="18" y="210"/>
                    </a:lnTo>
                    <a:lnTo>
                      <a:pt x="0" y="42"/>
                    </a:lnTo>
                    <a:lnTo>
                      <a:pt x="18" y="42"/>
                    </a:lnTo>
                    <a:lnTo>
                      <a:pt x="60" y="30"/>
                    </a:lnTo>
                    <a:lnTo>
                      <a:pt x="60" y="36"/>
                    </a:lnTo>
                    <a:lnTo>
                      <a:pt x="96" y="42"/>
                    </a:lnTo>
                    <a:lnTo>
                      <a:pt x="90" y="48"/>
                    </a:lnTo>
                    <a:lnTo>
                      <a:pt x="114" y="48"/>
                    </a:lnTo>
                    <a:lnTo>
                      <a:pt x="150" y="36"/>
                    </a:lnTo>
                    <a:lnTo>
                      <a:pt x="162" y="18"/>
                    </a:lnTo>
                    <a:lnTo>
                      <a:pt x="198" y="0"/>
                    </a:lnTo>
                    <a:lnTo>
                      <a:pt x="210" y="66"/>
                    </a:lnTo>
                    <a:lnTo>
                      <a:pt x="210" y="84"/>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969" name="Freeform 95"/>
              <p:cNvSpPr>
                <a:spLocks noChangeAspect="1"/>
              </p:cNvSpPr>
              <p:nvPr/>
            </p:nvSpPr>
            <p:spPr bwMode="auto">
              <a:xfrm>
                <a:off x="1938" y="1339"/>
                <a:ext cx="160" cy="173"/>
              </a:xfrm>
              <a:custGeom>
                <a:avLst/>
                <a:gdLst>
                  <a:gd name="T0" fmla="*/ 5 w 210"/>
                  <a:gd name="T1" fmla="*/ 1 h 240"/>
                  <a:gd name="T2" fmla="*/ 5 w 210"/>
                  <a:gd name="T3" fmla="*/ 1 h 240"/>
                  <a:gd name="T4" fmla="*/ 5 w 210"/>
                  <a:gd name="T5" fmla="*/ 1 h 240"/>
                  <a:gd name="T6" fmla="*/ 5 w 210"/>
                  <a:gd name="T7" fmla="*/ 1 h 240"/>
                  <a:gd name="T8" fmla="*/ 4 w 210"/>
                  <a:gd name="T9" fmla="*/ 1 h 240"/>
                  <a:gd name="T10" fmla="*/ 4 w 210"/>
                  <a:gd name="T11" fmla="*/ 2 h 240"/>
                  <a:gd name="T12" fmla="*/ 4 w 210"/>
                  <a:gd name="T13" fmla="*/ 2 h 240"/>
                  <a:gd name="T14" fmla="*/ 4 w 210"/>
                  <a:gd name="T15" fmla="*/ 2 h 240"/>
                  <a:gd name="T16" fmla="*/ 3 w 210"/>
                  <a:gd name="T17" fmla="*/ 2 h 240"/>
                  <a:gd name="T18" fmla="*/ 3 w 210"/>
                  <a:gd name="T19" fmla="*/ 2 h 240"/>
                  <a:gd name="T20" fmla="*/ 2 w 210"/>
                  <a:gd name="T21" fmla="*/ 2 h 240"/>
                  <a:gd name="T22" fmla="*/ 2 w 210"/>
                  <a:gd name="T23" fmla="*/ 2 h 240"/>
                  <a:gd name="T24" fmla="*/ 2 w 210"/>
                  <a:gd name="T25" fmla="*/ 2 h 240"/>
                  <a:gd name="T26" fmla="*/ 2 w 210"/>
                  <a:gd name="T27" fmla="*/ 2 h 240"/>
                  <a:gd name="T28" fmla="*/ 0 w 210"/>
                  <a:gd name="T29" fmla="*/ 1 h 240"/>
                  <a:gd name="T30" fmla="*/ 2 w 210"/>
                  <a:gd name="T31" fmla="*/ 1 h 240"/>
                  <a:gd name="T32" fmla="*/ 2 w 210"/>
                  <a:gd name="T33" fmla="*/ 1 h 240"/>
                  <a:gd name="T34" fmla="*/ 2 w 210"/>
                  <a:gd name="T35" fmla="*/ 1 h 240"/>
                  <a:gd name="T36" fmla="*/ 2 w 210"/>
                  <a:gd name="T37" fmla="*/ 1 h 240"/>
                  <a:gd name="T38" fmla="*/ 2 w 210"/>
                  <a:gd name="T39" fmla="*/ 1 h 240"/>
                  <a:gd name="T40" fmla="*/ 3 w 210"/>
                  <a:gd name="T41" fmla="*/ 1 h 240"/>
                  <a:gd name="T42" fmla="*/ 4 w 210"/>
                  <a:gd name="T43" fmla="*/ 1 h 240"/>
                  <a:gd name="T44" fmla="*/ 4 w 210"/>
                  <a:gd name="T45" fmla="*/ 1 h 240"/>
                  <a:gd name="T46" fmla="*/ 5 w 210"/>
                  <a:gd name="T47" fmla="*/ 0 h 240"/>
                  <a:gd name="T48" fmla="*/ 5 w 210"/>
                  <a:gd name="T49" fmla="*/ 1 h 240"/>
                  <a:gd name="T50" fmla="*/ 5 w 210"/>
                  <a:gd name="T51" fmla="*/ 1 h 240"/>
                  <a:gd name="T52" fmla="*/ 5 w 210"/>
                  <a:gd name="T53" fmla="*/ 1 h 24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0"/>
                  <a:gd name="T82" fmla="*/ 0 h 240"/>
                  <a:gd name="T83" fmla="*/ 210 w 210"/>
                  <a:gd name="T84" fmla="*/ 240 h 24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0" h="240">
                    <a:moveTo>
                      <a:pt x="210" y="84"/>
                    </a:moveTo>
                    <a:lnTo>
                      <a:pt x="204" y="90"/>
                    </a:lnTo>
                    <a:lnTo>
                      <a:pt x="210" y="102"/>
                    </a:lnTo>
                    <a:lnTo>
                      <a:pt x="204" y="150"/>
                    </a:lnTo>
                    <a:lnTo>
                      <a:pt x="168" y="180"/>
                    </a:lnTo>
                    <a:lnTo>
                      <a:pt x="168" y="198"/>
                    </a:lnTo>
                    <a:lnTo>
                      <a:pt x="156" y="198"/>
                    </a:lnTo>
                    <a:lnTo>
                      <a:pt x="150" y="222"/>
                    </a:lnTo>
                    <a:lnTo>
                      <a:pt x="132" y="240"/>
                    </a:lnTo>
                    <a:lnTo>
                      <a:pt x="114" y="222"/>
                    </a:lnTo>
                    <a:lnTo>
                      <a:pt x="78" y="234"/>
                    </a:lnTo>
                    <a:lnTo>
                      <a:pt x="48" y="222"/>
                    </a:lnTo>
                    <a:lnTo>
                      <a:pt x="36" y="204"/>
                    </a:lnTo>
                    <a:lnTo>
                      <a:pt x="18" y="210"/>
                    </a:lnTo>
                    <a:lnTo>
                      <a:pt x="0" y="42"/>
                    </a:lnTo>
                    <a:lnTo>
                      <a:pt x="18" y="42"/>
                    </a:lnTo>
                    <a:lnTo>
                      <a:pt x="60" y="30"/>
                    </a:lnTo>
                    <a:lnTo>
                      <a:pt x="60" y="36"/>
                    </a:lnTo>
                    <a:lnTo>
                      <a:pt x="96" y="42"/>
                    </a:lnTo>
                    <a:lnTo>
                      <a:pt x="90" y="48"/>
                    </a:lnTo>
                    <a:lnTo>
                      <a:pt x="114" y="48"/>
                    </a:lnTo>
                    <a:lnTo>
                      <a:pt x="150" y="36"/>
                    </a:lnTo>
                    <a:lnTo>
                      <a:pt x="162" y="18"/>
                    </a:lnTo>
                    <a:lnTo>
                      <a:pt x="198" y="0"/>
                    </a:lnTo>
                    <a:lnTo>
                      <a:pt x="210" y="66"/>
                    </a:lnTo>
                    <a:lnTo>
                      <a:pt x="210" y="84"/>
                    </a:lnTo>
                    <a:lnTo>
                      <a:pt x="210" y="9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70" name="Freeform 96"/>
              <p:cNvSpPr>
                <a:spLocks noChangeAspect="1"/>
              </p:cNvSpPr>
              <p:nvPr/>
            </p:nvSpPr>
            <p:spPr bwMode="auto">
              <a:xfrm>
                <a:off x="1256" y="1599"/>
                <a:ext cx="338" cy="164"/>
              </a:xfrm>
              <a:custGeom>
                <a:avLst/>
                <a:gdLst>
                  <a:gd name="T0" fmla="*/ 9 w 444"/>
                  <a:gd name="T1" fmla="*/ 1 h 228"/>
                  <a:gd name="T2" fmla="*/ 9 w 444"/>
                  <a:gd name="T3" fmla="*/ 1 h 228"/>
                  <a:gd name="T4" fmla="*/ 9 w 444"/>
                  <a:gd name="T5" fmla="*/ 2 h 228"/>
                  <a:gd name="T6" fmla="*/ 8 w 444"/>
                  <a:gd name="T7" fmla="*/ 2 h 228"/>
                  <a:gd name="T8" fmla="*/ 8 w 444"/>
                  <a:gd name="T9" fmla="*/ 2 h 228"/>
                  <a:gd name="T10" fmla="*/ 7 w 444"/>
                  <a:gd name="T11" fmla="*/ 2 h 228"/>
                  <a:gd name="T12" fmla="*/ 7 w 444"/>
                  <a:gd name="T13" fmla="*/ 2 h 228"/>
                  <a:gd name="T14" fmla="*/ 7 w 444"/>
                  <a:gd name="T15" fmla="*/ 2 h 228"/>
                  <a:gd name="T16" fmla="*/ 6 w 444"/>
                  <a:gd name="T17" fmla="*/ 2 h 228"/>
                  <a:gd name="T18" fmla="*/ 6 w 444"/>
                  <a:gd name="T19" fmla="*/ 2 h 228"/>
                  <a:gd name="T20" fmla="*/ 6 w 444"/>
                  <a:gd name="T21" fmla="*/ 2 h 228"/>
                  <a:gd name="T22" fmla="*/ 6 w 444"/>
                  <a:gd name="T23" fmla="*/ 2 h 228"/>
                  <a:gd name="T24" fmla="*/ 5 w 444"/>
                  <a:gd name="T25" fmla="*/ 2 h 228"/>
                  <a:gd name="T26" fmla="*/ 5 w 444"/>
                  <a:gd name="T27" fmla="*/ 2 h 228"/>
                  <a:gd name="T28" fmla="*/ 5 w 444"/>
                  <a:gd name="T29" fmla="*/ 2 h 228"/>
                  <a:gd name="T30" fmla="*/ 4 w 444"/>
                  <a:gd name="T31" fmla="*/ 2 h 228"/>
                  <a:gd name="T32" fmla="*/ 4 w 444"/>
                  <a:gd name="T33" fmla="*/ 1 h 228"/>
                  <a:gd name="T34" fmla="*/ 4 w 444"/>
                  <a:gd name="T35" fmla="*/ 1 h 228"/>
                  <a:gd name="T36" fmla="*/ 4 w 444"/>
                  <a:gd name="T37" fmla="*/ 1 h 228"/>
                  <a:gd name="T38" fmla="*/ 4 w 444"/>
                  <a:gd name="T39" fmla="*/ 1 h 228"/>
                  <a:gd name="T40" fmla="*/ 0 w 444"/>
                  <a:gd name="T41" fmla="*/ 1 h 228"/>
                  <a:gd name="T42" fmla="*/ 2 w 444"/>
                  <a:gd name="T43" fmla="*/ 0 h 228"/>
                  <a:gd name="T44" fmla="*/ 2 w 444"/>
                  <a:gd name="T45" fmla="*/ 1 h 228"/>
                  <a:gd name="T46" fmla="*/ 9 w 444"/>
                  <a:gd name="T47" fmla="*/ 1 h 228"/>
                  <a:gd name="T48" fmla="*/ 9 w 444"/>
                  <a:gd name="T49" fmla="*/ 1 h 228"/>
                  <a:gd name="T50" fmla="*/ 9 w 444"/>
                  <a:gd name="T51" fmla="*/ 1 h 2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4"/>
                  <a:gd name="T79" fmla="*/ 0 h 228"/>
                  <a:gd name="T80" fmla="*/ 444 w 444"/>
                  <a:gd name="T81" fmla="*/ 228 h 2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4" h="228">
                    <a:moveTo>
                      <a:pt x="432" y="48"/>
                    </a:moveTo>
                    <a:lnTo>
                      <a:pt x="444" y="120"/>
                    </a:lnTo>
                    <a:lnTo>
                      <a:pt x="438" y="228"/>
                    </a:lnTo>
                    <a:lnTo>
                      <a:pt x="402" y="210"/>
                    </a:lnTo>
                    <a:lnTo>
                      <a:pt x="342" y="228"/>
                    </a:lnTo>
                    <a:lnTo>
                      <a:pt x="324" y="216"/>
                    </a:lnTo>
                    <a:lnTo>
                      <a:pt x="312" y="216"/>
                    </a:lnTo>
                    <a:lnTo>
                      <a:pt x="312" y="210"/>
                    </a:lnTo>
                    <a:lnTo>
                      <a:pt x="300" y="228"/>
                    </a:lnTo>
                    <a:lnTo>
                      <a:pt x="294" y="216"/>
                    </a:lnTo>
                    <a:lnTo>
                      <a:pt x="288" y="222"/>
                    </a:lnTo>
                    <a:lnTo>
                      <a:pt x="270" y="210"/>
                    </a:lnTo>
                    <a:lnTo>
                      <a:pt x="258" y="216"/>
                    </a:lnTo>
                    <a:lnTo>
                      <a:pt x="246" y="198"/>
                    </a:lnTo>
                    <a:lnTo>
                      <a:pt x="228" y="204"/>
                    </a:lnTo>
                    <a:lnTo>
                      <a:pt x="192" y="192"/>
                    </a:lnTo>
                    <a:lnTo>
                      <a:pt x="186" y="174"/>
                    </a:lnTo>
                    <a:lnTo>
                      <a:pt x="168" y="180"/>
                    </a:lnTo>
                    <a:lnTo>
                      <a:pt x="150" y="168"/>
                    </a:lnTo>
                    <a:lnTo>
                      <a:pt x="156" y="42"/>
                    </a:lnTo>
                    <a:lnTo>
                      <a:pt x="0" y="36"/>
                    </a:lnTo>
                    <a:lnTo>
                      <a:pt x="6" y="0"/>
                    </a:lnTo>
                    <a:lnTo>
                      <a:pt x="54" y="6"/>
                    </a:lnTo>
                    <a:lnTo>
                      <a:pt x="432" y="12"/>
                    </a:lnTo>
                    <a:lnTo>
                      <a:pt x="432" y="36"/>
                    </a:lnTo>
                    <a:lnTo>
                      <a:pt x="432" y="48"/>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971" name="Freeform 97"/>
              <p:cNvSpPr>
                <a:spLocks noChangeAspect="1"/>
              </p:cNvSpPr>
              <p:nvPr/>
            </p:nvSpPr>
            <p:spPr bwMode="auto">
              <a:xfrm>
                <a:off x="1256" y="1599"/>
                <a:ext cx="338" cy="164"/>
              </a:xfrm>
              <a:custGeom>
                <a:avLst/>
                <a:gdLst>
                  <a:gd name="T0" fmla="*/ 9 w 444"/>
                  <a:gd name="T1" fmla="*/ 1 h 228"/>
                  <a:gd name="T2" fmla="*/ 9 w 444"/>
                  <a:gd name="T3" fmla="*/ 1 h 228"/>
                  <a:gd name="T4" fmla="*/ 9 w 444"/>
                  <a:gd name="T5" fmla="*/ 2 h 228"/>
                  <a:gd name="T6" fmla="*/ 8 w 444"/>
                  <a:gd name="T7" fmla="*/ 2 h 228"/>
                  <a:gd name="T8" fmla="*/ 8 w 444"/>
                  <a:gd name="T9" fmla="*/ 2 h 228"/>
                  <a:gd name="T10" fmla="*/ 7 w 444"/>
                  <a:gd name="T11" fmla="*/ 2 h 228"/>
                  <a:gd name="T12" fmla="*/ 7 w 444"/>
                  <a:gd name="T13" fmla="*/ 2 h 228"/>
                  <a:gd name="T14" fmla="*/ 7 w 444"/>
                  <a:gd name="T15" fmla="*/ 2 h 228"/>
                  <a:gd name="T16" fmla="*/ 6 w 444"/>
                  <a:gd name="T17" fmla="*/ 2 h 228"/>
                  <a:gd name="T18" fmla="*/ 6 w 444"/>
                  <a:gd name="T19" fmla="*/ 2 h 228"/>
                  <a:gd name="T20" fmla="*/ 6 w 444"/>
                  <a:gd name="T21" fmla="*/ 2 h 228"/>
                  <a:gd name="T22" fmla="*/ 6 w 444"/>
                  <a:gd name="T23" fmla="*/ 2 h 228"/>
                  <a:gd name="T24" fmla="*/ 5 w 444"/>
                  <a:gd name="T25" fmla="*/ 2 h 228"/>
                  <a:gd name="T26" fmla="*/ 5 w 444"/>
                  <a:gd name="T27" fmla="*/ 2 h 228"/>
                  <a:gd name="T28" fmla="*/ 5 w 444"/>
                  <a:gd name="T29" fmla="*/ 2 h 228"/>
                  <a:gd name="T30" fmla="*/ 4 w 444"/>
                  <a:gd name="T31" fmla="*/ 2 h 228"/>
                  <a:gd name="T32" fmla="*/ 4 w 444"/>
                  <a:gd name="T33" fmla="*/ 1 h 228"/>
                  <a:gd name="T34" fmla="*/ 4 w 444"/>
                  <a:gd name="T35" fmla="*/ 1 h 228"/>
                  <a:gd name="T36" fmla="*/ 4 w 444"/>
                  <a:gd name="T37" fmla="*/ 1 h 228"/>
                  <a:gd name="T38" fmla="*/ 4 w 444"/>
                  <a:gd name="T39" fmla="*/ 1 h 228"/>
                  <a:gd name="T40" fmla="*/ 0 w 444"/>
                  <a:gd name="T41" fmla="*/ 1 h 228"/>
                  <a:gd name="T42" fmla="*/ 2 w 444"/>
                  <a:gd name="T43" fmla="*/ 0 h 228"/>
                  <a:gd name="T44" fmla="*/ 2 w 444"/>
                  <a:gd name="T45" fmla="*/ 1 h 228"/>
                  <a:gd name="T46" fmla="*/ 9 w 444"/>
                  <a:gd name="T47" fmla="*/ 1 h 228"/>
                  <a:gd name="T48" fmla="*/ 9 w 444"/>
                  <a:gd name="T49" fmla="*/ 1 h 228"/>
                  <a:gd name="T50" fmla="*/ 9 w 444"/>
                  <a:gd name="T51" fmla="*/ 1 h 228"/>
                  <a:gd name="T52" fmla="*/ 9 w 444"/>
                  <a:gd name="T53" fmla="*/ 1 h 2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44"/>
                  <a:gd name="T82" fmla="*/ 0 h 228"/>
                  <a:gd name="T83" fmla="*/ 444 w 444"/>
                  <a:gd name="T84" fmla="*/ 228 h 2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44" h="228">
                    <a:moveTo>
                      <a:pt x="432" y="48"/>
                    </a:moveTo>
                    <a:lnTo>
                      <a:pt x="444" y="120"/>
                    </a:lnTo>
                    <a:lnTo>
                      <a:pt x="438" y="228"/>
                    </a:lnTo>
                    <a:lnTo>
                      <a:pt x="402" y="210"/>
                    </a:lnTo>
                    <a:lnTo>
                      <a:pt x="342" y="228"/>
                    </a:lnTo>
                    <a:lnTo>
                      <a:pt x="324" y="216"/>
                    </a:lnTo>
                    <a:lnTo>
                      <a:pt x="312" y="216"/>
                    </a:lnTo>
                    <a:lnTo>
                      <a:pt x="312" y="210"/>
                    </a:lnTo>
                    <a:lnTo>
                      <a:pt x="300" y="228"/>
                    </a:lnTo>
                    <a:lnTo>
                      <a:pt x="294" y="216"/>
                    </a:lnTo>
                    <a:lnTo>
                      <a:pt x="288" y="222"/>
                    </a:lnTo>
                    <a:lnTo>
                      <a:pt x="270" y="210"/>
                    </a:lnTo>
                    <a:lnTo>
                      <a:pt x="258" y="216"/>
                    </a:lnTo>
                    <a:lnTo>
                      <a:pt x="246" y="198"/>
                    </a:lnTo>
                    <a:lnTo>
                      <a:pt x="228" y="204"/>
                    </a:lnTo>
                    <a:lnTo>
                      <a:pt x="192" y="192"/>
                    </a:lnTo>
                    <a:lnTo>
                      <a:pt x="186" y="174"/>
                    </a:lnTo>
                    <a:lnTo>
                      <a:pt x="168" y="180"/>
                    </a:lnTo>
                    <a:lnTo>
                      <a:pt x="150" y="168"/>
                    </a:lnTo>
                    <a:lnTo>
                      <a:pt x="156" y="42"/>
                    </a:lnTo>
                    <a:lnTo>
                      <a:pt x="0" y="36"/>
                    </a:lnTo>
                    <a:lnTo>
                      <a:pt x="6" y="0"/>
                    </a:lnTo>
                    <a:lnTo>
                      <a:pt x="54" y="6"/>
                    </a:lnTo>
                    <a:lnTo>
                      <a:pt x="432" y="12"/>
                    </a:lnTo>
                    <a:lnTo>
                      <a:pt x="432" y="36"/>
                    </a:lnTo>
                    <a:lnTo>
                      <a:pt x="432" y="48"/>
                    </a:lnTo>
                    <a:lnTo>
                      <a:pt x="432"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72" name="Freeform 98"/>
              <p:cNvSpPr>
                <a:spLocks noChangeAspect="1"/>
              </p:cNvSpPr>
              <p:nvPr/>
            </p:nvSpPr>
            <p:spPr bwMode="auto">
              <a:xfrm>
                <a:off x="528" y="1053"/>
                <a:ext cx="307" cy="247"/>
              </a:xfrm>
              <a:custGeom>
                <a:avLst/>
                <a:gdLst>
                  <a:gd name="T0" fmla="*/ 4 w 402"/>
                  <a:gd name="T1" fmla="*/ 4 h 342"/>
                  <a:gd name="T2" fmla="*/ 0 w 402"/>
                  <a:gd name="T3" fmla="*/ 3 h 342"/>
                  <a:gd name="T4" fmla="*/ 0 w 402"/>
                  <a:gd name="T5" fmla="*/ 2 h 342"/>
                  <a:gd name="T6" fmla="*/ 2 w 402"/>
                  <a:gd name="T7" fmla="*/ 1 h 342"/>
                  <a:gd name="T8" fmla="*/ 2 w 402"/>
                  <a:gd name="T9" fmla="*/ 1 h 342"/>
                  <a:gd name="T10" fmla="*/ 2 w 402"/>
                  <a:gd name="T11" fmla="*/ 0 h 342"/>
                  <a:gd name="T12" fmla="*/ 2 w 402"/>
                  <a:gd name="T13" fmla="*/ 1 h 342"/>
                  <a:gd name="T14" fmla="*/ 3 w 402"/>
                  <a:gd name="T15" fmla="*/ 1 h 342"/>
                  <a:gd name="T16" fmla="*/ 3 w 402"/>
                  <a:gd name="T17" fmla="*/ 1 h 342"/>
                  <a:gd name="T18" fmla="*/ 3 w 402"/>
                  <a:gd name="T19" fmla="*/ 1 h 342"/>
                  <a:gd name="T20" fmla="*/ 4 w 402"/>
                  <a:gd name="T21" fmla="*/ 1 h 342"/>
                  <a:gd name="T22" fmla="*/ 5 w 402"/>
                  <a:gd name="T23" fmla="*/ 1 h 342"/>
                  <a:gd name="T24" fmla="*/ 7 w 402"/>
                  <a:gd name="T25" fmla="*/ 1 h 342"/>
                  <a:gd name="T26" fmla="*/ 8 w 402"/>
                  <a:gd name="T27" fmla="*/ 1 h 342"/>
                  <a:gd name="T28" fmla="*/ 9 w 402"/>
                  <a:gd name="T29" fmla="*/ 1 h 342"/>
                  <a:gd name="T30" fmla="*/ 8 w 402"/>
                  <a:gd name="T31" fmla="*/ 2 h 342"/>
                  <a:gd name="T32" fmla="*/ 8 w 402"/>
                  <a:gd name="T33" fmla="*/ 2 h 342"/>
                  <a:gd name="T34" fmla="*/ 7 w 402"/>
                  <a:gd name="T35" fmla="*/ 4 h 342"/>
                  <a:gd name="T36" fmla="*/ 5 w 402"/>
                  <a:gd name="T37" fmla="*/ 4 h 342"/>
                  <a:gd name="T38" fmla="*/ 4 w 402"/>
                  <a:gd name="T39" fmla="*/ 4 h 3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2"/>
                  <a:gd name="T61" fmla="*/ 0 h 342"/>
                  <a:gd name="T62" fmla="*/ 402 w 402"/>
                  <a:gd name="T63" fmla="*/ 342 h 3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2" h="342">
                    <a:moveTo>
                      <a:pt x="186" y="306"/>
                    </a:moveTo>
                    <a:lnTo>
                      <a:pt x="0" y="252"/>
                    </a:lnTo>
                    <a:lnTo>
                      <a:pt x="0" y="198"/>
                    </a:lnTo>
                    <a:lnTo>
                      <a:pt x="30" y="150"/>
                    </a:lnTo>
                    <a:lnTo>
                      <a:pt x="78" y="42"/>
                    </a:lnTo>
                    <a:lnTo>
                      <a:pt x="84" y="0"/>
                    </a:lnTo>
                    <a:lnTo>
                      <a:pt x="108" y="6"/>
                    </a:lnTo>
                    <a:lnTo>
                      <a:pt x="126" y="18"/>
                    </a:lnTo>
                    <a:lnTo>
                      <a:pt x="126" y="48"/>
                    </a:lnTo>
                    <a:lnTo>
                      <a:pt x="144" y="60"/>
                    </a:lnTo>
                    <a:lnTo>
                      <a:pt x="168" y="54"/>
                    </a:lnTo>
                    <a:lnTo>
                      <a:pt x="198" y="72"/>
                    </a:lnTo>
                    <a:lnTo>
                      <a:pt x="300" y="72"/>
                    </a:lnTo>
                    <a:lnTo>
                      <a:pt x="384" y="90"/>
                    </a:lnTo>
                    <a:lnTo>
                      <a:pt x="402" y="120"/>
                    </a:lnTo>
                    <a:lnTo>
                      <a:pt x="348" y="186"/>
                    </a:lnTo>
                    <a:lnTo>
                      <a:pt x="360" y="204"/>
                    </a:lnTo>
                    <a:lnTo>
                      <a:pt x="324" y="342"/>
                    </a:lnTo>
                    <a:lnTo>
                      <a:pt x="216" y="312"/>
                    </a:lnTo>
                    <a:lnTo>
                      <a:pt x="186" y="306"/>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973" name="Freeform 99"/>
              <p:cNvSpPr>
                <a:spLocks noChangeAspect="1"/>
              </p:cNvSpPr>
              <p:nvPr/>
            </p:nvSpPr>
            <p:spPr bwMode="auto">
              <a:xfrm>
                <a:off x="528" y="1053"/>
                <a:ext cx="307" cy="247"/>
              </a:xfrm>
              <a:custGeom>
                <a:avLst/>
                <a:gdLst>
                  <a:gd name="T0" fmla="*/ 4 w 402"/>
                  <a:gd name="T1" fmla="*/ 4 h 342"/>
                  <a:gd name="T2" fmla="*/ 0 w 402"/>
                  <a:gd name="T3" fmla="*/ 3 h 342"/>
                  <a:gd name="T4" fmla="*/ 0 w 402"/>
                  <a:gd name="T5" fmla="*/ 2 h 342"/>
                  <a:gd name="T6" fmla="*/ 2 w 402"/>
                  <a:gd name="T7" fmla="*/ 1 h 342"/>
                  <a:gd name="T8" fmla="*/ 2 w 402"/>
                  <a:gd name="T9" fmla="*/ 1 h 342"/>
                  <a:gd name="T10" fmla="*/ 2 w 402"/>
                  <a:gd name="T11" fmla="*/ 0 h 342"/>
                  <a:gd name="T12" fmla="*/ 2 w 402"/>
                  <a:gd name="T13" fmla="*/ 1 h 342"/>
                  <a:gd name="T14" fmla="*/ 3 w 402"/>
                  <a:gd name="T15" fmla="*/ 1 h 342"/>
                  <a:gd name="T16" fmla="*/ 3 w 402"/>
                  <a:gd name="T17" fmla="*/ 1 h 342"/>
                  <a:gd name="T18" fmla="*/ 3 w 402"/>
                  <a:gd name="T19" fmla="*/ 1 h 342"/>
                  <a:gd name="T20" fmla="*/ 4 w 402"/>
                  <a:gd name="T21" fmla="*/ 1 h 342"/>
                  <a:gd name="T22" fmla="*/ 5 w 402"/>
                  <a:gd name="T23" fmla="*/ 1 h 342"/>
                  <a:gd name="T24" fmla="*/ 7 w 402"/>
                  <a:gd name="T25" fmla="*/ 1 h 342"/>
                  <a:gd name="T26" fmla="*/ 8 w 402"/>
                  <a:gd name="T27" fmla="*/ 1 h 342"/>
                  <a:gd name="T28" fmla="*/ 9 w 402"/>
                  <a:gd name="T29" fmla="*/ 1 h 342"/>
                  <a:gd name="T30" fmla="*/ 8 w 402"/>
                  <a:gd name="T31" fmla="*/ 2 h 342"/>
                  <a:gd name="T32" fmla="*/ 8 w 402"/>
                  <a:gd name="T33" fmla="*/ 2 h 342"/>
                  <a:gd name="T34" fmla="*/ 7 w 402"/>
                  <a:gd name="T35" fmla="*/ 4 h 342"/>
                  <a:gd name="T36" fmla="*/ 5 w 402"/>
                  <a:gd name="T37" fmla="*/ 4 h 342"/>
                  <a:gd name="T38" fmla="*/ 4 w 402"/>
                  <a:gd name="T39" fmla="*/ 4 h 342"/>
                  <a:gd name="T40" fmla="*/ 4 w 402"/>
                  <a:gd name="T41" fmla="*/ 4 h 3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2"/>
                  <a:gd name="T64" fmla="*/ 0 h 342"/>
                  <a:gd name="T65" fmla="*/ 402 w 402"/>
                  <a:gd name="T66" fmla="*/ 342 h 3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2" h="342">
                    <a:moveTo>
                      <a:pt x="186" y="306"/>
                    </a:moveTo>
                    <a:lnTo>
                      <a:pt x="0" y="252"/>
                    </a:lnTo>
                    <a:lnTo>
                      <a:pt x="0" y="198"/>
                    </a:lnTo>
                    <a:lnTo>
                      <a:pt x="30" y="150"/>
                    </a:lnTo>
                    <a:lnTo>
                      <a:pt x="78" y="42"/>
                    </a:lnTo>
                    <a:lnTo>
                      <a:pt x="84" y="0"/>
                    </a:lnTo>
                    <a:lnTo>
                      <a:pt x="108" y="6"/>
                    </a:lnTo>
                    <a:lnTo>
                      <a:pt x="126" y="18"/>
                    </a:lnTo>
                    <a:lnTo>
                      <a:pt x="126" y="48"/>
                    </a:lnTo>
                    <a:lnTo>
                      <a:pt x="144" y="60"/>
                    </a:lnTo>
                    <a:lnTo>
                      <a:pt x="168" y="54"/>
                    </a:lnTo>
                    <a:lnTo>
                      <a:pt x="198" y="72"/>
                    </a:lnTo>
                    <a:lnTo>
                      <a:pt x="300" y="72"/>
                    </a:lnTo>
                    <a:lnTo>
                      <a:pt x="384" y="90"/>
                    </a:lnTo>
                    <a:lnTo>
                      <a:pt x="402" y="120"/>
                    </a:lnTo>
                    <a:lnTo>
                      <a:pt x="348" y="186"/>
                    </a:lnTo>
                    <a:lnTo>
                      <a:pt x="360" y="204"/>
                    </a:lnTo>
                    <a:lnTo>
                      <a:pt x="324" y="342"/>
                    </a:lnTo>
                    <a:lnTo>
                      <a:pt x="216" y="312"/>
                    </a:lnTo>
                    <a:lnTo>
                      <a:pt x="186" y="306"/>
                    </a:lnTo>
                    <a:lnTo>
                      <a:pt x="186" y="3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74" name="Freeform 100"/>
              <p:cNvSpPr>
                <a:spLocks noChangeAspect="1"/>
              </p:cNvSpPr>
              <p:nvPr/>
            </p:nvSpPr>
            <p:spPr bwMode="auto">
              <a:xfrm>
                <a:off x="2089" y="1304"/>
                <a:ext cx="224" cy="135"/>
              </a:xfrm>
              <a:custGeom>
                <a:avLst/>
                <a:gdLst>
                  <a:gd name="T0" fmla="*/ 2 w 294"/>
                  <a:gd name="T1" fmla="*/ 1 h 186"/>
                  <a:gd name="T2" fmla="*/ 2 w 294"/>
                  <a:gd name="T3" fmla="*/ 1 h 186"/>
                  <a:gd name="T4" fmla="*/ 5 w 294"/>
                  <a:gd name="T5" fmla="*/ 0 h 186"/>
                  <a:gd name="T6" fmla="*/ 6 w 294"/>
                  <a:gd name="T7" fmla="*/ 1 h 186"/>
                  <a:gd name="T8" fmla="*/ 6 w 294"/>
                  <a:gd name="T9" fmla="*/ 1 h 186"/>
                  <a:gd name="T10" fmla="*/ 6 w 294"/>
                  <a:gd name="T11" fmla="*/ 1 h 186"/>
                  <a:gd name="T12" fmla="*/ 6 w 294"/>
                  <a:gd name="T13" fmla="*/ 1 h 186"/>
                  <a:gd name="T14" fmla="*/ 6 w 294"/>
                  <a:gd name="T15" fmla="*/ 1 h 186"/>
                  <a:gd name="T16" fmla="*/ 6 w 294"/>
                  <a:gd name="T17" fmla="*/ 1 h 186"/>
                  <a:gd name="T18" fmla="*/ 6 w 294"/>
                  <a:gd name="T19" fmla="*/ 1 h 186"/>
                  <a:gd name="T20" fmla="*/ 6 w 294"/>
                  <a:gd name="T21" fmla="*/ 1 h 186"/>
                  <a:gd name="T22" fmla="*/ 5 w 294"/>
                  <a:gd name="T23" fmla="*/ 2 h 186"/>
                  <a:gd name="T24" fmla="*/ 2 w 294"/>
                  <a:gd name="T25" fmla="*/ 2 h 186"/>
                  <a:gd name="T26" fmla="*/ 2 w 294"/>
                  <a:gd name="T27" fmla="*/ 2 h 186"/>
                  <a:gd name="T28" fmla="*/ 2 w 294"/>
                  <a:gd name="T29" fmla="*/ 2 h 186"/>
                  <a:gd name="T30" fmla="*/ 2 w 294"/>
                  <a:gd name="T31" fmla="*/ 1 h 186"/>
                  <a:gd name="T32" fmla="*/ 2 w 294"/>
                  <a:gd name="T33" fmla="*/ 1 h 186"/>
                  <a:gd name="T34" fmla="*/ 0 w 294"/>
                  <a:gd name="T35" fmla="*/ 1 h 186"/>
                  <a:gd name="T36" fmla="*/ 2 w 294"/>
                  <a:gd name="T37" fmla="*/ 1 h 1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4"/>
                  <a:gd name="T58" fmla="*/ 0 h 186"/>
                  <a:gd name="T59" fmla="*/ 294 w 294"/>
                  <a:gd name="T60" fmla="*/ 186 h 1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4" h="186">
                    <a:moveTo>
                      <a:pt x="30" y="24"/>
                    </a:moveTo>
                    <a:lnTo>
                      <a:pt x="36" y="36"/>
                    </a:lnTo>
                    <a:lnTo>
                      <a:pt x="240" y="0"/>
                    </a:lnTo>
                    <a:lnTo>
                      <a:pt x="264" y="24"/>
                    </a:lnTo>
                    <a:lnTo>
                      <a:pt x="282" y="30"/>
                    </a:lnTo>
                    <a:lnTo>
                      <a:pt x="264" y="60"/>
                    </a:lnTo>
                    <a:lnTo>
                      <a:pt x="270" y="84"/>
                    </a:lnTo>
                    <a:lnTo>
                      <a:pt x="294" y="108"/>
                    </a:lnTo>
                    <a:lnTo>
                      <a:pt x="270" y="138"/>
                    </a:lnTo>
                    <a:lnTo>
                      <a:pt x="264" y="138"/>
                    </a:lnTo>
                    <a:lnTo>
                      <a:pt x="252" y="144"/>
                    </a:lnTo>
                    <a:lnTo>
                      <a:pt x="234" y="150"/>
                    </a:lnTo>
                    <a:lnTo>
                      <a:pt x="72" y="180"/>
                    </a:lnTo>
                    <a:lnTo>
                      <a:pt x="60" y="180"/>
                    </a:lnTo>
                    <a:lnTo>
                      <a:pt x="24" y="186"/>
                    </a:lnTo>
                    <a:lnTo>
                      <a:pt x="12" y="132"/>
                    </a:lnTo>
                    <a:lnTo>
                      <a:pt x="12" y="114"/>
                    </a:lnTo>
                    <a:lnTo>
                      <a:pt x="0" y="48"/>
                    </a:lnTo>
                    <a:lnTo>
                      <a:pt x="30" y="24"/>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975" name="Freeform 101"/>
              <p:cNvSpPr>
                <a:spLocks noChangeAspect="1"/>
              </p:cNvSpPr>
              <p:nvPr/>
            </p:nvSpPr>
            <p:spPr bwMode="auto">
              <a:xfrm>
                <a:off x="2089" y="1304"/>
                <a:ext cx="224" cy="135"/>
              </a:xfrm>
              <a:custGeom>
                <a:avLst/>
                <a:gdLst>
                  <a:gd name="T0" fmla="*/ 2 w 294"/>
                  <a:gd name="T1" fmla="*/ 1 h 186"/>
                  <a:gd name="T2" fmla="*/ 2 w 294"/>
                  <a:gd name="T3" fmla="*/ 1 h 186"/>
                  <a:gd name="T4" fmla="*/ 5 w 294"/>
                  <a:gd name="T5" fmla="*/ 0 h 186"/>
                  <a:gd name="T6" fmla="*/ 6 w 294"/>
                  <a:gd name="T7" fmla="*/ 1 h 186"/>
                  <a:gd name="T8" fmla="*/ 6 w 294"/>
                  <a:gd name="T9" fmla="*/ 1 h 186"/>
                  <a:gd name="T10" fmla="*/ 6 w 294"/>
                  <a:gd name="T11" fmla="*/ 1 h 186"/>
                  <a:gd name="T12" fmla="*/ 6 w 294"/>
                  <a:gd name="T13" fmla="*/ 1 h 186"/>
                  <a:gd name="T14" fmla="*/ 6 w 294"/>
                  <a:gd name="T15" fmla="*/ 1 h 186"/>
                  <a:gd name="T16" fmla="*/ 6 w 294"/>
                  <a:gd name="T17" fmla="*/ 1 h 186"/>
                  <a:gd name="T18" fmla="*/ 6 w 294"/>
                  <a:gd name="T19" fmla="*/ 1 h 186"/>
                  <a:gd name="T20" fmla="*/ 6 w 294"/>
                  <a:gd name="T21" fmla="*/ 1 h 186"/>
                  <a:gd name="T22" fmla="*/ 5 w 294"/>
                  <a:gd name="T23" fmla="*/ 2 h 186"/>
                  <a:gd name="T24" fmla="*/ 2 w 294"/>
                  <a:gd name="T25" fmla="*/ 2 h 186"/>
                  <a:gd name="T26" fmla="*/ 2 w 294"/>
                  <a:gd name="T27" fmla="*/ 2 h 186"/>
                  <a:gd name="T28" fmla="*/ 2 w 294"/>
                  <a:gd name="T29" fmla="*/ 2 h 186"/>
                  <a:gd name="T30" fmla="*/ 2 w 294"/>
                  <a:gd name="T31" fmla="*/ 1 h 186"/>
                  <a:gd name="T32" fmla="*/ 2 w 294"/>
                  <a:gd name="T33" fmla="*/ 1 h 186"/>
                  <a:gd name="T34" fmla="*/ 0 w 294"/>
                  <a:gd name="T35" fmla="*/ 1 h 186"/>
                  <a:gd name="T36" fmla="*/ 2 w 294"/>
                  <a:gd name="T37" fmla="*/ 1 h 186"/>
                  <a:gd name="T38" fmla="*/ 2 w 294"/>
                  <a:gd name="T39" fmla="*/ 1 h 1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94"/>
                  <a:gd name="T61" fmla="*/ 0 h 186"/>
                  <a:gd name="T62" fmla="*/ 294 w 294"/>
                  <a:gd name="T63" fmla="*/ 186 h 18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94" h="186">
                    <a:moveTo>
                      <a:pt x="30" y="24"/>
                    </a:moveTo>
                    <a:lnTo>
                      <a:pt x="36" y="36"/>
                    </a:lnTo>
                    <a:lnTo>
                      <a:pt x="240" y="0"/>
                    </a:lnTo>
                    <a:lnTo>
                      <a:pt x="264" y="24"/>
                    </a:lnTo>
                    <a:lnTo>
                      <a:pt x="282" y="30"/>
                    </a:lnTo>
                    <a:lnTo>
                      <a:pt x="264" y="60"/>
                    </a:lnTo>
                    <a:lnTo>
                      <a:pt x="270" y="84"/>
                    </a:lnTo>
                    <a:lnTo>
                      <a:pt x="294" y="108"/>
                    </a:lnTo>
                    <a:lnTo>
                      <a:pt x="270" y="138"/>
                    </a:lnTo>
                    <a:lnTo>
                      <a:pt x="264" y="138"/>
                    </a:lnTo>
                    <a:lnTo>
                      <a:pt x="252" y="144"/>
                    </a:lnTo>
                    <a:lnTo>
                      <a:pt x="234" y="150"/>
                    </a:lnTo>
                    <a:lnTo>
                      <a:pt x="72" y="180"/>
                    </a:lnTo>
                    <a:lnTo>
                      <a:pt x="60" y="180"/>
                    </a:lnTo>
                    <a:lnTo>
                      <a:pt x="24" y="186"/>
                    </a:lnTo>
                    <a:lnTo>
                      <a:pt x="12" y="132"/>
                    </a:lnTo>
                    <a:lnTo>
                      <a:pt x="12" y="114"/>
                    </a:lnTo>
                    <a:lnTo>
                      <a:pt x="0" y="48"/>
                    </a:lnTo>
                    <a:lnTo>
                      <a:pt x="30" y="24"/>
                    </a:lnTo>
                    <a:lnTo>
                      <a:pt x="30" y="3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76" name="Freeform 102"/>
              <p:cNvSpPr>
                <a:spLocks noChangeAspect="1"/>
              </p:cNvSpPr>
              <p:nvPr/>
            </p:nvSpPr>
            <p:spPr bwMode="auto">
              <a:xfrm>
                <a:off x="2400" y="1270"/>
                <a:ext cx="27" cy="34"/>
              </a:xfrm>
              <a:custGeom>
                <a:avLst/>
                <a:gdLst>
                  <a:gd name="T0" fmla="*/ 2 w 36"/>
                  <a:gd name="T1" fmla="*/ 1 h 48"/>
                  <a:gd name="T2" fmla="*/ 2 w 36"/>
                  <a:gd name="T3" fmla="*/ 1 h 48"/>
                  <a:gd name="T4" fmla="*/ 2 w 36"/>
                  <a:gd name="T5" fmla="*/ 1 h 48"/>
                  <a:gd name="T6" fmla="*/ 2 w 36"/>
                  <a:gd name="T7" fmla="*/ 1 h 48"/>
                  <a:gd name="T8" fmla="*/ 2 w 36"/>
                  <a:gd name="T9" fmla="*/ 1 h 48"/>
                  <a:gd name="T10" fmla="*/ 0 w 36"/>
                  <a:gd name="T11" fmla="*/ 1 h 48"/>
                  <a:gd name="T12" fmla="*/ 2 w 36"/>
                  <a:gd name="T13" fmla="*/ 0 h 48"/>
                  <a:gd name="T14" fmla="*/ 2 w 36"/>
                  <a:gd name="T15" fmla="*/ 1 h 48"/>
                  <a:gd name="T16" fmla="*/ 2 w 36"/>
                  <a:gd name="T17" fmla="*/ 1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48"/>
                  <a:gd name="T29" fmla="*/ 36 w 36"/>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48">
                    <a:moveTo>
                      <a:pt x="36" y="30"/>
                    </a:moveTo>
                    <a:lnTo>
                      <a:pt x="30" y="36"/>
                    </a:lnTo>
                    <a:lnTo>
                      <a:pt x="24" y="24"/>
                    </a:lnTo>
                    <a:lnTo>
                      <a:pt x="24" y="42"/>
                    </a:lnTo>
                    <a:lnTo>
                      <a:pt x="6" y="48"/>
                    </a:lnTo>
                    <a:lnTo>
                      <a:pt x="0" y="6"/>
                    </a:lnTo>
                    <a:lnTo>
                      <a:pt x="18" y="0"/>
                    </a:lnTo>
                    <a:lnTo>
                      <a:pt x="36" y="24"/>
                    </a:lnTo>
                    <a:lnTo>
                      <a:pt x="36" y="30"/>
                    </a:lnTo>
                    <a:close/>
                  </a:path>
                </a:pathLst>
              </a:custGeom>
              <a:solidFill>
                <a:srgbClr val="FFFFFF"/>
              </a:solidFill>
              <a:ln w="9525">
                <a:solidFill>
                  <a:srgbClr val="FFFFFF"/>
                </a:solidFill>
                <a:prstDash val="solid"/>
                <a:round/>
                <a:headEnd/>
                <a:tailEnd/>
              </a:ln>
            </p:spPr>
            <p:txBody>
              <a:bodyPr/>
              <a:lstStyle/>
              <a:p>
                <a:endParaRPr lang="en-US" dirty="0"/>
              </a:p>
            </p:txBody>
          </p:sp>
          <p:sp>
            <p:nvSpPr>
              <p:cNvPr id="105977" name="Freeform 103"/>
              <p:cNvSpPr>
                <a:spLocks noChangeAspect="1"/>
              </p:cNvSpPr>
              <p:nvPr/>
            </p:nvSpPr>
            <p:spPr bwMode="auto">
              <a:xfrm>
                <a:off x="2400" y="1270"/>
                <a:ext cx="27" cy="34"/>
              </a:xfrm>
              <a:custGeom>
                <a:avLst/>
                <a:gdLst>
                  <a:gd name="T0" fmla="*/ 2 w 36"/>
                  <a:gd name="T1" fmla="*/ 1 h 48"/>
                  <a:gd name="T2" fmla="*/ 2 w 36"/>
                  <a:gd name="T3" fmla="*/ 1 h 48"/>
                  <a:gd name="T4" fmla="*/ 2 w 36"/>
                  <a:gd name="T5" fmla="*/ 1 h 48"/>
                  <a:gd name="T6" fmla="*/ 2 w 36"/>
                  <a:gd name="T7" fmla="*/ 1 h 48"/>
                  <a:gd name="T8" fmla="*/ 2 w 36"/>
                  <a:gd name="T9" fmla="*/ 1 h 48"/>
                  <a:gd name="T10" fmla="*/ 0 w 36"/>
                  <a:gd name="T11" fmla="*/ 1 h 48"/>
                  <a:gd name="T12" fmla="*/ 2 w 36"/>
                  <a:gd name="T13" fmla="*/ 0 h 48"/>
                  <a:gd name="T14" fmla="*/ 2 w 36"/>
                  <a:gd name="T15" fmla="*/ 1 h 48"/>
                  <a:gd name="T16" fmla="*/ 2 w 36"/>
                  <a:gd name="T17" fmla="*/ 1 h 48"/>
                  <a:gd name="T18" fmla="*/ 2 w 36"/>
                  <a:gd name="T19" fmla="*/ 1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48"/>
                  <a:gd name="T32" fmla="*/ 36 w 36"/>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48">
                    <a:moveTo>
                      <a:pt x="36" y="30"/>
                    </a:moveTo>
                    <a:lnTo>
                      <a:pt x="30" y="36"/>
                    </a:lnTo>
                    <a:lnTo>
                      <a:pt x="24" y="24"/>
                    </a:lnTo>
                    <a:lnTo>
                      <a:pt x="24" y="42"/>
                    </a:lnTo>
                    <a:lnTo>
                      <a:pt x="6" y="48"/>
                    </a:lnTo>
                    <a:lnTo>
                      <a:pt x="0" y="6"/>
                    </a:lnTo>
                    <a:lnTo>
                      <a:pt x="18" y="0"/>
                    </a:lnTo>
                    <a:lnTo>
                      <a:pt x="36" y="24"/>
                    </a:lnTo>
                    <a:lnTo>
                      <a:pt x="36" y="30"/>
                    </a:lnTo>
                    <a:lnTo>
                      <a:pt x="36" y="3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78" name="Freeform 104"/>
              <p:cNvSpPr>
                <a:spLocks noChangeAspect="1"/>
              </p:cNvSpPr>
              <p:nvPr/>
            </p:nvSpPr>
            <p:spPr bwMode="auto">
              <a:xfrm>
                <a:off x="2034" y="1651"/>
                <a:ext cx="196" cy="143"/>
              </a:xfrm>
              <a:custGeom>
                <a:avLst/>
                <a:gdLst>
                  <a:gd name="T0" fmla="*/ 5 w 258"/>
                  <a:gd name="T1" fmla="*/ 1 h 198"/>
                  <a:gd name="T2" fmla="*/ 5 w 258"/>
                  <a:gd name="T3" fmla="*/ 1 h 198"/>
                  <a:gd name="T4" fmla="*/ 5 w 258"/>
                  <a:gd name="T5" fmla="*/ 1 h 198"/>
                  <a:gd name="T6" fmla="*/ 5 w 258"/>
                  <a:gd name="T7" fmla="*/ 1 h 198"/>
                  <a:gd name="T8" fmla="*/ 5 w 258"/>
                  <a:gd name="T9" fmla="*/ 1 h 198"/>
                  <a:gd name="T10" fmla="*/ 5 w 258"/>
                  <a:gd name="T11" fmla="*/ 1 h 198"/>
                  <a:gd name="T12" fmla="*/ 4 w 258"/>
                  <a:gd name="T13" fmla="*/ 2 h 198"/>
                  <a:gd name="T14" fmla="*/ 4 w 258"/>
                  <a:gd name="T15" fmla="*/ 2 h 198"/>
                  <a:gd name="T16" fmla="*/ 4 w 258"/>
                  <a:gd name="T17" fmla="*/ 2 h 198"/>
                  <a:gd name="T18" fmla="*/ 4 w 258"/>
                  <a:gd name="T19" fmla="*/ 2 h 198"/>
                  <a:gd name="T20" fmla="*/ 4 w 258"/>
                  <a:gd name="T21" fmla="*/ 2 h 198"/>
                  <a:gd name="T22" fmla="*/ 3 w 258"/>
                  <a:gd name="T23" fmla="*/ 2 h 198"/>
                  <a:gd name="T24" fmla="*/ 3 w 258"/>
                  <a:gd name="T25" fmla="*/ 1 h 198"/>
                  <a:gd name="T26" fmla="*/ 2 w 258"/>
                  <a:gd name="T27" fmla="*/ 1 h 198"/>
                  <a:gd name="T28" fmla="*/ 2 w 258"/>
                  <a:gd name="T29" fmla="*/ 1 h 198"/>
                  <a:gd name="T30" fmla="*/ 0 w 258"/>
                  <a:gd name="T31" fmla="*/ 1 h 198"/>
                  <a:gd name="T32" fmla="*/ 2 w 258"/>
                  <a:gd name="T33" fmla="*/ 1 h 198"/>
                  <a:gd name="T34" fmla="*/ 2 w 258"/>
                  <a:gd name="T35" fmla="*/ 1 h 198"/>
                  <a:gd name="T36" fmla="*/ 3 w 258"/>
                  <a:gd name="T37" fmla="*/ 0 h 198"/>
                  <a:gd name="T38" fmla="*/ 3 w 258"/>
                  <a:gd name="T39" fmla="*/ 1 h 198"/>
                  <a:gd name="T40" fmla="*/ 4 w 258"/>
                  <a:gd name="T41" fmla="*/ 1 h 198"/>
                  <a:gd name="T42" fmla="*/ 5 w 258"/>
                  <a:gd name="T43" fmla="*/ 1 h 198"/>
                  <a:gd name="T44" fmla="*/ 5 w 258"/>
                  <a:gd name="T45" fmla="*/ 1 h 19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8"/>
                  <a:gd name="T70" fmla="*/ 0 h 198"/>
                  <a:gd name="T71" fmla="*/ 258 w 258"/>
                  <a:gd name="T72" fmla="*/ 198 h 19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8" h="198">
                    <a:moveTo>
                      <a:pt x="258" y="60"/>
                    </a:moveTo>
                    <a:lnTo>
                      <a:pt x="228" y="102"/>
                    </a:lnTo>
                    <a:lnTo>
                      <a:pt x="234" y="114"/>
                    </a:lnTo>
                    <a:lnTo>
                      <a:pt x="204" y="144"/>
                    </a:lnTo>
                    <a:lnTo>
                      <a:pt x="198" y="138"/>
                    </a:lnTo>
                    <a:lnTo>
                      <a:pt x="198" y="150"/>
                    </a:lnTo>
                    <a:lnTo>
                      <a:pt x="168" y="168"/>
                    </a:lnTo>
                    <a:lnTo>
                      <a:pt x="168" y="180"/>
                    </a:lnTo>
                    <a:lnTo>
                      <a:pt x="156" y="174"/>
                    </a:lnTo>
                    <a:lnTo>
                      <a:pt x="162" y="186"/>
                    </a:lnTo>
                    <a:lnTo>
                      <a:pt x="156" y="198"/>
                    </a:lnTo>
                    <a:lnTo>
                      <a:pt x="138" y="192"/>
                    </a:lnTo>
                    <a:lnTo>
                      <a:pt x="114" y="144"/>
                    </a:lnTo>
                    <a:lnTo>
                      <a:pt x="48" y="90"/>
                    </a:lnTo>
                    <a:lnTo>
                      <a:pt x="30" y="60"/>
                    </a:lnTo>
                    <a:lnTo>
                      <a:pt x="0" y="48"/>
                    </a:lnTo>
                    <a:lnTo>
                      <a:pt x="12" y="30"/>
                    </a:lnTo>
                    <a:lnTo>
                      <a:pt x="48" y="12"/>
                    </a:lnTo>
                    <a:lnTo>
                      <a:pt x="114" y="0"/>
                    </a:lnTo>
                    <a:lnTo>
                      <a:pt x="132" y="24"/>
                    </a:lnTo>
                    <a:lnTo>
                      <a:pt x="192" y="12"/>
                    </a:lnTo>
                    <a:lnTo>
                      <a:pt x="252" y="60"/>
                    </a:lnTo>
                    <a:lnTo>
                      <a:pt x="258" y="60"/>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979" name="Freeform 105"/>
              <p:cNvSpPr>
                <a:spLocks noChangeAspect="1"/>
              </p:cNvSpPr>
              <p:nvPr/>
            </p:nvSpPr>
            <p:spPr bwMode="auto">
              <a:xfrm>
                <a:off x="2034" y="1651"/>
                <a:ext cx="196" cy="143"/>
              </a:xfrm>
              <a:custGeom>
                <a:avLst/>
                <a:gdLst>
                  <a:gd name="T0" fmla="*/ 5 w 258"/>
                  <a:gd name="T1" fmla="*/ 1 h 198"/>
                  <a:gd name="T2" fmla="*/ 5 w 258"/>
                  <a:gd name="T3" fmla="*/ 1 h 198"/>
                  <a:gd name="T4" fmla="*/ 5 w 258"/>
                  <a:gd name="T5" fmla="*/ 1 h 198"/>
                  <a:gd name="T6" fmla="*/ 5 w 258"/>
                  <a:gd name="T7" fmla="*/ 1 h 198"/>
                  <a:gd name="T8" fmla="*/ 5 w 258"/>
                  <a:gd name="T9" fmla="*/ 1 h 198"/>
                  <a:gd name="T10" fmla="*/ 5 w 258"/>
                  <a:gd name="T11" fmla="*/ 1 h 198"/>
                  <a:gd name="T12" fmla="*/ 4 w 258"/>
                  <a:gd name="T13" fmla="*/ 2 h 198"/>
                  <a:gd name="T14" fmla="*/ 4 w 258"/>
                  <a:gd name="T15" fmla="*/ 2 h 198"/>
                  <a:gd name="T16" fmla="*/ 4 w 258"/>
                  <a:gd name="T17" fmla="*/ 2 h 198"/>
                  <a:gd name="T18" fmla="*/ 4 w 258"/>
                  <a:gd name="T19" fmla="*/ 2 h 198"/>
                  <a:gd name="T20" fmla="*/ 4 w 258"/>
                  <a:gd name="T21" fmla="*/ 2 h 198"/>
                  <a:gd name="T22" fmla="*/ 3 w 258"/>
                  <a:gd name="T23" fmla="*/ 2 h 198"/>
                  <a:gd name="T24" fmla="*/ 3 w 258"/>
                  <a:gd name="T25" fmla="*/ 1 h 198"/>
                  <a:gd name="T26" fmla="*/ 2 w 258"/>
                  <a:gd name="T27" fmla="*/ 1 h 198"/>
                  <a:gd name="T28" fmla="*/ 2 w 258"/>
                  <a:gd name="T29" fmla="*/ 1 h 198"/>
                  <a:gd name="T30" fmla="*/ 0 w 258"/>
                  <a:gd name="T31" fmla="*/ 1 h 198"/>
                  <a:gd name="T32" fmla="*/ 2 w 258"/>
                  <a:gd name="T33" fmla="*/ 1 h 198"/>
                  <a:gd name="T34" fmla="*/ 2 w 258"/>
                  <a:gd name="T35" fmla="*/ 1 h 198"/>
                  <a:gd name="T36" fmla="*/ 3 w 258"/>
                  <a:gd name="T37" fmla="*/ 0 h 198"/>
                  <a:gd name="T38" fmla="*/ 3 w 258"/>
                  <a:gd name="T39" fmla="*/ 1 h 198"/>
                  <a:gd name="T40" fmla="*/ 4 w 258"/>
                  <a:gd name="T41" fmla="*/ 1 h 198"/>
                  <a:gd name="T42" fmla="*/ 5 w 258"/>
                  <a:gd name="T43" fmla="*/ 1 h 198"/>
                  <a:gd name="T44" fmla="*/ 5 w 258"/>
                  <a:gd name="T45" fmla="*/ 1 h 198"/>
                  <a:gd name="T46" fmla="*/ 5 w 258"/>
                  <a:gd name="T47" fmla="*/ 1 h 1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8"/>
                  <a:gd name="T73" fmla="*/ 0 h 198"/>
                  <a:gd name="T74" fmla="*/ 258 w 258"/>
                  <a:gd name="T75" fmla="*/ 198 h 19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8" h="198">
                    <a:moveTo>
                      <a:pt x="258" y="60"/>
                    </a:moveTo>
                    <a:lnTo>
                      <a:pt x="228" y="102"/>
                    </a:lnTo>
                    <a:lnTo>
                      <a:pt x="234" y="114"/>
                    </a:lnTo>
                    <a:lnTo>
                      <a:pt x="204" y="144"/>
                    </a:lnTo>
                    <a:lnTo>
                      <a:pt x="198" y="138"/>
                    </a:lnTo>
                    <a:lnTo>
                      <a:pt x="198" y="150"/>
                    </a:lnTo>
                    <a:lnTo>
                      <a:pt x="168" y="168"/>
                    </a:lnTo>
                    <a:lnTo>
                      <a:pt x="168" y="180"/>
                    </a:lnTo>
                    <a:lnTo>
                      <a:pt x="156" y="174"/>
                    </a:lnTo>
                    <a:lnTo>
                      <a:pt x="162" y="186"/>
                    </a:lnTo>
                    <a:lnTo>
                      <a:pt x="156" y="198"/>
                    </a:lnTo>
                    <a:lnTo>
                      <a:pt x="138" y="192"/>
                    </a:lnTo>
                    <a:lnTo>
                      <a:pt x="114" y="144"/>
                    </a:lnTo>
                    <a:lnTo>
                      <a:pt x="48" y="90"/>
                    </a:lnTo>
                    <a:lnTo>
                      <a:pt x="30" y="60"/>
                    </a:lnTo>
                    <a:lnTo>
                      <a:pt x="0" y="48"/>
                    </a:lnTo>
                    <a:lnTo>
                      <a:pt x="12" y="30"/>
                    </a:lnTo>
                    <a:lnTo>
                      <a:pt x="48" y="12"/>
                    </a:lnTo>
                    <a:lnTo>
                      <a:pt x="114" y="0"/>
                    </a:lnTo>
                    <a:lnTo>
                      <a:pt x="132" y="24"/>
                    </a:lnTo>
                    <a:lnTo>
                      <a:pt x="192" y="12"/>
                    </a:lnTo>
                    <a:lnTo>
                      <a:pt x="252" y="60"/>
                    </a:lnTo>
                    <a:lnTo>
                      <a:pt x="258" y="60"/>
                    </a:lnTo>
                    <a:lnTo>
                      <a:pt x="258" y="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80" name="Freeform 106"/>
              <p:cNvSpPr>
                <a:spLocks noChangeAspect="1"/>
              </p:cNvSpPr>
              <p:nvPr/>
            </p:nvSpPr>
            <p:spPr bwMode="auto">
              <a:xfrm>
                <a:off x="1242" y="1188"/>
                <a:ext cx="275" cy="168"/>
              </a:xfrm>
              <a:custGeom>
                <a:avLst/>
                <a:gdLst>
                  <a:gd name="T0" fmla="*/ 8 w 360"/>
                  <a:gd name="T1" fmla="*/ 1 h 234"/>
                  <a:gd name="T2" fmla="*/ 8 w 360"/>
                  <a:gd name="T3" fmla="*/ 1 h 234"/>
                  <a:gd name="T4" fmla="*/ 8 w 360"/>
                  <a:gd name="T5" fmla="*/ 2 h 234"/>
                  <a:gd name="T6" fmla="*/ 8 w 360"/>
                  <a:gd name="T7" fmla="*/ 2 h 234"/>
                  <a:gd name="T8" fmla="*/ 8 w 360"/>
                  <a:gd name="T9" fmla="*/ 2 h 234"/>
                  <a:gd name="T10" fmla="*/ 8 w 360"/>
                  <a:gd name="T11" fmla="*/ 2 h 234"/>
                  <a:gd name="T12" fmla="*/ 7 w 360"/>
                  <a:gd name="T13" fmla="*/ 2 h 234"/>
                  <a:gd name="T14" fmla="*/ 6 w 360"/>
                  <a:gd name="T15" fmla="*/ 2 h 234"/>
                  <a:gd name="T16" fmla="*/ 6 w 360"/>
                  <a:gd name="T17" fmla="*/ 2 h 234"/>
                  <a:gd name="T18" fmla="*/ 0 w 360"/>
                  <a:gd name="T19" fmla="*/ 2 h 234"/>
                  <a:gd name="T20" fmla="*/ 2 w 360"/>
                  <a:gd name="T21" fmla="*/ 1 h 234"/>
                  <a:gd name="T22" fmla="*/ 2 w 360"/>
                  <a:gd name="T23" fmla="*/ 1 h 234"/>
                  <a:gd name="T24" fmla="*/ 2 w 360"/>
                  <a:gd name="T25" fmla="*/ 0 h 234"/>
                  <a:gd name="T26" fmla="*/ 8 w 360"/>
                  <a:gd name="T27" fmla="*/ 1 h 234"/>
                  <a:gd name="T28" fmla="*/ 8 w 360"/>
                  <a:gd name="T29" fmla="*/ 1 h 234"/>
                  <a:gd name="T30" fmla="*/ 8 w 360"/>
                  <a:gd name="T31" fmla="*/ 1 h 234"/>
                  <a:gd name="T32" fmla="*/ 8 w 360"/>
                  <a:gd name="T33" fmla="*/ 1 h 234"/>
                  <a:gd name="T34" fmla="*/ 8 w 360"/>
                  <a:gd name="T35" fmla="*/ 1 h 2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0"/>
                  <a:gd name="T55" fmla="*/ 0 h 234"/>
                  <a:gd name="T56" fmla="*/ 360 w 360"/>
                  <a:gd name="T57" fmla="*/ 234 h 2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0" h="234">
                    <a:moveTo>
                      <a:pt x="360" y="168"/>
                    </a:moveTo>
                    <a:lnTo>
                      <a:pt x="354" y="174"/>
                    </a:lnTo>
                    <a:lnTo>
                      <a:pt x="360" y="192"/>
                    </a:lnTo>
                    <a:lnTo>
                      <a:pt x="348" y="216"/>
                    </a:lnTo>
                    <a:lnTo>
                      <a:pt x="360" y="234"/>
                    </a:lnTo>
                    <a:lnTo>
                      <a:pt x="354" y="234"/>
                    </a:lnTo>
                    <a:lnTo>
                      <a:pt x="324" y="210"/>
                    </a:lnTo>
                    <a:lnTo>
                      <a:pt x="288" y="216"/>
                    </a:lnTo>
                    <a:lnTo>
                      <a:pt x="264" y="198"/>
                    </a:lnTo>
                    <a:lnTo>
                      <a:pt x="0" y="186"/>
                    </a:lnTo>
                    <a:lnTo>
                      <a:pt x="6" y="156"/>
                    </a:lnTo>
                    <a:lnTo>
                      <a:pt x="12" y="54"/>
                    </a:lnTo>
                    <a:lnTo>
                      <a:pt x="18" y="0"/>
                    </a:lnTo>
                    <a:lnTo>
                      <a:pt x="354" y="12"/>
                    </a:lnTo>
                    <a:lnTo>
                      <a:pt x="342" y="30"/>
                    </a:lnTo>
                    <a:lnTo>
                      <a:pt x="360" y="54"/>
                    </a:lnTo>
                    <a:lnTo>
                      <a:pt x="360" y="144"/>
                    </a:lnTo>
                    <a:lnTo>
                      <a:pt x="360" y="168"/>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981" name="Freeform 107"/>
              <p:cNvSpPr>
                <a:spLocks noChangeAspect="1"/>
              </p:cNvSpPr>
              <p:nvPr/>
            </p:nvSpPr>
            <p:spPr bwMode="auto">
              <a:xfrm>
                <a:off x="1242" y="1188"/>
                <a:ext cx="275" cy="168"/>
              </a:xfrm>
              <a:custGeom>
                <a:avLst/>
                <a:gdLst>
                  <a:gd name="T0" fmla="*/ 8 w 360"/>
                  <a:gd name="T1" fmla="*/ 1 h 234"/>
                  <a:gd name="T2" fmla="*/ 8 w 360"/>
                  <a:gd name="T3" fmla="*/ 1 h 234"/>
                  <a:gd name="T4" fmla="*/ 8 w 360"/>
                  <a:gd name="T5" fmla="*/ 2 h 234"/>
                  <a:gd name="T6" fmla="*/ 8 w 360"/>
                  <a:gd name="T7" fmla="*/ 2 h 234"/>
                  <a:gd name="T8" fmla="*/ 8 w 360"/>
                  <a:gd name="T9" fmla="*/ 2 h 234"/>
                  <a:gd name="T10" fmla="*/ 8 w 360"/>
                  <a:gd name="T11" fmla="*/ 2 h 234"/>
                  <a:gd name="T12" fmla="*/ 7 w 360"/>
                  <a:gd name="T13" fmla="*/ 2 h 234"/>
                  <a:gd name="T14" fmla="*/ 6 w 360"/>
                  <a:gd name="T15" fmla="*/ 2 h 234"/>
                  <a:gd name="T16" fmla="*/ 6 w 360"/>
                  <a:gd name="T17" fmla="*/ 2 h 234"/>
                  <a:gd name="T18" fmla="*/ 0 w 360"/>
                  <a:gd name="T19" fmla="*/ 2 h 234"/>
                  <a:gd name="T20" fmla="*/ 2 w 360"/>
                  <a:gd name="T21" fmla="*/ 1 h 234"/>
                  <a:gd name="T22" fmla="*/ 2 w 360"/>
                  <a:gd name="T23" fmla="*/ 1 h 234"/>
                  <a:gd name="T24" fmla="*/ 2 w 360"/>
                  <a:gd name="T25" fmla="*/ 0 h 234"/>
                  <a:gd name="T26" fmla="*/ 8 w 360"/>
                  <a:gd name="T27" fmla="*/ 1 h 234"/>
                  <a:gd name="T28" fmla="*/ 8 w 360"/>
                  <a:gd name="T29" fmla="*/ 1 h 234"/>
                  <a:gd name="T30" fmla="*/ 8 w 360"/>
                  <a:gd name="T31" fmla="*/ 1 h 234"/>
                  <a:gd name="T32" fmla="*/ 8 w 360"/>
                  <a:gd name="T33" fmla="*/ 1 h 234"/>
                  <a:gd name="T34" fmla="*/ 8 w 360"/>
                  <a:gd name="T35" fmla="*/ 1 h 234"/>
                  <a:gd name="T36" fmla="*/ 8 w 360"/>
                  <a:gd name="T37" fmla="*/ 1 h 2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0"/>
                  <a:gd name="T58" fmla="*/ 0 h 234"/>
                  <a:gd name="T59" fmla="*/ 360 w 360"/>
                  <a:gd name="T60" fmla="*/ 234 h 2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0" h="234">
                    <a:moveTo>
                      <a:pt x="360" y="168"/>
                    </a:moveTo>
                    <a:lnTo>
                      <a:pt x="354" y="174"/>
                    </a:lnTo>
                    <a:lnTo>
                      <a:pt x="360" y="192"/>
                    </a:lnTo>
                    <a:lnTo>
                      <a:pt x="348" y="216"/>
                    </a:lnTo>
                    <a:lnTo>
                      <a:pt x="360" y="234"/>
                    </a:lnTo>
                    <a:lnTo>
                      <a:pt x="354" y="234"/>
                    </a:lnTo>
                    <a:lnTo>
                      <a:pt x="324" y="210"/>
                    </a:lnTo>
                    <a:lnTo>
                      <a:pt x="288" y="216"/>
                    </a:lnTo>
                    <a:lnTo>
                      <a:pt x="264" y="198"/>
                    </a:lnTo>
                    <a:lnTo>
                      <a:pt x="0" y="186"/>
                    </a:lnTo>
                    <a:lnTo>
                      <a:pt x="6" y="156"/>
                    </a:lnTo>
                    <a:lnTo>
                      <a:pt x="12" y="54"/>
                    </a:lnTo>
                    <a:lnTo>
                      <a:pt x="18" y="0"/>
                    </a:lnTo>
                    <a:lnTo>
                      <a:pt x="354" y="12"/>
                    </a:lnTo>
                    <a:lnTo>
                      <a:pt x="342" y="30"/>
                    </a:lnTo>
                    <a:lnTo>
                      <a:pt x="360" y="54"/>
                    </a:lnTo>
                    <a:lnTo>
                      <a:pt x="360" y="144"/>
                    </a:lnTo>
                    <a:lnTo>
                      <a:pt x="360" y="168"/>
                    </a:lnTo>
                    <a:lnTo>
                      <a:pt x="360" y="17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82" name="Freeform 108"/>
              <p:cNvSpPr>
                <a:spLocks noChangeAspect="1"/>
              </p:cNvSpPr>
              <p:nvPr/>
            </p:nvSpPr>
            <p:spPr bwMode="auto">
              <a:xfrm>
                <a:off x="1759" y="1590"/>
                <a:ext cx="330" cy="108"/>
              </a:xfrm>
              <a:custGeom>
                <a:avLst/>
                <a:gdLst>
                  <a:gd name="T0" fmla="*/ 10 w 432"/>
                  <a:gd name="T1" fmla="*/ 0 h 150"/>
                  <a:gd name="T2" fmla="*/ 10 w 432"/>
                  <a:gd name="T3" fmla="*/ 1 h 150"/>
                  <a:gd name="T4" fmla="*/ 9 w 432"/>
                  <a:gd name="T5" fmla="*/ 1 h 150"/>
                  <a:gd name="T6" fmla="*/ 9 w 432"/>
                  <a:gd name="T7" fmla="*/ 1 h 150"/>
                  <a:gd name="T8" fmla="*/ 8 w 432"/>
                  <a:gd name="T9" fmla="*/ 1 h 150"/>
                  <a:gd name="T10" fmla="*/ 8 w 432"/>
                  <a:gd name="T11" fmla="*/ 1 h 150"/>
                  <a:gd name="T12" fmla="*/ 8 w 432"/>
                  <a:gd name="T13" fmla="*/ 1 h 150"/>
                  <a:gd name="T14" fmla="*/ 7 w 432"/>
                  <a:gd name="T15" fmla="*/ 1 h 150"/>
                  <a:gd name="T16" fmla="*/ 7 w 432"/>
                  <a:gd name="T17" fmla="*/ 1 h 150"/>
                  <a:gd name="T18" fmla="*/ 7 w 432"/>
                  <a:gd name="T19" fmla="*/ 1 h 150"/>
                  <a:gd name="T20" fmla="*/ 5 w 432"/>
                  <a:gd name="T21" fmla="*/ 1 h 150"/>
                  <a:gd name="T22" fmla="*/ 2 w 432"/>
                  <a:gd name="T23" fmla="*/ 1 h 150"/>
                  <a:gd name="T24" fmla="*/ 0 w 432"/>
                  <a:gd name="T25" fmla="*/ 1 h 150"/>
                  <a:gd name="T26" fmla="*/ 2 w 432"/>
                  <a:gd name="T27" fmla="*/ 1 h 150"/>
                  <a:gd name="T28" fmla="*/ 0 w 432"/>
                  <a:gd name="T29" fmla="*/ 1 h 150"/>
                  <a:gd name="T30" fmla="*/ 2 w 432"/>
                  <a:gd name="T31" fmla="*/ 1 h 150"/>
                  <a:gd name="T32" fmla="*/ 2 w 432"/>
                  <a:gd name="T33" fmla="*/ 1 h 150"/>
                  <a:gd name="T34" fmla="*/ 2 w 432"/>
                  <a:gd name="T35" fmla="*/ 1 h 150"/>
                  <a:gd name="T36" fmla="*/ 2 w 432"/>
                  <a:gd name="T37" fmla="*/ 1 h 150"/>
                  <a:gd name="T38" fmla="*/ 2 w 432"/>
                  <a:gd name="T39" fmla="*/ 1 h 150"/>
                  <a:gd name="T40" fmla="*/ 2 w 432"/>
                  <a:gd name="T41" fmla="*/ 1 h 150"/>
                  <a:gd name="T42" fmla="*/ 2 w 432"/>
                  <a:gd name="T43" fmla="*/ 1 h 150"/>
                  <a:gd name="T44" fmla="*/ 2 w 432"/>
                  <a:gd name="T45" fmla="*/ 1 h 150"/>
                  <a:gd name="T46" fmla="*/ 2 w 432"/>
                  <a:gd name="T47" fmla="*/ 1 h 150"/>
                  <a:gd name="T48" fmla="*/ 8 w 432"/>
                  <a:gd name="T49" fmla="*/ 1 h 150"/>
                  <a:gd name="T50" fmla="*/ 10 w 432"/>
                  <a:gd name="T51" fmla="*/ 0 h 1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32"/>
                  <a:gd name="T79" fmla="*/ 0 h 150"/>
                  <a:gd name="T80" fmla="*/ 432 w 432"/>
                  <a:gd name="T81" fmla="*/ 150 h 1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32" h="150">
                    <a:moveTo>
                      <a:pt x="432" y="0"/>
                    </a:moveTo>
                    <a:lnTo>
                      <a:pt x="432" y="18"/>
                    </a:lnTo>
                    <a:lnTo>
                      <a:pt x="420" y="30"/>
                    </a:lnTo>
                    <a:lnTo>
                      <a:pt x="390" y="48"/>
                    </a:lnTo>
                    <a:lnTo>
                      <a:pt x="384" y="42"/>
                    </a:lnTo>
                    <a:lnTo>
                      <a:pt x="372" y="60"/>
                    </a:lnTo>
                    <a:lnTo>
                      <a:pt x="330" y="84"/>
                    </a:lnTo>
                    <a:lnTo>
                      <a:pt x="324" y="102"/>
                    </a:lnTo>
                    <a:lnTo>
                      <a:pt x="306" y="102"/>
                    </a:lnTo>
                    <a:lnTo>
                      <a:pt x="306" y="120"/>
                    </a:lnTo>
                    <a:lnTo>
                      <a:pt x="240" y="132"/>
                    </a:lnTo>
                    <a:lnTo>
                      <a:pt x="108" y="138"/>
                    </a:lnTo>
                    <a:lnTo>
                      <a:pt x="0" y="150"/>
                    </a:lnTo>
                    <a:lnTo>
                      <a:pt x="12" y="138"/>
                    </a:lnTo>
                    <a:lnTo>
                      <a:pt x="0" y="120"/>
                    </a:lnTo>
                    <a:lnTo>
                      <a:pt x="18" y="114"/>
                    </a:lnTo>
                    <a:lnTo>
                      <a:pt x="12" y="102"/>
                    </a:lnTo>
                    <a:lnTo>
                      <a:pt x="30" y="84"/>
                    </a:lnTo>
                    <a:lnTo>
                      <a:pt x="24" y="84"/>
                    </a:lnTo>
                    <a:lnTo>
                      <a:pt x="24" y="78"/>
                    </a:lnTo>
                    <a:lnTo>
                      <a:pt x="30" y="42"/>
                    </a:lnTo>
                    <a:lnTo>
                      <a:pt x="36" y="48"/>
                    </a:lnTo>
                    <a:lnTo>
                      <a:pt x="108" y="42"/>
                    </a:lnTo>
                    <a:lnTo>
                      <a:pt x="108" y="30"/>
                    </a:lnTo>
                    <a:lnTo>
                      <a:pt x="330" y="12"/>
                    </a:lnTo>
                    <a:lnTo>
                      <a:pt x="432" y="0"/>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983" name="Freeform 109"/>
              <p:cNvSpPr>
                <a:spLocks noChangeAspect="1"/>
              </p:cNvSpPr>
              <p:nvPr/>
            </p:nvSpPr>
            <p:spPr bwMode="auto">
              <a:xfrm>
                <a:off x="1759" y="1590"/>
                <a:ext cx="330" cy="108"/>
              </a:xfrm>
              <a:custGeom>
                <a:avLst/>
                <a:gdLst>
                  <a:gd name="T0" fmla="*/ 10 w 432"/>
                  <a:gd name="T1" fmla="*/ 0 h 150"/>
                  <a:gd name="T2" fmla="*/ 10 w 432"/>
                  <a:gd name="T3" fmla="*/ 1 h 150"/>
                  <a:gd name="T4" fmla="*/ 9 w 432"/>
                  <a:gd name="T5" fmla="*/ 1 h 150"/>
                  <a:gd name="T6" fmla="*/ 9 w 432"/>
                  <a:gd name="T7" fmla="*/ 1 h 150"/>
                  <a:gd name="T8" fmla="*/ 8 w 432"/>
                  <a:gd name="T9" fmla="*/ 1 h 150"/>
                  <a:gd name="T10" fmla="*/ 8 w 432"/>
                  <a:gd name="T11" fmla="*/ 1 h 150"/>
                  <a:gd name="T12" fmla="*/ 8 w 432"/>
                  <a:gd name="T13" fmla="*/ 1 h 150"/>
                  <a:gd name="T14" fmla="*/ 7 w 432"/>
                  <a:gd name="T15" fmla="*/ 1 h 150"/>
                  <a:gd name="T16" fmla="*/ 7 w 432"/>
                  <a:gd name="T17" fmla="*/ 1 h 150"/>
                  <a:gd name="T18" fmla="*/ 7 w 432"/>
                  <a:gd name="T19" fmla="*/ 1 h 150"/>
                  <a:gd name="T20" fmla="*/ 5 w 432"/>
                  <a:gd name="T21" fmla="*/ 1 h 150"/>
                  <a:gd name="T22" fmla="*/ 2 w 432"/>
                  <a:gd name="T23" fmla="*/ 1 h 150"/>
                  <a:gd name="T24" fmla="*/ 0 w 432"/>
                  <a:gd name="T25" fmla="*/ 1 h 150"/>
                  <a:gd name="T26" fmla="*/ 2 w 432"/>
                  <a:gd name="T27" fmla="*/ 1 h 150"/>
                  <a:gd name="T28" fmla="*/ 0 w 432"/>
                  <a:gd name="T29" fmla="*/ 1 h 150"/>
                  <a:gd name="T30" fmla="*/ 2 w 432"/>
                  <a:gd name="T31" fmla="*/ 1 h 150"/>
                  <a:gd name="T32" fmla="*/ 2 w 432"/>
                  <a:gd name="T33" fmla="*/ 1 h 150"/>
                  <a:gd name="T34" fmla="*/ 2 w 432"/>
                  <a:gd name="T35" fmla="*/ 1 h 150"/>
                  <a:gd name="T36" fmla="*/ 2 w 432"/>
                  <a:gd name="T37" fmla="*/ 1 h 150"/>
                  <a:gd name="T38" fmla="*/ 2 w 432"/>
                  <a:gd name="T39" fmla="*/ 1 h 150"/>
                  <a:gd name="T40" fmla="*/ 2 w 432"/>
                  <a:gd name="T41" fmla="*/ 1 h 150"/>
                  <a:gd name="T42" fmla="*/ 2 w 432"/>
                  <a:gd name="T43" fmla="*/ 1 h 150"/>
                  <a:gd name="T44" fmla="*/ 2 w 432"/>
                  <a:gd name="T45" fmla="*/ 1 h 150"/>
                  <a:gd name="T46" fmla="*/ 2 w 432"/>
                  <a:gd name="T47" fmla="*/ 1 h 150"/>
                  <a:gd name="T48" fmla="*/ 8 w 432"/>
                  <a:gd name="T49" fmla="*/ 1 h 150"/>
                  <a:gd name="T50" fmla="*/ 10 w 432"/>
                  <a:gd name="T51" fmla="*/ 0 h 150"/>
                  <a:gd name="T52" fmla="*/ 10 w 432"/>
                  <a:gd name="T53" fmla="*/ 1 h 15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2"/>
                  <a:gd name="T82" fmla="*/ 0 h 150"/>
                  <a:gd name="T83" fmla="*/ 432 w 432"/>
                  <a:gd name="T84" fmla="*/ 150 h 15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2" h="150">
                    <a:moveTo>
                      <a:pt x="432" y="0"/>
                    </a:moveTo>
                    <a:lnTo>
                      <a:pt x="432" y="18"/>
                    </a:lnTo>
                    <a:lnTo>
                      <a:pt x="420" y="30"/>
                    </a:lnTo>
                    <a:lnTo>
                      <a:pt x="390" y="48"/>
                    </a:lnTo>
                    <a:lnTo>
                      <a:pt x="384" y="42"/>
                    </a:lnTo>
                    <a:lnTo>
                      <a:pt x="372" y="60"/>
                    </a:lnTo>
                    <a:lnTo>
                      <a:pt x="330" y="84"/>
                    </a:lnTo>
                    <a:lnTo>
                      <a:pt x="324" y="102"/>
                    </a:lnTo>
                    <a:lnTo>
                      <a:pt x="306" y="102"/>
                    </a:lnTo>
                    <a:lnTo>
                      <a:pt x="306" y="120"/>
                    </a:lnTo>
                    <a:lnTo>
                      <a:pt x="240" y="132"/>
                    </a:lnTo>
                    <a:lnTo>
                      <a:pt x="108" y="138"/>
                    </a:lnTo>
                    <a:lnTo>
                      <a:pt x="0" y="150"/>
                    </a:lnTo>
                    <a:lnTo>
                      <a:pt x="12" y="138"/>
                    </a:lnTo>
                    <a:lnTo>
                      <a:pt x="0" y="120"/>
                    </a:lnTo>
                    <a:lnTo>
                      <a:pt x="18" y="114"/>
                    </a:lnTo>
                    <a:lnTo>
                      <a:pt x="12" y="102"/>
                    </a:lnTo>
                    <a:lnTo>
                      <a:pt x="30" y="84"/>
                    </a:lnTo>
                    <a:lnTo>
                      <a:pt x="24" y="84"/>
                    </a:lnTo>
                    <a:lnTo>
                      <a:pt x="24" y="78"/>
                    </a:lnTo>
                    <a:lnTo>
                      <a:pt x="30" y="42"/>
                    </a:lnTo>
                    <a:lnTo>
                      <a:pt x="36" y="48"/>
                    </a:lnTo>
                    <a:lnTo>
                      <a:pt x="108" y="42"/>
                    </a:lnTo>
                    <a:lnTo>
                      <a:pt x="108" y="30"/>
                    </a:lnTo>
                    <a:lnTo>
                      <a:pt x="330" y="12"/>
                    </a:lnTo>
                    <a:lnTo>
                      <a:pt x="432" y="0"/>
                    </a:lnTo>
                    <a:lnTo>
                      <a:pt x="432"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84" name="Freeform 110"/>
              <p:cNvSpPr>
                <a:spLocks noChangeAspect="1"/>
              </p:cNvSpPr>
              <p:nvPr/>
            </p:nvSpPr>
            <p:spPr bwMode="auto">
              <a:xfrm>
                <a:off x="1091" y="1625"/>
                <a:ext cx="545" cy="493"/>
              </a:xfrm>
              <a:custGeom>
                <a:avLst/>
                <a:gdLst>
                  <a:gd name="T0" fmla="*/ 16 w 714"/>
                  <a:gd name="T1" fmla="*/ 2 h 684"/>
                  <a:gd name="T2" fmla="*/ 16 w 714"/>
                  <a:gd name="T3" fmla="*/ 3 h 684"/>
                  <a:gd name="T4" fmla="*/ 16 w 714"/>
                  <a:gd name="T5" fmla="*/ 4 h 684"/>
                  <a:gd name="T6" fmla="*/ 16 w 714"/>
                  <a:gd name="T7" fmla="*/ 4 h 684"/>
                  <a:gd name="T8" fmla="*/ 15 w 714"/>
                  <a:gd name="T9" fmla="*/ 4 h 684"/>
                  <a:gd name="T10" fmla="*/ 15 w 714"/>
                  <a:gd name="T11" fmla="*/ 4 h 684"/>
                  <a:gd name="T12" fmla="*/ 15 w 714"/>
                  <a:gd name="T13" fmla="*/ 4 h 684"/>
                  <a:gd name="T14" fmla="*/ 15 w 714"/>
                  <a:gd name="T15" fmla="*/ 4 h 684"/>
                  <a:gd name="T16" fmla="*/ 14 w 714"/>
                  <a:gd name="T17" fmla="*/ 5 h 684"/>
                  <a:gd name="T18" fmla="*/ 14 w 714"/>
                  <a:gd name="T19" fmla="*/ 5 h 684"/>
                  <a:gd name="T20" fmla="*/ 13 w 714"/>
                  <a:gd name="T21" fmla="*/ 5 h 684"/>
                  <a:gd name="T22" fmla="*/ 12 w 714"/>
                  <a:gd name="T23" fmla="*/ 5 h 684"/>
                  <a:gd name="T24" fmla="*/ 12 w 714"/>
                  <a:gd name="T25" fmla="*/ 5 h 684"/>
                  <a:gd name="T26" fmla="*/ 12 w 714"/>
                  <a:gd name="T27" fmla="*/ 5 h 684"/>
                  <a:gd name="T28" fmla="*/ 12 w 714"/>
                  <a:gd name="T29" fmla="*/ 5 h 684"/>
                  <a:gd name="T30" fmla="*/ 12 w 714"/>
                  <a:gd name="T31" fmla="*/ 6 h 684"/>
                  <a:gd name="T32" fmla="*/ 11 w 714"/>
                  <a:gd name="T33" fmla="*/ 6 h 684"/>
                  <a:gd name="T34" fmla="*/ 11 w 714"/>
                  <a:gd name="T35" fmla="*/ 6 h 684"/>
                  <a:gd name="T36" fmla="*/ 11 w 714"/>
                  <a:gd name="T37" fmla="*/ 6 h 684"/>
                  <a:gd name="T38" fmla="*/ 11 w 714"/>
                  <a:gd name="T39" fmla="*/ 6 h 684"/>
                  <a:gd name="T40" fmla="*/ 11 w 714"/>
                  <a:gd name="T41" fmla="*/ 6 h 684"/>
                  <a:gd name="T42" fmla="*/ 11 w 714"/>
                  <a:gd name="T43" fmla="*/ 6 h 684"/>
                  <a:gd name="T44" fmla="*/ 11 w 714"/>
                  <a:gd name="T45" fmla="*/ 6 h 684"/>
                  <a:gd name="T46" fmla="*/ 11 w 714"/>
                  <a:gd name="T47" fmla="*/ 6 h 684"/>
                  <a:gd name="T48" fmla="*/ 8 w 714"/>
                  <a:gd name="T49" fmla="*/ 6 h 684"/>
                  <a:gd name="T50" fmla="*/ 8 w 714"/>
                  <a:gd name="T51" fmla="*/ 5 h 684"/>
                  <a:gd name="T52" fmla="*/ 6 w 714"/>
                  <a:gd name="T53" fmla="*/ 4 h 684"/>
                  <a:gd name="T54" fmla="*/ 5 w 714"/>
                  <a:gd name="T55" fmla="*/ 4 h 684"/>
                  <a:gd name="T56" fmla="*/ 4 w 714"/>
                  <a:gd name="T57" fmla="*/ 4 h 684"/>
                  <a:gd name="T58" fmla="*/ 2 w 714"/>
                  <a:gd name="T59" fmla="*/ 4 h 684"/>
                  <a:gd name="T60" fmla="*/ 2 w 714"/>
                  <a:gd name="T61" fmla="*/ 3 h 684"/>
                  <a:gd name="T62" fmla="*/ 5 w 714"/>
                  <a:gd name="T63" fmla="*/ 3 h 684"/>
                  <a:gd name="T64" fmla="*/ 8 w 714"/>
                  <a:gd name="T65" fmla="*/ 1 h 684"/>
                  <a:gd name="T66" fmla="*/ 8 w 714"/>
                  <a:gd name="T67" fmla="*/ 1 h 684"/>
                  <a:gd name="T68" fmla="*/ 9 w 714"/>
                  <a:gd name="T69" fmla="*/ 1 h 684"/>
                  <a:gd name="T70" fmla="*/ 11 w 714"/>
                  <a:gd name="T71" fmla="*/ 1 h 684"/>
                  <a:gd name="T72" fmla="*/ 11 w 714"/>
                  <a:gd name="T73" fmla="*/ 1 h 684"/>
                  <a:gd name="T74" fmla="*/ 11 w 714"/>
                  <a:gd name="T75" fmla="*/ 1 h 684"/>
                  <a:gd name="T76" fmla="*/ 12 w 714"/>
                  <a:gd name="T77" fmla="*/ 1 h 684"/>
                  <a:gd name="T78" fmla="*/ 12 w 714"/>
                  <a:gd name="T79" fmla="*/ 1 h 684"/>
                  <a:gd name="T80" fmla="*/ 14 w 714"/>
                  <a:gd name="T81" fmla="*/ 1 h 6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14"/>
                  <a:gd name="T124" fmla="*/ 0 h 684"/>
                  <a:gd name="T125" fmla="*/ 714 w 714"/>
                  <a:gd name="T126" fmla="*/ 684 h 68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14" h="684">
                    <a:moveTo>
                      <a:pt x="654" y="192"/>
                    </a:moveTo>
                    <a:lnTo>
                      <a:pt x="678" y="198"/>
                    </a:lnTo>
                    <a:lnTo>
                      <a:pt x="678" y="234"/>
                    </a:lnTo>
                    <a:lnTo>
                      <a:pt x="684" y="300"/>
                    </a:lnTo>
                    <a:lnTo>
                      <a:pt x="714" y="360"/>
                    </a:lnTo>
                    <a:lnTo>
                      <a:pt x="702" y="390"/>
                    </a:lnTo>
                    <a:lnTo>
                      <a:pt x="702" y="426"/>
                    </a:lnTo>
                    <a:lnTo>
                      <a:pt x="690" y="438"/>
                    </a:lnTo>
                    <a:lnTo>
                      <a:pt x="696" y="444"/>
                    </a:lnTo>
                    <a:lnTo>
                      <a:pt x="642" y="468"/>
                    </a:lnTo>
                    <a:lnTo>
                      <a:pt x="660" y="456"/>
                    </a:lnTo>
                    <a:lnTo>
                      <a:pt x="642" y="456"/>
                    </a:lnTo>
                    <a:lnTo>
                      <a:pt x="648" y="438"/>
                    </a:lnTo>
                    <a:lnTo>
                      <a:pt x="636" y="450"/>
                    </a:lnTo>
                    <a:lnTo>
                      <a:pt x="630" y="444"/>
                    </a:lnTo>
                    <a:lnTo>
                      <a:pt x="636" y="468"/>
                    </a:lnTo>
                    <a:lnTo>
                      <a:pt x="624" y="480"/>
                    </a:lnTo>
                    <a:lnTo>
                      <a:pt x="618" y="492"/>
                    </a:lnTo>
                    <a:lnTo>
                      <a:pt x="552" y="528"/>
                    </a:lnTo>
                    <a:lnTo>
                      <a:pt x="588" y="504"/>
                    </a:lnTo>
                    <a:lnTo>
                      <a:pt x="564" y="516"/>
                    </a:lnTo>
                    <a:lnTo>
                      <a:pt x="564" y="510"/>
                    </a:lnTo>
                    <a:lnTo>
                      <a:pt x="558" y="516"/>
                    </a:lnTo>
                    <a:lnTo>
                      <a:pt x="552" y="510"/>
                    </a:lnTo>
                    <a:lnTo>
                      <a:pt x="546" y="516"/>
                    </a:lnTo>
                    <a:lnTo>
                      <a:pt x="540" y="510"/>
                    </a:lnTo>
                    <a:lnTo>
                      <a:pt x="540" y="522"/>
                    </a:lnTo>
                    <a:lnTo>
                      <a:pt x="552" y="528"/>
                    </a:lnTo>
                    <a:lnTo>
                      <a:pt x="534" y="534"/>
                    </a:lnTo>
                    <a:lnTo>
                      <a:pt x="528" y="522"/>
                    </a:lnTo>
                    <a:lnTo>
                      <a:pt x="528" y="540"/>
                    </a:lnTo>
                    <a:lnTo>
                      <a:pt x="522" y="546"/>
                    </a:lnTo>
                    <a:lnTo>
                      <a:pt x="522" y="540"/>
                    </a:lnTo>
                    <a:lnTo>
                      <a:pt x="504" y="552"/>
                    </a:lnTo>
                    <a:lnTo>
                      <a:pt x="510" y="564"/>
                    </a:lnTo>
                    <a:lnTo>
                      <a:pt x="498" y="564"/>
                    </a:lnTo>
                    <a:lnTo>
                      <a:pt x="498" y="576"/>
                    </a:lnTo>
                    <a:lnTo>
                      <a:pt x="504" y="576"/>
                    </a:lnTo>
                    <a:lnTo>
                      <a:pt x="492" y="600"/>
                    </a:lnTo>
                    <a:lnTo>
                      <a:pt x="486" y="600"/>
                    </a:lnTo>
                    <a:lnTo>
                      <a:pt x="486" y="594"/>
                    </a:lnTo>
                    <a:lnTo>
                      <a:pt x="480" y="600"/>
                    </a:lnTo>
                    <a:lnTo>
                      <a:pt x="474" y="588"/>
                    </a:lnTo>
                    <a:lnTo>
                      <a:pt x="474" y="600"/>
                    </a:lnTo>
                    <a:lnTo>
                      <a:pt x="492" y="600"/>
                    </a:lnTo>
                    <a:lnTo>
                      <a:pt x="486" y="630"/>
                    </a:lnTo>
                    <a:lnTo>
                      <a:pt x="510" y="684"/>
                    </a:lnTo>
                    <a:lnTo>
                      <a:pt x="450" y="678"/>
                    </a:lnTo>
                    <a:lnTo>
                      <a:pt x="396" y="654"/>
                    </a:lnTo>
                    <a:lnTo>
                      <a:pt x="378" y="612"/>
                    </a:lnTo>
                    <a:lnTo>
                      <a:pt x="372" y="576"/>
                    </a:lnTo>
                    <a:lnTo>
                      <a:pt x="336" y="534"/>
                    </a:lnTo>
                    <a:lnTo>
                      <a:pt x="306" y="468"/>
                    </a:lnTo>
                    <a:lnTo>
                      <a:pt x="276" y="438"/>
                    </a:lnTo>
                    <a:lnTo>
                      <a:pt x="222" y="426"/>
                    </a:lnTo>
                    <a:lnTo>
                      <a:pt x="204" y="432"/>
                    </a:lnTo>
                    <a:lnTo>
                      <a:pt x="192" y="462"/>
                    </a:lnTo>
                    <a:lnTo>
                      <a:pt x="174" y="480"/>
                    </a:lnTo>
                    <a:lnTo>
                      <a:pt x="162" y="474"/>
                    </a:lnTo>
                    <a:lnTo>
                      <a:pt x="102" y="432"/>
                    </a:lnTo>
                    <a:lnTo>
                      <a:pt x="84" y="372"/>
                    </a:lnTo>
                    <a:lnTo>
                      <a:pt x="6" y="282"/>
                    </a:lnTo>
                    <a:lnTo>
                      <a:pt x="0" y="270"/>
                    </a:lnTo>
                    <a:lnTo>
                      <a:pt x="192" y="288"/>
                    </a:lnTo>
                    <a:lnTo>
                      <a:pt x="216" y="0"/>
                    </a:lnTo>
                    <a:lnTo>
                      <a:pt x="372" y="6"/>
                    </a:lnTo>
                    <a:lnTo>
                      <a:pt x="366" y="132"/>
                    </a:lnTo>
                    <a:lnTo>
                      <a:pt x="384" y="144"/>
                    </a:lnTo>
                    <a:lnTo>
                      <a:pt x="402" y="138"/>
                    </a:lnTo>
                    <a:lnTo>
                      <a:pt x="408" y="156"/>
                    </a:lnTo>
                    <a:lnTo>
                      <a:pt x="444" y="168"/>
                    </a:lnTo>
                    <a:lnTo>
                      <a:pt x="462" y="162"/>
                    </a:lnTo>
                    <a:lnTo>
                      <a:pt x="474" y="180"/>
                    </a:lnTo>
                    <a:lnTo>
                      <a:pt x="486" y="174"/>
                    </a:lnTo>
                    <a:lnTo>
                      <a:pt x="504" y="186"/>
                    </a:lnTo>
                    <a:lnTo>
                      <a:pt x="510" y="180"/>
                    </a:lnTo>
                    <a:lnTo>
                      <a:pt x="516" y="192"/>
                    </a:lnTo>
                    <a:lnTo>
                      <a:pt x="528" y="174"/>
                    </a:lnTo>
                    <a:lnTo>
                      <a:pt x="528" y="180"/>
                    </a:lnTo>
                    <a:lnTo>
                      <a:pt x="540" y="180"/>
                    </a:lnTo>
                    <a:lnTo>
                      <a:pt x="558" y="192"/>
                    </a:lnTo>
                    <a:lnTo>
                      <a:pt x="618" y="174"/>
                    </a:lnTo>
                    <a:lnTo>
                      <a:pt x="654" y="192"/>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985" name="Freeform 111"/>
              <p:cNvSpPr>
                <a:spLocks noChangeAspect="1"/>
              </p:cNvSpPr>
              <p:nvPr/>
            </p:nvSpPr>
            <p:spPr bwMode="auto">
              <a:xfrm>
                <a:off x="1091" y="1625"/>
                <a:ext cx="545" cy="493"/>
              </a:xfrm>
              <a:custGeom>
                <a:avLst/>
                <a:gdLst>
                  <a:gd name="T0" fmla="*/ 16 w 714"/>
                  <a:gd name="T1" fmla="*/ 2 h 684"/>
                  <a:gd name="T2" fmla="*/ 16 w 714"/>
                  <a:gd name="T3" fmla="*/ 3 h 684"/>
                  <a:gd name="T4" fmla="*/ 16 w 714"/>
                  <a:gd name="T5" fmla="*/ 4 h 684"/>
                  <a:gd name="T6" fmla="*/ 16 w 714"/>
                  <a:gd name="T7" fmla="*/ 4 h 684"/>
                  <a:gd name="T8" fmla="*/ 15 w 714"/>
                  <a:gd name="T9" fmla="*/ 4 h 684"/>
                  <a:gd name="T10" fmla="*/ 15 w 714"/>
                  <a:gd name="T11" fmla="*/ 4 h 684"/>
                  <a:gd name="T12" fmla="*/ 15 w 714"/>
                  <a:gd name="T13" fmla="*/ 4 h 684"/>
                  <a:gd name="T14" fmla="*/ 15 w 714"/>
                  <a:gd name="T15" fmla="*/ 4 h 684"/>
                  <a:gd name="T16" fmla="*/ 14 w 714"/>
                  <a:gd name="T17" fmla="*/ 5 h 684"/>
                  <a:gd name="T18" fmla="*/ 14 w 714"/>
                  <a:gd name="T19" fmla="*/ 5 h 684"/>
                  <a:gd name="T20" fmla="*/ 13 w 714"/>
                  <a:gd name="T21" fmla="*/ 5 h 684"/>
                  <a:gd name="T22" fmla="*/ 12 w 714"/>
                  <a:gd name="T23" fmla="*/ 5 h 684"/>
                  <a:gd name="T24" fmla="*/ 12 w 714"/>
                  <a:gd name="T25" fmla="*/ 5 h 684"/>
                  <a:gd name="T26" fmla="*/ 12 w 714"/>
                  <a:gd name="T27" fmla="*/ 5 h 684"/>
                  <a:gd name="T28" fmla="*/ 12 w 714"/>
                  <a:gd name="T29" fmla="*/ 5 h 684"/>
                  <a:gd name="T30" fmla="*/ 12 w 714"/>
                  <a:gd name="T31" fmla="*/ 6 h 684"/>
                  <a:gd name="T32" fmla="*/ 11 w 714"/>
                  <a:gd name="T33" fmla="*/ 6 h 684"/>
                  <a:gd name="T34" fmla="*/ 11 w 714"/>
                  <a:gd name="T35" fmla="*/ 6 h 684"/>
                  <a:gd name="T36" fmla="*/ 11 w 714"/>
                  <a:gd name="T37" fmla="*/ 6 h 684"/>
                  <a:gd name="T38" fmla="*/ 11 w 714"/>
                  <a:gd name="T39" fmla="*/ 6 h 684"/>
                  <a:gd name="T40" fmla="*/ 11 w 714"/>
                  <a:gd name="T41" fmla="*/ 6 h 684"/>
                  <a:gd name="T42" fmla="*/ 11 w 714"/>
                  <a:gd name="T43" fmla="*/ 6 h 684"/>
                  <a:gd name="T44" fmla="*/ 11 w 714"/>
                  <a:gd name="T45" fmla="*/ 6 h 684"/>
                  <a:gd name="T46" fmla="*/ 11 w 714"/>
                  <a:gd name="T47" fmla="*/ 7 h 684"/>
                  <a:gd name="T48" fmla="*/ 9 w 714"/>
                  <a:gd name="T49" fmla="*/ 6 h 684"/>
                  <a:gd name="T50" fmla="*/ 8 w 714"/>
                  <a:gd name="T51" fmla="*/ 6 h 684"/>
                  <a:gd name="T52" fmla="*/ 7 w 714"/>
                  <a:gd name="T53" fmla="*/ 4 h 684"/>
                  <a:gd name="T54" fmla="*/ 5 w 714"/>
                  <a:gd name="T55" fmla="*/ 4 h 684"/>
                  <a:gd name="T56" fmla="*/ 5 w 714"/>
                  <a:gd name="T57" fmla="*/ 4 h 684"/>
                  <a:gd name="T58" fmla="*/ 4 w 714"/>
                  <a:gd name="T59" fmla="*/ 4 h 684"/>
                  <a:gd name="T60" fmla="*/ 2 w 714"/>
                  <a:gd name="T61" fmla="*/ 4 h 684"/>
                  <a:gd name="T62" fmla="*/ 0 w 714"/>
                  <a:gd name="T63" fmla="*/ 3 h 684"/>
                  <a:gd name="T64" fmla="*/ 5 w 714"/>
                  <a:gd name="T65" fmla="*/ 0 h 684"/>
                  <a:gd name="T66" fmla="*/ 8 w 714"/>
                  <a:gd name="T67" fmla="*/ 1 h 684"/>
                  <a:gd name="T68" fmla="*/ 9 w 714"/>
                  <a:gd name="T69" fmla="*/ 1 h 684"/>
                  <a:gd name="T70" fmla="*/ 11 w 714"/>
                  <a:gd name="T71" fmla="*/ 1 h 684"/>
                  <a:gd name="T72" fmla="*/ 11 w 714"/>
                  <a:gd name="T73" fmla="*/ 1 h 684"/>
                  <a:gd name="T74" fmla="*/ 11 w 714"/>
                  <a:gd name="T75" fmla="*/ 2 h 684"/>
                  <a:gd name="T76" fmla="*/ 12 w 714"/>
                  <a:gd name="T77" fmla="*/ 2 h 684"/>
                  <a:gd name="T78" fmla="*/ 12 w 714"/>
                  <a:gd name="T79" fmla="*/ 1 h 684"/>
                  <a:gd name="T80" fmla="*/ 12 w 714"/>
                  <a:gd name="T81" fmla="*/ 2 h 684"/>
                  <a:gd name="T82" fmla="*/ 15 w 714"/>
                  <a:gd name="T83" fmla="*/ 2 h 6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14"/>
                  <a:gd name="T127" fmla="*/ 0 h 684"/>
                  <a:gd name="T128" fmla="*/ 714 w 714"/>
                  <a:gd name="T129" fmla="*/ 684 h 6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14" h="684">
                    <a:moveTo>
                      <a:pt x="654" y="192"/>
                    </a:moveTo>
                    <a:lnTo>
                      <a:pt x="678" y="198"/>
                    </a:lnTo>
                    <a:lnTo>
                      <a:pt x="678" y="234"/>
                    </a:lnTo>
                    <a:lnTo>
                      <a:pt x="684" y="300"/>
                    </a:lnTo>
                    <a:lnTo>
                      <a:pt x="714" y="360"/>
                    </a:lnTo>
                    <a:lnTo>
                      <a:pt x="702" y="390"/>
                    </a:lnTo>
                    <a:lnTo>
                      <a:pt x="702" y="426"/>
                    </a:lnTo>
                    <a:lnTo>
                      <a:pt x="690" y="438"/>
                    </a:lnTo>
                    <a:lnTo>
                      <a:pt x="696" y="444"/>
                    </a:lnTo>
                    <a:lnTo>
                      <a:pt x="642" y="468"/>
                    </a:lnTo>
                    <a:lnTo>
                      <a:pt x="660" y="456"/>
                    </a:lnTo>
                    <a:lnTo>
                      <a:pt x="642" y="456"/>
                    </a:lnTo>
                    <a:lnTo>
                      <a:pt x="648" y="438"/>
                    </a:lnTo>
                    <a:lnTo>
                      <a:pt x="636" y="450"/>
                    </a:lnTo>
                    <a:lnTo>
                      <a:pt x="630" y="444"/>
                    </a:lnTo>
                    <a:lnTo>
                      <a:pt x="636" y="468"/>
                    </a:lnTo>
                    <a:lnTo>
                      <a:pt x="624" y="480"/>
                    </a:lnTo>
                    <a:lnTo>
                      <a:pt x="618" y="492"/>
                    </a:lnTo>
                    <a:lnTo>
                      <a:pt x="552" y="528"/>
                    </a:lnTo>
                    <a:lnTo>
                      <a:pt x="588" y="504"/>
                    </a:lnTo>
                    <a:lnTo>
                      <a:pt x="564" y="516"/>
                    </a:lnTo>
                    <a:lnTo>
                      <a:pt x="564" y="510"/>
                    </a:lnTo>
                    <a:lnTo>
                      <a:pt x="558" y="516"/>
                    </a:lnTo>
                    <a:lnTo>
                      <a:pt x="552" y="510"/>
                    </a:lnTo>
                    <a:lnTo>
                      <a:pt x="546" y="516"/>
                    </a:lnTo>
                    <a:lnTo>
                      <a:pt x="540" y="510"/>
                    </a:lnTo>
                    <a:lnTo>
                      <a:pt x="540" y="522"/>
                    </a:lnTo>
                    <a:lnTo>
                      <a:pt x="552" y="528"/>
                    </a:lnTo>
                    <a:lnTo>
                      <a:pt x="534" y="534"/>
                    </a:lnTo>
                    <a:lnTo>
                      <a:pt x="528" y="522"/>
                    </a:lnTo>
                    <a:lnTo>
                      <a:pt x="528" y="540"/>
                    </a:lnTo>
                    <a:lnTo>
                      <a:pt x="522" y="546"/>
                    </a:lnTo>
                    <a:lnTo>
                      <a:pt x="522" y="540"/>
                    </a:lnTo>
                    <a:lnTo>
                      <a:pt x="504" y="552"/>
                    </a:lnTo>
                    <a:lnTo>
                      <a:pt x="510" y="564"/>
                    </a:lnTo>
                    <a:lnTo>
                      <a:pt x="486" y="564"/>
                    </a:lnTo>
                    <a:lnTo>
                      <a:pt x="498" y="564"/>
                    </a:lnTo>
                    <a:lnTo>
                      <a:pt x="498" y="576"/>
                    </a:lnTo>
                    <a:lnTo>
                      <a:pt x="504" y="576"/>
                    </a:lnTo>
                    <a:lnTo>
                      <a:pt x="492" y="600"/>
                    </a:lnTo>
                    <a:lnTo>
                      <a:pt x="486" y="600"/>
                    </a:lnTo>
                    <a:lnTo>
                      <a:pt x="486" y="594"/>
                    </a:lnTo>
                    <a:lnTo>
                      <a:pt x="480" y="600"/>
                    </a:lnTo>
                    <a:lnTo>
                      <a:pt x="474" y="588"/>
                    </a:lnTo>
                    <a:lnTo>
                      <a:pt x="474" y="600"/>
                    </a:lnTo>
                    <a:lnTo>
                      <a:pt x="492" y="600"/>
                    </a:lnTo>
                    <a:lnTo>
                      <a:pt x="486" y="630"/>
                    </a:lnTo>
                    <a:lnTo>
                      <a:pt x="510" y="684"/>
                    </a:lnTo>
                    <a:lnTo>
                      <a:pt x="450" y="678"/>
                    </a:lnTo>
                    <a:lnTo>
                      <a:pt x="396" y="654"/>
                    </a:lnTo>
                    <a:lnTo>
                      <a:pt x="378" y="612"/>
                    </a:lnTo>
                    <a:lnTo>
                      <a:pt x="372" y="576"/>
                    </a:lnTo>
                    <a:lnTo>
                      <a:pt x="336" y="534"/>
                    </a:lnTo>
                    <a:lnTo>
                      <a:pt x="306" y="468"/>
                    </a:lnTo>
                    <a:lnTo>
                      <a:pt x="276" y="438"/>
                    </a:lnTo>
                    <a:lnTo>
                      <a:pt x="222" y="426"/>
                    </a:lnTo>
                    <a:lnTo>
                      <a:pt x="204" y="432"/>
                    </a:lnTo>
                    <a:lnTo>
                      <a:pt x="192" y="462"/>
                    </a:lnTo>
                    <a:lnTo>
                      <a:pt x="174" y="480"/>
                    </a:lnTo>
                    <a:lnTo>
                      <a:pt x="162" y="474"/>
                    </a:lnTo>
                    <a:lnTo>
                      <a:pt x="102" y="432"/>
                    </a:lnTo>
                    <a:lnTo>
                      <a:pt x="84" y="372"/>
                    </a:lnTo>
                    <a:lnTo>
                      <a:pt x="6" y="282"/>
                    </a:lnTo>
                    <a:lnTo>
                      <a:pt x="0" y="270"/>
                    </a:lnTo>
                    <a:lnTo>
                      <a:pt x="192" y="288"/>
                    </a:lnTo>
                    <a:lnTo>
                      <a:pt x="216" y="0"/>
                    </a:lnTo>
                    <a:lnTo>
                      <a:pt x="372" y="6"/>
                    </a:lnTo>
                    <a:lnTo>
                      <a:pt x="366" y="132"/>
                    </a:lnTo>
                    <a:lnTo>
                      <a:pt x="384" y="144"/>
                    </a:lnTo>
                    <a:lnTo>
                      <a:pt x="402" y="138"/>
                    </a:lnTo>
                    <a:lnTo>
                      <a:pt x="408" y="156"/>
                    </a:lnTo>
                    <a:lnTo>
                      <a:pt x="444" y="168"/>
                    </a:lnTo>
                    <a:lnTo>
                      <a:pt x="462" y="162"/>
                    </a:lnTo>
                    <a:lnTo>
                      <a:pt x="474" y="180"/>
                    </a:lnTo>
                    <a:lnTo>
                      <a:pt x="486" y="174"/>
                    </a:lnTo>
                    <a:lnTo>
                      <a:pt x="504" y="186"/>
                    </a:lnTo>
                    <a:lnTo>
                      <a:pt x="510" y="180"/>
                    </a:lnTo>
                    <a:lnTo>
                      <a:pt x="516" y="192"/>
                    </a:lnTo>
                    <a:lnTo>
                      <a:pt x="528" y="174"/>
                    </a:lnTo>
                    <a:lnTo>
                      <a:pt x="528" y="180"/>
                    </a:lnTo>
                    <a:lnTo>
                      <a:pt x="540" y="180"/>
                    </a:lnTo>
                    <a:lnTo>
                      <a:pt x="558" y="192"/>
                    </a:lnTo>
                    <a:lnTo>
                      <a:pt x="618" y="174"/>
                    </a:lnTo>
                    <a:lnTo>
                      <a:pt x="654" y="192"/>
                    </a:lnTo>
                    <a:lnTo>
                      <a:pt x="654" y="19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86" name="Freeform 112"/>
              <p:cNvSpPr>
                <a:spLocks noChangeAspect="1"/>
              </p:cNvSpPr>
              <p:nvPr/>
            </p:nvSpPr>
            <p:spPr bwMode="auto">
              <a:xfrm>
                <a:off x="835" y="1317"/>
                <a:ext cx="219" cy="260"/>
              </a:xfrm>
              <a:custGeom>
                <a:avLst/>
                <a:gdLst>
                  <a:gd name="T0" fmla="*/ 5 w 288"/>
                  <a:gd name="T1" fmla="*/ 4 h 360"/>
                  <a:gd name="T2" fmla="*/ 0 w 288"/>
                  <a:gd name="T3" fmla="*/ 4 h 360"/>
                  <a:gd name="T4" fmla="*/ 2 w 288"/>
                  <a:gd name="T5" fmla="*/ 0 h 360"/>
                  <a:gd name="T6" fmla="*/ 2 w 288"/>
                  <a:gd name="T7" fmla="*/ 1 h 360"/>
                  <a:gd name="T8" fmla="*/ 5 w 288"/>
                  <a:gd name="T9" fmla="*/ 1 h 360"/>
                  <a:gd name="T10" fmla="*/ 4 w 288"/>
                  <a:gd name="T11" fmla="*/ 1 h 360"/>
                  <a:gd name="T12" fmla="*/ 6 w 288"/>
                  <a:gd name="T13" fmla="*/ 1 h 360"/>
                  <a:gd name="T14" fmla="*/ 5 w 288"/>
                  <a:gd name="T15" fmla="*/ 4 h 360"/>
                  <a:gd name="T16" fmla="*/ 5 w 288"/>
                  <a:gd name="T17" fmla="*/ 4 h 3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8"/>
                  <a:gd name="T28" fmla="*/ 0 h 360"/>
                  <a:gd name="T29" fmla="*/ 288 w 288"/>
                  <a:gd name="T30" fmla="*/ 360 h 3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8" h="360">
                    <a:moveTo>
                      <a:pt x="252" y="360"/>
                    </a:moveTo>
                    <a:lnTo>
                      <a:pt x="0" y="318"/>
                    </a:lnTo>
                    <a:lnTo>
                      <a:pt x="60" y="0"/>
                    </a:lnTo>
                    <a:lnTo>
                      <a:pt x="108" y="12"/>
                    </a:lnTo>
                    <a:lnTo>
                      <a:pt x="204" y="30"/>
                    </a:lnTo>
                    <a:lnTo>
                      <a:pt x="192" y="90"/>
                    </a:lnTo>
                    <a:lnTo>
                      <a:pt x="288" y="108"/>
                    </a:lnTo>
                    <a:lnTo>
                      <a:pt x="258" y="318"/>
                    </a:lnTo>
                    <a:lnTo>
                      <a:pt x="252" y="360"/>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987" name="Freeform 113"/>
              <p:cNvSpPr>
                <a:spLocks noChangeAspect="1"/>
              </p:cNvSpPr>
              <p:nvPr/>
            </p:nvSpPr>
            <p:spPr bwMode="auto">
              <a:xfrm>
                <a:off x="835" y="1317"/>
                <a:ext cx="219" cy="264"/>
              </a:xfrm>
              <a:custGeom>
                <a:avLst/>
                <a:gdLst>
                  <a:gd name="T0" fmla="*/ 5 w 288"/>
                  <a:gd name="T1" fmla="*/ 4 h 366"/>
                  <a:gd name="T2" fmla="*/ 0 w 288"/>
                  <a:gd name="T3" fmla="*/ 3 h 366"/>
                  <a:gd name="T4" fmla="*/ 2 w 288"/>
                  <a:gd name="T5" fmla="*/ 0 h 366"/>
                  <a:gd name="T6" fmla="*/ 2 w 288"/>
                  <a:gd name="T7" fmla="*/ 1 h 366"/>
                  <a:gd name="T8" fmla="*/ 5 w 288"/>
                  <a:gd name="T9" fmla="*/ 1 h 366"/>
                  <a:gd name="T10" fmla="*/ 4 w 288"/>
                  <a:gd name="T11" fmla="*/ 1 h 366"/>
                  <a:gd name="T12" fmla="*/ 6 w 288"/>
                  <a:gd name="T13" fmla="*/ 1 h 366"/>
                  <a:gd name="T14" fmla="*/ 5 w 288"/>
                  <a:gd name="T15" fmla="*/ 3 h 366"/>
                  <a:gd name="T16" fmla="*/ 5 w 288"/>
                  <a:gd name="T17" fmla="*/ 4 h 366"/>
                  <a:gd name="T18" fmla="*/ 5 w 288"/>
                  <a:gd name="T19" fmla="*/ 4 h 3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8"/>
                  <a:gd name="T31" fmla="*/ 0 h 366"/>
                  <a:gd name="T32" fmla="*/ 288 w 288"/>
                  <a:gd name="T33" fmla="*/ 366 h 3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8" h="366">
                    <a:moveTo>
                      <a:pt x="252" y="360"/>
                    </a:moveTo>
                    <a:lnTo>
                      <a:pt x="0" y="318"/>
                    </a:lnTo>
                    <a:lnTo>
                      <a:pt x="60" y="0"/>
                    </a:lnTo>
                    <a:lnTo>
                      <a:pt x="108" y="12"/>
                    </a:lnTo>
                    <a:lnTo>
                      <a:pt x="204" y="30"/>
                    </a:lnTo>
                    <a:lnTo>
                      <a:pt x="192" y="90"/>
                    </a:lnTo>
                    <a:lnTo>
                      <a:pt x="288" y="108"/>
                    </a:lnTo>
                    <a:lnTo>
                      <a:pt x="258" y="318"/>
                    </a:lnTo>
                    <a:lnTo>
                      <a:pt x="252" y="360"/>
                    </a:lnTo>
                    <a:lnTo>
                      <a:pt x="252" y="3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88" name="Freeform 114"/>
              <p:cNvSpPr>
                <a:spLocks noChangeAspect="1"/>
              </p:cNvSpPr>
              <p:nvPr/>
            </p:nvSpPr>
            <p:spPr bwMode="auto">
              <a:xfrm>
                <a:off x="2308" y="1140"/>
                <a:ext cx="64" cy="112"/>
              </a:xfrm>
              <a:custGeom>
                <a:avLst/>
                <a:gdLst>
                  <a:gd name="T0" fmla="*/ 2 w 84"/>
                  <a:gd name="T1" fmla="*/ 1 h 156"/>
                  <a:gd name="T2" fmla="*/ 2 w 84"/>
                  <a:gd name="T3" fmla="*/ 1 h 156"/>
                  <a:gd name="T4" fmla="*/ 2 w 84"/>
                  <a:gd name="T5" fmla="*/ 1 h 156"/>
                  <a:gd name="T6" fmla="*/ 2 w 84"/>
                  <a:gd name="T7" fmla="*/ 1 h 156"/>
                  <a:gd name="T8" fmla="*/ 2 w 84"/>
                  <a:gd name="T9" fmla="*/ 1 h 156"/>
                  <a:gd name="T10" fmla="*/ 2 w 84"/>
                  <a:gd name="T11" fmla="*/ 1 h 156"/>
                  <a:gd name="T12" fmla="*/ 0 w 84"/>
                  <a:gd name="T13" fmla="*/ 1 h 156"/>
                  <a:gd name="T14" fmla="*/ 2 w 84"/>
                  <a:gd name="T15" fmla="*/ 0 h 156"/>
                  <a:gd name="T16" fmla="*/ 2 w 84"/>
                  <a:gd name="T17" fmla="*/ 1 h 156"/>
                  <a:gd name="T18" fmla="*/ 2 w 84"/>
                  <a:gd name="T19" fmla="*/ 1 h 156"/>
                  <a:gd name="T20" fmla="*/ 2 w 84"/>
                  <a:gd name="T21" fmla="*/ 1 h 156"/>
                  <a:gd name="T22" fmla="*/ 2 w 84"/>
                  <a:gd name="T23" fmla="*/ 1 h 1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156"/>
                  <a:gd name="T38" fmla="*/ 84 w 84"/>
                  <a:gd name="T39" fmla="*/ 156 h 1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156">
                    <a:moveTo>
                      <a:pt x="72" y="150"/>
                    </a:moveTo>
                    <a:lnTo>
                      <a:pt x="54" y="156"/>
                    </a:lnTo>
                    <a:lnTo>
                      <a:pt x="36" y="156"/>
                    </a:lnTo>
                    <a:lnTo>
                      <a:pt x="24" y="108"/>
                    </a:lnTo>
                    <a:lnTo>
                      <a:pt x="18" y="108"/>
                    </a:lnTo>
                    <a:lnTo>
                      <a:pt x="12" y="78"/>
                    </a:lnTo>
                    <a:lnTo>
                      <a:pt x="0" y="18"/>
                    </a:lnTo>
                    <a:lnTo>
                      <a:pt x="84" y="0"/>
                    </a:lnTo>
                    <a:lnTo>
                      <a:pt x="84" y="30"/>
                    </a:lnTo>
                    <a:lnTo>
                      <a:pt x="72" y="48"/>
                    </a:lnTo>
                    <a:lnTo>
                      <a:pt x="66" y="96"/>
                    </a:lnTo>
                    <a:lnTo>
                      <a:pt x="72" y="150"/>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989" name="Freeform 115"/>
              <p:cNvSpPr>
                <a:spLocks noChangeAspect="1"/>
              </p:cNvSpPr>
              <p:nvPr/>
            </p:nvSpPr>
            <p:spPr bwMode="auto">
              <a:xfrm>
                <a:off x="2308" y="1140"/>
                <a:ext cx="64" cy="112"/>
              </a:xfrm>
              <a:custGeom>
                <a:avLst/>
                <a:gdLst>
                  <a:gd name="T0" fmla="*/ 2 w 84"/>
                  <a:gd name="T1" fmla="*/ 1 h 156"/>
                  <a:gd name="T2" fmla="*/ 2 w 84"/>
                  <a:gd name="T3" fmla="*/ 1 h 156"/>
                  <a:gd name="T4" fmla="*/ 2 w 84"/>
                  <a:gd name="T5" fmla="*/ 1 h 156"/>
                  <a:gd name="T6" fmla="*/ 2 w 84"/>
                  <a:gd name="T7" fmla="*/ 1 h 156"/>
                  <a:gd name="T8" fmla="*/ 2 w 84"/>
                  <a:gd name="T9" fmla="*/ 1 h 156"/>
                  <a:gd name="T10" fmla="*/ 2 w 84"/>
                  <a:gd name="T11" fmla="*/ 1 h 156"/>
                  <a:gd name="T12" fmla="*/ 0 w 84"/>
                  <a:gd name="T13" fmla="*/ 1 h 156"/>
                  <a:gd name="T14" fmla="*/ 2 w 84"/>
                  <a:gd name="T15" fmla="*/ 0 h 156"/>
                  <a:gd name="T16" fmla="*/ 2 w 84"/>
                  <a:gd name="T17" fmla="*/ 1 h 156"/>
                  <a:gd name="T18" fmla="*/ 2 w 84"/>
                  <a:gd name="T19" fmla="*/ 1 h 156"/>
                  <a:gd name="T20" fmla="*/ 2 w 84"/>
                  <a:gd name="T21" fmla="*/ 1 h 156"/>
                  <a:gd name="T22" fmla="*/ 2 w 84"/>
                  <a:gd name="T23" fmla="*/ 1 h 156"/>
                  <a:gd name="T24" fmla="*/ 2 w 84"/>
                  <a:gd name="T25" fmla="*/ 1 h 1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4"/>
                  <a:gd name="T40" fmla="*/ 0 h 156"/>
                  <a:gd name="T41" fmla="*/ 84 w 84"/>
                  <a:gd name="T42" fmla="*/ 156 h 1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4" h="156">
                    <a:moveTo>
                      <a:pt x="72" y="150"/>
                    </a:moveTo>
                    <a:lnTo>
                      <a:pt x="54" y="156"/>
                    </a:lnTo>
                    <a:lnTo>
                      <a:pt x="36" y="156"/>
                    </a:lnTo>
                    <a:lnTo>
                      <a:pt x="24" y="108"/>
                    </a:lnTo>
                    <a:lnTo>
                      <a:pt x="18" y="108"/>
                    </a:lnTo>
                    <a:lnTo>
                      <a:pt x="12" y="78"/>
                    </a:lnTo>
                    <a:lnTo>
                      <a:pt x="0" y="18"/>
                    </a:lnTo>
                    <a:lnTo>
                      <a:pt x="84" y="0"/>
                    </a:lnTo>
                    <a:lnTo>
                      <a:pt x="84" y="30"/>
                    </a:lnTo>
                    <a:lnTo>
                      <a:pt x="72" y="48"/>
                    </a:lnTo>
                    <a:lnTo>
                      <a:pt x="66" y="96"/>
                    </a:lnTo>
                    <a:lnTo>
                      <a:pt x="72" y="150"/>
                    </a:lnTo>
                    <a:lnTo>
                      <a:pt x="72" y="15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90" name="Freeform 116"/>
              <p:cNvSpPr>
                <a:spLocks noChangeAspect="1"/>
              </p:cNvSpPr>
              <p:nvPr/>
            </p:nvSpPr>
            <p:spPr bwMode="auto">
              <a:xfrm>
                <a:off x="2317" y="1482"/>
                <a:ext cx="0" cy="9"/>
              </a:xfrm>
              <a:custGeom>
                <a:avLst/>
                <a:gdLst>
                  <a:gd name="T0" fmla="*/ 0 h 12"/>
                  <a:gd name="T1" fmla="*/ 2 h 12"/>
                  <a:gd name="T2" fmla="*/ 0 h 12"/>
                  <a:gd name="T3" fmla="*/ 2 h 12"/>
                  <a:gd name="T4" fmla="*/ 0 60000 65536"/>
                  <a:gd name="T5" fmla="*/ 0 60000 65536"/>
                  <a:gd name="T6" fmla="*/ 0 60000 65536"/>
                  <a:gd name="T7" fmla="*/ 0 60000 65536"/>
                  <a:gd name="T8" fmla="*/ 0 h 12"/>
                  <a:gd name="T9" fmla="*/ 12 h 12"/>
                </a:gdLst>
                <a:ahLst/>
                <a:cxnLst>
                  <a:cxn ang="T4">
                    <a:pos x="0" y="T0"/>
                  </a:cxn>
                  <a:cxn ang="T5">
                    <a:pos x="0" y="T1"/>
                  </a:cxn>
                  <a:cxn ang="T6">
                    <a:pos x="0" y="T2"/>
                  </a:cxn>
                  <a:cxn ang="T7">
                    <a:pos x="0" y="T3"/>
                  </a:cxn>
                </a:cxnLst>
                <a:rect l="0" t="T8" r="0" b="T9"/>
                <a:pathLst>
                  <a:path h="12">
                    <a:moveTo>
                      <a:pt x="0" y="0"/>
                    </a:moveTo>
                    <a:lnTo>
                      <a:pt x="0" y="12"/>
                    </a:lnTo>
                    <a:lnTo>
                      <a:pt x="0" y="0"/>
                    </a:lnTo>
                    <a:lnTo>
                      <a:pt x="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91" name="Freeform 117"/>
              <p:cNvSpPr>
                <a:spLocks noChangeAspect="1"/>
              </p:cNvSpPr>
              <p:nvPr/>
            </p:nvSpPr>
            <p:spPr bwMode="auto">
              <a:xfrm>
                <a:off x="2299" y="1482"/>
                <a:ext cx="14" cy="48"/>
              </a:xfrm>
              <a:custGeom>
                <a:avLst/>
                <a:gdLst>
                  <a:gd name="T0" fmla="*/ 2 w 18"/>
                  <a:gd name="T1" fmla="*/ 0 h 66"/>
                  <a:gd name="T2" fmla="*/ 2 w 18"/>
                  <a:gd name="T3" fmla="*/ 1 h 66"/>
                  <a:gd name="T4" fmla="*/ 0 w 18"/>
                  <a:gd name="T5" fmla="*/ 1 h 66"/>
                  <a:gd name="T6" fmla="*/ 2 w 18"/>
                  <a:gd name="T7" fmla="*/ 1 h 66"/>
                  <a:gd name="T8" fmla="*/ 2 w 18"/>
                  <a:gd name="T9" fmla="*/ 0 h 66"/>
                  <a:gd name="T10" fmla="*/ 0 60000 65536"/>
                  <a:gd name="T11" fmla="*/ 0 60000 65536"/>
                  <a:gd name="T12" fmla="*/ 0 60000 65536"/>
                  <a:gd name="T13" fmla="*/ 0 60000 65536"/>
                  <a:gd name="T14" fmla="*/ 0 60000 65536"/>
                  <a:gd name="T15" fmla="*/ 0 w 18"/>
                  <a:gd name="T16" fmla="*/ 0 h 66"/>
                  <a:gd name="T17" fmla="*/ 18 w 18"/>
                  <a:gd name="T18" fmla="*/ 66 h 66"/>
                </a:gdLst>
                <a:ahLst/>
                <a:cxnLst>
                  <a:cxn ang="T10">
                    <a:pos x="T0" y="T1"/>
                  </a:cxn>
                  <a:cxn ang="T11">
                    <a:pos x="T2" y="T3"/>
                  </a:cxn>
                  <a:cxn ang="T12">
                    <a:pos x="T4" y="T5"/>
                  </a:cxn>
                  <a:cxn ang="T13">
                    <a:pos x="T6" y="T7"/>
                  </a:cxn>
                  <a:cxn ang="T14">
                    <a:pos x="T8" y="T9"/>
                  </a:cxn>
                </a:cxnLst>
                <a:rect l="T15" t="T16" r="T17" b="T18"/>
                <a:pathLst>
                  <a:path w="18" h="66">
                    <a:moveTo>
                      <a:pt x="18" y="0"/>
                    </a:moveTo>
                    <a:lnTo>
                      <a:pt x="6" y="66"/>
                    </a:lnTo>
                    <a:lnTo>
                      <a:pt x="0" y="48"/>
                    </a:lnTo>
                    <a:lnTo>
                      <a:pt x="6" y="6"/>
                    </a:lnTo>
                    <a:lnTo>
                      <a:pt x="18" y="0"/>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992" name="Freeform 118"/>
              <p:cNvSpPr>
                <a:spLocks noChangeAspect="1"/>
              </p:cNvSpPr>
              <p:nvPr/>
            </p:nvSpPr>
            <p:spPr bwMode="auto">
              <a:xfrm>
                <a:off x="2299" y="1482"/>
                <a:ext cx="14" cy="48"/>
              </a:xfrm>
              <a:custGeom>
                <a:avLst/>
                <a:gdLst>
                  <a:gd name="T0" fmla="*/ 2 w 18"/>
                  <a:gd name="T1" fmla="*/ 0 h 66"/>
                  <a:gd name="T2" fmla="*/ 2 w 18"/>
                  <a:gd name="T3" fmla="*/ 1 h 66"/>
                  <a:gd name="T4" fmla="*/ 0 w 18"/>
                  <a:gd name="T5" fmla="*/ 1 h 66"/>
                  <a:gd name="T6" fmla="*/ 2 w 18"/>
                  <a:gd name="T7" fmla="*/ 1 h 66"/>
                  <a:gd name="T8" fmla="*/ 2 w 18"/>
                  <a:gd name="T9" fmla="*/ 0 h 66"/>
                  <a:gd name="T10" fmla="*/ 2 w 18"/>
                  <a:gd name="T11" fmla="*/ 1 h 66"/>
                  <a:gd name="T12" fmla="*/ 0 60000 65536"/>
                  <a:gd name="T13" fmla="*/ 0 60000 65536"/>
                  <a:gd name="T14" fmla="*/ 0 60000 65536"/>
                  <a:gd name="T15" fmla="*/ 0 60000 65536"/>
                  <a:gd name="T16" fmla="*/ 0 60000 65536"/>
                  <a:gd name="T17" fmla="*/ 0 60000 65536"/>
                  <a:gd name="T18" fmla="*/ 0 w 18"/>
                  <a:gd name="T19" fmla="*/ 0 h 66"/>
                  <a:gd name="T20" fmla="*/ 18 w 18"/>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18" h="66">
                    <a:moveTo>
                      <a:pt x="18" y="0"/>
                    </a:moveTo>
                    <a:lnTo>
                      <a:pt x="6" y="66"/>
                    </a:lnTo>
                    <a:lnTo>
                      <a:pt x="0" y="48"/>
                    </a:lnTo>
                    <a:lnTo>
                      <a:pt x="6" y="6"/>
                    </a:lnTo>
                    <a:lnTo>
                      <a:pt x="18" y="0"/>
                    </a:lnTo>
                    <a:lnTo>
                      <a:pt x="18"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93" name="Freeform 119"/>
              <p:cNvSpPr>
                <a:spLocks noChangeAspect="1"/>
              </p:cNvSpPr>
              <p:nvPr/>
            </p:nvSpPr>
            <p:spPr bwMode="auto">
              <a:xfrm>
                <a:off x="2011" y="1439"/>
                <a:ext cx="297" cy="160"/>
              </a:xfrm>
              <a:custGeom>
                <a:avLst/>
                <a:gdLst>
                  <a:gd name="T0" fmla="*/ 8 w 390"/>
                  <a:gd name="T1" fmla="*/ 1 h 222"/>
                  <a:gd name="T2" fmla="*/ 8 w 390"/>
                  <a:gd name="T3" fmla="*/ 1 h 222"/>
                  <a:gd name="T4" fmla="*/ 8 w 390"/>
                  <a:gd name="T5" fmla="*/ 1 h 222"/>
                  <a:gd name="T6" fmla="*/ 8 w 390"/>
                  <a:gd name="T7" fmla="*/ 1 h 222"/>
                  <a:gd name="T8" fmla="*/ 2 w 390"/>
                  <a:gd name="T9" fmla="*/ 2 h 222"/>
                  <a:gd name="T10" fmla="*/ 0 w 390"/>
                  <a:gd name="T11" fmla="*/ 2 h 222"/>
                  <a:gd name="T12" fmla="*/ 2 w 390"/>
                  <a:gd name="T13" fmla="*/ 2 h 222"/>
                  <a:gd name="T14" fmla="*/ 2 w 390"/>
                  <a:gd name="T15" fmla="*/ 1 h 222"/>
                  <a:gd name="T16" fmla="*/ 2 w 390"/>
                  <a:gd name="T17" fmla="*/ 1 h 222"/>
                  <a:gd name="T18" fmla="*/ 2 w 390"/>
                  <a:gd name="T19" fmla="*/ 1 h 222"/>
                  <a:gd name="T20" fmla="*/ 4 w 390"/>
                  <a:gd name="T21" fmla="*/ 1 h 222"/>
                  <a:gd name="T22" fmla="*/ 4 w 390"/>
                  <a:gd name="T23" fmla="*/ 1 h 222"/>
                  <a:gd name="T24" fmla="*/ 4 w 390"/>
                  <a:gd name="T25" fmla="*/ 1 h 222"/>
                  <a:gd name="T26" fmla="*/ 4 w 390"/>
                  <a:gd name="T27" fmla="*/ 1 h 222"/>
                  <a:gd name="T28" fmla="*/ 5 w 390"/>
                  <a:gd name="T29" fmla="*/ 1 h 222"/>
                  <a:gd name="T30" fmla="*/ 5 w 390"/>
                  <a:gd name="T31" fmla="*/ 1 h 222"/>
                  <a:gd name="T32" fmla="*/ 5 w 390"/>
                  <a:gd name="T33" fmla="*/ 1 h 222"/>
                  <a:gd name="T34" fmla="*/ 5 w 390"/>
                  <a:gd name="T35" fmla="*/ 1 h 222"/>
                  <a:gd name="T36" fmla="*/ 5 w 390"/>
                  <a:gd name="T37" fmla="*/ 0 h 222"/>
                  <a:gd name="T38" fmla="*/ 6 w 390"/>
                  <a:gd name="T39" fmla="*/ 1 h 222"/>
                  <a:gd name="T40" fmla="*/ 6 w 390"/>
                  <a:gd name="T41" fmla="*/ 1 h 222"/>
                  <a:gd name="T42" fmla="*/ 6 w 390"/>
                  <a:gd name="T43" fmla="*/ 1 h 222"/>
                  <a:gd name="T44" fmla="*/ 6 w 390"/>
                  <a:gd name="T45" fmla="*/ 1 h 222"/>
                  <a:gd name="T46" fmla="*/ 6 w 390"/>
                  <a:gd name="T47" fmla="*/ 1 h 222"/>
                  <a:gd name="T48" fmla="*/ 6 w 390"/>
                  <a:gd name="T49" fmla="*/ 1 h 222"/>
                  <a:gd name="T50" fmla="*/ 6 w 390"/>
                  <a:gd name="T51" fmla="*/ 1 h 222"/>
                  <a:gd name="T52" fmla="*/ 7 w 390"/>
                  <a:gd name="T53" fmla="*/ 1 h 222"/>
                  <a:gd name="T54" fmla="*/ 8 w 390"/>
                  <a:gd name="T55" fmla="*/ 1 h 222"/>
                  <a:gd name="T56" fmla="*/ 8 w 390"/>
                  <a:gd name="T57" fmla="*/ 1 h 222"/>
                  <a:gd name="T58" fmla="*/ 7 w 390"/>
                  <a:gd name="T59" fmla="*/ 1 h 222"/>
                  <a:gd name="T60" fmla="*/ 8 w 390"/>
                  <a:gd name="T61" fmla="*/ 1 h 222"/>
                  <a:gd name="T62" fmla="*/ 8 w 390"/>
                  <a:gd name="T63" fmla="*/ 1 h 222"/>
                  <a:gd name="T64" fmla="*/ 8 w 390"/>
                  <a:gd name="T65" fmla="*/ 1 h 222"/>
                  <a:gd name="T66" fmla="*/ 8 w 390"/>
                  <a:gd name="T67" fmla="*/ 1 h 222"/>
                  <a:gd name="T68" fmla="*/ 8 w 390"/>
                  <a:gd name="T69" fmla="*/ 1 h 222"/>
                  <a:gd name="T70" fmla="*/ 8 w 390"/>
                  <a:gd name="T71" fmla="*/ 1 h 222"/>
                  <a:gd name="T72" fmla="*/ 8 w 390"/>
                  <a:gd name="T73" fmla="*/ 1 h 222"/>
                  <a:gd name="T74" fmla="*/ 7 w 390"/>
                  <a:gd name="T75" fmla="*/ 1 h 222"/>
                  <a:gd name="T76" fmla="*/ 8 w 390"/>
                  <a:gd name="T77" fmla="*/ 1 h 222"/>
                  <a:gd name="T78" fmla="*/ 8 w 390"/>
                  <a:gd name="T79" fmla="*/ 1 h 222"/>
                  <a:gd name="T80" fmla="*/ 7 w 390"/>
                  <a:gd name="T81" fmla="*/ 1 h 222"/>
                  <a:gd name="T82" fmla="*/ 7 w 390"/>
                  <a:gd name="T83" fmla="*/ 1 h 222"/>
                  <a:gd name="T84" fmla="*/ 8 w 390"/>
                  <a:gd name="T85" fmla="*/ 1 h 222"/>
                  <a:gd name="T86" fmla="*/ 8 w 390"/>
                  <a:gd name="T87" fmla="*/ 1 h 222"/>
                  <a:gd name="T88" fmla="*/ 8 w 390"/>
                  <a:gd name="T89" fmla="*/ 1 h 222"/>
                  <a:gd name="T90" fmla="*/ 8 w 390"/>
                  <a:gd name="T91" fmla="*/ 1 h 22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90"/>
                  <a:gd name="T139" fmla="*/ 0 h 222"/>
                  <a:gd name="T140" fmla="*/ 390 w 390"/>
                  <a:gd name="T141" fmla="*/ 222 h 22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90" h="222">
                    <a:moveTo>
                      <a:pt x="390" y="162"/>
                    </a:moveTo>
                    <a:lnTo>
                      <a:pt x="384" y="156"/>
                    </a:lnTo>
                    <a:lnTo>
                      <a:pt x="390" y="162"/>
                    </a:lnTo>
                    <a:lnTo>
                      <a:pt x="384" y="162"/>
                    </a:lnTo>
                    <a:lnTo>
                      <a:pt x="102" y="210"/>
                    </a:lnTo>
                    <a:lnTo>
                      <a:pt x="0" y="222"/>
                    </a:lnTo>
                    <a:lnTo>
                      <a:pt x="24" y="210"/>
                    </a:lnTo>
                    <a:lnTo>
                      <a:pt x="78" y="150"/>
                    </a:lnTo>
                    <a:lnTo>
                      <a:pt x="84" y="168"/>
                    </a:lnTo>
                    <a:lnTo>
                      <a:pt x="96" y="174"/>
                    </a:lnTo>
                    <a:lnTo>
                      <a:pt x="156" y="150"/>
                    </a:lnTo>
                    <a:lnTo>
                      <a:pt x="162" y="132"/>
                    </a:lnTo>
                    <a:lnTo>
                      <a:pt x="156" y="132"/>
                    </a:lnTo>
                    <a:lnTo>
                      <a:pt x="180" y="66"/>
                    </a:lnTo>
                    <a:lnTo>
                      <a:pt x="198" y="72"/>
                    </a:lnTo>
                    <a:lnTo>
                      <a:pt x="204" y="48"/>
                    </a:lnTo>
                    <a:lnTo>
                      <a:pt x="216" y="48"/>
                    </a:lnTo>
                    <a:lnTo>
                      <a:pt x="234" y="18"/>
                    </a:lnTo>
                    <a:lnTo>
                      <a:pt x="234" y="0"/>
                    </a:lnTo>
                    <a:lnTo>
                      <a:pt x="264" y="18"/>
                    </a:lnTo>
                    <a:lnTo>
                      <a:pt x="264" y="6"/>
                    </a:lnTo>
                    <a:lnTo>
                      <a:pt x="300" y="24"/>
                    </a:lnTo>
                    <a:lnTo>
                      <a:pt x="306" y="30"/>
                    </a:lnTo>
                    <a:lnTo>
                      <a:pt x="294" y="54"/>
                    </a:lnTo>
                    <a:lnTo>
                      <a:pt x="300" y="60"/>
                    </a:lnTo>
                    <a:lnTo>
                      <a:pt x="306" y="60"/>
                    </a:lnTo>
                    <a:lnTo>
                      <a:pt x="318" y="66"/>
                    </a:lnTo>
                    <a:lnTo>
                      <a:pt x="354" y="78"/>
                    </a:lnTo>
                    <a:lnTo>
                      <a:pt x="354" y="96"/>
                    </a:lnTo>
                    <a:lnTo>
                      <a:pt x="318" y="78"/>
                    </a:lnTo>
                    <a:lnTo>
                      <a:pt x="342" y="102"/>
                    </a:lnTo>
                    <a:lnTo>
                      <a:pt x="360" y="102"/>
                    </a:lnTo>
                    <a:lnTo>
                      <a:pt x="348" y="108"/>
                    </a:lnTo>
                    <a:lnTo>
                      <a:pt x="360" y="108"/>
                    </a:lnTo>
                    <a:lnTo>
                      <a:pt x="360" y="114"/>
                    </a:lnTo>
                    <a:lnTo>
                      <a:pt x="354" y="114"/>
                    </a:lnTo>
                    <a:lnTo>
                      <a:pt x="354" y="120"/>
                    </a:lnTo>
                    <a:lnTo>
                      <a:pt x="330" y="108"/>
                    </a:lnTo>
                    <a:lnTo>
                      <a:pt x="366" y="138"/>
                    </a:lnTo>
                    <a:lnTo>
                      <a:pt x="360" y="138"/>
                    </a:lnTo>
                    <a:lnTo>
                      <a:pt x="330" y="120"/>
                    </a:lnTo>
                    <a:lnTo>
                      <a:pt x="330" y="126"/>
                    </a:lnTo>
                    <a:lnTo>
                      <a:pt x="342" y="132"/>
                    </a:lnTo>
                    <a:lnTo>
                      <a:pt x="360" y="144"/>
                    </a:lnTo>
                    <a:lnTo>
                      <a:pt x="384" y="138"/>
                    </a:lnTo>
                    <a:lnTo>
                      <a:pt x="390" y="162"/>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994" name="Freeform 120"/>
              <p:cNvSpPr>
                <a:spLocks noChangeAspect="1"/>
              </p:cNvSpPr>
              <p:nvPr/>
            </p:nvSpPr>
            <p:spPr bwMode="auto">
              <a:xfrm>
                <a:off x="2011" y="1439"/>
                <a:ext cx="297" cy="160"/>
              </a:xfrm>
              <a:custGeom>
                <a:avLst/>
                <a:gdLst>
                  <a:gd name="T0" fmla="*/ 8 w 390"/>
                  <a:gd name="T1" fmla="*/ 1 h 222"/>
                  <a:gd name="T2" fmla="*/ 8 w 390"/>
                  <a:gd name="T3" fmla="*/ 1 h 222"/>
                  <a:gd name="T4" fmla="*/ 8 w 390"/>
                  <a:gd name="T5" fmla="*/ 1 h 222"/>
                  <a:gd name="T6" fmla="*/ 8 w 390"/>
                  <a:gd name="T7" fmla="*/ 1 h 222"/>
                  <a:gd name="T8" fmla="*/ 2 w 390"/>
                  <a:gd name="T9" fmla="*/ 2 h 222"/>
                  <a:gd name="T10" fmla="*/ 0 w 390"/>
                  <a:gd name="T11" fmla="*/ 2 h 222"/>
                  <a:gd name="T12" fmla="*/ 2 w 390"/>
                  <a:gd name="T13" fmla="*/ 2 h 222"/>
                  <a:gd name="T14" fmla="*/ 2 w 390"/>
                  <a:gd name="T15" fmla="*/ 1 h 222"/>
                  <a:gd name="T16" fmla="*/ 2 w 390"/>
                  <a:gd name="T17" fmla="*/ 1 h 222"/>
                  <a:gd name="T18" fmla="*/ 2 w 390"/>
                  <a:gd name="T19" fmla="*/ 1 h 222"/>
                  <a:gd name="T20" fmla="*/ 4 w 390"/>
                  <a:gd name="T21" fmla="*/ 1 h 222"/>
                  <a:gd name="T22" fmla="*/ 4 w 390"/>
                  <a:gd name="T23" fmla="*/ 1 h 222"/>
                  <a:gd name="T24" fmla="*/ 4 w 390"/>
                  <a:gd name="T25" fmla="*/ 1 h 222"/>
                  <a:gd name="T26" fmla="*/ 4 w 390"/>
                  <a:gd name="T27" fmla="*/ 1 h 222"/>
                  <a:gd name="T28" fmla="*/ 5 w 390"/>
                  <a:gd name="T29" fmla="*/ 1 h 222"/>
                  <a:gd name="T30" fmla="*/ 5 w 390"/>
                  <a:gd name="T31" fmla="*/ 1 h 222"/>
                  <a:gd name="T32" fmla="*/ 5 w 390"/>
                  <a:gd name="T33" fmla="*/ 1 h 222"/>
                  <a:gd name="T34" fmla="*/ 5 w 390"/>
                  <a:gd name="T35" fmla="*/ 1 h 222"/>
                  <a:gd name="T36" fmla="*/ 5 w 390"/>
                  <a:gd name="T37" fmla="*/ 0 h 222"/>
                  <a:gd name="T38" fmla="*/ 6 w 390"/>
                  <a:gd name="T39" fmla="*/ 1 h 222"/>
                  <a:gd name="T40" fmla="*/ 6 w 390"/>
                  <a:gd name="T41" fmla="*/ 1 h 222"/>
                  <a:gd name="T42" fmla="*/ 6 w 390"/>
                  <a:gd name="T43" fmla="*/ 1 h 222"/>
                  <a:gd name="T44" fmla="*/ 6 w 390"/>
                  <a:gd name="T45" fmla="*/ 1 h 222"/>
                  <a:gd name="T46" fmla="*/ 6 w 390"/>
                  <a:gd name="T47" fmla="*/ 1 h 222"/>
                  <a:gd name="T48" fmla="*/ 6 w 390"/>
                  <a:gd name="T49" fmla="*/ 1 h 222"/>
                  <a:gd name="T50" fmla="*/ 6 w 390"/>
                  <a:gd name="T51" fmla="*/ 1 h 222"/>
                  <a:gd name="T52" fmla="*/ 7 w 390"/>
                  <a:gd name="T53" fmla="*/ 1 h 222"/>
                  <a:gd name="T54" fmla="*/ 8 w 390"/>
                  <a:gd name="T55" fmla="*/ 1 h 222"/>
                  <a:gd name="T56" fmla="*/ 8 w 390"/>
                  <a:gd name="T57" fmla="*/ 1 h 222"/>
                  <a:gd name="T58" fmla="*/ 7 w 390"/>
                  <a:gd name="T59" fmla="*/ 1 h 222"/>
                  <a:gd name="T60" fmla="*/ 8 w 390"/>
                  <a:gd name="T61" fmla="*/ 1 h 222"/>
                  <a:gd name="T62" fmla="*/ 8 w 390"/>
                  <a:gd name="T63" fmla="*/ 1 h 222"/>
                  <a:gd name="T64" fmla="*/ 8 w 390"/>
                  <a:gd name="T65" fmla="*/ 1 h 222"/>
                  <a:gd name="T66" fmla="*/ 8 w 390"/>
                  <a:gd name="T67" fmla="*/ 1 h 222"/>
                  <a:gd name="T68" fmla="*/ 8 w 390"/>
                  <a:gd name="T69" fmla="*/ 1 h 222"/>
                  <a:gd name="T70" fmla="*/ 8 w 390"/>
                  <a:gd name="T71" fmla="*/ 1 h 222"/>
                  <a:gd name="T72" fmla="*/ 8 w 390"/>
                  <a:gd name="T73" fmla="*/ 1 h 222"/>
                  <a:gd name="T74" fmla="*/ 7 w 390"/>
                  <a:gd name="T75" fmla="*/ 1 h 222"/>
                  <a:gd name="T76" fmla="*/ 8 w 390"/>
                  <a:gd name="T77" fmla="*/ 1 h 222"/>
                  <a:gd name="T78" fmla="*/ 8 w 390"/>
                  <a:gd name="T79" fmla="*/ 1 h 222"/>
                  <a:gd name="T80" fmla="*/ 7 w 390"/>
                  <a:gd name="T81" fmla="*/ 1 h 222"/>
                  <a:gd name="T82" fmla="*/ 7 w 390"/>
                  <a:gd name="T83" fmla="*/ 1 h 222"/>
                  <a:gd name="T84" fmla="*/ 8 w 390"/>
                  <a:gd name="T85" fmla="*/ 1 h 222"/>
                  <a:gd name="T86" fmla="*/ 8 w 390"/>
                  <a:gd name="T87" fmla="*/ 1 h 222"/>
                  <a:gd name="T88" fmla="*/ 8 w 390"/>
                  <a:gd name="T89" fmla="*/ 1 h 222"/>
                  <a:gd name="T90" fmla="*/ 8 w 390"/>
                  <a:gd name="T91" fmla="*/ 1 h 222"/>
                  <a:gd name="T92" fmla="*/ 8 w 390"/>
                  <a:gd name="T93" fmla="*/ 1 h 2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0"/>
                  <a:gd name="T142" fmla="*/ 0 h 222"/>
                  <a:gd name="T143" fmla="*/ 390 w 390"/>
                  <a:gd name="T144" fmla="*/ 222 h 2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0" h="222">
                    <a:moveTo>
                      <a:pt x="390" y="162"/>
                    </a:moveTo>
                    <a:lnTo>
                      <a:pt x="384" y="156"/>
                    </a:lnTo>
                    <a:lnTo>
                      <a:pt x="390" y="162"/>
                    </a:lnTo>
                    <a:lnTo>
                      <a:pt x="384" y="162"/>
                    </a:lnTo>
                    <a:lnTo>
                      <a:pt x="102" y="210"/>
                    </a:lnTo>
                    <a:lnTo>
                      <a:pt x="0" y="222"/>
                    </a:lnTo>
                    <a:lnTo>
                      <a:pt x="24" y="210"/>
                    </a:lnTo>
                    <a:lnTo>
                      <a:pt x="78" y="150"/>
                    </a:lnTo>
                    <a:lnTo>
                      <a:pt x="84" y="168"/>
                    </a:lnTo>
                    <a:lnTo>
                      <a:pt x="96" y="174"/>
                    </a:lnTo>
                    <a:lnTo>
                      <a:pt x="156" y="150"/>
                    </a:lnTo>
                    <a:lnTo>
                      <a:pt x="162" y="132"/>
                    </a:lnTo>
                    <a:lnTo>
                      <a:pt x="156" y="132"/>
                    </a:lnTo>
                    <a:lnTo>
                      <a:pt x="180" y="66"/>
                    </a:lnTo>
                    <a:lnTo>
                      <a:pt x="198" y="72"/>
                    </a:lnTo>
                    <a:lnTo>
                      <a:pt x="204" y="48"/>
                    </a:lnTo>
                    <a:lnTo>
                      <a:pt x="216" y="48"/>
                    </a:lnTo>
                    <a:lnTo>
                      <a:pt x="234" y="18"/>
                    </a:lnTo>
                    <a:lnTo>
                      <a:pt x="234" y="0"/>
                    </a:lnTo>
                    <a:lnTo>
                      <a:pt x="264" y="18"/>
                    </a:lnTo>
                    <a:lnTo>
                      <a:pt x="264" y="6"/>
                    </a:lnTo>
                    <a:lnTo>
                      <a:pt x="300" y="24"/>
                    </a:lnTo>
                    <a:lnTo>
                      <a:pt x="306" y="30"/>
                    </a:lnTo>
                    <a:lnTo>
                      <a:pt x="294" y="54"/>
                    </a:lnTo>
                    <a:lnTo>
                      <a:pt x="300" y="60"/>
                    </a:lnTo>
                    <a:lnTo>
                      <a:pt x="306" y="60"/>
                    </a:lnTo>
                    <a:lnTo>
                      <a:pt x="318" y="66"/>
                    </a:lnTo>
                    <a:lnTo>
                      <a:pt x="354" y="78"/>
                    </a:lnTo>
                    <a:lnTo>
                      <a:pt x="354" y="96"/>
                    </a:lnTo>
                    <a:lnTo>
                      <a:pt x="318" y="78"/>
                    </a:lnTo>
                    <a:lnTo>
                      <a:pt x="342" y="102"/>
                    </a:lnTo>
                    <a:lnTo>
                      <a:pt x="360" y="102"/>
                    </a:lnTo>
                    <a:lnTo>
                      <a:pt x="348" y="108"/>
                    </a:lnTo>
                    <a:lnTo>
                      <a:pt x="360" y="108"/>
                    </a:lnTo>
                    <a:lnTo>
                      <a:pt x="360" y="114"/>
                    </a:lnTo>
                    <a:lnTo>
                      <a:pt x="354" y="114"/>
                    </a:lnTo>
                    <a:lnTo>
                      <a:pt x="354" y="120"/>
                    </a:lnTo>
                    <a:lnTo>
                      <a:pt x="330" y="108"/>
                    </a:lnTo>
                    <a:lnTo>
                      <a:pt x="366" y="138"/>
                    </a:lnTo>
                    <a:lnTo>
                      <a:pt x="360" y="138"/>
                    </a:lnTo>
                    <a:lnTo>
                      <a:pt x="330" y="120"/>
                    </a:lnTo>
                    <a:lnTo>
                      <a:pt x="330" y="126"/>
                    </a:lnTo>
                    <a:lnTo>
                      <a:pt x="342" y="132"/>
                    </a:lnTo>
                    <a:lnTo>
                      <a:pt x="360" y="144"/>
                    </a:lnTo>
                    <a:lnTo>
                      <a:pt x="384" y="138"/>
                    </a:lnTo>
                    <a:lnTo>
                      <a:pt x="390" y="162"/>
                    </a:lnTo>
                    <a:lnTo>
                      <a:pt x="390" y="1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95" name="Freeform 121"/>
              <p:cNvSpPr>
                <a:spLocks noChangeAspect="1"/>
              </p:cNvSpPr>
              <p:nvPr/>
            </p:nvSpPr>
            <p:spPr bwMode="auto">
              <a:xfrm>
                <a:off x="592" y="941"/>
                <a:ext cx="261" cy="177"/>
              </a:xfrm>
              <a:custGeom>
                <a:avLst/>
                <a:gdLst>
                  <a:gd name="T0" fmla="*/ 2 w 342"/>
                  <a:gd name="T1" fmla="*/ 1 h 246"/>
                  <a:gd name="T2" fmla="*/ 0 w 342"/>
                  <a:gd name="T3" fmla="*/ 1 h 246"/>
                  <a:gd name="T4" fmla="*/ 2 w 342"/>
                  <a:gd name="T5" fmla="*/ 1 h 246"/>
                  <a:gd name="T6" fmla="*/ 2 w 342"/>
                  <a:gd name="T7" fmla="*/ 1 h 246"/>
                  <a:gd name="T8" fmla="*/ 2 w 342"/>
                  <a:gd name="T9" fmla="*/ 1 h 246"/>
                  <a:gd name="T10" fmla="*/ 2 w 342"/>
                  <a:gd name="T11" fmla="*/ 1 h 246"/>
                  <a:gd name="T12" fmla="*/ 2 w 342"/>
                  <a:gd name="T13" fmla="*/ 1 h 246"/>
                  <a:gd name="T14" fmla="*/ 2 w 342"/>
                  <a:gd name="T15" fmla="*/ 1 h 246"/>
                  <a:gd name="T16" fmla="*/ 2 w 342"/>
                  <a:gd name="T17" fmla="*/ 1 h 246"/>
                  <a:gd name="T18" fmla="*/ 2 w 342"/>
                  <a:gd name="T19" fmla="*/ 1 h 246"/>
                  <a:gd name="T20" fmla="*/ 2 w 342"/>
                  <a:gd name="T21" fmla="*/ 1 h 246"/>
                  <a:gd name="T22" fmla="*/ 2 w 342"/>
                  <a:gd name="T23" fmla="*/ 1 h 246"/>
                  <a:gd name="T24" fmla="*/ 2 w 342"/>
                  <a:gd name="T25" fmla="*/ 1 h 246"/>
                  <a:gd name="T26" fmla="*/ 2 w 342"/>
                  <a:gd name="T27" fmla="*/ 1 h 246"/>
                  <a:gd name="T28" fmla="*/ 2 w 342"/>
                  <a:gd name="T29" fmla="*/ 1 h 246"/>
                  <a:gd name="T30" fmla="*/ 2 w 342"/>
                  <a:gd name="T31" fmla="*/ 1 h 246"/>
                  <a:gd name="T32" fmla="*/ 2 w 342"/>
                  <a:gd name="T33" fmla="*/ 1 h 246"/>
                  <a:gd name="T34" fmla="*/ 2 w 342"/>
                  <a:gd name="T35" fmla="*/ 1 h 246"/>
                  <a:gd name="T36" fmla="*/ 2 w 342"/>
                  <a:gd name="T37" fmla="*/ 1 h 246"/>
                  <a:gd name="T38" fmla="*/ 2 w 342"/>
                  <a:gd name="T39" fmla="*/ 1 h 246"/>
                  <a:gd name="T40" fmla="*/ 2 w 342"/>
                  <a:gd name="T41" fmla="*/ 1 h 246"/>
                  <a:gd name="T42" fmla="*/ 2 w 342"/>
                  <a:gd name="T43" fmla="*/ 1 h 246"/>
                  <a:gd name="T44" fmla="*/ 2 w 342"/>
                  <a:gd name="T45" fmla="*/ 1 h 246"/>
                  <a:gd name="T46" fmla="*/ 2 w 342"/>
                  <a:gd name="T47" fmla="*/ 1 h 246"/>
                  <a:gd name="T48" fmla="*/ 2 w 342"/>
                  <a:gd name="T49" fmla="*/ 1 h 246"/>
                  <a:gd name="T50" fmla="*/ 2 w 342"/>
                  <a:gd name="T51" fmla="*/ 1 h 246"/>
                  <a:gd name="T52" fmla="*/ 2 w 342"/>
                  <a:gd name="T53" fmla="*/ 1 h 246"/>
                  <a:gd name="T54" fmla="*/ 2 w 342"/>
                  <a:gd name="T55" fmla="*/ 1 h 246"/>
                  <a:gd name="T56" fmla="*/ 2 w 342"/>
                  <a:gd name="T57" fmla="*/ 1 h 246"/>
                  <a:gd name="T58" fmla="*/ 2 w 342"/>
                  <a:gd name="T59" fmla="*/ 1 h 246"/>
                  <a:gd name="T60" fmla="*/ 2 w 342"/>
                  <a:gd name="T61" fmla="*/ 1 h 246"/>
                  <a:gd name="T62" fmla="*/ 2 w 342"/>
                  <a:gd name="T63" fmla="*/ 1 h 246"/>
                  <a:gd name="T64" fmla="*/ 2 w 342"/>
                  <a:gd name="T65" fmla="*/ 1 h 246"/>
                  <a:gd name="T66" fmla="*/ 2 w 342"/>
                  <a:gd name="T67" fmla="*/ 1 h 246"/>
                  <a:gd name="T68" fmla="*/ 2 w 342"/>
                  <a:gd name="T69" fmla="*/ 1 h 246"/>
                  <a:gd name="T70" fmla="*/ 2 w 342"/>
                  <a:gd name="T71" fmla="*/ 1 h 246"/>
                  <a:gd name="T72" fmla="*/ 2 w 342"/>
                  <a:gd name="T73" fmla="*/ 1 h 246"/>
                  <a:gd name="T74" fmla="*/ 2 w 342"/>
                  <a:gd name="T75" fmla="*/ 0 h 246"/>
                  <a:gd name="T76" fmla="*/ 8 w 342"/>
                  <a:gd name="T77" fmla="*/ 1 h 246"/>
                  <a:gd name="T78" fmla="*/ 7 w 342"/>
                  <a:gd name="T79" fmla="*/ 2 h 246"/>
                  <a:gd name="T80" fmla="*/ 5 w 342"/>
                  <a:gd name="T81" fmla="*/ 2 h 246"/>
                  <a:gd name="T82" fmla="*/ 3 w 342"/>
                  <a:gd name="T83" fmla="*/ 2 h 246"/>
                  <a:gd name="T84" fmla="*/ 2 w 342"/>
                  <a:gd name="T85" fmla="*/ 2 h 246"/>
                  <a:gd name="T86" fmla="*/ 2 w 342"/>
                  <a:gd name="T87" fmla="*/ 2 h 246"/>
                  <a:gd name="T88" fmla="*/ 2 w 342"/>
                  <a:gd name="T89" fmla="*/ 2 h 246"/>
                  <a:gd name="T90" fmla="*/ 2 w 342"/>
                  <a:gd name="T91" fmla="*/ 1 h 246"/>
                  <a:gd name="T92" fmla="*/ 2 w 342"/>
                  <a:gd name="T93" fmla="*/ 1 h 24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42"/>
                  <a:gd name="T142" fmla="*/ 0 h 246"/>
                  <a:gd name="T143" fmla="*/ 342 w 342"/>
                  <a:gd name="T144" fmla="*/ 246 h 24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42" h="246">
                    <a:moveTo>
                      <a:pt x="24" y="162"/>
                    </a:moveTo>
                    <a:lnTo>
                      <a:pt x="0" y="150"/>
                    </a:lnTo>
                    <a:lnTo>
                      <a:pt x="6" y="126"/>
                    </a:lnTo>
                    <a:lnTo>
                      <a:pt x="6" y="144"/>
                    </a:lnTo>
                    <a:lnTo>
                      <a:pt x="18" y="126"/>
                    </a:lnTo>
                    <a:lnTo>
                      <a:pt x="6" y="126"/>
                    </a:lnTo>
                    <a:lnTo>
                      <a:pt x="12" y="108"/>
                    </a:lnTo>
                    <a:lnTo>
                      <a:pt x="12" y="54"/>
                    </a:lnTo>
                    <a:lnTo>
                      <a:pt x="6" y="36"/>
                    </a:lnTo>
                    <a:lnTo>
                      <a:pt x="12" y="12"/>
                    </a:lnTo>
                    <a:lnTo>
                      <a:pt x="42" y="36"/>
                    </a:lnTo>
                    <a:lnTo>
                      <a:pt x="72" y="48"/>
                    </a:lnTo>
                    <a:lnTo>
                      <a:pt x="84" y="60"/>
                    </a:lnTo>
                    <a:lnTo>
                      <a:pt x="84" y="54"/>
                    </a:lnTo>
                    <a:lnTo>
                      <a:pt x="90" y="60"/>
                    </a:lnTo>
                    <a:lnTo>
                      <a:pt x="90" y="72"/>
                    </a:lnTo>
                    <a:lnTo>
                      <a:pt x="78" y="72"/>
                    </a:lnTo>
                    <a:lnTo>
                      <a:pt x="60" y="96"/>
                    </a:lnTo>
                    <a:lnTo>
                      <a:pt x="90" y="72"/>
                    </a:lnTo>
                    <a:lnTo>
                      <a:pt x="90" y="66"/>
                    </a:lnTo>
                    <a:lnTo>
                      <a:pt x="96" y="72"/>
                    </a:lnTo>
                    <a:lnTo>
                      <a:pt x="96" y="78"/>
                    </a:lnTo>
                    <a:lnTo>
                      <a:pt x="84" y="84"/>
                    </a:lnTo>
                    <a:lnTo>
                      <a:pt x="90" y="96"/>
                    </a:lnTo>
                    <a:lnTo>
                      <a:pt x="84" y="108"/>
                    </a:lnTo>
                    <a:lnTo>
                      <a:pt x="84" y="102"/>
                    </a:lnTo>
                    <a:lnTo>
                      <a:pt x="72" y="114"/>
                    </a:lnTo>
                    <a:lnTo>
                      <a:pt x="72" y="96"/>
                    </a:lnTo>
                    <a:lnTo>
                      <a:pt x="60" y="108"/>
                    </a:lnTo>
                    <a:lnTo>
                      <a:pt x="66" y="120"/>
                    </a:lnTo>
                    <a:lnTo>
                      <a:pt x="96" y="108"/>
                    </a:lnTo>
                    <a:lnTo>
                      <a:pt x="96" y="84"/>
                    </a:lnTo>
                    <a:lnTo>
                      <a:pt x="108" y="66"/>
                    </a:lnTo>
                    <a:lnTo>
                      <a:pt x="96" y="36"/>
                    </a:lnTo>
                    <a:lnTo>
                      <a:pt x="108" y="30"/>
                    </a:lnTo>
                    <a:lnTo>
                      <a:pt x="102" y="0"/>
                    </a:lnTo>
                    <a:lnTo>
                      <a:pt x="342" y="60"/>
                    </a:lnTo>
                    <a:lnTo>
                      <a:pt x="300" y="246"/>
                    </a:lnTo>
                    <a:lnTo>
                      <a:pt x="216" y="228"/>
                    </a:lnTo>
                    <a:lnTo>
                      <a:pt x="114" y="228"/>
                    </a:lnTo>
                    <a:lnTo>
                      <a:pt x="84" y="210"/>
                    </a:lnTo>
                    <a:lnTo>
                      <a:pt x="60" y="216"/>
                    </a:lnTo>
                    <a:lnTo>
                      <a:pt x="42" y="204"/>
                    </a:lnTo>
                    <a:lnTo>
                      <a:pt x="42" y="174"/>
                    </a:lnTo>
                    <a:lnTo>
                      <a:pt x="24" y="162"/>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996" name="Freeform 122"/>
              <p:cNvSpPr>
                <a:spLocks noChangeAspect="1"/>
              </p:cNvSpPr>
              <p:nvPr/>
            </p:nvSpPr>
            <p:spPr bwMode="auto">
              <a:xfrm>
                <a:off x="592" y="941"/>
                <a:ext cx="261" cy="177"/>
              </a:xfrm>
              <a:custGeom>
                <a:avLst/>
                <a:gdLst>
                  <a:gd name="T0" fmla="*/ 2 w 342"/>
                  <a:gd name="T1" fmla="*/ 1 h 246"/>
                  <a:gd name="T2" fmla="*/ 0 w 342"/>
                  <a:gd name="T3" fmla="*/ 1 h 246"/>
                  <a:gd name="T4" fmla="*/ 2 w 342"/>
                  <a:gd name="T5" fmla="*/ 1 h 246"/>
                  <a:gd name="T6" fmla="*/ 2 w 342"/>
                  <a:gd name="T7" fmla="*/ 1 h 246"/>
                  <a:gd name="T8" fmla="*/ 2 w 342"/>
                  <a:gd name="T9" fmla="*/ 1 h 246"/>
                  <a:gd name="T10" fmla="*/ 2 w 342"/>
                  <a:gd name="T11" fmla="*/ 1 h 246"/>
                  <a:gd name="T12" fmla="*/ 2 w 342"/>
                  <a:gd name="T13" fmla="*/ 1 h 246"/>
                  <a:gd name="T14" fmla="*/ 2 w 342"/>
                  <a:gd name="T15" fmla="*/ 1 h 246"/>
                  <a:gd name="T16" fmla="*/ 2 w 342"/>
                  <a:gd name="T17" fmla="*/ 1 h 246"/>
                  <a:gd name="T18" fmla="*/ 2 w 342"/>
                  <a:gd name="T19" fmla="*/ 1 h 246"/>
                  <a:gd name="T20" fmla="*/ 2 w 342"/>
                  <a:gd name="T21" fmla="*/ 1 h 246"/>
                  <a:gd name="T22" fmla="*/ 2 w 342"/>
                  <a:gd name="T23" fmla="*/ 1 h 246"/>
                  <a:gd name="T24" fmla="*/ 2 w 342"/>
                  <a:gd name="T25" fmla="*/ 1 h 246"/>
                  <a:gd name="T26" fmla="*/ 2 w 342"/>
                  <a:gd name="T27" fmla="*/ 1 h 246"/>
                  <a:gd name="T28" fmla="*/ 2 w 342"/>
                  <a:gd name="T29" fmla="*/ 1 h 246"/>
                  <a:gd name="T30" fmla="*/ 2 w 342"/>
                  <a:gd name="T31" fmla="*/ 1 h 246"/>
                  <a:gd name="T32" fmla="*/ 2 w 342"/>
                  <a:gd name="T33" fmla="*/ 1 h 246"/>
                  <a:gd name="T34" fmla="*/ 2 w 342"/>
                  <a:gd name="T35" fmla="*/ 1 h 246"/>
                  <a:gd name="T36" fmla="*/ 2 w 342"/>
                  <a:gd name="T37" fmla="*/ 1 h 246"/>
                  <a:gd name="T38" fmla="*/ 2 w 342"/>
                  <a:gd name="T39" fmla="*/ 1 h 246"/>
                  <a:gd name="T40" fmla="*/ 2 w 342"/>
                  <a:gd name="T41" fmla="*/ 1 h 246"/>
                  <a:gd name="T42" fmla="*/ 2 w 342"/>
                  <a:gd name="T43" fmla="*/ 1 h 246"/>
                  <a:gd name="T44" fmla="*/ 2 w 342"/>
                  <a:gd name="T45" fmla="*/ 1 h 246"/>
                  <a:gd name="T46" fmla="*/ 2 w 342"/>
                  <a:gd name="T47" fmla="*/ 1 h 246"/>
                  <a:gd name="T48" fmla="*/ 2 w 342"/>
                  <a:gd name="T49" fmla="*/ 1 h 246"/>
                  <a:gd name="T50" fmla="*/ 2 w 342"/>
                  <a:gd name="T51" fmla="*/ 1 h 246"/>
                  <a:gd name="T52" fmla="*/ 2 w 342"/>
                  <a:gd name="T53" fmla="*/ 1 h 246"/>
                  <a:gd name="T54" fmla="*/ 2 w 342"/>
                  <a:gd name="T55" fmla="*/ 1 h 246"/>
                  <a:gd name="T56" fmla="*/ 2 w 342"/>
                  <a:gd name="T57" fmla="*/ 1 h 246"/>
                  <a:gd name="T58" fmla="*/ 2 w 342"/>
                  <a:gd name="T59" fmla="*/ 1 h 246"/>
                  <a:gd name="T60" fmla="*/ 2 w 342"/>
                  <a:gd name="T61" fmla="*/ 1 h 246"/>
                  <a:gd name="T62" fmla="*/ 2 w 342"/>
                  <a:gd name="T63" fmla="*/ 1 h 246"/>
                  <a:gd name="T64" fmla="*/ 2 w 342"/>
                  <a:gd name="T65" fmla="*/ 1 h 246"/>
                  <a:gd name="T66" fmla="*/ 2 w 342"/>
                  <a:gd name="T67" fmla="*/ 1 h 246"/>
                  <a:gd name="T68" fmla="*/ 2 w 342"/>
                  <a:gd name="T69" fmla="*/ 1 h 246"/>
                  <a:gd name="T70" fmla="*/ 2 w 342"/>
                  <a:gd name="T71" fmla="*/ 1 h 246"/>
                  <a:gd name="T72" fmla="*/ 2 w 342"/>
                  <a:gd name="T73" fmla="*/ 1 h 246"/>
                  <a:gd name="T74" fmla="*/ 2 w 342"/>
                  <a:gd name="T75" fmla="*/ 1 h 246"/>
                  <a:gd name="T76" fmla="*/ 2 w 342"/>
                  <a:gd name="T77" fmla="*/ 1 h 246"/>
                  <a:gd name="T78" fmla="*/ 2 w 342"/>
                  <a:gd name="T79" fmla="*/ 0 h 246"/>
                  <a:gd name="T80" fmla="*/ 8 w 342"/>
                  <a:gd name="T81" fmla="*/ 1 h 246"/>
                  <a:gd name="T82" fmla="*/ 7 w 342"/>
                  <a:gd name="T83" fmla="*/ 2 h 246"/>
                  <a:gd name="T84" fmla="*/ 5 w 342"/>
                  <a:gd name="T85" fmla="*/ 2 h 246"/>
                  <a:gd name="T86" fmla="*/ 3 w 342"/>
                  <a:gd name="T87" fmla="*/ 2 h 246"/>
                  <a:gd name="T88" fmla="*/ 2 w 342"/>
                  <a:gd name="T89" fmla="*/ 2 h 246"/>
                  <a:gd name="T90" fmla="*/ 2 w 342"/>
                  <a:gd name="T91" fmla="*/ 2 h 246"/>
                  <a:gd name="T92" fmla="*/ 2 w 342"/>
                  <a:gd name="T93" fmla="*/ 2 h 246"/>
                  <a:gd name="T94" fmla="*/ 2 w 342"/>
                  <a:gd name="T95" fmla="*/ 1 h 246"/>
                  <a:gd name="T96" fmla="*/ 2 w 342"/>
                  <a:gd name="T97" fmla="*/ 1 h 246"/>
                  <a:gd name="T98" fmla="*/ 2 w 342"/>
                  <a:gd name="T99" fmla="*/ 1 h 2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42"/>
                  <a:gd name="T151" fmla="*/ 0 h 246"/>
                  <a:gd name="T152" fmla="*/ 342 w 342"/>
                  <a:gd name="T153" fmla="*/ 246 h 24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42" h="246">
                    <a:moveTo>
                      <a:pt x="24" y="162"/>
                    </a:moveTo>
                    <a:lnTo>
                      <a:pt x="0" y="150"/>
                    </a:lnTo>
                    <a:lnTo>
                      <a:pt x="6" y="126"/>
                    </a:lnTo>
                    <a:lnTo>
                      <a:pt x="6" y="144"/>
                    </a:lnTo>
                    <a:lnTo>
                      <a:pt x="18" y="126"/>
                    </a:lnTo>
                    <a:lnTo>
                      <a:pt x="6" y="126"/>
                    </a:lnTo>
                    <a:lnTo>
                      <a:pt x="12" y="108"/>
                    </a:lnTo>
                    <a:lnTo>
                      <a:pt x="24" y="108"/>
                    </a:lnTo>
                    <a:lnTo>
                      <a:pt x="12" y="108"/>
                    </a:lnTo>
                    <a:lnTo>
                      <a:pt x="12" y="54"/>
                    </a:lnTo>
                    <a:lnTo>
                      <a:pt x="6" y="36"/>
                    </a:lnTo>
                    <a:lnTo>
                      <a:pt x="12" y="12"/>
                    </a:lnTo>
                    <a:lnTo>
                      <a:pt x="42" y="36"/>
                    </a:lnTo>
                    <a:lnTo>
                      <a:pt x="72" y="48"/>
                    </a:lnTo>
                    <a:lnTo>
                      <a:pt x="84" y="60"/>
                    </a:lnTo>
                    <a:lnTo>
                      <a:pt x="84" y="54"/>
                    </a:lnTo>
                    <a:lnTo>
                      <a:pt x="90" y="60"/>
                    </a:lnTo>
                    <a:lnTo>
                      <a:pt x="90" y="72"/>
                    </a:lnTo>
                    <a:lnTo>
                      <a:pt x="78" y="72"/>
                    </a:lnTo>
                    <a:lnTo>
                      <a:pt x="60" y="96"/>
                    </a:lnTo>
                    <a:lnTo>
                      <a:pt x="72" y="96"/>
                    </a:lnTo>
                    <a:lnTo>
                      <a:pt x="60" y="96"/>
                    </a:lnTo>
                    <a:lnTo>
                      <a:pt x="90" y="72"/>
                    </a:lnTo>
                    <a:lnTo>
                      <a:pt x="90" y="66"/>
                    </a:lnTo>
                    <a:lnTo>
                      <a:pt x="96" y="72"/>
                    </a:lnTo>
                    <a:lnTo>
                      <a:pt x="96" y="78"/>
                    </a:lnTo>
                    <a:lnTo>
                      <a:pt x="84" y="84"/>
                    </a:lnTo>
                    <a:lnTo>
                      <a:pt x="90" y="96"/>
                    </a:lnTo>
                    <a:lnTo>
                      <a:pt x="84" y="108"/>
                    </a:lnTo>
                    <a:lnTo>
                      <a:pt x="84" y="102"/>
                    </a:lnTo>
                    <a:lnTo>
                      <a:pt x="72" y="114"/>
                    </a:lnTo>
                    <a:lnTo>
                      <a:pt x="72" y="96"/>
                    </a:lnTo>
                    <a:lnTo>
                      <a:pt x="60" y="108"/>
                    </a:lnTo>
                    <a:lnTo>
                      <a:pt x="66" y="120"/>
                    </a:lnTo>
                    <a:lnTo>
                      <a:pt x="96" y="108"/>
                    </a:lnTo>
                    <a:lnTo>
                      <a:pt x="96" y="84"/>
                    </a:lnTo>
                    <a:lnTo>
                      <a:pt x="108" y="66"/>
                    </a:lnTo>
                    <a:lnTo>
                      <a:pt x="96" y="36"/>
                    </a:lnTo>
                    <a:lnTo>
                      <a:pt x="108" y="30"/>
                    </a:lnTo>
                    <a:lnTo>
                      <a:pt x="102" y="0"/>
                    </a:lnTo>
                    <a:lnTo>
                      <a:pt x="342" y="60"/>
                    </a:lnTo>
                    <a:lnTo>
                      <a:pt x="300" y="246"/>
                    </a:lnTo>
                    <a:lnTo>
                      <a:pt x="216" y="228"/>
                    </a:lnTo>
                    <a:lnTo>
                      <a:pt x="114" y="228"/>
                    </a:lnTo>
                    <a:lnTo>
                      <a:pt x="84" y="210"/>
                    </a:lnTo>
                    <a:lnTo>
                      <a:pt x="60" y="216"/>
                    </a:lnTo>
                    <a:lnTo>
                      <a:pt x="42" y="204"/>
                    </a:lnTo>
                    <a:lnTo>
                      <a:pt x="42" y="174"/>
                    </a:lnTo>
                    <a:lnTo>
                      <a:pt x="24" y="162"/>
                    </a:lnTo>
                    <a:lnTo>
                      <a:pt x="24" y="1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97" name="Freeform 123"/>
              <p:cNvSpPr>
                <a:spLocks noChangeAspect="1"/>
              </p:cNvSpPr>
              <p:nvPr/>
            </p:nvSpPr>
            <p:spPr bwMode="auto">
              <a:xfrm>
                <a:off x="2038" y="1400"/>
                <a:ext cx="174" cy="164"/>
              </a:xfrm>
              <a:custGeom>
                <a:avLst/>
                <a:gdLst>
                  <a:gd name="T0" fmla="*/ 3 w 228"/>
                  <a:gd name="T1" fmla="*/ 1 h 228"/>
                  <a:gd name="T2" fmla="*/ 3 w 228"/>
                  <a:gd name="T3" fmla="*/ 1 h 228"/>
                  <a:gd name="T4" fmla="*/ 4 w 228"/>
                  <a:gd name="T5" fmla="*/ 1 h 228"/>
                  <a:gd name="T6" fmla="*/ 5 w 228"/>
                  <a:gd name="T7" fmla="*/ 1 h 228"/>
                  <a:gd name="T8" fmla="*/ 5 w 228"/>
                  <a:gd name="T9" fmla="*/ 1 h 228"/>
                  <a:gd name="T10" fmla="*/ 5 w 228"/>
                  <a:gd name="T11" fmla="*/ 1 h 228"/>
                  <a:gd name="T12" fmla="*/ 5 w 228"/>
                  <a:gd name="T13" fmla="*/ 1 h 228"/>
                  <a:gd name="T14" fmla="*/ 5 w 228"/>
                  <a:gd name="T15" fmla="*/ 1 h 228"/>
                  <a:gd name="T16" fmla="*/ 5 w 228"/>
                  <a:gd name="T17" fmla="*/ 1 h 228"/>
                  <a:gd name="T18" fmla="*/ 5 w 228"/>
                  <a:gd name="T19" fmla="*/ 1 h 228"/>
                  <a:gd name="T20" fmla="*/ 4 w 228"/>
                  <a:gd name="T21" fmla="*/ 1 h 228"/>
                  <a:gd name="T22" fmla="*/ 4 w 228"/>
                  <a:gd name="T23" fmla="*/ 1 h 228"/>
                  <a:gd name="T24" fmla="*/ 4 w 228"/>
                  <a:gd name="T25" fmla="*/ 1 h 228"/>
                  <a:gd name="T26" fmla="*/ 3 w 228"/>
                  <a:gd name="T27" fmla="*/ 1 h 228"/>
                  <a:gd name="T28" fmla="*/ 3 w 228"/>
                  <a:gd name="T29" fmla="*/ 2 h 228"/>
                  <a:gd name="T30" fmla="*/ 3 w 228"/>
                  <a:gd name="T31" fmla="*/ 2 h 228"/>
                  <a:gd name="T32" fmla="*/ 3 w 228"/>
                  <a:gd name="T33" fmla="*/ 2 h 228"/>
                  <a:gd name="T34" fmla="*/ 2 w 228"/>
                  <a:gd name="T35" fmla="*/ 2 h 228"/>
                  <a:gd name="T36" fmla="*/ 2 w 228"/>
                  <a:gd name="T37" fmla="*/ 2 h 228"/>
                  <a:gd name="T38" fmla="*/ 2 w 228"/>
                  <a:gd name="T39" fmla="*/ 2 h 228"/>
                  <a:gd name="T40" fmla="*/ 2 w 228"/>
                  <a:gd name="T41" fmla="*/ 2 h 228"/>
                  <a:gd name="T42" fmla="*/ 0 w 228"/>
                  <a:gd name="T43" fmla="*/ 1 h 228"/>
                  <a:gd name="T44" fmla="*/ 2 w 228"/>
                  <a:gd name="T45" fmla="*/ 1 h 228"/>
                  <a:gd name="T46" fmla="*/ 2 w 228"/>
                  <a:gd name="T47" fmla="*/ 1 h 228"/>
                  <a:gd name="T48" fmla="*/ 2 w 228"/>
                  <a:gd name="T49" fmla="*/ 1 h 228"/>
                  <a:gd name="T50" fmla="*/ 2 w 228"/>
                  <a:gd name="T51" fmla="*/ 1 h 228"/>
                  <a:gd name="T52" fmla="*/ 2 w 228"/>
                  <a:gd name="T53" fmla="*/ 1 h 228"/>
                  <a:gd name="T54" fmla="*/ 2 w 228"/>
                  <a:gd name="T55" fmla="*/ 1 h 228"/>
                  <a:gd name="T56" fmla="*/ 2 w 228"/>
                  <a:gd name="T57" fmla="*/ 1 h 228"/>
                  <a:gd name="T58" fmla="*/ 2 w 228"/>
                  <a:gd name="T59" fmla="*/ 0 h 228"/>
                  <a:gd name="T60" fmla="*/ 2 w 228"/>
                  <a:gd name="T61" fmla="*/ 1 h 228"/>
                  <a:gd name="T62" fmla="*/ 3 w 228"/>
                  <a:gd name="T63" fmla="*/ 1 h 228"/>
                  <a:gd name="T64" fmla="*/ 3 w 228"/>
                  <a:gd name="T65" fmla="*/ 1 h 2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8"/>
                  <a:gd name="T100" fmla="*/ 0 h 228"/>
                  <a:gd name="T101" fmla="*/ 228 w 228"/>
                  <a:gd name="T102" fmla="*/ 228 h 2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8" h="228">
                    <a:moveTo>
                      <a:pt x="138" y="48"/>
                    </a:moveTo>
                    <a:lnTo>
                      <a:pt x="144" y="78"/>
                    </a:lnTo>
                    <a:lnTo>
                      <a:pt x="174" y="48"/>
                    </a:lnTo>
                    <a:lnTo>
                      <a:pt x="192" y="54"/>
                    </a:lnTo>
                    <a:lnTo>
                      <a:pt x="204" y="42"/>
                    </a:lnTo>
                    <a:lnTo>
                      <a:pt x="222" y="42"/>
                    </a:lnTo>
                    <a:lnTo>
                      <a:pt x="228" y="60"/>
                    </a:lnTo>
                    <a:lnTo>
                      <a:pt x="228" y="72"/>
                    </a:lnTo>
                    <a:lnTo>
                      <a:pt x="198" y="54"/>
                    </a:lnTo>
                    <a:lnTo>
                      <a:pt x="198" y="72"/>
                    </a:lnTo>
                    <a:lnTo>
                      <a:pt x="180" y="102"/>
                    </a:lnTo>
                    <a:lnTo>
                      <a:pt x="168" y="102"/>
                    </a:lnTo>
                    <a:lnTo>
                      <a:pt x="162" y="126"/>
                    </a:lnTo>
                    <a:lnTo>
                      <a:pt x="144" y="120"/>
                    </a:lnTo>
                    <a:lnTo>
                      <a:pt x="120" y="186"/>
                    </a:lnTo>
                    <a:lnTo>
                      <a:pt x="126" y="186"/>
                    </a:lnTo>
                    <a:lnTo>
                      <a:pt x="120" y="204"/>
                    </a:lnTo>
                    <a:lnTo>
                      <a:pt x="60" y="228"/>
                    </a:lnTo>
                    <a:lnTo>
                      <a:pt x="48" y="222"/>
                    </a:lnTo>
                    <a:lnTo>
                      <a:pt x="42" y="204"/>
                    </a:lnTo>
                    <a:lnTo>
                      <a:pt x="12" y="186"/>
                    </a:lnTo>
                    <a:lnTo>
                      <a:pt x="0" y="156"/>
                    </a:lnTo>
                    <a:lnTo>
                      <a:pt x="18" y="138"/>
                    </a:lnTo>
                    <a:lnTo>
                      <a:pt x="24" y="114"/>
                    </a:lnTo>
                    <a:lnTo>
                      <a:pt x="36" y="114"/>
                    </a:lnTo>
                    <a:lnTo>
                      <a:pt x="36" y="96"/>
                    </a:lnTo>
                    <a:lnTo>
                      <a:pt x="72" y="66"/>
                    </a:lnTo>
                    <a:lnTo>
                      <a:pt x="78" y="18"/>
                    </a:lnTo>
                    <a:lnTo>
                      <a:pt x="72" y="6"/>
                    </a:lnTo>
                    <a:lnTo>
                      <a:pt x="78" y="0"/>
                    </a:lnTo>
                    <a:lnTo>
                      <a:pt x="90" y="54"/>
                    </a:lnTo>
                    <a:lnTo>
                      <a:pt x="126" y="48"/>
                    </a:lnTo>
                    <a:lnTo>
                      <a:pt x="138" y="48"/>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998" name="Freeform 124"/>
              <p:cNvSpPr>
                <a:spLocks noChangeAspect="1"/>
              </p:cNvSpPr>
              <p:nvPr/>
            </p:nvSpPr>
            <p:spPr bwMode="auto">
              <a:xfrm>
                <a:off x="2038" y="1400"/>
                <a:ext cx="174" cy="164"/>
              </a:xfrm>
              <a:custGeom>
                <a:avLst/>
                <a:gdLst>
                  <a:gd name="T0" fmla="*/ 3 w 228"/>
                  <a:gd name="T1" fmla="*/ 1 h 228"/>
                  <a:gd name="T2" fmla="*/ 3 w 228"/>
                  <a:gd name="T3" fmla="*/ 1 h 228"/>
                  <a:gd name="T4" fmla="*/ 4 w 228"/>
                  <a:gd name="T5" fmla="*/ 1 h 228"/>
                  <a:gd name="T6" fmla="*/ 5 w 228"/>
                  <a:gd name="T7" fmla="*/ 1 h 228"/>
                  <a:gd name="T8" fmla="*/ 5 w 228"/>
                  <a:gd name="T9" fmla="*/ 1 h 228"/>
                  <a:gd name="T10" fmla="*/ 5 w 228"/>
                  <a:gd name="T11" fmla="*/ 1 h 228"/>
                  <a:gd name="T12" fmla="*/ 5 w 228"/>
                  <a:gd name="T13" fmla="*/ 1 h 228"/>
                  <a:gd name="T14" fmla="*/ 5 w 228"/>
                  <a:gd name="T15" fmla="*/ 1 h 228"/>
                  <a:gd name="T16" fmla="*/ 5 w 228"/>
                  <a:gd name="T17" fmla="*/ 1 h 228"/>
                  <a:gd name="T18" fmla="*/ 5 w 228"/>
                  <a:gd name="T19" fmla="*/ 1 h 228"/>
                  <a:gd name="T20" fmla="*/ 4 w 228"/>
                  <a:gd name="T21" fmla="*/ 1 h 228"/>
                  <a:gd name="T22" fmla="*/ 4 w 228"/>
                  <a:gd name="T23" fmla="*/ 1 h 228"/>
                  <a:gd name="T24" fmla="*/ 4 w 228"/>
                  <a:gd name="T25" fmla="*/ 1 h 228"/>
                  <a:gd name="T26" fmla="*/ 3 w 228"/>
                  <a:gd name="T27" fmla="*/ 1 h 228"/>
                  <a:gd name="T28" fmla="*/ 3 w 228"/>
                  <a:gd name="T29" fmla="*/ 2 h 228"/>
                  <a:gd name="T30" fmla="*/ 3 w 228"/>
                  <a:gd name="T31" fmla="*/ 2 h 228"/>
                  <a:gd name="T32" fmla="*/ 3 w 228"/>
                  <a:gd name="T33" fmla="*/ 2 h 228"/>
                  <a:gd name="T34" fmla="*/ 2 w 228"/>
                  <a:gd name="T35" fmla="*/ 2 h 228"/>
                  <a:gd name="T36" fmla="*/ 2 w 228"/>
                  <a:gd name="T37" fmla="*/ 2 h 228"/>
                  <a:gd name="T38" fmla="*/ 2 w 228"/>
                  <a:gd name="T39" fmla="*/ 2 h 228"/>
                  <a:gd name="T40" fmla="*/ 2 w 228"/>
                  <a:gd name="T41" fmla="*/ 2 h 228"/>
                  <a:gd name="T42" fmla="*/ 0 w 228"/>
                  <a:gd name="T43" fmla="*/ 1 h 228"/>
                  <a:gd name="T44" fmla="*/ 2 w 228"/>
                  <a:gd name="T45" fmla="*/ 1 h 228"/>
                  <a:gd name="T46" fmla="*/ 2 w 228"/>
                  <a:gd name="T47" fmla="*/ 1 h 228"/>
                  <a:gd name="T48" fmla="*/ 2 w 228"/>
                  <a:gd name="T49" fmla="*/ 1 h 228"/>
                  <a:gd name="T50" fmla="*/ 2 w 228"/>
                  <a:gd name="T51" fmla="*/ 1 h 228"/>
                  <a:gd name="T52" fmla="*/ 2 w 228"/>
                  <a:gd name="T53" fmla="*/ 1 h 228"/>
                  <a:gd name="T54" fmla="*/ 2 w 228"/>
                  <a:gd name="T55" fmla="*/ 1 h 228"/>
                  <a:gd name="T56" fmla="*/ 2 w 228"/>
                  <a:gd name="T57" fmla="*/ 1 h 228"/>
                  <a:gd name="T58" fmla="*/ 2 w 228"/>
                  <a:gd name="T59" fmla="*/ 0 h 228"/>
                  <a:gd name="T60" fmla="*/ 2 w 228"/>
                  <a:gd name="T61" fmla="*/ 1 h 228"/>
                  <a:gd name="T62" fmla="*/ 3 w 228"/>
                  <a:gd name="T63" fmla="*/ 1 h 228"/>
                  <a:gd name="T64" fmla="*/ 3 w 228"/>
                  <a:gd name="T65" fmla="*/ 1 h 228"/>
                  <a:gd name="T66" fmla="*/ 3 w 228"/>
                  <a:gd name="T67" fmla="*/ 1 h 2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8"/>
                  <a:gd name="T103" fmla="*/ 0 h 228"/>
                  <a:gd name="T104" fmla="*/ 228 w 228"/>
                  <a:gd name="T105" fmla="*/ 228 h 2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8" h="228">
                    <a:moveTo>
                      <a:pt x="138" y="48"/>
                    </a:moveTo>
                    <a:lnTo>
                      <a:pt x="144" y="78"/>
                    </a:lnTo>
                    <a:lnTo>
                      <a:pt x="174" y="48"/>
                    </a:lnTo>
                    <a:lnTo>
                      <a:pt x="192" y="54"/>
                    </a:lnTo>
                    <a:lnTo>
                      <a:pt x="204" y="42"/>
                    </a:lnTo>
                    <a:lnTo>
                      <a:pt x="222" y="42"/>
                    </a:lnTo>
                    <a:lnTo>
                      <a:pt x="228" y="60"/>
                    </a:lnTo>
                    <a:lnTo>
                      <a:pt x="228" y="72"/>
                    </a:lnTo>
                    <a:lnTo>
                      <a:pt x="198" y="54"/>
                    </a:lnTo>
                    <a:lnTo>
                      <a:pt x="198" y="72"/>
                    </a:lnTo>
                    <a:lnTo>
                      <a:pt x="180" y="102"/>
                    </a:lnTo>
                    <a:lnTo>
                      <a:pt x="168" y="102"/>
                    </a:lnTo>
                    <a:lnTo>
                      <a:pt x="162" y="126"/>
                    </a:lnTo>
                    <a:lnTo>
                      <a:pt x="144" y="120"/>
                    </a:lnTo>
                    <a:lnTo>
                      <a:pt x="120" y="186"/>
                    </a:lnTo>
                    <a:lnTo>
                      <a:pt x="126" y="186"/>
                    </a:lnTo>
                    <a:lnTo>
                      <a:pt x="120" y="204"/>
                    </a:lnTo>
                    <a:lnTo>
                      <a:pt x="60" y="228"/>
                    </a:lnTo>
                    <a:lnTo>
                      <a:pt x="48" y="222"/>
                    </a:lnTo>
                    <a:lnTo>
                      <a:pt x="42" y="204"/>
                    </a:lnTo>
                    <a:lnTo>
                      <a:pt x="12" y="186"/>
                    </a:lnTo>
                    <a:lnTo>
                      <a:pt x="0" y="156"/>
                    </a:lnTo>
                    <a:lnTo>
                      <a:pt x="18" y="138"/>
                    </a:lnTo>
                    <a:lnTo>
                      <a:pt x="24" y="114"/>
                    </a:lnTo>
                    <a:lnTo>
                      <a:pt x="36" y="114"/>
                    </a:lnTo>
                    <a:lnTo>
                      <a:pt x="36" y="96"/>
                    </a:lnTo>
                    <a:lnTo>
                      <a:pt x="72" y="66"/>
                    </a:lnTo>
                    <a:lnTo>
                      <a:pt x="78" y="18"/>
                    </a:lnTo>
                    <a:lnTo>
                      <a:pt x="72" y="6"/>
                    </a:lnTo>
                    <a:lnTo>
                      <a:pt x="78" y="0"/>
                    </a:lnTo>
                    <a:lnTo>
                      <a:pt x="90" y="54"/>
                    </a:lnTo>
                    <a:lnTo>
                      <a:pt x="126" y="48"/>
                    </a:lnTo>
                    <a:lnTo>
                      <a:pt x="138" y="48"/>
                    </a:lnTo>
                    <a:lnTo>
                      <a:pt x="138"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999" name="Freeform 125"/>
              <p:cNvSpPr>
                <a:spLocks noChangeAspect="1"/>
              </p:cNvSpPr>
              <p:nvPr/>
            </p:nvSpPr>
            <p:spPr bwMode="auto">
              <a:xfrm>
                <a:off x="1636" y="1149"/>
                <a:ext cx="205" cy="203"/>
              </a:xfrm>
              <a:custGeom>
                <a:avLst/>
                <a:gdLst>
                  <a:gd name="T0" fmla="*/ 3 w 270"/>
                  <a:gd name="T1" fmla="*/ 3 h 282"/>
                  <a:gd name="T2" fmla="*/ 2 w 270"/>
                  <a:gd name="T3" fmla="*/ 3 h 282"/>
                  <a:gd name="T4" fmla="*/ 2 w 270"/>
                  <a:gd name="T5" fmla="*/ 2 h 282"/>
                  <a:gd name="T6" fmla="*/ 2 w 270"/>
                  <a:gd name="T7" fmla="*/ 2 h 282"/>
                  <a:gd name="T8" fmla="*/ 2 w 270"/>
                  <a:gd name="T9" fmla="*/ 2 h 282"/>
                  <a:gd name="T10" fmla="*/ 2 w 270"/>
                  <a:gd name="T11" fmla="*/ 2 h 282"/>
                  <a:gd name="T12" fmla="*/ 2 w 270"/>
                  <a:gd name="T13" fmla="*/ 1 h 282"/>
                  <a:gd name="T14" fmla="*/ 2 w 270"/>
                  <a:gd name="T15" fmla="*/ 1 h 282"/>
                  <a:gd name="T16" fmla="*/ 0 w 270"/>
                  <a:gd name="T17" fmla="*/ 1 h 282"/>
                  <a:gd name="T18" fmla="*/ 2 w 270"/>
                  <a:gd name="T19" fmla="*/ 1 h 282"/>
                  <a:gd name="T20" fmla="*/ 2 w 270"/>
                  <a:gd name="T21" fmla="*/ 1 h 282"/>
                  <a:gd name="T22" fmla="*/ 2 w 270"/>
                  <a:gd name="T23" fmla="*/ 1 h 282"/>
                  <a:gd name="T24" fmla="*/ 2 w 270"/>
                  <a:gd name="T25" fmla="*/ 1 h 282"/>
                  <a:gd name="T26" fmla="*/ 2 w 270"/>
                  <a:gd name="T27" fmla="*/ 1 h 282"/>
                  <a:gd name="T28" fmla="*/ 2 w 270"/>
                  <a:gd name="T29" fmla="*/ 0 h 282"/>
                  <a:gd name="T30" fmla="*/ 2 w 270"/>
                  <a:gd name="T31" fmla="*/ 1 h 282"/>
                  <a:gd name="T32" fmla="*/ 3 w 270"/>
                  <a:gd name="T33" fmla="*/ 1 h 282"/>
                  <a:gd name="T34" fmla="*/ 3 w 270"/>
                  <a:gd name="T35" fmla="*/ 1 h 282"/>
                  <a:gd name="T36" fmla="*/ 5 w 270"/>
                  <a:gd name="T37" fmla="*/ 1 h 282"/>
                  <a:gd name="T38" fmla="*/ 5 w 270"/>
                  <a:gd name="T39" fmla="*/ 1 h 282"/>
                  <a:gd name="T40" fmla="*/ 5 w 270"/>
                  <a:gd name="T41" fmla="*/ 1 h 282"/>
                  <a:gd name="T42" fmla="*/ 5 w 270"/>
                  <a:gd name="T43" fmla="*/ 1 h 282"/>
                  <a:gd name="T44" fmla="*/ 5 w 270"/>
                  <a:gd name="T45" fmla="*/ 1 h 282"/>
                  <a:gd name="T46" fmla="*/ 5 w 270"/>
                  <a:gd name="T47" fmla="*/ 1 h 282"/>
                  <a:gd name="T48" fmla="*/ 5 w 270"/>
                  <a:gd name="T49" fmla="*/ 1 h 282"/>
                  <a:gd name="T50" fmla="*/ 5 w 270"/>
                  <a:gd name="T51" fmla="*/ 1 h 282"/>
                  <a:gd name="T52" fmla="*/ 6 w 270"/>
                  <a:gd name="T53" fmla="*/ 1 h 282"/>
                  <a:gd name="T54" fmla="*/ 5 w 270"/>
                  <a:gd name="T55" fmla="*/ 1 h 282"/>
                  <a:gd name="T56" fmla="*/ 5 w 270"/>
                  <a:gd name="T57" fmla="*/ 2 h 282"/>
                  <a:gd name="T58" fmla="*/ 5 w 270"/>
                  <a:gd name="T59" fmla="*/ 3 h 282"/>
                  <a:gd name="T60" fmla="*/ 3 w 270"/>
                  <a:gd name="T61" fmla="*/ 3 h 282"/>
                  <a:gd name="T62" fmla="*/ 3 w 270"/>
                  <a:gd name="T63" fmla="*/ 3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0"/>
                  <a:gd name="T97" fmla="*/ 0 h 282"/>
                  <a:gd name="T98" fmla="*/ 270 w 270"/>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0" h="282">
                    <a:moveTo>
                      <a:pt x="114" y="282"/>
                    </a:moveTo>
                    <a:lnTo>
                      <a:pt x="96" y="264"/>
                    </a:lnTo>
                    <a:lnTo>
                      <a:pt x="90" y="246"/>
                    </a:lnTo>
                    <a:lnTo>
                      <a:pt x="96" y="234"/>
                    </a:lnTo>
                    <a:lnTo>
                      <a:pt x="84" y="216"/>
                    </a:lnTo>
                    <a:lnTo>
                      <a:pt x="78" y="186"/>
                    </a:lnTo>
                    <a:lnTo>
                      <a:pt x="12" y="138"/>
                    </a:lnTo>
                    <a:lnTo>
                      <a:pt x="12" y="96"/>
                    </a:lnTo>
                    <a:lnTo>
                      <a:pt x="0" y="84"/>
                    </a:lnTo>
                    <a:lnTo>
                      <a:pt x="12" y="66"/>
                    </a:lnTo>
                    <a:lnTo>
                      <a:pt x="30" y="54"/>
                    </a:lnTo>
                    <a:lnTo>
                      <a:pt x="30" y="18"/>
                    </a:lnTo>
                    <a:lnTo>
                      <a:pt x="36" y="12"/>
                    </a:lnTo>
                    <a:lnTo>
                      <a:pt x="48" y="18"/>
                    </a:lnTo>
                    <a:lnTo>
                      <a:pt x="90" y="0"/>
                    </a:lnTo>
                    <a:lnTo>
                      <a:pt x="90" y="18"/>
                    </a:lnTo>
                    <a:lnTo>
                      <a:pt x="114" y="24"/>
                    </a:lnTo>
                    <a:lnTo>
                      <a:pt x="126" y="36"/>
                    </a:lnTo>
                    <a:lnTo>
                      <a:pt x="216" y="54"/>
                    </a:lnTo>
                    <a:lnTo>
                      <a:pt x="234" y="66"/>
                    </a:lnTo>
                    <a:lnTo>
                      <a:pt x="228" y="90"/>
                    </a:lnTo>
                    <a:lnTo>
                      <a:pt x="240" y="90"/>
                    </a:lnTo>
                    <a:lnTo>
                      <a:pt x="234" y="102"/>
                    </a:lnTo>
                    <a:lnTo>
                      <a:pt x="246" y="102"/>
                    </a:lnTo>
                    <a:lnTo>
                      <a:pt x="228" y="132"/>
                    </a:lnTo>
                    <a:lnTo>
                      <a:pt x="234" y="144"/>
                    </a:lnTo>
                    <a:lnTo>
                      <a:pt x="270" y="90"/>
                    </a:lnTo>
                    <a:lnTo>
                      <a:pt x="246" y="174"/>
                    </a:lnTo>
                    <a:lnTo>
                      <a:pt x="240" y="222"/>
                    </a:lnTo>
                    <a:lnTo>
                      <a:pt x="252" y="270"/>
                    </a:lnTo>
                    <a:lnTo>
                      <a:pt x="126" y="276"/>
                    </a:lnTo>
                    <a:lnTo>
                      <a:pt x="114" y="282"/>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6000" name="Freeform 126"/>
              <p:cNvSpPr>
                <a:spLocks noChangeAspect="1"/>
              </p:cNvSpPr>
              <p:nvPr/>
            </p:nvSpPr>
            <p:spPr bwMode="auto">
              <a:xfrm>
                <a:off x="1636" y="1149"/>
                <a:ext cx="205" cy="207"/>
              </a:xfrm>
              <a:custGeom>
                <a:avLst/>
                <a:gdLst>
                  <a:gd name="T0" fmla="*/ 3 w 270"/>
                  <a:gd name="T1" fmla="*/ 3 h 288"/>
                  <a:gd name="T2" fmla="*/ 2 w 270"/>
                  <a:gd name="T3" fmla="*/ 3 h 288"/>
                  <a:gd name="T4" fmla="*/ 2 w 270"/>
                  <a:gd name="T5" fmla="*/ 2 h 288"/>
                  <a:gd name="T6" fmla="*/ 2 w 270"/>
                  <a:gd name="T7" fmla="*/ 2 h 288"/>
                  <a:gd name="T8" fmla="*/ 2 w 270"/>
                  <a:gd name="T9" fmla="*/ 2 h 288"/>
                  <a:gd name="T10" fmla="*/ 2 w 270"/>
                  <a:gd name="T11" fmla="*/ 2 h 288"/>
                  <a:gd name="T12" fmla="*/ 2 w 270"/>
                  <a:gd name="T13" fmla="*/ 1 h 288"/>
                  <a:gd name="T14" fmla="*/ 2 w 270"/>
                  <a:gd name="T15" fmla="*/ 1 h 288"/>
                  <a:gd name="T16" fmla="*/ 0 w 270"/>
                  <a:gd name="T17" fmla="*/ 1 h 288"/>
                  <a:gd name="T18" fmla="*/ 2 w 270"/>
                  <a:gd name="T19" fmla="*/ 1 h 288"/>
                  <a:gd name="T20" fmla="*/ 2 w 270"/>
                  <a:gd name="T21" fmla="*/ 1 h 288"/>
                  <a:gd name="T22" fmla="*/ 2 w 270"/>
                  <a:gd name="T23" fmla="*/ 1 h 288"/>
                  <a:gd name="T24" fmla="*/ 2 w 270"/>
                  <a:gd name="T25" fmla="*/ 1 h 288"/>
                  <a:gd name="T26" fmla="*/ 2 w 270"/>
                  <a:gd name="T27" fmla="*/ 1 h 288"/>
                  <a:gd name="T28" fmla="*/ 2 w 270"/>
                  <a:gd name="T29" fmla="*/ 0 h 288"/>
                  <a:gd name="T30" fmla="*/ 2 w 270"/>
                  <a:gd name="T31" fmla="*/ 1 h 288"/>
                  <a:gd name="T32" fmla="*/ 3 w 270"/>
                  <a:gd name="T33" fmla="*/ 1 h 288"/>
                  <a:gd name="T34" fmla="*/ 3 w 270"/>
                  <a:gd name="T35" fmla="*/ 1 h 288"/>
                  <a:gd name="T36" fmla="*/ 5 w 270"/>
                  <a:gd name="T37" fmla="*/ 1 h 288"/>
                  <a:gd name="T38" fmla="*/ 5 w 270"/>
                  <a:gd name="T39" fmla="*/ 1 h 288"/>
                  <a:gd name="T40" fmla="*/ 5 w 270"/>
                  <a:gd name="T41" fmla="*/ 1 h 288"/>
                  <a:gd name="T42" fmla="*/ 5 w 270"/>
                  <a:gd name="T43" fmla="*/ 1 h 288"/>
                  <a:gd name="T44" fmla="*/ 5 w 270"/>
                  <a:gd name="T45" fmla="*/ 1 h 288"/>
                  <a:gd name="T46" fmla="*/ 5 w 270"/>
                  <a:gd name="T47" fmla="*/ 1 h 288"/>
                  <a:gd name="T48" fmla="*/ 5 w 270"/>
                  <a:gd name="T49" fmla="*/ 1 h 288"/>
                  <a:gd name="T50" fmla="*/ 5 w 270"/>
                  <a:gd name="T51" fmla="*/ 1 h 288"/>
                  <a:gd name="T52" fmla="*/ 6 w 270"/>
                  <a:gd name="T53" fmla="*/ 1 h 288"/>
                  <a:gd name="T54" fmla="*/ 5 w 270"/>
                  <a:gd name="T55" fmla="*/ 1 h 288"/>
                  <a:gd name="T56" fmla="*/ 5 w 270"/>
                  <a:gd name="T57" fmla="*/ 2 h 288"/>
                  <a:gd name="T58" fmla="*/ 5 w 270"/>
                  <a:gd name="T59" fmla="*/ 3 h 288"/>
                  <a:gd name="T60" fmla="*/ 3 w 270"/>
                  <a:gd name="T61" fmla="*/ 3 h 288"/>
                  <a:gd name="T62" fmla="*/ 3 w 270"/>
                  <a:gd name="T63" fmla="*/ 3 h 288"/>
                  <a:gd name="T64" fmla="*/ 3 w 270"/>
                  <a:gd name="T65" fmla="*/ 3 h 2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0"/>
                  <a:gd name="T100" fmla="*/ 0 h 288"/>
                  <a:gd name="T101" fmla="*/ 270 w 270"/>
                  <a:gd name="T102" fmla="*/ 288 h 2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0" h="288">
                    <a:moveTo>
                      <a:pt x="114" y="282"/>
                    </a:moveTo>
                    <a:lnTo>
                      <a:pt x="96" y="264"/>
                    </a:lnTo>
                    <a:lnTo>
                      <a:pt x="90" y="246"/>
                    </a:lnTo>
                    <a:lnTo>
                      <a:pt x="96" y="234"/>
                    </a:lnTo>
                    <a:lnTo>
                      <a:pt x="84" y="216"/>
                    </a:lnTo>
                    <a:lnTo>
                      <a:pt x="78" y="186"/>
                    </a:lnTo>
                    <a:lnTo>
                      <a:pt x="12" y="138"/>
                    </a:lnTo>
                    <a:lnTo>
                      <a:pt x="12" y="96"/>
                    </a:lnTo>
                    <a:lnTo>
                      <a:pt x="0" y="84"/>
                    </a:lnTo>
                    <a:lnTo>
                      <a:pt x="12" y="66"/>
                    </a:lnTo>
                    <a:lnTo>
                      <a:pt x="30" y="54"/>
                    </a:lnTo>
                    <a:lnTo>
                      <a:pt x="30" y="18"/>
                    </a:lnTo>
                    <a:lnTo>
                      <a:pt x="36" y="12"/>
                    </a:lnTo>
                    <a:lnTo>
                      <a:pt x="48" y="18"/>
                    </a:lnTo>
                    <a:lnTo>
                      <a:pt x="90" y="0"/>
                    </a:lnTo>
                    <a:lnTo>
                      <a:pt x="90" y="18"/>
                    </a:lnTo>
                    <a:lnTo>
                      <a:pt x="114" y="24"/>
                    </a:lnTo>
                    <a:lnTo>
                      <a:pt x="126" y="36"/>
                    </a:lnTo>
                    <a:lnTo>
                      <a:pt x="216" y="54"/>
                    </a:lnTo>
                    <a:lnTo>
                      <a:pt x="234" y="66"/>
                    </a:lnTo>
                    <a:lnTo>
                      <a:pt x="228" y="90"/>
                    </a:lnTo>
                    <a:lnTo>
                      <a:pt x="240" y="90"/>
                    </a:lnTo>
                    <a:lnTo>
                      <a:pt x="234" y="102"/>
                    </a:lnTo>
                    <a:lnTo>
                      <a:pt x="246" y="102"/>
                    </a:lnTo>
                    <a:lnTo>
                      <a:pt x="228" y="132"/>
                    </a:lnTo>
                    <a:lnTo>
                      <a:pt x="234" y="144"/>
                    </a:lnTo>
                    <a:lnTo>
                      <a:pt x="270" y="90"/>
                    </a:lnTo>
                    <a:lnTo>
                      <a:pt x="246" y="174"/>
                    </a:lnTo>
                    <a:lnTo>
                      <a:pt x="240" y="222"/>
                    </a:lnTo>
                    <a:lnTo>
                      <a:pt x="252" y="270"/>
                    </a:lnTo>
                    <a:lnTo>
                      <a:pt x="126" y="276"/>
                    </a:lnTo>
                    <a:lnTo>
                      <a:pt x="114" y="282"/>
                    </a:lnTo>
                    <a:lnTo>
                      <a:pt x="114" y="28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001" name="Freeform 127"/>
              <p:cNvSpPr>
                <a:spLocks noChangeAspect="1"/>
              </p:cNvSpPr>
              <p:nvPr/>
            </p:nvSpPr>
            <p:spPr bwMode="auto">
              <a:xfrm>
                <a:off x="981" y="1201"/>
                <a:ext cx="270" cy="212"/>
              </a:xfrm>
              <a:custGeom>
                <a:avLst/>
                <a:gdLst>
                  <a:gd name="T0" fmla="*/ 8 w 354"/>
                  <a:gd name="T1" fmla="*/ 1 h 294"/>
                  <a:gd name="T2" fmla="*/ 8 w 354"/>
                  <a:gd name="T3" fmla="*/ 3 h 294"/>
                  <a:gd name="T4" fmla="*/ 2 w 354"/>
                  <a:gd name="T5" fmla="*/ 3 h 294"/>
                  <a:gd name="T6" fmla="*/ 0 w 354"/>
                  <a:gd name="T7" fmla="*/ 2 h 294"/>
                  <a:gd name="T8" fmla="*/ 2 w 354"/>
                  <a:gd name="T9" fmla="*/ 2 h 294"/>
                  <a:gd name="T10" fmla="*/ 2 w 354"/>
                  <a:gd name="T11" fmla="*/ 1 h 294"/>
                  <a:gd name="T12" fmla="*/ 2 w 354"/>
                  <a:gd name="T13" fmla="*/ 0 h 294"/>
                  <a:gd name="T14" fmla="*/ 8 w 354"/>
                  <a:gd name="T15" fmla="*/ 1 h 294"/>
                  <a:gd name="T16" fmla="*/ 8 w 354"/>
                  <a:gd name="T17" fmla="*/ 1 h 294"/>
                  <a:gd name="T18" fmla="*/ 8 w 354"/>
                  <a:gd name="T19" fmla="*/ 1 h 2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4"/>
                  <a:gd name="T31" fmla="*/ 0 h 294"/>
                  <a:gd name="T32" fmla="*/ 354 w 354"/>
                  <a:gd name="T33" fmla="*/ 294 h 2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4" h="294">
                    <a:moveTo>
                      <a:pt x="342" y="168"/>
                    </a:moveTo>
                    <a:lnTo>
                      <a:pt x="336" y="294"/>
                    </a:lnTo>
                    <a:lnTo>
                      <a:pt x="96" y="270"/>
                    </a:lnTo>
                    <a:lnTo>
                      <a:pt x="0" y="252"/>
                    </a:lnTo>
                    <a:lnTo>
                      <a:pt x="12" y="192"/>
                    </a:lnTo>
                    <a:lnTo>
                      <a:pt x="36" y="30"/>
                    </a:lnTo>
                    <a:lnTo>
                      <a:pt x="42" y="0"/>
                    </a:lnTo>
                    <a:lnTo>
                      <a:pt x="354" y="36"/>
                    </a:lnTo>
                    <a:lnTo>
                      <a:pt x="348" y="138"/>
                    </a:lnTo>
                    <a:lnTo>
                      <a:pt x="342" y="168"/>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6002" name="Freeform 128"/>
              <p:cNvSpPr>
                <a:spLocks noChangeAspect="1"/>
              </p:cNvSpPr>
              <p:nvPr/>
            </p:nvSpPr>
            <p:spPr bwMode="auto">
              <a:xfrm>
                <a:off x="981" y="1201"/>
                <a:ext cx="270" cy="212"/>
              </a:xfrm>
              <a:custGeom>
                <a:avLst/>
                <a:gdLst>
                  <a:gd name="T0" fmla="*/ 8 w 354"/>
                  <a:gd name="T1" fmla="*/ 1 h 294"/>
                  <a:gd name="T2" fmla="*/ 8 w 354"/>
                  <a:gd name="T3" fmla="*/ 3 h 294"/>
                  <a:gd name="T4" fmla="*/ 2 w 354"/>
                  <a:gd name="T5" fmla="*/ 3 h 294"/>
                  <a:gd name="T6" fmla="*/ 0 w 354"/>
                  <a:gd name="T7" fmla="*/ 2 h 294"/>
                  <a:gd name="T8" fmla="*/ 2 w 354"/>
                  <a:gd name="T9" fmla="*/ 2 h 294"/>
                  <a:gd name="T10" fmla="*/ 2 w 354"/>
                  <a:gd name="T11" fmla="*/ 1 h 294"/>
                  <a:gd name="T12" fmla="*/ 2 w 354"/>
                  <a:gd name="T13" fmla="*/ 0 h 294"/>
                  <a:gd name="T14" fmla="*/ 8 w 354"/>
                  <a:gd name="T15" fmla="*/ 1 h 294"/>
                  <a:gd name="T16" fmla="*/ 8 w 354"/>
                  <a:gd name="T17" fmla="*/ 1 h 294"/>
                  <a:gd name="T18" fmla="*/ 8 w 354"/>
                  <a:gd name="T19" fmla="*/ 1 h 294"/>
                  <a:gd name="T20" fmla="*/ 8 w 354"/>
                  <a:gd name="T21" fmla="*/ 1 h 2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4"/>
                  <a:gd name="T34" fmla="*/ 0 h 294"/>
                  <a:gd name="T35" fmla="*/ 354 w 354"/>
                  <a:gd name="T36" fmla="*/ 294 h 2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4" h="294">
                    <a:moveTo>
                      <a:pt x="342" y="168"/>
                    </a:moveTo>
                    <a:lnTo>
                      <a:pt x="336" y="294"/>
                    </a:lnTo>
                    <a:lnTo>
                      <a:pt x="96" y="270"/>
                    </a:lnTo>
                    <a:lnTo>
                      <a:pt x="0" y="252"/>
                    </a:lnTo>
                    <a:lnTo>
                      <a:pt x="12" y="192"/>
                    </a:lnTo>
                    <a:lnTo>
                      <a:pt x="36" y="30"/>
                    </a:lnTo>
                    <a:lnTo>
                      <a:pt x="42" y="0"/>
                    </a:lnTo>
                    <a:lnTo>
                      <a:pt x="354" y="36"/>
                    </a:lnTo>
                    <a:lnTo>
                      <a:pt x="348" y="138"/>
                    </a:lnTo>
                    <a:lnTo>
                      <a:pt x="342" y="168"/>
                    </a:lnTo>
                    <a:lnTo>
                      <a:pt x="342" y="17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sp>
          <p:nvSpPr>
            <p:cNvPr id="24983" name="Rectangle 129"/>
            <p:cNvSpPr>
              <a:spLocks noChangeArrowheads="1"/>
            </p:cNvSpPr>
            <p:nvPr/>
          </p:nvSpPr>
          <p:spPr bwMode="auto">
            <a:xfrm>
              <a:off x="928" y="912"/>
              <a:ext cx="57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r>
                <a:rPr lang="en-US" sz="1600" b="1" dirty="0">
                  <a:latin typeface="+mj-lt"/>
                  <a:ea typeface="ＭＳ Ｐゴシック" charset="0"/>
                  <a:cs typeface="ＭＳ Ｐゴシック" charset="0"/>
                </a:rPr>
                <a:t>1994</a:t>
              </a:r>
            </a:p>
          </p:txBody>
        </p:sp>
      </p:grpSp>
      <p:grpSp>
        <p:nvGrpSpPr>
          <p:cNvPr id="4" name="Group 130"/>
          <p:cNvGrpSpPr>
            <a:grpSpLocks/>
          </p:cNvGrpSpPr>
          <p:nvPr/>
        </p:nvGrpSpPr>
        <p:grpSpPr bwMode="auto">
          <a:xfrm>
            <a:off x="800100" y="3962400"/>
            <a:ext cx="2209800" cy="1866900"/>
            <a:chOff x="504" y="2592"/>
            <a:chExt cx="1392" cy="1176"/>
          </a:xfrm>
        </p:grpSpPr>
        <p:grpSp>
          <p:nvGrpSpPr>
            <p:cNvPr id="105755" name="Group 131"/>
            <p:cNvGrpSpPr>
              <a:grpSpLocks noChangeAspect="1"/>
            </p:cNvGrpSpPr>
            <p:nvPr/>
          </p:nvGrpSpPr>
          <p:grpSpPr bwMode="auto">
            <a:xfrm>
              <a:off x="504" y="2645"/>
              <a:ext cx="1392" cy="1123"/>
              <a:chOff x="3264" y="768"/>
              <a:chExt cx="2160" cy="1536"/>
            </a:xfrm>
          </p:grpSpPr>
          <p:sp>
            <p:nvSpPr>
              <p:cNvPr id="105757" name="AutoShape 132"/>
              <p:cNvSpPr>
                <a:spLocks noChangeAspect="1" noChangeArrowheads="1"/>
              </p:cNvSpPr>
              <p:nvPr/>
            </p:nvSpPr>
            <p:spPr bwMode="auto">
              <a:xfrm>
                <a:off x="3264" y="768"/>
                <a:ext cx="2155" cy="1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dirty="0">
                  <a:solidFill>
                    <a:srgbClr val="000000"/>
                  </a:solidFill>
                  <a:latin typeface="Garamond" panose="02020404030301010803" pitchFamily="18" charset="0"/>
                </a:endParaRPr>
              </a:p>
            </p:txBody>
          </p:sp>
          <p:sp>
            <p:nvSpPr>
              <p:cNvPr id="105758" name="Rectangle 133"/>
              <p:cNvSpPr>
                <a:spLocks noChangeAspect="1" noChangeArrowheads="1"/>
              </p:cNvSpPr>
              <p:nvPr/>
            </p:nvSpPr>
            <p:spPr bwMode="auto">
              <a:xfrm>
                <a:off x="3264" y="768"/>
                <a:ext cx="2160" cy="1536"/>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dirty="0">
                  <a:solidFill>
                    <a:srgbClr val="000000"/>
                  </a:solidFill>
                  <a:latin typeface="Garamond" panose="02020404030301010803" pitchFamily="18" charset="0"/>
                </a:endParaRPr>
              </a:p>
            </p:txBody>
          </p:sp>
          <p:sp>
            <p:nvSpPr>
              <p:cNvPr id="105759" name="Rectangle 134"/>
              <p:cNvSpPr>
                <a:spLocks noChangeAspect="1" noChangeArrowheads="1"/>
              </p:cNvSpPr>
              <p:nvPr/>
            </p:nvSpPr>
            <p:spPr bwMode="auto">
              <a:xfrm>
                <a:off x="3291" y="792"/>
                <a:ext cx="2106" cy="148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dirty="0">
                  <a:solidFill>
                    <a:srgbClr val="000000"/>
                  </a:solidFill>
                  <a:latin typeface="Garamond" panose="02020404030301010803" pitchFamily="18" charset="0"/>
                </a:endParaRPr>
              </a:p>
            </p:txBody>
          </p:sp>
          <p:sp>
            <p:nvSpPr>
              <p:cNvPr id="105760" name="Freeform 135"/>
              <p:cNvSpPr>
                <a:spLocks noChangeAspect="1"/>
              </p:cNvSpPr>
              <p:nvPr/>
            </p:nvSpPr>
            <p:spPr bwMode="auto">
              <a:xfrm>
                <a:off x="4673" y="1677"/>
                <a:ext cx="147" cy="211"/>
              </a:xfrm>
              <a:custGeom>
                <a:avLst/>
                <a:gdLst>
                  <a:gd name="T0" fmla="*/ 5 w 192"/>
                  <a:gd name="T1" fmla="*/ 1 h 312"/>
                  <a:gd name="T2" fmla="*/ 2 w 192"/>
                  <a:gd name="T3" fmla="*/ 1 h 312"/>
                  <a:gd name="T4" fmla="*/ 2 w 192"/>
                  <a:gd name="T5" fmla="*/ 1 h 312"/>
                  <a:gd name="T6" fmla="*/ 2 w 192"/>
                  <a:gd name="T7" fmla="*/ 1 h 312"/>
                  <a:gd name="T8" fmla="*/ 2 w 192"/>
                  <a:gd name="T9" fmla="*/ 1 h 312"/>
                  <a:gd name="T10" fmla="*/ 2 w 192"/>
                  <a:gd name="T11" fmla="*/ 1 h 312"/>
                  <a:gd name="T12" fmla="*/ 2 w 192"/>
                  <a:gd name="T13" fmla="*/ 1 h 312"/>
                  <a:gd name="T14" fmla="*/ 2 w 192"/>
                  <a:gd name="T15" fmla="*/ 1 h 312"/>
                  <a:gd name="T16" fmla="*/ 2 w 192"/>
                  <a:gd name="T17" fmla="*/ 1 h 312"/>
                  <a:gd name="T18" fmla="*/ 2 w 192"/>
                  <a:gd name="T19" fmla="*/ 1 h 312"/>
                  <a:gd name="T20" fmla="*/ 2 w 192"/>
                  <a:gd name="T21" fmla="*/ 1 h 312"/>
                  <a:gd name="T22" fmla="*/ 0 w 192"/>
                  <a:gd name="T23" fmla="*/ 1 h 312"/>
                  <a:gd name="T24" fmla="*/ 0 w 192"/>
                  <a:gd name="T25" fmla="*/ 1 h 312"/>
                  <a:gd name="T26" fmla="*/ 3 w 192"/>
                  <a:gd name="T27" fmla="*/ 0 h 312"/>
                  <a:gd name="T28" fmla="*/ 4 w 192"/>
                  <a:gd name="T29" fmla="*/ 1 h 312"/>
                  <a:gd name="T30" fmla="*/ 5 w 192"/>
                  <a:gd name="T31" fmla="*/ 1 h 312"/>
                  <a:gd name="T32" fmla="*/ 4 w 192"/>
                  <a:gd name="T33" fmla="*/ 1 h 312"/>
                  <a:gd name="T34" fmla="*/ 5 w 192"/>
                  <a:gd name="T35" fmla="*/ 1 h 3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2"/>
                  <a:gd name="T55" fmla="*/ 0 h 312"/>
                  <a:gd name="T56" fmla="*/ 192 w 192"/>
                  <a:gd name="T57" fmla="*/ 312 h 3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2" h="312">
                    <a:moveTo>
                      <a:pt x="192" y="246"/>
                    </a:moveTo>
                    <a:lnTo>
                      <a:pt x="54" y="258"/>
                    </a:lnTo>
                    <a:lnTo>
                      <a:pt x="54" y="270"/>
                    </a:lnTo>
                    <a:lnTo>
                      <a:pt x="66" y="282"/>
                    </a:lnTo>
                    <a:lnTo>
                      <a:pt x="66" y="300"/>
                    </a:lnTo>
                    <a:lnTo>
                      <a:pt x="36" y="312"/>
                    </a:lnTo>
                    <a:lnTo>
                      <a:pt x="48" y="306"/>
                    </a:lnTo>
                    <a:lnTo>
                      <a:pt x="30" y="276"/>
                    </a:lnTo>
                    <a:lnTo>
                      <a:pt x="24" y="306"/>
                    </a:lnTo>
                    <a:lnTo>
                      <a:pt x="12" y="300"/>
                    </a:lnTo>
                    <a:lnTo>
                      <a:pt x="12" y="282"/>
                    </a:lnTo>
                    <a:lnTo>
                      <a:pt x="0" y="210"/>
                    </a:lnTo>
                    <a:lnTo>
                      <a:pt x="0" y="6"/>
                    </a:lnTo>
                    <a:lnTo>
                      <a:pt x="132" y="0"/>
                    </a:lnTo>
                    <a:lnTo>
                      <a:pt x="168" y="132"/>
                    </a:lnTo>
                    <a:lnTo>
                      <a:pt x="192" y="168"/>
                    </a:lnTo>
                    <a:lnTo>
                      <a:pt x="180" y="192"/>
                    </a:lnTo>
                    <a:lnTo>
                      <a:pt x="192" y="246"/>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761" name="Freeform 136"/>
              <p:cNvSpPr>
                <a:spLocks noChangeAspect="1"/>
              </p:cNvSpPr>
              <p:nvPr/>
            </p:nvSpPr>
            <p:spPr bwMode="auto">
              <a:xfrm>
                <a:off x="4673" y="1677"/>
                <a:ext cx="147" cy="211"/>
              </a:xfrm>
              <a:custGeom>
                <a:avLst/>
                <a:gdLst>
                  <a:gd name="T0" fmla="*/ 5 w 192"/>
                  <a:gd name="T1" fmla="*/ 1 h 312"/>
                  <a:gd name="T2" fmla="*/ 2 w 192"/>
                  <a:gd name="T3" fmla="*/ 1 h 312"/>
                  <a:gd name="T4" fmla="*/ 2 w 192"/>
                  <a:gd name="T5" fmla="*/ 1 h 312"/>
                  <a:gd name="T6" fmla="*/ 2 w 192"/>
                  <a:gd name="T7" fmla="*/ 1 h 312"/>
                  <a:gd name="T8" fmla="*/ 2 w 192"/>
                  <a:gd name="T9" fmla="*/ 1 h 312"/>
                  <a:gd name="T10" fmla="*/ 2 w 192"/>
                  <a:gd name="T11" fmla="*/ 1 h 312"/>
                  <a:gd name="T12" fmla="*/ 2 w 192"/>
                  <a:gd name="T13" fmla="*/ 1 h 312"/>
                  <a:gd name="T14" fmla="*/ 2 w 192"/>
                  <a:gd name="T15" fmla="*/ 1 h 312"/>
                  <a:gd name="T16" fmla="*/ 2 w 192"/>
                  <a:gd name="T17" fmla="*/ 1 h 312"/>
                  <a:gd name="T18" fmla="*/ 2 w 192"/>
                  <a:gd name="T19" fmla="*/ 1 h 312"/>
                  <a:gd name="T20" fmla="*/ 2 w 192"/>
                  <a:gd name="T21" fmla="*/ 1 h 312"/>
                  <a:gd name="T22" fmla="*/ 0 w 192"/>
                  <a:gd name="T23" fmla="*/ 1 h 312"/>
                  <a:gd name="T24" fmla="*/ 0 w 192"/>
                  <a:gd name="T25" fmla="*/ 1 h 312"/>
                  <a:gd name="T26" fmla="*/ 3 w 192"/>
                  <a:gd name="T27" fmla="*/ 0 h 312"/>
                  <a:gd name="T28" fmla="*/ 4 w 192"/>
                  <a:gd name="T29" fmla="*/ 1 h 312"/>
                  <a:gd name="T30" fmla="*/ 5 w 192"/>
                  <a:gd name="T31" fmla="*/ 1 h 312"/>
                  <a:gd name="T32" fmla="*/ 4 w 192"/>
                  <a:gd name="T33" fmla="*/ 1 h 312"/>
                  <a:gd name="T34" fmla="*/ 5 w 192"/>
                  <a:gd name="T35" fmla="*/ 1 h 312"/>
                  <a:gd name="T36" fmla="*/ 5 w 192"/>
                  <a:gd name="T37" fmla="*/ 1 h 3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2"/>
                  <a:gd name="T58" fmla="*/ 0 h 312"/>
                  <a:gd name="T59" fmla="*/ 192 w 192"/>
                  <a:gd name="T60" fmla="*/ 312 h 3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2" h="312">
                    <a:moveTo>
                      <a:pt x="192" y="246"/>
                    </a:moveTo>
                    <a:lnTo>
                      <a:pt x="54" y="258"/>
                    </a:lnTo>
                    <a:lnTo>
                      <a:pt x="54" y="270"/>
                    </a:lnTo>
                    <a:lnTo>
                      <a:pt x="66" y="282"/>
                    </a:lnTo>
                    <a:lnTo>
                      <a:pt x="66" y="300"/>
                    </a:lnTo>
                    <a:lnTo>
                      <a:pt x="36" y="312"/>
                    </a:lnTo>
                    <a:lnTo>
                      <a:pt x="48" y="306"/>
                    </a:lnTo>
                    <a:lnTo>
                      <a:pt x="30" y="276"/>
                    </a:lnTo>
                    <a:lnTo>
                      <a:pt x="24" y="306"/>
                    </a:lnTo>
                    <a:lnTo>
                      <a:pt x="12" y="300"/>
                    </a:lnTo>
                    <a:lnTo>
                      <a:pt x="12" y="282"/>
                    </a:lnTo>
                    <a:lnTo>
                      <a:pt x="0" y="210"/>
                    </a:lnTo>
                    <a:lnTo>
                      <a:pt x="0" y="6"/>
                    </a:lnTo>
                    <a:lnTo>
                      <a:pt x="132" y="0"/>
                    </a:lnTo>
                    <a:lnTo>
                      <a:pt x="168" y="132"/>
                    </a:lnTo>
                    <a:lnTo>
                      <a:pt x="192" y="168"/>
                    </a:lnTo>
                    <a:lnTo>
                      <a:pt x="180" y="192"/>
                    </a:lnTo>
                    <a:lnTo>
                      <a:pt x="192" y="246"/>
                    </a:lnTo>
                    <a:lnTo>
                      <a:pt x="192" y="25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762" name="Freeform 137"/>
              <p:cNvSpPr>
                <a:spLocks noChangeAspect="1"/>
              </p:cNvSpPr>
              <p:nvPr/>
            </p:nvSpPr>
            <p:spPr bwMode="auto">
              <a:xfrm>
                <a:off x="3328" y="1770"/>
                <a:ext cx="407" cy="318"/>
              </a:xfrm>
              <a:custGeom>
                <a:avLst/>
                <a:gdLst>
                  <a:gd name="T0" fmla="*/ 2 w 534"/>
                  <a:gd name="T1" fmla="*/ 1 h 468"/>
                  <a:gd name="T2" fmla="*/ 2 w 534"/>
                  <a:gd name="T3" fmla="*/ 1 h 468"/>
                  <a:gd name="T4" fmla="*/ 2 w 534"/>
                  <a:gd name="T5" fmla="*/ 1 h 468"/>
                  <a:gd name="T6" fmla="*/ 2 w 534"/>
                  <a:gd name="T7" fmla="*/ 1 h 468"/>
                  <a:gd name="T8" fmla="*/ 2 w 534"/>
                  <a:gd name="T9" fmla="*/ 1 h 468"/>
                  <a:gd name="T10" fmla="*/ 2 w 534"/>
                  <a:gd name="T11" fmla="*/ 1 h 468"/>
                  <a:gd name="T12" fmla="*/ 2 w 534"/>
                  <a:gd name="T13" fmla="*/ 1 h 468"/>
                  <a:gd name="T14" fmla="*/ 2 w 534"/>
                  <a:gd name="T15" fmla="*/ 1 h 468"/>
                  <a:gd name="T16" fmla="*/ 2 w 534"/>
                  <a:gd name="T17" fmla="*/ 1 h 468"/>
                  <a:gd name="T18" fmla="*/ 2 w 534"/>
                  <a:gd name="T19" fmla="*/ 2 h 468"/>
                  <a:gd name="T20" fmla="*/ 0 w 534"/>
                  <a:gd name="T21" fmla="*/ 2 h 468"/>
                  <a:gd name="T22" fmla="*/ 2 w 534"/>
                  <a:gd name="T23" fmla="*/ 2 h 468"/>
                  <a:gd name="T24" fmla="*/ 2 w 534"/>
                  <a:gd name="T25" fmla="*/ 2 h 468"/>
                  <a:gd name="T26" fmla="*/ 2 w 534"/>
                  <a:gd name="T27" fmla="*/ 2 h 468"/>
                  <a:gd name="T28" fmla="*/ 4 w 534"/>
                  <a:gd name="T29" fmla="*/ 1 h 468"/>
                  <a:gd name="T30" fmla="*/ 5 w 534"/>
                  <a:gd name="T31" fmla="*/ 1 h 468"/>
                  <a:gd name="T32" fmla="*/ 5 w 534"/>
                  <a:gd name="T33" fmla="*/ 1 h 468"/>
                  <a:gd name="T34" fmla="*/ 5 w 534"/>
                  <a:gd name="T35" fmla="*/ 1 h 468"/>
                  <a:gd name="T36" fmla="*/ 5 w 534"/>
                  <a:gd name="T37" fmla="*/ 1 h 468"/>
                  <a:gd name="T38" fmla="*/ 5 w 534"/>
                  <a:gd name="T39" fmla="*/ 1 h 468"/>
                  <a:gd name="T40" fmla="*/ 5 w 534"/>
                  <a:gd name="T41" fmla="*/ 1 h 468"/>
                  <a:gd name="T42" fmla="*/ 5 w 534"/>
                  <a:gd name="T43" fmla="*/ 1 h 468"/>
                  <a:gd name="T44" fmla="*/ 5 w 534"/>
                  <a:gd name="T45" fmla="*/ 1 h 468"/>
                  <a:gd name="T46" fmla="*/ 6 w 534"/>
                  <a:gd name="T47" fmla="*/ 1 h 468"/>
                  <a:gd name="T48" fmla="*/ 8 w 534"/>
                  <a:gd name="T49" fmla="*/ 1 h 468"/>
                  <a:gd name="T50" fmla="*/ 8 w 534"/>
                  <a:gd name="T51" fmla="*/ 1 h 468"/>
                  <a:gd name="T52" fmla="*/ 8 w 534"/>
                  <a:gd name="T53" fmla="*/ 1 h 468"/>
                  <a:gd name="T54" fmla="*/ 8 w 534"/>
                  <a:gd name="T55" fmla="*/ 1 h 468"/>
                  <a:gd name="T56" fmla="*/ 9 w 534"/>
                  <a:gd name="T57" fmla="*/ 1 h 468"/>
                  <a:gd name="T58" fmla="*/ 10 w 534"/>
                  <a:gd name="T59" fmla="*/ 1 h 468"/>
                  <a:gd name="T60" fmla="*/ 10 w 534"/>
                  <a:gd name="T61" fmla="*/ 1 h 468"/>
                  <a:gd name="T62" fmla="*/ 11 w 534"/>
                  <a:gd name="T63" fmla="*/ 2 h 468"/>
                  <a:gd name="T64" fmla="*/ 11 w 534"/>
                  <a:gd name="T65" fmla="*/ 2 h 468"/>
                  <a:gd name="T66" fmla="*/ 12 w 534"/>
                  <a:gd name="T67" fmla="*/ 2 h 468"/>
                  <a:gd name="T68" fmla="*/ 11 w 534"/>
                  <a:gd name="T69" fmla="*/ 1 h 468"/>
                  <a:gd name="T70" fmla="*/ 8 w 534"/>
                  <a:gd name="T71" fmla="*/ 1 h 468"/>
                  <a:gd name="T72" fmla="*/ 8 w 534"/>
                  <a:gd name="T73" fmla="*/ 1 h 468"/>
                  <a:gd name="T74" fmla="*/ 8 w 534"/>
                  <a:gd name="T75" fmla="*/ 1 h 468"/>
                  <a:gd name="T76" fmla="*/ 5 w 534"/>
                  <a:gd name="T77" fmla="*/ 1 h 468"/>
                  <a:gd name="T78" fmla="*/ 4 w 534"/>
                  <a:gd name="T79" fmla="*/ 1 h 468"/>
                  <a:gd name="T80" fmla="*/ 2 w 534"/>
                  <a:gd name="T81" fmla="*/ 1 h 468"/>
                  <a:gd name="T82" fmla="*/ 2 w 534"/>
                  <a:gd name="T83" fmla="*/ 1 h 468"/>
                  <a:gd name="T84" fmla="*/ 2 w 534"/>
                  <a:gd name="T85" fmla="*/ 1 h 468"/>
                  <a:gd name="T86" fmla="*/ 2 w 534"/>
                  <a:gd name="T87" fmla="*/ 1 h 468"/>
                  <a:gd name="T88" fmla="*/ 2 w 534"/>
                  <a:gd name="T89" fmla="*/ 1 h 468"/>
                  <a:gd name="T90" fmla="*/ 2 w 534"/>
                  <a:gd name="T91" fmla="*/ 1 h 468"/>
                  <a:gd name="T92" fmla="*/ 2 w 534"/>
                  <a:gd name="T93" fmla="*/ 1 h 468"/>
                  <a:gd name="T94" fmla="*/ 2 w 534"/>
                  <a:gd name="T95" fmla="*/ 1 h 468"/>
                  <a:gd name="T96" fmla="*/ 2 w 534"/>
                  <a:gd name="T97" fmla="*/ 1 h 468"/>
                  <a:gd name="T98" fmla="*/ 2 w 534"/>
                  <a:gd name="T99" fmla="*/ 1 h 4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34"/>
                  <a:gd name="T151" fmla="*/ 0 h 468"/>
                  <a:gd name="T152" fmla="*/ 534 w 534"/>
                  <a:gd name="T153" fmla="*/ 468 h 4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34" h="468">
                    <a:moveTo>
                      <a:pt x="48" y="228"/>
                    </a:moveTo>
                    <a:lnTo>
                      <a:pt x="6" y="264"/>
                    </a:lnTo>
                    <a:lnTo>
                      <a:pt x="18" y="264"/>
                    </a:lnTo>
                    <a:lnTo>
                      <a:pt x="6" y="270"/>
                    </a:lnTo>
                    <a:lnTo>
                      <a:pt x="12" y="282"/>
                    </a:lnTo>
                    <a:lnTo>
                      <a:pt x="30" y="294"/>
                    </a:lnTo>
                    <a:lnTo>
                      <a:pt x="18" y="306"/>
                    </a:lnTo>
                    <a:lnTo>
                      <a:pt x="24" y="324"/>
                    </a:lnTo>
                    <a:lnTo>
                      <a:pt x="36" y="330"/>
                    </a:lnTo>
                    <a:lnTo>
                      <a:pt x="60" y="300"/>
                    </a:lnTo>
                    <a:lnTo>
                      <a:pt x="54" y="348"/>
                    </a:lnTo>
                    <a:lnTo>
                      <a:pt x="42" y="360"/>
                    </a:lnTo>
                    <a:lnTo>
                      <a:pt x="72" y="348"/>
                    </a:lnTo>
                    <a:lnTo>
                      <a:pt x="84" y="378"/>
                    </a:lnTo>
                    <a:lnTo>
                      <a:pt x="96" y="360"/>
                    </a:lnTo>
                    <a:lnTo>
                      <a:pt x="96" y="372"/>
                    </a:lnTo>
                    <a:lnTo>
                      <a:pt x="120" y="360"/>
                    </a:lnTo>
                    <a:lnTo>
                      <a:pt x="96" y="408"/>
                    </a:lnTo>
                    <a:lnTo>
                      <a:pt x="60" y="432"/>
                    </a:lnTo>
                    <a:lnTo>
                      <a:pt x="54" y="450"/>
                    </a:lnTo>
                    <a:lnTo>
                      <a:pt x="30" y="444"/>
                    </a:lnTo>
                    <a:lnTo>
                      <a:pt x="0" y="468"/>
                    </a:lnTo>
                    <a:lnTo>
                      <a:pt x="30" y="450"/>
                    </a:lnTo>
                    <a:lnTo>
                      <a:pt x="60" y="450"/>
                    </a:lnTo>
                    <a:lnTo>
                      <a:pt x="60" y="456"/>
                    </a:lnTo>
                    <a:lnTo>
                      <a:pt x="78" y="444"/>
                    </a:lnTo>
                    <a:lnTo>
                      <a:pt x="72" y="432"/>
                    </a:lnTo>
                    <a:lnTo>
                      <a:pt x="90" y="438"/>
                    </a:lnTo>
                    <a:lnTo>
                      <a:pt x="156" y="390"/>
                    </a:lnTo>
                    <a:lnTo>
                      <a:pt x="168" y="372"/>
                    </a:lnTo>
                    <a:lnTo>
                      <a:pt x="156" y="354"/>
                    </a:lnTo>
                    <a:lnTo>
                      <a:pt x="204" y="306"/>
                    </a:lnTo>
                    <a:lnTo>
                      <a:pt x="216" y="276"/>
                    </a:lnTo>
                    <a:lnTo>
                      <a:pt x="210" y="300"/>
                    </a:lnTo>
                    <a:lnTo>
                      <a:pt x="228" y="294"/>
                    </a:lnTo>
                    <a:lnTo>
                      <a:pt x="216" y="306"/>
                    </a:lnTo>
                    <a:lnTo>
                      <a:pt x="228" y="318"/>
                    </a:lnTo>
                    <a:lnTo>
                      <a:pt x="198" y="318"/>
                    </a:lnTo>
                    <a:lnTo>
                      <a:pt x="192" y="348"/>
                    </a:lnTo>
                    <a:lnTo>
                      <a:pt x="204" y="348"/>
                    </a:lnTo>
                    <a:lnTo>
                      <a:pt x="192" y="366"/>
                    </a:lnTo>
                    <a:lnTo>
                      <a:pt x="210" y="360"/>
                    </a:lnTo>
                    <a:lnTo>
                      <a:pt x="222" y="336"/>
                    </a:lnTo>
                    <a:lnTo>
                      <a:pt x="234" y="342"/>
                    </a:lnTo>
                    <a:lnTo>
                      <a:pt x="246" y="306"/>
                    </a:lnTo>
                    <a:lnTo>
                      <a:pt x="246" y="318"/>
                    </a:lnTo>
                    <a:lnTo>
                      <a:pt x="264" y="306"/>
                    </a:lnTo>
                    <a:lnTo>
                      <a:pt x="258" y="318"/>
                    </a:lnTo>
                    <a:lnTo>
                      <a:pt x="300" y="342"/>
                    </a:lnTo>
                    <a:lnTo>
                      <a:pt x="354" y="342"/>
                    </a:lnTo>
                    <a:lnTo>
                      <a:pt x="360" y="330"/>
                    </a:lnTo>
                    <a:lnTo>
                      <a:pt x="372" y="336"/>
                    </a:lnTo>
                    <a:lnTo>
                      <a:pt x="360" y="348"/>
                    </a:lnTo>
                    <a:lnTo>
                      <a:pt x="378" y="354"/>
                    </a:lnTo>
                    <a:lnTo>
                      <a:pt x="384" y="336"/>
                    </a:lnTo>
                    <a:lnTo>
                      <a:pt x="384" y="360"/>
                    </a:lnTo>
                    <a:lnTo>
                      <a:pt x="408" y="378"/>
                    </a:lnTo>
                    <a:lnTo>
                      <a:pt x="420" y="366"/>
                    </a:lnTo>
                    <a:lnTo>
                      <a:pt x="402" y="354"/>
                    </a:lnTo>
                    <a:lnTo>
                      <a:pt x="432" y="372"/>
                    </a:lnTo>
                    <a:lnTo>
                      <a:pt x="420" y="336"/>
                    </a:lnTo>
                    <a:lnTo>
                      <a:pt x="438" y="366"/>
                    </a:lnTo>
                    <a:lnTo>
                      <a:pt x="462" y="396"/>
                    </a:lnTo>
                    <a:lnTo>
                      <a:pt x="498" y="414"/>
                    </a:lnTo>
                    <a:lnTo>
                      <a:pt x="498" y="438"/>
                    </a:lnTo>
                    <a:lnTo>
                      <a:pt x="510" y="414"/>
                    </a:lnTo>
                    <a:lnTo>
                      <a:pt x="522" y="450"/>
                    </a:lnTo>
                    <a:lnTo>
                      <a:pt x="534" y="444"/>
                    </a:lnTo>
                    <a:lnTo>
                      <a:pt x="528" y="414"/>
                    </a:lnTo>
                    <a:lnTo>
                      <a:pt x="492" y="408"/>
                    </a:lnTo>
                    <a:lnTo>
                      <a:pt x="420" y="330"/>
                    </a:lnTo>
                    <a:lnTo>
                      <a:pt x="396" y="360"/>
                    </a:lnTo>
                    <a:lnTo>
                      <a:pt x="390" y="336"/>
                    </a:lnTo>
                    <a:lnTo>
                      <a:pt x="378" y="336"/>
                    </a:lnTo>
                    <a:lnTo>
                      <a:pt x="366" y="324"/>
                    </a:lnTo>
                    <a:lnTo>
                      <a:pt x="342" y="324"/>
                    </a:lnTo>
                    <a:lnTo>
                      <a:pt x="306" y="48"/>
                    </a:lnTo>
                    <a:lnTo>
                      <a:pt x="204" y="30"/>
                    </a:lnTo>
                    <a:lnTo>
                      <a:pt x="174" y="6"/>
                    </a:lnTo>
                    <a:lnTo>
                      <a:pt x="174" y="18"/>
                    </a:lnTo>
                    <a:lnTo>
                      <a:pt x="162" y="0"/>
                    </a:lnTo>
                    <a:lnTo>
                      <a:pt x="48" y="66"/>
                    </a:lnTo>
                    <a:lnTo>
                      <a:pt x="72" y="114"/>
                    </a:lnTo>
                    <a:lnTo>
                      <a:pt x="96" y="120"/>
                    </a:lnTo>
                    <a:lnTo>
                      <a:pt x="114" y="138"/>
                    </a:lnTo>
                    <a:lnTo>
                      <a:pt x="90" y="126"/>
                    </a:lnTo>
                    <a:lnTo>
                      <a:pt x="96" y="144"/>
                    </a:lnTo>
                    <a:lnTo>
                      <a:pt x="84" y="150"/>
                    </a:lnTo>
                    <a:lnTo>
                      <a:pt x="66" y="144"/>
                    </a:lnTo>
                    <a:lnTo>
                      <a:pt x="72" y="126"/>
                    </a:lnTo>
                    <a:lnTo>
                      <a:pt x="60" y="126"/>
                    </a:lnTo>
                    <a:lnTo>
                      <a:pt x="12" y="138"/>
                    </a:lnTo>
                    <a:lnTo>
                      <a:pt x="36" y="156"/>
                    </a:lnTo>
                    <a:lnTo>
                      <a:pt x="24" y="156"/>
                    </a:lnTo>
                    <a:lnTo>
                      <a:pt x="30" y="174"/>
                    </a:lnTo>
                    <a:lnTo>
                      <a:pt x="66" y="186"/>
                    </a:lnTo>
                    <a:lnTo>
                      <a:pt x="66" y="198"/>
                    </a:lnTo>
                    <a:lnTo>
                      <a:pt x="90" y="186"/>
                    </a:lnTo>
                    <a:lnTo>
                      <a:pt x="84" y="192"/>
                    </a:lnTo>
                    <a:lnTo>
                      <a:pt x="84" y="222"/>
                    </a:lnTo>
                    <a:lnTo>
                      <a:pt x="48" y="228"/>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763" name="Freeform 138"/>
              <p:cNvSpPr>
                <a:spLocks noChangeAspect="1"/>
              </p:cNvSpPr>
              <p:nvPr/>
            </p:nvSpPr>
            <p:spPr bwMode="auto">
              <a:xfrm>
                <a:off x="3328" y="1770"/>
                <a:ext cx="407" cy="318"/>
              </a:xfrm>
              <a:custGeom>
                <a:avLst/>
                <a:gdLst>
                  <a:gd name="T0" fmla="*/ 2 w 534"/>
                  <a:gd name="T1" fmla="*/ 1 h 468"/>
                  <a:gd name="T2" fmla="*/ 2 w 534"/>
                  <a:gd name="T3" fmla="*/ 1 h 468"/>
                  <a:gd name="T4" fmla="*/ 2 w 534"/>
                  <a:gd name="T5" fmla="*/ 1 h 468"/>
                  <a:gd name="T6" fmla="*/ 2 w 534"/>
                  <a:gd name="T7" fmla="*/ 1 h 468"/>
                  <a:gd name="T8" fmla="*/ 2 w 534"/>
                  <a:gd name="T9" fmla="*/ 1 h 468"/>
                  <a:gd name="T10" fmla="*/ 2 w 534"/>
                  <a:gd name="T11" fmla="*/ 1 h 468"/>
                  <a:gd name="T12" fmla="*/ 2 w 534"/>
                  <a:gd name="T13" fmla="*/ 1 h 468"/>
                  <a:gd name="T14" fmla="*/ 2 w 534"/>
                  <a:gd name="T15" fmla="*/ 1 h 468"/>
                  <a:gd name="T16" fmla="*/ 2 w 534"/>
                  <a:gd name="T17" fmla="*/ 1 h 468"/>
                  <a:gd name="T18" fmla="*/ 2 w 534"/>
                  <a:gd name="T19" fmla="*/ 2 h 468"/>
                  <a:gd name="T20" fmla="*/ 0 w 534"/>
                  <a:gd name="T21" fmla="*/ 2 h 468"/>
                  <a:gd name="T22" fmla="*/ 2 w 534"/>
                  <a:gd name="T23" fmla="*/ 2 h 468"/>
                  <a:gd name="T24" fmla="*/ 2 w 534"/>
                  <a:gd name="T25" fmla="*/ 2 h 468"/>
                  <a:gd name="T26" fmla="*/ 2 w 534"/>
                  <a:gd name="T27" fmla="*/ 2 h 468"/>
                  <a:gd name="T28" fmla="*/ 4 w 534"/>
                  <a:gd name="T29" fmla="*/ 1 h 468"/>
                  <a:gd name="T30" fmla="*/ 5 w 534"/>
                  <a:gd name="T31" fmla="*/ 1 h 468"/>
                  <a:gd name="T32" fmla="*/ 5 w 534"/>
                  <a:gd name="T33" fmla="*/ 1 h 468"/>
                  <a:gd name="T34" fmla="*/ 5 w 534"/>
                  <a:gd name="T35" fmla="*/ 1 h 468"/>
                  <a:gd name="T36" fmla="*/ 5 w 534"/>
                  <a:gd name="T37" fmla="*/ 1 h 468"/>
                  <a:gd name="T38" fmla="*/ 5 w 534"/>
                  <a:gd name="T39" fmla="*/ 1 h 468"/>
                  <a:gd name="T40" fmla="*/ 5 w 534"/>
                  <a:gd name="T41" fmla="*/ 1 h 468"/>
                  <a:gd name="T42" fmla="*/ 5 w 534"/>
                  <a:gd name="T43" fmla="*/ 1 h 468"/>
                  <a:gd name="T44" fmla="*/ 5 w 534"/>
                  <a:gd name="T45" fmla="*/ 1 h 468"/>
                  <a:gd name="T46" fmla="*/ 6 w 534"/>
                  <a:gd name="T47" fmla="*/ 1 h 468"/>
                  <a:gd name="T48" fmla="*/ 8 w 534"/>
                  <a:gd name="T49" fmla="*/ 1 h 468"/>
                  <a:gd name="T50" fmla="*/ 8 w 534"/>
                  <a:gd name="T51" fmla="*/ 1 h 468"/>
                  <a:gd name="T52" fmla="*/ 8 w 534"/>
                  <a:gd name="T53" fmla="*/ 1 h 468"/>
                  <a:gd name="T54" fmla="*/ 8 w 534"/>
                  <a:gd name="T55" fmla="*/ 1 h 468"/>
                  <a:gd name="T56" fmla="*/ 9 w 534"/>
                  <a:gd name="T57" fmla="*/ 1 h 468"/>
                  <a:gd name="T58" fmla="*/ 10 w 534"/>
                  <a:gd name="T59" fmla="*/ 1 h 468"/>
                  <a:gd name="T60" fmla="*/ 10 w 534"/>
                  <a:gd name="T61" fmla="*/ 1 h 468"/>
                  <a:gd name="T62" fmla="*/ 11 w 534"/>
                  <a:gd name="T63" fmla="*/ 2 h 468"/>
                  <a:gd name="T64" fmla="*/ 11 w 534"/>
                  <a:gd name="T65" fmla="*/ 2 h 468"/>
                  <a:gd name="T66" fmla="*/ 12 w 534"/>
                  <a:gd name="T67" fmla="*/ 2 h 468"/>
                  <a:gd name="T68" fmla="*/ 11 w 534"/>
                  <a:gd name="T69" fmla="*/ 1 h 468"/>
                  <a:gd name="T70" fmla="*/ 8 w 534"/>
                  <a:gd name="T71" fmla="*/ 1 h 468"/>
                  <a:gd name="T72" fmla="*/ 8 w 534"/>
                  <a:gd name="T73" fmla="*/ 1 h 468"/>
                  <a:gd name="T74" fmla="*/ 8 w 534"/>
                  <a:gd name="T75" fmla="*/ 1 h 468"/>
                  <a:gd name="T76" fmla="*/ 5 w 534"/>
                  <a:gd name="T77" fmla="*/ 1 h 468"/>
                  <a:gd name="T78" fmla="*/ 4 w 534"/>
                  <a:gd name="T79" fmla="*/ 1 h 468"/>
                  <a:gd name="T80" fmla="*/ 2 w 534"/>
                  <a:gd name="T81" fmla="*/ 1 h 468"/>
                  <a:gd name="T82" fmla="*/ 2 w 534"/>
                  <a:gd name="T83" fmla="*/ 1 h 468"/>
                  <a:gd name="T84" fmla="*/ 2 w 534"/>
                  <a:gd name="T85" fmla="*/ 1 h 468"/>
                  <a:gd name="T86" fmla="*/ 2 w 534"/>
                  <a:gd name="T87" fmla="*/ 1 h 468"/>
                  <a:gd name="T88" fmla="*/ 2 w 534"/>
                  <a:gd name="T89" fmla="*/ 1 h 468"/>
                  <a:gd name="T90" fmla="*/ 2 w 534"/>
                  <a:gd name="T91" fmla="*/ 1 h 468"/>
                  <a:gd name="T92" fmla="*/ 2 w 534"/>
                  <a:gd name="T93" fmla="*/ 1 h 468"/>
                  <a:gd name="T94" fmla="*/ 2 w 534"/>
                  <a:gd name="T95" fmla="*/ 1 h 468"/>
                  <a:gd name="T96" fmla="*/ 2 w 534"/>
                  <a:gd name="T97" fmla="*/ 1 h 468"/>
                  <a:gd name="T98" fmla="*/ 2 w 534"/>
                  <a:gd name="T99" fmla="*/ 1 h 468"/>
                  <a:gd name="T100" fmla="*/ 2 w 534"/>
                  <a:gd name="T101" fmla="*/ 1 h 46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34"/>
                  <a:gd name="T154" fmla="*/ 0 h 468"/>
                  <a:gd name="T155" fmla="*/ 534 w 534"/>
                  <a:gd name="T156" fmla="*/ 468 h 46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34" h="468">
                    <a:moveTo>
                      <a:pt x="48" y="228"/>
                    </a:moveTo>
                    <a:lnTo>
                      <a:pt x="6" y="264"/>
                    </a:lnTo>
                    <a:lnTo>
                      <a:pt x="18" y="264"/>
                    </a:lnTo>
                    <a:lnTo>
                      <a:pt x="6" y="270"/>
                    </a:lnTo>
                    <a:lnTo>
                      <a:pt x="12" y="282"/>
                    </a:lnTo>
                    <a:lnTo>
                      <a:pt x="30" y="294"/>
                    </a:lnTo>
                    <a:lnTo>
                      <a:pt x="18" y="306"/>
                    </a:lnTo>
                    <a:lnTo>
                      <a:pt x="24" y="324"/>
                    </a:lnTo>
                    <a:lnTo>
                      <a:pt x="36" y="330"/>
                    </a:lnTo>
                    <a:lnTo>
                      <a:pt x="60" y="300"/>
                    </a:lnTo>
                    <a:lnTo>
                      <a:pt x="54" y="348"/>
                    </a:lnTo>
                    <a:lnTo>
                      <a:pt x="42" y="360"/>
                    </a:lnTo>
                    <a:lnTo>
                      <a:pt x="72" y="348"/>
                    </a:lnTo>
                    <a:lnTo>
                      <a:pt x="84" y="378"/>
                    </a:lnTo>
                    <a:lnTo>
                      <a:pt x="96" y="360"/>
                    </a:lnTo>
                    <a:lnTo>
                      <a:pt x="96" y="372"/>
                    </a:lnTo>
                    <a:lnTo>
                      <a:pt x="120" y="360"/>
                    </a:lnTo>
                    <a:lnTo>
                      <a:pt x="96" y="408"/>
                    </a:lnTo>
                    <a:lnTo>
                      <a:pt x="60" y="432"/>
                    </a:lnTo>
                    <a:lnTo>
                      <a:pt x="54" y="450"/>
                    </a:lnTo>
                    <a:lnTo>
                      <a:pt x="30" y="444"/>
                    </a:lnTo>
                    <a:lnTo>
                      <a:pt x="0" y="468"/>
                    </a:lnTo>
                    <a:lnTo>
                      <a:pt x="30" y="450"/>
                    </a:lnTo>
                    <a:lnTo>
                      <a:pt x="60" y="450"/>
                    </a:lnTo>
                    <a:lnTo>
                      <a:pt x="60" y="456"/>
                    </a:lnTo>
                    <a:lnTo>
                      <a:pt x="78" y="444"/>
                    </a:lnTo>
                    <a:lnTo>
                      <a:pt x="72" y="432"/>
                    </a:lnTo>
                    <a:lnTo>
                      <a:pt x="90" y="438"/>
                    </a:lnTo>
                    <a:lnTo>
                      <a:pt x="156" y="390"/>
                    </a:lnTo>
                    <a:lnTo>
                      <a:pt x="168" y="372"/>
                    </a:lnTo>
                    <a:lnTo>
                      <a:pt x="156" y="354"/>
                    </a:lnTo>
                    <a:lnTo>
                      <a:pt x="204" y="306"/>
                    </a:lnTo>
                    <a:lnTo>
                      <a:pt x="216" y="276"/>
                    </a:lnTo>
                    <a:lnTo>
                      <a:pt x="210" y="300"/>
                    </a:lnTo>
                    <a:lnTo>
                      <a:pt x="228" y="294"/>
                    </a:lnTo>
                    <a:lnTo>
                      <a:pt x="216" y="306"/>
                    </a:lnTo>
                    <a:lnTo>
                      <a:pt x="228" y="318"/>
                    </a:lnTo>
                    <a:lnTo>
                      <a:pt x="198" y="318"/>
                    </a:lnTo>
                    <a:lnTo>
                      <a:pt x="192" y="348"/>
                    </a:lnTo>
                    <a:lnTo>
                      <a:pt x="204" y="348"/>
                    </a:lnTo>
                    <a:lnTo>
                      <a:pt x="192" y="366"/>
                    </a:lnTo>
                    <a:lnTo>
                      <a:pt x="210" y="360"/>
                    </a:lnTo>
                    <a:lnTo>
                      <a:pt x="222" y="336"/>
                    </a:lnTo>
                    <a:lnTo>
                      <a:pt x="234" y="342"/>
                    </a:lnTo>
                    <a:lnTo>
                      <a:pt x="246" y="306"/>
                    </a:lnTo>
                    <a:lnTo>
                      <a:pt x="246" y="318"/>
                    </a:lnTo>
                    <a:lnTo>
                      <a:pt x="264" y="306"/>
                    </a:lnTo>
                    <a:lnTo>
                      <a:pt x="258" y="318"/>
                    </a:lnTo>
                    <a:lnTo>
                      <a:pt x="300" y="342"/>
                    </a:lnTo>
                    <a:lnTo>
                      <a:pt x="354" y="342"/>
                    </a:lnTo>
                    <a:lnTo>
                      <a:pt x="360" y="330"/>
                    </a:lnTo>
                    <a:lnTo>
                      <a:pt x="372" y="336"/>
                    </a:lnTo>
                    <a:lnTo>
                      <a:pt x="360" y="348"/>
                    </a:lnTo>
                    <a:lnTo>
                      <a:pt x="378" y="354"/>
                    </a:lnTo>
                    <a:lnTo>
                      <a:pt x="384" y="336"/>
                    </a:lnTo>
                    <a:lnTo>
                      <a:pt x="384" y="360"/>
                    </a:lnTo>
                    <a:lnTo>
                      <a:pt x="408" y="378"/>
                    </a:lnTo>
                    <a:lnTo>
                      <a:pt x="420" y="366"/>
                    </a:lnTo>
                    <a:lnTo>
                      <a:pt x="402" y="354"/>
                    </a:lnTo>
                    <a:lnTo>
                      <a:pt x="432" y="372"/>
                    </a:lnTo>
                    <a:lnTo>
                      <a:pt x="420" y="336"/>
                    </a:lnTo>
                    <a:lnTo>
                      <a:pt x="438" y="366"/>
                    </a:lnTo>
                    <a:lnTo>
                      <a:pt x="462" y="396"/>
                    </a:lnTo>
                    <a:lnTo>
                      <a:pt x="498" y="414"/>
                    </a:lnTo>
                    <a:lnTo>
                      <a:pt x="498" y="438"/>
                    </a:lnTo>
                    <a:lnTo>
                      <a:pt x="510" y="414"/>
                    </a:lnTo>
                    <a:lnTo>
                      <a:pt x="522" y="450"/>
                    </a:lnTo>
                    <a:lnTo>
                      <a:pt x="534" y="444"/>
                    </a:lnTo>
                    <a:lnTo>
                      <a:pt x="528" y="414"/>
                    </a:lnTo>
                    <a:lnTo>
                      <a:pt x="492" y="408"/>
                    </a:lnTo>
                    <a:lnTo>
                      <a:pt x="420" y="330"/>
                    </a:lnTo>
                    <a:lnTo>
                      <a:pt x="396" y="360"/>
                    </a:lnTo>
                    <a:lnTo>
                      <a:pt x="390" y="336"/>
                    </a:lnTo>
                    <a:lnTo>
                      <a:pt x="378" y="336"/>
                    </a:lnTo>
                    <a:lnTo>
                      <a:pt x="366" y="324"/>
                    </a:lnTo>
                    <a:lnTo>
                      <a:pt x="342" y="324"/>
                    </a:lnTo>
                    <a:lnTo>
                      <a:pt x="306" y="48"/>
                    </a:lnTo>
                    <a:lnTo>
                      <a:pt x="204" y="30"/>
                    </a:lnTo>
                    <a:lnTo>
                      <a:pt x="174" y="6"/>
                    </a:lnTo>
                    <a:lnTo>
                      <a:pt x="174" y="18"/>
                    </a:lnTo>
                    <a:lnTo>
                      <a:pt x="162" y="0"/>
                    </a:lnTo>
                    <a:lnTo>
                      <a:pt x="48" y="66"/>
                    </a:lnTo>
                    <a:lnTo>
                      <a:pt x="72" y="114"/>
                    </a:lnTo>
                    <a:lnTo>
                      <a:pt x="96" y="120"/>
                    </a:lnTo>
                    <a:lnTo>
                      <a:pt x="114" y="138"/>
                    </a:lnTo>
                    <a:lnTo>
                      <a:pt x="90" y="126"/>
                    </a:lnTo>
                    <a:lnTo>
                      <a:pt x="96" y="144"/>
                    </a:lnTo>
                    <a:lnTo>
                      <a:pt x="84" y="150"/>
                    </a:lnTo>
                    <a:lnTo>
                      <a:pt x="66" y="144"/>
                    </a:lnTo>
                    <a:lnTo>
                      <a:pt x="72" y="126"/>
                    </a:lnTo>
                    <a:lnTo>
                      <a:pt x="60" y="126"/>
                    </a:lnTo>
                    <a:lnTo>
                      <a:pt x="12" y="138"/>
                    </a:lnTo>
                    <a:lnTo>
                      <a:pt x="36" y="156"/>
                    </a:lnTo>
                    <a:lnTo>
                      <a:pt x="24" y="156"/>
                    </a:lnTo>
                    <a:lnTo>
                      <a:pt x="30" y="174"/>
                    </a:lnTo>
                    <a:lnTo>
                      <a:pt x="66" y="186"/>
                    </a:lnTo>
                    <a:lnTo>
                      <a:pt x="66" y="198"/>
                    </a:lnTo>
                    <a:lnTo>
                      <a:pt x="90" y="186"/>
                    </a:lnTo>
                    <a:lnTo>
                      <a:pt x="84" y="192"/>
                    </a:lnTo>
                    <a:lnTo>
                      <a:pt x="84" y="222"/>
                    </a:lnTo>
                    <a:lnTo>
                      <a:pt x="48" y="228"/>
                    </a:lnTo>
                    <a:lnTo>
                      <a:pt x="48" y="2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764" name="Freeform 139"/>
              <p:cNvSpPr>
                <a:spLocks noChangeAspect="1"/>
              </p:cNvSpPr>
              <p:nvPr/>
            </p:nvSpPr>
            <p:spPr bwMode="auto">
              <a:xfrm>
                <a:off x="3593" y="1546"/>
                <a:ext cx="266" cy="273"/>
              </a:xfrm>
              <a:custGeom>
                <a:avLst/>
                <a:gdLst>
                  <a:gd name="T0" fmla="*/ 6 w 348"/>
                  <a:gd name="T1" fmla="*/ 1 h 402"/>
                  <a:gd name="T2" fmla="*/ 4 w 348"/>
                  <a:gd name="T3" fmla="*/ 1 h 402"/>
                  <a:gd name="T4" fmla="*/ 0 w 348"/>
                  <a:gd name="T5" fmla="*/ 1 h 402"/>
                  <a:gd name="T6" fmla="*/ 2 w 348"/>
                  <a:gd name="T7" fmla="*/ 1 h 402"/>
                  <a:gd name="T8" fmla="*/ 2 w 348"/>
                  <a:gd name="T9" fmla="*/ 1 h 402"/>
                  <a:gd name="T10" fmla="*/ 2 w 348"/>
                  <a:gd name="T11" fmla="*/ 1 h 402"/>
                  <a:gd name="T12" fmla="*/ 2 w 348"/>
                  <a:gd name="T13" fmla="*/ 1 h 402"/>
                  <a:gd name="T14" fmla="*/ 2 w 348"/>
                  <a:gd name="T15" fmla="*/ 1 h 402"/>
                  <a:gd name="T16" fmla="*/ 2 w 348"/>
                  <a:gd name="T17" fmla="*/ 1 h 402"/>
                  <a:gd name="T18" fmla="*/ 2 w 348"/>
                  <a:gd name="T19" fmla="*/ 1 h 402"/>
                  <a:gd name="T20" fmla="*/ 2 w 348"/>
                  <a:gd name="T21" fmla="*/ 1 h 402"/>
                  <a:gd name="T22" fmla="*/ 2 w 348"/>
                  <a:gd name="T23" fmla="*/ 1 h 402"/>
                  <a:gd name="T24" fmla="*/ 2 w 348"/>
                  <a:gd name="T25" fmla="*/ 1 h 402"/>
                  <a:gd name="T26" fmla="*/ 2 w 348"/>
                  <a:gd name="T27" fmla="*/ 1 h 402"/>
                  <a:gd name="T28" fmla="*/ 2 w 348"/>
                  <a:gd name="T29" fmla="*/ 1 h 402"/>
                  <a:gd name="T30" fmla="*/ 2 w 348"/>
                  <a:gd name="T31" fmla="*/ 0 h 402"/>
                  <a:gd name="T32" fmla="*/ 8 w 348"/>
                  <a:gd name="T33" fmla="*/ 1 h 402"/>
                  <a:gd name="T34" fmla="*/ 7 w 348"/>
                  <a:gd name="T35" fmla="*/ 1 h 402"/>
                  <a:gd name="T36" fmla="*/ 6 w 348"/>
                  <a:gd name="T37" fmla="*/ 1 h 4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8"/>
                  <a:gd name="T58" fmla="*/ 0 h 402"/>
                  <a:gd name="T59" fmla="*/ 348 w 348"/>
                  <a:gd name="T60" fmla="*/ 402 h 4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8" h="402">
                    <a:moveTo>
                      <a:pt x="294" y="402"/>
                    </a:moveTo>
                    <a:lnTo>
                      <a:pt x="186" y="384"/>
                    </a:lnTo>
                    <a:lnTo>
                      <a:pt x="0" y="276"/>
                    </a:lnTo>
                    <a:lnTo>
                      <a:pt x="6" y="264"/>
                    </a:lnTo>
                    <a:lnTo>
                      <a:pt x="12" y="264"/>
                    </a:lnTo>
                    <a:lnTo>
                      <a:pt x="24" y="258"/>
                    </a:lnTo>
                    <a:lnTo>
                      <a:pt x="18" y="228"/>
                    </a:lnTo>
                    <a:lnTo>
                      <a:pt x="30" y="210"/>
                    </a:lnTo>
                    <a:lnTo>
                      <a:pt x="36" y="186"/>
                    </a:lnTo>
                    <a:lnTo>
                      <a:pt x="60" y="174"/>
                    </a:lnTo>
                    <a:lnTo>
                      <a:pt x="42" y="120"/>
                    </a:lnTo>
                    <a:lnTo>
                      <a:pt x="42" y="114"/>
                    </a:lnTo>
                    <a:lnTo>
                      <a:pt x="48" y="54"/>
                    </a:lnTo>
                    <a:lnTo>
                      <a:pt x="60" y="48"/>
                    </a:lnTo>
                    <a:lnTo>
                      <a:pt x="78" y="60"/>
                    </a:lnTo>
                    <a:lnTo>
                      <a:pt x="96" y="0"/>
                    </a:lnTo>
                    <a:lnTo>
                      <a:pt x="348" y="42"/>
                    </a:lnTo>
                    <a:lnTo>
                      <a:pt x="306" y="330"/>
                    </a:lnTo>
                    <a:lnTo>
                      <a:pt x="294" y="402"/>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765" name="Freeform 140"/>
              <p:cNvSpPr>
                <a:spLocks noChangeAspect="1"/>
              </p:cNvSpPr>
              <p:nvPr/>
            </p:nvSpPr>
            <p:spPr bwMode="auto">
              <a:xfrm>
                <a:off x="3593" y="1546"/>
                <a:ext cx="266" cy="277"/>
              </a:xfrm>
              <a:custGeom>
                <a:avLst/>
                <a:gdLst>
                  <a:gd name="T0" fmla="*/ 6 w 348"/>
                  <a:gd name="T1" fmla="*/ 1 h 408"/>
                  <a:gd name="T2" fmla="*/ 4 w 348"/>
                  <a:gd name="T3" fmla="*/ 1 h 408"/>
                  <a:gd name="T4" fmla="*/ 0 w 348"/>
                  <a:gd name="T5" fmla="*/ 1 h 408"/>
                  <a:gd name="T6" fmla="*/ 2 w 348"/>
                  <a:gd name="T7" fmla="*/ 1 h 408"/>
                  <a:gd name="T8" fmla="*/ 2 w 348"/>
                  <a:gd name="T9" fmla="*/ 1 h 408"/>
                  <a:gd name="T10" fmla="*/ 2 w 348"/>
                  <a:gd name="T11" fmla="*/ 1 h 408"/>
                  <a:gd name="T12" fmla="*/ 2 w 348"/>
                  <a:gd name="T13" fmla="*/ 1 h 408"/>
                  <a:gd name="T14" fmla="*/ 2 w 348"/>
                  <a:gd name="T15" fmla="*/ 1 h 408"/>
                  <a:gd name="T16" fmla="*/ 2 w 348"/>
                  <a:gd name="T17" fmla="*/ 1 h 408"/>
                  <a:gd name="T18" fmla="*/ 2 w 348"/>
                  <a:gd name="T19" fmla="*/ 1 h 408"/>
                  <a:gd name="T20" fmla="*/ 2 w 348"/>
                  <a:gd name="T21" fmla="*/ 1 h 408"/>
                  <a:gd name="T22" fmla="*/ 2 w 348"/>
                  <a:gd name="T23" fmla="*/ 1 h 408"/>
                  <a:gd name="T24" fmla="*/ 2 w 348"/>
                  <a:gd name="T25" fmla="*/ 1 h 408"/>
                  <a:gd name="T26" fmla="*/ 2 w 348"/>
                  <a:gd name="T27" fmla="*/ 1 h 408"/>
                  <a:gd name="T28" fmla="*/ 2 w 348"/>
                  <a:gd name="T29" fmla="*/ 1 h 408"/>
                  <a:gd name="T30" fmla="*/ 2 w 348"/>
                  <a:gd name="T31" fmla="*/ 0 h 408"/>
                  <a:gd name="T32" fmla="*/ 8 w 348"/>
                  <a:gd name="T33" fmla="*/ 1 h 408"/>
                  <a:gd name="T34" fmla="*/ 7 w 348"/>
                  <a:gd name="T35" fmla="*/ 1 h 408"/>
                  <a:gd name="T36" fmla="*/ 6 w 348"/>
                  <a:gd name="T37" fmla="*/ 1 h 408"/>
                  <a:gd name="T38" fmla="*/ 6 w 348"/>
                  <a:gd name="T39" fmla="*/ 1 h 4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8"/>
                  <a:gd name="T61" fmla="*/ 0 h 408"/>
                  <a:gd name="T62" fmla="*/ 348 w 348"/>
                  <a:gd name="T63" fmla="*/ 408 h 4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8" h="408">
                    <a:moveTo>
                      <a:pt x="294" y="402"/>
                    </a:moveTo>
                    <a:lnTo>
                      <a:pt x="186" y="384"/>
                    </a:lnTo>
                    <a:lnTo>
                      <a:pt x="0" y="276"/>
                    </a:lnTo>
                    <a:lnTo>
                      <a:pt x="6" y="264"/>
                    </a:lnTo>
                    <a:lnTo>
                      <a:pt x="12" y="264"/>
                    </a:lnTo>
                    <a:lnTo>
                      <a:pt x="24" y="258"/>
                    </a:lnTo>
                    <a:lnTo>
                      <a:pt x="18" y="228"/>
                    </a:lnTo>
                    <a:lnTo>
                      <a:pt x="30" y="210"/>
                    </a:lnTo>
                    <a:lnTo>
                      <a:pt x="36" y="186"/>
                    </a:lnTo>
                    <a:lnTo>
                      <a:pt x="60" y="174"/>
                    </a:lnTo>
                    <a:lnTo>
                      <a:pt x="42" y="120"/>
                    </a:lnTo>
                    <a:lnTo>
                      <a:pt x="42" y="114"/>
                    </a:lnTo>
                    <a:lnTo>
                      <a:pt x="48" y="54"/>
                    </a:lnTo>
                    <a:lnTo>
                      <a:pt x="60" y="48"/>
                    </a:lnTo>
                    <a:lnTo>
                      <a:pt x="78" y="60"/>
                    </a:lnTo>
                    <a:lnTo>
                      <a:pt x="96" y="0"/>
                    </a:lnTo>
                    <a:lnTo>
                      <a:pt x="348" y="42"/>
                    </a:lnTo>
                    <a:lnTo>
                      <a:pt x="306" y="330"/>
                    </a:lnTo>
                    <a:lnTo>
                      <a:pt x="294" y="402"/>
                    </a:lnTo>
                    <a:lnTo>
                      <a:pt x="294" y="40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766" name="Freeform 141"/>
              <p:cNvSpPr>
                <a:spLocks noChangeAspect="1"/>
              </p:cNvSpPr>
              <p:nvPr/>
            </p:nvSpPr>
            <p:spPr bwMode="auto">
              <a:xfrm>
                <a:off x="4417" y="1624"/>
                <a:ext cx="197" cy="154"/>
              </a:xfrm>
              <a:custGeom>
                <a:avLst/>
                <a:gdLst>
                  <a:gd name="T0" fmla="*/ 4 w 258"/>
                  <a:gd name="T1" fmla="*/ 1 h 228"/>
                  <a:gd name="T2" fmla="*/ 2 w 258"/>
                  <a:gd name="T3" fmla="*/ 1 h 228"/>
                  <a:gd name="T4" fmla="*/ 2 w 258"/>
                  <a:gd name="T5" fmla="*/ 1 h 228"/>
                  <a:gd name="T6" fmla="*/ 2 w 258"/>
                  <a:gd name="T7" fmla="*/ 1 h 228"/>
                  <a:gd name="T8" fmla="*/ 2 w 258"/>
                  <a:gd name="T9" fmla="*/ 1 h 228"/>
                  <a:gd name="T10" fmla="*/ 0 w 258"/>
                  <a:gd name="T11" fmla="*/ 1 h 228"/>
                  <a:gd name="T12" fmla="*/ 5 w 258"/>
                  <a:gd name="T13" fmla="*/ 0 h 228"/>
                  <a:gd name="T14" fmla="*/ 5 w 258"/>
                  <a:gd name="T15" fmla="*/ 1 h 228"/>
                  <a:gd name="T16" fmla="*/ 5 w 258"/>
                  <a:gd name="T17" fmla="*/ 1 h 228"/>
                  <a:gd name="T18" fmla="*/ 6 w 258"/>
                  <a:gd name="T19" fmla="*/ 1 h 228"/>
                  <a:gd name="T20" fmla="*/ 5 w 258"/>
                  <a:gd name="T21" fmla="*/ 1 h 228"/>
                  <a:gd name="T22" fmla="*/ 5 w 258"/>
                  <a:gd name="T23" fmla="*/ 1 h 228"/>
                  <a:gd name="T24" fmla="*/ 5 w 258"/>
                  <a:gd name="T25" fmla="*/ 1 h 228"/>
                  <a:gd name="T26" fmla="*/ 5 w 258"/>
                  <a:gd name="T27" fmla="*/ 1 h 228"/>
                  <a:gd name="T28" fmla="*/ 5 w 258"/>
                  <a:gd name="T29" fmla="*/ 1 h 228"/>
                  <a:gd name="T30" fmla="*/ 5 w 258"/>
                  <a:gd name="T31" fmla="*/ 1 h 228"/>
                  <a:gd name="T32" fmla="*/ 5 w 258"/>
                  <a:gd name="T33" fmla="*/ 1 h 228"/>
                  <a:gd name="T34" fmla="*/ 4 w 258"/>
                  <a:gd name="T35" fmla="*/ 1 h 228"/>
                  <a:gd name="T36" fmla="*/ 5 w 258"/>
                  <a:gd name="T37" fmla="*/ 1 h 228"/>
                  <a:gd name="T38" fmla="*/ 4 w 258"/>
                  <a:gd name="T39" fmla="*/ 1 h 228"/>
                  <a:gd name="T40" fmla="*/ 4 w 258"/>
                  <a:gd name="T41" fmla="*/ 1 h 228"/>
                  <a:gd name="T42" fmla="*/ 5 w 258"/>
                  <a:gd name="T43" fmla="*/ 1 h 228"/>
                  <a:gd name="T44" fmla="*/ 4 w 258"/>
                  <a:gd name="T45" fmla="*/ 1 h 228"/>
                  <a:gd name="T46" fmla="*/ 5 w 258"/>
                  <a:gd name="T47" fmla="*/ 1 h 228"/>
                  <a:gd name="T48" fmla="*/ 4 w 258"/>
                  <a:gd name="T49" fmla="*/ 1 h 228"/>
                  <a:gd name="T50" fmla="*/ 4 w 258"/>
                  <a:gd name="T51" fmla="*/ 1 h 2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58"/>
                  <a:gd name="T79" fmla="*/ 0 h 228"/>
                  <a:gd name="T80" fmla="*/ 258 w 258"/>
                  <a:gd name="T81" fmla="*/ 228 h 2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58" h="228">
                    <a:moveTo>
                      <a:pt x="186" y="228"/>
                    </a:moveTo>
                    <a:lnTo>
                      <a:pt x="30" y="228"/>
                    </a:lnTo>
                    <a:lnTo>
                      <a:pt x="30" y="192"/>
                    </a:lnTo>
                    <a:lnTo>
                      <a:pt x="6" y="186"/>
                    </a:lnTo>
                    <a:lnTo>
                      <a:pt x="12" y="78"/>
                    </a:lnTo>
                    <a:lnTo>
                      <a:pt x="0" y="6"/>
                    </a:lnTo>
                    <a:lnTo>
                      <a:pt x="228" y="0"/>
                    </a:lnTo>
                    <a:lnTo>
                      <a:pt x="234" y="12"/>
                    </a:lnTo>
                    <a:lnTo>
                      <a:pt x="216" y="30"/>
                    </a:lnTo>
                    <a:lnTo>
                      <a:pt x="258" y="30"/>
                    </a:lnTo>
                    <a:lnTo>
                      <a:pt x="240" y="48"/>
                    </a:lnTo>
                    <a:lnTo>
                      <a:pt x="246" y="60"/>
                    </a:lnTo>
                    <a:lnTo>
                      <a:pt x="228" y="66"/>
                    </a:lnTo>
                    <a:lnTo>
                      <a:pt x="240" y="84"/>
                    </a:lnTo>
                    <a:lnTo>
                      <a:pt x="228" y="96"/>
                    </a:lnTo>
                    <a:lnTo>
                      <a:pt x="216" y="108"/>
                    </a:lnTo>
                    <a:lnTo>
                      <a:pt x="216" y="132"/>
                    </a:lnTo>
                    <a:lnTo>
                      <a:pt x="186" y="162"/>
                    </a:lnTo>
                    <a:lnTo>
                      <a:pt x="192" y="180"/>
                    </a:lnTo>
                    <a:lnTo>
                      <a:pt x="180" y="180"/>
                    </a:lnTo>
                    <a:lnTo>
                      <a:pt x="180" y="198"/>
                    </a:lnTo>
                    <a:lnTo>
                      <a:pt x="192" y="198"/>
                    </a:lnTo>
                    <a:lnTo>
                      <a:pt x="186" y="204"/>
                    </a:lnTo>
                    <a:lnTo>
                      <a:pt x="192" y="210"/>
                    </a:lnTo>
                    <a:lnTo>
                      <a:pt x="186" y="222"/>
                    </a:lnTo>
                    <a:lnTo>
                      <a:pt x="186" y="228"/>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767" name="Freeform 142"/>
              <p:cNvSpPr>
                <a:spLocks noChangeAspect="1"/>
              </p:cNvSpPr>
              <p:nvPr/>
            </p:nvSpPr>
            <p:spPr bwMode="auto">
              <a:xfrm>
                <a:off x="4417" y="1624"/>
                <a:ext cx="197" cy="158"/>
              </a:xfrm>
              <a:custGeom>
                <a:avLst/>
                <a:gdLst>
                  <a:gd name="T0" fmla="*/ 4 w 258"/>
                  <a:gd name="T1" fmla="*/ 1 h 234"/>
                  <a:gd name="T2" fmla="*/ 2 w 258"/>
                  <a:gd name="T3" fmla="*/ 1 h 234"/>
                  <a:gd name="T4" fmla="*/ 2 w 258"/>
                  <a:gd name="T5" fmla="*/ 1 h 234"/>
                  <a:gd name="T6" fmla="*/ 2 w 258"/>
                  <a:gd name="T7" fmla="*/ 1 h 234"/>
                  <a:gd name="T8" fmla="*/ 2 w 258"/>
                  <a:gd name="T9" fmla="*/ 1 h 234"/>
                  <a:gd name="T10" fmla="*/ 0 w 258"/>
                  <a:gd name="T11" fmla="*/ 1 h 234"/>
                  <a:gd name="T12" fmla="*/ 5 w 258"/>
                  <a:gd name="T13" fmla="*/ 0 h 234"/>
                  <a:gd name="T14" fmla="*/ 5 w 258"/>
                  <a:gd name="T15" fmla="*/ 1 h 234"/>
                  <a:gd name="T16" fmla="*/ 5 w 258"/>
                  <a:gd name="T17" fmla="*/ 1 h 234"/>
                  <a:gd name="T18" fmla="*/ 6 w 258"/>
                  <a:gd name="T19" fmla="*/ 1 h 234"/>
                  <a:gd name="T20" fmla="*/ 5 w 258"/>
                  <a:gd name="T21" fmla="*/ 1 h 234"/>
                  <a:gd name="T22" fmla="*/ 5 w 258"/>
                  <a:gd name="T23" fmla="*/ 1 h 234"/>
                  <a:gd name="T24" fmla="*/ 5 w 258"/>
                  <a:gd name="T25" fmla="*/ 1 h 234"/>
                  <a:gd name="T26" fmla="*/ 5 w 258"/>
                  <a:gd name="T27" fmla="*/ 1 h 234"/>
                  <a:gd name="T28" fmla="*/ 5 w 258"/>
                  <a:gd name="T29" fmla="*/ 1 h 234"/>
                  <a:gd name="T30" fmla="*/ 5 w 258"/>
                  <a:gd name="T31" fmla="*/ 1 h 234"/>
                  <a:gd name="T32" fmla="*/ 5 w 258"/>
                  <a:gd name="T33" fmla="*/ 1 h 234"/>
                  <a:gd name="T34" fmla="*/ 4 w 258"/>
                  <a:gd name="T35" fmla="*/ 1 h 234"/>
                  <a:gd name="T36" fmla="*/ 5 w 258"/>
                  <a:gd name="T37" fmla="*/ 1 h 234"/>
                  <a:gd name="T38" fmla="*/ 4 w 258"/>
                  <a:gd name="T39" fmla="*/ 1 h 234"/>
                  <a:gd name="T40" fmla="*/ 4 w 258"/>
                  <a:gd name="T41" fmla="*/ 1 h 234"/>
                  <a:gd name="T42" fmla="*/ 5 w 258"/>
                  <a:gd name="T43" fmla="*/ 1 h 234"/>
                  <a:gd name="T44" fmla="*/ 4 w 258"/>
                  <a:gd name="T45" fmla="*/ 1 h 234"/>
                  <a:gd name="T46" fmla="*/ 5 w 258"/>
                  <a:gd name="T47" fmla="*/ 1 h 234"/>
                  <a:gd name="T48" fmla="*/ 4 w 258"/>
                  <a:gd name="T49" fmla="*/ 1 h 234"/>
                  <a:gd name="T50" fmla="*/ 4 w 258"/>
                  <a:gd name="T51" fmla="*/ 1 h 234"/>
                  <a:gd name="T52" fmla="*/ 4 w 258"/>
                  <a:gd name="T53" fmla="*/ 1 h 2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58"/>
                  <a:gd name="T82" fmla="*/ 0 h 234"/>
                  <a:gd name="T83" fmla="*/ 258 w 258"/>
                  <a:gd name="T84" fmla="*/ 234 h 23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58" h="234">
                    <a:moveTo>
                      <a:pt x="186" y="228"/>
                    </a:moveTo>
                    <a:lnTo>
                      <a:pt x="30" y="228"/>
                    </a:lnTo>
                    <a:lnTo>
                      <a:pt x="30" y="192"/>
                    </a:lnTo>
                    <a:lnTo>
                      <a:pt x="6" y="186"/>
                    </a:lnTo>
                    <a:lnTo>
                      <a:pt x="12" y="78"/>
                    </a:lnTo>
                    <a:lnTo>
                      <a:pt x="0" y="6"/>
                    </a:lnTo>
                    <a:lnTo>
                      <a:pt x="228" y="0"/>
                    </a:lnTo>
                    <a:lnTo>
                      <a:pt x="234" y="12"/>
                    </a:lnTo>
                    <a:lnTo>
                      <a:pt x="216" y="30"/>
                    </a:lnTo>
                    <a:lnTo>
                      <a:pt x="258" y="30"/>
                    </a:lnTo>
                    <a:lnTo>
                      <a:pt x="240" y="48"/>
                    </a:lnTo>
                    <a:lnTo>
                      <a:pt x="246" y="60"/>
                    </a:lnTo>
                    <a:lnTo>
                      <a:pt x="228" y="66"/>
                    </a:lnTo>
                    <a:lnTo>
                      <a:pt x="240" y="84"/>
                    </a:lnTo>
                    <a:lnTo>
                      <a:pt x="228" y="96"/>
                    </a:lnTo>
                    <a:lnTo>
                      <a:pt x="216" y="108"/>
                    </a:lnTo>
                    <a:lnTo>
                      <a:pt x="216" y="132"/>
                    </a:lnTo>
                    <a:lnTo>
                      <a:pt x="186" y="162"/>
                    </a:lnTo>
                    <a:lnTo>
                      <a:pt x="192" y="180"/>
                    </a:lnTo>
                    <a:lnTo>
                      <a:pt x="180" y="180"/>
                    </a:lnTo>
                    <a:lnTo>
                      <a:pt x="180" y="198"/>
                    </a:lnTo>
                    <a:lnTo>
                      <a:pt x="192" y="198"/>
                    </a:lnTo>
                    <a:lnTo>
                      <a:pt x="186" y="204"/>
                    </a:lnTo>
                    <a:lnTo>
                      <a:pt x="192" y="210"/>
                    </a:lnTo>
                    <a:lnTo>
                      <a:pt x="186" y="222"/>
                    </a:lnTo>
                    <a:lnTo>
                      <a:pt x="186" y="228"/>
                    </a:lnTo>
                    <a:lnTo>
                      <a:pt x="186" y="2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768" name="Freeform 143"/>
              <p:cNvSpPr>
                <a:spLocks noChangeAspect="1"/>
              </p:cNvSpPr>
              <p:nvPr/>
            </p:nvSpPr>
            <p:spPr bwMode="auto">
              <a:xfrm>
                <a:off x="3328" y="1253"/>
                <a:ext cx="311" cy="472"/>
              </a:xfrm>
              <a:custGeom>
                <a:avLst/>
                <a:gdLst>
                  <a:gd name="T0" fmla="*/ 8 w 408"/>
                  <a:gd name="T1" fmla="*/ 3 h 696"/>
                  <a:gd name="T2" fmla="*/ 5 w 408"/>
                  <a:gd name="T3" fmla="*/ 3 h 696"/>
                  <a:gd name="T4" fmla="*/ 5 w 408"/>
                  <a:gd name="T5" fmla="*/ 3 h 696"/>
                  <a:gd name="T6" fmla="*/ 5 w 408"/>
                  <a:gd name="T7" fmla="*/ 2 h 696"/>
                  <a:gd name="T8" fmla="*/ 4 w 408"/>
                  <a:gd name="T9" fmla="*/ 2 h 696"/>
                  <a:gd name="T10" fmla="*/ 4 w 408"/>
                  <a:gd name="T11" fmla="*/ 2 h 696"/>
                  <a:gd name="T12" fmla="*/ 4 w 408"/>
                  <a:gd name="T13" fmla="*/ 2 h 696"/>
                  <a:gd name="T14" fmla="*/ 3 w 408"/>
                  <a:gd name="T15" fmla="*/ 2 h 696"/>
                  <a:gd name="T16" fmla="*/ 2 w 408"/>
                  <a:gd name="T17" fmla="*/ 2 h 696"/>
                  <a:gd name="T18" fmla="*/ 2 w 408"/>
                  <a:gd name="T19" fmla="*/ 2 h 696"/>
                  <a:gd name="T20" fmla="*/ 2 w 408"/>
                  <a:gd name="T21" fmla="*/ 2 h 696"/>
                  <a:gd name="T22" fmla="*/ 2 w 408"/>
                  <a:gd name="T23" fmla="*/ 2 h 696"/>
                  <a:gd name="T24" fmla="*/ 2 w 408"/>
                  <a:gd name="T25" fmla="*/ 2 h 696"/>
                  <a:gd name="T26" fmla="*/ 2 w 408"/>
                  <a:gd name="T27" fmla="*/ 1 h 696"/>
                  <a:gd name="T28" fmla="*/ 2 w 408"/>
                  <a:gd name="T29" fmla="*/ 1 h 696"/>
                  <a:gd name="T30" fmla="*/ 2 w 408"/>
                  <a:gd name="T31" fmla="*/ 1 h 696"/>
                  <a:gd name="T32" fmla="*/ 2 w 408"/>
                  <a:gd name="T33" fmla="*/ 1 h 696"/>
                  <a:gd name="T34" fmla="*/ 2 w 408"/>
                  <a:gd name="T35" fmla="*/ 1 h 696"/>
                  <a:gd name="T36" fmla="*/ 2 w 408"/>
                  <a:gd name="T37" fmla="*/ 1 h 696"/>
                  <a:gd name="T38" fmla="*/ 2 w 408"/>
                  <a:gd name="T39" fmla="*/ 1 h 696"/>
                  <a:gd name="T40" fmla="*/ 2 w 408"/>
                  <a:gd name="T41" fmla="*/ 1 h 696"/>
                  <a:gd name="T42" fmla="*/ 2 w 408"/>
                  <a:gd name="T43" fmla="*/ 1 h 696"/>
                  <a:gd name="T44" fmla="*/ 2 w 408"/>
                  <a:gd name="T45" fmla="*/ 1 h 696"/>
                  <a:gd name="T46" fmla="*/ 2 w 408"/>
                  <a:gd name="T47" fmla="*/ 1 h 696"/>
                  <a:gd name="T48" fmla="*/ 2 w 408"/>
                  <a:gd name="T49" fmla="*/ 1 h 696"/>
                  <a:gd name="T50" fmla="*/ 2 w 408"/>
                  <a:gd name="T51" fmla="*/ 1 h 696"/>
                  <a:gd name="T52" fmla="*/ 2 w 408"/>
                  <a:gd name="T53" fmla="*/ 1 h 696"/>
                  <a:gd name="T54" fmla="*/ 2 w 408"/>
                  <a:gd name="T55" fmla="*/ 1 h 696"/>
                  <a:gd name="T56" fmla="*/ 0 w 408"/>
                  <a:gd name="T57" fmla="*/ 1 h 696"/>
                  <a:gd name="T58" fmla="*/ 2 w 408"/>
                  <a:gd name="T59" fmla="*/ 1 h 696"/>
                  <a:gd name="T60" fmla="*/ 2 w 408"/>
                  <a:gd name="T61" fmla="*/ 0 h 696"/>
                  <a:gd name="T62" fmla="*/ 5 w 408"/>
                  <a:gd name="T63" fmla="*/ 1 h 696"/>
                  <a:gd name="T64" fmla="*/ 4 w 408"/>
                  <a:gd name="T65" fmla="*/ 1 h 696"/>
                  <a:gd name="T66" fmla="*/ 8 w 408"/>
                  <a:gd name="T67" fmla="*/ 2 h 696"/>
                  <a:gd name="T68" fmla="*/ 9 w 408"/>
                  <a:gd name="T69" fmla="*/ 2 h 696"/>
                  <a:gd name="T70" fmla="*/ 8 w 408"/>
                  <a:gd name="T71" fmla="*/ 3 h 696"/>
                  <a:gd name="T72" fmla="*/ 8 w 408"/>
                  <a:gd name="T73" fmla="*/ 3 h 696"/>
                  <a:gd name="T74" fmla="*/ 8 w 408"/>
                  <a:gd name="T75" fmla="*/ 3 h 696"/>
                  <a:gd name="T76" fmla="*/ 8 w 408"/>
                  <a:gd name="T77" fmla="*/ 3 h 696"/>
                  <a:gd name="T78" fmla="*/ 8 w 408"/>
                  <a:gd name="T79" fmla="*/ 3 h 696"/>
                  <a:gd name="T80" fmla="*/ 8 w 408"/>
                  <a:gd name="T81" fmla="*/ 3 h 69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8"/>
                  <a:gd name="T124" fmla="*/ 0 h 696"/>
                  <a:gd name="T125" fmla="*/ 408 w 408"/>
                  <a:gd name="T126" fmla="*/ 696 h 69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8" h="696">
                    <a:moveTo>
                      <a:pt x="354" y="696"/>
                    </a:moveTo>
                    <a:lnTo>
                      <a:pt x="228" y="678"/>
                    </a:lnTo>
                    <a:lnTo>
                      <a:pt x="222" y="630"/>
                    </a:lnTo>
                    <a:lnTo>
                      <a:pt x="198" y="588"/>
                    </a:lnTo>
                    <a:lnTo>
                      <a:pt x="180" y="588"/>
                    </a:lnTo>
                    <a:lnTo>
                      <a:pt x="180" y="570"/>
                    </a:lnTo>
                    <a:lnTo>
                      <a:pt x="150" y="558"/>
                    </a:lnTo>
                    <a:lnTo>
                      <a:pt x="132" y="528"/>
                    </a:lnTo>
                    <a:lnTo>
                      <a:pt x="90" y="516"/>
                    </a:lnTo>
                    <a:lnTo>
                      <a:pt x="78" y="510"/>
                    </a:lnTo>
                    <a:lnTo>
                      <a:pt x="90" y="468"/>
                    </a:lnTo>
                    <a:lnTo>
                      <a:pt x="78" y="462"/>
                    </a:lnTo>
                    <a:lnTo>
                      <a:pt x="84" y="450"/>
                    </a:lnTo>
                    <a:lnTo>
                      <a:pt x="48" y="384"/>
                    </a:lnTo>
                    <a:lnTo>
                      <a:pt x="48" y="366"/>
                    </a:lnTo>
                    <a:lnTo>
                      <a:pt x="60" y="348"/>
                    </a:lnTo>
                    <a:lnTo>
                      <a:pt x="36" y="318"/>
                    </a:lnTo>
                    <a:lnTo>
                      <a:pt x="42" y="282"/>
                    </a:lnTo>
                    <a:lnTo>
                      <a:pt x="60" y="312"/>
                    </a:lnTo>
                    <a:lnTo>
                      <a:pt x="48" y="276"/>
                    </a:lnTo>
                    <a:lnTo>
                      <a:pt x="66" y="270"/>
                    </a:lnTo>
                    <a:lnTo>
                      <a:pt x="48" y="258"/>
                    </a:lnTo>
                    <a:lnTo>
                      <a:pt x="42" y="282"/>
                    </a:lnTo>
                    <a:lnTo>
                      <a:pt x="30" y="258"/>
                    </a:lnTo>
                    <a:lnTo>
                      <a:pt x="24" y="264"/>
                    </a:lnTo>
                    <a:lnTo>
                      <a:pt x="30" y="252"/>
                    </a:lnTo>
                    <a:lnTo>
                      <a:pt x="6" y="192"/>
                    </a:lnTo>
                    <a:lnTo>
                      <a:pt x="18" y="138"/>
                    </a:lnTo>
                    <a:lnTo>
                      <a:pt x="0" y="90"/>
                    </a:lnTo>
                    <a:lnTo>
                      <a:pt x="24" y="60"/>
                    </a:lnTo>
                    <a:lnTo>
                      <a:pt x="42" y="0"/>
                    </a:lnTo>
                    <a:lnTo>
                      <a:pt x="228" y="54"/>
                    </a:lnTo>
                    <a:lnTo>
                      <a:pt x="180" y="240"/>
                    </a:lnTo>
                    <a:lnTo>
                      <a:pt x="390" y="552"/>
                    </a:lnTo>
                    <a:lnTo>
                      <a:pt x="408" y="606"/>
                    </a:lnTo>
                    <a:lnTo>
                      <a:pt x="384" y="618"/>
                    </a:lnTo>
                    <a:lnTo>
                      <a:pt x="378" y="642"/>
                    </a:lnTo>
                    <a:lnTo>
                      <a:pt x="366" y="660"/>
                    </a:lnTo>
                    <a:lnTo>
                      <a:pt x="372" y="690"/>
                    </a:lnTo>
                    <a:lnTo>
                      <a:pt x="360" y="696"/>
                    </a:lnTo>
                    <a:lnTo>
                      <a:pt x="354" y="696"/>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769" name="Freeform 144"/>
              <p:cNvSpPr>
                <a:spLocks noChangeAspect="1"/>
              </p:cNvSpPr>
              <p:nvPr/>
            </p:nvSpPr>
            <p:spPr bwMode="auto">
              <a:xfrm>
                <a:off x="3328" y="1253"/>
                <a:ext cx="311" cy="477"/>
              </a:xfrm>
              <a:custGeom>
                <a:avLst/>
                <a:gdLst>
                  <a:gd name="T0" fmla="*/ 8 w 408"/>
                  <a:gd name="T1" fmla="*/ 3 h 702"/>
                  <a:gd name="T2" fmla="*/ 5 w 408"/>
                  <a:gd name="T3" fmla="*/ 3 h 702"/>
                  <a:gd name="T4" fmla="*/ 5 w 408"/>
                  <a:gd name="T5" fmla="*/ 3 h 702"/>
                  <a:gd name="T6" fmla="*/ 5 w 408"/>
                  <a:gd name="T7" fmla="*/ 2 h 702"/>
                  <a:gd name="T8" fmla="*/ 4 w 408"/>
                  <a:gd name="T9" fmla="*/ 2 h 702"/>
                  <a:gd name="T10" fmla="*/ 4 w 408"/>
                  <a:gd name="T11" fmla="*/ 2 h 702"/>
                  <a:gd name="T12" fmla="*/ 4 w 408"/>
                  <a:gd name="T13" fmla="*/ 2 h 702"/>
                  <a:gd name="T14" fmla="*/ 3 w 408"/>
                  <a:gd name="T15" fmla="*/ 2 h 702"/>
                  <a:gd name="T16" fmla="*/ 2 w 408"/>
                  <a:gd name="T17" fmla="*/ 2 h 702"/>
                  <a:gd name="T18" fmla="*/ 2 w 408"/>
                  <a:gd name="T19" fmla="*/ 2 h 702"/>
                  <a:gd name="T20" fmla="*/ 2 w 408"/>
                  <a:gd name="T21" fmla="*/ 2 h 702"/>
                  <a:gd name="T22" fmla="*/ 2 w 408"/>
                  <a:gd name="T23" fmla="*/ 2 h 702"/>
                  <a:gd name="T24" fmla="*/ 2 w 408"/>
                  <a:gd name="T25" fmla="*/ 2 h 702"/>
                  <a:gd name="T26" fmla="*/ 2 w 408"/>
                  <a:gd name="T27" fmla="*/ 1 h 702"/>
                  <a:gd name="T28" fmla="*/ 2 w 408"/>
                  <a:gd name="T29" fmla="*/ 1 h 702"/>
                  <a:gd name="T30" fmla="*/ 2 w 408"/>
                  <a:gd name="T31" fmla="*/ 1 h 702"/>
                  <a:gd name="T32" fmla="*/ 2 w 408"/>
                  <a:gd name="T33" fmla="*/ 1 h 702"/>
                  <a:gd name="T34" fmla="*/ 2 w 408"/>
                  <a:gd name="T35" fmla="*/ 1 h 702"/>
                  <a:gd name="T36" fmla="*/ 2 w 408"/>
                  <a:gd name="T37" fmla="*/ 1 h 702"/>
                  <a:gd name="T38" fmla="*/ 2 w 408"/>
                  <a:gd name="T39" fmla="*/ 1 h 702"/>
                  <a:gd name="T40" fmla="*/ 2 w 408"/>
                  <a:gd name="T41" fmla="*/ 1 h 702"/>
                  <a:gd name="T42" fmla="*/ 2 w 408"/>
                  <a:gd name="T43" fmla="*/ 1 h 702"/>
                  <a:gd name="T44" fmla="*/ 2 w 408"/>
                  <a:gd name="T45" fmla="*/ 1 h 702"/>
                  <a:gd name="T46" fmla="*/ 2 w 408"/>
                  <a:gd name="T47" fmla="*/ 1 h 702"/>
                  <a:gd name="T48" fmla="*/ 2 w 408"/>
                  <a:gd name="T49" fmla="*/ 1 h 702"/>
                  <a:gd name="T50" fmla="*/ 2 w 408"/>
                  <a:gd name="T51" fmla="*/ 1 h 702"/>
                  <a:gd name="T52" fmla="*/ 2 w 408"/>
                  <a:gd name="T53" fmla="*/ 1 h 702"/>
                  <a:gd name="T54" fmla="*/ 2 w 408"/>
                  <a:gd name="T55" fmla="*/ 1 h 702"/>
                  <a:gd name="T56" fmla="*/ 0 w 408"/>
                  <a:gd name="T57" fmla="*/ 1 h 702"/>
                  <a:gd name="T58" fmla="*/ 2 w 408"/>
                  <a:gd name="T59" fmla="*/ 1 h 702"/>
                  <a:gd name="T60" fmla="*/ 2 w 408"/>
                  <a:gd name="T61" fmla="*/ 0 h 702"/>
                  <a:gd name="T62" fmla="*/ 5 w 408"/>
                  <a:gd name="T63" fmla="*/ 1 h 702"/>
                  <a:gd name="T64" fmla="*/ 4 w 408"/>
                  <a:gd name="T65" fmla="*/ 1 h 702"/>
                  <a:gd name="T66" fmla="*/ 8 w 408"/>
                  <a:gd name="T67" fmla="*/ 2 h 702"/>
                  <a:gd name="T68" fmla="*/ 9 w 408"/>
                  <a:gd name="T69" fmla="*/ 3 h 702"/>
                  <a:gd name="T70" fmla="*/ 8 w 408"/>
                  <a:gd name="T71" fmla="*/ 3 h 702"/>
                  <a:gd name="T72" fmla="*/ 8 w 408"/>
                  <a:gd name="T73" fmla="*/ 3 h 702"/>
                  <a:gd name="T74" fmla="*/ 8 w 408"/>
                  <a:gd name="T75" fmla="*/ 3 h 702"/>
                  <a:gd name="T76" fmla="*/ 8 w 408"/>
                  <a:gd name="T77" fmla="*/ 3 h 702"/>
                  <a:gd name="T78" fmla="*/ 8 w 408"/>
                  <a:gd name="T79" fmla="*/ 3 h 702"/>
                  <a:gd name="T80" fmla="*/ 8 w 408"/>
                  <a:gd name="T81" fmla="*/ 3 h 702"/>
                  <a:gd name="T82" fmla="*/ 8 w 408"/>
                  <a:gd name="T83" fmla="*/ 3 h 7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08"/>
                  <a:gd name="T127" fmla="*/ 0 h 702"/>
                  <a:gd name="T128" fmla="*/ 408 w 408"/>
                  <a:gd name="T129" fmla="*/ 702 h 7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08" h="702">
                    <a:moveTo>
                      <a:pt x="354" y="696"/>
                    </a:moveTo>
                    <a:lnTo>
                      <a:pt x="228" y="678"/>
                    </a:lnTo>
                    <a:lnTo>
                      <a:pt x="222" y="630"/>
                    </a:lnTo>
                    <a:lnTo>
                      <a:pt x="198" y="588"/>
                    </a:lnTo>
                    <a:lnTo>
                      <a:pt x="180" y="588"/>
                    </a:lnTo>
                    <a:lnTo>
                      <a:pt x="180" y="570"/>
                    </a:lnTo>
                    <a:lnTo>
                      <a:pt x="150" y="558"/>
                    </a:lnTo>
                    <a:lnTo>
                      <a:pt x="132" y="528"/>
                    </a:lnTo>
                    <a:lnTo>
                      <a:pt x="90" y="516"/>
                    </a:lnTo>
                    <a:lnTo>
                      <a:pt x="78" y="510"/>
                    </a:lnTo>
                    <a:lnTo>
                      <a:pt x="90" y="468"/>
                    </a:lnTo>
                    <a:lnTo>
                      <a:pt x="78" y="462"/>
                    </a:lnTo>
                    <a:lnTo>
                      <a:pt x="84" y="450"/>
                    </a:lnTo>
                    <a:lnTo>
                      <a:pt x="48" y="384"/>
                    </a:lnTo>
                    <a:lnTo>
                      <a:pt x="48" y="366"/>
                    </a:lnTo>
                    <a:lnTo>
                      <a:pt x="60" y="348"/>
                    </a:lnTo>
                    <a:lnTo>
                      <a:pt x="36" y="318"/>
                    </a:lnTo>
                    <a:lnTo>
                      <a:pt x="42" y="282"/>
                    </a:lnTo>
                    <a:lnTo>
                      <a:pt x="60" y="312"/>
                    </a:lnTo>
                    <a:lnTo>
                      <a:pt x="48" y="276"/>
                    </a:lnTo>
                    <a:lnTo>
                      <a:pt x="66" y="270"/>
                    </a:lnTo>
                    <a:lnTo>
                      <a:pt x="48" y="258"/>
                    </a:lnTo>
                    <a:lnTo>
                      <a:pt x="42" y="282"/>
                    </a:lnTo>
                    <a:lnTo>
                      <a:pt x="30" y="258"/>
                    </a:lnTo>
                    <a:lnTo>
                      <a:pt x="24" y="264"/>
                    </a:lnTo>
                    <a:lnTo>
                      <a:pt x="30" y="252"/>
                    </a:lnTo>
                    <a:lnTo>
                      <a:pt x="6" y="192"/>
                    </a:lnTo>
                    <a:lnTo>
                      <a:pt x="18" y="138"/>
                    </a:lnTo>
                    <a:lnTo>
                      <a:pt x="0" y="90"/>
                    </a:lnTo>
                    <a:lnTo>
                      <a:pt x="24" y="60"/>
                    </a:lnTo>
                    <a:lnTo>
                      <a:pt x="42" y="0"/>
                    </a:lnTo>
                    <a:lnTo>
                      <a:pt x="228" y="54"/>
                    </a:lnTo>
                    <a:lnTo>
                      <a:pt x="180" y="240"/>
                    </a:lnTo>
                    <a:lnTo>
                      <a:pt x="390" y="552"/>
                    </a:lnTo>
                    <a:lnTo>
                      <a:pt x="408" y="606"/>
                    </a:lnTo>
                    <a:lnTo>
                      <a:pt x="384" y="618"/>
                    </a:lnTo>
                    <a:lnTo>
                      <a:pt x="378" y="642"/>
                    </a:lnTo>
                    <a:lnTo>
                      <a:pt x="366" y="660"/>
                    </a:lnTo>
                    <a:lnTo>
                      <a:pt x="372" y="690"/>
                    </a:lnTo>
                    <a:lnTo>
                      <a:pt x="360" y="696"/>
                    </a:lnTo>
                    <a:lnTo>
                      <a:pt x="354" y="696"/>
                    </a:lnTo>
                    <a:lnTo>
                      <a:pt x="354" y="70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770" name="Freeform 145"/>
              <p:cNvSpPr>
                <a:spLocks noChangeAspect="1"/>
              </p:cNvSpPr>
              <p:nvPr/>
            </p:nvSpPr>
            <p:spPr bwMode="auto">
              <a:xfrm>
                <a:off x="3859" y="1404"/>
                <a:ext cx="284" cy="195"/>
              </a:xfrm>
              <a:custGeom>
                <a:avLst/>
                <a:gdLst>
                  <a:gd name="T0" fmla="*/ 8 w 372"/>
                  <a:gd name="T1" fmla="*/ 1 h 288"/>
                  <a:gd name="T2" fmla="*/ 8 w 372"/>
                  <a:gd name="T3" fmla="*/ 1 h 288"/>
                  <a:gd name="T4" fmla="*/ 7 w 372"/>
                  <a:gd name="T5" fmla="*/ 1 h 288"/>
                  <a:gd name="T6" fmla="*/ 0 w 372"/>
                  <a:gd name="T7" fmla="*/ 1 h 288"/>
                  <a:gd name="T8" fmla="*/ 2 w 372"/>
                  <a:gd name="T9" fmla="*/ 1 h 288"/>
                  <a:gd name="T10" fmla="*/ 2 w 372"/>
                  <a:gd name="T11" fmla="*/ 0 h 288"/>
                  <a:gd name="T12" fmla="*/ 6 w 372"/>
                  <a:gd name="T13" fmla="*/ 1 h 288"/>
                  <a:gd name="T14" fmla="*/ 8 w 372"/>
                  <a:gd name="T15" fmla="*/ 1 h 288"/>
                  <a:gd name="T16" fmla="*/ 8 w 372"/>
                  <a:gd name="T17" fmla="*/ 1 h 288"/>
                  <a:gd name="T18" fmla="*/ 8 w 372"/>
                  <a:gd name="T19" fmla="*/ 1 h 2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2"/>
                  <a:gd name="T31" fmla="*/ 0 h 288"/>
                  <a:gd name="T32" fmla="*/ 372 w 372"/>
                  <a:gd name="T33" fmla="*/ 288 h 2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2" h="288">
                    <a:moveTo>
                      <a:pt x="366" y="96"/>
                    </a:moveTo>
                    <a:lnTo>
                      <a:pt x="354" y="288"/>
                    </a:lnTo>
                    <a:lnTo>
                      <a:pt x="306" y="282"/>
                    </a:lnTo>
                    <a:lnTo>
                      <a:pt x="0" y="252"/>
                    </a:lnTo>
                    <a:lnTo>
                      <a:pt x="6" y="210"/>
                    </a:lnTo>
                    <a:lnTo>
                      <a:pt x="36" y="0"/>
                    </a:lnTo>
                    <a:lnTo>
                      <a:pt x="276" y="24"/>
                    </a:lnTo>
                    <a:lnTo>
                      <a:pt x="372" y="30"/>
                    </a:lnTo>
                    <a:lnTo>
                      <a:pt x="366" y="72"/>
                    </a:lnTo>
                    <a:lnTo>
                      <a:pt x="366" y="96"/>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771" name="Freeform 146"/>
              <p:cNvSpPr>
                <a:spLocks noChangeAspect="1"/>
              </p:cNvSpPr>
              <p:nvPr/>
            </p:nvSpPr>
            <p:spPr bwMode="auto">
              <a:xfrm>
                <a:off x="3859" y="1404"/>
                <a:ext cx="284" cy="195"/>
              </a:xfrm>
              <a:custGeom>
                <a:avLst/>
                <a:gdLst>
                  <a:gd name="T0" fmla="*/ 8 w 372"/>
                  <a:gd name="T1" fmla="*/ 1 h 288"/>
                  <a:gd name="T2" fmla="*/ 8 w 372"/>
                  <a:gd name="T3" fmla="*/ 1 h 288"/>
                  <a:gd name="T4" fmla="*/ 7 w 372"/>
                  <a:gd name="T5" fmla="*/ 1 h 288"/>
                  <a:gd name="T6" fmla="*/ 0 w 372"/>
                  <a:gd name="T7" fmla="*/ 1 h 288"/>
                  <a:gd name="T8" fmla="*/ 2 w 372"/>
                  <a:gd name="T9" fmla="*/ 1 h 288"/>
                  <a:gd name="T10" fmla="*/ 2 w 372"/>
                  <a:gd name="T11" fmla="*/ 0 h 288"/>
                  <a:gd name="T12" fmla="*/ 6 w 372"/>
                  <a:gd name="T13" fmla="*/ 1 h 288"/>
                  <a:gd name="T14" fmla="*/ 8 w 372"/>
                  <a:gd name="T15" fmla="*/ 1 h 288"/>
                  <a:gd name="T16" fmla="*/ 8 w 372"/>
                  <a:gd name="T17" fmla="*/ 1 h 288"/>
                  <a:gd name="T18" fmla="*/ 8 w 372"/>
                  <a:gd name="T19" fmla="*/ 1 h 288"/>
                  <a:gd name="T20" fmla="*/ 8 w 372"/>
                  <a:gd name="T21" fmla="*/ 1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288"/>
                  <a:gd name="T35" fmla="*/ 372 w 3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288">
                    <a:moveTo>
                      <a:pt x="366" y="96"/>
                    </a:moveTo>
                    <a:lnTo>
                      <a:pt x="354" y="288"/>
                    </a:lnTo>
                    <a:lnTo>
                      <a:pt x="306" y="282"/>
                    </a:lnTo>
                    <a:lnTo>
                      <a:pt x="0" y="252"/>
                    </a:lnTo>
                    <a:lnTo>
                      <a:pt x="6" y="210"/>
                    </a:lnTo>
                    <a:lnTo>
                      <a:pt x="36" y="0"/>
                    </a:lnTo>
                    <a:lnTo>
                      <a:pt x="276" y="24"/>
                    </a:lnTo>
                    <a:lnTo>
                      <a:pt x="372" y="30"/>
                    </a:lnTo>
                    <a:lnTo>
                      <a:pt x="366" y="72"/>
                    </a:lnTo>
                    <a:lnTo>
                      <a:pt x="366" y="96"/>
                    </a:lnTo>
                    <a:lnTo>
                      <a:pt x="366" y="10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772" name="Freeform 147"/>
              <p:cNvSpPr>
                <a:spLocks noChangeAspect="1"/>
              </p:cNvSpPr>
              <p:nvPr/>
            </p:nvSpPr>
            <p:spPr bwMode="auto">
              <a:xfrm>
                <a:off x="5168" y="1290"/>
                <a:ext cx="68" cy="57"/>
              </a:xfrm>
              <a:custGeom>
                <a:avLst/>
                <a:gdLst>
                  <a:gd name="T0" fmla="*/ 2 w 90"/>
                  <a:gd name="T1" fmla="*/ 0 h 84"/>
                  <a:gd name="T2" fmla="*/ 2 w 90"/>
                  <a:gd name="T3" fmla="*/ 1 h 84"/>
                  <a:gd name="T4" fmla="*/ 2 w 90"/>
                  <a:gd name="T5" fmla="*/ 1 h 84"/>
                  <a:gd name="T6" fmla="*/ 2 w 90"/>
                  <a:gd name="T7" fmla="*/ 1 h 84"/>
                  <a:gd name="T8" fmla="*/ 2 w 90"/>
                  <a:gd name="T9" fmla="*/ 1 h 84"/>
                  <a:gd name="T10" fmla="*/ 0 w 90"/>
                  <a:gd name="T11" fmla="*/ 1 h 84"/>
                  <a:gd name="T12" fmla="*/ 2 w 90"/>
                  <a:gd name="T13" fmla="*/ 0 h 84"/>
                  <a:gd name="T14" fmla="*/ 2 w 90"/>
                  <a:gd name="T15" fmla="*/ 0 h 84"/>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84"/>
                  <a:gd name="T26" fmla="*/ 90 w 90"/>
                  <a:gd name="T27" fmla="*/ 84 h 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84">
                    <a:moveTo>
                      <a:pt x="84" y="0"/>
                    </a:moveTo>
                    <a:lnTo>
                      <a:pt x="90" y="42"/>
                    </a:lnTo>
                    <a:lnTo>
                      <a:pt x="42" y="60"/>
                    </a:lnTo>
                    <a:lnTo>
                      <a:pt x="12" y="84"/>
                    </a:lnTo>
                    <a:lnTo>
                      <a:pt x="12" y="72"/>
                    </a:lnTo>
                    <a:lnTo>
                      <a:pt x="0" y="18"/>
                    </a:lnTo>
                    <a:lnTo>
                      <a:pt x="78" y="0"/>
                    </a:lnTo>
                    <a:lnTo>
                      <a:pt x="84" y="0"/>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773" name="Freeform 148"/>
              <p:cNvSpPr>
                <a:spLocks noChangeAspect="1"/>
              </p:cNvSpPr>
              <p:nvPr/>
            </p:nvSpPr>
            <p:spPr bwMode="auto">
              <a:xfrm>
                <a:off x="5168" y="1290"/>
                <a:ext cx="68" cy="57"/>
              </a:xfrm>
              <a:custGeom>
                <a:avLst/>
                <a:gdLst>
                  <a:gd name="T0" fmla="*/ 2 w 90"/>
                  <a:gd name="T1" fmla="*/ 0 h 84"/>
                  <a:gd name="T2" fmla="*/ 2 w 90"/>
                  <a:gd name="T3" fmla="*/ 1 h 84"/>
                  <a:gd name="T4" fmla="*/ 2 w 90"/>
                  <a:gd name="T5" fmla="*/ 1 h 84"/>
                  <a:gd name="T6" fmla="*/ 2 w 90"/>
                  <a:gd name="T7" fmla="*/ 1 h 84"/>
                  <a:gd name="T8" fmla="*/ 2 w 90"/>
                  <a:gd name="T9" fmla="*/ 1 h 84"/>
                  <a:gd name="T10" fmla="*/ 0 w 90"/>
                  <a:gd name="T11" fmla="*/ 1 h 84"/>
                  <a:gd name="T12" fmla="*/ 2 w 90"/>
                  <a:gd name="T13" fmla="*/ 0 h 84"/>
                  <a:gd name="T14" fmla="*/ 2 w 90"/>
                  <a:gd name="T15" fmla="*/ 0 h 84"/>
                  <a:gd name="T16" fmla="*/ 2 w 90"/>
                  <a:gd name="T17" fmla="*/ 1 h 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
                  <a:gd name="T28" fmla="*/ 0 h 84"/>
                  <a:gd name="T29" fmla="*/ 90 w 90"/>
                  <a:gd name="T30" fmla="*/ 84 h 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 h="84">
                    <a:moveTo>
                      <a:pt x="84" y="0"/>
                    </a:moveTo>
                    <a:lnTo>
                      <a:pt x="90" y="42"/>
                    </a:lnTo>
                    <a:lnTo>
                      <a:pt x="42" y="60"/>
                    </a:lnTo>
                    <a:lnTo>
                      <a:pt x="12" y="84"/>
                    </a:lnTo>
                    <a:lnTo>
                      <a:pt x="12" y="72"/>
                    </a:lnTo>
                    <a:lnTo>
                      <a:pt x="0" y="18"/>
                    </a:lnTo>
                    <a:lnTo>
                      <a:pt x="78" y="0"/>
                    </a:lnTo>
                    <a:lnTo>
                      <a:pt x="84" y="0"/>
                    </a:lnTo>
                    <a:lnTo>
                      <a:pt x="84"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774" name="Freeform 149"/>
              <p:cNvSpPr>
                <a:spLocks noChangeAspect="1"/>
              </p:cNvSpPr>
              <p:nvPr/>
            </p:nvSpPr>
            <p:spPr bwMode="auto">
              <a:xfrm>
                <a:off x="5113" y="1412"/>
                <a:ext cx="41" cy="57"/>
              </a:xfrm>
              <a:custGeom>
                <a:avLst/>
                <a:gdLst>
                  <a:gd name="T0" fmla="*/ 2 w 54"/>
                  <a:gd name="T1" fmla="*/ 0 h 84"/>
                  <a:gd name="T2" fmla="*/ 2 w 54"/>
                  <a:gd name="T3" fmla="*/ 1 h 84"/>
                  <a:gd name="T4" fmla="*/ 2 w 54"/>
                  <a:gd name="T5" fmla="*/ 1 h 84"/>
                  <a:gd name="T6" fmla="*/ 2 w 54"/>
                  <a:gd name="T7" fmla="*/ 1 h 84"/>
                  <a:gd name="T8" fmla="*/ 2 w 54"/>
                  <a:gd name="T9" fmla="*/ 1 h 84"/>
                  <a:gd name="T10" fmla="*/ 2 w 54"/>
                  <a:gd name="T11" fmla="*/ 1 h 84"/>
                  <a:gd name="T12" fmla="*/ 2 w 54"/>
                  <a:gd name="T13" fmla="*/ 1 h 84"/>
                  <a:gd name="T14" fmla="*/ 2 w 54"/>
                  <a:gd name="T15" fmla="*/ 1 h 84"/>
                  <a:gd name="T16" fmla="*/ 0 w 54"/>
                  <a:gd name="T17" fmla="*/ 1 h 84"/>
                  <a:gd name="T18" fmla="*/ 2 w 54"/>
                  <a:gd name="T19" fmla="*/ 0 h 84"/>
                  <a:gd name="T20" fmla="*/ 2 w 54"/>
                  <a:gd name="T21" fmla="*/ 0 h 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84"/>
                  <a:gd name="T35" fmla="*/ 54 w 54"/>
                  <a:gd name="T36" fmla="*/ 84 h 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84">
                    <a:moveTo>
                      <a:pt x="18" y="0"/>
                    </a:moveTo>
                    <a:lnTo>
                      <a:pt x="12" y="6"/>
                    </a:lnTo>
                    <a:lnTo>
                      <a:pt x="12" y="24"/>
                    </a:lnTo>
                    <a:lnTo>
                      <a:pt x="36" y="54"/>
                    </a:lnTo>
                    <a:lnTo>
                      <a:pt x="48" y="60"/>
                    </a:lnTo>
                    <a:lnTo>
                      <a:pt x="42" y="72"/>
                    </a:lnTo>
                    <a:lnTo>
                      <a:pt x="54" y="78"/>
                    </a:lnTo>
                    <a:lnTo>
                      <a:pt x="24" y="84"/>
                    </a:lnTo>
                    <a:lnTo>
                      <a:pt x="0" y="6"/>
                    </a:lnTo>
                    <a:lnTo>
                      <a:pt x="12" y="0"/>
                    </a:lnTo>
                    <a:lnTo>
                      <a:pt x="18" y="0"/>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775" name="Freeform 150"/>
              <p:cNvSpPr>
                <a:spLocks noChangeAspect="1"/>
              </p:cNvSpPr>
              <p:nvPr/>
            </p:nvSpPr>
            <p:spPr bwMode="auto">
              <a:xfrm>
                <a:off x="5113" y="1412"/>
                <a:ext cx="41" cy="57"/>
              </a:xfrm>
              <a:custGeom>
                <a:avLst/>
                <a:gdLst>
                  <a:gd name="T0" fmla="*/ 2 w 54"/>
                  <a:gd name="T1" fmla="*/ 0 h 84"/>
                  <a:gd name="T2" fmla="*/ 2 w 54"/>
                  <a:gd name="T3" fmla="*/ 1 h 84"/>
                  <a:gd name="T4" fmla="*/ 2 w 54"/>
                  <a:gd name="T5" fmla="*/ 1 h 84"/>
                  <a:gd name="T6" fmla="*/ 2 w 54"/>
                  <a:gd name="T7" fmla="*/ 1 h 84"/>
                  <a:gd name="T8" fmla="*/ 2 w 54"/>
                  <a:gd name="T9" fmla="*/ 1 h 84"/>
                  <a:gd name="T10" fmla="*/ 2 w 54"/>
                  <a:gd name="T11" fmla="*/ 1 h 84"/>
                  <a:gd name="T12" fmla="*/ 2 w 54"/>
                  <a:gd name="T13" fmla="*/ 1 h 84"/>
                  <a:gd name="T14" fmla="*/ 2 w 54"/>
                  <a:gd name="T15" fmla="*/ 1 h 84"/>
                  <a:gd name="T16" fmla="*/ 0 w 54"/>
                  <a:gd name="T17" fmla="*/ 1 h 84"/>
                  <a:gd name="T18" fmla="*/ 2 w 54"/>
                  <a:gd name="T19" fmla="*/ 0 h 84"/>
                  <a:gd name="T20" fmla="*/ 2 w 54"/>
                  <a:gd name="T21" fmla="*/ 0 h 84"/>
                  <a:gd name="T22" fmla="*/ 2 w 54"/>
                  <a:gd name="T23" fmla="*/ 1 h 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
                  <a:gd name="T37" fmla="*/ 0 h 84"/>
                  <a:gd name="T38" fmla="*/ 54 w 54"/>
                  <a:gd name="T39" fmla="*/ 84 h 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 h="84">
                    <a:moveTo>
                      <a:pt x="18" y="0"/>
                    </a:moveTo>
                    <a:lnTo>
                      <a:pt x="12" y="6"/>
                    </a:lnTo>
                    <a:lnTo>
                      <a:pt x="12" y="24"/>
                    </a:lnTo>
                    <a:lnTo>
                      <a:pt x="36" y="54"/>
                    </a:lnTo>
                    <a:lnTo>
                      <a:pt x="48" y="60"/>
                    </a:lnTo>
                    <a:lnTo>
                      <a:pt x="42" y="72"/>
                    </a:lnTo>
                    <a:lnTo>
                      <a:pt x="54" y="78"/>
                    </a:lnTo>
                    <a:lnTo>
                      <a:pt x="24" y="84"/>
                    </a:lnTo>
                    <a:lnTo>
                      <a:pt x="0" y="6"/>
                    </a:lnTo>
                    <a:lnTo>
                      <a:pt x="12" y="0"/>
                    </a:lnTo>
                    <a:lnTo>
                      <a:pt x="18" y="0"/>
                    </a:lnTo>
                    <a:lnTo>
                      <a:pt x="18"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776" name="Freeform 151"/>
              <p:cNvSpPr>
                <a:spLocks noChangeAspect="1"/>
              </p:cNvSpPr>
              <p:nvPr/>
            </p:nvSpPr>
            <p:spPr bwMode="auto">
              <a:xfrm>
                <a:off x="5072" y="1461"/>
                <a:ext cx="9" cy="4"/>
              </a:xfrm>
              <a:custGeom>
                <a:avLst/>
                <a:gdLst>
                  <a:gd name="T0" fmla="*/ 2 w 12"/>
                  <a:gd name="T1" fmla="*/ 1 h 6"/>
                  <a:gd name="T2" fmla="*/ 0 w 12"/>
                  <a:gd name="T3" fmla="*/ 0 h 6"/>
                  <a:gd name="T4" fmla="*/ 2 w 12"/>
                  <a:gd name="T5" fmla="*/ 0 h 6"/>
                  <a:gd name="T6" fmla="*/ 2 w 12"/>
                  <a:gd name="T7" fmla="*/ 1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6" y="6"/>
                    </a:moveTo>
                    <a:lnTo>
                      <a:pt x="0" y="0"/>
                    </a:lnTo>
                    <a:lnTo>
                      <a:pt x="12" y="0"/>
                    </a:lnTo>
                    <a:lnTo>
                      <a:pt x="6" y="6"/>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777" name="Freeform 152"/>
              <p:cNvSpPr>
                <a:spLocks noChangeAspect="1"/>
              </p:cNvSpPr>
              <p:nvPr/>
            </p:nvSpPr>
            <p:spPr bwMode="auto">
              <a:xfrm>
                <a:off x="5072" y="1461"/>
                <a:ext cx="9" cy="8"/>
              </a:xfrm>
              <a:custGeom>
                <a:avLst/>
                <a:gdLst>
                  <a:gd name="T0" fmla="*/ 2 w 12"/>
                  <a:gd name="T1" fmla="*/ 1 h 12"/>
                  <a:gd name="T2" fmla="*/ 0 w 12"/>
                  <a:gd name="T3" fmla="*/ 0 h 12"/>
                  <a:gd name="T4" fmla="*/ 2 w 12"/>
                  <a:gd name="T5" fmla="*/ 0 h 12"/>
                  <a:gd name="T6" fmla="*/ 2 w 12"/>
                  <a:gd name="T7" fmla="*/ 1 h 12"/>
                  <a:gd name="T8" fmla="*/ 2 w 12"/>
                  <a:gd name="T9" fmla="*/ 1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6" y="6"/>
                    </a:moveTo>
                    <a:lnTo>
                      <a:pt x="0" y="0"/>
                    </a:lnTo>
                    <a:lnTo>
                      <a:pt x="12" y="0"/>
                    </a:lnTo>
                    <a:lnTo>
                      <a:pt x="6" y="6"/>
                    </a:lnTo>
                    <a:lnTo>
                      <a:pt x="6"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778" name="Freeform 153"/>
              <p:cNvSpPr>
                <a:spLocks noChangeAspect="1"/>
              </p:cNvSpPr>
              <p:nvPr/>
            </p:nvSpPr>
            <p:spPr bwMode="auto">
              <a:xfrm>
                <a:off x="4715" y="1840"/>
                <a:ext cx="352" cy="236"/>
              </a:xfrm>
              <a:custGeom>
                <a:avLst/>
                <a:gdLst>
                  <a:gd name="T0" fmla="*/ 8 w 462"/>
                  <a:gd name="T1" fmla="*/ 0 h 348"/>
                  <a:gd name="T2" fmla="*/ 11 w 462"/>
                  <a:gd name="T3" fmla="*/ 1 h 348"/>
                  <a:gd name="T4" fmla="*/ 11 w 462"/>
                  <a:gd name="T5" fmla="*/ 1 h 348"/>
                  <a:gd name="T6" fmla="*/ 11 w 462"/>
                  <a:gd name="T7" fmla="*/ 1 h 348"/>
                  <a:gd name="T8" fmla="*/ 11 w 462"/>
                  <a:gd name="T9" fmla="*/ 1 h 348"/>
                  <a:gd name="T10" fmla="*/ 10 w 462"/>
                  <a:gd name="T11" fmla="*/ 1 h 348"/>
                  <a:gd name="T12" fmla="*/ 9 w 462"/>
                  <a:gd name="T13" fmla="*/ 1 h 348"/>
                  <a:gd name="T14" fmla="*/ 9 w 462"/>
                  <a:gd name="T15" fmla="*/ 1 h 348"/>
                  <a:gd name="T16" fmla="*/ 9 w 462"/>
                  <a:gd name="T17" fmla="*/ 1 h 348"/>
                  <a:gd name="T18" fmla="*/ 9 w 462"/>
                  <a:gd name="T19" fmla="*/ 1 h 348"/>
                  <a:gd name="T20" fmla="*/ 9 w 462"/>
                  <a:gd name="T21" fmla="*/ 1 h 348"/>
                  <a:gd name="T22" fmla="*/ 8 w 462"/>
                  <a:gd name="T23" fmla="*/ 1 h 348"/>
                  <a:gd name="T24" fmla="*/ 8 w 462"/>
                  <a:gd name="T25" fmla="*/ 1 h 348"/>
                  <a:gd name="T26" fmla="*/ 8 w 462"/>
                  <a:gd name="T27" fmla="*/ 1 h 348"/>
                  <a:gd name="T28" fmla="*/ 8 w 462"/>
                  <a:gd name="T29" fmla="*/ 1 h 348"/>
                  <a:gd name="T30" fmla="*/ 8 w 462"/>
                  <a:gd name="T31" fmla="*/ 1 h 348"/>
                  <a:gd name="T32" fmla="*/ 7 w 462"/>
                  <a:gd name="T33" fmla="*/ 1 h 348"/>
                  <a:gd name="T34" fmla="*/ 8 w 462"/>
                  <a:gd name="T35" fmla="*/ 1 h 348"/>
                  <a:gd name="T36" fmla="*/ 7 w 462"/>
                  <a:gd name="T37" fmla="*/ 1 h 348"/>
                  <a:gd name="T38" fmla="*/ 6 w 462"/>
                  <a:gd name="T39" fmla="*/ 1 h 348"/>
                  <a:gd name="T40" fmla="*/ 7 w 462"/>
                  <a:gd name="T41" fmla="*/ 1 h 348"/>
                  <a:gd name="T42" fmla="*/ 6 w 462"/>
                  <a:gd name="T43" fmla="*/ 1 h 348"/>
                  <a:gd name="T44" fmla="*/ 6 w 462"/>
                  <a:gd name="T45" fmla="*/ 1 h 348"/>
                  <a:gd name="T46" fmla="*/ 6 w 462"/>
                  <a:gd name="T47" fmla="*/ 1 h 348"/>
                  <a:gd name="T48" fmla="*/ 6 w 462"/>
                  <a:gd name="T49" fmla="*/ 1 h 348"/>
                  <a:gd name="T50" fmla="*/ 5 w 462"/>
                  <a:gd name="T51" fmla="*/ 1 h 348"/>
                  <a:gd name="T52" fmla="*/ 4 w 462"/>
                  <a:gd name="T53" fmla="*/ 1 h 348"/>
                  <a:gd name="T54" fmla="*/ 4 w 462"/>
                  <a:gd name="T55" fmla="*/ 1 h 348"/>
                  <a:gd name="T56" fmla="*/ 3 w 462"/>
                  <a:gd name="T57" fmla="*/ 1 h 348"/>
                  <a:gd name="T58" fmla="*/ 3 w 462"/>
                  <a:gd name="T59" fmla="*/ 1 h 348"/>
                  <a:gd name="T60" fmla="*/ 3 w 462"/>
                  <a:gd name="T61" fmla="*/ 1 h 348"/>
                  <a:gd name="T62" fmla="*/ 3 w 462"/>
                  <a:gd name="T63" fmla="*/ 1 h 348"/>
                  <a:gd name="T64" fmla="*/ 2 w 462"/>
                  <a:gd name="T65" fmla="*/ 1 h 348"/>
                  <a:gd name="T66" fmla="*/ 2 w 462"/>
                  <a:gd name="T67" fmla="*/ 1 h 348"/>
                  <a:gd name="T68" fmla="*/ 2 w 462"/>
                  <a:gd name="T69" fmla="*/ 1 h 348"/>
                  <a:gd name="T70" fmla="*/ 2 w 462"/>
                  <a:gd name="T71" fmla="*/ 1 h 348"/>
                  <a:gd name="T72" fmla="*/ 2 w 462"/>
                  <a:gd name="T73" fmla="*/ 1 h 348"/>
                  <a:gd name="T74" fmla="*/ 2 w 462"/>
                  <a:gd name="T75" fmla="*/ 1 h 348"/>
                  <a:gd name="T76" fmla="*/ 2 w 462"/>
                  <a:gd name="T77" fmla="*/ 1 h 348"/>
                  <a:gd name="T78" fmla="*/ 2 w 462"/>
                  <a:gd name="T79" fmla="*/ 1 h 348"/>
                  <a:gd name="T80" fmla="*/ 2 w 462"/>
                  <a:gd name="T81" fmla="*/ 1 h 348"/>
                  <a:gd name="T82" fmla="*/ 2 w 462"/>
                  <a:gd name="T83" fmla="*/ 1 h 348"/>
                  <a:gd name="T84" fmla="*/ 2 w 462"/>
                  <a:gd name="T85" fmla="*/ 1 h 348"/>
                  <a:gd name="T86" fmla="*/ 2 w 462"/>
                  <a:gd name="T87" fmla="*/ 1 h 348"/>
                  <a:gd name="T88" fmla="*/ 0 w 462"/>
                  <a:gd name="T89" fmla="*/ 1 h 348"/>
                  <a:gd name="T90" fmla="*/ 0 w 462"/>
                  <a:gd name="T91" fmla="*/ 1 h 348"/>
                  <a:gd name="T92" fmla="*/ 3 w 462"/>
                  <a:gd name="T93" fmla="*/ 1 h 348"/>
                  <a:gd name="T94" fmla="*/ 4 w 462"/>
                  <a:gd name="T95" fmla="*/ 1 h 348"/>
                  <a:gd name="T96" fmla="*/ 6 w 462"/>
                  <a:gd name="T97" fmla="*/ 1 h 348"/>
                  <a:gd name="T98" fmla="*/ 6 w 462"/>
                  <a:gd name="T99" fmla="*/ 1 h 348"/>
                  <a:gd name="T100" fmla="*/ 7 w 462"/>
                  <a:gd name="T101" fmla="*/ 1 h 348"/>
                  <a:gd name="T102" fmla="*/ 7 w 462"/>
                  <a:gd name="T103" fmla="*/ 0 h 348"/>
                  <a:gd name="T104" fmla="*/ 8 w 462"/>
                  <a:gd name="T105" fmla="*/ 0 h 34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62"/>
                  <a:gd name="T160" fmla="*/ 0 h 348"/>
                  <a:gd name="T161" fmla="*/ 462 w 462"/>
                  <a:gd name="T162" fmla="*/ 348 h 34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62" h="348">
                    <a:moveTo>
                      <a:pt x="330" y="0"/>
                    </a:moveTo>
                    <a:lnTo>
                      <a:pt x="456" y="234"/>
                    </a:lnTo>
                    <a:lnTo>
                      <a:pt x="462" y="294"/>
                    </a:lnTo>
                    <a:lnTo>
                      <a:pt x="450" y="312"/>
                    </a:lnTo>
                    <a:lnTo>
                      <a:pt x="450" y="324"/>
                    </a:lnTo>
                    <a:lnTo>
                      <a:pt x="444" y="336"/>
                    </a:lnTo>
                    <a:lnTo>
                      <a:pt x="408" y="348"/>
                    </a:lnTo>
                    <a:lnTo>
                      <a:pt x="402" y="336"/>
                    </a:lnTo>
                    <a:lnTo>
                      <a:pt x="414" y="342"/>
                    </a:lnTo>
                    <a:lnTo>
                      <a:pt x="420" y="330"/>
                    </a:lnTo>
                    <a:lnTo>
                      <a:pt x="402" y="330"/>
                    </a:lnTo>
                    <a:lnTo>
                      <a:pt x="384" y="306"/>
                    </a:lnTo>
                    <a:lnTo>
                      <a:pt x="366" y="300"/>
                    </a:lnTo>
                    <a:lnTo>
                      <a:pt x="354" y="270"/>
                    </a:lnTo>
                    <a:lnTo>
                      <a:pt x="336" y="258"/>
                    </a:lnTo>
                    <a:lnTo>
                      <a:pt x="336" y="240"/>
                    </a:lnTo>
                    <a:lnTo>
                      <a:pt x="324" y="240"/>
                    </a:lnTo>
                    <a:lnTo>
                      <a:pt x="330" y="252"/>
                    </a:lnTo>
                    <a:lnTo>
                      <a:pt x="324" y="252"/>
                    </a:lnTo>
                    <a:lnTo>
                      <a:pt x="300" y="216"/>
                    </a:lnTo>
                    <a:lnTo>
                      <a:pt x="312" y="186"/>
                    </a:lnTo>
                    <a:lnTo>
                      <a:pt x="294" y="180"/>
                    </a:lnTo>
                    <a:lnTo>
                      <a:pt x="300" y="198"/>
                    </a:lnTo>
                    <a:lnTo>
                      <a:pt x="282" y="186"/>
                    </a:lnTo>
                    <a:lnTo>
                      <a:pt x="288" y="126"/>
                    </a:lnTo>
                    <a:lnTo>
                      <a:pt x="222" y="66"/>
                    </a:lnTo>
                    <a:lnTo>
                      <a:pt x="186" y="60"/>
                    </a:lnTo>
                    <a:lnTo>
                      <a:pt x="186" y="72"/>
                    </a:lnTo>
                    <a:lnTo>
                      <a:pt x="126" y="90"/>
                    </a:lnTo>
                    <a:lnTo>
                      <a:pt x="126" y="84"/>
                    </a:lnTo>
                    <a:lnTo>
                      <a:pt x="132" y="90"/>
                    </a:lnTo>
                    <a:lnTo>
                      <a:pt x="132" y="84"/>
                    </a:lnTo>
                    <a:lnTo>
                      <a:pt x="102" y="54"/>
                    </a:lnTo>
                    <a:lnTo>
                      <a:pt x="96" y="60"/>
                    </a:lnTo>
                    <a:lnTo>
                      <a:pt x="102" y="66"/>
                    </a:lnTo>
                    <a:lnTo>
                      <a:pt x="60" y="54"/>
                    </a:lnTo>
                    <a:lnTo>
                      <a:pt x="84" y="48"/>
                    </a:lnTo>
                    <a:lnTo>
                      <a:pt x="78" y="48"/>
                    </a:lnTo>
                    <a:lnTo>
                      <a:pt x="24" y="60"/>
                    </a:lnTo>
                    <a:lnTo>
                      <a:pt x="36" y="54"/>
                    </a:lnTo>
                    <a:lnTo>
                      <a:pt x="24" y="48"/>
                    </a:lnTo>
                    <a:lnTo>
                      <a:pt x="24" y="54"/>
                    </a:lnTo>
                    <a:lnTo>
                      <a:pt x="12" y="60"/>
                    </a:lnTo>
                    <a:lnTo>
                      <a:pt x="12" y="42"/>
                    </a:lnTo>
                    <a:lnTo>
                      <a:pt x="0" y="30"/>
                    </a:lnTo>
                    <a:lnTo>
                      <a:pt x="0" y="18"/>
                    </a:lnTo>
                    <a:lnTo>
                      <a:pt x="138" y="6"/>
                    </a:lnTo>
                    <a:lnTo>
                      <a:pt x="150" y="24"/>
                    </a:lnTo>
                    <a:lnTo>
                      <a:pt x="294" y="18"/>
                    </a:lnTo>
                    <a:lnTo>
                      <a:pt x="300" y="30"/>
                    </a:lnTo>
                    <a:lnTo>
                      <a:pt x="306" y="24"/>
                    </a:lnTo>
                    <a:lnTo>
                      <a:pt x="306" y="0"/>
                    </a:lnTo>
                    <a:lnTo>
                      <a:pt x="330" y="0"/>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779" name="Freeform 154"/>
              <p:cNvSpPr>
                <a:spLocks noChangeAspect="1"/>
              </p:cNvSpPr>
              <p:nvPr/>
            </p:nvSpPr>
            <p:spPr bwMode="auto">
              <a:xfrm>
                <a:off x="4715" y="1840"/>
                <a:ext cx="352" cy="236"/>
              </a:xfrm>
              <a:custGeom>
                <a:avLst/>
                <a:gdLst>
                  <a:gd name="T0" fmla="*/ 8 w 462"/>
                  <a:gd name="T1" fmla="*/ 0 h 348"/>
                  <a:gd name="T2" fmla="*/ 11 w 462"/>
                  <a:gd name="T3" fmla="*/ 1 h 348"/>
                  <a:gd name="T4" fmla="*/ 11 w 462"/>
                  <a:gd name="T5" fmla="*/ 1 h 348"/>
                  <a:gd name="T6" fmla="*/ 11 w 462"/>
                  <a:gd name="T7" fmla="*/ 1 h 348"/>
                  <a:gd name="T8" fmla="*/ 11 w 462"/>
                  <a:gd name="T9" fmla="*/ 1 h 348"/>
                  <a:gd name="T10" fmla="*/ 10 w 462"/>
                  <a:gd name="T11" fmla="*/ 1 h 348"/>
                  <a:gd name="T12" fmla="*/ 9 w 462"/>
                  <a:gd name="T13" fmla="*/ 1 h 348"/>
                  <a:gd name="T14" fmla="*/ 9 w 462"/>
                  <a:gd name="T15" fmla="*/ 1 h 348"/>
                  <a:gd name="T16" fmla="*/ 9 w 462"/>
                  <a:gd name="T17" fmla="*/ 1 h 348"/>
                  <a:gd name="T18" fmla="*/ 9 w 462"/>
                  <a:gd name="T19" fmla="*/ 1 h 348"/>
                  <a:gd name="T20" fmla="*/ 9 w 462"/>
                  <a:gd name="T21" fmla="*/ 1 h 348"/>
                  <a:gd name="T22" fmla="*/ 8 w 462"/>
                  <a:gd name="T23" fmla="*/ 1 h 348"/>
                  <a:gd name="T24" fmla="*/ 8 w 462"/>
                  <a:gd name="T25" fmla="*/ 1 h 348"/>
                  <a:gd name="T26" fmla="*/ 8 w 462"/>
                  <a:gd name="T27" fmla="*/ 1 h 348"/>
                  <a:gd name="T28" fmla="*/ 8 w 462"/>
                  <a:gd name="T29" fmla="*/ 1 h 348"/>
                  <a:gd name="T30" fmla="*/ 8 w 462"/>
                  <a:gd name="T31" fmla="*/ 1 h 348"/>
                  <a:gd name="T32" fmla="*/ 7 w 462"/>
                  <a:gd name="T33" fmla="*/ 1 h 348"/>
                  <a:gd name="T34" fmla="*/ 8 w 462"/>
                  <a:gd name="T35" fmla="*/ 1 h 348"/>
                  <a:gd name="T36" fmla="*/ 7 w 462"/>
                  <a:gd name="T37" fmla="*/ 1 h 348"/>
                  <a:gd name="T38" fmla="*/ 6 w 462"/>
                  <a:gd name="T39" fmla="*/ 1 h 348"/>
                  <a:gd name="T40" fmla="*/ 7 w 462"/>
                  <a:gd name="T41" fmla="*/ 1 h 348"/>
                  <a:gd name="T42" fmla="*/ 6 w 462"/>
                  <a:gd name="T43" fmla="*/ 1 h 348"/>
                  <a:gd name="T44" fmla="*/ 6 w 462"/>
                  <a:gd name="T45" fmla="*/ 1 h 348"/>
                  <a:gd name="T46" fmla="*/ 6 w 462"/>
                  <a:gd name="T47" fmla="*/ 1 h 348"/>
                  <a:gd name="T48" fmla="*/ 6 w 462"/>
                  <a:gd name="T49" fmla="*/ 1 h 348"/>
                  <a:gd name="T50" fmla="*/ 5 w 462"/>
                  <a:gd name="T51" fmla="*/ 1 h 348"/>
                  <a:gd name="T52" fmla="*/ 4 w 462"/>
                  <a:gd name="T53" fmla="*/ 1 h 348"/>
                  <a:gd name="T54" fmla="*/ 4 w 462"/>
                  <a:gd name="T55" fmla="*/ 1 h 348"/>
                  <a:gd name="T56" fmla="*/ 3 w 462"/>
                  <a:gd name="T57" fmla="*/ 1 h 348"/>
                  <a:gd name="T58" fmla="*/ 3 w 462"/>
                  <a:gd name="T59" fmla="*/ 1 h 348"/>
                  <a:gd name="T60" fmla="*/ 3 w 462"/>
                  <a:gd name="T61" fmla="*/ 1 h 348"/>
                  <a:gd name="T62" fmla="*/ 3 w 462"/>
                  <a:gd name="T63" fmla="*/ 1 h 348"/>
                  <a:gd name="T64" fmla="*/ 2 w 462"/>
                  <a:gd name="T65" fmla="*/ 1 h 348"/>
                  <a:gd name="T66" fmla="*/ 2 w 462"/>
                  <a:gd name="T67" fmla="*/ 1 h 348"/>
                  <a:gd name="T68" fmla="*/ 2 w 462"/>
                  <a:gd name="T69" fmla="*/ 1 h 348"/>
                  <a:gd name="T70" fmla="*/ 2 w 462"/>
                  <a:gd name="T71" fmla="*/ 1 h 348"/>
                  <a:gd name="T72" fmla="*/ 2 w 462"/>
                  <a:gd name="T73" fmla="*/ 1 h 348"/>
                  <a:gd name="T74" fmla="*/ 2 w 462"/>
                  <a:gd name="T75" fmla="*/ 1 h 348"/>
                  <a:gd name="T76" fmla="*/ 2 w 462"/>
                  <a:gd name="T77" fmla="*/ 1 h 348"/>
                  <a:gd name="T78" fmla="*/ 2 w 462"/>
                  <a:gd name="T79" fmla="*/ 1 h 348"/>
                  <a:gd name="T80" fmla="*/ 2 w 462"/>
                  <a:gd name="T81" fmla="*/ 1 h 348"/>
                  <a:gd name="T82" fmla="*/ 2 w 462"/>
                  <a:gd name="T83" fmla="*/ 1 h 348"/>
                  <a:gd name="T84" fmla="*/ 2 w 462"/>
                  <a:gd name="T85" fmla="*/ 1 h 348"/>
                  <a:gd name="T86" fmla="*/ 2 w 462"/>
                  <a:gd name="T87" fmla="*/ 1 h 348"/>
                  <a:gd name="T88" fmla="*/ 0 w 462"/>
                  <a:gd name="T89" fmla="*/ 1 h 348"/>
                  <a:gd name="T90" fmla="*/ 0 w 462"/>
                  <a:gd name="T91" fmla="*/ 1 h 348"/>
                  <a:gd name="T92" fmla="*/ 3 w 462"/>
                  <a:gd name="T93" fmla="*/ 1 h 348"/>
                  <a:gd name="T94" fmla="*/ 4 w 462"/>
                  <a:gd name="T95" fmla="*/ 1 h 348"/>
                  <a:gd name="T96" fmla="*/ 6 w 462"/>
                  <a:gd name="T97" fmla="*/ 1 h 348"/>
                  <a:gd name="T98" fmla="*/ 6 w 462"/>
                  <a:gd name="T99" fmla="*/ 1 h 348"/>
                  <a:gd name="T100" fmla="*/ 7 w 462"/>
                  <a:gd name="T101" fmla="*/ 1 h 348"/>
                  <a:gd name="T102" fmla="*/ 7 w 462"/>
                  <a:gd name="T103" fmla="*/ 0 h 348"/>
                  <a:gd name="T104" fmla="*/ 8 w 462"/>
                  <a:gd name="T105" fmla="*/ 0 h 348"/>
                  <a:gd name="T106" fmla="*/ 8 w 462"/>
                  <a:gd name="T107" fmla="*/ 1 h 3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62"/>
                  <a:gd name="T163" fmla="*/ 0 h 348"/>
                  <a:gd name="T164" fmla="*/ 462 w 462"/>
                  <a:gd name="T165" fmla="*/ 348 h 3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62" h="348">
                    <a:moveTo>
                      <a:pt x="330" y="0"/>
                    </a:moveTo>
                    <a:lnTo>
                      <a:pt x="456" y="234"/>
                    </a:lnTo>
                    <a:lnTo>
                      <a:pt x="462" y="294"/>
                    </a:lnTo>
                    <a:lnTo>
                      <a:pt x="450" y="312"/>
                    </a:lnTo>
                    <a:lnTo>
                      <a:pt x="450" y="324"/>
                    </a:lnTo>
                    <a:lnTo>
                      <a:pt x="444" y="336"/>
                    </a:lnTo>
                    <a:lnTo>
                      <a:pt x="408" y="348"/>
                    </a:lnTo>
                    <a:lnTo>
                      <a:pt x="402" y="336"/>
                    </a:lnTo>
                    <a:lnTo>
                      <a:pt x="414" y="342"/>
                    </a:lnTo>
                    <a:lnTo>
                      <a:pt x="420" y="330"/>
                    </a:lnTo>
                    <a:lnTo>
                      <a:pt x="402" y="330"/>
                    </a:lnTo>
                    <a:lnTo>
                      <a:pt x="384" y="306"/>
                    </a:lnTo>
                    <a:lnTo>
                      <a:pt x="366" y="300"/>
                    </a:lnTo>
                    <a:lnTo>
                      <a:pt x="354" y="270"/>
                    </a:lnTo>
                    <a:lnTo>
                      <a:pt x="336" y="258"/>
                    </a:lnTo>
                    <a:lnTo>
                      <a:pt x="336" y="240"/>
                    </a:lnTo>
                    <a:lnTo>
                      <a:pt x="324" y="240"/>
                    </a:lnTo>
                    <a:lnTo>
                      <a:pt x="330" y="252"/>
                    </a:lnTo>
                    <a:lnTo>
                      <a:pt x="324" y="252"/>
                    </a:lnTo>
                    <a:lnTo>
                      <a:pt x="300" y="216"/>
                    </a:lnTo>
                    <a:lnTo>
                      <a:pt x="312" y="186"/>
                    </a:lnTo>
                    <a:lnTo>
                      <a:pt x="294" y="180"/>
                    </a:lnTo>
                    <a:lnTo>
                      <a:pt x="300" y="198"/>
                    </a:lnTo>
                    <a:lnTo>
                      <a:pt x="282" y="186"/>
                    </a:lnTo>
                    <a:lnTo>
                      <a:pt x="288" y="126"/>
                    </a:lnTo>
                    <a:lnTo>
                      <a:pt x="222" y="66"/>
                    </a:lnTo>
                    <a:lnTo>
                      <a:pt x="186" y="60"/>
                    </a:lnTo>
                    <a:lnTo>
                      <a:pt x="186" y="72"/>
                    </a:lnTo>
                    <a:lnTo>
                      <a:pt x="126" y="90"/>
                    </a:lnTo>
                    <a:lnTo>
                      <a:pt x="126" y="84"/>
                    </a:lnTo>
                    <a:lnTo>
                      <a:pt x="132" y="90"/>
                    </a:lnTo>
                    <a:lnTo>
                      <a:pt x="132" y="84"/>
                    </a:lnTo>
                    <a:lnTo>
                      <a:pt x="102" y="54"/>
                    </a:lnTo>
                    <a:lnTo>
                      <a:pt x="96" y="60"/>
                    </a:lnTo>
                    <a:lnTo>
                      <a:pt x="102" y="66"/>
                    </a:lnTo>
                    <a:lnTo>
                      <a:pt x="60" y="54"/>
                    </a:lnTo>
                    <a:lnTo>
                      <a:pt x="84" y="48"/>
                    </a:lnTo>
                    <a:lnTo>
                      <a:pt x="78" y="48"/>
                    </a:lnTo>
                    <a:lnTo>
                      <a:pt x="24" y="60"/>
                    </a:lnTo>
                    <a:lnTo>
                      <a:pt x="36" y="54"/>
                    </a:lnTo>
                    <a:lnTo>
                      <a:pt x="24" y="48"/>
                    </a:lnTo>
                    <a:lnTo>
                      <a:pt x="24" y="54"/>
                    </a:lnTo>
                    <a:lnTo>
                      <a:pt x="12" y="60"/>
                    </a:lnTo>
                    <a:lnTo>
                      <a:pt x="12" y="42"/>
                    </a:lnTo>
                    <a:lnTo>
                      <a:pt x="0" y="30"/>
                    </a:lnTo>
                    <a:lnTo>
                      <a:pt x="0" y="18"/>
                    </a:lnTo>
                    <a:lnTo>
                      <a:pt x="138" y="6"/>
                    </a:lnTo>
                    <a:lnTo>
                      <a:pt x="150" y="24"/>
                    </a:lnTo>
                    <a:lnTo>
                      <a:pt x="294" y="18"/>
                    </a:lnTo>
                    <a:lnTo>
                      <a:pt x="300" y="30"/>
                    </a:lnTo>
                    <a:lnTo>
                      <a:pt x="306" y="24"/>
                    </a:lnTo>
                    <a:lnTo>
                      <a:pt x="306" y="0"/>
                    </a:lnTo>
                    <a:lnTo>
                      <a:pt x="330" y="0"/>
                    </a:lnTo>
                    <a:lnTo>
                      <a:pt x="33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780" name="Freeform 155"/>
              <p:cNvSpPr>
                <a:spLocks noChangeAspect="1"/>
              </p:cNvSpPr>
              <p:nvPr/>
            </p:nvSpPr>
            <p:spPr bwMode="auto">
              <a:xfrm>
                <a:off x="4774" y="1664"/>
                <a:ext cx="211" cy="196"/>
              </a:xfrm>
              <a:custGeom>
                <a:avLst/>
                <a:gdLst>
                  <a:gd name="T0" fmla="*/ 2 w 276"/>
                  <a:gd name="T1" fmla="*/ 1 h 288"/>
                  <a:gd name="T2" fmla="*/ 3 w 276"/>
                  <a:gd name="T3" fmla="*/ 0 h 288"/>
                  <a:gd name="T4" fmla="*/ 3 w 276"/>
                  <a:gd name="T5" fmla="*/ 1 h 288"/>
                  <a:gd name="T6" fmla="*/ 4 w 276"/>
                  <a:gd name="T7" fmla="*/ 1 h 288"/>
                  <a:gd name="T8" fmla="*/ 4 w 276"/>
                  <a:gd name="T9" fmla="*/ 1 h 288"/>
                  <a:gd name="T10" fmla="*/ 5 w 276"/>
                  <a:gd name="T11" fmla="*/ 1 h 288"/>
                  <a:gd name="T12" fmla="*/ 6 w 276"/>
                  <a:gd name="T13" fmla="*/ 1 h 288"/>
                  <a:gd name="T14" fmla="*/ 6 w 276"/>
                  <a:gd name="T15" fmla="*/ 1 h 288"/>
                  <a:gd name="T16" fmla="*/ 6 w 276"/>
                  <a:gd name="T17" fmla="*/ 1 h 288"/>
                  <a:gd name="T18" fmla="*/ 6 w 276"/>
                  <a:gd name="T19" fmla="*/ 1 h 288"/>
                  <a:gd name="T20" fmla="*/ 6 w 276"/>
                  <a:gd name="T21" fmla="*/ 1 h 288"/>
                  <a:gd name="T22" fmla="*/ 6 w 276"/>
                  <a:gd name="T23" fmla="*/ 1 h 288"/>
                  <a:gd name="T24" fmla="*/ 5 w 276"/>
                  <a:gd name="T25" fmla="*/ 1 h 288"/>
                  <a:gd name="T26" fmla="*/ 6 w 276"/>
                  <a:gd name="T27" fmla="*/ 1 h 288"/>
                  <a:gd name="T28" fmla="*/ 6 w 276"/>
                  <a:gd name="T29" fmla="*/ 1 h 288"/>
                  <a:gd name="T30" fmla="*/ 5 w 276"/>
                  <a:gd name="T31" fmla="*/ 1 h 288"/>
                  <a:gd name="T32" fmla="*/ 5 w 276"/>
                  <a:gd name="T33" fmla="*/ 1 h 288"/>
                  <a:gd name="T34" fmla="*/ 5 w 276"/>
                  <a:gd name="T35" fmla="*/ 1 h 288"/>
                  <a:gd name="T36" fmla="*/ 5 w 276"/>
                  <a:gd name="T37" fmla="*/ 1 h 288"/>
                  <a:gd name="T38" fmla="*/ 2 w 276"/>
                  <a:gd name="T39" fmla="*/ 1 h 288"/>
                  <a:gd name="T40" fmla="*/ 2 w 276"/>
                  <a:gd name="T41" fmla="*/ 1 h 288"/>
                  <a:gd name="T42" fmla="*/ 2 w 276"/>
                  <a:gd name="T43" fmla="*/ 1 h 288"/>
                  <a:gd name="T44" fmla="*/ 2 w 276"/>
                  <a:gd name="T45" fmla="*/ 1 h 288"/>
                  <a:gd name="T46" fmla="*/ 2 w 276"/>
                  <a:gd name="T47" fmla="*/ 1 h 288"/>
                  <a:gd name="T48" fmla="*/ 0 w 276"/>
                  <a:gd name="T49" fmla="*/ 1 h 288"/>
                  <a:gd name="T50" fmla="*/ 2 w 276"/>
                  <a:gd name="T51" fmla="*/ 1 h 2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6"/>
                  <a:gd name="T79" fmla="*/ 0 h 288"/>
                  <a:gd name="T80" fmla="*/ 276 w 276"/>
                  <a:gd name="T81" fmla="*/ 288 h 2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6" h="288">
                    <a:moveTo>
                      <a:pt x="66" y="6"/>
                    </a:moveTo>
                    <a:lnTo>
                      <a:pt x="132" y="0"/>
                    </a:lnTo>
                    <a:lnTo>
                      <a:pt x="120" y="18"/>
                    </a:lnTo>
                    <a:lnTo>
                      <a:pt x="150" y="30"/>
                    </a:lnTo>
                    <a:lnTo>
                      <a:pt x="168" y="60"/>
                    </a:lnTo>
                    <a:lnTo>
                      <a:pt x="234" y="114"/>
                    </a:lnTo>
                    <a:lnTo>
                      <a:pt x="258" y="162"/>
                    </a:lnTo>
                    <a:lnTo>
                      <a:pt x="276" y="168"/>
                    </a:lnTo>
                    <a:lnTo>
                      <a:pt x="264" y="192"/>
                    </a:lnTo>
                    <a:lnTo>
                      <a:pt x="264" y="198"/>
                    </a:lnTo>
                    <a:lnTo>
                      <a:pt x="252" y="216"/>
                    </a:lnTo>
                    <a:lnTo>
                      <a:pt x="252" y="228"/>
                    </a:lnTo>
                    <a:lnTo>
                      <a:pt x="246" y="228"/>
                    </a:lnTo>
                    <a:lnTo>
                      <a:pt x="258" y="234"/>
                    </a:lnTo>
                    <a:lnTo>
                      <a:pt x="252" y="258"/>
                    </a:lnTo>
                    <a:lnTo>
                      <a:pt x="228" y="258"/>
                    </a:lnTo>
                    <a:lnTo>
                      <a:pt x="228" y="282"/>
                    </a:lnTo>
                    <a:lnTo>
                      <a:pt x="222" y="288"/>
                    </a:lnTo>
                    <a:lnTo>
                      <a:pt x="216" y="276"/>
                    </a:lnTo>
                    <a:lnTo>
                      <a:pt x="72" y="282"/>
                    </a:lnTo>
                    <a:lnTo>
                      <a:pt x="60" y="264"/>
                    </a:lnTo>
                    <a:lnTo>
                      <a:pt x="48" y="210"/>
                    </a:lnTo>
                    <a:lnTo>
                      <a:pt x="60" y="186"/>
                    </a:lnTo>
                    <a:lnTo>
                      <a:pt x="36" y="150"/>
                    </a:lnTo>
                    <a:lnTo>
                      <a:pt x="0" y="18"/>
                    </a:lnTo>
                    <a:lnTo>
                      <a:pt x="66" y="6"/>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781" name="Freeform 156"/>
              <p:cNvSpPr>
                <a:spLocks noChangeAspect="1"/>
              </p:cNvSpPr>
              <p:nvPr/>
            </p:nvSpPr>
            <p:spPr bwMode="auto">
              <a:xfrm>
                <a:off x="4774" y="1664"/>
                <a:ext cx="211" cy="196"/>
              </a:xfrm>
              <a:custGeom>
                <a:avLst/>
                <a:gdLst>
                  <a:gd name="T0" fmla="*/ 2 w 276"/>
                  <a:gd name="T1" fmla="*/ 1 h 288"/>
                  <a:gd name="T2" fmla="*/ 3 w 276"/>
                  <a:gd name="T3" fmla="*/ 0 h 288"/>
                  <a:gd name="T4" fmla="*/ 3 w 276"/>
                  <a:gd name="T5" fmla="*/ 1 h 288"/>
                  <a:gd name="T6" fmla="*/ 4 w 276"/>
                  <a:gd name="T7" fmla="*/ 1 h 288"/>
                  <a:gd name="T8" fmla="*/ 4 w 276"/>
                  <a:gd name="T9" fmla="*/ 1 h 288"/>
                  <a:gd name="T10" fmla="*/ 5 w 276"/>
                  <a:gd name="T11" fmla="*/ 1 h 288"/>
                  <a:gd name="T12" fmla="*/ 6 w 276"/>
                  <a:gd name="T13" fmla="*/ 1 h 288"/>
                  <a:gd name="T14" fmla="*/ 6 w 276"/>
                  <a:gd name="T15" fmla="*/ 1 h 288"/>
                  <a:gd name="T16" fmla="*/ 6 w 276"/>
                  <a:gd name="T17" fmla="*/ 1 h 288"/>
                  <a:gd name="T18" fmla="*/ 6 w 276"/>
                  <a:gd name="T19" fmla="*/ 1 h 288"/>
                  <a:gd name="T20" fmla="*/ 6 w 276"/>
                  <a:gd name="T21" fmla="*/ 1 h 288"/>
                  <a:gd name="T22" fmla="*/ 6 w 276"/>
                  <a:gd name="T23" fmla="*/ 1 h 288"/>
                  <a:gd name="T24" fmla="*/ 5 w 276"/>
                  <a:gd name="T25" fmla="*/ 1 h 288"/>
                  <a:gd name="T26" fmla="*/ 6 w 276"/>
                  <a:gd name="T27" fmla="*/ 1 h 288"/>
                  <a:gd name="T28" fmla="*/ 6 w 276"/>
                  <a:gd name="T29" fmla="*/ 1 h 288"/>
                  <a:gd name="T30" fmla="*/ 5 w 276"/>
                  <a:gd name="T31" fmla="*/ 1 h 288"/>
                  <a:gd name="T32" fmla="*/ 5 w 276"/>
                  <a:gd name="T33" fmla="*/ 1 h 288"/>
                  <a:gd name="T34" fmla="*/ 5 w 276"/>
                  <a:gd name="T35" fmla="*/ 1 h 288"/>
                  <a:gd name="T36" fmla="*/ 5 w 276"/>
                  <a:gd name="T37" fmla="*/ 1 h 288"/>
                  <a:gd name="T38" fmla="*/ 2 w 276"/>
                  <a:gd name="T39" fmla="*/ 1 h 288"/>
                  <a:gd name="T40" fmla="*/ 2 w 276"/>
                  <a:gd name="T41" fmla="*/ 1 h 288"/>
                  <a:gd name="T42" fmla="*/ 2 w 276"/>
                  <a:gd name="T43" fmla="*/ 1 h 288"/>
                  <a:gd name="T44" fmla="*/ 2 w 276"/>
                  <a:gd name="T45" fmla="*/ 1 h 288"/>
                  <a:gd name="T46" fmla="*/ 2 w 276"/>
                  <a:gd name="T47" fmla="*/ 1 h 288"/>
                  <a:gd name="T48" fmla="*/ 0 w 276"/>
                  <a:gd name="T49" fmla="*/ 1 h 288"/>
                  <a:gd name="T50" fmla="*/ 2 w 276"/>
                  <a:gd name="T51" fmla="*/ 1 h 288"/>
                  <a:gd name="T52" fmla="*/ 2 w 276"/>
                  <a:gd name="T53" fmla="*/ 1 h 2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76"/>
                  <a:gd name="T82" fmla="*/ 0 h 288"/>
                  <a:gd name="T83" fmla="*/ 276 w 276"/>
                  <a:gd name="T84" fmla="*/ 288 h 2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76" h="288">
                    <a:moveTo>
                      <a:pt x="66" y="6"/>
                    </a:moveTo>
                    <a:lnTo>
                      <a:pt x="132" y="0"/>
                    </a:lnTo>
                    <a:lnTo>
                      <a:pt x="120" y="18"/>
                    </a:lnTo>
                    <a:lnTo>
                      <a:pt x="150" y="30"/>
                    </a:lnTo>
                    <a:lnTo>
                      <a:pt x="168" y="60"/>
                    </a:lnTo>
                    <a:lnTo>
                      <a:pt x="234" y="114"/>
                    </a:lnTo>
                    <a:lnTo>
                      <a:pt x="258" y="162"/>
                    </a:lnTo>
                    <a:lnTo>
                      <a:pt x="276" y="168"/>
                    </a:lnTo>
                    <a:lnTo>
                      <a:pt x="264" y="192"/>
                    </a:lnTo>
                    <a:lnTo>
                      <a:pt x="264" y="198"/>
                    </a:lnTo>
                    <a:lnTo>
                      <a:pt x="252" y="216"/>
                    </a:lnTo>
                    <a:lnTo>
                      <a:pt x="252" y="228"/>
                    </a:lnTo>
                    <a:lnTo>
                      <a:pt x="246" y="228"/>
                    </a:lnTo>
                    <a:lnTo>
                      <a:pt x="258" y="234"/>
                    </a:lnTo>
                    <a:lnTo>
                      <a:pt x="252" y="258"/>
                    </a:lnTo>
                    <a:lnTo>
                      <a:pt x="228" y="258"/>
                    </a:lnTo>
                    <a:lnTo>
                      <a:pt x="228" y="282"/>
                    </a:lnTo>
                    <a:lnTo>
                      <a:pt x="222" y="288"/>
                    </a:lnTo>
                    <a:lnTo>
                      <a:pt x="216" y="276"/>
                    </a:lnTo>
                    <a:lnTo>
                      <a:pt x="72" y="282"/>
                    </a:lnTo>
                    <a:lnTo>
                      <a:pt x="60" y="264"/>
                    </a:lnTo>
                    <a:lnTo>
                      <a:pt x="48" y="210"/>
                    </a:lnTo>
                    <a:lnTo>
                      <a:pt x="60" y="186"/>
                    </a:lnTo>
                    <a:lnTo>
                      <a:pt x="36" y="150"/>
                    </a:lnTo>
                    <a:lnTo>
                      <a:pt x="0" y="18"/>
                    </a:lnTo>
                    <a:lnTo>
                      <a:pt x="66" y="6"/>
                    </a:lnTo>
                    <a:lnTo>
                      <a:pt x="66"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782" name="Freeform 157"/>
              <p:cNvSpPr>
                <a:spLocks noChangeAspect="1"/>
              </p:cNvSpPr>
              <p:nvPr/>
            </p:nvSpPr>
            <p:spPr bwMode="auto">
              <a:xfrm>
                <a:off x="3735" y="1929"/>
                <a:ext cx="19" cy="16"/>
              </a:xfrm>
              <a:custGeom>
                <a:avLst/>
                <a:gdLst>
                  <a:gd name="T0" fmla="*/ 2 w 24"/>
                  <a:gd name="T1" fmla="*/ 0 h 24"/>
                  <a:gd name="T2" fmla="*/ 2 w 24"/>
                  <a:gd name="T3" fmla="*/ 0 h 24"/>
                  <a:gd name="T4" fmla="*/ 2 w 24"/>
                  <a:gd name="T5" fmla="*/ 1 h 24"/>
                  <a:gd name="T6" fmla="*/ 2 w 24"/>
                  <a:gd name="T7" fmla="*/ 1 h 24"/>
                  <a:gd name="T8" fmla="*/ 2 w 24"/>
                  <a:gd name="T9" fmla="*/ 1 h 24"/>
                  <a:gd name="T10" fmla="*/ 2 w 24"/>
                  <a:gd name="T11" fmla="*/ 1 h 24"/>
                  <a:gd name="T12" fmla="*/ 2 w 24"/>
                  <a:gd name="T13" fmla="*/ 1 h 24"/>
                  <a:gd name="T14" fmla="*/ 2 w 24"/>
                  <a:gd name="T15" fmla="*/ 1 h 24"/>
                  <a:gd name="T16" fmla="*/ 0 w 24"/>
                  <a:gd name="T17" fmla="*/ 1 h 24"/>
                  <a:gd name="T18" fmla="*/ 0 w 24"/>
                  <a:gd name="T19" fmla="*/ 1 h 24"/>
                  <a:gd name="T20" fmla="*/ 2 w 24"/>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24"/>
                  <a:gd name="T35" fmla="*/ 24 w 24"/>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24">
                    <a:moveTo>
                      <a:pt x="6" y="0"/>
                    </a:moveTo>
                    <a:lnTo>
                      <a:pt x="18" y="0"/>
                    </a:lnTo>
                    <a:lnTo>
                      <a:pt x="24" y="6"/>
                    </a:lnTo>
                    <a:lnTo>
                      <a:pt x="18" y="12"/>
                    </a:lnTo>
                    <a:lnTo>
                      <a:pt x="18" y="18"/>
                    </a:lnTo>
                    <a:lnTo>
                      <a:pt x="12" y="24"/>
                    </a:lnTo>
                    <a:lnTo>
                      <a:pt x="6" y="24"/>
                    </a:lnTo>
                    <a:lnTo>
                      <a:pt x="6" y="18"/>
                    </a:lnTo>
                    <a:lnTo>
                      <a:pt x="0" y="18"/>
                    </a:lnTo>
                    <a:lnTo>
                      <a:pt x="0" y="6"/>
                    </a:lnTo>
                    <a:lnTo>
                      <a:pt x="6" y="0"/>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783" name="Freeform 158"/>
              <p:cNvSpPr>
                <a:spLocks noChangeAspect="1"/>
              </p:cNvSpPr>
              <p:nvPr/>
            </p:nvSpPr>
            <p:spPr bwMode="auto">
              <a:xfrm>
                <a:off x="3735" y="1929"/>
                <a:ext cx="19" cy="16"/>
              </a:xfrm>
              <a:custGeom>
                <a:avLst/>
                <a:gdLst>
                  <a:gd name="T0" fmla="*/ 2 w 24"/>
                  <a:gd name="T1" fmla="*/ 0 h 24"/>
                  <a:gd name="T2" fmla="*/ 2 w 24"/>
                  <a:gd name="T3" fmla="*/ 0 h 24"/>
                  <a:gd name="T4" fmla="*/ 2 w 24"/>
                  <a:gd name="T5" fmla="*/ 1 h 24"/>
                  <a:gd name="T6" fmla="*/ 2 w 24"/>
                  <a:gd name="T7" fmla="*/ 1 h 24"/>
                  <a:gd name="T8" fmla="*/ 2 w 24"/>
                  <a:gd name="T9" fmla="*/ 1 h 24"/>
                  <a:gd name="T10" fmla="*/ 2 w 24"/>
                  <a:gd name="T11" fmla="*/ 1 h 24"/>
                  <a:gd name="T12" fmla="*/ 2 w 24"/>
                  <a:gd name="T13" fmla="*/ 1 h 24"/>
                  <a:gd name="T14" fmla="*/ 2 w 24"/>
                  <a:gd name="T15" fmla="*/ 1 h 24"/>
                  <a:gd name="T16" fmla="*/ 0 w 24"/>
                  <a:gd name="T17" fmla="*/ 1 h 24"/>
                  <a:gd name="T18" fmla="*/ 0 w 24"/>
                  <a:gd name="T19" fmla="*/ 1 h 24"/>
                  <a:gd name="T20" fmla="*/ 2 w 24"/>
                  <a:gd name="T21" fmla="*/ 0 h 24"/>
                  <a:gd name="T22" fmla="*/ 2 w 24"/>
                  <a:gd name="T23" fmla="*/ 1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24"/>
                  <a:gd name="T38" fmla="*/ 24 w 24"/>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24">
                    <a:moveTo>
                      <a:pt x="6" y="0"/>
                    </a:moveTo>
                    <a:lnTo>
                      <a:pt x="18" y="0"/>
                    </a:lnTo>
                    <a:lnTo>
                      <a:pt x="24" y="6"/>
                    </a:lnTo>
                    <a:lnTo>
                      <a:pt x="18" y="12"/>
                    </a:lnTo>
                    <a:lnTo>
                      <a:pt x="18" y="18"/>
                    </a:lnTo>
                    <a:lnTo>
                      <a:pt x="12" y="24"/>
                    </a:lnTo>
                    <a:lnTo>
                      <a:pt x="6" y="24"/>
                    </a:lnTo>
                    <a:lnTo>
                      <a:pt x="6" y="18"/>
                    </a:lnTo>
                    <a:lnTo>
                      <a:pt x="0" y="18"/>
                    </a:lnTo>
                    <a:lnTo>
                      <a:pt x="0" y="6"/>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784" name="Freeform 159"/>
              <p:cNvSpPr>
                <a:spLocks noChangeAspect="1"/>
              </p:cNvSpPr>
              <p:nvPr/>
            </p:nvSpPr>
            <p:spPr bwMode="auto">
              <a:xfrm>
                <a:off x="3795" y="1958"/>
                <a:ext cx="23" cy="16"/>
              </a:xfrm>
              <a:custGeom>
                <a:avLst/>
                <a:gdLst>
                  <a:gd name="T0" fmla="*/ 2 w 30"/>
                  <a:gd name="T1" fmla="*/ 1 h 24"/>
                  <a:gd name="T2" fmla="*/ 2 w 30"/>
                  <a:gd name="T3" fmla="*/ 0 h 24"/>
                  <a:gd name="T4" fmla="*/ 2 w 30"/>
                  <a:gd name="T5" fmla="*/ 0 h 24"/>
                  <a:gd name="T6" fmla="*/ 2 w 30"/>
                  <a:gd name="T7" fmla="*/ 1 h 24"/>
                  <a:gd name="T8" fmla="*/ 2 w 30"/>
                  <a:gd name="T9" fmla="*/ 1 h 24"/>
                  <a:gd name="T10" fmla="*/ 2 w 30"/>
                  <a:gd name="T11" fmla="*/ 1 h 24"/>
                  <a:gd name="T12" fmla="*/ 2 w 30"/>
                  <a:gd name="T13" fmla="*/ 1 h 24"/>
                  <a:gd name="T14" fmla="*/ 2 w 30"/>
                  <a:gd name="T15" fmla="*/ 1 h 24"/>
                  <a:gd name="T16" fmla="*/ 2 w 30"/>
                  <a:gd name="T17" fmla="*/ 1 h 24"/>
                  <a:gd name="T18" fmla="*/ 0 w 30"/>
                  <a:gd name="T19" fmla="*/ 1 h 24"/>
                  <a:gd name="T20" fmla="*/ 2 w 30"/>
                  <a:gd name="T21" fmla="*/ 1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24"/>
                  <a:gd name="T35" fmla="*/ 30 w 30"/>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24">
                    <a:moveTo>
                      <a:pt x="6" y="6"/>
                    </a:moveTo>
                    <a:lnTo>
                      <a:pt x="6" y="0"/>
                    </a:lnTo>
                    <a:lnTo>
                      <a:pt x="12" y="0"/>
                    </a:lnTo>
                    <a:lnTo>
                      <a:pt x="18" y="6"/>
                    </a:lnTo>
                    <a:lnTo>
                      <a:pt x="24" y="12"/>
                    </a:lnTo>
                    <a:lnTo>
                      <a:pt x="30" y="18"/>
                    </a:lnTo>
                    <a:lnTo>
                      <a:pt x="18" y="18"/>
                    </a:lnTo>
                    <a:lnTo>
                      <a:pt x="12" y="24"/>
                    </a:lnTo>
                    <a:lnTo>
                      <a:pt x="6" y="18"/>
                    </a:lnTo>
                    <a:lnTo>
                      <a:pt x="0" y="6"/>
                    </a:lnTo>
                    <a:lnTo>
                      <a:pt x="6" y="6"/>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785" name="Freeform 160"/>
              <p:cNvSpPr>
                <a:spLocks noChangeAspect="1"/>
              </p:cNvSpPr>
              <p:nvPr/>
            </p:nvSpPr>
            <p:spPr bwMode="auto">
              <a:xfrm>
                <a:off x="3795" y="1958"/>
                <a:ext cx="23" cy="16"/>
              </a:xfrm>
              <a:custGeom>
                <a:avLst/>
                <a:gdLst>
                  <a:gd name="T0" fmla="*/ 2 w 30"/>
                  <a:gd name="T1" fmla="*/ 1 h 24"/>
                  <a:gd name="T2" fmla="*/ 2 w 30"/>
                  <a:gd name="T3" fmla="*/ 0 h 24"/>
                  <a:gd name="T4" fmla="*/ 2 w 30"/>
                  <a:gd name="T5" fmla="*/ 0 h 24"/>
                  <a:gd name="T6" fmla="*/ 2 w 30"/>
                  <a:gd name="T7" fmla="*/ 1 h 24"/>
                  <a:gd name="T8" fmla="*/ 2 w 30"/>
                  <a:gd name="T9" fmla="*/ 1 h 24"/>
                  <a:gd name="T10" fmla="*/ 2 w 30"/>
                  <a:gd name="T11" fmla="*/ 1 h 24"/>
                  <a:gd name="T12" fmla="*/ 2 w 30"/>
                  <a:gd name="T13" fmla="*/ 1 h 24"/>
                  <a:gd name="T14" fmla="*/ 2 w 30"/>
                  <a:gd name="T15" fmla="*/ 1 h 24"/>
                  <a:gd name="T16" fmla="*/ 2 w 30"/>
                  <a:gd name="T17" fmla="*/ 1 h 24"/>
                  <a:gd name="T18" fmla="*/ 0 w 30"/>
                  <a:gd name="T19" fmla="*/ 1 h 24"/>
                  <a:gd name="T20" fmla="*/ 2 w 30"/>
                  <a:gd name="T21" fmla="*/ 1 h 24"/>
                  <a:gd name="T22" fmla="*/ 2 w 30"/>
                  <a:gd name="T23" fmla="*/ 1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24"/>
                  <a:gd name="T38" fmla="*/ 30 w 30"/>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24">
                    <a:moveTo>
                      <a:pt x="6" y="6"/>
                    </a:moveTo>
                    <a:lnTo>
                      <a:pt x="6" y="0"/>
                    </a:lnTo>
                    <a:lnTo>
                      <a:pt x="12" y="0"/>
                    </a:lnTo>
                    <a:lnTo>
                      <a:pt x="18" y="6"/>
                    </a:lnTo>
                    <a:lnTo>
                      <a:pt x="24" y="12"/>
                    </a:lnTo>
                    <a:lnTo>
                      <a:pt x="30" y="18"/>
                    </a:lnTo>
                    <a:lnTo>
                      <a:pt x="18" y="18"/>
                    </a:lnTo>
                    <a:lnTo>
                      <a:pt x="12" y="24"/>
                    </a:lnTo>
                    <a:lnTo>
                      <a:pt x="6" y="18"/>
                    </a:lnTo>
                    <a:lnTo>
                      <a:pt x="0" y="6"/>
                    </a:lnTo>
                    <a:lnTo>
                      <a:pt x="6" y="6"/>
                    </a:lnTo>
                    <a:lnTo>
                      <a:pt x="6"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786" name="Freeform 161"/>
              <p:cNvSpPr>
                <a:spLocks noChangeAspect="1"/>
              </p:cNvSpPr>
              <p:nvPr/>
            </p:nvSpPr>
            <p:spPr bwMode="auto">
              <a:xfrm>
                <a:off x="3831" y="1978"/>
                <a:ext cx="23" cy="8"/>
              </a:xfrm>
              <a:custGeom>
                <a:avLst/>
                <a:gdLst>
                  <a:gd name="T0" fmla="*/ 0 w 30"/>
                  <a:gd name="T1" fmla="*/ 1 h 12"/>
                  <a:gd name="T2" fmla="*/ 2 w 30"/>
                  <a:gd name="T3" fmla="*/ 0 h 12"/>
                  <a:gd name="T4" fmla="*/ 2 w 30"/>
                  <a:gd name="T5" fmla="*/ 0 h 12"/>
                  <a:gd name="T6" fmla="*/ 2 w 30"/>
                  <a:gd name="T7" fmla="*/ 1 h 12"/>
                  <a:gd name="T8" fmla="*/ 2 w 30"/>
                  <a:gd name="T9" fmla="*/ 1 h 12"/>
                  <a:gd name="T10" fmla="*/ 2 w 30"/>
                  <a:gd name="T11" fmla="*/ 1 h 12"/>
                  <a:gd name="T12" fmla="*/ 2 w 30"/>
                  <a:gd name="T13" fmla="*/ 1 h 12"/>
                  <a:gd name="T14" fmla="*/ 0 w 30"/>
                  <a:gd name="T15" fmla="*/ 1 h 12"/>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12"/>
                  <a:gd name="T26" fmla="*/ 30 w 30"/>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12">
                    <a:moveTo>
                      <a:pt x="0" y="6"/>
                    </a:moveTo>
                    <a:lnTo>
                      <a:pt x="6" y="0"/>
                    </a:lnTo>
                    <a:lnTo>
                      <a:pt x="30" y="0"/>
                    </a:lnTo>
                    <a:lnTo>
                      <a:pt x="30" y="6"/>
                    </a:lnTo>
                    <a:lnTo>
                      <a:pt x="24" y="12"/>
                    </a:lnTo>
                    <a:lnTo>
                      <a:pt x="12" y="6"/>
                    </a:lnTo>
                    <a:lnTo>
                      <a:pt x="6" y="6"/>
                    </a:lnTo>
                    <a:lnTo>
                      <a:pt x="0" y="6"/>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787" name="Freeform 162"/>
              <p:cNvSpPr>
                <a:spLocks noChangeAspect="1"/>
              </p:cNvSpPr>
              <p:nvPr/>
            </p:nvSpPr>
            <p:spPr bwMode="auto">
              <a:xfrm>
                <a:off x="3831" y="1978"/>
                <a:ext cx="23" cy="8"/>
              </a:xfrm>
              <a:custGeom>
                <a:avLst/>
                <a:gdLst>
                  <a:gd name="T0" fmla="*/ 0 w 30"/>
                  <a:gd name="T1" fmla="*/ 1 h 12"/>
                  <a:gd name="T2" fmla="*/ 2 w 30"/>
                  <a:gd name="T3" fmla="*/ 0 h 12"/>
                  <a:gd name="T4" fmla="*/ 2 w 30"/>
                  <a:gd name="T5" fmla="*/ 0 h 12"/>
                  <a:gd name="T6" fmla="*/ 2 w 30"/>
                  <a:gd name="T7" fmla="*/ 1 h 12"/>
                  <a:gd name="T8" fmla="*/ 2 w 30"/>
                  <a:gd name="T9" fmla="*/ 1 h 12"/>
                  <a:gd name="T10" fmla="*/ 2 w 30"/>
                  <a:gd name="T11" fmla="*/ 1 h 12"/>
                  <a:gd name="T12" fmla="*/ 2 w 30"/>
                  <a:gd name="T13" fmla="*/ 1 h 12"/>
                  <a:gd name="T14" fmla="*/ 0 w 30"/>
                  <a:gd name="T15" fmla="*/ 1 h 12"/>
                  <a:gd name="T16" fmla="*/ 0 w 30"/>
                  <a:gd name="T17" fmla="*/ 1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12"/>
                  <a:gd name="T29" fmla="*/ 30 w 30"/>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12">
                    <a:moveTo>
                      <a:pt x="0" y="6"/>
                    </a:moveTo>
                    <a:lnTo>
                      <a:pt x="6" y="0"/>
                    </a:lnTo>
                    <a:lnTo>
                      <a:pt x="30" y="0"/>
                    </a:lnTo>
                    <a:lnTo>
                      <a:pt x="30" y="6"/>
                    </a:lnTo>
                    <a:lnTo>
                      <a:pt x="24" y="12"/>
                    </a:lnTo>
                    <a:lnTo>
                      <a:pt x="12" y="6"/>
                    </a:lnTo>
                    <a:lnTo>
                      <a:pt x="6" y="6"/>
                    </a:lnTo>
                    <a:lnTo>
                      <a:pt x="0" y="6"/>
                    </a:lnTo>
                    <a:lnTo>
                      <a:pt x="0"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788" name="Freeform 163"/>
              <p:cNvSpPr>
                <a:spLocks noChangeAspect="1"/>
              </p:cNvSpPr>
              <p:nvPr/>
            </p:nvSpPr>
            <p:spPr bwMode="auto">
              <a:xfrm>
                <a:off x="3859" y="1986"/>
                <a:ext cx="27" cy="21"/>
              </a:xfrm>
              <a:custGeom>
                <a:avLst/>
                <a:gdLst>
                  <a:gd name="T0" fmla="*/ 2 w 36"/>
                  <a:gd name="T1" fmla="*/ 1 h 30"/>
                  <a:gd name="T2" fmla="*/ 2 w 36"/>
                  <a:gd name="T3" fmla="*/ 1 h 30"/>
                  <a:gd name="T4" fmla="*/ 2 w 36"/>
                  <a:gd name="T5" fmla="*/ 1 h 30"/>
                  <a:gd name="T6" fmla="*/ 2 w 36"/>
                  <a:gd name="T7" fmla="*/ 1 h 30"/>
                  <a:gd name="T8" fmla="*/ 2 w 36"/>
                  <a:gd name="T9" fmla="*/ 1 h 30"/>
                  <a:gd name="T10" fmla="*/ 2 w 36"/>
                  <a:gd name="T11" fmla="*/ 1 h 30"/>
                  <a:gd name="T12" fmla="*/ 2 w 36"/>
                  <a:gd name="T13" fmla="*/ 1 h 30"/>
                  <a:gd name="T14" fmla="*/ 2 w 36"/>
                  <a:gd name="T15" fmla="*/ 1 h 30"/>
                  <a:gd name="T16" fmla="*/ 0 w 36"/>
                  <a:gd name="T17" fmla="*/ 1 h 30"/>
                  <a:gd name="T18" fmla="*/ 0 w 36"/>
                  <a:gd name="T19" fmla="*/ 0 h 30"/>
                  <a:gd name="T20" fmla="*/ 2 w 36"/>
                  <a:gd name="T21" fmla="*/ 0 h 30"/>
                  <a:gd name="T22" fmla="*/ 2 w 36"/>
                  <a:gd name="T23" fmla="*/ 1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30"/>
                  <a:gd name="T38" fmla="*/ 36 w 36"/>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30">
                    <a:moveTo>
                      <a:pt x="12" y="6"/>
                    </a:moveTo>
                    <a:lnTo>
                      <a:pt x="24" y="6"/>
                    </a:lnTo>
                    <a:lnTo>
                      <a:pt x="36" y="18"/>
                    </a:lnTo>
                    <a:lnTo>
                      <a:pt x="36" y="24"/>
                    </a:lnTo>
                    <a:lnTo>
                      <a:pt x="24" y="30"/>
                    </a:lnTo>
                    <a:lnTo>
                      <a:pt x="18" y="30"/>
                    </a:lnTo>
                    <a:lnTo>
                      <a:pt x="12" y="18"/>
                    </a:lnTo>
                    <a:lnTo>
                      <a:pt x="6" y="12"/>
                    </a:lnTo>
                    <a:lnTo>
                      <a:pt x="0" y="6"/>
                    </a:lnTo>
                    <a:lnTo>
                      <a:pt x="0" y="0"/>
                    </a:lnTo>
                    <a:lnTo>
                      <a:pt x="6" y="0"/>
                    </a:lnTo>
                    <a:lnTo>
                      <a:pt x="12" y="6"/>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789" name="Freeform 164"/>
              <p:cNvSpPr>
                <a:spLocks noChangeAspect="1"/>
              </p:cNvSpPr>
              <p:nvPr/>
            </p:nvSpPr>
            <p:spPr bwMode="auto">
              <a:xfrm>
                <a:off x="3859" y="1986"/>
                <a:ext cx="27" cy="21"/>
              </a:xfrm>
              <a:custGeom>
                <a:avLst/>
                <a:gdLst>
                  <a:gd name="T0" fmla="*/ 2 w 36"/>
                  <a:gd name="T1" fmla="*/ 1 h 30"/>
                  <a:gd name="T2" fmla="*/ 2 w 36"/>
                  <a:gd name="T3" fmla="*/ 1 h 30"/>
                  <a:gd name="T4" fmla="*/ 2 w 36"/>
                  <a:gd name="T5" fmla="*/ 1 h 30"/>
                  <a:gd name="T6" fmla="*/ 2 w 36"/>
                  <a:gd name="T7" fmla="*/ 1 h 30"/>
                  <a:gd name="T8" fmla="*/ 2 w 36"/>
                  <a:gd name="T9" fmla="*/ 1 h 30"/>
                  <a:gd name="T10" fmla="*/ 2 w 36"/>
                  <a:gd name="T11" fmla="*/ 1 h 30"/>
                  <a:gd name="T12" fmla="*/ 2 w 36"/>
                  <a:gd name="T13" fmla="*/ 1 h 30"/>
                  <a:gd name="T14" fmla="*/ 2 w 36"/>
                  <a:gd name="T15" fmla="*/ 1 h 30"/>
                  <a:gd name="T16" fmla="*/ 0 w 36"/>
                  <a:gd name="T17" fmla="*/ 1 h 30"/>
                  <a:gd name="T18" fmla="*/ 0 w 36"/>
                  <a:gd name="T19" fmla="*/ 0 h 30"/>
                  <a:gd name="T20" fmla="*/ 2 w 36"/>
                  <a:gd name="T21" fmla="*/ 0 h 30"/>
                  <a:gd name="T22" fmla="*/ 2 w 36"/>
                  <a:gd name="T23" fmla="*/ 1 h 30"/>
                  <a:gd name="T24" fmla="*/ 2 w 36"/>
                  <a:gd name="T25" fmla="*/ 1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30"/>
                  <a:gd name="T41" fmla="*/ 36 w 36"/>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30">
                    <a:moveTo>
                      <a:pt x="12" y="6"/>
                    </a:moveTo>
                    <a:lnTo>
                      <a:pt x="24" y="6"/>
                    </a:lnTo>
                    <a:lnTo>
                      <a:pt x="36" y="18"/>
                    </a:lnTo>
                    <a:lnTo>
                      <a:pt x="36" y="24"/>
                    </a:lnTo>
                    <a:lnTo>
                      <a:pt x="24" y="30"/>
                    </a:lnTo>
                    <a:lnTo>
                      <a:pt x="18" y="30"/>
                    </a:lnTo>
                    <a:lnTo>
                      <a:pt x="12" y="18"/>
                    </a:lnTo>
                    <a:lnTo>
                      <a:pt x="6" y="12"/>
                    </a:lnTo>
                    <a:lnTo>
                      <a:pt x="0" y="6"/>
                    </a:lnTo>
                    <a:lnTo>
                      <a:pt x="0" y="0"/>
                    </a:lnTo>
                    <a:lnTo>
                      <a:pt x="6" y="0"/>
                    </a:lnTo>
                    <a:lnTo>
                      <a:pt x="12" y="6"/>
                    </a:lnTo>
                    <a:lnTo>
                      <a:pt x="12"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790" name="Freeform 165"/>
              <p:cNvSpPr>
                <a:spLocks noChangeAspect="1"/>
              </p:cNvSpPr>
              <p:nvPr/>
            </p:nvSpPr>
            <p:spPr bwMode="auto">
              <a:xfrm>
                <a:off x="3886" y="2027"/>
                <a:ext cx="51" cy="61"/>
              </a:xfrm>
              <a:custGeom>
                <a:avLst/>
                <a:gdLst>
                  <a:gd name="T0" fmla="*/ 2 w 66"/>
                  <a:gd name="T1" fmla="*/ 0 h 90"/>
                  <a:gd name="T2" fmla="*/ 2 w 66"/>
                  <a:gd name="T3" fmla="*/ 0 h 90"/>
                  <a:gd name="T4" fmla="*/ 2 w 66"/>
                  <a:gd name="T5" fmla="*/ 1 h 90"/>
                  <a:gd name="T6" fmla="*/ 2 w 66"/>
                  <a:gd name="T7" fmla="*/ 1 h 90"/>
                  <a:gd name="T8" fmla="*/ 2 w 66"/>
                  <a:gd name="T9" fmla="*/ 1 h 90"/>
                  <a:gd name="T10" fmla="*/ 2 w 66"/>
                  <a:gd name="T11" fmla="*/ 1 h 90"/>
                  <a:gd name="T12" fmla="*/ 2 w 66"/>
                  <a:gd name="T13" fmla="*/ 1 h 90"/>
                  <a:gd name="T14" fmla="*/ 2 w 66"/>
                  <a:gd name="T15" fmla="*/ 1 h 90"/>
                  <a:gd name="T16" fmla="*/ 2 w 66"/>
                  <a:gd name="T17" fmla="*/ 1 h 90"/>
                  <a:gd name="T18" fmla="*/ 2 w 66"/>
                  <a:gd name="T19" fmla="*/ 1 h 90"/>
                  <a:gd name="T20" fmla="*/ 2 w 66"/>
                  <a:gd name="T21" fmla="*/ 1 h 90"/>
                  <a:gd name="T22" fmla="*/ 2 w 66"/>
                  <a:gd name="T23" fmla="*/ 1 h 90"/>
                  <a:gd name="T24" fmla="*/ 2 w 66"/>
                  <a:gd name="T25" fmla="*/ 1 h 90"/>
                  <a:gd name="T26" fmla="*/ 2 w 66"/>
                  <a:gd name="T27" fmla="*/ 1 h 90"/>
                  <a:gd name="T28" fmla="*/ 2 w 66"/>
                  <a:gd name="T29" fmla="*/ 1 h 90"/>
                  <a:gd name="T30" fmla="*/ 2 w 66"/>
                  <a:gd name="T31" fmla="*/ 1 h 90"/>
                  <a:gd name="T32" fmla="*/ 2 w 66"/>
                  <a:gd name="T33" fmla="*/ 1 h 90"/>
                  <a:gd name="T34" fmla="*/ 2 w 66"/>
                  <a:gd name="T35" fmla="*/ 1 h 90"/>
                  <a:gd name="T36" fmla="*/ 2 w 66"/>
                  <a:gd name="T37" fmla="*/ 1 h 90"/>
                  <a:gd name="T38" fmla="*/ 2 w 66"/>
                  <a:gd name="T39" fmla="*/ 1 h 90"/>
                  <a:gd name="T40" fmla="*/ 2 w 66"/>
                  <a:gd name="T41" fmla="*/ 1 h 90"/>
                  <a:gd name="T42" fmla="*/ 2 w 66"/>
                  <a:gd name="T43" fmla="*/ 1 h 90"/>
                  <a:gd name="T44" fmla="*/ 0 w 66"/>
                  <a:gd name="T45" fmla="*/ 1 h 90"/>
                  <a:gd name="T46" fmla="*/ 0 w 66"/>
                  <a:gd name="T47" fmla="*/ 1 h 90"/>
                  <a:gd name="T48" fmla="*/ 2 w 66"/>
                  <a:gd name="T49" fmla="*/ 1 h 90"/>
                  <a:gd name="T50" fmla="*/ 2 w 66"/>
                  <a:gd name="T51" fmla="*/ 0 h 9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6"/>
                  <a:gd name="T79" fmla="*/ 0 h 90"/>
                  <a:gd name="T80" fmla="*/ 66 w 66"/>
                  <a:gd name="T81" fmla="*/ 90 h 9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6" h="90">
                    <a:moveTo>
                      <a:pt x="6" y="0"/>
                    </a:moveTo>
                    <a:lnTo>
                      <a:pt x="12" y="0"/>
                    </a:lnTo>
                    <a:lnTo>
                      <a:pt x="18" y="6"/>
                    </a:lnTo>
                    <a:lnTo>
                      <a:pt x="36" y="6"/>
                    </a:lnTo>
                    <a:lnTo>
                      <a:pt x="42" y="12"/>
                    </a:lnTo>
                    <a:lnTo>
                      <a:pt x="48" y="18"/>
                    </a:lnTo>
                    <a:lnTo>
                      <a:pt x="48" y="24"/>
                    </a:lnTo>
                    <a:lnTo>
                      <a:pt x="54" y="30"/>
                    </a:lnTo>
                    <a:lnTo>
                      <a:pt x="60" y="36"/>
                    </a:lnTo>
                    <a:lnTo>
                      <a:pt x="66" y="42"/>
                    </a:lnTo>
                    <a:lnTo>
                      <a:pt x="66" y="54"/>
                    </a:lnTo>
                    <a:lnTo>
                      <a:pt x="60" y="60"/>
                    </a:lnTo>
                    <a:lnTo>
                      <a:pt x="42" y="60"/>
                    </a:lnTo>
                    <a:lnTo>
                      <a:pt x="36" y="66"/>
                    </a:lnTo>
                    <a:lnTo>
                      <a:pt x="30" y="66"/>
                    </a:lnTo>
                    <a:lnTo>
                      <a:pt x="30" y="78"/>
                    </a:lnTo>
                    <a:lnTo>
                      <a:pt x="24" y="84"/>
                    </a:lnTo>
                    <a:lnTo>
                      <a:pt x="18" y="90"/>
                    </a:lnTo>
                    <a:lnTo>
                      <a:pt x="12" y="84"/>
                    </a:lnTo>
                    <a:lnTo>
                      <a:pt x="12" y="72"/>
                    </a:lnTo>
                    <a:lnTo>
                      <a:pt x="6" y="66"/>
                    </a:lnTo>
                    <a:lnTo>
                      <a:pt x="6" y="48"/>
                    </a:lnTo>
                    <a:lnTo>
                      <a:pt x="0" y="36"/>
                    </a:lnTo>
                    <a:lnTo>
                      <a:pt x="0" y="30"/>
                    </a:lnTo>
                    <a:lnTo>
                      <a:pt x="6" y="18"/>
                    </a:lnTo>
                    <a:lnTo>
                      <a:pt x="6" y="0"/>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791" name="Freeform 166"/>
              <p:cNvSpPr>
                <a:spLocks noChangeAspect="1"/>
              </p:cNvSpPr>
              <p:nvPr/>
            </p:nvSpPr>
            <p:spPr bwMode="auto">
              <a:xfrm>
                <a:off x="3886" y="2027"/>
                <a:ext cx="51" cy="61"/>
              </a:xfrm>
              <a:custGeom>
                <a:avLst/>
                <a:gdLst>
                  <a:gd name="T0" fmla="*/ 2 w 66"/>
                  <a:gd name="T1" fmla="*/ 0 h 90"/>
                  <a:gd name="T2" fmla="*/ 2 w 66"/>
                  <a:gd name="T3" fmla="*/ 0 h 90"/>
                  <a:gd name="T4" fmla="*/ 2 w 66"/>
                  <a:gd name="T5" fmla="*/ 1 h 90"/>
                  <a:gd name="T6" fmla="*/ 2 w 66"/>
                  <a:gd name="T7" fmla="*/ 1 h 90"/>
                  <a:gd name="T8" fmla="*/ 2 w 66"/>
                  <a:gd name="T9" fmla="*/ 1 h 90"/>
                  <a:gd name="T10" fmla="*/ 2 w 66"/>
                  <a:gd name="T11" fmla="*/ 1 h 90"/>
                  <a:gd name="T12" fmla="*/ 2 w 66"/>
                  <a:gd name="T13" fmla="*/ 1 h 90"/>
                  <a:gd name="T14" fmla="*/ 2 w 66"/>
                  <a:gd name="T15" fmla="*/ 1 h 90"/>
                  <a:gd name="T16" fmla="*/ 2 w 66"/>
                  <a:gd name="T17" fmla="*/ 1 h 90"/>
                  <a:gd name="T18" fmla="*/ 2 w 66"/>
                  <a:gd name="T19" fmla="*/ 1 h 90"/>
                  <a:gd name="T20" fmla="*/ 2 w 66"/>
                  <a:gd name="T21" fmla="*/ 1 h 90"/>
                  <a:gd name="T22" fmla="*/ 2 w 66"/>
                  <a:gd name="T23" fmla="*/ 1 h 90"/>
                  <a:gd name="T24" fmla="*/ 2 w 66"/>
                  <a:gd name="T25" fmla="*/ 1 h 90"/>
                  <a:gd name="T26" fmla="*/ 2 w 66"/>
                  <a:gd name="T27" fmla="*/ 1 h 90"/>
                  <a:gd name="T28" fmla="*/ 2 w 66"/>
                  <a:gd name="T29" fmla="*/ 1 h 90"/>
                  <a:gd name="T30" fmla="*/ 2 w 66"/>
                  <a:gd name="T31" fmla="*/ 1 h 90"/>
                  <a:gd name="T32" fmla="*/ 2 w 66"/>
                  <a:gd name="T33" fmla="*/ 1 h 90"/>
                  <a:gd name="T34" fmla="*/ 2 w 66"/>
                  <a:gd name="T35" fmla="*/ 1 h 90"/>
                  <a:gd name="T36" fmla="*/ 2 w 66"/>
                  <a:gd name="T37" fmla="*/ 1 h 90"/>
                  <a:gd name="T38" fmla="*/ 2 w 66"/>
                  <a:gd name="T39" fmla="*/ 1 h 90"/>
                  <a:gd name="T40" fmla="*/ 2 w 66"/>
                  <a:gd name="T41" fmla="*/ 1 h 90"/>
                  <a:gd name="T42" fmla="*/ 2 w 66"/>
                  <a:gd name="T43" fmla="*/ 1 h 90"/>
                  <a:gd name="T44" fmla="*/ 0 w 66"/>
                  <a:gd name="T45" fmla="*/ 1 h 90"/>
                  <a:gd name="T46" fmla="*/ 0 w 66"/>
                  <a:gd name="T47" fmla="*/ 1 h 90"/>
                  <a:gd name="T48" fmla="*/ 2 w 66"/>
                  <a:gd name="T49" fmla="*/ 1 h 90"/>
                  <a:gd name="T50" fmla="*/ 2 w 66"/>
                  <a:gd name="T51" fmla="*/ 0 h 90"/>
                  <a:gd name="T52" fmla="*/ 2 w 66"/>
                  <a:gd name="T53" fmla="*/ 1 h 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6"/>
                  <a:gd name="T82" fmla="*/ 0 h 90"/>
                  <a:gd name="T83" fmla="*/ 66 w 66"/>
                  <a:gd name="T84" fmla="*/ 90 h 9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6" h="90">
                    <a:moveTo>
                      <a:pt x="6" y="0"/>
                    </a:moveTo>
                    <a:lnTo>
                      <a:pt x="12" y="0"/>
                    </a:lnTo>
                    <a:lnTo>
                      <a:pt x="18" y="6"/>
                    </a:lnTo>
                    <a:lnTo>
                      <a:pt x="36" y="6"/>
                    </a:lnTo>
                    <a:lnTo>
                      <a:pt x="42" y="12"/>
                    </a:lnTo>
                    <a:lnTo>
                      <a:pt x="48" y="18"/>
                    </a:lnTo>
                    <a:lnTo>
                      <a:pt x="48" y="24"/>
                    </a:lnTo>
                    <a:lnTo>
                      <a:pt x="54" y="30"/>
                    </a:lnTo>
                    <a:lnTo>
                      <a:pt x="60" y="36"/>
                    </a:lnTo>
                    <a:lnTo>
                      <a:pt x="66" y="42"/>
                    </a:lnTo>
                    <a:lnTo>
                      <a:pt x="66" y="54"/>
                    </a:lnTo>
                    <a:lnTo>
                      <a:pt x="60" y="60"/>
                    </a:lnTo>
                    <a:lnTo>
                      <a:pt x="42" y="60"/>
                    </a:lnTo>
                    <a:lnTo>
                      <a:pt x="36" y="66"/>
                    </a:lnTo>
                    <a:lnTo>
                      <a:pt x="30" y="66"/>
                    </a:lnTo>
                    <a:lnTo>
                      <a:pt x="30" y="78"/>
                    </a:lnTo>
                    <a:lnTo>
                      <a:pt x="24" y="84"/>
                    </a:lnTo>
                    <a:lnTo>
                      <a:pt x="18" y="90"/>
                    </a:lnTo>
                    <a:lnTo>
                      <a:pt x="12" y="84"/>
                    </a:lnTo>
                    <a:lnTo>
                      <a:pt x="12" y="72"/>
                    </a:lnTo>
                    <a:lnTo>
                      <a:pt x="6" y="66"/>
                    </a:lnTo>
                    <a:lnTo>
                      <a:pt x="6" y="48"/>
                    </a:lnTo>
                    <a:lnTo>
                      <a:pt x="0" y="36"/>
                    </a:lnTo>
                    <a:lnTo>
                      <a:pt x="0" y="30"/>
                    </a:lnTo>
                    <a:lnTo>
                      <a:pt x="6" y="18"/>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792" name="Freeform 167"/>
              <p:cNvSpPr>
                <a:spLocks noChangeAspect="1"/>
              </p:cNvSpPr>
              <p:nvPr/>
            </p:nvSpPr>
            <p:spPr bwMode="auto">
              <a:xfrm>
                <a:off x="3845" y="1990"/>
                <a:ext cx="9" cy="8"/>
              </a:xfrm>
              <a:custGeom>
                <a:avLst/>
                <a:gdLst>
                  <a:gd name="T0" fmla="*/ 0 w 12"/>
                  <a:gd name="T1" fmla="*/ 1 h 12"/>
                  <a:gd name="T2" fmla="*/ 0 w 12"/>
                  <a:gd name="T3" fmla="*/ 0 h 12"/>
                  <a:gd name="T4" fmla="*/ 2 w 12"/>
                  <a:gd name="T5" fmla="*/ 0 h 12"/>
                  <a:gd name="T6" fmla="*/ 2 w 12"/>
                  <a:gd name="T7" fmla="*/ 1 h 12"/>
                  <a:gd name="T8" fmla="*/ 2 w 12"/>
                  <a:gd name="T9" fmla="*/ 1 h 12"/>
                  <a:gd name="T10" fmla="*/ 2 w 12"/>
                  <a:gd name="T11" fmla="*/ 1 h 12"/>
                  <a:gd name="T12" fmla="*/ 0 w 12"/>
                  <a:gd name="T13" fmla="*/ 1 h 12"/>
                  <a:gd name="T14" fmla="*/ 0 w 12"/>
                  <a:gd name="T15" fmla="*/ 1 h 12"/>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2"/>
                  <a:gd name="T26" fmla="*/ 12 w 12"/>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2">
                    <a:moveTo>
                      <a:pt x="0" y="6"/>
                    </a:moveTo>
                    <a:lnTo>
                      <a:pt x="0" y="0"/>
                    </a:lnTo>
                    <a:lnTo>
                      <a:pt x="6" y="0"/>
                    </a:lnTo>
                    <a:lnTo>
                      <a:pt x="6" y="6"/>
                    </a:lnTo>
                    <a:lnTo>
                      <a:pt x="12" y="6"/>
                    </a:lnTo>
                    <a:lnTo>
                      <a:pt x="6" y="12"/>
                    </a:lnTo>
                    <a:lnTo>
                      <a:pt x="0" y="12"/>
                    </a:lnTo>
                    <a:lnTo>
                      <a:pt x="0" y="6"/>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793" name="Freeform 168"/>
              <p:cNvSpPr>
                <a:spLocks noChangeAspect="1"/>
              </p:cNvSpPr>
              <p:nvPr/>
            </p:nvSpPr>
            <p:spPr bwMode="auto">
              <a:xfrm>
                <a:off x="3845" y="1990"/>
                <a:ext cx="9" cy="8"/>
              </a:xfrm>
              <a:custGeom>
                <a:avLst/>
                <a:gdLst>
                  <a:gd name="T0" fmla="*/ 0 w 12"/>
                  <a:gd name="T1" fmla="*/ 1 h 12"/>
                  <a:gd name="T2" fmla="*/ 0 w 12"/>
                  <a:gd name="T3" fmla="*/ 0 h 12"/>
                  <a:gd name="T4" fmla="*/ 2 w 12"/>
                  <a:gd name="T5" fmla="*/ 0 h 12"/>
                  <a:gd name="T6" fmla="*/ 2 w 12"/>
                  <a:gd name="T7" fmla="*/ 1 h 12"/>
                  <a:gd name="T8" fmla="*/ 2 w 12"/>
                  <a:gd name="T9" fmla="*/ 1 h 12"/>
                  <a:gd name="T10" fmla="*/ 2 w 12"/>
                  <a:gd name="T11" fmla="*/ 1 h 12"/>
                  <a:gd name="T12" fmla="*/ 0 w 12"/>
                  <a:gd name="T13" fmla="*/ 1 h 12"/>
                  <a:gd name="T14" fmla="*/ 0 w 12"/>
                  <a:gd name="T15" fmla="*/ 1 h 12"/>
                  <a:gd name="T16" fmla="*/ 0 w 12"/>
                  <a:gd name="T17" fmla="*/ 1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0" y="6"/>
                    </a:moveTo>
                    <a:lnTo>
                      <a:pt x="0" y="0"/>
                    </a:lnTo>
                    <a:lnTo>
                      <a:pt x="6" y="0"/>
                    </a:lnTo>
                    <a:lnTo>
                      <a:pt x="6" y="6"/>
                    </a:lnTo>
                    <a:lnTo>
                      <a:pt x="12" y="6"/>
                    </a:lnTo>
                    <a:lnTo>
                      <a:pt x="6" y="12"/>
                    </a:lnTo>
                    <a:lnTo>
                      <a:pt x="0" y="12"/>
                    </a:lnTo>
                    <a:lnTo>
                      <a:pt x="0" y="6"/>
                    </a:lnTo>
                    <a:lnTo>
                      <a:pt x="0"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794" name="Freeform 169"/>
              <p:cNvSpPr>
                <a:spLocks noChangeAspect="1"/>
              </p:cNvSpPr>
              <p:nvPr/>
            </p:nvSpPr>
            <p:spPr bwMode="auto">
              <a:xfrm>
                <a:off x="3607" y="1017"/>
                <a:ext cx="234" cy="334"/>
              </a:xfrm>
              <a:custGeom>
                <a:avLst/>
                <a:gdLst>
                  <a:gd name="T0" fmla="*/ 3 w 306"/>
                  <a:gd name="T1" fmla="*/ 2 h 492"/>
                  <a:gd name="T2" fmla="*/ 0 w 306"/>
                  <a:gd name="T3" fmla="*/ 2 h 492"/>
                  <a:gd name="T4" fmla="*/ 2 w 306"/>
                  <a:gd name="T5" fmla="*/ 1 h 492"/>
                  <a:gd name="T6" fmla="*/ 2 w 306"/>
                  <a:gd name="T7" fmla="*/ 1 h 492"/>
                  <a:gd name="T8" fmla="*/ 2 w 306"/>
                  <a:gd name="T9" fmla="*/ 1 h 492"/>
                  <a:gd name="T10" fmla="*/ 2 w 306"/>
                  <a:gd name="T11" fmla="*/ 1 h 492"/>
                  <a:gd name="T12" fmla="*/ 2 w 306"/>
                  <a:gd name="T13" fmla="*/ 0 h 492"/>
                  <a:gd name="T14" fmla="*/ 3 w 306"/>
                  <a:gd name="T15" fmla="*/ 1 h 492"/>
                  <a:gd name="T16" fmla="*/ 3 w 306"/>
                  <a:gd name="T17" fmla="*/ 1 h 492"/>
                  <a:gd name="T18" fmla="*/ 3 w 306"/>
                  <a:gd name="T19" fmla="*/ 1 h 492"/>
                  <a:gd name="T20" fmla="*/ 3 w 306"/>
                  <a:gd name="T21" fmla="*/ 1 h 492"/>
                  <a:gd name="T22" fmla="*/ 4 w 306"/>
                  <a:gd name="T23" fmla="*/ 1 h 492"/>
                  <a:gd name="T24" fmla="*/ 4 w 306"/>
                  <a:gd name="T25" fmla="*/ 1 h 492"/>
                  <a:gd name="T26" fmla="*/ 4 w 306"/>
                  <a:gd name="T27" fmla="*/ 1 h 492"/>
                  <a:gd name="T28" fmla="*/ 4 w 306"/>
                  <a:gd name="T29" fmla="*/ 1 h 492"/>
                  <a:gd name="T30" fmla="*/ 4 w 306"/>
                  <a:gd name="T31" fmla="*/ 1 h 492"/>
                  <a:gd name="T32" fmla="*/ 4 w 306"/>
                  <a:gd name="T33" fmla="*/ 1 h 492"/>
                  <a:gd name="T34" fmla="*/ 5 w 306"/>
                  <a:gd name="T35" fmla="*/ 1 h 492"/>
                  <a:gd name="T36" fmla="*/ 5 w 306"/>
                  <a:gd name="T37" fmla="*/ 1 h 492"/>
                  <a:gd name="T38" fmla="*/ 5 w 306"/>
                  <a:gd name="T39" fmla="*/ 1 h 492"/>
                  <a:gd name="T40" fmla="*/ 5 w 306"/>
                  <a:gd name="T41" fmla="*/ 1 h 492"/>
                  <a:gd name="T42" fmla="*/ 5 w 306"/>
                  <a:gd name="T43" fmla="*/ 1 h 492"/>
                  <a:gd name="T44" fmla="*/ 5 w 306"/>
                  <a:gd name="T45" fmla="*/ 1 h 492"/>
                  <a:gd name="T46" fmla="*/ 6 w 306"/>
                  <a:gd name="T47" fmla="*/ 1 h 492"/>
                  <a:gd name="T48" fmla="*/ 6 w 306"/>
                  <a:gd name="T49" fmla="*/ 1 h 492"/>
                  <a:gd name="T50" fmla="*/ 6 w 306"/>
                  <a:gd name="T51" fmla="*/ 1 h 492"/>
                  <a:gd name="T52" fmla="*/ 7 w 306"/>
                  <a:gd name="T53" fmla="*/ 1 h 492"/>
                  <a:gd name="T54" fmla="*/ 6 w 306"/>
                  <a:gd name="T55" fmla="*/ 2 h 492"/>
                  <a:gd name="T56" fmla="*/ 4 w 306"/>
                  <a:gd name="T57" fmla="*/ 2 h 492"/>
                  <a:gd name="T58" fmla="*/ 3 w 306"/>
                  <a:gd name="T59" fmla="*/ 2 h 4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06"/>
                  <a:gd name="T91" fmla="*/ 0 h 492"/>
                  <a:gd name="T92" fmla="*/ 306 w 306"/>
                  <a:gd name="T93" fmla="*/ 492 h 4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06" h="492">
                    <a:moveTo>
                      <a:pt x="138" y="462"/>
                    </a:moveTo>
                    <a:lnTo>
                      <a:pt x="0" y="438"/>
                    </a:lnTo>
                    <a:lnTo>
                      <a:pt x="36" y="300"/>
                    </a:lnTo>
                    <a:lnTo>
                      <a:pt x="24" y="282"/>
                    </a:lnTo>
                    <a:lnTo>
                      <a:pt x="78" y="216"/>
                    </a:lnTo>
                    <a:lnTo>
                      <a:pt x="60" y="186"/>
                    </a:lnTo>
                    <a:lnTo>
                      <a:pt x="102" y="0"/>
                    </a:lnTo>
                    <a:lnTo>
                      <a:pt x="138" y="12"/>
                    </a:lnTo>
                    <a:lnTo>
                      <a:pt x="126" y="72"/>
                    </a:lnTo>
                    <a:lnTo>
                      <a:pt x="138" y="102"/>
                    </a:lnTo>
                    <a:lnTo>
                      <a:pt x="132" y="108"/>
                    </a:lnTo>
                    <a:lnTo>
                      <a:pt x="150" y="126"/>
                    </a:lnTo>
                    <a:lnTo>
                      <a:pt x="162" y="162"/>
                    </a:lnTo>
                    <a:lnTo>
                      <a:pt x="186" y="174"/>
                    </a:lnTo>
                    <a:lnTo>
                      <a:pt x="162" y="234"/>
                    </a:lnTo>
                    <a:lnTo>
                      <a:pt x="168" y="246"/>
                    </a:lnTo>
                    <a:lnTo>
                      <a:pt x="186" y="234"/>
                    </a:lnTo>
                    <a:lnTo>
                      <a:pt x="192" y="240"/>
                    </a:lnTo>
                    <a:lnTo>
                      <a:pt x="204" y="288"/>
                    </a:lnTo>
                    <a:lnTo>
                      <a:pt x="216" y="300"/>
                    </a:lnTo>
                    <a:lnTo>
                      <a:pt x="222" y="324"/>
                    </a:lnTo>
                    <a:lnTo>
                      <a:pt x="228" y="318"/>
                    </a:lnTo>
                    <a:lnTo>
                      <a:pt x="246" y="324"/>
                    </a:lnTo>
                    <a:lnTo>
                      <a:pt x="252" y="318"/>
                    </a:lnTo>
                    <a:lnTo>
                      <a:pt x="288" y="324"/>
                    </a:lnTo>
                    <a:lnTo>
                      <a:pt x="294" y="312"/>
                    </a:lnTo>
                    <a:lnTo>
                      <a:pt x="306" y="330"/>
                    </a:lnTo>
                    <a:lnTo>
                      <a:pt x="282" y="492"/>
                    </a:lnTo>
                    <a:lnTo>
                      <a:pt x="186" y="474"/>
                    </a:lnTo>
                    <a:lnTo>
                      <a:pt x="138" y="462"/>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795" name="Freeform 170"/>
              <p:cNvSpPr>
                <a:spLocks noChangeAspect="1"/>
              </p:cNvSpPr>
              <p:nvPr/>
            </p:nvSpPr>
            <p:spPr bwMode="auto">
              <a:xfrm>
                <a:off x="3607" y="1017"/>
                <a:ext cx="234" cy="334"/>
              </a:xfrm>
              <a:custGeom>
                <a:avLst/>
                <a:gdLst>
                  <a:gd name="T0" fmla="*/ 3 w 306"/>
                  <a:gd name="T1" fmla="*/ 2 h 492"/>
                  <a:gd name="T2" fmla="*/ 0 w 306"/>
                  <a:gd name="T3" fmla="*/ 2 h 492"/>
                  <a:gd name="T4" fmla="*/ 2 w 306"/>
                  <a:gd name="T5" fmla="*/ 1 h 492"/>
                  <a:gd name="T6" fmla="*/ 2 w 306"/>
                  <a:gd name="T7" fmla="*/ 1 h 492"/>
                  <a:gd name="T8" fmla="*/ 2 w 306"/>
                  <a:gd name="T9" fmla="*/ 1 h 492"/>
                  <a:gd name="T10" fmla="*/ 2 w 306"/>
                  <a:gd name="T11" fmla="*/ 1 h 492"/>
                  <a:gd name="T12" fmla="*/ 2 w 306"/>
                  <a:gd name="T13" fmla="*/ 0 h 492"/>
                  <a:gd name="T14" fmla="*/ 3 w 306"/>
                  <a:gd name="T15" fmla="*/ 1 h 492"/>
                  <a:gd name="T16" fmla="*/ 3 w 306"/>
                  <a:gd name="T17" fmla="*/ 1 h 492"/>
                  <a:gd name="T18" fmla="*/ 3 w 306"/>
                  <a:gd name="T19" fmla="*/ 1 h 492"/>
                  <a:gd name="T20" fmla="*/ 3 w 306"/>
                  <a:gd name="T21" fmla="*/ 1 h 492"/>
                  <a:gd name="T22" fmla="*/ 4 w 306"/>
                  <a:gd name="T23" fmla="*/ 1 h 492"/>
                  <a:gd name="T24" fmla="*/ 4 w 306"/>
                  <a:gd name="T25" fmla="*/ 1 h 492"/>
                  <a:gd name="T26" fmla="*/ 4 w 306"/>
                  <a:gd name="T27" fmla="*/ 1 h 492"/>
                  <a:gd name="T28" fmla="*/ 4 w 306"/>
                  <a:gd name="T29" fmla="*/ 1 h 492"/>
                  <a:gd name="T30" fmla="*/ 4 w 306"/>
                  <a:gd name="T31" fmla="*/ 1 h 492"/>
                  <a:gd name="T32" fmla="*/ 4 w 306"/>
                  <a:gd name="T33" fmla="*/ 1 h 492"/>
                  <a:gd name="T34" fmla="*/ 5 w 306"/>
                  <a:gd name="T35" fmla="*/ 1 h 492"/>
                  <a:gd name="T36" fmla="*/ 5 w 306"/>
                  <a:gd name="T37" fmla="*/ 1 h 492"/>
                  <a:gd name="T38" fmla="*/ 5 w 306"/>
                  <a:gd name="T39" fmla="*/ 1 h 492"/>
                  <a:gd name="T40" fmla="*/ 5 w 306"/>
                  <a:gd name="T41" fmla="*/ 1 h 492"/>
                  <a:gd name="T42" fmla="*/ 5 w 306"/>
                  <a:gd name="T43" fmla="*/ 1 h 492"/>
                  <a:gd name="T44" fmla="*/ 5 w 306"/>
                  <a:gd name="T45" fmla="*/ 1 h 492"/>
                  <a:gd name="T46" fmla="*/ 6 w 306"/>
                  <a:gd name="T47" fmla="*/ 1 h 492"/>
                  <a:gd name="T48" fmla="*/ 6 w 306"/>
                  <a:gd name="T49" fmla="*/ 1 h 492"/>
                  <a:gd name="T50" fmla="*/ 6 w 306"/>
                  <a:gd name="T51" fmla="*/ 1 h 492"/>
                  <a:gd name="T52" fmla="*/ 7 w 306"/>
                  <a:gd name="T53" fmla="*/ 1 h 492"/>
                  <a:gd name="T54" fmla="*/ 6 w 306"/>
                  <a:gd name="T55" fmla="*/ 2 h 492"/>
                  <a:gd name="T56" fmla="*/ 4 w 306"/>
                  <a:gd name="T57" fmla="*/ 2 h 492"/>
                  <a:gd name="T58" fmla="*/ 3 w 306"/>
                  <a:gd name="T59" fmla="*/ 2 h 492"/>
                  <a:gd name="T60" fmla="*/ 3 w 306"/>
                  <a:gd name="T61" fmla="*/ 2 h 49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06"/>
                  <a:gd name="T94" fmla="*/ 0 h 492"/>
                  <a:gd name="T95" fmla="*/ 306 w 306"/>
                  <a:gd name="T96" fmla="*/ 492 h 49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06" h="492">
                    <a:moveTo>
                      <a:pt x="138" y="462"/>
                    </a:moveTo>
                    <a:lnTo>
                      <a:pt x="0" y="438"/>
                    </a:lnTo>
                    <a:lnTo>
                      <a:pt x="36" y="300"/>
                    </a:lnTo>
                    <a:lnTo>
                      <a:pt x="24" y="282"/>
                    </a:lnTo>
                    <a:lnTo>
                      <a:pt x="78" y="216"/>
                    </a:lnTo>
                    <a:lnTo>
                      <a:pt x="60" y="186"/>
                    </a:lnTo>
                    <a:lnTo>
                      <a:pt x="102" y="0"/>
                    </a:lnTo>
                    <a:lnTo>
                      <a:pt x="138" y="12"/>
                    </a:lnTo>
                    <a:lnTo>
                      <a:pt x="126" y="72"/>
                    </a:lnTo>
                    <a:lnTo>
                      <a:pt x="138" y="102"/>
                    </a:lnTo>
                    <a:lnTo>
                      <a:pt x="132" y="108"/>
                    </a:lnTo>
                    <a:lnTo>
                      <a:pt x="150" y="126"/>
                    </a:lnTo>
                    <a:lnTo>
                      <a:pt x="162" y="162"/>
                    </a:lnTo>
                    <a:lnTo>
                      <a:pt x="186" y="174"/>
                    </a:lnTo>
                    <a:lnTo>
                      <a:pt x="162" y="234"/>
                    </a:lnTo>
                    <a:lnTo>
                      <a:pt x="168" y="246"/>
                    </a:lnTo>
                    <a:lnTo>
                      <a:pt x="186" y="234"/>
                    </a:lnTo>
                    <a:lnTo>
                      <a:pt x="192" y="240"/>
                    </a:lnTo>
                    <a:lnTo>
                      <a:pt x="204" y="288"/>
                    </a:lnTo>
                    <a:lnTo>
                      <a:pt x="216" y="300"/>
                    </a:lnTo>
                    <a:lnTo>
                      <a:pt x="222" y="324"/>
                    </a:lnTo>
                    <a:lnTo>
                      <a:pt x="228" y="318"/>
                    </a:lnTo>
                    <a:lnTo>
                      <a:pt x="246" y="324"/>
                    </a:lnTo>
                    <a:lnTo>
                      <a:pt x="252" y="318"/>
                    </a:lnTo>
                    <a:lnTo>
                      <a:pt x="288" y="324"/>
                    </a:lnTo>
                    <a:lnTo>
                      <a:pt x="294" y="312"/>
                    </a:lnTo>
                    <a:lnTo>
                      <a:pt x="306" y="330"/>
                    </a:lnTo>
                    <a:lnTo>
                      <a:pt x="282" y="492"/>
                    </a:lnTo>
                    <a:lnTo>
                      <a:pt x="186" y="474"/>
                    </a:lnTo>
                    <a:lnTo>
                      <a:pt x="138" y="462"/>
                    </a:lnTo>
                    <a:lnTo>
                      <a:pt x="138" y="4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796" name="Freeform 171"/>
              <p:cNvSpPr>
                <a:spLocks noChangeAspect="1"/>
              </p:cNvSpPr>
              <p:nvPr/>
            </p:nvSpPr>
            <p:spPr bwMode="auto">
              <a:xfrm>
                <a:off x="4532" y="1355"/>
                <a:ext cx="151" cy="244"/>
              </a:xfrm>
              <a:custGeom>
                <a:avLst/>
                <a:gdLst>
                  <a:gd name="T0" fmla="*/ 3 w 198"/>
                  <a:gd name="T1" fmla="*/ 1 h 360"/>
                  <a:gd name="T2" fmla="*/ 2 w 198"/>
                  <a:gd name="T3" fmla="*/ 1 h 360"/>
                  <a:gd name="T4" fmla="*/ 2 w 198"/>
                  <a:gd name="T5" fmla="*/ 1 h 360"/>
                  <a:gd name="T6" fmla="*/ 2 w 198"/>
                  <a:gd name="T7" fmla="*/ 1 h 360"/>
                  <a:gd name="T8" fmla="*/ 2 w 198"/>
                  <a:gd name="T9" fmla="*/ 1 h 360"/>
                  <a:gd name="T10" fmla="*/ 2 w 198"/>
                  <a:gd name="T11" fmla="*/ 1 h 360"/>
                  <a:gd name="T12" fmla="*/ 2 w 198"/>
                  <a:gd name="T13" fmla="*/ 1 h 360"/>
                  <a:gd name="T14" fmla="*/ 2 w 198"/>
                  <a:gd name="T15" fmla="*/ 1 h 360"/>
                  <a:gd name="T16" fmla="*/ 2 w 198"/>
                  <a:gd name="T17" fmla="*/ 1 h 360"/>
                  <a:gd name="T18" fmla="*/ 0 w 198"/>
                  <a:gd name="T19" fmla="*/ 1 h 360"/>
                  <a:gd name="T20" fmla="*/ 0 w 198"/>
                  <a:gd name="T21" fmla="*/ 1 h 360"/>
                  <a:gd name="T22" fmla="*/ 2 w 198"/>
                  <a:gd name="T23" fmla="*/ 1 h 360"/>
                  <a:gd name="T24" fmla="*/ 2 w 198"/>
                  <a:gd name="T25" fmla="*/ 1 h 360"/>
                  <a:gd name="T26" fmla="*/ 2 w 198"/>
                  <a:gd name="T27" fmla="*/ 1 h 360"/>
                  <a:gd name="T28" fmla="*/ 2 w 198"/>
                  <a:gd name="T29" fmla="*/ 1 h 360"/>
                  <a:gd name="T30" fmla="*/ 2 w 198"/>
                  <a:gd name="T31" fmla="*/ 1 h 360"/>
                  <a:gd name="T32" fmla="*/ 2 w 198"/>
                  <a:gd name="T33" fmla="*/ 1 h 360"/>
                  <a:gd name="T34" fmla="*/ 2 w 198"/>
                  <a:gd name="T35" fmla="*/ 1 h 360"/>
                  <a:gd name="T36" fmla="*/ 2 w 198"/>
                  <a:gd name="T37" fmla="*/ 1 h 360"/>
                  <a:gd name="T38" fmla="*/ 4 w 198"/>
                  <a:gd name="T39" fmla="*/ 0 h 360"/>
                  <a:gd name="T40" fmla="*/ 4 w 198"/>
                  <a:gd name="T41" fmla="*/ 1 h 360"/>
                  <a:gd name="T42" fmla="*/ 5 w 198"/>
                  <a:gd name="T43" fmla="*/ 1 h 360"/>
                  <a:gd name="T44" fmla="*/ 5 w 198"/>
                  <a:gd name="T45" fmla="*/ 1 h 360"/>
                  <a:gd name="T46" fmla="*/ 5 w 198"/>
                  <a:gd name="T47" fmla="*/ 1 h 360"/>
                  <a:gd name="T48" fmla="*/ 4 w 198"/>
                  <a:gd name="T49" fmla="*/ 1 h 360"/>
                  <a:gd name="T50" fmla="*/ 4 w 198"/>
                  <a:gd name="T51" fmla="*/ 1 h 360"/>
                  <a:gd name="T52" fmla="*/ 4 w 198"/>
                  <a:gd name="T53" fmla="*/ 1 h 360"/>
                  <a:gd name="T54" fmla="*/ 4 w 198"/>
                  <a:gd name="T55" fmla="*/ 1 h 360"/>
                  <a:gd name="T56" fmla="*/ 4 w 198"/>
                  <a:gd name="T57" fmla="*/ 1 h 360"/>
                  <a:gd name="T58" fmla="*/ 4 w 198"/>
                  <a:gd name="T59" fmla="*/ 1 h 360"/>
                  <a:gd name="T60" fmla="*/ 3 w 198"/>
                  <a:gd name="T61" fmla="*/ 1 h 360"/>
                  <a:gd name="T62" fmla="*/ 3 w 198"/>
                  <a:gd name="T63" fmla="*/ 1 h 360"/>
                  <a:gd name="T64" fmla="*/ 3 w 198"/>
                  <a:gd name="T65" fmla="*/ 1 h 3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8"/>
                  <a:gd name="T100" fmla="*/ 0 h 360"/>
                  <a:gd name="T101" fmla="*/ 198 w 198"/>
                  <a:gd name="T102" fmla="*/ 360 h 3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8" h="360">
                    <a:moveTo>
                      <a:pt x="126" y="360"/>
                    </a:moveTo>
                    <a:lnTo>
                      <a:pt x="108" y="342"/>
                    </a:lnTo>
                    <a:lnTo>
                      <a:pt x="108" y="318"/>
                    </a:lnTo>
                    <a:lnTo>
                      <a:pt x="60" y="282"/>
                    </a:lnTo>
                    <a:lnTo>
                      <a:pt x="72" y="246"/>
                    </a:lnTo>
                    <a:lnTo>
                      <a:pt x="54" y="234"/>
                    </a:lnTo>
                    <a:lnTo>
                      <a:pt x="42" y="240"/>
                    </a:lnTo>
                    <a:lnTo>
                      <a:pt x="36" y="216"/>
                    </a:lnTo>
                    <a:lnTo>
                      <a:pt x="12" y="198"/>
                    </a:lnTo>
                    <a:lnTo>
                      <a:pt x="0" y="180"/>
                    </a:lnTo>
                    <a:lnTo>
                      <a:pt x="0" y="138"/>
                    </a:lnTo>
                    <a:lnTo>
                      <a:pt x="18" y="126"/>
                    </a:lnTo>
                    <a:lnTo>
                      <a:pt x="24" y="108"/>
                    </a:lnTo>
                    <a:lnTo>
                      <a:pt x="18" y="78"/>
                    </a:lnTo>
                    <a:lnTo>
                      <a:pt x="42" y="72"/>
                    </a:lnTo>
                    <a:lnTo>
                      <a:pt x="54" y="54"/>
                    </a:lnTo>
                    <a:lnTo>
                      <a:pt x="54" y="30"/>
                    </a:lnTo>
                    <a:lnTo>
                      <a:pt x="30" y="12"/>
                    </a:lnTo>
                    <a:lnTo>
                      <a:pt x="42" y="6"/>
                    </a:lnTo>
                    <a:lnTo>
                      <a:pt x="168" y="0"/>
                    </a:lnTo>
                    <a:lnTo>
                      <a:pt x="180" y="48"/>
                    </a:lnTo>
                    <a:lnTo>
                      <a:pt x="192" y="198"/>
                    </a:lnTo>
                    <a:lnTo>
                      <a:pt x="192" y="216"/>
                    </a:lnTo>
                    <a:lnTo>
                      <a:pt x="198" y="240"/>
                    </a:lnTo>
                    <a:lnTo>
                      <a:pt x="180" y="276"/>
                    </a:lnTo>
                    <a:lnTo>
                      <a:pt x="180" y="300"/>
                    </a:lnTo>
                    <a:lnTo>
                      <a:pt x="174" y="312"/>
                    </a:lnTo>
                    <a:lnTo>
                      <a:pt x="180" y="324"/>
                    </a:lnTo>
                    <a:lnTo>
                      <a:pt x="156" y="330"/>
                    </a:lnTo>
                    <a:lnTo>
                      <a:pt x="162" y="348"/>
                    </a:lnTo>
                    <a:lnTo>
                      <a:pt x="132" y="342"/>
                    </a:lnTo>
                    <a:lnTo>
                      <a:pt x="126" y="354"/>
                    </a:lnTo>
                    <a:lnTo>
                      <a:pt x="126" y="360"/>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797" name="Freeform 172"/>
              <p:cNvSpPr>
                <a:spLocks noChangeAspect="1"/>
              </p:cNvSpPr>
              <p:nvPr/>
            </p:nvSpPr>
            <p:spPr bwMode="auto">
              <a:xfrm>
                <a:off x="4532" y="1355"/>
                <a:ext cx="151" cy="248"/>
              </a:xfrm>
              <a:custGeom>
                <a:avLst/>
                <a:gdLst>
                  <a:gd name="T0" fmla="*/ 3 w 198"/>
                  <a:gd name="T1" fmla="*/ 1 h 366"/>
                  <a:gd name="T2" fmla="*/ 2 w 198"/>
                  <a:gd name="T3" fmla="*/ 1 h 366"/>
                  <a:gd name="T4" fmla="*/ 2 w 198"/>
                  <a:gd name="T5" fmla="*/ 1 h 366"/>
                  <a:gd name="T6" fmla="*/ 2 w 198"/>
                  <a:gd name="T7" fmla="*/ 1 h 366"/>
                  <a:gd name="T8" fmla="*/ 2 w 198"/>
                  <a:gd name="T9" fmla="*/ 1 h 366"/>
                  <a:gd name="T10" fmla="*/ 2 w 198"/>
                  <a:gd name="T11" fmla="*/ 1 h 366"/>
                  <a:gd name="T12" fmla="*/ 2 w 198"/>
                  <a:gd name="T13" fmla="*/ 1 h 366"/>
                  <a:gd name="T14" fmla="*/ 2 w 198"/>
                  <a:gd name="T15" fmla="*/ 1 h 366"/>
                  <a:gd name="T16" fmla="*/ 2 w 198"/>
                  <a:gd name="T17" fmla="*/ 1 h 366"/>
                  <a:gd name="T18" fmla="*/ 0 w 198"/>
                  <a:gd name="T19" fmla="*/ 1 h 366"/>
                  <a:gd name="T20" fmla="*/ 0 w 198"/>
                  <a:gd name="T21" fmla="*/ 1 h 366"/>
                  <a:gd name="T22" fmla="*/ 2 w 198"/>
                  <a:gd name="T23" fmla="*/ 1 h 366"/>
                  <a:gd name="T24" fmla="*/ 2 w 198"/>
                  <a:gd name="T25" fmla="*/ 1 h 366"/>
                  <a:gd name="T26" fmla="*/ 2 w 198"/>
                  <a:gd name="T27" fmla="*/ 1 h 366"/>
                  <a:gd name="T28" fmla="*/ 2 w 198"/>
                  <a:gd name="T29" fmla="*/ 1 h 366"/>
                  <a:gd name="T30" fmla="*/ 2 w 198"/>
                  <a:gd name="T31" fmla="*/ 1 h 366"/>
                  <a:gd name="T32" fmla="*/ 2 w 198"/>
                  <a:gd name="T33" fmla="*/ 1 h 366"/>
                  <a:gd name="T34" fmla="*/ 2 w 198"/>
                  <a:gd name="T35" fmla="*/ 1 h 366"/>
                  <a:gd name="T36" fmla="*/ 2 w 198"/>
                  <a:gd name="T37" fmla="*/ 1 h 366"/>
                  <a:gd name="T38" fmla="*/ 4 w 198"/>
                  <a:gd name="T39" fmla="*/ 0 h 366"/>
                  <a:gd name="T40" fmla="*/ 4 w 198"/>
                  <a:gd name="T41" fmla="*/ 1 h 366"/>
                  <a:gd name="T42" fmla="*/ 5 w 198"/>
                  <a:gd name="T43" fmla="*/ 1 h 366"/>
                  <a:gd name="T44" fmla="*/ 5 w 198"/>
                  <a:gd name="T45" fmla="*/ 1 h 366"/>
                  <a:gd name="T46" fmla="*/ 5 w 198"/>
                  <a:gd name="T47" fmla="*/ 1 h 366"/>
                  <a:gd name="T48" fmla="*/ 4 w 198"/>
                  <a:gd name="T49" fmla="*/ 1 h 366"/>
                  <a:gd name="T50" fmla="*/ 4 w 198"/>
                  <a:gd name="T51" fmla="*/ 1 h 366"/>
                  <a:gd name="T52" fmla="*/ 4 w 198"/>
                  <a:gd name="T53" fmla="*/ 1 h 366"/>
                  <a:gd name="T54" fmla="*/ 4 w 198"/>
                  <a:gd name="T55" fmla="*/ 1 h 366"/>
                  <a:gd name="T56" fmla="*/ 4 w 198"/>
                  <a:gd name="T57" fmla="*/ 1 h 366"/>
                  <a:gd name="T58" fmla="*/ 4 w 198"/>
                  <a:gd name="T59" fmla="*/ 1 h 366"/>
                  <a:gd name="T60" fmla="*/ 3 w 198"/>
                  <a:gd name="T61" fmla="*/ 1 h 366"/>
                  <a:gd name="T62" fmla="*/ 3 w 198"/>
                  <a:gd name="T63" fmla="*/ 1 h 366"/>
                  <a:gd name="T64" fmla="*/ 3 w 198"/>
                  <a:gd name="T65" fmla="*/ 1 h 366"/>
                  <a:gd name="T66" fmla="*/ 3 w 198"/>
                  <a:gd name="T67" fmla="*/ 1 h 3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8"/>
                  <a:gd name="T103" fmla="*/ 0 h 366"/>
                  <a:gd name="T104" fmla="*/ 198 w 198"/>
                  <a:gd name="T105" fmla="*/ 366 h 3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8" h="366">
                    <a:moveTo>
                      <a:pt x="126" y="360"/>
                    </a:moveTo>
                    <a:lnTo>
                      <a:pt x="108" y="342"/>
                    </a:lnTo>
                    <a:lnTo>
                      <a:pt x="108" y="318"/>
                    </a:lnTo>
                    <a:lnTo>
                      <a:pt x="60" y="282"/>
                    </a:lnTo>
                    <a:lnTo>
                      <a:pt x="72" y="246"/>
                    </a:lnTo>
                    <a:lnTo>
                      <a:pt x="54" y="234"/>
                    </a:lnTo>
                    <a:lnTo>
                      <a:pt x="42" y="240"/>
                    </a:lnTo>
                    <a:lnTo>
                      <a:pt x="36" y="216"/>
                    </a:lnTo>
                    <a:lnTo>
                      <a:pt x="12" y="198"/>
                    </a:lnTo>
                    <a:lnTo>
                      <a:pt x="0" y="180"/>
                    </a:lnTo>
                    <a:lnTo>
                      <a:pt x="0" y="138"/>
                    </a:lnTo>
                    <a:lnTo>
                      <a:pt x="18" y="126"/>
                    </a:lnTo>
                    <a:lnTo>
                      <a:pt x="24" y="108"/>
                    </a:lnTo>
                    <a:lnTo>
                      <a:pt x="18" y="78"/>
                    </a:lnTo>
                    <a:lnTo>
                      <a:pt x="42" y="72"/>
                    </a:lnTo>
                    <a:lnTo>
                      <a:pt x="54" y="54"/>
                    </a:lnTo>
                    <a:lnTo>
                      <a:pt x="54" y="30"/>
                    </a:lnTo>
                    <a:lnTo>
                      <a:pt x="30" y="12"/>
                    </a:lnTo>
                    <a:lnTo>
                      <a:pt x="42" y="6"/>
                    </a:lnTo>
                    <a:lnTo>
                      <a:pt x="168" y="0"/>
                    </a:lnTo>
                    <a:lnTo>
                      <a:pt x="180" y="48"/>
                    </a:lnTo>
                    <a:lnTo>
                      <a:pt x="192" y="198"/>
                    </a:lnTo>
                    <a:lnTo>
                      <a:pt x="192" y="216"/>
                    </a:lnTo>
                    <a:lnTo>
                      <a:pt x="198" y="240"/>
                    </a:lnTo>
                    <a:lnTo>
                      <a:pt x="180" y="276"/>
                    </a:lnTo>
                    <a:lnTo>
                      <a:pt x="180" y="300"/>
                    </a:lnTo>
                    <a:lnTo>
                      <a:pt x="174" y="312"/>
                    </a:lnTo>
                    <a:lnTo>
                      <a:pt x="180" y="324"/>
                    </a:lnTo>
                    <a:lnTo>
                      <a:pt x="156" y="330"/>
                    </a:lnTo>
                    <a:lnTo>
                      <a:pt x="162" y="348"/>
                    </a:lnTo>
                    <a:lnTo>
                      <a:pt x="132" y="342"/>
                    </a:lnTo>
                    <a:lnTo>
                      <a:pt x="126" y="354"/>
                    </a:lnTo>
                    <a:lnTo>
                      <a:pt x="126" y="360"/>
                    </a:lnTo>
                    <a:lnTo>
                      <a:pt x="126" y="3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798" name="Freeform 173"/>
              <p:cNvSpPr>
                <a:spLocks noChangeAspect="1"/>
              </p:cNvSpPr>
              <p:nvPr/>
            </p:nvSpPr>
            <p:spPr bwMode="auto">
              <a:xfrm>
                <a:off x="4669" y="1379"/>
                <a:ext cx="114" cy="179"/>
              </a:xfrm>
              <a:custGeom>
                <a:avLst/>
                <a:gdLst>
                  <a:gd name="T0" fmla="*/ 0 w 150"/>
                  <a:gd name="T1" fmla="*/ 1 h 264"/>
                  <a:gd name="T2" fmla="*/ 0 w 150"/>
                  <a:gd name="T3" fmla="*/ 1 h 264"/>
                  <a:gd name="T4" fmla="*/ 2 w 150"/>
                  <a:gd name="T5" fmla="*/ 1 h 264"/>
                  <a:gd name="T6" fmla="*/ 2 w 150"/>
                  <a:gd name="T7" fmla="*/ 1 h 264"/>
                  <a:gd name="T8" fmla="*/ 2 w 150"/>
                  <a:gd name="T9" fmla="*/ 1 h 264"/>
                  <a:gd name="T10" fmla="*/ 0 w 150"/>
                  <a:gd name="T11" fmla="*/ 1 h 264"/>
                  <a:gd name="T12" fmla="*/ 2 w 150"/>
                  <a:gd name="T13" fmla="*/ 1 h 264"/>
                  <a:gd name="T14" fmla="*/ 2 w 150"/>
                  <a:gd name="T15" fmla="*/ 1 h 264"/>
                  <a:gd name="T16" fmla="*/ 3 w 150"/>
                  <a:gd name="T17" fmla="*/ 0 h 264"/>
                  <a:gd name="T18" fmla="*/ 4 w 150"/>
                  <a:gd name="T19" fmla="*/ 1 h 264"/>
                  <a:gd name="T20" fmla="*/ 4 w 150"/>
                  <a:gd name="T21" fmla="*/ 1 h 264"/>
                  <a:gd name="T22" fmla="*/ 3 w 150"/>
                  <a:gd name="T23" fmla="*/ 1 h 264"/>
                  <a:gd name="T24" fmla="*/ 3 w 150"/>
                  <a:gd name="T25" fmla="*/ 1 h 264"/>
                  <a:gd name="T26" fmla="*/ 2 w 150"/>
                  <a:gd name="T27" fmla="*/ 1 h 264"/>
                  <a:gd name="T28" fmla="*/ 2 w 150"/>
                  <a:gd name="T29" fmla="*/ 1 h 264"/>
                  <a:gd name="T30" fmla="*/ 2 w 150"/>
                  <a:gd name="T31" fmla="*/ 1 h 264"/>
                  <a:gd name="T32" fmla="*/ 2 w 150"/>
                  <a:gd name="T33" fmla="*/ 1 h 264"/>
                  <a:gd name="T34" fmla="*/ 2 w 150"/>
                  <a:gd name="T35" fmla="*/ 1 h 264"/>
                  <a:gd name="T36" fmla="*/ 2 w 150"/>
                  <a:gd name="T37" fmla="*/ 1 h 264"/>
                  <a:gd name="T38" fmla="*/ 2 w 150"/>
                  <a:gd name="T39" fmla="*/ 1 h 264"/>
                  <a:gd name="T40" fmla="*/ 2 w 150"/>
                  <a:gd name="T41" fmla="*/ 1 h 264"/>
                  <a:gd name="T42" fmla="*/ 2 w 150"/>
                  <a:gd name="T43" fmla="*/ 1 h 264"/>
                  <a:gd name="T44" fmla="*/ 0 w 150"/>
                  <a:gd name="T45" fmla="*/ 1 h 26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0"/>
                  <a:gd name="T70" fmla="*/ 0 h 264"/>
                  <a:gd name="T71" fmla="*/ 150 w 150"/>
                  <a:gd name="T72" fmla="*/ 264 h 26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0" h="264">
                    <a:moveTo>
                      <a:pt x="0" y="264"/>
                    </a:moveTo>
                    <a:lnTo>
                      <a:pt x="0" y="240"/>
                    </a:lnTo>
                    <a:lnTo>
                      <a:pt x="18" y="204"/>
                    </a:lnTo>
                    <a:lnTo>
                      <a:pt x="12" y="180"/>
                    </a:lnTo>
                    <a:lnTo>
                      <a:pt x="12" y="162"/>
                    </a:lnTo>
                    <a:lnTo>
                      <a:pt x="0" y="12"/>
                    </a:lnTo>
                    <a:lnTo>
                      <a:pt x="18" y="18"/>
                    </a:lnTo>
                    <a:lnTo>
                      <a:pt x="36" y="6"/>
                    </a:lnTo>
                    <a:lnTo>
                      <a:pt x="132" y="0"/>
                    </a:lnTo>
                    <a:lnTo>
                      <a:pt x="150" y="168"/>
                    </a:lnTo>
                    <a:lnTo>
                      <a:pt x="150" y="186"/>
                    </a:lnTo>
                    <a:lnTo>
                      <a:pt x="120" y="198"/>
                    </a:lnTo>
                    <a:lnTo>
                      <a:pt x="126" y="204"/>
                    </a:lnTo>
                    <a:lnTo>
                      <a:pt x="102" y="246"/>
                    </a:lnTo>
                    <a:lnTo>
                      <a:pt x="90" y="240"/>
                    </a:lnTo>
                    <a:lnTo>
                      <a:pt x="84" y="234"/>
                    </a:lnTo>
                    <a:lnTo>
                      <a:pt x="66" y="258"/>
                    </a:lnTo>
                    <a:lnTo>
                      <a:pt x="60" y="246"/>
                    </a:lnTo>
                    <a:lnTo>
                      <a:pt x="48" y="264"/>
                    </a:lnTo>
                    <a:lnTo>
                      <a:pt x="18" y="252"/>
                    </a:lnTo>
                    <a:lnTo>
                      <a:pt x="18" y="264"/>
                    </a:lnTo>
                    <a:lnTo>
                      <a:pt x="6" y="258"/>
                    </a:lnTo>
                    <a:lnTo>
                      <a:pt x="0" y="264"/>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799" name="Freeform 174"/>
              <p:cNvSpPr>
                <a:spLocks noChangeAspect="1"/>
              </p:cNvSpPr>
              <p:nvPr/>
            </p:nvSpPr>
            <p:spPr bwMode="auto">
              <a:xfrm>
                <a:off x="4669" y="1379"/>
                <a:ext cx="114" cy="183"/>
              </a:xfrm>
              <a:custGeom>
                <a:avLst/>
                <a:gdLst>
                  <a:gd name="T0" fmla="*/ 0 w 150"/>
                  <a:gd name="T1" fmla="*/ 1 h 270"/>
                  <a:gd name="T2" fmla="*/ 0 w 150"/>
                  <a:gd name="T3" fmla="*/ 1 h 270"/>
                  <a:gd name="T4" fmla="*/ 2 w 150"/>
                  <a:gd name="T5" fmla="*/ 1 h 270"/>
                  <a:gd name="T6" fmla="*/ 2 w 150"/>
                  <a:gd name="T7" fmla="*/ 1 h 270"/>
                  <a:gd name="T8" fmla="*/ 2 w 150"/>
                  <a:gd name="T9" fmla="*/ 1 h 270"/>
                  <a:gd name="T10" fmla="*/ 0 w 150"/>
                  <a:gd name="T11" fmla="*/ 1 h 270"/>
                  <a:gd name="T12" fmla="*/ 2 w 150"/>
                  <a:gd name="T13" fmla="*/ 1 h 270"/>
                  <a:gd name="T14" fmla="*/ 2 w 150"/>
                  <a:gd name="T15" fmla="*/ 1 h 270"/>
                  <a:gd name="T16" fmla="*/ 3 w 150"/>
                  <a:gd name="T17" fmla="*/ 0 h 270"/>
                  <a:gd name="T18" fmla="*/ 4 w 150"/>
                  <a:gd name="T19" fmla="*/ 1 h 270"/>
                  <a:gd name="T20" fmla="*/ 4 w 150"/>
                  <a:gd name="T21" fmla="*/ 1 h 270"/>
                  <a:gd name="T22" fmla="*/ 3 w 150"/>
                  <a:gd name="T23" fmla="*/ 1 h 270"/>
                  <a:gd name="T24" fmla="*/ 3 w 150"/>
                  <a:gd name="T25" fmla="*/ 1 h 270"/>
                  <a:gd name="T26" fmla="*/ 2 w 150"/>
                  <a:gd name="T27" fmla="*/ 1 h 270"/>
                  <a:gd name="T28" fmla="*/ 2 w 150"/>
                  <a:gd name="T29" fmla="*/ 1 h 270"/>
                  <a:gd name="T30" fmla="*/ 2 w 150"/>
                  <a:gd name="T31" fmla="*/ 1 h 270"/>
                  <a:gd name="T32" fmla="*/ 2 w 150"/>
                  <a:gd name="T33" fmla="*/ 1 h 270"/>
                  <a:gd name="T34" fmla="*/ 2 w 150"/>
                  <a:gd name="T35" fmla="*/ 1 h 270"/>
                  <a:gd name="T36" fmla="*/ 2 w 150"/>
                  <a:gd name="T37" fmla="*/ 1 h 270"/>
                  <a:gd name="T38" fmla="*/ 2 w 150"/>
                  <a:gd name="T39" fmla="*/ 1 h 270"/>
                  <a:gd name="T40" fmla="*/ 2 w 150"/>
                  <a:gd name="T41" fmla="*/ 1 h 270"/>
                  <a:gd name="T42" fmla="*/ 2 w 150"/>
                  <a:gd name="T43" fmla="*/ 1 h 270"/>
                  <a:gd name="T44" fmla="*/ 0 w 150"/>
                  <a:gd name="T45" fmla="*/ 1 h 270"/>
                  <a:gd name="T46" fmla="*/ 0 w 150"/>
                  <a:gd name="T47" fmla="*/ 1 h 2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270"/>
                  <a:gd name="T74" fmla="*/ 150 w 150"/>
                  <a:gd name="T75" fmla="*/ 270 h 2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270">
                    <a:moveTo>
                      <a:pt x="0" y="264"/>
                    </a:moveTo>
                    <a:lnTo>
                      <a:pt x="0" y="240"/>
                    </a:lnTo>
                    <a:lnTo>
                      <a:pt x="18" y="204"/>
                    </a:lnTo>
                    <a:lnTo>
                      <a:pt x="12" y="180"/>
                    </a:lnTo>
                    <a:lnTo>
                      <a:pt x="12" y="162"/>
                    </a:lnTo>
                    <a:lnTo>
                      <a:pt x="0" y="12"/>
                    </a:lnTo>
                    <a:lnTo>
                      <a:pt x="18" y="18"/>
                    </a:lnTo>
                    <a:lnTo>
                      <a:pt x="36" y="6"/>
                    </a:lnTo>
                    <a:lnTo>
                      <a:pt x="132" y="0"/>
                    </a:lnTo>
                    <a:lnTo>
                      <a:pt x="150" y="168"/>
                    </a:lnTo>
                    <a:lnTo>
                      <a:pt x="150" y="186"/>
                    </a:lnTo>
                    <a:lnTo>
                      <a:pt x="120" y="198"/>
                    </a:lnTo>
                    <a:lnTo>
                      <a:pt x="126" y="204"/>
                    </a:lnTo>
                    <a:lnTo>
                      <a:pt x="102" y="246"/>
                    </a:lnTo>
                    <a:lnTo>
                      <a:pt x="90" y="240"/>
                    </a:lnTo>
                    <a:lnTo>
                      <a:pt x="84" y="234"/>
                    </a:lnTo>
                    <a:lnTo>
                      <a:pt x="66" y="258"/>
                    </a:lnTo>
                    <a:lnTo>
                      <a:pt x="60" y="246"/>
                    </a:lnTo>
                    <a:lnTo>
                      <a:pt x="48" y="264"/>
                    </a:lnTo>
                    <a:lnTo>
                      <a:pt x="18" y="252"/>
                    </a:lnTo>
                    <a:lnTo>
                      <a:pt x="18" y="264"/>
                    </a:lnTo>
                    <a:lnTo>
                      <a:pt x="6" y="258"/>
                    </a:lnTo>
                    <a:lnTo>
                      <a:pt x="0" y="264"/>
                    </a:lnTo>
                    <a:lnTo>
                      <a:pt x="0" y="27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800" name="Freeform 175"/>
              <p:cNvSpPr>
                <a:spLocks noChangeAspect="1"/>
              </p:cNvSpPr>
              <p:nvPr/>
            </p:nvSpPr>
            <p:spPr bwMode="auto">
              <a:xfrm>
                <a:off x="4339" y="1318"/>
                <a:ext cx="234" cy="139"/>
              </a:xfrm>
              <a:custGeom>
                <a:avLst/>
                <a:gdLst>
                  <a:gd name="T0" fmla="*/ 6 w 306"/>
                  <a:gd name="T1" fmla="*/ 1 h 204"/>
                  <a:gd name="T2" fmla="*/ 5 w 306"/>
                  <a:gd name="T3" fmla="*/ 1 h 204"/>
                  <a:gd name="T4" fmla="*/ 2 w 306"/>
                  <a:gd name="T5" fmla="*/ 1 h 204"/>
                  <a:gd name="T6" fmla="*/ 2 w 306"/>
                  <a:gd name="T7" fmla="*/ 1 h 204"/>
                  <a:gd name="T8" fmla="*/ 2 w 306"/>
                  <a:gd name="T9" fmla="*/ 1 h 204"/>
                  <a:gd name="T10" fmla="*/ 0 w 306"/>
                  <a:gd name="T11" fmla="*/ 1 h 204"/>
                  <a:gd name="T12" fmla="*/ 2 w 306"/>
                  <a:gd name="T13" fmla="*/ 1 h 204"/>
                  <a:gd name="T14" fmla="*/ 2 w 306"/>
                  <a:gd name="T15" fmla="*/ 1 h 204"/>
                  <a:gd name="T16" fmla="*/ 2 w 306"/>
                  <a:gd name="T17" fmla="*/ 1 h 204"/>
                  <a:gd name="T18" fmla="*/ 6 w 306"/>
                  <a:gd name="T19" fmla="*/ 0 h 204"/>
                  <a:gd name="T20" fmla="*/ 6 w 306"/>
                  <a:gd name="T21" fmla="*/ 1 h 204"/>
                  <a:gd name="T22" fmla="*/ 6 w 306"/>
                  <a:gd name="T23" fmla="*/ 1 h 204"/>
                  <a:gd name="T24" fmla="*/ 6 w 306"/>
                  <a:gd name="T25" fmla="*/ 1 h 204"/>
                  <a:gd name="T26" fmla="*/ 6 w 306"/>
                  <a:gd name="T27" fmla="*/ 1 h 204"/>
                  <a:gd name="T28" fmla="*/ 7 w 306"/>
                  <a:gd name="T29" fmla="*/ 1 h 204"/>
                  <a:gd name="T30" fmla="*/ 7 w 306"/>
                  <a:gd name="T31" fmla="*/ 1 h 204"/>
                  <a:gd name="T32" fmla="*/ 6 w 306"/>
                  <a:gd name="T33" fmla="*/ 1 h 204"/>
                  <a:gd name="T34" fmla="*/ 6 w 306"/>
                  <a:gd name="T35" fmla="*/ 1 h 204"/>
                  <a:gd name="T36" fmla="*/ 6 w 306"/>
                  <a:gd name="T37" fmla="*/ 1 h 204"/>
                  <a:gd name="T38" fmla="*/ 6 w 306"/>
                  <a:gd name="T39" fmla="*/ 1 h 204"/>
                  <a:gd name="T40" fmla="*/ 6 w 306"/>
                  <a:gd name="T41" fmla="*/ 1 h 204"/>
                  <a:gd name="T42" fmla="*/ 6 w 306"/>
                  <a:gd name="T43" fmla="*/ 1 h 2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6"/>
                  <a:gd name="T67" fmla="*/ 0 h 204"/>
                  <a:gd name="T68" fmla="*/ 306 w 306"/>
                  <a:gd name="T69" fmla="*/ 204 h 2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6" h="204">
                    <a:moveTo>
                      <a:pt x="252" y="204"/>
                    </a:moveTo>
                    <a:lnTo>
                      <a:pt x="240" y="186"/>
                    </a:lnTo>
                    <a:lnTo>
                      <a:pt x="42" y="192"/>
                    </a:lnTo>
                    <a:lnTo>
                      <a:pt x="36" y="150"/>
                    </a:lnTo>
                    <a:lnTo>
                      <a:pt x="12" y="72"/>
                    </a:lnTo>
                    <a:lnTo>
                      <a:pt x="0" y="54"/>
                    </a:lnTo>
                    <a:lnTo>
                      <a:pt x="12" y="30"/>
                    </a:lnTo>
                    <a:lnTo>
                      <a:pt x="6" y="12"/>
                    </a:lnTo>
                    <a:lnTo>
                      <a:pt x="12" y="6"/>
                    </a:lnTo>
                    <a:lnTo>
                      <a:pt x="252" y="0"/>
                    </a:lnTo>
                    <a:lnTo>
                      <a:pt x="264" y="18"/>
                    </a:lnTo>
                    <a:lnTo>
                      <a:pt x="258" y="30"/>
                    </a:lnTo>
                    <a:lnTo>
                      <a:pt x="264" y="48"/>
                    </a:lnTo>
                    <a:lnTo>
                      <a:pt x="282" y="66"/>
                    </a:lnTo>
                    <a:lnTo>
                      <a:pt x="306" y="84"/>
                    </a:lnTo>
                    <a:lnTo>
                      <a:pt x="306" y="108"/>
                    </a:lnTo>
                    <a:lnTo>
                      <a:pt x="294" y="126"/>
                    </a:lnTo>
                    <a:lnTo>
                      <a:pt x="270" y="132"/>
                    </a:lnTo>
                    <a:lnTo>
                      <a:pt x="276" y="162"/>
                    </a:lnTo>
                    <a:lnTo>
                      <a:pt x="270" y="180"/>
                    </a:lnTo>
                    <a:lnTo>
                      <a:pt x="252" y="192"/>
                    </a:lnTo>
                    <a:lnTo>
                      <a:pt x="252" y="204"/>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801" name="Freeform 176"/>
              <p:cNvSpPr>
                <a:spLocks noChangeAspect="1"/>
              </p:cNvSpPr>
              <p:nvPr/>
            </p:nvSpPr>
            <p:spPr bwMode="auto">
              <a:xfrm>
                <a:off x="4339" y="1318"/>
                <a:ext cx="234" cy="143"/>
              </a:xfrm>
              <a:custGeom>
                <a:avLst/>
                <a:gdLst>
                  <a:gd name="T0" fmla="*/ 6 w 306"/>
                  <a:gd name="T1" fmla="*/ 1 h 210"/>
                  <a:gd name="T2" fmla="*/ 5 w 306"/>
                  <a:gd name="T3" fmla="*/ 1 h 210"/>
                  <a:gd name="T4" fmla="*/ 2 w 306"/>
                  <a:gd name="T5" fmla="*/ 1 h 210"/>
                  <a:gd name="T6" fmla="*/ 2 w 306"/>
                  <a:gd name="T7" fmla="*/ 1 h 210"/>
                  <a:gd name="T8" fmla="*/ 2 w 306"/>
                  <a:gd name="T9" fmla="*/ 1 h 210"/>
                  <a:gd name="T10" fmla="*/ 0 w 306"/>
                  <a:gd name="T11" fmla="*/ 1 h 210"/>
                  <a:gd name="T12" fmla="*/ 2 w 306"/>
                  <a:gd name="T13" fmla="*/ 1 h 210"/>
                  <a:gd name="T14" fmla="*/ 2 w 306"/>
                  <a:gd name="T15" fmla="*/ 1 h 210"/>
                  <a:gd name="T16" fmla="*/ 2 w 306"/>
                  <a:gd name="T17" fmla="*/ 1 h 210"/>
                  <a:gd name="T18" fmla="*/ 6 w 306"/>
                  <a:gd name="T19" fmla="*/ 0 h 210"/>
                  <a:gd name="T20" fmla="*/ 6 w 306"/>
                  <a:gd name="T21" fmla="*/ 1 h 210"/>
                  <a:gd name="T22" fmla="*/ 6 w 306"/>
                  <a:gd name="T23" fmla="*/ 1 h 210"/>
                  <a:gd name="T24" fmla="*/ 6 w 306"/>
                  <a:gd name="T25" fmla="*/ 1 h 210"/>
                  <a:gd name="T26" fmla="*/ 6 w 306"/>
                  <a:gd name="T27" fmla="*/ 1 h 210"/>
                  <a:gd name="T28" fmla="*/ 7 w 306"/>
                  <a:gd name="T29" fmla="*/ 1 h 210"/>
                  <a:gd name="T30" fmla="*/ 7 w 306"/>
                  <a:gd name="T31" fmla="*/ 1 h 210"/>
                  <a:gd name="T32" fmla="*/ 6 w 306"/>
                  <a:gd name="T33" fmla="*/ 1 h 210"/>
                  <a:gd name="T34" fmla="*/ 6 w 306"/>
                  <a:gd name="T35" fmla="*/ 1 h 210"/>
                  <a:gd name="T36" fmla="*/ 6 w 306"/>
                  <a:gd name="T37" fmla="*/ 1 h 210"/>
                  <a:gd name="T38" fmla="*/ 6 w 306"/>
                  <a:gd name="T39" fmla="*/ 1 h 210"/>
                  <a:gd name="T40" fmla="*/ 6 w 306"/>
                  <a:gd name="T41" fmla="*/ 1 h 210"/>
                  <a:gd name="T42" fmla="*/ 6 w 306"/>
                  <a:gd name="T43" fmla="*/ 1 h 210"/>
                  <a:gd name="T44" fmla="*/ 6 w 306"/>
                  <a:gd name="T45" fmla="*/ 1 h 2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6"/>
                  <a:gd name="T70" fmla="*/ 0 h 210"/>
                  <a:gd name="T71" fmla="*/ 306 w 306"/>
                  <a:gd name="T72" fmla="*/ 210 h 21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6" h="210">
                    <a:moveTo>
                      <a:pt x="252" y="204"/>
                    </a:moveTo>
                    <a:lnTo>
                      <a:pt x="240" y="186"/>
                    </a:lnTo>
                    <a:lnTo>
                      <a:pt x="42" y="192"/>
                    </a:lnTo>
                    <a:lnTo>
                      <a:pt x="36" y="150"/>
                    </a:lnTo>
                    <a:lnTo>
                      <a:pt x="12" y="72"/>
                    </a:lnTo>
                    <a:lnTo>
                      <a:pt x="0" y="54"/>
                    </a:lnTo>
                    <a:lnTo>
                      <a:pt x="12" y="30"/>
                    </a:lnTo>
                    <a:lnTo>
                      <a:pt x="6" y="12"/>
                    </a:lnTo>
                    <a:lnTo>
                      <a:pt x="12" y="6"/>
                    </a:lnTo>
                    <a:lnTo>
                      <a:pt x="252" y="0"/>
                    </a:lnTo>
                    <a:lnTo>
                      <a:pt x="264" y="18"/>
                    </a:lnTo>
                    <a:lnTo>
                      <a:pt x="258" y="30"/>
                    </a:lnTo>
                    <a:lnTo>
                      <a:pt x="264" y="48"/>
                    </a:lnTo>
                    <a:lnTo>
                      <a:pt x="282" y="66"/>
                    </a:lnTo>
                    <a:lnTo>
                      <a:pt x="306" y="84"/>
                    </a:lnTo>
                    <a:lnTo>
                      <a:pt x="306" y="108"/>
                    </a:lnTo>
                    <a:lnTo>
                      <a:pt x="294" y="126"/>
                    </a:lnTo>
                    <a:lnTo>
                      <a:pt x="270" y="132"/>
                    </a:lnTo>
                    <a:lnTo>
                      <a:pt x="276" y="162"/>
                    </a:lnTo>
                    <a:lnTo>
                      <a:pt x="270" y="180"/>
                    </a:lnTo>
                    <a:lnTo>
                      <a:pt x="252" y="192"/>
                    </a:lnTo>
                    <a:lnTo>
                      <a:pt x="252" y="204"/>
                    </a:lnTo>
                    <a:lnTo>
                      <a:pt x="252" y="21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802" name="Freeform 177"/>
              <p:cNvSpPr>
                <a:spLocks noChangeAspect="1"/>
              </p:cNvSpPr>
              <p:nvPr/>
            </p:nvSpPr>
            <p:spPr bwMode="auto">
              <a:xfrm>
                <a:off x="4129" y="1469"/>
                <a:ext cx="288" cy="134"/>
              </a:xfrm>
              <a:custGeom>
                <a:avLst/>
                <a:gdLst>
                  <a:gd name="T0" fmla="*/ 8 w 378"/>
                  <a:gd name="T1" fmla="*/ 1 h 198"/>
                  <a:gd name="T2" fmla="*/ 8 w 378"/>
                  <a:gd name="T3" fmla="*/ 1 h 198"/>
                  <a:gd name="T4" fmla="*/ 8 w 378"/>
                  <a:gd name="T5" fmla="*/ 1 h 198"/>
                  <a:gd name="T6" fmla="*/ 8 w 378"/>
                  <a:gd name="T7" fmla="*/ 1 h 198"/>
                  <a:gd name="T8" fmla="*/ 8 w 378"/>
                  <a:gd name="T9" fmla="*/ 1 h 198"/>
                  <a:gd name="T10" fmla="*/ 0 w 378"/>
                  <a:gd name="T11" fmla="*/ 1 h 198"/>
                  <a:gd name="T12" fmla="*/ 2 w 378"/>
                  <a:gd name="T13" fmla="*/ 0 h 198"/>
                  <a:gd name="T14" fmla="*/ 8 w 378"/>
                  <a:gd name="T15" fmla="*/ 1 h 198"/>
                  <a:gd name="T16" fmla="*/ 8 w 378"/>
                  <a:gd name="T17" fmla="*/ 1 h 1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8"/>
                  <a:gd name="T28" fmla="*/ 0 h 198"/>
                  <a:gd name="T29" fmla="*/ 378 w 378"/>
                  <a:gd name="T30" fmla="*/ 198 h 19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8" h="198">
                    <a:moveTo>
                      <a:pt x="342" y="6"/>
                    </a:moveTo>
                    <a:lnTo>
                      <a:pt x="360" y="18"/>
                    </a:lnTo>
                    <a:lnTo>
                      <a:pt x="348" y="36"/>
                    </a:lnTo>
                    <a:lnTo>
                      <a:pt x="378" y="60"/>
                    </a:lnTo>
                    <a:lnTo>
                      <a:pt x="378" y="198"/>
                    </a:lnTo>
                    <a:lnTo>
                      <a:pt x="0" y="192"/>
                    </a:lnTo>
                    <a:lnTo>
                      <a:pt x="12" y="0"/>
                    </a:lnTo>
                    <a:lnTo>
                      <a:pt x="336" y="6"/>
                    </a:lnTo>
                    <a:lnTo>
                      <a:pt x="342" y="6"/>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803" name="Freeform 178"/>
              <p:cNvSpPr>
                <a:spLocks noChangeAspect="1"/>
              </p:cNvSpPr>
              <p:nvPr/>
            </p:nvSpPr>
            <p:spPr bwMode="auto">
              <a:xfrm>
                <a:off x="4129" y="1469"/>
                <a:ext cx="288" cy="134"/>
              </a:xfrm>
              <a:custGeom>
                <a:avLst/>
                <a:gdLst>
                  <a:gd name="T0" fmla="*/ 8 w 378"/>
                  <a:gd name="T1" fmla="*/ 1 h 198"/>
                  <a:gd name="T2" fmla="*/ 8 w 378"/>
                  <a:gd name="T3" fmla="*/ 1 h 198"/>
                  <a:gd name="T4" fmla="*/ 8 w 378"/>
                  <a:gd name="T5" fmla="*/ 1 h 198"/>
                  <a:gd name="T6" fmla="*/ 8 w 378"/>
                  <a:gd name="T7" fmla="*/ 1 h 198"/>
                  <a:gd name="T8" fmla="*/ 8 w 378"/>
                  <a:gd name="T9" fmla="*/ 1 h 198"/>
                  <a:gd name="T10" fmla="*/ 0 w 378"/>
                  <a:gd name="T11" fmla="*/ 1 h 198"/>
                  <a:gd name="T12" fmla="*/ 2 w 378"/>
                  <a:gd name="T13" fmla="*/ 0 h 198"/>
                  <a:gd name="T14" fmla="*/ 8 w 378"/>
                  <a:gd name="T15" fmla="*/ 1 h 198"/>
                  <a:gd name="T16" fmla="*/ 8 w 378"/>
                  <a:gd name="T17" fmla="*/ 1 h 198"/>
                  <a:gd name="T18" fmla="*/ 8 w 378"/>
                  <a:gd name="T19" fmla="*/ 1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8"/>
                  <a:gd name="T31" fmla="*/ 0 h 198"/>
                  <a:gd name="T32" fmla="*/ 378 w 378"/>
                  <a:gd name="T33" fmla="*/ 198 h 1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8" h="198">
                    <a:moveTo>
                      <a:pt x="342" y="6"/>
                    </a:moveTo>
                    <a:lnTo>
                      <a:pt x="360" y="18"/>
                    </a:lnTo>
                    <a:lnTo>
                      <a:pt x="348" y="36"/>
                    </a:lnTo>
                    <a:lnTo>
                      <a:pt x="378" y="60"/>
                    </a:lnTo>
                    <a:lnTo>
                      <a:pt x="378" y="198"/>
                    </a:lnTo>
                    <a:lnTo>
                      <a:pt x="0" y="192"/>
                    </a:lnTo>
                    <a:lnTo>
                      <a:pt x="12" y="0"/>
                    </a:lnTo>
                    <a:lnTo>
                      <a:pt x="336" y="6"/>
                    </a:lnTo>
                    <a:lnTo>
                      <a:pt x="342" y="6"/>
                    </a:lnTo>
                    <a:lnTo>
                      <a:pt x="342"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804" name="Freeform 179"/>
              <p:cNvSpPr>
                <a:spLocks noChangeAspect="1"/>
              </p:cNvSpPr>
              <p:nvPr/>
            </p:nvSpPr>
            <p:spPr bwMode="auto">
              <a:xfrm>
                <a:off x="4619" y="1489"/>
                <a:ext cx="283" cy="131"/>
              </a:xfrm>
              <a:custGeom>
                <a:avLst/>
                <a:gdLst>
                  <a:gd name="T0" fmla="*/ 6 w 372"/>
                  <a:gd name="T1" fmla="*/ 1 h 192"/>
                  <a:gd name="T2" fmla="*/ 2 w 372"/>
                  <a:gd name="T3" fmla="*/ 1 h 192"/>
                  <a:gd name="T4" fmla="*/ 2 w 372"/>
                  <a:gd name="T5" fmla="*/ 1 h 192"/>
                  <a:gd name="T6" fmla="*/ 0 w 372"/>
                  <a:gd name="T7" fmla="*/ 1 h 192"/>
                  <a:gd name="T8" fmla="*/ 2 w 372"/>
                  <a:gd name="T9" fmla="*/ 1 h 192"/>
                  <a:gd name="T10" fmla="*/ 2 w 372"/>
                  <a:gd name="T11" fmla="*/ 1 h 192"/>
                  <a:gd name="T12" fmla="*/ 2 w 372"/>
                  <a:gd name="T13" fmla="*/ 1 h 192"/>
                  <a:gd name="T14" fmla="*/ 2 w 372"/>
                  <a:gd name="T15" fmla="*/ 1 h 192"/>
                  <a:gd name="T16" fmla="*/ 2 w 372"/>
                  <a:gd name="T17" fmla="*/ 1 h 192"/>
                  <a:gd name="T18" fmla="*/ 2 w 372"/>
                  <a:gd name="T19" fmla="*/ 1 h 192"/>
                  <a:gd name="T20" fmla="*/ 2 w 372"/>
                  <a:gd name="T21" fmla="*/ 1 h 192"/>
                  <a:gd name="T22" fmla="*/ 2 w 372"/>
                  <a:gd name="T23" fmla="*/ 1 h 192"/>
                  <a:gd name="T24" fmla="*/ 2 w 372"/>
                  <a:gd name="T25" fmla="*/ 1 h 192"/>
                  <a:gd name="T26" fmla="*/ 2 w 372"/>
                  <a:gd name="T27" fmla="*/ 1 h 192"/>
                  <a:gd name="T28" fmla="*/ 2 w 372"/>
                  <a:gd name="T29" fmla="*/ 1 h 192"/>
                  <a:gd name="T30" fmla="*/ 2 w 372"/>
                  <a:gd name="T31" fmla="*/ 1 h 192"/>
                  <a:gd name="T32" fmla="*/ 3 w 372"/>
                  <a:gd name="T33" fmla="*/ 1 h 192"/>
                  <a:gd name="T34" fmla="*/ 3 w 372"/>
                  <a:gd name="T35" fmla="*/ 1 h 192"/>
                  <a:gd name="T36" fmla="*/ 3 w 372"/>
                  <a:gd name="T37" fmla="*/ 1 h 192"/>
                  <a:gd name="T38" fmla="*/ 4 w 372"/>
                  <a:gd name="T39" fmla="*/ 1 h 192"/>
                  <a:gd name="T40" fmla="*/ 4 w 372"/>
                  <a:gd name="T41" fmla="*/ 1 h 192"/>
                  <a:gd name="T42" fmla="*/ 4 w 372"/>
                  <a:gd name="T43" fmla="*/ 1 h 192"/>
                  <a:gd name="T44" fmla="*/ 4 w 372"/>
                  <a:gd name="T45" fmla="*/ 1 h 192"/>
                  <a:gd name="T46" fmla="*/ 4 w 372"/>
                  <a:gd name="T47" fmla="*/ 1 h 192"/>
                  <a:gd name="T48" fmla="*/ 5 w 372"/>
                  <a:gd name="T49" fmla="*/ 1 h 192"/>
                  <a:gd name="T50" fmla="*/ 5 w 372"/>
                  <a:gd name="T51" fmla="*/ 1 h 192"/>
                  <a:gd name="T52" fmla="*/ 5 w 372"/>
                  <a:gd name="T53" fmla="*/ 0 h 192"/>
                  <a:gd name="T54" fmla="*/ 5 w 372"/>
                  <a:gd name="T55" fmla="*/ 1 h 192"/>
                  <a:gd name="T56" fmla="*/ 6 w 372"/>
                  <a:gd name="T57" fmla="*/ 1 h 192"/>
                  <a:gd name="T58" fmla="*/ 7 w 372"/>
                  <a:gd name="T59" fmla="*/ 1 h 192"/>
                  <a:gd name="T60" fmla="*/ 7 w 372"/>
                  <a:gd name="T61" fmla="*/ 1 h 192"/>
                  <a:gd name="T62" fmla="*/ 8 w 372"/>
                  <a:gd name="T63" fmla="*/ 1 h 192"/>
                  <a:gd name="T64" fmla="*/ 8 w 372"/>
                  <a:gd name="T65" fmla="*/ 1 h 192"/>
                  <a:gd name="T66" fmla="*/ 7 w 372"/>
                  <a:gd name="T67" fmla="*/ 1 h 192"/>
                  <a:gd name="T68" fmla="*/ 6 w 372"/>
                  <a:gd name="T69" fmla="*/ 1 h 1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72"/>
                  <a:gd name="T106" fmla="*/ 0 h 192"/>
                  <a:gd name="T107" fmla="*/ 372 w 372"/>
                  <a:gd name="T108" fmla="*/ 192 h 1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72" h="192">
                    <a:moveTo>
                      <a:pt x="294" y="156"/>
                    </a:moveTo>
                    <a:lnTo>
                      <a:pt x="72" y="174"/>
                    </a:lnTo>
                    <a:lnTo>
                      <a:pt x="72" y="186"/>
                    </a:lnTo>
                    <a:lnTo>
                      <a:pt x="0" y="192"/>
                    </a:lnTo>
                    <a:lnTo>
                      <a:pt x="6" y="186"/>
                    </a:lnTo>
                    <a:lnTo>
                      <a:pt x="12" y="186"/>
                    </a:lnTo>
                    <a:lnTo>
                      <a:pt x="12" y="156"/>
                    </a:lnTo>
                    <a:lnTo>
                      <a:pt x="18" y="144"/>
                    </a:lnTo>
                    <a:lnTo>
                      <a:pt x="48" y="150"/>
                    </a:lnTo>
                    <a:lnTo>
                      <a:pt x="42" y="132"/>
                    </a:lnTo>
                    <a:lnTo>
                      <a:pt x="66" y="126"/>
                    </a:lnTo>
                    <a:lnTo>
                      <a:pt x="60" y="114"/>
                    </a:lnTo>
                    <a:lnTo>
                      <a:pt x="66" y="102"/>
                    </a:lnTo>
                    <a:lnTo>
                      <a:pt x="72" y="96"/>
                    </a:lnTo>
                    <a:lnTo>
                      <a:pt x="84" y="102"/>
                    </a:lnTo>
                    <a:lnTo>
                      <a:pt x="84" y="90"/>
                    </a:lnTo>
                    <a:lnTo>
                      <a:pt x="114" y="102"/>
                    </a:lnTo>
                    <a:lnTo>
                      <a:pt x="126" y="84"/>
                    </a:lnTo>
                    <a:lnTo>
                      <a:pt x="132" y="96"/>
                    </a:lnTo>
                    <a:lnTo>
                      <a:pt x="150" y="72"/>
                    </a:lnTo>
                    <a:lnTo>
                      <a:pt x="156" y="78"/>
                    </a:lnTo>
                    <a:lnTo>
                      <a:pt x="168" y="84"/>
                    </a:lnTo>
                    <a:lnTo>
                      <a:pt x="192" y="42"/>
                    </a:lnTo>
                    <a:lnTo>
                      <a:pt x="186" y="36"/>
                    </a:lnTo>
                    <a:lnTo>
                      <a:pt x="216" y="24"/>
                    </a:lnTo>
                    <a:lnTo>
                      <a:pt x="216" y="6"/>
                    </a:lnTo>
                    <a:lnTo>
                      <a:pt x="234" y="0"/>
                    </a:lnTo>
                    <a:lnTo>
                      <a:pt x="246" y="18"/>
                    </a:lnTo>
                    <a:lnTo>
                      <a:pt x="276" y="30"/>
                    </a:lnTo>
                    <a:lnTo>
                      <a:pt x="312" y="18"/>
                    </a:lnTo>
                    <a:lnTo>
                      <a:pt x="330" y="36"/>
                    </a:lnTo>
                    <a:lnTo>
                      <a:pt x="342" y="66"/>
                    </a:lnTo>
                    <a:lnTo>
                      <a:pt x="372" y="84"/>
                    </a:lnTo>
                    <a:lnTo>
                      <a:pt x="318" y="144"/>
                    </a:lnTo>
                    <a:lnTo>
                      <a:pt x="294" y="156"/>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805" name="Freeform 180"/>
              <p:cNvSpPr>
                <a:spLocks noChangeAspect="1"/>
              </p:cNvSpPr>
              <p:nvPr/>
            </p:nvSpPr>
            <p:spPr bwMode="auto">
              <a:xfrm>
                <a:off x="4619" y="1489"/>
                <a:ext cx="283" cy="131"/>
              </a:xfrm>
              <a:custGeom>
                <a:avLst/>
                <a:gdLst>
                  <a:gd name="T0" fmla="*/ 6 w 372"/>
                  <a:gd name="T1" fmla="*/ 1 h 192"/>
                  <a:gd name="T2" fmla="*/ 2 w 372"/>
                  <a:gd name="T3" fmla="*/ 1 h 192"/>
                  <a:gd name="T4" fmla="*/ 2 w 372"/>
                  <a:gd name="T5" fmla="*/ 1 h 192"/>
                  <a:gd name="T6" fmla="*/ 0 w 372"/>
                  <a:gd name="T7" fmla="*/ 1 h 192"/>
                  <a:gd name="T8" fmla="*/ 2 w 372"/>
                  <a:gd name="T9" fmla="*/ 1 h 192"/>
                  <a:gd name="T10" fmla="*/ 2 w 372"/>
                  <a:gd name="T11" fmla="*/ 1 h 192"/>
                  <a:gd name="T12" fmla="*/ 2 w 372"/>
                  <a:gd name="T13" fmla="*/ 1 h 192"/>
                  <a:gd name="T14" fmla="*/ 2 w 372"/>
                  <a:gd name="T15" fmla="*/ 1 h 192"/>
                  <a:gd name="T16" fmla="*/ 2 w 372"/>
                  <a:gd name="T17" fmla="*/ 1 h 192"/>
                  <a:gd name="T18" fmla="*/ 2 w 372"/>
                  <a:gd name="T19" fmla="*/ 1 h 192"/>
                  <a:gd name="T20" fmla="*/ 2 w 372"/>
                  <a:gd name="T21" fmla="*/ 1 h 192"/>
                  <a:gd name="T22" fmla="*/ 2 w 372"/>
                  <a:gd name="T23" fmla="*/ 1 h 192"/>
                  <a:gd name="T24" fmla="*/ 2 w 372"/>
                  <a:gd name="T25" fmla="*/ 1 h 192"/>
                  <a:gd name="T26" fmla="*/ 2 w 372"/>
                  <a:gd name="T27" fmla="*/ 1 h 192"/>
                  <a:gd name="T28" fmla="*/ 2 w 372"/>
                  <a:gd name="T29" fmla="*/ 1 h 192"/>
                  <a:gd name="T30" fmla="*/ 2 w 372"/>
                  <a:gd name="T31" fmla="*/ 1 h 192"/>
                  <a:gd name="T32" fmla="*/ 3 w 372"/>
                  <a:gd name="T33" fmla="*/ 1 h 192"/>
                  <a:gd name="T34" fmla="*/ 3 w 372"/>
                  <a:gd name="T35" fmla="*/ 1 h 192"/>
                  <a:gd name="T36" fmla="*/ 3 w 372"/>
                  <a:gd name="T37" fmla="*/ 1 h 192"/>
                  <a:gd name="T38" fmla="*/ 4 w 372"/>
                  <a:gd name="T39" fmla="*/ 1 h 192"/>
                  <a:gd name="T40" fmla="*/ 4 w 372"/>
                  <a:gd name="T41" fmla="*/ 1 h 192"/>
                  <a:gd name="T42" fmla="*/ 4 w 372"/>
                  <a:gd name="T43" fmla="*/ 1 h 192"/>
                  <a:gd name="T44" fmla="*/ 4 w 372"/>
                  <a:gd name="T45" fmla="*/ 1 h 192"/>
                  <a:gd name="T46" fmla="*/ 4 w 372"/>
                  <a:gd name="T47" fmla="*/ 1 h 192"/>
                  <a:gd name="T48" fmla="*/ 5 w 372"/>
                  <a:gd name="T49" fmla="*/ 1 h 192"/>
                  <a:gd name="T50" fmla="*/ 5 w 372"/>
                  <a:gd name="T51" fmla="*/ 1 h 192"/>
                  <a:gd name="T52" fmla="*/ 5 w 372"/>
                  <a:gd name="T53" fmla="*/ 0 h 192"/>
                  <a:gd name="T54" fmla="*/ 5 w 372"/>
                  <a:gd name="T55" fmla="*/ 1 h 192"/>
                  <a:gd name="T56" fmla="*/ 6 w 372"/>
                  <a:gd name="T57" fmla="*/ 1 h 192"/>
                  <a:gd name="T58" fmla="*/ 7 w 372"/>
                  <a:gd name="T59" fmla="*/ 1 h 192"/>
                  <a:gd name="T60" fmla="*/ 7 w 372"/>
                  <a:gd name="T61" fmla="*/ 1 h 192"/>
                  <a:gd name="T62" fmla="*/ 8 w 372"/>
                  <a:gd name="T63" fmla="*/ 1 h 192"/>
                  <a:gd name="T64" fmla="*/ 8 w 372"/>
                  <a:gd name="T65" fmla="*/ 1 h 192"/>
                  <a:gd name="T66" fmla="*/ 7 w 372"/>
                  <a:gd name="T67" fmla="*/ 1 h 192"/>
                  <a:gd name="T68" fmla="*/ 6 w 372"/>
                  <a:gd name="T69" fmla="*/ 1 h 192"/>
                  <a:gd name="T70" fmla="*/ 6 w 372"/>
                  <a:gd name="T71" fmla="*/ 1 h 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72"/>
                  <a:gd name="T109" fmla="*/ 0 h 192"/>
                  <a:gd name="T110" fmla="*/ 372 w 372"/>
                  <a:gd name="T111" fmla="*/ 192 h 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72" h="192">
                    <a:moveTo>
                      <a:pt x="294" y="156"/>
                    </a:moveTo>
                    <a:lnTo>
                      <a:pt x="72" y="174"/>
                    </a:lnTo>
                    <a:lnTo>
                      <a:pt x="72" y="186"/>
                    </a:lnTo>
                    <a:lnTo>
                      <a:pt x="0" y="192"/>
                    </a:lnTo>
                    <a:lnTo>
                      <a:pt x="6" y="186"/>
                    </a:lnTo>
                    <a:lnTo>
                      <a:pt x="12" y="186"/>
                    </a:lnTo>
                    <a:lnTo>
                      <a:pt x="12" y="156"/>
                    </a:lnTo>
                    <a:lnTo>
                      <a:pt x="18" y="144"/>
                    </a:lnTo>
                    <a:lnTo>
                      <a:pt x="48" y="150"/>
                    </a:lnTo>
                    <a:lnTo>
                      <a:pt x="42" y="132"/>
                    </a:lnTo>
                    <a:lnTo>
                      <a:pt x="66" y="126"/>
                    </a:lnTo>
                    <a:lnTo>
                      <a:pt x="60" y="114"/>
                    </a:lnTo>
                    <a:lnTo>
                      <a:pt x="66" y="102"/>
                    </a:lnTo>
                    <a:lnTo>
                      <a:pt x="72" y="96"/>
                    </a:lnTo>
                    <a:lnTo>
                      <a:pt x="84" y="102"/>
                    </a:lnTo>
                    <a:lnTo>
                      <a:pt x="84" y="90"/>
                    </a:lnTo>
                    <a:lnTo>
                      <a:pt x="114" y="102"/>
                    </a:lnTo>
                    <a:lnTo>
                      <a:pt x="126" y="84"/>
                    </a:lnTo>
                    <a:lnTo>
                      <a:pt x="132" y="96"/>
                    </a:lnTo>
                    <a:lnTo>
                      <a:pt x="150" y="72"/>
                    </a:lnTo>
                    <a:lnTo>
                      <a:pt x="156" y="78"/>
                    </a:lnTo>
                    <a:lnTo>
                      <a:pt x="168" y="84"/>
                    </a:lnTo>
                    <a:lnTo>
                      <a:pt x="192" y="42"/>
                    </a:lnTo>
                    <a:lnTo>
                      <a:pt x="186" y="36"/>
                    </a:lnTo>
                    <a:lnTo>
                      <a:pt x="216" y="24"/>
                    </a:lnTo>
                    <a:lnTo>
                      <a:pt x="216" y="6"/>
                    </a:lnTo>
                    <a:lnTo>
                      <a:pt x="234" y="0"/>
                    </a:lnTo>
                    <a:lnTo>
                      <a:pt x="246" y="18"/>
                    </a:lnTo>
                    <a:lnTo>
                      <a:pt x="276" y="30"/>
                    </a:lnTo>
                    <a:lnTo>
                      <a:pt x="312" y="18"/>
                    </a:lnTo>
                    <a:lnTo>
                      <a:pt x="330" y="36"/>
                    </a:lnTo>
                    <a:lnTo>
                      <a:pt x="342" y="66"/>
                    </a:lnTo>
                    <a:lnTo>
                      <a:pt x="372" y="84"/>
                    </a:lnTo>
                    <a:lnTo>
                      <a:pt x="318" y="144"/>
                    </a:lnTo>
                    <a:lnTo>
                      <a:pt x="294" y="156"/>
                    </a:lnTo>
                    <a:lnTo>
                      <a:pt x="294" y="16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806" name="Freeform 181"/>
              <p:cNvSpPr>
                <a:spLocks noChangeAspect="1"/>
              </p:cNvSpPr>
              <p:nvPr/>
            </p:nvSpPr>
            <p:spPr bwMode="auto">
              <a:xfrm>
                <a:off x="4440" y="1778"/>
                <a:ext cx="220" cy="167"/>
              </a:xfrm>
              <a:custGeom>
                <a:avLst/>
                <a:gdLst>
                  <a:gd name="T0" fmla="*/ 6 w 288"/>
                  <a:gd name="T1" fmla="*/ 1 h 246"/>
                  <a:gd name="T2" fmla="*/ 5 w 288"/>
                  <a:gd name="T3" fmla="*/ 1 h 246"/>
                  <a:gd name="T4" fmla="*/ 5 w 288"/>
                  <a:gd name="T5" fmla="*/ 1 h 246"/>
                  <a:gd name="T6" fmla="*/ 5 w 288"/>
                  <a:gd name="T7" fmla="*/ 1 h 246"/>
                  <a:gd name="T8" fmla="*/ 5 w 288"/>
                  <a:gd name="T9" fmla="*/ 1 h 246"/>
                  <a:gd name="T10" fmla="*/ 5 w 288"/>
                  <a:gd name="T11" fmla="*/ 1 h 246"/>
                  <a:gd name="T12" fmla="*/ 6 w 288"/>
                  <a:gd name="T13" fmla="*/ 1 h 246"/>
                  <a:gd name="T14" fmla="*/ 6 w 288"/>
                  <a:gd name="T15" fmla="*/ 1 h 246"/>
                  <a:gd name="T16" fmla="*/ 6 w 288"/>
                  <a:gd name="T17" fmla="*/ 1 h 246"/>
                  <a:gd name="T18" fmla="*/ 6 w 288"/>
                  <a:gd name="T19" fmla="*/ 1 h 246"/>
                  <a:gd name="T20" fmla="*/ 6 w 288"/>
                  <a:gd name="T21" fmla="*/ 1 h 246"/>
                  <a:gd name="T22" fmla="*/ 6 w 288"/>
                  <a:gd name="T23" fmla="*/ 1 h 246"/>
                  <a:gd name="T24" fmla="*/ 6 w 288"/>
                  <a:gd name="T25" fmla="*/ 1 h 246"/>
                  <a:gd name="T26" fmla="*/ 6 w 288"/>
                  <a:gd name="T27" fmla="*/ 1 h 246"/>
                  <a:gd name="T28" fmla="*/ 6 w 288"/>
                  <a:gd name="T29" fmla="*/ 1 h 246"/>
                  <a:gd name="T30" fmla="*/ 6 w 288"/>
                  <a:gd name="T31" fmla="*/ 1 h 246"/>
                  <a:gd name="T32" fmla="*/ 6 w 288"/>
                  <a:gd name="T33" fmla="*/ 1 h 246"/>
                  <a:gd name="T34" fmla="*/ 5 w 288"/>
                  <a:gd name="T35" fmla="*/ 1 h 246"/>
                  <a:gd name="T36" fmla="*/ 5 w 288"/>
                  <a:gd name="T37" fmla="*/ 1 h 246"/>
                  <a:gd name="T38" fmla="*/ 5 w 288"/>
                  <a:gd name="T39" fmla="*/ 1 h 246"/>
                  <a:gd name="T40" fmla="*/ 5 w 288"/>
                  <a:gd name="T41" fmla="*/ 1 h 246"/>
                  <a:gd name="T42" fmla="*/ 5 w 288"/>
                  <a:gd name="T43" fmla="*/ 1 h 246"/>
                  <a:gd name="T44" fmla="*/ 5 w 288"/>
                  <a:gd name="T45" fmla="*/ 1 h 246"/>
                  <a:gd name="T46" fmla="*/ 5 w 288"/>
                  <a:gd name="T47" fmla="*/ 1 h 246"/>
                  <a:gd name="T48" fmla="*/ 4 w 288"/>
                  <a:gd name="T49" fmla="*/ 1 h 246"/>
                  <a:gd name="T50" fmla="*/ 4 w 288"/>
                  <a:gd name="T51" fmla="*/ 1 h 246"/>
                  <a:gd name="T52" fmla="*/ 4 w 288"/>
                  <a:gd name="T53" fmla="*/ 1 h 246"/>
                  <a:gd name="T54" fmla="*/ 3 w 288"/>
                  <a:gd name="T55" fmla="*/ 1 h 246"/>
                  <a:gd name="T56" fmla="*/ 3 w 288"/>
                  <a:gd name="T57" fmla="*/ 1 h 246"/>
                  <a:gd name="T58" fmla="*/ 3 w 288"/>
                  <a:gd name="T59" fmla="*/ 1 h 246"/>
                  <a:gd name="T60" fmla="*/ 3 w 288"/>
                  <a:gd name="T61" fmla="*/ 1 h 246"/>
                  <a:gd name="T62" fmla="*/ 2 w 288"/>
                  <a:gd name="T63" fmla="*/ 1 h 246"/>
                  <a:gd name="T64" fmla="*/ 3 w 288"/>
                  <a:gd name="T65" fmla="*/ 1 h 246"/>
                  <a:gd name="T66" fmla="*/ 2 w 288"/>
                  <a:gd name="T67" fmla="*/ 1 h 246"/>
                  <a:gd name="T68" fmla="*/ 2 w 288"/>
                  <a:gd name="T69" fmla="*/ 1 h 246"/>
                  <a:gd name="T70" fmla="*/ 2 w 288"/>
                  <a:gd name="T71" fmla="*/ 1 h 246"/>
                  <a:gd name="T72" fmla="*/ 2 w 288"/>
                  <a:gd name="T73" fmla="*/ 1 h 246"/>
                  <a:gd name="T74" fmla="*/ 2 w 288"/>
                  <a:gd name="T75" fmla="*/ 1 h 246"/>
                  <a:gd name="T76" fmla="*/ 2 w 288"/>
                  <a:gd name="T77" fmla="*/ 1 h 246"/>
                  <a:gd name="T78" fmla="*/ 2 w 288"/>
                  <a:gd name="T79" fmla="*/ 1 h 246"/>
                  <a:gd name="T80" fmla="*/ 2 w 288"/>
                  <a:gd name="T81" fmla="*/ 1 h 246"/>
                  <a:gd name="T82" fmla="*/ 0 w 288"/>
                  <a:gd name="T83" fmla="*/ 0 h 246"/>
                  <a:gd name="T84" fmla="*/ 4 w 288"/>
                  <a:gd name="T85" fmla="*/ 0 h 246"/>
                  <a:gd name="T86" fmla="*/ 4 w 288"/>
                  <a:gd name="T87" fmla="*/ 1 h 246"/>
                  <a:gd name="T88" fmla="*/ 4 w 288"/>
                  <a:gd name="T89" fmla="*/ 1 h 246"/>
                  <a:gd name="T90" fmla="*/ 4 w 288"/>
                  <a:gd name="T91" fmla="*/ 1 h 246"/>
                  <a:gd name="T92" fmla="*/ 4 w 288"/>
                  <a:gd name="T93" fmla="*/ 1 h 246"/>
                  <a:gd name="T94" fmla="*/ 4 w 288"/>
                  <a:gd name="T95" fmla="*/ 1 h 246"/>
                  <a:gd name="T96" fmla="*/ 4 w 288"/>
                  <a:gd name="T97" fmla="*/ 1 h 246"/>
                  <a:gd name="T98" fmla="*/ 3 w 288"/>
                  <a:gd name="T99" fmla="*/ 1 h 246"/>
                  <a:gd name="T100" fmla="*/ 3 w 288"/>
                  <a:gd name="T101" fmla="*/ 1 h 246"/>
                  <a:gd name="T102" fmla="*/ 5 w 288"/>
                  <a:gd name="T103" fmla="*/ 1 h 246"/>
                  <a:gd name="T104" fmla="*/ 5 w 288"/>
                  <a:gd name="T105" fmla="*/ 1 h 246"/>
                  <a:gd name="T106" fmla="*/ 6 w 288"/>
                  <a:gd name="T107" fmla="*/ 1 h 246"/>
                  <a:gd name="T108" fmla="*/ 6 w 288"/>
                  <a:gd name="T109" fmla="*/ 1 h 24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88"/>
                  <a:gd name="T166" fmla="*/ 0 h 246"/>
                  <a:gd name="T167" fmla="*/ 288 w 288"/>
                  <a:gd name="T168" fmla="*/ 246 h 24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88" h="246">
                    <a:moveTo>
                      <a:pt x="258" y="174"/>
                    </a:moveTo>
                    <a:lnTo>
                      <a:pt x="216" y="162"/>
                    </a:lnTo>
                    <a:lnTo>
                      <a:pt x="204" y="174"/>
                    </a:lnTo>
                    <a:lnTo>
                      <a:pt x="228" y="180"/>
                    </a:lnTo>
                    <a:lnTo>
                      <a:pt x="246" y="174"/>
                    </a:lnTo>
                    <a:lnTo>
                      <a:pt x="240" y="186"/>
                    </a:lnTo>
                    <a:lnTo>
                      <a:pt x="252" y="192"/>
                    </a:lnTo>
                    <a:lnTo>
                      <a:pt x="258" y="180"/>
                    </a:lnTo>
                    <a:lnTo>
                      <a:pt x="276" y="174"/>
                    </a:lnTo>
                    <a:lnTo>
                      <a:pt x="276" y="186"/>
                    </a:lnTo>
                    <a:lnTo>
                      <a:pt x="252" y="210"/>
                    </a:lnTo>
                    <a:lnTo>
                      <a:pt x="258" y="222"/>
                    </a:lnTo>
                    <a:lnTo>
                      <a:pt x="288" y="234"/>
                    </a:lnTo>
                    <a:lnTo>
                      <a:pt x="282" y="246"/>
                    </a:lnTo>
                    <a:lnTo>
                      <a:pt x="276" y="240"/>
                    </a:lnTo>
                    <a:lnTo>
                      <a:pt x="270" y="246"/>
                    </a:lnTo>
                    <a:lnTo>
                      <a:pt x="264" y="228"/>
                    </a:lnTo>
                    <a:lnTo>
                      <a:pt x="228" y="216"/>
                    </a:lnTo>
                    <a:lnTo>
                      <a:pt x="234" y="234"/>
                    </a:lnTo>
                    <a:lnTo>
                      <a:pt x="222" y="240"/>
                    </a:lnTo>
                    <a:lnTo>
                      <a:pt x="216" y="228"/>
                    </a:lnTo>
                    <a:lnTo>
                      <a:pt x="210" y="234"/>
                    </a:lnTo>
                    <a:lnTo>
                      <a:pt x="204" y="228"/>
                    </a:lnTo>
                    <a:lnTo>
                      <a:pt x="198" y="240"/>
                    </a:lnTo>
                    <a:lnTo>
                      <a:pt x="186" y="246"/>
                    </a:lnTo>
                    <a:lnTo>
                      <a:pt x="174" y="240"/>
                    </a:lnTo>
                    <a:lnTo>
                      <a:pt x="162" y="222"/>
                    </a:lnTo>
                    <a:lnTo>
                      <a:pt x="144" y="216"/>
                    </a:lnTo>
                    <a:lnTo>
                      <a:pt x="144" y="204"/>
                    </a:lnTo>
                    <a:lnTo>
                      <a:pt x="126" y="204"/>
                    </a:lnTo>
                    <a:lnTo>
                      <a:pt x="126" y="198"/>
                    </a:lnTo>
                    <a:lnTo>
                      <a:pt x="108" y="204"/>
                    </a:lnTo>
                    <a:lnTo>
                      <a:pt x="120" y="216"/>
                    </a:lnTo>
                    <a:lnTo>
                      <a:pt x="102" y="222"/>
                    </a:lnTo>
                    <a:lnTo>
                      <a:pt x="54" y="204"/>
                    </a:lnTo>
                    <a:lnTo>
                      <a:pt x="18" y="210"/>
                    </a:lnTo>
                    <a:lnTo>
                      <a:pt x="12" y="204"/>
                    </a:lnTo>
                    <a:lnTo>
                      <a:pt x="24" y="192"/>
                    </a:lnTo>
                    <a:lnTo>
                      <a:pt x="24" y="156"/>
                    </a:lnTo>
                    <a:lnTo>
                      <a:pt x="36" y="126"/>
                    </a:lnTo>
                    <a:lnTo>
                      <a:pt x="6" y="66"/>
                    </a:lnTo>
                    <a:lnTo>
                      <a:pt x="0" y="0"/>
                    </a:lnTo>
                    <a:lnTo>
                      <a:pt x="162" y="0"/>
                    </a:lnTo>
                    <a:lnTo>
                      <a:pt x="162" y="24"/>
                    </a:lnTo>
                    <a:lnTo>
                      <a:pt x="168" y="18"/>
                    </a:lnTo>
                    <a:lnTo>
                      <a:pt x="162" y="30"/>
                    </a:lnTo>
                    <a:lnTo>
                      <a:pt x="174" y="36"/>
                    </a:lnTo>
                    <a:lnTo>
                      <a:pt x="162" y="48"/>
                    </a:lnTo>
                    <a:lnTo>
                      <a:pt x="168" y="48"/>
                    </a:lnTo>
                    <a:lnTo>
                      <a:pt x="144" y="84"/>
                    </a:lnTo>
                    <a:lnTo>
                      <a:pt x="138" y="126"/>
                    </a:lnTo>
                    <a:lnTo>
                      <a:pt x="240" y="120"/>
                    </a:lnTo>
                    <a:lnTo>
                      <a:pt x="240" y="144"/>
                    </a:lnTo>
                    <a:lnTo>
                      <a:pt x="252" y="168"/>
                    </a:lnTo>
                    <a:lnTo>
                      <a:pt x="258" y="174"/>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807" name="Freeform 182"/>
              <p:cNvSpPr>
                <a:spLocks noChangeAspect="1"/>
              </p:cNvSpPr>
              <p:nvPr/>
            </p:nvSpPr>
            <p:spPr bwMode="auto">
              <a:xfrm>
                <a:off x="4440" y="1778"/>
                <a:ext cx="220" cy="167"/>
              </a:xfrm>
              <a:custGeom>
                <a:avLst/>
                <a:gdLst>
                  <a:gd name="T0" fmla="*/ 6 w 288"/>
                  <a:gd name="T1" fmla="*/ 1 h 246"/>
                  <a:gd name="T2" fmla="*/ 5 w 288"/>
                  <a:gd name="T3" fmla="*/ 1 h 246"/>
                  <a:gd name="T4" fmla="*/ 5 w 288"/>
                  <a:gd name="T5" fmla="*/ 1 h 246"/>
                  <a:gd name="T6" fmla="*/ 5 w 288"/>
                  <a:gd name="T7" fmla="*/ 1 h 246"/>
                  <a:gd name="T8" fmla="*/ 5 w 288"/>
                  <a:gd name="T9" fmla="*/ 1 h 246"/>
                  <a:gd name="T10" fmla="*/ 5 w 288"/>
                  <a:gd name="T11" fmla="*/ 1 h 246"/>
                  <a:gd name="T12" fmla="*/ 6 w 288"/>
                  <a:gd name="T13" fmla="*/ 1 h 246"/>
                  <a:gd name="T14" fmla="*/ 6 w 288"/>
                  <a:gd name="T15" fmla="*/ 1 h 246"/>
                  <a:gd name="T16" fmla="*/ 6 w 288"/>
                  <a:gd name="T17" fmla="*/ 1 h 246"/>
                  <a:gd name="T18" fmla="*/ 6 w 288"/>
                  <a:gd name="T19" fmla="*/ 1 h 246"/>
                  <a:gd name="T20" fmla="*/ 6 w 288"/>
                  <a:gd name="T21" fmla="*/ 1 h 246"/>
                  <a:gd name="T22" fmla="*/ 6 w 288"/>
                  <a:gd name="T23" fmla="*/ 1 h 246"/>
                  <a:gd name="T24" fmla="*/ 6 w 288"/>
                  <a:gd name="T25" fmla="*/ 1 h 246"/>
                  <a:gd name="T26" fmla="*/ 6 w 288"/>
                  <a:gd name="T27" fmla="*/ 1 h 246"/>
                  <a:gd name="T28" fmla="*/ 6 w 288"/>
                  <a:gd name="T29" fmla="*/ 1 h 246"/>
                  <a:gd name="T30" fmla="*/ 6 w 288"/>
                  <a:gd name="T31" fmla="*/ 1 h 246"/>
                  <a:gd name="T32" fmla="*/ 6 w 288"/>
                  <a:gd name="T33" fmla="*/ 1 h 246"/>
                  <a:gd name="T34" fmla="*/ 5 w 288"/>
                  <a:gd name="T35" fmla="*/ 1 h 246"/>
                  <a:gd name="T36" fmla="*/ 5 w 288"/>
                  <a:gd name="T37" fmla="*/ 1 h 246"/>
                  <a:gd name="T38" fmla="*/ 5 w 288"/>
                  <a:gd name="T39" fmla="*/ 1 h 246"/>
                  <a:gd name="T40" fmla="*/ 5 w 288"/>
                  <a:gd name="T41" fmla="*/ 1 h 246"/>
                  <a:gd name="T42" fmla="*/ 5 w 288"/>
                  <a:gd name="T43" fmla="*/ 1 h 246"/>
                  <a:gd name="T44" fmla="*/ 5 w 288"/>
                  <a:gd name="T45" fmla="*/ 1 h 246"/>
                  <a:gd name="T46" fmla="*/ 5 w 288"/>
                  <a:gd name="T47" fmla="*/ 1 h 246"/>
                  <a:gd name="T48" fmla="*/ 4 w 288"/>
                  <a:gd name="T49" fmla="*/ 1 h 246"/>
                  <a:gd name="T50" fmla="*/ 4 w 288"/>
                  <a:gd name="T51" fmla="*/ 1 h 246"/>
                  <a:gd name="T52" fmla="*/ 4 w 288"/>
                  <a:gd name="T53" fmla="*/ 1 h 246"/>
                  <a:gd name="T54" fmla="*/ 3 w 288"/>
                  <a:gd name="T55" fmla="*/ 1 h 246"/>
                  <a:gd name="T56" fmla="*/ 3 w 288"/>
                  <a:gd name="T57" fmla="*/ 1 h 246"/>
                  <a:gd name="T58" fmla="*/ 3 w 288"/>
                  <a:gd name="T59" fmla="*/ 1 h 246"/>
                  <a:gd name="T60" fmla="*/ 3 w 288"/>
                  <a:gd name="T61" fmla="*/ 1 h 246"/>
                  <a:gd name="T62" fmla="*/ 2 w 288"/>
                  <a:gd name="T63" fmla="*/ 1 h 246"/>
                  <a:gd name="T64" fmla="*/ 3 w 288"/>
                  <a:gd name="T65" fmla="*/ 1 h 246"/>
                  <a:gd name="T66" fmla="*/ 2 w 288"/>
                  <a:gd name="T67" fmla="*/ 1 h 246"/>
                  <a:gd name="T68" fmla="*/ 2 w 288"/>
                  <a:gd name="T69" fmla="*/ 1 h 246"/>
                  <a:gd name="T70" fmla="*/ 2 w 288"/>
                  <a:gd name="T71" fmla="*/ 1 h 246"/>
                  <a:gd name="T72" fmla="*/ 2 w 288"/>
                  <a:gd name="T73" fmla="*/ 1 h 246"/>
                  <a:gd name="T74" fmla="*/ 2 w 288"/>
                  <a:gd name="T75" fmla="*/ 1 h 246"/>
                  <a:gd name="T76" fmla="*/ 2 w 288"/>
                  <a:gd name="T77" fmla="*/ 1 h 246"/>
                  <a:gd name="T78" fmla="*/ 2 w 288"/>
                  <a:gd name="T79" fmla="*/ 1 h 246"/>
                  <a:gd name="T80" fmla="*/ 2 w 288"/>
                  <a:gd name="T81" fmla="*/ 1 h 246"/>
                  <a:gd name="T82" fmla="*/ 0 w 288"/>
                  <a:gd name="T83" fmla="*/ 0 h 246"/>
                  <a:gd name="T84" fmla="*/ 4 w 288"/>
                  <a:gd name="T85" fmla="*/ 0 h 246"/>
                  <a:gd name="T86" fmla="*/ 4 w 288"/>
                  <a:gd name="T87" fmla="*/ 1 h 246"/>
                  <a:gd name="T88" fmla="*/ 4 w 288"/>
                  <a:gd name="T89" fmla="*/ 1 h 246"/>
                  <a:gd name="T90" fmla="*/ 4 w 288"/>
                  <a:gd name="T91" fmla="*/ 1 h 246"/>
                  <a:gd name="T92" fmla="*/ 4 w 288"/>
                  <a:gd name="T93" fmla="*/ 1 h 246"/>
                  <a:gd name="T94" fmla="*/ 4 w 288"/>
                  <a:gd name="T95" fmla="*/ 1 h 246"/>
                  <a:gd name="T96" fmla="*/ 4 w 288"/>
                  <a:gd name="T97" fmla="*/ 1 h 246"/>
                  <a:gd name="T98" fmla="*/ 3 w 288"/>
                  <a:gd name="T99" fmla="*/ 1 h 246"/>
                  <a:gd name="T100" fmla="*/ 3 w 288"/>
                  <a:gd name="T101" fmla="*/ 1 h 246"/>
                  <a:gd name="T102" fmla="*/ 5 w 288"/>
                  <a:gd name="T103" fmla="*/ 1 h 246"/>
                  <a:gd name="T104" fmla="*/ 5 w 288"/>
                  <a:gd name="T105" fmla="*/ 1 h 246"/>
                  <a:gd name="T106" fmla="*/ 6 w 288"/>
                  <a:gd name="T107" fmla="*/ 1 h 246"/>
                  <a:gd name="T108" fmla="*/ 6 w 288"/>
                  <a:gd name="T109" fmla="*/ 1 h 246"/>
                  <a:gd name="T110" fmla="*/ 6 w 288"/>
                  <a:gd name="T111" fmla="*/ 1 h 2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8"/>
                  <a:gd name="T169" fmla="*/ 0 h 246"/>
                  <a:gd name="T170" fmla="*/ 288 w 288"/>
                  <a:gd name="T171" fmla="*/ 246 h 2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8" h="246">
                    <a:moveTo>
                      <a:pt x="258" y="174"/>
                    </a:moveTo>
                    <a:lnTo>
                      <a:pt x="216" y="162"/>
                    </a:lnTo>
                    <a:lnTo>
                      <a:pt x="204" y="174"/>
                    </a:lnTo>
                    <a:lnTo>
                      <a:pt x="228" y="180"/>
                    </a:lnTo>
                    <a:lnTo>
                      <a:pt x="246" y="174"/>
                    </a:lnTo>
                    <a:lnTo>
                      <a:pt x="240" y="186"/>
                    </a:lnTo>
                    <a:lnTo>
                      <a:pt x="252" y="192"/>
                    </a:lnTo>
                    <a:lnTo>
                      <a:pt x="258" y="180"/>
                    </a:lnTo>
                    <a:lnTo>
                      <a:pt x="276" y="174"/>
                    </a:lnTo>
                    <a:lnTo>
                      <a:pt x="276" y="186"/>
                    </a:lnTo>
                    <a:lnTo>
                      <a:pt x="252" y="210"/>
                    </a:lnTo>
                    <a:lnTo>
                      <a:pt x="258" y="222"/>
                    </a:lnTo>
                    <a:lnTo>
                      <a:pt x="288" y="234"/>
                    </a:lnTo>
                    <a:lnTo>
                      <a:pt x="282" y="246"/>
                    </a:lnTo>
                    <a:lnTo>
                      <a:pt x="276" y="240"/>
                    </a:lnTo>
                    <a:lnTo>
                      <a:pt x="270" y="246"/>
                    </a:lnTo>
                    <a:lnTo>
                      <a:pt x="264" y="228"/>
                    </a:lnTo>
                    <a:lnTo>
                      <a:pt x="228" y="216"/>
                    </a:lnTo>
                    <a:lnTo>
                      <a:pt x="234" y="234"/>
                    </a:lnTo>
                    <a:lnTo>
                      <a:pt x="222" y="240"/>
                    </a:lnTo>
                    <a:lnTo>
                      <a:pt x="216" y="228"/>
                    </a:lnTo>
                    <a:lnTo>
                      <a:pt x="210" y="234"/>
                    </a:lnTo>
                    <a:lnTo>
                      <a:pt x="204" y="228"/>
                    </a:lnTo>
                    <a:lnTo>
                      <a:pt x="198" y="240"/>
                    </a:lnTo>
                    <a:lnTo>
                      <a:pt x="186" y="246"/>
                    </a:lnTo>
                    <a:lnTo>
                      <a:pt x="174" y="240"/>
                    </a:lnTo>
                    <a:lnTo>
                      <a:pt x="162" y="222"/>
                    </a:lnTo>
                    <a:lnTo>
                      <a:pt x="144" y="216"/>
                    </a:lnTo>
                    <a:lnTo>
                      <a:pt x="144" y="204"/>
                    </a:lnTo>
                    <a:lnTo>
                      <a:pt x="126" y="204"/>
                    </a:lnTo>
                    <a:lnTo>
                      <a:pt x="126" y="198"/>
                    </a:lnTo>
                    <a:lnTo>
                      <a:pt x="108" y="204"/>
                    </a:lnTo>
                    <a:lnTo>
                      <a:pt x="120" y="216"/>
                    </a:lnTo>
                    <a:lnTo>
                      <a:pt x="102" y="222"/>
                    </a:lnTo>
                    <a:lnTo>
                      <a:pt x="54" y="204"/>
                    </a:lnTo>
                    <a:lnTo>
                      <a:pt x="18" y="210"/>
                    </a:lnTo>
                    <a:lnTo>
                      <a:pt x="12" y="204"/>
                    </a:lnTo>
                    <a:lnTo>
                      <a:pt x="24" y="192"/>
                    </a:lnTo>
                    <a:lnTo>
                      <a:pt x="24" y="156"/>
                    </a:lnTo>
                    <a:lnTo>
                      <a:pt x="36" y="126"/>
                    </a:lnTo>
                    <a:lnTo>
                      <a:pt x="6" y="66"/>
                    </a:lnTo>
                    <a:lnTo>
                      <a:pt x="0" y="0"/>
                    </a:lnTo>
                    <a:lnTo>
                      <a:pt x="162" y="0"/>
                    </a:lnTo>
                    <a:lnTo>
                      <a:pt x="162" y="24"/>
                    </a:lnTo>
                    <a:lnTo>
                      <a:pt x="168" y="18"/>
                    </a:lnTo>
                    <a:lnTo>
                      <a:pt x="162" y="30"/>
                    </a:lnTo>
                    <a:lnTo>
                      <a:pt x="174" y="36"/>
                    </a:lnTo>
                    <a:lnTo>
                      <a:pt x="162" y="48"/>
                    </a:lnTo>
                    <a:lnTo>
                      <a:pt x="168" y="48"/>
                    </a:lnTo>
                    <a:lnTo>
                      <a:pt x="144" y="84"/>
                    </a:lnTo>
                    <a:lnTo>
                      <a:pt x="138" y="126"/>
                    </a:lnTo>
                    <a:lnTo>
                      <a:pt x="240" y="120"/>
                    </a:lnTo>
                    <a:lnTo>
                      <a:pt x="240" y="144"/>
                    </a:lnTo>
                    <a:lnTo>
                      <a:pt x="252" y="168"/>
                    </a:lnTo>
                    <a:lnTo>
                      <a:pt x="258" y="174"/>
                    </a:lnTo>
                    <a:lnTo>
                      <a:pt x="258" y="18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808" name="Freeform 183"/>
              <p:cNvSpPr>
                <a:spLocks noChangeAspect="1"/>
              </p:cNvSpPr>
              <p:nvPr/>
            </p:nvSpPr>
            <p:spPr bwMode="auto">
              <a:xfrm>
                <a:off x="5213" y="1037"/>
                <a:ext cx="142" cy="200"/>
              </a:xfrm>
              <a:custGeom>
                <a:avLst/>
                <a:gdLst>
                  <a:gd name="T0" fmla="*/ 2 w 186"/>
                  <a:gd name="T1" fmla="*/ 1 h 294"/>
                  <a:gd name="T2" fmla="*/ 2 w 186"/>
                  <a:gd name="T3" fmla="*/ 1 h 294"/>
                  <a:gd name="T4" fmla="*/ 2 w 186"/>
                  <a:gd name="T5" fmla="*/ 1 h 294"/>
                  <a:gd name="T6" fmla="*/ 0 w 186"/>
                  <a:gd name="T7" fmla="*/ 1 h 294"/>
                  <a:gd name="T8" fmla="*/ 2 w 186"/>
                  <a:gd name="T9" fmla="*/ 1 h 294"/>
                  <a:gd name="T10" fmla="*/ 2 w 186"/>
                  <a:gd name="T11" fmla="*/ 1 h 294"/>
                  <a:gd name="T12" fmla="*/ 2 w 186"/>
                  <a:gd name="T13" fmla="*/ 1 h 294"/>
                  <a:gd name="T14" fmla="*/ 2 w 186"/>
                  <a:gd name="T15" fmla="*/ 1 h 294"/>
                  <a:gd name="T16" fmla="*/ 2 w 186"/>
                  <a:gd name="T17" fmla="*/ 1 h 294"/>
                  <a:gd name="T18" fmla="*/ 2 w 186"/>
                  <a:gd name="T19" fmla="*/ 1 h 294"/>
                  <a:gd name="T20" fmla="*/ 2 w 186"/>
                  <a:gd name="T21" fmla="*/ 1 h 294"/>
                  <a:gd name="T22" fmla="*/ 2 w 186"/>
                  <a:gd name="T23" fmla="*/ 1 h 294"/>
                  <a:gd name="T24" fmla="*/ 2 w 186"/>
                  <a:gd name="T25" fmla="*/ 1 h 294"/>
                  <a:gd name="T26" fmla="*/ 2 w 186"/>
                  <a:gd name="T27" fmla="*/ 0 h 294"/>
                  <a:gd name="T28" fmla="*/ 3 w 186"/>
                  <a:gd name="T29" fmla="*/ 1 h 294"/>
                  <a:gd name="T30" fmla="*/ 3 w 186"/>
                  <a:gd name="T31" fmla="*/ 1 h 294"/>
                  <a:gd name="T32" fmla="*/ 4 w 186"/>
                  <a:gd name="T33" fmla="*/ 1 h 294"/>
                  <a:gd name="T34" fmla="*/ 4 w 186"/>
                  <a:gd name="T35" fmla="*/ 1 h 294"/>
                  <a:gd name="T36" fmla="*/ 4 w 186"/>
                  <a:gd name="T37" fmla="*/ 1 h 294"/>
                  <a:gd name="T38" fmla="*/ 4 w 186"/>
                  <a:gd name="T39" fmla="*/ 1 h 294"/>
                  <a:gd name="T40" fmla="*/ 4 w 186"/>
                  <a:gd name="T41" fmla="*/ 1 h 294"/>
                  <a:gd name="T42" fmla="*/ 4 w 186"/>
                  <a:gd name="T43" fmla="*/ 1 h 294"/>
                  <a:gd name="T44" fmla="*/ 4 w 186"/>
                  <a:gd name="T45" fmla="*/ 1 h 294"/>
                  <a:gd name="T46" fmla="*/ 4 w 186"/>
                  <a:gd name="T47" fmla="*/ 1 h 294"/>
                  <a:gd name="T48" fmla="*/ 3 w 186"/>
                  <a:gd name="T49" fmla="*/ 1 h 294"/>
                  <a:gd name="T50" fmla="*/ 3 w 186"/>
                  <a:gd name="T51" fmla="*/ 1 h 294"/>
                  <a:gd name="T52" fmla="*/ 3 w 186"/>
                  <a:gd name="T53" fmla="*/ 1 h 294"/>
                  <a:gd name="T54" fmla="*/ 3 w 186"/>
                  <a:gd name="T55" fmla="*/ 1 h 294"/>
                  <a:gd name="T56" fmla="*/ 3 w 186"/>
                  <a:gd name="T57" fmla="*/ 1 h 294"/>
                  <a:gd name="T58" fmla="*/ 3 w 186"/>
                  <a:gd name="T59" fmla="*/ 1 h 294"/>
                  <a:gd name="T60" fmla="*/ 3 w 186"/>
                  <a:gd name="T61" fmla="*/ 1 h 294"/>
                  <a:gd name="T62" fmla="*/ 2 w 186"/>
                  <a:gd name="T63" fmla="*/ 1 h 294"/>
                  <a:gd name="T64" fmla="*/ 2 w 186"/>
                  <a:gd name="T65" fmla="*/ 1 h 294"/>
                  <a:gd name="T66" fmla="*/ 2 w 186"/>
                  <a:gd name="T67" fmla="*/ 1 h 294"/>
                  <a:gd name="T68" fmla="*/ 2 w 186"/>
                  <a:gd name="T69" fmla="*/ 1 h 294"/>
                  <a:gd name="T70" fmla="*/ 2 w 186"/>
                  <a:gd name="T71" fmla="*/ 1 h 294"/>
                  <a:gd name="T72" fmla="*/ 2 w 186"/>
                  <a:gd name="T73" fmla="*/ 1 h 294"/>
                  <a:gd name="T74" fmla="*/ 2 w 186"/>
                  <a:gd name="T75" fmla="*/ 1 h 294"/>
                  <a:gd name="T76" fmla="*/ 2 w 186"/>
                  <a:gd name="T77" fmla="*/ 1 h 2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86"/>
                  <a:gd name="T118" fmla="*/ 0 h 294"/>
                  <a:gd name="T119" fmla="*/ 186 w 186"/>
                  <a:gd name="T120" fmla="*/ 294 h 2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86" h="294">
                    <a:moveTo>
                      <a:pt x="54" y="294"/>
                    </a:moveTo>
                    <a:lnTo>
                      <a:pt x="48" y="294"/>
                    </a:lnTo>
                    <a:lnTo>
                      <a:pt x="36" y="276"/>
                    </a:lnTo>
                    <a:lnTo>
                      <a:pt x="0" y="162"/>
                    </a:lnTo>
                    <a:lnTo>
                      <a:pt x="12" y="162"/>
                    </a:lnTo>
                    <a:lnTo>
                      <a:pt x="12" y="150"/>
                    </a:lnTo>
                    <a:lnTo>
                      <a:pt x="18" y="150"/>
                    </a:lnTo>
                    <a:lnTo>
                      <a:pt x="12" y="144"/>
                    </a:lnTo>
                    <a:lnTo>
                      <a:pt x="24" y="114"/>
                    </a:lnTo>
                    <a:lnTo>
                      <a:pt x="24" y="60"/>
                    </a:lnTo>
                    <a:lnTo>
                      <a:pt x="42" y="6"/>
                    </a:lnTo>
                    <a:lnTo>
                      <a:pt x="48" y="6"/>
                    </a:lnTo>
                    <a:lnTo>
                      <a:pt x="60" y="18"/>
                    </a:lnTo>
                    <a:lnTo>
                      <a:pt x="90" y="0"/>
                    </a:lnTo>
                    <a:lnTo>
                      <a:pt x="114" y="18"/>
                    </a:lnTo>
                    <a:lnTo>
                      <a:pt x="138" y="96"/>
                    </a:lnTo>
                    <a:lnTo>
                      <a:pt x="150" y="96"/>
                    </a:lnTo>
                    <a:lnTo>
                      <a:pt x="156" y="120"/>
                    </a:lnTo>
                    <a:lnTo>
                      <a:pt x="174" y="120"/>
                    </a:lnTo>
                    <a:lnTo>
                      <a:pt x="180" y="138"/>
                    </a:lnTo>
                    <a:lnTo>
                      <a:pt x="186" y="138"/>
                    </a:lnTo>
                    <a:lnTo>
                      <a:pt x="180" y="156"/>
                    </a:lnTo>
                    <a:lnTo>
                      <a:pt x="156" y="168"/>
                    </a:lnTo>
                    <a:lnTo>
                      <a:pt x="150" y="186"/>
                    </a:lnTo>
                    <a:lnTo>
                      <a:pt x="138" y="174"/>
                    </a:lnTo>
                    <a:lnTo>
                      <a:pt x="132" y="186"/>
                    </a:lnTo>
                    <a:lnTo>
                      <a:pt x="126" y="180"/>
                    </a:lnTo>
                    <a:lnTo>
                      <a:pt x="126" y="192"/>
                    </a:lnTo>
                    <a:lnTo>
                      <a:pt x="114" y="192"/>
                    </a:lnTo>
                    <a:lnTo>
                      <a:pt x="120" y="186"/>
                    </a:lnTo>
                    <a:lnTo>
                      <a:pt x="114" y="180"/>
                    </a:lnTo>
                    <a:lnTo>
                      <a:pt x="102" y="222"/>
                    </a:lnTo>
                    <a:lnTo>
                      <a:pt x="96" y="216"/>
                    </a:lnTo>
                    <a:lnTo>
                      <a:pt x="96" y="234"/>
                    </a:lnTo>
                    <a:lnTo>
                      <a:pt x="78" y="234"/>
                    </a:lnTo>
                    <a:lnTo>
                      <a:pt x="84" y="246"/>
                    </a:lnTo>
                    <a:lnTo>
                      <a:pt x="78" y="234"/>
                    </a:lnTo>
                    <a:lnTo>
                      <a:pt x="66" y="240"/>
                    </a:lnTo>
                    <a:lnTo>
                      <a:pt x="54" y="294"/>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809" name="Freeform 184"/>
              <p:cNvSpPr>
                <a:spLocks noChangeAspect="1"/>
              </p:cNvSpPr>
              <p:nvPr/>
            </p:nvSpPr>
            <p:spPr bwMode="auto">
              <a:xfrm>
                <a:off x="5213" y="1037"/>
                <a:ext cx="142" cy="204"/>
              </a:xfrm>
              <a:custGeom>
                <a:avLst/>
                <a:gdLst>
                  <a:gd name="T0" fmla="*/ 2 w 186"/>
                  <a:gd name="T1" fmla="*/ 1 h 300"/>
                  <a:gd name="T2" fmla="*/ 2 w 186"/>
                  <a:gd name="T3" fmla="*/ 1 h 300"/>
                  <a:gd name="T4" fmla="*/ 2 w 186"/>
                  <a:gd name="T5" fmla="*/ 1 h 300"/>
                  <a:gd name="T6" fmla="*/ 0 w 186"/>
                  <a:gd name="T7" fmla="*/ 1 h 300"/>
                  <a:gd name="T8" fmla="*/ 2 w 186"/>
                  <a:gd name="T9" fmla="*/ 1 h 300"/>
                  <a:gd name="T10" fmla="*/ 2 w 186"/>
                  <a:gd name="T11" fmla="*/ 1 h 300"/>
                  <a:gd name="T12" fmla="*/ 2 w 186"/>
                  <a:gd name="T13" fmla="*/ 1 h 300"/>
                  <a:gd name="T14" fmla="*/ 2 w 186"/>
                  <a:gd name="T15" fmla="*/ 1 h 300"/>
                  <a:gd name="T16" fmla="*/ 2 w 186"/>
                  <a:gd name="T17" fmla="*/ 1 h 300"/>
                  <a:gd name="T18" fmla="*/ 2 w 186"/>
                  <a:gd name="T19" fmla="*/ 1 h 300"/>
                  <a:gd name="T20" fmla="*/ 2 w 186"/>
                  <a:gd name="T21" fmla="*/ 1 h 300"/>
                  <a:gd name="T22" fmla="*/ 2 w 186"/>
                  <a:gd name="T23" fmla="*/ 1 h 300"/>
                  <a:gd name="T24" fmla="*/ 2 w 186"/>
                  <a:gd name="T25" fmla="*/ 1 h 300"/>
                  <a:gd name="T26" fmla="*/ 2 w 186"/>
                  <a:gd name="T27" fmla="*/ 0 h 300"/>
                  <a:gd name="T28" fmla="*/ 3 w 186"/>
                  <a:gd name="T29" fmla="*/ 1 h 300"/>
                  <a:gd name="T30" fmla="*/ 3 w 186"/>
                  <a:gd name="T31" fmla="*/ 1 h 300"/>
                  <a:gd name="T32" fmla="*/ 4 w 186"/>
                  <a:gd name="T33" fmla="*/ 1 h 300"/>
                  <a:gd name="T34" fmla="*/ 4 w 186"/>
                  <a:gd name="T35" fmla="*/ 1 h 300"/>
                  <a:gd name="T36" fmla="*/ 4 w 186"/>
                  <a:gd name="T37" fmla="*/ 1 h 300"/>
                  <a:gd name="T38" fmla="*/ 4 w 186"/>
                  <a:gd name="T39" fmla="*/ 1 h 300"/>
                  <a:gd name="T40" fmla="*/ 4 w 186"/>
                  <a:gd name="T41" fmla="*/ 1 h 300"/>
                  <a:gd name="T42" fmla="*/ 4 w 186"/>
                  <a:gd name="T43" fmla="*/ 1 h 300"/>
                  <a:gd name="T44" fmla="*/ 4 w 186"/>
                  <a:gd name="T45" fmla="*/ 1 h 300"/>
                  <a:gd name="T46" fmla="*/ 4 w 186"/>
                  <a:gd name="T47" fmla="*/ 1 h 300"/>
                  <a:gd name="T48" fmla="*/ 3 w 186"/>
                  <a:gd name="T49" fmla="*/ 1 h 300"/>
                  <a:gd name="T50" fmla="*/ 3 w 186"/>
                  <a:gd name="T51" fmla="*/ 1 h 300"/>
                  <a:gd name="T52" fmla="*/ 3 w 186"/>
                  <a:gd name="T53" fmla="*/ 1 h 300"/>
                  <a:gd name="T54" fmla="*/ 3 w 186"/>
                  <a:gd name="T55" fmla="*/ 1 h 300"/>
                  <a:gd name="T56" fmla="*/ 3 w 186"/>
                  <a:gd name="T57" fmla="*/ 1 h 300"/>
                  <a:gd name="T58" fmla="*/ 3 w 186"/>
                  <a:gd name="T59" fmla="*/ 1 h 300"/>
                  <a:gd name="T60" fmla="*/ 3 w 186"/>
                  <a:gd name="T61" fmla="*/ 1 h 300"/>
                  <a:gd name="T62" fmla="*/ 2 w 186"/>
                  <a:gd name="T63" fmla="*/ 1 h 300"/>
                  <a:gd name="T64" fmla="*/ 2 w 186"/>
                  <a:gd name="T65" fmla="*/ 1 h 300"/>
                  <a:gd name="T66" fmla="*/ 2 w 186"/>
                  <a:gd name="T67" fmla="*/ 1 h 300"/>
                  <a:gd name="T68" fmla="*/ 2 w 186"/>
                  <a:gd name="T69" fmla="*/ 1 h 300"/>
                  <a:gd name="T70" fmla="*/ 2 w 186"/>
                  <a:gd name="T71" fmla="*/ 1 h 300"/>
                  <a:gd name="T72" fmla="*/ 2 w 186"/>
                  <a:gd name="T73" fmla="*/ 1 h 300"/>
                  <a:gd name="T74" fmla="*/ 2 w 186"/>
                  <a:gd name="T75" fmla="*/ 1 h 300"/>
                  <a:gd name="T76" fmla="*/ 2 w 186"/>
                  <a:gd name="T77" fmla="*/ 1 h 300"/>
                  <a:gd name="T78" fmla="*/ 2 w 186"/>
                  <a:gd name="T79" fmla="*/ 1 h 3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6"/>
                  <a:gd name="T121" fmla="*/ 0 h 300"/>
                  <a:gd name="T122" fmla="*/ 186 w 186"/>
                  <a:gd name="T123" fmla="*/ 300 h 30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6" h="300">
                    <a:moveTo>
                      <a:pt x="54" y="294"/>
                    </a:moveTo>
                    <a:lnTo>
                      <a:pt x="48" y="294"/>
                    </a:lnTo>
                    <a:lnTo>
                      <a:pt x="36" y="276"/>
                    </a:lnTo>
                    <a:lnTo>
                      <a:pt x="0" y="162"/>
                    </a:lnTo>
                    <a:lnTo>
                      <a:pt x="12" y="162"/>
                    </a:lnTo>
                    <a:lnTo>
                      <a:pt x="12" y="150"/>
                    </a:lnTo>
                    <a:lnTo>
                      <a:pt x="18" y="150"/>
                    </a:lnTo>
                    <a:lnTo>
                      <a:pt x="12" y="144"/>
                    </a:lnTo>
                    <a:lnTo>
                      <a:pt x="24" y="114"/>
                    </a:lnTo>
                    <a:lnTo>
                      <a:pt x="24" y="60"/>
                    </a:lnTo>
                    <a:lnTo>
                      <a:pt x="42" y="6"/>
                    </a:lnTo>
                    <a:lnTo>
                      <a:pt x="48" y="6"/>
                    </a:lnTo>
                    <a:lnTo>
                      <a:pt x="60" y="18"/>
                    </a:lnTo>
                    <a:lnTo>
                      <a:pt x="90" y="0"/>
                    </a:lnTo>
                    <a:lnTo>
                      <a:pt x="114" y="18"/>
                    </a:lnTo>
                    <a:lnTo>
                      <a:pt x="138" y="96"/>
                    </a:lnTo>
                    <a:lnTo>
                      <a:pt x="150" y="96"/>
                    </a:lnTo>
                    <a:lnTo>
                      <a:pt x="156" y="120"/>
                    </a:lnTo>
                    <a:lnTo>
                      <a:pt x="174" y="120"/>
                    </a:lnTo>
                    <a:lnTo>
                      <a:pt x="180" y="138"/>
                    </a:lnTo>
                    <a:lnTo>
                      <a:pt x="186" y="138"/>
                    </a:lnTo>
                    <a:lnTo>
                      <a:pt x="180" y="156"/>
                    </a:lnTo>
                    <a:lnTo>
                      <a:pt x="156" y="168"/>
                    </a:lnTo>
                    <a:lnTo>
                      <a:pt x="150" y="186"/>
                    </a:lnTo>
                    <a:lnTo>
                      <a:pt x="138" y="174"/>
                    </a:lnTo>
                    <a:lnTo>
                      <a:pt x="132" y="186"/>
                    </a:lnTo>
                    <a:lnTo>
                      <a:pt x="126" y="180"/>
                    </a:lnTo>
                    <a:lnTo>
                      <a:pt x="126" y="192"/>
                    </a:lnTo>
                    <a:lnTo>
                      <a:pt x="114" y="192"/>
                    </a:lnTo>
                    <a:lnTo>
                      <a:pt x="120" y="186"/>
                    </a:lnTo>
                    <a:lnTo>
                      <a:pt x="114" y="180"/>
                    </a:lnTo>
                    <a:lnTo>
                      <a:pt x="102" y="222"/>
                    </a:lnTo>
                    <a:lnTo>
                      <a:pt x="96" y="216"/>
                    </a:lnTo>
                    <a:lnTo>
                      <a:pt x="96" y="234"/>
                    </a:lnTo>
                    <a:lnTo>
                      <a:pt x="78" y="234"/>
                    </a:lnTo>
                    <a:lnTo>
                      <a:pt x="84" y="246"/>
                    </a:lnTo>
                    <a:lnTo>
                      <a:pt x="78" y="234"/>
                    </a:lnTo>
                    <a:lnTo>
                      <a:pt x="66" y="240"/>
                    </a:lnTo>
                    <a:lnTo>
                      <a:pt x="54" y="294"/>
                    </a:lnTo>
                    <a:lnTo>
                      <a:pt x="54" y="30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810" name="Freeform 185"/>
              <p:cNvSpPr>
                <a:spLocks noChangeAspect="1"/>
              </p:cNvSpPr>
              <p:nvPr/>
            </p:nvSpPr>
            <p:spPr bwMode="auto">
              <a:xfrm>
                <a:off x="4976" y="1416"/>
                <a:ext cx="178" cy="77"/>
              </a:xfrm>
              <a:custGeom>
                <a:avLst/>
                <a:gdLst>
                  <a:gd name="T0" fmla="*/ 4 w 234"/>
                  <a:gd name="T1" fmla="*/ 0 h 114"/>
                  <a:gd name="T2" fmla="*/ 5 w 234"/>
                  <a:gd name="T3" fmla="*/ 1 h 114"/>
                  <a:gd name="T4" fmla="*/ 5 w 234"/>
                  <a:gd name="T5" fmla="*/ 1 h 114"/>
                  <a:gd name="T6" fmla="*/ 5 w 234"/>
                  <a:gd name="T7" fmla="*/ 1 h 114"/>
                  <a:gd name="T8" fmla="*/ 5 w 234"/>
                  <a:gd name="T9" fmla="*/ 1 h 114"/>
                  <a:gd name="T10" fmla="*/ 5 w 234"/>
                  <a:gd name="T11" fmla="*/ 1 h 114"/>
                  <a:gd name="T12" fmla="*/ 5 w 234"/>
                  <a:gd name="T13" fmla="*/ 1 h 114"/>
                  <a:gd name="T14" fmla="*/ 5 w 234"/>
                  <a:gd name="T15" fmla="*/ 1 h 114"/>
                  <a:gd name="T16" fmla="*/ 4 w 234"/>
                  <a:gd name="T17" fmla="*/ 1 h 114"/>
                  <a:gd name="T18" fmla="*/ 4 w 234"/>
                  <a:gd name="T19" fmla="*/ 1 h 114"/>
                  <a:gd name="T20" fmla="*/ 4 w 234"/>
                  <a:gd name="T21" fmla="*/ 1 h 114"/>
                  <a:gd name="T22" fmla="*/ 4 w 234"/>
                  <a:gd name="T23" fmla="*/ 1 h 114"/>
                  <a:gd name="T24" fmla="*/ 4 w 234"/>
                  <a:gd name="T25" fmla="*/ 1 h 114"/>
                  <a:gd name="T26" fmla="*/ 4 w 234"/>
                  <a:gd name="T27" fmla="*/ 1 h 114"/>
                  <a:gd name="T28" fmla="*/ 4 w 234"/>
                  <a:gd name="T29" fmla="*/ 1 h 114"/>
                  <a:gd name="T30" fmla="*/ 4 w 234"/>
                  <a:gd name="T31" fmla="*/ 1 h 114"/>
                  <a:gd name="T32" fmla="*/ 4 w 234"/>
                  <a:gd name="T33" fmla="*/ 1 h 114"/>
                  <a:gd name="T34" fmla="*/ 4 w 234"/>
                  <a:gd name="T35" fmla="*/ 1 h 114"/>
                  <a:gd name="T36" fmla="*/ 4 w 234"/>
                  <a:gd name="T37" fmla="*/ 1 h 114"/>
                  <a:gd name="T38" fmla="*/ 4 w 234"/>
                  <a:gd name="T39" fmla="*/ 1 h 114"/>
                  <a:gd name="T40" fmla="*/ 3 w 234"/>
                  <a:gd name="T41" fmla="*/ 1 h 114"/>
                  <a:gd name="T42" fmla="*/ 4 w 234"/>
                  <a:gd name="T43" fmla="*/ 1 h 114"/>
                  <a:gd name="T44" fmla="*/ 4 w 234"/>
                  <a:gd name="T45" fmla="*/ 1 h 114"/>
                  <a:gd name="T46" fmla="*/ 4 w 234"/>
                  <a:gd name="T47" fmla="*/ 1 h 114"/>
                  <a:gd name="T48" fmla="*/ 4 w 234"/>
                  <a:gd name="T49" fmla="*/ 1 h 114"/>
                  <a:gd name="T50" fmla="*/ 4 w 234"/>
                  <a:gd name="T51" fmla="*/ 1 h 114"/>
                  <a:gd name="T52" fmla="*/ 4 w 234"/>
                  <a:gd name="T53" fmla="*/ 1 h 114"/>
                  <a:gd name="T54" fmla="*/ 3 w 234"/>
                  <a:gd name="T55" fmla="*/ 1 h 114"/>
                  <a:gd name="T56" fmla="*/ 3 w 234"/>
                  <a:gd name="T57" fmla="*/ 1 h 114"/>
                  <a:gd name="T58" fmla="*/ 3 w 234"/>
                  <a:gd name="T59" fmla="*/ 1 h 114"/>
                  <a:gd name="T60" fmla="*/ 3 w 234"/>
                  <a:gd name="T61" fmla="*/ 1 h 114"/>
                  <a:gd name="T62" fmla="*/ 3 w 234"/>
                  <a:gd name="T63" fmla="*/ 1 h 114"/>
                  <a:gd name="T64" fmla="*/ 3 w 234"/>
                  <a:gd name="T65" fmla="*/ 1 h 114"/>
                  <a:gd name="T66" fmla="*/ 2 w 234"/>
                  <a:gd name="T67" fmla="*/ 1 h 114"/>
                  <a:gd name="T68" fmla="*/ 2 w 234"/>
                  <a:gd name="T69" fmla="*/ 1 h 114"/>
                  <a:gd name="T70" fmla="*/ 2 w 234"/>
                  <a:gd name="T71" fmla="*/ 1 h 114"/>
                  <a:gd name="T72" fmla="*/ 2 w 234"/>
                  <a:gd name="T73" fmla="*/ 1 h 114"/>
                  <a:gd name="T74" fmla="*/ 2 w 234"/>
                  <a:gd name="T75" fmla="*/ 1 h 114"/>
                  <a:gd name="T76" fmla="*/ 2 w 234"/>
                  <a:gd name="T77" fmla="*/ 1 h 114"/>
                  <a:gd name="T78" fmla="*/ 0 w 234"/>
                  <a:gd name="T79" fmla="*/ 1 h 114"/>
                  <a:gd name="T80" fmla="*/ 4 w 234"/>
                  <a:gd name="T81" fmla="*/ 1 h 114"/>
                  <a:gd name="T82" fmla="*/ 4 w 234"/>
                  <a:gd name="T83" fmla="*/ 0 h 1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
                  <a:gd name="T127" fmla="*/ 0 h 114"/>
                  <a:gd name="T128" fmla="*/ 234 w 234"/>
                  <a:gd name="T129" fmla="*/ 114 h 1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 h="114">
                    <a:moveTo>
                      <a:pt x="180" y="0"/>
                    </a:moveTo>
                    <a:lnTo>
                      <a:pt x="204" y="78"/>
                    </a:lnTo>
                    <a:lnTo>
                      <a:pt x="234" y="72"/>
                    </a:lnTo>
                    <a:lnTo>
                      <a:pt x="228" y="102"/>
                    </a:lnTo>
                    <a:lnTo>
                      <a:pt x="228" y="90"/>
                    </a:lnTo>
                    <a:lnTo>
                      <a:pt x="222" y="102"/>
                    </a:lnTo>
                    <a:lnTo>
                      <a:pt x="210" y="108"/>
                    </a:lnTo>
                    <a:lnTo>
                      <a:pt x="198" y="114"/>
                    </a:lnTo>
                    <a:lnTo>
                      <a:pt x="192" y="90"/>
                    </a:lnTo>
                    <a:lnTo>
                      <a:pt x="186" y="96"/>
                    </a:lnTo>
                    <a:lnTo>
                      <a:pt x="174" y="90"/>
                    </a:lnTo>
                    <a:lnTo>
                      <a:pt x="174" y="78"/>
                    </a:lnTo>
                    <a:lnTo>
                      <a:pt x="180" y="78"/>
                    </a:lnTo>
                    <a:lnTo>
                      <a:pt x="174" y="66"/>
                    </a:lnTo>
                    <a:lnTo>
                      <a:pt x="174" y="42"/>
                    </a:lnTo>
                    <a:lnTo>
                      <a:pt x="162" y="42"/>
                    </a:lnTo>
                    <a:lnTo>
                      <a:pt x="180" y="18"/>
                    </a:lnTo>
                    <a:lnTo>
                      <a:pt x="174" y="12"/>
                    </a:lnTo>
                    <a:lnTo>
                      <a:pt x="156" y="42"/>
                    </a:lnTo>
                    <a:lnTo>
                      <a:pt x="144" y="42"/>
                    </a:lnTo>
                    <a:lnTo>
                      <a:pt x="156" y="48"/>
                    </a:lnTo>
                    <a:lnTo>
                      <a:pt x="156" y="72"/>
                    </a:lnTo>
                    <a:lnTo>
                      <a:pt x="168" y="96"/>
                    </a:lnTo>
                    <a:lnTo>
                      <a:pt x="156" y="90"/>
                    </a:lnTo>
                    <a:lnTo>
                      <a:pt x="168" y="96"/>
                    </a:lnTo>
                    <a:lnTo>
                      <a:pt x="174" y="114"/>
                    </a:lnTo>
                    <a:lnTo>
                      <a:pt x="132" y="102"/>
                    </a:lnTo>
                    <a:lnTo>
                      <a:pt x="126" y="102"/>
                    </a:lnTo>
                    <a:lnTo>
                      <a:pt x="120" y="96"/>
                    </a:lnTo>
                    <a:lnTo>
                      <a:pt x="132" y="72"/>
                    </a:lnTo>
                    <a:lnTo>
                      <a:pt x="138" y="66"/>
                    </a:lnTo>
                    <a:lnTo>
                      <a:pt x="126" y="66"/>
                    </a:lnTo>
                    <a:lnTo>
                      <a:pt x="90" y="48"/>
                    </a:lnTo>
                    <a:lnTo>
                      <a:pt x="84" y="30"/>
                    </a:lnTo>
                    <a:lnTo>
                      <a:pt x="66" y="30"/>
                    </a:lnTo>
                    <a:lnTo>
                      <a:pt x="54" y="42"/>
                    </a:lnTo>
                    <a:lnTo>
                      <a:pt x="36" y="36"/>
                    </a:lnTo>
                    <a:lnTo>
                      <a:pt x="6" y="66"/>
                    </a:lnTo>
                    <a:lnTo>
                      <a:pt x="0" y="36"/>
                    </a:lnTo>
                    <a:lnTo>
                      <a:pt x="162" y="6"/>
                    </a:lnTo>
                    <a:lnTo>
                      <a:pt x="180" y="0"/>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811" name="Freeform 186"/>
              <p:cNvSpPr>
                <a:spLocks noChangeAspect="1"/>
              </p:cNvSpPr>
              <p:nvPr/>
            </p:nvSpPr>
            <p:spPr bwMode="auto">
              <a:xfrm>
                <a:off x="4976" y="1416"/>
                <a:ext cx="178" cy="77"/>
              </a:xfrm>
              <a:custGeom>
                <a:avLst/>
                <a:gdLst>
                  <a:gd name="T0" fmla="*/ 4 w 234"/>
                  <a:gd name="T1" fmla="*/ 0 h 114"/>
                  <a:gd name="T2" fmla="*/ 5 w 234"/>
                  <a:gd name="T3" fmla="*/ 1 h 114"/>
                  <a:gd name="T4" fmla="*/ 5 w 234"/>
                  <a:gd name="T5" fmla="*/ 1 h 114"/>
                  <a:gd name="T6" fmla="*/ 5 w 234"/>
                  <a:gd name="T7" fmla="*/ 1 h 114"/>
                  <a:gd name="T8" fmla="*/ 5 w 234"/>
                  <a:gd name="T9" fmla="*/ 1 h 114"/>
                  <a:gd name="T10" fmla="*/ 5 w 234"/>
                  <a:gd name="T11" fmla="*/ 1 h 114"/>
                  <a:gd name="T12" fmla="*/ 5 w 234"/>
                  <a:gd name="T13" fmla="*/ 1 h 114"/>
                  <a:gd name="T14" fmla="*/ 5 w 234"/>
                  <a:gd name="T15" fmla="*/ 1 h 114"/>
                  <a:gd name="T16" fmla="*/ 4 w 234"/>
                  <a:gd name="T17" fmla="*/ 1 h 114"/>
                  <a:gd name="T18" fmla="*/ 4 w 234"/>
                  <a:gd name="T19" fmla="*/ 1 h 114"/>
                  <a:gd name="T20" fmla="*/ 4 w 234"/>
                  <a:gd name="T21" fmla="*/ 1 h 114"/>
                  <a:gd name="T22" fmla="*/ 4 w 234"/>
                  <a:gd name="T23" fmla="*/ 1 h 114"/>
                  <a:gd name="T24" fmla="*/ 4 w 234"/>
                  <a:gd name="T25" fmla="*/ 1 h 114"/>
                  <a:gd name="T26" fmla="*/ 4 w 234"/>
                  <a:gd name="T27" fmla="*/ 1 h 114"/>
                  <a:gd name="T28" fmla="*/ 4 w 234"/>
                  <a:gd name="T29" fmla="*/ 1 h 114"/>
                  <a:gd name="T30" fmla="*/ 4 w 234"/>
                  <a:gd name="T31" fmla="*/ 1 h 114"/>
                  <a:gd name="T32" fmla="*/ 4 w 234"/>
                  <a:gd name="T33" fmla="*/ 1 h 114"/>
                  <a:gd name="T34" fmla="*/ 4 w 234"/>
                  <a:gd name="T35" fmla="*/ 1 h 114"/>
                  <a:gd name="T36" fmla="*/ 4 w 234"/>
                  <a:gd name="T37" fmla="*/ 1 h 114"/>
                  <a:gd name="T38" fmla="*/ 4 w 234"/>
                  <a:gd name="T39" fmla="*/ 1 h 114"/>
                  <a:gd name="T40" fmla="*/ 4 w 234"/>
                  <a:gd name="T41" fmla="*/ 1 h 114"/>
                  <a:gd name="T42" fmla="*/ 3 w 234"/>
                  <a:gd name="T43" fmla="*/ 1 h 114"/>
                  <a:gd name="T44" fmla="*/ 4 w 234"/>
                  <a:gd name="T45" fmla="*/ 1 h 114"/>
                  <a:gd name="T46" fmla="*/ 4 w 234"/>
                  <a:gd name="T47" fmla="*/ 1 h 114"/>
                  <a:gd name="T48" fmla="*/ 4 w 234"/>
                  <a:gd name="T49" fmla="*/ 1 h 114"/>
                  <a:gd name="T50" fmla="*/ 4 w 234"/>
                  <a:gd name="T51" fmla="*/ 1 h 114"/>
                  <a:gd name="T52" fmla="*/ 4 w 234"/>
                  <a:gd name="T53" fmla="*/ 1 h 114"/>
                  <a:gd name="T54" fmla="*/ 4 w 234"/>
                  <a:gd name="T55" fmla="*/ 1 h 114"/>
                  <a:gd name="T56" fmla="*/ 3 w 234"/>
                  <a:gd name="T57" fmla="*/ 1 h 114"/>
                  <a:gd name="T58" fmla="*/ 3 w 234"/>
                  <a:gd name="T59" fmla="*/ 1 h 114"/>
                  <a:gd name="T60" fmla="*/ 3 w 234"/>
                  <a:gd name="T61" fmla="*/ 1 h 114"/>
                  <a:gd name="T62" fmla="*/ 3 w 234"/>
                  <a:gd name="T63" fmla="*/ 1 h 114"/>
                  <a:gd name="T64" fmla="*/ 3 w 234"/>
                  <a:gd name="T65" fmla="*/ 1 h 114"/>
                  <a:gd name="T66" fmla="*/ 3 w 234"/>
                  <a:gd name="T67" fmla="*/ 1 h 114"/>
                  <a:gd name="T68" fmla="*/ 2 w 234"/>
                  <a:gd name="T69" fmla="*/ 1 h 114"/>
                  <a:gd name="T70" fmla="*/ 2 w 234"/>
                  <a:gd name="T71" fmla="*/ 1 h 114"/>
                  <a:gd name="T72" fmla="*/ 2 w 234"/>
                  <a:gd name="T73" fmla="*/ 1 h 114"/>
                  <a:gd name="T74" fmla="*/ 2 w 234"/>
                  <a:gd name="T75" fmla="*/ 1 h 114"/>
                  <a:gd name="T76" fmla="*/ 2 w 234"/>
                  <a:gd name="T77" fmla="*/ 1 h 114"/>
                  <a:gd name="T78" fmla="*/ 2 w 234"/>
                  <a:gd name="T79" fmla="*/ 1 h 114"/>
                  <a:gd name="T80" fmla="*/ 0 w 234"/>
                  <a:gd name="T81" fmla="*/ 1 h 114"/>
                  <a:gd name="T82" fmla="*/ 4 w 234"/>
                  <a:gd name="T83" fmla="*/ 1 h 114"/>
                  <a:gd name="T84" fmla="*/ 4 w 234"/>
                  <a:gd name="T85" fmla="*/ 0 h 114"/>
                  <a:gd name="T86" fmla="*/ 4 w 234"/>
                  <a:gd name="T87" fmla="*/ 1 h 11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34"/>
                  <a:gd name="T133" fmla="*/ 0 h 114"/>
                  <a:gd name="T134" fmla="*/ 234 w 234"/>
                  <a:gd name="T135" fmla="*/ 114 h 11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34" h="114">
                    <a:moveTo>
                      <a:pt x="180" y="0"/>
                    </a:moveTo>
                    <a:lnTo>
                      <a:pt x="204" y="78"/>
                    </a:lnTo>
                    <a:lnTo>
                      <a:pt x="234" y="72"/>
                    </a:lnTo>
                    <a:lnTo>
                      <a:pt x="228" y="102"/>
                    </a:lnTo>
                    <a:lnTo>
                      <a:pt x="228" y="90"/>
                    </a:lnTo>
                    <a:lnTo>
                      <a:pt x="222" y="102"/>
                    </a:lnTo>
                    <a:lnTo>
                      <a:pt x="210" y="108"/>
                    </a:lnTo>
                    <a:lnTo>
                      <a:pt x="198" y="114"/>
                    </a:lnTo>
                    <a:lnTo>
                      <a:pt x="192" y="90"/>
                    </a:lnTo>
                    <a:lnTo>
                      <a:pt x="186" y="96"/>
                    </a:lnTo>
                    <a:lnTo>
                      <a:pt x="174" y="90"/>
                    </a:lnTo>
                    <a:lnTo>
                      <a:pt x="174" y="78"/>
                    </a:lnTo>
                    <a:lnTo>
                      <a:pt x="180" y="78"/>
                    </a:lnTo>
                    <a:lnTo>
                      <a:pt x="174" y="66"/>
                    </a:lnTo>
                    <a:lnTo>
                      <a:pt x="168" y="66"/>
                    </a:lnTo>
                    <a:lnTo>
                      <a:pt x="174" y="66"/>
                    </a:lnTo>
                    <a:lnTo>
                      <a:pt x="174" y="42"/>
                    </a:lnTo>
                    <a:lnTo>
                      <a:pt x="162" y="42"/>
                    </a:lnTo>
                    <a:lnTo>
                      <a:pt x="180" y="18"/>
                    </a:lnTo>
                    <a:lnTo>
                      <a:pt x="174" y="12"/>
                    </a:lnTo>
                    <a:lnTo>
                      <a:pt x="156" y="42"/>
                    </a:lnTo>
                    <a:lnTo>
                      <a:pt x="144" y="42"/>
                    </a:lnTo>
                    <a:lnTo>
                      <a:pt x="156" y="48"/>
                    </a:lnTo>
                    <a:lnTo>
                      <a:pt x="156" y="72"/>
                    </a:lnTo>
                    <a:lnTo>
                      <a:pt x="168" y="96"/>
                    </a:lnTo>
                    <a:lnTo>
                      <a:pt x="156" y="90"/>
                    </a:lnTo>
                    <a:lnTo>
                      <a:pt x="168" y="96"/>
                    </a:lnTo>
                    <a:lnTo>
                      <a:pt x="174" y="114"/>
                    </a:lnTo>
                    <a:lnTo>
                      <a:pt x="132" y="102"/>
                    </a:lnTo>
                    <a:lnTo>
                      <a:pt x="126" y="102"/>
                    </a:lnTo>
                    <a:lnTo>
                      <a:pt x="120" y="96"/>
                    </a:lnTo>
                    <a:lnTo>
                      <a:pt x="132" y="72"/>
                    </a:lnTo>
                    <a:lnTo>
                      <a:pt x="138" y="66"/>
                    </a:lnTo>
                    <a:lnTo>
                      <a:pt x="126" y="66"/>
                    </a:lnTo>
                    <a:lnTo>
                      <a:pt x="90" y="48"/>
                    </a:lnTo>
                    <a:lnTo>
                      <a:pt x="84" y="30"/>
                    </a:lnTo>
                    <a:lnTo>
                      <a:pt x="66" y="30"/>
                    </a:lnTo>
                    <a:lnTo>
                      <a:pt x="54" y="42"/>
                    </a:lnTo>
                    <a:lnTo>
                      <a:pt x="36" y="36"/>
                    </a:lnTo>
                    <a:lnTo>
                      <a:pt x="6" y="66"/>
                    </a:lnTo>
                    <a:lnTo>
                      <a:pt x="0" y="36"/>
                    </a:lnTo>
                    <a:lnTo>
                      <a:pt x="162" y="6"/>
                    </a:lnTo>
                    <a:lnTo>
                      <a:pt x="180" y="0"/>
                    </a:lnTo>
                    <a:lnTo>
                      <a:pt x="18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812" name="Freeform 187"/>
              <p:cNvSpPr>
                <a:spLocks noChangeAspect="1"/>
              </p:cNvSpPr>
              <p:nvPr/>
            </p:nvSpPr>
            <p:spPr bwMode="auto">
              <a:xfrm>
                <a:off x="5168" y="1245"/>
                <a:ext cx="132" cy="61"/>
              </a:xfrm>
              <a:custGeom>
                <a:avLst/>
                <a:gdLst>
                  <a:gd name="T0" fmla="*/ 2 w 174"/>
                  <a:gd name="T1" fmla="*/ 1 h 90"/>
                  <a:gd name="T2" fmla="*/ 2 w 174"/>
                  <a:gd name="T3" fmla="*/ 1 h 90"/>
                  <a:gd name="T4" fmla="*/ 2 w 174"/>
                  <a:gd name="T5" fmla="*/ 0 h 90"/>
                  <a:gd name="T6" fmla="*/ 3 w 174"/>
                  <a:gd name="T7" fmla="*/ 1 h 90"/>
                  <a:gd name="T8" fmla="*/ 2 w 174"/>
                  <a:gd name="T9" fmla="*/ 1 h 90"/>
                  <a:gd name="T10" fmla="*/ 3 w 174"/>
                  <a:gd name="T11" fmla="*/ 1 h 90"/>
                  <a:gd name="T12" fmla="*/ 3 w 174"/>
                  <a:gd name="T13" fmla="*/ 1 h 90"/>
                  <a:gd name="T14" fmla="*/ 4 w 174"/>
                  <a:gd name="T15" fmla="*/ 1 h 90"/>
                  <a:gd name="T16" fmla="*/ 3 w 174"/>
                  <a:gd name="T17" fmla="*/ 1 h 90"/>
                  <a:gd name="T18" fmla="*/ 4 w 174"/>
                  <a:gd name="T19" fmla="*/ 1 h 90"/>
                  <a:gd name="T20" fmla="*/ 4 w 174"/>
                  <a:gd name="T21" fmla="*/ 1 h 90"/>
                  <a:gd name="T22" fmla="*/ 3 w 174"/>
                  <a:gd name="T23" fmla="*/ 1 h 90"/>
                  <a:gd name="T24" fmla="*/ 3 w 174"/>
                  <a:gd name="T25" fmla="*/ 1 h 90"/>
                  <a:gd name="T26" fmla="*/ 3 w 174"/>
                  <a:gd name="T27" fmla="*/ 1 h 90"/>
                  <a:gd name="T28" fmla="*/ 3 w 174"/>
                  <a:gd name="T29" fmla="*/ 1 h 90"/>
                  <a:gd name="T30" fmla="*/ 2 w 174"/>
                  <a:gd name="T31" fmla="*/ 1 h 90"/>
                  <a:gd name="T32" fmla="*/ 2 w 174"/>
                  <a:gd name="T33" fmla="*/ 1 h 90"/>
                  <a:gd name="T34" fmla="*/ 2 w 174"/>
                  <a:gd name="T35" fmla="*/ 1 h 90"/>
                  <a:gd name="T36" fmla="*/ 0 w 174"/>
                  <a:gd name="T37" fmla="*/ 1 h 90"/>
                  <a:gd name="T38" fmla="*/ 0 w 174"/>
                  <a:gd name="T39" fmla="*/ 1 h 90"/>
                  <a:gd name="T40" fmla="*/ 2 w 174"/>
                  <a:gd name="T41" fmla="*/ 1 h 90"/>
                  <a:gd name="T42" fmla="*/ 2 w 174"/>
                  <a:gd name="T43" fmla="*/ 1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4"/>
                  <a:gd name="T67" fmla="*/ 0 h 90"/>
                  <a:gd name="T68" fmla="*/ 174 w 174"/>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4" h="90">
                    <a:moveTo>
                      <a:pt x="36" y="30"/>
                    </a:moveTo>
                    <a:lnTo>
                      <a:pt x="90" y="18"/>
                    </a:lnTo>
                    <a:lnTo>
                      <a:pt x="108" y="0"/>
                    </a:lnTo>
                    <a:lnTo>
                      <a:pt x="120" y="18"/>
                    </a:lnTo>
                    <a:lnTo>
                      <a:pt x="114" y="42"/>
                    </a:lnTo>
                    <a:lnTo>
                      <a:pt x="126" y="42"/>
                    </a:lnTo>
                    <a:lnTo>
                      <a:pt x="150" y="66"/>
                    </a:lnTo>
                    <a:lnTo>
                      <a:pt x="168" y="60"/>
                    </a:lnTo>
                    <a:lnTo>
                      <a:pt x="150" y="48"/>
                    </a:lnTo>
                    <a:lnTo>
                      <a:pt x="162" y="42"/>
                    </a:lnTo>
                    <a:lnTo>
                      <a:pt x="174" y="66"/>
                    </a:lnTo>
                    <a:lnTo>
                      <a:pt x="138" y="84"/>
                    </a:lnTo>
                    <a:lnTo>
                      <a:pt x="138" y="72"/>
                    </a:lnTo>
                    <a:lnTo>
                      <a:pt x="120" y="90"/>
                    </a:lnTo>
                    <a:lnTo>
                      <a:pt x="120" y="84"/>
                    </a:lnTo>
                    <a:lnTo>
                      <a:pt x="102" y="60"/>
                    </a:lnTo>
                    <a:lnTo>
                      <a:pt x="84" y="66"/>
                    </a:lnTo>
                    <a:lnTo>
                      <a:pt x="78" y="66"/>
                    </a:lnTo>
                    <a:lnTo>
                      <a:pt x="0" y="84"/>
                    </a:lnTo>
                    <a:lnTo>
                      <a:pt x="0" y="36"/>
                    </a:lnTo>
                    <a:lnTo>
                      <a:pt x="18" y="36"/>
                    </a:lnTo>
                    <a:lnTo>
                      <a:pt x="36" y="30"/>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813" name="Freeform 188"/>
              <p:cNvSpPr>
                <a:spLocks noChangeAspect="1"/>
              </p:cNvSpPr>
              <p:nvPr/>
            </p:nvSpPr>
            <p:spPr bwMode="auto">
              <a:xfrm>
                <a:off x="5168" y="1245"/>
                <a:ext cx="132" cy="61"/>
              </a:xfrm>
              <a:custGeom>
                <a:avLst/>
                <a:gdLst>
                  <a:gd name="T0" fmla="*/ 2 w 174"/>
                  <a:gd name="T1" fmla="*/ 1 h 90"/>
                  <a:gd name="T2" fmla="*/ 2 w 174"/>
                  <a:gd name="T3" fmla="*/ 1 h 90"/>
                  <a:gd name="T4" fmla="*/ 2 w 174"/>
                  <a:gd name="T5" fmla="*/ 0 h 90"/>
                  <a:gd name="T6" fmla="*/ 3 w 174"/>
                  <a:gd name="T7" fmla="*/ 1 h 90"/>
                  <a:gd name="T8" fmla="*/ 2 w 174"/>
                  <a:gd name="T9" fmla="*/ 1 h 90"/>
                  <a:gd name="T10" fmla="*/ 3 w 174"/>
                  <a:gd name="T11" fmla="*/ 1 h 90"/>
                  <a:gd name="T12" fmla="*/ 3 w 174"/>
                  <a:gd name="T13" fmla="*/ 1 h 90"/>
                  <a:gd name="T14" fmla="*/ 4 w 174"/>
                  <a:gd name="T15" fmla="*/ 1 h 90"/>
                  <a:gd name="T16" fmla="*/ 3 w 174"/>
                  <a:gd name="T17" fmla="*/ 1 h 90"/>
                  <a:gd name="T18" fmla="*/ 4 w 174"/>
                  <a:gd name="T19" fmla="*/ 1 h 90"/>
                  <a:gd name="T20" fmla="*/ 4 w 174"/>
                  <a:gd name="T21" fmla="*/ 1 h 90"/>
                  <a:gd name="T22" fmla="*/ 3 w 174"/>
                  <a:gd name="T23" fmla="*/ 1 h 90"/>
                  <a:gd name="T24" fmla="*/ 3 w 174"/>
                  <a:gd name="T25" fmla="*/ 1 h 90"/>
                  <a:gd name="T26" fmla="*/ 3 w 174"/>
                  <a:gd name="T27" fmla="*/ 1 h 90"/>
                  <a:gd name="T28" fmla="*/ 3 w 174"/>
                  <a:gd name="T29" fmla="*/ 1 h 90"/>
                  <a:gd name="T30" fmla="*/ 2 w 174"/>
                  <a:gd name="T31" fmla="*/ 1 h 90"/>
                  <a:gd name="T32" fmla="*/ 2 w 174"/>
                  <a:gd name="T33" fmla="*/ 1 h 90"/>
                  <a:gd name="T34" fmla="*/ 2 w 174"/>
                  <a:gd name="T35" fmla="*/ 1 h 90"/>
                  <a:gd name="T36" fmla="*/ 0 w 174"/>
                  <a:gd name="T37" fmla="*/ 1 h 90"/>
                  <a:gd name="T38" fmla="*/ 0 w 174"/>
                  <a:gd name="T39" fmla="*/ 1 h 90"/>
                  <a:gd name="T40" fmla="*/ 2 w 174"/>
                  <a:gd name="T41" fmla="*/ 1 h 90"/>
                  <a:gd name="T42" fmla="*/ 2 w 174"/>
                  <a:gd name="T43" fmla="*/ 1 h 90"/>
                  <a:gd name="T44" fmla="*/ 2 w 174"/>
                  <a:gd name="T45" fmla="*/ 1 h 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4"/>
                  <a:gd name="T70" fmla="*/ 0 h 90"/>
                  <a:gd name="T71" fmla="*/ 174 w 174"/>
                  <a:gd name="T72" fmla="*/ 90 h 9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4" h="90">
                    <a:moveTo>
                      <a:pt x="36" y="30"/>
                    </a:moveTo>
                    <a:lnTo>
                      <a:pt x="90" y="18"/>
                    </a:lnTo>
                    <a:lnTo>
                      <a:pt x="108" y="0"/>
                    </a:lnTo>
                    <a:lnTo>
                      <a:pt x="120" y="18"/>
                    </a:lnTo>
                    <a:lnTo>
                      <a:pt x="114" y="42"/>
                    </a:lnTo>
                    <a:lnTo>
                      <a:pt x="126" y="42"/>
                    </a:lnTo>
                    <a:lnTo>
                      <a:pt x="150" y="66"/>
                    </a:lnTo>
                    <a:lnTo>
                      <a:pt x="168" y="60"/>
                    </a:lnTo>
                    <a:lnTo>
                      <a:pt x="150" y="48"/>
                    </a:lnTo>
                    <a:lnTo>
                      <a:pt x="162" y="42"/>
                    </a:lnTo>
                    <a:lnTo>
                      <a:pt x="174" y="66"/>
                    </a:lnTo>
                    <a:lnTo>
                      <a:pt x="138" y="84"/>
                    </a:lnTo>
                    <a:lnTo>
                      <a:pt x="138" y="72"/>
                    </a:lnTo>
                    <a:lnTo>
                      <a:pt x="120" y="90"/>
                    </a:lnTo>
                    <a:lnTo>
                      <a:pt x="120" y="84"/>
                    </a:lnTo>
                    <a:lnTo>
                      <a:pt x="102" y="60"/>
                    </a:lnTo>
                    <a:lnTo>
                      <a:pt x="84" y="66"/>
                    </a:lnTo>
                    <a:lnTo>
                      <a:pt x="78" y="66"/>
                    </a:lnTo>
                    <a:lnTo>
                      <a:pt x="0" y="84"/>
                    </a:lnTo>
                    <a:lnTo>
                      <a:pt x="0" y="36"/>
                    </a:lnTo>
                    <a:lnTo>
                      <a:pt x="18" y="36"/>
                    </a:lnTo>
                    <a:lnTo>
                      <a:pt x="36" y="30"/>
                    </a:lnTo>
                    <a:lnTo>
                      <a:pt x="36" y="3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814" name="Freeform 189"/>
              <p:cNvSpPr>
                <a:spLocks noChangeAspect="1"/>
              </p:cNvSpPr>
              <p:nvPr/>
            </p:nvSpPr>
            <p:spPr bwMode="auto">
              <a:xfrm>
                <a:off x="4696" y="1204"/>
                <a:ext cx="151" cy="179"/>
              </a:xfrm>
              <a:custGeom>
                <a:avLst/>
                <a:gdLst>
                  <a:gd name="T0" fmla="*/ 2 w 198"/>
                  <a:gd name="T1" fmla="*/ 1 h 264"/>
                  <a:gd name="T2" fmla="*/ 0 w 198"/>
                  <a:gd name="T3" fmla="*/ 1 h 264"/>
                  <a:gd name="T4" fmla="*/ 2 w 198"/>
                  <a:gd name="T5" fmla="*/ 1 h 264"/>
                  <a:gd name="T6" fmla="*/ 0 w 198"/>
                  <a:gd name="T7" fmla="*/ 1 h 264"/>
                  <a:gd name="T8" fmla="*/ 2 w 198"/>
                  <a:gd name="T9" fmla="*/ 1 h 264"/>
                  <a:gd name="T10" fmla="*/ 2 w 198"/>
                  <a:gd name="T11" fmla="*/ 1 h 264"/>
                  <a:gd name="T12" fmla="*/ 2 w 198"/>
                  <a:gd name="T13" fmla="*/ 1 h 264"/>
                  <a:gd name="T14" fmla="*/ 2 w 198"/>
                  <a:gd name="T15" fmla="*/ 1 h 264"/>
                  <a:gd name="T16" fmla="*/ 2 w 198"/>
                  <a:gd name="T17" fmla="*/ 1 h 264"/>
                  <a:gd name="T18" fmla="*/ 2 w 198"/>
                  <a:gd name="T19" fmla="*/ 1 h 264"/>
                  <a:gd name="T20" fmla="*/ 2 w 198"/>
                  <a:gd name="T21" fmla="*/ 1 h 264"/>
                  <a:gd name="T22" fmla="*/ 2 w 198"/>
                  <a:gd name="T23" fmla="*/ 0 h 264"/>
                  <a:gd name="T24" fmla="*/ 3 w 198"/>
                  <a:gd name="T25" fmla="*/ 1 h 264"/>
                  <a:gd name="T26" fmla="*/ 3 w 198"/>
                  <a:gd name="T27" fmla="*/ 1 h 264"/>
                  <a:gd name="T28" fmla="*/ 3 w 198"/>
                  <a:gd name="T29" fmla="*/ 1 h 264"/>
                  <a:gd name="T30" fmla="*/ 3 w 198"/>
                  <a:gd name="T31" fmla="*/ 1 h 264"/>
                  <a:gd name="T32" fmla="*/ 3 w 198"/>
                  <a:gd name="T33" fmla="*/ 1 h 264"/>
                  <a:gd name="T34" fmla="*/ 3 w 198"/>
                  <a:gd name="T35" fmla="*/ 1 h 264"/>
                  <a:gd name="T36" fmla="*/ 3 w 198"/>
                  <a:gd name="T37" fmla="*/ 1 h 264"/>
                  <a:gd name="T38" fmla="*/ 3 w 198"/>
                  <a:gd name="T39" fmla="*/ 1 h 264"/>
                  <a:gd name="T40" fmla="*/ 4 w 198"/>
                  <a:gd name="T41" fmla="*/ 1 h 264"/>
                  <a:gd name="T42" fmla="*/ 4 w 198"/>
                  <a:gd name="T43" fmla="*/ 1 h 264"/>
                  <a:gd name="T44" fmla="*/ 5 w 198"/>
                  <a:gd name="T45" fmla="*/ 1 h 264"/>
                  <a:gd name="T46" fmla="*/ 5 w 198"/>
                  <a:gd name="T47" fmla="*/ 1 h 264"/>
                  <a:gd name="T48" fmla="*/ 5 w 198"/>
                  <a:gd name="T49" fmla="*/ 1 h 264"/>
                  <a:gd name="T50" fmla="*/ 4 w 198"/>
                  <a:gd name="T51" fmla="*/ 1 h 264"/>
                  <a:gd name="T52" fmla="*/ 4 w 198"/>
                  <a:gd name="T53" fmla="*/ 1 h 264"/>
                  <a:gd name="T54" fmla="*/ 4 w 198"/>
                  <a:gd name="T55" fmla="*/ 1 h 264"/>
                  <a:gd name="T56" fmla="*/ 3 w 198"/>
                  <a:gd name="T57" fmla="*/ 1 h 264"/>
                  <a:gd name="T58" fmla="*/ 2 w 198"/>
                  <a:gd name="T59" fmla="*/ 1 h 2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8"/>
                  <a:gd name="T91" fmla="*/ 0 h 264"/>
                  <a:gd name="T92" fmla="*/ 198 w 198"/>
                  <a:gd name="T93" fmla="*/ 264 h 2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8" h="264">
                    <a:moveTo>
                      <a:pt x="96" y="258"/>
                    </a:moveTo>
                    <a:lnTo>
                      <a:pt x="0" y="264"/>
                    </a:lnTo>
                    <a:lnTo>
                      <a:pt x="24" y="204"/>
                    </a:lnTo>
                    <a:lnTo>
                      <a:pt x="0" y="144"/>
                    </a:lnTo>
                    <a:lnTo>
                      <a:pt x="6" y="78"/>
                    </a:lnTo>
                    <a:lnTo>
                      <a:pt x="36" y="42"/>
                    </a:lnTo>
                    <a:lnTo>
                      <a:pt x="36" y="66"/>
                    </a:lnTo>
                    <a:lnTo>
                      <a:pt x="42" y="54"/>
                    </a:lnTo>
                    <a:lnTo>
                      <a:pt x="42" y="36"/>
                    </a:lnTo>
                    <a:lnTo>
                      <a:pt x="60" y="24"/>
                    </a:lnTo>
                    <a:lnTo>
                      <a:pt x="54" y="12"/>
                    </a:lnTo>
                    <a:lnTo>
                      <a:pt x="66" y="0"/>
                    </a:lnTo>
                    <a:lnTo>
                      <a:pt x="126" y="18"/>
                    </a:lnTo>
                    <a:lnTo>
                      <a:pt x="138" y="36"/>
                    </a:lnTo>
                    <a:lnTo>
                      <a:pt x="132" y="42"/>
                    </a:lnTo>
                    <a:lnTo>
                      <a:pt x="144" y="60"/>
                    </a:lnTo>
                    <a:lnTo>
                      <a:pt x="144" y="84"/>
                    </a:lnTo>
                    <a:lnTo>
                      <a:pt x="120" y="108"/>
                    </a:lnTo>
                    <a:lnTo>
                      <a:pt x="120" y="126"/>
                    </a:lnTo>
                    <a:lnTo>
                      <a:pt x="132" y="132"/>
                    </a:lnTo>
                    <a:lnTo>
                      <a:pt x="162" y="96"/>
                    </a:lnTo>
                    <a:lnTo>
                      <a:pt x="180" y="114"/>
                    </a:lnTo>
                    <a:lnTo>
                      <a:pt x="198" y="162"/>
                    </a:lnTo>
                    <a:lnTo>
                      <a:pt x="192" y="186"/>
                    </a:lnTo>
                    <a:lnTo>
                      <a:pt x="192" y="192"/>
                    </a:lnTo>
                    <a:lnTo>
                      <a:pt x="186" y="186"/>
                    </a:lnTo>
                    <a:lnTo>
                      <a:pt x="180" y="186"/>
                    </a:lnTo>
                    <a:lnTo>
                      <a:pt x="156" y="246"/>
                    </a:lnTo>
                    <a:lnTo>
                      <a:pt x="114" y="258"/>
                    </a:lnTo>
                    <a:lnTo>
                      <a:pt x="96" y="258"/>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815" name="Freeform 190"/>
              <p:cNvSpPr>
                <a:spLocks noChangeAspect="1"/>
              </p:cNvSpPr>
              <p:nvPr/>
            </p:nvSpPr>
            <p:spPr bwMode="auto">
              <a:xfrm>
                <a:off x="4696" y="1204"/>
                <a:ext cx="151" cy="179"/>
              </a:xfrm>
              <a:custGeom>
                <a:avLst/>
                <a:gdLst>
                  <a:gd name="T0" fmla="*/ 2 w 198"/>
                  <a:gd name="T1" fmla="*/ 1 h 264"/>
                  <a:gd name="T2" fmla="*/ 0 w 198"/>
                  <a:gd name="T3" fmla="*/ 1 h 264"/>
                  <a:gd name="T4" fmla="*/ 2 w 198"/>
                  <a:gd name="T5" fmla="*/ 1 h 264"/>
                  <a:gd name="T6" fmla="*/ 0 w 198"/>
                  <a:gd name="T7" fmla="*/ 1 h 264"/>
                  <a:gd name="T8" fmla="*/ 2 w 198"/>
                  <a:gd name="T9" fmla="*/ 1 h 264"/>
                  <a:gd name="T10" fmla="*/ 2 w 198"/>
                  <a:gd name="T11" fmla="*/ 1 h 264"/>
                  <a:gd name="T12" fmla="*/ 2 w 198"/>
                  <a:gd name="T13" fmla="*/ 1 h 264"/>
                  <a:gd name="T14" fmla="*/ 2 w 198"/>
                  <a:gd name="T15" fmla="*/ 1 h 264"/>
                  <a:gd name="T16" fmla="*/ 2 w 198"/>
                  <a:gd name="T17" fmla="*/ 1 h 264"/>
                  <a:gd name="T18" fmla="*/ 2 w 198"/>
                  <a:gd name="T19" fmla="*/ 1 h 264"/>
                  <a:gd name="T20" fmla="*/ 2 w 198"/>
                  <a:gd name="T21" fmla="*/ 1 h 264"/>
                  <a:gd name="T22" fmla="*/ 2 w 198"/>
                  <a:gd name="T23" fmla="*/ 1 h 264"/>
                  <a:gd name="T24" fmla="*/ 2 w 198"/>
                  <a:gd name="T25" fmla="*/ 0 h 264"/>
                  <a:gd name="T26" fmla="*/ 3 w 198"/>
                  <a:gd name="T27" fmla="*/ 1 h 264"/>
                  <a:gd name="T28" fmla="*/ 3 w 198"/>
                  <a:gd name="T29" fmla="*/ 1 h 264"/>
                  <a:gd name="T30" fmla="*/ 3 w 198"/>
                  <a:gd name="T31" fmla="*/ 1 h 264"/>
                  <a:gd name="T32" fmla="*/ 3 w 198"/>
                  <a:gd name="T33" fmla="*/ 1 h 264"/>
                  <a:gd name="T34" fmla="*/ 3 w 198"/>
                  <a:gd name="T35" fmla="*/ 1 h 264"/>
                  <a:gd name="T36" fmla="*/ 3 w 198"/>
                  <a:gd name="T37" fmla="*/ 1 h 264"/>
                  <a:gd name="T38" fmla="*/ 3 w 198"/>
                  <a:gd name="T39" fmla="*/ 1 h 264"/>
                  <a:gd name="T40" fmla="*/ 3 w 198"/>
                  <a:gd name="T41" fmla="*/ 1 h 264"/>
                  <a:gd name="T42" fmla="*/ 4 w 198"/>
                  <a:gd name="T43" fmla="*/ 1 h 264"/>
                  <a:gd name="T44" fmla="*/ 4 w 198"/>
                  <a:gd name="T45" fmla="*/ 1 h 264"/>
                  <a:gd name="T46" fmla="*/ 5 w 198"/>
                  <a:gd name="T47" fmla="*/ 1 h 264"/>
                  <a:gd name="T48" fmla="*/ 5 w 198"/>
                  <a:gd name="T49" fmla="*/ 1 h 264"/>
                  <a:gd name="T50" fmla="*/ 5 w 198"/>
                  <a:gd name="T51" fmla="*/ 1 h 264"/>
                  <a:gd name="T52" fmla="*/ 4 w 198"/>
                  <a:gd name="T53" fmla="*/ 1 h 264"/>
                  <a:gd name="T54" fmla="*/ 4 w 198"/>
                  <a:gd name="T55" fmla="*/ 1 h 264"/>
                  <a:gd name="T56" fmla="*/ 4 w 198"/>
                  <a:gd name="T57" fmla="*/ 1 h 264"/>
                  <a:gd name="T58" fmla="*/ 3 w 198"/>
                  <a:gd name="T59" fmla="*/ 1 h 264"/>
                  <a:gd name="T60" fmla="*/ 2 w 198"/>
                  <a:gd name="T61" fmla="*/ 1 h 264"/>
                  <a:gd name="T62" fmla="*/ 2 w 198"/>
                  <a:gd name="T63" fmla="*/ 1 h 2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8"/>
                  <a:gd name="T97" fmla="*/ 0 h 264"/>
                  <a:gd name="T98" fmla="*/ 198 w 198"/>
                  <a:gd name="T99" fmla="*/ 264 h 2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8" h="264">
                    <a:moveTo>
                      <a:pt x="96" y="258"/>
                    </a:moveTo>
                    <a:lnTo>
                      <a:pt x="0" y="264"/>
                    </a:lnTo>
                    <a:lnTo>
                      <a:pt x="24" y="204"/>
                    </a:lnTo>
                    <a:lnTo>
                      <a:pt x="0" y="144"/>
                    </a:lnTo>
                    <a:lnTo>
                      <a:pt x="6" y="78"/>
                    </a:lnTo>
                    <a:lnTo>
                      <a:pt x="36" y="42"/>
                    </a:lnTo>
                    <a:lnTo>
                      <a:pt x="36" y="66"/>
                    </a:lnTo>
                    <a:lnTo>
                      <a:pt x="42" y="54"/>
                    </a:lnTo>
                    <a:lnTo>
                      <a:pt x="42" y="66"/>
                    </a:lnTo>
                    <a:lnTo>
                      <a:pt x="42" y="36"/>
                    </a:lnTo>
                    <a:lnTo>
                      <a:pt x="60" y="24"/>
                    </a:lnTo>
                    <a:lnTo>
                      <a:pt x="54" y="12"/>
                    </a:lnTo>
                    <a:lnTo>
                      <a:pt x="66" y="0"/>
                    </a:lnTo>
                    <a:lnTo>
                      <a:pt x="126" y="18"/>
                    </a:lnTo>
                    <a:lnTo>
                      <a:pt x="138" y="36"/>
                    </a:lnTo>
                    <a:lnTo>
                      <a:pt x="132" y="42"/>
                    </a:lnTo>
                    <a:lnTo>
                      <a:pt x="144" y="60"/>
                    </a:lnTo>
                    <a:lnTo>
                      <a:pt x="144" y="84"/>
                    </a:lnTo>
                    <a:lnTo>
                      <a:pt x="120" y="108"/>
                    </a:lnTo>
                    <a:lnTo>
                      <a:pt x="120" y="126"/>
                    </a:lnTo>
                    <a:lnTo>
                      <a:pt x="132" y="132"/>
                    </a:lnTo>
                    <a:lnTo>
                      <a:pt x="162" y="96"/>
                    </a:lnTo>
                    <a:lnTo>
                      <a:pt x="180" y="114"/>
                    </a:lnTo>
                    <a:lnTo>
                      <a:pt x="198" y="162"/>
                    </a:lnTo>
                    <a:lnTo>
                      <a:pt x="192" y="186"/>
                    </a:lnTo>
                    <a:lnTo>
                      <a:pt x="192" y="192"/>
                    </a:lnTo>
                    <a:lnTo>
                      <a:pt x="186" y="186"/>
                    </a:lnTo>
                    <a:lnTo>
                      <a:pt x="180" y="186"/>
                    </a:lnTo>
                    <a:lnTo>
                      <a:pt x="156" y="246"/>
                    </a:lnTo>
                    <a:lnTo>
                      <a:pt x="114" y="258"/>
                    </a:lnTo>
                    <a:lnTo>
                      <a:pt x="96" y="258"/>
                    </a:lnTo>
                    <a:lnTo>
                      <a:pt x="96" y="26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816" name="Freeform 191"/>
              <p:cNvSpPr>
                <a:spLocks noChangeAspect="1"/>
              </p:cNvSpPr>
              <p:nvPr/>
            </p:nvSpPr>
            <p:spPr bwMode="auto">
              <a:xfrm>
                <a:off x="4555" y="1143"/>
                <a:ext cx="219" cy="98"/>
              </a:xfrm>
              <a:custGeom>
                <a:avLst/>
                <a:gdLst>
                  <a:gd name="T0" fmla="*/ 6 w 288"/>
                  <a:gd name="T1" fmla="*/ 1 h 144"/>
                  <a:gd name="T2" fmla="*/ 5 w 288"/>
                  <a:gd name="T3" fmla="*/ 1 h 144"/>
                  <a:gd name="T4" fmla="*/ 5 w 288"/>
                  <a:gd name="T5" fmla="*/ 1 h 144"/>
                  <a:gd name="T6" fmla="*/ 5 w 288"/>
                  <a:gd name="T7" fmla="*/ 1 h 144"/>
                  <a:gd name="T8" fmla="*/ 4 w 288"/>
                  <a:gd name="T9" fmla="*/ 1 h 144"/>
                  <a:gd name="T10" fmla="*/ 4 w 288"/>
                  <a:gd name="T11" fmla="*/ 1 h 144"/>
                  <a:gd name="T12" fmla="*/ 4 w 288"/>
                  <a:gd name="T13" fmla="*/ 1 h 144"/>
                  <a:gd name="T14" fmla="*/ 4 w 288"/>
                  <a:gd name="T15" fmla="*/ 1 h 144"/>
                  <a:gd name="T16" fmla="*/ 4 w 288"/>
                  <a:gd name="T17" fmla="*/ 1 h 144"/>
                  <a:gd name="T18" fmla="*/ 3 w 288"/>
                  <a:gd name="T19" fmla="*/ 1 h 144"/>
                  <a:gd name="T20" fmla="*/ 3 w 288"/>
                  <a:gd name="T21" fmla="*/ 1 h 144"/>
                  <a:gd name="T22" fmla="*/ 3 w 288"/>
                  <a:gd name="T23" fmla="*/ 1 h 144"/>
                  <a:gd name="T24" fmla="*/ 3 w 288"/>
                  <a:gd name="T25" fmla="*/ 1 h 144"/>
                  <a:gd name="T26" fmla="*/ 3 w 288"/>
                  <a:gd name="T27" fmla="*/ 1 h 144"/>
                  <a:gd name="T28" fmla="*/ 2 w 288"/>
                  <a:gd name="T29" fmla="*/ 1 h 144"/>
                  <a:gd name="T30" fmla="*/ 2 w 288"/>
                  <a:gd name="T31" fmla="*/ 1 h 144"/>
                  <a:gd name="T32" fmla="*/ 0 w 288"/>
                  <a:gd name="T33" fmla="*/ 1 h 144"/>
                  <a:gd name="T34" fmla="*/ 2 w 288"/>
                  <a:gd name="T35" fmla="*/ 0 h 144"/>
                  <a:gd name="T36" fmla="*/ 3 w 288"/>
                  <a:gd name="T37" fmla="*/ 0 h 144"/>
                  <a:gd name="T38" fmla="*/ 2 w 288"/>
                  <a:gd name="T39" fmla="*/ 1 h 144"/>
                  <a:gd name="T40" fmla="*/ 2 w 288"/>
                  <a:gd name="T41" fmla="*/ 1 h 144"/>
                  <a:gd name="T42" fmla="*/ 2 w 288"/>
                  <a:gd name="T43" fmla="*/ 1 h 144"/>
                  <a:gd name="T44" fmla="*/ 2 w 288"/>
                  <a:gd name="T45" fmla="*/ 1 h 144"/>
                  <a:gd name="T46" fmla="*/ 2 w 288"/>
                  <a:gd name="T47" fmla="*/ 1 h 144"/>
                  <a:gd name="T48" fmla="*/ 3 w 288"/>
                  <a:gd name="T49" fmla="*/ 1 h 144"/>
                  <a:gd name="T50" fmla="*/ 4 w 288"/>
                  <a:gd name="T51" fmla="*/ 1 h 144"/>
                  <a:gd name="T52" fmla="*/ 4 w 288"/>
                  <a:gd name="T53" fmla="*/ 1 h 144"/>
                  <a:gd name="T54" fmla="*/ 5 w 288"/>
                  <a:gd name="T55" fmla="*/ 1 h 144"/>
                  <a:gd name="T56" fmla="*/ 5 w 288"/>
                  <a:gd name="T57" fmla="*/ 1 h 144"/>
                  <a:gd name="T58" fmla="*/ 6 w 288"/>
                  <a:gd name="T59" fmla="*/ 1 h 144"/>
                  <a:gd name="T60" fmla="*/ 6 w 288"/>
                  <a:gd name="T61" fmla="*/ 1 h 144"/>
                  <a:gd name="T62" fmla="*/ 6 w 288"/>
                  <a:gd name="T63" fmla="*/ 1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88"/>
                  <a:gd name="T97" fmla="*/ 0 h 144"/>
                  <a:gd name="T98" fmla="*/ 288 w 288"/>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88" h="144">
                    <a:moveTo>
                      <a:pt x="288" y="72"/>
                    </a:moveTo>
                    <a:lnTo>
                      <a:pt x="258" y="72"/>
                    </a:lnTo>
                    <a:lnTo>
                      <a:pt x="252" y="84"/>
                    </a:lnTo>
                    <a:lnTo>
                      <a:pt x="216" y="72"/>
                    </a:lnTo>
                    <a:lnTo>
                      <a:pt x="186" y="90"/>
                    </a:lnTo>
                    <a:lnTo>
                      <a:pt x="174" y="108"/>
                    </a:lnTo>
                    <a:lnTo>
                      <a:pt x="174" y="90"/>
                    </a:lnTo>
                    <a:lnTo>
                      <a:pt x="156" y="108"/>
                    </a:lnTo>
                    <a:lnTo>
                      <a:pt x="156" y="90"/>
                    </a:lnTo>
                    <a:lnTo>
                      <a:pt x="132" y="144"/>
                    </a:lnTo>
                    <a:lnTo>
                      <a:pt x="120" y="144"/>
                    </a:lnTo>
                    <a:lnTo>
                      <a:pt x="126" y="132"/>
                    </a:lnTo>
                    <a:lnTo>
                      <a:pt x="114" y="132"/>
                    </a:lnTo>
                    <a:lnTo>
                      <a:pt x="120" y="108"/>
                    </a:lnTo>
                    <a:lnTo>
                      <a:pt x="102" y="96"/>
                    </a:lnTo>
                    <a:lnTo>
                      <a:pt x="12" y="78"/>
                    </a:lnTo>
                    <a:lnTo>
                      <a:pt x="0" y="66"/>
                    </a:lnTo>
                    <a:lnTo>
                      <a:pt x="108" y="0"/>
                    </a:lnTo>
                    <a:lnTo>
                      <a:pt x="114" y="0"/>
                    </a:lnTo>
                    <a:lnTo>
                      <a:pt x="84" y="30"/>
                    </a:lnTo>
                    <a:lnTo>
                      <a:pt x="84" y="42"/>
                    </a:lnTo>
                    <a:lnTo>
                      <a:pt x="96" y="30"/>
                    </a:lnTo>
                    <a:lnTo>
                      <a:pt x="90" y="42"/>
                    </a:lnTo>
                    <a:lnTo>
                      <a:pt x="108" y="36"/>
                    </a:lnTo>
                    <a:lnTo>
                      <a:pt x="132" y="54"/>
                    </a:lnTo>
                    <a:lnTo>
                      <a:pt x="162" y="60"/>
                    </a:lnTo>
                    <a:lnTo>
                      <a:pt x="186" y="42"/>
                    </a:lnTo>
                    <a:lnTo>
                      <a:pt x="234" y="30"/>
                    </a:lnTo>
                    <a:lnTo>
                      <a:pt x="240" y="48"/>
                    </a:lnTo>
                    <a:lnTo>
                      <a:pt x="270" y="48"/>
                    </a:lnTo>
                    <a:lnTo>
                      <a:pt x="270" y="60"/>
                    </a:lnTo>
                    <a:lnTo>
                      <a:pt x="288" y="72"/>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817" name="Freeform 192"/>
              <p:cNvSpPr>
                <a:spLocks noChangeAspect="1"/>
              </p:cNvSpPr>
              <p:nvPr/>
            </p:nvSpPr>
            <p:spPr bwMode="auto">
              <a:xfrm>
                <a:off x="4555" y="1143"/>
                <a:ext cx="219" cy="98"/>
              </a:xfrm>
              <a:custGeom>
                <a:avLst/>
                <a:gdLst>
                  <a:gd name="T0" fmla="*/ 6 w 288"/>
                  <a:gd name="T1" fmla="*/ 1 h 144"/>
                  <a:gd name="T2" fmla="*/ 5 w 288"/>
                  <a:gd name="T3" fmla="*/ 1 h 144"/>
                  <a:gd name="T4" fmla="*/ 5 w 288"/>
                  <a:gd name="T5" fmla="*/ 1 h 144"/>
                  <a:gd name="T6" fmla="*/ 5 w 288"/>
                  <a:gd name="T7" fmla="*/ 1 h 144"/>
                  <a:gd name="T8" fmla="*/ 4 w 288"/>
                  <a:gd name="T9" fmla="*/ 1 h 144"/>
                  <a:gd name="T10" fmla="*/ 4 w 288"/>
                  <a:gd name="T11" fmla="*/ 1 h 144"/>
                  <a:gd name="T12" fmla="*/ 4 w 288"/>
                  <a:gd name="T13" fmla="*/ 1 h 144"/>
                  <a:gd name="T14" fmla="*/ 4 w 288"/>
                  <a:gd name="T15" fmla="*/ 1 h 144"/>
                  <a:gd name="T16" fmla="*/ 4 w 288"/>
                  <a:gd name="T17" fmla="*/ 1 h 144"/>
                  <a:gd name="T18" fmla="*/ 3 w 288"/>
                  <a:gd name="T19" fmla="*/ 1 h 144"/>
                  <a:gd name="T20" fmla="*/ 3 w 288"/>
                  <a:gd name="T21" fmla="*/ 1 h 144"/>
                  <a:gd name="T22" fmla="*/ 3 w 288"/>
                  <a:gd name="T23" fmla="*/ 1 h 144"/>
                  <a:gd name="T24" fmla="*/ 3 w 288"/>
                  <a:gd name="T25" fmla="*/ 1 h 144"/>
                  <a:gd name="T26" fmla="*/ 3 w 288"/>
                  <a:gd name="T27" fmla="*/ 1 h 144"/>
                  <a:gd name="T28" fmla="*/ 2 w 288"/>
                  <a:gd name="T29" fmla="*/ 1 h 144"/>
                  <a:gd name="T30" fmla="*/ 2 w 288"/>
                  <a:gd name="T31" fmla="*/ 1 h 144"/>
                  <a:gd name="T32" fmla="*/ 0 w 288"/>
                  <a:gd name="T33" fmla="*/ 1 h 144"/>
                  <a:gd name="T34" fmla="*/ 2 w 288"/>
                  <a:gd name="T35" fmla="*/ 0 h 144"/>
                  <a:gd name="T36" fmla="*/ 3 w 288"/>
                  <a:gd name="T37" fmla="*/ 0 h 144"/>
                  <a:gd name="T38" fmla="*/ 2 w 288"/>
                  <a:gd name="T39" fmla="*/ 1 h 144"/>
                  <a:gd name="T40" fmla="*/ 2 w 288"/>
                  <a:gd name="T41" fmla="*/ 1 h 144"/>
                  <a:gd name="T42" fmla="*/ 2 w 288"/>
                  <a:gd name="T43" fmla="*/ 1 h 144"/>
                  <a:gd name="T44" fmla="*/ 2 w 288"/>
                  <a:gd name="T45" fmla="*/ 1 h 144"/>
                  <a:gd name="T46" fmla="*/ 2 w 288"/>
                  <a:gd name="T47" fmla="*/ 1 h 144"/>
                  <a:gd name="T48" fmla="*/ 3 w 288"/>
                  <a:gd name="T49" fmla="*/ 1 h 144"/>
                  <a:gd name="T50" fmla="*/ 4 w 288"/>
                  <a:gd name="T51" fmla="*/ 1 h 144"/>
                  <a:gd name="T52" fmla="*/ 4 w 288"/>
                  <a:gd name="T53" fmla="*/ 1 h 144"/>
                  <a:gd name="T54" fmla="*/ 5 w 288"/>
                  <a:gd name="T55" fmla="*/ 1 h 144"/>
                  <a:gd name="T56" fmla="*/ 5 w 288"/>
                  <a:gd name="T57" fmla="*/ 1 h 144"/>
                  <a:gd name="T58" fmla="*/ 6 w 288"/>
                  <a:gd name="T59" fmla="*/ 1 h 144"/>
                  <a:gd name="T60" fmla="*/ 6 w 288"/>
                  <a:gd name="T61" fmla="*/ 1 h 144"/>
                  <a:gd name="T62" fmla="*/ 6 w 288"/>
                  <a:gd name="T63" fmla="*/ 1 h 144"/>
                  <a:gd name="T64" fmla="*/ 6 w 288"/>
                  <a:gd name="T65" fmla="*/ 1 h 1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8"/>
                  <a:gd name="T100" fmla="*/ 0 h 144"/>
                  <a:gd name="T101" fmla="*/ 288 w 288"/>
                  <a:gd name="T102" fmla="*/ 144 h 1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8" h="144">
                    <a:moveTo>
                      <a:pt x="288" y="72"/>
                    </a:moveTo>
                    <a:lnTo>
                      <a:pt x="258" y="72"/>
                    </a:lnTo>
                    <a:lnTo>
                      <a:pt x="252" y="84"/>
                    </a:lnTo>
                    <a:lnTo>
                      <a:pt x="216" y="72"/>
                    </a:lnTo>
                    <a:lnTo>
                      <a:pt x="186" y="90"/>
                    </a:lnTo>
                    <a:lnTo>
                      <a:pt x="174" y="108"/>
                    </a:lnTo>
                    <a:lnTo>
                      <a:pt x="174" y="90"/>
                    </a:lnTo>
                    <a:lnTo>
                      <a:pt x="156" y="108"/>
                    </a:lnTo>
                    <a:lnTo>
                      <a:pt x="156" y="90"/>
                    </a:lnTo>
                    <a:lnTo>
                      <a:pt x="132" y="144"/>
                    </a:lnTo>
                    <a:lnTo>
                      <a:pt x="120" y="144"/>
                    </a:lnTo>
                    <a:lnTo>
                      <a:pt x="126" y="132"/>
                    </a:lnTo>
                    <a:lnTo>
                      <a:pt x="114" y="132"/>
                    </a:lnTo>
                    <a:lnTo>
                      <a:pt x="120" y="108"/>
                    </a:lnTo>
                    <a:lnTo>
                      <a:pt x="102" y="96"/>
                    </a:lnTo>
                    <a:lnTo>
                      <a:pt x="12" y="78"/>
                    </a:lnTo>
                    <a:lnTo>
                      <a:pt x="0" y="66"/>
                    </a:lnTo>
                    <a:lnTo>
                      <a:pt x="108" y="0"/>
                    </a:lnTo>
                    <a:lnTo>
                      <a:pt x="114" y="0"/>
                    </a:lnTo>
                    <a:lnTo>
                      <a:pt x="84" y="30"/>
                    </a:lnTo>
                    <a:lnTo>
                      <a:pt x="84" y="42"/>
                    </a:lnTo>
                    <a:lnTo>
                      <a:pt x="96" y="30"/>
                    </a:lnTo>
                    <a:lnTo>
                      <a:pt x="90" y="42"/>
                    </a:lnTo>
                    <a:lnTo>
                      <a:pt x="108" y="36"/>
                    </a:lnTo>
                    <a:lnTo>
                      <a:pt x="132" y="54"/>
                    </a:lnTo>
                    <a:lnTo>
                      <a:pt x="162" y="60"/>
                    </a:lnTo>
                    <a:lnTo>
                      <a:pt x="186" y="42"/>
                    </a:lnTo>
                    <a:lnTo>
                      <a:pt x="234" y="30"/>
                    </a:lnTo>
                    <a:lnTo>
                      <a:pt x="240" y="48"/>
                    </a:lnTo>
                    <a:lnTo>
                      <a:pt x="270" y="48"/>
                    </a:lnTo>
                    <a:lnTo>
                      <a:pt x="270" y="60"/>
                    </a:lnTo>
                    <a:lnTo>
                      <a:pt x="288" y="72"/>
                    </a:lnTo>
                    <a:lnTo>
                      <a:pt x="288" y="7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818" name="Freeform 193"/>
              <p:cNvSpPr>
                <a:spLocks noChangeAspect="1"/>
              </p:cNvSpPr>
              <p:nvPr/>
            </p:nvSpPr>
            <p:spPr bwMode="auto">
              <a:xfrm>
                <a:off x="4326" y="1069"/>
                <a:ext cx="251" cy="253"/>
              </a:xfrm>
              <a:custGeom>
                <a:avLst/>
                <a:gdLst>
                  <a:gd name="T0" fmla="*/ 6 w 330"/>
                  <a:gd name="T1" fmla="*/ 1 h 372"/>
                  <a:gd name="T2" fmla="*/ 2 w 330"/>
                  <a:gd name="T3" fmla="*/ 1 h 372"/>
                  <a:gd name="T4" fmla="*/ 2 w 330"/>
                  <a:gd name="T5" fmla="*/ 1 h 372"/>
                  <a:gd name="T6" fmla="*/ 2 w 330"/>
                  <a:gd name="T7" fmla="*/ 1 h 372"/>
                  <a:gd name="T8" fmla="*/ 2 w 330"/>
                  <a:gd name="T9" fmla="*/ 1 h 372"/>
                  <a:gd name="T10" fmla="*/ 0 w 330"/>
                  <a:gd name="T11" fmla="*/ 1 h 372"/>
                  <a:gd name="T12" fmla="*/ 2 w 330"/>
                  <a:gd name="T13" fmla="*/ 1 h 372"/>
                  <a:gd name="T14" fmla="*/ 2 w 330"/>
                  <a:gd name="T15" fmla="*/ 0 h 372"/>
                  <a:gd name="T16" fmla="*/ 2 w 330"/>
                  <a:gd name="T17" fmla="*/ 0 h 372"/>
                  <a:gd name="T18" fmla="*/ 2 w 330"/>
                  <a:gd name="T19" fmla="*/ 1 h 372"/>
                  <a:gd name="T20" fmla="*/ 3 w 330"/>
                  <a:gd name="T21" fmla="*/ 1 h 372"/>
                  <a:gd name="T22" fmla="*/ 3 w 330"/>
                  <a:gd name="T23" fmla="*/ 1 h 372"/>
                  <a:gd name="T24" fmla="*/ 4 w 330"/>
                  <a:gd name="T25" fmla="*/ 1 h 372"/>
                  <a:gd name="T26" fmla="*/ 5 w 330"/>
                  <a:gd name="T27" fmla="*/ 1 h 372"/>
                  <a:gd name="T28" fmla="*/ 4 w 330"/>
                  <a:gd name="T29" fmla="*/ 1 h 372"/>
                  <a:gd name="T30" fmla="*/ 5 w 330"/>
                  <a:gd name="T31" fmla="*/ 1 h 372"/>
                  <a:gd name="T32" fmla="*/ 5 w 330"/>
                  <a:gd name="T33" fmla="*/ 1 h 372"/>
                  <a:gd name="T34" fmla="*/ 5 w 330"/>
                  <a:gd name="T35" fmla="*/ 1 h 372"/>
                  <a:gd name="T36" fmla="*/ 5 w 330"/>
                  <a:gd name="T37" fmla="*/ 1 h 372"/>
                  <a:gd name="T38" fmla="*/ 6 w 330"/>
                  <a:gd name="T39" fmla="*/ 1 h 372"/>
                  <a:gd name="T40" fmla="*/ 6 w 330"/>
                  <a:gd name="T41" fmla="*/ 1 h 372"/>
                  <a:gd name="T42" fmla="*/ 7 w 330"/>
                  <a:gd name="T43" fmla="*/ 1 h 372"/>
                  <a:gd name="T44" fmla="*/ 6 w 330"/>
                  <a:gd name="T45" fmla="*/ 1 h 372"/>
                  <a:gd name="T46" fmla="*/ 5 w 330"/>
                  <a:gd name="T47" fmla="*/ 1 h 372"/>
                  <a:gd name="T48" fmla="*/ 5 w 330"/>
                  <a:gd name="T49" fmla="*/ 1 h 372"/>
                  <a:gd name="T50" fmla="*/ 5 w 330"/>
                  <a:gd name="T51" fmla="*/ 1 h 372"/>
                  <a:gd name="T52" fmla="*/ 5 w 330"/>
                  <a:gd name="T53" fmla="*/ 1 h 372"/>
                  <a:gd name="T54" fmla="*/ 4 w 330"/>
                  <a:gd name="T55" fmla="*/ 1 h 372"/>
                  <a:gd name="T56" fmla="*/ 5 w 330"/>
                  <a:gd name="T57" fmla="*/ 1 h 372"/>
                  <a:gd name="T58" fmla="*/ 5 w 330"/>
                  <a:gd name="T59" fmla="*/ 1 h 372"/>
                  <a:gd name="T60" fmla="*/ 6 w 330"/>
                  <a:gd name="T61" fmla="*/ 1 h 372"/>
                  <a:gd name="T62" fmla="*/ 6 w 330"/>
                  <a:gd name="T63" fmla="*/ 1 h 3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0"/>
                  <a:gd name="T97" fmla="*/ 0 h 372"/>
                  <a:gd name="T98" fmla="*/ 330 w 330"/>
                  <a:gd name="T99" fmla="*/ 372 h 3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0" h="372">
                    <a:moveTo>
                      <a:pt x="270" y="366"/>
                    </a:moveTo>
                    <a:lnTo>
                      <a:pt x="30" y="372"/>
                    </a:lnTo>
                    <a:lnTo>
                      <a:pt x="30" y="258"/>
                    </a:lnTo>
                    <a:lnTo>
                      <a:pt x="12" y="234"/>
                    </a:lnTo>
                    <a:lnTo>
                      <a:pt x="24" y="216"/>
                    </a:lnTo>
                    <a:lnTo>
                      <a:pt x="0" y="24"/>
                    </a:lnTo>
                    <a:lnTo>
                      <a:pt x="84" y="24"/>
                    </a:lnTo>
                    <a:lnTo>
                      <a:pt x="84" y="0"/>
                    </a:lnTo>
                    <a:lnTo>
                      <a:pt x="96" y="0"/>
                    </a:lnTo>
                    <a:lnTo>
                      <a:pt x="108" y="36"/>
                    </a:lnTo>
                    <a:lnTo>
                      <a:pt x="144" y="48"/>
                    </a:lnTo>
                    <a:lnTo>
                      <a:pt x="144" y="54"/>
                    </a:lnTo>
                    <a:lnTo>
                      <a:pt x="180" y="48"/>
                    </a:lnTo>
                    <a:lnTo>
                      <a:pt x="198" y="48"/>
                    </a:lnTo>
                    <a:lnTo>
                      <a:pt x="192" y="54"/>
                    </a:lnTo>
                    <a:lnTo>
                      <a:pt x="198" y="54"/>
                    </a:lnTo>
                    <a:lnTo>
                      <a:pt x="204" y="72"/>
                    </a:lnTo>
                    <a:lnTo>
                      <a:pt x="222" y="60"/>
                    </a:lnTo>
                    <a:lnTo>
                      <a:pt x="240" y="78"/>
                    </a:lnTo>
                    <a:lnTo>
                      <a:pt x="270" y="66"/>
                    </a:lnTo>
                    <a:lnTo>
                      <a:pt x="276" y="72"/>
                    </a:lnTo>
                    <a:lnTo>
                      <a:pt x="330" y="78"/>
                    </a:lnTo>
                    <a:lnTo>
                      <a:pt x="276" y="108"/>
                    </a:lnTo>
                    <a:lnTo>
                      <a:pt x="222" y="162"/>
                    </a:lnTo>
                    <a:lnTo>
                      <a:pt x="216" y="168"/>
                    </a:lnTo>
                    <a:lnTo>
                      <a:pt x="216" y="204"/>
                    </a:lnTo>
                    <a:lnTo>
                      <a:pt x="198" y="216"/>
                    </a:lnTo>
                    <a:lnTo>
                      <a:pt x="186" y="234"/>
                    </a:lnTo>
                    <a:lnTo>
                      <a:pt x="198" y="246"/>
                    </a:lnTo>
                    <a:lnTo>
                      <a:pt x="198" y="288"/>
                    </a:lnTo>
                    <a:lnTo>
                      <a:pt x="264" y="336"/>
                    </a:lnTo>
                    <a:lnTo>
                      <a:pt x="270" y="366"/>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819" name="Freeform 194"/>
              <p:cNvSpPr>
                <a:spLocks noChangeAspect="1"/>
              </p:cNvSpPr>
              <p:nvPr/>
            </p:nvSpPr>
            <p:spPr bwMode="auto">
              <a:xfrm>
                <a:off x="4326" y="1069"/>
                <a:ext cx="251" cy="253"/>
              </a:xfrm>
              <a:custGeom>
                <a:avLst/>
                <a:gdLst>
                  <a:gd name="T0" fmla="*/ 6 w 330"/>
                  <a:gd name="T1" fmla="*/ 1 h 372"/>
                  <a:gd name="T2" fmla="*/ 2 w 330"/>
                  <a:gd name="T3" fmla="*/ 1 h 372"/>
                  <a:gd name="T4" fmla="*/ 2 w 330"/>
                  <a:gd name="T5" fmla="*/ 1 h 372"/>
                  <a:gd name="T6" fmla="*/ 2 w 330"/>
                  <a:gd name="T7" fmla="*/ 1 h 372"/>
                  <a:gd name="T8" fmla="*/ 2 w 330"/>
                  <a:gd name="T9" fmla="*/ 1 h 372"/>
                  <a:gd name="T10" fmla="*/ 0 w 330"/>
                  <a:gd name="T11" fmla="*/ 1 h 372"/>
                  <a:gd name="T12" fmla="*/ 2 w 330"/>
                  <a:gd name="T13" fmla="*/ 1 h 372"/>
                  <a:gd name="T14" fmla="*/ 2 w 330"/>
                  <a:gd name="T15" fmla="*/ 0 h 372"/>
                  <a:gd name="T16" fmla="*/ 2 w 330"/>
                  <a:gd name="T17" fmla="*/ 0 h 372"/>
                  <a:gd name="T18" fmla="*/ 2 w 330"/>
                  <a:gd name="T19" fmla="*/ 1 h 372"/>
                  <a:gd name="T20" fmla="*/ 3 w 330"/>
                  <a:gd name="T21" fmla="*/ 1 h 372"/>
                  <a:gd name="T22" fmla="*/ 3 w 330"/>
                  <a:gd name="T23" fmla="*/ 1 h 372"/>
                  <a:gd name="T24" fmla="*/ 4 w 330"/>
                  <a:gd name="T25" fmla="*/ 1 h 372"/>
                  <a:gd name="T26" fmla="*/ 5 w 330"/>
                  <a:gd name="T27" fmla="*/ 1 h 372"/>
                  <a:gd name="T28" fmla="*/ 4 w 330"/>
                  <a:gd name="T29" fmla="*/ 1 h 372"/>
                  <a:gd name="T30" fmla="*/ 5 w 330"/>
                  <a:gd name="T31" fmla="*/ 1 h 372"/>
                  <a:gd name="T32" fmla="*/ 5 w 330"/>
                  <a:gd name="T33" fmla="*/ 1 h 372"/>
                  <a:gd name="T34" fmla="*/ 5 w 330"/>
                  <a:gd name="T35" fmla="*/ 1 h 372"/>
                  <a:gd name="T36" fmla="*/ 5 w 330"/>
                  <a:gd name="T37" fmla="*/ 1 h 372"/>
                  <a:gd name="T38" fmla="*/ 6 w 330"/>
                  <a:gd name="T39" fmla="*/ 1 h 372"/>
                  <a:gd name="T40" fmla="*/ 6 w 330"/>
                  <a:gd name="T41" fmla="*/ 1 h 372"/>
                  <a:gd name="T42" fmla="*/ 7 w 330"/>
                  <a:gd name="T43" fmla="*/ 1 h 372"/>
                  <a:gd name="T44" fmla="*/ 6 w 330"/>
                  <a:gd name="T45" fmla="*/ 1 h 372"/>
                  <a:gd name="T46" fmla="*/ 5 w 330"/>
                  <a:gd name="T47" fmla="*/ 1 h 372"/>
                  <a:gd name="T48" fmla="*/ 5 w 330"/>
                  <a:gd name="T49" fmla="*/ 1 h 372"/>
                  <a:gd name="T50" fmla="*/ 5 w 330"/>
                  <a:gd name="T51" fmla="*/ 1 h 372"/>
                  <a:gd name="T52" fmla="*/ 5 w 330"/>
                  <a:gd name="T53" fmla="*/ 1 h 372"/>
                  <a:gd name="T54" fmla="*/ 4 w 330"/>
                  <a:gd name="T55" fmla="*/ 1 h 372"/>
                  <a:gd name="T56" fmla="*/ 5 w 330"/>
                  <a:gd name="T57" fmla="*/ 1 h 372"/>
                  <a:gd name="T58" fmla="*/ 5 w 330"/>
                  <a:gd name="T59" fmla="*/ 1 h 372"/>
                  <a:gd name="T60" fmla="*/ 6 w 330"/>
                  <a:gd name="T61" fmla="*/ 1 h 372"/>
                  <a:gd name="T62" fmla="*/ 6 w 330"/>
                  <a:gd name="T63" fmla="*/ 1 h 372"/>
                  <a:gd name="T64" fmla="*/ 6 w 330"/>
                  <a:gd name="T65" fmla="*/ 1 h 3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0"/>
                  <a:gd name="T100" fmla="*/ 0 h 372"/>
                  <a:gd name="T101" fmla="*/ 330 w 330"/>
                  <a:gd name="T102" fmla="*/ 372 h 3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0" h="372">
                    <a:moveTo>
                      <a:pt x="270" y="366"/>
                    </a:moveTo>
                    <a:lnTo>
                      <a:pt x="30" y="372"/>
                    </a:lnTo>
                    <a:lnTo>
                      <a:pt x="30" y="258"/>
                    </a:lnTo>
                    <a:lnTo>
                      <a:pt x="12" y="234"/>
                    </a:lnTo>
                    <a:lnTo>
                      <a:pt x="24" y="216"/>
                    </a:lnTo>
                    <a:lnTo>
                      <a:pt x="0" y="24"/>
                    </a:lnTo>
                    <a:lnTo>
                      <a:pt x="84" y="24"/>
                    </a:lnTo>
                    <a:lnTo>
                      <a:pt x="84" y="0"/>
                    </a:lnTo>
                    <a:lnTo>
                      <a:pt x="96" y="0"/>
                    </a:lnTo>
                    <a:lnTo>
                      <a:pt x="108" y="36"/>
                    </a:lnTo>
                    <a:lnTo>
                      <a:pt x="144" y="48"/>
                    </a:lnTo>
                    <a:lnTo>
                      <a:pt x="144" y="54"/>
                    </a:lnTo>
                    <a:lnTo>
                      <a:pt x="180" y="48"/>
                    </a:lnTo>
                    <a:lnTo>
                      <a:pt x="198" y="48"/>
                    </a:lnTo>
                    <a:lnTo>
                      <a:pt x="192" y="54"/>
                    </a:lnTo>
                    <a:lnTo>
                      <a:pt x="198" y="54"/>
                    </a:lnTo>
                    <a:lnTo>
                      <a:pt x="204" y="72"/>
                    </a:lnTo>
                    <a:lnTo>
                      <a:pt x="222" y="60"/>
                    </a:lnTo>
                    <a:lnTo>
                      <a:pt x="240" y="78"/>
                    </a:lnTo>
                    <a:lnTo>
                      <a:pt x="270" y="66"/>
                    </a:lnTo>
                    <a:lnTo>
                      <a:pt x="276" y="72"/>
                    </a:lnTo>
                    <a:lnTo>
                      <a:pt x="330" y="78"/>
                    </a:lnTo>
                    <a:lnTo>
                      <a:pt x="276" y="108"/>
                    </a:lnTo>
                    <a:lnTo>
                      <a:pt x="222" y="162"/>
                    </a:lnTo>
                    <a:lnTo>
                      <a:pt x="216" y="168"/>
                    </a:lnTo>
                    <a:lnTo>
                      <a:pt x="216" y="204"/>
                    </a:lnTo>
                    <a:lnTo>
                      <a:pt x="198" y="216"/>
                    </a:lnTo>
                    <a:lnTo>
                      <a:pt x="186" y="234"/>
                    </a:lnTo>
                    <a:lnTo>
                      <a:pt x="198" y="246"/>
                    </a:lnTo>
                    <a:lnTo>
                      <a:pt x="198" y="288"/>
                    </a:lnTo>
                    <a:lnTo>
                      <a:pt x="264" y="336"/>
                    </a:lnTo>
                    <a:lnTo>
                      <a:pt x="270" y="366"/>
                    </a:lnTo>
                    <a:lnTo>
                      <a:pt x="270" y="37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820" name="Freeform 195"/>
              <p:cNvSpPr>
                <a:spLocks noChangeAspect="1"/>
              </p:cNvSpPr>
              <p:nvPr/>
            </p:nvSpPr>
            <p:spPr bwMode="auto">
              <a:xfrm>
                <a:off x="4545" y="1681"/>
                <a:ext cx="138" cy="216"/>
              </a:xfrm>
              <a:custGeom>
                <a:avLst/>
                <a:gdLst>
                  <a:gd name="T0" fmla="*/ 4 w 180"/>
                  <a:gd name="T1" fmla="*/ 1 h 318"/>
                  <a:gd name="T2" fmla="*/ 3 w 180"/>
                  <a:gd name="T3" fmla="*/ 1 h 318"/>
                  <a:gd name="T4" fmla="*/ 3 w 180"/>
                  <a:gd name="T5" fmla="*/ 1 h 318"/>
                  <a:gd name="T6" fmla="*/ 3 w 180"/>
                  <a:gd name="T7" fmla="*/ 1 h 318"/>
                  <a:gd name="T8" fmla="*/ 2 w 180"/>
                  <a:gd name="T9" fmla="*/ 1 h 318"/>
                  <a:gd name="T10" fmla="*/ 2 w 180"/>
                  <a:gd name="T11" fmla="*/ 1 h 318"/>
                  <a:gd name="T12" fmla="*/ 0 w 180"/>
                  <a:gd name="T13" fmla="*/ 1 h 318"/>
                  <a:gd name="T14" fmla="*/ 2 w 180"/>
                  <a:gd name="T15" fmla="*/ 1 h 318"/>
                  <a:gd name="T16" fmla="*/ 2 w 180"/>
                  <a:gd name="T17" fmla="*/ 1 h 318"/>
                  <a:gd name="T18" fmla="*/ 2 w 180"/>
                  <a:gd name="T19" fmla="*/ 1 h 318"/>
                  <a:gd name="T20" fmla="*/ 2 w 180"/>
                  <a:gd name="T21" fmla="*/ 1 h 318"/>
                  <a:gd name="T22" fmla="*/ 2 w 180"/>
                  <a:gd name="T23" fmla="*/ 1 h 318"/>
                  <a:gd name="T24" fmla="*/ 2 w 180"/>
                  <a:gd name="T25" fmla="*/ 1 h 318"/>
                  <a:gd name="T26" fmla="*/ 2 w 180"/>
                  <a:gd name="T27" fmla="*/ 1 h 318"/>
                  <a:gd name="T28" fmla="*/ 2 w 180"/>
                  <a:gd name="T29" fmla="*/ 1 h 318"/>
                  <a:gd name="T30" fmla="*/ 2 w 180"/>
                  <a:gd name="T31" fmla="*/ 1 h 318"/>
                  <a:gd name="T32" fmla="*/ 2 w 180"/>
                  <a:gd name="T33" fmla="*/ 1 h 318"/>
                  <a:gd name="T34" fmla="*/ 2 w 180"/>
                  <a:gd name="T35" fmla="*/ 1 h 318"/>
                  <a:gd name="T36" fmla="*/ 2 w 180"/>
                  <a:gd name="T37" fmla="*/ 1 h 318"/>
                  <a:gd name="T38" fmla="*/ 2 w 180"/>
                  <a:gd name="T39" fmla="*/ 1 h 318"/>
                  <a:gd name="T40" fmla="*/ 2 w 180"/>
                  <a:gd name="T41" fmla="*/ 1 h 318"/>
                  <a:gd name="T42" fmla="*/ 2 w 180"/>
                  <a:gd name="T43" fmla="*/ 1 h 318"/>
                  <a:gd name="T44" fmla="*/ 2 w 180"/>
                  <a:gd name="T45" fmla="*/ 1 h 318"/>
                  <a:gd name="T46" fmla="*/ 2 w 180"/>
                  <a:gd name="T47" fmla="*/ 1 h 318"/>
                  <a:gd name="T48" fmla="*/ 2 w 180"/>
                  <a:gd name="T49" fmla="*/ 1 h 318"/>
                  <a:gd name="T50" fmla="*/ 2 w 180"/>
                  <a:gd name="T51" fmla="*/ 1 h 318"/>
                  <a:gd name="T52" fmla="*/ 2 w 180"/>
                  <a:gd name="T53" fmla="*/ 1 h 318"/>
                  <a:gd name="T54" fmla="*/ 4 w 180"/>
                  <a:gd name="T55" fmla="*/ 0 h 318"/>
                  <a:gd name="T56" fmla="*/ 4 w 180"/>
                  <a:gd name="T57" fmla="*/ 1 h 318"/>
                  <a:gd name="T58" fmla="*/ 4 w 180"/>
                  <a:gd name="T59" fmla="*/ 1 h 318"/>
                  <a:gd name="T60" fmla="*/ 4 w 180"/>
                  <a:gd name="T61" fmla="*/ 1 h 31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80"/>
                  <a:gd name="T94" fmla="*/ 0 h 318"/>
                  <a:gd name="T95" fmla="*/ 180 w 180"/>
                  <a:gd name="T96" fmla="*/ 318 h 31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80" h="318">
                    <a:moveTo>
                      <a:pt x="180" y="294"/>
                    </a:moveTo>
                    <a:lnTo>
                      <a:pt x="126" y="300"/>
                    </a:lnTo>
                    <a:lnTo>
                      <a:pt x="120" y="318"/>
                    </a:lnTo>
                    <a:lnTo>
                      <a:pt x="114" y="312"/>
                    </a:lnTo>
                    <a:lnTo>
                      <a:pt x="102" y="288"/>
                    </a:lnTo>
                    <a:lnTo>
                      <a:pt x="102" y="264"/>
                    </a:lnTo>
                    <a:lnTo>
                      <a:pt x="0" y="270"/>
                    </a:lnTo>
                    <a:lnTo>
                      <a:pt x="6" y="228"/>
                    </a:lnTo>
                    <a:lnTo>
                      <a:pt x="30" y="192"/>
                    </a:lnTo>
                    <a:lnTo>
                      <a:pt x="24" y="192"/>
                    </a:lnTo>
                    <a:lnTo>
                      <a:pt x="36" y="180"/>
                    </a:lnTo>
                    <a:lnTo>
                      <a:pt x="24" y="174"/>
                    </a:lnTo>
                    <a:lnTo>
                      <a:pt x="30" y="162"/>
                    </a:lnTo>
                    <a:lnTo>
                      <a:pt x="24" y="168"/>
                    </a:lnTo>
                    <a:lnTo>
                      <a:pt x="24" y="144"/>
                    </a:lnTo>
                    <a:lnTo>
                      <a:pt x="18" y="144"/>
                    </a:lnTo>
                    <a:lnTo>
                      <a:pt x="18" y="138"/>
                    </a:lnTo>
                    <a:lnTo>
                      <a:pt x="24" y="126"/>
                    </a:lnTo>
                    <a:lnTo>
                      <a:pt x="18" y="120"/>
                    </a:lnTo>
                    <a:lnTo>
                      <a:pt x="24" y="114"/>
                    </a:lnTo>
                    <a:lnTo>
                      <a:pt x="12" y="114"/>
                    </a:lnTo>
                    <a:lnTo>
                      <a:pt x="12" y="96"/>
                    </a:lnTo>
                    <a:lnTo>
                      <a:pt x="24" y="96"/>
                    </a:lnTo>
                    <a:lnTo>
                      <a:pt x="18" y="78"/>
                    </a:lnTo>
                    <a:lnTo>
                      <a:pt x="48" y="48"/>
                    </a:lnTo>
                    <a:lnTo>
                      <a:pt x="48" y="24"/>
                    </a:lnTo>
                    <a:lnTo>
                      <a:pt x="60" y="12"/>
                    </a:lnTo>
                    <a:lnTo>
                      <a:pt x="168" y="0"/>
                    </a:lnTo>
                    <a:lnTo>
                      <a:pt x="168" y="204"/>
                    </a:lnTo>
                    <a:lnTo>
                      <a:pt x="180" y="276"/>
                    </a:lnTo>
                    <a:lnTo>
                      <a:pt x="180" y="294"/>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821" name="Freeform 196"/>
              <p:cNvSpPr>
                <a:spLocks noChangeAspect="1"/>
              </p:cNvSpPr>
              <p:nvPr/>
            </p:nvSpPr>
            <p:spPr bwMode="auto">
              <a:xfrm>
                <a:off x="4545" y="1681"/>
                <a:ext cx="138" cy="216"/>
              </a:xfrm>
              <a:custGeom>
                <a:avLst/>
                <a:gdLst>
                  <a:gd name="T0" fmla="*/ 4 w 180"/>
                  <a:gd name="T1" fmla="*/ 1 h 318"/>
                  <a:gd name="T2" fmla="*/ 3 w 180"/>
                  <a:gd name="T3" fmla="*/ 1 h 318"/>
                  <a:gd name="T4" fmla="*/ 3 w 180"/>
                  <a:gd name="T5" fmla="*/ 1 h 318"/>
                  <a:gd name="T6" fmla="*/ 3 w 180"/>
                  <a:gd name="T7" fmla="*/ 1 h 318"/>
                  <a:gd name="T8" fmla="*/ 2 w 180"/>
                  <a:gd name="T9" fmla="*/ 1 h 318"/>
                  <a:gd name="T10" fmla="*/ 2 w 180"/>
                  <a:gd name="T11" fmla="*/ 1 h 318"/>
                  <a:gd name="T12" fmla="*/ 0 w 180"/>
                  <a:gd name="T13" fmla="*/ 1 h 318"/>
                  <a:gd name="T14" fmla="*/ 2 w 180"/>
                  <a:gd name="T15" fmla="*/ 1 h 318"/>
                  <a:gd name="T16" fmla="*/ 2 w 180"/>
                  <a:gd name="T17" fmla="*/ 1 h 318"/>
                  <a:gd name="T18" fmla="*/ 2 w 180"/>
                  <a:gd name="T19" fmla="*/ 1 h 318"/>
                  <a:gd name="T20" fmla="*/ 2 w 180"/>
                  <a:gd name="T21" fmla="*/ 1 h 318"/>
                  <a:gd name="T22" fmla="*/ 2 w 180"/>
                  <a:gd name="T23" fmla="*/ 1 h 318"/>
                  <a:gd name="T24" fmla="*/ 2 w 180"/>
                  <a:gd name="T25" fmla="*/ 1 h 318"/>
                  <a:gd name="T26" fmla="*/ 2 w 180"/>
                  <a:gd name="T27" fmla="*/ 1 h 318"/>
                  <a:gd name="T28" fmla="*/ 2 w 180"/>
                  <a:gd name="T29" fmla="*/ 1 h 318"/>
                  <a:gd name="T30" fmla="*/ 2 w 180"/>
                  <a:gd name="T31" fmla="*/ 1 h 318"/>
                  <a:gd name="T32" fmla="*/ 2 w 180"/>
                  <a:gd name="T33" fmla="*/ 1 h 318"/>
                  <a:gd name="T34" fmla="*/ 2 w 180"/>
                  <a:gd name="T35" fmla="*/ 1 h 318"/>
                  <a:gd name="T36" fmla="*/ 2 w 180"/>
                  <a:gd name="T37" fmla="*/ 1 h 318"/>
                  <a:gd name="T38" fmla="*/ 2 w 180"/>
                  <a:gd name="T39" fmla="*/ 1 h 318"/>
                  <a:gd name="T40" fmla="*/ 2 w 180"/>
                  <a:gd name="T41" fmla="*/ 1 h 318"/>
                  <a:gd name="T42" fmla="*/ 2 w 180"/>
                  <a:gd name="T43" fmla="*/ 1 h 318"/>
                  <a:gd name="T44" fmla="*/ 2 w 180"/>
                  <a:gd name="T45" fmla="*/ 1 h 318"/>
                  <a:gd name="T46" fmla="*/ 2 w 180"/>
                  <a:gd name="T47" fmla="*/ 1 h 318"/>
                  <a:gd name="T48" fmla="*/ 2 w 180"/>
                  <a:gd name="T49" fmla="*/ 1 h 318"/>
                  <a:gd name="T50" fmla="*/ 2 w 180"/>
                  <a:gd name="T51" fmla="*/ 1 h 318"/>
                  <a:gd name="T52" fmla="*/ 2 w 180"/>
                  <a:gd name="T53" fmla="*/ 1 h 318"/>
                  <a:gd name="T54" fmla="*/ 4 w 180"/>
                  <a:gd name="T55" fmla="*/ 0 h 318"/>
                  <a:gd name="T56" fmla="*/ 4 w 180"/>
                  <a:gd name="T57" fmla="*/ 1 h 318"/>
                  <a:gd name="T58" fmla="*/ 4 w 180"/>
                  <a:gd name="T59" fmla="*/ 1 h 318"/>
                  <a:gd name="T60" fmla="*/ 4 w 180"/>
                  <a:gd name="T61" fmla="*/ 1 h 318"/>
                  <a:gd name="T62" fmla="*/ 4 w 180"/>
                  <a:gd name="T63" fmla="*/ 1 h 3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0"/>
                  <a:gd name="T97" fmla="*/ 0 h 318"/>
                  <a:gd name="T98" fmla="*/ 180 w 180"/>
                  <a:gd name="T99" fmla="*/ 318 h 3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0" h="318">
                    <a:moveTo>
                      <a:pt x="180" y="294"/>
                    </a:moveTo>
                    <a:lnTo>
                      <a:pt x="126" y="300"/>
                    </a:lnTo>
                    <a:lnTo>
                      <a:pt x="120" y="318"/>
                    </a:lnTo>
                    <a:lnTo>
                      <a:pt x="114" y="312"/>
                    </a:lnTo>
                    <a:lnTo>
                      <a:pt x="102" y="288"/>
                    </a:lnTo>
                    <a:lnTo>
                      <a:pt x="102" y="264"/>
                    </a:lnTo>
                    <a:lnTo>
                      <a:pt x="0" y="270"/>
                    </a:lnTo>
                    <a:lnTo>
                      <a:pt x="6" y="228"/>
                    </a:lnTo>
                    <a:lnTo>
                      <a:pt x="30" y="192"/>
                    </a:lnTo>
                    <a:lnTo>
                      <a:pt x="24" y="192"/>
                    </a:lnTo>
                    <a:lnTo>
                      <a:pt x="36" y="180"/>
                    </a:lnTo>
                    <a:lnTo>
                      <a:pt x="24" y="174"/>
                    </a:lnTo>
                    <a:lnTo>
                      <a:pt x="30" y="162"/>
                    </a:lnTo>
                    <a:lnTo>
                      <a:pt x="24" y="168"/>
                    </a:lnTo>
                    <a:lnTo>
                      <a:pt x="24" y="144"/>
                    </a:lnTo>
                    <a:lnTo>
                      <a:pt x="18" y="144"/>
                    </a:lnTo>
                    <a:lnTo>
                      <a:pt x="18" y="138"/>
                    </a:lnTo>
                    <a:lnTo>
                      <a:pt x="24" y="126"/>
                    </a:lnTo>
                    <a:lnTo>
                      <a:pt x="18" y="120"/>
                    </a:lnTo>
                    <a:lnTo>
                      <a:pt x="24" y="114"/>
                    </a:lnTo>
                    <a:lnTo>
                      <a:pt x="12" y="114"/>
                    </a:lnTo>
                    <a:lnTo>
                      <a:pt x="12" y="96"/>
                    </a:lnTo>
                    <a:lnTo>
                      <a:pt x="24" y="96"/>
                    </a:lnTo>
                    <a:lnTo>
                      <a:pt x="18" y="78"/>
                    </a:lnTo>
                    <a:lnTo>
                      <a:pt x="48" y="48"/>
                    </a:lnTo>
                    <a:lnTo>
                      <a:pt x="48" y="24"/>
                    </a:lnTo>
                    <a:lnTo>
                      <a:pt x="60" y="12"/>
                    </a:lnTo>
                    <a:lnTo>
                      <a:pt x="168" y="0"/>
                    </a:lnTo>
                    <a:lnTo>
                      <a:pt x="168" y="204"/>
                    </a:lnTo>
                    <a:lnTo>
                      <a:pt x="180" y="276"/>
                    </a:lnTo>
                    <a:lnTo>
                      <a:pt x="180" y="294"/>
                    </a:lnTo>
                    <a:lnTo>
                      <a:pt x="180" y="30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822" name="Freeform 197"/>
              <p:cNvSpPr>
                <a:spLocks noChangeAspect="1"/>
              </p:cNvSpPr>
              <p:nvPr/>
            </p:nvSpPr>
            <p:spPr bwMode="auto">
              <a:xfrm>
                <a:off x="4371" y="1444"/>
                <a:ext cx="257" cy="200"/>
              </a:xfrm>
              <a:custGeom>
                <a:avLst/>
                <a:gdLst>
                  <a:gd name="T0" fmla="*/ 7 w 336"/>
                  <a:gd name="T1" fmla="*/ 1 h 294"/>
                  <a:gd name="T2" fmla="*/ 6 w 336"/>
                  <a:gd name="T3" fmla="*/ 1 h 294"/>
                  <a:gd name="T4" fmla="*/ 6 w 336"/>
                  <a:gd name="T5" fmla="*/ 1 h 294"/>
                  <a:gd name="T6" fmla="*/ 6 w 336"/>
                  <a:gd name="T7" fmla="*/ 1 h 294"/>
                  <a:gd name="T8" fmla="*/ 2 w 336"/>
                  <a:gd name="T9" fmla="*/ 1 h 294"/>
                  <a:gd name="T10" fmla="*/ 2 w 336"/>
                  <a:gd name="T11" fmla="*/ 1 h 294"/>
                  <a:gd name="T12" fmla="*/ 2 w 336"/>
                  <a:gd name="T13" fmla="*/ 1 h 294"/>
                  <a:gd name="T14" fmla="*/ 2 w 336"/>
                  <a:gd name="T15" fmla="*/ 1 h 294"/>
                  <a:gd name="T16" fmla="*/ 2 w 336"/>
                  <a:gd name="T17" fmla="*/ 1 h 294"/>
                  <a:gd name="T18" fmla="*/ 0 w 336"/>
                  <a:gd name="T19" fmla="*/ 1 h 294"/>
                  <a:gd name="T20" fmla="*/ 5 w 336"/>
                  <a:gd name="T21" fmla="*/ 0 h 294"/>
                  <a:gd name="T22" fmla="*/ 5 w 336"/>
                  <a:gd name="T23" fmla="*/ 1 h 294"/>
                  <a:gd name="T24" fmla="*/ 5 w 336"/>
                  <a:gd name="T25" fmla="*/ 1 h 294"/>
                  <a:gd name="T26" fmla="*/ 5 w 336"/>
                  <a:gd name="T27" fmla="*/ 1 h 294"/>
                  <a:gd name="T28" fmla="*/ 5 w 336"/>
                  <a:gd name="T29" fmla="*/ 1 h 294"/>
                  <a:gd name="T30" fmla="*/ 6 w 336"/>
                  <a:gd name="T31" fmla="*/ 1 h 294"/>
                  <a:gd name="T32" fmla="*/ 6 w 336"/>
                  <a:gd name="T33" fmla="*/ 1 h 294"/>
                  <a:gd name="T34" fmla="*/ 6 w 336"/>
                  <a:gd name="T35" fmla="*/ 1 h 294"/>
                  <a:gd name="T36" fmla="*/ 6 w 336"/>
                  <a:gd name="T37" fmla="*/ 1 h 294"/>
                  <a:gd name="T38" fmla="*/ 7 w 336"/>
                  <a:gd name="T39" fmla="*/ 1 h 294"/>
                  <a:gd name="T40" fmla="*/ 7 w 336"/>
                  <a:gd name="T41" fmla="*/ 1 h 294"/>
                  <a:gd name="T42" fmla="*/ 8 w 336"/>
                  <a:gd name="T43" fmla="*/ 1 h 294"/>
                  <a:gd name="T44" fmla="*/ 8 w 336"/>
                  <a:gd name="T45" fmla="*/ 1 h 294"/>
                  <a:gd name="T46" fmla="*/ 8 w 336"/>
                  <a:gd name="T47" fmla="*/ 1 h 294"/>
                  <a:gd name="T48" fmla="*/ 8 w 336"/>
                  <a:gd name="T49" fmla="*/ 1 h 294"/>
                  <a:gd name="T50" fmla="*/ 7 w 336"/>
                  <a:gd name="T51" fmla="*/ 1 h 294"/>
                  <a:gd name="T52" fmla="*/ 7 w 336"/>
                  <a:gd name="T53" fmla="*/ 1 h 294"/>
                  <a:gd name="T54" fmla="*/ 7 w 336"/>
                  <a:gd name="T55" fmla="*/ 1 h 29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36"/>
                  <a:gd name="T85" fmla="*/ 0 h 294"/>
                  <a:gd name="T86" fmla="*/ 336 w 336"/>
                  <a:gd name="T87" fmla="*/ 294 h 29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36" h="294">
                    <a:moveTo>
                      <a:pt x="312" y="294"/>
                    </a:moveTo>
                    <a:lnTo>
                      <a:pt x="276" y="294"/>
                    </a:lnTo>
                    <a:lnTo>
                      <a:pt x="294" y="276"/>
                    </a:lnTo>
                    <a:lnTo>
                      <a:pt x="288" y="264"/>
                    </a:lnTo>
                    <a:lnTo>
                      <a:pt x="60" y="270"/>
                    </a:lnTo>
                    <a:lnTo>
                      <a:pt x="60" y="96"/>
                    </a:lnTo>
                    <a:lnTo>
                      <a:pt x="30" y="72"/>
                    </a:lnTo>
                    <a:lnTo>
                      <a:pt x="42" y="54"/>
                    </a:lnTo>
                    <a:lnTo>
                      <a:pt x="24" y="42"/>
                    </a:lnTo>
                    <a:lnTo>
                      <a:pt x="0" y="6"/>
                    </a:lnTo>
                    <a:lnTo>
                      <a:pt x="198" y="0"/>
                    </a:lnTo>
                    <a:lnTo>
                      <a:pt x="210" y="18"/>
                    </a:lnTo>
                    <a:lnTo>
                      <a:pt x="210" y="48"/>
                    </a:lnTo>
                    <a:lnTo>
                      <a:pt x="222" y="66"/>
                    </a:lnTo>
                    <a:lnTo>
                      <a:pt x="246" y="84"/>
                    </a:lnTo>
                    <a:lnTo>
                      <a:pt x="252" y="108"/>
                    </a:lnTo>
                    <a:lnTo>
                      <a:pt x="264" y="102"/>
                    </a:lnTo>
                    <a:lnTo>
                      <a:pt x="282" y="114"/>
                    </a:lnTo>
                    <a:lnTo>
                      <a:pt x="270" y="150"/>
                    </a:lnTo>
                    <a:lnTo>
                      <a:pt x="318" y="186"/>
                    </a:lnTo>
                    <a:lnTo>
                      <a:pt x="318" y="210"/>
                    </a:lnTo>
                    <a:lnTo>
                      <a:pt x="336" y="228"/>
                    </a:lnTo>
                    <a:lnTo>
                      <a:pt x="336" y="252"/>
                    </a:lnTo>
                    <a:lnTo>
                      <a:pt x="330" y="252"/>
                    </a:lnTo>
                    <a:lnTo>
                      <a:pt x="324" y="258"/>
                    </a:lnTo>
                    <a:lnTo>
                      <a:pt x="318" y="252"/>
                    </a:lnTo>
                    <a:lnTo>
                      <a:pt x="312" y="288"/>
                    </a:lnTo>
                    <a:lnTo>
                      <a:pt x="312" y="294"/>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823" name="Freeform 198"/>
              <p:cNvSpPr>
                <a:spLocks noChangeAspect="1"/>
              </p:cNvSpPr>
              <p:nvPr/>
            </p:nvSpPr>
            <p:spPr bwMode="auto">
              <a:xfrm>
                <a:off x="4371" y="1444"/>
                <a:ext cx="257" cy="204"/>
              </a:xfrm>
              <a:custGeom>
                <a:avLst/>
                <a:gdLst>
                  <a:gd name="T0" fmla="*/ 7 w 336"/>
                  <a:gd name="T1" fmla="*/ 1 h 300"/>
                  <a:gd name="T2" fmla="*/ 6 w 336"/>
                  <a:gd name="T3" fmla="*/ 1 h 300"/>
                  <a:gd name="T4" fmla="*/ 6 w 336"/>
                  <a:gd name="T5" fmla="*/ 1 h 300"/>
                  <a:gd name="T6" fmla="*/ 6 w 336"/>
                  <a:gd name="T7" fmla="*/ 1 h 300"/>
                  <a:gd name="T8" fmla="*/ 2 w 336"/>
                  <a:gd name="T9" fmla="*/ 1 h 300"/>
                  <a:gd name="T10" fmla="*/ 2 w 336"/>
                  <a:gd name="T11" fmla="*/ 1 h 300"/>
                  <a:gd name="T12" fmla="*/ 2 w 336"/>
                  <a:gd name="T13" fmla="*/ 1 h 300"/>
                  <a:gd name="T14" fmla="*/ 2 w 336"/>
                  <a:gd name="T15" fmla="*/ 1 h 300"/>
                  <a:gd name="T16" fmla="*/ 2 w 336"/>
                  <a:gd name="T17" fmla="*/ 1 h 300"/>
                  <a:gd name="T18" fmla="*/ 0 w 336"/>
                  <a:gd name="T19" fmla="*/ 1 h 300"/>
                  <a:gd name="T20" fmla="*/ 5 w 336"/>
                  <a:gd name="T21" fmla="*/ 0 h 300"/>
                  <a:gd name="T22" fmla="*/ 5 w 336"/>
                  <a:gd name="T23" fmla="*/ 1 h 300"/>
                  <a:gd name="T24" fmla="*/ 5 w 336"/>
                  <a:gd name="T25" fmla="*/ 1 h 300"/>
                  <a:gd name="T26" fmla="*/ 5 w 336"/>
                  <a:gd name="T27" fmla="*/ 1 h 300"/>
                  <a:gd name="T28" fmla="*/ 5 w 336"/>
                  <a:gd name="T29" fmla="*/ 1 h 300"/>
                  <a:gd name="T30" fmla="*/ 6 w 336"/>
                  <a:gd name="T31" fmla="*/ 1 h 300"/>
                  <a:gd name="T32" fmla="*/ 6 w 336"/>
                  <a:gd name="T33" fmla="*/ 1 h 300"/>
                  <a:gd name="T34" fmla="*/ 6 w 336"/>
                  <a:gd name="T35" fmla="*/ 1 h 300"/>
                  <a:gd name="T36" fmla="*/ 6 w 336"/>
                  <a:gd name="T37" fmla="*/ 1 h 300"/>
                  <a:gd name="T38" fmla="*/ 7 w 336"/>
                  <a:gd name="T39" fmla="*/ 1 h 300"/>
                  <a:gd name="T40" fmla="*/ 7 w 336"/>
                  <a:gd name="T41" fmla="*/ 1 h 300"/>
                  <a:gd name="T42" fmla="*/ 8 w 336"/>
                  <a:gd name="T43" fmla="*/ 1 h 300"/>
                  <a:gd name="T44" fmla="*/ 8 w 336"/>
                  <a:gd name="T45" fmla="*/ 1 h 300"/>
                  <a:gd name="T46" fmla="*/ 8 w 336"/>
                  <a:gd name="T47" fmla="*/ 1 h 300"/>
                  <a:gd name="T48" fmla="*/ 8 w 336"/>
                  <a:gd name="T49" fmla="*/ 1 h 300"/>
                  <a:gd name="T50" fmla="*/ 7 w 336"/>
                  <a:gd name="T51" fmla="*/ 1 h 300"/>
                  <a:gd name="T52" fmla="*/ 7 w 336"/>
                  <a:gd name="T53" fmla="*/ 1 h 300"/>
                  <a:gd name="T54" fmla="*/ 7 w 336"/>
                  <a:gd name="T55" fmla="*/ 1 h 300"/>
                  <a:gd name="T56" fmla="*/ 7 w 336"/>
                  <a:gd name="T57" fmla="*/ 1 h 3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36"/>
                  <a:gd name="T88" fmla="*/ 0 h 300"/>
                  <a:gd name="T89" fmla="*/ 336 w 336"/>
                  <a:gd name="T90" fmla="*/ 300 h 3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36" h="300">
                    <a:moveTo>
                      <a:pt x="312" y="294"/>
                    </a:moveTo>
                    <a:lnTo>
                      <a:pt x="276" y="294"/>
                    </a:lnTo>
                    <a:lnTo>
                      <a:pt x="294" y="276"/>
                    </a:lnTo>
                    <a:lnTo>
                      <a:pt x="288" y="264"/>
                    </a:lnTo>
                    <a:lnTo>
                      <a:pt x="60" y="270"/>
                    </a:lnTo>
                    <a:lnTo>
                      <a:pt x="60" y="96"/>
                    </a:lnTo>
                    <a:lnTo>
                      <a:pt x="30" y="72"/>
                    </a:lnTo>
                    <a:lnTo>
                      <a:pt x="42" y="54"/>
                    </a:lnTo>
                    <a:lnTo>
                      <a:pt x="24" y="42"/>
                    </a:lnTo>
                    <a:lnTo>
                      <a:pt x="0" y="6"/>
                    </a:lnTo>
                    <a:lnTo>
                      <a:pt x="198" y="0"/>
                    </a:lnTo>
                    <a:lnTo>
                      <a:pt x="210" y="18"/>
                    </a:lnTo>
                    <a:lnTo>
                      <a:pt x="210" y="48"/>
                    </a:lnTo>
                    <a:lnTo>
                      <a:pt x="222" y="66"/>
                    </a:lnTo>
                    <a:lnTo>
                      <a:pt x="246" y="84"/>
                    </a:lnTo>
                    <a:lnTo>
                      <a:pt x="252" y="108"/>
                    </a:lnTo>
                    <a:lnTo>
                      <a:pt x="264" y="102"/>
                    </a:lnTo>
                    <a:lnTo>
                      <a:pt x="282" y="114"/>
                    </a:lnTo>
                    <a:lnTo>
                      <a:pt x="270" y="150"/>
                    </a:lnTo>
                    <a:lnTo>
                      <a:pt x="318" y="186"/>
                    </a:lnTo>
                    <a:lnTo>
                      <a:pt x="318" y="210"/>
                    </a:lnTo>
                    <a:lnTo>
                      <a:pt x="336" y="228"/>
                    </a:lnTo>
                    <a:lnTo>
                      <a:pt x="336" y="252"/>
                    </a:lnTo>
                    <a:lnTo>
                      <a:pt x="330" y="252"/>
                    </a:lnTo>
                    <a:lnTo>
                      <a:pt x="324" y="258"/>
                    </a:lnTo>
                    <a:lnTo>
                      <a:pt x="318" y="252"/>
                    </a:lnTo>
                    <a:lnTo>
                      <a:pt x="312" y="288"/>
                    </a:lnTo>
                    <a:lnTo>
                      <a:pt x="312" y="294"/>
                    </a:lnTo>
                    <a:lnTo>
                      <a:pt x="312" y="30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824" name="Freeform 199"/>
              <p:cNvSpPr>
                <a:spLocks noChangeAspect="1"/>
              </p:cNvSpPr>
              <p:nvPr/>
            </p:nvSpPr>
            <p:spPr bwMode="auto">
              <a:xfrm>
                <a:off x="3703" y="1025"/>
                <a:ext cx="398" cy="220"/>
              </a:xfrm>
              <a:custGeom>
                <a:avLst/>
                <a:gdLst>
                  <a:gd name="T0" fmla="*/ 11 w 522"/>
                  <a:gd name="T1" fmla="*/ 1 h 324"/>
                  <a:gd name="T2" fmla="*/ 11 w 522"/>
                  <a:gd name="T3" fmla="*/ 1 h 324"/>
                  <a:gd name="T4" fmla="*/ 4 w 522"/>
                  <a:gd name="T5" fmla="*/ 1 h 324"/>
                  <a:gd name="T6" fmla="*/ 4 w 522"/>
                  <a:gd name="T7" fmla="*/ 1 h 324"/>
                  <a:gd name="T8" fmla="*/ 4 w 522"/>
                  <a:gd name="T9" fmla="*/ 1 h 324"/>
                  <a:gd name="T10" fmla="*/ 4 w 522"/>
                  <a:gd name="T11" fmla="*/ 1 h 324"/>
                  <a:gd name="T12" fmla="*/ 3 w 522"/>
                  <a:gd name="T13" fmla="*/ 1 h 324"/>
                  <a:gd name="T14" fmla="*/ 3 w 522"/>
                  <a:gd name="T15" fmla="*/ 1 h 324"/>
                  <a:gd name="T16" fmla="*/ 2 w 522"/>
                  <a:gd name="T17" fmla="*/ 1 h 324"/>
                  <a:gd name="T18" fmla="*/ 2 w 522"/>
                  <a:gd name="T19" fmla="*/ 1 h 324"/>
                  <a:gd name="T20" fmla="*/ 2 w 522"/>
                  <a:gd name="T21" fmla="*/ 1 h 324"/>
                  <a:gd name="T22" fmla="*/ 2 w 522"/>
                  <a:gd name="T23" fmla="*/ 1 h 324"/>
                  <a:gd name="T24" fmla="*/ 2 w 522"/>
                  <a:gd name="T25" fmla="*/ 1 h 324"/>
                  <a:gd name="T26" fmla="*/ 2 w 522"/>
                  <a:gd name="T27" fmla="*/ 1 h 324"/>
                  <a:gd name="T28" fmla="*/ 2 w 522"/>
                  <a:gd name="T29" fmla="*/ 1 h 324"/>
                  <a:gd name="T30" fmla="*/ 2 w 522"/>
                  <a:gd name="T31" fmla="*/ 1 h 324"/>
                  <a:gd name="T32" fmla="*/ 2 w 522"/>
                  <a:gd name="T33" fmla="*/ 1 h 324"/>
                  <a:gd name="T34" fmla="*/ 2 w 522"/>
                  <a:gd name="T35" fmla="*/ 1 h 324"/>
                  <a:gd name="T36" fmla="*/ 2 w 522"/>
                  <a:gd name="T37" fmla="*/ 1 h 324"/>
                  <a:gd name="T38" fmla="*/ 2 w 522"/>
                  <a:gd name="T39" fmla="*/ 1 h 324"/>
                  <a:gd name="T40" fmla="*/ 2 w 522"/>
                  <a:gd name="T41" fmla="*/ 1 h 324"/>
                  <a:gd name="T42" fmla="*/ 0 w 522"/>
                  <a:gd name="T43" fmla="*/ 1 h 324"/>
                  <a:gd name="T44" fmla="*/ 2 w 522"/>
                  <a:gd name="T45" fmla="*/ 0 h 324"/>
                  <a:gd name="T46" fmla="*/ 6 w 522"/>
                  <a:gd name="T47" fmla="*/ 1 h 324"/>
                  <a:gd name="T48" fmla="*/ 11 w 522"/>
                  <a:gd name="T49" fmla="*/ 1 h 324"/>
                  <a:gd name="T50" fmla="*/ 11 w 522"/>
                  <a:gd name="T51" fmla="*/ 1 h 324"/>
                  <a:gd name="T52" fmla="*/ 11 w 522"/>
                  <a:gd name="T53" fmla="*/ 1 h 3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2"/>
                  <a:gd name="T82" fmla="*/ 0 h 324"/>
                  <a:gd name="T83" fmla="*/ 522 w 522"/>
                  <a:gd name="T84" fmla="*/ 324 h 3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2" h="324">
                    <a:moveTo>
                      <a:pt x="504" y="270"/>
                    </a:moveTo>
                    <a:lnTo>
                      <a:pt x="498" y="324"/>
                    </a:lnTo>
                    <a:lnTo>
                      <a:pt x="186" y="288"/>
                    </a:lnTo>
                    <a:lnTo>
                      <a:pt x="180" y="318"/>
                    </a:lnTo>
                    <a:lnTo>
                      <a:pt x="168" y="300"/>
                    </a:lnTo>
                    <a:lnTo>
                      <a:pt x="162" y="312"/>
                    </a:lnTo>
                    <a:lnTo>
                      <a:pt x="126" y="306"/>
                    </a:lnTo>
                    <a:lnTo>
                      <a:pt x="120" y="312"/>
                    </a:lnTo>
                    <a:lnTo>
                      <a:pt x="102" y="306"/>
                    </a:lnTo>
                    <a:lnTo>
                      <a:pt x="96" y="312"/>
                    </a:lnTo>
                    <a:lnTo>
                      <a:pt x="90" y="288"/>
                    </a:lnTo>
                    <a:lnTo>
                      <a:pt x="78" y="276"/>
                    </a:lnTo>
                    <a:lnTo>
                      <a:pt x="66" y="228"/>
                    </a:lnTo>
                    <a:lnTo>
                      <a:pt x="60" y="222"/>
                    </a:lnTo>
                    <a:lnTo>
                      <a:pt x="42" y="234"/>
                    </a:lnTo>
                    <a:lnTo>
                      <a:pt x="36" y="222"/>
                    </a:lnTo>
                    <a:lnTo>
                      <a:pt x="60" y="162"/>
                    </a:lnTo>
                    <a:lnTo>
                      <a:pt x="36" y="150"/>
                    </a:lnTo>
                    <a:lnTo>
                      <a:pt x="24" y="114"/>
                    </a:lnTo>
                    <a:lnTo>
                      <a:pt x="6" y="96"/>
                    </a:lnTo>
                    <a:lnTo>
                      <a:pt x="12" y="90"/>
                    </a:lnTo>
                    <a:lnTo>
                      <a:pt x="0" y="60"/>
                    </a:lnTo>
                    <a:lnTo>
                      <a:pt x="12" y="0"/>
                    </a:lnTo>
                    <a:lnTo>
                      <a:pt x="282" y="48"/>
                    </a:lnTo>
                    <a:lnTo>
                      <a:pt x="522" y="72"/>
                    </a:lnTo>
                    <a:lnTo>
                      <a:pt x="510" y="246"/>
                    </a:lnTo>
                    <a:lnTo>
                      <a:pt x="504" y="270"/>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825" name="Freeform 200"/>
              <p:cNvSpPr>
                <a:spLocks noChangeAspect="1"/>
              </p:cNvSpPr>
              <p:nvPr/>
            </p:nvSpPr>
            <p:spPr bwMode="auto">
              <a:xfrm>
                <a:off x="3703" y="1025"/>
                <a:ext cx="398" cy="220"/>
              </a:xfrm>
              <a:custGeom>
                <a:avLst/>
                <a:gdLst>
                  <a:gd name="T0" fmla="*/ 11 w 522"/>
                  <a:gd name="T1" fmla="*/ 1 h 324"/>
                  <a:gd name="T2" fmla="*/ 11 w 522"/>
                  <a:gd name="T3" fmla="*/ 1 h 324"/>
                  <a:gd name="T4" fmla="*/ 4 w 522"/>
                  <a:gd name="T5" fmla="*/ 1 h 324"/>
                  <a:gd name="T6" fmla="*/ 4 w 522"/>
                  <a:gd name="T7" fmla="*/ 1 h 324"/>
                  <a:gd name="T8" fmla="*/ 4 w 522"/>
                  <a:gd name="T9" fmla="*/ 1 h 324"/>
                  <a:gd name="T10" fmla="*/ 4 w 522"/>
                  <a:gd name="T11" fmla="*/ 1 h 324"/>
                  <a:gd name="T12" fmla="*/ 3 w 522"/>
                  <a:gd name="T13" fmla="*/ 1 h 324"/>
                  <a:gd name="T14" fmla="*/ 3 w 522"/>
                  <a:gd name="T15" fmla="*/ 1 h 324"/>
                  <a:gd name="T16" fmla="*/ 2 w 522"/>
                  <a:gd name="T17" fmla="*/ 1 h 324"/>
                  <a:gd name="T18" fmla="*/ 2 w 522"/>
                  <a:gd name="T19" fmla="*/ 1 h 324"/>
                  <a:gd name="T20" fmla="*/ 2 w 522"/>
                  <a:gd name="T21" fmla="*/ 1 h 324"/>
                  <a:gd name="T22" fmla="*/ 2 w 522"/>
                  <a:gd name="T23" fmla="*/ 1 h 324"/>
                  <a:gd name="T24" fmla="*/ 2 w 522"/>
                  <a:gd name="T25" fmla="*/ 1 h 324"/>
                  <a:gd name="T26" fmla="*/ 2 w 522"/>
                  <a:gd name="T27" fmla="*/ 1 h 324"/>
                  <a:gd name="T28" fmla="*/ 2 w 522"/>
                  <a:gd name="T29" fmla="*/ 1 h 324"/>
                  <a:gd name="T30" fmla="*/ 2 w 522"/>
                  <a:gd name="T31" fmla="*/ 1 h 324"/>
                  <a:gd name="T32" fmla="*/ 2 w 522"/>
                  <a:gd name="T33" fmla="*/ 1 h 324"/>
                  <a:gd name="T34" fmla="*/ 2 w 522"/>
                  <a:gd name="T35" fmla="*/ 1 h 324"/>
                  <a:gd name="T36" fmla="*/ 2 w 522"/>
                  <a:gd name="T37" fmla="*/ 1 h 324"/>
                  <a:gd name="T38" fmla="*/ 2 w 522"/>
                  <a:gd name="T39" fmla="*/ 1 h 324"/>
                  <a:gd name="T40" fmla="*/ 2 w 522"/>
                  <a:gd name="T41" fmla="*/ 1 h 324"/>
                  <a:gd name="T42" fmla="*/ 0 w 522"/>
                  <a:gd name="T43" fmla="*/ 1 h 324"/>
                  <a:gd name="T44" fmla="*/ 2 w 522"/>
                  <a:gd name="T45" fmla="*/ 0 h 324"/>
                  <a:gd name="T46" fmla="*/ 6 w 522"/>
                  <a:gd name="T47" fmla="*/ 1 h 324"/>
                  <a:gd name="T48" fmla="*/ 11 w 522"/>
                  <a:gd name="T49" fmla="*/ 1 h 324"/>
                  <a:gd name="T50" fmla="*/ 11 w 522"/>
                  <a:gd name="T51" fmla="*/ 1 h 324"/>
                  <a:gd name="T52" fmla="*/ 11 w 522"/>
                  <a:gd name="T53" fmla="*/ 1 h 324"/>
                  <a:gd name="T54" fmla="*/ 11 w 522"/>
                  <a:gd name="T55" fmla="*/ 1 h 32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22"/>
                  <a:gd name="T85" fmla="*/ 0 h 324"/>
                  <a:gd name="T86" fmla="*/ 522 w 522"/>
                  <a:gd name="T87" fmla="*/ 324 h 32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22" h="324">
                    <a:moveTo>
                      <a:pt x="504" y="270"/>
                    </a:moveTo>
                    <a:lnTo>
                      <a:pt x="498" y="324"/>
                    </a:lnTo>
                    <a:lnTo>
                      <a:pt x="186" y="288"/>
                    </a:lnTo>
                    <a:lnTo>
                      <a:pt x="180" y="318"/>
                    </a:lnTo>
                    <a:lnTo>
                      <a:pt x="168" y="300"/>
                    </a:lnTo>
                    <a:lnTo>
                      <a:pt x="162" y="312"/>
                    </a:lnTo>
                    <a:lnTo>
                      <a:pt x="126" y="306"/>
                    </a:lnTo>
                    <a:lnTo>
                      <a:pt x="120" y="312"/>
                    </a:lnTo>
                    <a:lnTo>
                      <a:pt x="102" y="306"/>
                    </a:lnTo>
                    <a:lnTo>
                      <a:pt x="96" y="312"/>
                    </a:lnTo>
                    <a:lnTo>
                      <a:pt x="90" y="288"/>
                    </a:lnTo>
                    <a:lnTo>
                      <a:pt x="78" y="276"/>
                    </a:lnTo>
                    <a:lnTo>
                      <a:pt x="66" y="228"/>
                    </a:lnTo>
                    <a:lnTo>
                      <a:pt x="60" y="222"/>
                    </a:lnTo>
                    <a:lnTo>
                      <a:pt x="42" y="234"/>
                    </a:lnTo>
                    <a:lnTo>
                      <a:pt x="36" y="222"/>
                    </a:lnTo>
                    <a:lnTo>
                      <a:pt x="60" y="162"/>
                    </a:lnTo>
                    <a:lnTo>
                      <a:pt x="36" y="150"/>
                    </a:lnTo>
                    <a:lnTo>
                      <a:pt x="24" y="114"/>
                    </a:lnTo>
                    <a:lnTo>
                      <a:pt x="6" y="96"/>
                    </a:lnTo>
                    <a:lnTo>
                      <a:pt x="12" y="90"/>
                    </a:lnTo>
                    <a:lnTo>
                      <a:pt x="0" y="60"/>
                    </a:lnTo>
                    <a:lnTo>
                      <a:pt x="12" y="0"/>
                    </a:lnTo>
                    <a:lnTo>
                      <a:pt x="282" y="48"/>
                    </a:lnTo>
                    <a:lnTo>
                      <a:pt x="522" y="72"/>
                    </a:lnTo>
                    <a:lnTo>
                      <a:pt x="510" y="246"/>
                    </a:lnTo>
                    <a:lnTo>
                      <a:pt x="504" y="270"/>
                    </a:lnTo>
                    <a:lnTo>
                      <a:pt x="504" y="27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826" name="Freeform 201"/>
              <p:cNvSpPr>
                <a:spLocks noChangeAspect="1"/>
              </p:cNvSpPr>
              <p:nvPr/>
            </p:nvSpPr>
            <p:spPr bwMode="auto">
              <a:xfrm>
                <a:off x="4069" y="1334"/>
                <a:ext cx="321" cy="139"/>
              </a:xfrm>
              <a:custGeom>
                <a:avLst/>
                <a:gdLst>
                  <a:gd name="T0" fmla="*/ 8 w 420"/>
                  <a:gd name="T1" fmla="*/ 1 h 204"/>
                  <a:gd name="T2" fmla="*/ 9 w 420"/>
                  <a:gd name="T3" fmla="*/ 1 h 204"/>
                  <a:gd name="T4" fmla="*/ 9 w 420"/>
                  <a:gd name="T5" fmla="*/ 1 h 204"/>
                  <a:gd name="T6" fmla="*/ 9 w 420"/>
                  <a:gd name="T7" fmla="*/ 1 h 204"/>
                  <a:gd name="T8" fmla="*/ 9 w 420"/>
                  <a:gd name="T9" fmla="*/ 1 h 204"/>
                  <a:gd name="T10" fmla="*/ 2 w 420"/>
                  <a:gd name="T11" fmla="*/ 1 h 204"/>
                  <a:gd name="T12" fmla="*/ 2 w 420"/>
                  <a:gd name="T13" fmla="*/ 1 h 204"/>
                  <a:gd name="T14" fmla="*/ 2 w 420"/>
                  <a:gd name="T15" fmla="*/ 1 h 204"/>
                  <a:gd name="T16" fmla="*/ 0 w 420"/>
                  <a:gd name="T17" fmla="*/ 1 h 204"/>
                  <a:gd name="T18" fmla="*/ 2 w 420"/>
                  <a:gd name="T19" fmla="*/ 0 h 204"/>
                  <a:gd name="T20" fmla="*/ 6 w 420"/>
                  <a:gd name="T21" fmla="*/ 1 h 204"/>
                  <a:gd name="T22" fmla="*/ 6 w 420"/>
                  <a:gd name="T23" fmla="*/ 1 h 204"/>
                  <a:gd name="T24" fmla="*/ 8 w 420"/>
                  <a:gd name="T25" fmla="*/ 1 h 204"/>
                  <a:gd name="T26" fmla="*/ 8 w 420"/>
                  <a:gd name="T27" fmla="*/ 1 h 204"/>
                  <a:gd name="T28" fmla="*/ 8 w 420"/>
                  <a:gd name="T29" fmla="*/ 1 h 2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0"/>
                  <a:gd name="T46" fmla="*/ 0 h 204"/>
                  <a:gd name="T47" fmla="*/ 420 w 420"/>
                  <a:gd name="T48" fmla="*/ 204 h 2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0" h="204">
                    <a:moveTo>
                      <a:pt x="366" y="48"/>
                    </a:moveTo>
                    <a:lnTo>
                      <a:pt x="390" y="126"/>
                    </a:lnTo>
                    <a:lnTo>
                      <a:pt x="396" y="168"/>
                    </a:lnTo>
                    <a:lnTo>
                      <a:pt x="420" y="204"/>
                    </a:lnTo>
                    <a:lnTo>
                      <a:pt x="414" y="204"/>
                    </a:lnTo>
                    <a:lnTo>
                      <a:pt x="90" y="198"/>
                    </a:lnTo>
                    <a:lnTo>
                      <a:pt x="90" y="174"/>
                    </a:lnTo>
                    <a:lnTo>
                      <a:pt x="96" y="132"/>
                    </a:lnTo>
                    <a:lnTo>
                      <a:pt x="0" y="126"/>
                    </a:lnTo>
                    <a:lnTo>
                      <a:pt x="6" y="0"/>
                    </a:lnTo>
                    <a:lnTo>
                      <a:pt x="270" y="12"/>
                    </a:lnTo>
                    <a:lnTo>
                      <a:pt x="294" y="30"/>
                    </a:lnTo>
                    <a:lnTo>
                      <a:pt x="330" y="24"/>
                    </a:lnTo>
                    <a:lnTo>
                      <a:pt x="360" y="48"/>
                    </a:lnTo>
                    <a:lnTo>
                      <a:pt x="366" y="48"/>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827" name="Freeform 202"/>
              <p:cNvSpPr>
                <a:spLocks noChangeAspect="1"/>
              </p:cNvSpPr>
              <p:nvPr/>
            </p:nvSpPr>
            <p:spPr bwMode="auto">
              <a:xfrm>
                <a:off x="4069" y="1334"/>
                <a:ext cx="321" cy="139"/>
              </a:xfrm>
              <a:custGeom>
                <a:avLst/>
                <a:gdLst>
                  <a:gd name="T0" fmla="*/ 8 w 420"/>
                  <a:gd name="T1" fmla="*/ 1 h 204"/>
                  <a:gd name="T2" fmla="*/ 9 w 420"/>
                  <a:gd name="T3" fmla="*/ 1 h 204"/>
                  <a:gd name="T4" fmla="*/ 9 w 420"/>
                  <a:gd name="T5" fmla="*/ 1 h 204"/>
                  <a:gd name="T6" fmla="*/ 9 w 420"/>
                  <a:gd name="T7" fmla="*/ 1 h 204"/>
                  <a:gd name="T8" fmla="*/ 9 w 420"/>
                  <a:gd name="T9" fmla="*/ 1 h 204"/>
                  <a:gd name="T10" fmla="*/ 2 w 420"/>
                  <a:gd name="T11" fmla="*/ 1 h 204"/>
                  <a:gd name="T12" fmla="*/ 2 w 420"/>
                  <a:gd name="T13" fmla="*/ 1 h 204"/>
                  <a:gd name="T14" fmla="*/ 2 w 420"/>
                  <a:gd name="T15" fmla="*/ 1 h 204"/>
                  <a:gd name="T16" fmla="*/ 0 w 420"/>
                  <a:gd name="T17" fmla="*/ 1 h 204"/>
                  <a:gd name="T18" fmla="*/ 2 w 420"/>
                  <a:gd name="T19" fmla="*/ 0 h 204"/>
                  <a:gd name="T20" fmla="*/ 6 w 420"/>
                  <a:gd name="T21" fmla="*/ 1 h 204"/>
                  <a:gd name="T22" fmla="*/ 6 w 420"/>
                  <a:gd name="T23" fmla="*/ 1 h 204"/>
                  <a:gd name="T24" fmla="*/ 8 w 420"/>
                  <a:gd name="T25" fmla="*/ 1 h 204"/>
                  <a:gd name="T26" fmla="*/ 8 w 420"/>
                  <a:gd name="T27" fmla="*/ 1 h 204"/>
                  <a:gd name="T28" fmla="*/ 8 w 420"/>
                  <a:gd name="T29" fmla="*/ 1 h 204"/>
                  <a:gd name="T30" fmla="*/ 8 w 420"/>
                  <a:gd name="T31" fmla="*/ 1 h 2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0"/>
                  <a:gd name="T49" fmla="*/ 0 h 204"/>
                  <a:gd name="T50" fmla="*/ 420 w 420"/>
                  <a:gd name="T51" fmla="*/ 204 h 20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0" h="204">
                    <a:moveTo>
                      <a:pt x="366" y="48"/>
                    </a:moveTo>
                    <a:lnTo>
                      <a:pt x="390" y="126"/>
                    </a:lnTo>
                    <a:lnTo>
                      <a:pt x="396" y="168"/>
                    </a:lnTo>
                    <a:lnTo>
                      <a:pt x="420" y="204"/>
                    </a:lnTo>
                    <a:lnTo>
                      <a:pt x="414" y="204"/>
                    </a:lnTo>
                    <a:lnTo>
                      <a:pt x="90" y="198"/>
                    </a:lnTo>
                    <a:lnTo>
                      <a:pt x="90" y="174"/>
                    </a:lnTo>
                    <a:lnTo>
                      <a:pt x="96" y="132"/>
                    </a:lnTo>
                    <a:lnTo>
                      <a:pt x="0" y="126"/>
                    </a:lnTo>
                    <a:lnTo>
                      <a:pt x="6" y="0"/>
                    </a:lnTo>
                    <a:lnTo>
                      <a:pt x="270" y="12"/>
                    </a:lnTo>
                    <a:lnTo>
                      <a:pt x="294" y="30"/>
                    </a:lnTo>
                    <a:lnTo>
                      <a:pt x="330" y="24"/>
                    </a:lnTo>
                    <a:lnTo>
                      <a:pt x="360" y="48"/>
                    </a:lnTo>
                    <a:lnTo>
                      <a:pt x="366" y="48"/>
                    </a:lnTo>
                    <a:lnTo>
                      <a:pt x="366"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828" name="Freeform 203"/>
              <p:cNvSpPr>
                <a:spLocks noChangeAspect="1"/>
              </p:cNvSpPr>
              <p:nvPr/>
            </p:nvSpPr>
            <p:spPr bwMode="auto">
              <a:xfrm>
                <a:off x="3465" y="1290"/>
                <a:ext cx="247" cy="338"/>
              </a:xfrm>
              <a:custGeom>
                <a:avLst/>
                <a:gdLst>
                  <a:gd name="T0" fmla="*/ 5 w 324"/>
                  <a:gd name="T1" fmla="*/ 2 h 498"/>
                  <a:gd name="T2" fmla="*/ 0 w 324"/>
                  <a:gd name="T3" fmla="*/ 1 h 498"/>
                  <a:gd name="T4" fmla="*/ 2 w 324"/>
                  <a:gd name="T5" fmla="*/ 0 h 498"/>
                  <a:gd name="T6" fmla="*/ 2 w 324"/>
                  <a:gd name="T7" fmla="*/ 1 h 498"/>
                  <a:gd name="T8" fmla="*/ 4 w 324"/>
                  <a:gd name="T9" fmla="*/ 1 h 498"/>
                  <a:gd name="T10" fmla="*/ 7 w 324"/>
                  <a:gd name="T11" fmla="*/ 1 h 498"/>
                  <a:gd name="T12" fmla="*/ 6 w 324"/>
                  <a:gd name="T13" fmla="*/ 1 h 498"/>
                  <a:gd name="T14" fmla="*/ 5 w 324"/>
                  <a:gd name="T15" fmla="*/ 2 h 498"/>
                  <a:gd name="T16" fmla="*/ 5 w 324"/>
                  <a:gd name="T17" fmla="*/ 2 h 498"/>
                  <a:gd name="T18" fmla="*/ 5 w 324"/>
                  <a:gd name="T19" fmla="*/ 2 h 498"/>
                  <a:gd name="T20" fmla="*/ 5 w 324"/>
                  <a:gd name="T21" fmla="*/ 2 h 498"/>
                  <a:gd name="T22" fmla="*/ 5 w 324"/>
                  <a:gd name="T23" fmla="*/ 2 h 4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4"/>
                  <a:gd name="T37" fmla="*/ 0 h 498"/>
                  <a:gd name="T38" fmla="*/ 324 w 324"/>
                  <a:gd name="T39" fmla="*/ 498 h 4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4" h="498">
                    <a:moveTo>
                      <a:pt x="210" y="498"/>
                    </a:moveTo>
                    <a:lnTo>
                      <a:pt x="0" y="186"/>
                    </a:lnTo>
                    <a:lnTo>
                      <a:pt x="48" y="0"/>
                    </a:lnTo>
                    <a:lnTo>
                      <a:pt x="78" y="6"/>
                    </a:lnTo>
                    <a:lnTo>
                      <a:pt x="186" y="36"/>
                    </a:lnTo>
                    <a:lnTo>
                      <a:pt x="324" y="60"/>
                    </a:lnTo>
                    <a:lnTo>
                      <a:pt x="264" y="378"/>
                    </a:lnTo>
                    <a:lnTo>
                      <a:pt x="246" y="438"/>
                    </a:lnTo>
                    <a:lnTo>
                      <a:pt x="228" y="426"/>
                    </a:lnTo>
                    <a:lnTo>
                      <a:pt x="216" y="432"/>
                    </a:lnTo>
                    <a:lnTo>
                      <a:pt x="210" y="492"/>
                    </a:lnTo>
                    <a:lnTo>
                      <a:pt x="210" y="498"/>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829" name="Freeform 204"/>
              <p:cNvSpPr>
                <a:spLocks noChangeAspect="1"/>
              </p:cNvSpPr>
              <p:nvPr/>
            </p:nvSpPr>
            <p:spPr bwMode="auto">
              <a:xfrm>
                <a:off x="3465" y="1290"/>
                <a:ext cx="247" cy="342"/>
              </a:xfrm>
              <a:custGeom>
                <a:avLst/>
                <a:gdLst>
                  <a:gd name="T0" fmla="*/ 5 w 324"/>
                  <a:gd name="T1" fmla="*/ 2 h 504"/>
                  <a:gd name="T2" fmla="*/ 0 w 324"/>
                  <a:gd name="T3" fmla="*/ 1 h 504"/>
                  <a:gd name="T4" fmla="*/ 2 w 324"/>
                  <a:gd name="T5" fmla="*/ 0 h 504"/>
                  <a:gd name="T6" fmla="*/ 2 w 324"/>
                  <a:gd name="T7" fmla="*/ 1 h 504"/>
                  <a:gd name="T8" fmla="*/ 4 w 324"/>
                  <a:gd name="T9" fmla="*/ 1 h 504"/>
                  <a:gd name="T10" fmla="*/ 7 w 324"/>
                  <a:gd name="T11" fmla="*/ 1 h 504"/>
                  <a:gd name="T12" fmla="*/ 6 w 324"/>
                  <a:gd name="T13" fmla="*/ 1 h 504"/>
                  <a:gd name="T14" fmla="*/ 5 w 324"/>
                  <a:gd name="T15" fmla="*/ 2 h 504"/>
                  <a:gd name="T16" fmla="*/ 5 w 324"/>
                  <a:gd name="T17" fmla="*/ 2 h 504"/>
                  <a:gd name="T18" fmla="*/ 5 w 324"/>
                  <a:gd name="T19" fmla="*/ 2 h 504"/>
                  <a:gd name="T20" fmla="*/ 5 w 324"/>
                  <a:gd name="T21" fmla="*/ 2 h 504"/>
                  <a:gd name="T22" fmla="*/ 5 w 324"/>
                  <a:gd name="T23" fmla="*/ 2 h 504"/>
                  <a:gd name="T24" fmla="*/ 5 w 324"/>
                  <a:gd name="T25" fmla="*/ 2 h 5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4"/>
                  <a:gd name="T40" fmla="*/ 0 h 504"/>
                  <a:gd name="T41" fmla="*/ 324 w 324"/>
                  <a:gd name="T42" fmla="*/ 504 h 50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4" h="504">
                    <a:moveTo>
                      <a:pt x="210" y="498"/>
                    </a:moveTo>
                    <a:lnTo>
                      <a:pt x="0" y="186"/>
                    </a:lnTo>
                    <a:lnTo>
                      <a:pt x="48" y="0"/>
                    </a:lnTo>
                    <a:lnTo>
                      <a:pt x="78" y="6"/>
                    </a:lnTo>
                    <a:lnTo>
                      <a:pt x="186" y="36"/>
                    </a:lnTo>
                    <a:lnTo>
                      <a:pt x="324" y="60"/>
                    </a:lnTo>
                    <a:lnTo>
                      <a:pt x="264" y="378"/>
                    </a:lnTo>
                    <a:lnTo>
                      <a:pt x="246" y="438"/>
                    </a:lnTo>
                    <a:lnTo>
                      <a:pt x="228" y="426"/>
                    </a:lnTo>
                    <a:lnTo>
                      <a:pt x="216" y="432"/>
                    </a:lnTo>
                    <a:lnTo>
                      <a:pt x="210" y="492"/>
                    </a:lnTo>
                    <a:lnTo>
                      <a:pt x="210" y="498"/>
                    </a:lnTo>
                    <a:lnTo>
                      <a:pt x="210" y="50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830" name="Freeform 205"/>
              <p:cNvSpPr>
                <a:spLocks noChangeAspect="1"/>
              </p:cNvSpPr>
              <p:nvPr/>
            </p:nvSpPr>
            <p:spPr bwMode="auto">
              <a:xfrm>
                <a:off x="5191" y="1147"/>
                <a:ext cx="64" cy="118"/>
              </a:xfrm>
              <a:custGeom>
                <a:avLst/>
                <a:gdLst>
                  <a:gd name="T0" fmla="*/ 2 w 84"/>
                  <a:gd name="T1" fmla="*/ 1 h 174"/>
                  <a:gd name="T2" fmla="*/ 2 w 84"/>
                  <a:gd name="T3" fmla="*/ 1 h 174"/>
                  <a:gd name="T4" fmla="*/ 2 w 84"/>
                  <a:gd name="T5" fmla="*/ 1 h 174"/>
                  <a:gd name="T6" fmla="*/ 2 w 84"/>
                  <a:gd name="T7" fmla="*/ 1 h 174"/>
                  <a:gd name="T8" fmla="*/ 0 w 84"/>
                  <a:gd name="T9" fmla="*/ 1 h 174"/>
                  <a:gd name="T10" fmla="*/ 2 w 84"/>
                  <a:gd name="T11" fmla="*/ 1 h 174"/>
                  <a:gd name="T12" fmla="*/ 2 w 84"/>
                  <a:gd name="T13" fmla="*/ 1 h 174"/>
                  <a:gd name="T14" fmla="*/ 2 w 84"/>
                  <a:gd name="T15" fmla="*/ 1 h 174"/>
                  <a:gd name="T16" fmla="*/ 2 w 84"/>
                  <a:gd name="T17" fmla="*/ 0 h 174"/>
                  <a:gd name="T18" fmla="*/ 2 w 84"/>
                  <a:gd name="T19" fmla="*/ 1 h 174"/>
                  <a:gd name="T20" fmla="*/ 2 w 84"/>
                  <a:gd name="T21" fmla="*/ 1 h 174"/>
                  <a:gd name="T22" fmla="*/ 2 w 84"/>
                  <a:gd name="T23" fmla="*/ 1 h 1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174"/>
                  <a:gd name="T38" fmla="*/ 84 w 84"/>
                  <a:gd name="T39" fmla="*/ 174 h 1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174">
                    <a:moveTo>
                      <a:pt x="84" y="132"/>
                    </a:moveTo>
                    <a:lnTo>
                      <a:pt x="78" y="144"/>
                    </a:lnTo>
                    <a:lnTo>
                      <a:pt x="60" y="162"/>
                    </a:lnTo>
                    <a:lnTo>
                      <a:pt x="6" y="174"/>
                    </a:lnTo>
                    <a:lnTo>
                      <a:pt x="0" y="120"/>
                    </a:lnTo>
                    <a:lnTo>
                      <a:pt x="6" y="72"/>
                    </a:lnTo>
                    <a:lnTo>
                      <a:pt x="18" y="54"/>
                    </a:lnTo>
                    <a:lnTo>
                      <a:pt x="18" y="6"/>
                    </a:lnTo>
                    <a:lnTo>
                      <a:pt x="30" y="0"/>
                    </a:lnTo>
                    <a:lnTo>
                      <a:pt x="66" y="114"/>
                    </a:lnTo>
                    <a:lnTo>
                      <a:pt x="78" y="132"/>
                    </a:lnTo>
                    <a:lnTo>
                      <a:pt x="84" y="132"/>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831" name="Freeform 206"/>
              <p:cNvSpPr>
                <a:spLocks noChangeAspect="1"/>
              </p:cNvSpPr>
              <p:nvPr/>
            </p:nvSpPr>
            <p:spPr bwMode="auto">
              <a:xfrm>
                <a:off x="5191" y="1147"/>
                <a:ext cx="64" cy="118"/>
              </a:xfrm>
              <a:custGeom>
                <a:avLst/>
                <a:gdLst>
                  <a:gd name="T0" fmla="*/ 2 w 84"/>
                  <a:gd name="T1" fmla="*/ 1 h 174"/>
                  <a:gd name="T2" fmla="*/ 2 w 84"/>
                  <a:gd name="T3" fmla="*/ 1 h 174"/>
                  <a:gd name="T4" fmla="*/ 2 w 84"/>
                  <a:gd name="T5" fmla="*/ 1 h 174"/>
                  <a:gd name="T6" fmla="*/ 2 w 84"/>
                  <a:gd name="T7" fmla="*/ 1 h 174"/>
                  <a:gd name="T8" fmla="*/ 0 w 84"/>
                  <a:gd name="T9" fmla="*/ 1 h 174"/>
                  <a:gd name="T10" fmla="*/ 2 w 84"/>
                  <a:gd name="T11" fmla="*/ 1 h 174"/>
                  <a:gd name="T12" fmla="*/ 2 w 84"/>
                  <a:gd name="T13" fmla="*/ 1 h 174"/>
                  <a:gd name="T14" fmla="*/ 2 w 84"/>
                  <a:gd name="T15" fmla="*/ 1 h 174"/>
                  <a:gd name="T16" fmla="*/ 2 w 84"/>
                  <a:gd name="T17" fmla="*/ 0 h 174"/>
                  <a:gd name="T18" fmla="*/ 2 w 84"/>
                  <a:gd name="T19" fmla="*/ 1 h 174"/>
                  <a:gd name="T20" fmla="*/ 2 w 84"/>
                  <a:gd name="T21" fmla="*/ 1 h 174"/>
                  <a:gd name="T22" fmla="*/ 2 w 84"/>
                  <a:gd name="T23" fmla="*/ 1 h 174"/>
                  <a:gd name="T24" fmla="*/ 2 w 84"/>
                  <a:gd name="T25" fmla="*/ 1 h 1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4"/>
                  <a:gd name="T40" fmla="*/ 0 h 174"/>
                  <a:gd name="T41" fmla="*/ 84 w 84"/>
                  <a:gd name="T42" fmla="*/ 174 h 1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4" h="174">
                    <a:moveTo>
                      <a:pt x="84" y="132"/>
                    </a:moveTo>
                    <a:lnTo>
                      <a:pt x="78" y="144"/>
                    </a:lnTo>
                    <a:lnTo>
                      <a:pt x="60" y="162"/>
                    </a:lnTo>
                    <a:lnTo>
                      <a:pt x="6" y="174"/>
                    </a:lnTo>
                    <a:lnTo>
                      <a:pt x="0" y="120"/>
                    </a:lnTo>
                    <a:lnTo>
                      <a:pt x="6" y="72"/>
                    </a:lnTo>
                    <a:lnTo>
                      <a:pt x="18" y="54"/>
                    </a:lnTo>
                    <a:lnTo>
                      <a:pt x="18" y="6"/>
                    </a:lnTo>
                    <a:lnTo>
                      <a:pt x="30" y="0"/>
                    </a:lnTo>
                    <a:lnTo>
                      <a:pt x="66" y="114"/>
                    </a:lnTo>
                    <a:lnTo>
                      <a:pt x="78" y="132"/>
                    </a:lnTo>
                    <a:lnTo>
                      <a:pt x="84" y="132"/>
                    </a:lnTo>
                    <a:lnTo>
                      <a:pt x="84" y="13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832" name="Freeform 207"/>
              <p:cNvSpPr>
                <a:spLocks noChangeAspect="1"/>
              </p:cNvSpPr>
              <p:nvPr/>
            </p:nvSpPr>
            <p:spPr bwMode="auto">
              <a:xfrm>
                <a:off x="5122" y="1338"/>
                <a:ext cx="50" cy="106"/>
              </a:xfrm>
              <a:custGeom>
                <a:avLst/>
                <a:gdLst>
                  <a:gd name="T0" fmla="*/ 2 w 66"/>
                  <a:gd name="T1" fmla="*/ 1 h 156"/>
                  <a:gd name="T2" fmla="*/ 2 w 66"/>
                  <a:gd name="T3" fmla="*/ 1 h 156"/>
                  <a:gd name="T4" fmla="*/ 2 w 66"/>
                  <a:gd name="T5" fmla="*/ 1 h 156"/>
                  <a:gd name="T6" fmla="*/ 2 w 66"/>
                  <a:gd name="T7" fmla="*/ 1 h 156"/>
                  <a:gd name="T8" fmla="*/ 2 w 66"/>
                  <a:gd name="T9" fmla="*/ 1 h 156"/>
                  <a:gd name="T10" fmla="*/ 2 w 66"/>
                  <a:gd name="T11" fmla="*/ 1 h 156"/>
                  <a:gd name="T12" fmla="*/ 2 w 66"/>
                  <a:gd name="T13" fmla="*/ 1 h 156"/>
                  <a:gd name="T14" fmla="*/ 2 w 66"/>
                  <a:gd name="T15" fmla="*/ 1 h 156"/>
                  <a:gd name="T16" fmla="*/ 0 w 66"/>
                  <a:gd name="T17" fmla="*/ 1 h 156"/>
                  <a:gd name="T18" fmla="*/ 2 w 66"/>
                  <a:gd name="T19" fmla="*/ 1 h 156"/>
                  <a:gd name="T20" fmla="*/ 2 w 66"/>
                  <a:gd name="T21" fmla="*/ 1 h 156"/>
                  <a:gd name="T22" fmla="*/ 2 w 66"/>
                  <a:gd name="T23" fmla="*/ 1 h 156"/>
                  <a:gd name="T24" fmla="*/ 0 w 66"/>
                  <a:gd name="T25" fmla="*/ 1 h 156"/>
                  <a:gd name="T26" fmla="*/ 2 w 66"/>
                  <a:gd name="T27" fmla="*/ 0 h 156"/>
                  <a:gd name="T28" fmla="*/ 2 w 66"/>
                  <a:gd name="T29" fmla="*/ 1 h 1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6"/>
                  <a:gd name="T46" fmla="*/ 0 h 156"/>
                  <a:gd name="T47" fmla="*/ 66 w 66"/>
                  <a:gd name="T48" fmla="*/ 156 h 1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6" h="156">
                    <a:moveTo>
                      <a:pt x="60" y="24"/>
                    </a:moveTo>
                    <a:lnTo>
                      <a:pt x="48" y="48"/>
                    </a:lnTo>
                    <a:lnTo>
                      <a:pt x="66" y="54"/>
                    </a:lnTo>
                    <a:lnTo>
                      <a:pt x="66" y="102"/>
                    </a:lnTo>
                    <a:lnTo>
                      <a:pt x="42" y="156"/>
                    </a:lnTo>
                    <a:lnTo>
                      <a:pt x="36" y="156"/>
                    </a:lnTo>
                    <a:lnTo>
                      <a:pt x="42" y="144"/>
                    </a:lnTo>
                    <a:lnTo>
                      <a:pt x="6" y="132"/>
                    </a:lnTo>
                    <a:lnTo>
                      <a:pt x="0" y="114"/>
                    </a:lnTo>
                    <a:lnTo>
                      <a:pt x="6" y="108"/>
                    </a:lnTo>
                    <a:lnTo>
                      <a:pt x="30" y="78"/>
                    </a:lnTo>
                    <a:lnTo>
                      <a:pt x="6" y="54"/>
                    </a:lnTo>
                    <a:lnTo>
                      <a:pt x="0" y="30"/>
                    </a:lnTo>
                    <a:lnTo>
                      <a:pt x="18" y="0"/>
                    </a:lnTo>
                    <a:lnTo>
                      <a:pt x="60" y="24"/>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833" name="Freeform 208"/>
              <p:cNvSpPr>
                <a:spLocks noChangeAspect="1"/>
              </p:cNvSpPr>
              <p:nvPr/>
            </p:nvSpPr>
            <p:spPr bwMode="auto">
              <a:xfrm>
                <a:off x="5122" y="1338"/>
                <a:ext cx="50" cy="106"/>
              </a:xfrm>
              <a:custGeom>
                <a:avLst/>
                <a:gdLst>
                  <a:gd name="T0" fmla="*/ 2 w 66"/>
                  <a:gd name="T1" fmla="*/ 1 h 156"/>
                  <a:gd name="T2" fmla="*/ 2 w 66"/>
                  <a:gd name="T3" fmla="*/ 1 h 156"/>
                  <a:gd name="T4" fmla="*/ 2 w 66"/>
                  <a:gd name="T5" fmla="*/ 1 h 156"/>
                  <a:gd name="T6" fmla="*/ 2 w 66"/>
                  <a:gd name="T7" fmla="*/ 1 h 156"/>
                  <a:gd name="T8" fmla="*/ 2 w 66"/>
                  <a:gd name="T9" fmla="*/ 1 h 156"/>
                  <a:gd name="T10" fmla="*/ 2 w 66"/>
                  <a:gd name="T11" fmla="*/ 1 h 156"/>
                  <a:gd name="T12" fmla="*/ 2 w 66"/>
                  <a:gd name="T13" fmla="*/ 1 h 156"/>
                  <a:gd name="T14" fmla="*/ 2 w 66"/>
                  <a:gd name="T15" fmla="*/ 1 h 156"/>
                  <a:gd name="T16" fmla="*/ 2 w 66"/>
                  <a:gd name="T17" fmla="*/ 1 h 156"/>
                  <a:gd name="T18" fmla="*/ 2 w 66"/>
                  <a:gd name="T19" fmla="*/ 1 h 156"/>
                  <a:gd name="T20" fmla="*/ 0 w 66"/>
                  <a:gd name="T21" fmla="*/ 1 h 156"/>
                  <a:gd name="T22" fmla="*/ 2 w 66"/>
                  <a:gd name="T23" fmla="*/ 1 h 156"/>
                  <a:gd name="T24" fmla="*/ 2 w 66"/>
                  <a:gd name="T25" fmla="*/ 1 h 156"/>
                  <a:gd name="T26" fmla="*/ 2 w 66"/>
                  <a:gd name="T27" fmla="*/ 1 h 156"/>
                  <a:gd name="T28" fmla="*/ 0 w 66"/>
                  <a:gd name="T29" fmla="*/ 1 h 156"/>
                  <a:gd name="T30" fmla="*/ 2 w 66"/>
                  <a:gd name="T31" fmla="*/ 0 h 156"/>
                  <a:gd name="T32" fmla="*/ 2 w 66"/>
                  <a:gd name="T33" fmla="*/ 1 h 156"/>
                  <a:gd name="T34" fmla="*/ 2 w 66"/>
                  <a:gd name="T35" fmla="*/ 1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156"/>
                  <a:gd name="T56" fmla="*/ 66 w 66"/>
                  <a:gd name="T57" fmla="*/ 156 h 1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156">
                    <a:moveTo>
                      <a:pt x="60" y="24"/>
                    </a:moveTo>
                    <a:lnTo>
                      <a:pt x="48" y="48"/>
                    </a:lnTo>
                    <a:lnTo>
                      <a:pt x="66" y="54"/>
                    </a:lnTo>
                    <a:lnTo>
                      <a:pt x="66" y="96"/>
                    </a:lnTo>
                    <a:lnTo>
                      <a:pt x="66" y="78"/>
                    </a:lnTo>
                    <a:lnTo>
                      <a:pt x="66" y="102"/>
                    </a:lnTo>
                    <a:lnTo>
                      <a:pt x="42" y="156"/>
                    </a:lnTo>
                    <a:lnTo>
                      <a:pt x="36" y="156"/>
                    </a:lnTo>
                    <a:lnTo>
                      <a:pt x="42" y="144"/>
                    </a:lnTo>
                    <a:lnTo>
                      <a:pt x="6" y="132"/>
                    </a:lnTo>
                    <a:lnTo>
                      <a:pt x="0" y="114"/>
                    </a:lnTo>
                    <a:lnTo>
                      <a:pt x="6" y="108"/>
                    </a:lnTo>
                    <a:lnTo>
                      <a:pt x="30" y="78"/>
                    </a:lnTo>
                    <a:lnTo>
                      <a:pt x="6" y="54"/>
                    </a:lnTo>
                    <a:lnTo>
                      <a:pt x="0" y="30"/>
                    </a:lnTo>
                    <a:lnTo>
                      <a:pt x="18" y="0"/>
                    </a:lnTo>
                    <a:lnTo>
                      <a:pt x="60" y="24"/>
                    </a:lnTo>
                    <a:lnTo>
                      <a:pt x="60" y="3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834" name="Freeform 209"/>
              <p:cNvSpPr>
                <a:spLocks noChangeAspect="1"/>
              </p:cNvSpPr>
              <p:nvPr/>
            </p:nvSpPr>
            <p:spPr bwMode="auto">
              <a:xfrm>
                <a:off x="3818" y="1575"/>
                <a:ext cx="274" cy="248"/>
              </a:xfrm>
              <a:custGeom>
                <a:avLst/>
                <a:gdLst>
                  <a:gd name="T0" fmla="*/ 8 w 360"/>
                  <a:gd name="T1" fmla="*/ 1 h 366"/>
                  <a:gd name="T2" fmla="*/ 7 w 360"/>
                  <a:gd name="T3" fmla="*/ 1 h 366"/>
                  <a:gd name="T4" fmla="*/ 3 w 360"/>
                  <a:gd name="T5" fmla="*/ 1 h 366"/>
                  <a:gd name="T6" fmla="*/ 3 w 360"/>
                  <a:gd name="T7" fmla="*/ 1 h 366"/>
                  <a:gd name="T8" fmla="*/ 2 w 360"/>
                  <a:gd name="T9" fmla="*/ 1 h 366"/>
                  <a:gd name="T10" fmla="*/ 2 w 360"/>
                  <a:gd name="T11" fmla="*/ 1 h 366"/>
                  <a:gd name="T12" fmla="*/ 0 w 360"/>
                  <a:gd name="T13" fmla="*/ 1 h 366"/>
                  <a:gd name="T14" fmla="*/ 2 w 360"/>
                  <a:gd name="T15" fmla="*/ 1 h 366"/>
                  <a:gd name="T16" fmla="*/ 2 w 360"/>
                  <a:gd name="T17" fmla="*/ 0 h 366"/>
                  <a:gd name="T18" fmla="*/ 8 w 360"/>
                  <a:gd name="T19" fmla="*/ 1 h 366"/>
                  <a:gd name="T20" fmla="*/ 8 w 360"/>
                  <a:gd name="T21" fmla="*/ 1 h 3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0"/>
                  <a:gd name="T34" fmla="*/ 0 h 366"/>
                  <a:gd name="T35" fmla="*/ 360 w 360"/>
                  <a:gd name="T36" fmla="*/ 366 h 3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0" h="366">
                    <a:moveTo>
                      <a:pt x="354" y="66"/>
                    </a:moveTo>
                    <a:lnTo>
                      <a:pt x="330" y="354"/>
                    </a:lnTo>
                    <a:lnTo>
                      <a:pt x="138" y="336"/>
                    </a:lnTo>
                    <a:lnTo>
                      <a:pt x="144" y="348"/>
                    </a:lnTo>
                    <a:lnTo>
                      <a:pt x="54" y="336"/>
                    </a:lnTo>
                    <a:lnTo>
                      <a:pt x="48" y="366"/>
                    </a:lnTo>
                    <a:lnTo>
                      <a:pt x="0" y="360"/>
                    </a:lnTo>
                    <a:lnTo>
                      <a:pt x="12" y="288"/>
                    </a:lnTo>
                    <a:lnTo>
                      <a:pt x="54" y="0"/>
                    </a:lnTo>
                    <a:lnTo>
                      <a:pt x="360" y="30"/>
                    </a:lnTo>
                    <a:lnTo>
                      <a:pt x="354" y="66"/>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835" name="Freeform 210"/>
              <p:cNvSpPr>
                <a:spLocks noChangeAspect="1"/>
              </p:cNvSpPr>
              <p:nvPr/>
            </p:nvSpPr>
            <p:spPr bwMode="auto">
              <a:xfrm>
                <a:off x="3818" y="1575"/>
                <a:ext cx="274" cy="248"/>
              </a:xfrm>
              <a:custGeom>
                <a:avLst/>
                <a:gdLst>
                  <a:gd name="T0" fmla="*/ 8 w 360"/>
                  <a:gd name="T1" fmla="*/ 1 h 366"/>
                  <a:gd name="T2" fmla="*/ 7 w 360"/>
                  <a:gd name="T3" fmla="*/ 1 h 366"/>
                  <a:gd name="T4" fmla="*/ 3 w 360"/>
                  <a:gd name="T5" fmla="*/ 1 h 366"/>
                  <a:gd name="T6" fmla="*/ 3 w 360"/>
                  <a:gd name="T7" fmla="*/ 1 h 366"/>
                  <a:gd name="T8" fmla="*/ 2 w 360"/>
                  <a:gd name="T9" fmla="*/ 1 h 366"/>
                  <a:gd name="T10" fmla="*/ 2 w 360"/>
                  <a:gd name="T11" fmla="*/ 1 h 366"/>
                  <a:gd name="T12" fmla="*/ 0 w 360"/>
                  <a:gd name="T13" fmla="*/ 1 h 366"/>
                  <a:gd name="T14" fmla="*/ 2 w 360"/>
                  <a:gd name="T15" fmla="*/ 1 h 366"/>
                  <a:gd name="T16" fmla="*/ 2 w 360"/>
                  <a:gd name="T17" fmla="*/ 0 h 366"/>
                  <a:gd name="T18" fmla="*/ 8 w 360"/>
                  <a:gd name="T19" fmla="*/ 1 h 366"/>
                  <a:gd name="T20" fmla="*/ 8 w 360"/>
                  <a:gd name="T21" fmla="*/ 1 h 366"/>
                  <a:gd name="T22" fmla="*/ 8 w 360"/>
                  <a:gd name="T23" fmla="*/ 1 h 3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0"/>
                  <a:gd name="T37" fmla="*/ 0 h 366"/>
                  <a:gd name="T38" fmla="*/ 360 w 360"/>
                  <a:gd name="T39" fmla="*/ 366 h 3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0" h="366">
                    <a:moveTo>
                      <a:pt x="354" y="66"/>
                    </a:moveTo>
                    <a:lnTo>
                      <a:pt x="330" y="354"/>
                    </a:lnTo>
                    <a:lnTo>
                      <a:pt x="138" y="336"/>
                    </a:lnTo>
                    <a:lnTo>
                      <a:pt x="144" y="348"/>
                    </a:lnTo>
                    <a:lnTo>
                      <a:pt x="54" y="336"/>
                    </a:lnTo>
                    <a:lnTo>
                      <a:pt x="48" y="366"/>
                    </a:lnTo>
                    <a:lnTo>
                      <a:pt x="0" y="360"/>
                    </a:lnTo>
                    <a:lnTo>
                      <a:pt x="12" y="288"/>
                    </a:lnTo>
                    <a:lnTo>
                      <a:pt x="54" y="0"/>
                    </a:lnTo>
                    <a:lnTo>
                      <a:pt x="360" y="30"/>
                    </a:lnTo>
                    <a:lnTo>
                      <a:pt x="354" y="66"/>
                    </a:lnTo>
                    <a:lnTo>
                      <a:pt x="354" y="7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836" name="Freeform 211"/>
              <p:cNvSpPr>
                <a:spLocks noChangeAspect="1"/>
              </p:cNvSpPr>
              <p:nvPr/>
            </p:nvSpPr>
            <p:spPr bwMode="auto">
              <a:xfrm>
                <a:off x="4943" y="1175"/>
                <a:ext cx="234" cy="180"/>
              </a:xfrm>
              <a:custGeom>
                <a:avLst/>
                <a:gdLst>
                  <a:gd name="T0" fmla="*/ 6 w 306"/>
                  <a:gd name="T1" fmla="*/ 1 h 264"/>
                  <a:gd name="T2" fmla="*/ 6 w 306"/>
                  <a:gd name="T3" fmla="*/ 1 h 264"/>
                  <a:gd name="T4" fmla="*/ 7 w 306"/>
                  <a:gd name="T5" fmla="*/ 1 h 264"/>
                  <a:gd name="T6" fmla="*/ 7 w 306"/>
                  <a:gd name="T7" fmla="*/ 1 h 264"/>
                  <a:gd name="T8" fmla="*/ 7 w 306"/>
                  <a:gd name="T9" fmla="*/ 1 h 264"/>
                  <a:gd name="T10" fmla="*/ 6 w 306"/>
                  <a:gd name="T11" fmla="*/ 1 h 264"/>
                  <a:gd name="T12" fmla="*/ 6 w 306"/>
                  <a:gd name="T13" fmla="*/ 1 h 264"/>
                  <a:gd name="T14" fmla="*/ 5 w 306"/>
                  <a:gd name="T15" fmla="*/ 1 h 264"/>
                  <a:gd name="T16" fmla="*/ 5 w 306"/>
                  <a:gd name="T17" fmla="*/ 1 h 264"/>
                  <a:gd name="T18" fmla="*/ 2 w 306"/>
                  <a:gd name="T19" fmla="*/ 1 h 264"/>
                  <a:gd name="T20" fmla="*/ 0 w 306"/>
                  <a:gd name="T21" fmla="*/ 1 h 264"/>
                  <a:gd name="T22" fmla="*/ 2 w 306"/>
                  <a:gd name="T23" fmla="*/ 1 h 264"/>
                  <a:gd name="T24" fmla="*/ 2 w 306"/>
                  <a:gd name="T25" fmla="*/ 1 h 264"/>
                  <a:gd name="T26" fmla="*/ 2 w 306"/>
                  <a:gd name="T27" fmla="*/ 1 h 264"/>
                  <a:gd name="T28" fmla="*/ 2 w 306"/>
                  <a:gd name="T29" fmla="*/ 1 h 264"/>
                  <a:gd name="T30" fmla="*/ 3 w 306"/>
                  <a:gd name="T31" fmla="*/ 1 h 264"/>
                  <a:gd name="T32" fmla="*/ 4 w 306"/>
                  <a:gd name="T33" fmla="*/ 1 h 264"/>
                  <a:gd name="T34" fmla="*/ 3 w 306"/>
                  <a:gd name="T35" fmla="*/ 1 h 264"/>
                  <a:gd name="T36" fmla="*/ 4 w 306"/>
                  <a:gd name="T37" fmla="*/ 1 h 264"/>
                  <a:gd name="T38" fmla="*/ 3 w 306"/>
                  <a:gd name="T39" fmla="*/ 1 h 264"/>
                  <a:gd name="T40" fmla="*/ 3 w 306"/>
                  <a:gd name="T41" fmla="*/ 1 h 264"/>
                  <a:gd name="T42" fmla="*/ 4 w 306"/>
                  <a:gd name="T43" fmla="*/ 1 h 264"/>
                  <a:gd name="T44" fmla="*/ 5 w 306"/>
                  <a:gd name="T45" fmla="*/ 1 h 264"/>
                  <a:gd name="T46" fmla="*/ 6 w 306"/>
                  <a:gd name="T47" fmla="*/ 0 h 264"/>
                  <a:gd name="T48" fmla="*/ 6 w 306"/>
                  <a:gd name="T49" fmla="*/ 1 h 264"/>
                  <a:gd name="T50" fmla="*/ 6 w 306"/>
                  <a:gd name="T51" fmla="*/ 1 h 264"/>
                  <a:gd name="T52" fmla="*/ 6 w 306"/>
                  <a:gd name="T53" fmla="*/ 1 h 264"/>
                  <a:gd name="T54" fmla="*/ 6 w 306"/>
                  <a:gd name="T55" fmla="*/ 1 h 2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06"/>
                  <a:gd name="T85" fmla="*/ 0 h 264"/>
                  <a:gd name="T86" fmla="*/ 306 w 306"/>
                  <a:gd name="T87" fmla="*/ 264 h 26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06" h="264">
                    <a:moveTo>
                      <a:pt x="294" y="138"/>
                    </a:moveTo>
                    <a:lnTo>
                      <a:pt x="294" y="186"/>
                    </a:lnTo>
                    <a:lnTo>
                      <a:pt x="306" y="240"/>
                    </a:lnTo>
                    <a:lnTo>
                      <a:pt x="306" y="252"/>
                    </a:lnTo>
                    <a:lnTo>
                      <a:pt x="300" y="264"/>
                    </a:lnTo>
                    <a:lnTo>
                      <a:pt x="294" y="264"/>
                    </a:lnTo>
                    <a:lnTo>
                      <a:pt x="252" y="240"/>
                    </a:lnTo>
                    <a:lnTo>
                      <a:pt x="234" y="234"/>
                    </a:lnTo>
                    <a:lnTo>
                      <a:pt x="210" y="210"/>
                    </a:lnTo>
                    <a:lnTo>
                      <a:pt x="6" y="246"/>
                    </a:lnTo>
                    <a:lnTo>
                      <a:pt x="0" y="234"/>
                    </a:lnTo>
                    <a:lnTo>
                      <a:pt x="36" y="192"/>
                    </a:lnTo>
                    <a:lnTo>
                      <a:pt x="24" y="162"/>
                    </a:lnTo>
                    <a:lnTo>
                      <a:pt x="66" y="150"/>
                    </a:lnTo>
                    <a:lnTo>
                      <a:pt x="96" y="150"/>
                    </a:lnTo>
                    <a:lnTo>
                      <a:pt x="132" y="138"/>
                    </a:lnTo>
                    <a:lnTo>
                      <a:pt x="150" y="120"/>
                    </a:lnTo>
                    <a:lnTo>
                      <a:pt x="144" y="102"/>
                    </a:lnTo>
                    <a:lnTo>
                      <a:pt x="150" y="90"/>
                    </a:lnTo>
                    <a:lnTo>
                      <a:pt x="144" y="96"/>
                    </a:lnTo>
                    <a:lnTo>
                      <a:pt x="138" y="84"/>
                    </a:lnTo>
                    <a:lnTo>
                      <a:pt x="174" y="30"/>
                    </a:lnTo>
                    <a:lnTo>
                      <a:pt x="192" y="12"/>
                    </a:lnTo>
                    <a:lnTo>
                      <a:pt x="258" y="0"/>
                    </a:lnTo>
                    <a:lnTo>
                      <a:pt x="270" y="60"/>
                    </a:lnTo>
                    <a:lnTo>
                      <a:pt x="276" y="90"/>
                    </a:lnTo>
                    <a:lnTo>
                      <a:pt x="282" y="90"/>
                    </a:lnTo>
                    <a:lnTo>
                      <a:pt x="294" y="138"/>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837" name="Freeform 212"/>
              <p:cNvSpPr>
                <a:spLocks noChangeAspect="1"/>
              </p:cNvSpPr>
              <p:nvPr/>
            </p:nvSpPr>
            <p:spPr bwMode="auto">
              <a:xfrm>
                <a:off x="4943" y="1175"/>
                <a:ext cx="234" cy="180"/>
              </a:xfrm>
              <a:custGeom>
                <a:avLst/>
                <a:gdLst>
                  <a:gd name="T0" fmla="*/ 6 w 306"/>
                  <a:gd name="T1" fmla="*/ 1 h 264"/>
                  <a:gd name="T2" fmla="*/ 6 w 306"/>
                  <a:gd name="T3" fmla="*/ 1 h 264"/>
                  <a:gd name="T4" fmla="*/ 7 w 306"/>
                  <a:gd name="T5" fmla="*/ 1 h 264"/>
                  <a:gd name="T6" fmla="*/ 7 w 306"/>
                  <a:gd name="T7" fmla="*/ 1 h 264"/>
                  <a:gd name="T8" fmla="*/ 7 w 306"/>
                  <a:gd name="T9" fmla="*/ 1 h 264"/>
                  <a:gd name="T10" fmla="*/ 6 w 306"/>
                  <a:gd name="T11" fmla="*/ 1 h 264"/>
                  <a:gd name="T12" fmla="*/ 6 w 306"/>
                  <a:gd name="T13" fmla="*/ 1 h 264"/>
                  <a:gd name="T14" fmla="*/ 5 w 306"/>
                  <a:gd name="T15" fmla="*/ 1 h 264"/>
                  <a:gd name="T16" fmla="*/ 5 w 306"/>
                  <a:gd name="T17" fmla="*/ 1 h 264"/>
                  <a:gd name="T18" fmla="*/ 2 w 306"/>
                  <a:gd name="T19" fmla="*/ 1 h 264"/>
                  <a:gd name="T20" fmla="*/ 0 w 306"/>
                  <a:gd name="T21" fmla="*/ 1 h 264"/>
                  <a:gd name="T22" fmla="*/ 2 w 306"/>
                  <a:gd name="T23" fmla="*/ 1 h 264"/>
                  <a:gd name="T24" fmla="*/ 2 w 306"/>
                  <a:gd name="T25" fmla="*/ 1 h 264"/>
                  <a:gd name="T26" fmla="*/ 2 w 306"/>
                  <a:gd name="T27" fmla="*/ 1 h 264"/>
                  <a:gd name="T28" fmla="*/ 2 w 306"/>
                  <a:gd name="T29" fmla="*/ 1 h 264"/>
                  <a:gd name="T30" fmla="*/ 3 w 306"/>
                  <a:gd name="T31" fmla="*/ 1 h 264"/>
                  <a:gd name="T32" fmla="*/ 4 w 306"/>
                  <a:gd name="T33" fmla="*/ 1 h 264"/>
                  <a:gd name="T34" fmla="*/ 3 w 306"/>
                  <a:gd name="T35" fmla="*/ 1 h 264"/>
                  <a:gd name="T36" fmla="*/ 4 w 306"/>
                  <a:gd name="T37" fmla="*/ 1 h 264"/>
                  <a:gd name="T38" fmla="*/ 3 w 306"/>
                  <a:gd name="T39" fmla="*/ 1 h 264"/>
                  <a:gd name="T40" fmla="*/ 3 w 306"/>
                  <a:gd name="T41" fmla="*/ 1 h 264"/>
                  <a:gd name="T42" fmla="*/ 4 w 306"/>
                  <a:gd name="T43" fmla="*/ 1 h 264"/>
                  <a:gd name="T44" fmla="*/ 5 w 306"/>
                  <a:gd name="T45" fmla="*/ 1 h 264"/>
                  <a:gd name="T46" fmla="*/ 6 w 306"/>
                  <a:gd name="T47" fmla="*/ 0 h 264"/>
                  <a:gd name="T48" fmla="*/ 6 w 306"/>
                  <a:gd name="T49" fmla="*/ 1 h 264"/>
                  <a:gd name="T50" fmla="*/ 6 w 306"/>
                  <a:gd name="T51" fmla="*/ 1 h 264"/>
                  <a:gd name="T52" fmla="*/ 6 w 306"/>
                  <a:gd name="T53" fmla="*/ 1 h 264"/>
                  <a:gd name="T54" fmla="*/ 6 w 306"/>
                  <a:gd name="T55" fmla="*/ 1 h 264"/>
                  <a:gd name="T56" fmla="*/ 6 w 306"/>
                  <a:gd name="T57" fmla="*/ 1 h 2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6"/>
                  <a:gd name="T88" fmla="*/ 0 h 264"/>
                  <a:gd name="T89" fmla="*/ 306 w 306"/>
                  <a:gd name="T90" fmla="*/ 264 h 2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6" h="264">
                    <a:moveTo>
                      <a:pt x="294" y="138"/>
                    </a:moveTo>
                    <a:lnTo>
                      <a:pt x="294" y="186"/>
                    </a:lnTo>
                    <a:lnTo>
                      <a:pt x="306" y="240"/>
                    </a:lnTo>
                    <a:lnTo>
                      <a:pt x="306" y="252"/>
                    </a:lnTo>
                    <a:lnTo>
                      <a:pt x="300" y="264"/>
                    </a:lnTo>
                    <a:lnTo>
                      <a:pt x="294" y="264"/>
                    </a:lnTo>
                    <a:lnTo>
                      <a:pt x="252" y="240"/>
                    </a:lnTo>
                    <a:lnTo>
                      <a:pt x="234" y="234"/>
                    </a:lnTo>
                    <a:lnTo>
                      <a:pt x="210" y="210"/>
                    </a:lnTo>
                    <a:lnTo>
                      <a:pt x="6" y="246"/>
                    </a:lnTo>
                    <a:lnTo>
                      <a:pt x="0" y="234"/>
                    </a:lnTo>
                    <a:lnTo>
                      <a:pt x="36" y="192"/>
                    </a:lnTo>
                    <a:lnTo>
                      <a:pt x="24" y="162"/>
                    </a:lnTo>
                    <a:lnTo>
                      <a:pt x="66" y="150"/>
                    </a:lnTo>
                    <a:lnTo>
                      <a:pt x="96" y="150"/>
                    </a:lnTo>
                    <a:lnTo>
                      <a:pt x="132" y="138"/>
                    </a:lnTo>
                    <a:lnTo>
                      <a:pt x="150" y="120"/>
                    </a:lnTo>
                    <a:lnTo>
                      <a:pt x="144" y="102"/>
                    </a:lnTo>
                    <a:lnTo>
                      <a:pt x="150" y="90"/>
                    </a:lnTo>
                    <a:lnTo>
                      <a:pt x="144" y="96"/>
                    </a:lnTo>
                    <a:lnTo>
                      <a:pt x="138" y="84"/>
                    </a:lnTo>
                    <a:lnTo>
                      <a:pt x="174" y="30"/>
                    </a:lnTo>
                    <a:lnTo>
                      <a:pt x="192" y="12"/>
                    </a:lnTo>
                    <a:lnTo>
                      <a:pt x="258" y="0"/>
                    </a:lnTo>
                    <a:lnTo>
                      <a:pt x="270" y="60"/>
                    </a:lnTo>
                    <a:lnTo>
                      <a:pt x="276" y="90"/>
                    </a:lnTo>
                    <a:lnTo>
                      <a:pt x="282" y="90"/>
                    </a:lnTo>
                    <a:lnTo>
                      <a:pt x="294" y="138"/>
                    </a:lnTo>
                    <a:lnTo>
                      <a:pt x="294" y="14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838" name="Freeform 213"/>
              <p:cNvSpPr>
                <a:spLocks noChangeAspect="1"/>
              </p:cNvSpPr>
              <p:nvPr/>
            </p:nvSpPr>
            <p:spPr bwMode="auto">
              <a:xfrm>
                <a:off x="5140" y="1554"/>
                <a:ext cx="23" cy="29"/>
              </a:xfrm>
              <a:custGeom>
                <a:avLst/>
                <a:gdLst>
                  <a:gd name="T0" fmla="*/ 0 w 30"/>
                  <a:gd name="T1" fmla="*/ 0 h 42"/>
                  <a:gd name="T2" fmla="*/ 2 w 30"/>
                  <a:gd name="T3" fmla="*/ 1 h 42"/>
                  <a:gd name="T4" fmla="*/ 0 w 30"/>
                  <a:gd name="T5" fmla="*/ 0 h 42"/>
                  <a:gd name="T6" fmla="*/ 0 w 30"/>
                  <a:gd name="T7" fmla="*/ 1 h 42"/>
                  <a:gd name="T8" fmla="*/ 0 60000 65536"/>
                  <a:gd name="T9" fmla="*/ 0 60000 65536"/>
                  <a:gd name="T10" fmla="*/ 0 60000 65536"/>
                  <a:gd name="T11" fmla="*/ 0 60000 65536"/>
                  <a:gd name="T12" fmla="*/ 0 w 30"/>
                  <a:gd name="T13" fmla="*/ 0 h 42"/>
                  <a:gd name="T14" fmla="*/ 30 w 30"/>
                  <a:gd name="T15" fmla="*/ 42 h 42"/>
                </a:gdLst>
                <a:ahLst/>
                <a:cxnLst>
                  <a:cxn ang="T8">
                    <a:pos x="T0" y="T1"/>
                  </a:cxn>
                  <a:cxn ang="T9">
                    <a:pos x="T2" y="T3"/>
                  </a:cxn>
                  <a:cxn ang="T10">
                    <a:pos x="T4" y="T5"/>
                  </a:cxn>
                  <a:cxn ang="T11">
                    <a:pos x="T6" y="T7"/>
                  </a:cxn>
                </a:cxnLst>
                <a:rect l="T12" t="T13" r="T14" b="T15"/>
                <a:pathLst>
                  <a:path w="30" h="42">
                    <a:moveTo>
                      <a:pt x="0" y="0"/>
                    </a:moveTo>
                    <a:lnTo>
                      <a:pt x="30" y="42"/>
                    </a:lnTo>
                    <a:lnTo>
                      <a:pt x="0" y="0"/>
                    </a:lnTo>
                    <a:lnTo>
                      <a:pt x="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839" name="Freeform 214"/>
              <p:cNvSpPr>
                <a:spLocks noChangeAspect="1"/>
              </p:cNvSpPr>
              <p:nvPr/>
            </p:nvSpPr>
            <p:spPr bwMode="auto">
              <a:xfrm>
                <a:off x="4825" y="1554"/>
                <a:ext cx="334" cy="131"/>
              </a:xfrm>
              <a:custGeom>
                <a:avLst/>
                <a:gdLst>
                  <a:gd name="T0" fmla="*/ 10 w 438"/>
                  <a:gd name="T1" fmla="*/ 1 h 192"/>
                  <a:gd name="T2" fmla="*/ 9 w 438"/>
                  <a:gd name="T3" fmla="*/ 1 h 192"/>
                  <a:gd name="T4" fmla="*/ 9 w 438"/>
                  <a:gd name="T5" fmla="*/ 1 h 192"/>
                  <a:gd name="T6" fmla="*/ 8 w 438"/>
                  <a:gd name="T7" fmla="*/ 1 h 192"/>
                  <a:gd name="T8" fmla="*/ 8 w 438"/>
                  <a:gd name="T9" fmla="*/ 1 h 192"/>
                  <a:gd name="T10" fmla="*/ 8 w 438"/>
                  <a:gd name="T11" fmla="*/ 1 h 192"/>
                  <a:gd name="T12" fmla="*/ 8 w 438"/>
                  <a:gd name="T13" fmla="*/ 1 h 192"/>
                  <a:gd name="T14" fmla="*/ 9 w 438"/>
                  <a:gd name="T15" fmla="*/ 1 h 192"/>
                  <a:gd name="T16" fmla="*/ 8 w 438"/>
                  <a:gd name="T17" fmla="*/ 1 h 192"/>
                  <a:gd name="T18" fmla="*/ 8 w 438"/>
                  <a:gd name="T19" fmla="*/ 1 h 192"/>
                  <a:gd name="T20" fmla="*/ 8 w 438"/>
                  <a:gd name="T21" fmla="*/ 1 h 192"/>
                  <a:gd name="T22" fmla="*/ 9 w 438"/>
                  <a:gd name="T23" fmla="*/ 1 h 192"/>
                  <a:gd name="T24" fmla="*/ 9 w 438"/>
                  <a:gd name="T25" fmla="*/ 1 h 192"/>
                  <a:gd name="T26" fmla="*/ 9 w 438"/>
                  <a:gd name="T27" fmla="*/ 1 h 192"/>
                  <a:gd name="T28" fmla="*/ 8 w 438"/>
                  <a:gd name="T29" fmla="*/ 1 h 192"/>
                  <a:gd name="T30" fmla="*/ 8 w 438"/>
                  <a:gd name="T31" fmla="*/ 1 h 192"/>
                  <a:gd name="T32" fmla="*/ 8 w 438"/>
                  <a:gd name="T33" fmla="*/ 1 h 192"/>
                  <a:gd name="T34" fmla="*/ 8 w 438"/>
                  <a:gd name="T35" fmla="*/ 1 h 192"/>
                  <a:gd name="T36" fmla="*/ 8 w 438"/>
                  <a:gd name="T37" fmla="*/ 1 h 192"/>
                  <a:gd name="T38" fmla="*/ 8 w 438"/>
                  <a:gd name="T39" fmla="*/ 1 h 192"/>
                  <a:gd name="T40" fmla="*/ 8 w 438"/>
                  <a:gd name="T41" fmla="*/ 1 h 192"/>
                  <a:gd name="T42" fmla="*/ 8 w 438"/>
                  <a:gd name="T43" fmla="*/ 1 h 192"/>
                  <a:gd name="T44" fmla="*/ 8 w 438"/>
                  <a:gd name="T45" fmla="*/ 1 h 192"/>
                  <a:gd name="T46" fmla="*/ 8 w 438"/>
                  <a:gd name="T47" fmla="*/ 1 h 192"/>
                  <a:gd name="T48" fmla="*/ 7 w 438"/>
                  <a:gd name="T49" fmla="*/ 1 h 192"/>
                  <a:gd name="T50" fmla="*/ 7 w 438"/>
                  <a:gd name="T51" fmla="*/ 1 h 192"/>
                  <a:gd name="T52" fmla="*/ 5 w 438"/>
                  <a:gd name="T53" fmla="*/ 1 h 192"/>
                  <a:gd name="T54" fmla="*/ 4 w 438"/>
                  <a:gd name="T55" fmla="*/ 1 h 192"/>
                  <a:gd name="T56" fmla="*/ 4 w 438"/>
                  <a:gd name="T57" fmla="*/ 1 h 192"/>
                  <a:gd name="T58" fmla="*/ 2 w 438"/>
                  <a:gd name="T59" fmla="*/ 1 h 192"/>
                  <a:gd name="T60" fmla="*/ 2 w 438"/>
                  <a:gd name="T61" fmla="*/ 1 h 192"/>
                  <a:gd name="T62" fmla="*/ 0 w 438"/>
                  <a:gd name="T63" fmla="*/ 1 h 192"/>
                  <a:gd name="T64" fmla="*/ 0 w 438"/>
                  <a:gd name="T65" fmla="*/ 1 h 192"/>
                  <a:gd name="T66" fmla="*/ 2 w 438"/>
                  <a:gd name="T67" fmla="*/ 1 h 192"/>
                  <a:gd name="T68" fmla="*/ 2 w 438"/>
                  <a:gd name="T69" fmla="*/ 1 h 192"/>
                  <a:gd name="T70" fmla="*/ 2 w 438"/>
                  <a:gd name="T71" fmla="*/ 1 h 192"/>
                  <a:gd name="T72" fmla="*/ 2 w 438"/>
                  <a:gd name="T73" fmla="*/ 1 h 192"/>
                  <a:gd name="T74" fmla="*/ 2 w 438"/>
                  <a:gd name="T75" fmla="*/ 1 h 192"/>
                  <a:gd name="T76" fmla="*/ 3 w 438"/>
                  <a:gd name="T77" fmla="*/ 1 h 192"/>
                  <a:gd name="T78" fmla="*/ 3 w 438"/>
                  <a:gd name="T79" fmla="*/ 1 h 192"/>
                  <a:gd name="T80" fmla="*/ 3 w 438"/>
                  <a:gd name="T81" fmla="*/ 1 h 192"/>
                  <a:gd name="T82" fmla="*/ 9 w 438"/>
                  <a:gd name="T83" fmla="*/ 0 h 192"/>
                  <a:gd name="T84" fmla="*/ 9 w 438"/>
                  <a:gd name="T85" fmla="*/ 1 h 192"/>
                  <a:gd name="T86" fmla="*/ 9 w 438"/>
                  <a:gd name="T87" fmla="*/ 1 h 192"/>
                  <a:gd name="T88" fmla="*/ 9 w 438"/>
                  <a:gd name="T89" fmla="*/ 1 h 192"/>
                  <a:gd name="T90" fmla="*/ 9 w 438"/>
                  <a:gd name="T91" fmla="*/ 1 h 192"/>
                  <a:gd name="T92" fmla="*/ 9 w 438"/>
                  <a:gd name="T93" fmla="*/ 1 h 192"/>
                  <a:gd name="T94" fmla="*/ 9 w 438"/>
                  <a:gd name="T95" fmla="*/ 1 h 192"/>
                  <a:gd name="T96" fmla="*/ 9 w 438"/>
                  <a:gd name="T97" fmla="*/ 1 h 192"/>
                  <a:gd name="T98" fmla="*/ 8 w 438"/>
                  <a:gd name="T99" fmla="*/ 1 h 192"/>
                  <a:gd name="T100" fmla="*/ 8 w 438"/>
                  <a:gd name="T101" fmla="*/ 1 h 192"/>
                  <a:gd name="T102" fmla="*/ 8 w 438"/>
                  <a:gd name="T103" fmla="*/ 1 h 192"/>
                  <a:gd name="T104" fmla="*/ 8 w 438"/>
                  <a:gd name="T105" fmla="*/ 1 h 192"/>
                  <a:gd name="T106" fmla="*/ 8 w 438"/>
                  <a:gd name="T107" fmla="*/ 1 h 192"/>
                  <a:gd name="T108" fmla="*/ 9 w 438"/>
                  <a:gd name="T109" fmla="*/ 1 h 192"/>
                  <a:gd name="T110" fmla="*/ 9 w 438"/>
                  <a:gd name="T111" fmla="*/ 1 h 192"/>
                  <a:gd name="T112" fmla="*/ 9 w 438"/>
                  <a:gd name="T113" fmla="*/ 1 h 192"/>
                  <a:gd name="T114" fmla="*/ 9 w 438"/>
                  <a:gd name="T115" fmla="*/ 1 h 192"/>
                  <a:gd name="T116" fmla="*/ 10 w 438"/>
                  <a:gd name="T117" fmla="*/ 1 h 19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38"/>
                  <a:gd name="T178" fmla="*/ 0 h 192"/>
                  <a:gd name="T179" fmla="*/ 438 w 438"/>
                  <a:gd name="T180" fmla="*/ 192 h 19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38" h="192">
                    <a:moveTo>
                      <a:pt x="438" y="54"/>
                    </a:moveTo>
                    <a:lnTo>
                      <a:pt x="420" y="78"/>
                    </a:lnTo>
                    <a:lnTo>
                      <a:pt x="402" y="78"/>
                    </a:lnTo>
                    <a:lnTo>
                      <a:pt x="396" y="66"/>
                    </a:lnTo>
                    <a:lnTo>
                      <a:pt x="390" y="72"/>
                    </a:lnTo>
                    <a:lnTo>
                      <a:pt x="396" y="78"/>
                    </a:lnTo>
                    <a:lnTo>
                      <a:pt x="372" y="78"/>
                    </a:lnTo>
                    <a:lnTo>
                      <a:pt x="402" y="84"/>
                    </a:lnTo>
                    <a:lnTo>
                      <a:pt x="390" y="108"/>
                    </a:lnTo>
                    <a:lnTo>
                      <a:pt x="372" y="102"/>
                    </a:lnTo>
                    <a:lnTo>
                      <a:pt x="390" y="108"/>
                    </a:lnTo>
                    <a:lnTo>
                      <a:pt x="408" y="96"/>
                    </a:lnTo>
                    <a:lnTo>
                      <a:pt x="414" y="108"/>
                    </a:lnTo>
                    <a:lnTo>
                      <a:pt x="408" y="120"/>
                    </a:lnTo>
                    <a:lnTo>
                      <a:pt x="396" y="114"/>
                    </a:lnTo>
                    <a:lnTo>
                      <a:pt x="378" y="126"/>
                    </a:lnTo>
                    <a:lnTo>
                      <a:pt x="372" y="126"/>
                    </a:lnTo>
                    <a:lnTo>
                      <a:pt x="372" y="138"/>
                    </a:lnTo>
                    <a:lnTo>
                      <a:pt x="360" y="126"/>
                    </a:lnTo>
                    <a:lnTo>
                      <a:pt x="366" y="144"/>
                    </a:lnTo>
                    <a:lnTo>
                      <a:pt x="348" y="162"/>
                    </a:lnTo>
                    <a:lnTo>
                      <a:pt x="348" y="180"/>
                    </a:lnTo>
                    <a:lnTo>
                      <a:pt x="342" y="174"/>
                    </a:lnTo>
                    <a:lnTo>
                      <a:pt x="336" y="186"/>
                    </a:lnTo>
                    <a:lnTo>
                      <a:pt x="312" y="192"/>
                    </a:lnTo>
                    <a:lnTo>
                      <a:pt x="306" y="192"/>
                    </a:lnTo>
                    <a:lnTo>
                      <a:pt x="246" y="144"/>
                    </a:lnTo>
                    <a:lnTo>
                      <a:pt x="186" y="156"/>
                    </a:lnTo>
                    <a:lnTo>
                      <a:pt x="168" y="132"/>
                    </a:lnTo>
                    <a:lnTo>
                      <a:pt x="102" y="144"/>
                    </a:lnTo>
                    <a:lnTo>
                      <a:pt x="66" y="162"/>
                    </a:lnTo>
                    <a:lnTo>
                      <a:pt x="0" y="168"/>
                    </a:lnTo>
                    <a:lnTo>
                      <a:pt x="0" y="150"/>
                    </a:lnTo>
                    <a:lnTo>
                      <a:pt x="18" y="150"/>
                    </a:lnTo>
                    <a:lnTo>
                      <a:pt x="24" y="132"/>
                    </a:lnTo>
                    <a:lnTo>
                      <a:pt x="66" y="108"/>
                    </a:lnTo>
                    <a:lnTo>
                      <a:pt x="78" y="90"/>
                    </a:lnTo>
                    <a:lnTo>
                      <a:pt x="84" y="96"/>
                    </a:lnTo>
                    <a:lnTo>
                      <a:pt x="114" y="78"/>
                    </a:lnTo>
                    <a:lnTo>
                      <a:pt x="126" y="66"/>
                    </a:lnTo>
                    <a:lnTo>
                      <a:pt x="126" y="48"/>
                    </a:lnTo>
                    <a:lnTo>
                      <a:pt x="408" y="0"/>
                    </a:lnTo>
                    <a:lnTo>
                      <a:pt x="426" y="24"/>
                    </a:lnTo>
                    <a:lnTo>
                      <a:pt x="414" y="12"/>
                    </a:lnTo>
                    <a:lnTo>
                      <a:pt x="420" y="24"/>
                    </a:lnTo>
                    <a:lnTo>
                      <a:pt x="408" y="18"/>
                    </a:lnTo>
                    <a:lnTo>
                      <a:pt x="414" y="24"/>
                    </a:lnTo>
                    <a:lnTo>
                      <a:pt x="402" y="24"/>
                    </a:lnTo>
                    <a:lnTo>
                      <a:pt x="402" y="30"/>
                    </a:lnTo>
                    <a:lnTo>
                      <a:pt x="396" y="30"/>
                    </a:lnTo>
                    <a:lnTo>
                      <a:pt x="396" y="36"/>
                    </a:lnTo>
                    <a:lnTo>
                      <a:pt x="384" y="36"/>
                    </a:lnTo>
                    <a:lnTo>
                      <a:pt x="372" y="18"/>
                    </a:lnTo>
                    <a:lnTo>
                      <a:pt x="384" y="48"/>
                    </a:lnTo>
                    <a:lnTo>
                      <a:pt x="414" y="36"/>
                    </a:lnTo>
                    <a:lnTo>
                      <a:pt x="414" y="54"/>
                    </a:lnTo>
                    <a:lnTo>
                      <a:pt x="420" y="54"/>
                    </a:lnTo>
                    <a:lnTo>
                      <a:pt x="426" y="36"/>
                    </a:lnTo>
                    <a:lnTo>
                      <a:pt x="438" y="54"/>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840" name="Freeform 215"/>
              <p:cNvSpPr>
                <a:spLocks noChangeAspect="1"/>
              </p:cNvSpPr>
              <p:nvPr/>
            </p:nvSpPr>
            <p:spPr bwMode="auto">
              <a:xfrm>
                <a:off x="4825" y="1554"/>
                <a:ext cx="334" cy="131"/>
              </a:xfrm>
              <a:custGeom>
                <a:avLst/>
                <a:gdLst>
                  <a:gd name="T0" fmla="*/ 10 w 438"/>
                  <a:gd name="T1" fmla="*/ 1 h 192"/>
                  <a:gd name="T2" fmla="*/ 9 w 438"/>
                  <a:gd name="T3" fmla="*/ 1 h 192"/>
                  <a:gd name="T4" fmla="*/ 9 w 438"/>
                  <a:gd name="T5" fmla="*/ 1 h 192"/>
                  <a:gd name="T6" fmla="*/ 8 w 438"/>
                  <a:gd name="T7" fmla="*/ 1 h 192"/>
                  <a:gd name="T8" fmla="*/ 8 w 438"/>
                  <a:gd name="T9" fmla="*/ 1 h 192"/>
                  <a:gd name="T10" fmla="*/ 8 w 438"/>
                  <a:gd name="T11" fmla="*/ 1 h 192"/>
                  <a:gd name="T12" fmla="*/ 8 w 438"/>
                  <a:gd name="T13" fmla="*/ 1 h 192"/>
                  <a:gd name="T14" fmla="*/ 9 w 438"/>
                  <a:gd name="T15" fmla="*/ 1 h 192"/>
                  <a:gd name="T16" fmla="*/ 8 w 438"/>
                  <a:gd name="T17" fmla="*/ 1 h 192"/>
                  <a:gd name="T18" fmla="*/ 8 w 438"/>
                  <a:gd name="T19" fmla="*/ 1 h 192"/>
                  <a:gd name="T20" fmla="*/ 8 w 438"/>
                  <a:gd name="T21" fmla="*/ 1 h 192"/>
                  <a:gd name="T22" fmla="*/ 9 w 438"/>
                  <a:gd name="T23" fmla="*/ 1 h 192"/>
                  <a:gd name="T24" fmla="*/ 9 w 438"/>
                  <a:gd name="T25" fmla="*/ 1 h 192"/>
                  <a:gd name="T26" fmla="*/ 9 w 438"/>
                  <a:gd name="T27" fmla="*/ 1 h 192"/>
                  <a:gd name="T28" fmla="*/ 8 w 438"/>
                  <a:gd name="T29" fmla="*/ 1 h 192"/>
                  <a:gd name="T30" fmla="*/ 8 w 438"/>
                  <a:gd name="T31" fmla="*/ 1 h 192"/>
                  <a:gd name="T32" fmla="*/ 8 w 438"/>
                  <a:gd name="T33" fmla="*/ 1 h 192"/>
                  <a:gd name="T34" fmla="*/ 8 w 438"/>
                  <a:gd name="T35" fmla="*/ 1 h 192"/>
                  <a:gd name="T36" fmla="*/ 8 w 438"/>
                  <a:gd name="T37" fmla="*/ 1 h 192"/>
                  <a:gd name="T38" fmla="*/ 8 w 438"/>
                  <a:gd name="T39" fmla="*/ 1 h 192"/>
                  <a:gd name="T40" fmla="*/ 8 w 438"/>
                  <a:gd name="T41" fmla="*/ 1 h 192"/>
                  <a:gd name="T42" fmla="*/ 8 w 438"/>
                  <a:gd name="T43" fmla="*/ 1 h 192"/>
                  <a:gd name="T44" fmla="*/ 8 w 438"/>
                  <a:gd name="T45" fmla="*/ 1 h 192"/>
                  <a:gd name="T46" fmla="*/ 8 w 438"/>
                  <a:gd name="T47" fmla="*/ 1 h 192"/>
                  <a:gd name="T48" fmla="*/ 7 w 438"/>
                  <a:gd name="T49" fmla="*/ 1 h 192"/>
                  <a:gd name="T50" fmla="*/ 7 w 438"/>
                  <a:gd name="T51" fmla="*/ 1 h 192"/>
                  <a:gd name="T52" fmla="*/ 5 w 438"/>
                  <a:gd name="T53" fmla="*/ 1 h 192"/>
                  <a:gd name="T54" fmla="*/ 4 w 438"/>
                  <a:gd name="T55" fmla="*/ 1 h 192"/>
                  <a:gd name="T56" fmla="*/ 4 w 438"/>
                  <a:gd name="T57" fmla="*/ 1 h 192"/>
                  <a:gd name="T58" fmla="*/ 2 w 438"/>
                  <a:gd name="T59" fmla="*/ 1 h 192"/>
                  <a:gd name="T60" fmla="*/ 2 w 438"/>
                  <a:gd name="T61" fmla="*/ 1 h 192"/>
                  <a:gd name="T62" fmla="*/ 0 w 438"/>
                  <a:gd name="T63" fmla="*/ 1 h 192"/>
                  <a:gd name="T64" fmla="*/ 0 w 438"/>
                  <a:gd name="T65" fmla="*/ 1 h 192"/>
                  <a:gd name="T66" fmla="*/ 2 w 438"/>
                  <a:gd name="T67" fmla="*/ 1 h 192"/>
                  <a:gd name="T68" fmla="*/ 2 w 438"/>
                  <a:gd name="T69" fmla="*/ 1 h 192"/>
                  <a:gd name="T70" fmla="*/ 2 w 438"/>
                  <a:gd name="T71" fmla="*/ 1 h 192"/>
                  <a:gd name="T72" fmla="*/ 2 w 438"/>
                  <a:gd name="T73" fmla="*/ 1 h 192"/>
                  <a:gd name="T74" fmla="*/ 2 w 438"/>
                  <a:gd name="T75" fmla="*/ 1 h 192"/>
                  <a:gd name="T76" fmla="*/ 3 w 438"/>
                  <a:gd name="T77" fmla="*/ 1 h 192"/>
                  <a:gd name="T78" fmla="*/ 3 w 438"/>
                  <a:gd name="T79" fmla="*/ 1 h 192"/>
                  <a:gd name="T80" fmla="*/ 3 w 438"/>
                  <a:gd name="T81" fmla="*/ 1 h 192"/>
                  <a:gd name="T82" fmla="*/ 9 w 438"/>
                  <a:gd name="T83" fmla="*/ 0 h 192"/>
                  <a:gd name="T84" fmla="*/ 9 w 438"/>
                  <a:gd name="T85" fmla="*/ 1 h 192"/>
                  <a:gd name="T86" fmla="*/ 9 w 438"/>
                  <a:gd name="T87" fmla="*/ 1 h 192"/>
                  <a:gd name="T88" fmla="*/ 9 w 438"/>
                  <a:gd name="T89" fmla="*/ 1 h 192"/>
                  <a:gd name="T90" fmla="*/ 9 w 438"/>
                  <a:gd name="T91" fmla="*/ 1 h 192"/>
                  <a:gd name="T92" fmla="*/ 9 w 438"/>
                  <a:gd name="T93" fmla="*/ 1 h 192"/>
                  <a:gd name="T94" fmla="*/ 9 w 438"/>
                  <a:gd name="T95" fmla="*/ 1 h 192"/>
                  <a:gd name="T96" fmla="*/ 9 w 438"/>
                  <a:gd name="T97" fmla="*/ 1 h 192"/>
                  <a:gd name="T98" fmla="*/ 8 w 438"/>
                  <a:gd name="T99" fmla="*/ 1 h 192"/>
                  <a:gd name="T100" fmla="*/ 8 w 438"/>
                  <a:gd name="T101" fmla="*/ 1 h 192"/>
                  <a:gd name="T102" fmla="*/ 8 w 438"/>
                  <a:gd name="T103" fmla="*/ 1 h 192"/>
                  <a:gd name="T104" fmla="*/ 8 w 438"/>
                  <a:gd name="T105" fmla="*/ 1 h 192"/>
                  <a:gd name="T106" fmla="*/ 8 w 438"/>
                  <a:gd name="T107" fmla="*/ 1 h 192"/>
                  <a:gd name="T108" fmla="*/ 9 w 438"/>
                  <a:gd name="T109" fmla="*/ 1 h 192"/>
                  <a:gd name="T110" fmla="*/ 9 w 438"/>
                  <a:gd name="T111" fmla="*/ 1 h 192"/>
                  <a:gd name="T112" fmla="*/ 9 w 438"/>
                  <a:gd name="T113" fmla="*/ 1 h 192"/>
                  <a:gd name="T114" fmla="*/ 9 w 438"/>
                  <a:gd name="T115" fmla="*/ 1 h 192"/>
                  <a:gd name="T116" fmla="*/ 10 w 438"/>
                  <a:gd name="T117" fmla="*/ 1 h 192"/>
                  <a:gd name="T118" fmla="*/ 10 w 438"/>
                  <a:gd name="T119" fmla="*/ 1 h 1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38"/>
                  <a:gd name="T181" fmla="*/ 0 h 192"/>
                  <a:gd name="T182" fmla="*/ 438 w 438"/>
                  <a:gd name="T183" fmla="*/ 192 h 19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38" h="192">
                    <a:moveTo>
                      <a:pt x="438" y="54"/>
                    </a:moveTo>
                    <a:lnTo>
                      <a:pt x="420" y="78"/>
                    </a:lnTo>
                    <a:lnTo>
                      <a:pt x="402" y="78"/>
                    </a:lnTo>
                    <a:lnTo>
                      <a:pt x="396" y="66"/>
                    </a:lnTo>
                    <a:lnTo>
                      <a:pt x="390" y="72"/>
                    </a:lnTo>
                    <a:lnTo>
                      <a:pt x="396" y="78"/>
                    </a:lnTo>
                    <a:lnTo>
                      <a:pt x="372" y="78"/>
                    </a:lnTo>
                    <a:lnTo>
                      <a:pt x="402" y="84"/>
                    </a:lnTo>
                    <a:lnTo>
                      <a:pt x="390" y="108"/>
                    </a:lnTo>
                    <a:lnTo>
                      <a:pt x="372" y="102"/>
                    </a:lnTo>
                    <a:lnTo>
                      <a:pt x="390" y="108"/>
                    </a:lnTo>
                    <a:lnTo>
                      <a:pt x="408" y="96"/>
                    </a:lnTo>
                    <a:lnTo>
                      <a:pt x="414" y="108"/>
                    </a:lnTo>
                    <a:lnTo>
                      <a:pt x="408" y="120"/>
                    </a:lnTo>
                    <a:lnTo>
                      <a:pt x="396" y="114"/>
                    </a:lnTo>
                    <a:lnTo>
                      <a:pt x="378" y="126"/>
                    </a:lnTo>
                    <a:lnTo>
                      <a:pt x="372" y="126"/>
                    </a:lnTo>
                    <a:lnTo>
                      <a:pt x="372" y="138"/>
                    </a:lnTo>
                    <a:lnTo>
                      <a:pt x="360" y="126"/>
                    </a:lnTo>
                    <a:lnTo>
                      <a:pt x="366" y="144"/>
                    </a:lnTo>
                    <a:lnTo>
                      <a:pt x="348" y="162"/>
                    </a:lnTo>
                    <a:lnTo>
                      <a:pt x="348" y="180"/>
                    </a:lnTo>
                    <a:lnTo>
                      <a:pt x="342" y="174"/>
                    </a:lnTo>
                    <a:lnTo>
                      <a:pt x="336" y="186"/>
                    </a:lnTo>
                    <a:lnTo>
                      <a:pt x="312" y="192"/>
                    </a:lnTo>
                    <a:lnTo>
                      <a:pt x="306" y="192"/>
                    </a:lnTo>
                    <a:lnTo>
                      <a:pt x="246" y="144"/>
                    </a:lnTo>
                    <a:lnTo>
                      <a:pt x="186" y="156"/>
                    </a:lnTo>
                    <a:lnTo>
                      <a:pt x="168" y="132"/>
                    </a:lnTo>
                    <a:lnTo>
                      <a:pt x="102" y="144"/>
                    </a:lnTo>
                    <a:lnTo>
                      <a:pt x="66" y="162"/>
                    </a:lnTo>
                    <a:lnTo>
                      <a:pt x="0" y="168"/>
                    </a:lnTo>
                    <a:lnTo>
                      <a:pt x="0" y="150"/>
                    </a:lnTo>
                    <a:lnTo>
                      <a:pt x="18" y="150"/>
                    </a:lnTo>
                    <a:lnTo>
                      <a:pt x="24" y="132"/>
                    </a:lnTo>
                    <a:lnTo>
                      <a:pt x="66" y="108"/>
                    </a:lnTo>
                    <a:lnTo>
                      <a:pt x="78" y="90"/>
                    </a:lnTo>
                    <a:lnTo>
                      <a:pt x="84" y="96"/>
                    </a:lnTo>
                    <a:lnTo>
                      <a:pt x="114" y="78"/>
                    </a:lnTo>
                    <a:lnTo>
                      <a:pt x="126" y="66"/>
                    </a:lnTo>
                    <a:lnTo>
                      <a:pt x="126" y="48"/>
                    </a:lnTo>
                    <a:lnTo>
                      <a:pt x="408" y="0"/>
                    </a:lnTo>
                    <a:lnTo>
                      <a:pt x="426" y="24"/>
                    </a:lnTo>
                    <a:lnTo>
                      <a:pt x="414" y="12"/>
                    </a:lnTo>
                    <a:lnTo>
                      <a:pt x="420" y="24"/>
                    </a:lnTo>
                    <a:lnTo>
                      <a:pt x="408" y="18"/>
                    </a:lnTo>
                    <a:lnTo>
                      <a:pt x="414" y="24"/>
                    </a:lnTo>
                    <a:lnTo>
                      <a:pt x="402" y="24"/>
                    </a:lnTo>
                    <a:lnTo>
                      <a:pt x="402" y="30"/>
                    </a:lnTo>
                    <a:lnTo>
                      <a:pt x="396" y="30"/>
                    </a:lnTo>
                    <a:lnTo>
                      <a:pt x="396" y="36"/>
                    </a:lnTo>
                    <a:lnTo>
                      <a:pt x="384" y="36"/>
                    </a:lnTo>
                    <a:lnTo>
                      <a:pt x="372" y="18"/>
                    </a:lnTo>
                    <a:lnTo>
                      <a:pt x="384" y="48"/>
                    </a:lnTo>
                    <a:lnTo>
                      <a:pt x="414" y="36"/>
                    </a:lnTo>
                    <a:lnTo>
                      <a:pt x="414" y="54"/>
                    </a:lnTo>
                    <a:lnTo>
                      <a:pt x="420" y="54"/>
                    </a:lnTo>
                    <a:lnTo>
                      <a:pt x="426" y="36"/>
                    </a:lnTo>
                    <a:lnTo>
                      <a:pt x="438" y="54"/>
                    </a:lnTo>
                    <a:lnTo>
                      <a:pt x="438" y="6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841" name="Freeform 216"/>
              <p:cNvSpPr>
                <a:spLocks noChangeAspect="1"/>
              </p:cNvSpPr>
              <p:nvPr/>
            </p:nvSpPr>
            <p:spPr bwMode="auto">
              <a:xfrm>
                <a:off x="5136" y="1554"/>
                <a:ext cx="4" cy="4"/>
              </a:xfrm>
              <a:custGeom>
                <a:avLst/>
                <a:gdLst>
                  <a:gd name="T0" fmla="*/ 1 w 6"/>
                  <a:gd name="T1" fmla="*/ 0 h 6"/>
                  <a:gd name="T2" fmla="*/ 0 w 6"/>
                  <a:gd name="T3" fmla="*/ 0 h 6"/>
                  <a:gd name="T4" fmla="*/ 1 w 6"/>
                  <a:gd name="T5" fmla="*/ 0 h 6"/>
                  <a:gd name="T6" fmla="*/ 1 w 6"/>
                  <a:gd name="T7" fmla="*/ 1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0" y="0"/>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842" name="Freeform 217"/>
              <p:cNvSpPr>
                <a:spLocks noChangeAspect="1"/>
              </p:cNvSpPr>
              <p:nvPr/>
            </p:nvSpPr>
            <p:spPr bwMode="auto">
              <a:xfrm>
                <a:off x="4088" y="1074"/>
                <a:ext cx="256" cy="142"/>
              </a:xfrm>
              <a:custGeom>
                <a:avLst/>
                <a:gdLst>
                  <a:gd name="T0" fmla="*/ 8 w 336"/>
                  <a:gd name="T1" fmla="*/ 1 h 210"/>
                  <a:gd name="T2" fmla="*/ 0 w 336"/>
                  <a:gd name="T3" fmla="*/ 1 h 210"/>
                  <a:gd name="T4" fmla="*/ 2 w 336"/>
                  <a:gd name="T5" fmla="*/ 1 h 210"/>
                  <a:gd name="T6" fmla="*/ 2 w 336"/>
                  <a:gd name="T7" fmla="*/ 0 h 210"/>
                  <a:gd name="T8" fmla="*/ 7 w 336"/>
                  <a:gd name="T9" fmla="*/ 1 h 210"/>
                  <a:gd name="T10" fmla="*/ 8 w 336"/>
                  <a:gd name="T11" fmla="*/ 1 h 210"/>
                  <a:gd name="T12" fmla="*/ 0 60000 65536"/>
                  <a:gd name="T13" fmla="*/ 0 60000 65536"/>
                  <a:gd name="T14" fmla="*/ 0 60000 65536"/>
                  <a:gd name="T15" fmla="*/ 0 60000 65536"/>
                  <a:gd name="T16" fmla="*/ 0 60000 65536"/>
                  <a:gd name="T17" fmla="*/ 0 60000 65536"/>
                  <a:gd name="T18" fmla="*/ 0 w 336"/>
                  <a:gd name="T19" fmla="*/ 0 h 210"/>
                  <a:gd name="T20" fmla="*/ 336 w 336"/>
                  <a:gd name="T21" fmla="*/ 210 h 210"/>
                </a:gdLst>
                <a:ahLst/>
                <a:cxnLst>
                  <a:cxn ang="T12">
                    <a:pos x="T0" y="T1"/>
                  </a:cxn>
                  <a:cxn ang="T13">
                    <a:pos x="T2" y="T3"/>
                  </a:cxn>
                  <a:cxn ang="T14">
                    <a:pos x="T4" y="T5"/>
                  </a:cxn>
                  <a:cxn ang="T15">
                    <a:pos x="T6" y="T7"/>
                  </a:cxn>
                  <a:cxn ang="T16">
                    <a:pos x="T8" y="T9"/>
                  </a:cxn>
                  <a:cxn ang="T17">
                    <a:pos x="T10" y="T11"/>
                  </a:cxn>
                </a:cxnLst>
                <a:rect l="T18" t="T19" r="T20" b="T21"/>
                <a:pathLst>
                  <a:path w="336" h="210">
                    <a:moveTo>
                      <a:pt x="336" y="210"/>
                    </a:moveTo>
                    <a:lnTo>
                      <a:pt x="0" y="198"/>
                    </a:lnTo>
                    <a:lnTo>
                      <a:pt x="6" y="174"/>
                    </a:lnTo>
                    <a:lnTo>
                      <a:pt x="18" y="0"/>
                    </a:lnTo>
                    <a:lnTo>
                      <a:pt x="312" y="18"/>
                    </a:lnTo>
                    <a:lnTo>
                      <a:pt x="336" y="210"/>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843" name="Freeform 218"/>
              <p:cNvSpPr>
                <a:spLocks noChangeAspect="1"/>
              </p:cNvSpPr>
              <p:nvPr/>
            </p:nvSpPr>
            <p:spPr bwMode="auto">
              <a:xfrm>
                <a:off x="4088" y="1074"/>
                <a:ext cx="256" cy="146"/>
              </a:xfrm>
              <a:custGeom>
                <a:avLst/>
                <a:gdLst>
                  <a:gd name="T0" fmla="*/ 8 w 336"/>
                  <a:gd name="T1" fmla="*/ 1 h 216"/>
                  <a:gd name="T2" fmla="*/ 0 w 336"/>
                  <a:gd name="T3" fmla="*/ 1 h 216"/>
                  <a:gd name="T4" fmla="*/ 2 w 336"/>
                  <a:gd name="T5" fmla="*/ 1 h 216"/>
                  <a:gd name="T6" fmla="*/ 2 w 336"/>
                  <a:gd name="T7" fmla="*/ 0 h 216"/>
                  <a:gd name="T8" fmla="*/ 7 w 336"/>
                  <a:gd name="T9" fmla="*/ 1 h 216"/>
                  <a:gd name="T10" fmla="*/ 8 w 336"/>
                  <a:gd name="T11" fmla="*/ 1 h 216"/>
                  <a:gd name="T12" fmla="*/ 8 w 336"/>
                  <a:gd name="T13" fmla="*/ 1 h 216"/>
                  <a:gd name="T14" fmla="*/ 0 60000 65536"/>
                  <a:gd name="T15" fmla="*/ 0 60000 65536"/>
                  <a:gd name="T16" fmla="*/ 0 60000 65536"/>
                  <a:gd name="T17" fmla="*/ 0 60000 65536"/>
                  <a:gd name="T18" fmla="*/ 0 60000 65536"/>
                  <a:gd name="T19" fmla="*/ 0 60000 65536"/>
                  <a:gd name="T20" fmla="*/ 0 60000 65536"/>
                  <a:gd name="T21" fmla="*/ 0 w 336"/>
                  <a:gd name="T22" fmla="*/ 0 h 216"/>
                  <a:gd name="T23" fmla="*/ 336 w 336"/>
                  <a:gd name="T24" fmla="*/ 216 h 2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216">
                    <a:moveTo>
                      <a:pt x="336" y="210"/>
                    </a:moveTo>
                    <a:lnTo>
                      <a:pt x="0" y="198"/>
                    </a:lnTo>
                    <a:lnTo>
                      <a:pt x="6" y="174"/>
                    </a:lnTo>
                    <a:lnTo>
                      <a:pt x="18" y="0"/>
                    </a:lnTo>
                    <a:lnTo>
                      <a:pt x="312" y="18"/>
                    </a:lnTo>
                    <a:lnTo>
                      <a:pt x="336" y="210"/>
                    </a:lnTo>
                    <a:lnTo>
                      <a:pt x="336" y="21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844" name="Freeform 219"/>
              <p:cNvSpPr>
                <a:spLocks noChangeAspect="1"/>
              </p:cNvSpPr>
              <p:nvPr/>
            </p:nvSpPr>
            <p:spPr bwMode="auto">
              <a:xfrm>
                <a:off x="4770" y="1351"/>
                <a:ext cx="160" cy="163"/>
              </a:xfrm>
              <a:custGeom>
                <a:avLst/>
                <a:gdLst>
                  <a:gd name="T0" fmla="*/ 5 w 210"/>
                  <a:gd name="T1" fmla="*/ 1 h 240"/>
                  <a:gd name="T2" fmla="*/ 5 w 210"/>
                  <a:gd name="T3" fmla="*/ 1 h 240"/>
                  <a:gd name="T4" fmla="*/ 5 w 210"/>
                  <a:gd name="T5" fmla="*/ 1 h 240"/>
                  <a:gd name="T6" fmla="*/ 5 w 210"/>
                  <a:gd name="T7" fmla="*/ 1 h 240"/>
                  <a:gd name="T8" fmla="*/ 4 w 210"/>
                  <a:gd name="T9" fmla="*/ 1 h 240"/>
                  <a:gd name="T10" fmla="*/ 4 w 210"/>
                  <a:gd name="T11" fmla="*/ 1 h 240"/>
                  <a:gd name="T12" fmla="*/ 4 w 210"/>
                  <a:gd name="T13" fmla="*/ 1 h 240"/>
                  <a:gd name="T14" fmla="*/ 4 w 210"/>
                  <a:gd name="T15" fmla="*/ 1 h 240"/>
                  <a:gd name="T16" fmla="*/ 3 w 210"/>
                  <a:gd name="T17" fmla="*/ 1 h 240"/>
                  <a:gd name="T18" fmla="*/ 3 w 210"/>
                  <a:gd name="T19" fmla="*/ 1 h 240"/>
                  <a:gd name="T20" fmla="*/ 2 w 210"/>
                  <a:gd name="T21" fmla="*/ 1 h 240"/>
                  <a:gd name="T22" fmla="*/ 2 w 210"/>
                  <a:gd name="T23" fmla="*/ 1 h 240"/>
                  <a:gd name="T24" fmla="*/ 2 w 210"/>
                  <a:gd name="T25" fmla="*/ 1 h 240"/>
                  <a:gd name="T26" fmla="*/ 2 w 210"/>
                  <a:gd name="T27" fmla="*/ 1 h 240"/>
                  <a:gd name="T28" fmla="*/ 0 w 210"/>
                  <a:gd name="T29" fmla="*/ 1 h 240"/>
                  <a:gd name="T30" fmla="*/ 2 w 210"/>
                  <a:gd name="T31" fmla="*/ 1 h 240"/>
                  <a:gd name="T32" fmla="*/ 2 w 210"/>
                  <a:gd name="T33" fmla="*/ 1 h 240"/>
                  <a:gd name="T34" fmla="*/ 2 w 210"/>
                  <a:gd name="T35" fmla="*/ 1 h 240"/>
                  <a:gd name="T36" fmla="*/ 2 w 210"/>
                  <a:gd name="T37" fmla="*/ 1 h 240"/>
                  <a:gd name="T38" fmla="*/ 2 w 210"/>
                  <a:gd name="T39" fmla="*/ 1 h 240"/>
                  <a:gd name="T40" fmla="*/ 3 w 210"/>
                  <a:gd name="T41" fmla="*/ 1 h 240"/>
                  <a:gd name="T42" fmla="*/ 4 w 210"/>
                  <a:gd name="T43" fmla="*/ 1 h 240"/>
                  <a:gd name="T44" fmla="*/ 4 w 210"/>
                  <a:gd name="T45" fmla="*/ 1 h 240"/>
                  <a:gd name="T46" fmla="*/ 5 w 210"/>
                  <a:gd name="T47" fmla="*/ 0 h 240"/>
                  <a:gd name="T48" fmla="*/ 5 w 210"/>
                  <a:gd name="T49" fmla="*/ 1 h 240"/>
                  <a:gd name="T50" fmla="*/ 5 w 210"/>
                  <a:gd name="T51" fmla="*/ 1 h 2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0"/>
                  <a:gd name="T79" fmla="*/ 0 h 240"/>
                  <a:gd name="T80" fmla="*/ 210 w 210"/>
                  <a:gd name="T81" fmla="*/ 240 h 2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0" h="240">
                    <a:moveTo>
                      <a:pt x="210" y="84"/>
                    </a:moveTo>
                    <a:lnTo>
                      <a:pt x="204" y="90"/>
                    </a:lnTo>
                    <a:lnTo>
                      <a:pt x="210" y="102"/>
                    </a:lnTo>
                    <a:lnTo>
                      <a:pt x="204" y="150"/>
                    </a:lnTo>
                    <a:lnTo>
                      <a:pt x="168" y="180"/>
                    </a:lnTo>
                    <a:lnTo>
                      <a:pt x="168" y="198"/>
                    </a:lnTo>
                    <a:lnTo>
                      <a:pt x="156" y="198"/>
                    </a:lnTo>
                    <a:lnTo>
                      <a:pt x="150" y="222"/>
                    </a:lnTo>
                    <a:lnTo>
                      <a:pt x="132" y="240"/>
                    </a:lnTo>
                    <a:lnTo>
                      <a:pt x="114" y="222"/>
                    </a:lnTo>
                    <a:lnTo>
                      <a:pt x="78" y="234"/>
                    </a:lnTo>
                    <a:lnTo>
                      <a:pt x="48" y="222"/>
                    </a:lnTo>
                    <a:lnTo>
                      <a:pt x="36" y="204"/>
                    </a:lnTo>
                    <a:lnTo>
                      <a:pt x="18" y="210"/>
                    </a:lnTo>
                    <a:lnTo>
                      <a:pt x="0" y="42"/>
                    </a:lnTo>
                    <a:lnTo>
                      <a:pt x="18" y="42"/>
                    </a:lnTo>
                    <a:lnTo>
                      <a:pt x="60" y="30"/>
                    </a:lnTo>
                    <a:lnTo>
                      <a:pt x="60" y="36"/>
                    </a:lnTo>
                    <a:lnTo>
                      <a:pt x="96" y="42"/>
                    </a:lnTo>
                    <a:lnTo>
                      <a:pt x="90" y="48"/>
                    </a:lnTo>
                    <a:lnTo>
                      <a:pt x="114" y="48"/>
                    </a:lnTo>
                    <a:lnTo>
                      <a:pt x="150" y="36"/>
                    </a:lnTo>
                    <a:lnTo>
                      <a:pt x="162" y="18"/>
                    </a:lnTo>
                    <a:lnTo>
                      <a:pt x="198" y="0"/>
                    </a:lnTo>
                    <a:lnTo>
                      <a:pt x="210" y="66"/>
                    </a:lnTo>
                    <a:lnTo>
                      <a:pt x="210" y="84"/>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845" name="Freeform 220"/>
              <p:cNvSpPr>
                <a:spLocks noChangeAspect="1"/>
              </p:cNvSpPr>
              <p:nvPr/>
            </p:nvSpPr>
            <p:spPr bwMode="auto">
              <a:xfrm>
                <a:off x="4770" y="1351"/>
                <a:ext cx="160" cy="163"/>
              </a:xfrm>
              <a:custGeom>
                <a:avLst/>
                <a:gdLst>
                  <a:gd name="T0" fmla="*/ 5 w 210"/>
                  <a:gd name="T1" fmla="*/ 1 h 240"/>
                  <a:gd name="T2" fmla="*/ 5 w 210"/>
                  <a:gd name="T3" fmla="*/ 1 h 240"/>
                  <a:gd name="T4" fmla="*/ 5 w 210"/>
                  <a:gd name="T5" fmla="*/ 1 h 240"/>
                  <a:gd name="T6" fmla="*/ 5 w 210"/>
                  <a:gd name="T7" fmla="*/ 1 h 240"/>
                  <a:gd name="T8" fmla="*/ 4 w 210"/>
                  <a:gd name="T9" fmla="*/ 1 h 240"/>
                  <a:gd name="T10" fmla="*/ 4 w 210"/>
                  <a:gd name="T11" fmla="*/ 1 h 240"/>
                  <a:gd name="T12" fmla="*/ 4 w 210"/>
                  <a:gd name="T13" fmla="*/ 1 h 240"/>
                  <a:gd name="T14" fmla="*/ 4 w 210"/>
                  <a:gd name="T15" fmla="*/ 1 h 240"/>
                  <a:gd name="T16" fmla="*/ 3 w 210"/>
                  <a:gd name="T17" fmla="*/ 1 h 240"/>
                  <a:gd name="T18" fmla="*/ 3 w 210"/>
                  <a:gd name="T19" fmla="*/ 1 h 240"/>
                  <a:gd name="T20" fmla="*/ 2 w 210"/>
                  <a:gd name="T21" fmla="*/ 1 h 240"/>
                  <a:gd name="T22" fmla="*/ 2 w 210"/>
                  <a:gd name="T23" fmla="*/ 1 h 240"/>
                  <a:gd name="T24" fmla="*/ 2 w 210"/>
                  <a:gd name="T25" fmla="*/ 1 h 240"/>
                  <a:gd name="T26" fmla="*/ 2 w 210"/>
                  <a:gd name="T27" fmla="*/ 1 h 240"/>
                  <a:gd name="T28" fmla="*/ 0 w 210"/>
                  <a:gd name="T29" fmla="*/ 1 h 240"/>
                  <a:gd name="T30" fmla="*/ 2 w 210"/>
                  <a:gd name="T31" fmla="*/ 1 h 240"/>
                  <a:gd name="T32" fmla="*/ 2 w 210"/>
                  <a:gd name="T33" fmla="*/ 1 h 240"/>
                  <a:gd name="T34" fmla="*/ 2 w 210"/>
                  <a:gd name="T35" fmla="*/ 1 h 240"/>
                  <a:gd name="T36" fmla="*/ 2 w 210"/>
                  <a:gd name="T37" fmla="*/ 1 h 240"/>
                  <a:gd name="T38" fmla="*/ 2 w 210"/>
                  <a:gd name="T39" fmla="*/ 1 h 240"/>
                  <a:gd name="T40" fmla="*/ 3 w 210"/>
                  <a:gd name="T41" fmla="*/ 1 h 240"/>
                  <a:gd name="T42" fmla="*/ 4 w 210"/>
                  <a:gd name="T43" fmla="*/ 1 h 240"/>
                  <a:gd name="T44" fmla="*/ 4 w 210"/>
                  <a:gd name="T45" fmla="*/ 1 h 240"/>
                  <a:gd name="T46" fmla="*/ 5 w 210"/>
                  <a:gd name="T47" fmla="*/ 0 h 240"/>
                  <a:gd name="T48" fmla="*/ 5 w 210"/>
                  <a:gd name="T49" fmla="*/ 1 h 240"/>
                  <a:gd name="T50" fmla="*/ 5 w 210"/>
                  <a:gd name="T51" fmla="*/ 1 h 240"/>
                  <a:gd name="T52" fmla="*/ 5 w 210"/>
                  <a:gd name="T53" fmla="*/ 1 h 24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0"/>
                  <a:gd name="T82" fmla="*/ 0 h 240"/>
                  <a:gd name="T83" fmla="*/ 210 w 210"/>
                  <a:gd name="T84" fmla="*/ 240 h 24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0" h="240">
                    <a:moveTo>
                      <a:pt x="210" y="84"/>
                    </a:moveTo>
                    <a:lnTo>
                      <a:pt x="204" y="90"/>
                    </a:lnTo>
                    <a:lnTo>
                      <a:pt x="210" y="102"/>
                    </a:lnTo>
                    <a:lnTo>
                      <a:pt x="204" y="150"/>
                    </a:lnTo>
                    <a:lnTo>
                      <a:pt x="168" y="180"/>
                    </a:lnTo>
                    <a:lnTo>
                      <a:pt x="168" y="198"/>
                    </a:lnTo>
                    <a:lnTo>
                      <a:pt x="156" y="198"/>
                    </a:lnTo>
                    <a:lnTo>
                      <a:pt x="150" y="222"/>
                    </a:lnTo>
                    <a:lnTo>
                      <a:pt x="132" y="240"/>
                    </a:lnTo>
                    <a:lnTo>
                      <a:pt x="114" y="222"/>
                    </a:lnTo>
                    <a:lnTo>
                      <a:pt x="78" y="234"/>
                    </a:lnTo>
                    <a:lnTo>
                      <a:pt x="48" y="222"/>
                    </a:lnTo>
                    <a:lnTo>
                      <a:pt x="36" y="204"/>
                    </a:lnTo>
                    <a:lnTo>
                      <a:pt x="18" y="210"/>
                    </a:lnTo>
                    <a:lnTo>
                      <a:pt x="0" y="42"/>
                    </a:lnTo>
                    <a:lnTo>
                      <a:pt x="18" y="42"/>
                    </a:lnTo>
                    <a:lnTo>
                      <a:pt x="60" y="30"/>
                    </a:lnTo>
                    <a:lnTo>
                      <a:pt x="60" y="36"/>
                    </a:lnTo>
                    <a:lnTo>
                      <a:pt x="96" y="42"/>
                    </a:lnTo>
                    <a:lnTo>
                      <a:pt x="90" y="48"/>
                    </a:lnTo>
                    <a:lnTo>
                      <a:pt x="114" y="48"/>
                    </a:lnTo>
                    <a:lnTo>
                      <a:pt x="150" y="36"/>
                    </a:lnTo>
                    <a:lnTo>
                      <a:pt x="162" y="18"/>
                    </a:lnTo>
                    <a:lnTo>
                      <a:pt x="198" y="0"/>
                    </a:lnTo>
                    <a:lnTo>
                      <a:pt x="210" y="66"/>
                    </a:lnTo>
                    <a:lnTo>
                      <a:pt x="210" y="84"/>
                    </a:lnTo>
                    <a:lnTo>
                      <a:pt x="210" y="9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846" name="Freeform 221"/>
              <p:cNvSpPr>
                <a:spLocks noChangeAspect="1"/>
              </p:cNvSpPr>
              <p:nvPr/>
            </p:nvSpPr>
            <p:spPr bwMode="auto">
              <a:xfrm>
                <a:off x="4088" y="1595"/>
                <a:ext cx="338" cy="155"/>
              </a:xfrm>
              <a:custGeom>
                <a:avLst/>
                <a:gdLst>
                  <a:gd name="T0" fmla="*/ 9 w 444"/>
                  <a:gd name="T1" fmla="*/ 1 h 228"/>
                  <a:gd name="T2" fmla="*/ 9 w 444"/>
                  <a:gd name="T3" fmla="*/ 1 h 228"/>
                  <a:gd name="T4" fmla="*/ 9 w 444"/>
                  <a:gd name="T5" fmla="*/ 1 h 228"/>
                  <a:gd name="T6" fmla="*/ 8 w 444"/>
                  <a:gd name="T7" fmla="*/ 1 h 228"/>
                  <a:gd name="T8" fmla="*/ 8 w 444"/>
                  <a:gd name="T9" fmla="*/ 1 h 228"/>
                  <a:gd name="T10" fmla="*/ 7 w 444"/>
                  <a:gd name="T11" fmla="*/ 1 h 228"/>
                  <a:gd name="T12" fmla="*/ 7 w 444"/>
                  <a:gd name="T13" fmla="*/ 1 h 228"/>
                  <a:gd name="T14" fmla="*/ 7 w 444"/>
                  <a:gd name="T15" fmla="*/ 1 h 228"/>
                  <a:gd name="T16" fmla="*/ 6 w 444"/>
                  <a:gd name="T17" fmla="*/ 1 h 228"/>
                  <a:gd name="T18" fmla="*/ 6 w 444"/>
                  <a:gd name="T19" fmla="*/ 1 h 228"/>
                  <a:gd name="T20" fmla="*/ 6 w 444"/>
                  <a:gd name="T21" fmla="*/ 1 h 228"/>
                  <a:gd name="T22" fmla="*/ 6 w 444"/>
                  <a:gd name="T23" fmla="*/ 1 h 228"/>
                  <a:gd name="T24" fmla="*/ 5 w 444"/>
                  <a:gd name="T25" fmla="*/ 1 h 228"/>
                  <a:gd name="T26" fmla="*/ 5 w 444"/>
                  <a:gd name="T27" fmla="*/ 1 h 228"/>
                  <a:gd name="T28" fmla="*/ 5 w 444"/>
                  <a:gd name="T29" fmla="*/ 1 h 228"/>
                  <a:gd name="T30" fmla="*/ 4 w 444"/>
                  <a:gd name="T31" fmla="*/ 1 h 228"/>
                  <a:gd name="T32" fmla="*/ 4 w 444"/>
                  <a:gd name="T33" fmla="*/ 1 h 228"/>
                  <a:gd name="T34" fmla="*/ 4 w 444"/>
                  <a:gd name="T35" fmla="*/ 1 h 228"/>
                  <a:gd name="T36" fmla="*/ 4 w 444"/>
                  <a:gd name="T37" fmla="*/ 1 h 228"/>
                  <a:gd name="T38" fmla="*/ 4 w 444"/>
                  <a:gd name="T39" fmla="*/ 1 h 228"/>
                  <a:gd name="T40" fmla="*/ 0 w 444"/>
                  <a:gd name="T41" fmla="*/ 1 h 228"/>
                  <a:gd name="T42" fmla="*/ 2 w 444"/>
                  <a:gd name="T43" fmla="*/ 0 h 228"/>
                  <a:gd name="T44" fmla="*/ 2 w 444"/>
                  <a:gd name="T45" fmla="*/ 1 h 228"/>
                  <a:gd name="T46" fmla="*/ 9 w 444"/>
                  <a:gd name="T47" fmla="*/ 1 h 228"/>
                  <a:gd name="T48" fmla="*/ 9 w 444"/>
                  <a:gd name="T49" fmla="*/ 1 h 228"/>
                  <a:gd name="T50" fmla="*/ 9 w 444"/>
                  <a:gd name="T51" fmla="*/ 1 h 2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4"/>
                  <a:gd name="T79" fmla="*/ 0 h 228"/>
                  <a:gd name="T80" fmla="*/ 444 w 444"/>
                  <a:gd name="T81" fmla="*/ 228 h 2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4" h="228">
                    <a:moveTo>
                      <a:pt x="432" y="48"/>
                    </a:moveTo>
                    <a:lnTo>
                      <a:pt x="444" y="120"/>
                    </a:lnTo>
                    <a:lnTo>
                      <a:pt x="438" y="228"/>
                    </a:lnTo>
                    <a:lnTo>
                      <a:pt x="402" y="210"/>
                    </a:lnTo>
                    <a:lnTo>
                      <a:pt x="342" y="228"/>
                    </a:lnTo>
                    <a:lnTo>
                      <a:pt x="324" y="216"/>
                    </a:lnTo>
                    <a:lnTo>
                      <a:pt x="312" y="216"/>
                    </a:lnTo>
                    <a:lnTo>
                      <a:pt x="312" y="210"/>
                    </a:lnTo>
                    <a:lnTo>
                      <a:pt x="300" y="228"/>
                    </a:lnTo>
                    <a:lnTo>
                      <a:pt x="294" y="216"/>
                    </a:lnTo>
                    <a:lnTo>
                      <a:pt x="288" y="222"/>
                    </a:lnTo>
                    <a:lnTo>
                      <a:pt x="270" y="210"/>
                    </a:lnTo>
                    <a:lnTo>
                      <a:pt x="258" y="216"/>
                    </a:lnTo>
                    <a:lnTo>
                      <a:pt x="246" y="198"/>
                    </a:lnTo>
                    <a:lnTo>
                      <a:pt x="228" y="204"/>
                    </a:lnTo>
                    <a:lnTo>
                      <a:pt x="192" y="192"/>
                    </a:lnTo>
                    <a:lnTo>
                      <a:pt x="186" y="174"/>
                    </a:lnTo>
                    <a:lnTo>
                      <a:pt x="168" y="180"/>
                    </a:lnTo>
                    <a:lnTo>
                      <a:pt x="150" y="168"/>
                    </a:lnTo>
                    <a:lnTo>
                      <a:pt x="156" y="42"/>
                    </a:lnTo>
                    <a:lnTo>
                      <a:pt x="0" y="36"/>
                    </a:lnTo>
                    <a:lnTo>
                      <a:pt x="6" y="0"/>
                    </a:lnTo>
                    <a:lnTo>
                      <a:pt x="54" y="6"/>
                    </a:lnTo>
                    <a:lnTo>
                      <a:pt x="432" y="12"/>
                    </a:lnTo>
                    <a:lnTo>
                      <a:pt x="432" y="36"/>
                    </a:lnTo>
                    <a:lnTo>
                      <a:pt x="432" y="48"/>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847" name="Freeform 222"/>
              <p:cNvSpPr>
                <a:spLocks noChangeAspect="1"/>
              </p:cNvSpPr>
              <p:nvPr/>
            </p:nvSpPr>
            <p:spPr bwMode="auto">
              <a:xfrm>
                <a:off x="4088" y="1595"/>
                <a:ext cx="338" cy="155"/>
              </a:xfrm>
              <a:custGeom>
                <a:avLst/>
                <a:gdLst>
                  <a:gd name="T0" fmla="*/ 9 w 444"/>
                  <a:gd name="T1" fmla="*/ 1 h 228"/>
                  <a:gd name="T2" fmla="*/ 9 w 444"/>
                  <a:gd name="T3" fmla="*/ 1 h 228"/>
                  <a:gd name="T4" fmla="*/ 9 w 444"/>
                  <a:gd name="T5" fmla="*/ 1 h 228"/>
                  <a:gd name="T6" fmla="*/ 8 w 444"/>
                  <a:gd name="T7" fmla="*/ 1 h 228"/>
                  <a:gd name="T8" fmla="*/ 8 w 444"/>
                  <a:gd name="T9" fmla="*/ 1 h 228"/>
                  <a:gd name="T10" fmla="*/ 7 w 444"/>
                  <a:gd name="T11" fmla="*/ 1 h 228"/>
                  <a:gd name="T12" fmla="*/ 7 w 444"/>
                  <a:gd name="T13" fmla="*/ 1 h 228"/>
                  <a:gd name="T14" fmla="*/ 7 w 444"/>
                  <a:gd name="T15" fmla="*/ 1 h 228"/>
                  <a:gd name="T16" fmla="*/ 6 w 444"/>
                  <a:gd name="T17" fmla="*/ 1 h 228"/>
                  <a:gd name="T18" fmla="*/ 6 w 444"/>
                  <a:gd name="T19" fmla="*/ 1 h 228"/>
                  <a:gd name="T20" fmla="*/ 6 w 444"/>
                  <a:gd name="T21" fmla="*/ 1 h 228"/>
                  <a:gd name="T22" fmla="*/ 6 w 444"/>
                  <a:gd name="T23" fmla="*/ 1 h 228"/>
                  <a:gd name="T24" fmla="*/ 5 w 444"/>
                  <a:gd name="T25" fmla="*/ 1 h 228"/>
                  <a:gd name="T26" fmla="*/ 5 w 444"/>
                  <a:gd name="T27" fmla="*/ 1 h 228"/>
                  <a:gd name="T28" fmla="*/ 5 w 444"/>
                  <a:gd name="T29" fmla="*/ 1 h 228"/>
                  <a:gd name="T30" fmla="*/ 4 w 444"/>
                  <a:gd name="T31" fmla="*/ 1 h 228"/>
                  <a:gd name="T32" fmla="*/ 4 w 444"/>
                  <a:gd name="T33" fmla="*/ 1 h 228"/>
                  <a:gd name="T34" fmla="*/ 4 w 444"/>
                  <a:gd name="T35" fmla="*/ 1 h 228"/>
                  <a:gd name="T36" fmla="*/ 4 w 444"/>
                  <a:gd name="T37" fmla="*/ 1 h 228"/>
                  <a:gd name="T38" fmla="*/ 4 w 444"/>
                  <a:gd name="T39" fmla="*/ 1 h 228"/>
                  <a:gd name="T40" fmla="*/ 0 w 444"/>
                  <a:gd name="T41" fmla="*/ 1 h 228"/>
                  <a:gd name="T42" fmla="*/ 2 w 444"/>
                  <a:gd name="T43" fmla="*/ 0 h 228"/>
                  <a:gd name="T44" fmla="*/ 2 w 444"/>
                  <a:gd name="T45" fmla="*/ 1 h 228"/>
                  <a:gd name="T46" fmla="*/ 9 w 444"/>
                  <a:gd name="T47" fmla="*/ 1 h 228"/>
                  <a:gd name="T48" fmla="*/ 9 w 444"/>
                  <a:gd name="T49" fmla="*/ 1 h 228"/>
                  <a:gd name="T50" fmla="*/ 9 w 444"/>
                  <a:gd name="T51" fmla="*/ 1 h 228"/>
                  <a:gd name="T52" fmla="*/ 9 w 444"/>
                  <a:gd name="T53" fmla="*/ 1 h 2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44"/>
                  <a:gd name="T82" fmla="*/ 0 h 228"/>
                  <a:gd name="T83" fmla="*/ 444 w 444"/>
                  <a:gd name="T84" fmla="*/ 228 h 2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44" h="228">
                    <a:moveTo>
                      <a:pt x="432" y="48"/>
                    </a:moveTo>
                    <a:lnTo>
                      <a:pt x="444" y="120"/>
                    </a:lnTo>
                    <a:lnTo>
                      <a:pt x="438" y="228"/>
                    </a:lnTo>
                    <a:lnTo>
                      <a:pt x="402" y="210"/>
                    </a:lnTo>
                    <a:lnTo>
                      <a:pt x="342" y="228"/>
                    </a:lnTo>
                    <a:lnTo>
                      <a:pt x="324" y="216"/>
                    </a:lnTo>
                    <a:lnTo>
                      <a:pt x="312" y="216"/>
                    </a:lnTo>
                    <a:lnTo>
                      <a:pt x="312" y="210"/>
                    </a:lnTo>
                    <a:lnTo>
                      <a:pt x="300" y="228"/>
                    </a:lnTo>
                    <a:lnTo>
                      <a:pt x="294" y="216"/>
                    </a:lnTo>
                    <a:lnTo>
                      <a:pt x="288" y="222"/>
                    </a:lnTo>
                    <a:lnTo>
                      <a:pt x="270" y="210"/>
                    </a:lnTo>
                    <a:lnTo>
                      <a:pt x="258" y="216"/>
                    </a:lnTo>
                    <a:lnTo>
                      <a:pt x="246" y="198"/>
                    </a:lnTo>
                    <a:lnTo>
                      <a:pt x="228" y="204"/>
                    </a:lnTo>
                    <a:lnTo>
                      <a:pt x="192" y="192"/>
                    </a:lnTo>
                    <a:lnTo>
                      <a:pt x="186" y="174"/>
                    </a:lnTo>
                    <a:lnTo>
                      <a:pt x="168" y="180"/>
                    </a:lnTo>
                    <a:lnTo>
                      <a:pt x="150" y="168"/>
                    </a:lnTo>
                    <a:lnTo>
                      <a:pt x="156" y="42"/>
                    </a:lnTo>
                    <a:lnTo>
                      <a:pt x="0" y="36"/>
                    </a:lnTo>
                    <a:lnTo>
                      <a:pt x="6" y="0"/>
                    </a:lnTo>
                    <a:lnTo>
                      <a:pt x="54" y="6"/>
                    </a:lnTo>
                    <a:lnTo>
                      <a:pt x="432" y="12"/>
                    </a:lnTo>
                    <a:lnTo>
                      <a:pt x="432" y="36"/>
                    </a:lnTo>
                    <a:lnTo>
                      <a:pt x="432" y="48"/>
                    </a:lnTo>
                    <a:lnTo>
                      <a:pt x="432"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848" name="Freeform 223"/>
              <p:cNvSpPr>
                <a:spLocks noChangeAspect="1"/>
              </p:cNvSpPr>
              <p:nvPr/>
            </p:nvSpPr>
            <p:spPr bwMode="auto">
              <a:xfrm>
                <a:off x="3360" y="1082"/>
                <a:ext cx="307" cy="232"/>
              </a:xfrm>
              <a:custGeom>
                <a:avLst/>
                <a:gdLst>
                  <a:gd name="T0" fmla="*/ 4 w 402"/>
                  <a:gd name="T1" fmla="*/ 1 h 342"/>
                  <a:gd name="T2" fmla="*/ 0 w 402"/>
                  <a:gd name="T3" fmla="*/ 1 h 342"/>
                  <a:gd name="T4" fmla="*/ 0 w 402"/>
                  <a:gd name="T5" fmla="*/ 1 h 342"/>
                  <a:gd name="T6" fmla="*/ 2 w 402"/>
                  <a:gd name="T7" fmla="*/ 1 h 342"/>
                  <a:gd name="T8" fmla="*/ 2 w 402"/>
                  <a:gd name="T9" fmla="*/ 1 h 342"/>
                  <a:gd name="T10" fmla="*/ 2 w 402"/>
                  <a:gd name="T11" fmla="*/ 0 h 342"/>
                  <a:gd name="T12" fmla="*/ 2 w 402"/>
                  <a:gd name="T13" fmla="*/ 1 h 342"/>
                  <a:gd name="T14" fmla="*/ 3 w 402"/>
                  <a:gd name="T15" fmla="*/ 1 h 342"/>
                  <a:gd name="T16" fmla="*/ 3 w 402"/>
                  <a:gd name="T17" fmla="*/ 1 h 342"/>
                  <a:gd name="T18" fmla="*/ 3 w 402"/>
                  <a:gd name="T19" fmla="*/ 1 h 342"/>
                  <a:gd name="T20" fmla="*/ 4 w 402"/>
                  <a:gd name="T21" fmla="*/ 1 h 342"/>
                  <a:gd name="T22" fmla="*/ 5 w 402"/>
                  <a:gd name="T23" fmla="*/ 1 h 342"/>
                  <a:gd name="T24" fmla="*/ 7 w 402"/>
                  <a:gd name="T25" fmla="*/ 1 h 342"/>
                  <a:gd name="T26" fmla="*/ 8 w 402"/>
                  <a:gd name="T27" fmla="*/ 1 h 342"/>
                  <a:gd name="T28" fmla="*/ 9 w 402"/>
                  <a:gd name="T29" fmla="*/ 1 h 342"/>
                  <a:gd name="T30" fmla="*/ 8 w 402"/>
                  <a:gd name="T31" fmla="*/ 1 h 342"/>
                  <a:gd name="T32" fmla="*/ 8 w 402"/>
                  <a:gd name="T33" fmla="*/ 1 h 342"/>
                  <a:gd name="T34" fmla="*/ 7 w 402"/>
                  <a:gd name="T35" fmla="*/ 1 h 342"/>
                  <a:gd name="T36" fmla="*/ 5 w 402"/>
                  <a:gd name="T37" fmla="*/ 1 h 342"/>
                  <a:gd name="T38" fmla="*/ 4 w 402"/>
                  <a:gd name="T39" fmla="*/ 1 h 3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2"/>
                  <a:gd name="T61" fmla="*/ 0 h 342"/>
                  <a:gd name="T62" fmla="*/ 402 w 402"/>
                  <a:gd name="T63" fmla="*/ 342 h 3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2" h="342">
                    <a:moveTo>
                      <a:pt x="186" y="306"/>
                    </a:moveTo>
                    <a:lnTo>
                      <a:pt x="0" y="252"/>
                    </a:lnTo>
                    <a:lnTo>
                      <a:pt x="0" y="198"/>
                    </a:lnTo>
                    <a:lnTo>
                      <a:pt x="30" y="150"/>
                    </a:lnTo>
                    <a:lnTo>
                      <a:pt x="78" y="42"/>
                    </a:lnTo>
                    <a:lnTo>
                      <a:pt x="84" y="0"/>
                    </a:lnTo>
                    <a:lnTo>
                      <a:pt x="108" y="6"/>
                    </a:lnTo>
                    <a:lnTo>
                      <a:pt x="126" y="18"/>
                    </a:lnTo>
                    <a:lnTo>
                      <a:pt x="126" y="48"/>
                    </a:lnTo>
                    <a:lnTo>
                      <a:pt x="144" y="60"/>
                    </a:lnTo>
                    <a:lnTo>
                      <a:pt x="168" y="54"/>
                    </a:lnTo>
                    <a:lnTo>
                      <a:pt x="198" y="72"/>
                    </a:lnTo>
                    <a:lnTo>
                      <a:pt x="300" y="72"/>
                    </a:lnTo>
                    <a:lnTo>
                      <a:pt x="384" y="90"/>
                    </a:lnTo>
                    <a:lnTo>
                      <a:pt x="402" y="120"/>
                    </a:lnTo>
                    <a:lnTo>
                      <a:pt x="348" y="186"/>
                    </a:lnTo>
                    <a:lnTo>
                      <a:pt x="360" y="204"/>
                    </a:lnTo>
                    <a:lnTo>
                      <a:pt x="324" y="342"/>
                    </a:lnTo>
                    <a:lnTo>
                      <a:pt x="216" y="312"/>
                    </a:lnTo>
                    <a:lnTo>
                      <a:pt x="186" y="306"/>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849" name="Freeform 224"/>
              <p:cNvSpPr>
                <a:spLocks noChangeAspect="1"/>
              </p:cNvSpPr>
              <p:nvPr/>
            </p:nvSpPr>
            <p:spPr bwMode="auto">
              <a:xfrm>
                <a:off x="3360" y="1082"/>
                <a:ext cx="307" cy="232"/>
              </a:xfrm>
              <a:custGeom>
                <a:avLst/>
                <a:gdLst>
                  <a:gd name="T0" fmla="*/ 4 w 402"/>
                  <a:gd name="T1" fmla="*/ 1 h 342"/>
                  <a:gd name="T2" fmla="*/ 0 w 402"/>
                  <a:gd name="T3" fmla="*/ 1 h 342"/>
                  <a:gd name="T4" fmla="*/ 0 w 402"/>
                  <a:gd name="T5" fmla="*/ 1 h 342"/>
                  <a:gd name="T6" fmla="*/ 2 w 402"/>
                  <a:gd name="T7" fmla="*/ 1 h 342"/>
                  <a:gd name="T8" fmla="*/ 2 w 402"/>
                  <a:gd name="T9" fmla="*/ 1 h 342"/>
                  <a:gd name="T10" fmla="*/ 2 w 402"/>
                  <a:gd name="T11" fmla="*/ 0 h 342"/>
                  <a:gd name="T12" fmla="*/ 2 w 402"/>
                  <a:gd name="T13" fmla="*/ 1 h 342"/>
                  <a:gd name="T14" fmla="*/ 3 w 402"/>
                  <a:gd name="T15" fmla="*/ 1 h 342"/>
                  <a:gd name="T16" fmla="*/ 3 w 402"/>
                  <a:gd name="T17" fmla="*/ 1 h 342"/>
                  <a:gd name="T18" fmla="*/ 3 w 402"/>
                  <a:gd name="T19" fmla="*/ 1 h 342"/>
                  <a:gd name="T20" fmla="*/ 4 w 402"/>
                  <a:gd name="T21" fmla="*/ 1 h 342"/>
                  <a:gd name="T22" fmla="*/ 5 w 402"/>
                  <a:gd name="T23" fmla="*/ 1 h 342"/>
                  <a:gd name="T24" fmla="*/ 7 w 402"/>
                  <a:gd name="T25" fmla="*/ 1 h 342"/>
                  <a:gd name="T26" fmla="*/ 8 w 402"/>
                  <a:gd name="T27" fmla="*/ 1 h 342"/>
                  <a:gd name="T28" fmla="*/ 9 w 402"/>
                  <a:gd name="T29" fmla="*/ 1 h 342"/>
                  <a:gd name="T30" fmla="*/ 8 w 402"/>
                  <a:gd name="T31" fmla="*/ 1 h 342"/>
                  <a:gd name="T32" fmla="*/ 8 w 402"/>
                  <a:gd name="T33" fmla="*/ 1 h 342"/>
                  <a:gd name="T34" fmla="*/ 7 w 402"/>
                  <a:gd name="T35" fmla="*/ 1 h 342"/>
                  <a:gd name="T36" fmla="*/ 5 w 402"/>
                  <a:gd name="T37" fmla="*/ 1 h 342"/>
                  <a:gd name="T38" fmla="*/ 4 w 402"/>
                  <a:gd name="T39" fmla="*/ 1 h 342"/>
                  <a:gd name="T40" fmla="*/ 4 w 402"/>
                  <a:gd name="T41" fmla="*/ 1 h 3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2"/>
                  <a:gd name="T64" fmla="*/ 0 h 342"/>
                  <a:gd name="T65" fmla="*/ 402 w 402"/>
                  <a:gd name="T66" fmla="*/ 342 h 3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2" h="342">
                    <a:moveTo>
                      <a:pt x="186" y="306"/>
                    </a:moveTo>
                    <a:lnTo>
                      <a:pt x="0" y="252"/>
                    </a:lnTo>
                    <a:lnTo>
                      <a:pt x="0" y="198"/>
                    </a:lnTo>
                    <a:lnTo>
                      <a:pt x="30" y="150"/>
                    </a:lnTo>
                    <a:lnTo>
                      <a:pt x="78" y="42"/>
                    </a:lnTo>
                    <a:lnTo>
                      <a:pt x="84" y="0"/>
                    </a:lnTo>
                    <a:lnTo>
                      <a:pt x="108" y="6"/>
                    </a:lnTo>
                    <a:lnTo>
                      <a:pt x="126" y="18"/>
                    </a:lnTo>
                    <a:lnTo>
                      <a:pt x="126" y="48"/>
                    </a:lnTo>
                    <a:lnTo>
                      <a:pt x="144" y="60"/>
                    </a:lnTo>
                    <a:lnTo>
                      <a:pt x="168" y="54"/>
                    </a:lnTo>
                    <a:lnTo>
                      <a:pt x="198" y="72"/>
                    </a:lnTo>
                    <a:lnTo>
                      <a:pt x="300" y="72"/>
                    </a:lnTo>
                    <a:lnTo>
                      <a:pt x="384" y="90"/>
                    </a:lnTo>
                    <a:lnTo>
                      <a:pt x="402" y="120"/>
                    </a:lnTo>
                    <a:lnTo>
                      <a:pt x="348" y="186"/>
                    </a:lnTo>
                    <a:lnTo>
                      <a:pt x="360" y="204"/>
                    </a:lnTo>
                    <a:lnTo>
                      <a:pt x="324" y="342"/>
                    </a:lnTo>
                    <a:lnTo>
                      <a:pt x="216" y="312"/>
                    </a:lnTo>
                    <a:lnTo>
                      <a:pt x="186" y="306"/>
                    </a:lnTo>
                    <a:lnTo>
                      <a:pt x="186" y="3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850" name="Freeform 225"/>
              <p:cNvSpPr>
                <a:spLocks noChangeAspect="1"/>
              </p:cNvSpPr>
              <p:nvPr/>
            </p:nvSpPr>
            <p:spPr bwMode="auto">
              <a:xfrm>
                <a:off x="4921" y="1318"/>
                <a:ext cx="224" cy="126"/>
              </a:xfrm>
              <a:custGeom>
                <a:avLst/>
                <a:gdLst>
                  <a:gd name="T0" fmla="*/ 2 w 294"/>
                  <a:gd name="T1" fmla="*/ 1 h 186"/>
                  <a:gd name="T2" fmla="*/ 2 w 294"/>
                  <a:gd name="T3" fmla="*/ 1 h 186"/>
                  <a:gd name="T4" fmla="*/ 5 w 294"/>
                  <a:gd name="T5" fmla="*/ 0 h 186"/>
                  <a:gd name="T6" fmla="*/ 6 w 294"/>
                  <a:gd name="T7" fmla="*/ 1 h 186"/>
                  <a:gd name="T8" fmla="*/ 6 w 294"/>
                  <a:gd name="T9" fmla="*/ 1 h 186"/>
                  <a:gd name="T10" fmla="*/ 6 w 294"/>
                  <a:gd name="T11" fmla="*/ 1 h 186"/>
                  <a:gd name="T12" fmla="*/ 6 w 294"/>
                  <a:gd name="T13" fmla="*/ 1 h 186"/>
                  <a:gd name="T14" fmla="*/ 6 w 294"/>
                  <a:gd name="T15" fmla="*/ 1 h 186"/>
                  <a:gd name="T16" fmla="*/ 6 w 294"/>
                  <a:gd name="T17" fmla="*/ 1 h 186"/>
                  <a:gd name="T18" fmla="*/ 6 w 294"/>
                  <a:gd name="T19" fmla="*/ 1 h 186"/>
                  <a:gd name="T20" fmla="*/ 6 w 294"/>
                  <a:gd name="T21" fmla="*/ 1 h 186"/>
                  <a:gd name="T22" fmla="*/ 5 w 294"/>
                  <a:gd name="T23" fmla="*/ 1 h 186"/>
                  <a:gd name="T24" fmla="*/ 2 w 294"/>
                  <a:gd name="T25" fmla="*/ 1 h 186"/>
                  <a:gd name="T26" fmla="*/ 2 w 294"/>
                  <a:gd name="T27" fmla="*/ 1 h 186"/>
                  <a:gd name="T28" fmla="*/ 2 w 294"/>
                  <a:gd name="T29" fmla="*/ 1 h 186"/>
                  <a:gd name="T30" fmla="*/ 2 w 294"/>
                  <a:gd name="T31" fmla="*/ 1 h 186"/>
                  <a:gd name="T32" fmla="*/ 2 w 294"/>
                  <a:gd name="T33" fmla="*/ 1 h 186"/>
                  <a:gd name="T34" fmla="*/ 0 w 294"/>
                  <a:gd name="T35" fmla="*/ 1 h 186"/>
                  <a:gd name="T36" fmla="*/ 2 w 294"/>
                  <a:gd name="T37" fmla="*/ 1 h 1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4"/>
                  <a:gd name="T58" fmla="*/ 0 h 186"/>
                  <a:gd name="T59" fmla="*/ 294 w 294"/>
                  <a:gd name="T60" fmla="*/ 186 h 1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4" h="186">
                    <a:moveTo>
                      <a:pt x="30" y="24"/>
                    </a:moveTo>
                    <a:lnTo>
                      <a:pt x="36" y="36"/>
                    </a:lnTo>
                    <a:lnTo>
                      <a:pt x="240" y="0"/>
                    </a:lnTo>
                    <a:lnTo>
                      <a:pt x="264" y="24"/>
                    </a:lnTo>
                    <a:lnTo>
                      <a:pt x="282" y="30"/>
                    </a:lnTo>
                    <a:lnTo>
                      <a:pt x="264" y="60"/>
                    </a:lnTo>
                    <a:lnTo>
                      <a:pt x="270" y="84"/>
                    </a:lnTo>
                    <a:lnTo>
                      <a:pt x="294" y="108"/>
                    </a:lnTo>
                    <a:lnTo>
                      <a:pt x="270" y="138"/>
                    </a:lnTo>
                    <a:lnTo>
                      <a:pt x="264" y="138"/>
                    </a:lnTo>
                    <a:lnTo>
                      <a:pt x="252" y="144"/>
                    </a:lnTo>
                    <a:lnTo>
                      <a:pt x="234" y="150"/>
                    </a:lnTo>
                    <a:lnTo>
                      <a:pt x="72" y="180"/>
                    </a:lnTo>
                    <a:lnTo>
                      <a:pt x="60" y="180"/>
                    </a:lnTo>
                    <a:lnTo>
                      <a:pt x="24" y="186"/>
                    </a:lnTo>
                    <a:lnTo>
                      <a:pt x="12" y="132"/>
                    </a:lnTo>
                    <a:lnTo>
                      <a:pt x="12" y="114"/>
                    </a:lnTo>
                    <a:lnTo>
                      <a:pt x="0" y="48"/>
                    </a:lnTo>
                    <a:lnTo>
                      <a:pt x="30" y="24"/>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851" name="Freeform 226"/>
              <p:cNvSpPr>
                <a:spLocks noChangeAspect="1"/>
              </p:cNvSpPr>
              <p:nvPr/>
            </p:nvSpPr>
            <p:spPr bwMode="auto">
              <a:xfrm>
                <a:off x="4921" y="1318"/>
                <a:ext cx="224" cy="126"/>
              </a:xfrm>
              <a:custGeom>
                <a:avLst/>
                <a:gdLst>
                  <a:gd name="T0" fmla="*/ 2 w 294"/>
                  <a:gd name="T1" fmla="*/ 1 h 186"/>
                  <a:gd name="T2" fmla="*/ 2 w 294"/>
                  <a:gd name="T3" fmla="*/ 1 h 186"/>
                  <a:gd name="T4" fmla="*/ 5 w 294"/>
                  <a:gd name="T5" fmla="*/ 0 h 186"/>
                  <a:gd name="T6" fmla="*/ 6 w 294"/>
                  <a:gd name="T7" fmla="*/ 1 h 186"/>
                  <a:gd name="T8" fmla="*/ 6 w 294"/>
                  <a:gd name="T9" fmla="*/ 1 h 186"/>
                  <a:gd name="T10" fmla="*/ 6 w 294"/>
                  <a:gd name="T11" fmla="*/ 1 h 186"/>
                  <a:gd name="T12" fmla="*/ 6 w 294"/>
                  <a:gd name="T13" fmla="*/ 1 h 186"/>
                  <a:gd name="T14" fmla="*/ 6 w 294"/>
                  <a:gd name="T15" fmla="*/ 1 h 186"/>
                  <a:gd name="T16" fmla="*/ 6 w 294"/>
                  <a:gd name="T17" fmla="*/ 1 h 186"/>
                  <a:gd name="T18" fmla="*/ 6 w 294"/>
                  <a:gd name="T19" fmla="*/ 1 h 186"/>
                  <a:gd name="T20" fmla="*/ 6 w 294"/>
                  <a:gd name="T21" fmla="*/ 1 h 186"/>
                  <a:gd name="T22" fmla="*/ 5 w 294"/>
                  <a:gd name="T23" fmla="*/ 1 h 186"/>
                  <a:gd name="T24" fmla="*/ 2 w 294"/>
                  <a:gd name="T25" fmla="*/ 1 h 186"/>
                  <a:gd name="T26" fmla="*/ 2 w 294"/>
                  <a:gd name="T27" fmla="*/ 1 h 186"/>
                  <a:gd name="T28" fmla="*/ 2 w 294"/>
                  <a:gd name="T29" fmla="*/ 1 h 186"/>
                  <a:gd name="T30" fmla="*/ 2 w 294"/>
                  <a:gd name="T31" fmla="*/ 1 h 186"/>
                  <a:gd name="T32" fmla="*/ 2 w 294"/>
                  <a:gd name="T33" fmla="*/ 1 h 186"/>
                  <a:gd name="T34" fmla="*/ 0 w 294"/>
                  <a:gd name="T35" fmla="*/ 1 h 186"/>
                  <a:gd name="T36" fmla="*/ 2 w 294"/>
                  <a:gd name="T37" fmla="*/ 1 h 186"/>
                  <a:gd name="T38" fmla="*/ 2 w 294"/>
                  <a:gd name="T39" fmla="*/ 1 h 1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94"/>
                  <a:gd name="T61" fmla="*/ 0 h 186"/>
                  <a:gd name="T62" fmla="*/ 294 w 294"/>
                  <a:gd name="T63" fmla="*/ 186 h 18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94" h="186">
                    <a:moveTo>
                      <a:pt x="30" y="24"/>
                    </a:moveTo>
                    <a:lnTo>
                      <a:pt x="36" y="36"/>
                    </a:lnTo>
                    <a:lnTo>
                      <a:pt x="240" y="0"/>
                    </a:lnTo>
                    <a:lnTo>
                      <a:pt x="264" y="24"/>
                    </a:lnTo>
                    <a:lnTo>
                      <a:pt x="282" y="30"/>
                    </a:lnTo>
                    <a:lnTo>
                      <a:pt x="264" y="60"/>
                    </a:lnTo>
                    <a:lnTo>
                      <a:pt x="270" y="84"/>
                    </a:lnTo>
                    <a:lnTo>
                      <a:pt x="294" y="108"/>
                    </a:lnTo>
                    <a:lnTo>
                      <a:pt x="270" y="138"/>
                    </a:lnTo>
                    <a:lnTo>
                      <a:pt x="264" y="138"/>
                    </a:lnTo>
                    <a:lnTo>
                      <a:pt x="252" y="144"/>
                    </a:lnTo>
                    <a:lnTo>
                      <a:pt x="234" y="150"/>
                    </a:lnTo>
                    <a:lnTo>
                      <a:pt x="72" y="180"/>
                    </a:lnTo>
                    <a:lnTo>
                      <a:pt x="60" y="180"/>
                    </a:lnTo>
                    <a:lnTo>
                      <a:pt x="24" y="186"/>
                    </a:lnTo>
                    <a:lnTo>
                      <a:pt x="12" y="132"/>
                    </a:lnTo>
                    <a:lnTo>
                      <a:pt x="12" y="114"/>
                    </a:lnTo>
                    <a:lnTo>
                      <a:pt x="0" y="48"/>
                    </a:lnTo>
                    <a:lnTo>
                      <a:pt x="30" y="24"/>
                    </a:lnTo>
                    <a:lnTo>
                      <a:pt x="30" y="3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852" name="Freeform 227"/>
              <p:cNvSpPr>
                <a:spLocks noChangeAspect="1"/>
              </p:cNvSpPr>
              <p:nvPr/>
            </p:nvSpPr>
            <p:spPr bwMode="auto">
              <a:xfrm>
                <a:off x="5232" y="1285"/>
                <a:ext cx="27" cy="33"/>
              </a:xfrm>
              <a:custGeom>
                <a:avLst/>
                <a:gdLst>
                  <a:gd name="T0" fmla="*/ 2 w 36"/>
                  <a:gd name="T1" fmla="*/ 1 h 48"/>
                  <a:gd name="T2" fmla="*/ 2 w 36"/>
                  <a:gd name="T3" fmla="*/ 1 h 48"/>
                  <a:gd name="T4" fmla="*/ 2 w 36"/>
                  <a:gd name="T5" fmla="*/ 1 h 48"/>
                  <a:gd name="T6" fmla="*/ 2 w 36"/>
                  <a:gd name="T7" fmla="*/ 1 h 48"/>
                  <a:gd name="T8" fmla="*/ 2 w 36"/>
                  <a:gd name="T9" fmla="*/ 1 h 48"/>
                  <a:gd name="T10" fmla="*/ 0 w 36"/>
                  <a:gd name="T11" fmla="*/ 1 h 48"/>
                  <a:gd name="T12" fmla="*/ 2 w 36"/>
                  <a:gd name="T13" fmla="*/ 0 h 48"/>
                  <a:gd name="T14" fmla="*/ 2 w 36"/>
                  <a:gd name="T15" fmla="*/ 1 h 48"/>
                  <a:gd name="T16" fmla="*/ 2 w 36"/>
                  <a:gd name="T17" fmla="*/ 1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48"/>
                  <a:gd name="T29" fmla="*/ 36 w 36"/>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48">
                    <a:moveTo>
                      <a:pt x="36" y="30"/>
                    </a:moveTo>
                    <a:lnTo>
                      <a:pt x="30" y="36"/>
                    </a:lnTo>
                    <a:lnTo>
                      <a:pt x="24" y="24"/>
                    </a:lnTo>
                    <a:lnTo>
                      <a:pt x="24" y="42"/>
                    </a:lnTo>
                    <a:lnTo>
                      <a:pt x="6" y="48"/>
                    </a:lnTo>
                    <a:lnTo>
                      <a:pt x="0" y="6"/>
                    </a:lnTo>
                    <a:lnTo>
                      <a:pt x="18" y="0"/>
                    </a:lnTo>
                    <a:lnTo>
                      <a:pt x="36" y="24"/>
                    </a:lnTo>
                    <a:lnTo>
                      <a:pt x="36" y="30"/>
                    </a:lnTo>
                    <a:close/>
                  </a:path>
                </a:pathLst>
              </a:custGeom>
              <a:solidFill>
                <a:srgbClr val="FFFFFF"/>
              </a:solidFill>
              <a:ln w="9525">
                <a:solidFill>
                  <a:srgbClr val="FFFFFF"/>
                </a:solidFill>
                <a:prstDash val="solid"/>
                <a:round/>
                <a:headEnd/>
                <a:tailEnd/>
              </a:ln>
            </p:spPr>
            <p:txBody>
              <a:bodyPr/>
              <a:lstStyle/>
              <a:p>
                <a:endParaRPr lang="en-US" dirty="0"/>
              </a:p>
            </p:txBody>
          </p:sp>
          <p:sp>
            <p:nvSpPr>
              <p:cNvPr id="105853" name="Freeform 228"/>
              <p:cNvSpPr>
                <a:spLocks noChangeAspect="1"/>
              </p:cNvSpPr>
              <p:nvPr/>
            </p:nvSpPr>
            <p:spPr bwMode="auto">
              <a:xfrm>
                <a:off x="5232" y="1285"/>
                <a:ext cx="27" cy="33"/>
              </a:xfrm>
              <a:custGeom>
                <a:avLst/>
                <a:gdLst>
                  <a:gd name="T0" fmla="*/ 2 w 36"/>
                  <a:gd name="T1" fmla="*/ 1 h 48"/>
                  <a:gd name="T2" fmla="*/ 2 w 36"/>
                  <a:gd name="T3" fmla="*/ 1 h 48"/>
                  <a:gd name="T4" fmla="*/ 2 w 36"/>
                  <a:gd name="T5" fmla="*/ 1 h 48"/>
                  <a:gd name="T6" fmla="*/ 2 w 36"/>
                  <a:gd name="T7" fmla="*/ 1 h 48"/>
                  <a:gd name="T8" fmla="*/ 2 w 36"/>
                  <a:gd name="T9" fmla="*/ 1 h 48"/>
                  <a:gd name="T10" fmla="*/ 0 w 36"/>
                  <a:gd name="T11" fmla="*/ 1 h 48"/>
                  <a:gd name="T12" fmla="*/ 2 w 36"/>
                  <a:gd name="T13" fmla="*/ 0 h 48"/>
                  <a:gd name="T14" fmla="*/ 2 w 36"/>
                  <a:gd name="T15" fmla="*/ 1 h 48"/>
                  <a:gd name="T16" fmla="*/ 2 w 36"/>
                  <a:gd name="T17" fmla="*/ 1 h 48"/>
                  <a:gd name="T18" fmla="*/ 2 w 36"/>
                  <a:gd name="T19" fmla="*/ 1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48"/>
                  <a:gd name="T32" fmla="*/ 36 w 36"/>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48">
                    <a:moveTo>
                      <a:pt x="36" y="30"/>
                    </a:moveTo>
                    <a:lnTo>
                      <a:pt x="30" y="36"/>
                    </a:lnTo>
                    <a:lnTo>
                      <a:pt x="24" y="24"/>
                    </a:lnTo>
                    <a:lnTo>
                      <a:pt x="24" y="42"/>
                    </a:lnTo>
                    <a:lnTo>
                      <a:pt x="6" y="48"/>
                    </a:lnTo>
                    <a:lnTo>
                      <a:pt x="0" y="6"/>
                    </a:lnTo>
                    <a:lnTo>
                      <a:pt x="18" y="0"/>
                    </a:lnTo>
                    <a:lnTo>
                      <a:pt x="36" y="24"/>
                    </a:lnTo>
                    <a:lnTo>
                      <a:pt x="36" y="30"/>
                    </a:lnTo>
                    <a:lnTo>
                      <a:pt x="36" y="3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854" name="Freeform 229"/>
              <p:cNvSpPr>
                <a:spLocks noChangeAspect="1"/>
              </p:cNvSpPr>
              <p:nvPr/>
            </p:nvSpPr>
            <p:spPr bwMode="auto">
              <a:xfrm>
                <a:off x="4866" y="1644"/>
                <a:ext cx="196" cy="134"/>
              </a:xfrm>
              <a:custGeom>
                <a:avLst/>
                <a:gdLst>
                  <a:gd name="T0" fmla="*/ 5 w 258"/>
                  <a:gd name="T1" fmla="*/ 1 h 198"/>
                  <a:gd name="T2" fmla="*/ 5 w 258"/>
                  <a:gd name="T3" fmla="*/ 1 h 198"/>
                  <a:gd name="T4" fmla="*/ 5 w 258"/>
                  <a:gd name="T5" fmla="*/ 1 h 198"/>
                  <a:gd name="T6" fmla="*/ 5 w 258"/>
                  <a:gd name="T7" fmla="*/ 1 h 198"/>
                  <a:gd name="T8" fmla="*/ 5 w 258"/>
                  <a:gd name="T9" fmla="*/ 1 h 198"/>
                  <a:gd name="T10" fmla="*/ 5 w 258"/>
                  <a:gd name="T11" fmla="*/ 1 h 198"/>
                  <a:gd name="T12" fmla="*/ 4 w 258"/>
                  <a:gd name="T13" fmla="*/ 1 h 198"/>
                  <a:gd name="T14" fmla="*/ 4 w 258"/>
                  <a:gd name="T15" fmla="*/ 1 h 198"/>
                  <a:gd name="T16" fmla="*/ 4 w 258"/>
                  <a:gd name="T17" fmla="*/ 1 h 198"/>
                  <a:gd name="T18" fmla="*/ 4 w 258"/>
                  <a:gd name="T19" fmla="*/ 1 h 198"/>
                  <a:gd name="T20" fmla="*/ 4 w 258"/>
                  <a:gd name="T21" fmla="*/ 1 h 198"/>
                  <a:gd name="T22" fmla="*/ 3 w 258"/>
                  <a:gd name="T23" fmla="*/ 1 h 198"/>
                  <a:gd name="T24" fmla="*/ 3 w 258"/>
                  <a:gd name="T25" fmla="*/ 1 h 198"/>
                  <a:gd name="T26" fmla="*/ 2 w 258"/>
                  <a:gd name="T27" fmla="*/ 1 h 198"/>
                  <a:gd name="T28" fmla="*/ 2 w 258"/>
                  <a:gd name="T29" fmla="*/ 1 h 198"/>
                  <a:gd name="T30" fmla="*/ 0 w 258"/>
                  <a:gd name="T31" fmla="*/ 1 h 198"/>
                  <a:gd name="T32" fmla="*/ 2 w 258"/>
                  <a:gd name="T33" fmla="*/ 1 h 198"/>
                  <a:gd name="T34" fmla="*/ 2 w 258"/>
                  <a:gd name="T35" fmla="*/ 1 h 198"/>
                  <a:gd name="T36" fmla="*/ 3 w 258"/>
                  <a:gd name="T37" fmla="*/ 0 h 198"/>
                  <a:gd name="T38" fmla="*/ 3 w 258"/>
                  <a:gd name="T39" fmla="*/ 1 h 198"/>
                  <a:gd name="T40" fmla="*/ 4 w 258"/>
                  <a:gd name="T41" fmla="*/ 1 h 198"/>
                  <a:gd name="T42" fmla="*/ 5 w 258"/>
                  <a:gd name="T43" fmla="*/ 1 h 198"/>
                  <a:gd name="T44" fmla="*/ 5 w 258"/>
                  <a:gd name="T45" fmla="*/ 1 h 19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8"/>
                  <a:gd name="T70" fmla="*/ 0 h 198"/>
                  <a:gd name="T71" fmla="*/ 258 w 258"/>
                  <a:gd name="T72" fmla="*/ 198 h 19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8" h="198">
                    <a:moveTo>
                      <a:pt x="258" y="60"/>
                    </a:moveTo>
                    <a:lnTo>
                      <a:pt x="228" y="102"/>
                    </a:lnTo>
                    <a:lnTo>
                      <a:pt x="234" y="114"/>
                    </a:lnTo>
                    <a:lnTo>
                      <a:pt x="204" y="144"/>
                    </a:lnTo>
                    <a:lnTo>
                      <a:pt x="198" y="138"/>
                    </a:lnTo>
                    <a:lnTo>
                      <a:pt x="198" y="150"/>
                    </a:lnTo>
                    <a:lnTo>
                      <a:pt x="168" y="168"/>
                    </a:lnTo>
                    <a:lnTo>
                      <a:pt x="168" y="180"/>
                    </a:lnTo>
                    <a:lnTo>
                      <a:pt x="156" y="174"/>
                    </a:lnTo>
                    <a:lnTo>
                      <a:pt x="162" y="186"/>
                    </a:lnTo>
                    <a:lnTo>
                      <a:pt x="156" y="198"/>
                    </a:lnTo>
                    <a:lnTo>
                      <a:pt x="138" y="192"/>
                    </a:lnTo>
                    <a:lnTo>
                      <a:pt x="114" y="144"/>
                    </a:lnTo>
                    <a:lnTo>
                      <a:pt x="48" y="90"/>
                    </a:lnTo>
                    <a:lnTo>
                      <a:pt x="30" y="60"/>
                    </a:lnTo>
                    <a:lnTo>
                      <a:pt x="0" y="48"/>
                    </a:lnTo>
                    <a:lnTo>
                      <a:pt x="12" y="30"/>
                    </a:lnTo>
                    <a:lnTo>
                      <a:pt x="48" y="12"/>
                    </a:lnTo>
                    <a:lnTo>
                      <a:pt x="114" y="0"/>
                    </a:lnTo>
                    <a:lnTo>
                      <a:pt x="132" y="24"/>
                    </a:lnTo>
                    <a:lnTo>
                      <a:pt x="192" y="12"/>
                    </a:lnTo>
                    <a:lnTo>
                      <a:pt x="252" y="60"/>
                    </a:lnTo>
                    <a:lnTo>
                      <a:pt x="258" y="60"/>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855" name="Freeform 230"/>
              <p:cNvSpPr>
                <a:spLocks noChangeAspect="1"/>
              </p:cNvSpPr>
              <p:nvPr/>
            </p:nvSpPr>
            <p:spPr bwMode="auto">
              <a:xfrm>
                <a:off x="4866" y="1644"/>
                <a:ext cx="196" cy="134"/>
              </a:xfrm>
              <a:custGeom>
                <a:avLst/>
                <a:gdLst>
                  <a:gd name="T0" fmla="*/ 5 w 258"/>
                  <a:gd name="T1" fmla="*/ 1 h 198"/>
                  <a:gd name="T2" fmla="*/ 5 w 258"/>
                  <a:gd name="T3" fmla="*/ 1 h 198"/>
                  <a:gd name="T4" fmla="*/ 5 w 258"/>
                  <a:gd name="T5" fmla="*/ 1 h 198"/>
                  <a:gd name="T6" fmla="*/ 5 w 258"/>
                  <a:gd name="T7" fmla="*/ 1 h 198"/>
                  <a:gd name="T8" fmla="*/ 5 w 258"/>
                  <a:gd name="T9" fmla="*/ 1 h 198"/>
                  <a:gd name="T10" fmla="*/ 5 w 258"/>
                  <a:gd name="T11" fmla="*/ 1 h 198"/>
                  <a:gd name="T12" fmla="*/ 4 w 258"/>
                  <a:gd name="T13" fmla="*/ 1 h 198"/>
                  <a:gd name="T14" fmla="*/ 4 w 258"/>
                  <a:gd name="T15" fmla="*/ 1 h 198"/>
                  <a:gd name="T16" fmla="*/ 4 w 258"/>
                  <a:gd name="T17" fmla="*/ 1 h 198"/>
                  <a:gd name="T18" fmla="*/ 4 w 258"/>
                  <a:gd name="T19" fmla="*/ 1 h 198"/>
                  <a:gd name="T20" fmla="*/ 4 w 258"/>
                  <a:gd name="T21" fmla="*/ 1 h 198"/>
                  <a:gd name="T22" fmla="*/ 3 w 258"/>
                  <a:gd name="T23" fmla="*/ 1 h 198"/>
                  <a:gd name="T24" fmla="*/ 3 w 258"/>
                  <a:gd name="T25" fmla="*/ 1 h 198"/>
                  <a:gd name="T26" fmla="*/ 2 w 258"/>
                  <a:gd name="T27" fmla="*/ 1 h 198"/>
                  <a:gd name="T28" fmla="*/ 2 w 258"/>
                  <a:gd name="T29" fmla="*/ 1 h 198"/>
                  <a:gd name="T30" fmla="*/ 0 w 258"/>
                  <a:gd name="T31" fmla="*/ 1 h 198"/>
                  <a:gd name="T32" fmla="*/ 2 w 258"/>
                  <a:gd name="T33" fmla="*/ 1 h 198"/>
                  <a:gd name="T34" fmla="*/ 2 w 258"/>
                  <a:gd name="T35" fmla="*/ 1 h 198"/>
                  <a:gd name="T36" fmla="*/ 3 w 258"/>
                  <a:gd name="T37" fmla="*/ 0 h 198"/>
                  <a:gd name="T38" fmla="*/ 3 w 258"/>
                  <a:gd name="T39" fmla="*/ 1 h 198"/>
                  <a:gd name="T40" fmla="*/ 4 w 258"/>
                  <a:gd name="T41" fmla="*/ 1 h 198"/>
                  <a:gd name="T42" fmla="*/ 5 w 258"/>
                  <a:gd name="T43" fmla="*/ 1 h 198"/>
                  <a:gd name="T44" fmla="*/ 5 w 258"/>
                  <a:gd name="T45" fmla="*/ 1 h 198"/>
                  <a:gd name="T46" fmla="*/ 5 w 258"/>
                  <a:gd name="T47" fmla="*/ 1 h 1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8"/>
                  <a:gd name="T73" fmla="*/ 0 h 198"/>
                  <a:gd name="T74" fmla="*/ 258 w 258"/>
                  <a:gd name="T75" fmla="*/ 198 h 19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8" h="198">
                    <a:moveTo>
                      <a:pt x="258" y="60"/>
                    </a:moveTo>
                    <a:lnTo>
                      <a:pt x="228" y="102"/>
                    </a:lnTo>
                    <a:lnTo>
                      <a:pt x="234" y="114"/>
                    </a:lnTo>
                    <a:lnTo>
                      <a:pt x="204" y="144"/>
                    </a:lnTo>
                    <a:lnTo>
                      <a:pt x="198" y="138"/>
                    </a:lnTo>
                    <a:lnTo>
                      <a:pt x="198" y="150"/>
                    </a:lnTo>
                    <a:lnTo>
                      <a:pt x="168" y="168"/>
                    </a:lnTo>
                    <a:lnTo>
                      <a:pt x="168" y="180"/>
                    </a:lnTo>
                    <a:lnTo>
                      <a:pt x="156" y="174"/>
                    </a:lnTo>
                    <a:lnTo>
                      <a:pt x="162" y="186"/>
                    </a:lnTo>
                    <a:lnTo>
                      <a:pt x="156" y="198"/>
                    </a:lnTo>
                    <a:lnTo>
                      <a:pt x="138" y="192"/>
                    </a:lnTo>
                    <a:lnTo>
                      <a:pt x="114" y="144"/>
                    </a:lnTo>
                    <a:lnTo>
                      <a:pt x="48" y="90"/>
                    </a:lnTo>
                    <a:lnTo>
                      <a:pt x="30" y="60"/>
                    </a:lnTo>
                    <a:lnTo>
                      <a:pt x="0" y="48"/>
                    </a:lnTo>
                    <a:lnTo>
                      <a:pt x="12" y="30"/>
                    </a:lnTo>
                    <a:lnTo>
                      <a:pt x="48" y="12"/>
                    </a:lnTo>
                    <a:lnTo>
                      <a:pt x="114" y="0"/>
                    </a:lnTo>
                    <a:lnTo>
                      <a:pt x="132" y="24"/>
                    </a:lnTo>
                    <a:lnTo>
                      <a:pt x="192" y="12"/>
                    </a:lnTo>
                    <a:lnTo>
                      <a:pt x="252" y="60"/>
                    </a:lnTo>
                    <a:lnTo>
                      <a:pt x="258" y="60"/>
                    </a:lnTo>
                    <a:lnTo>
                      <a:pt x="258" y="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856" name="Freeform 231"/>
              <p:cNvSpPr>
                <a:spLocks noChangeAspect="1"/>
              </p:cNvSpPr>
              <p:nvPr/>
            </p:nvSpPr>
            <p:spPr bwMode="auto">
              <a:xfrm>
                <a:off x="4074" y="1208"/>
                <a:ext cx="275" cy="159"/>
              </a:xfrm>
              <a:custGeom>
                <a:avLst/>
                <a:gdLst>
                  <a:gd name="T0" fmla="*/ 8 w 360"/>
                  <a:gd name="T1" fmla="*/ 1 h 234"/>
                  <a:gd name="T2" fmla="*/ 8 w 360"/>
                  <a:gd name="T3" fmla="*/ 1 h 234"/>
                  <a:gd name="T4" fmla="*/ 8 w 360"/>
                  <a:gd name="T5" fmla="*/ 1 h 234"/>
                  <a:gd name="T6" fmla="*/ 8 w 360"/>
                  <a:gd name="T7" fmla="*/ 1 h 234"/>
                  <a:gd name="T8" fmla="*/ 8 w 360"/>
                  <a:gd name="T9" fmla="*/ 1 h 234"/>
                  <a:gd name="T10" fmla="*/ 8 w 360"/>
                  <a:gd name="T11" fmla="*/ 1 h 234"/>
                  <a:gd name="T12" fmla="*/ 7 w 360"/>
                  <a:gd name="T13" fmla="*/ 1 h 234"/>
                  <a:gd name="T14" fmla="*/ 6 w 360"/>
                  <a:gd name="T15" fmla="*/ 1 h 234"/>
                  <a:gd name="T16" fmla="*/ 6 w 360"/>
                  <a:gd name="T17" fmla="*/ 1 h 234"/>
                  <a:gd name="T18" fmla="*/ 0 w 360"/>
                  <a:gd name="T19" fmla="*/ 1 h 234"/>
                  <a:gd name="T20" fmla="*/ 2 w 360"/>
                  <a:gd name="T21" fmla="*/ 1 h 234"/>
                  <a:gd name="T22" fmla="*/ 2 w 360"/>
                  <a:gd name="T23" fmla="*/ 1 h 234"/>
                  <a:gd name="T24" fmla="*/ 2 w 360"/>
                  <a:gd name="T25" fmla="*/ 0 h 234"/>
                  <a:gd name="T26" fmla="*/ 8 w 360"/>
                  <a:gd name="T27" fmla="*/ 1 h 234"/>
                  <a:gd name="T28" fmla="*/ 8 w 360"/>
                  <a:gd name="T29" fmla="*/ 1 h 234"/>
                  <a:gd name="T30" fmla="*/ 8 w 360"/>
                  <a:gd name="T31" fmla="*/ 1 h 234"/>
                  <a:gd name="T32" fmla="*/ 8 w 360"/>
                  <a:gd name="T33" fmla="*/ 1 h 234"/>
                  <a:gd name="T34" fmla="*/ 8 w 360"/>
                  <a:gd name="T35" fmla="*/ 1 h 2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0"/>
                  <a:gd name="T55" fmla="*/ 0 h 234"/>
                  <a:gd name="T56" fmla="*/ 360 w 360"/>
                  <a:gd name="T57" fmla="*/ 234 h 2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0" h="234">
                    <a:moveTo>
                      <a:pt x="360" y="168"/>
                    </a:moveTo>
                    <a:lnTo>
                      <a:pt x="354" y="174"/>
                    </a:lnTo>
                    <a:lnTo>
                      <a:pt x="360" y="192"/>
                    </a:lnTo>
                    <a:lnTo>
                      <a:pt x="348" y="216"/>
                    </a:lnTo>
                    <a:lnTo>
                      <a:pt x="360" y="234"/>
                    </a:lnTo>
                    <a:lnTo>
                      <a:pt x="354" y="234"/>
                    </a:lnTo>
                    <a:lnTo>
                      <a:pt x="324" y="210"/>
                    </a:lnTo>
                    <a:lnTo>
                      <a:pt x="288" y="216"/>
                    </a:lnTo>
                    <a:lnTo>
                      <a:pt x="264" y="198"/>
                    </a:lnTo>
                    <a:lnTo>
                      <a:pt x="0" y="186"/>
                    </a:lnTo>
                    <a:lnTo>
                      <a:pt x="6" y="156"/>
                    </a:lnTo>
                    <a:lnTo>
                      <a:pt x="12" y="54"/>
                    </a:lnTo>
                    <a:lnTo>
                      <a:pt x="18" y="0"/>
                    </a:lnTo>
                    <a:lnTo>
                      <a:pt x="354" y="12"/>
                    </a:lnTo>
                    <a:lnTo>
                      <a:pt x="342" y="30"/>
                    </a:lnTo>
                    <a:lnTo>
                      <a:pt x="360" y="54"/>
                    </a:lnTo>
                    <a:lnTo>
                      <a:pt x="360" y="144"/>
                    </a:lnTo>
                    <a:lnTo>
                      <a:pt x="360" y="168"/>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857" name="Freeform 232"/>
              <p:cNvSpPr>
                <a:spLocks noChangeAspect="1"/>
              </p:cNvSpPr>
              <p:nvPr/>
            </p:nvSpPr>
            <p:spPr bwMode="auto">
              <a:xfrm>
                <a:off x="4074" y="1208"/>
                <a:ext cx="275" cy="159"/>
              </a:xfrm>
              <a:custGeom>
                <a:avLst/>
                <a:gdLst>
                  <a:gd name="T0" fmla="*/ 8 w 360"/>
                  <a:gd name="T1" fmla="*/ 1 h 234"/>
                  <a:gd name="T2" fmla="*/ 8 w 360"/>
                  <a:gd name="T3" fmla="*/ 1 h 234"/>
                  <a:gd name="T4" fmla="*/ 8 w 360"/>
                  <a:gd name="T5" fmla="*/ 1 h 234"/>
                  <a:gd name="T6" fmla="*/ 8 w 360"/>
                  <a:gd name="T7" fmla="*/ 1 h 234"/>
                  <a:gd name="T8" fmla="*/ 8 w 360"/>
                  <a:gd name="T9" fmla="*/ 1 h 234"/>
                  <a:gd name="T10" fmla="*/ 8 w 360"/>
                  <a:gd name="T11" fmla="*/ 1 h 234"/>
                  <a:gd name="T12" fmla="*/ 7 w 360"/>
                  <a:gd name="T13" fmla="*/ 1 h 234"/>
                  <a:gd name="T14" fmla="*/ 6 w 360"/>
                  <a:gd name="T15" fmla="*/ 1 h 234"/>
                  <a:gd name="T16" fmla="*/ 6 w 360"/>
                  <a:gd name="T17" fmla="*/ 1 h 234"/>
                  <a:gd name="T18" fmla="*/ 0 w 360"/>
                  <a:gd name="T19" fmla="*/ 1 h 234"/>
                  <a:gd name="T20" fmla="*/ 2 w 360"/>
                  <a:gd name="T21" fmla="*/ 1 h 234"/>
                  <a:gd name="T22" fmla="*/ 2 w 360"/>
                  <a:gd name="T23" fmla="*/ 1 h 234"/>
                  <a:gd name="T24" fmla="*/ 2 w 360"/>
                  <a:gd name="T25" fmla="*/ 0 h 234"/>
                  <a:gd name="T26" fmla="*/ 8 w 360"/>
                  <a:gd name="T27" fmla="*/ 1 h 234"/>
                  <a:gd name="T28" fmla="*/ 8 w 360"/>
                  <a:gd name="T29" fmla="*/ 1 h 234"/>
                  <a:gd name="T30" fmla="*/ 8 w 360"/>
                  <a:gd name="T31" fmla="*/ 1 h 234"/>
                  <a:gd name="T32" fmla="*/ 8 w 360"/>
                  <a:gd name="T33" fmla="*/ 1 h 234"/>
                  <a:gd name="T34" fmla="*/ 8 w 360"/>
                  <a:gd name="T35" fmla="*/ 1 h 234"/>
                  <a:gd name="T36" fmla="*/ 8 w 360"/>
                  <a:gd name="T37" fmla="*/ 1 h 2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0"/>
                  <a:gd name="T58" fmla="*/ 0 h 234"/>
                  <a:gd name="T59" fmla="*/ 360 w 360"/>
                  <a:gd name="T60" fmla="*/ 234 h 2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0" h="234">
                    <a:moveTo>
                      <a:pt x="360" y="168"/>
                    </a:moveTo>
                    <a:lnTo>
                      <a:pt x="354" y="174"/>
                    </a:lnTo>
                    <a:lnTo>
                      <a:pt x="360" y="192"/>
                    </a:lnTo>
                    <a:lnTo>
                      <a:pt x="348" y="216"/>
                    </a:lnTo>
                    <a:lnTo>
                      <a:pt x="360" y="234"/>
                    </a:lnTo>
                    <a:lnTo>
                      <a:pt x="354" y="234"/>
                    </a:lnTo>
                    <a:lnTo>
                      <a:pt x="324" y="210"/>
                    </a:lnTo>
                    <a:lnTo>
                      <a:pt x="288" y="216"/>
                    </a:lnTo>
                    <a:lnTo>
                      <a:pt x="264" y="198"/>
                    </a:lnTo>
                    <a:lnTo>
                      <a:pt x="0" y="186"/>
                    </a:lnTo>
                    <a:lnTo>
                      <a:pt x="6" y="156"/>
                    </a:lnTo>
                    <a:lnTo>
                      <a:pt x="12" y="54"/>
                    </a:lnTo>
                    <a:lnTo>
                      <a:pt x="18" y="0"/>
                    </a:lnTo>
                    <a:lnTo>
                      <a:pt x="354" y="12"/>
                    </a:lnTo>
                    <a:lnTo>
                      <a:pt x="342" y="30"/>
                    </a:lnTo>
                    <a:lnTo>
                      <a:pt x="360" y="54"/>
                    </a:lnTo>
                    <a:lnTo>
                      <a:pt x="360" y="144"/>
                    </a:lnTo>
                    <a:lnTo>
                      <a:pt x="360" y="168"/>
                    </a:lnTo>
                    <a:lnTo>
                      <a:pt x="360" y="17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858" name="Freeform 233"/>
              <p:cNvSpPr>
                <a:spLocks noChangeAspect="1"/>
              </p:cNvSpPr>
              <p:nvPr/>
            </p:nvSpPr>
            <p:spPr bwMode="auto">
              <a:xfrm>
                <a:off x="4591" y="1587"/>
                <a:ext cx="330" cy="102"/>
              </a:xfrm>
              <a:custGeom>
                <a:avLst/>
                <a:gdLst>
                  <a:gd name="T0" fmla="*/ 10 w 432"/>
                  <a:gd name="T1" fmla="*/ 0 h 150"/>
                  <a:gd name="T2" fmla="*/ 10 w 432"/>
                  <a:gd name="T3" fmla="*/ 1 h 150"/>
                  <a:gd name="T4" fmla="*/ 9 w 432"/>
                  <a:gd name="T5" fmla="*/ 1 h 150"/>
                  <a:gd name="T6" fmla="*/ 9 w 432"/>
                  <a:gd name="T7" fmla="*/ 1 h 150"/>
                  <a:gd name="T8" fmla="*/ 8 w 432"/>
                  <a:gd name="T9" fmla="*/ 1 h 150"/>
                  <a:gd name="T10" fmla="*/ 8 w 432"/>
                  <a:gd name="T11" fmla="*/ 1 h 150"/>
                  <a:gd name="T12" fmla="*/ 8 w 432"/>
                  <a:gd name="T13" fmla="*/ 1 h 150"/>
                  <a:gd name="T14" fmla="*/ 7 w 432"/>
                  <a:gd name="T15" fmla="*/ 1 h 150"/>
                  <a:gd name="T16" fmla="*/ 7 w 432"/>
                  <a:gd name="T17" fmla="*/ 1 h 150"/>
                  <a:gd name="T18" fmla="*/ 7 w 432"/>
                  <a:gd name="T19" fmla="*/ 1 h 150"/>
                  <a:gd name="T20" fmla="*/ 5 w 432"/>
                  <a:gd name="T21" fmla="*/ 1 h 150"/>
                  <a:gd name="T22" fmla="*/ 2 w 432"/>
                  <a:gd name="T23" fmla="*/ 1 h 150"/>
                  <a:gd name="T24" fmla="*/ 0 w 432"/>
                  <a:gd name="T25" fmla="*/ 1 h 150"/>
                  <a:gd name="T26" fmla="*/ 2 w 432"/>
                  <a:gd name="T27" fmla="*/ 1 h 150"/>
                  <a:gd name="T28" fmla="*/ 0 w 432"/>
                  <a:gd name="T29" fmla="*/ 1 h 150"/>
                  <a:gd name="T30" fmla="*/ 2 w 432"/>
                  <a:gd name="T31" fmla="*/ 1 h 150"/>
                  <a:gd name="T32" fmla="*/ 2 w 432"/>
                  <a:gd name="T33" fmla="*/ 1 h 150"/>
                  <a:gd name="T34" fmla="*/ 2 w 432"/>
                  <a:gd name="T35" fmla="*/ 1 h 150"/>
                  <a:gd name="T36" fmla="*/ 2 w 432"/>
                  <a:gd name="T37" fmla="*/ 1 h 150"/>
                  <a:gd name="T38" fmla="*/ 2 w 432"/>
                  <a:gd name="T39" fmla="*/ 1 h 150"/>
                  <a:gd name="T40" fmla="*/ 2 w 432"/>
                  <a:gd name="T41" fmla="*/ 1 h 150"/>
                  <a:gd name="T42" fmla="*/ 2 w 432"/>
                  <a:gd name="T43" fmla="*/ 1 h 150"/>
                  <a:gd name="T44" fmla="*/ 2 w 432"/>
                  <a:gd name="T45" fmla="*/ 1 h 150"/>
                  <a:gd name="T46" fmla="*/ 2 w 432"/>
                  <a:gd name="T47" fmla="*/ 1 h 150"/>
                  <a:gd name="T48" fmla="*/ 8 w 432"/>
                  <a:gd name="T49" fmla="*/ 1 h 150"/>
                  <a:gd name="T50" fmla="*/ 10 w 432"/>
                  <a:gd name="T51" fmla="*/ 0 h 1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32"/>
                  <a:gd name="T79" fmla="*/ 0 h 150"/>
                  <a:gd name="T80" fmla="*/ 432 w 432"/>
                  <a:gd name="T81" fmla="*/ 150 h 1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32" h="150">
                    <a:moveTo>
                      <a:pt x="432" y="0"/>
                    </a:moveTo>
                    <a:lnTo>
                      <a:pt x="432" y="18"/>
                    </a:lnTo>
                    <a:lnTo>
                      <a:pt x="420" y="30"/>
                    </a:lnTo>
                    <a:lnTo>
                      <a:pt x="390" y="48"/>
                    </a:lnTo>
                    <a:lnTo>
                      <a:pt x="384" y="42"/>
                    </a:lnTo>
                    <a:lnTo>
                      <a:pt x="372" y="60"/>
                    </a:lnTo>
                    <a:lnTo>
                      <a:pt x="330" y="84"/>
                    </a:lnTo>
                    <a:lnTo>
                      <a:pt x="324" y="102"/>
                    </a:lnTo>
                    <a:lnTo>
                      <a:pt x="306" y="102"/>
                    </a:lnTo>
                    <a:lnTo>
                      <a:pt x="306" y="120"/>
                    </a:lnTo>
                    <a:lnTo>
                      <a:pt x="240" y="132"/>
                    </a:lnTo>
                    <a:lnTo>
                      <a:pt x="108" y="138"/>
                    </a:lnTo>
                    <a:lnTo>
                      <a:pt x="0" y="150"/>
                    </a:lnTo>
                    <a:lnTo>
                      <a:pt x="12" y="138"/>
                    </a:lnTo>
                    <a:lnTo>
                      <a:pt x="0" y="120"/>
                    </a:lnTo>
                    <a:lnTo>
                      <a:pt x="18" y="114"/>
                    </a:lnTo>
                    <a:lnTo>
                      <a:pt x="12" y="102"/>
                    </a:lnTo>
                    <a:lnTo>
                      <a:pt x="30" y="84"/>
                    </a:lnTo>
                    <a:lnTo>
                      <a:pt x="24" y="84"/>
                    </a:lnTo>
                    <a:lnTo>
                      <a:pt x="24" y="78"/>
                    </a:lnTo>
                    <a:lnTo>
                      <a:pt x="30" y="42"/>
                    </a:lnTo>
                    <a:lnTo>
                      <a:pt x="36" y="48"/>
                    </a:lnTo>
                    <a:lnTo>
                      <a:pt x="108" y="42"/>
                    </a:lnTo>
                    <a:lnTo>
                      <a:pt x="108" y="30"/>
                    </a:lnTo>
                    <a:lnTo>
                      <a:pt x="330" y="12"/>
                    </a:lnTo>
                    <a:lnTo>
                      <a:pt x="432" y="0"/>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859" name="Freeform 234"/>
              <p:cNvSpPr>
                <a:spLocks noChangeAspect="1"/>
              </p:cNvSpPr>
              <p:nvPr/>
            </p:nvSpPr>
            <p:spPr bwMode="auto">
              <a:xfrm>
                <a:off x="4591" y="1587"/>
                <a:ext cx="330" cy="102"/>
              </a:xfrm>
              <a:custGeom>
                <a:avLst/>
                <a:gdLst>
                  <a:gd name="T0" fmla="*/ 10 w 432"/>
                  <a:gd name="T1" fmla="*/ 0 h 150"/>
                  <a:gd name="T2" fmla="*/ 10 w 432"/>
                  <a:gd name="T3" fmla="*/ 1 h 150"/>
                  <a:gd name="T4" fmla="*/ 9 w 432"/>
                  <a:gd name="T5" fmla="*/ 1 h 150"/>
                  <a:gd name="T6" fmla="*/ 9 w 432"/>
                  <a:gd name="T7" fmla="*/ 1 h 150"/>
                  <a:gd name="T8" fmla="*/ 8 w 432"/>
                  <a:gd name="T9" fmla="*/ 1 h 150"/>
                  <a:gd name="T10" fmla="*/ 8 w 432"/>
                  <a:gd name="T11" fmla="*/ 1 h 150"/>
                  <a:gd name="T12" fmla="*/ 8 w 432"/>
                  <a:gd name="T13" fmla="*/ 1 h 150"/>
                  <a:gd name="T14" fmla="*/ 7 w 432"/>
                  <a:gd name="T15" fmla="*/ 1 h 150"/>
                  <a:gd name="T16" fmla="*/ 7 w 432"/>
                  <a:gd name="T17" fmla="*/ 1 h 150"/>
                  <a:gd name="T18" fmla="*/ 7 w 432"/>
                  <a:gd name="T19" fmla="*/ 1 h 150"/>
                  <a:gd name="T20" fmla="*/ 5 w 432"/>
                  <a:gd name="T21" fmla="*/ 1 h 150"/>
                  <a:gd name="T22" fmla="*/ 2 w 432"/>
                  <a:gd name="T23" fmla="*/ 1 h 150"/>
                  <a:gd name="T24" fmla="*/ 0 w 432"/>
                  <a:gd name="T25" fmla="*/ 1 h 150"/>
                  <a:gd name="T26" fmla="*/ 2 w 432"/>
                  <a:gd name="T27" fmla="*/ 1 h 150"/>
                  <a:gd name="T28" fmla="*/ 0 w 432"/>
                  <a:gd name="T29" fmla="*/ 1 h 150"/>
                  <a:gd name="T30" fmla="*/ 2 w 432"/>
                  <a:gd name="T31" fmla="*/ 1 h 150"/>
                  <a:gd name="T32" fmla="*/ 2 w 432"/>
                  <a:gd name="T33" fmla="*/ 1 h 150"/>
                  <a:gd name="T34" fmla="*/ 2 w 432"/>
                  <a:gd name="T35" fmla="*/ 1 h 150"/>
                  <a:gd name="T36" fmla="*/ 2 w 432"/>
                  <a:gd name="T37" fmla="*/ 1 h 150"/>
                  <a:gd name="T38" fmla="*/ 2 w 432"/>
                  <a:gd name="T39" fmla="*/ 1 h 150"/>
                  <a:gd name="T40" fmla="*/ 2 w 432"/>
                  <a:gd name="T41" fmla="*/ 1 h 150"/>
                  <a:gd name="T42" fmla="*/ 2 w 432"/>
                  <a:gd name="T43" fmla="*/ 1 h 150"/>
                  <a:gd name="T44" fmla="*/ 2 w 432"/>
                  <a:gd name="T45" fmla="*/ 1 h 150"/>
                  <a:gd name="T46" fmla="*/ 2 w 432"/>
                  <a:gd name="T47" fmla="*/ 1 h 150"/>
                  <a:gd name="T48" fmla="*/ 8 w 432"/>
                  <a:gd name="T49" fmla="*/ 1 h 150"/>
                  <a:gd name="T50" fmla="*/ 10 w 432"/>
                  <a:gd name="T51" fmla="*/ 0 h 150"/>
                  <a:gd name="T52" fmla="*/ 10 w 432"/>
                  <a:gd name="T53" fmla="*/ 1 h 15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2"/>
                  <a:gd name="T82" fmla="*/ 0 h 150"/>
                  <a:gd name="T83" fmla="*/ 432 w 432"/>
                  <a:gd name="T84" fmla="*/ 150 h 15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2" h="150">
                    <a:moveTo>
                      <a:pt x="432" y="0"/>
                    </a:moveTo>
                    <a:lnTo>
                      <a:pt x="432" y="18"/>
                    </a:lnTo>
                    <a:lnTo>
                      <a:pt x="420" y="30"/>
                    </a:lnTo>
                    <a:lnTo>
                      <a:pt x="390" y="48"/>
                    </a:lnTo>
                    <a:lnTo>
                      <a:pt x="384" y="42"/>
                    </a:lnTo>
                    <a:lnTo>
                      <a:pt x="372" y="60"/>
                    </a:lnTo>
                    <a:lnTo>
                      <a:pt x="330" y="84"/>
                    </a:lnTo>
                    <a:lnTo>
                      <a:pt x="324" y="102"/>
                    </a:lnTo>
                    <a:lnTo>
                      <a:pt x="306" y="102"/>
                    </a:lnTo>
                    <a:lnTo>
                      <a:pt x="306" y="120"/>
                    </a:lnTo>
                    <a:lnTo>
                      <a:pt x="240" y="132"/>
                    </a:lnTo>
                    <a:lnTo>
                      <a:pt x="108" y="138"/>
                    </a:lnTo>
                    <a:lnTo>
                      <a:pt x="0" y="150"/>
                    </a:lnTo>
                    <a:lnTo>
                      <a:pt x="12" y="138"/>
                    </a:lnTo>
                    <a:lnTo>
                      <a:pt x="0" y="120"/>
                    </a:lnTo>
                    <a:lnTo>
                      <a:pt x="18" y="114"/>
                    </a:lnTo>
                    <a:lnTo>
                      <a:pt x="12" y="102"/>
                    </a:lnTo>
                    <a:lnTo>
                      <a:pt x="30" y="84"/>
                    </a:lnTo>
                    <a:lnTo>
                      <a:pt x="24" y="84"/>
                    </a:lnTo>
                    <a:lnTo>
                      <a:pt x="24" y="78"/>
                    </a:lnTo>
                    <a:lnTo>
                      <a:pt x="30" y="42"/>
                    </a:lnTo>
                    <a:lnTo>
                      <a:pt x="36" y="48"/>
                    </a:lnTo>
                    <a:lnTo>
                      <a:pt x="108" y="42"/>
                    </a:lnTo>
                    <a:lnTo>
                      <a:pt x="108" y="30"/>
                    </a:lnTo>
                    <a:lnTo>
                      <a:pt x="330" y="12"/>
                    </a:lnTo>
                    <a:lnTo>
                      <a:pt x="432" y="0"/>
                    </a:lnTo>
                    <a:lnTo>
                      <a:pt x="432"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860" name="Freeform 235"/>
              <p:cNvSpPr>
                <a:spLocks noChangeAspect="1"/>
              </p:cNvSpPr>
              <p:nvPr/>
            </p:nvSpPr>
            <p:spPr bwMode="auto">
              <a:xfrm>
                <a:off x="3923" y="1620"/>
                <a:ext cx="545" cy="464"/>
              </a:xfrm>
              <a:custGeom>
                <a:avLst/>
                <a:gdLst>
                  <a:gd name="T0" fmla="*/ 16 w 714"/>
                  <a:gd name="T1" fmla="*/ 1 h 684"/>
                  <a:gd name="T2" fmla="*/ 16 w 714"/>
                  <a:gd name="T3" fmla="*/ 1 h 684"/>
                  <a:gd name="T4" fmla="*/ 16 w 714"/>
                  <a:gd name="T5" fmla="*/ 1 h 684"/>
                  <a:gd name="T6" fmla="*/ 16 w 714"/>
                  <a:gd name="T7" fmla="*/ 2 h 684"/>
                  <a:gd name="T8" fmla="*/ 15 w 714"/>
                  <a:gd name="T9" fmla="*/ 2 h 684"/>
                  <a:gd name="T10" fmla="*/ 15 w 714"/>
                  <a:gd name="T11" fmla="*/ 2 h 684"/>
                  <a:gd name="T12" fmla="*/ 15 w 714"/>
                  <a:gd name="T13" fmla="*/ 2 h 684"/>
                  <a:gd name="T14" fmla="*/ 15 w 714"/>
                  <a:gd name="T15" fmla="*/ 2 h 684"/>
                  <a:gd name="T16" fmla="*/ 14 w 714"/>
                  <a:gd name="T17" fmla="*/ 2 h 684"/>
                  <a:gd name="T18" fmla="*/ 14 w 714"/>
                  <a:gd name="T19" fmla="*/ 2 h 684"/>
                  <a:gd name="T20" fmla="*/ 13 w 714"/>
                  <a:gd name="T21" fmla="*/ 2 h 684"/>
                  <a:gd name="T22" fmla="*/ 12 w 714"/>
                  <a:gd name="T23" fmla="*/ 2 h 684"/>
                  <a:gd name="T24" fmla="*/ 12 w 714"/>
                  <a:gd name="T25" fmla="*/ 2 h 684"/>
                  <a:gd name="T26" fmla="*/ 12 w 714"/>
                  <a:gd name="T27" fmla="*/ 2 h 684"/>
                  <a:gd name="T28" fmla="*/ 12 w 714"/>
                  <a:gd name="T29" fmla="*/ 2 h 684"/>
                  <a:gd name="T30" fmla="*/ 12 w 714"/>
                  <a:gd name="T31" fmla="*/ 2 h 684"/>
                  <a:gd name="T32" fmla="*/ 11 w 714"/>
                  <a:gd name="T33" fmla="*/ 2 h 684"/>
                  <a:gd name="T34" fmla="*/ 11 w 714"/>
                  <a:gd name="T35" fmla="*/ 2 h 684"/>
                  <a:gd name="T36" fmla="*/ 11 w 714"/>
                  <a:gd name="T37" fmla="*/ 2 h 684"/>
                  <a:gd name="T38" fmla="*/ 11 w 714"/>
                  <a:gd name="T39" fmla="*/ 2 h 684"/>
                  <a:gd name="T40" fmla="*/ 11 w 714"/>
                  <a:gd name="T41" fmla="*/ 2 h 684"/>
                  <a:gd name="T42" fmla="*/ 11 w 714"/>
                  <a:gd name="T43" fmla="*/ 2 h 684"/>
                  <a:gd name="T44" fmla="*/ 11 w 714"/>
                  <a:gd name="T45" fmla="*/ 3 h 684"/>
                  <a:gd name="T46" fmla="*/ 11 w 714"/>
                  <a:gd name="T47" fmla="*/ 3 h 684"/>
                  <a:gd name="T48" fmla="*/ 8 w 714"/>
                  <a:gd name="T49" fmla="*/ 3 h 684"/>
                  <a:gd name="T50" fmla="*/ 8 w 714"/>
                  <a:gd name="T51" fmla="*/ 2 h 684"/>
                  <a:gd name="T52" fmla="*/ 6 w 714"/>
                  <a:gd name="T53" fmla="*/ 2 h 684"/>
                  <a:gd name="T54" fmla="*/ 5 w 714"/>
                  <a:gd name="T55" fmla="*/ 2 h 684"/>
                  <a:gd name="T56" fmla="*/ 4 w 714"/>
                  <a:gd name="T57" fmla="*/ 2 h 684"/>
                  <a:gd name="T58" fmla="*/ 2 w 714"/>
                  <a:gd name="T59" fmla="*/ 2 h 684"/>
                  <a:gd name="T60" fmla="*/ 2 w 714"/>
                  <a:gd name="T61" fmla="*/ 1 h 684"/>
                  <a:gd name="T62" fmla="*/ 5 w 714"/>
                  <a:gd name="T63" fmla="*/ 1 h 684"/>
                  <a:gd name="T64" fmla="*/ 8 w 714"/>
                  <a:gd name="T65" fmla="*/ 1 h 684"/>
                  <a:gd name="T66" fmla="*/ 8 w 714"/>
                  <a:gd name="T67" fmla="*/ 1 h 684"/>
                  <a:gd name="T68" fmla="*/ 9 w 714"/>
                  <a:gd name="T69" fmla="*/ 1 h 684"/>
                  <a:gd name="T70" fmla="*/ 11 w 714"/>
                  <a:gd name="T71" fmla="*/ 1 h 684"/>
                  <a:gd name="T72" fmla="*/ 11 w 714"/>
                  <a:gd name="T73" fmla="*/ 1 h 684"/>
                  <a:gd name="T74" fmla="*/ 11 w 714"/>
                  <a:gd name="T75" fmla="*/ 1 h 684"/>
                  <a:gd name="T76" fmla="*/ 12 w 714"/>
                  <a:gd name="T77" fmla="*/ 1 h 684"/>
                  <a:gd name="T78" fmla="*/ 12 w 714"/>
                  <a:gd name="T79" fmla="*/ 1 h 684"/>
                  <a:gd name="T80" fmla="*/ 14 w 714"/>
                  <a:gd name="T81" fmla="*/ 1 h 6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14"/>
                  <a:gd name="T124" fmla="*/ 0 h 684"/>
                  <a:gd name="T125" fmla="*/ 714 w 714"/>
                  <a:gd name="T126" fmla="*/ 684 h 68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14" h="684">
                    <a:moveTo>
                      <a:pt x="654" y="192"/>
                    </a:moveTo>
                    <a:lnTo>
                      <a:pt x="678" y="198"/>
                    </a:lnTo>
                    <a:lnTo>
                      <a:pt x="678" y="234"/>
                    </a:lnTo>
                    <a:lnTo>
                      <a:pt x="684" y="300"/>
                    </a:lnTo>
                    <a:lnTo>
                      <a:pt x="714" y="360"/>
                    </a:lnTo>
                    <a:lnTo>
                      <a:pt x="702" y="390"/>
                    </a:lnTo>
                    <a:lnTo>
                      <a:pt x="702" y="426"/>
                    </a:lnTo>
                    <a:lnTo>
                      <a:pt x="690" y="438"/>
                    </a:lnTo>
                    <a:lnTo>
                      <a:pt x="696" y="444"/>
                    </a:lnTo>
                    <a:lnTo>
                      <a:pt x="642" y="468"/>
                    </a:lnTo>
                    <a:lnTo>
                      <a:pt x="660" y="456"/>
                    </a:lnTo>
                    <a:lnTo>
                      <a:pt x="642" y="456"/>
                    </a:lnTo>
                    <a:lnTo>
                      <a:pt x="648" y="438"/>
                    </a:lnTo>
                    <a:lnTo>
                      <a:pt x="636" y="450"/>
                    </a:lnTo>
                    <a:lnTo>
                      <a:pt x="630" y="444"/>
                    </a:lnTo>
                    <a:lnTo>
                      <a:pt x="636" y="468"/>
                    </a:lnTo>
                    <a:lnTo>
                      <a:pt x="624" y="480"/>
                    </a:lnTo>
                    <a:lnTo>
                      <a:pt x="618" y="492"/>
                    </a:lnTo>
                    <a:lnTo>
                      <a:pt x="552" y="528"/>
                    </a:lnTo>
                    <a:lnTo>
                      <a:pt x="588" y="504"/>
                    </a:lnTo>
                    <a:lnTo>
                      <a:pt x="564" y="516"/>
                    </a:lnTo>
                    <a:lnTo>
                      <a:pt x="564" y="510"/>
                    </a:lnTo>
                    <a:lnTo>
                      <a:pt x="558" y="516"/>
                    </a:lnTo>
                    <a:lnTo>
                      <a:pt x="552" y="510"/>
                    </a:lnTo>
                    <a:lnTo>
                      <a:pt x="546" y="516"/>
                    </a:lnTo>
                    <a:lnTo>
                      <a:pt x="540" y="510"/>
                    </a:lnTo>
                    <a:lnTo>
                      <a:pt x="540" y="522"/>
                    </a:lnTo>
                    <a:lnTo>
                      <a:pt x="552" y="528"/>
                    </a:lnTo>
                    <a:lnTo>
                      <a:pt x="534" y="534"/>
                    </a:lnTo>
                    <a:lnTo>
                      <a:pt x="528" y="522"/>
                    </a:lnTo>
                    <a:lnTo>
                      <a:pt x="528" y="540"/>
                    </a:lnTo>
                    <a:lnTo>
                      <a:pt x="522" y="546"/>
                    </a:lnTo>
                    <a:lnTo>
                      <a:pt x="522" y="540"/>
                    </a:lnTo>
                    <a:lnTo>
                      <a:pt x="504" y="552"/>
                    </a:lnTo>
                    <a:lnTo>
                      <a:pt x="510" y="564"/>
                    </a:lnTo>
                    <a:lnTo>
                      <a:pt x="498" y="564"/>
                    </a:lnTo>
                    <a:lnTo>
                      <a:pt x="498" y="576"/>
                    </a:lnTo>
                    <a:lnTo>
                      <a:pt x="504" y="576"/>
                    </a:lnTo>
                    <a:lnTo>
                      <a:pt x="492" y="600"/>
                    </a:lnTo>
                    <a:lnTo>
                      <a:pt x="486" y="600"/>
                    </a:lnTo>
                    <a:lnTo>
                      <a:pt x="486" y="594"/>
                    </a:lnTo>
                    <a:lnTo>
                      <a:pt x="480" y="600"/>
                    </a:lnTo>
                    <a:lnTo>
                      <a:pt x="474" y="588"/>
                    </a:lnTo>
                    <a:lnTo>
                      <a:pt x="474" y="600"/>
                    </a:lnTo>
                    <a:lnTo>
                      <a:pt x="492" y="600"/>
                    </a:lnTo>
                    <a:lnTo>
                      <a:pt x="486" y="630"/>
                    </a:lnTo>
                    <a:lnTo>
                      <a:pt x="510" y="684"/>
                    </a:lnTo>
                    <a:lnTo>
                      <a:pt x="450" y="678"/>
                    </a:lnTo>
                    <a:lnTo>
                      <a:pt x="396" y="654"/>
                    </a:lnTo>
                    <a:lnTo>
                      <a:pt x="378" y="612"/>
                    </a:lnTo>
                    <a:lnTo>
                      <a:pt x="372" y="576"/>
                    </a:lnTo>
                    <a:lnTo>
                      <a:pt x="336" y="534"/>
                    </a:lnTo>
                    <a:lnTo>
                      <a:pt x="306" y="468"/>
                    </a:lnTo>
                    <a:lnTo>
                      <a:pt x="276" y="438"/>
                    </a:lnTo>
                    <a:lnTo>
                      <a:pt x="222" y="426"/>
                    </a:lnTo>
                    <a:lnTo>
                      <a:pt x="204" y="432"/>
                    </a:lnTo>
                    <a:lnTo>
                      <a:pt x="192" y="462"/>
                    </a:lnTo>
                    <a:lnTo>
                      <a:pt x="174" y="480"/>
                    </a:lnTo>
                    <a:lnTo>
                      <a:pt x="162" y="474"/>
                    </a:lnTo>
                    <a:lnTo>
                      <a:pt x="102" y="432"/>
                    </a:lnTo>
                    <a:lnTo>
                      <a:pt x="84" y="372"/>
                    </a:lnTo>
                    <a:lnTo>
                      <a:pt x="6" y="282"/>
                    </a:lnTo>
                    <a:lnTo>
                      <a:pt x="0" y="270"/>
                    </a:lnTo>
                    <a:lnTo>
                      <a:pt x="192" y="288"/>
                    </a:lnTo>
                    <a:lnTo>
                      <a:pt x="216" y="0"/>
                    </a:lnTo>
                    <a:lnTo>
                      <a:pt x="372" y="6"/>
                    </a:lnTo>
                    <a:lnTo>
                      <a:pt x="366" y="132"/>
                    </a:lnTo>
                    <a:lnTo>
                      <a:pt x="384" y="144"/>
                    </a:lnTo>
                    <a:lnTo>
                      <a:pt x="402" y="138"/>
                    </a:lnTo>
                    <a:lnTo>
                      <a:pt x="408" y="156"/>
                    </a:lnTo>
                    <a:lnTo>
                      <a:pt x="444" y="168"/>
                    </a:lnTo>
                    <a:lnTo>
                      <a:pt x="462" y="162"/>
                    </a:lnTo>
                    <a:lnTo>
                      <a:pt x="474" y="180"/>
                    </a:lnTo>
                    <a:lnTo>
                      <a:pt x="486" y="174"/>
                    </a:lnTo>
                    <a:lnTo>
                      <a:pt x="504" y="186"/>
                    </a:lnTo>
                    <a:lnTo>
                      <a:pt x="510" y="180"/>
                    </a:lnTo>
                    <a:lnTo>
                      <a:pt x="516" y="192"/>
                    </a:lnTo>
                    <a:lnTo>
                      <a:pt x="528" y="174"/>
                    </a:lnTo>
                    <a:lnTo>
                      <a:pt x="528" y="180"/>
                    </a:lnTo>
                    <a:lnTo>
                      <a:pt x="540" y="180"/>
                    </a:lnTo>
                    <a:lnTo>
                      <a:pt x="558" y="192"/>
                    </a:lnTo>
                    <a:lnTo>
                      <a:pt x="618" y="174"/>
                    </a:lnTo>
                    <a:lnTo>
                      <a:pt x="654" y="192"/>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861" name="Freeform 236"/>
              <p:cNvSpPr>
                <a:spLocks noChangeAspect="1"/>
              </p:cNvSpPr>
              <p:nvPr/>
            </p:nvSpPr>
            <p:spPr bwMode="auto">
              <a:xfrm>
                <a:off x="3923" y="1620"/>
                <a:ext cx="545" cy="464"/>
              </a:xfrm>
              <a:custGeom>
                <a:avLst/>
                <a:gdLst>
                  <a:gd name="T0" fmla="*/ 16 w 714"/>
                  <a:gd name="T1" fmla="*/ 1 h 684"/>
                  <a:gd name="T2" fmla="*/ 16 w 714"/>
                  <a:gd name="T3" fmla="*/ 1 h 684"/>
                  <a:gd name="T4" fmla="*/ 16 w 714"/>
                  <a:gd name="T5" fmla="*/ 1 h 684"/>
                  <a:gd name="T6" fmla="*/ 16 w 714"/>
                  <a:gd name="T7" fmla="*/ 2 h 684"/>
                  <a:gd name="T8" fmla="*/ 15 w 714"/>
                  <a:gd name="T9" fmla="*/ 2 h 684"/>
                  <a:gd name="T10" fmla="*/ 15 w 714"/>
                  <a:gd name="T11" fmla="*/ 2 h 684"/>
                  <a:gd name="T12" fmla="*/ 15 w 714"/>
                  <a:gd name="T13" fmla="*/ 2 h 684"/>
                  <a:gd name="T14" fmla="*/ 15 w 714"/>
                  <a:gd name="T15" fmla="*/ 2 h 684"/>
                  <a:gd name="T16" fmla="*/ 14 w 714"/>
                  <a:gd name="T17" fmla="*/ 2 h 684"/>
                  <a:gd name="T18" fmla="*/ 14 w 714"/>
                  <a:gd name="T19" fmla="*/ 2 h 684"/>
                  <a:gd name="T20" fmla="*/ 13 w 714"/>
                  <a:gd name="T21" fmla="*/ 2 h 684"/>
                  <a:gd name="T22" fmla="*/ 12 w 714"/>
                  <a:gd name="T23" fmla="*/ 2 h 684"/>
                  <a:gd name="T24" fmla="*/ 12 w 714"/>
                  <a:gd name="T25" fmla="*/ 2 h 684"/>
                  <a:gd name="T26" fmla="*/ 12 w 714"/>
                  <a:gd name="T27" fmla="*/ 2 h 684"/>
                  <a:gd name="T28" fmla="*/ 12 w 714"/>
                  <a:gd name="T29" fmla="*/ 2 h 684"/>
                  <a:gd name="T30" fmla="*/ 12 w 714"/>
                  <a:gd name="T31" fmla="*/ 2 h 684"/>
                  <a:gd name="T32" fmla="*/ 11 w 714"/>
                  <a:gd name="T33" fmla="*/ 2 h 684"/>
                  <a:gd name="T34" fmla="*/ 11 w 714"/>
                  <a:gd name="T35" fmla="*/ 2 h 684"/>
                  <a:gd name="T36" fmla="*/ 11 w 714"/>
                  <a:gd name="T37" fmla="*/ 2 h 684"/>
                  <a:gd name="T38" fmla="*/ 11 w 714"/>
                  <a:gd name="T39" fmla="*/ 2 h 684"/>
                  <a:gd name="T40" fmla="*/ 11 w 714"/>
                  <a:gd name="T41" fmla="*/ 2 h 684"/>
                  <a:gd name="T42" fmla="*/ 11 w 714"/>
                  <a:gd name="T43" fmla="*/ 2 h 684"/>
                  <a:gd name="T44" fmla="*/ 11 w 714"/>
                  <a:gd name="T45" fmla="*/ 2 h 684"/>
                  <a:gd name="T46" fmla="*/ 11 w 714"/>
                  <a:gd name="T47" fmla="*/ 3 h 684"/>
                  <a:gd name="T48" fmla="*/ 9 w 714"/>
                  <a:gd name="T49" fmla="*/ 3 h 684"/>
                  <a:gd name="T50" fmla="*/ 8 w 714"/>
                  <a:gd name="T51" fmla="*/ 2 h 684"/>
                  <a:gd name="T52" fmla="*/ 7 w 714"/>
                  <a:gd name="T53" fmla="*/ 2 h 684"/>
                  <a:gd name="T54" fmla="*/ 5 w 714"/>
                  <a:gd name="T55" fmla="*/ 2 h 684"/>
                  <a:gd name="T56" fmla="*/ 5 w 714"/>
                  <a:gd name="T57" fmla="*/ 2 h 684"/>
                  <a:gd name="T58" fmla="*/ 4 w 714"/>
                  <a:gd name="T59" fmla="*/ 2 h 684"/>
                  <a:gd name="T60" fmla="*/ 2 w 714"/>
                  <a:gd name="T61" fmla="*/ 1 h 684"/>
                  <a:gd name="T62" fmla="*/ 0 w 714"/>
                  <a:gd name="T63" fmla="*/ 1 h 684"/>
                  <a:gd name="T64" fmla="*/ 5 w 714"/>
                  <a:gd name="T65" fmla="*/ 0 h 684"/>
                  <a:gd name="T66" fmla="*/ 8 w 714"/>
                  <a:gd name="T67" fmla="*/ 1 h 684"/>
                  <a:gd name="T68" fmla="*/ 9 w 714"/>
                  <a:gd name="T69" fmla="*/ 1 h 684"/>
                  <a:gd name="T70" fmla="*/ 11 w 714"/>
                  <a:gd name="T71" fmla="*/ 1 h 684"/>
                  <a:gd name="T72" fmla="*/ 11 w 714"/>
                  <a:gd name="T73" fmla="*/ 1 h 684"/>
                  <a:gd name="T74" fmla="*/ 11 w 714"/>
                  <a:gd name="T75" fmla="*/ 1 h 684"/>
                  <a:gd name="T76" fmla="*/ 12 w 714"/>
                  <a:gd name="T77" fmla="*/ 1 h 684"/>
                  <a:gd name="T78" fmla="*/ 12 w 714"/>
                  <a:gd name="T79" fmla="*/ 1 h 684"/>
                  <a:gd name="T80" fmla="*/ 12 w 714"/>
                  <a:gd name="T81" fmla="*/ 1 h 684"/>
                  <a:gd name="T82" fmla="*/ 15 w 714"/>
                  <a:gd name="T83" fmla="*/ 1 h 6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14"/>
                  <a:gd name="T127" fmla="*/ 0 h 684"/>
                  <a:gd name="T128" fmla="*/ 714 w 714"/>
                  <a:gd name="T129" fmla="*/ 684 h 6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14" h="684">
                    <a:moveTo>
                      <a:pt x="654" y="192"/>
                    </a:moveTo>
                    <a:lnTo>
                      <a:pt x="678" y="198"/>
                    </a:lnTo>
                    <a:lnTo>
                      <a:pt x="678" y="234"/>
                    </a:lnTo>
                    <a:lnTo>
                      <a:pt x="684" y="300"/>
                    </a:lnTo>
                    <a:lnTo>
                      <a:pt x="714" y="360"/>
                    </a:lnTo>
                    <a:lnTo>
                      <a:pt x="702" y="390"/>
                    </a:lnTo>
                    <a:lnTo>
                      <a:pt x="702" y="426"/>
                    </a:lnTo>
                    <a:lnTo>
                      <a:pt x="690" y="438"/>
                    </a:lnTo>
                    <a:lnTo>
                      <a:pt x="696" y="444"/>
                    </a:lnTo>
                    <a:lnTo>
                      <a:pt x="642" y="468"/>
                    </a:lnTo>
                    <a:lnTo>
                      <a:pt x="660" y="456"/>
                    </a:lnTo>
                    <a:lnTo>
                      <a:pt x="642" y="456"/>
                    </a:lnTo>
                    <a:lnTo>
                      <a:pt x="648" y="438"/>
                    </a:lnTo>
                    <a:lnTo>
                      <a:pt x="636" y="450"/>
                    </a:lnTo>
                    <a:lnTo>
                      <a:pt x="630" y="444"/>
                    </a:lnTo>
                    <a:lnTo>
                      <a:pt x="636" y="468"/>
                    </a:lnTo>
                    <a:lnTo>
                      <a:pt x="624" y="480"/>
                    </a:lnTo>
                    <a:lnTo>
                      <a:pt x="618" y="492"/>
                    </a:lnTo>
                    <a:lnTo>
                      <a:pt x="552" y="528"/>
                    </a:lnTo>
                    <a:lnTo>
                      <a:pt x="588" y="504"/>
                    </a:lnTo>
                    <a:lnTo>
                      <a:pt x="564" y="516"/>
                    </a:lnTo>
                    <a:lnTo>
                      <a:pt x="564" y="510"/>
                    </a:lnTo>
                    <a:lnTo>
                      <a:pt x="558" y="516"/>
                    </a:lnTo>
                    <a:lnTo>
                      <a:pt x="552" y="510"/>
                    </a:lnTo>
                    <a:lnTo>
                      <a:pt x="546" y="516"/>
                    </a:lnTo>
                    <a:lnTo>
                      <a:pt x="540" y="510"/>
                    </a:lnTo>
                    <a:lnTo>
                      <a:pt x="540" y="522"/>
                    </a:lnTo>
                    <a:lnTo>
                      <a:pt x="552" y="528"/>
                    </a:lnTo>
                    <a:lnTo>
                      <a:pt x="534" y="534"/>
                    </a:lnTo>
                    <a:lnTo>
                      <a:pt x="528" y="522"/>
                    </a:lnTo>
                    <a:lnTo>
                      <a:pt x="528" y="540"/>
                    </a:lnTo>
                    <a:lnTo>
                      <a:pt x="522" y="546"/>
                    </a:lnTo>
                    <a:lnTo>
                      <a:pt x="522" y="540"/>
                    </a:lnTo>
                    <a:lnTo>
                      <a:pt x="504" y="552"/>
                    </a:lnTo>
                    <a:lnTo>
                      <a:pt x="510" y="564"/>
                    </a:lnTo>
                    <a:lnTo>
                      <a:pt x="486" y="564"/>
                    </a:lnTo>
                    <a:lnTo>
                      <a:pt x="498" y="564"/>
                    </a:lnTo>
                    <a:lnTo>
                      <a:pt x="498" y="576"/>
                    </a:lnTo>
                    <a:lnTo>
                      <a:pt x="504" y="576"/>
                    </a:lnTo>
                    <a:lnTo>
                      <a:pt x="492" y="600"/>
                    </a:lnTo>
                    <a:lnTo>
                      <a:pt x="486" y="600"/>
                    </a:lnTo>
                    <a:lnTo>
                      <a:pt x="486" y="594"/>
                    </a:lnTo>
                    <a:lnTo>
                      <a:pt x="480" y="600"/>
                    </a:lnTo>
                    <a:lnTo>
                      <a:pt x="474" y="588"/>
                    </a:lnTo>
                    <a:lnTo>
                      <a:pt x="474" y="600"/>
                    </a:lnTo>
                    <a:lnTo>
                      <a:pt x="492" y="600"/>
                    </a:lnTo>
                    <a:lnTo>
                      <a:pt x="486" y="630"/>
                    </a:lnTo>
                    <a:lnTo>
                      <a:pt x="510" y="684"/>
                    </a:lnTo>
                    <a:lnTo>
                      <a:pt x="450" y="678"/>
                    </a:lnTo>
                    <a:lnTo>
                      <a:pt x="396" y="654"/>
                    </a:lnTo>
                    <a:lnTo>
                      <a:pt x="378" y="612"/>
                    </a:lnTo>
                    <a:lnTo>
                      <a:pt x="372" y="576"/>
                    </a:lnTo>
                    <a:lnTo>
                      <a:pt x="336" y="534"/>
                    </a:lnTo>
                    <a:lnTo>
                      <a:pt x="306" y="468"/>
                    </a:lnTo>
                    <a:lnTo>
                      <a:pt x="276" y="438"/>
                    </a:lnTo>
                    <a:lnTo>
                      <a:pt x="222" y="426"/>
                    </a:lnTo>
                    <a:lnTo>
                      <a:pt x="204" y="432"/>
                    </a:lnTo>
                    <a:lnTo>
                      <a:pt x="192" y="462"/>
                    </a:lnTo>
                    <a:lnTo>
                      <a:pt x="174" y="480"/>
                    </a:lnTo>
                    <a:lnTo>
                      <a:pt x="162" y="474"/>
                    </a:lnTo>
                    <a:lnTo>
                      <a:pt x="102" y="432"/>
                    </a:lnTo>
                    <a:lnTo>
                      <a:pt x="84" y="372"/>
                    </a:lnTo>
                    <a:lnTo>
                      <a:pt x="6" y="282"/>
                    </a:lnTo>
                    <a:lnTo>
                      <a:pt x="0" y="270"/>
                    </a:lnTo>
                    <a:lnTo>
                      <a:pt x="192" y="288"/>
                    </a:lnTo>
                    <a:lnTo>
                      <a:pt x="216" y="0"/>
                    </a:lnTo>
                    <a:lnTo>
                      <a:pt x="372" y="6"/>
                    </a:lnTo>
                    <a:lnTo>
                      <a:pt x="366" y="132"/>
                    </a:lnTo>
                    <a:lnTo>
                      <a:pt x="384" y="144"/>
                    </a:lnTo>
                    <a:lnTo>
                      <a:pt x="402" y="138"/>
                    </a:lnTo>
                    <a:lnTo>
                      <a:pt x="408" y="156"/>
                    </a:lnTo>
                    <a:lnTo>
                      <a:pt x="444" y="168"/>
                    </a:lnTo>
                    <a:lnTo>
                      <a:pt x="462" y="162"/>
                    </a:lnTo>
                    <a:lnTo>
                      <a:pt x="474" y="180"/>
                    </a:lnTo>
                    <a:lnTo>
                      <a:pt x="486" y="174"/>
                    </a:lnTo>
                    <a:lnTo>
                      <a:pt x="504" y="186"/>
                    </a:lnTo>
                    <a:lnTo>
                      <a:pt x="510" y="180"/>
                    </a:lnTo>
                    <a:lnTo>
                      <a:pt x="516" y="192"/>
                    </a:lnTo>
                    <a:lnTo>
                      <a:pt x="528" y="174"/>
                    </a:lnTo>
                    <a:lnTo>
                      <a:pt x="528" y="180"/>
                    </a:lnTo>
                    <a:lnTo>
                      <a:pt x="540" y="180"/>
                    </a:lnTo>
                    <a:lnTo>
                      <a:pt x="558" y="192"/>
                    </a:lnTo>
                    <a:lnTo>
                      <a:pt x="618" y="174"/>
                    </a:lnTo>
                    <a:lnTo>
                      <a:pt x="654" y="192"/>
                    </a:lnTo>
                    <a:lnTo>
                      <a:pt x="654" y="19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862" name="Freeform 237"/>
              <p:cNvSpPr>
                <a:spLocks noChangeAspect="1"/>
              </p:cNvSpPr>
              <p:nvPr/>
            </p:nvSpPr>
            <p:spPr bwMode="auto">
              <a:xfrm>
                <a:off x="3667" y="1330"/>
                <a:ext cx="219" cy="245"/>
              </a:xfrm>
              <a:custGeom>
                <a:avLst/>
                <a:gdLst>
                  <a:gd name="T0" fmla="*/ 5 w 288"/>
                  <a:gd name="T1" fmla="*/ 1 h 360"/>
                  <a:gd name="T2" fmla="*/ 0 w 288"/>
                  <a:gd name="T3" fmla="*/ 1 h 360"/>
                  <a:gd name="T4" fmla="*/ 2 w 288"/>
                  <a:gd name="T5" fmla="*/ 0 h 360"/>
                  <a:gd name="T6" fmla="*/ 2 w 288"/>
                  <a:gd name="T7" fmla="*/ 1 h 360"/>
                  <a:gd name="T8" fmla="*/ 5 w 288"/>
                  <a:gd name="T9" fmla="*/ 1 h 360"/>
                  <a:gd name="T10" fmla="*/ 4 w 288"/>
                  <a:gd name="T11" fmla="*/ 1 h 360"/>
                  <a:gd name="T12" fmla="*/ 6 w 288"/>
                  <a:gd name="T13" fmla="*/ 1 h 360"/>
                  <a:gd name="T14" fmla="*/ 5 w 288"/>
                  <a:gd name="T15" fmla="*/ 1 h 360"/>
                  <a:gd name="T16" fmla="*/ 5 w 288"/>
                  <a:gd name="T17" fmla="*/ 1 h 3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8"/>
                  <a:gd name="T28" fmla="*/ 0 h 360"/>
                  <a:gd name="T29" fmla="*/ 288 w 288"/>
                  <a:gd name="T30" fmla="*/ 360 h 3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8" h="360">
                    <a:moveTo>
                      <a:pt x="252" y="360"/>
                    </a:moveTo>
                    <a:lnTo>
                      <a:pt x="0" y="318"/>
                    </a:lnTo>
                    <a:lnTo>
                      <a:pt x="60" y="0"/>
                    </a:lnTo>
                    <a:lnTo>
                      <a:pt x="108" y="12"/>
                    </a:lnTo>
                    <a:lnTo>
                      <a:pt x="204" y="30"/>
                    </a:lnTo>
                    <a:lnTo>
                      <a:pt x="192" y="90"/>
                    </a:lnTo>
                    <a:lnTo>
                      <a:pt x="288" y="108"/>
                    </a:lnTo>
                    <a:lnTo>
                      <a:pt x="258" y="318"/>
                    </a:lnTo>
                    <a:lnTo>
                      <a:pt x="252" y="360"/>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863" name="Freeform 238"/>
              <p:cNvSpPr>
                <a:spLocks noChangeAspect="1"/>
              </p:cNvSpPr>
              <p:nvPr/>
            </p:nvSpPr>
            <p:spPr bwMode="auto">
              <a:xfrm>
                <a:off x="3667" y="1330"/>
                <a:ext cx="219" cy="249"/>
              </a:xfrm>
              <a:custGeom>
                <a:avLst/>
                <a:gdLst>
                  <a:gd name="T0" fmla="*/ 5 w 288"/>
                  <a:gd name="T1" fmla="*/ 1 h 366"/>
                  <a:gd name="T2" fmla="*/ 0 w 288"/>
                  <a:gd name="T3" fmla="*/ 1 h 366"/>
                  <a:gd name="T4" fmla="*/ 2 w 288"/>
                  <a:gd name="T5" fmla="*/ 0 h 366"/>
                  <a:gd name="T6" fmla="*/ 2 w 288"/>
                  <a:gd name="T7" fmla="*/ 1 h 366"/>
                  <a:gd name="T8" fmla="*/ 5 w 288"/>
                  <a:gd name="T9" fmla="*/ 1 h 366"/>
                  <a:gd name="T10" fmla="*/ 4 w 288"/>
                  <a:gd name="T11" fmla="*/ 1 h 366"/>
                  <a:gd name="T12" fmla="*/ 6 w 288"/>
                  <a:gd name="T13" fmla="*/ 1 h 366"/>
                  <a:gd name="T14" fmla="*/ 5 w 288"/>
                  <a:gd name="T15" fmla="*/ 1 h 366"/>
                  <a:gd name="T16" fmla="*/ 5 w 288"/>
                  <a:gd name="T17" fmla="*/ 1 h 366"/>
                  <a:gd name="T18" fmla="*/ 5 w 288"/>
                  <a:gd name="T19" fmla="*/ 1 h 3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8"/>
                  <a:gd name="T31" fmla="*/ 0 h 366"/>
                  <a:gd name="T32" fmla="*/ 288 w 288"/>
                  <a:gd name="T33" fmla="*/ 366 h 3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8" h="366">
                    <a:moveTo>
                      <a:pt x="252" y="360"/>
                    </a:moveTo>
                    <a:lnTo>
                      <a:pt x="0" y="318"/>
                    </a:lnTo>
                    <a:lnTo>
                      <a:pt x="60" y="0"/>
                    </a:lnTo>
                    <a:lnTo>
                      <a:pt x="108" y="12"/>
                    </a:lnTo>
                    <a:lnTo>
                      <a:pt x="204" y="30"/>
                    </a:lnTo>
                    <a:lnTo>
                      <a:pt x="192" y="90"/>
                    </a:lnTo>
                    <a:lnTo>
                      <a:pt x="288" y="108"/>
                    </a:lnTo>
                    <a:lnTo>
                      <a:pt x="258" y="318"/>
                    </a:lnTo>
                    <a:lnTo>
                      <a:pt x="252" y="360"/>
                    </a:lnTo>
                    <a:lnTo>
                      <a:pt x="252" y="3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864" name="Freeform 239"/>
              <p:cNvSpPr>
                <a:spLocks noChangeAspect="1"/>
              </p:cNvSpPr>
              <p:nvPr/>
            </p:nvSpPr>
            <p:spPr bwMode="auto">
              <a:xfrm>
                <a:off x="5140" y="1163"/>
                <a:ext cx="64" cy="106"/>
              </a:xfrm>
              <a:custGeom>
                <a:avLst/>
                <a:gdLst>
                  <a:gd name="T0" fmla="*/ 2 w 84"/>
                  <a:gd name="T1" fmla="*/ 1 h 156"/>
                  <a:gd name="T2" fmla="*/ 2 w 84"/>
                  <a:gd name="T3" fmla="*/ 1 h 156"/>
                  <a:gd name="T4" fmla="*/ 2 w 84"/>
                  <a:gd name="T5" fmla="*/ 1 h 156"/>
                  <a:gd name="T6" fmla="*/ 2 w 84"/>
                  <a:gd name="T7" fmla="*/ 1 h 156"/>
                  <a:gd name="T8" fmla="*/ 2 w 84"/>
                  <a:gd name="T9" fmla="*/ 1 h 156"/>
                  <a:gd name="T10" fmla="*/ 2 w 84"/>
                  <a:gd name="T11" fmla="*/ 1 h 156"/>
                  <a:gd name="T12" fmla="*/ 0 w 84"/>
                  <a:gd name="T13" fmla="*/ 1 h 156"/>
                  <a:gd name="T14" fmla="*/ 2 w 84"/>
                  <a:gd name="T15" fmla="*/ 0 h 156"/>
                  <a:gd name="T16" fmla="*/ 2 w 84"/>
                  <a:gd name="T17" fmla="*/ 1 h 156"/>
                  <a:gd name="T18" fmla="*/ 2 w 84"/>
                  <a:gd name="T19" fmla="*/ 1 h 156"/>
                  <a:gd name="T20" fmla="*/ 2 w 84"/>
                  <a:gd name="T21" fmla="*/ 1 h 156"/>
                  <a:gd name="T22" fmla="*/ 2 w 84"/>
                  <a:gd name="T23" fmla="*/ 1 h 1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156"/>
                  <a:gd name="T38" fmla="*/ 84 w 84"/>
                  <a:gd name="T39" fmla="*/ 156 h 1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156">
                    <a:moveTo>
                      <a:pt x="72" y="150"/>
                    </a:moveTo>
                    <a:lnTo>
                      <a:pt x="54" y="156"/>
                    </a:lnTo>
                    <a:lnTo>
                      <a:pt x="36" y="156"/>
                    </a:lnTo>
                    <a:lnTo>
                      <a:pt x="24" y="108"/>
                    </a:lnTo>
                    <a:lnTo>
                      <a:pt x="18" y="108"/>
                    </a:lnTo>
                    <a:lnTo>
                      <a:pt x="12" y="78"/>
                    </a:lnTo>
                    <a:lnTo>
                      <a:pt x="0" y="18"/>
                    </a:lnTo>
                    <a:lnTo>
                      <a:pt x="84" y="0"/>
                    </a:lnTo>
                    <a:lnTo>
                      <a:pt x="84" y="30"/>
                    </a:lnTo>
                    <a:lnTo>
                      <a:pt x="72" y="48"/>
                    </a:lnTo>
                    <a:lnTo>
                      <a:pt x="66" y="96"/>
                    </a:lnTo>
                    <a:lnTo>
                      <a:pt x="72" y="150"/>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865" name="Freeform 240"/>
              <p:cNvSpPr>
                <a:spLocks noChangeAspect="1"/>
              </p:cNvSpPr>
              <p:nvPr/>
            </p:nvSpPr>
            <p:spPr bwMode="auto">
              <a:xfrm>
                <a:off x="5140" y="1163"/>
                <a:ext cx="64" cy="106"/>
              </a:xfrm>
              <a:custGeom>
                <a:avLst/>
                <a:gdLst>
                  <a:gd name="T0" fmla="*/ 2 w 84"/>
                  <a:gd name="T1" fmla="*/ 1 h 156"/>
                  <a:gd name="T2" fmla="*/ 2 w 84"/>
                  <a:gd name="T3" fmla="*/ 1 h 156"/>
                  <a:gd name="T4" fmla="*/ 2 w 84"/>
                  <a:gd name="T5" fmla="*/ 1 h 156"/>
                  <a:gd name="T6" fmla="*/ 2 w 84"/>
                  <a:gd name="T7" fmla="*/ 1 h 156"/>
                  <a:gd name="T8" fmla="*/ 2 w 84"/>
                  <a:gd name="T9" fmla="*/ 1 h 156"/>
                  <a:gd name="T10" fmla="*/ 2 w 84"/>
                  <a:gd name="T11" fmla="*/ 1 h 156"/>
                  <a:gd name="T12" fmla="*/ 0 w 84"/>
                  <a:gd name="T13" fmla="*/ 1 h 156"/>
                  <a:gd name="T14" fmla="*/ 2 w 84"/>
                  <a:gd name="T15" fmla="*/ 0 h 156"/>
                  <a:gd name="T16" fmla="*/ 2 w 84"/>
                  <a:gd name="T17" fmla="*/ 1 h 156"/>
                  <a:gd name="T18" fmla="*/ 2 w 84"/>
                  <a:gd name="T19" fmla="*/ 1 h 156"/>
                  <a:gd name="T20" fmla="*/ 2 w 84"/>
                  <a:gd name="T21" fmla="*/ 1 h 156"/>
                  <a:gd name="T22" fmla="*/ 2 w 84"/>
                  <a:gd name="T23" fmla="*/ 1 h 156"/>
                  <a:gd name="T24" fmla="*/ 2 w 84"/>
                  <a:gd name="T25" fmla="*/ 1 h 1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4"/>
                  <a:gd name="T40" fmla="*/ 0 h 156"/>
                  <a:gd name="T41" fmla="*/ 84 w 84"/>
                  <a:gd name="T42" fmla="*/ 156 h 1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4" h="156">
                    <a:moveTo>
                      <a:pt x="72" y="150"/>
                    </a:moveTo>
                    <a:lnTo>
                      <a:pt x="54" y="156"/>
                    </a:lnTo>
                    <a:lnTo>
                      <a:pt x="36" y="156"/>
                    </a:lnTo>
                    <a:lnTo>
                      <a:pt x="24" y="108"/>
                    </a:lnTo>
                    <a:lnTo>
                      <a:pt x="18" y="108"/>
                    </a:lnTo>
                    <a:lnTo>
                      <a:pt x="12" y="78"/>
                    </a:lnTo>
                    <a:lnTo>
                      <a:pt x="0" y="18"/>
                    </a:lnTo>
                    <a:lnTo>
                      <a:pt x="84" y="0"/>
                    </a:lnTo>
                    <a:lnTo>
                      <a:pt x="84" y="30"/>
                    </a:lnTo>
                    <a:lnTo>
                      <a:pt x="72" y="48"/>
                    </a:lnTo>
                    <a:lnTo>
                      <a:pt x="66" y="96"/>
                    </a:lnTo>
                    <a:lnTo>
                      <a:pt x="72" y="150"/>
                    </a:lnTo>
                    <a:lnTo>
                      <a:pt x="72" y="15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866" name="Freeform 241"/>
              <p:cNvSpPr>
                <a:spLocks noChangeAspect="1"/>
              </p:cNvSpPr>
              <p:nvPr/>
            </p:nvSpPr>
            <p:spPr bwMode="auto">
              <a:xfrm>
                <a:off x="5149" y="1485"/>
                <a:ext cx="0" cy="8"/>
              </a:xfrm>
              <a:custGeom>
                <a:avLst/>
                <a:gdLst>
                  <a:gd name="T0" fmla="*/ 0 h 12"/>
                  <a:gd name="T1" fmla="*/ 1 h 12"/>
                  <a:gd name="T2" fmla="*/ 0 h 12"/>
                  <a:gd name="T3" fmla="*/ 1 h 12"/>
                  <a:gd name="T4" fmla="*/ 0 60000 65536"/>
                  <a:gd name="T5" fmla="*/ 0 60000 65536"/>
                  <a:gd name="T6" fmla="*/ 0 60000 65536"/>
                  <a:gd name="T7" fmla="*/ 0 60000 65536"/>
                  <a:gd name="T8" fmla="*/ 0 h 12"/>
                  <a:gd name="T9" fmla="*/ 12 h 12"/>
                </a:gdLst>
                <a:ahLst/>
                <a:cxnLst>
                  <a:cxn ang="T4">
                    <a:pos x="0" y="T0"/>
                  </a:cxn>
                  <a:cxn ang="T5">
                    <a:pos x="0" y="T1"/>
                  </a:cxn>
                  <a:cxn ang="T6">
                    <a:pos x="0" y="T2"/>
                  </a:cxn>
                  <a:cxn ang="T7">
                    <a:pos x="0" y="T3"/>
                  </a:cxn>
                </a:cxnLst>
                <a:rect l="0" t="T8" r="0" b="T9"/>
                <a:pathLst>
                  <a:path h="12">
                    <a:moveTo>
                      <a:pt x="0" y="0"/>
                    </a:moveTo>
                    <a:lnTo>
                      <a:pt x="0" y="12"/>
                    </a:lnTo>
                    <a:lnTo>
                      <a:pt x="0" y="0"/>
                    </a:lnTo>
                    <a:lnTo>
                      <a:pt x="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867" name="Freeform 242"/>
              <p:cNvSpPr>
                <a:spLocks noChangeAspect="1"/>
              </p:cNvSpPr>
              <p:nvPr/>
            </p:nvSpPr>
            <p:spPr bwMode="auto">
              <a:xfrm>
                <a:off x="5131" y="1485"/>
                <a:ext cx="14" cy="45"/>
              </a:xfrm>
              <a:custGeom>
                <a:avLst/>
                <a:gdLst>
                  <a:gd name="T0" fmla="*/ 2 w 18"/>
                  <a:gd name="T1" fmla="*/ 0 h 66"/>
                  <a:gd name="T2" fmla="*/ 2 w 18"/>
                  <a:gd name="T3" fmla="*/ 1 h 66"/>
                  <a:gd name="T4" fmla="*/ 0 w 18"/>
                  <a:gd name="T5" fmla="*/ 1 h 66"/>
                  <a:gd name="T6" fmla="*/ 2 w 18"/>
                  <a:gd name="T7" fmla="*/ 1 h 66"/>
                  <a:gd name="T8" fmla="*/ 2 w 18"/>
                  <a:gd name="T9" fmla="*/ 0 h 66"/>
                  <a:gd name="T10" fmla="*/ 0 60000 65536"/>
                  <a:gd name="T11" fmla="*/ 0 60000 65536"/>
                  <a:gd name="T12" fmla="*/ 0 60000 65536"/>
                  <a:gd name="T13" fmla="*/ 0 60000 65536"/>
                  <a:gd name="T14" fmla="*/ 0 60000 65536"/>
                  <a:gd name="T15" fmla="*/ 0 w 18"/>
                  <a:gd name="T16" fmla="*/ 0 h 66"/>
                  <a:gd name="T17" fmla="*/ 18 w 18"/>
                  <a:gd name="T18" fmla="*/ 66 h 66"/>
                </a:gdLst>
                <a:ahLst/>
                <a:cxnLst>
                  <a:cxn ang="T10">
                    <a:pos x="T0" y="T1"/>
                  </a:cxn>
                  <a:cxn ang="T11">
                    <a:pos x="T2" y="T3"/>
                  </a:cxn>
                  <a:cxn ang="T12">
                    <a:pos x="T4" y="T5"/>
                  </a:cxn>
                  <a:cxn ang="T13">
                    <a:pos x="T6" y="T7"/>
                  </a:cxn>
                  <a:cxn ang="T14">
                    <a:pos x="T8" y="T9"/>
                  </a:cxn>
                </a:cxnLst>
                <a:rect l="T15" t="T16" r="T17" b="T18"/>
                <a:pathLst>
                  <a:path w="18" h="66">
                    <a:moveTo>
                      <a:pt x="18" y="0"/>
                    </a:moveTo>
                    <a:lnTo>
                      <a:pt x="6" y="66"/>
                    </a:lnTo>
                    <a:lnTo>
                      <a:pt x="0" y="48"/>
                    </a:lnTo>
                    <a:lnTo>
                      <a:pt x="6" y="6"/>
                    </a:lnTo>
                    <a:lnTo>
                      <a:pt x="18" y="0"/>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868" name="Freeform 243"/>
              <p:cNvSpPr>
                <a:spLocks noChangeAspect="1"/>
              </p:cNvSpPr>
              <p:nvPr/>
            </p:nvSpPr>
            <p:spPr bwMode="auto">
              <a:xfrm>
                <a:off x="5131" y="1485"/>
                <a:ext cx="14" cy="45"/>
              </a:xfrm>
              <a:custGeom>
                <a:avLst/>
                <a:gdLst>
                  <a:gd name="T0" fmla="*/ 2 w 18"/>
                  <a:gd name="T1" fmla="*/ 0 h 66"/>
                  <a:gd name="T2" fmla="*/ 2 w 18"/>
                  <a:gd name="T3" fmla="*/ 1 h 66"/>
                  <a:gd name="T4" fmla="*/ 0 w 18"/>
                  <a:gd name="T5" fmla="*/ 1 h 66"/>
                  <a:gd name="T6" fmla="*/ 2 w 18"/>
                  <a:gd name="T7" fmla="*/ 1 h 66"/>
                  <a:gd name="T8" fmla="*/ 2 w 18"/>
                  <a:gd name="T9" fmla="*/ 0 h 66"/>
                  <a:gd name="T10" fmla="*/ 2 w 18"/>
                  <a:gd name="T11" fmla="*/ 1 h 66"/>
                  <a:gd name="T12" fmla="*/ 0 60000 65536"/>
                  <a:gd name="T13" fmla="*/ 0 60000 65536"/>
                  <a:gd name="T14" fmla="*/ 0 60000 65536"/>
                  <a:gd name="T15" fmla="*/ 0 60000 65536"/>
                  <a:gd name="T16" fmla="*/ 0 60000 65536"/>
                  <a:gd name="T17" fmla="*/ 0 60000 65536"/>
                  <a:gd name="T18" fmla="*/ 0 w 18"/>
                  <a:gd name="T19" fmla="*/ 0 h 66"/>
                  <a:gd name="T20" fmla="*/ 18 w 18"/>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18" h="66">
                    <a:moveTo>
                      <a:pt x="18" y="0"/>
                    </a:moveTo>
                    <a:lnTo>
                      <a:pt x="6" y="66"/>
                    </a:lnTo>
                    <a:lnTo>
                      <a:pt x="0" y="48"/>
                    </a:lnTo>
                    <a:lnTo>
                      <a:pt x="6" y="6"/>
                    </a:lnTo>
                    <a:lnTo>
                      <a:pt x="18" y="0"/>
                    </a:lnTo>
                    <a:lnTo>
                      <a:pt x="18"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869" name="Freeform 244"/>
              <p:cNvSpPr>
                <a:spLocks noChangeAspect="1"/>
              </p:cNvSpPr>
              <p:nvPr/>
            </p:nvSpPr>
            <p:spPr bwMode="auto">
              <a:xfrm>
                <a:off x="4843" y="1444"/>
                <a:ext cx="297" cy="151"/>
              </a:xfrm>
              <a:custGeom>
                <a:avLst/>
                <a:gdLst>
                  <a:gd name="T0" fmla="*/ 8 w 390"/>
                  <a:gd name="T1" fmla="*/ 1 h 222"/>
                  <a:gd name="T2" fmla="*/ 8 w 390"/>
                  <a:gd name="T3" fmla="*/ 1 h 222"/>
                  <a:gd name="T4" fmla="*/ 8 w 390"/>
                  <a:gd name="T5" fmla="*/ 1 h 222"/>
                  <a:gd name="T6" fmla="*/ 8 w 390"/>
                  <a:gd name="T7" fmla="*/ 1 h 222"/>
                  <a:gd name="T8" fmla="*/ 2 w 390"/>
                  <a:gd name="T9" fmla="*/ 1 h 222"/>
                  <a:gd name="T10" fmla="*/ 0 w 390"/>
                  <a:gd name="T11" fmla="*/ 1 h 222"/>
                  <a:gd name="T12" fmla="*/ 2 w 390"/>
                  <a:gd name="T13" fmla="*/ 1 h 222"/>
                  <a:gd name="T14" fmla="*/ 2 w 390"/>
                  <a:gd name="T15" fmla="*/ 1 h 222"/>
                  <a:gd name="T16" fmla="*/ 2 w 390"/>
                  <a:gd name="T17" fmla="*/ 1 h 222"/>
                  <a:gd name="T18" fmla="*/ 2 w 390"/>
                  <a:gd name="T19" fmla="*/ 1 h 222"/>
                  <a:gd name="T20" fmla="*/ 4 w 390"/>
                  <a:gd name="T21" fmla="*/ 1 h 222"/>
                  <a:gd name="T22" fmla="*/ 4 w 390"/>
                  <a:gd name="T23" fmla="*/ 1 h 222"/>
                  <a:gd name="T24" fmla="*/ 4 w 390"/>
                  <a:gd name="T25" fmla="*/ 1 h 222"/>
                  <a:gd name="T26" fmla="*/ 4 w 390"/>
                  <a:gd name="T27" fmla="*/ 1 h 222"/>
                  <a:gd name="T28" fmla="*/ 5 w 390"/>
                  <a:gd name="T29" fmla="*/ 1 h 222"/>
                  <a:gd name="T30" fmla="*/ 5 w 390"/>
                  <a:gd name="T31" fmla="*/ 1 h 222"/>
                  <a:gd name="T32" fmla="*/ 5 w 390"/>
                  <a:gd name="T33" fmla="*/ 1 h 222"/>
                  <a:gd name="T34" fmla="*/ 5 w 390"/>
                  <a:gd name="T35" fmla="*/ 1 h 222"/>
                  <a:gd name="T36" fmla="*/ 5 w 390"/>
                  <a:gd name="T37" fmla="*/ 0 h 222"/>
                  <a:gd name="T38" fmla="*/ 6 w 390"/>
                  <a:gd name="T39" fmla="*/ 1 h 222"/>
                  <a:gd name="T40" fmla="*/ 6 w 390"/>
                  <a:gd name="T41" fmla="*/ 1 h 222"/>
                  <a:gd name="T42" fmla="*/ 6 w 390"/>
                  <a:gd name="T43" fmla="*/ 1 h 222"/>
                  <a:gd name="T44" fmla="*/ 6 w 390"/>
                  <a:gd name="T45" fmla="*/ 1 h 222"/>
                  <a:gd name="T46" fmla="*/ 6 w 390"/>
                  <a:gd name="T47" fmla="*/ 1 h 222"/>
                  <a:gd name="T48" fmla="*/ 6 w 390"/>
                  <a:gd name="T49" fmla="*/ 1 h 222"/>
                  <a:gd name="T50" fmla="*/ 6 w 390"/>
                  <a:gd name="T51" fmla="*/ 1 h 222"/>
                  <a:gd name="T52" fmla="*/ 7 w 390"/>
                  <a:gd name="T53" fmla="*/ 1 h 222"/>
                  <a:gd name="T54" fmla="*/ 8 w 390"/>
                  <a:gd name="T55" fmla="*/ 1 h 222"/>
                  <a:gd name="T56" fmla="*/ 8 w 390"/>
                  <a:gd name="T57" fmla="*/ 1 h 222"/>
                  <a:gd name="T58" fmla="*/ 7 w 390"/>
                  <a:gd name="T59" fmla="*/ 1 h 222"/>
                  <a:gd name="T60" fmla="*/ 8 w 390"/>
                  <a:gd name="T61" fmla="*/ 1 h 222"/>
                  <a:gd name="T62" fmla="*/ 8 w 390"/>
                  <a:gd name="T63" fmla="*/ 1 h 222"/>
                  <a:gd name="T64" fmla="*/ 8 w 390"/>
                  <a:gd name="T65" fmla="*/ 1 h 222"/>
                  <a:gd name="T66" fmla="*/ 8 w 390"/>
                  <a:gd name="T67" fmla="*/ 1 h 222"/>
                  <a:gd name="T68" fmla="*/ 8 w 390"/>
                  <a:gd name="T69" fmla="*/ 1 h 222"/>
                  <a:gd name="T70" fmla="*/ 8 w 390"/>
                  <a:gd name="T71" fmla="*/ 1 h 222"/>
                  <a:gd name="T72" fmla="*/ 8 w 390"/>
                  <a:gd name="T73" fmla="*/ 1 h 222"/>
                  <a:gd name="T74" fmla="*/ 7 w 390"/>
                  <a:gd name="T75" fmla="*/ 1 h 222"/>
                  <a:gd name="T76" fmla="*/ 8 w 390"/>
                  <a:gd name="T77" fmla="*/ 1 h 222"/>
                  <a:gd name="T78" fmla="*/ 8 w 390"/>
                  <a:gd name="T79" fmla="*/ 1 h 222"/>
                  <a:gd name="T80" fmla="*/ 7 w 390"/>
                  <a:gd name="T81" fmla="*/ 1 h 222"/>
                  <a:gd name="T82" fmla="*/ 7 w 390"/>
                  <a:gd name="T83" fmla="*/ 1 h 222"/>
                  <a:gd name="T84" fmla="*/ 8 w 390"/>
                  <a:gd name="T85" fmla="*/ 1 h 222"/>
                  <a:gd name="T86" fmla="*/ 8 w 390"/>
                  <a:gd name="T87" fmla="*/ 1 h 222"/>
                  <a:gd name="T88" fmla="*/ 8 w 390"/>
                  <a:gd name="T89" fmla="*/ 1 h 222"/>
                  <a:gd name="T90" fmla="*/ 8 w 390"/>
                  <a:gd name="T91" fmla="*/ 1 h 22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90"/>
                  <a:gd name="T139" fmla="*/ 0 h 222"/>
                  <a:gd name="T140" fmla="*/ 390 w 390"/>
                  <a:gd name="T141" fmla="*/ 222 h 22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90" h="222">
                    <a:moveTo>
                      <a:pt x="390" y="162"/>
                    </a:moveTo>
                    <a:lnTo>
                      <a:pt x="384" y="156"/>
                    </a:lnTo>
                    <a:lnTo>
                      <a:pt x="390" y="162"/>
                    </a:lnTo>
                    <a:lnTo>
                      <a:pt x="384" y="162"/>
                    </a:lnTo>
                    <a:lnTo>
                      <a:pt x="102" y="210"/>
                    </a:lnTo>
                    <a:lnTo>
                      <a:pt x="0" y="222"/>
                    </a:lnTo>
                    <a:lnTo>
                      <a:pt x="24" y="210"/>
                    </a:lnTo>
                    <a:lnTo>
                      <a:pt x="78" y="150"/>
                    </a:lnTo>
                    <a:lnTo>
                      <a:pt x="84" y="168"/>
                    </a:lnTo>
                    <a:lnTo>
                      <a:pt x="96" y="174"/>
                    </a:lnTo>
                    <a:lnTo>
                      <a:pt x="156" y="150"/>
                    </a:lnTo>
                    <a:lnTo>
                      <a:pt x="162" y="132"/>
                    </a:lnTo>
                    <a:lnTo>
                      <a:pt x="156" y="132"/>
                    </a:lnTo>
                    <a:lnTo>
                      <a:pt x="180" y="66"/>
                    </a:lnTo>
                    <a:lnTo>
                      <a:pt x="198" y="72"/>
                    </a:lnTo>
                    <a:lnTo>
                      <a:pt x="204" y="48"/>
                    </a:lnTo>
                    <a:lnTo>
                      <a:pt x="216" y="48"/>
                    </a:lnTo>
                    <a:lnTo>
                      <a:pt x="234" y="18"/>
                    </a:lnTo>
                    <a:lnTo>
                      <a:pt x="234" y="0"/>
                    </a:lnTo>
                    <a:lnTo>
                      <a:pt x="264" y="18"/>
                    </a:lnTo>
                    <a:lnTo>
                      <a:pt x="264" y="6"/>
                    </a:lnTo>
                    <a:lnTo>
                      <a:pt x="300" y="24"/>
                    </a:lnTo>
                    <a:lnTo>
                      <a:pt x="306" y="30"/>
                    </a:lnTo>
                    <a:lnTo>
                      <a:pt x="294" y="54"/>
                    </a:lnTo>
                    <a:lnTo>
                      <a:pt x="300" y="60"/>
                    </a:lnTo>
                    <a:lnTo>
                      <a:pt x="306" y="60"/>
                    </a:lnTo>
                    <a:lnTo>
                      <a:pt x="318" y="66"/>
                    </a:lnTo>
                    <a:lnTo>
                      <a:pt x="354" y="78"/>
                    </a:lnTo>
                    <a:lnTo>
                      <a:pt x="354" y="96"/>
                    </a:lnTo>
                    <a:lnTo>
                      <a:pt x="318" y="78"/>
                    </a:lnTo>
                    <a:lnTo>
                      <a:pt x="342" y="102"/>
                    </a:lnTo>
                    <a:lnTo>
                      <a:pt x="360" y="102"/>
                    </a:lnTo>
                    <a:lnTo>
                      <a:pt x="348" y="108"/>
                    </a:lnTo>
                    <a:lnTo>
                      <a:pt x="360" y="108"/>
                    </a:lnTo>
                    <a:lnTo>
                      <a:pt x="360" y="114"/>
                    </a:lnTo>
                    <a:lnTo>
                      <a:pt x="354" y="114"/>
                    </a:lnTo>
                    <a:lnTo>
                      <a:pt x="354" y="120"/>
                    </a:lnTo>
                    <a:lnTo>
                      <a:pt x="330" y="108"/>
                    </a:lnTo>
                    <a:lnTo>
                      <a:pt x="366" y="138"/>
                    </a:lnTo>
                    <a:lnTo>
                      <a:pt x="360" y="138"/>
                    </a:lnTo>
                    <a:lnTo>
                      <a:pt x="330" y="120"/>
                    </a:lnTo>
                    <a:lnTo>
                      <a:pt x="330" y="126"/>
                    </a:lnTo>
                    <a:lnTo>
                      <a:pt x="342" y="132"/>
                    </a:lnTo>
                    <a:lnTo>
                      <a:pt x="360" y="144"/>
                    </a:lnTo>
                    <a:lnTo>
                      <a:pt x="384" y="138"/>
                    </a:lnTo>
                    <a:lnTo>
                      <a:pt x="390" y="162"/>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870" name="Freeform 245"/>
              <p:cNvSpPr>
                <a:spLocks noChangeAspect="1"/>
              </p:cNvSpPr>
              <p:nvPr/>
            </p:nvSpPr>
            <p:spPr bwMode="auto">
              <a:xfrm>
                <a:off x="4843" y="1444"/>
                <a:ext cx="297" cy="151"/>
              </a:xfrm>
              <a:custGeom>
                <a:avLst/>
                <a:gdLst>
                  <a:gd name="T0" fmla="*/ 8 w 390"/>
                  <a:gd name="T1" fmla="*/ 1 h 222"/>
                  <a:gd name="T2" fmla="*/ 8 w 390"/>
                  <a:gd name="T3" fmla="*/ 1 h 222"/>
                  <a:gd name="T4" fmla="*/ 8 w 390"/>
                  <a:gd name="T5" fmla="*/ 1 h 222"/>
                  <a:gd name="T6" fmla="*/ 8 w 390"/>
                  <a:gd name="T7" fmla="*/ 1 h 222"/>
                  <a:gd name="T8" fmla="*/ 2 w 390"/>
                  <a:gd name="T9" fmla="*/ 1 h 222"/>
                  <a:gd name="T10" fmla="*/ 0 w 390"/>
                  <a:gd name="T11" fmla="*/ 1 h 222"/>
                  <a:gd name="T12" fmla="*/ 2 w 390"/>
                  <a:gd name="T13" fmla="*/ 1 h 222"/>
                  <a:gd name="T14" fmla="*/ 2 w 390"/>
                  <a:gd name="T15" fmla="*/ 1 h 222"/>
                  <a:gd name="T16" fmla="*/ 2 w 390"/>
                  <a:gd name="T17" fmla="*/ 1 h 222"/>
                  <a:gd name="T18" fmla="*/ 2 w 390"/>
                  <a:gd name="T19" fmla="*/ 1 h 222"/>
                  <a:gd name="T20" fmla="*/ 4 w 390"/>
                  <a:gd name="T21" fmla="*/ 1 h 222"/>
                  <a:gd name="T22" fmla="*/ 4 w 390"/>
                  <a:gd name="T23" fmla="*/ 1 h 222"/>
                  <a:gd name="T24" fmla="*/ 4 w 390"/>
                  <a:gd name="T25" fmla="*/ 1 h 222"/>
                  <a:gd name="T26" fmla="*/ 4 w 390"/>
                  <a:gd name="T27" fmla="*/ 1 h 222"/>
                  <a:gd name="T28" fmla="*/ 5 w 390"/>
                  <a:gd name="T29" fmla="*/ 1 h 222"/>
                  <a:gd name="T30" fmla="*/ 5 w 390"/>
                  <a:gd name="T31" fmla="*/ 1 h 222"/>
                  <a:gd name="T32" fmla="*/ 5 w 390"/>
                  <a:gd name="T33" fmla="*/ 1 h 222"/>
                  <a:gd name="T34" fmla="*/ 5 w 390"/>
                  <a:gd name="T35" fmla="*/ 1 h 222"/>
                  <a:gd name="T36" fmla="*/ 5 w 390"/>
                  <a:gd name="T37" fmla="*/ 0 h 222"/>
                  <a:gd name="T38" fmla="*/ 6 w 390"/>
                  <a:gd name="T39" fmla="*/ 1 h 222"/>
                  <a:gd name="T40" fmla="*/ 6 w 390"/>
                  <a:gd name="T41" fmla="*/ 1 h 222"/>
                  <a:gd name="T42" fmla="*/ 6 w 390"/>
                  <a:gd name="T43" fmla="*/ 1 h 222"/>
                  <a:gd name="T44" fmla="*/ 6 w 390"/>
                  <a:gd name="T45" fmla="*/ 1 h 222"/>
                  <a:gd name="T46" fmla="*/ 6 w 390"/>
                  <a:gd name="T47" fmla="*/ 1 h 222"/>
                  <a:gd name="T48" fmla="*/ 6 w 390"/>
                  <a:gd name="T49" fmla="*/ 1 h 222"/>
                  <a:gd name="T50" fmla="*/ 6 w 390"/>
                  <a:gd name="T51" fmla="*/ 1 h 222"/>
                  <a:gd name="T52" fmla="*/ 7 w 390"/>
                  <a:gd name="T53" fmla="*/ 1 h 222"/>
                  <a:gd name="T54" fmla="*/ 8 w 390"/>
                  <a:gd name="T55" fmla="*/ 1 h 222"/>
                  <a:gd name="T56" fmla="*/ 8 w 390"/>
                  <a:gd name="T57" fmla="*/ 1 h 222"/>
                  <a:gd name="T58" fmla="*/ 7 w 390"/>
                  <a:gd name="T59" fmla="*/ 1 h 222"/>
                  <a:gd name="T60" fmla="*/ 8 w 390"/>
                  <a:gd name="T61" fmla="*/ 1 h 222"/>
                  <a:gd name="T62" fmla="*/ 8 w 390"/>
                  <a:gd name="T63" fmla="*/ 1 h 222"/>
                  <a:gd name="T64" fmla="*/ 8 w 390"/>
                  <a:gd name="T65" fmla="*/ 1 h 222"/>
                  <a:gd name="T66" fmla="*/ 8 w 390"/>
                  <a:gd name="T67" fmla="*/ 1 h 222"/>
                  <a:gd name="T68" fmla="*/ 8 w 390"/>
                  <a:gd name="T69" fmla="*/ 1 h 222"/>
                  <a:gd name="T70" fmla="*/ 8 w 390"/>
                  <a:gd name="T71" fmla="*/ 1 h 222"/>
                  <a:gd name="T72" fmla="*/ 8 w 390"/>
                  <a:gd name="T73" fmla="*/ 1 h 222"/>
                  <a:gd name="T74" fmla="*/ 7 w 390"/>
                  <a:gd name="T75" fmla="*/ 1 h 222"/>
                  <a:gd name="T76" fmla="*/ 8 w 390"/>
                  <a:gd name="T77" fmla="*/ 1 h 222"/>
                  <a:gd name="T78" fmla="*/ 8 w 390"/>
                  <a:gd name="T79" fmla="*/ 1 h 222"/>
                  <a:gd name="T80" fmla="*/ 7 w 390"/>
                  <a:gd name="T81" fmla="*/ 1 h 222"/>
                  <a:gd name="T82" fmla="*/ 7 w 390"/>
                  <a:gd name="T83" fmla="*/ 1 h 222"/>
                  <a:gd name="T84" fmla="*/ 8 w 390"/>
                  <a:gd name="T85" fmla="*/ 1 h 222"/>
                  <a:gd name="T86" fmla="*/ 8 w 390"/>
                  <a:gd name="T87" fmla="*/ 1 h 222"/>
                  <a:gd name="T88" fmla="*/ 8 w 390"/>
                  <a:gd name="T89" fmla="*/ 1 h 222"/>
                  <a:gd name="T90" fmla="*/ 8 w 390"/>
                  <a:gd name="T91" fmla="*/ 1 h 222"/>
                  <a:gd name="T92" fmla="*/ 8 w 390"/>
                  <a:gd name="T93" fmla="*/ 1 h 2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0"/>
                  <a:gd name="T142" fmla="*/ 0 h 222"/>
                  <a:gd name="T143" fmla="*/ 390 w 390"/>
                  <a:gd name="T144" fmla="*/ 222 h 2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0" h="222">
                    <a:moveTo>
                      <a:pt x="390" y="162"/>
                    </a:moveTo>
                    <a:lnTo>
                      <a:pt x="384" y="156"/>
                    </a:lnTo>
                    <a:lnTo>
                      <a:pt x="390" y="162"/>
                    </a:lnTo>
                    <a:lnTo>
                      <a:pt x="384" y="162"/>
                    </a:lnTo>
                    <a:lnTo>
                      <a:pt x="102" y="210"/>
                    </a:lnTo>
                    <a:lnTo>
                      <a:pt x="0" y="222"/>
                    </a:lnTo>
                    <a:lnTo>
                      <a:pt x="24" y="210"/>
                    </a:lnTo>
                    <a:lnTo>
                      <a:pt x="78" y="150"/>
                    </a:lnTo>
                    <a:lnTo>
                      <a:pt x="84" y="168"/>
                    </a:lnTo>
                    <a:lnTo>
                      <a:pt x="96" y="174"/>
                    </a:lnTo>
                    <a:lnTo>
                      <a:pt x="156" y="150"/>
                    </a:lnTo>
                    <a:lnTo>
                      <a:pt x="162" y="132"/>
                    </a:lnTo>
                    <a:lnTo>
                      <a:pt x="156" y="132"/>
                    </a:lnTo>
                    <a:lnTo>
                      <a:pt x="180" y="66"/>
                    </a:lnTo>
                    <a:lnTo>
                      <a:pt x="198" y="72"/>
                    </a:lnTo>
                    <a:lnTo>
                      <a:pt x="204" y="48"/>
                    </a:lnTo>
                    <a:lnTo>
                      <a:pt x="216" y="48"/>
                    </a:lnTo>
                    <a:lnTo>
                      <a:pt x="234" y="18"/>
                    </a:lnTo>
                    <a:lnTo>
                      <a:pt x="234" y="0"/>
                    </a:lnTo>
                    <a:lnTo>
                      <a:pt x="264" y="18"/>
                    </a:lnTo>
                    <a:lnTo>
                      <a:pt x="264" y="6"/>
                    </a:lnTo>
                    <a:lnTo>
                      <a:pt x="300" y="24"/>
                    </a:lnTo>
                    <a:lnTo>
                      <a:pt x="306" y="30"/>
                    </a:lnTo>
                    <a:lnTo>
                      <a:pt x="294" y="54"/>
                    </a:lnTo>
                    <a:lnTo>
                      <a:pt x="300" y="60"/>
                    </a:lnTo>
                    <a:lnTo>
                      <a:pt x="306" y="60"/>
                    </a:lnTo>
                    <a:lnTo>
                      <a:pt x="318" y="66"/>
                    </a:lnTo>
                    <a:lnTo>
                      <a:pt x="354" y="78"/>
                    </a:lnTo>
                    <a:lnTo>
                      <a:pt x="354" y="96"/>
                    </a:lnTo>
                    <a:lnTo>
                      <a:pt x="318" y="78"/>
                    </a:lnTo>
                    <a:lnTo>
                      <a:pt x="342" y="102"/>
                    </a:lnTo>
                    <a:lnTo>
                      <a:pt x="360" y="102"/>
                    </a:lnTo>
                    <a:lnTo>
                      <a:pt x="348" y="108"/>
                    </a:lnTo>
                    <a:lnTo>
                      <a:pt x="360" y="108"/>
                    </a:lnTo>
                    <a:lnTo>
                      <a:pt x="360" y="114"/>
                    </a:lnTo>
                    <a:lnTo>
                      <a:pt x="354" y="114"/>
                    </a:lnTo>
                    <a:lnTo>
                      <a:pt x="354" y="120"/>
                    </a:lnTo>
                    <a:lnTo>
                      <a:pt x="330" y="108"/>
                    </a:lnTo>
                    <a:lnTo>
                      <a:pt x="366" y="138"/>
                    </a:lnTo>
                    <a:lnTo>
                      <a:pt x="360" y="138"/>
                    </a:lnTo>
                    <a:lnTo>
                      <a:pt x="330" y="120"/>
                    </a:lnTo>
                    <a:lnTo>
                      <a:pt x="330" y="126"/>
                    </a:lnTo>
                    <a:lnTo>
                      <a:pt x="342" y="132"/>
                    </a:lnTo>
                    <a:lnTo>
                      <a:pt x="360" y="144"/>
                    </a:lnTo>
                    <a:lnTo>
                      <a:pt x="384" y="138"/>
                    </a:lnTo>
                    <a:lnTo>
                      <a:pt x="390" y="162"/>
                    </a:lnTo>
                    <a:lnTo>
                      <a:pt x="390" y="1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871" name="Freeform 246"/>
              <p:cNvSpPr>
                <a:spLocks noChangeAspect="1"/>
              </p:cNvSpPr>
              <p:nvPr/>
            </p:nvSpPr>
            <p:spPr bwMode="auto">
              <a:xfrm>
                <a:off x="3424" y="976"/>
                <a:ext cx="261" cy="167"/>
              </a:xfrm>
              <a:custGeom>
                <a:avLst/>
                <a:gdLst>
                  <a:gd name="T0" fmla="*/ 2 w 342"/>
                  <a:gd name="T1" fmla="*/ 1 h 246"/>
                  <a:gd name="T2" fmla="*/ 0 w 342"/>
                  <a:gd name="T3" fmla="*/ 1 h 246"/>
                  <a:gd name="T4" fmla="*/ 2 w 342"/>
                  <a:gd name="T5" fmla="*/ 1 h 246"/>
                  <a:gd name="T6" fmla="*/ 2 w 342"/>
                  <a:gd name="T7" fmla="*/ 1 h 246"/>
                  <a:gd name="T8" fmla="*/ 2 w 342"/>
                  <a:gd name="T9" fmla="*/ 1 h 246"/>
                  <a:gd name="T10" fmla="*/ 2 w 342"/>
                  <a:gd name="T11" fmla="*/ 1 h 246"/>
                  <a:gd name="T12" fmla="*/ 2 w 342"/>
                  <a:gd name="T13" fmla="*/ 1 h 246"/>
                  <a:gd name="T14" fmla="*/ 2 w 342"/>
                  <a:gd name="T15" fmla="*/ 1 h 246"/>
                  <a:gd name="T16" fmla="*/ 2 w 342"/>
                  <a:gd name="T17" fmla="*/ 1 h 246"/>
                  <a:gd name="T18" fmla="*/ 2 w 342"/>
                  <a:gd name="T19" fmla="*/ 1 h 246"/>
                  <a:gd name="T20" fmla="*/ 2 w 342"/>
                  <a:gd name="T21" fmla="*/ 1 h 246"/>
                  <a:gd name="T22" fmla="*/ 2 w 342"/>
                  <a:gd name="T23" fmla="*/ 1 h 246"/>
                  <a:gd name="T24" fmla="*/ 2 w 342"/>
                  <a:gd name="T25" fmla="*/ 1 h 246"/>
                  <a:gd name="T26" fmla="*/ 2 w 342"/>
                  <a:gd name="T27" fmla="*/ 1 h 246"/>
                  <a:gd name="T28" fmla="*/ 2 w 342"/>
                  <a:gd name="T29" fmla="*/ 1 h 246"/>
                  <a:gd name="T30" fmla="*/ 2 w 342"/>
                  <a:gd name="T31" fmla="*/ 1 h 246"/>
                  <a:gd name="T32" fmla="*/ 2 w 342"/>
                  <a:gd name="T33" fmla="*/ 1 h 246"/>
                  <a:gd name="T34" fmla="*/ 2 w 342"/>
                  <a:gd name="T35" fmla="*/ 1 h 246"/>
                  <a:gd name="T36" fmla="*/ 2 w 342"/>
                  <a:gd name="T37" fmla="*/ 1 h 246"/>
                  <a:gd name="T38" fmla="*/ 2 w 342"/>
                  <a:gd name="T39" fmla="*/ 1 h 246"/>
                  <a:gd name="T40" fmla="*/ 2 w 342"/>
                  <a:gd name="T41" fmla="*/ 1 h 246"/>
                  <a:gd name="T42" fmla="*/ 2 w 342"/>
                  <a:gd name="T43" fmla="*/ 1 h 246"/>
                  <a:gd name="T44" fmla="*/ 2 w 342"/>
                  <a:gd name="T45" fmla="*/ 1 h 246"/>
                  <a:gd name="T46" fmla="*/ 2 w 342"/>
                  <a:gd name="T47" fmla="*/ 1 h 246"/>
                  <a:gd name="T48" fmla="*/ 2 w 342"/>
                  <a:gd name="T49" fmla="*/ 1 h 246"/>
                  <a:gd name="T50" fmla="*/ 2 w 342"/>
                  <a:gd name="T51" fmla="*/ 1 h 246"/>
                  <a:gd name="T52" fmla="*/ 2 w 342"/>
                  <a:gd name="T53" fmla="*/ 1 h 246"/>
                  <a:gd name="T54" fmla="*/ 2 w 342"/>
                  <a:gd name="T55" fmla="*/ 1 h 246"/>
                  <a:gd name="T56" fmla="*/ 2 w 342"/>
                  <a:gd name="T57" fmla="*/ 1 h 246"/>
                  <a:gd name="T58" fmla="*/ 2 w 342"/>
                  <a:gd name="T59" fmla="*/ 1 h 246"/>
                  <a:gd name="T60" fmla="*/ 2 w 342"/>
                  <a:gd name="T61" fmla="*/ 1 h 246"/>
                  <a:gd name="T62" fmla="*/ 2 w 342"/>
                  <a:gd name="T63" fmla="*/ 1 h 246"/>
                  <a:gd name="T64" fmla="*/ 2 w 342"/>
                  <a:gd name="T65" fmla="*/ 1 h 246"/>
                  <a:gd name="T66" fmla="*/ 2 w 342"/>
                  <a:gd name="T67" fmla="*/ 1 h 246"/>
                  <a:gd name="T68" fmla="*/ 2 w 342"/>
                  <a:gd name="T69" fmla="*/ 1 h 246"/>
                  <a:gd name="T70" fmla="*/ 2 w 342"/>
                  <a:gd name="T71" fmla="*/ 1 h 246"/>
                  <a:gd name="T72" fmla="*/ 2 w 342"/>
                  <a:gd name="T73" fmla="*/ 1 h 246"/>
                  <a:gd name="T74" fmla="*/ 2 w 342"/>
                  <a:gd name="T75" fmla="*/ 0 h 246"/>
                  <a:gd name="T76" fmla="*/ 8 w 342"/>
                  <a:gd name="T77" fmla="*/ 1 h 246"/>
                  <a:gd name="T78" fmla="*/ 7 w 342"/>
                  <a:gd name="T79" fmla="*/ 1 h 246"/>
                  <a:gd name="T80" fmla="*/ 5 w 342"/>
                  <a:gd name="T81" fmla="*/ 1 h 246"/>
                  <a:gd name="T82" fmla="*/ 3 w 342"/>
                  <a:gd name="T83" fmla="*/ 1 h 246"/>
                  <a:gd name="T84" fmla="*/ 2 w 342"/>
                  <a:gd name="T85" fmla="*/ 1 h 246"/>
                  <a:gd name="T86" fmla="*/ 2 w 342"/>
                  <a:gd name="T87" fmla="*/ 1 h 246"/>
                  <a:gd name="T88" fmla="*/ 2 w 342"/>
                  <a:gd name="T89" fmla="*/ 1 h 246"/>
                  <a:gd name="T90" fmla="*/ 2 w 342"/>
                  <a:gd name="T91" fmla="*/ 1 h 246"/>
                  <a:gd name="T92" fmla="*/ 2 w 342"/>
                  <a:gd name="T93" fmla="*/ 1 h 24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42"/>
                  <a:gd name="T142" fmla="*/ 0 h 246"/>
                  <a:gd name="T143" fmla="*/ 342 w 342"/>
                  <a:gd name="T144" fmla="*/ 246 h 24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42" h="246">
                    <a:moveTo>
                      <a:pt x="24" y="162"/>
                    </a:moveTo>
                    <a:lnTo>
                      <a:pt x="0" y="150"/>
                    </a:lnTo>
                    <a:lnTo>
                      <a:pt x="6" y="126"/>
                    </a:lnTo>
                    <a:lnTo>
                      <a:pt x="6" y="144"/>
                    </a:lnTo>
                    <a:lnTo>
                      <a:pt x="18" y="126"/>
                    </a:lnTo>
                    <a:lnTo>
                      <a:pt x="6" y="126"/>
                    </a:lnTo>
                    <a:lnTo>
                      <a:pt x="12" y="108"/>
                    </a:lnTo>
                    <a:lnTo>
                      <a:pt x="12" y="54"/>
                    </a:lnTo>
                    <a:lnTo>
                      <a:pt x="6" y="36"/>
                    </a:lnTo>
                    <a:lnTo>
                      <a:pt x="12" y="12"/>
                    </a:lnTo>
                    <a:lnTo>
                      <a:pt x="42" y="36"/>
                    </a:lnTo>
                    <a:lnTo>
                      <a:pt x="72" y="48"/>
                    </a:lnTo>
                    <a:lnTo>
                      <a:pt x="84" y="60"/>
                    </a:lnTo>
                    <a:lnTo>
                      <a:pt x="84" y="54"/>
                    </a:lnTo>
                    <a:lnTo>
                      <a:pt x="90" y="60"/>
                    </a:lnTo>
                    <a:lnTo>
                      <a:pt x="90" y="72"/>
                    </a:lnTo>
                    <a:lnTo>
                      <a:pt x="78" y="72"/>
                    </a:lnTo>
                    <a:lnTo>
                      <a:pt x="60" y="96"/>
                    </a:lnTo>
                    <a:lnTo>
                      <a:pt x="90" y="72"/>
                    </a:lnTo>
                    <a:lnTo>
                      <a:pt x="90" y="66"/>
                    </a:lnTo>
                    <a:lnTo>
                      <a:pt x="96" y="72"/>
                    </a:lnTo>
                    <a:lnTo>
                      <a:pt x="96" y="78"/>
                    </a:lnTo>
                    <a:lnTo>
                      <a:pt x="84" y="84"/>
                    </a:lnTo>
                    <a:lnTo>
                      <a:pt x="90" y="96"/>
                    </a:lnTo>
                    <a:lnTo>
                      <a:pt x="84" y="108"/>
                    </a:lnTo>
                    <a:lnTo>
                      <a:pt x="84" y="102"/>
                    </a:lnTo>
                    <a:lnTo>
                      <a:pt x="72" y="114"/>
                    </a:lnTo>
                    <a:lnTo>
                      <a:pt x="72" y="96"/>
                    </a:lnTo>
                    <a:lnTo>
                      <a:pt x="60" y="108"/>
                    </a:lnTo>
                    <a:lnTo>
                      <a:pt x="66" y="120"/>
                    </a:lnTo>
                    <a:lnTo>
                      <a:pt x="96" y="108"/>
                    </a:lnTo>
                    <a:lnTo>
                      <a:pt x="96" y="84"/>
                    </a:lnTo>
                    <a:lnTo>
                      <a:pt x="108" y="66"/>
                    </a:lnTo>
                    <a:lnTo>
                      <a:pt x="96" y="36"/>
                    </a:lnTo>
                    <a:lnTo>
                      <a:pt x="108" y="30"/>
                    </a:lnTo>
                    <a:lnTo>
                      <a:pt x="102" y="0"/>
                    </a:lnTo>
                    <a:lnTo>
                      <a:pt x="342" y="60"/>
                    </a:lnTo>
                    <a:lnTo>
                      <a:pt x="300" y="246"/>
                    </a:lnTo>
                    <a:lnTo>
                      <a:pt x="216" y="228"/>
                    </a:lnTo>
                    <a:lnTo>
                      <a:pt x="114" y="228"/>
                    </a:lnTo>
                    <a:lnTo>
                      <a:pt x="84" y="210"/>
                    </a:lnTo>
                    <a:lnTo>
                      <a:pt x="60" y="216"/>
                    </a:lnTo>
                    <a:lnTo>
                      <a:pt x="42" y="204"/>
                    </a:lnTo>
                    <a:lnTo>
                      <a:pt x="42" y="174"/>
                    </a:lnTo>
                    <a:lnTo>
                      <a:pt x="24" y="162"/>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872" name="Freeform 247"/>
              <p:cNvSpPr>
                <a:spLocks noChangeAspect="1"/>
              </p:cNvSpPr>
              <p:nvPr/>
            </p:nvSpPr>
            <p:spPr bwMode="auto">
              <a:xfrm>
                <a:off x="3424" y="976"/>
                <a:ext cx="261" cy="167"/>
              </a:xfrm>
              <a:custGeom>
                <a:avLst/>
                <a:gdLst>
                  <a:gd name="T0" fmla="*/ 2 w 342"/>
                  <a:gd name="T1" fmla="*/ 1 h 246"/>
                  <a:gd name="T2" fmla="*/ 0 w 342"/>
                  <a:gd name="T3" fmla="*/ 1 h 246"/>
                  <a:gd name="T4" fmla="*/ 2 w 342"/>
                  <a:gd name="T5" fmla="*/ 1 h 246"/>
                  <a:gd name="T6" fmla="*/ 2 w 342"/>
                  <a:gd name="T7" fmla="*/ 1 h 246"/>
                  <a:gd name="T8" fmla="*/ 2 w 342"/>
                  <a:gd name="T9" fmla="*/ 1 h 246"/>
                  <a:gd name="T10" fmla="*/ 2 w 342"/>
                  <a:gd name="T11" fmla="*/ 1 h 246"/>
                  <a:gd name="T12" fmla="*/ 2 w 342"/>
                  <a:gd name="T13" fmla="*/ 1 h 246"/>
                  <a:gd name="T14" fmla="*/ 2 w 342"/>
                  <a:gd name="T15" fmla="*/ 1 h 246"/>
                  <a:gd name="T16" fmla="*/ 2 w 342"/>
                  <a:gd name="T17" fmla="*/ 1 h 246"/>
                  <a:gd name="T18" fmla="*/ 2 w 342"/>
                  <a:gd name="T19" fmla="*/ 1 h 246"/>
                  <a:gd name="T20" fmla="*/ 2 w 342"/>
                  <a:gd name="T21" fmla="*/ 1 h 246"/>
                  <a:gd name="T22" fmla="*/ 2 w 342"/>
                  <a:gd name="T23" fmla="*/ 1 h 246"/>
                  <a:gd name="T24" fmla="*/ 2 w 342"/>
                  <a:gd name="T25" fmla="*/ 1 h 246"/>
                  <a:gd name="T26" fmla="*/ 2 w 342"/>
                  <a:gd name="T27" fmla="*/ 1 h 246"/>
                  <a:gd name="T28" fmla="*/ 2 w 342"/>
                  <a:gd name="T29" fmla="*/ 1 h 246"/>
                  <a:gd name="T30" fmla="*/ 2 w 342"/>
                  <a:gd name="T31" fmla="*/ 1 h 246"/>
                  <a:gd name="T32" fmla="*/ 2 w 342"/>
                  <a:gd name="T33" fmla="*/ 1 h 246"/>
                  <a:gd name="T34" fmla="*/ 2 w 342"/>
                  <a:gd name="T35" fmla="*/ 1 h 246"/>
                  <a:gd name="T36" fmla="*/ 2 w 342"/>
                  <a:gd name="T37" fmla="*/ 1 h 246"/>
                  <a:gd name="T38" fmla="*/ 2 w 342"/>
                  <a:gd name="T39" fmla="*/ 1 h 246"/>
                  <a:gd name="T40" fmla="*/ 2 w 342"/>
                  <a:gd name="T41" fmla="*/ 1 h 246"/>
                  <a:gd name="T42" fmla="*/ 2 w 342"/>
                  <a:gd name="T43" fmla="*/ 1 h 246"/>
                  <a:gd name="T44" fmla="*/ 2 w 342"/>
                  <a:gd name="T45" fmla="*/ 1 h 246"/>
                  <a:gd name="T46" fmla="*/ 2 w 342"/>
                  <a:gd name="T47" fmla="*/ 1 h 246"/>
                  <a:gd name="T48" fmla="*/ 2 w 342"/>
                  <a:gd name="T49" fmla="*/ 1 h 246"/>
                  <a:gd name="T50" fmla="*/ 2 w 342"/>
                  <a:gd name="T51" fmla="*/ 1 h 246"/>
                  <a:gd name="T52" fmla="*/ 2 w 342"/>
                  <a:gd name="T53" fmla="*/ 1 h 246"/>
                  <a:gd name="T54" fmla="*/ 2 w 342"/>
                  <a:gd name="T55" fmla="*/ 1 h 246"/>
                  <a:gd name="T56" fmla="*/ 2 w 342"/>
                  <a:gd name="T57" fmla="*/ 1 h 246"/>
                  <a:gd name="T58" fmla="*/ 2 w 342"/>
                  <a:gd name="T59" fmla="*/ 1 h 246"/>
                  <a:gd name="T60" fmla="*/ 2 w 342"/>
                  <a:gd name="T61" fmla="*/ 1 h 246"/>
                  <a:gd name="T62" fmla="*/ 2 w 342"/>
                  <a:gd name="T63" fmla="*/ 1 h 246"/>
                  <a:gd name="T64" fmla="*/ 2 w 342"/>
                  <a:gd name="T65" fmla="*/ 1 h 246"/>
                  <a:gd name="T66" fmla="*/ 2 w 342"/>
                  <a:gd name="T67" fmla="*/ 1 h 246"/>
                  <a:gd name="T68" fmla="*/ 2 w 342"/>
                  <a:gd name="T69" fmla="*/ 1 h 246"/>
                  <a:gd name="T70" fmla="*/ 2 w 342"/>
                  <a:gd name="T71" fmla="*/ 1 h 246"/>
                  <a:gd name="T72" fmla="*/ 2 w 342"/>
                  <a:gd name="T73" fmla="*/ 1 h 246"/>
                  <a:gd name="T74" fmla="*/ 2 w 342"/>
                  <a:gd name="T75" fmla="*/ 1 h 246"/>
                  <a:gd name="T76" fmla="*/ 2 w 342"/>
                  <a:gd name="T77" fmla="*/ 1 h 246"/>
                  <a:gd name="T78" fmla="*/ 2 w 342"/>
                  <a:gd name="T79" fmla="*/ 0 h 246"/>
                  <a:gd name="T80" fmla="*/ 8 w 342"/>
                  <a:gd name="T81" fmla="*/ 1 h 246"/>
                  <a:gd name="T82" fmla="*/ 7 w 342"/>
                  <a:gd name="T83" fmla="*/ 1 h 246"/>
                  <a:gd name="T84" fmla="*/ 5 w 342"/>
                  <a:gd name="T85" fmla="*/ 1 h 246"/>
                  <a:gd name="T86" fmla="*/ 3 w 342"/>
                  <a:gd name="T87" fmla="*/ 1 h 246"/>
                  <a:gd name="T88" fmla="*/ 2 w 342"/>
                  <a:gd name="T89" fmla="*/ 1 h 246"/>
                  <a:gd name="T90" fmla="*/ 2 w 342"/>
                  <a:gd name="T91" fmla="*/ 1 h 246"/>
                  <a:gd name="T92" fmla="*/ 2 w 342"/>
                  <a:gd name="T93" fmla="*/ 1 h 246"/>
                  <a:gd name="T94" fmla="*/ 2 w 342"/>
                  <a:gd name="T95" fmla="*/ 1 h 246"/>
                  <a:gd name="T96" fmla="*/ 2 w 342"/>
                  <a:gd name="T97" fmla="*/ 1 h 246"/>
                  <a:gd name="T98" fmla="*/ 2 w 342"/>
                  <a:gd name="T99" fmla="*/ 1 h 2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42"/>
                  <a:gd name="T151" fmla="*/ 0 h 246"/>
                  <a:gd name="T152" fmla="*/ 342 w 342"/>
                  <a:gd name="T153" fmla="*/ 246 h 24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42" h="246">
                    <a:moveTo>
                      <a:pt x="24" y="162"/>
                    </a:moveTo>
                    <a:lnTo>
                      <a:pt x="0" y="150"/>
                    </a:lnTo>
                    <a:lnTo>
                      <a:pt x="6" y="126"/>
                    </a:lnTo>
                    <a:lnTo>
                      <a:pt x="6" y="144"/>
                    </a:lnTo>
                    <a:lnTo>
                      <a:pt x="18" y="126"/>
                    </a:lnTo>
                    <a:lnTo>
                      <a:pt x="6" y="126"/>
                    </a:lnTo>
                    <a:lnTo>
                      <a:pt x="12" y="108"/>
                    </a:lnTo>
                    <a:lnTo>
                      <a:pt x="24" y="108"/>
                    </a:lnTo>
                    <a:lnTo>
                      <a:pt x="12" y="108"/>
                    </a:lnTo>
                    <a:lnTo>
                      <a:pt x="12" y="54"/>
                    </a:lnTo>
                    <a:lnTo>
                      <a:pt x="6" y="36"/>
                    </a:lnTo>
                    <a:lnTo>
                      <a:pt x="12" y="12"/>
                    </a:lnTo>
                    <a:lnTo>
                      <a:pt x="42" y="36"/>
                    </a:lnTo>
                    <a:lnTo>
                      <a:pt x="72" y="48"/>
                    </a:lnTo>
                    <a:lnTo>
                      <a:pt x="84" y="60"/>
                    </a:lnTo>
                    <a:lnTo>
                      <a:pt x="84" y="54"/>
                    </a:lnTo>
                    <a:lnTo>
                      <a:pt x="90" y="60"/>
                    </a:lnTo>
                    <a:lnTo>
                      <a:pt x="90" y="72"/>
                    </a:lnTo>
                    <a:lnTo>
                      <a:pt x="78" y="72"/>
                    </a:lnTo>
                    <a:lnTo>
                      <a:pt x="60" y="96"/>
                    </a:lnTo>
                    <a:lnTo>
                      <a:pt x="72" y="96"/>
                    </a:lnTo>
                    <a:lnTo>
                      <a:pt x="60" y="96"/>
                    </a:lnTo>
                    <a:lnTo>
                      <a:pt x="90" y="72"/>
                    </a:lnTo>
                    <a:lnTo>
                      <a:pt x="90" y="66"/>
                    </a:lnTo>
                    <a:lnTo>
                      <a:pt x="96" y="72"/>
                    </a:lnTo>
                    <a:lnTo>
                      <a:pt x="96" y="78"/>
                    </a:lnTo>
                    <a:lnTo>
                      <a:pt x="84" y="84"/>
                    </a:lnTo>
                    <a:lnTo>
                      <a:pt x="90" y="96"/>
                    </a:lnTo>
                    <a:lnTo>
                      <a:pt x="84" y="108"/>
                    </a:lnTo>
                    <a:lnTo>
                      <a:pt x="84" y="102"/>
                    </a:lnTo>
                    <a:lnTo>
                      <a:pt x="72" y="114"/>
                    </a:lnTo>
                    <a:lnTo>
                      <a:pt x="72" y="96"/>
                    </a:lnTo>
                    <a:lnTo>
                      <a:pt x="60" y="108"/>
                    </a:lnTo>
                    <a:lnTo>
                      <a:pt x="66" y="120"/>
                    </a:lnTo>
                    <a:lnTo>
                      <a:pt x="96" y="108"/>
                    </a:lnTo>
                    <a:lnTo>
                      <a:pt x="96" y="84"/>
                    </a:lnTo>
                    <a:lnTo>
                      <a:pt x="108" y="66"/>
                    </a:lnTo>
                    <a:lnTo>
                      <a:pt x="96" y="36"/>
                    </a:lnTo>
                    <a:lnTo>
                      <a:pt x="108" y="30"/>
                    </a:lnTo>
                    <a:lnTo>
                      <a:pt x="102" y="0"/>
                    </a:lnTo>
                    <a:lnTo>
                      <a:pt x="342" y="60"/>
                    </a:lnTo>
                    <a:lnTo>
                      <a:pt x="300" y="246"/>
                    </a:lnTo>
                    <a:lnTo>
                      <a:pt x="216" y="228"/>
                    </a:lnTo>
                    <a:lnTo>
                      <a:pt x="114" y="228"/>
                    </a:lnTo>
                    <a:lnTo>
                      <a:pt x="84" y="210"/>
                    </a:lnTo>
                    <a:lnTo>
                      <a:pt x="60" y="216"/>
                    </a:lnTo>
                    <a:lnTo>
                      <a:pt x="42" y="204"/>
                    </a:lnTo>
                    <a:lnTo>
                      <a:pt x="42" y="174"/>
                    </a:lnTo>
                    <a:lnTo>
                      <a:pt x="24" y="162"/>
                    </a:lnTo>
                    <a:lnTo>
                      <a:pt x="24" y="1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873" name="Freeform 248"/>
              <p:cNvSpPr>
                <a:spLocks noChangeAspect="1"/>
              </p:cNvSpPr>
              <p:nvPr/>
            </p:nvSpPr>
            <p:spPr bwMode="auto">
              <a:xfrm>
                <a:off x="4870" y="1408"/>
                <a:ext cx="174" cy="154"/>
              </a:xfrm>
              <a:custGeom>
                <a:avLst/>
                <a:gdLst>
                  <a:gd name="T0" fmla="*/ 3 w 228"/>
                  <a:gd name="T1" fmla="*/ 1 h 228"/>
                  <a:gd name="T2" fmla="*/ 3 w 228"/>
                  <a:gd name="T3" fmla="*/ 1 h 228"/>
                  <a:gd name="T4" fmla="*/ 4 w 228"/>
                  <a:gd name="T5" fmla="*/ 1 h 228"/>
                  <a:gd name="T6" fmla="*/ 5 w 228"/>
                  <a:gd name="T7" fmla="*/ 1 h 228"/>
                  <a:gd name="T8" fmla="*/ 5 w 228"/>
                  <a:gd name="T9" fmla="*/ 1 h 228"/>
                  <a:gd name="T10" fmla="*/ 5 w 228"/>
                  <a:gd name="T11" fmla="*/ 1 h 228"/>
                  <a:gd name="T12" fmla="*/ 5 w 228"/>
                  <a:gd name="T13" fmla="*/ 1 h 228"/>
                  <a:gd name="T14" fmla="*/ 5 w 228"/>
                  <a:gd name="T15" fmla="*/ 1 h 228"/>
                  <a:gd name="T16" fmla="*/ 5 w 228"/>
                  <a:gd name="T17" fmla="*/ 1 h 228"/>
                  <a:gd name="T18" fmla="*/ 5 w 228"/>
                  <a:gd name="T19" fmla="*/ 1 h 228"/>
                  <a:gd name="T20" fmla="*/ 4 w 228"/>
                  <a:gd name="T21" fmla="*/ 1 h 228"/>
                  <a:gd name="T22" fmla="*/ 4 w 228"/>
                  <a:gd name="T23" fmla="*/ 1 h 228"/>
                  <a:gd name="T24" fmla="*/ 4 w 228"/>
                  <a:gd name="T25" fmla="*/ 1 h 228"/>
                  <a:gd name="T26" fmla="*/ 3 w 228"/>
                  <a:gd name="T27" fmla="*/ 1 h 228"/>
                  <a:gd name="T28" fmla="*/ 3 w 228"/>
                  <a:gd name="T29" fmla="*/ 1 h 228"/>
                  <a:gd name="T30" fmla="*/ 3 w 228"/>
                  <a:gd name="T31" fmla="*/ 1 h 228"/>
                  <a:gd name="T32" fmla="*/ 3 w 228"/>
                  <a:gd name="T33" fmla="*/ 1 h 228"/>
                  <a:gd name="T34" fmla="*/ 2 w 228"/>
                  <a:gd name="T35" fmla="*/ 1 h 228"/>
                  <a:gd name="T36" fmla="*/ 2 w 228"/>
                  <a:gd name="T37" fmla="*/ 1 h 228"/>
                  <a:gd name="T38" fmla="*/ 2 w 228"/>
                  <a:gd name="T39" fmla="*/ 1 h 228"/>
                  <a:gd name="T40" fmla="*/ 2 w 228"/>
                  <a:gd name="T41" fmla="*/ 1 h 228"/>
                  <a:gd name="T42" fmla="*/ 0 w 228"/>
                  <a:gd name="T43" fmla="*/ 1 h 228"/>
                  <a:gd name="T44" fmla="*/ 2 w 228"/>
                  <a:gd name="T45" fmla="*/ 1 h 228"/>
                  <a:gd name="T46" fmla="*/ 2 w 228"/>
                  <a:gd name="T47" fmla="*/ 1 h 228"/>
                  <a:gd name="T48" fmla="*/ 2 w 228"/>
                  <a:gd name="T49" fmla="*/ 1 h 228"/>
                  <a:gd name="T50" fmla="*/ 2 w 228"/>
                  <a:gd name="T51" fmla="*/ 1 h 228"/>
                  <a:gd name="T52" fmla="*/ 2 w 228"/>
                  <a:gd name="T53" fmla="*/ 1 h 228"/>
                  <a:gd name="T54" fmla="*/ 2 w 228"/>
                  <a:gd name="T55" fmla="*/ 1 h 228"/>
                  <a:gd name="T56" fmla="*/ 2 w 228"/>
                  <a:gd name="T57" fmla="*/ 1 h 228"/>
                  <a:gd name="T58" fmla="*/ 2 w 228"/>
                  <a:gd name="T59" fmla="*/ 0 h 228"/>
                  <a:gd name="T60" fmla="*/ 2 w 228"/>
                  <a:gd name="T61" fmla="*/ 1 h 228"/>
                  <a:gd name="T62" fmla="*/ 3 w 228"/>
                  <a:gd name="T63" fmla="*/ 1 h 228"/>
                  <a:gd name="T64" fmla="*/ 3 w 228"/>
                  <a:gd name="T65" fmla="*/ 1 h 2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8"/>
                  <a:gd name="T100" fmla="*/ 0 h 228"/>
                  <a:gd name="T101" fmla="*/ 228 w 228"/>
                  <a:gd name="T102" fmla="*/ 228 h 2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8" h="228">
                    <a:moveTo>
                      <a:pt x="138" y="48"/>
                    </a:moveTo>
                    <a:lnTo>
                      <a:pt x="144" y="78"/>
                    </a:lnTo>
                    <a:lnTo>
                      <a:pt x="174" y="48"/>
                    </a:lnTo>
                    <a:lnTo>
                      <a:pt x="192" y="54"/>
                    </a:lnTo>
                    <a:lnTo>
                      <a:pt x="204" y="42"/>
                    </a:lnTo>
                    <a:lnTo>
                      <a:pt x="222" y="42"/>
                    </a:lnTo>
                    <a:lnTo>
                      <a:pt x="228" y="60"/>
                    </a:lnTo>
                    <a:lnTo>
                      <a:pt x="228" y="72"/>
                    </a:lnTo>
                    <a:lnTo>
                      <a:pt x="198" y="54"/>
                    </a:lnTo>
                    <a:lnTo>
                      <a:pt x="198" y="72"/>
                    </a:lnTo>
                    <a:lnTo>
                      <a:pt x="180" y="102"/>
                    </a:lnTo>
                    <a:lnTo>
                      <a:pt x="168" y="102"/>
                    </a:lnTo>
                    <a:lnTo>
                      <a:pt x="162" y="126"/>
                    </a:lnTo>
                    <a:lnTo>
                      <a:pt x="144" y="120"/>
                    </a:lnTo>
                    <a:lnTo>
                      <a:pt x="120" y="186"/>
                    </a:lnTo>
                    <a:lnTo>
                      <a:pt x="126" y="186"/>
                    </a:lnTo>
                    <a:lnTo>
                      <a:pt x="120" y="204"/>
                    </a:lnTo>
                    <a:lnTo>
                      <a:pt x="60" y="228"/>
                    </a:lnTo>
                    <a:lnTo>
                      <a:pt x="48" y="222"/>
                    </a:lnTo>
                    <a:lnTo>
                      <a:pt x="42" y="204"/>
                    </a:lnTo>
                    <a:lnTo>
                      <a:pt x="12" y="186"/>
                    </a:lnTo>
                    <a:lnTo>
                      <a:pt x="0" y="156"/>
                    </a:lnTo>
                    <a:lnTo>
                      <a:pt x="18" y="138"/>
                    </a:lnTo>
                    <a:lnTo>
                      <a:pt x="24" y="114"/>
                    </a:lnTo>
                    <a:lnTo>
                      <a:pt x="36" y="114"/>
                    </a:lnTo>
                    <a:lnTo>
                      <a:pt x="36" y="96"/>
                    </a:lnTo>
                    <a:lnTo>
                      <a:pt x="72" y="66"/>
                    </a:lnTo>
                    <a:lnTo>
                      <a:pt x="78" y="18"/>
                    </a:lnTo>
                    <a:lnTo>
                      <a:pt x="72" y="6"/>
                    </a:lnTo>
                    <a:lnTo>
                      <a:pt x="78" y="0"/>
                    </a:lnTo>
                    <a:lnTo>
                      <a:pt x="90" y="54"/>
                    </a:lnTo>
                    <a:lnTo>
                      <a:pt x="126" y="48"/>
                    </a:lnTo>
                    <a:lnTo>
                      <a:pt x="138" y="48"/>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874" name="Freeform 249"/>
              <p:cNvSpPr>
                <a:spLocks noChangeAspect="1"/>
              </p:cNvSpPr>
              <p:nvPr/>
            </p:nvSpPr>
            <p:spPr bwMode="auto">
              <a:xfrm>
                <a:off x="4870" y="1408"/>
                <a:ext cx="174" cy="154"/>
              </a:xfrm>
              <a:custGeom>
                <a:avLst/>
                <a:gdLst>
                  <a:gd name="T0" fmla="*/ 3 w 228"/>
                  <a:gd name="T1" fmla="*/ 1 h 228"/>
                  <a:gd name="T2" fmla="*/ 3 w 228"/>
                  <a:gd name="T3" fmla="*/ 1 h 228"/>
                  <a:gd name="T4" fmla="*/ 4 w 228"/>
                  <a:gd name="T5" fmla="*/ 1 h 228"/>
                  <a:gd name="T6" fmla="*/ 5 w 228"/>
                  <a:gd name="T7" fmla="*/ 1 h 228"/>
                  <a:gd name="T8" fmla="*/ 5 w 228"/>
                  <a:gd name="T9" fmla="*/ 1 h 228"/>
                  <a:gd name="T10" fmla="*/ 5 w 228"/>
                  <a:gd name="T11" fmla="*/ 1 h 228"/>
                  <a:gd name="T12" fmla="*/ 5 w 228"/>
                  <a:gd name="T13" fmla="*/ 1 h 228"/>
                  <a:gd name="T14" fmla="*/ 5 w 228"/>
                  <a:gd name="T15" fmla="*/ 1 h 228"/>
                  <a:gd name="T16" fmla="*/ 5 w 228"/>
                  <a:gd name="T17" fmla="*/ 1 h 228"/>
                  <a:gd name="T18" fmla="*/ 5 w 228"/>
                  <a:gd name="T19" fmla="*/ 1 h 228"/>
                  <a:gd name="T20" fmla="*/ 4 w 228"/>
                  <a:gd name="T21" fmla="*/ 1 h 228"/>
                  <a:gd name="T22" fmla="*/ 4 w 228"/>
                  <a:gd name="T23" fmla="*/ 1 h 228"/>
                  <a:gd name="T24" fmla="*/ 4 w 228"/>
                  <a:gd name="T25" fmla="*/ 1 h 228"/>
                  <a:gd name="T26" fmla="*/ 3 w 228"/>
                  <a:gd name="T27" fmla="*/ 1 h 228"/>
                  <a:gd name="T28" fmla="*/ 3 w 228"/>
                  <a:gd name="T29" fmla="*/ 1 h 228"/>
                  <a:gd name="T30" fmla="*/ 3 w 228"/>
                  <a:gd name="T31" fmla="*/ 1 h 228"/>
                  <a:gd name="T32" fmla="*/ 3 w 228"/>
                  <a:gd name="T33" fmla="*/ 1 h 228"/>
                  <a:gd name="T34" fmla="*/ 2 w 228"/>
                  <a:gd name="T35" fmla="*/ 1 h 228"/>
                  <a:gd name="T36" fmla="*/ 2 w 228"/>
                  <a:gd name="T37" fmla="*/ 1 h 228"/>
                  <a:gd name="T38" fmla="*/ 2 w 228"/>
                  <a:gd name="T39" fmla="*/ 1 h 228"/>
                  <a:gd name="T40" fmla="*/ 2 w 228"/>
                  <a:gd name="T41" fmla="*/ 1 h 228"/>
                  <a:gd name="T42" fmla="*/ 0 w 228"/>
                  <a:gd name="T43" fmla="*/ 1 h 228"/>
                  <a:gd name="T44" fmla="*/ 2 w 228"/>
                  <a:gd name="T45" fmla="*/ 1 h 228"/>
                  <a:gd name="T46" fmla="*/ 2 w 228"/>
                  <a:gd name="T47" fmla="*/ 1 h 228"/>
                  <a:gd name="T48" fmla="*/ 2 w 228"/>
                  <a:gd name="T49" fmla="*/ 1 h 228"/>
                  <a:gd name="T50" fmla="*/ 2 w 228"/>
                  <a:gd name="T51" fmla="*/ 1 h 228"/>
                  <a:gd name="T52" fmla="*/ 2 w 228"/>
                  <a:gd name="T53" fmla="*/ 1 h 228"/>
                  <a:gd name="T54" fmla="*/ 2 w 228"/>
                  <a:gd name="T55" fmla="*/ 1 h 228"/>
                  <a:gd name="T56" fmla="*/ 2 w 228"/>
                  <a:gd name="T57" fmla="*/ 1 h 228"/>
                  <a:gd name="T58" fmla="*/ 2 w 228"/>
                  <a:gd name="T59" fmla="*/ 0 h 228"/>
                  <a:gd name="T60" fmla="*/ 2 w 228"/>
                  <a:gd name="T61" fmla="*/ 1 h 228"/>
                  <a:gd name="T62" fmla="*/ 3 w 228"/>
                  <a:gd name="T63" fmla="*/ 1 h 228"/>
                  <a:gd name="T64" fmla="*/ 3 w 228"/>
                  <a:gd name="T65" fmla="*/ 1 h 228"/>
                  <a:gd name="T66" fmla="*/ 3 w 228"/>
                  <a:gd name="T67" fmla="*/ 1 h 2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8"/>
                  <a:gd name="T103" fmla="*/ 0 h 228"/>
                  <a:gd name="T104" fmla="*/ 228 w 228"/>
                  <a:gd name="T105" fmla="*/ 228 h 2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8" h="228">
                    <a:moveTo>
                      <a:pt x="138" y="48"/>
                    </a:moveTo>
                    <a:lnTo>
                      <a:pt x="144" y="78"/>
                    </a:lnTo>
                    <a:lnTo>
                      <a:pt x="174" y="48"/>
                    </a:lnTo>
                    <a:lnTo>
                      <a:pt x="192" y="54"/>
                    </a:lnTo>
                    <a:lnTo>
                      <a:pt x="204" y="42"/>
                    </a:lnTo>
                    <a:lnTo>
                      <a:pt x="222" y="42"/>
                    </a:lnTo>
                    <a:lnTo>
                      <a:pt x="228" y="60"/>
                    </a:lnTo>
                    <a:lnTo>
                      <a:pt x="228" y="72"/>
                    </a:lnTo>
                    <a:lnTo>
                      <a:pt x="198" y="54"/>
                    </a:lnTo>
                    <a:lnTo>
                      <a:pt x="198" y="72"/>
                    </a:lnTo>
                    <a:lnTo>
                      <a:pt x="180" y="102"/>
                    </a:lnTo>
                    <a:lnTo>
                      <a:pt x="168" y="102"/>
                    </a:lnTo>
                    <a:lnTo>
                      <a:pt x="162" y="126"/>
                    </a:lnTo>
                    <a:lnTo>
                      <a:pt x="144" y="120"/>
                    </a:lnTo>
                    <a:lnTo>
                      <a:pt x="120" y="186"/>
                    </a:lnTo>
                    <a:lnTo>
                      <a:pt x="126" y="186"/>
                    </a:lnTo>
                    <a:lnTo>
                      <a:pt x="120" y="204"/>
                    </a:lnTo>
                    <a:lnTo>
                      <a:pt x="60" y="228"/>
                    </a:lnTo>
                    <a:lnTo>
                      <a:pt x="48" y="222"/>
                    </a:lnTo>
                    <a:lnTo>
                      <a:pt x="42" y="204"/>
                    </a:lnTo>
                    <a:lnTo>
                      <a:pt x="12" y="186"/>
                    </a:lnTo>
                    <a:lnTo>
                      <a:pt x="0" y="156"/>
                    </a:lnTo>
                    <a:lnTo>
                      <a:pt x="18" y="138"/>
                    </a:lnTo>
                    <a:lnTo>
                      <a:pt x="24" y="114"/>
                    </a:lnTo>
                    <a:lnTo>
                      <a:pt x="36" y="114"/>
                    </a:lnTo>
                    <a:lnTo>
                      <a:pt x="36" y="96"/>
                    </a:lnTo>
                    <a:lnTo>
                      <a:pt x="72" y="66"/>
                    </a:lnTo>
                    <a:lnTo>
                      <a:pt x="78" y="18"/>
                    </a:lnTo>
                    <a:lnTo>
                      <a:pt x="72" y="6"/>
                    </a:lnTo>
                    <a:lnTo>
                      <a:pt x="78" y="0"/>
                    </a:lnTo>
                    <a:lnTo>
                      <a:pt x="90" y="54"/>
                    </a:lnTo>
                    <a:lnTo>
                      <a:pt x="126" y="48"/>
                    </a:lnTo>
                    <a:lnTo>
                      <a:pt x="138" y="48"/>
                    </a:lnTo>
                    <a:lnTo>
                      <a:pt x="138"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875" name="Freeform 250"/>
              <p:cNvSpPr>
                <a:spLocks noChangeAspect="1"/>
              </p:cNvSpPr>
              <p:nvPr/>
            </p:nvSpPr>
            <p:spPr bwMode="auto">
              <a:xfrm>
                <a:off x="4468" y="1171"/>
                <a:ext cx="205" cy="192"/>
              </a:xfrm>
              <a:custGeom>
                <a:avLst/>
                <a:gdLst>
                  <a:gd name="T0" fmla="*/ 3 w 270"/>
                  <a:gd name="T1" fmla="*/ 1 h 282"/>
                  <a:gd name="T2" fmla="*/ 2 w 270"/>
                  <a:gd name="T3" fmla="*/ 1 h 282"/>
                  <a:gd name="T4" fmla="*/ 2 w 270"/>
                  <a:gd name="T5" fmla="*/ 1 h 282"/>
                  <a:gd name="T6" fmla="*/ 2 w 270"/>
                  <a:gd name="T7" fmla="*/ 1 h 282"/>
                  <a:gd name="T8" fmla="*/ 2 w 270"/>
                  <a:gd name="T9" fmla="*/ 1 h 282"/>
                  <a:gd name="T10" fmla="*/ 2 w 270"/>
                  <a:gd name="T11" fmla="*/ 1 h 282"/>
                  <a:gd name="T12" fmla="*/ 2 w 270"/>
                  <a:gd name="T13" fmla="*/ 1 h 282"/>
                  <a:gd name="T14" fmla="*/ 2 w 270"/>
                  <a:gd name="T15" fmla="*/ 1 h 282"/>
                  <a:gd name="T16" fmla="*/ 0 w 270"/>
                  <a:gd name="T17" fmla="*/ 1 h 282"/>
                  <a:gd name="T18" fmla="*/ 2 w 270"/>
                  <a:gd name="T19" fmla="*/ 1 h 282"/>
                  <a:gd name="T20" fmla="*/ 2 w 270"/>
                  <a:gd name="T21" fmla="*/ 1 h 282"/>
                  <a:gd name="T22" fmla="*/ 2 w 270"/>
                  <a:gd name="T23" fmla="*/ 1 h 282"/>
                  <a:gd name="T24" fmla="*/ 2 w 270"/>
                  <a:gd name="T25" fmla="*/ 1 h 282"/>
                  <a:gd name="T26" fmla="*/ 2 w 270"/>
                  <a:gd name="T27" fmla="*/ 1 h 282"/>
                  <a:gd name="T28" fmla="*/ 2 w 270"/>
                  <a:gd name="T29" fmla="*/ 0 h 282"/>
                  <a:gd name="T30" fmla="*/ 2 w 270"/>
                  <a:gd name="T31" fmla="*/ 1 h 282"/>
                  <a:gd name="T32" fmla="*/ 3 w 270"/>
                  <a:gd name="T33" fmla="*/ 1 h 282"/>
                  <a:gd name="T34" fmla="*/ 3 w 270"/>
                  <a:gd name="T35" fmla="*/ 1 h 282"/>
                  <a:gd name="T36" fmla="*/ 5 w 270"/>
                  <a:gd name="T37" fmla="*/ 1 h 282"/>
                  <a:gd name="T38" fmla="*/ 5 w 270"/>
                  <a:gd name="T39" fmla="*/ 1 h 282"/>
                  <a:gd name="T40" fmla="*/ 5 w 270"/>
                  <a:gd name="T41" fmla="*/ 1 h 282"/>
                  <a:gd name="T42" fmla="*/ 5 w 270"/>
                  <a:gd name="T43" fmla="*/ 1 h 282"/>
                  <a:gd name="T44" fmla="*/ 5 w 270"/>
                  <a:gd name="T45" fmla="*/ 1 h 282"/>
                  <a:gd name="T46" fmla="*/ 5 w 270"/>
                  <a:gd name="T47" fmla="*/ 1 h 282"/>
                  <a:gd name="T48" fmla="*/ 5 w 270"/>
                  <a:gd name="T49" fmla="*/ 1 h 282"/>
                  <a:gd name="T50" fmla="*/ 5 w 270"/>
                  <a:gd name="T51" fmla="*/ 1 h 282"/>
                  <a:gd name="T52" fmla="*/ 6 w 270"/>
                  <a:gd name="T53" fmla="*/ 1 h 282"/>
                  <a:gd name="T54" fmla="*/ 5 w 270"/>
                  <a:gd name="T55" fmla="*/ 1 h 282"/>
                  <a:gd name="T56" fmla="*/ 5 w 270"/>
                  <a:gd name="T57" fmla="*/ 1 h 282"/>
                  <a:gd name="T58" fmla="*/ 5 w 270"/>
                  <a:gd name="T59" fmla="*/ 1 h 282"/>
                  <a:gd name="T60" fmla="*/ 3 w 270"/>
                  <a:gd name="T61" fmla="*/ 1 h 282"/>
                  <a:gd name="T62" fmla="*/ 3 w 270"/>
                  <a:gd name="T63" fmla="*/ 1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0"/>
                  <a:gd name="T97" fmla="*/ 0 h 282"/>
                  <a:gd name="T98" fmla="*/ 270 w 270"/>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0" h="282">
                    <a:moveTo>
                      <a:pt x="114" y="282"/>
                    </a:moveTo>
                    <a:lnTo>
                      <a:pt x="96" y="264"/>
                    </a:lnTo>
                    <a:lnTo>
                      <a:pt x="90" y="246"/>
                    </a:lnTo>
                    <a:lnTo>
                      <a:pt x="96" y="234"/>
                    </a:lnTo>
                    <a:lnTo>
                      <a:pt x="84" y="216"/>
                    </a:lnTo>
                    <a:lnTo>
                      <a:pt x="78" y="186"/>
                    </a:lnTo>
                    <a:lnTo>
                      <a:pt x="12" y="138"/>
                    </a:lnTo>
                    <a:lnTo>
                      <a:pt x="12" y="96"/>
                    </a:lnTo>
                    <a:lnTo>
                      <a:pt x="0" y="84"/>
                    </a:lnTo>
                    <a:lnTo>
                      <a:pt x="12" y="66"/>
                    </a:lnTo>
                    <a:lnTo>
                      <a:pt x="30" y="54"/>
                    </a:lnTo>
                    <a:lnTo>
                      <a:pt x="30" y="18"/>
                    </a:lnTo>
                    <a:lnTo>
                      <a:pt x="36" y="12"/>
                    </a:lnTo>
                    <a:lnTo>
                      <a:pt x="48" y="18"/>
                    </a:lnTo>
                    <a:lnTo>
                      <a:pt x="90" y="0"/>
                    </a:lnTo>
                    <a:lnTo>
                      <a:pt x="90" y="18"/>
                    </a:lnTo>
                    <a:lnTo>
                      <a:pt x="114" y="24"/>
                    </a:lnTo>
                    <a:lnTo>
                      <a:pt x="126" y="36"/>
                    </a:lnTo>
                    <a:lnTo>
                      <a:pt x="216" y="54"/>
                    </a:lnTo>
                    <a:lnTo>
                      <a:pt x="234" y="66"/>
                    </a:lnTo>
                    <a:lnTo>
                      <a:pt x="228" y="90"/>
                    </a:lnTo>
                    <a:lnTo>
                      <a:pt x="240" y="90"/>
                    </a:lnTo>
                    <a:lnTo>
                      <a:pt x="234" y="102"/>
                    </a:lnTo>
                    <a:lnTo>
                      <a:pt x="246" y="102"/>
                    </a:lnTo>
                    <a:lnTo>
                      <a:pt x="228" y="132"/>
                    </a:lnTo>
                    <a:lnTo>
                      <a:pt x="234" y="144"/>
                    </a:lnTo>
                    <a:lnTo>
                      <a:pt x="270" y="90"/>
                    </a:lnTo>
                    <a:lnTo>
                      <a:pt x="246" y="174"/>
                    </a:lnTo>
                    <a:lnTo>
                      <a:pt x="240" y="222"/>
                    </a:lnTo>
                    <a:lnTo>
                      <a:pt x="252" y="270"/>
                    </a:lnTo>
                    <a:lnTo>
                      <a:pt x="126" y="276"/>
                    </a:lnTo>
                    <a:lnTo>
                      <a:pt x="114" y="282"/>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876" name="Freeform 251"/>
              <p:cNvSpPr>
                <a:spLocks noChangeAspect="1"/>
              </p:cNvSpPr>
              <p:nvPr/>
            </p:nvSpPr>
            <p:spPr bwMode="auto">
              <a:xfrm>
                <a:off x="4468" y="1171"/>
                <a:ext cx="205" cy="196"/>
              </a:xfrm>
              <a:custGeom>
                <a:avLst/>
                <a:gdLst>
                  <a:gd name="T0" fmla="*/ 3 w 270"/>
                  <a:gd name="T1" fmla="*/ 1 h 288"/>
                  <a:gd name="T2" fmla="*/ 2 w 270"/>
                  <a:gd name="T3" fmla="*/ 1 h 288"/>
                  <a:gd name="T4" fmla="*/ 2 w 270"/>
                  <a:gd name="T5" fmla="*/ 1 h 288"/>
                  <a:gd name="T6" fmla="*/ 2 w 270"/>
                  <a:gd name="T7" fmla="*/ 1 h 288"/>
                  <a:gd name="T8" fmla="*/ 2 w 270"/>
                  <a:gd name="T9" fmla="*/ 1 h 288"/>
                  <a:gd name="T10" fmla="*/ 2 w 270"/>
                  <a:gd name="T11" fmla="*/ 1 h 288"/>
                  <a:gd name="T12" fmla="*/ 2 w 270"/>
                  <a:gd name="T13" fmla="*/ 1 h 288"/>
                  <a:gd name="T14" fmla="*/ 2 w 270"/>
                  <a:gd name="T15" fmla="*/ 1 h 288"/>
                  <a:gd name="T16" fmla="*/ 0 w 270"/>
                  <a:gd name="T17" fmla="*/ 1 h 288"/>
                  <a:gd name="T18" fmla="*/ 2 w 270"/>
                  <a:gd name="T19" fmla="*/ 1 h 288"/>
                  <a:gd name="T20" fmla="*/ 2 w 270"/>
                  <a:gd name="T21" fmla="*/ 1 h 288"/>
                  <a:gd name="T22" fmla="*/ 2 w 270"/>
                  <a:gd name="T23" fmla="*/ 1 h 288"/>
                  <a:gd name="T24" fmla="*/ 2 w 270"/>
                  <a:gd name="T25" fmla="*/ 1 h 288"/>
                  <a:gd name="T26" fmla="*/ 2 w 270"/>
                  <a:gd name="T27" fmla="*/ 1 h 288"/>
                  <a:gd name="T28" fmla="*/ 2 w 270"/>
                  <a:gd name="T29" fmla="*/ 0 h 288"/>
                  <a:gd name="T30" fmla="*/ 2 w 270"/>
                  <a:gd name="T31" fmla="*/ 1 h 288"/>
                  <a:gd name="T32" fmla="*/ 3 w 270"/>
                  <a:gd name="T33" fmla="*/ 1 h 288"/>
                  <a:gd name="T34" fmla="*/ 3 w 270"/>
                  <a:gd name="T35" fmla="*/ 1 h 288"/>
                  <a:gd name="T36" fmla="*/ 5 w 270"/>
                  <a:gd name="T37" fmla="*/ 1 h 288"/>
                  <a:gd name="T38" fmla="*/ 5 w 270"/>
                  <a:gd name="T39" fmla="*/ 1 h 288"/>
                  <a:gd name="T40" fmla="*/ 5 w 270"/>
                  <a:gd name="T41" fmla="*/ 1 h 288"/>
                  <a:gd name="T42" fmla="*/ 5 w 270"/>
                  <a:gd name="T43" fmla="*/ 1 h 288"/>
                  <a:gd name="T44" fmla="*/ 5 w 270"/>
                  <a:gd name="T45" fmla="*/ 1 h 288"/>
                  <a:gd name="T46" fmla="*/ 5 w 270"/>
                  <a:gd name="T47" fmla="*/ 1 h 288"/>
                  <a:gd name="T48" fmla="*/ 5 w 270"/>
                  <a:gd name="T49" fmla="*/ 1 h 288"/>
                  <a:gd name="T50" fmla="*/ 5 w 270"/>
                  <a:gd name="T51" fmla="*/ 1 h 288"/>
                  <a:gd name="T52" fmla="*/ 6 w 270"/>
                  <a:gd name="T53" fmla="*/ 1 h 288"/>
                  <a:gd name="T54" fmla="*/ 5 w 270"/>
                  <a:gd name="T55" fmla="*/ 1 h 288"/>
                  <a:gd name="T56" fmla="*/ 5 w 270"/>
                  <a:gd name="T57" fmla="*/ 1 h 288"/>
                  <a:gd name="T58" fmla="*/ 5 w 270"/>
                  <a:gd name="T59" fmla="*/ 1 h 288"/>
                  <a:gd name="T60" fmla="*/ 3 w 270"/>
                  <a:gd name="T61" fmla="*/ 1 h 288"/>
                  <a:gd name="T62" fmla="*/ 3 w 270"/>
                  <a:gd name="T63" fmla="*/ 1 h 288"/>
                  <a:gd name="T64" fmla="*/ 3 w 270"/>
                  <a:gd name="T65" fmla="*/ 1 h 2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0"/>
                  <a:gd name="T100" fmla="*/ 0 h 288"/>
                  <a:gd name="T101" fmla="*/ 270 w 270"/>
                  <a:gd name="T102" fmla="*/ 288 h 2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0" h="288">
                    <a:moveTo>
                      <a:pt x="114" y="282"/>
                    </a:moveTo>
                    <a:lnTo>
                      <a:pt x="96" y="264"/>
                    </a:lnTo>
                    <a:lnTo>
                      <a:pt x="90" y="246"/>
                    </a:lnTo>
                    <a:lnTo>
                      <a:pt x="96" y="234"/>
                    </a:lnTo>
                    <a:lnTo>
                      <a:pt x="84" y="216"/>
                    </a:lnTo>
                    <a:lnTo>
                      <a:pt x="78" y="186"/>
                    </a:lnTo>
                    <a:lnTo>
                      <a:pt x="12" y="138"/>
                    </a:lnTo>
                    <a:lnTo>
                      <a:pt x="12" y="96"/>
                    </a:lnTo>
                    <a:lnTo>
                      <a:pt x="0" y="84"/>
                    </a:lnTo>
                    <a:lnTo>
                      <a:pt x="12" y="66"/>
                    </a:lnTo>
                    <a:lnTo>
                      <a:pt x="30" y="54"/>
                    </a:lnTo>
                    <a:lnTo>
                      <a:pt x="30" y="18"/>
                    </a:lnTo>
                    <a:lnTo>
                      <a:pt x="36" y="12"/>
                    </a:lnTo>
                    <a:lnTo>
                      <a:pt x="48" y="18"/>
                    </a:lnTo>
                    <a:lnTo>
                      <a:pt x="90" y="0"/>
                    </a:lnTo>
                    <a:lnTo>
                      <a:pt x="90" y="18"/>
                    </a:lnTo>
                    <a:lnTo>
                      <a:pt x="114" y="24"/>
                    </a:lnTo>
                    <a:lnTo>
                      <a:pt x="126" y="36"/>
                    </a:lnTo>
                    <a:lnTo>
                      <a:pt x="216" y="54"/>
                    </a:lnTo>
                    <a:lnTo>
                      <a:pt x="234" y="66"/>
                    </a:lnTo>
                    <a:lnTo>
                      <a:pt x="228" y="90"/>
                    </a:lnTo>
                    <a:lnTo>
                      <a:pt x="240" y="90"/>
                    </a:lnTo>
                    <a:lnTo>
                      <a:pt x="234" y="102"/>
                    </a:lnTo>
                    <a:lnTo>
                      <a:pt x="246" y="102"/>
                    </a:lnTo>
                    <a:lnTo>
                      <a:pt x="228" y="132"/>
                    </a:lnTo>
                    <a:lnTo>
                      <a:pt x="234" y="144"/>
                    </a:lnTo>
                    <a:lnTo>
                      <a:pt x="270" y="90"/>
                    </a:lnTo>
                    <a:lnTo>
                      <a:pt x="246" y="174"/>
                    </a:lnTo>
                    <a:lnTo>
                      <a:pt x="240" y="222"/>
                    </a:lnTo>
                    <a:lnTo>
                      <a:pt x="252" y="270"/>
                    </a:lnTo>
                    <a:lnTo>
                      <a:pt x="126" y="276"/>
                    </a:lnTo>
                    <a:lnTo>
                      <a:pt x="114" y="282"/>
                    </a:lnTo>
                    <a:lnTo>
                      <a:pt x="114" y="28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877" name="Freeform 252"/>
              <p:cNvSpPr>
                <a:spLocks noChangeAspect="1"/>
              </p:cNvSpPr>
              <p:nvPr/>
            </p:nvSpPr>
            <p:spPr bwMode="auto">
              <a:xfrm>
                <a:off x="3813" y="1220"/>
                <a:ext cx="270" cy="200"/>
              </a:xfrm>
              <a:custGeom>
                <a:avLst/>
                <a:gdLst>
                  <a:gd name="T0" fmla="*/ 8 w 354"/>
                  <a:gd name="T1" fmla="*/ 1 h 294"/>
                  <a:gd name="T2" fmla="*/ 8 w 354"/>
                  <a:gd name="T3" fmla="*/ 1 h 294"/>
                  <a:gd name="T4" fmla="*/ 2 w 354"/>
                  <a:gd name="T5" fmla="*/ 1 h 294"/>
                  <a:gd name="T6" fmla="*/ 0 w 354"/>
                  <a:gd name="T7" fmla="*/ 1 h 294"/>
                  <a:gd name="T8" fmla="*/ 2 w 354"/>
                  <a:gd name="T9" fmla="*/ 1 h 294"/>
                  <a:gd name="T10" fmla="*/ 2 w 354"/>
                  <a:gd name="T11" fmla="*/ 1 h 294"/>
                  <a:gd name="T12" fmla="*/ 2 w 354"/>
                  <a:gd name="T13" fmla="*/ 0 h 294"/>
                  <a:gd name="T14" fmla="*/ 8 w 354"/>
                  <a:gd name="T15" fmla="*/ 1 h 294"/>
                  <a:gd name="T16" fmla="*/ 8 w 354"/>
                  <a:gd name="T17" fmla="*/ 1 h 294"/>
                  <a:gd name="T18" fmla="*/ 8 w 354"/>
                  <a:gd name="T19" fmla="*/ 1 h 2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4"/>
                  <a:gd name="T31" fmla="*/ 0 h 294"/>
                  <a:gd name="T32" fmla="*/ 354 w 354"/>
                  <a:gd name="T33" fmla="*/ 294 h 2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4" h="294">
                    <a:moveTo>
                      <a:pt x="342" y="168"/>
                    </a:moveTo>
                    <a:lnTo>
                      <a:pt x="336" y="294"/>
                    </a:lnTo>
                    <a:lnTo>
                      <a:pt x="96" y="270"/>
                    </a:lnTo>
                    <a:lnTo>
                      <a:pt x="0" y="252"/>
                    </a:lnTo>
                    <a:lnTo>
                      <a:pt x="12" y="192"/>
                    </a:lnTo>
                    <a:lnTo>
                      <a:pt x="36" y="30"/>
                    </a:lnTo>
                    <a:lnTo>
                      <a:pt x="42" y="0"/>
                    </a:lnTo>
                    <a:lnTo>
                      <a:pt x="354" y="36"/>
                    </a:lnTo>
                    <a:lnTo>
                      <a:pt x="348" y="138"/>
                    </a:lnTo>
                    <a:lnTo>
                      <a:pt x="342" y="168"/>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878" name="Freeform 253"/>
              <p:cNvSpPr>
                <a:spLocks noChangeAspect="1"/>
              </p:cNvSpPr>
              <p:nvPr/>
            </p:nvSpPr>
            <p:spPr bwMode="auto">
              <a:xfrm>
                <a:off x="3813" y="1220"/>
                <a:ext cx="270" cy="200"/>
              </a:xfrm>
              <a:custGeom>
                <a:avLst/>
                <a:gdLst>
                  <a:gd name="T0" fmla="*/ 8 w 354"/>
                  <a:gd name="T1" fmla="*/ 1 h 294"/>
                  <a:gd name="T2" fmla="*/ 8 w 354"/>
                  <a:gd name="T3" fmla="*/ 1 h 294"/>
                  <a:gd name="T4" fmla="*/ 2 w 354"/>
                  <a:gd name="T5" fmla="*/ 1 h 294"/>
                  <a:gd name="T6" fmla="*/ 0 w 354"/>
                  <a:gd name="T7" fmla="*/ 1 h 294"/>
                  <a:gd name="T8" fmla="*/ 2 w 354"/>
                  <a:gd name="T9" fmla="*/ 1 h 294"/>
                  <a:gd name="T10" fmla="*/ 2 w 354"/>
                  <a:gd name="T11" fmla="*/ 1 h 294"/>
                  <a:gd name="T12" fmla="*/ 2 w 354"/>
                  <a:gd name="T13" fmla="*/ 0 h 294"/>
                  <a:gd name="T14" fmla="*/ 8 w 354"/>
                  <a:gd name="T15" fmla="*/ 1 h 294"/>
                  <a:gd name="T16" fmla="*/ 8 w 354"/>
                  <a:gd name="T17" fmla="*/ 1 h 294"/>
                  <a:gd name="T18" fmla="*/ 8 w 354"/>
                  <a:gd name="T19" fmla="*/ 1 h 294"/>
                  <a:gd name="T20" fmla="*/ 8 w 354"/>
                  <a:gd name="T21" fmla="*/ 1 h 2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4"/>
                  <a:gd name="T34" fmla="*/ 0 h 294"/>
                  <a:gd name="T35" fmla="*/ 354 w 354"/>
                  <a:gd name="T36" fmla="*/ 294 h 2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4" h="294">
                    <a:moveTo>
                      <a:pt x="342" y="168"/>
                    </a:moveTo>
                    <a:lnTo>
                      <a:pt x="336" y="294"/>
                    </a:lnTo>
                    <a:lnTo>
                      <a:pt x="96" y="270"/>
                    </a:lnTo>
                    <a:lnTo>
                      <a:pt x="0" y="252"/>
                    </a:lnTo>
                    <a:lnTo>
                      <a:pt x="12" y="192"/>
                    </a:lnTo>
                    <a:lnTo>
                      <a:pt x="36" y="30"/>
                    </a:lnTo>
                    <a:lnTo>
                      <a:pt x="42" y="0"/>
                    </a:lnTo>
                    <a:lnTo>
                      <a:pt x="354" y="36"/>
                    </a:lnTo>
                    <a:lnTo>
                      <a:pt x="348" y="138"/>
                    </a:lnTo>
                    <a:lnTo>
                      <a:pt x="342" y="168"/>
                    </a:lnTo>
                    <a:lnTo>
                      <a:pt x="342" y="17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sp>
          <p:nvSpPr>
            <p:cNvPr id="24859" name="Rectangle 254"/>
            <p:cNvSpPr>
              <a:spLocks noChangeArrowheads="1"/>
            </p:cNvSpPr>
            <p:nvPr/>
          </p:nvSpPr>
          <p:spPr bwMode="auto">
            <a:xfrm>
              <a:off x="916" y="2592"/>
              <a:ext cx="57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r>
                <a:rPr lang="en-US" sz="1600" b="1" dirty="0">
                  <a:latin typeface="+mj-lt"/>
                  <a:ea typeface="ＭＳ Ｐゴシック" charset="0"/>
                  <a:cs typeface="ＭＳ Ｐゴシック" charset="0"/>
                </a:rPr>
                <a:t>1994</a:t>
              </a:r>
            </a:p>
          </p:txBody>
        </p:sp>
      </p:grpSp>
      <p:grpSp>
        <p:nvGrpSpPr>
          <p:cNvPr id="6" name="Group 255"/>
          <p:cNvGrpSpPr>
            <a:grpSpLocks/>
          </p:cNvGrpSpPr>
          <p:nvPr/>
        </p:nvGrpSpPr>
        <p:grpSpPr bwMode="auto">
          <a:xfrm>
            <a:off x="3562350" y="1371600"/>
            <a:ext cx="2100263" cy="1981200"/>
            <a:chOff x="2244" y="912"/>
            <a:chExt cx="1323" cy="1248"/>
          </a:xfrm>
        </p:grpSpPr>
        <p:grpSp>
          <p:nvGrpSpPr>
            <p:cNvPr id="105631" name="Group 256"/>
            <p:cNvGrpSpPr>
              <a:grpSpLocks noChangeAspect="1"/>
            </p:cNvGrpSpPr>
            <p:nvPr/>
          </p:nvGrpSpPr>
          <p:grpSpPr bwMode="auto">
            <a:xfrm>
              <a:off x="2244" y="980"/>
              <a:ext cx="1323" cy="1180"/>
              <a:chOff x="0" y="1152"/>
              <a:chExt cx="2832" cy="2262"/>
            </a:xfrm>
          </p:grpSpPr>
          <p:sp>
            <p:nvSpPr>
              <p:cNvPr id="105633" name="AutoShape 257"/>
              <p:cNvSpPr>
                <a:spLocks noChangeAspect="1" noChangeArrowheads="1"/>
              </p:cNvSpPr>
              <p:nvPr/>
            </p:nvSpPr>
            <p:spPr bwMode="auto">
              <a:xfrm>
                <a:off x="0" y="1152"/>
                <a:ext cx="2826" cy="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dirty="0">
                  <a:solidFill>
                    <a:srgbClr val="000000"/>
                  </a:solidFill>
                  <a:latin typeface="Garamond" panose="02020404030301010803" pitchFamily="18" charset="0"/>
                </a:endParaRPr>
              </a:p>
            </p:txBody>
          </p:sp>
          <p:sp>
            <p:nvSpPr>
              <p:cNvPr id="105634" name="Rectangle 258"/>
              <p:cNvSpPr>
                <a:spLocks noChangeAspect="1" noChangeArrowheads="1"/>
              </p:cNvSpPr>
              <p:nvPr/>
            </p:nvSpPr>
            <p:spPr bwMode="auto">
              <a:xfrm>
                <a:off x="0" y="1152"/>
                <a:ext cx="2832" cy="2262"/>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dirty="0">
                  <a:solidFill>
                    <a:srgbClr val="000000"/>
                  </a:solidFill>
                  <a:latin typeface="Garamond" panose="02020404030301010803" pitchFamily="18" charset="0"/>
                </a:endParaRPr>
              </a:p>
            </p:txBody>
          </p:sp>
          <p:sp>
            <p:nvSpPr>
              <p:cNvPr id="105635" name="Rectangle 259"/>
              <p:cNvSpPr>
                <a:spLocks noChangeAspect="1" noChangeArrowheads="1"/>
              </p:cNvSpPr>
              <p:nvPr/>
            </p:nvSpPr>
            <p:spPr bwMode="auto">
              <a:xfrm>
                <a:off x="36" y="1188"/>
                <a:ext cx="2760" cy="2184"/>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dirty="0">
                  <a:solidFill>
                    <a:srgbClr val="000000"/>
                  </a:solidFill>
                  <a:latin typeface="Garamond" panose="02020404030301010803" pitchFamily="18" charset="0"/>
                </a:endParaRPr>
              </a:p>
            </p:txBody>
          </p:sp>
          <p:sp>
            <p:nvSpPr>
              <p:cNvPr id="105636" name="Freeform 260"/>
              <p:cNvSpPr>
                <a:spLocks noChangeAspect="1"/>
              </p:cNvSpPr>
              <p:nvPr/>
            </p:nvSpPr>
            <p:spPr bwMode="auto">
              <a:xfrm>
                <a:off x="1848" y="2490"/>
                <a:ext cx="192" cy="312"/>
              </a:xfrm>
              <a:custGeom>
                <a:avLst/>
                <a:gdLst>
                  <a:gd name="T0" fmla="*/ 192 w 192"/>
                  <a:gd name="T1" fmla="*/ 246 h 312"/>
                  <a:gd name="T2" fmla="*/ 54 w 192"/>
                  <a:gd name="T3" fmla="*/ 258 h 312"/>
                  <a:gd name="T4" fmla="*/ 54 w 192"/>
                  <a:gd name="T5" fmla="*/ 270 h 312"/>
                  <a:gd name="T6" fmla="*/ 66 w 192"/>
                  <a:gd name="T7" fmla="*/ 282 h 312"/>
                  <a:gd name="T8" fmla="*/ 66 w 192"/>
                  <a:gd name="T9" fmla="*/ 300 h 312"/>
                  <a:gd name="T10" fmla="*/ 36 w 192"/>
                  <a:gd name="T11" fmla="*/ 312 h 312"/>
                  <a:gd name="T12" fmla="*/ 48 w 192"/>
                  <a:gd name="T13" fmla="*/ 306 h 312"/>
                  <a:gd name="T14" fmla="*/ 30 w 192"/>
                  <a:gd name="T15" fmla="*/ 276 h 312"/>
                  <a:gd name="T16" fmla="*/ 24 w 192"/>
                  <a:gd name="T17" fmla="*/ 306 h 312"/>
                  <a:gd name="T18" fmla="*/ 12 w 192"/>
                  <a:gd name="T19" fmla="*/ 300 h 312"/>
                  <a:gd name="T20" fmla="*/ 12 w 192"/>
                  <a:gd name="T21" fmla="*/ 282 h 312"/>
                  <a:gd name="T22" fmla="*/ 0 w 192"/>
                  <a:gd name="T23" fmla="*/ 210 h 312"/>
                  <a:gd name="T24" fmla="*/ 0 w 192"/>
                  <a:gd name="T25" fmla="*/ 6 h 312"/>
                  <a:gd name="T26" fmla="*/ 132 w 192"/>
                  <a:gd name="T27" fmla="*/ 0 h 312"/>
                  <a:gd name="T28" fmla="*/ 168 w 192"/>
                  <a:gd name="T29" fmla="*/ 132 h 312"/>
                  <a:gd name="T30" fmla="*/ 192 w 192"/>
                  <a:gd name="T31" fmla="*/ 168 h 312"/>
                  <a:gd name="T32" fmla="*/ 180 w 192"/>
                  <a:gd name="T33" fmla="*/ 192 h 312"/>
                  <a:gd name="T34" fmla="*/ 192 w 192"/>
                  <a:gd name="T35" fmla="*/ 246 h 3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2"/>
                  <a:gd name="T55" fmla="*/ 0 h 312"/>
                  <a:gd name="T56" fmla="*/ 192 w 192"/>
                  <a:gd name="T57" fmla="*/ 312 h 3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2" h="312">
                    <a:moveTo>
                      <a:pt x="192" y="246"/>
                    </a:moveTo>
                    <a:lnTo>
                      <a:pt x="54" y="258"/>
                    </a:lnTo>
                    <a:lnTo>
                      <a:pt x="54" y="270"/>
                    </a:lnTo>
                    <a:lnTo>
                      <a:pt x="66" y="282"/>
                    </a:lnTo>
                    <a:lnTo>
                      <a:pt x="66" y="300"/>
                    </a:lnTo>
                    <a:lnTo>
                      <a:pt x="36" y="312"/>
                    </a:lnTo>
                    <a:lnTo>
                      <a:pt x="48" y="306"/>
                    </a:lnTo>
                    <a:lnTo>
                      <a:pt x="30" y="276"/>
                    </a:lnTo>
                    <a:lnTo>
                      <a:pt x="24" y="306"/>
                    </a:lnTo>
                    <a:lnTo>
                      <a:pt x="12" y="300"/>
                    </a:lnTo>
                    <a:lnTo>
                      <a:pt x="12" y="282"/>
                    </a:lnTo>
                    <a:lnTo>
                      <a:pt x="0" y="210"/>
                    </a:lnTo>
                    <a:lnTo>
                      <a:pt x="0" y="6"/>
                    </a:lnTo>
                    <a:lnTo>
                      <a:pt x="132" y="0"/>
                    </a:lnTo>
                    <a:lnTo>
                      <a:pt x="168" y="132"/>
                    </a:lnTo>
                    <a:lnTo>
                      <a:pt x="192" y="168"/>
                    </a:lnTo>
                    <a:lnTo>
                      <a:pt x="180" y="192"/>
                    </a:lnTo>
                    <a:lnTo>
                      <a:pt x="192" y="246"/>
                    </a:lnTo>
                    <a:close/>
                  </a:path>
                </a:pathLst>
              </a:custGeom>
              <a:solidFill>
                <a:srgbClr val="FF4500"/>
              </a:solidFill>
              <a:ln w="9525">
                <a:solidFill>
                  <a:srgbClr val="FF4500"/>
                </a:solidFill>
                <a:prstDash val="solid"/>
                <a:round/>
                <a:headEnd/>
                <a:tailEnd/>
              </a:ln>
            </p:spPr>
            <p:txBody>
              <a:bodyPr/>
              <a:lstStyle/>
              <a:p>
                <a:endParaRPr lang="en-US" dirty="0"/>
              </a:p>
            </p:txBody>
          </p:sp>
          <p:sp>
            <p:nvSpPr>
              <p:cNvPr id="105637" name="Freeform 261"/>
              <p:cNvSpPr>
                <a:spLocks noChangeAspect="1"/>
              </p:cNvSpPr>
              <p:nvPr/>
            </p:nvSpPr>
            <p:spPr bwMode="auto">
              <a:xfrm>
                <a:off x="1848" y="2490"/>
                <a:ext cx="192" cy="312"/>
              </a:xfrm>
              <a:custGeom>
                <a:avLst/>
                <a:gdLst>
                  <a:gd name="T0" fmla="*/ 192 w 192"/>
                  <a:gd name="T1" fmla="*/ 246 h 312"/>
                  <a:gd name="T2" fmla="*/ 54 w 192"/>
                  <a:gd name="T3" fmla="*/ 258 h 312"/>
                  <a:gd name="T4" fmla="*/ 54 w 192"/>
                  <a:gd name="T5" fmla="*/ 270 h 312"/>
                  <a:gd name="T6" fmla="*/ 66 w 192"/>
                  <a:gd name="T7" fmla="*/ 282 h 312"/>
                  <a:gd name="T8" fmla="*/ 66 w 192"/>
                  <a:gd name="T9" fmla="*/ 300 h 312"/>
                  <a:gd name="T10" fmla="*/ 36 w 192"/>
                  <a:gd name="T11" fmla="*/ 312 h 312"/>
                  <a:gd name="T12" fmla="*/ 48 w 192"/>
                  <a:gd name="T13" fmla="*/ 306 h 312"/>
                  <a:gd name="T14" fmla="*/ 30 w 192"/>
                  <a:gd name="T15" fmla="*/ 276 h 312"/>
                  <a:gd name="T16" fmla="*/ 24 w 192"/>
                  <a:gd name="T17" fmla="*/ 306 h 312"/>
                  <a:gd name="T18" fmla="*/ 12 w 192"/>
                  <a:gd name="T19" fmla="*/ 300 h 312"/>
                  <a:gd name="T20" fmla="*/ 12 w 192"/>
                  <a:gd name="T21" fmla="*/ 282 h 312"/>
                  <a:gd name="T22" fmla="*/ 0 w 192"/>
                  <a:gd name="T23" fmla="*/ 210 h 312"/>
                  <a:gd name="T24" fmla="*/ 0 w 192"/>
                  <a:gd name="T25" fmla="*/ 6 h 312"/>
                  <a:gd name="T26" fmla="*/ 132 w 192"/>
                  <a:gd name="T27" fmla="*/ 0 h 312"/>
                  <a:gd name="T28" fmla="*/ 168 w 192"/>
                  <a:gd name="T29" fmla="*/ 132 h 312"/>
                  <a:gd name="T30" fmla="*/ 192 w 192"/>
                  <a:gd name="T31" fmla="*/ 168 h 312"/>
                  <a:gd name="T32" fmla="*/ 180 w 192"/>
                  <a:gd name="T33" fmla="*/ 192 h 312"/>
                  <a:gd name="T34" fmla="*/ 192 w 192"/>
                  <a:gd name="T35" fmla="*/ 246 h 312"/>
                  <a:gd name="T36" fmla="*/ 192 w 192"/>
                  <a:gd name="T37" fmla="*/ 252 h 3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2"/>
                  <a:gd name="T58" fmla="*/ 0 h 312"/>
                  <a:gd name="T59" fmla="*/ 192 w 192"/>
                  <a:gd name="T60" fmla="*/ 312 h 3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2" h="312">
                    <a:moveTo>
                      <a:pt x="192" y="246"/>
                    </a:moveTo>
                    <a:lnTo>
                      <a:pt x="54" y="258"/>
                    </a:lnTo>
                    <a:lnTo>
                      <a:pt x="54" y="270"/>
                    </a:lnTo>
                    <a:lnTo>
                      <a:pt x="66" y="282"/>
                    </a:lnTo>
                    <a:lnTo>
                      <a:pt x="66" y="300"/>
                    </a:lnTo>
                    <a:lnTo>
                      <a:pt x="36" y="312"/>
                    </a:lnTo>
                    <a:lnTo>
                      <a:pt x="48" y="306"/>
                    </a:lnTo>
                    <a:lnTo>
                      <a:pt x="30" y="276"/>
                    </a:lnTo>
                    <a:lnTo>
                      <a:pt x="24" y="306"/>
                    </a:lnTo>
                    <a:lnTo>
                      <a:pt x="12" y="300"/>
                    </a:lnTo>
                    <a:lnTo>
                      <a:pt x="12" y="282"/>
                    </a:lnTo>
                    <a:lnTo>
                      <a:pt x="0" y="210"/>
                    </a:lnTo>
                    <a:lnTo>
                      <a:pt x="0" y="6"/>
                    </a:lnTo>
                    <a:lnTo>
                      <a:pt x="132" y="0"/>
                    </a:lnTo>
                    <a:lnTo>
                      <a:pt x="168" y="132"/>
                    </a:lnTo>
                    <a:lnTo>
                      <a:pt x="192" y="168"/>
                    </a:lnTo>
                    <a:lnTo>
                      <a:pt x="180" y="192"/>
                    </a:lnTo>
                    <a:lnTo>
                      <a:pt x="192" y="246"/>
                    </a:lnTo>
                    <a:lnTo>
                      <a:pt x="192" y="25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638" name="Freeform 262"/>
              <p:cNvSpPr>
                <a:spLocks noChangeAspect="1"/>
              </p:cNvSpPr>
              <p:nvPr/>
            </p:nvSpPr>
            <p:spPr bwMode="auto">
              <a:xfrm>
                <a:off x="84" y="2628"/>
                <a:ext cx="534" cy="468"/>
              </a:xfrm>
              <a:custGeom>
                <a:avLst/>
                <a:gdLst>
                  <a:gd name="T0" fmla="*/ 6 w 534"/>
                  <a:gd name="T1" fmla="*/ 264 h 468"/>
                  <a:gd name="T2" fmla="*/ 6 w 534"/>
                  <a:gd name="T3" fmla="*/ 270 h 468"/>
                  <a:gd name="T4" fmla="*/ 30 w 534"/>
                  <a:gd name="T5" fmla="*/ 294 h 468"/>
                  <a:gd name="T6" fmla="*/ 24 w 534"/>
                  <a:gd name="T7" fmla="*/ 324 h 468"/>
                  <a:gd name="T8" fmla="*/ 60 w 534"/>
                  <a:gd name="T9" fmla="*/ 300 h 468"/>
                  <a:gd name="T10" fmla="*/ 42 w 534"/>
                  <a:gd name="T11" fmla="*/ 360 h 468"/>
                  <a:gd name="T12" fmla="*/ 84 w 534"/>
                  <a:gd name="T13" fmla="*/ 378 h 468"/>
                  <a:gd name="T14" fmla="*/ 96 w 534"/>
                  <a:gd name="T15" fmla="*/ 372 h 468"/>
                  <a:gd name="T16" fmla="*/ 96 w 534"/>
                  <a:gd name="T17" fmla="*/ 408 h 468"/>
                  <a:gd name="T18" fmla="*/ 54 w 534"/>
                  <a:gd name="T19" fmla="*/ 450 h 468"/>
                  <a:gd name="T20" fmla="*/ 0 w 534"/>
                  <a:gd name="T21" fmla="*/ 468 h 468"/>
                  <a:gd name="T22" fmla="*/ 60 w 534"/>
                  <a:gd name="T23" fmla="*/ 450 h 468"/>
                  <a:gd name="T24" fmla="*/ 78 w 534"/>
                  <a:gd name="T25" fmla="*/ 444 h 468"/>
                  <a:gd name="T26" fmla="*/ 90 w 534"/>
                  <a:gd name="T27" fmla="*/ 438 h 468"/>
                  <a:gd name="T28" fmla="*/ 168 w 534"/>
                  <a:gd name="T29" fmla="*/ 372 h 468"/>
                  <a:gd name="T30" fmla="*/ 204 w 534"/>
                  <a:gd name="T31" fmla="*/ 306 h 468"/>
                  <a:gd name="T32" fmla="*/ 210 w 534"/>
                  <a:gd name="T33" fmla="*/ 300 h 468"/>
                  <a:gd name="T34" fmla="*/ 216 w 534"/>
                  <a:gd name="T35" fmla="*/ 306 h 468"/>
                  <a:gd name="T36" fmla="*/ 198 w 534"/>
                  <a:gd name="T37" fmla="*/ 318 h 468"/>
                  <a:gd name="T38" fmla="*/ 204 w 534"/>
                  <a:gd name="T39" fmla="*/ 348 h 468"/>
                  <a:gd name="T40" fmla="*/ 210 w 534"/>
                  <a:gd name="T41" fmla="*/ 360 h 468"/>
                  <a:gd name="T42" fmla="*/ 234 w 534"/>
                  <a:gd name="T43" fmla="*/ 342 h 468"/>
                  <a:gd name="T44" fmla="*/ 246 w 534"/>
                  <a:gd name="T45" fmla="*/ 318 h 468"/>
                  <a:gd name="T46" fmla="*/ 258 w 534"/>
                  <a:gd name="T47" fmla="*/ 318 h 468"/>
                  <a:gd name="T48" fmla="*/ 354 w 534"/>
                  <a:gd name="T49" fmla="*/ 342 h 468"/>
                  <a:gd name="T50" fmla="*/ 372 w 534"/>
                  <a:gd name="T51" fmla="*/ 336 h 468"/>
                  <a:gd name="T52" fmla="*/ 378 w 534"/>
                  <a:gd name="T53" fmla="*/ 354 h 468"/>
                  <a:gd name="T54" fmla="*/ 384 w 534"/>
                  <a:gd name="T55" fmla="*/ 360 h 468"/>
                  <a:gd name="T56" fmla="*/ 420 w 534"/>
                  <a:gd name="T57" fmla="*/ 366 h 468"/>
                  <a:gd name="T58" fmla="*/ 432 w 534"/>
                  <a:gd name="T59" fmla="*/ 372 h 468"/>
                  <a:gd name="T60" fmla="*/ 438 w 534"/>
                  <a:gd name="T61" fmla="*/ 366 h 468"/>
                  <a:gd name="T62" fmla="*/ 498 w 534"/>
                  <a:gd name="T63" fmla="*/ 414 h 468"/>
                  <a:gd name="T64" fmla="*/ 510 w 534"/>
                  <a:gd name="T65" fmla="*/ 414 h 468"/>
                  <a:gd name="T66" fmla="*/ 534 w 534"/>
                  <a:gd name="T67" fmla="*/ 444 h 468"/>
                  <a:gd name="T68" fmla="*/ 492 w 534"/>
                  <a:gd name="T69" fmla="*/ 408 h 468"/>
                  <a:gd name="T70" fmla="*/ 396 w 534"/>
                  <a:gd name="T71" fmla="*/ 360 h 468"/>
                  <a:gd name="T72" fmla="*/ 378 w 534"/>
                  <a:gd name="T73" fmla="*/ 336 h 468"/>
                  <a:gd name="T74" fmla="*/ 342 w 534"/>
                  <a:gd name="T75" fmla="*/ 324 h 468"/>
                  <a:gd name="T76" fmla="*/ 204 w 534"/>
                  <a:gd name="T77" fmla="*/ 30 h 468"/>
                  <a:gd name="T78" fmla="*/ 174 w 534"/>
                  <a:gd name="T79" fmla="*/ 18 h 468"/>
                  <a:gd name="T80" fmla="*/ 48 w 534"/>
                  <a:gd name="T81" fmla="*/ 66 h 468"/>
                  <a:gd name="T82" fmla="*/ 96 w 534"/>
                  <a:gd name="T83" fmla="*/ 120 h 468"/>
                  <a:gd name="T84" fmla="*/ 90 w 534"/>
                  <a:gd name="T85" fmla="*/ 126 h 468"/>
                  <a:gd name="T86" fmla="*/ 84 w 534"/>
                  <a:gd name="T87" fmla="*/ 150 h 468"/>
                  <a:gd name="T88" fmla="*/ 72 w 534"/>
                  <a:gd name="T89" fmla="*/ 126 h 468"/>
                  <a:gd name="T90" fmla="*/ 12 w 534"/>
                  <a:gd name="T91" fmla="*/ 138 h 468"/>
                  <a:gd name="T92" fmla="*/ 24 w 534"/>
                  <a:gd name="T93" fmla="*/ 156 h 468"/>
                  <a:gd name="T94" fmla="*/ 66 w 534"/>
                  <a:gd name="T95" fmla="*/ 186 h 468"/>
                  <a:gd name="T96" fmla="*/ 90 w 534"/>
                  <a:gd name="T97" fmla="*/ 186 h 468"/>
                  <a:gd name="T98" fmla="*/ 84 w 534"/>
                  <a:gd name="T99" fmla="*/ 222 h 4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34"/>
                  <a:gd name="T151" fmla="*/ 0 h 468"/>
                  <a:gd name="T152" fmla="*/ 534 w 534"/>
                  <a:gd name="T153" fmla="*/ 468 h 4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34" h="468">
                    <a:moveTo>
                      <a:pt x="48" y="228"/>
                    </a:moveTo>
                    <a:lnTo>
                      <a:pt x="6" y="264"/>
                    </a:lnTo>
                    <a:lnTo>
                      <a:pt x="18" y="264"/>
                    </a:lnTo>
                    <a:lnTo>
                      <a:pt x="6" y="270"/>
                    </a:lnTo>
                    <a:lnTo>
                      <a:pt x="12" y="282"/>
                    </a:lnTo>
                    <a:lnTo>
                      <a:pt x="30" y="294"/>
                    </a:lnTo>
                    <a:lnTo>
                      <a:pt x="18" y="306"/>
                    </a:lnTo>
                    <a:lnTo>
                      <a:pt x="24" y="324"/>
                    </a:lnTo>
                    <a:lnTo>
                      <a:pt x="36" y="330"/>
                    </a:lnTo>
                    <a:lnTo>
                      <a:pt x="60" y="300"/>
                    </a:lnTo>
                    <a:lnTo>
                      <a:pt x="54" y="348"/>
                    </a:lnTo>
                    <a:lnTo>
                      <a:pt x="42" y="360"/>
                    </a:lnTo>
                    <a:lnTo>
                      <a:pt x="72" y="348"/>
                    </a:lnTo>
                    <a:lnTo>
                      <a:pt x="84" y="378"/>
                    </a:lnTo>
                    <a:lnTo>
                      <a:pt x="96" y="360"/>
                    </a:lnTo>
                    <a:lnTo>
                      <a:pt x="96" y="372"/>
                    </a:lnTo>
                    <a:lnTo>
                      <a:pt x="120" y="360"/>
                    </a:lnTo>
                    <a:lnTo>
                      <a:pt x="96" y="408"/>
                    </a:lnTo>
                    <a:lnTo>
                      <a:pt x="60" y="432"/>
                    </a:lnTo>
                    <a:lnTo>
                      <a:pt x="54" y="450"/>
                    </a:lnTo>
                    <a:lnTo>
                      <a:pt x="30" y="444"/>
                    </a:lnTo>
                    <a:lnTo>
                      <a:pt x="0" y="468"/>
                    </a:lnTo>
                    <a:lnTo>
                      <a:pt x="30" y="450"/>
                    </a:lnTo>
                    <a:lnTo>
                      <a:pt x="60" y="450"/>
                    </a:lnTo>
                    <a:lnTo>
                      <a:pt x="60" y="456"/>
                    </a:lnTo>
                    <a:lnTo>
                      <a:pt x="78" y="444"/>
                    </a:lnTo>
                    <a:lnTo>
                      <a:pt x="72" y="432"/>
                    </a:lnTo>
                    <a:lnTo>
                      <a:pt x="90" y="438"/>
                    </a:lnTo>
                    <a:lnTo>
                      <a:pt x="156" y="390"/>
                    </a:lnTo>
                    <a:lnTo>
                      <a:pt x="168" y="372"/>
                    </a:lnTo>
                    <a:lnTo>
                      <a:pt x="156" y="354"/>
                    </a:lnTo>
                    <a:lnTo>
                      <a:pt x="204" y="306"/>
                    </a:lnTo>
                    <a:lnTo>
                      <a:pt x="216" y="276"/>
                    </a:lnTo>
                    <a:lnTo>
                      <a:pt x="210" y="300"/>
                    </a:lnTo>
                    <a:lnTo>
                      <a:pt x="228" y="294"/>
                    </a:lnTo>
                    <a:lnTo>
                      <a:pt x="216" y="306"/>
                    </a:lnTo>
                    <a:lnTo>
                      <a:pt x="228" y="318"/>
                    </a:lnTo>
                    <a:lnTo>
                      <a:pt x="198" y="318"/>
                    </a:lnTo>
                    <a:lnTo>
                      <a:pt x="192" y="348"/>
                    </a:lnTo>
                    <a:lnTo>
                      <a:pt x="204" y="348"/>
                    </a:lnTo>
                    <a:lnTo>
                      <a:pt x="192" y="366"/>
                    </a:lnTo>
                    <a:lnTo>
                      <a:pt x="210" y="360"/>
                    </a:lnTo>
                    <a:lnTo>
                      <a:pt x="222" y="336"/>
                    </a:lnTo>
                    <a:lnTo>
                      <a:pt x="234" y="342"/>
                    </a:lnTo>
                    <a:lnTo>
                      <a:pt x="246" y="306"/>
                    </a:lnTo>
                    <a:lnTo>
                      <a:pt x="246" y="318"/>
                    </a:lnTo>
                    <a:lnTo>
                      <a:pt x="264" y="306"/>
                    </a:lnTo>
                    <a:lnTo>
                      <a:pt x="258" y="318"/>
                    </a:lnTo>
                    <a:lnTo>
                      <a:pt x="300" y="342"/>
                    </a:lnTo>
                    <a:lnTo>
                      <a:pt x="354" y="342"/>
                    </a:lnTo>
                    <a:lnTo>
                      <a:pt x="360" y="330"/>
                    </a:lnTo>
                    <a:lnTo>
                      <a:pt x="372" y="336"/>
                    </a:lnTo>
                    <a:lnTo>
                      <a:pt x="360" y="348"/>
                    </a:lnTo>
                    <a:lnTo>
                      <a:pt x="378" y="354"/>
                    </a:lnTo>
                    <a:lnTo>
                      <a:pt x="384" y="336"/>
                    </a:lnTo>
                    <a:lnTo>
                      <a:pt x="384" y="360"/>
                    </a:lnTo>
                    <a:lnTo>
                      <a:pt x="408" y="378"/>
                    </a:lnTo>
                    <a:lnTo>
                      <a:pt x="420" y="366"/>
                    </a:lnTo>
                    <a:lnTo>
                      <a:pt x="402" y="354"/>
                    </a:lnTo>
                    <a:lnTo>
                      <a:pt x="432" y="372"/>
                    </a:lnTo>
                    <a:lnTo>
                      <a:pt x="420" y="336"/>
                    </a:lnTo>
                    <a:lnTo>
                      <a:pt x="438" y="366"/>
                    </a:lnTo>
                    <a:lnTo>
                      <a:pt x="462" y="396"/>
                    </a:lnTo>
                    <a:lnTo>
                      <a:pt x="498" y="414"/>
                    </a:lnTo>
                    <a:lnTo>
                      <a:pt x="498" y="438"/>
                    </a:lnTo>
                    <a:lnTo>
                      <a:pt x="510" y="414"/>
                    </a:lnTo>
                    <a:lnTo>
                      <a:pt x="522" y="450"/>
                    </a:lnTo>
                    <a:lnTo>
                      <a:pt x="534" y="444"/>
                    </a:lnTo>
                    <a:lnTo>
                      <a:pt x="528" y="414"/>
                    </a:lnTo>
                    <a:lnTo>
                      <a:pt x="492" y="408"/>
                    </a:lnTo>
                    <a:lnTo>
                      <a:pt x="420" y="330"/>
                    </a:lnTo>
                    <a:lnTo>
                      <a:pt x="396" y="360"/>
                    </a:lnTo>
                    <a:lnTo>
                      <a:pt x="390" y="336"/>
                    </a:lnTo>
                    <a:lnTo>
                      <a:pt x="378" y="336"/>
                    </a:lnTo>
                    <a:lnTo>
                      <a:pt x="366" y="324"/>
                    </a:lnTo>
                    <a:lnTo>
                      <a:pt x="342" y="324"/>
                    </a:lnTo>
                    <a:lnTo>
                      <a:pt x="306" y="48"/>
                    </a:lnTo>
                    <a:lnTo>
                      <a:pt x="204" y="30"/>
                    </a:lnTo>
                    <a:lnTo>
                      <a:pt x="174" y="6"/>
                    </a:lnTo>
                    <a:lnTo>
                      <a:pt x="174" y="18"/>
                    </a:lnTo>
                    <a:lnTo>
                      <a:pt x="162" y="0"/>
                    </a:lnTo>
                    <a:lnTo>
                      <a:pt x="48" y="66"/>
                    </a:lnTo>
                    <a:lnTo>
                      <a:pt x="72" y="114"/>
                    </a:lnTo>
                    <a:lnTo>
                      <a:pt x="96" y="120"/>
                    </a:lnTo>
                    <a:lnTo>
                      <a:pt x="114" y="138"/>
                    </a:lnTo>
                    <a:lnTo>
                      <a:pt x="90" y="126"/>
                    </a:lnTo>
                    <a:lnTo>
                      <a:pt x="96" y="144"/>
                    </a:lnTo>
                    <a:lnTo>
                      <a:pt x="84" y="150"/>
                    </a:lnTo>
                    <a:lnTo>
                      <a:pt x="66" y="144"/>
                    </a:lnTo>
                    <a:lnTo>
                      <a:pt x="72" y="126"/>
                    </a:lnTo>
                    <a:lnTo>
                      <a:pt x="60" y="126"/>
                    </a:lnTo>
                    <a:lnTo>
                      <a:pt x="12" y="138"/>
                    </a:lnTo>
                    <a:lnTo>
                      <a:pt x="36" y="156"/>
                    </a:lnTo>
                    <a:lnTo>
                      <a:pt x="24" y="156"/>
                    </a:lnTo>
                    <a:lnTo>
                      <a:pt x="30" y="174"/>
                    </a:lnTo>
                    <a:lnTo>
                      <a:pt x="66" y="186"/>
                    </a:lnTo>
                    <a:lnTo>
                      <a:pt x="66" y="198"/>
                    </a:lnTo>
                    <a:lnTo>
                      <a:pt x="90" y="186"/>
                    </a:lnTo>
                    <a:lnTo>
                      <a:pt x="84" y="192"/>
                    </a:lnTo>
                    <a:lnTo>
                      <a:pt x="84" y="222"/>
                    </a:lnTo>
                    <a:lnTo>
                      <a:pt x="48" y="228"/>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639" name="Freeform 263"/>
              <p:cNvSpPr>
                <a:spLocks noChangeAspect="1"/>
              </p:cNvSpPr>
              <p:nvPr/>
            </p:nvSpPr>
            <p:spPr bwMode="auto">
              <a:xfrm>
                <a:off x="84" y="2628"/>
                <a:ext cx="534" cy="468"/>
              </a:xfrm>
              <a:custGeom>
                <a:avLst/>
                <a:gdLst>
                  <a:gd name="T0" fmla="*/ 6 w 534"/>
                  <a:gd name="T1" fmla="*/ 264 h 468"/>
                  <a:gd name="T2" fmla="*/ 6 w 534"/>
                  <a:gd name="T3" fmla="*/ 270 h 468"/>
                  <a:gd name="T4" fmla="*/ 30 w 534"/>
                  <a:gd name="T5" fmla="*/ 294 h 468"/>
                  <a:gd name="T6" fmla="*/ 24 w 534"/>
                  <a:gd name="T7" fmla="*/ 324 h 468"/>
                  <a:gd name="T8" fmla="*/ 60 w 534"/>
                  <a:gd name="T9" fmla="*/ 300 h 468"/>
                  <a:gd name="T10" fmla="*/ 42 w 534"/>
                  <a:gd name="T11" fmla="*/ 360 h 468"/>
                  <a:gd name="T12" fmla="*/ 84 w 534"/>
                  <a:gd name="T13" fmla="*/ 378 h 468"/>
                  <a:gd name="T14" fmla="*/ 96 w 534"/>
                  <a:gd name="T15" fmla="*/ 372 h 468"/>
                  <a:gd name="T16" fmla="*/ 96 w 534"/>
                  <a:gd name="T17" fmla="*/ 408 h 468"/>
                  <a:gd name="T18" fmla="*/ 54 w 534"/>
                  <a:gd name="T19" fmla="*/ 450 h 468"/>
                  <a:gd name="T20" fmla="*/ 0 w 534"/>
                  <a:gd name="T21" fmla="*/ 468 h 468"/>
                  <a:gd name="T22" fmla="*/ 60 w 534"/>
                  <a:gd name="T23" fmla="*/ 450 h 468"/>
                  <a:gd name="T24" fmla="*/ 78 w 534"/>
                  <a:gd name="T25" fmla="*/ 444 h 468"/>
                  <a:gd name="T26" fmla="*/ 90 w 534"/>
                  <a:gd name="T27" fmla="*/ 438 h 468"/>
                  <a:gd name="T28" fmla="*/ 168 w 534"/>
                  <a:gd name="T29" fmla="*/ 372 h 468"/>
                  <a:gd name="T30" fmla="*/ 204 w 534"/>
                  <a:gd name="T31" fmla="*/ 306 h 468"/>
                  <a:gd name="T32" fmla="*/ 210 w 534"/>
                  <a:gd name="T33" fmla="*/ 300 h 468"/>
                  <a:gd name="T34" fmla="*/ 216 w 534"/>
                  <a:gd name="T35" fmla="*/ 306 h 468"/>
                  <a:gd name="T36" fmla="*/ 198 w 534"/>
                  <a:gd name="T37" fmla="*/ 318 h 468"/>
                  <a:gd name="T38" fmla="*/ 204 w 534"/>
                  <a:gd name="T39" fmla="*/ 348 h 468"/>
                  <a:gd name="T40" fmla="*/ 210 w 534"/>
                  <a:gd name="T41" fmla="*/ 360 h 468"/>
                  <a:gd name="T42" fmla="*/ 234 w 534"/>
                  <a:gd name="T43" fmla="*/ 342 h 468"/>
                  <a:gd name="T44" fmla="*/ 246 w 534"/>
                  <a:gd name="T45" fmla="*/ 318 h 468"/>
                  <a:gd name="T46" fmla="*/ 258 w 534"/>
                  <a:gd name="T47" fmla="*/ 318 h 468"/>
                  <a:gd name="T48" fmla="*/ 354 w 534"/>
                  <a:gd name="T49" fmla="*/ 342 h 468"/>
                  <a:gd name="T50" fmla="*/ 372 w 534"/>
                  <a:gd name="T51" fmla="*/ 336 h 468"/>
                  <a:gd name="T52" fmla="*/ 378 w 534"/>
                  <a:gd name="T53" fmla="*/ 354 h 468"/>
                  <a:gd name="T54" fmla="*/ 384 w 534"/>
                  <a:gd name="T55" fmla="*/ 360 h 468"/>
                  <a:gd name="T56" fmla="*/ 420 w 534"/>
                  <a:gd name="T57" fmla="*/ 366 h 468"/>
                  <a:gd name="T58" fmla="*/ 432 w 534"/>
                  <a:gd name="T59" fmla="*/ 372 h 468"/>
                  <a:gd name="T60" fmla="*/ 438 w 534"/>
                  <a:gd name="T61" fmla="*/ 366 h 468"/>
                  <a:gd name="T62" fmla="*/ 498 w 534"/>
                  <a:gd name="T63" fmla="*/ 414 h 468"/>
                  <a:gd name="T64" fmla="*/ 510 w 534"/>
                  <a:gd name="T65" fmla="*/ 414 h 468"/>
                  <a:gd name="T66" fmla="*/ 534 w 534"/>
                  <a:gd name="T67" fmla="*/ 444 h 468"/>
                  <a:gd name="T68" fmla="*/ 492 w 534"/>
                  <a:gd name="T69" fmla="*/ 408 h 468"/>
                  <a:gd name="T70" fmla="*/ 396 w 534"/>
                  <a:gd name="T71" fmla="*/ 360 h 468"/>
                  <a:gd name="T72" fmla="*/ 378 w 534"/>
                  <a:gd name="T73" fmla="*/ 336 h 468"/>
                  <a:gd name="T74" fmla="*/ 342 w 534"/>
                  <a:gd name="T75" fmla="*/ 324 h 468"/>
                  <a:gd name="T76" fmla="*/ 204 w 534"/>
                  <a:gd name="T77" fmla="*/ 30 h 468"/>
                  <a:gd name="T78" fmla="*/ 174 w 534"/>
                  <a:gd name="T79" fmla="*/ 18 h 468"/>
                  <a:gd name="T80" fmla="*/ 48 w 534"/>
                  <a:gd name="T81" fmla="*/ 66 h 468"/>
                  <a:gd name="T82" fmla="*/ 96 w 534"/>
                  <a:gd name="T83" fmla="*/ 120 h 468"/>
                  <a:gd name="T84" fmla="*/ 90 w 534"/>
                  <a:gd name="T85" fmla="*/ 126 h 468"/>
                  <a:gd name="T86" fmla="*/ 84 w 534"/>
                  <a:gd name="T87" fmla="*/ 150 h 468"/>
                  <a:gd name="T88" fmla="*/ 72 w 534"/>
                  <a:gd name="T89" fmla="*/ 126 h 468"/>
                  <a:gd name="T90" fmla="*/ 12 w 534"/>
                  <a:gd name="T91" fmla="*/ 138 h 468"/>
                  <a:gd name="T92" fmla="*/ 24 w 534"/>
                  <a:gd name="T93" fmla="*/ 156 h 468"/>
                  <a:gd name="T94" fmla="*/ 66 w 534"/>
                  <a:gd name="T95" fmla="*/ 186 h 468"/>
                  <a:gd name="T96" fmla="*/ 90 w 534"/>
                  <a:gd name="T97" fmla="*/ 186 h 468"/>
                  <a:gd name="T98" fmla="*/ 84 w 534"/>
                  <a:gd name="T99" fmla="*/ 222 h 468"/>
                  <a:gd name="T100" fmla="*/ 48 w 534"/>
                  <a:gd name="T101" fmla="*/ 234 h 46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34"/>
                  <a:gd name="T154" fmla="*/ 0 h 468"/>
                  <a:gd name="T155" fmla="*/ 534 w 534"/>
                  <a:gd name="T156" fmla="*/ 468 h 46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34" h="468">
                    <a:moveTo>
                      <a:pt x="48" y="228"/>
                    </a:moveTo>
                    <a:lnTo>
                      <a:pt x="6" y="264"/>
                    </a:lnTo>
                    <a:lnTo>
                      <a:pt x="18" y="264"/>
                    </a:lnTo>
                    <a:lnTo>
                      <a:pt x="6" y="270"/>
                    </a:lnTo>
                    <a:lnTo>
                      <a:pt x="12" y="282"/>
                    </a:lnTo>
                    <a:lnTo>
                      <a:pt x="30" y="294"/>
                    </a:lnTo>
                    <a:lnTo>
                      <a:pt x="18" y="306"/>
                    </a:lnTo>
                    <a:lnTo>
                      <a:pt x="24" y="324"/>
                    </a:lnTo>
                    <a:lnTo>
                      <a:pt x="36" y="330"/>
                    </a:lnTo>
                    <a:lnTo>
                      <a:pt x="60" y="300"/>
                    </a:lnTo>
                    <a:lnTo>
                      <a:pt x="54" y="348"/>
                    </a:lnTo>
                    <a:lnTo>
                      <a:pt x="42" y="360"/>
                    </a:lnTo>
                    <a:lnTo>
                      <a:pt x="72" y="348"/>
                    </a:lnTo>
                    <a:lnTo>
                      <a:pt x="84" y="378"/>
                    </a:lnTo>
                    <a:lnTo>
                      <a:pt x="96" y="360"/>
                    </a:lnTo>
                    <a:lnTo>
                      <a:pt x="96" y="372"/>
                    </a:lnTo>
                    <a:lnTo>
                      <a:pt x="120" y="360"/>
                    </a:lnTo>
                    <a:lnTo>
                      <a:pt x="96" y="408"/>
                    </a:lnTo>
                    <a:lnTo>
                      <a:pt x="60" y="432"/>
                    </a:lnTo>
                    <a:lnTo>
                      <a:pt x="54" y="450"/>
                    </a:lnTo>
                    <a:lnTo>
                      <a:pt x="30" y="444"/>
                    </a:lnTo>
                    <a:lnTo>
                      <a:pt x="0" y="468"/>
                    </a:lnTo>
                    <a:lnTo>
                      <a:pt x="30" y="450"/>
                    </a:lnTo>
                    <a:lnTo>
                      <a:pt x="60" y="450"/>
                    </a:lnTo>
                    <a:lnTo>
                      <a:pt x="60" y="456"/>
                    </a:lnTo>
                    <a:lnTo>
                      <a:pt x="78" y="444"/>
                    </a:lnTo>
                    <a:lnTo>
                      <a:pt x="72" y="432"/>
                    </a:lnTo>
                    <a:lnTo>
                      <a:pt x="90" y="438"/>
                    </a:lnTo>
                    <a:lnTo>
                      <a:pt x="156" y="390"/>
                    </a:lnTo>
                    <a:lnTo>
                      <a:pt x="168" y="372"/>
                    </a:lnTo>
                    <a:lnTo>
                      <a:pt x="156" y="354"/>
                    </a:lnTo>
                    <a:lnTo>
                      <a:pt x="204" y="306"/>
                    </a:lnTo>
                    <a:lnTo>
                      <a:pt x="216" y="276"/>
                    </a:lnTo>
                    <a:lnTo>
                      <a:pt x="210" y="300"/>
                    </a:lnTo>
                    <a:lnTo>
                      <a:pt x="228" y="294"/>
                    </a:lnTo>
                    <a:lnTo>
                      <a:pt x="216" y="306"/>
                    </a:lnTo>
                    <a:lnTo>
                      <a:pt x="228" y="318"/>
                    </a:lnTo>
                    <a:lnTo>
                      <a:pt x="198" y="318"/>
                    </a:lnTo>
                    <a:lnTo>
                      <a:pt x="192" y="348"/>
                    </a:lnTo>
                    <a:lnTo>
                      <a:pt x="204" y="348"/>
                    </a:lnTo>
                    <a:lnTo>
                      <a:pt x="192" y="366"/>
                    </a:lnTo>
                    <a:lnTo>
                      <a:pt x="210" y="360"/>
                    </a:lnTo>
                    <a:lnTo>
                      <a:pt x="222" y="336"/>
                    </a:lnTo>
                    <a:lnTo>
                      <a:pt x="234" y="342"/>
                    </a:lnTo>
                    <a:lnTo>
                      <a:pt x="246" y="306"/>
                    </a:lnTo>
                    <a:lnTo>
                      <a:pt x="246" y="318"/>
                    </a:lnTo>
                    <a:lnTo>
                      <a:pt x="264" y="306"/>
                    </a:lnTo>
                    <a:lnTo>
                      <a:pt x="258" y="318"/>
                    </a:lnTo>
                    <a:lnTo>
                      <a:pt x="300" y="342"/>
                    </a:lnTo>
                    <a:lnTo>
                      <a:pt x="354" y="342"/>
                    </a:lnTo>
                    <a:lnTo>
                      <a:pt x="360" y="330"/>
                    </a:lnTo>
                    <a:lnTo>
                      <a:pt x="372" y="336"/>
                    </a:lnTo>
                    <a:lnTo>
                      <a:pt x="360" y="348"/>
                    </a:lnTo>
                    <a:lnTo>
                      <a:pt x="378" y="354"/>
                    </a:lnTo>
                    <a:lnTo>
                      <a:pt x="384" y="336"/>
                    </a:lnTo>
                    <a:lnTo>
                      <a:pt x="384" y="360"/>
                    </a:lnTo>
                    <a:lnTo>
                      <a:pt x="408" y="378"/>
                    </a:lnTo>
                    <a:lnTo>
                      <a:pt x="420" y="366"/>
                    </a:lnTo>
                    <a:lnTo>
                      <a:pt x="402" y="354"/>
                    </a:lnTo>
                    <a:lnTo>
                      <a:pt x="432" y="372"/>
                    </a:lnTo>
                    <a:lnTo>
                      <a:pt x="420" y="336"/>
                    </a:lnTo>
                    <a:lnTo>
                      <a:pt x="438" y="366"/>
                    </a:lnTo>
                    <a:lnTo>
                      <a:pt x="462" y="396"/>
                    </a:lnTo>
                    <a:lnTo>
                      <a:pt x="498" y="414"/>
                    </a:lnTo>
                    <a:lnTo>
                      <a:pt x="498" y="438"/>
                    </a:lnTo>
                    <a:lnTo>
                      <a:pt x="510" y="414"/>
                    </a:lnTo>
                    <a:lnTo>
                      <a:pt x="522" y="450"/>
                    </a:lnTo>
                    <a:lnTo>
                      <a:pt x="534" y="444"/>
                    </a:lnTo>
                    <a:lnTo>
                      <a:pt x="528" y="414"/>
                    </a:lnTo>
                    <a:lnTo>
                      <a:pt x="492" y="408"/>
                    </a:lnTo>
                    <a:lnTo>
                      <a:pt x="420" y="330"/>
                    </a:lnTo>
                    <a:lnTo>
                      <a:pt x="396" y="360"/>
                    </a:lnTo>
                    <a:lnTo>
                      <a:pt x="390" y="336"/>
                    </a:lnTo>
                    <a:lnTo>
                      <a:pt x="378" y="336"/>
                    </a:lnTo>
                    <a:lnTo>
                      <a:pt x="366" y="324"/>
                    </a:lnTo>
                    <a:lnTo>
                      <a:pt x="342" y="324"/>
                    </a:lnTo>
                    <a:lnTo>
                      <a:pt x="306" y="48"/>
                    </a:lnTo>
                    <a:lnTo>
                      <a:pt x="204" y="30"/>
                    </a:lnTo>
                    <a:lnTo>
                      <a:pt x="174" y="6"/>
                    </a:lnTo>
                    <a:lnTo>
                      <a:pt x="174" y="18"/>
                    </a:lnTo>
                    <a:lnTo>
                      <a:pt x="162" y="0"/>
                    </a:lnTo>
                    <a:lnTo>
                      <a:pt x="48" y="66"/>
                    </a:lnTo>
                    <a:lnTo>
                      <a:pt x="72" y="114"/>
                    </a:lnTo>
                    <a:lnTo>
                      <a:pt x="96" y="120"/>
                    </a:lnTo>
                    <a:lnTo>
                      <a:pt x="114" y="138"/>
                    </a:lnTo>
                    <a:lnTo>
                      <a:pt x="90" y="126"/>
                    </a:lnTo>
                    <a:lnTo>
                      <a:pt x="96" y="144"/>
                    </a:lnTo>
                    <a:lnTo>
                      <a:pt x="84" y="150"/>
                    </a:lnTo>
                    <a:lnTo>
                      <a:pt x="66" y="144"/>
                    </a:lnTo>
                    <a:lnTo>
                      <a:pt x="72" y="126"/>
                    </a:lnTo>
                    <a:lnTo>
                      <a:pt x="60" y="126"/>
                    </a:lnTo>
                    <a:lnTo>
                      <a:pt x="12" y="138"/>
                    </a:lnTo>
                    <a:lnTo>
                      <a:pt x="36" y="156"/>
                    </a:lnTo>
                    <a:lnTo>
                      <a:pt x="24" y="156"/>
                    </a:lnTo>
                    <a:lnTo>
                      <a:pt x="30" y="174"/>
                    </a:lnTo>
                    <a:lnTo>
                      <a:pt x="66" y="186"/>
                    </a:lnTo>
                    <a:lnTo>
                      <a:pt x="66" y="198"/>
                    </a:lnTo>
                    <a:lnTo>
                      <a:pt x="90" y="186"/>
                    </a:lnTo>
                    <a:lnTo>
                      <a:pt x="84" y="192"/>
                    </a:lnTo>
                    <a:lnTo>
                      <a:pt x="84" y="222"/>
                    </a:lnTo>
                    <a:lnTo>
                      <a:pt x="48" y="228"/>
                    </a:lnTo>
                    <a:lnTo>
                      <a:pt x="48" y="2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640" name="Freeform 264"/>
              <p:cNvSpPr>
                <a:spLocks noChangeAspect="1"/>
              </p:cNvSpPr>
              <p:nvPr/>
            </p:nvSpPr>
            <p:spPr bwMode="auto">
              <a:xfrm>
                <a:off x="432" y="2298"/>
                <a:ext cx="348" cy="402"/>
              </a:xfrm>
              <a:custGeom>
                <a:avLst/>
                <a:gdLst>
                  <a:gd name="T0" fmla="*/ 294 w 348"/>
                  <a:gd name="T1" fmla="*/ 402 h 402"/>
                  <a:gd name="T2" fmla="*/ 186 w 348"/>
                  <a:gd name="T3" fmla="*/ 384 h 402"/>
                  <a:gd name="T4" fmla="*/ 0 w 348"/>
                  <a:gd name="T5" fmla="*/ 276 h 402"/>
                  <a:gd name="T6" fmla="*/ 6 w 348"/>
                  <a:gd name="T7" fmla="*/ 264 h 402"/>
                  <a:gd name="T8" fmla="*/ 12 w 348"/>
                  <a:gd name="T9" fmla="*/ 264 h 402"/>
                  <a:gd name="T10" fmla="*/ 24 w 348"/>
                  <a:gd name="T11" fmla="*/ 258 h 402"/>
                  <a:gd name="T12" fmla="*/ 18 w 348"/>
                  <a:gd name="T13" fmla="*/ 228 h 402"/>
                  <a:gd name="T14" fmla="*/ 30 w 348"/>
                  <a:gd name="T15" fmla="*/ 210 h 402"/>
                  <a:gd name="T16" fmla="*/ 36 w 348"/>
                  <a:gd name="T17" fmla="*/ 186 h 402"/>
                  <a:gd name="T18" fmla="*/ 60 w 348"/>
                  <a:gd name="T19" fmla="*/ 174 h 402"/>
                  <a:gd name="T20" fmla="*/ 42 w 348"/>
                  <a:gd name="T21" fmla="*/ 120 h 402"/>
                  <a:gd name="T22" fmla="*/ 42 w 348"/>
                  <a:gd name="T23" fmla="*/ 114 h 402"/>
                  <a:gd name="T24" fmla="*/ 48 w 348"/>
                  <a:gd name="T25" fmla="*/ 54 h 402"/>
                  <a:gd name="T26" fmla="*/ 60 w 348"/>
                  <a:gd name="T27" fmla="*/ 48 h 402"/>
                  <a:gd name="T28" fmla="*/ 78 w 348"/>
                  <a:gd name="T29" fmla="*/ 60 h 402"/>
                  <a:gd name="T30" fmla="*/ 96 w 348"/>
                  <a:gd name="T31" fmla="*/ 0 h 402"/>
                  <a:gd name="T32" fmla="*/ 348 w 348"/>
                  <a:gd name="T33" fmla="*/ 42 h 402"/>
                  <a:gd name="T34" fmla="*/ 306 w 348"/>
                  <a:gd name="T35" fmla="*/ 330 h 402"/>
                  <a:gd name="T36" fmla="*/ 294 w 348"/>
                  <a:gd name="T37" fmla="*/ 402 h 4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8"/>
                  <a:gd name="T58" fmla="*/ 0 h 402"/>
                  <a:gd name="T59" fmla="*/ 348 w 348"/>
                  <a:gd name="T60" fmla="*/ 402 h 4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8" h="402">
                    <a:moveTo>
                      <a:pt x="294" y="402"/>
                    </a:moveTo>
                    <a:lnTo>
                      <a:pt x="186" y="384"/>
                    </a:lnTo>
                    <a:lnTo>
                      <a:pt x="0" y="276"/>
                    </a:lnTo>
                    <a:lnTo>
                      <a:pt x="6" y="264"/>
                    </a:lnTo>
                    <a:lnTo>
                      <a:pt x="12" y="264"/>
                    </a:lnTo>
                    <a:lnTo>
                      <a:pt x="24" y="258"/>
                    </a:lnTo>
                    <a:lnTo>
                      <a:pt x="18" y="228"/>
                    </a:lnTo>
                    <a:lnTo>
                      <a:pt x="30" y="210"/>
                    </a:lnTo>
                    <a:lnTo>
                      <a:pt x="36" y="186"/>
                    </a:lnTo>
                    <a:lnTo>
                      <a:pt x="60" y="174"/>
                    </a:lnTo>
                    <a:lnTo>
                      <a:pt x="42" y="120"/>
                    </a:lnTo>
                    <a:lnTo>
                      <a:pt x="42" y="114"/>
                    </a:lnTo>
                    <a:lnTo>
                      <a:pt x="48" y="54"/>
                    </a:lnTo>
                    <a:lnTo>
                      <a:pt x="60" y="48"/>
                    </a:lnTo>
                    <a:lnTo>
                      <a:pt x="78" y="60"/>
                    </a:lnTo>
                    <a:lnTo>
                      <a:pt x="96" y="0"/>
                    </a:lnTo>
                    <a:lnTo>
                      <a:pt x="348" y="42"/>
                    </a:lnTo>
                    <a:lnTo>
                      <a:pt x="306" y="330"/>
                    </a:lnTo>
                    <a:lnTo>
                      <a:pt x="294" y="402"/>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641" name="Freeform 265"/>
              <p:cNvSpPr>
                <a:spLocks noChangeAspect="1"/>
              </p:cNvSpPr>
              <p:nvPr/>
            </p:nvSpPr>
            <p:spPr bwMode="auto">
              <a:xfrm>
                <a:off x="432" y="2298"/>
                <a:ext cx="348" cy="408"/>
              </a:xfrm>
              <a:custGeom>
                <a:avLst/>
                <a:gdLst>
                  <a:gd name="T0" fmla="*/ 294 w 348"/>
                  <a:gd name="T1" fmla="*/ 402 h 408"/>
                  <a:gd name="T2" fmla="*/ 186 w 348"/>
                  <a:gd name="T3" fmla="*/ 384 h 408"/>
                  <a:gd name="T4" fmla="*/ 0 w 348"/>
                  <a:gd name="T5" fmla="*/ 276 h 408"/>
                  <a:gd name="T6" fmla="*/ 6 w 348"/>
                  <a:gd name="T7" fmla="*/ 264 h 408"/>
                  <a:gd name="T8" fmla="*/ 12 w 348"/>
                  <a:gd name="T9" fmla="*/ 264 h 408"/>
                  <a:gd name="T10" fmla="*/ 24 w 348"/>
                  <a:gd name="T11" fmla="*/ 258 h 408"/>
                  <a:gd name="T12" fmla="*/ 18 w 348"/>
                  <a:gd name="T13" fmla="*/ 228 h 408"/>
                  <a:gd name="T14" fmla="*/ 30 w 348"/>
                  <a:gd name="T15" fmla="*/ 210 h 408"/>
                  <a:gd name="T16" fmla="*/ 36 w 348"/>
                  <a:gd name="T17" fmla="*/ 186 h 408"/>
                  <a:gd name="T18" fmla="*/ 60 w 348"/>
                  <a:gd name="T19" fmla="*/ 174 h 408"/>
                  <a:gd name="T20" fmla="*/ 42 w 348"/>
                  <a:gd name="T21" fmla="*/ 120 h 408"/>
                  <a:gd name="T22" fmla="*/ 42 w 348"/>
                  <a:gd name="T23" fmla="*/ 114 h 408"/>
                  <a:gd name="T24" fmla="*/ 48 w 348"/>
                  <a:gd name="T25" fmla="*/ 54 h 408"/>
                  <a:gd name="T26" fmla="*/ 60 w 348"/>
                  <a:gd name="T27" fmla="*/ 48 h 408"/>
                  <a:gd name="T28" fmla="*/ 78 w 348"/>
                  <a:gd name="T29" fmla="*/ 60 h 408"/>
                  <a:gd name="T30" fmla="*/ 96 w 348"/>
                  <a:gd name="T31" fmla="*/ 0 h 408"/>
                  <a:gd name="T32" fmla="*/ 348 w 348"/>
                  <a:gd name="T33" fmla="*/ 42 h 408"/>
                  <a:gd name="T34" fmla="*/ 306 w 348"/>
                  <a:gd name="T35" fmla="*/ 330 h 408"/>
                  <a:gd name="T36" fmla="*/ 294 w 348"/>
                  <a:gd name="T37" fmla="*/ 402 h 408"/>
                  <a:gd name="T38" fmla="*/ 294 w 348"/>
                  <a:gd name="T39" fmla="*/ 408 h 4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8"/>
                  <a:gd name="T61" fmla="*/ 0 h 408"/>
                  <a:gd name="T62" fmla="*/ 348 w 348"/>
                  <a:gd name="T63" fmla="*/ 408 h 4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8" h="408">
                    <a:moveTo>
                      <a:pt x="294" y="402"/>
                    </a:moveTo>
                    <a:lnTo>
                      <a:pt x="186" y="384"/>
                    </a:lnTo>
                    <a:lnTo>
                      <a:pt x="0" y="276"/>
                    </a:lnTo>
                    <a:lnTo>
                      <a:pt x="6" y="264"/>
                    </a:lnTo>
                    <a:lnTo>
                      <a:pt x="12" y="264"/>
                    </a:lnTo>
                    <a:lnTo>
                      <a:pt x="24" y="258"/>
                    </a:lnTo>
                    <a:lnTo>
                      <a:pt x="18" y="228"/>
                    </a:lnTo>
                    <a:lnTo>
                      <a:pt x="30" y="210"/>
                    </a:lnTo>
                    <a:lnTo>
                      <a:pt x="36" y="186"/>
                    </a:lnTo>
                    <a:lnTo>
                      <a:pt x="60" y="174"/>
                    </a:lnTo>
                    <a:lnTo>
                      <a:pt x="42" y="120"/>
                    </a:lnTo>
                    <a:lnTo>
                      <a:pt x="42" y="114"/>
                    </a:lnTo>
                    <a:lnTo>
                      <a:pt x="48" y="54"/>
                    </a:lnTo>
                    <a:lnTo>
                      <a:pt x="60" y="48"/>
                    </a:lnTo>
                    <a:lnTo>
                      <a:pt x="78" y="60"/>
                    </a:lnTo>
                    <a:lnTo>
                      <a:pt x="96" y="0"/>
                    </a:lnTo>
                    <a:lnTo>
                      <a:pt x="348" y="42"/>
                    </a:lnTo>
                    <a:lnTo>
                      <a:pt x="306" y="330"/>
                    </a:lnTo>
                    <a:lnTo>
                      <a:pt x="294" y="402"/>
                    </a:lnTo>
                    <a:lnTo>
                      <a:pt x="294" y="40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642" name="Freeform 266"/>
              <p:cNvSpPr>
                <a:spLocks noChangeAspect="1"/>
              </p:cNvSpPr>
              <p:nvPr/>
            </p:nvSpPr>
            <p:spPr bwMode="auto">
              <a:xfrm>
                <a:off x="1512" y="2412"/>
                <a:ext cx="258" cy="228"/>
              </a:xfrm>
              <a:custGeom>
                <a:avLst/>
                <a:gdLst>
                  <a:gd name="T0" fmla="*/ 186 w 258"/>
                  <a:gd name="T1" fmla="*/ 228 h 228"/>
                  <a:gd name="T2" fmla="*/ 30 w 258"/>
                  <a:gd name="T3" fmla="*/ 228 h 228"/>
                  <a:gd name="T4" fmla="*/ 30 w 258"/>
                  <a:gd name="T5" fmla="*/ 192 h 228"/>
                  <a:gd name="T6" fmla="*/ 6 w 258"/>
                  <a:gd name="T7" fmla="*/ 186 h 228"/>
                  <a:gd name="T8" fmla="*/ 12 w 258"/>
                  <a:gd name="T9" fmla="*/ 78 h 228"/>
                  <a:gd name="T10" fmla="*/ 0 w 258"/>
                  <a:gd name="T11" fmla="*/ 6 h 228"/>
                  <a:gd name="T12" fmla="*/ 228 w 258"/>
                  <a:gd name="T13" fmla="*/ 0 h 228"/>
                  <a:gd name="T14" fmla="*/ 234 w 258"/>
                  <a:gd name="T15" fmla="*/ 12 h 228"/>
                  <a:gd name="T16" fmla="*/ 216 w 258"/>
                  <a:gd name="T17" fmla="*/ 30 h 228"/>
                  <a:gd name="T18" fmla="*/ 258 w 258"/>
                  <a:gd name="T19" fmla="*/ 30 h 228"/>
                  <a:gd name="T20" fmla="*/ 240 w 258"/>
                  <a:gd name="T21" fmla="*/ 48 h 228"/>
                  <a:gd name="T22" fmla="*/ 246 w 258"/>
                  <a:gd name="T23" fmla="*/ 60 h 228"/>
                  <a:gd name="T24" fmla="*/ 228 w 258"/>
                  <a:gd name="T25" fmla="*/ 66 h 228"/>
                  <a:gd name="T26" fmla="*/ 240 w 258"/>
                  <a:gd name="T27" fmla="*/ 84 h 228"/>
                  <a:gd name="T28" fmla="*/ 228 w 258"/>
                  <a:gd name="T29" fmla="*/ 96 h 228"/>
                  <a:gd name="T30" fmla="*/ 216 w 258"/>
                  <a:gd name="T31" fmla="*/ 108 h 228"/>
                  <a:gd name="T32" fmla="*/ 216 w 258"/>
                  <a:gd name="T33" fmla="*/ 132 h 228"/>
                  <a:gd name="T34" fmla="*/ 186 w 258"/>
                  <a:gd name="T35" fmla="*/ 162 h 228"/>
                  <a:gd name="T36" fmla="*/ 192 w 258"/>
                  <a:gd name="T37" fmla="*/ 180 h 228"/>
                  <a:gd name="T38" fmla="*/ 180 w 258"/>
                  <a:gd name="T39" fmla="*/ 180 h 228"/>
                  <a:gd name="T40" fmla="*/ 180 w 258"/>
                  <a:gd name="T41" fmla="*/ 198 h 228"/>
                  <a:gd name="T42" fmla="*/ 192 w 258"/>
                  <a:gd name="T43" fmla="*/ 198 h 228"/>
                  <a:gd name="T44" fmla="*/ 186 w 258"/>
                  <a:gd name="T45" fmla="*/ 204 h 228"/>
                  <a:gd name="T46" fmla="*/ 192 w 258"/>
                  <a:gd name="T47" fmla="*/ 210 h 228"/>
                  <a:gd name="T48" fmla="*/ 186 w 258"/>
                  <a:gd name="T49" fmla="*/ 222 h 228"/>
                  <a:gd name="T50" fmla="*/ 186 w 258"/>
                  <a:gd name="T51" fmla="*/ 228 h 2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58"/>
                  <a:gd name="T79" fmla="*/ 0 h 228"/>
                  <a:gd name="T80" fmla="*/ 258 w 258"/>
                  <a:gd name="T81" fmla="*/ 228 h 2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58" h="228">
                    <a:moveTo>
                      <a:pt x="186" y="228"/>
                    </a:moveTo>
                    <a:lnTo>
                      <a:pt x="30" y="228"/>
                    </a:lnTo>
                    <a:lnTo>
                      <a:pt x="30" y="192"/>
                    </a:lnTo>
                    <a:lnTo>
                      <a:pt x="6" y="186"/>
                    </a:lnTo>
                    <a:lnTo>
                      <a:pt x="12" y="78"/>
                    </a:lnTo>
                    <a:lnTo>
                      <a:pt x="0" y="6"/>
                    </a:lnTo>
                    <a:lnTo>
                      <a:pt x="228" y="0"/>
                    </a:lnTo>
                    <a:lnTo>
                      <a:pt x="234" y="12"/>
                    </a:lnTo>
                    <a:lnTo>
                      <a:pt x="216" y="30"/>
                    </a:lnTo>
                    <a:lnTo>
                      <a:pt x="258" y="30"/>
                    </a:lnTo>
                    <a:lnTo>
                      <a:pt x="240" y="48"/>
                    </a:lnTo>
                    <a:lnTo>
                      <a:pt x="246" y="60"/>
                    </a:lnTo>
                    <a:lnTo>
                      <a:pt x="228" y="66"/>
                    </a:lnTo>
                    <a:lnTo>
                      <a:pt x="240" y="84"/>
                    </a:lnTo>
                    <a:lnTo>
                      <a:pt x="228" y="96"/>
                    </a:lnTo>
                    <a:lnTo>
                      <a:pt x="216" y="108"/>
                    </a:lnTo>
                    <a:lnTo>
                      <a:pt x="216" y="132"/>
                    </a:lnTo>
                    <a:lnTo>
                      <a:pt x="186" y="162"/>
                    </a:lnTo>
                    <a:lnTo>
                      <a:pt x="192" y="180"/>
                    </a:lnTo>
                    <a:lnTo>
                      <a:pt x="180" y="180"/>
                    </a:lnTo>
                    <a:lnTo>
                      <a:pt x="180" y="198"/>
                    </a:lnTo>
                    <a:lnTo>
                      <a:pt x="192" y="198"/>
                    </a:lnTo>
                    <a:lnTo>
                      <a:pt x="186" y="204"/>
                    </a:lnTo>
                    <a:lnTo>
                      <a:pt x="192" y="210"/>
                    </a:lnTo>
                    <a:lnTo>
                      <a:pt x="186" y="222"/>
                    </a:lnTo>
                    <a:lnTo>
                      <a:pt x="186" y="228"/>
                    </a:lnTo>
                    <a:close/>
                  </a:path>
                </a:pathLst>
              </a:custGeom>
              <a:solidFill>
                <a:srgbClr val="FF4500"/>
              </a:solidFill>
              <a:ln w="9525">
                <a:solidFill>
                  <a:srgbClr val="FF4500"/>
                </a:solidFill>
                <a:prstDash val="solid"/>
                <a:round/>
                <a:headEnd/>
                <a:tailEnd/>
              </a:ln>
            </p:spPr>
            <p:txBody>
              <a:bodyPr/>
              <a:lstStyle/>
              <a:p>
                <a:endParaRPr lang="en-US" dirty="0"/>
              </a:p>
            </p:txBody>
          </p:sp>
          <p:sp>
            <p:nvSpPr>
              <p:cNvPr id="105643" name="Freeform 267"/>
              <p:cNvSpPr>
                <a:spLocks noChangeAspect="1"/>
              </p:cNvSpPr>
              <p:nvPr/>
            </p:nvSpPr>
            <p:spPr bwMode="auto">
              <a:xfrm>
                <a:off x="1512" y="2412"/>
                <a:ext cx="258" cy="234"/>
              </a:xfrm>
              <a:custGeom>
                <a:avLst/>
                <a:gdLst>
                  <a:gd name="T0" fmla="*/ 186 w 258"/>
                  <a:gd name="T1" fmla="*/ 228 h 234"/>
                  <a:gd name="T2" fmla="*/ 30 w 258"/>
                  <a:gd name="T3" fmla="*/ 228 h 234"/>
                  <a:gd name="T4" fmla="*/ 30 w 258"/>
                  <a:gd name="T5" fmla="*/ 192 h 234"/>
                  <a:gd name="T6" fmla="*/ 6 w 258"/>
                  <a:gd name="T7" fmla="*/ 186 h 234"/>
                  <a:gd name="T8" fmla="*/ 12 w 258"/>
                  <a:gd name="T9" fmla="*/ 78 h 234"/>
                  <a:gd name="T10" fmla="*/ 0 w 258"/>
                  <a:gd name="T11" fmla="*/ 6 h 234"/>
                  <a:gd name="T12" fmla="*/ 228 w 258"/>
                  <a:gd name="T13" fmla="*/ 0 h 234"/>
                  <a:gd name="T14" fmla="*/ 234 w 258"/>
                  <a:gd name="T15" fmla="*/ 12 h 234"/>
                  <a:gd name="T16" fmla="*/ 216 w 258"/>
                  <a:gd name="T17" fmla="*/ 30 h 234"/>
                  <a:gd name="T18" fmla="*/ 258 w 258"/>
                  <a:gd name="T19" fmla="*/ 30 h 234"/>
                  <a:gd name="T20" fmla="*/ 240 w 258"/>
                  <a:gd name="T21" fmla="*/ 48 h 234"/>
                  <a:gd name="T22" fmla="*/ 246 w 258"/>
                  <a:gd name="T23" fmla="*/ 60 h 234"/>
                  <a:gd name="T24" fmla="*/ 228 w 258"/>
                  <a:gd name="T25" fmla="*/ 66 h 234"/>
                  <a:gd name="T26" fmla="*/ 240 w 258"/>
                  <a:gd name="T27" fmla="*/ 84 h 234"/>
                  <a:gd name="T28" fmla="*/ 228 w 258"/>
                  <a:gd name="T29" fmla="*/ 96 h 234"/>
                  <a:gd name="T30" fmla="*/ 216 w 258"/>
                  <a:gd name="T31" fmla="*/ 108 h 234"/>
                  <a:gd name="T32" fmla="*/ 216 w 258"/>
                  <a:gd name="T33" fmla="*/ 132 h 234"/>
                  <a:gd name="T34" fmla="*/ 186 w 258"/>
                  <a:gd name="T35" fmla="*/ 162 h 234"/>
                  <a:gd name="T36" fmla="*/ 192 w 258"/>
                  <a:gd name="T37" fmla="*/ 180 h 234"/>
                  <a:gd name="T38" fmla="*/ 180 w 258"/>
                  <a:gd name="T39" fmla="*/ 180 h 234"/>
                  <a:gd name="T40" fmla="*/ 180 w 258"/>
                  <a:gd name="T41" fmla="*/ 198 h 234"/>
                  <a:gd name="T42" fmla="*/ 192 w 258"/>
                  <a:gd name="T43" fmla="*/ 198 h 234"/>
                  <a:gd name="T44" fmla="*/ 186 w 258"/>
                  <a:gd name="T45" fmla="*/ 204 h 234"/>
                  <a:gd name="T46" fmla="*/ 192 w 258"/>
                  <a:gd name="T47" fmla="*/ 210 h 234"/>
                  <a:gd name="T48" fmla="*/ 186 w 258"/>
                  <a:gd name="T49" fmla="*/ 222 h 234"/>
                  <a:gd name="T50" fmla="*/ 186 w 258"/>
                  <a:gd name="T51" fmla="*/ 228 h 234"/>
                  <a:gd name="T52" fmla="*/ 186 w 258"/>
                  <a:gd name="T53" fmla="*/ 234 h 2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58"/>
                  <a:gd name="T82" fmla="*/ 0 h 234"/>
                  <a:gd name="T83" fmla="*/ 258 w 258"/>
                  <a:gd name="T84" fmla="*/ 234 h 23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58" h="234">
                    <a:moveTo>
                      <a:pt x="186" y="228"/>
                    </a:moveTo>
                    <a:lnTo>
                      <a:pt x="30" y="228"/>
                    </a:lnTo>
                    <a:lnTo>
                      <a:pt x="30" y="192"/>
                    </a:lnTo>
                    <a:lnTo>
                      <a:pt x="6" y="186"/>
                    </a:lnTo>
                    <a:lnTo>
                      <a:pt x="12" y="78"/>
                    </a:lnTo>
                    <a:lnTo>
                      <a:pt x="0" y="6"/>
                    </a:lnTo>
                    <a:lnTo>
                      <a:pt x="228" y="0"/>
                    </a:lnTo>
                    <a:lnTo>
                      <a:pt x="234" y="12"/>
                    </a:lnTo>
                    <a:lnTo>
                      <a:pt x="216" y="30"/>
                    </a:lnTo>
                    <a:lnTo>
                      <a:pt x="258" y="30"/>
                    </a:lnTo>
                    <a:lnTo>
                      <a:pt x="240" y="48"/>
                    </a:lnTo>
                    <a:lnTo>
                      <a:pt x="246" y="60"/>
                    </a:lnTo>
                    <a:lnTo>
                      <a:pt x="228" y="66"/>
                    </a:lnTo>
                    <a:lnTo>
                      <a:pt x="240" y="84"/>
                    </a:lnTo>
                    <a:lnTo>
                      <a:pt x="228" y="96"/>
                    </a:lnTo>
                    <a:lnTo>
                      <a:pt x="216" y="108"/>
                    </a:lnTo>
                    <a:lnTo>
                      <a:pt x="216" y="132"/>
                    </a:lnTo>
                    <a:lnTo>
                      <a:pt x="186" y="162"/>
                    </a:lnTo>
                    <a:lnTo>
                      <a:pt x="192" y="180"/>
                    </a:lnTo>
                    <a:lnTo>
                      <a:pt x="180" y="180"/>
                    </a:lnTo>
                    <a:lnTo>
                      <a:pt x="180" y="198"/>
                    </a:lnTo>
                    <a:lnTo>
                      <a:pt x="192" y="198"/>
                    </a:lnTo>
                    <a:lnTo>
                      <a:pt x="186" y="204"/>
                    </a:lnTo>
                    <a:lnTo>
                      <a:pt x="192" y="210"/>
                    </a:lnTo>
                    <a:lnTo>
                      <a:pt x="186" y="222"/>
                    </a:lnTo>
                    <a:lnTo>
                      <a:pt x="186" y="228"/>
                    </a:lnTo>
                    <a:lnTo>
                      <a:pt x="186" y="2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644" name="Freeform 268"/>
              <p:cNvSpPr>
                <a:spLocks noChangeAspect="1"/>
              </p:cNvSpPr>
              <p:nvPr/>
            </p:nvSpPr>
            <p:spPr bwMode="auto">
              <a:xfrm>
                <a:off x="84" y="1866"/>
                <a:ext cx="408" cy="696"/>
              </a:xfrm>
              <a:custGeom>
                <a:avLst/>
                <a:gdLst>
                  <a:gd name="T0" fmla="*/ 354 w 408"/>
                  <a:gd name="T1" fmla="*/ 696 h 696"/>
                  <a:gd name="T2" fmla="*/ 228 w 408"/>
                  <a:gd name="T3" fmla="*/ 678 h 696"/>
                  <a:gd name="T4" fmla="*/ 222 w 408"/>
                  <a:gd name="T5" fmla="*/ 630 h 696"/>
                  <a:gd name="T6" fmla="*/ 198 w 408"/>
                  <a:gd name="T7" fmla="*/ 588 h 696"/>
                  <a:gd name="T8" fmla="*/ 180 w 408"/>
                  <a:gd name="T9" fmla="*/ 588 h 696"/>
                  <a:gd name="T10" fmla="*/ 180 w 408"/>
                  <a:gd name="T11" fmla="*/ 570 h 696"/>
                  <a:gd name="T12" fmla="*/ 150 w 408"/>
                  <a:gd name="T13" fmla="*/ 558 h 696"/>
                  <a:gd name="T14" fmla="*/ 132 w 408"/>
                  <a:gd name="T15" fmla="*/ 528 h 696"/>
                  <a:gd name="T16" fmla="*/ 90 w 408"/>
                  <a:gd name="T17" fmla="*/ 516 h 696"/>
                  <a:gd name="T18" fmla="*/ 78 w 408"/>
                  <a:gd name="T19" fmla="*/ 510 h 696"/>
                  <a:gd name="T20" fmla="*/ 90 w 408"/>
                  <a:gd name="T21" fmla="*/ 468 h 696"/>
                  <a:gd name="T22" fmla="*/ 78 w 408"/>
                  <a:gd name="T23" fmla="*/ 462 h 696"/>
                  <a:gd name="T24" fmla="*/ 84 w 408"/>
                  <a:gd name="T25" fmla="*/ 450 h 696"/>
                  <a:gd name="T26" fmla="*/ 48 w 408"/>
                  <a:gd name="T27" fmla="*/ 384 h 696"/>
                  <a:gd name="T28" fmla="*/ 48 w 408"/>
                  <a:gd name="T29" fmla="*/ 366 h 696"/>
                  <a:gd name="T30" fmla="*/ 60 w 408"/>
                  <a:gd name="T31" fmla="*/ 348 h 696"/>
                  <a:gd name="T32" fmla="*/ 36 w 408"/>
                  <a:gd name="T33" fmla="*/ 318 h 696"/>
                  <a:gd name="T34" fmla="*/ 42 w 408"/>
                  <a:gd name="T35" fmla="*/ 282 h 696"/>
                  <a:gd name="T36" fmla="*/ 60 w 408"/>
                  <a:gd name="T37" fmla="*/ 312 h 696"/>
                  <a:gd name="T38" fmla="*/ 48 w 408"/>
                  <a:gd name="T39" fmla="*/ 276 h 696"/>
                  <a:gd name="T40" fmla="*/ 66 w 408"/>
                  <a:gd name="T41" fmla="*/ 270 h 696"/>
                  <a:gd name="T42" fmla="*/ 48 w 408"/>
                  <a:gd name="T43" fmla="*/ 258 h 696"/>
                  <a:gd name="T44" fmla="*/ 42 w 408"/>
                  <a:gd name="T45" fmla="*/ 282 h 696"/>
                  <a:gd name="T46" fmla="*/ 30 w 408"/>
                  <a:gd name="T47" fmla="*/ 258 h 696"/>
                  <a:gd name="T48" fmla="*/ 24 w 408"/>
                  <a:gd name="T49" fmla="*/ 264 h 696"/>
                  <a:gd name="T50" fmla="*/ 30 w 408"/>
                  <a:gd name="T51" fmla="*/ 252 h 696"/>
                  <a:gd name="T52" fmla="*/ 6 w 408"/>
                  <a:gd name="T53" fmla="*/ 192 h 696"/>
                  <a:gd name="T54" fmla="*/ 18 w 408"/>
                  <a:gd name="T55" fmla="*/ 138 h 696"/>
                  <a:gd name="T56" fmla="*/ 0 w 408"/>
                  <a:gd name="T57" fmla="*/ 90 h 696"/>
                  <a:gd name="T58" fmla="*/ 24 w 408"/>
                  <a:gd name="T59" fmla="*/ 60 h 696"/>
                  <a:gd name="T60" fmla="*/ 42 w 408"/>
                  <a:gd name="T61" fmla="*/ 0 h 696"/>
                  <a:gd name="T62" fmla="*/ 228 w 408"/>
                  <a:gd name="T63" fmla="*/ 54 h 696"/>
                  <a:gd name="T64" fmla="*/ 180 w 408"/>
                  <a:gd name="T65" fmla="*/ 240 h 696"/>
                  <a:gd name="T66" fmla="*/ 390 w 408"/>
                  <a:gd name="T67" fmla="*/ 552 h 696"/>
                  <a:gd name="T68" fmla="*/ 408 w 408"/>
                  <a:gd name="T69" fmla="*/ 606 h 696"/>
                  <a:gd name="T70" fmla="*/ 384 w 408"/>
                  <a:gd name="T71" fmla="*/ 618 h 696"/>
                  <a:gd name="T72" fmla="*/ 378 w 408"/>
                  <a:gd name="T73" fmla="*/ 642 h 696"/>
                  <a:gd name="T74" fmla="*/ 366 w 408"/>
                  <a:gd name="T75" fmla="*/ 660 h 696"/>
                  <a:gd name="T76" fmla="*/ 372 w 408"/>
                  <a:gd name="T77" fmla="*/ 690 h 696"/>
                  <a:gd name="T78" fmla="*/ 360 w 408"/>
                  <a:gd name="T79" fmla="*/ 696 h 696"/>
                  <a:gd name="T80" fmla="*/ 354 w 408"/>
                  <a:gd name="T81" fmla="*/ 696 h 69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8"/>
                  <a:gd name="T124" fmla="*/ 0 h 696"/>
                  <a:gd name="T125" fmla="*/ 408 w 408"/>
                  <a:gd name="T126" fmla="*/ 696 h 69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8" h="696">
                    <a:moveTo>
                      <a:pt x="354" y="696"/>
                    </a:moveTo>
                    <a:lnTo>
                      <a:pt x="228" y="678"/>
                    </a:lnTo>
                    <a:lnTo>
                      <a:pt x="222" y="630"/>
                    </a:lnTo>
                    <a:lnTo>
                      <a:pt x="198" y="588"/>
                    </a:lnTo>
                    <a:lnTo>
                      <a:pt x="180" y="588"/>
                    </a:lnTo>
                    <a:lnTo>
                      <a:pt x="180" y="570"/>
                    </a:lnTo>
                    <a:lnTo>
                      <a:pt x="150" y="558"/>
                    </a:lnTo>
                    <a:lnTo>
                      <a:pt x="132" y="528"/>
                    </a:lnTo>
                    <a:lnTo>
                      <a:pt x="90" y="516"/>
                    </a:lnTo>
                    <a:lnTo>
                      <a:pt x="78" y="510"/>
                    </a:lnTo>
                    <a:lnTo>
                      <a:pt x="90" y="468"/>
                    </a:lnTo>
                    <a:lnTo>
                      <a:pt x="78" y="462"/>
                    </a:lnTo>
                    <a:lnTo>
                      <a:pt x="84" y="450"/>
                    </a:lnTo>
                    <a:lnTo>
                      <a:pt x="48" y="384"/>
                    </a:lnTo>
                    <a:lnTo>
                      <a:pt x="48" y="366"/>
                    </a:lnTo>
                    <a:lnTo>
                      <a:pt x="60" y="348"/>
                    </a:lnTo>
                    <a:lnTo>
                      <a:pt x="36" y="318"/>
                    </a:lnTo>
                    <a:lnTo>
                      <a:pt x="42" y="282"/>
                    </a:lnTo>
                    <a:lnTo>
                      <a:pt x="60" y="312"/>
                    </a:lnTo>
                    <a:lnTo>
                      <a:pt x="48" y="276"/>
                    </a:lnTo>
                    <a:lnTo>
                      <a:pt x="66" y="270"/>
                    </a:lnTo>
                    <a:lnTo>
                      <a:pt x="48" y="258"/>
                    </a:lnTo>
                    <a:lnTo>
                      <a:pt x="42" y="282"/>
                    </a:lnTo>
                    <a:lnTo>
                      <a:pt x="30" y="258"/>
                    </a:lnTo>
                    <a:lnTo>
                      <a:pt x="24" y="264"/>
                    </a:lnTo>
                    <a:lnTo>
                      <a:pt x="30" y="252"/>
                    </a:lnTo>
                    <a:lnTo>
                      <a:pt x="6" y="192"/>
                    </a:lnTo>
                    <a:lnTo>
                      <a:pt x="18" y="138"/>
                    </a:lnTo>
                    <a:lnTo>
                      <a:pt x="0" y="90"/>
                    </a:lnTo>
                    <a:lnTo>
                      <a:pt x="24" y="60"/>
                    </a:lnTo>
                    <a:lnTo>
                      <a:pt x="42" y="0"/>
                    </a:lnTo>
                    <a:lnTo>
                      <a:pt x="228" y="54"/>
                    </a:lnTo>
                    <a:lnTo>
                      <a:pt x="180" y="240"/>
                    </a:lnTo>
                    <a:lnTo>
                      <a:pt x="390" y="552"/>
                    </a:lnTo>
                    <a:lnTo>
                      <a:pt x="408" y="606"/>
                    </a:lnTo>
                    <a:lnTo>
                      <a:pt x="384" y="618"/>
                    </a:lnTo>
                    <a:lnTo>
                      <a:pt x="378" y="642"/>
                    </a:lnTo>
                    <a:lnTo>
                      <a:pt x="366" y="660"/>
                    </a:lnTo>
                    <a:lnTo>
                      <a:pt x="372" y="690"/>
                    </a:lnTo>
                    <a:lnTo>
                      <a:pt x="360" y="696"/>
                    </a:lnTo>
                    <a:lnTo>
                      <a:pt x="354" y="696"/>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645" name="Freeform 269"/>
              <p:cNvSpPr>
                <a:spLocks noChangeAspect="1"/>
              </p:cNvSpPr>
              <p:nvPr/>
            </p:nvSpPr>
            <p:spPr bwMode="auto">
              <a:xfrm>
                <a:off x="84" y="1866"/>
                <a:ext cx="408" cy="702"/>
              </a:xfrm>
              <a:custGeom>
                <a:avLst/>
                <a:gdLst>
                  <a:gd name="T0" fmla="*/ 354 w 408"/>
                  <a:gd name="T1" fmla="*/ 696 h 702"/>
                  <a:gd name="T2" fmla="*/ 228 w 408"/>
                  <a:gd name="T3" fmla="*/ 678 h 702"/>
                  <a:gd name="T4" fmla="*/ 222 w 408"/>
                  <a:gd name="T5" fmla="*/ 630 h 702"/>
                  <a:gd name="T6" fmla="*/ 198 w 408"/>
                  <a:gd name="T7" fmla="*/ 588 h 702"/>
                  <a:gd name="T8" fmla="*/ 180 w 408"/>
                  <a:gd name="T9" fmla="*/ 588 h 702"/>
                  <a:gd name="T10" fmla="*/ 180 w 408"/>
                  <a:gd name="T11" fmla="*/ 570 h 702"/>
                  <a:gd name="T12" fmla="*/ 150 w 408"/>
                  <a:gd name="T13" fmla="*/ 558 h 702"/>
                  <a:gd name="T14" fmla="*/ 132 w 408"/>
                  <a:gd name="T15" fmla="*/ 528 h 702"/>
                  <a:gd name="T16" fmla="*/ 90 w 408"/>
                  <a:gd name="T17" fmla="*/ 516 h 702"/>
                  <a:gd name="T18" fmla="*/ 78 w 408"/>
                  <a:gd name="T19" fmla="*/ 510 h 702"/>
                  <a:gd name="T20" fmla="*/ 90 w 408"/>
                  <a:gd name="T21" fmla="*/ 468 h 702"/>
                  <a:gd name="T22" fmla="*/ 78 w 408"/>
                  <a:gd name="T23" fmla="*/ 462 h 702"/>
                  <a:gd name="T24" fmla="*/ 84 w 408"/>
                  <a:gd name="T25" fmla="*/ 450 h 702"/>
                  <a:gd name="T26" fmla="*/ 48 w 408"/>
                  <a:gd name="T27" fmla="*/ 384 h 702"/>
                  <a:gd name="T28" fmla="*/ 48 w 408"/>
                  <a:gd name="T29" fmla="*/ 366 h 702"/>
                  <a:gd name="T30" fmla="*/ 60 w 408"/>
                  <a:gd name="T31" fmla="*/ 348 h 702"/>
                  <a:gd name="T32" fmla="*/ 36 w 408"/>
                  <a:gd name="T33" fmla="*/ 318 h 702"/>
                  <a:gd name="T34" fmla="*/ 42 w 408"/>
                  <a:gd name="T35" fmla="*/ 282 h 702"/>
                  <a:gd name="T36" fmla="*/ 60 w 408"/>
                  <a:gd name="T37" fmla="*/ 312 h 702"/>
                  <a:gd name="T38" fmla="*/ 48 w 408"/>
                  <a:gd name="T39" fmla="*/ 276 h 702"/>
                  <a:gd name="T40" fmla="*/ 66 w 408"/>
                  <a:gd name="T41" fmla="*/ 270 h 702"/>
                  <a:gd name="T42" fmla="*/ 48 w 408"/>
                  <a:gd name="T43" fmla="*/ 258 h 702"/>
                  <a:gd name="T44" fmla="*/ 42 w 408"/>
                  <a:gd name="T45" fmla="*/ 282 h 702"/>
                  <a:gd name="T46" fmla="*/ 30 w 408"/>
                  <a:gd name="T47" fmla="*/ 258 h 702"/>
                  <a:gd name="T48" fmla="*/ 24 w 408"/>
                  <a:gd name="T49" fmla="*/ 264 h 702"/>
                  <a:gd name="T50" fmla="*/ 30 w 408"/>
                  <a:gd name="T51" fmla="*/ 252 h 702"/>
                  <a:gd name="T52" fmla="*/ 6 w 408"/>
                  <a:gd name="T53" fmla="*/ 192 h 702"/>
                  <a:gd name="T54" fmla="*/ 18 w 408"/>
                  <a:gd name="T55" fmla="*/ 138 h 702"/>
                  <a:gd name="T56" fmla="*/ 0 w 408"/>
                  <a:gd name="T57" fmla="*/ 90 h 702"/>
                  <a:gd name="T58" fmla="*/ 24 w 408"/>
                  <a:gd name="T59" fmla="*/ 60 h 702"/>
                  <a:gd name="T60" fmla="*/ 42 w 408"/>
                  <a:gd name="T61" fmla="*/ 0 h 702"/>
                  <a:gd name="T62" fmla="*/ 228 w 408"/>
                  <a:gd name="T63" fmla="*/ 54 h 702"/>
                  <a:gd name="T64" fmla="*/ 180 w 408"/>
                  <a:gd name="T65" fmla="*/ 240 h 702"/>
                  <a:gd name="T66" fmla="*/ 390 w 408"/>
                  <a:gd name="T67" fmla="*/ 552 h 702"/>
                  <a:gd name="T68" fmla="*/ 408 w 408"/>
                  <a:gd name="T69" fmla="*/ 606 h 702"/>
                  <a:gd name="T70" fmla="*/ 384 w 408"/>
                  <a:gd name="T71" fmla="*/ 618 h 702"/>
                  <a:gd name="T72" fmla="*/ 378 w 408"/>
                  <a:gd name="T73" fmla="*/ 642 h 702"/>
                  <a:gd name="T74" fmla="*/ 366 w 408"/>
                  <a:gd name="T75" fmla="*/ 660 h 702"/>
                  <a:gd name="T76" fmla="*/ 372 w 408"/>
                  <a:gd name="T77" fmla="*/ 690 h 702"/>
                  <a:gd name="T78" fmla="*/ 360 w 408"/>
                  <a:gd name="T79" fmla="*/ 696 h 702"/>
                  <a:gd name="T80" fmla="*/ 354 w 408"/>
                  <a:gd name="T81" fmla="*/ 696 h 702"/>
                  <a:gd name="T82" fmla="*/ 354 w 408"/>
                  <a:gd name="T83" fmla="*/ 702 h 7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08"/>
                  <a:gd name="T127" fmla="*/ 0 h 702"/>
                  <a:gd name="T128" fmla="*/ 408 w 408"/>
                  <a:gd name="T129" fmla="*/ 702 h 7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08" h="702">
                    <a:moveTo>
                      <a:pt x="354" y="696"/>
                    </a:moveTo>
                    <a:lnTo>
                      <a:pt x="228" y="678"/>
                    </a:lnTo>
                    <a:lnTo>
                      <a:pt x="222" y="630"/>
                    </a:lnTo>
                    <a:lnTo>
                      <a:pt x="198" y="588"/>
                    </a:lnTo>
                    <a:lnTo>
                      <a:pt x="180" y="588"/>
                    </a:lnTo>
                    <a:lnTo>
                      <a:pt x="180" y="570"/>
                    </a:lnTo>
                    <a:lnTo>
                      <a:pt x="150" y="558"/>
                    </a:lnTo>
                    <a:lnTo>
                      <a:pt x="132" y="528"/>
                    </a:lnTo>
                    <a:lnTo>
                      <a:pt x="90" y="516"/>
                    </a:lnTo>
                    <a:lnTo>
                      <a:pt x="78" y="510"/>
                    </a:lnTo>
                    <a:lnTo>
                      <a:pt x="90" y="468"/>
                    </a:lnTo>
                    <a:lnTo>
                      <a:pt x="78" y="462"/>
                    </a:lnTo>
                    <a:lnTo>
                      <a:pt x="84" y="450"/>
                    </a:lnTo>
                    <a:lnTo>
                      <a:pt x="48" y="384"/>
                    </a:lnTo>
                    <a:lnTo>
                      <a:pt x="48" y="366"/>
                    </a:lnTo>
                    <a:lnTo>
                      <a:pt x="60" y="348"/>
                    </a:lnTo>
                    <a:lnTo>
                      <a:pt x="36" y="318"/>
                    </a:lnTo>
                    <a:lnTo>
                      <a:pt x="42" y="282"/>
                    </a:lnTo>
                    <a:lnTo>
                      <a:pt x="60" y="312"/>
                    </a:lnTo>
                    <a:lnTo>
                      <a:pt x="48" y="276"/>
                    </a:lnTo>
                    <a:lnTo>
                      <a:pt x="66" y="270"/>
                    </a:lnTo>
                    <a:lnTo>
                      <a:pt x="48" y="258"/>
                    </a:lnTo>
                    <a:lnTo>
                      <a:pt x="42" y="282"/>
                    </a:lnTo>
                    <a:lnTo>
                      <a:pt x="30" y="258"/>
                    </a:lnTo>
                    <a:lnTo>
                      <a:pt x="24" y="264"/>
                    </a:lnTo>
                    <a:lnTo>
                      <a:pt x="30" y="252"/>
                    </a:lnTo>
                    <a:lnTo>
                      <a:pt x="6" y="192"/>
                    </a:lnTo>
                    <a:lnTo>
                      <a:pt x="18" y="138"/>
                    </a:lnTo>
                    <a:lnTo>
                      <a:pt x="0" y="90"/>
                    </a:lnTo>
                    <a:lnTo>
                      <a:pt x="24" y="60"/>
                    </a:lnTo>
                    <a:lnTo>
                      <a:pt x="42" y="0"/>
                    </a:lnTo>
                    <a:lnTo>
                      <a:pt x="228" y="54"/>
                    </a:lnTo>
                    <a:lnTo>
                      <a:pt x="180" y="240"/>
                    </a:lnTo>
                    <a:lnTo>
                      <a:pt x="390" y="552"/>
                    </a:lnTo>
                    <a:lnTo>
                      <a:pt x="408" y="606"/>
                    </a:lnTo>
                    <a:lnTo>
                      <a:pt x="384" y="618"/>
                    </a:lnTo>
                    <a:lnTo>
                      <a:pt x="378" y="642"/>
                    </a:lnTo>
                    <a:lnTo>
                      <a:pt x="366" y="660"/>
                    </a:lnTo>
                    <a:lnTo>
                      <a:pt x="372" y="690"/>
                    </a:lnTo>
                    <a:lnTo>
                      <a:pt x="360" y="696"/>
                    </a:lnTo>
                    <a:lnTo>
                      <a:pt x="354" y="696"/>
                    </a:lnTo>
                    <a:lnTo>
                      <a:pt x="354" y="70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646" name="Freeform 270"/>
              <p:cNvSpPr>
                <a:spLocks noChangeAspect="1"/>
              </p:cNvSpPr>
              <p:nvPr/>
            </p:nvSpPr>
            <p:spPr bwMode="auto">
              <a:xfrm>
                <a:off x="780" y="2088"/>
                <a:ext cx="372" cy="288"/>
              </a:xfrm>
              <a:custGeom>
                <a:avLst/>
                <a:gdLst>
                  <a:gd name="T0" fmla="*/ 366 w 372"/>
                  <a:gd name="T1" fmla="*/ 96 h 288"/>
                  <a:gd name="T2" fmla="*/ 354 w 372"/>
                  <a:gd name="T3" fmla="*/ 288 h 288"/>
                  <a:gd name="T4" fmla="*/ 306 w 372"/>
                  <a:gd name="T5" fmla="*/ 282 h 288"/>
                  <a:gd name="T6" fmla="*/ 0 w 372"/>
                  <a:gd name="T7" fmla="*/ 252 h 288"/>
                  <a:gd name="T8" fmla="*/ 6 w 372"/>
                  <a:gd name="T9" fmla="*/ 210 h 288"/>
                  <a:gd name="T10" fmla="*/ 36 w 372"/>
                  <a:gd name="T11" fmla="*/ 0 h 288"/>
                  <a:gd name="T12" fmla="*/ 276 w 372"/>
                  <a:gd name="T13" fmla="*/ 24 h 288"/>
                  <a:gd name="T14" fmla="*/ 372 w 372"/>
                  <a:gd name="T15" fmla="*/ 30 h 288"/>
                  <a:gd name="T16" fmla="*/ 366 w 372"/>
                  <a:gd name="T17" fmla="*/ 72 h 288"/>
                  <a:gd name="T18" fmla="*/ 366 w 372"/>
                  <a:gd name="T19" fmla="*/ 96 h 2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2"/>
                  <a:gd name="T31" fmla="*/ 0 h 288"/>
                  <a:gd name="T32" fmla="*/ 372 w 372"/>
                  <a:gd name="T33" fmla="*/ 288 h 2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2" h="288">
                    <a:moveTo>
                      <a:pt x="366" y="96"/>
                    </a:moveTo>
                    <a:lnTo>
                      <a:pt x="354" y="288"/>
                    </a:lnTo>
                    <a:lnTo>
                      <a:pt x="306" y="282"/>
                    </a:lnTo>
                    <a:lnTo>
                      <a:pt x="0" y="252"/>
                    </a:lnTo>
                    <a:lnTo>
                      <a:pt x="6" y="210"/>
                    </a:lnTo>
                    <a:lnTo>
                      <a:pt x="36" y="0"/>
                    </a:lnTo>
                    <a:lnTo>
                      <a:pt x="276" y="24"/>
                    </a:lnTo>
                    <a:lnTo>
                      <a:pt x="372" y="30"/>
                    </a:lnTo>
                    <a:lnTo>
                      <a:pt x="366" y="72"/>
                    </a:lnTo>
                    <a:lnTo>
                      <a:pt x="366" y="96"/>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647" name="Freeform 271"/>
              <p:cNvSpPr>
                <a:spLocks noChangeAspect="1"/>
              </p:cNvSpPr>
              <p:nvPr/>
            </p:nvSpPr>
            <p:spPr bwMode="auto">
              <a:xfrm>
                <a:off x="780" y="2088"/>
                <a:ext cx="372" cy="288"/>
              </a:xfrm>
              <a:custGeom>
                <a:avLst/>
                <a:gdLst>
                  <a:gd name="T0" fmla="*/ 366 w 372"/>
                  <a:gd name="T1" fmla="*/ 96 h 288"/>
                  <a:gd name="T2" fmla="*/ 354 w 372"/>
                  <a:gd name="T3" fmla="*/ 288 h 288"/>
                  <a:gd name="T4" fmla="*/ 306 w 372"/>
                  <a:gd name="T5" fmla="*/ 282 h 288"/>
                  <a:gd name="T6" fmla="*/ 0 w 372"/>
                  <a:gd name="T7" fmla="*/ 252 h 288"/>
                  <a:gd name="T8" fmla="*/ 6 w 372"/>
                  <a:gd name="T9" fmla="*/ 210 h 288"/>
                  <a:gd name="T10" fmla="*/ 36 w 372"/>
                  <a:gd name="T11" fmla="*/ 0 h 288"/>
                  <a:gd name="T12" fmla="*/ 276 w 372"/>
                  <a:gd name="T13" fmla="*/ 24 h 288"/>
                  <a:gd name="T14" fmla="*/ 372 w 372"/>
                  <a:gd name="T15" fmla="*/ 30 h 288"/>
                  <a:gd name="T16" fmla="*/ 366 w 372"/>
                  <a:gd name="T17" fmla="*/ 72 h 288"/>
                  <a:gd name="T18" fmla="*/ 366 w 372"/>
                  <a:gd name="T19" fmla="*/ 96 h 288"/>
                  <a:gd name="T20" fmla="*/ 366 w 372"/>
                  <a:gd name="T21" fmla="*/ 102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288"/>
                  <a:gd name="T35" fmla="*/ 372 w 3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288">
                    <a:moveTo>
                      <a:pt x="366" y="96"/>
                    </a:moveTo>
                    <a:lnTo>
                      <a:pt x="354" y="288"/>
                    </a:lnTo>
                    <a:lnTo>
                      <a:pt x="306" y="282"/>
                    </a:lnTo>
                    <a:lnTo>
                      <a:pt x="0" y="252"/>
                    </a:lnTo>
                    <a:lnTo>
                      <a:pt x="6" y="210"/>
                    </a:lnTo>
                    <a:lnTo>
                      <a:pt x="36" y="0"/>
                    </a:lnTo>
                    <a:lnTo>
                      <a:pt x="276" y="24"/>
                    </a:lnTo>
                    <a:lnTo>
                      <a:pt x="372" y="30"/>
                    </a:lnTo>
                    <a:lnTo>
                      <a:pt x="366" y="72"/>
                    </a:lnTo>
                    <a:lnTo>
                      <a:pt x="366" y="96"/>
                    </a:lnTo>
                    <a:lnTo>
                      <a:pt x="366" y="10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648" name="Freeform 272"/>
              <p:cNvSpPr>
                <a:spLocks noChangeAspect="1"/>
              </p:cNvSpPr>
              <p:nvPr/>
            </p:nvSpPr>
            <p:spPr bwMode="auto">
              <a:xfrm>
                <a:off x="2496" y="1920"/>
                <a:ext cx="90" cy="84"/>
              </a:xfrm>
              <a:custGeom>
                <a:avLst/>
                <a:gdLst>
                  <a:gd name="T0" fmla="*/ 84 w 90"/>
                  <a:gd name="T1" fmla="*/ 0 h 84"/>
                  <a:gd name="T2" fmla="*/ 90 w 90"/>
                  <a:gd name="T3" fmla="*/ 42 h 84"/>
                  <a:gd name="T4" fmla="*/ 42 w 90"/>
                  <a:gd name="T5" fmla="*/ 60 h 84"/>
                  <a:gd name="T6" fmla="*/ 12 w 90"/>
                  <a:gd name="T7" fmla="*/ 84 h 84"/>
                  <a:gd name="T8" fmla="*/ 12 w 90"/>
                  <a:gd name="T9" fmla="*/ 72 h 84"/>
                  <a:gd name="T10" fmla="*/ 0 w 90"/>
                  <a:gd name="T11" fmla="*/ 18 h 84"/>
                  <a:gd name="T12" fmla="*/ 78 w 90"/>
                  <a:gd name="T13" fmla="*/ 0 h 84"/>
                  <a:gd name="T14" fmla="*/ 84 w 90"/>
                  <a:gd name="T15" fmla="*/ 0 h 84"/>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84"/>
                  <a:gd name="T26" fmla="*/ 90 w 90"/>
                  <a:gd name="T27" fmla="*/ 84 h 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84">
                    <a:moveTo>
                      <a:pt x="84" y="0"/>
                    </a:moveTo>
                    <a:lnTo>
                      <a:pt x="90" y="42"/>
                    </a:lnTo>
                    <a:lnTo>
                      <a:pt x="42" y="60"/>
                    </a:lnTo>
                    <a:lnTo>
                      <a:pt x="12" y="84"/>
                    </a:lnTo>
                    <a:lnTo>
                      <a:pt x="12" y="72"/>
                    </a:lnTo>
                    <a:lnTo>
                      <a:pt x="0" y="18"/>
                    </a:lnTo>
                    <a:lnTo>
                      <a:pt x="78" y="0"/>
                    </a:lnTo>
                    <a:lnTo>
                      <a:pt x="84" y="0"/>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649" name="Freeform 273"/>
              <p:cNvSpPr>
                <a:spLocks noChangeAspect="1"/>
              </p:cNvSpPr>
              <p:nvPr/>
            </p:nvSpPr>
            <p:spPr bwMode="auto">
              <a:xfrm>
                <a:off x="2496" y="1920"/>
                <a:ext cx="90" cy="84"/>
              </a:xfrm>
              <a:custGeom>
                <a:avLst/>
                <a:gdLst>
                  <a:gd name="T0" fmla="*/ 84 w 90"/>
                  <a:gd name="T1" fmla="*/ 0 h 84"/>
                  <a:gd name="T2" fmla="*/ 90 w 90"/>
                  <a:gd name="T3" fmla="*/ 42 h 84"/>
                  <a:gd name="T4" fmla="*/ 42 w 90"/>
                  <a:gd name="T5" fmla="*/ 60 h 84"/>
                  <a:gd name="T6" fmla="*/ 12 w 90"/>
                  <a:gd name="T7" fmla="*/ 84 h 84"/>
                  <a:gd name="T8" fmla="*/ 12 w 90"/>
                  <a:gd name="T9" fmla="*/ 72 h 84"/>
                  <a:gd name="T10" fmla="*/ 0 w 90"/>
                  <a:gd name="T11" fmla="*/ 18 h 84"/>
                  <a:gd name="T12" fmla="*/ 78 w 90"/>
                  <a:gd name="T13" fmla="*/ 0 h 84"/>
                  <a:gd name="T14" fmla="*/ 84 w 90"/>
                  <a:gd name="T15" fmla="*/ 0 h 84"/>
                  <a:gd name="T16" fmla="*/ 84 w 90"/>
                  <a:gd name="T17" fmla="*/ 6 h 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
                  <a:gd name="T28" fmla="*/ 0 h 84"/>
                  <a:gd name="T29" fmla="*/ 90 w 90"/>
                  <a:gd name="T30" fmla="*/ 84 h 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 h="84">
                    <a:moveTo>
                      <a:pt x="84" y="0"/>
                    </a:moveTo>
                    <a:lnTo>
                      <a:pt x="90" y="42"/>
                    </a:lnTo>
                    <a:lnTo>
                      <a:pt x="42" y="60"/>
                    </a:lnTo>
                    <a:lnTo>
                      <a:pt x="12" y="84"/>
                    </a:lnTo>
                    <a:lnTo>
                      <a:pt x="12" y="72"/>
                    </a:lnTo>
                    <a:lnTo>
                      <a:pt x="0" y="18"/>
                    </a:lnTo>
                    <a:lnTo>
                      <a:pt x="78" y="0"/>
                    </a:lnTo>
                    <a:lnTo>
                      <a:pt x="84" y="0"/>
                    </a:lnTo>
                    <a:lnTo>
                      <a:pt x="84"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650" name="Freeform 274"/>
              <p:cNvSpPr>
                <a:spLocks noChangeAspect="1"/>
              </p:cNvSpPr>
              <p:nvPr/>
            </p:nvSpPr>
            <p:spPr bwMode="auto">
              <a:xfrm>
                <a:off x="2424" y="2100"/>
                <a:ext cx="54" cy="84"/>
              </a:xfrm>
              <a:custGeom>
                <a:avLst/>
                <a:gdLst>
                  <a:gd name="T0" fmla="*/ 18 w 54"/>
                  <a:gd name="T1" fmla="*/ 0 h 84"/>
                  <a:gd name="T2" fmla="*/ 12 w 54"/>
                  <a:gd name="T3" fmla="*/ 6 h 84"/>
                  <a:gd name="T4" fmla="*/ 12 w 54"/>
                  <a:gd name="T5" fmla="*/ 24 h 84"/>
                  <a:gd name="T6" fmla="*/ 36 w 54"/>
                  <a:gd name="T7" fmla="*/ 54 h 84"/>
                  <a:gd name="T8" fmla="*/ 48 w 54"/>
                  <a:gd name="T9" fmla="*/ 60 h 84"/>
                  <a:gd name="T10" fmla="*/ 42 w 54"/>
                  <a:gd name="T11" fmla="*/ 72 h 84"/>
                  <a:gd name="T12" fmla="*/ 54 w 54"/>
                  <a:gd name="T13" fmla="*/ 78 h 84"/>
                  <a:gd name="T14" fmla="*/ 24 w 54"/>
                  <a:gd name="T15" fmla="*/ 84 h 84"/>
                  <a:gd name="T16" fmla="*/ 0 w 54"/>
                  <a:gd name="T17" fmla="*/ 6 h 84"/>
                  <a:gd name="T18" fmla="*/ 12 w 54"/>
                  <a:gd name="T19" fmla="*/ 0 h 84"/>
                  <a:gd name="T20" fmla="*/ 18 w 54"/>
                  <a:gd name="T21" fmla="*/ 0 h 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84"/>
                  <a:gd name="T35" fmla="*/ 54 w 54"/>
                  <a:gd name="T36" fmla="*/ 84 h 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84">
                    <a:moveTo>
                      <a:pt x="18" y="0"/>
                    </a:moveTo>
                    <a:lnTo>
                      <a:pt x="12" y="6"/>
                    </a:lnTo>
                    <a:lnTo>
                      <a:pt x="12" y="24"/>
                    </a:lnTo>
                    <a:lnTo>
                      <a:pt x="36" y="54"/>
                    </a:lnTo>
                    <a:lnTo>
                      <a:pt x="48" y="60"/>
                    </a:lnTo>
                    <a:lnTo>
                      <a:pt x="42" y="72"/>
                    </a:lnTo>
                    <a:lnTo>
                      <a:pt x="54" y="78"/>
                    </a:lnTo>
                    <a:lnTo>
                      <a:pt x="24" y="84"/>
                    </a:lnTo>
                    <a:lnTo>
                      <a:pt x="0" y="6"/>
                    </a:lnTo>
                    <a:lnTo>
                      <a:pt x="12" y="0"/>
                    </a:lnTo>
                    <a:lnTo>
                      <a:pt x="18" y="0"/>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651" name="Freeform 275"/>
              <p:cNvSpPr>
                <a:spLocks noChangeAspect="1"/>
              </p:cNvSpPr>
              <p:nvPr/>
            </p:nvSpPr>
            <p:spPr bwMode="auto">
              <a:xfrm>
                <a:off x="2424" y="2100"/>
                <a:ext cx="54" cy="84"/>
              </a:xfrm>
              <a:custGeom>
                <a:avLst/>
                <a:gdLst>
                  <a:gd name="T0" fmla="*/ 18 w 54"/>
                  <a:gd name="T1" fmla="*/ 0 h 84"/>
                  <a:gd name="T2" fmla="*/ 12 w 54"/>
                  <a:gd name="T3" fmla="*/ 6 h 84"/>
                  <a:gd name="T4" fmla="*/ 12 w 54"/>
                  <a:gd name="T5" fmla="*/ 24 h 84"/>
                  <a:gd name="T6" fmla="*/ 36 w 54"/>
                  <a:gd name="T7" fmla="*/ 54 h 84"/>
                  <a:gd name="T8" fmla="*/ 48 w 54"/>
                  <a:gd name="T9" fmla="*/ 60 h 84"/>
                  <a:gd name="T10" fmla="*/ 42 w 54"/>
                  <a:gd name="T11" fmla="*/ 72 h 84"/>
                  <a:gd name="T12" fmla="*/ 54 w 54"/>
                  <a:gd name="T13" fmla="*/ 78 h 84"/>
                  <a:gd name="T14" fmla="*/ 24 w 54"/>
                  <a:gd name="T15" fmla="*/ 84 h 84"/>
                  <a:gd name="T16" fmla="*/ 0 w 54"/>
                  <a:gd name="T17" fmla="*/ 6 h 84"/>
                  <a:gd name="T18" fmla="*/ 12 w 54"/>
                  <a:gd name="T19" fmla="*/ 0 h 84"/>
                  <a:gd name="T20" fmla="*/ 18 w 54"/>
                  <a:gd name="T21" fmla="*/ 0 h 84"/>
                  <a:gd name="T22" fmla="*/ 18 w 54"/>
                  <a:gd name="T23" fmla="*/ 6 h 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
                  <a:gd name="T37" fmla="*/ 0 h 84"/>
                  <a:gd name="T38" fmla="*/ 54 w 54"/>
                  <a:gd name="T39" fmla="*/ 84 h 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 h="84">
                    <a:moveTo>
                      <a:pt x="18" y="0"/>
                    </a:moveTo>
                    <a:lnTo>
                      <a:pt x="12" y="6"/>
                    </a:lnTo>
                    <a:lnTo>
                      <a:pt x="12" y="24"/>
                    </a:lnTo>
                    <a:lnTo>
                      <a:pt x="36" y="54"/>
                    </a:lnTo>
                    <a:lnTo>
                      <a:pt x="48" y="60"/>
                    </a:lnTo>
                    <a:lnTo>
                      <a:pt x="42" y="72"/>
                    </a:lnTo>
                    <a:lnTo>
                      <a:pt x="54" y="78"/>
                    </a:lnTo>
                    <a:lnTo>
                      <a:pt x="24" y="84"/>
                    </a:lnTo>
                    <a:lnTo>
                      <a:pt x="0" y="6"/>
                    </a:lnTo>
                    <a:lnTo>
                      <a:pt x="12" y="0"/>
                    </a:lnTo>
                    <a:lnTo>
                      <a:pt x="18" y="0"/>
                    </a:lnTo>
                    <a:lnTo>
                      <a:pt x="18"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652" name="Freeform 276"/>
              <p:cNvSpPr>
                <a:spLocks noChangeAspect="1"/>
              </p:cNvSpPr>
              <p:nvPr/>
            </p:nvSpPr>
            <p:spPr bwMode="auto">
              <a:xfrm>
                <a:off x="2370" y="2172"/>
                <a:ext cx="12" cy="6"/>
              </a:xfrm>
              <a:custGeom>
                <a:avLst/>
                <a:gdLst>
                  <a:gd name="T0" fmla="*/ 6 w 12"/>
                  <a:gd name="T1" fmla="*/ 6 h 6"/>
                  <a:gd name="T2" fmla="*/ 0 w 12"/>
                  <a:gd name="T3" fmla="*/ 0 h 6"/>
                  <a:gd name="T4" fmla="*/ 12 w 12"/>
                  <a:gd name="T5" fmla="*/ 0 h 6"/>
                  <a:gd name="T6" fmla="*/ 6 w 12"/>
                  <a:gd name="T7" fmla="*/ 6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6" y="6"/>
                    </a:moveTo>
                    <a:lnTo>
                      <a:pt x="0" y="0"/>
                    </a:lnTo>
                    <a:lnTo>
                      <a:pt x="12" y="0"/>
                    </a:lnTo>
                    <a:lnTo>
                      <a:pt x="6" y="6"/>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653" name="Freeform 277"/>
              <p:cNvSpPr>
                <a:spLocks noChangeAspect="1"/>
              </p:cNvSpPr>
              <p:nvPr/>
            </p:nvSpPr>
            <p:spPr bwMode="auto">
              <a:xfrm>
                <a:off x="2370" y="2172"/>
                <a:ext cx="12" cy="12"/>
              </a:xfrm>
              <a:custGeom>
                <a:avLst/>
                <a:gdLst>
                  <a:gd name="T0" fmla="*/ 6 w 12"/>
                  <a:gd name="T1" fmla="*/ 6 h 12"/>
                  <a:gd name="T2" fmla="*/ 0 w 12"/>
                  <a:gd name="T3" fmla="*/ 0 h 12"/>
                  <a:gd name="T4" fmla="*/ 12 w 12"/>
                  <a:gd name="T5" fmla="*/ 0 h 12"/>
                  <a:gd name="T6" fmla="*/ 6 w 12"/>
                  <a:gd name="T7" fmla="*/ 6 h 12"/>
                  <a:gd name="T8" fmla="*/ 6 w 12"/>
                  <a:gd name="T9" fmla="*/ 12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6" y="6"/>
                    </a:moveTo>
                    <a:lnTo>
                      <a:pt x="0" y="0"/>
                    </a:lnTo>
                    <a:lnTo>
                      <a:pt x="12" y="0"/>
                    </a:lnTo>
                    <a:lnTo>
                      <a:pt x="6" y="6"/>
                    </a:lnTo>
                    <a:lnTo>
                      <a:pt x="6"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654" name="Freeform 278"/>
              <p:cNvSpPr>
                <a:spLocks noChangeAspect="1"/>
              </p:cNvSpPr>
              <p:nvPr/>
            </p:nvSpPr>
            <p:spPr bwMode="auto">
              <a:xfrm>
                <a:off x="1902" y="2730"/>
                <a:ext cx="462" cy="348"/>
              </a:xfrm>
              <a:custGeom>
                <a:avLst/>
                <a:gdLst>
                  <a:gd name="T0" fmla="*/ 330 w 462"/>
                  <a:gd name="T1" fmla="*/ 0 h 348"/>
                  <a:gd name="T2" fmla="*/ 456 w 462"/>
                  <a:gd name="T3" fmla="*/ 234 h 348"/>
                  <a:gd name="T4" fmla="*/ 462 w 462"/>
                  <a:gd name="T5" fmla="*/ 294 h 348"/>
                  <a:gd name="T6" fmla="*/ 450 w 462"/>
                  <a:gd name="T7" fmla="*/ 312 h 348"/>
                  <a:gd name="T8" fmla="*/ 450 w 462"/>
                  <a:gd name="T9" fmla="*/ 324 h 348"/>
                  <a:gd name="T10" fmla="*/ 444 w 462"/>
                  <a:gd name="T11" fmla="*/ 336 h 348"/>
                  <a:gd name="T12" fmla="*/ 408 w 462"/>
                  <a:gd name="T13" fmla="*/ 348 h 348"/>
                  <a:gd name="T14" fmla="*/ 402 w 462"/>
                  <a:gd name="T15" fmla="*/ 336 h 348"/>
                  <a:gd name="T16" fmla="*/ 414 w 462"/>
                  <a:gd name="T17" fmla="*/ 342 h 348"/>
                  <a:gd name="T18" fmla="*/ 420 w 462"/>
                  <a:gd name="T19" fmla="*/ 330 h 348"/>
                  <a:gd name="T20" fmla="*/ 402 w 462"/>
                  <a:gd name="T21" fmla="*/ 330 h 348"/>
                  <a:gd name="T22" fmla="*/ 384 w 462"/>
                  <a:gd name="T23" fmla="*/ 306 h 348"/>
                  <a:gd name="T24" fmla="*/ 366 w 462"/>
                  <a:gd name="T25" fmla="*/ 300 h 348"/>
                  <a:gd name="T26" fmla="*/ 354 w 462"/>
                  <a:gd name="T27" fmla="*/ 270 h 348"/>
                  <a:gd name="T28" fmla="*/ 336 w 462"/>
                  <a:gd name="T29" fmla="*/ 258 h 348"/>
                  <a:gd name="T30" fmla="*/ 336 w 462"/>
                  <a:gd name="T31" fmla="*/ 240 h 348"/>
                  <a:gd name="T32" fmla="*/ 324 w 462"/>
                  <a:gd name="T33" fmla="*/ 240 h 348"/>
                  <a:gd name="T34" fmla="*/ 330 w 462"/>
                  <a:gd name="T35" fmla="*/ 252 h 348"/>
                  <a:gd name="T36" fmla="*/ 324 w 462"/>
                  <a:gd name="T37" fmla="*/ 252 h 348"/>
                  <a:gd name="T38" fmla="*/ 300 w 462"/>
                  <a:gd name="T39" fmla="*/ 216 h 348"/>
                  <a:gd name="T40" fmla="*/ 312 w 462"/>
                  <a:gd name="T41" fmla="*/ 186 h 348"/>
                  <a:gd name="T42" fmla="*/ 294 w 462"/>
                  <a:gd name="T43" fmla="*/ 180 h 348"/>
                  <a:gd name="T44" fmla="*/ 300 w 462"/>
                  <a:gd name="T45" fmla="*/ 198 h 348"/>
                  <a:gd name="T46" fmla="*/ 282 w 462"/>
                  <a:gd name="T47" fmla="*/ 186 h 348"/>
                  <a:gd name="T48" fmla="*/ 288 w 462"/>
                  <a:gd name="T49" fmla="*/ 126 h 348"/>
                  <a:gd name="T50" fmla="*/ 222 w 462"/>
                  <a:gd name="T51" fmla="*/ 66 h 348"/>
                  <a:gd name="T52" fmla="*/ 186 w 462"/>
                  <a:gd name="T53" fmla="*/ 60 h 348"/>
                  <a:gd name="T54" fmla="*/ 186 w 462"/>
                  <a:gd name="T55" fmla="*/ 72 h 348"/>
                  <a:gd name="T56" fmla="*/ 126 w 462"/>
                  <a:gd name="T57" fmla="*/ 90 h 348"/>
                  <a:gd name="T58" fmla="*/ 126 w 462"/>
                  <a:gd name="T59" fmla="*/ 84 h 348"/>
                  <a:gd name="T60" fmla="*/ 132 w 462"/>
                  <a:gd name="T61" fmla="*/ 90 h 348"/>
                  <a:gd name="T62" fmla="*/ 132 w 462"/>
                  <a:gd name="T63" fmla="*/ 84 h 348"/>
                  <a:gd name="T64" fmla="*/ 102 w 462"/>
                  <a:gd name="T65" fmla="*/ 54 h 348"/>
                  <a:gd name="T66" fmla="*/ 96 w 462"/>
                  <a:gd name="T67" fmla="*/ 60 h 348"/>
                  <a:gd name="T68" fmla="*/ 102 w 462"/>
                  <a:gd name="T69" fmla="*/ 66 h 348"/>
                  <a:gd name="T70" fmla="*/ 60 w 462"/>
                  <a:gd name="T71" fmla="*/ 54 h 348"/>
                  <a:gd name="T72" fmla="*/ 84 w 462"/>
                  <a:gd name="T73" fmla="*/ 48 h 348"/>
                  <a:gd name="T74" fmla="*/ 78 w 462"/>
                  <a:gd name="T75" fmla="*/ 48 h 348"/>
                  <a:gd name="T76" fmla="*/ 24 w 462"/>
                  <a:gd name="T77" fmla="*/ 60 h 348"/>
                  <a:gd name="T78" fmla="*/ 36 w 462"/>
                  <a:gd name="T79" fmla="*/ 54 h 348"/>
                  <a:gd name="T80" fmla="*/ 24 w 462"/>
                  <a:gd name="T81" fmla="*/ 48 h 348"/>
                  <a:gd name="T82" fmla="*/ 24 w 462"/>
                  <a:gd name="T83" fmla="*/ 54 h 348"/>
                  <a:gd name="T84" fmla="*/ 12 w 462"/>
                  <a:gd name="T85" fmla="*/ 60 h 348"/>
                  <a:gd name="T86" fmla="*/ 12 w 462"/>
                  <a:gd name="T87" fmla="*/ 42 h 348"/>
                  <a:gd name="T88" fmla="*/ 0 w 462"/>
                  <a:gd name="T89" fmla="*/ 30 h 348"/>
                  <a:gd name="T90" fmla="*/ 0 w 462"/>
                  <a:gd name="T91" fmla="*/ 18 h 348"/>
                  <a:gd name="T92" fmla="*/ 138 w 462"/>
                  <a:gd name="T93" fmla="*/ 6 h 348"/>
                  <a:gd name="T94" fmla="*/ 150 w 462"/>
                  <a:gd name="T95" fmla="*/ 24 h 348"/>
                  <a:gd name="T96" fmla="*/ 294 w 462"/>
                  <a:gd name="T97" fmla="*/ 18 h 348"/>
                  <a:gd name="T98" fmla="*/ 300 w 462"/>
                  <a:gd name="T99" fmla="*/ 30 h 348"/>
                  <a:gd name="T100" fmla="*/ 306 w 462"/>
                  <a:gd name="T101" fmla="*/ 24 h 348"/>
                  <a:gd name="T102" fmla="*/ 306 w 462"/>
                  <a:gd name="T103" fmla="*/ 0 h 348"/>
                  <a:gd name="T104" fmla="*/ 330 w 462"/>
                  <a:gd name="T105" fmla="*/ 0 h 34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62"/>
                  <a:gd name="T160" fmla="*/ 0 h 348"/>
                  <a:gd name="T161" fmla="*/ 462 w 462"/>
                  <a:gd name="T162" fmla="*/ 348 h 34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62" h="348">
                    <a:moveTo>
                      <a:pt x="330" y="0"/>
                    </a:moveTo>
                    <a:lnTo>
                      <a:pt x="456" y="234"/>
                    </a:lnTo>
                    <a:lnTo>
                      <a:pt x="462" y="294"/>
                    </a:lnTo>
                    <a:lnTo>
                      <a:pt x="450" y="312"/>
                    </a:lnTo>
                    <a:lnTo>
                      <a:pt x="450" y="324"/>
                    </a:lnTo>
                    <a:lnTo>
                      <a:pt x="444" y="336"/>
                    </a:lnTo>
                    <a:lnTo>
                      <a:pt x="408" y="348"/>
                    </a:lnTo>
                    <a:lnTo>
                      <a:pt x="402" y="336"/>
                    </a:lnTo>
                    <a:lnTo>
                      <a:pt x="414" y="342"/>
                    </a:lnTo>
                    <a:lnTo>
                      <a:pt x="420" y="330"/>
                    </a:lnTo>
                    <a:lnTo>
                      <a:pt x="402" y="330"/>
                    </a:lnTo>
                    <a:lnTo>
                      <a:pt x="384" y="306"/>
                    </a:lnTo>
                    <a:lnTo>
                      <a:pt x="366" y="300"/>
                    </a:lnTo>
                    <a:lnTo>
                      <a:pt x="354" y="270"/>
                    </a:lnTo>
                    <a:lnTo>
                      <a:pt x="336" y="258"/>
                    </a:lnTo>
                    <a:lnTo>
                      <a:pt x="336" y="240"/>
                    </a:lnTo>
                    <a:lnTo>
                      <a:pt x="324" y="240"/>
                    </a:lnTo>
                    <a:lnTo>
                      <a:pt x="330" y="252"/>
                    </a:lnTo>
                    <a:lnTo>
                      <a:pt x="324" y="252"/>
                    </a:lnTo>
                    <a:lnTo>
                      <a:pt x="300" y="216"/>
                    </a:lnTo>
                    <a:lnTo>
                      <a:pt x="312" y="186"/>
                    </a:lnTo>
                    <a:lnTo>
                      <a:pt x="294" y="180"/>
                    </a:lnTo>
                    <a:lnTo>
                      <a:pt x="300" y="198"/>
                    </a:lnTo>
                    <a:lnTo>
                      <a:pt x="282" y="186"/>
                    </a:lnTo>
                    <a:lnTo>
                      <a:pt x="288" y="126"/>
                    </a:lnTo>
                    <a:lnTo>
                      <a:pt x="222" y="66"/>
                    </a:lnTo>
                    <a:lnTo>
                      <a:pt x="186" y="60"/>
                    </a:lnTo>
                    <a:lnTo>
                      <a:pt x="186" y="72"/>
                    </a:lnTo>
                    <a:lnTo>
                      <a:pt x="126" y="90"/>
                    </a:lnTo>
                    <a:lnTo>
                      <a:pt x="126" y="84"/>
                    </a:lnTo>
                    <a:lnTo>
                      <a:pt x="132" y="90"/>
                    </a:lnTo>
                    <a:lnTo>
                      <a:pt x="132" y="84"/>
                    </a:lnTo>
                    <a:lnTo>
                      <a:pt x="102" y="54"/>
                    </a:lnTo>
                    <a:lnTo>
                      <a:pt x="96" y="60"/>
                    </a:lnTo>
                    <a:lnTo>
                      <a:pt x="102" y="66"/>
                    </a:lnTo>
                    <a:lnTo>
                      <a:pt x="60" y="54"/>
                    </a:lnTo>
                    <a:lnTo>
                      <a:pt x="84" y="48"/>
                    </a:lnTo>
                    <a:lnTo>
                      <a:pt x="78" y="48"/>
                    </a:lnTo>
                    <a:lnTo>
                      <a:pt x="24" y="60"/>
                    </a:lnTo>
                    <a:lnTo>
                      <a:pt x="36" y="54"/>
                    </a:lnTo>
                    <a:lnTo>
                      <a:pt x="24" y="48"/>
                    </a:lnTo>
                    <a:lnTo>
                      <a:pt x="24" y="54"/>
                    </a:lnTo>
                    <a:lnTo>
                      <a:pt x="12" y="60"/>
                    </a:lnTo>
                    <a:lnTo>
                      <a:pt x="12" y="42"/>
                    </a:lnTo>
                    <a:lnTo>
                      <a:pt x="0" y="30"/>
                    </a:lnTo>
                    <a:lnTo>
                      <a:pt x="0" y="18"/>
                    </a:lnTo>
                    <a:lnTo>
                      <a:pt x="138" y="6"/>
                    </a:lnTo>
                    <a:lnTo>
                      <a:pt x="150" y="24"/>
                    </a:lnTo>
                    <a:lnTo>
                      <a:pt x="294" y="18"/>
                    </a:lnTo>
                    <a:lnTo>
                      <a:pt x="300" y="30"/>
                    </a:lnTo>
                    <a:lnTo>
                      <a:pt x="306" y="24"/>
                    </a:lnTo>
                    <a:lnTo>
                      <a:pt x="306" y="0"/>
                    </a:lnTo>
                    <a:lnTo>
                      <a:pt x="330" y="0"/>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655" name="Freeform 279"/>
              <p:cNvSpPr>
                <a:spLocks noChangeAspect="1"/>
              </p:cNvSpPr>
              <p:nvPr/>
            </p:nvSpPr>
            <p:spPr bwMode="auto">
              <a:xfrm>
                <a:off x="1902" y="2730"/>
                <a:ext cx="462" cy="348"/>
              </a:xfrm>
              <a:custGeom>
                <a:avLst/>
                <a:gdLst>
                  <a:gd name="T0" fmla="*/ 330 w 462"/>
                  <a:gd name="T1" fmla="*/ 0 h 348"/>
                  <a:gd name="T2" fmla="*/ 456 w 462"/>
                  <a:gd name="T3" fmla="*/ 234 h 348"/>
                  <a:gd name="T4" fmla="*/ 462 w 462"/>
                  <a:gd name="T5" fmla="*/ 294 h 348"/>
                  <a:gd name="T6" fmla="*/ 450 w 462"/>
                  <a:gd name="T7" fmla="*/ 312 h 348"/>
                  <a:gd name="T8" fmla="*/ 450 w 462"/>
                  <a:gd name="T9" fmla="*/ 324 h 348"/>
                  <a:gd name="T10" fmla="*/ 444 w 462"/>
                  <a:gd name="T11" fmla="*/ 336 h 348"/>
                  <a:gd name="T12" fmla="*/ 408 w 462"/>
                  <a:gd name="T13" fmla="*/ 348 h 348"/>
                  <a:gd name="T14" fmla="*/ 402 w 462"/>
                  <a:gd name="T15" fmla="*/ 336 h 348"/>
                  <a:gd name="T16" fmla="*/ 414 w 462"/>
                  <a:gd name="T17" fmla="*/ 342 h 348"/>
                  <a:gd name="T18" fmla="*/ 420 w 462"/>
                  <a:gd name="T19" fmla="*/ 330 h 348"/>
                  <a:gd name="T20" fmla="*/ 402 w 462"/>
                  <a:gd name="T21" fmla="*/ 330 h 348"/>
                  <a:gd name="T22" fmla="*/ 384 w 462"/>
                  <a:gd name="T23" fmla="*/ 306 h 348"/>
                  <a:gd name="T24" fmla="*/ 366 w 462"/>
                  <a:gd name="T25" fmla="*/ 300 h 348"/>
                  <a:gd name="T26" fmla="*/ 354 w 462"/>
                  <a:gd name="T27" fmla="*/ 270 h 348"/>
                  <a:gd name="T28" fmla="*/ 336 w 462"/>
                  <a:gd name="T29" fmla="*/ 258 h 348"/>
                  <a:gd name="T30" fmla="*/ 336 w 462"/>
                  <a:gd name="T31" fmla="*/ 240 h 348"/>
                  <a:gd name="T32" fmla="*/ 324 w 462"/>
                  <a:gd name="T33" fmla="*/ 240 h 348"/>
                  <a:gd name="T34" fmla="*/ 330 w 462"/>
                  <a:gd name="T35" fmla="*/ 252 h 348"/>
                  <a:gd name="T36" fmla="*/ 324 w 462"/>
                  <a:gd name="T37" fmla="*/ 252 h 348"/>
                  <a:gd name="T38" fmla="*/ 300 w 462"/>
                  <a:gd name="T39" fmla="*/ 216 h 348"/>
                  <a:gd name="T40" fmla="*/ 312 w 462"/>
                  <a:gd name="T41" fmla="*/ 186 h 348"/>
                  <a:gd name="T42" fmla="*/ 294 w 462"/>
                  <a:gd name="T43" fmla="*/ 180 h 348"/>
                  <a:gd name="T44" fmla="*/ 300 w 462"/>
                  <a:gd name="T45" fmla="*/ 198 h 348"/>
                  <a:gd name="T46" fmla="*/ 282 w 462"/>
                  <a:gd name="T47" fmla="*/ 186 h 348"/>
                  <a:gd name="T48" fmla="*/ 288 w 462"/>
                  <a:gd name="T49" fmla="*/ 126 h 348"/>
                  <a:gd name="T50" fmla="*/ 222 w 462"/>
                  <a:gd name="T51" fmla="*/ 66 h 348"/>
                  <a:gd name="T52" fmla="*/ 186 w 462"/>
                  <a:gd name="T53" fmla="*/ 60 h 348"/>
                  <a:gd name="T54" fmla="*/ 186 w 462"/>
                  <a:gd name="T55" fmla="*/ 72 h 348"/>
                  <a:gd name="T56" fmla="*/ 126 w 462"/>
                  <a:gd name="T57" fmla="*/ 90 h 348"/>
                  <a:gd name="T58" fmla="*/ 126 w 462"/>
                  <a:gd name="T59" fmla="*/ 84 h 348"/>
                  <a:gd name="T60" fmla="*/ 132 w 462"/>
                  <a:gd name="T61" fmla="*/ 90 h 348"/>
                  <a:gd name="T62" fmla="*/ 132 w 462"/>
                  <a:gd name="T63" fmla="*/ 84 h 348"/>
                  <a:gd name="T64" fmla="*/ 102 w 462"/>
                  <a:gd name="T65" fmla="*/ 54 h 348"/>
                  <a:gd name="T66" fmla="*/ 96 w 462"/>
                  <a:gd name="T67" fmla="*/ 60 h 348"/>
                  <a:gd name="T68" fmla="*/ 102 w 462"/>
                  <a:gd name="T69" fmla="*/ 66 h 348"/>
                  <a:gd name="T70" fmla="*/ 60 w 462"/>
                  <a:gd name="T71" fmla="*/ 54 h 348"/>
                  <a:gd name="T72" fmla="*/ 84 w 462"/>
                  <a:gd name="T73" fmla="*/ 48 h 348"/>
                  <a:gd name="T74" fmla="*/ 78 w 462"/>
                  <a:gd name="T75" fmla="*/ 48 h 348"/>
                  <a:gd name="T76" fmla="*/ 24 w 462"/>
                  <a:gd name="T77" fmla="*/ 60 h 348"/>
                  <a:gd name="T78" fmla="*/ 36 w 462"/>
                  <a:gd name="T79" fmla="*/ 54 h 348"/>
                  <a:gd name="T80" fmla="*/ 24 w 462"/>
                  <a:gd name="T81" fmla="*/ 48 h 348"/>
                  <a:gd name="T82" fmla="*/ 24 w 462"/>
                  <a:gd name="T83" fmla="*/ 54 h 348"/>
                  <a:gd name="T84" fmla="*/ 12 w 462"/>
                  <a:gd name="T85" fmla="*/ 60 h 348"/>
                  <a:gd name="T86" fmla="*/ 12 w 462"/>
                  <a:gd name="T87" fmla="*/ 42 h 348"/>
                  <a:gd name="T88" fmla="*/ 0 w 462"/>
                  <a:gd name="T89" fmla="*/ 30 h 348"/>
                  <a:gd name="T90" fmla="*/ 0 w 462"/>
                  <a:gd name="T91" fmla="*/ 18 h 348"/>
                  <a:gd name="T92" fmla="*/ 138 w 462"/>
                  <a:gd name="T93" fmla="*/ 6 h 348"/>
                  <a:gd name="T94" fmla="*/ 150 w 462"/>
                  <a:gd name="T95" fmla="*/ 24 h 348"/>
                  <a:gd name="T96" fmla="*/ 294 w 462"/>
                  <a:gd name="T97" fmla="*/ 18 h 348"/>
                  <a:gd name="T98" fmla="*/ 300 w 462"/>
                  <a:gd name="T99" fmla="*/ 30 h 348"/>
                  <a:gd name="T100" fmla="*/ 306 w 462"/>
                  <a:gd name="T101" fmla="*/ 24 h 348"/>
                  <a:gd name="T102" fmla="*/ 306 w 462"/>
                  <a:gd name="T103" fmla="*/ 0 h 348"/>
                  <a:gd name="T104" fmla="*/ 330 w 462"/>
                  <a:gd name="T105" fmla="*/ 0 h 348"/>
                  <a:gd name="T106" fmla="*/ 330 w 462"/>
                  <a:gd name="T107" fmla="*/ 6 h 3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62"/>
                  <a:gd name="T163" fmla="*/ 0 h 348"/>
                  <a:gd name="T164" fmla="*/ 462 w 462"/>
                  <a:gd name="T165" fmla="*/ 348 h 3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62" h="348">
                    <a:moveTo>
                      <a:pt x="330" y="0"/>
                    </a:moveTo>
                    <a:lnTo>
                      <a:pt x="456" y="234"/>
                    </a:lnTo>
                    <a:lnTo>
                      <a:pt x="462" y="294"/>
                    </a:lnTo>
                    <a:lnTo>
                      <a:pt x="450" y="312"/>
                    </a:lnTo>
                    <a:lnTo>
                      <a:pt x="450" y="324"/>
                    </a:lnTo>
                    <a:lnTo>
                      <a:pt x="444" y="336"/>
                    </a:lnTo>
                    <a:lnTo>
                      <a:pt x="408" y="348"/>
                    </a:lnTo>
                    <a:lnTo>
                      <a:pt x="402" y="336"/>
                    </a:lnTo>
                    <a:lnTo>
                      <a:pt x="414" y="342"/>
                    </a:lnTo>
                    <a:lnTo>
                      <a:pt x="420" y="330"/>
                    </a:lnTo>
                    <a:lnTo>
                      <a:pt x="402" y="330"/>
                    </a:lnTo>
                    <a:lnTo>
                      <a:pt x="384" y="306"/>
                    </a:lnTo>
                    <a:lnTo>
                      <a:pt x="366" y="300"/>
                    </a:lnTo>
                    <a:lnTo>
                      <a:pt x="354" y="270"/>
                    </a:lnTo>
                    <a:lnTo>
                      <a:pt x="336" y="258"/>
                    </a:lnTo>
                    <a:lnTo>
                      <a:pt x="336" y="240"/>
                    </a:lnTo>
                    <a:lnTo>
                      <a:pt x="324" y="240"/>
                    </a:lnTo>
                    <a:lnTo>
                      <a:pt x="330" y="252"/>
                    </a:lnTo>
                    <a:lnTo>
                      <a:pt x="324" y="252"/>
                    </a:lnTo>
                    <a:lnTo>
                      <a:pt x="300" y="216"/>
                    </a:lnTo>
                    <a:lnTo>
                      <a:pt x="312" y="186"/>
                    </a:lnTo>
                    <a:lnTo>
                      <a:pt x="294" y="180"/>
                    </a:lnTo>
                    <a:lnTo>
                      <a:pt x="300" y="198"/>
                    </a:lnTo>
                    <a:lnTo>
                      <a:pt x="282" y="186"/>
                    </a:lnTo>
                    <a:lnTo>
                      <a:pt x="288" y="126"/>
                    </a:lnTo>
                    <a:lnTo>
                      <a:pt x="222" y="66"/>
                    </a:lnTo>
                    <a:lnTo>
                      <a:pt x="186" y="60"/>
                    </a:lnTo>
                    <a:lnTo>
                      <a:pt x="186" y="72"/>
                    </a:lnTo>
                    <a:lnTo>
                      <a:pt x="126" y="90"/>
                    </a:lnTo>
                    <a:lnTo>
                      <a:pt x="126" y="84"/>
                    </a:lnTo>
                    <a:lnTo>
                      <a:pt x="132" y="90"/>
                    </a:lnTo>
                    <a:lnTo>
                      <a:pt x="132" y="84"/>
                    </a:lnTo>
                    <a:lnTo>
                      <a:pt x="102" y="54"/>
                    </a:lnTo>
                    <a:lnTo>
                      <a:pt x="96" y="60"/>
                    </a:lnTo>
                    <a:lnTo>
                      <a:pt x="102" y="66"/>
                    </a:lnTo>
                    <a:lnTo>
                      <a:pt x="60" y="54"/>
                    </a:lnTo>
                    <a:lnTo>
                      <a:pt x="84" y="48"/>
                    </a:lnTo>
                    <a:lnTo>
                      <a:pt x="78" y="48"/>
                    </a:lnTo>
                    <a:lnTo>
                      <a:pt x="24" y="60"/>
                    </a:lnTo>
                    <a:lnTo>
                      <a:pt x="36" y="54"/>
                    </a:lnTo>
                    <a:lnTo>
                      <a:pt x="24" y="48"/>
                    </a:lnTo>
                    <a:lnTo>
                      <a:pt x="24" y="54"/>
                    </a:lnTo>
                    <a:lnTo>
                      <a:pt x="12" y="60"/>
                    </a:lnTo>
                    <a:lnTo>
                      <a:pt x="12" y="42"/>
                    </a:lnTo>
                    <a:lnTo>
                      <a:pt x="0" y="30"/>
                    </a:lnTo>
                    <a:lnTo>
                      <a:pt x="0" y="18"/>
                    </a:lnTo>
                    <a:lnTo>
                      <a:pt x="138" y="6"/>
                    </a:lnTo>
                    <a:lnTo>
                      <a:pt x="150" y="24"/>
                    </a:lnTo>
                    <a:lnTo>
                      <a:pt x="294" y="18"/>
                    </a:lnTo>
                    <a:lnTo>
                      <a:pt x="300" y="30"/>
                    </a:lnTo>
                    <a:lnTo>
                      <a:pt x="306" y="24"/>
                    </a:lnTo>
                    <a:lnTo>
                      <a:pt x="306" y="0"/>
                    </a:lnTo>
                    <a:lnTo>
                      <a:pt x="330" y="0"/>
                    </a:lnTo>
                    <a:lnTo>
                      <a:pt x="33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656" name="Freeform 280"/>
              <p:cNvSpPr>
                <a:spLocks noChangeAspect="1"/>
              </p:cNvSpPr>
              <p:nvPr/>
            </p:nvSpPr>
            <p:spPr bwMode="auto">
              <a:xfrm>
                <a:off x="1980" y="2472"/>
                <a:ext cx="276" cy="288"/>
              </a:xfrm>
              <a:custGeom>
                <a:avLst/>
                <a:gdLst>
                  <a:gd name="T0" fmla="*/ 66 w 276"/>
                  <a:gd name="T1" fmla="*/ 6 h 288"/>
                  <a:gd name="T2" fmla="*/ 132 w 276"/>
                  <a:gd name="T3" fmla="*/ 0 h 288"/>
                  <a:gd name="T4" fmla="*/ 120 w 276"/>
                  <a:gd name="T5" fmla="*/ 18 h 288"/>
                  <a:gd name="T6" fmla="*/ 150 w 276"/>
                  <a:gd name="T7" fmla="*/ 30 h 288"/>
                  <a:gd name="T8" fmla="*/ 168 w 276"/>
                  <a:gd name="T9" fmla="*/ 60 h 288"/>
                  <a:gd name="T10" fmla="*/ 234 w 276"/>
                  <a:gd name="T11" fmla="*/ 114 h 288"/>
                  <a:gd name="T12" fmla="*/ 258 w 276"/>
                  <a:gd name="T13" fmla="*/ 162 h 288"/>
                  <a:gd name="T14" fmla="*/ 276 w 276"/>
                  <a:gd name="T15" fmla="*/ 168 h 288"/>
                  <a:gd name="T16" fmla="*/ 264 w 276"/>
                  <a:gd name="T17" fmla="*/ 192 h 288"/>
                  <a:gd name="T18" fmla="*/ 264 w 276"/>
                  <a:gd name="T19" fmla="*/ 198 h 288"/>
                  <a:gd name="T20" fmla="*/ 252 w 276"/>
                  <a:gd name="T21" fmla="*/ 216 h 288"/>
                  <a:gd name="T22" fmla="*/ 252 w 276"/>
                  <a:gd name="T23" fmla="*/ 228 h 288"/>
                  <a:gd name="T24" fmla="*/ 246 w 276"/>
                  <a:gd name="T25" fmla="*/ 228 h 288"/>
                  <a:gd name="T26" fmla="*/ 258 w 276"/>
                  <a:gd name="T27" fmla="*/ 234 h 288"/>
                  <a:gd name="T28" fmla="*/ 252 w 276"/>
                  <a:gd name="T29" fmla="*/ 258 h 288"/>
                  <a:gd name="T30" fmla="*/ 228 w 276"/>
                  <a:gd name="T31" fmla="*/ 258 h 288"/>
                  <a:gd name="T32" fmla="*/ 228 w 276"/>
                  <a:gd name="T33" fmla="*/ 282 h 288"/>
                  <a:gd name="T34" fmla="*/ 222 w 276"/>
                  <a:gd name="T35" fmla="*/ 288 h 288"/>
                  <a:gd name="T36" fmla="*/ 216 w 276"/>
                  <a:gd name="T37" fmla="*/ 276 h 288"/>
                  <a:gd name="T38" fmla="*/ 72 w 276"/>
                  <a:gd name="T39" fmla="*/ 282 h 288"/>
                  <a:gd name="T40" fmla="*/ 60 w 276"/>
                  <a:gd name="T41" fmla="*/ 264 h 288"/>
                  <a:gd name="T42" fmla="*/ 48 w 276"/>
                  <a:gd name="T43" fmla="*/ 210 h 288"/>
                  <a:gd name="T44" fmla="*/ 60 w 276"/>
                  <a:gd name="T45" fmla="*/ 186 h 288"/>
                  <a:gd name="T46" fmla="*/ 36 w 276"/>
                  <a:gd name="T47" fmla="*/ 150 h 288"/>
                  <a:gd name="T48" fmla="*/ 0 w 276"/>
                  <a:gd name="T49" fmla="*/ 18 h 288"/>
                  <a:gd name="T50" fmla="*/ 66 w 276"/>
                  <a:gd name="T51" fmla="*/ 6 h 2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6"/>
                  <a:gd name="T79" fmla="*/ 0 h 288"/>
                  <a:gd name="T80" fmla="*/ 276 w 276"/>
                  <a:gd name="T81" fmla="*/ 288 h 2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6" h="288">
                    <a:moveTo>
                      <a:pt x="66" y="6"/>
                    </a:moveTo>
                    <a:lnTo>
                      <a:pt x="132" y="0"/>
                    </a:lnTo>
                    <a:lnTo>
                      <a:pt x="120" y="18"/>
                    </a:lnTo>
                    <a:lnTo>
                      <a:pt x="150" y="30"/>
                    </a:lnTo>
                    <a:lnTo>
                      <a:pt x="168" y="60"/>
                    </a:lnTo>
                    <a:lnTo>
                      <a:pt x="234" y="114"/>
                    </a:lnTo>
                    <a:lnTo>
                      <a:pt x="258" y="162"/>
                    </a:lnTo>
                    <a:lnTo>
                      <a:pt x="276" y="168"/>
                    </a:lnTo>
                    <a:lnTo>
                      <a:pt x="264" y="192"/>
                    </a:lnTo>
                    <a:lnTo>
                      <a:pt x="264" y="198"/>
                    </a:lnTo>
                    <a:lnTo>
                      <a:pt x="252" y="216"/>
                    </a:lnTo>
                    <a:lnTo>
                      <a:pt x="252" y="228"/>
                    </a:lnTo>
                    <a:lnTo>
                      <a:pt x="246" y="228"/>
                    </a:lnTo>
                    <a:lnTo>
                      <a:pt x="258" y="234"/>
                    </a:lnTo>
                    <a:lnTo>
                      <a:pt x="252" y="258"/>
                    </a:lnTo>
                    <a:lnTo>
                      <a:pt x="228" y="258"/>
                    </a:lnTo>
                    <a:lnTo>
                      <a:pt x="228" y="282"/>
                    </a:lnTo>
                    <a:lnTo>
                      <a:pt x="222" y="288"/>
                    </a:lnTo>
                    <a:lnTo>
                      <a:pt x="216" y="276"/>
                    </a:lnTo>
                    <a:lnTo>
                      <a:pt x="72" y="282"/>
                    </a:lnTo>
                    <a:lnTo>
                      <a:pt x="60" y="264"/>
                    </a:lnTo>
                    <a:lnTo>
                      <a:pt x="48" y="210"/>
                    </a:lnTo>
                    <a:lnTo>
                      <a:pt x="60" y="186"/>
                    </a:lnTo>
                    <a:lnTo>
                      <a:pt x="36" y="150"/>
                    </a:lnTo>
                    <a:lnTo>
                      <a:pt x="0" y="18"/>
                    </a:lnTo>
                    <a:lnTo>
                      <a:pt x="66" y="6"/>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657" name="Freeform 281"/>
              <p:cNvSpPr>
                <a:spLocks noChangeAspect="1"/>
              </p:cNvSpPr>
              <p:nvPr/>
            </p:nvSpPr>
            <p:spPr bwMode="auto">
              <a:xfrm>
                <a:off x="1980" y="2472"/>
                <a:ext cx="276" cy="288"/>
              </a:xfrm>
              <a:custGeom>
                <a:avLst/>
                <a:gdLst>
                  <a:gd name="T0" fmla="*/ 66 w 276"/>
                  <a:gd name="T1" fmla="*/ 6 h 288"/>
                  <a:gd name="T2" fmla="*/ 132 w 276"/>
                  <a:gd name="T3" fmla="*/ 0 h 288"/>
                  <a:gd name="T4" fmla="*/ 120 w 276"/>
                  <a:gd name="T5" fmla="*/ 18 h 288"/>
                  <a:gd name="T6" fmla="*/ 150 w 276"/>
                  <a:gd name="T7" fmla="*/ 30 h 288"/>
                  <a:gd name="T8" fmla="*/ 168 w 276"/>
                  <a:gd name="T9" fmla="*/ 60 h 288"/>
                  <a:gd name="T10" fmla="*/ 234 w 276"/>
                  <a:gd name="T11" fmla="*/ 114 h 288"/>
                  <a:gd name="T12" fmla="*/ 258 w 276"/>
                  <a:gd name="T13" fmla="*/ 162 h 288"/>
                  <a:gd name="T14" fmla="*/ 276 w 276"/>
                  <a:gd name="T15" fmla="*/ 168 h 288"/>
                  <a:gd name="T16" fmla="*/ 264 w 276"/>
                  <a:gd name="T17" fmla="*/ 192 h 288"/>
                  <a:gd name="T18" fmla="*/ 264 w 276"/>
                  <a:gd name="T19" fmla="*/ 198 h 288"/>
                  <a:gd name="T20" fmla="*/ 252 w 276"/>
                  <a:gd name="T21" fmla="*/ 216 h 288"/>
                  <a:gd name="T22" fmla="*/ 252 w 276"/>
                  <a:gd name="T23" fmla="*/ 228 h 288"/>
                  <a:gd name="T24" fmla="*/ 246 w 276"/>
                  <a:gd name="T25" fmla="*/ 228 h 288"/>
                  <a:gd name="T26" fmla="*/ 258 w 276"/>
                  <a:gd name="T27" fmla="*/ 234 h 288"/>
                  <a:gd name="T28" fmla="*/ 252 w 276"/>
                  <a:gd name="T29" fmla="*/ 258 h 288"/>
                  <a:gd name="T30" fmla="*/ 228 w 276"/>
                  <a:gd name="T31" fmla="*/ 258 h 288"/>
                  <a:gd name="T32" fmla="*/ 228 w 276"/>
                  <a:gd name="T33" fmla="*/ 282 h 288"/>
                  <a:gd name="T34" fmla="*/ 222 w 276"/>
                  <a:gd name="T35" fmla="*/ 288 h 288"/>
                  <a:gd name="T36" fmla="*/ 216 w 276"/>
                  <a:gd name="T37" fmla="*/ 276 h 288"/>
                  <a:gd name="T38" fmla="*/ 72 w 276"/>
                  <a:gd name="T39" fmla="*/ 282 h 288"/>
                  <a:gd name="T40" fmla="*/ 60 w 276"/>
                  <a:gd name="T41" fmla="*/ 264 h 288"/>
                  <a:gd name="T42" fmla="*/ 48 w 276"/>
                  <a:gd name="T43" fmla="*/ 210 h 288"/>
                  <a:gd name="T44" fmla="*/ 60 w 276"/>
                  <a:gd name="T45" fmla="*/ 186 h 288"/>
                  <a:gd name="T46" fmla="*/ 36 w 276"/>
                  <a:gd name="T47" fmla="*/ 150 h 288"/>
                  <a:gd name="T48" fmla="*/ 0 w 276"/>
                  <a:gd name="T49" fmla="*/ 18 h 288"/>
                  <a:gd name="T50" fmla="*/ 66 w 276"/>
                  <a:gd name="T51" fmla="*/ 6 h 288"/>
                  <a:gd name="T52" fmla="*/ 66 w 276"/>
                  <a:gd name="T53" fmla="*/ 12 h 2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76"/>
                  <a:gd name="T82" fmla="*/ 0 h 288"/>
                  <a:gd name="T83" fmla="*/ 276 w 276"/>
                  <a:gd name="T84" fmla="*/ 288 h 2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76" h="288">
                    <a:moveTo>
                      <a:pt x="66" y="6"/>
                    </a:moveTo>
                    <a:lnTo>
                      <a:pt x="132" y="0"/>
                    </a:lnTo>
                    <a:lnTo>
                      <a:pt x="120" y="18"/>
                    </a:lnTo>
                    <a:lnTo>
                      <a:pt x="150" y="30"/>
                    </a:lnTo>
                    <a:lnTo>
                      <a:pt x="168" y="60"/>
                    </a:lnTo>
                    <a:lnTo>
                      <a:pt x="234" y="114"/>
                    </a:lnTo>
                    <a:lnTo>
                      <a:pt x="258" y="162"/>
                    </a:lnTo>
                    <a:lnTo>
                      <a:pt x="276" y="168"/>
                    </a:lnTo>
                    <a:lnTo>
                      <a:pt x="264" y="192"/>
                    </a:lnTo>
                    <a:lnTo>
                      <a:pt x="264" y="198"/>
                    </a:lnTo>
                    <a:lnTo>
                      <a:pt x="252" y="216"/>
                    </a:lnTo>
                    <a:lnTo>
                      <a:pt x="252" y="228"/>
                    </a:lnTo>
                    <a:lnTo>
                      <a:pt x="246" y="228"/>
                    </a:lnTo>
                    <a:lnTo>
                      <a:pt x="258" y="234"/>
                    </a:lnTo>
                    <a:lnTo>
                      <a:pt x="252" y="258"/>
                    </a:lnTo>
                    <a:lnTo>
                      <a:pt x="228" y="258"/>
                    </a:lnTo>
                    <a:lnTo>
                      <a:pt x="228" y="282"/>
                    </a:lnTo>
                    <a:lnTo>
                      <a:pt x="222" y="288"/>
                    </a:lnTo>
                    <a:lnTo>
                      <a:pt x="216" y="276"/>
                    </a:lnTo>
                    <a:lnTo>
                      <a:pt x="72" y="282"/>
                    </a:lnTo>
                    <a:lnTo>
                      <a:pt x="60" y="264"/>
                    </a:lnTo>
                    <a:lnTo>
                      <a:pt x="48" y="210"/>
                    </a:lnTo>
                    <a:lnTo>
                      <a:pt x="60" y="186"/>
                    </a:lnTo>
                    <a:lnTo>
                      <a:pt x="36" y="150"/>
                    </a:lnTo>
                    <a:lnTo>
                      <a:pt x="0" y="18"/>
                    </a:lnTo>
                    <a:lnTo>
                      <a:pt x="66" y="6"/>
                    </a:lnTo>
                    <a:lnTo>
                      <a:pt x="66"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658" name="Freeform 282"/>
              <p:cNvSpPr>
                <a:spLocks noChangeAspect="1"/>
              </p:cNvSpPr>
              <p:nvPr/>
            </p:nvSpPr>
            <p:spPr bwMode="auto">
              <a:xfrm>
                <a:off x="618" y="2862"/>
                <a:ext cx="24" cy="24"/>
              </a:xfrm>
              <a:custGeom>
                <a:avLst/>
                <a:gdLst>
                  <a:gd name="T0" fmla="*/ 6 w 24"/>
                  <a:gd name="T1" fmla="*/ 0 h 24"/>
                  <a:gd name="T2" fmla="*/ 18 w 24"/>
                  <a:gd name="T3" fmla="*/ 0 h 24"/>
                  <a:gd name="T4" fmla="*/ 24 w 24"/>
                  <a:gd name="T5" fmla="*/ 6 h 24"/>
                  <a:gd name="T6" fmla="*/ 18 w 24"/>
                  <a:gd name="T7" fmla="*/ 12 h 24"/>
                  <a:gd name="T8" fmla="*/ 18 w 24"/>
                  <a:gd name="T9" fmla="*/ 18 h 24"/>
                  <a:gd name="T10" fmla="*/ 12 w 24"/>
                  <a:gd name="T11" fmla="*/ 24 h 24"/>
                  <a:gd name="T12" fmla="*/ 6 w 24"/>
                  <a:gd name="T13" fmla="*/ 24 h 24"/>
                  <a:gd name="T14" fmla="*/ 6 w 24"/>
                  <a:gd name="T15" fmla="*/ 18 h 24"/>
                  <a:gd name="T16" fmla="*/ 0 w 24"/>
                  <a:gd name="T17" fmla="*/ 18 h 24"/>
                  <a:gd name="T18" fmla="*/ 0 w 24"/>
                  <a:gd name="T19" fmla="*/ 6 h 24"/>
                  <a:gd name="T20" fmla="*/ 6 w 24"/>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24"/>
                  <a:gd name="T35" fmla="*/ 24 w 24"/>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24">
                    <a:moveTo>
                      <a:pt x="6" y="0"/>
                    </a:moveTo>
                    <a:lnTo>
                      <a:pt x="18" y="0"/>
                    </a:lnTo>
                    <a:lnTo>
                      <a:pt x="24" y="6"/>
                    </a:lnTo>
                    <a:lnTo>
                      <a:pt x="18" y="12"/>
                    </a:lnTo>
                    <a:lnTo>
                      <a:pt x="18" y="18"/>
                    </a:lnTo>
                    <a:lnTo>
                      <a:pt x="12" y="24"/>
                    </a:lnTo>
                    <a:lnTo>
                      <a:pt x="6" y="24"/>
                    </a:lnTo>
                    <a:lnTo>
                      <a:pt x="6" y="18"/>
                    </a:lnTo>
                    <a:lnTo>
                      <a:pt x="0" y="18"/>
                    </a:lnTo>
                    <a:lnTo>
                      <a:pt x="0" y="6"/>
                    </a:lnTo>
                    <a:lnTo>
                      <a:pt x="6" y="0"/>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659" name="Freeform 283"/>
              <p:cNvSpPr>
                <a:spLocks noChangeAspect="1"/>
              </p:cNvSpPr>
              <p:nvPr/>
            </p:nvSpPr>
            <p:spPr bwMode="auto">
              <a:xfrm>
                <a:off x="618" y="2862"/>
                <a:ext cx="24" cy="24"/>
              </a:xfrm>
              <a:custGeom>
                <a:avLst/>
                <a:gdLst>
                  <a:gd name="T0" fmla="*/ 6 w 24"/>
                  <a:gd name="T1" fmla="*/ 0 h 24"/>
                  <a:gd name="T2" fmla="*/ 18 w 24"/>
                  <a:gd name="T3" fmla="*/ 0 h 24"/>
                  <a:gd name="T4" fmla="*/ 24 w 24"/>
                  <a:gd name="T5" fmla="*/ 6 h 24"/>
                  <a:gd name="T6" fmla="*/ 18 w 24"/>
                  <a:gd name="T7" fmla="*/ 12 h 24"/>
                  <a:gd name="T8" fmla="*/ 18 w 24"/>
                  <a:gd name="T9" fmla="*/ 18 h 24"/>
                  <a:gd name="T10" fmla="*/ 12 w 24"/>
                  <a:gd name="T11" fmla="*/ 24 h 24"/>
                  <a:gd name="T12" fmla="*/ 6 w 24"/>
                  <a:gd name="T13" fmla="*/ 24 h 24"/>
                  <a:gd name="T14" fmla="*/ 6 w 24"/>
                  <a:gd name="T15" fmla="*/ 18 h 24"/>
                  <a:gd name="T16" fmla="*/ 0 w 24"/>
                  <a:gd name="T17" fmla="*/ 18 h 24"/>
                  <a:gd name="T18" fmla="*/ 0 w 24"/>
                  <a:gd name="T19" fmla="*/ 6 h 24"/>
                  <a:gd name="T20" fmla="*/ 6 w 24"/>
                  <a:gd name="T21" fmla="*/ 0 h 24"/>
                  <a:gd name="T22" fmla="*/ 6 w 24"/>
                  <a:gd name="T23" fmla="*/ 6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24"/>
                  <a:gd name="T38" fmla="*/ 24 w 24"/>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24">
                    <a:moveTo>
                      <a:pt x="6" y="0"/>
                    </a:moveTo>
                    <a:lnTo>
                      <a:pt x="18" y="0"/>
                    </a:lnTo>
                    <a:lnTo>
                      <a:pt x="24" y="6"/>
                    </a:lnTo>
                    <a:lnTo>
                      <a:pt x="18" y="12"/>
                    </a:lnTo>
                    <a:lnTo>
                      <a:pt x="18" y="18"/>
                    </a:lnTo>
                    <a:lnTo>
                      <a:pt x="12" y="24"/>
                    </a:lnTo>
                    <a:lnTo>
                      <a:pt x="6" y="24"/>
                    </a:lnTo>
                    <a:lnTo>
                      <a:pt x="6" y="18"/>
                    </a:lnTo>
                    <a:lnTo>
                      <a:pt x="0" y="18"/>
                    </a:lnTo>
                    <a:lnTo>
                      <a:pt x="0" y="6"/>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660" name="Freeform 284"/>
              <p:cNvSpPr>
                <a:spLocks noChangeAspect="1"/>
              </p:cNvSpPr>
              <p:nvPr/>
            </p:nvSpPr>
            <p:spPr bwMode="auto">
              <a:xfrm>
                <a:off x="696" y="2904"/>
                <a:ext cx="30" cy="24"/>
              </a:xfrm>
              <a:custGeom>
                <a:avLst/>
                <a:gdLst>
                  <a:gd name="T0" fmla="*/ 6 w 30"/>
                  <a:gd name="T1" fmla="*/ 6 h 24"/>
                  <a:gd name="T2" fmla="*/ 6 w 30"/>
                  <a:gd name="T3" fmla="*/ 0 h 24"/>
                  <a:gd name="T4" fmla="*/ 12 w 30"/>
                  <a:gd name="T5" fmla="*/ 0 h 24"/>
                  <a:gd name="T6" fmla="*/ 18 w 30"/>
                  <a:gd name="T7" fmla="*/ 6 h 24"/>
                  <a:gd name="T8" fmla="*/ 24 w 30"/>
                  <a:gd name="T9" fmla="*/ 12 h 24"/>
                  <a:gd name="T10" fmla="*/ 30 w 30"/>
                  <a:gd name="T11" fmla="*/ 18 h 24"/>
                  <a:gd name="T12" fmla="*/ 18 w 30"/>
                  <a:gd name="T13" fmla="*/ 18 h 24"/>
                  <a:gd name="T14" fmla="*/ 12 w 30"/>
                  <a:gd name="T15" fmla="*/ 24 h 24"/>
                  <a:gd name="T16" fmla="*/ 6 w 30"/>
                  <a:gd name="T17" fmla="*/ 18 h 24"/>
                  <a:gd name="T18" fmla="*/ 0 w 30"/>
                  <a:gd name="T19" fmla="*/ 6 h 24"/>
                  <a:gd name="T20" fmla="*/ 6 w 30"/>
                  <a:gd name="T21" fmla="*/ 6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24"/>
                  <a:gd name="T35" fmla="*/ 30 w 30"/>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24">
                    <a:moveTo>
                      <a:pt x="6" y="6"/>
                    </a:moveTo>
                    <a:lnTo>
                      <a:pt x="6" y="0"/>
                    </a:lnTo>
                    <a:lnTo>
                      <a:pt x="12" y="0"/>
                    </a:lnTo>
                    <a:lnTo>
                      <a:pt x="18" y="6"/>
                    </a:lnTo>
                    <a:lnTo>
                      <a:pt x="24" y="12"/>
                    </a:lnTo>
                    <a:lnTo>
                      <a:pt x="30" y="18"/>
                    </a:lnTo>
                    <a:lnTo>
                      <a:pt x="18" y="18"/>
                    </a:lnTo>
                    <a:lnTo>
                      <a:pt x="12" y="24"/>
                    </a:lnTo>
                    <a:lnTo>
                      <a:pt x="6" y="18"/>
                    </a:lnTo>
                    <a:lnTo>
                      <a:pt x="0" y="6"/>
                    </a:lnTo>
                    <a:lnTo>
                      <a:pt x="6" y="6"/>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661" name="Freeform 285"/>
              <p:cNvSpPr>
                <a:spLocks noChangeAspect="1"/>
              </p:cNvSpPr>
              <p:nvPr/>
            </p:nvSpPr>
            <p:spPr bwMode="auto">
              <a:xfrm>
                <a:off x="696" y="2904"/>
                <a:ext cx="30" cy="24"/>
              </a:xfrm>
              <a:custGeom>
                <a:avLst/>
                <a:gdLst>
                  <a:gd name="T0" fmla="*/ 6 w 30"/>
                  <a:gd name="T1" fmla="*/ 6 h 24"/>
                  <a:gd name="T2" fmla="*/ 6 w 30"/>
                  <a:gd name="T3" fmla="*/ 0 h 24"/>
                  <a:gd name="T4" fmla="*/ 12 w 30"/>
                  <a:gd name="T5" fmla="*/ 0 h 24"/>
                  <a:gd name="T6" fmla="*/ 18 w 30"/>
                  <a:gd name="T7" fmla="*/ 6 h 24"/>
                  <a:gd name="T8" fmla="*/ 24 w 30"/>
                  <a:gd name="T9" fmla="*/ 12 h 24"/>
                  <a:gd name="T10" fmla="*/ 30 w 30"/>
                  <a:gd name="T11" fmla="*/ 18 h 24"/>
                  <a:gd name="T12" fmla="*/ 18 w 30"/>
                  <a:gd name="T13" fmla="*/ 18 h 24"/>
                  <a:gd name="T14" fmla="*/ 12 w 30"/>
                  <a:gd name="T15" fmla="*/ 24 h 24"/>
                  <a:gd name="T16" fmla="*/ 6 w 30"/>
                  <a:gd name="T17" fmla="*/ 18 h 24"/>
                  <a:gd name="T18" fmla="*/ 0 w 30"/>
                  <a:gd name="T19" fmla="*/ 6 h 24"/>
                  <a:gd name="T20" fmla="*/ 6 w 30"/>
                  <a:gd name="T21" fmla="*/ 6 h 24"/>
                  <a:gd name="T22" fmla="*/ 6 w 30"/>
                  <a:gd name="T23" fmla="*/ 12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24"/>
                  <a:gd name="T38" fmla="*/ 30 w 30"/>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24">
                    <a:moveTo>
                      <a:pt x="6" y="6"/>
                    </a:moveTo>
                    <a:lnTo>
                      <a:pt x="6" y="0"/>
                    </a:lnTo>
                    <a:lnTo>
                      <a:pt x="12" y="0"/>
                    </a:lnTo>
                    <a:lnTo>
                      <a:pt x="18" y="6"/>
                    </a:lnTo>
                    <a:lnTo>
                      <a:pt x="24" y="12"/>
                    </a:lnTo>
                    <a:lnTo>
                      <a:pt x="30" y="18"/>
                    </a:lnTo>
                    <a:lnTo>
                      <a:pt x="18" y="18"/>
                    </a:lnTo>
                    <a:lnTo>
                      <a:pt x="12" y="24"/>
                    </a:lnTo>
                    <a:lnTo>
                      <a:pt x="6" y="18"/>
                    </a:lnTo>
                    <a:lnTo>
                      <a:pt x="0" y="6"/>
                    </a:lnTo>
                    <a:lnTo>
                      <a:pt x="6" y="6"/>
                    </a:lnTo>
                    <a:lnTo>
                      <a:pt x="6"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662" name="Freeform 286"/>
              <p:cNvSpPr>
                <a:spLocks noChangeAspect="1"/>
              </p:cNvSpPr>
              <p:nvPr/>
            </p:nvSpPr>
            <p:spPr bwMode="auto">
              <a:xfrm>
                <a:off x="744" y="2934"/>
                <a:ext cx="30" cy="12"/>
              </a:xfrm>
              <a:custGeom>
                <a:avLst/>
                <a:gdLst>
                  <a:gd name="T0" fmla="*/ 0 w 30"/>
                  <a:gd name="T1" fmla="*/ 6 h 12"/>
                  <a:gd name="T2" fmla="*/ 6 w 30"/>
                  <a:gd name="T3" fmla="*/ 0 h 12"/>
                  <a:gd name="T4" fmla="*/ 30 w 30"/>
                  <a:gd name="T5" fmla="*/ 0 h 12"/>
                  <a:gd name="T6" fmla="*/ 30 w 30"/>
                  <a:gd name="T7" fmla="*/ 6 h 12"/>
                  <a:gd name="T8" fmla="*/ 24 w 30"/>
                  <a:gd name="T9" fmla="*/ 12 h 12"/>
                  <a:gd name="T10" fmla="*/ 12 w 30"/>
                  <a:gd name="T11" fmla="*/ 6 h 12"/>
                  <a:gd name="T12" fmla="*/ 6 w 30"/>
                  <a:gd name="T13" fmla="*/ 6 h 12"/>
                  <a:gd name="T14" fmla="*/ 0 w 30"/>
                  <a:gd name="T15" fmla="*/ 6 h 12"/>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12"/>
                  <a:gd name="T26" fmla="*/ 30 w 30"/>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12">
                    <a:moveTo>
                      <a:pt x="0" y="6"/>
                    </a:moveTo>
                    <a:lnTo>
                      <a:pt x="6" y="0"/>
                    </a:lnTo>
                    <a:lnTo>
                      <a:pt x="30" y="0"/>
                    </a:lnTo>
                    <a:lnTo>
                      <a:pt x="30" y="6"/>
                    </a:lnTo>
                    <a:lnTo>
                      <a:pt x="24" y="12"/>
                    </a:lnTo>
                    <a:lnTo>
                      <a:pt x="12" y="6"/>
                    </a:lnTo>
                    <a:lnTo>
                      <a:pt x="6" y="6"/>
                    </a:lnTo>
                    <a:lnTo>
                      <a:pt x="0" y="6"/>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663" name="Freeform 287"/>
              <p:cNvSpPr>
                <a:spLocks noChangeAspect="1"/>
              </p:cNvSpPr>
              <p:nvPr/>
            </p:nvSpPr>
            <p:spPr bwMode="auto">
              <a:xfrm>
                <a:off x="744" y="2934"/>
                <a:ext cx="30" cy="12"/>
              </a:xfrm>
              <a:custGeom>
                <a:avLst/>
                <a:gdLst>
                  <a:gd name="T0" fmla="*/ 0 w 30"/>
                  <a:gd name="T1" fmla="*/ 6 h 12"/>
                  <a:gd name="T2" fmla="*/ 6 w 30"/>
                  <a:gd name="T3" fmla="*/ 0 h 12"/>
                  <a:gd name="T4" fmla="*/ 30 w 30"/>
                  <a:gd name="T5" fmla="*/ 0 h 12"/>
                  <a:gd name="T6" fmla="*/ 30 w 30"/>
                  <a:gd name="T7" fmla="*/ 6 h 12"/>
                  <a:gd name="T8" fmla="*/ 24 w 30"/>
                  <a:gd name="T9" fmla="*/ 12 h 12"/>
                  <a:gd name="T10" fmla="*/ 12 w 30"/>
                  <a:gd name="T11" fmla="*/ 6 h 12"/>
                  <a:gd name="T12" fmla="*/ 6 w 30"/>
                  <a:gd name="T13" fmla="*/ 6 h 12"/>
                  <a:gd name="T14" fmla="*/ 0 w 30"/>
                  <a:gd name="T15" fmla="*/ 6 h 12"/>
                  <a:gd name="T16" fmla="*/ 0 w 30"/>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12"/>
                  <a:gd name="T29" fmla="*/ 30 w 30"/>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12">
                    <a:moveTo>
                      <a:pt x="0" y="6"/>
                    </a:moveTo>
                    <a:lnTo>
                      <a:pt x="6" y="0"/>
                    </a:lnTo>
                    <a:lnTo>
                      <a:pt x="30" y="0"/>
                    </a:lnTo>
                    <a:lnTo>
                      <a:pt x="30" y="6"/>
                    </a:lnTo>
                    <a:lnTo>
                      <a:pt x="24" y="12"/>
                    </a:lnTo>
                    <a:lnTo>
                      <a:pt x="12" y="6"/>
                    </a:lnTo>
                    <a:lnTo>
                      <a:pt x="6" y="6"/>
                    </a:lnTo>
                    <a:lnTo>
                      <a:pt x="0" y="6"/>
                    </a:lnTo>
                    <a:lnTo>
                      <a:pt x="0"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664" name="Freeform 288"/>
              <p:cNvSpPr>
                <a:spLocks noChangeAspect="1"/>
              </p:cNvSpPr>
              <p:nvPr/>
            </p:nvSpPr>
            <p:spPr bwMode="auto">
              <a:xfrm>
                <a:off x="780" y="2946"/>
                <a:ext cx="36" cy="30"/>
              </a:xfrm>
              <a:custGeom>
                <a:avLst/>
                <a:gdLst>
                  <a:gd name="T0" fmla="*/ 12 w 36"/>
                  <a:gd name="T1" fmla="*/ 6 h 30"/>
                  <a:gd name="T2" fmla="*/ 24 w 36"/>
                  <a:gd name="T3" fmla="*/ 6 h 30"/>
                  <a:gd name="T4" fmla="*/ 36 w 36"/>
                  <a:gd name="T5" fmla="*/ 18 h 30"/>
                  <a:gd name="T6" fmla="*/ 36 w 36"/>
                  <a:gd name="T7" fmla="*/ 24 h 30"/>
                  <a:gd name="T8" fmla="*/ 24 w 36"/>
                  <a:gd name="T9" fmla="*/ 30 h 30"/>
                  <a:gd name="T10" fmla="*/ 18 w 36"/>
                  <a:gd name="T11" fmla="*/ 30 h 30"/>
                  <a:gd name="T12" fmla="*/ 12 w 36"/>
                  <a:gd name="T13" fmla="*/ 18 h 30"/>
                  <a:gd name="T14" fmla="*/ 6 w 36"/>
                  <a:gd name="T15" fmla="*/ 12 h 30"/>
                  <a:gd name="T16" fmla="*/ 0 w 36"/>
                  <a:gd name="T17" fmla="*/ 6 h 30"/>
                  <a:gd name="T18" fmla="*/ 0 w 36"/>
                  <a:gd name="T19" fmla="*/ 0 h 30"/>
                  <a:gd name="T20" fmla="*/ 6 w 36"/>
                  <a:gd name="T21" fmla="*/ 0 h 30"/>
                  <a:gd name="T22" fmla="*/ 12 w 36"/>
                  <a:gd name="T23" fmla="*/ 6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30"/>
                  <a:gd name="T38" fmla="*/ 36 w 36"/>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30">
                    <a:moveTo>
                      <a:pt x="12" y="6"/>
                    </a:moveTo>
                    <a:lnTo>
                      <a:pt x="24" y="6"/>
                    </a:lnTo>
                    <a:lnTo>
                      <a:pt x="36" y="18"/>
                    </a:lnTo>
                    <a:lnTo>
                      <a:pt x="36" y="24"/>
                    </a:lnTo>
                    <a:lnTo>
                      <a:pt x="24" y="30"/>
                    </a:lnTo>
                    <a:lnTo>
                      <a:pt x="18" y="30"/>
                    </a:lnTo>
                    <a:lnTo>
                      <a:pt x="12" y="18"/>
                    </a:lnTo>
                    <a:lnTo>
                      <a:pt x="6" y="12"/>
                    </a:lnTo>
                    <a:lnTo>
                      <a:pt x="0" y="6"/>
                    </a:lnTo>
                    <a:lnTo>
                      <a:pt x="0" y="0"/>
                    </a:lnTo>
                    <a:lnTo>
                      <a:pt x="6" y="0"/>
                    </a:lnTo>
                    <a:lnTo>
                      <a:pt x="12" y="6"/>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665" name="Freeform 289"/>
              <p:cNvSpPr>
                <a:spLocks noChangeAspect="1"/>
              </p:cNvSpPr>
              <p:nvPr/>
            </p:nvSpPr>
            <p:spPr bwMode="auto">
              <a:xfrm>
                <a:off x="780" y="2946"/>
                <a:ext cx="36" cy="30"/>
              </a:xfrm>
              <a:custGeom>
                <a:avLst/>
                <a:gdLst>
                  <a:gd name="T0" fmla="*/ 12 w 36"/>
                  <a:gd name="T1" fmla="*/ 6 h 30"/>
                  <a:gd name="T2" fmla="*/ 24 w 36"/>
                  <a:gd name="T3" fmla="*/ 6 h 30"/>
                  <a:gd name="T4" fmla="*/ 36 w 36"/>
                  <a:gd name="T5" fmla="*/ 18 h 30"/>
                  <a:gd name="T6" fmla="*/ 36 w 36"/>
                  <a:gd name="T7" fmla="*/ 24 h 30"/>
                  <a:gd name="T8" fmla="*/ 24 w 36"/>
                  <a:gd name="T9" fmla="*/ 30 h 30"/>
                  <a:gd name="T10" fmla="*/ 18 w 36"/>
                  <a:gd name="T11" fmla="*/ 30 h 30"/>
                  <a:gd name="T12" fmla="*/ 12 w 36"/>
                  <a:gd name="T13" fmla="*/ 18 h 30"/>
                  <a:gd name="T14" fmla="*/ 6 w 36"/>
                  <a:gd name="T15" fmla="*/ 12 h 30"/>
                  <a:gd name="T16" fmla="*/ 0 w 36"/>
                  <a:gd name="T17" fmla="*/ 6 h 30"/>
                  <a:gd name="T18" fmla="*/ 0 w 36"/>
                  <a:gd name="T19" fmla="*/ 0 h 30"/>
                  <a:gd name="T20" fmla="*/ 6 w 36"/>
                  <a:gd name="T21" fmla="*/ 0 h 30"/>
                  <a:gd name="T22" fmla="*/ 12 w 36"/>
                  <a:gd name="T23" fmla="*/ 6 h 30"/>
                  <a:gd name="T24" fmla="*/ 12 w 36"/>
                  <a:gd name="T25" fmla="*/ 12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30"/>
                  <a:gd name="T41" fmla="*/ 36 w 36"/>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30">
                    <a:moveTo>
                      <a:pt x="12" y="6"/>
                    </a:moveTo>
                    <a:lnTo>
                      <a:pt x="24" y="6"/>
                    </a:lnTo>
                    <a:lnTo>
                      <a:pt x="36" y="18"/>
                    </a:lnTo>
                    <a:lnTo>
                      <a:pt x="36" y="24"/>
                    </a:lnTo>
                    <a:lnTo>
                      <a:pt x="24" y="30"/>
                    </a:lnTo>
                    <a:lnTo>
                      <a:pt x="18" y="30"/>
                    </a:lnTo>
                    <a:lnTo>
                      <a:pt x="12" y="18"/>
                    </a:lnTo>
                    <a:lnTo>
                      <a:pt x="6" y="12"/>
                    </a:lnTo>
                    <a:lnTo>
                      <a:pt x="0" y="6"/>
                    </a:lnTo>
                    <a:lnTo>
                      <a:pt x="0" y="0"/>
                    </a:lnTo>
                    <a:lnTo>
                      <a:pt x="6" y="0"/>
                    </a:lnTo>
                    <a:lnTo>
                      <a:pt x="12" y="6"/>
                    </a:lnTo>
                    <a:lnTo>
                      <a:pt x="12"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666" name="Freeform 290"/>
              <p:cNvSpPr>
                <a:spLocks noChangeAspect="1"/>
              </p:cNvSpPr>
              <p:nvPr/>
            </p:nvSpPr>
            <p:spPr bwMode="auto">
              <a:xfrm>
                <a:off x="816" y="3006"/>
                <a:ext cx="66" cy="90"/>
              </a:xfrm>
              <a:custGeom>
                <a:avLst/>
                <a:gdLst>
                  <a:gd name="T0" fmla="*/ 6 w 66"/>
                  <a:gd name="T1" fmla="*/ 0 h 90"/>
                  <a:gd name="T2" fmla="*/ 12 w 66"/>
                  <a:gd name="T3" fmla="*/ 0 h 90"/>
                  <a:gd name="T4" fmla="*/ 18 w 66"/>
                  <a:gd name="T5" fmla="*/ 6 h 90"/>
                  <a:gd name="T6" fmla="*/ 36 w 66"/>
                  <a:gd name="T7" fmla="*/ 6 h 90"/>
                  <a:gd name="T8" fmla="*/ 42 w 66"/>
                  <a:gd name="T9" fmla="*/ 12 h 90"/>
                  <a:gd name="T10" fmla="*/ 48 w 66"/>
                  <a:gd name="T11" fmla="*/ 18 h 90"/>
                  <a:gd name="T12" fmla="*/ 48 w 66"/>
                  <a:gd name="T13" fmla="*/ 24 h 90"/>
                  <a:gd name="T14" fmla="*/ 54 w 66"/>
                  <a:gd name="T15" fmla="*/ 30 h 90"/>
                  <a:gd name="T16" fmla="*/ 60 w 66"/>
                  <a:gd name="T17" fmla="*/ 36 h 90"/>
                  <a:gd name="T18" fmla="*/ 66 w 66"/>
                  <a:gd name="T19" fmla="*/ 42 h 90"/>
                  <a:gd name="T20" fmla="*/ 66 w 66"/>
                  <a:gd name="T21" fmla="*/ 54 h 90"/>
                  <a:gd name="T22" fmla="*/ 60 w 66"/>
                  <a:gd name="T23" fmla="*/ 60 h 90"/>
                  <a:gd name="T24" fmla="*/ 42 w 66"/>
                  <a:gd name="T25" fmla="*/ 60 h 90"/>
                  <a:gd name="T26" fmla="*/ 36 w 66"/>
                  <a:gd name="T27" fmla="*/ 66 h 90"/>
                  <a:gd name="T28" fmla="*/ 30 w 66"/>
                  <a:gd name="T29" fmla="*/ 66 h 90"/>
                  <a:gd name="T30" fmla="*/ 30 w 66"/>
                  <a:gd name="T31" fmla="*/ 78 h 90"/>
                  <a:gd name="T32" fmla="*/ 24 w 66"/>
                  <a:gd name="T33" fmla="*/ 84 h 90"/>
                  <a:gd name="T34" fmla="*/ 18 w 66"/>
                  <a:gd name="T35" fmla="*/ 90 h 90"/>
                  <a:gd name="T36" fmla="*/ 12 w 66"/>
                  <a:gd name="T37" fmla="*/ 84 h 90"/>
                  <a:gd name="T38" fmla="*/ 12 w 66"/>
                  <a:gd name="T39" fmla="*/ 72 h 90"/>
                  <a:gd name="T40" fmla="*/ 6 w 66"/>
                  <a:gd name="T41" fmla="*/ 66 h 90"/>
                  <a:gd name="T42" fmla="*/ 6 w 66"/>
                  <a:gd name="T43" fmla="*/ 48 h 90"/>
                  <a:gd name="T44" fmla="*/ 0 w 66"/>
                  <a:gd name="T45" fmla="*/ 36 h 90"/>
                  <a:gd name="T46" fmla="*/ 0 w 66"/>
                  <a:gd name="T47" fmla="*/ 30 h 90"/>
                  <a:gd name="T48" fmla="*/ 6 w 66"/>
                  <a:gd name="T49" fmla="*/ 18 h 90"/>
                  <a:gd name="T50" fmla="*/ 6 w 66"/>
                  <a:gd name="T51" fmla="*/ 0 h 9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6"/>
                  <a:gd name="T79" fmla="*/ 0 h 90"/>
                  <a:gd name="T80" fmla="*/ 66 w 66"/>
                  <a:gd name="T81" fmla="*/ 90 h 9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6" h="90">
                    <a:moveTo>
                      <a:pt x="6" y="0"/>
                    </a:moveTo>
                    <a:lnTo>
                      <a:pt x="12" y="0"/>
                    </a:lnTo>
                    <a:lnTo>
                      <a:pt x="18" y="6"/>
                    </a:lnTo>
                    <a:lnTo>
                      <a:pt x="36" y="6"/>
                    </a:lnTo>
                    <a:lnTo>
                      <a:pt x="42" y="12"/>
                    </a:lnTo>
                    <a:lnTo>
                      <a:pt x="48" y="18"/>
                    </a:lnTo>
                    <a:lnTo>
                      <a:pt x="48" y="24"/>
                    </a:lnTo>
                    <a:lnTo>
                      <a:pt x="54" y="30"/>
                    </a:lnTo>
                    <a:lnTo>
                      <a:pt x="60" y="36"/>
                    </a:lnTo>
                    <a:lnTo>
                      <a:pt x="66" y="42"/>
                    </a:lnTo>
                    <a:lnTo>
                      <a:pt x="66" y="54"/>
                    </a:lnTo>
                    <a:lnTo>
                      <a:pt x="60" y="60"/>
                    </a:lnTo>
                    <a:lnTo>
                      <a:pt x="42" y="60"/>
                    </a:lnTo>
                    <a:lnTo>
                      <a:pt x="36" y="66"/>
                    </a:lnTo>
                    <a:lnTo>
                      <a:pt x="30" y="66"/>
                    </a:lnTo>
                    <a:lnTo>
                      <a:pt x="30" y="78"/>
                    </a:lnTo>
                    <a:lnTo>
                      <a:pt x="24" y="84"/>
                    </a:lnTo>
                    <a:lnTo>
                      <a:pt x="18" y="90"/>
                    </a:lnTo>
                    <a:lnTo>
                      <a:pt x="12" y="84"/>
                    </a:lnTo>
                    <a:lnTo>
                      <a:pt x="12" y="72"/>
                    </a:lnTo>
                    <a:lnTo>
                      <a:pt x="6" y="66"/>
                    </a:lnTo>
                    <a:lnTo>
                      <a:pt x="6" y="48"/>
                    </a:lnTo>
                    <a:lnTo>
                      <a:pt x="0" y="36"/>
                    </a:lnTo>
                    <a:lnTo>
                      <a:pt x="0" y="30"/>
                    </a:lnTo>
                    <a:lnTo>
                      <a:pt x="6" y="18"/>
                    </a:lnTo>
                    <a:lnTo>
                      <a:pt x="6" y="0"/>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667" name="Freeform 291"/>
              <p:cNvSpPr>
                <a:spLocks noChangeAspect="1"/>
              </p:cNvSpPr>
              <p:nvPr/>
            </p:nvSpPr>
            <p:spPr bwMode="auto">
              <a:xfrm>
                <a:off x="816" y="3006"/>
                <a:ext cx="66" cy="90"/>
              </a:xfrm>
              <a:custGeom>
                <a:avLst/>
                <a:gdLst>
                  <a:gd name="T0" fmla="*/ 6 w 66"/>
                  <a:gd name="T1" fmla="*/ 0 h 90"/>
                  <a:gd name="T2" fmla="*/ 12 w 66"/>
                  <a:gd name="T3" fmla="*/ 0 h 90"/>
                  <a:gd name="T4" fmla="*/ 18 w 66"/>
                  <a:gd name="T5" fmla="*/ 6 h 90"/>
                  <a:gd name="T6" fmla="*/ 36 w 66"/>
                  <a:gd name="T7" fmla="*/ 6 h 90"/>
                  <a:gd name="T8" fmla="*/ 42 w 66"/>
                  <a:gd name="T9" fmla="*/ 12 h 90"/>
                  <a:gd name="T10" fmla="*/ 48 w 66"/>
                  <a:gd name="T11" fmla="*/ 18 h 90"/>
                  <a:gd name="T12" fmla="*/ 48 w 66"/>
                  <a:gd name="T13" fmla="*/ 24 h 90"/>
                  <a:gd name="T14" fmla="*/ 54 w 66"/>
                  <a:gd name="T15" fmla="*/ 30 h 90"/>
                  <a:gd name="T16" fmla="*/ 60 w 66"/>
                  <a:gd name="T17" fmla="*/ 36 h 90"/>
                  <a:gd name="T18" fmla="*/ 66 w 66"/>
                  <a:gd name="T19" fmla="*/ 42 h 90"/>
                  <a:gd name="T20" fmla="*/ 66 w 66"/>
                  <a:gd name="T21" fmla="*/ 54 h 90"/>
                  <a:gd name="T22" fmla="*/ 60 w 66"/>
                  <a:gd name="T23" fmla="*/ 60 h 90"/>
                  <a:gd name="T24" fmla="*/ 42 w 66"/>
                  <a:gd name="T25" fmla="*/ 60 h 90"/>
                  <a:gd name="T26" fmla="*/ 36 w 66"/>
                  <a:gd name="T27" fmla="*/ 66 h 90"/>
                  <a:gd name="T28" fmla="*/ 30 w 66"/>
                  <a:gd name="T29" fmla="*/ 66 h 90"/>
                  <a:gd name="T30" fmla="*/ 30 w 66"/>
                  <a:gd name="T31" fmla="*/ 78 h 90"/>
                  <a:gd name="T32" fmla="*/ 24 w 66"/>
                  <a:gd name="T33" fmla="*/ 84 h 90"/>
                  <a:gd name="T34" fmla="*/ 18 w 66"/>
                  <a:gd name="T35" fmla="*/ 90 h 90"/>
                  <a:gd name="T36" fmla="*/ 12 w 66"/>
                  <a:gd name="T37" fmla="*/ 84 h 90"/>
                  <a:gd name="T38" fmla="*/ 12 w 66"/>
                  <a:gd name="T39" fmla="*/ 72 h 90"/>
                  <a:gd name="T40" fmla="*/ 6 w 66"/>
                  <a:gd name="T41" fmla="*/ 66 h 90"/>
                  <a:gd name="T42" fmla="*/ 6 w 66"/>
                  <a:gd name="T43" fmla="*/ 48 h 90"/>
                  <a:gd name="T44" fmla="*/ 0 w 66"/>
                  <a:gd name="T45" fmla="*/ 36 h 90"/>
                  <a:gd name="T46" fmla="*/ 0 w 66"/>
                  <a:gd name="T47" fmla="*/ 30 h 90"/>
                  <a:gd name="T48" fmla="*/ 6 w 66"/>
                  <a:gd name="T49" fmla="*/ 18 h 90"/>
                  <a:gd name="T50" fmla="*/ 6 w 66"/>
                  <a:gd name="T51" fmla="*/ 0 h 90"/>
                  <a:gd name="T52" fmla="*/ 6 w 66"/>
                  <a:gd name="T53" fmla="*/ 6 h 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6"/>
                  <a:gd name="T82" fmla="*/ 0 h 90"/>
                  <a:gd name="T83" fmla="*/ 66 w 66"/>
                  <a:gd name="T84" fmla="*/ 90 h 9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6" h="90">
                    <a:moveTo>
                      <a:pt x="6" y="0"/>
                    </a:moveTo>
                    <a:lnTo>
                      <a:pt x="12" y="0"/>
                    </a:lnTo>
                    <a:lnTo>
                      <a:pt x="18" y="6"/>
                    </a:lnTo>
                    <a:lnTo>
                      <a:pt x="36" y="6"/>
                    </a:lnTo>
                    <a:lnTo>
                      <a:pt x="42" y="12"/>
                    </a:lnTo>
                    <a:lnTo>
                      <a:pt x="48" y="18"/>
                    </a:lnTo>
                    <a:lnTo>
                      <a:pt x="48" y="24"/>
                    </a:lnTo>
                    <a:lnTo>
                      <a:pt x="54" y="30"/>
                    </a:lnTo>
                    <a:lnTo>
                      <a:pt x="60" y="36"/>
                    </a:lnTo>
                    <a:lnTo>
                      <a:pt x="66" y="42"/>
                    </a:lnTo>
                    <a:lnTo>
                      <a:pt x="66" y="54"/>
                    </a:lnTo>
                    <a:lnTo>
                      <a:pt x="60" y="60"/>
                    </a:lnTo>
                    <a:lnTo>
                      <a:pt x="42" y="60"/>
                    </a:lnTo>
                    <a:lnTo>
                      <a:pt x="36" y="66"/>
                    </a:lnTo>
                    <a:lnTo>
                      <a:pt x="30" y="66"/>
                    </a:lnTo>
                    <a:lnTo>
                      <a:pt x="30" y="78"/>
                    </a:lnTo>
                    <a:lnTo>
                      <a:pt x="24" y="84"/>
                    </a:lnTo>
                    <a:lnTo>
                      <a:pt x="18" y="90"/>
                    </a:lnTo>
                    <a:lnTo>
                      <a:pt x="12" y="84"/>
                    </a:lnTo>
                    <a:lnTo>
                      <a:pt x="12" y="72"/>
                    </a:lnTo>
                    <a:lnTo>
                      <a:pt x="6" y="66"/>
                    </a:lnTo>
                    <a:lnTo>
                      <a:pt x="6" y="48"/>
                    </a:lnTo>
                    <a:lnTo>
                      <a:pt x="0" y="36"/>
                    </a:lnTo>
                    <a:lnTo>
                      <a:pt x="0" y="30"/>
                    </a:lnTo>
                    <a:lnTo>
                      <a:pt x="6" y="18"/>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668" name="Freeform 292"/>
              <p:cNvSpPr>
                <a:spLocks noChangeAspect="1"/>
              </p:cNvSpPr>
              <p:nvPr/>
            </p:nvSpPr>
            <p:spPr bwMode="auto">
              <a:xfrm>
                <a:off x="762" y="2952"/>
                <a:ext cx="12" cy="12"/>
              </a:xfrm>
              <a:custGeom>
                <a:avLst/>
                <a:gdLst>
                  <a:gd name="T0" fmla="*/ 0 w 12"/>
                  <a:gd name="T1" fmla="*/ 6 h 12"/>
                  <a:gd name="T2" fmla="*/ 0 w 12"/>
                  <a:gd name="T3" fmla="*/ 0 h 12"/>
                  <a:gd name="T4" fmla="*/ 6 w 12"/>
                  <a:gd name="T5" fmla="*/ 0 h 12"/>
                  <a:gd name="T6" fmla="*/ 6 w 12"/>
                  <a:gd name="T7" fmla="*/ 6 h 12"/>
                  <a:gd name="T8" fmla="*/ 12 w 12"/>
                  <a:gd name="T9" fmla="*/ 6 h 12"/>
                  <a:gd name="T10" fmla="*/ 6 w 12"/>
                  <a:gd name="T11" fmla="*/ 12 h 12"/>
                  <a:gd name="T12" fmla="*/ 0 w 12"/>
                  <a:gd name="T13" fmla="*/ 12 h 12"/>
                  <a:gd name="T14" fmla="*/ 0 w 12"/>
                  <a:gd name="T15" fmla="*/ 6 h 12"/>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2"/>
                  <a:gd name="T26" fmla="*/ 12 w 12"/>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2">
                    <a:moveTo>
                      <a:pt x="0" y="6"/>
                    </a:moveTo>
                    <a:lnTo>
                      <a:pt x="0" y="0"/>
                    </a:lnTo>
                    <a:lnTo>
                      <a:pt x="6" y="0"/>
                    </a:lnTo>
                    <a:lnTo>
                      <a:pt x="6" y="6"/>
                    </a:lnTo>
                    <a:lnTo>
                      <a:pt x="12" y="6"/>
                    </a:lnTo>
                    <a:lnTo>
                      <a:pt x="6" y="12"/>
                    </a:lnTo>
                    <a:lnTo>
                      <a:pt x="0" y="12"/>
                    </a:lnTo>
                    <a:lnTo>
                      <a:pt x="0" y="6"/>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669" name="Freeform 293"/>
              <p:cNvSpPr>
                <a:spLocks noChangeAspect="1"/>
              </p:cNvSpPr>
              <p:nvPr/>
            </p:nvSpPr>
            <p:spPr bwMode="auto">
              <a:xfrm>
                <a:off x="762" y="2952"/>
                <a:ext cx="12" cy="12"/>
              </a:xfrm>
              <a:custGeom>
                <a:avLst/>
                <a:gdLst>
                  <a:gd name="T0" fmla="*/ 0 w 12"/>
                  <a:gd name="T1" fmla="*/ 6 h 12"/>
                  <a:gd name="T2" fmla="*/ 0 w 12"/>
                  <a:gd name="T3" fmla="*/ 0 h 12"/>
                  <a:gd name="T4" fmla="*/ 6 w 12"/>
                  <a:gd name="T5" fmla="*/ 0 h 12"/>
                  <a:gd name="T6" fmla="*/ 6 w 12"/>
                  <a:gd name="T7" fmla="*/ 6 h 12"/>
                  <a:gd name="T8" fmla="*/ 12 w 12"/>
                  <a:gd name="T9" fmla="*/ 6 h 12"/>
                  <a:gd name="T10" fmla="*/ 6 w 12"/>
                  <a:gd name="T11" fmla="*/ 12 h 12"/>
                  <a:gd name="T12" fmla="*/ 0 w 12"/>
                  <a:gd name="T13" fmla="*/ 12 h 12"/>
                  <a:gd name="T14" fmla="*/ 0 w 12"/>
                  <a:gd name="T15" fmla="*/ 6 h 12"/>
                  <a:gd name="T16" fmla="*/ 0 w 12"/>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0" y="6"/>
                    </a:moveTo>
                    <a:lnTo>
                      <a:pt x="0" y="0"/>
                    </a:lnTo>
                    <a:lnTo>
                      <a:pt x="6" y="0"/>
                    </a:lnTo>
                    <a:lnTo>
                      <a:pt x="6" y="6"/>
                    </a:lnTo>
                    <a:lnTo>
                      <a:pt x="12" y="6"/>
                    </a:lnTo>
                    <a:lnTo>
                      <a:pt x="6" y="12"/>
                    </a:lnTo>
                    <a:lnTo>
                      <a:pt x="0" y="12"/>
                    </a:lnTo>
                    <a:lnTo>
                      <a:pt x="0" y="6"/>
                    </a:lnTo>
                    <a:lnTo>
                      <a:pt x="0"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670" name="Freeform 294"/>
              <p:cNvSpPr>
                <a:spLocks noChangeAspect="1"/>
              </p:cNvSpPr>
              <p:nvPr/>
            </p:nvSpPr>
            <p:spPr bwMode="auto">
              <a:xfrm>
                <a:off x="450" y="1518"/>
                <a:ext cx="306" cy="492"/>
              </a:xfrm>
              <a:custGeom>
                <a:avLst/>
                <a:gdLst>
                  <a:gd name="T0" fmla="*/ 138 w 306"/>
                  <a:gd name="T1" fmla="*/ 462 h 492"/>
                  <a:gd name="T2" fmla="*/ 0 w 306"/>
                  <a:gd name="T3" fmla="*/ 438 h 492"/>
                  <a:gd name="T4" fmla="*/ 36 w 306"/>
                  <a:gd name="T5" fmla="*/ 300 h 492"/>
                  <a:gd name="T6" fmla="*/ 24 w 306"/>
                  <a:gd name="T7" fmla="*/ 282 h 492"/>
                  <a:gd name="T8" fmla="*/ 78 w 306"/>
                  <a:gd name="T9" fmla="*/ 216 h 492"/>
                  <a:gd name="T10" fmla="*/ 60 w 306"/>
                  <a:gd name="T11" fmla="*/ 186 h 492"/>
                  <a:gd name="T12" fmla="*/ 102 w 306"/>
                  <a:gd name="T13" fmla="*/ 0 h 492"/>
                  <a:gd name="T14" fmla="*/ 138 w 306"/>
                  <a:gd name="T15" fmla="*/ 12 h 492"/>
                  <a:gd name="T16" fmla="*/ 126 w 306"/>
                  <a:gd name="T17" fmla="*/ 72 h 492"/>
                  <a:gd name="T18" fmla="*/ 138 w 306"/>
                  <a:gd name="T19" fmla="*/ 102 h 492"/>
                  <a:gd name="T20" fmla="*/ 132 w 306"/>
                  <a:gd name="T21" fmla="*/ 108 h 492"/>
                  <a:gd name="T22" fmla="*/ 150 w 306"/>
                  <a:gd name="T23" fmla="*/ 126 h 492"/>
                  <a:gd name="T24" fmla="*/ 162 w 306"/>
                  <a:gd name="T25" fmla="*/ 162 h 492"/>
                  <a:gd name="T26" fmla="*/ 186 w 306"/>
                  <a:gd name="T27" fmla="*/ 174 h 492"/>
                  <a:gd name="T28" fmla="*/ 162 w 306"/>
                  <a:gd name="T29" fmla="*/ 234 h 492"/>
                  <a:gd name="T30" fmla="*/ 168 w 306"/>
                  <a:gd name="T31" fmla="*/ 246 h 492"/>
                  <a:gd name="T32" fmla="*/ 186 w 306"/>
                  <a:gd name="T33" fmla="*/ 234 h 492"/>
                  <a:gd name="T34" fmla="*/ 192 w 306"/>
                  <a:gd name="T35" fmla="*/ 240 h 492"/>
                  <a:gd name="T36" fmla="*/ 204 w 306"/>
                  <a:gd name="T37" fmla="*/ 288 h 492"/>
                  <a:gd name="T38" fmla="*/ 216 w 306"/>
                  <a:gd name="T39" fmla="*/ 300 h 492"/>
                  <a:gd name="T40" fmla="*/ 222 w 306"/>
                  <a:gd name="T41" fmla="*/ 324 h 492"/>
                  <a:gd name="T42" fmla="*/ 228 w 306"/>
                  <a:gd name="T43" fmla="*/ 318 h 492"/>
                  <a:gd name="T44" fmla="*/ 246 w 306"/>
                  <a:gd name="T45" fmla="*/ 324 h 492"/>
                  <a:gd name="T46" fmla="*/ 252 w 306"/>
                  <a:gd name="T47" fmla="*/ 318 h 492"/>
                  <a:gd name="T48" fmla="*/ 288 w 306"/>
                  <a:gd name="T49" fmla="*/ 324 h 492"/>
                  <a:gd name="T50" fmla="*/ 294 w 306"/>
                  <a:gd name="T51" fmla="*/ 312 h 492"/>
                  <a:gd name="T52" fmla="*/ 306 w 306"/>
                  <a:gd name="T53" fmla="*/ 330 h 492"/>
                  <a:gd name="T54" fmla="*/ 282 w 306"/>
                  <a:gd name="T55" fmla="*/ 492 h 492"/>
                  <a:gd name="T56" fmla="*/ 186 w 306"/>
                  <a:gd name="T57" fmla="*/ 474 h 492"/>
                  <a:gd name="T58" fmla="*/ 138 w 306"/>
                  <a:gd name="T59" fmla="*/ 462 h 4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06"/>
                  <a:gd name="T91" fmla="*/ 0 h 492"/>
                  <a:gd name="T92" fmla="*/ 306 w 306"/>
                  <a:gd name="T93" fmla="*/ 492 h 4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06" h="492">
                    <a:moveTo>
                      <a:pt x="138" y="462"/>
                    </a:moveTo>
                    <a:lnTo>
                      <a:pt x="0" y="438"/>
                    </a:lnTo>
                    <a:lnTo>
                      <a:pt x="36" y="300"/>
                    </a:lnTo>
                    <a:lnTo>
                      <a:pt x="24" y="282"/>
                    </a:lnTo>
                    <a:lnTo>
                      <a:pt x="78" y="216"/>
                    </a:lnTo>
                    <a:lnTo>
                      <a:pt x="60" y="186"/>
                    </a:lnTo>
                    <a:lnTo>
                      <a:pt x="102" y="0"/>
                    </a:lnTo>
                    <a:lnTo>
                      <a:pt x="138" y="12"/>
                    </a:lnTo>
                    <a:lnTo>
                      <a:pt x="126" y="72"/>
                    </a:lnTo>
                    <a:lnTo>
                      <a:pt x="138" y="102"/>
                    </a:lnTo>
                    <a:lnTo>
                      <a:pt x="132" y="108"/>
                    </a:lnTo>
                    <a:lnTo>
                      <a:pt x="150" y="126"/>
                    </a:lnTo>
                    <a:lnTo>
                      <a:pt x="162" y="162"/>
                    </a:lnTo>
                    <a:lnTo>
                      <a:pt x="186" y="174"/>
                    </a:lnTo>
                    <a:lnTo>
                      <a:pt x="162" y="234"/>
                    </a:lnTo>
                    <a:lnTo>
                      <a:pt x="168" y="246"/>
                    </a:lnTo>
                    <a:lnTo>
                      <a:pt x="186" y="234"/>
                    </a:lnTo>
                    <a:lnTo>
                      <a:pt x="192" y="240"/>
                    </a:lnTo>
                    <a:lnTo>
                      <a:pt x="204" y="288"/>
                    </a:lnTo>
                    <a:lnTo>
                      <a:pt x="216" y="300"/>
                    </a:lnTo>
                    <a:lnTo>
                      <a:pt x="222" y="324"/>
                    </a:lnTo>
                    <a:lnTo>
                      <a:pt x="228" y="318"/>
                    </a:lnTo>
                    <a:lnTo>
                      <a:pt x="246" y="324"/>
                    </a:lnTo>
                    <a:lnTo>
                      <a:pt x="252" y="318"/>
                    </a:lnTo>
                    <a:lnTo>
                      <a:pt x="288" y="324"/>
                    </a:lnTo>
                    <a:lnTo>
                      <a:pt x="294" y="312"/>
                    </a:lnTo>
                    <a:lnTo>
                      <a:pt x="306" y="330"/>
                    </a:lnTo>
                    <a:lnTo>
                      <a:pt x="282" y="492"/>
                    </a:lnTo>
                    <a:lnTo>
                      <a:pt x="186" y="474"/>
                    </a:lnTo>
                    <a:lnTo>
                      <a:pt x="138" y="462"/>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671" name="Freeform 295"/>
              <p:cNvSpPr>
                <a:spLocks noChangeAspect="1"/>
              </p:cNvSpPr>
              <p:nvPr/>
            </p:nvSpPr>
            <p:spPr bwMode="auto">
              <a:xfrm>
                <a:off x="450" y="1518"/>
                <a:ext cx="306" cy="492"/>
              </a:xfrm>
              <a:custGeom>
                <a:avLst/>
                <a:gdLst>
                  <a:gd name="T0" fmla="*/ 138 w 306"/>
                  <a:gd name="T1" fmla="*/ 462 h 492"/>
                  <a:gd name="T2" fmla="*/ 0 w 306"/>
                  <a:gd name="T3" fmla="*/ 438 h 492"/>
                  <a:gd name="T4" fmla="*/ 36 w 306"/>
                  <a:gd name="T5" fmla="*/ 300 h 492"/>
                  <a:gd name="T6" fmla="*/ 24 w 306"/>
                  <a:gd name="T7" fmla="*/ 282 h 492"/>
                  <a:gd name="T8" fmla="*/ 78 w 306"/>
                  <a:gd name="T9" fmla="*/ 216 h 492"/>
                  <a:gd name="T10" fmla="*/ 60 w 306"/>
                  <a:gd name="T11" fmla="*/ 186 h 492"/>
                  <a:gd name="T12" fmla="*/ 102 w 306"/>
                  <a:gd name="T13" fmla="*/ 0 h 492"/>
                  <a:gd name="T14" fmla="*/ 138 w 306"/>
                  <a:gd name="T15" fmla="*/ 12 h 492"/>
                  <a:gd name="T16" fmla="*/ 126 w 306"/>
                  <a:gd name="T17" fmla="*/ 72 h 492"/>
                  <a:gd name="T18" fmla="*/ 138 w 306"/>
                  <a:gd name="T19" fmla="*/ 102 h 492"/>
                  <a:gd name="T20" fmla="*/ 132 w 306"/>
                  <a:gd name="T21" fmla="*/ 108 h 492"/>
                  <a:gd name="T22" fmla="*/ 150 w 306"/>
                  <a:gd name="T23" fmla="*/ 126 h 492"/>
                  <a:gd name="T24" fmla="*/ 162 w 306"/>
                  <a:gd name="T25" fmla="*/ 162 h 492"/>
                  <a:gd name="T26" fmla="*/ 186 w 306"/>
                  <a:gd name="T27" fmla="*/ 174 h 492"/>
                  <a:gd name="T28" fmla="*/ 162 w 306"/>
                  <a:gd name="T29" fmla="*/ 234 h 492"/>
                  <a:gd name="T30" fmla="*/ 168 w 306"/>
                  <a:gd name="T31" fmla="*/ 246 h 492"/>
                  <a:gd name="T32" fmla="*/ 186 w 306"/>
                  <a:gd name="T33" fmla="*/ 234 h 492"/>
                  <a:gd name="T34" fmla="*/ 192 w 306"/>
                  <a:gd name="T35" fmla="*/ 240 h 492"/>
                  <a:gd name="T36" fmla="*/ 204 w 306"/>
                  <a:gd name="T37" fmla="*/ 288 h 492"/>
                  <a:gd name="T38" fmla="*/ 216 w 306"/>
                  <a:gd name="T39" fmla="*/ 300 h 492"/>
                  <a:gd name="T40" fmla="*/ 222 w 306"/>
                  <a:gd name="T41" fmla="*/ 324 h 492"/>
                  <a:gd name="T42" fmla="*/ 228 w 306"/>
                  <a:gd name="T43" fmla="*/ 318 h 492"/>
                  <a:gd name="T44" fmla="*/ 246 w 306"/>
                  <a:gd name="T45" fmla="*/ 324 h 492"/>
                  <a:gd name="T46" fmla="*/ 252 w 306"/>
                  <a:gd name="T47" fmla="*/ 318 h 492"/>
                  <a:gd name="T48" fmla="*/ 288 w 306"/>
                  <a:gd name="T49" fmla="*/ 324 h 492"/>
                  <a:gd name="T50" fmla="*/ 294 w 306"/>
                  <a:gd name="T51" fmla="*/ 312 h 492"/>
                  <a:gd name="T52" fmla="*/ 306 w 306"/>
                  <a:gd name="T53" fmla="*/ 330 h 492"/>
                  <a:gd name="T54" fmla="*/ 282 w 306"/>
                  <a:gd name="T55" fmla="*/ 492 h 492"/>
                  <a:gd name="T56" fmla="*/ 186 w 306"/>
                  <a:gd name="T57" fmla="*/ 474 h 492"/>
                  <a:gd name="T58" fmla="*/ 138 w 306"/>
                  <a:gd name="T59" fmla="*/ 462 h 492"/>
                  <a:gd name="T60" fmla="*/ 138 w 306"/>
                  <a:gd name="T61" fmla="*/ 468 h 49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06"/>
                  <a:gd name="T94" fmla="*/ 0 h 492"/>
                  <a:gd name="T95" fmla="*/ 306 w 306"/>
                  <a:gd name="T96" fmla="*/ 492 h 49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06" h="492">
                    <a:moveTo>
                      <a:pt x="138" y="462"/>
                    </a:moveTo>
                    <a:lnTo>
                      <a:pt x="0" y="438"/>
                    </a:lnTo>
                    <a:lnTo>
                      <a:pt x="36" y="300"/>
                    </a:lnTo>
                    <a:lnTo>
                      <a:pt x="24" y="282"/>
                    </a:lnTo>
                    <a:lnTo>
                      <a:pt x="78" y="216"/>
                    </a:lnTo>
                    <a:lnTo>
                      <a:pt x="60" y="186"/>
                    </a:lnTo>
                    <a:lnTo>
                      <a:pt x="102" y="0"/>
                    </a:lnTo>
                    <a:lnTo>
                      <a:pt x="138" y="12"/>
                    </a:lnTo>
                    <a:lnTo>
                      <a:pt x="126" y="72"/>
                    </a:lnTo>
                    <a:lnTo>
                      <a:pt x="138" y="102"/>
                    </a:lnTo>
                    <a:lnTo>
                      <a:pt x="132" y="108"/>
                    </a:lnTo>
                    <a:lnTo>
                      <a:pt x="150" y="126"/>
                    </a:lnTo>
                    <a:lnTo>
                      <a:pt x="162" y="162"/>
                    </a:lnTo>
                    <a:lnTo>
                      <a:pt x="186" y="174"/>
                    </a:lnTo>
                    <a:lnTo>
                      <a:pt x="162" y="234"/>
                    </a:lnTo>
                    <a:lnTo>
                      <a:pt x="168" y="246"/>
                    </a:lnTo>
                    <a:lnTo>
                      <a:pt x="186" y="234"/>
                    </a:lnTo>
                    <a:lnTo>
                      <a:pt x="192" y="240"/>
                    </a:lnTo>
                    <a:lnTo>
                      <a:pt x="204" y="288"/>
                    </a:lnTo>
                    <a:lnTo>
                      <a:pt x="216" y="300"/>
                    </a:lnTo>
                    <a:lnTo>
                      <a:pt x="222" y="324"/>
                    </a:lnTo>
                    <a:lnTo>
                      <a:pt x="228" y="318"/>
                    </a:lnTo>
                    <a:lnTo>
                      <a:pt x="246" y="324"/>
                    </a:lnTo>
                    <a:lnTo>
                      <a:pt x="252" y="318"/>
                    </a:lnTo>
                    <a:lnTo>
                      <a:pt x="288" y="324"/>
                    </a:lnTo>
                    <a:lnTo>
                      <a:pt x="294" y="312"/>
                    </a:lnTo>
                    <a:lnTo>
                      <a:pt x="306" y="330"/>
                    </a:lnTo>
                    <a:lnTo>
                      <a:pt x="282" y="492"/>
                    </a:lnTo>
                    <a:lnTo>
                      <a:pt x="186" y="474"/>
                    </a:lnTo>
                    <a:lnTo>
                      <a:pt x="138" y="462"/>
                    </a:lnTo>
                    <a:lnTo>
                      <a:pt x="138" y="4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672" name="Freeform 296"/>
              <p:cNvSpPr>
                <a:spLocks noChangeAspect="1"/>
              </p:cNvSpPr>
              <p:nvPr/>
            </p:nvSpPr>
            <p:spPr bwMode="auto">
              <a:xfrm>
                <a:off x="1662" y="2016"/>
                <a:ext cx="198" cy="360"/>
              </a:xfrm>
              <a:custGeom>
                <a:avLst/>
                <a:gdLst>
                  <a:gd name="T0" fmla="*/ 126 w 198"/>
                  <a:gd name="T1" fmla="*/ 360 h 360"/>
                  <a:gd name="T2" fmla="*/ 108 w 198"/>
                  <a:gd name="T3" fmla="*/ 342 h 360"/>
                  <a:gd name="T4" fmla="*/ 108 w 198"/>
                  <a:gd name="T5" fmla="*/ 318 h 360"/>
                  <a:gd name="T6" fmla="*/ 60 w 198"/>
                  <a:gd name="T7" fmla="*/ 282 h 360"/>
                  <a:gd name="T8" fmla="*/ 72 w 198"/>
                  <a:gd name="T9" fmla="*/ 246 h 360"/>
                  <a:gd name="T10" fmla="*/ 54 w 198"/>
                  <a:gd name="T11" fmla="*/ 234 h 360"/>
                  <a:gd name="T12" fmla="*/ 42 w 198"/>
                  <a:gd name="T13" fmla="*/ 240 h 360"/>
                  <a:gd name="T14" fmla="*/ 36 w 198"/>
                  <a:gd name="T15" fmla="*/ 216 h 360"/>
                  <a:gd name="T16" fmla="*/ 12 w 198"/>
                  <a:gd name="T17" fmla="*/ 198 h 360"/>
                  <a:gd name="T18" fmla="*/ 0 w 198"/>
                  <a:gd name="T19" fmla="*/ 180 h 360"/>
                  <a:gd name="T20" fmla="*/ 0 w 198"/>
                  <a:gd name="T21" fmla="*/ 138 h 360"/>
                  <a:gd name="T22" fmla="*/ 18 w 198"/>
                  <a:gd name="T23" fmla="*/ 126 h 360"/>
                  <a:gd name="T24" fmla="*/ 24 w 198"/>
                  <a:gd name="T25" fmla="*/ 108 h 360"/>
                  <a:gd name="T26" fmla="*/ 18 w 198"/>
                  <a:gd name="T27" fmla="*/ 78 h 360"/>
                  <a:gd name="T28" fmla="*/ 42 w 198"/>
                  <a:gd name="T29" fmla="*/ 72 h 360"/>
                  <a:gd name="T30" fmla="*/ 54 w 198"/>
                  <a:gd name="T31" fmla="*/ 54 h 360"/>
                  <a:gd name="T32" fmla="*/ 54 w 198"/>
                  <a:gd name="T33" fmla="*/ 30 h 360"/>
                  <a:gd name="T34" fmla="*/ 30 w 198"/>
                  <a:gd name="T35" fmla="*/ 12 h 360"/>
                  <a:gd name="T36" fmla="*/ 42 w 198"/>
                  <a:gd name="T37" fmla="*/ 6 h 360"/>
                  <a:gd name="T38" fmla="*/ 168 w 198"/>
                  <a:gd name="T39" fmla="*/ 0 h 360"/>
                  <a:gd name="T40" fmla="*/ 180 w 198"/>
                  <a:gd name="T41" fmla="*/ 48 h 360"/>
                  <a:gd name="T42" fmla="*/ 192 w 198"/>
                  <a:gd name="T43" fmla="*/ 198 h 360"/>
                  <a:gd name="T44" fmla="*/ 192 w 198"/>
                  <a:gd name="T45" fmla="*/ 216 h 360"/>
                  <a:gd name="T46" fmla="*/ 198 w 198"/>
                  <a:gd name="T47" fmla="*/ 240 h 360"/>
                  <a:gd name="T48" fmla="*/ 180 w 198"/>
                  <a:gd name="T49" fmla="*/ 276 h 360"/>
                  <a:gd name="T50" fmla="*/ 180 w 198"/>
                  <a:gd name="T51" fmla="*/ 300 h 360"/>
                  <a:gd name="T52" fmla="*/ 174 w 198"/>
                  <a:gd name="T53" fmla="*/ 312 h 360"/>
                  <a:gd name="T54" fmla="*/ 180 w 198"/>
                  <a:gd name="T55" fmla="*/ 324 h 360"/>
                  <a:gd name="T56" fmla="*/ 156 w 198"/>
                  <a:gd name="T57" fmla="*/ 330 h 360"/>
                  <a:gd name="T58" fmla="*/ 162 w 198"/>
                  <a:gd name="T59" fmla="*/ 348 h 360"/>
                  <a:gd name="T60" fmla="*/ 132 w 198"/>
                  <a:gd name="T61" fmla="*/ 342 h 360"/>
                  <a:gd name="T62" fmla="*/ 126 w 198"/>
                  <a:gd name="T63" fmla="*/ 354 h 360"/>
                  <a:gd name="T64" fmla="*/ 126 w 198"/>
                  <a:gd name="T65" fmla="*/ 360 h 3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8"/>
                  <a:gd name="T100" fmla="*/ 0 h 360"/>
                  <a:gd name="T101" fmla="*/ 198 w 198"/>
                  <a:gd name="T102" fmla="*/ 360 h 3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8" h="360">
                    <a:moveTo>
                      <a:pt x="126" y="360"/>
                    </a:moveTo>
                    <a:lnTo>
                      <a:pt x="108" y="342"/>
                    </a:lnTo>
                    <a:lnTo>
                      <a:pt x="108" y="318"/>
                    </a:lnTo>
                    <a:lnTo>
                      <a:pt x="60" y="282"/>
                    </a:lnTo>
                    <a:lnTo>
                      <a:pt x="72" y="246"/>
                    </a:lnTo>
                    <a:lnTo>
                      <a:pt x="54" y="234"/>
                    </a:lnTo>
                    <a:lnTo>
                      <a:pt x="42" y="240"/>
                    </a:lnTo>
                    <a:lnTo>
                      <a:pt x="36" y="216"/>
                    </a:lnTo>
                    <a:lnTo>
                      <a:pt x="12" y="198"/>
                    </a:lnTo>
                    <a:lnTo>
                      <a:pt x="0" y="180"/>
                    </a:lnTo>
                    <a:lnTo>
                      <a:pt x="0" y="138"/>
                    </a:lnTo>
                    <a:lnTo>
                      <a:pt x="18" y="126"/>
                    </a:lnTo>
                    <a:lnTo>
                      <a:pt x="24" y="108"/>
                    </a:lnTo>
                    <a:lnTo>
                      <a:pt x="18" y="78"/>
                    </a:lnTo>
                    <a:lnTo>
                      <a:pt x="42" y="72"/>
                    </a:lnTo>
                    <a:lnTo>
                      <a:pt x="54" y="54"/>
                    </a:lnTo>
                    <a:lnTo>
                      <a:pt x="54" y="30"/>
                    </a:lnTo>
                    <a:lnTo>
                      <a:pt x="30" y="12"/>
                    </a:lnTo>
                    <a:lnTo>
                      <a:pt x="42" y="6"/>
                    </a:lnTo>
                    <a:lnTo>
                      <a:pt x="168" y="0"/>
                    </a:lnTo>
                    <a:lnTo>
                      <a:pt x="180" y="48"/>
                    </a:lnTo>
                    <a:lnTo>
                      <a:pt x="192" y="198"/>
                    </a:lnTo>
                    <a:lnTo>
                      <a:pt x="192" y="216"/>
                    </a:lnTo>
                    <a:lnTo>
                      <a:pt x="198" y="240"/>
                    </a:lnTo>
                    <a:lnTo>
                      <a:pt x="180" y="276"/>
                    </a:lnTo>
                    <a:lnTo>
                      <a:pt x="180" y="300"/>
                    </a:lnTo>
                    <a:lnTo>
                      <a:pt x="174" y="312"/>
                    </a:lnTo>
                    <a:lnTo>
                      <a:pt x="180" y="324"/>
                    </a:lnTo>
                    <a:lnTo>
                      <a:pt x="156" y="330"/>
                    </a:lnTo>
                    <a:lnTo>
                      <a:pt x="162" y="348"/>
                    </a:lnTo>
                    <a:lnTo>
                      <a:pt x="132" y="342"/>
                    </a:lnTo>
                    <a:lnTo>
                      <a:pt x="126" y="354"/>
                    </a:lnTo>
                    <a:lnTo>
                      <a:pt x="126" y="360"/>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673" name="Freeform 297"/>
              <p:cNvSpPr>
                <a:spLocks noChangeAspect="1"/>
              </p:cNvSpPr>
              <p:nvPr/>
            </p:nvSpPr>
            <p:spPr bwMode="auto">
              <a:xfrm>
                <a:off x="1662" y="2016"/>
                <a:ext cx="198" cy="366"/>
              </a:xfrm>
              <a:custGeom>
                <a:avLst/>
                <a:gdLst>
                  <a:gd name="T0" fmla="*/ 126 w 198"/>
                  <a:gd name="T1" fmla="*/ 360 h 366"/>
                  <a:gd name="T2" fmla="*/ 108 w 198"/>
                  <a:gd name="T3" fmla="*/ 342 h 366"/>
                  <a:gd name="T4" fmla="*/ 108 w 198"/>
                  <a:gd name="T5" fmla="*/ 318 h 366"/>
                  <a:gd name="T6" fmla="*/ 60 w 198"/>
                  <a:gd name="T7" fmla="*/ 282 h 366"/>
                  <a:gd name="T8" fmla="*/ 72 w 198"/>
                  <a:gd name="T9" fmla="*/ 246 h 366"/>
                  <a:gd name="T10" fmla="*/ 54 w 198"/>
                  <a:gd name="T11" fmla="*/ 234 h 366"/>
                  <a:gd name="T12" fmla="*/ 42 w 198"/>
                  <a:gd name="T13" fmla="*/ 240 h 366"/>
                  <a:gd name="T14" fmla="*/ 36 w 198"/>
                  <a:gd name="T15" fmla="*/ 216 h 366"/>
                  <a:gd name="T16" fmla="*/ 12 w 198"/>
                  <a:gd name="T17" fmla="*/ 198 h 366"/>
                  <a:gd name="T18" fmla="*/ 0 w 198"/>
                  <a:gd name="T19" fmla="*/ 180 h 366"/>
                  <a:gd name="T20" fmla="*/ 0 w 198"/>
                  <a:gd name="T21" fmla="*/ 138 h 366"/>
                  <a:gd name="T22" fmla="*/ 18 w 198"/>
                  <a:gd name="T23" fmla="*/ 126 h 366"/>
                  <a:gd name="T24" fmla="*/ 24 w 198"/>
                  <a:gd name="T25" fmla="*/ 108 h 366"/>
                  <a:gd name="T26" fmla="*/ 18 w 198"/>
                  <a:gd name="T27" fmla="*/ 78 h 366"/>
                  <a:gd name="T28" fmla="*/ 42 w 198"/>
                  <a:gd name="T29" fmla="*/ 72 h 366"/>
                  <a:gd name="T30" fmla="*/ 54 w 198"/>
                  <a:gd name="T31" fmla="*/ 54 h 366"/>
                  <a:gd name="T32" fmla="*/ 54 w 198"/>
                  <a:gd name="T33" fmla="*/ 30 h 366"/>
                  <a:gd name="T34" fmla="*/ 30 w 198"/>
                  <a:gd name="T35" fmla="*/ 12 h 366"/>
                  <a:gd name="T36" fmla="*/ 42 w 198"/>
                  <a:gd name="T37" fmla="*/ 6 h 366"/>
                  <a:gd name="T38" fmla="*/ 168 w 198"/>
                  <a:gd name="T39" fmla="*/ 0 h 366"/>
                  <a:gd name="T40" fmla="*/ 180 w 198"/>
                  <a:gd name="T41" fmla="*/ 48 h 366"/>
                  <a:gd name="T42" fmla="*/ 192 w 198"/>
                  <a:gd name="T43" fmla="*/ 198 h 366"/>
                  <a:gd name="T44" fmla="*/ 192 w 198"/>
                  <a:gd name="T45" fmla="*/ 216 h 366"/>
                  <a:gd name="T46" fmla="*/ 198 w 198"/>
                  <a:gd name="T47" fmla="*/ 240 h 366"/>
                  <a:gd name="T48" fmla="*/ 180 w 198"/>
                  <a:gd name="T49" fmla="*/ 276 h 366"/>
                  <a:gd name="T50" fmla="*/ 180 w 198"/>
                  <a:gd name="T51" fmla="*/ 300 h 366"/>
                  <a:gd name="T52" fmla="*/ 174 w 198"/>
                  <a:gd name="T53" fmla="*/ 312 h 366"/>
                  <a:gd name="T54" fmla="*/ 180 w 198"/>
                  <a:gd name="T55" fmla="*/ 324 h 366"/>
                  <a:gd name="T56" fmla="*/ 156 w 198"/>
                  <a:gd name="T57" fmla="*/ 330 h 366"/>
                  <a:gd name="T58" fmla="*/ 162 w 198"/>
                  <a:gd name="T59" fmla="*/ 348 h 366"/>
                  <a:gd name="T60" fmla="*/ 132 w 198"/>
                  <a:gd name="T61" fmla="*/ 342 h 366"/>
                  <a:gd name="T62" fmla="*/ 126 w 198"/>
                  <a:gd name="T63" fmla="*/ 354 h 366"/>
                  <a:gd name="T64" fmla="*/ 126 w 198"/>
                  <a:gd name="T65" fmla="*/ 360 h 366"/>
                  <a:gd name="T66" fmla="*/ 126 w 198"/>
                  <a:gd name="T67" fmla="*/ 366 h 3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8"/>
                  <a:gd name="T103" fmla="*/ 0 h 366"/>
                  <a:gd name="T104" fmla="*/ 198 w 198"/>
                  <a:gd name="T105" fmla="*/ 366 h 3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8" h="366">
                    <a:moveTo>
                      <a:pt x="126" y="360"/>
                    </a:moveTo>
                    <a:lnTo>
                      <a:pt x="108" y="342"/>
                    </a:lnTo>
                    <a:lnTo>
                      <a:pt x="108" y="318"/>
                    </a:lnTo>
                    <a:lnTo>
                      <a:pt x="60" y="282"/>
                    </a:lnTo>
                    <a:lnTo>
                      <a:pt x="72" y="246"/>
                    </a:lnTo>
                    <a:lnTo>
                      <a:pt x="54" y="234"/>
                    </a:lnTo>
                    <a:lnTo>
                      <a:pt x="42" y="240"/>
                    </a:lnTo>
                    <a:lnTo>
                      <a:pt x="36" y="216"/>
                    </a:lnTo>
                    <a:lnTo>
                      <a:pt x="12" y="198"/>
                    </a:lnTo>
                    <a:lnTo>
                      <a:pt x="0" y="180"/>
                    </a:lnTo>
                    <a:lnTo>
                      <a:pt x="0" y="138"/>
                    </a:lnTo>
                    <a:lnTo>
                      <a:pt x="18" y="126"/>
                    </a:lnTo>
                    <a:lnTo>
                      <a:pt x="24" y="108"/>
                    </a:lnTo>
                    <a:lnTo>
                      <a:pt x="18" y="78"/>
                    </a:lnTo>
                    <a:lnTo>
                      <a:pt x="42" y="72"/>
                    </a:lnTo>
                    <a:lnTo>
                      <a:pt x="54" y="54"/>
                    </a:lnTo>
                    <a:lnTo>
                      <a:pt x="54" y="30"/>
                    </a:lnTo>
                    <a:lnTo>
                      <a:pt x="30" y="12"/>
                    </a:lnTo>
                    <a:lnTo>
                      <a:pt x="42" y="6"/>
                    </a:lnTo>
                    <a:lnTo>
                      <a:pt x="168" y="0"/>
                    </a:lnTo>
                    <a:lnTo>
                      <a:pt x="180" y="48"/>
                    </a:lnTo>
                    <a:lnTo>
                      <a:pt x="192" y="198"/>
                    </a:lnTo>
                    <a:lnTo>
                      <a:pt x="192" y="216"/>
                    </a:lnTo>
                    <a:lnTo>
                      <a:pt x="198" y="240"/>
                    </a:lnTo>
                    <a:lnTo>
                      <a:pt x="180" y="276"/>
                    </a:lnTo>
                    <a:lnTo>
                      <a:pt x="180" y="300"/>
                    </a:lnTo>
                    <a:lnTo>
                      <a:pt x="174" y="312"/>
                    </a:lnTo>
                    <a:lnTo>
                      <a:pt x="180" y="324"/>
                    </a:lnTo>
                    <a:lnTo>
                      <a:pt x="156" y="330"/>
                    </a:lnTo>
                    <a:lnTo>
                      <a:pt x="162" y="348"/>
                    </a:lnTo>
                    <a:lnTo>
                      <a:pt x="132" y="342"/>
                    </a:lnTo>
                    <a:lnTo>
                      <a:pt x="126" y="354"/>
                    </a:lnTo>
                    <a:lnTo>
                      <a:pt x="126" y="360"/>
                    </a:lnTo>
                    <a:lnTo>
                      <a:pt x="126" y="3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674" name="Freeform 298"/>
              <p:cNvSpPr>
                <a:spLocks noChangeAspect="1"/>
              </p:cNvSpPr>
              <p:nvPr/>
            </p:nvSpPr>
            <p:spPr bwMode="auto">
              <a:xfrm>
                <a:off x="1842" y="2052"/>
                <a:ext cx="150" cy="264"/>
              </a:xfrm>
              <a:custGeom>
                <a:avLst/>
                <a:gdLst>
                  <a:gd name="T0" fmla="*/ 0 w 150"/>
                  <a:gd name="T1" fmla="*/ 264 h 264"/>
                  <a:gd name="T2" fmla="*/ 0 w 150"/>
                  <a:gd name="T3" fmla="*/ 240 h 264"/>
                  <a:gd name="T4" fmla="*/ 18 w 150"/>
                  <a:gd name="T5" fmla="*/ 204 h 264"/>
                  <a:gd name="T6" fmla="*/ 12 w 150"/>
                  <a:gd name="T7" fmla="*/ 180 h 264"/>
                  <a:gd name="T8" fmla="*/ 12 w 150"/>
                  <a:gd name="T9" fmla="*/ 162 h 264"/>
                  <a:gd name="T10" fmla="*/ 0 w 150"/>
                  <a:gd name="T11" fmla="*/ 12 h 264"/>
                  <a:gd name="T12" fmla="*/ 18 w 150"/>
                  <a:gd name="T13" fmla="*/ 18 h 264"/>
                  <a:gd name="T14" fmla="*/ 36 w 150"/>
                  <a:gd name="T15" fmla="*/ 6 h 264"/>
                  <a:gd name="T16" fmla="*/ 132 w 150"/>
                  <a:gd name="T17" fmla="*/ 0 h 264"/>
                  <a:gd name="T18" fmla="*/ 150 w 150"/>
                  <a:gd name="T19" fmla="*/ 168 h 264"/>
                  <a:gd name="T20" fmla="*/ 150 w 150"/>
                  <a:gd name="T21" fmla="*/ 186 h 264"/>
                  <a:gd name="T22" fmla="*/ 120 w 150"/>
                  <a:gd name="T23" fmla="*/ 198 h 264"/>
                  <a:gd name="T24" fmla="*/ 126 w 150"/>
                  <a:gd name="T25" fmla="*/ 204 h 264"/>
                  <a:gd name="T26" fmla="*/ 102 w 150"/>
                  <a:gd name="T27" fmla="*/ 246 h 264"/>
                  <a:gd name="T28" fmla="*/ 90 w 150"/>
                  <a:gd name="T29" fmla="*/ 240 h 264"/>
                  <a:gd name="T30" fmla="*/ 84 w 150"/>
                  <a:gd name="T31" fmla="*/ 234 h 264"/>
                  <a:gd name="T32" fmla="*/ 66 w 150"/>
                  <a:gd name="T33" fmla="*/ 258 h 264"/>
                  <a:gd name="T34" fmla="*/ 60 w 150"/>
                  <a:gd name="T35" fmla="*/ 246 h 264"/>
                  <a:gd name="T36" fmla="*/ 48 w 150"/>
                  <a:gd name="T37" fmla="*/ 264 h 264"/>
                  <a:gd name="T38" fmla="*/ 18 w 150"/>
                  <a:gd name="T39" fmla="*/ 252 h 264"/>
                  <a:gd name="T40" fmla="*/ 18 w 150"/>
                  <a:gd name="T41" fmla="*/ 264 h 264"/>
                  <a:gd name="T42" fmla="*/ 6 w 150"/>
                  <a:gd name="T43" fmla="*/ 258 h 264"/>
                  <a:gd name="T44" fmla="*/ 0 w 150"/>
                  <a:gd name="T45" fmla="*/ 264 h 26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0"/>
                  <a:gd name="T70" fmla="*/ 0 h 264"/>
                  <a:gd name="T71" fmla="*/ 150 w 150"/>
                  <a:gd name="T72" fmla="*/ 264 h 26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0" h="264">
                    <a:moveTo>
                      <a:pt x="0" y="264"/>
                    </a:moveTo>
                    <a:lnTo>
                      <a:pt x="0" y="240"/>
                    </a:lnTo>
                    <a:lnTo>
                      <a:pt x="18" y="204"/>
                    </a:lnTo>
                    <a:lnTo>
                      <a:pt x="12" y="180"/>
                    </a:lnTo>
                    <a:lnTo>
                      <a:pt x="12" y="162"/>
                    </a:lnTo>
                    <a:lnTo>
                      <a:pt x="0" y="12"/>
                    </a:lnTo>
                    <a:lnTo>
                      <a:pt x="18" y="18"/>
                    </a:lnTo>
                    <a:lnTo>
                      <a:pt x="36" y="6"/>
                    </a:lnTo>
                    <a:lnTo>
                      <a:pt x="132" y="0"/>
                    </a:lnTo>
                    <a:lnTo>
                      <a:pt x="150" y="168"/>
                    </a:lnTo>
                    <a:lnTo>
                      <a:pt x="150" y="186"/>
                    </a:lnTo>
                    <a:lnTo>
                      <a:pt x="120" y="198"/>
                    </a:lnTo>
                    <a:lnTo>
                      <a:pt x="126" y="204"/>
                    </a:lnTo>
                    <a:lnTo>
                      <a:pt x="102" y="246"/>
                    </a:lnTo>
                    <a:lnTo>
                      <a:pt x="90" y="240"/>
                    </a:lnTo>
                    <a:lnTo>
                      <a:pt x="84" y="234"/>
                    </a:lnTo>
                    <a:lnTo>
                      <a:pt x="66" y="258"/>
                    </a:lnTo>
                    <a:lnTo>
                      <a:pt x="60" y="246"/>
                    </a:lnTo>
                    <a:lnTo>
                      <a:pt x="48" y="264"/>
                    </a:lnTo>
                    <a:lnTo>
                      <a:pt x="18" y="252"/>
                    </a:lnTo>
                    <a:lnTo>
                      <a:pt x="18" y="264"/>
                    </a:lnTo>
                    <a:lnTo>
                      <a:pt x="6" y="258"/>
                    </a:lnTo>
                    <a:lnTo>
                      <a:pt x="0" y="264"/>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675" name="Freeform 299"/>
              <p:cNvSpPr>
                <a:spLocks noChangeAspect="1"/>
              </p:cNvSpPr>
              <p:nvPr/>
            </p:nvSpPr>
            <p:spPr bwMode="auto">
              <a:xfrm>
                <a:off x="1842" y="2052"/>
                <a:ext cx="150" cy="270"/>
              </a:xfrm>
              <a:custGeom>
                <a:avLst/>
                <a:gdLst>
                  <a:gd name="T0" fmla="*/ 0 w 150"/>
                  <a:gd name="T1" fmla="*/ 264 h 270"/>
                  <a:gd name="T2" fmla="*/ 0 w 150"/>
                  <a:gd name="T3" fmla="*/ 240 h 270"/>
                  <a:gd name="T4" fmla="*/ 18 w 150"/>
                  <a:gd name="T5" fmla="*/ 204 h 270"/>
                  <a:gd name="T6" fmla="*/ 12 w 150"/>
                  <a:gd name="T7" fmla="*/ 180 h 270"/>
                  <a:gd name="T8" fmla="*/ 12 w 150"/>
                  <a:gd name="T9" fmla="*/ 162 h 270"/>
                  <a:gd name="T10" fmla="*/ 0 w 150"/>
                  <a:gd name="T11" fmla="*/ 12 h 270"/>
                  <a:gd name="T12" fmla="*/ 18 w 150"/>
                  <a:gd name="T13" fmla="*/ 18 h 270"/>
                  <a:gd name="T14" fmla="*/ 36 w 150"/>
                  <a:gd name="T15" fmla="*/ 6 h 270"/>
                  <a:gd name="T16" fmla="*/ 132 w 150"/>
                  <a:gd name="T17" fmla="*/ 0 h 270"/>
                  <a:gd name="T18" fmla="*/ 150 w 150"/>
                  <a:gd name="T19" fmla="*/ 168 h 270"/>
                  <a:gd name="T20" fmla="*/ 150 w 150"/>
                  <a:gd name="T21" fmla="*/ 186 h 270"/>
                  <a:gd name="T22" fmla="*/ 120 w 150"/>
                  <a:gd name="T23" fmla="*/ 198 h 270"/>
                  <a:gd name="T24" fmla="*/ 126 w 150"/>
                  <a:gd name="T25" fmla="*/ 204 h 270"/>
                  <a:gd name="T26" fmla="*/ 102 w 150"/>
                  <a:gd name="T27" fmla="*/ 246 h 270"/>
                  <a:gd name="T28" fmla="*/ 90 w 150"/>
                  <a:gd name="T29" fmla="*/ 240 h 270"/>
                  <a:gd name="T30" fmla="*/ 84 w 150"/>
                  <a:gd name="T31" fmla="*/ 234 h 270"/>
                  <a:gd name="T32" fmla="*/ 66 w 150"/>
                  <a:gd name="T33" fmla="*/ 258 h 270"/>
                  <a:gd name="T34" fmla="*/ 60 w 150"/>
                  <a:gd name="T35" fmla="*/ 246 h 270"/>
                  <a:gd name="T36" fmla="*/ 48 w 150"/>
                  <a:gd name="T37" fmla="*/ 264 h 270"/>
                  <a:gd name="T38" fmla="*/ 18 w 150"/>
                  <a:gd name="T39" fmla="*/ 252 h 270"/>
                  <a:gd name="T40" fmla="*/ 18 w 150"/>
                  <a:gd name="T41" fmla="*/ 264 h 270"/>
                  <a:gd name="T42" fmla="*/ 6 w 150"/>
                  <a:gd name="T43" fmla="*/ 258 h 270"/>
                  <a:gd name="T44" fmla="*/ 0 w 150"/>
                  <a:gd name="T45" fmla="*/ 264 h 270"/>
                  <a:gd name="T46" fmla="*/ 0 w 150"/>
                  <a:gd name="T47" fmla="*/ 270 h 2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270"/>
                  <a:gd name="T74" fmla="*/ 150 w 150"/>
                  <a:gd name="T75" fmla="*/ 270 h 2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270">
                    <a:moveTo>
                      <a:pt x="0" y="264"/>
                    </a:moveTo>
                    <a:lnTo>
                      <a:pt x="0" y="240"/>
                    </a:lnTo>
                    <a:lnTo>
                      <a:pt x="18" y="204"/>
                    </a:lnTo>
                    <a:lnTo>
                      <a:pt x="12" y="180"/>
                    </a:lnTo>
                    <a:lnTo>
                      <a:pt x="12" y="162"/>
                    </a:lnTo>
                    <a:lnTo>
                      <a:pt x="0" y="12"/>
                    </a:lnTo>
                    <a:lnTo>
                      <a:pt x="18" y="18"/>
                    </a:lnTo>
                    <a:lnTo>
                      <a:pt x="36" y="6"/>
                    </a:lnTo>
                    <a:lnTo>
                      <a:pt x="132" y="0"/>
                    </a:lnTo>
                    <a:lnTo>
                      <a:pt x="150" y="168"/>
                    </a:lnTo>
                    <a:lnTo>
                      <a:pt x="150" y="186"/>
                    </a:lnTo>
                    <a:lnTo>
                      <a:pt x="120" y="198"/>
                    </a:lnTo>
                    <a:lnTo>
                      <a:pt x="126" y="204"/>
                    </a:lnTo>
                    <a:lnTo>
                      <a:pt x="102" y="246"/>
                    </a:lnTo>
                    <a:lnTo>
                      <a:pt x="90" y="240"/>
                    </a:lnTo>
                    <a:lnTo>
                      <a:pt x="84" y="234"/>
                    </a:lnTo>
                    <a:lnTo>
                      <a:pt x="66" y="258"/>
                    </a:lnTo>
                    <a:lnTo>
                      <a:pt x="60" y="246"/>
                    </a:lnTo>
                    <a:lnTo>
                      <a:pt x="48" y="264"/>
                    </a:lnTo>
                    <a:lnTo>
                      <a:pt x="18" y="252"/>
                    </a:lnTo>
                    <a:lnTo>
                      <a:pt x="18" y="264"/>
                    </a:lnTo>
                    <a:lnTo>
                      <a:pt x="6" y="258"/>
                    </a:lnTo>
                    <a:lnTo>
                      <a:pt x="0" y="264"/>
                    </a:lnTo>
                    <a:lnTo>
                      <a:pt x="0" y="27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676" name="Freeform 300"/>
              <p:cNvSpPr>
                <a:spLocks noChangeAspect="1"/>
              </p:cNvSpPr>
              <p:nvPr/>
            </p:nvSpPr>
            <p:spPr bwMode="auto">
              <a:xfrm>
                <a:off x="1410" y="1962"/>
                <a:ext cx="306" cy="204"/>
              </a:xfrm>
              <a:custGeom>
                <a:avLst/>
                <a:gdLst>
                  <a:gd name="T0" fmla="*/ 252 w 306"/>
                  <a:gd name="T1" fmla="*/ 204 h 204"/>
                  <a:gd name="T2" fmla="*/ 240 w 306"/>
                  <a:gd name="T3" fmla="*/ 186 h 204"/>
                  <a:gd name="T4" fmla="*/ 42 w 306"/>
                  <a:gd name="T5" fmla="*/ 192 h 204"/>
                  <a:gd name="T6" fmla="*/ 36 w 306"/>
                  <a:gd name="T7" fmla="*/ 150 h 204"/>
                  <a:gd name="T8" fmla="*/ 12 w 306"/>
                  <a:gd name="T9" fmla="*/ 72 h 204"/>
                  <a:gd name="T10" fmla="*/ 0 w 306"/>
                  <a:gd name="T11" fmla="*/ 54 h 204"/>
                  <a:gd name="T12" fmla="*/ 12 w 306"/>
                  <a:gd name="T13" fmla="*/ 30 h 204"/>
                  <a:gd name="T14" fmla="*/ 6 w 306"/>
                  <a:gd name="T15" fmla="*/ 12 h 204"/>
                  <a:gd name="T16" fmla="*/ 12 w 306"/>
                  <a:gd name="T17" fmla="*/ 6 h 204"/>
                  <a:gd name="T18" fmla="*/ 252 w 306"/>
                  <a:gd name="T19" fmla="*/ 0 h 204"/>
                  <a:gd name="T20" fmla="*/ 264 w 306"/>
                  <a:gd name="T21" fmla="*/ 18 h 204"/>
                  <a:gd name="T22" fmla="*/ 258 w 306"/>
                  <a:gd name="T23" fmla="*/ 30 h 204"/>
                  <a:gd name="T24" fmla="*/ 264 w 306"/>
                  <a:gd name="T25" fmla="*/ 48 h 204"/>
                  <a:gd name="T26" fmla="*/ 282 w 306"/>
                  <a:gd name="T27" fmla="*/ 66 h 204"/>
                  <a:gd name="T28" fmla="*/ 306 w 306"/>
                  <a:gd name="T29" fmla="*/ 84 h 204"/>
                  <a:gd name="T30" fmla="*/ 306 w 306"/>
                  <a:gd name="T31" fmla="*/ 108 h 204"/>
                  <a:gd name="T32" fmla="*/ 294 w 306"/>
                  <a:gd name="T33" fmla="*/ 126 h 204"/>
                  <a:gd name="T34" fmla="*/ 270 w 306"/>
                  <a:gd name="T35" fmla="*/ 132 h 204"/>
                  <a:gd name="T36" fmla="*/ 276 w 306"/>
                  <a:gd name="T37" fmla="*/ 162 h 204"/>
                  <a:gd name="T38" fmla="*/ 270 w 306"/>
                  <a:gd name="T39" fmla="*/ 180 h 204"/>
                  <a:gd name="T40" fmla="*/ 252 w 306"/>
                  <a:gd name="T41" fmla="*/ 192 h 204"/>
                  <a:gd name="T42" fmla="*/ 252 w 306"/>
                  <a:gd name="T43" fmla="*/ 204 h 2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6"/>
                  <a:gd name="T67" fmla="*/ 0 h 204"/>
                  <a:gd name="T68" fmla="*/ 306 w 306"/>
                  <a:gd name="T69" fmla="*/ 204 h 2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6" h="204">
                    <a:moveTo>
                      <a:pt x="252" y="204"/>
                    </a:moveTo>
                    <a:lnTo>
                      <a:pt x="240" y="186"/>
                    </a:lnTo>
                    <a:lnTo>
                      <a:pt x="42" y="192"/>
                    </a:lnTo>
                    <a:lnTo>
                      <a:pt x="36" y="150"/>
                    </a:lnTo>
                    <a:lnTo>
                      <a:pt x="12" y="72"/>
                    </a:lnTo>
                    <a:lnTo>
                      <a:pt x="0" y="54"/>
                    </a:lnTo>
                    <a:lnTo>
                      <a:pt x="12" y="30"/>
                    </a:lnTo>
                    <a:lnTo>
                      <a:pt x="6" y="12"/>
                    </a:lnTo>
                    <a:lnTo>
                      <a:pt x="12" y="6"/>
                    </a:lnTo>
                    <a:lnTo>
                      <a:pt x="252" y="0"/>
                    </a:lnTo>
                    <a:lnTo>
                      <a:pt x="264" y="18"/>
                    </a:lnTo>
                    <a:lnTo>
                      <a:pt x="258" y="30"/>
                    </a:lnTo>
                    <a:lnTo>
                      <a:pt x="264" y="48"/>
                    </a:lnTo>
                    <a:lnTo>
                      <a:pt x="282" y="66"/>
                    </a:lnTo>
                    <a:lnTo>
                      <a:pt x="306" y="84"/>
                    </a:lnTo>
                    <a:lnTo>
                      <a:pt x="306" y="108"/>
                    </a:lnTo>
                    <a:lnTo>
                      <a:pt x="294" y="126"/>
                    </a:lnTo>
                    <a:lnTo>
                      <a:pt x="270" y="132"/>
                    </a:lnTo>
                    <a:lnTo>
                      <a:pt x="276" y="162"/>
                    </a:lnTo>
                    <a:lnTo>
                      <a:pt x="270" y="180"/>
                    </a:lnTo>
                    <a:lnTo>
                      <a:pt x="252" y="192"/>
                    </a:lnTo>
                    <a:lnTo>
                      <a:pt x="252" y="204"/>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677" name="Freeform 301"/>
              <p:cNvSpPr>
                <a:spLocks noChangeAspect="1"/>
              </p:cNvSpPr>
              <p:nvPr/>
            </p:nvSpPr>
            <p:spPr bwMode="auto">
              <a:xfrm>
                <a:off x="1410" y="1962"/>
                <a:ext cx="306" cy="210"/>
              </a:xfrm>
              <a:custGeom>
                <a:avLst/>
                <a:gdLst>
                  <a:gd name="T0" fmla="*/ 252 w 306"/>
                  <a:gd name="T1" fmla="*/ 204 h 210"/>
                  <a:gd name="T2" fmla="*/ 240 w 306"/>
                  <a:gd name="T3" fmla="*/ 186 h 210"/>
                  <a:gd name="T4" fmla="*/ 42 w 306"/>
                  <a:gd name="T5" fmla="*/ 192 h 210"/>
                  <a:gd name="T6" fmla="*/ 36 w 306"/>
                  <a:gd name="T7" fmla="*/ 150 h 210"/>
                  <a:gd name="T8" fmla="*/ 12 w 306"/>
                  <a:gd name="T9" fmla="*/ 72 h 210"/>
                  <a:gd name="T10" fmla="*/ 0 w 306"/>
                  <a:gd name="T11" fmla="*/ 54 h 210"/>
                  <a:gd name="T12" fmla="*/ 12 w 306"/>
                  <a:gd name="T13" fmla="*/ 30 h 210"/>
                  <a:gd name="T14" fmla="*/ 6 w 306"/>
                  <a:gd name="T15" fmla="*/ 12 h 210"/>
                  <a:gd name="T16" fmla="*/ 12 w 306"/>
                  <a:gd name="T17" fmla="*/ 6 h 210"/>
                  <a:gd name="T18" fmla="*/ 252 w 306"/>
                  <a:gd name="T19" fmla="*/ 0 h 210"/>
                  <a:gd name="T20" fmla="*/ 264 w 306"/>
                  <a:gd name="T21" fmla="*/ 18 h 210"/>
                  <a:gd name="T22" fmla="*/ 258 w 306"/>
                  <a:gd name="T23" fmla="*/ 30 h 210"/>
                  <a:gd name="T24" fmla="*/ 264 w 306"/>
                  <a:gd name="T25" fmla="*/ 48 h 210"/>
                  <a:gd name="T26" fmla="*/ 282 w 306"/>
                  <a:gd name="T27" fmla="*/ 66 h 210"/>
                  <a:gd name="T28" fmla="*/ 306 w 306"/>
                  <a:gd name="T29" fmla="*/ 84 h 210"/>
                  <a:gd name="T30" fmla="*/ 306 w 306"/>
                  <a:gd name="T31" fmla="*/ 108 h 210"/>
                  <a:gd name="T32" fmla="*/ 294 w 306"/>
                  <a:gd name="T33" fmla="*/ 126 h 210"/>
                  <a:gd name="T34" fmla="*/ 270 w 306"/>
                  <a:gd name="T35" fmla="*/ 132 h 210"/>
                  <a:gd name="T36" fmla="*/ 276 w 306"/>
                  <a:gd name="T37" fmla="*/ 162 h 210"/>
                  <a:gd name="T38" fmla="*/ 270 w 306"/>
                  <a:gd name="T39" fmla="*/ 180 h 210"/>
                  <a:gd name="T40" fmla="*/ 252 w 306"/>
                  <a:gd name="T41" fmla="*/ 192 h 210"/>
                  <a:gd name="T42" fmla="*/ 252 w 306"/>
                  <a:gd name="T43" fmla="*/ 204 h 210"/>
                  <a:gd name="T44" fmla="*/ 252 w 306"/>
                  <a:gd name="T45" fmla="*/ 210 h 2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6"/>
                  <a:gd name="T70" fmla="*/ 0 h 210"/>
                  <a:gd name="T71" fmla="*/ 306 w 306"/>
                  <a:gd name="T72" fmla="*/ 210 h 21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6" h="210">
                    <a:moveTo>
                      <a:pt x="252" y="204"/>
                    </a:moveTo>
                    <a:lnTo>
                      <a:pt x="240" y="186"/>
                    </a:lnTo>
                    <a:lnTo>
                      <a:pt x="42" y="192"/>
                    </a:lnTo>
                    <a:lnTo>
                      <a:pt x="36" y="150"/>
                    </a:lnTo>
                    <a:lnTo>
                      <a:pt x="12" y="72"/>
                    </a:lnTo>
                    <a:lnTo>
                      <a:pt x="0" y="54"/>
                    </a:lnTo>
                    <a:lnTo>
                      <a:pt x="12" y="30"/>
                    </a:lnTo>
                    <a:lnTo>
                      <a:pt x="6" y="12"/>
                    </a:lnTo>
                    <a:lnTo>
                      <a:pt x="12" y="6"/>
                    </a:lnTo>
                    <a:lnTo>
                      <a:pt x="252" y="0"/>
                    </a:lnTo>
                    <a:lnTo>
                      <a:pt x="264" y="18"/>
                    </a:lnTo>
                    <a:lnTo>
                      <a:pt x="258" y="30"/>
                    </a:lnTo>
                    <a:lnTo>
                      <a:pt x="264" y="48"/>
                    </a:lnTo>
                    <a:lnTo>
                      <a:pt x="282" y="66"/>
                    </a:lnTo>
                    <a:lnTo>
                      <a:pt x="306" y="84"/>
                    </a:lnTo>
                    <a:lnTo>
                      <a:pt x="306" y="108"/>
                    </a:lnTo>
                    <a:lnTo>
                      <a:pt x="294" y="126"/>
                    </a:lnTo>
                    <a:lnTo>
                      <a:pt x="270" y="132"/>
                    </a:lnTo>
                    <a:lnTo>
                      <a:pt x="276" y="162"/>
                    </a:lnTo>
                    <a:lnTo>
                      <a:pt x="270" y="180"/>
                    </a:lnTo>
                    <a:lnTo>
                      <a:pt x="252" y="192"/>
                    </a:lnTo>
                    <a:lnTo>
                      <a:pt x="252" y="204"/>
                    </a:lnTo>
                    <a:lnTo>
                      <a:pt x="252" y="21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678" name="Freeform 302"/>
              <p:cNvSpPr>
                <a:spLocks noChangeAspect="1"/>
              </p:cNvSpPr>
              <p:nvPr/>
            </p:nvSpPr>
            <p:spPr bwMode="auto">
              <a:xfrm>
                <a:off x="1134" y="2184"/>
                <a:ext cx="378" cy="198"/>
              </a:xfrm>
              <a:custGeom>
                <a:avLst/>
                <a:gdLst>
                  <a:gd name="T0" fmla="*/ 342 w 378"/>
                  <a:gd name="T1" fmla="*/ 6 h 198"/>
                  <a:gd name="T2" fmla="*/ 360 w 378"/>
                  <a:gd name="T3" fmla="*/ 18 h 198"/>
                  <a:gd name="T4" fmla="*/ 348 w 378"/>
                  <a:gd name="T5" fmla="*/ 36 h 198"/>
                  <a:gd name="T6" fmla="*/ 378 w 378"/>
                  <a:gd name="T7" fmla="*/ 60 h 198"/>
                  <a:gd name="T8" fmla="*/ 378 w 378"/>
                  <a:gd name="T9" fmla="*/ 198 h 198"/>
                  <a:gd name="T10" fmla="*/ 0 w 378"/>
                  <a:gd name="T11" fmla="*/ 192 h 198"/>
                  <a:gd name="T12" fmla="*/ 12 w 378"/>
                  <a:gd name="T13" fmla="*/ 0 h 198"/>
                  <a:gd name="T14" fmla="*/ 336 w 378"/>
                  <a:gd name="T15" fmla="*/ 6 h 198"/>
                  <a:gd name="T16" fmla="*/ 342 w 378"/>
                  <a:gd name="T17" fmla="*/ 6 h 1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8"/>
                  <a:gd name="T28" fmla="*/ 0 h 198"/>
                  <a:gd name="T29" fmla="*/ 378 w 378"/>
                  <a:gd name="T30" fmla="*/ 198 h 19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8" h="198">
                    <a:moveTo>
                      <a:pt x="342" y="6"/>
                    </a:moveTo>
                    <a:lnTo>
                      <a:pt x="360" y="18"/>
                    </a:lnTo>
                    <a:lnTo>
                      <a:pt x="348" y="36"/>
                    </a:lnTo>
                    <a:lnTo>
                      <a:pt x="378" y="60"/>
                    </a:lnTo>
                    <a:lnTo>
                      <a:pt x="378" y="198"/>
                    </a:lnTo>
                    <a:lnTo>
                      <a:pt x="0" y="192"/>
                    </a:lnTo>
                    <a:lnTo>
                      <a:pt x="12" y="0"/>
                    </a:lnTo>
                    <a:lnTo>
                      <a:pt x="336" y="6"/>
                    </a:lnTo>
                    <a:lnTo>
                      <a:pt x="342" y="6"/>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679" name="Freeform 303"/>
              <p:cNvSpPr>
                <a:spLocks noChangeAspect="1"/>
              </p:cNvSpPr>
              <p:nvPr/>
            </p:nvSpPr>
            <p:spPr bwMode="auto">
              <a:xfrm>
                <a:off x="1134" y="2184"/>
                <a:ext cx="378" cy="198"/>
              </a:xfrm>
              <a:custGeom>
                <a:avLst/>
                <a:gdLst>
                  <a:gd name="T0" fmla="*/ 342 w 378"/>
                  <a:gd name="T1" fmla="*/ 6 h 198"/>
                  <a:gd name="T2" fmla="*/ 360 w 378"/>
                  <a:gd name="T3" fmla="*/ 18 h 198"/>
                  <a:gd name="T4" fmla="*/ 348 w 378"/>
                  <a:gd name="T5" fmla="*/ 36 h 198"/>
                  <a:gd name="T6" fmla="*/ 378 w 378"/>
                  <a:gd name="T7" fmla="*/ 60 h 198"/>
                  <a:gd name="T8" fmla="*/ 378 w 378"/>
                  <a:gd name="T9" fmla="*/ 198 h 198"/>
                  <a:gd name="T10" fmla="*/ 0 w 378"/>
                  <a:gd name="T11" fmla="*/ 192 h 198"/>
                  <a:gd name="T12" fmla="*/ 12 w 378"/>
                  <a:gd name="T13" fmla="*/ 0 h 198"/>
                  <a:gd name="T14" fmla="*/ 336 w 378"/>
                  <a:gd name="T15" fmla="*/ 6 h 198"/>
                  <a:gd name="T16" fmla="*/ 342 w 378"/>
                  <a:gd name="T17" fmla="*/ 6 h 198"/>
                  <a:gd name="T18" fmla="*/ 342 w 378"/>
                  <a:gd name="T19" fmla="*/ 12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8"/>
                  <a:gd name="T31" fmla="*/ 0 h 198"/>
                  <a:gd name="T32" fmla="*/ 378 w 378"/>
                  <a:gd name="T33" fmla="*/ 198 h 1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8" h="198">
                    <a:moveTo>
                      <a:pt x="342" y="6"/>
                    </a:moveTo>
                    <a:lnTo>
                      <a:pt x="360" y="18"/>
                    </a:lnTo>
                    <a:lnTo>
                      <a:pt x="348" y="36"/>
                    </a:lnTo>
                    <a:lnTo>
                      <a:pt x="378" y="60"/>
                    </a:lnTo>
                    <a:lnTo>
                      <a:pt x="378" y="198"/>
                    </a:lnTo>
                    <a:lnTo>
                      <a:pt x="0" y="192"/>
                    </a:lnTo>
                    <a:lnTo>
                      <a:pt x="12" y="0"/>
                    </a:lnTo>
                    <a:lnTo>
                      <a:pt x="336" y="6"/>
                    </a:lnTo>
                    <a:lnTo>
                      <a:pt x="342" y="6"/>
                    </a:lnTo>
                    <a:lnTo>
                      <a:pt x="342"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680" name="Freeform 304"/>
              <p:cNvSpPr>
                <a:spLocks noChangeAspect="1"/>
              </p:cNvSpPr>
              <p:nvPr/>
            </p:nvSpPr>
            <p:spPr bwMode="auto">
              <a:xfrm>
                <a:off x="1776" y="2214"/>
                <a:ext cx="372" cy="192"/>
              </a:xfrm>
              <a:custGeom>
                <a:avLst/>
                <a:gdLst>
                  <a:gd name="T0" fmla="*/ 294 w 372"/>
                  <a:gd name="T1" fmla="*/ 156 h 192"/>
                  <a:gd name="T2" fmla="*/ 72 w 372"/>
                  <a:gd name="T3" fmla="*/ 174 h 192"/>
                  <a:gd name="T4" fmla="*/ 72 w 372"/>
                  <a:gd name="T5" fmla="*/ 186 h 192"/>
                  <a:gd name="T6" fmla="*/ 0 w 372"/>
                  <a:gd name="T7" fmla="*/ 192 h 192"/>
                  <a:gd name="T8" fmla="*/ 6 w 372"/>
                  <a:gd name="T9" fmla="*/ 186 h 192"/>
                  <a:gd name="T10" fmla="*/ 12 w 372"/>
                  <a:gd name="T11" fmla="*/ 186 h 192"/>
                  <a:gd name="T12" fmla="*/ 12 w 372"/>
                  <a:gd name="T13" fmla="*/ 156 h 192"/>
                  <a:gd name="T14" fmla="*/ 18 w 372"/>
                  <a:gd name="T15" fmla="*/ 144 h 192"/>
                  <a:gd name="T16" fmla="*/ 48 w 372"/>
                  <a:gd name="T17" fmla="*/ 150 h 192"/>
                  <a:gd name="T18" fmla="*/ 42 w 372"/>
                  <a:gd name="T19" fmla="*/ 132 h 192"/>
                  <a:gd name="T20" fmla="*/ 66 w 372"/>
                  <a:gd name="T21" fmla="*/ 126 h 192"/>
                  <a:gd name="T22" fmla="*/ 60 w 372"/>
                  <a:gd name="T23" fmla="*/ 114 h 192"/>
                  <a:gd name="T24" fmla="*/ 66 w 372"/>
                  <a:gd name="T25" fmla="*/ 102 h 192"/>
                  <a:gd name="T26" fmla="*/ 72 w 372"/>
                  <a:gd name="T27" fmla="*/ 96 h 192"/>
                  <a:gd name="T28" fmla="*/ 84 w 372"/>
                  <a:gd name="T29" fmla="*/ 102 h 192"/>
                  <a:gd name="T30" fmla="*/ 84 w 372"/>
                  <a:gd name="T31" fmla="*/ 90 h 192"/>
                  <a:gd name="T32" fmla="*/ 114 w 372"/>
                  <a:gd name="T33" fmla="*/ 102 h 192"/>
                  <a:gd name="T34" fmla="*/ 126 w 372"/>
                  <a:gd name="T35" fmla="*/ 84 h 192"/>
                  <a:gd name="T36" fmla="*/ 132 w 372"/>
                  <a:gd name="T37" fmla="*/ 96 h 192"/>
                  <a:gd name="T38" fmla="*/ 150 w 372"/>
                  <a:gd name="T39" fmla="*/ 72 h 192"/>
                  <a:gd name="T40" fmla="*/ 156 w 372"/>
                  <a:gd name="T41" fmla="*/ 78 h 192"/>
                  <a:gd name="T42" fmla="*/ 168 w 372"/>
                  <a:gd name="T43" fmla="*/ 84 h 192"/>
                  <a:gd name="T44" fmla="*/ 192 w 372"/>
                  <a:gd name="T45" fmla="*/ 42 h 192"/>
                  <a:gd name="T46" fmla="*/ 186 w 372"/>
                  <a:gd name="T47" fmla="*/ 36 h 192"/>
                  <a:gd name="T48" fmla="*/ 216 w 372"/>
                  <a:gd name="T49" fmla="*/ 24 h 192"/>
                  <a:gd name="T50" fmla="*/ 216 w 372"/>
                  <a:gd name="T51" fmla="*/ 6 h 192"/>
                  <a:gd name="T52" fmla="*/ 234 w 372"/>
                  <a:gd name="T53" fmla="*/ 0 h 192"/>
                  <a:gd name="T54" fmla="*/ 246 w 372"/>
                  <a:gd name="T55" fmla="*/ 18 h 192"/>
                  <a:gd name="T56" fmla="*/ 276 w 372"/>
                  <a:gd name="T57" fmla="*/ 30 h 192"/>
                  <a:gd name="T58" fmla="*/ 312 w 372"/>
                  <a:gd name="T59" fmla="*/ 18 h 192"/>
                  <a:gd name="T60" fmla="*/ 330 w 372"/>
                  <a:gd name="T61" fmla="*/ 36 h 192"/>
                  <a:gd name="T62" fmla="*/ 342 w 372"/>
                  <a:gd name="T63" fmla="*/ 66 h 192"/>
                  <a:gd name="T64" fmla="*/ 372 w 372"/>
                  <a:gd name="T65" fmla="*/ 84 h 192"/>
                  <a:gd name="T66" fmla="*/ 318 w 372"/>
                  <a:gd name="T67" fmla="*/ 144 h 192"/>
                  <a:gd name="T68" fmla="*/ 294 w 372"/>
                  <a:gd name="T69" fmla="*/ 156 h 1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72"/>
                  <a:gd name="T106" fmla="*/ 0 h 192"/>
                  <a:gd name="T107" fmla="*/ 372 w 372"/>
                  <a:gd name="T108" fmla="*/ 192 h 1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72" h="192">
                    <a:moveTo>
                      <a:pt x="294" y="156"/>
                    </a:moveTo>
                    <a:lnTo>
                      <a:pt x="72" y="174"/>
                    </a:lnTo>
                    <a:lnTo>
                      <a:pt x="72" y="186"/>
                    </a:lnTo>
                    <a:lnTo>
                      <a:pt x="0" y="192"/>
                    </a:lnTo>
                    <a:lnTo>
                      <a:pt x="6" y="186"/>
                    </a:lnTo>
                    <a:lnTo>
                      <a:pt x="12" y="186"/>
                    </a:lnTo>
                    <a:lnTo>
                      <a:pt x="12" y="156"/>
                    </a:lnTo>
                    <a:lnTo>
                      <a:pt x="18" y="144"/>
                    </a:lnTo>
                    <a:lnTo>
                      <a:pt x="48" y="150"/>
                    </a:lnTo>
                    <a:lnTo>
                      <a:pt x="42" y="132"/>
                    </a:lnTo>
                    <a:lnTo>
                      <a:pt x="66" y="126"/>
                    </a:lnTo>
                    <a:lnTo>
                      <a:pt x="60" y="114"/>
                    </a:lnTo>
                    <a:lnTo>
                      <a:pt x="66" y="102"/>
                    </a:lnTo>
                    <a:lnTo>
                      <a:pt x="72" y="96"/>
                    </a:lnTo>
                    <a:lnTo>
                      <a:pt x="84" y="102"/>
                    </a:lnTo>
                    <a:lnTo>
                      <a:pt x="84" y="90"/>
                    </a:lnTo>
                    <a:lnTo>
                      <a:pt x="114" y="102"/>
                    </a:lnTo>
                    <a:lnTo>
                      <a:pt x="126" y="84"/>
                    </a:lnTo>
                    <a:lnTo>
                      <a:pt x="132" y="96"/>
                    </a:lnTo>
                    <a:lnTo>
                      <a:pt x="150" y="72"/>
                    </a:lnTo>
                    <a:lnTo>
                      <a:pt x="156" y="78"/>
                    </a:lnTo>
                    <a:lnTo>
                      <a:pt x="168" y="84"/>
                    </a:lnTo>
                    <a:lnTo>
                      <a:pt x="192" y="42"/>
                    </a:lnTo>
                    <a:lnTo>
                      <a:pt x="186" y="36"/>
                    </a:lnTo>
                    <a:lnTo>
                      <a:pt x="216" y="24"/>
                    </a:lnTo>
                    <a:lnTo>
                      <a:pt x="216" y="6"/>
                    </a:lnTo>
                    <a:lnTo>
                      <a:pt x="234" y="0"/>
                    </a:lnTo>
                    <a:lnTo>
                      <a:pt x="246" y="18"/>
                    </a:lnTo>
                    <a:lnTo>
                      <a:pt x="276" y="30"/>
                    </a:lnTo>
                    <a:lnTo>
                      <a:pt x="312" y="18"/>
                    </a:lnTo>
                    <a:lnTo>
                      <a:pt x="330" y="36"/>
                    </a:lnTo>
                    <a:lnTo>
                      <a:pt x="342" y="66"/>
                    </a:lnTo>
                    <a:lnTo>
                      <a:pt x="372" y="84"/>
                    </a:lnTo>
                    <a:lnTo>
                      <a:pt x="318" y="144"/>
                    </a:lnTo>
                    <a:lnTo>
                      <a:pt x="294" y="156"/>
                    </a:lnTo>
                    <a:close/>
                  </a:path>
                </a:pathLst>
              </a:custGeom>
              <a:solidFill>
                <a:srgbClr val="FF4500"/>
              </a:solidFill>
              <a:ln w="9525">
                <a:solidFill>
                  <a:srgbClr val="FF4500"/>
                </a:solidFill>
                <a:prstDash val="solid"/>
                <a:round/>
                <a:headEnd/>
                <a:tailEnd/>
              </a:ln>
            </p:spPr>
            <p:txBody>
              <a:bodyPr/>
              <a:lstStyle/>
              <a:p>
                <a:endParaRPr lang="en-US" dirty="0"/>
              </a:p>
            </p:txBody>
          </p:sp>
          <p:sp>
            <p:nvSpPr>
              <p:cNvPr id="105681" name="Freeform 305"/>
              <p:cNvSpPr>
                <a:spLocks noChangeAspect="1"/>
              </p:cNvSpPr>
              <p:nvPr/>
            </p:nvSpPr>
            <p:spPr bwMode="auto">
              <a:xfrm>
                <a:off x="1776" y="2214"/>
                <a:ext cx="372" cy="192"/>
              </a:xfrm>
              <a:custGeom>
                <a:avLst/>
                <a:gdLst>
                  <a:gd name="T0" fmla="*/ 294 w 372"/>
                  <a:gd name="T1" fmla="*/ 156 h 192"/>
                  <a:gd name="T2" fmla="*/ 72 w 372"/>
                  <a:gd name="T3" fmla="*/ 174 h 192"/>
                  <a:gd name="T4" fmla="*/ 72 w 372"/>
                  <a:gd name="T5" fmla="*/ 186 h 192"/>
                  <a:gd name="T6" fmla="*/ 0 w 372"/>
                  <a:gd name="T7" fmla="*/ 192 h 192"/>
                  <a:gd name="T8" fmla="*/ 6 w 372"/>
                  <a:gd name="T9" fmla="*/ 186 h 192"/>
                  <a:gd name="T10" fmla="*/ 12 w 372"/>
                  <a:gd name="T11" fmla="*/ 186 h 192"/>
                  <a:gd name="T12" fmla="*/ 12 w 372"/>
                  <a:gd name="T13" fmla="*/ 156 h 192"/>
                  <a:gd name="T14" fmla="*/ 18 w 372"/>
                  <a:gd name="T15" fmla="*/ 144 h 192"/>
                  <a:gd name="T16" fmla="*/ 48 w 372"/>
                  <a:gd name="T17" fmla="*/ 150 h 192"/>
                  <a:gd name="T18" fmla="*/ 42 w 372"/>
                  <a:gd name="T19" fmla="*/ 132 h 192"/>
                  <a:gd name="T20" fmla="*/ 66 w 372"/>
                  <a:gd name="T21" fmla="*/ 126 h 192"/>
                  <a:gd name="T22" fmla="*/ 60 w 372"/>
                  <a:gd name="T23" fmla="*/ 114 h 192"/>
                  <a:gd name="T24" fmla="*/ 66 w 372"/>
                  <a:gd name="T25" fmla="*/ 102 h 192"/>
                  <a:gd name="T26" fmla="*/ 72 w 372"/>
                  <a:gd name="T27" fmla="*/ 96 h 192"/>
                  <a:gd name="T28" fmla="*/ 84 w 372"/>
                  <a:gd name="T29" fmla="*/ 102 h 192"/>
                  <a:gd name="T30" fmla="*/ 84 w 372"/>
                  <a:gd name="T31" fmla="*/ 90 h 192"/>
                  <a:gd name="T32" fmla="*/ 114 w 372"/>
                  <a:gd name="T33" fmla="*/ 102 h 192"/>
                  <a:gd name="T34" fmla="*/ 126 w 372"/>
                  <a:gd name="T35" fmla="*/ 84 h 192"/>
                  <a:gd name="T36" fmla="*/ 132 w 372"/>
                  <a:gd name="T37" fmla="*/ 96 h 192"/>
                  <a:gd name="T38" fmla="*/ 150 w 372"/>
                  <a:gd name="T39" fmla="*/ 72 h 192"/>
                  <a:gd name="T40" fmla="*/ 156 w 372"/>
                  <a:gd name="T41" fmla="*/ 78 h 192"/>
                  <a:gd name="T42" fmla="*/ 168 w 372"/>
                  <a:gd name="T43" fmla="*/ 84 h 192"/>
                  <a:gd name="T44" fmla="*/ 192 w 372"/>
                  <a:gd name="T45" fmla="*/ 42 h 192"/>
                  <a:gd name="T46" fmla="*/ 186 w 372"/>
                  <a:gd name="T47" fmla="*/ 36 h 192"/>
                  <a:gd name="T48" fmla="*/ 216 w 372"/>
                  <a:gd name="T49" fmla="*/ 24 h 192"/>
                  <a:gd name="T50" fmla="*/ 216 w 372"/>
                  <a:gd name="T51" fmla="*/ 6 h 192"/>
                  <a:gd name="T52" fmla="*/ 234 w 372"/>
                  <a:gd name="T53" fmla="*/ 0 h 192"/>
                  <a:gd name="T54" fmla="*/ 246 w 372"/>
                  <a:gd name="T55" fmla="*/ 18 h 192"/>
                  <a:gd name="T56" fmla="*/ 276 w 372"/>
                  <a:gd name="T57" fmla="*/ 30 h 192"/>
                  <a:gd name="T58" fmla="*/ 312 w 372"/>
                  <a:gd name="T59" fmla="*/ 18 h 192"/>
                  <a:gd name="T60" fmla="*/ 330 w 372"/>
                  <a:gd name="T61" fmla="*/ 36 h 192"/>
                  <a:gd name="T62" fmla="*/ 342 w 372"/>
                  <a:gd name="T63" fmla="*/ 66 h 192"/>
                  <a:gd name="T64" fmla="*/ 372 w 372"/>
                  <a:gd name="T65" fmla="*/ 84 h 192"/>
                  <a:gd name="T66" fmla="*/ 318 w 372"/>
                  <a:gd name="T67" fmla="*/ 144 h 192"/>
                  <a:gd name="T68" fmla="*/ 294 w 372"/>
                  <a:gd name="T69" fmla="*/ 156 h 192"/>
                  <a:gd name="T70" fmla="*/ 294 w 372"/>
                  <a:gd name="T71" fmla="*/ 162 h 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72"/>
                  <a:gd name="T109" fmla="*/ 0 h 192"/>
                  <a:gd name="T110" fmla="*/ 372 w 372"/>
                  <a:gd name="T111" fmla="*/ 192 h 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72" h="192">
                    <a:moveTo>
                      <a:pt x="294" y="156"/>
                    </a:moveTo>
                    <a:lnTo>
                      <a:pt x="72" y="174"/>
                    </a:lnTo>
                    <a:lnTo>
                      <a:pt x="72" y="186"/>
                    </a:lnTo>
                    <a:lnTo>
                      <a:pt x="0" y="192"/>
                    </a:lnTo>
                    <a:lnTo>
                      <a:pt x="6" y="186"/>
                    </a:lnTo>
                    <a:lnTo>
                      <a:pt x="12" y="186"/>
                    </a:lnTo>
                    <a:lnTo>
                      <a:pt x="12" y="156"/>
                    </a:lnTo>
                    <a:lnTo>
                      <a:pt x="18" y="144"/>
                    </a:lnTo>
                    <a:lnTo>
                      <a:pt x="48" y="150"/>
                    </a:lnTo>
                    <a:lnTo>
                      <a:pt x="42" y="132"/>
                    </a:lnTo>
                    <a:lnTo>
                      <a:pt x="66" y="126"/>
                    </a:lnTo>
                    <a:lnTo>
                      <a:pt x="60" y="114"/>
                    </a:lnTo>
                    <a:lnTo>
                      <a:pt x="66" y="102"/>
                    </a:lnTo>
                    <a:lnTo>
                      <a:pt x="72" y="96"/>
                    </a:lnTo>
                    <a:lnTo>
                      <a:pt x="84" y="102"/>
                    </a:lnTo>
                    <a:lnTo>
                      <a:pt x="84" y="90"/>
                    </a:lnTo>
                    <a:lnTo>
                      <a:pt x="114" y="102"/>
                    </a:lnTo>
                    <a:lnTo>
                      <a:pt x="126" y="84"/>
                    </a:lnTo>
                    <a:lnTo>
                      <a:pt x="132" y="96"/>
                    </a:lnTo>
                    <a:lnTo>
                      <a:pt x="150" y="72"/>
                    </a:lnTo>
                    <a:lnTo>
                      <a:pt x="156" y="78"/>
                    </a:lnTo>
                    <a:lnTo>
                      <a:pt x="168" y="84"/>
                    </a:lnTo>
                    <a:lnTo>
                      <a:pt x="192" y="42"/>
                    </a:lnTo>
                    <a:lnTo>
                      <a:pt x="186" y="36"/>
                    </a:lnTo>
                    <a:lnTo>
                      <a:pt x="216" y="24"/>
                    </a:lnTo>
                    <a:lnTo>
                      <a:pt x="216" y="6"/>
                    </a:lnTo>
                    <a:lnTo>
                      <a:pt x="234" y="0"/>
                    </a:lnTo>
                    <a:lnTo>
                      <a:pt x="246" y="18"/>
                    </a:lnTo>
                    <a:lnTo>
                      <a:pt x="276" y="30"/>
                    </a:lnTo>
                    <a:lnTo>
                      <a:pt x="312" y="18"/>
                    </a:lnTo>
                    <a:lnTo>
                      <a:pt x="330" y="36"/>
                    </a:lnTo>
                    <a:lnTo>
                      <a:pt x="342" y="66"/>
                    </a:lnTo>
                    <a:lnTo>
                      <a:pt x="372" y="84"/>
                    </a:lnTo>
                    <a:lnTo>
                      <a:pt x="318" y="144"/>
                    </a:lnTo>
                    <a:lnTo>
                      <a:pt x="294" y="156"/>
                    </a:lnTo>
                    <a:lnTo>
                      <a:pt x="294" y="16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682" name="Freeform 306"/>
              <p:cNvSpPr>
                <a:spLocks noChangeAspect="1"/>
              </p:cNvSpPr>
              <p:nvPr/>
            </p:nvSpPr>
            <p:spPr bwMode="auto">
              <a:xfrm>
                <a:off x="1542" y="2640"/>
                <a:ext cx="288" cy="246"/>
              </a:xfrm>
              <a:custGeom>
                <a:avLst/>
                <a:gdLst>
                  <a:gd name="T0" fmla="*/ 258 w 288"/>
                  <a:gd name="T1" fmla="*/ 174 h 246"/>
                  <a:gd name="T2" fmla="*/ 216 w 288"/>
                  <a:gd name="T3" fmla="*/ 162 h 246"/>
                  <a:gd name="T4" fmla="*/ 204 w 288"/>
                  <a:gd name="T5" fmla="*/ 174 h 246"/>
                  <a:gd name="T6" fmla="*/ 228 w 288"/>
                  <a:gd name="T7" fmla="*/ 180 h 246"/>
                  <a:gd name="T8" fmla="*/ 246 w 288"/>
                  <a:gd name="T9" fmla="*/ 174 h 246"/>
                  <a:gd name="T10" fmla="*/ 240 w 288"/>
                  <a:gd name="T11" fmla="*/ 186 h 246"/>
                  <a:gd name="T12" fmla="*/ 252 w 288"/>
                  <a:gd name="T13" fmla="*/ 192 h 246"/>
                  <a:gd name="T14" fmla="*/ 258 w 288"/>
                  <a:gd name="T15" fmla="*/ 180 h 246"/>
                  <a:gd name="T16" fmla="*/ 276 w 288"/>
                  <a:gd name="T17" fmla="*/ 174 h 246"/>
                  <a:gd name="T18" fmla="*/ 276 w 288"/>
                  <a:gd name="T19" fmla="*/ 186 h 246"/>
                  <a:gd name="T20" fmla="*/ 252 w 288"/>
                  <a:gd name="T21" fmla="*/ 210 h 246"/>
                  <a:gd name="T22" fmla="*/ 258 w 288"/>
                  <a:gd name="T23" fmla="*/ 222 h 246"/>
                  <a:gd name="T24" fmla="*/ 288 w 288"/>
                  <a:gd name="T25" fmla="*/ 234 h 246"/>
                  <a:gd name="T26" fmla="*/ 282 w 288"/>
                  <a:gd name="T27" fmla="*/ 246 h 246"/>
                  <a:gd name="T28" fmla="*/ 276 w 288"/>
                  <a:gd name="T29" fmla="*/ 240 h 246"/>
                  <a:gd name="T30" fmla="*/ 270 w 288"/>
                  <a:gd name="T31" fmla="*/ 246 h 246"/>
                  <a:gd name="T32" fmla="*/ 264 w 288"/>
                  <a:gd name="T33" fmla="*/ 228 h 246"/>
                  <a:gd name="T34" fmla="*/ 228 w 288"/>
                  <a:gd name="T35" fmla="*/ 216 h 246"/>
                  <a:gd name="T36" fmla="*/ 234 w 288"/>
                  <a:gd name="T37" fmla="*/ 234 h 246"/>
                  <a:gd name="T38" fmla="*/ 222 w 288"/>
                  <a:gd name="T39" fmla="*/ 240 h 246"/>
                  <a:gd name="T40" fmla="*/ 216 w 288"/>
                  <a:gd name="T41" fmla="*/ 228 h 246"/>
                  <a:gd name="T42" fmla="*/ 210 w 288"/>
                  <a:gd name="T43" fmla="*/ 234 h 246"/>
                  <a:gd name="T44" fmla="*/ 204 w 288"/>
                  <a:gd name="T45" fmla="*/ 228 h 246"/>
                  <a:gd name="T46" fmla="*/ 198 w 288"/>
                  <a:gd name="T47" fmla="*/ 240 h 246"/>
                  <a:gd name="T48" fmla="*/ 186 w 288"/>
                  <a:gd name="T49" fmla="*/ 246 h 246"/>
                  <a:gd name="T50" fmla="*/ 174 w 288"/>
                  <a:gd name="T51" fmla="*/ 240 h 246"/>
                  <a:gd name="T52" fmla="*/ 162 w 288"/>
                  <a:gd name="T53" fmla="*/ 222 h 246"/>
                  <a:gd name="T54" fmla="*/ 144 w 288"/>
                  <a:gd name="T55" fmla="*/ 216 h 246"/>
                  <a:gd name="T56" fmla="*/ 144 w 288"/>
                  <a:gd name="T57" fmla="*/ 204 h 246"/>
                  <a:gd name="T58" fmla="*/ 126 w 288"/>
                  <a:gd name="T59" fmla="*/ 204 h 246"/>
                  <a:gd name="T60" fmla="*/ 126 w 288"/>
                  <a:gd name="T61" fmla="*/ 198 h 246"/>
                  <a:gd name="T62" fmla="*/ 108 w 288"/>
                  <a:gd name="T63" fmla="*/ 204 h 246"/>
                  <a:gd name="T64" fmla="*/ 120 w 288"/>
                  <a:gd name="T65" fmla="*/ 216 h 246"/>
                  <a:gd name="T66" fmla="*/ 102 w 288"/>
                  <a:gd name="T67" fmla="*/ 222 h 246"/>
                  <a:gd name="T68" fmla="*/ 54 w 288"/>
                  <a:gd name="T69" fmla="*/ 204 h 246"/>
                  <a:gd name="T70" fmla="*/ 18 w 288"/>
                  <a:gd name="T71" fmla="*/ 210 h 246"/>
                  <a:gd name="T72" fmla="*/ 12 w 288"/>
                  <a:gd name="T73" fmla="*/ 204 h 246"/>
                  <a:gd name="T74" fmla="*/ 24 w 288"/>
                  <a:gd name="T75" fmla="*/ 192 h 246"/>
                  <a:gd name="T76" fmla="*/ 24 w 288"/>
                  <a:gd name="T77" fmla="*/ 156 h 246"/>
                  <a:gd name="T78" fmla="*/ 36 w 288"/>
                  <a:gd name="T79" fmla="*/ 126 h 246"/>
                  <a:gd name="T80" fmla="*/ 6 w 288"/>
                  <a:gd name="T81" fmla="*/ 66 h 246"/>
                  <a:gd name="T82" fmla="*/ 0 w 288"/>
                  <a:gd name="T83" fmla="*/ 0 h 246"/>
                  <a:gd name="T84" fmla="*/ 162 w 288"/>
                  <a:gd name="T85" fmla="*/ 0 h 246"/>
                  <a:gd name="T86" fmla="*/ 162 w 288"/>
                  <a:gd name="T87" fmla="*/ 24 h 246"/>
                  <a:gd name="T88" fmla="*/ 168 w 288"/>
                  <a:gd name="T89" fmla="*/ 18 h 246"/>
                  <a:gd name="T90" fmla="*/ 162 w 288"/>
                  <a:gd name="T91" fmla="*/ 30 h 246"/>
                  <a:gd name="T92" fmla="*/ 174 w 288"/>
                  <a:gd name="T93" fmla="*/ 36 h 246"/>
                  <a:gd name="T94" fmla="*/ 162 w 288"/>
                  <a:gd name="T95" fmla="*/ 48 h 246"/>
                  <a:gd name="T96" fmla="*/ 168 w 288"/>
                  <a:gd name="T97" fmla="*/ 48 h 246"/>
                  <a:gd name="T98" fmla="*/ 144 w 288"/>
                  <a:gd name="T99" fmla="*/ 84 h 246"/>
                  <a:gd name="T100" fmla="*/ 138 w 288"/>
                  <a:gd name="T101" fmla="*/ 126 h 246"/>
                  <a:gd name="T102" fmla="*/ 240 w 288"/>
                  <a:gd name="T103" fmla="*/ 120 h 246"/>
                  <a:gd name="T104" fmla="*/ 240 w 288"/>
                  <a:gd name="T105" fmla="*/ 144 h 246"/>
                  <a:gd name="T106" fmla="*/ 252 w 288"/>
                  <a:gd name="T107" fmla="*/ 168 h 246"/>
                  <a:gd name="T108" fmla="*/ 258 w 288"/>
                  <a:gd name="T109" fmla="*/ 174 h 24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88"/>
                  <a:gd name="T166" fmla="*/ 0 h 246"/>
                  <a:gd name="T167" fmla="*/ 288 w 288"/>
                  <a:gd name="T168" fmla="*/ 246 h 24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88" h="246">
                    <a:moveTo>
                      <a:pt x="258" y="174"/>
                    </a:moveTo>
                    <a:lnTo>
                      <a:pt x="216" y="162"/>
                    </a:lnTo>
                    <a:lnTo>
                      <a:pt x="204" y="174"/>
                    </a:lnTo>
                    <a:lnTo>
                      <a:pt x="228" y="180"/>
                    </a:lnTo>
                    <a:lnTo>
                      <a:pt x="246" y="174"/>
                    </a:lnTo>
                    <a:lnTo>
                      <a:pt x="240" y="186"/>
                    </a:lnTo>
                    <a:lnTo>
                      <a:pt x="252" y="192"/>
                    </a:lnTo>
                    <a:lnTo>
                      <a:pt x="258" y="180"/>
                    </a:lnTo>
                    <a:lnTo>
                      <a:pt x="276" y="174"/>
                    </a:lnTo>
                    <a:lnTo>
                      <a:pt x="276" y="186"/>
                    </a:lnTo>
                    <a:lnTo>
                      <a:pt x="252" y="210"/>
                    </a:lnTo>
                    <a:lnTo>
                      <a:pt x="258" y="222"/>
                    </a:lnTo>
                    <a:lnTo>
                      <a:pt x="288" y="234"/>
                    </a:lnTo>
                    <a:lnTo>
                      <a:pt x="282" y="246"/>
                    </a:lnTo>
                    <a:lnTo>
                      <a:pt x="276" y="240"/>
                    </a:lnTo>
                    <a:lnTo>
                      <a:pt x="270" y="246"/>
                    </a:lnTo>
                    <a:lnTo>
                      <a:pt x="264" y="228"/>
                    </a:lnTo>
                    <a:lnTo>
                      <a:pt x="228" y="216"/>
                    </a:lnTo>
                    <a:lnTo>
                      <a:pt x="234" y="234"/>
                    </a:lnTo>
                    <a:lnTo>
                      <a:pt x="222" y="240"/>
                    </a:lnTo>
                    <a:lnTo>
                      <a:pt x="216" y="228"/>
                    </a:lnTo>
                    <a:lnTo>
                      <a:pt x="210" y="234"/>
                    </a:lnTo>
                    <a:lnTo>
                      <a:pt x="204" y="228"/>
                    </a:lnTo>
                    <a:lnTo>
                      <a:pt x="198" y="240"/>
                    </a:lnTo>
                    <a:lnTo>
                      <a:pt x="186" y="246"/>
                    </a:lnTo>
                    <a:lnTo>
                      <a:pt x="174" y="240"/>
                    </a:lnTo>
                    <a:lnTo>
                      <a:pt x="162" y="222"/>
                    </a:lnTo>
                    <a:lnTo>
                      <a:pt x="144" y="216"/>
                    </a:lnTo>
                    <a:lnTo>
                      <a:pt x="144" y="204"/>
                    </a:lnTo>
                    <a:lnTo>
                      <a:pt x="126" y="204"/>
                    </a:lnTo>
                    <a:lnTo>
                      <a:pt x="126" y="198"/>
                    </a:lnTo>
                    <a:lnTo>
                      <a:pt x="108" y="204"/>
                    </a:lnTo>
                    <a:lnTo>
                      <a:pt x="120" y="216"/>
                    </a:lnTo>
                    <a:lnTo>
                      <a:pt x="102" y="222"/>
                    </a:lnTo>
                    <a:lnTo>
                      <a:pt x="54" y="204"/>
                    </a:lnTo>
                    <a:lnTo>
                      <a:pt x="18" y="210"/>
                    </a:lnTo>
                    <a:lnTo>
                      <a:pt x="12" y="204"/>
                    </a:lnTo>
                    <a:lnTo>
                      <a:pt x="24" y="192"/>
                    </a:lnTo>
                    <a:lnTo>
                      <a:pt x="24" y="156"/>
                    </a:lnTo>
                    <a:lnTo>
                      <a:pt x="36" y="126"/>
                    </a:lnTo>
                    <a:lnTo>
                      <a:pt x="6" y="66"/>
                    </a:lnTo>
                    <a:lnTo>
                      <a:pt x="0" y="0"/>
                    </a:lnTo>
                    <a:lnTo>
                      <a:pt x="162" y="0"/>
                    </a:lnTo>
                    <a:lnTo>
                      <a:pt x="162" y="24"/>
                    </a:lnTo>
                    <a:lnTo>
                      <a:pt x="168" y="18"/>
                    </a:lnTo>
                    <a:lnTo>
                      <a:pt x="162" y="30"/>
                    </a:lnTo>
                    <a:lnTo>
                      <a:pt x="174" y="36"/>
                    </a:lnTo>
                    <a:lnTo>
                      <a:pt x="162" y="48"/>
                    </a:lnTo>
                    <a:lnTo>
                      <a:pt x="168" y="48"/>
                    </a:lnTo>
                    <a:lnTo>
                      <a:pt x="144" y="84"/>
                    </a:lnTo>
                    <a:lnTo>
                      <a:pt x="138" y="126"/>
                    </a:lnTo>
                    <a:lnTo>
                      <a:pt x="240" y="120"/>
                    </a:lnTo>
                    <a:lnTo>
                      <a:pt x="240" y="144"/>
                    </a:lnTo>
                    <a:lnTo>
                      <a:pt x="252" y="168"/>
                    </a:lnTo>
                    <a:lnTo>
                      <a:pt x="258" y="174"/>
                    </a:lnTo>
                    <a:close/>
                  </a:path>
                </a:pathLst>
              </a:custGeom>
              <a:solidFill>
                <a:srgbClr val="FF4500"/>
              </a:solidFill>
              <a:ln w="9525">
                <a:solidFill>
                  <a:srgbClr val="FF4500"/>
                </a:solidFill>
                <a:prstDash val="solid"/>
                <a:round/>
                <a:headEnd/>
                <a:tailEnd/>
              </a:ln>
            </p:spPr>
            <p:txBody>
              <a:bodyPr/>
              <a:lstStyle/>
              <a:p>
                <a:endParaRPr lang="en-US" dirty="0"/>
              </a:p>
            </p:txBody>
          </p:sp>
          <p:sp>
            <p:nvSpPr>
              <p:cNvPr id="105683" name="Freeform 307"/>
              <p:cNvSpPr>
                <a:spLocks noChangeAspect="1"/>
              </p:cNvSpPr>
              <p:nvPr/>
            </p:nvSpPr>
            <p:spPr bwMode="auto">
              <a:xfrm>
                <a:off x="1542" y="2640"/>
                <a:ext cx="288" cy="246"/>
              </a:xfrm>
              <a:custGeom>
                <a:avLst/>
                <a:gdLst>
                  <a:gd name="T0" fmla="*/ 258 w 288"/>
                  <a:gd name="T1" fmla="*/ 174 h 246"/>
                  <a:gd name="T2" fmla="*/ 216 w 288"/>
                  <a:gd name="T3" fmla="*/ 162 h 246"/>
                  <a:gd name="T4" fmla="*/ 204 w 288"/>
                  <a:gd name="T5" fmla="*/ 174 h 246"/>
                  <a:gd name="T6" fmla="*/ 228 w 288"/>
                  <a:gd name="T7" fmla="*/ 180 h 246"/>
                  <a:gd name="T8" fmla="*/ 246 w 288"/>
                  <a:gd name="T9" fmla="*/ 174 h 246"/>
                  <a:gd name="T10" fmla="*/ 240 w 288"/>
                  <a:gd name="T11" fmla="*/ 186 h 246"/>
                  <a:gd name="T12" fmla="*/ 252 w 288"/>
                  <a:gd name="T13" fmla="*/ 192 h 246"/>
                  <a:gd name="T14" fmla="*/ 258 w 288"/>
                  <a:gd name="T15" fmla="*/ 180 h 246"/>
                  <a:gd name="T16" fmla="*/ 276 w 288"/>
                  <a:gd name="T17" fmla="*/ 174 h 246"/>
                  <a:gd name="T18" fmla="*/ 276 w 288"/>
                  <a:gd name="T19" fmla="*/ 186 h 246"/>
                  <a:gd name="T20" fmla="*/ 252 w 288"/>
                  <a:gd name="T21" fmla="*/ 210 h 246"/>
                  <a:gd name="T22" fmla="*/ 258 w 288"/>
                  <a:gd name="T23" fmla="*/ 222 h 246"/>
                  <a:gd name="T24" fmla="*/ 288 w 288"/>
                  <a:gd name="T25" fmla="*/ 234 h 246"/>
                  <a:gd name="T26" fmla="*/ 282 w 288"/>
                  <a:gd name="T27" fmla="*/ 246 h 246"/>
                  <a:gd name="T28" fmla="*/ 276 w 288"/>
                  <a:gd name="T29" fmla="*/ 240 h 246"/>
                  <a:gd name="T30" fmla="*/ 270 w 288"/>
                  <a:gd name="T31" fmla="*/ 246 h 246"/>
                  <a:gd name="T32" fmla="*/ 264 w 288"/>
                  <a:gd name="T33" fmla="*/ 228 h 246"/>
                  <a:gd name="T34" fmla="*/ 228 w 288"/>
                  <a:gd name="T35" fmla="*/ 216 h 246"/>
                  <a:gd name="T36" fmla="*/ 234 w 288"/>
                  <a:gd name="T37" fmla="*/ 234 h 246"/>
                  <a:gd name="T38" fmla="*/ 222 w 288"/>
                  <a:gd name="T39" fmla="*/ 240 h 246"/>
                  <a:gd name="T40" fmla="*/ 216 w 288"/>
                  <a:gd name="T41" fmla="*/ 228 h 246"/>
                  <a:gd name="T42" fmla="*/ 210 w 288"/>
                  <a:gd name="T43" fmla="*/ 234 h 246"/>
                  <a:gd name="T44" fmla="*/ 204 w 288"/>
                  <a:gd name="T45" fmla="*/ 228 h 246"/>
                  <a:gd name="T46" fmla="*/ 198 w 288"/>
                  <a:gd name="T47" fmla="*/ 240 h 246"/>
                  <a:gd name="T48" fmla="*/ 186 w 288"/>
                  <a:gd name="T49" fmla="*/ 246 h 246"/>
                  <a:gd name="T50" fmla="*/ 174 w 288"/>
                  <a:gd name="T51" fmla="*/ 240 h 246"/>
                  <a:gd name="T52" fmla="*/ 162 w 288"/>
                  <a:gd name="T53" fmla="*/ 222 h 246"/>
                  <a:gd name="T54" fmla="*/ 144 w 288"/>
                  <a:gd name="T55" fmla="*/ 216 h 246"/>
                  <a:gd name="T56" fmla="*/ 144 w 288"/>
                  <a:gd name="T57" fmla="*/ 204 h 246"/>
                  <a:gd name="T58" fmla="*/ 126 w 288"/>
                  <a:gd name="T59" fmla="*/ 204 h 246"/>
                  <a:gd name="T60" fmla="*/ 126 w 288"/>
                  <a:gd name="T61" fmla="*/ 198 h 246"/>
                  <a:gd name="T62" fmla="*/ 108 w 288"/>
                  <a:gd name="T63" fmla="*/ 204 h 246"/>
                  <a:gd name="T64" fmla="*/ 120 w 288"/>
                  <a:gd name="T65" fmla="*/ 216 h 246"/>
                  <a:gd name="T66" fmla="*/ 102 w 288"/>
                  <a:gd name="T67" fmla="*/ 222 h 246"/>
                  <a:gd name="T68" fmla="*/ 54 w 288"/>
                  <a:gd name="T69" fmla="*/ 204 h 246"/>
                  <a:gd name="T70" fmla="*/ 18 w 288"/>
                  <a:gd name="T71" fmla="*/ 210 h 246"/>
                  <a:gd name="T72" fmla="*/ 12 w 288"/>
                  <a:gd name="T73" fmla="*/ 204 h 246"/>
                  <a:gd name="T74" fmla="*/ 24 w 288"/>
                  <a:gd name="T75" fmla="*/ 192 h 246"/>
                  <a:gd name="T76" fmla="*/ 24 w 288"/>
                  <a:gd name="T77" fmla="*/ 156 h 246"/>
                  <a:gd name="T78" fmla="*/ 36 w 288"/>
                  <a:gd name="T79" fmla="*/ 126 h 246"/>
                  <a:gd name="T80" fmla="*/ 6 w 288"/>
                  <a:gd name="T81" fmla="*/ 66 h 246"/>
                  <a:gd name="T82" fmla="*/ 0 w 288"/>
                  <a:gd name="T83" fmla="*/ 0 h 246"/>
                  <a:gd name="T84" fmla="*/ 162 w 288"/>
                  <a:gd name="T85" fmla="*/ 0 h 246"/>
                  <a:gd name="T86" fmla="*/ 162 w 288"/>
                  <a:gd name="T87" fmla="*/ 24 h 246"/>
                  <a:gd name="T88" fmla="*/ 168 w 288"/>
                  <a:gd name="T89" fmla="*/ 18 h 246"/>
                  <a:gd name="T90" fmla="*/ 162 w 288"/>
                  <a:gd name="T91" fmla="*/ 30 h 246"/>
                  <a:gd name="T92" fmla="*/ 174 w 288"/>
                  <a:gd name="T93" fmla="*/ 36 h 246"/>
                  <a:gd name="T94" fmla="*/ 162 w 288"/>
                  <a:gd name="T95" fmla="*/ 48 h 246"/>
                  <a:gd name="T96" fmla="*/ 168 w 288"/>
                  <a:gd name="T97" fmla="*/ 48 h 246"/>
                  <a:gd name="T98" fmla="*/ 144 w 288"/>
                  <a:gd name="T99" fmla="*/ 84 h 246"/>
                  <a:gd name="T100" fmla="*/ 138 w 288"/>
                  <a:gd name="T101" fmla="*/ 126 h 246"/>
                  <a:gd name="T102" fmla="*/ 240 w 288"/>
                  <a:gd name="T103" fmla="*/ 120 h 246"/>
                  <a:gd name="T104" fmla="*/ 240 w 288"/>
                  <a:gd name="T105" fmla="*/ 144 h 246"/>
                  <a:gd name="T106" fmla="*/ 252 w 288"/>
                  <a:gd name="T107" fmla="*/ 168 h 246"/>
                  <a:gd name="T108" fmla="*/ 258 w 288"/>
                  <a:gd name="T109" fmla="*/ 174 h 246"/>
                  <a:gd name="T110" fmla="*/ 258 w 288"/>
                  <a:gd name="T111" fmla="*/ 180 h 2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8"/>
                  <a:gd name="T169" fmla="*/ 0 h 246"/>
                  <a:gd name="T170" fmla="*/ 288 w 288"/>
                  <a:gd name="T171" fmla="*/ 246 h 2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8" h="246">
                    <a:moveTo>
                      <a:pt x="258" y="174"/>
                    </a:moveTo>
                    <a:lnTo>
                      <a:pt x="216" y="162"/>
                    </a:lnTo>
                    <a:lnTo>
                      <a:pt x="204" y="174"/>
                    </a:lnTo>
                    <a:lnTo>
                      <a:pt x="228" y="180"/>
                    </a:lnTo>
                    <a:lnTo>
                      <a:pt x="246" y="174"/>
                    </a:lnTo>
                    <a:lnTo>
                      <a:pt x="240" y="186"/>
                    </a:lnTo>
                    <a:lnTo>
                      <a:pt x="252" y="192"/>
                    </a:lnTo>
                    <a:lnTo>
                      <a:pt x="258" y="180"/>
                    </a:lnTo>
                    <a:lnTo>
                      <a:pt x="276" y="174"/>
                    </a:lnTo>
                    <a:lnTo>
                      <a:pt x="276" y="186"/>
                    </a:lnTo>
                    <a:lnTo>
                      <a:pt x="252" y="210"/>
                    </a:lnTo>
                    <a:lnTo>
                      <a:pt x="258" y="222"/>
                    </a:lnTo>
                    <a:lnTo>
                      <a:pt x="288" y="234"/>
                    </a:lnTo>
                    <a:lnTo>
                      <a:pt x="282" y="246"/>
                    </a:lnTo>
                    <a:lnTo>
                      <a:pt x="276" y="240"/>
                    </a:lnTo>
                    <a:lnTo>
                      <a:pt x="270" y="246"/>
                    </a:lnTo>
                    <a:lnTo>
                      <a:pt x="264" y="228"/>
                    </a:lnTo>
                    <a:lnTo>
                      <a:pt x="228" y="216"/>
                    </a:lnTo>
                    <a:lnTo>
                      <a:pt x="234" y="234"/>
                    </a:lnTo>
                    <a:lnTo>
                      <a:pt x="222" y="240"/>
                    </a:lnTo>
                    <a:lnTo>
                      <a:pt x="216" y="228"/>
                    </a:lnTo>
                    <a:lnTo>
                      <a:pt x="210" y="234"/>
                    </a:lnTo>
                    <a:lnTo>
                      <a:pt x="204" y="228"/>
                    </a:lnTo>
                    <a:lnTo>
                      <a:pt x="198" y="240"/>
                    </a:lnTo>
                    <a:lnTo>
                      <a:pt x="186" y="246"/>
                    </a:lnTo>
                    <a:lnTo>
                      <a:pt x="174" y="240"/>
                    </a:lnTo>
                    <a:lnTo>
                      <a:pt x="162" y="222"/>
                    </a:lnTo>
                    <a:lnTo>
                      <a:pt x="144" y="216"/>
                    </a:lnTo>
                    <a:lnTo>
                      <a:pt x="144" y="204"/>
                    </a:lnTo>
                    <a:lnTo>
                      <a:pt x="126" y="204"/>
                    </a:lnTo>
                    <a:lnTo>
                      <a:pt x="126" y="198"/>
                    </a:lnTo>
                    <a:lnTo>
                      <a:pt x="108" y="204"/>
                    </a:lnTo>
                    <a:lnTo>
                      <a:pt x="120" y="216"/>
                    </a:lnTo>
                    <a:lnTo>
                      <a:pt x="102" y="222"/>
                    </a:lnTo>
                    <a:lnTo>
                      <a:pt x="54" y="204"/>
                    </a:lnTo>
                    <a:lnTo>
                      <a:pt x="18" y="210"/>
                    </a:lnTo>
                    <a:lnTo>
                      <a:pt x="12" y="204"/>
                    </a:lnTo>
                    <a:lnTo>
                      <a:pt x="24" y="192"/>
                    </a:lnTo>
                    <a:lnTo>
                      <a:pt x="24" y="156"/>
                    </a:lnTo>
                    <a:lnTo>
                      <a:pt x="36" y="126"/>
                    </a:lnTo>
                    <a:lnTo>
                      <a:pt x="6" y="66"/>
                    </a:lnTo>
                    <a:lnTo>
                      <a:pt x="0" y="0"/>
                    </a:lnTo>
                    <a:lnTo>
                      <a:pt x="162" y="0"/>
                    </a:lnTo>
                    <a:lnTo>
                      <a:pt x="162" y="24"/>
                    </a:lnTo>
                    <a:lnTo>
                      <a:pt x="168" y="18"/>
                    </a:lnTo>
                    <a:lnTo>
                      <a:pt x="162" y="30"/>
                    </a:lnTo>
                    <a:lnTo>
                      <a:pt x="174" y="36"/>
                    </a:lnTo>
                    <a:lnTo>
                      <a:pt x="162" y="48"/>
                    </a:lnTo>
                    <a:lnTo>
                      <a:pt x="168" y="48"/>
                    </a:lnTo>
                    <a:lnTo>
                      <a:pt x="144" y="84"/>
                    </a:lnTo>
                    <a:lnTo>
                      <a:pt x="138" y="126"/>
                    </a:lnTo>
                    <a:lnTo>
                      <a:pt x="240" y="120"/>
                    </a:lnTo>
                    <a:lnTo>
                      <a:pt x="240" y="144"/>
                    </a:lnTo>
                    <a:lnTo>
                      <a:pt x="252" y="168"/>
                    </a:lnTo>
                    <a:lnTo>
                      <a:pt x="258" y="174"/>
                    </a:lnTo>
                    <a:lnTo>
                      <a:pt x="258" y="18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684" name="Freeform 308"/>
              <p:cNvSpPr>
                <a:spLocks noChangeAspect="1"/>
              </p:cNvSpPr>
              <p:nvPr/>
            </p:nvSpPr>
            <p:spPr bwMode="auto">
              <a:xfrm>
                <a:off x="2556" y="1548"/>
                <a:ext cx="186" cy="294"/>
              </a:xfrm>
              <a:custGeom>
                <a:avLst/>
                <a:gdLst>
                  <a:gd name="T0" fmla="*/ 54 w 186"/>
                  <a:gd name="T1" fmla="*/ 294 h 294"/>
                  <a:gd name="T2" fmla="*/ 48 w 186"/>
                  <a:gd name="T3" fmla="*/ 294 h 294"/>
                  <a:gd name="T4" fmla="*/ 36 w 186"/>
                  <a:gd name="T5" fmla="*/ 276 h 294"/>
                  <a:gd name="T6" fmla="*/ 0 w 186"/>
                  <a:gd name="T7" fmla="*/ 162 h 294"/>
                  <a:gd name="T8" fmla="*/ 12 w 186"/>
                  <a:gd name="T9" fmla="*/ 162 h 294"/>
                  <a:gd name="T10" fmla="*/ 12 w 186"/>
                  <a:gd name="T11" fmla="*/ 150 h 294"/>
                  <a:gd name="T12" fmla="*/ 18 w 186"/>
                  <a:gd name="T13" fmla="*/ 150 h 294"/>
                  <a:gd name="T14" fmla="*/ 12 w 186"/>
                  <a:gd name="T15" fmla="*/ 144 h 294"/>
                  <a:gd name="T16" fmla="*/ 24 w 186"/>
                  <a:gd name="T17" fmla="*/ 114 h 294"/>
                  <a:gd name="T18" fmla="*/ 24 w 186"/>
                  <a:gd name="T19" fmla="*/ 60 h 294"/>
                  <a:gd name="T20" fmla="*/ 42 w 186"/>
                  <a:gd name="T21" fmla="*/ 6 h 294"/>
                  <a:gd name="T22" fmla="*/ 48 w 186"/>
                  <a:gd name="T23" fmla="*/ 6 h 294"/>
                  <a:gd name="T24" fmla="*/ 60 w 186"/>
                  <a:gd name="T25" fmla="*/ 18 h 294"/>
                  <a:gd name="T26" fmla="*/ 90 w 186"/>
                  <a:gd name="T27" fmla="*/ 0 h 294"/>
                  <a:gd name="T28" fmla="*/ 114 w 186"/>
                  <a:gd name="T29" fmla="*/ 18 h 294"/>
                  <a:gd name="T30" fmla="*/ 138 w 186"/>
                  <a:gd name="T31" fmla="*/ 96 h 294"/>
                  <a:gd name="T32" fmla="*/ 150 w 186"/>
                  <a:gd name="T33" fmla="*/ 96 h 294"/>
                  <a:gd name="T34" fmla="*/ 156 w 186"/>
                  <a:gd name="T35" fmla="*/ 120 h 294"/>
                  <a:gd name="T36" fmla="*/ 174 w 186"/>
                  <a:gd name="T37" fmla="*/ 120 h 294"/>
                  <a:gd name="T38" fmla="*/ 180 w 186"/>
                  <a:gd name="T39" fmla="*/ 138 h 294"/>
                  <a:gd name="T40" fmla="*/ 186 w 186"/>
                  <a:gd name="T41" fmla="*/ 138 h 294"/>
                  <a:gd name="T42" fmla="*/ 180 w 186"/>
                  <a:gd name="T43" fmla="*/ 156 h 294"/>
                  <a:gd name="T44" fmla="*/ 156 w 186"/>
                  <a:gd name="T45" fmla="*/ 168 h 294"/>
                  <a:gd name="T46" fmla="*/ 150 w 186"/>
                  <a:gd name="T47" fmla="*/ 186 h 294"/>
                  <a:gd name="T48" fmla="*/ 138 w 186"/>
                  <a:gd name="T49" fmla="*/ 174 h 294"/>
                  <a:gd name="T50" fmla="*/ 132 w 186"/>
                  <a:gd name="T51" fmla="*/ 186 h 294"/>
                  <a:gd name="T52" fmla="*/ 126 w 186"/>
                  <a:gd name="T53" fmla="*/ 180 h 294"/>
                  <a:gd name="T54" fmla="*/ 126 w 186"/>
                  <a:gd name="T55" fmla="*/ 192 h 294"/>
                  <a:gd name="T56" fmla="*/ 114 w 186"/>
                  <a:gd name="T57" fmla="*/ 192 h 294"/>
                  <a:gd name="T58" fmla="*/ 120 w 186"/>
                  <a:gd name="T59" fmla="*/ 186 h 294"/>
                  <a:gd name="T60" fmla="*/ 114 w 186"/>
                  <a:gd name="T61" fmla="*/ 180 h 294"/>
                  <a:gd name="T62" fmla="*/ 102 w 186"/>
                  <a:gd name="T63" fmla="*/ 222 h 294"/>
                  <a:gd name="T64" fmla="*/ 96 w 186"/>
                  <a:gd name="T65" fmla="*/ 216 h 294"/>
                  <a:gd name="T66" fmla="*/ 96 w 186"/>
                  <a:gd name="T67" fmla="*/ 234 h 294"/>
                  <a:gd name="T68" fmla="*/ 78 w 186"/>
                  <a:gd name="T69" fmla="*/ 234 h 294"/>
                  <a:gd name="T70" fmla="*/ 84 w 186"/>
                  <a:gd name="T71" fmla="*/ 246 h 294"/>
                  <a:gd name="T72" fmla="*/ 78 w 186"/>
                  <a:gd name="T73" fmla="*/ 234 h 294"/>
                  <a:gd name="T74" fmla="*/ 66 w 186"/>
                  <a:gd name="T75" fmla="*/ 240 h 294"/>
                  <a:gd name="T76" fmla="*/ 54 w 186"/>
                  <a:gd name="T77" fmla="*/ 294 h 2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86"/>
                  <a:gd name="T118" fmla="*/ 0 h 294"/>
                  <a:gd name="T119" fmla="*/ 186 w 186"/>
                  <a:gd name="T120" fmla="*/ 294 h 2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86" h="294">
                    <a:moveTo>
                      <a:pt x="54" y="294"/>
                    </a:moveTo>
                    <a:lnTo>
                      <a:pt x="48" y="294"/>
                    </a:lnTo>
                    <a:lnTo>
                      <a:pt x="36" y="276"/>
                    </a:lnTo>
                    <a:lnTo>
                      <a:pt x="0" y="162"/>
                    </a:lnTo>
                    <a:lnTo>
                      <a:pt x="12" y="162"/>
                    </a:lnTo>
                    <a:lnTo>
                      <a:pt x="12" y="150"/>
                    </a:lnTo>
                    <a:lnTo>
                      <a:pt x="18" y="150"/>
                    </a:lnTo>
                    <a:lnTo>
                      <a:pt x="12" y="144"/>
                    </a:lnTo>
                    <a:lnTo>
                      <a:pt x="24" y="114"/>
                    </a:lnTo>
                    <a:lnTo>
                      <a:pt x="24" y="60"/>
                    </a:lnTo>
                    <a:lnTo>
                      <a:pt x="42" y="6"/>
                    </a:lnTo>
                    <a:lnTo>
                      <a:pt x="48" y="6"/>
                    </a:lnTo>
                    <a:lnTo>
                      <a:pt x="60" y="18"/>
                    </a:lnTo>
                    <a:lnTo>
                      <a:pt x="90" y="0"/>
                    </a:lnTo>
                    <a:lnTo>
                      <a:pt x="114" y="18"/>
                    </a:lnTo>
                    <a:lnTo>
                      <a:pt x="138" y="96"/>
                    </a:lnTo>
                    <a:lnTo>
                      <a:pt x="150" y="96"/>
                    </a:lnTo>
                    <a:lnTo>
                      <a:pt x="156" y="120"/>
                    </a:lnTo>
                    <a:lnTo>
                      <a:pt x="174" y="120"/>
                    </a:lnTo>
                    <a:lnTo>
                      <a:pt x="180" y="138"/>
                    </a:lnTo>
                    <a:lnTo>
                      <a:pt x="186" y="138"/>
                    </a:lnTo>
                    <a:lnTo>
                      <a:pt x="180" y="156"/>
                    </a:lnTo>
                    <a:lnTo>
                      <a:pt x="156" y="168"/>
                    </a:lnTo>
                    <a:lnTo>
                      <a:pt x="150" y="186"/>
                    </a:lnTo>
                    <a:lnTo>
                      <a:pt x="138" y="174"/>
                    </a:lnTo>
                    <a:lnTo>
                      <a:pt x="132" y="186"/>
                    </a:lnTo>
                    <a:lnTo>
                      <a:pt x="126" y="180"/>
                    </a:lnTo>
                    <a:lnTo>
                      <a:pt x="126" y="192"/>
                    </a:lnTo>
                    <a:lnTo>
                      <a:pt x="114" y="192"/>
                    </a:lnTo>
                    <a:lnTo>
                      <a:pt x="120" y="186"/>
                    </a:lnTo>
                    <a:lnTo>
                      <a:pt x="114" y="180"/>
                    </a:lnTo>
                    <a:lnTo>
                      <a:pt x="102" y="222"/>
                    </a:lnTo>
                    <a:lnTo>
                      <a:pt x="96" y="216"/>
                    </a:lnTo>
                    <a:lnTo>
                      <a:pt x="96" y="234"/>
                    </a:lnTo>
                    <a:lnTo>
                      <a:pt x="78" y="234"/>
                    </a:lnTo>
                    <a:lnTo>
                      <a:pt x="84" y="246"/>
                    </a:lnTo>
                    <a:lnTo>
                      <a:pt x="78" y="234"/>
                    </a:lnTo>
                    <a:lnTo>
                      <a:pt x="66" y="240"/>
                    </a:lnTo>
                    <a:lnTo>
                      <a:pt x="54" y="294"/>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685" name="Freeform 309"/>
              <p:cNvSpPr>
                <a:spLocks noChangeAspect="1"/>
              </p:cNvSpPr>
              <p:nvPr/>
            </p:nvSpPr>
            <p:spPr bwMode="auto">
              <a:xfrm>
                <a:off x="2556" y="1548"/>
                <a:ext cx="186" cy="300"/>
              </a:xfrm>
              <a:custGeom>
                <a:avLst/>
                <a:gdLst>
                  <a:gd name="T0" fmla="*/ 54 w 186"/>
                  <a:gd name="T1" fmla="*/ 294 h 300"/>
                  <a:gd name="T2" fmla="*/ 48 w 186"/>
                  <a:gd name="T3" fmla="*/ 294 h 300"/>
                  <a:gd name="T4" fmla="*/ 36 w 186"/>
                  <a:gd name="T5" fmla="*/ 276 h 300"/>
                  <a:gd name="T6" fmla="*/ 0 w 186"/>
                  <a:gd name="T7" fmla="*/ 162 h 300"/>
                  <a:gd name="T8" fmla="*/ 12 w 186"/>
                  <a:gd name="T9" fmla="*/ 162 h 300"/>
                  <a:gd name="T10" fmla="*/ 12 w 186"/>
                  <a:gd name="T11" fmla="*/ 150 h 300"/>
                  <a:gd name="T12" fmla="*/ 18 w 186"/>
                  <a:gd name="T13" fmla="*/ 150 h 300"/>
                  <a:gd name="T14" fmla="*/ 12 w 186"/>
                  <a:gd name="T15" fmla="*/ 144 h 300"/>
                  <a:gd name="T16" fmla="*/ 24 w 186"/>
                  <a:gd name="T17" fmla="*/ 114 h 300"/>
                  <a:gd name="T18" fmla="*/ 24 w 186"/>
                  <a:gd name="T19" fmla="*/ 60 h 300"/>
                  <a:gd name="T20" fmla="*/ 42 w 186"/>
                  <a:gd name="T21" fmla="*/ 6 h 300"/>
                  <a:gd name="T22" fmla="*/ 48 w 186"/>
                  <a:gd name="T23" fmla="*/ 6 h 300"/>
                  <a:gd name="T24" fmla="*/ 60 w 186"/>
                  <a:gd name="T25" fmla="*/ 18 h 300"/>
                  <a:gd name="T26" fmla="*/ 90 w 186"/>
                  <a:gd name="T27" fmla="*/ 0 h 300"/>
                  <a:gd name="T28" fmla="*/ 114 w 186"/>
                  <a:gd name="T29" fmla="*/ 18 h 300"/>
                  <a:gd name="T30" fmla="*/ 138 w 186"/>
                  <a:gd name="T31" fmla="*/ 96 h 300"/>
                  <a:gd name="T32" fmla="*/ 150 w 186"/>
                  <a:gd name="T33" fmla="*/ 96 h 300"/>
                  <a:gd name="T34" fmla="*/ 156 w 186"/>
                  <a:gd name="T35" fmla="*/ 120 h 300"/>
                  <a:gd name="T36" fmla="*/ 174 w 186"/>
                  <a:gd name="T37" fmla="*/ 120 h 300"/>
                  <a:gd name="T38" fmla="*/ 180 w 186"/>
                  <a:gd name="T39" fmla="*/ 138 h 300"/>
                  <a:gd name="T40" fmla="*/ 186 w 186"/>
                  <a:gd name="T41" fmla="*/ 138 h 300"/>
                  <a:gd name="T42" fmla="*/ 180 w 186"/>
                  <a:gd name="T43" fmla="*/ 156 h 300"/>
                  <a:gd name="T44" fmla="*/ 156 w 186"/>
                  <a:gd name="T45" fmla="*/ 168 h 300"/>
                  <a:gd name="T46" fmla="*/ 150 w 186"/>
                  <a:gd name="T47" fmla="*/ 186 h 300"/>
                  <a:gd name="T48" fmla="*/ 138 w 186"/>
                  <a:gd name="T49" fmla="*/ 174 h 300"/>
                  <a:gd name="T50" fmla="*/ 132 w 186"/>
                  <a:gd name="T51" fmla="*/ 186 h 300"/>
                  <a:gd name="T52" fmla="*/ 126 w 186"/>
                  <a:gd name="T53" fmla="*/ 180 h 300"/>
                  <a:gd name="T54" fmla="*/ 126 w 186"/>
                  <a:gd name="T55" fmla="*/ 192 h 300"/>
                  <a:gd name="T56" fmla="*/ 114 w 186"/>
                  <a:gd name="T57" fmla="*/ 192 h 300"/>
                  <a:gd name="T58" fmla="*/ 120 w 186"/>
                  <a:gd name="T59" fmla="*/ 186 h 300"/>
                  <a:gd name="T60" fmla="*/ 114 w 186"/>
                  <a:gd name="T61" fmla="*/ 180 h 300"/>
                  <a:gd name="T62" fmla="*/ 102 w 186"/>
                  <a:gd name="T63" fmla="*/ 222 h 300"/>
                  <a:gd name="T64" fmla="*/ 96 w 186"/>
                  <a:gd name="T65" fmla="*/ 216 h 300"/>
                  <a:gd name="T66" fmla="*/ 96 w 186"/>
                  <a:gd name="T67" fmla="*/ 234 h 300"/>
                  <a:gd name="T68" fmla="*/ 78 w 186"/>
                  <a:gd name="T69" fmla="*/ 234 h 300"/>
                  <a:gd name="T70" fmla="*/ 84 w 186"/>
                  <a:gd name="T71" fmla="*/ 246 h 300"/>
                  <a:gd name="T72" fmla="*/ 78 w 186"/>
                  <a:gd name="T73" fmla="*/ 234 h 300"/>
                  <a:gd name="T74" fmla="*/ 66 w 186"/>
                  <a:gd name="T75" fmla="*/ 240 h 300"/>
                  <a:gd name="T76" fmla="*/ 54 w 186"/>
                  <a:gd name="T77" fmla="*/ 294 h 300"/>
                  <a:gd name="T78" fmla="*/ 54 w 186"/>
                  <a:gd name="T79" fmla="*/ 300 h 3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6"/>
                  <a:gd name="T121" fmla="*/ 0 h 300"/>
                  <a:gd name="T122" fmla="*/ 186 w 186"/>
                  <a:gd name="T123" fmla="*/ 300 h 30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6" h="300">
                    <a:moveTo>
                      <a:pt x="54" y="294"/>
                    </a:moveTo>
                    <a:lnTo>
                      <a:pt x="48" y="294"/>
                    </a:lnTo>
                    <a:lnTo>
                      <a:pt x="36" y="276"/>
                    </a:lnTo>
                    <a:lnTo>
                      <a:pt x="0" y="162"/>
                    </a:lnTo>
                    <a:lnTo>
                      <a:pt x="12" y="162"/>
                    </a:lnTo>
                    <a:lnTo>
                      <a:pt x="12" y="150"/>
                    </a:lnTo>
                    <a:lnTo>
                      <a:pt x="18" y="150"/>
                    </a:lnTo>
                    <a:lnTo>
                      <a:pt x="12" y="144"/>
                    </a:lnTo>
                    <a:lnTo>
                      <a:pt x="24" y="114"/>
                    </a:lnTo>
                    <a:lnTo>
                      <a:pt x="24" y="60"/>
                    </a:lnTo>
                    <a:lnTo>
                      <a:pt x="42" y="6"/>
                    </a:lnTo>
                    <a:lnTo>
                      <a:pt x="48" y="6"/>
                    </a:lnTo>
                    <a:lnTo>
                      <a:pt x="60" y="18"/>
                    </a:lnTo>
                    <a:lnTo>
                      <a:pt x="90" y="0"/>
                    </a:lnTo>
                    <a:lnTo>
                      <a:pt x="114" y="18"/>
                    </a:lnTo>
                    <a:lnTo>
                      <a:pt x="138" y="96"/>
                    </a:lnTo>
                    <a:lnTo>
                      <a:pt x="150" y="96"/>
                    </a:lnTo>
                    <a:lnTo>
                      <a:pt x="156" y="120"/>
                    </a:lnTo>
                    <a:lnTo>
                      <a:pt x="174" y="120"/>
                    </a:lnTo>
                    <a:lnTo>
                      <a:pt x="180" y="138"/>
                    </a:lnTo>
                    <a:lnTo>
                      <a:pt x="186" y="138"/>
                    </a:lnTo>
                    <a:lnTo>
                      <a:pt x="180" y="156"/>
                    </a:lnTo>
                    <a:lnTo>
                      <a:pt x="156" y="168"/>
                    </a:lnTo>
                    <a:lnTo>
                      <a:pt x="150" y="186"/>
                    </a:lnTo>
                    <a:lnTo>
                      <a:pt x="138" y="174"/>
                    </a:lnTo>
                    <a:lnTo>
                      <a:pt x="132" y="186"/>
                    </a:lnTo>
                    <a:lnTo>
                      <a:pt x="126" y="180"/>
                    </a:lnTo>
                    <a:lnTo>
                      <a:pt x="126" y="192"/>
                    </a:lnTo>
                    <a:lnTo>
                      <a:pt x="114" y="192"/>
                    </a:lnTo>
                    <a:lnTo>
                      <a:pt x="120" y="186"/>
                    </a:lnTo>
                    <a:lnTo>
                      <a:pt x="114" y="180"/>
                    </a:lnTo>
                    <a:lnTo>
                      <a:pt x="102" y="222"/>
                    </a:lnTo>
                    <a:lnTo>
                      <a:pt x="96" y="216"/>
                    </a:lnTo>
                    <a:lnTo>
                      <a:pt x="96" y="234"/>
                    </a:lnTo>
                    <a:lnTo>
                      <a:pt x="78" y="234"/>
                    </a:lnTo>
                    <a:lnTo>
                      <a:pt x="84" y="246"/>
                    </a:lnTo>
                    <a:lnTo>
                      <a:pt x="78" y="234"/>
                    </a:lnTo>
                    <a:lnTo>
                      <a:pt x="66" y="240"/>
                    </a:lnTo>
                    <a:lnTo>
                      <a:pt x="54" y="294"/>
                    </a:lnTo>
                    <a:lnTo>
                      <a:pt x="54" y="30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686" name="Freeform 310"/>
              <p:cNvSpPr>
                <a:spLocks noChangeAspect="1"/>
              </p:cNvSpPr>
              <p:nvPr/>
            </p:nvSpPr>
            <p:spPr bwMode="auto">
              <a:xfrm>
                <a:off x="2244" y="2106"/>
                <a:ext cx="234" cy="114"/>
              </a:xfrm>
              <a:custGeom>
                <a:avLst/>
                <a:gdLst>
                  <a:gd name="T0" fmla="*/ 180 w 234"/>
                  <a:gd name="T1" fmla="*/ 0 h 114"/>
                  <a:gd name="T2" fmla="*/ 204 w 234"/>
                  <a:gd name="T3" fmla="*/ 78 h 114"/>
                  <a:gd name="T4" fmla="*/ 234 w 234"/>
                  <a:gd name="T5" fmla="*/ 72 h 114"/>
                  <a:gd name="T6" fmla="*/ 228 w 234"/>
                  <a:gd name="T7" fmla="*/ 102 h 114"/>
                  <a:gd name="T8" fmla="*/ 228 w 234"/>
                  <a:gd name="T9" fmla="*/ 90 h 114"/>
                  <a:gd name="T10" fmla="*/ 222 w 234"/>
                  <a:gd name="T11" fmla="*/ 102 h 114"/>
                  <a:gd name="T12" fmla="*/ 210 w 234"/>
                  <a:gd name="T13" fmla="*/ 108 h 114"/>
                  <a:gd name="T14" fmla="*/ 198 w 234"/>
                  <a:gd name="T15" fmla="*/ 114 h 114"/>
                  <a:gd name="T16" fmla="*/ 192 w 234"/>
                  <a:gd name="T17" fmla="*/ 90 h 114"/>
                  <a:gd name="T18" fmla="*/ 186 w 234"/>
                  <a:gd name="T19" fmla="*/ 96 h 114"/>
                  <a:gd name="T20" fmla="*/ 174 w 234"/>
                  <a:gd name="T21" fmla="*/ 90 h 114"/>
                  <a:gd name="T22" fmla="*/ 174 w 234"/>
                  <a:gd name="T23" fmla="*/ 78 h 114"/>
                  <a:gd name="T24" fmla="*/ 180 w 234"/>
                  <a:gd name="T25" fmla="*/ 78 h 114"/>
                  <a:gd name="T26" fmla="*/ 174 w 234"/>
                  <a:gd name="T27" fmla="*/ 66 h 114"/>
                  <a:gd name="T28" fmla="*/ 174 w 234"/>
                  <a:gd name="T29" fmla="*/ 66 h 114"/>
                  <a:gd name="T30" fmla="*/ 174 w 234"/>
                  <a:gd name="T31" fmla="*/ 42 h 114"/>
                  <a:gd name="T32" fmla="*/ 162 w 234"/>
                  <a:gd name="T33" fmla="*/ 42 h 114"/>
                  <a:gd name="T34" fmla="*/ 180 w 234"/>
                  <a:gd name="T35" fmla="*/ 18 h 114"/>
                  <a:gd name="T36" fmla="*/ 174 w 234"/>
                  <a:gd name="T37" fmla="*/ 12 h 114"/>
                  <a:gd name="T38" fmla="*/ 156 w 234"/>
                  <a:gd name="T39" fmla="*/ 42 h 114"/>
                  <a:gd name="T40" fmla="*/ 144 w 234"/>
                  <a:gd name="T41" fmla="*/ 42 h 114"/>
                  <a:gd name="T42" fmla="*/ 156 w 234"/>
                  <a:gd name="T43" fmla="*/ 48 h 114"/>
                  <a:gd name="T44" fmla="*/ 156 w 234"/>
                  <a:gd name="T45" fmla="*/ 72 h 114"/>
                  <a:gd name="T46" fmla="*/ 168 w 234"/>
                  <a:gd name="T47" fmla="*/ 96 h 114"/>
                  <a:gd name="T48" fmla="*/ 156 w 234"/>
                  <a:gd name="T49" fmla="*/ 90 h 114"/>
                  <a:gd name="T50" fmla="*/ 168 w 234"/>
                  <a:gd name="T51" fmla="*/ 96 h 114"/>
                  <a:gd name="T52" fmla="*/ 174 w 234"/>
                  <a:gd name="T53" fmla="*/ 114 h 114"/>
                  <a:gd name="T54" fmla="*/ 132 w 234"/>
                  <a:gd name="T55" fmla="*/ 102 h 114"/>
                  <a:gd name="T56" fmla="*/ 126 w 234"/>
                  <a:gd name="T57" fmla="*/ 102 h 114"/>
                  <a:gd name="T58" fmla="*/ 120 w 234"/>
                  <a:gd name="T59" fmla="*/ 96 h 114"/>
                  <a:gd name="T60" fmla="*/ 132 w 234"/>
                  <a:gd name="T61" fmla="*/ 72 h 114"/>
                  <a:gd name="T62" fmla="*/ 138 w 234"/>
                  <a:gd name="T63" fmla="*/ 66 h 114"/>
                  <a:gd name="T64" fmla="*/ 126 w 234"/>
                  <a:gd name="T65" fmla="*/ 66 h 114"/>
                  <a:gd name="T66" fmla="*/ 90 w 234"/>
                  <a:gd name="T67" fmla="*/ 48 h 114"/>
                  <a:gd name="T68" fmla="*/ 84 w 234"/>
                  <a:gd name="T69" fmla="*/ 30 h 114"/>
                  <a:gd name="T70" fmla="*/ 66 w 234"/>
                  <a:gd name="T71" fmla="*/ 30 h 114"/>
                  <a:gd name="T72" fmla="*/ 54 w 234"/>
                  <a:gd name="T73" fmla="*/ 42 h 114"/>
                  <a:gd name="T74" fmla="*/ 36 w 234"/>
                  <a:gd name="T75" fmla="*/ 36 h 114"/>
                  <a:gd name="T76" fmla="*/ 6 w 234"/>
                  <a:gd name="T77" fmla="*/ 66 h 114"/>
                  <a:gd name="T78" fmla="*/ 0 w 234"/>
                  <a:gd name="T79" fmla="*/ 36 h 114"/>
                  <a:gd name="T80" fmla="*/ 162 w 234"/>
                  <a:gd name="T81" fmla="*/ 6 h 114"/>
                  <a:gd name="T82" fmla="*/ 180 w 234"/>
                  <a:gd name="T83" fmla="*/ 0 h 1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
                  <a:gd name="T127" fmla="*/ 0 h 114"/>
                  <a:gd name="T128" fmla="*/ 234 w 234"/>
                  <a:gd name="T129" fmla="*/ 114 h 1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 h="114">
                    <a:moveTo>
                      <a:pt x="180" y="0"/>
                    </a:moveTo>
                    <a:lnTo>
                      <a:pt x="204" y="78"/>
                    </a:lnTo>
                    <a:lnTo>
                      <a:pt x="234" y="72"/>
                    </a:lnTo>
                    <a:lnTo>
                      <a:pt x="228" y="102"/>
                    </a:lnTo>
                    <a:lnTo>
                      <a:pt x="228" y="90"/>
                    </a:lnTo>
                    <a:lnTo>
                      <a:pt x="222" y="102"/>
                    </a:lnTo>
                    <a:lnTo>
                      <a:pt x="210" y="108"/>
                    </a:lnTo>
                    <a:lnTo>
                      <a:pt x="198" y="114"/>
                    </a:lnTo>
                    <a:lnTo>
                      <a:pt x="192" y="90"/>
                    </a:lnTo>
                    <a:lnTo>
                      <a:pt x="186" y="96"/>
                    </a:lnTo>
                    <a:lnTo>
                      <a:pt x="174" y="90"/>
                    </a:lnTo>
                    <a:lnTo>
                      <a:pt x="174" y="78"/>
                    </a:lnTo>
                    <a:lnTo>
                      <a:pt x="180" y="78"/>
                    </a:lnTo>
                    <a:lnTo>
                      <a:pt x="174" y="66"/>
                    </a:lnTo>
                    <a:lnTo>
                      <a:pt x="174" y="42"/>
                    </a:lnTo>
                    <a:lnTo>
                      <a:pt x="162" y="42"/>
                    </a:lnTo>
                    <a:lnTo>
                      <a:pt x="180" y="18"/>
                    </a:lnTo>
                    <a:lnTo>
                      <a:pt x="174" y="12"/>
                    </a:lnTo>
                    <a:lnTo>
                      <a:pt x="156" y="42"/>
                    </a:lnTo>
                    <a:lnTo>
                      <a:pt x="144" y="42"/>
                    </a:lnTo>
                    <a:lnTo>
                      <a:pt x="156" y="48"/>
                    </a:lnTo>
                    <a:lnTo>
                      <a:pt x="156" y="72"/>
                    </a:lnTo>
                    <a:lnTo>
                      <a:pt x="168" y="96"/>
                    </a:lnTo>
                    <a:lnTo>
                      <a:pt x="156" y="90"/>
                    </a:lnTo>
                    <a:lnTo>
                      <a:pt x="168" y="96"/>
                    </a:lnTo>
                    <a:lnTo>
                      <a:pt x="174" y="114"/>
                    </a:lnTo>
                    <a:lnTo>
                      <a:pt x="132" y="102"/>
                    </a:lnTo>
                    <a:lnTo>
                      <a:pt x="126" y="102"/>
                    </a:lnTo>
                    <a:lnTo>
                      <a:pt x="120" y="96"/>
                    </a:lnTo>
                    <a:lnTo>
                      <a:pt x="132" y="72"/>
                    </a:lnTo>
                    <a:lnTo>
                      <a:pt x="138" y="66"/>
                    </a:lnTo>
                    <a:lnTo>
                      <a:pt x="126" y="66"/>
                    </a:lnTo>
                    <a:lnTo>
                      <a:pt x="90" y="48"/>
                    </a:lnTo>
                    <a:lnTo>
                      <a:pt x="84" y="30"/>
                    </a:lnTo>
                    <a:lnTo>
                      <a:pt x="66" y="30"/>
                    </a:lnTo>
                    <a:lnTo>
                      <a:pt x="54" y="42"/>
                    </a:lnTo>
                    <a:lnTo>
                      <a:pt x="36" y="36"/>
                    </a:lnTo>
                    <a:lnTo>
                      <a:pt x="6" y="66"/>
                    </a:lnTo>
                    <a:lnTo>
                      <a:pt x="0" y="36"/>
                    </a:lnTo>
                    <a:lnTo>
                      <a:pt x="162" y="6"/>
                    </a:lnTo>
                    <a:lnTo>
                      <a:pt x="180" y="0"/>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687" name="Freeform 311"/>
              <p:cNvSpPr>
                <a:spLocks noChangeAspect="1"/>
              </p:cNvSpPr>
              <p:nvPr/>
            </p:nvSpPr>
            <p:spPr bwMode="auto">
              <a:xfrm>
                <a:off x="2244" y="2106"/>
                <a:ext cx="234" cy="114"/>
              </a:xfrm>
              <a:custGeom>
                <a:avLst/>
                <a:gdLst>
                  <a:gd name="T0" fmla="*/ 180 w 234"/>
                  <a:gd name="T1" fmla="*/ 0 h 114"/>
                  <a:gd name="T2" fmla="*/ 204 w 234"/>
                  <a:gd name="T3" fmla="*/ 78 h 114"/>
                  <a:gd name="T4" fmla="*/ 234 w 234"/>
                  <a:gd name="T5" fmla="*/ 72 h 114"/>
                  <a:gd name="T6" fmla="*/ 228 w 234"/>
                  <a:gd name="T7" fmla="*/ 102 h 114"/>
                  <a:gd name="T8" fmla="*/ 228 w 234"/>
                  <a:gd name="T9" fmla="*/ 90 h 114"/>
                  <a:gd name="T10" fmla="*/ 222 w 234"/>
                  <a:gd name="T11" fmla="*/ 102 h 114"/>
                  <a:gd name="T12" fmla="*/ 210 w 234"/>
                  <a:gd name="T13" fmla="*/ 108 h 114"/>
                  <a:gd name="T14" fmla="*/ 198 w 234"/>
                  <a:gd name="T15" fmla="*/ 114 h 114"/>
                  <a:gd name="T16" fmla="*/ 192 w 234"/>
                  <a:gd name="T17" fmla="*/ 90 h 114"/>
                  <a:gd name="T18" fmla="*/ 186 w 234"/>
                  <a:gd name="T19" fmla="*/ 96 h 114"/>
                  <a:gd name="T20" fmla="*/ 174 w 234"/>
                  <a:gd name="T21" fmla="*/ 90 h 114"/>
                  <a:gd name="T22" fmla="*/ 174 w 234"/>
                  <a:gd name="T23" fmla="*/ 78 h 114"/>
                  <a:gd name="T24" fmla="*/ 180 w 234"/>
                  <a:gd name="T25" fmla="*/ 78 h 114"/>
                  <a:gd name="T26" fmla="*/ 174 w 234"/>
                  <a:gd name="T27" fmla="*/ 66 h 114"/>
                  <a:gd name="T28" fmla="*/ 168 w 234"/>
                  <a:gd name="T29" fmla="*/ 66 h 114"/>
                  <a:gd name="T30" fmla="*/ 174 w 234"/>
                  <a:gd name="T31" fmla="*/ 66 h 114"/>
                  <a:gd name="T32" fmla="*/ 174 w 234"/>
                  <a:gd name="T33" fmla="*/ 42 h 114"/>
                  <a:gd name="T34" fmla="*/ 162 w 234"/>
                  <a:gd name="T35" fmla="*/ 42 h 114"/>
                  <a:gd name="T36" fmla="*/ 180 w 234"/>
                  <a:gd name="T37" fmla="*/ 18 h 114"/>
                  <a:gd name="T38" fmla="*/ 174 w 234"/>
                  <a:gd name="T39" fmla="*/ 12 h 114"/>
                  <a:gd name="T40" fmla="*/ 156 w 234"/>
                  <a:gd name="T41" fmla="*/ 42 h 114"/>
                  <a:gd name="T42" fmla="*/ 144 w 234"/>
                  <a:gd name="T43" fmla="*/ 42 h 114"/>
                  <a:gd name="T44" fmla="*/ 156 w 234"/>
                  <a:gd name="T45" fmla="*/ 48 h 114"/>
                  <a:gd name="T46" fmla="*/ 156 w 234"/>
                  <a:gd name="T47" fmla="*/ 72 h 114"/>
                  <a:gd name="T48" fmla="*/ 168 w 234"/>
                  <a:gd name="T49" fmla="*/ 96 h 114"/>
                  <a:gd name="T50" fmla="*/ 156 w 234"/>
                  <a:gd name="T51" fmla="*/ 90 h 114"/>
                  <a:gd name="T52" fmla="*/ 168 w 234"/>
                  <a:gd name="T53" fmla="*/ 96 h 114"/>
                  <a:gd name="T54" fmla="*/ 174 w 234"/>
                  <a:gd name="T55" fmla="*/ 114 h 114"/>
                  <a:gd name="T56" fmla="*/ 132 w 234"/>
                  <a:gd name="T57" fmla="*/ 102 h 114"/>
                  <a:gd name="T58" fmla="*/ 126 w 234"/>
                  <a:gd name="T59" fmla="*/ 102 h 114"/>
                  <a:gd name="T60" fmla="*/ 120 w 234"/>
                  <a:gd name="T61" fmla="*/ 96 h 114"/>
                  <a:gd name="T62" fmla="*/ 132 w 234"/>
                  <a:gd name="T63" fmla="*/ 72 h 114"/>
                  <a:gd name="T64" fmla="*/ 138 w 234"/>
                  <a:gd name="T65" fmla="*/ 66 h 114"/>
                  <a:gd name="T66" fmla="*/ 126 w 234"/>
                  <a:gd name="T67" fmla="*/ 66 h 114"/>
                  <a:gd name="T68" fmla="*/ 90 w 234"/>
                  <a:gd name="T69" fmla="*/ 48 h 114"/>
                  <a:gd name="T70" fmla="*/ 84 w 234"/>
                  <a:gd name="T71" fmla="*/ 30 h 114"/>
                  <a:gd name="T72" fmla="*/ 66 w 234"/>
                  <a:gd name="T73" fmla="*/ 30 h 114"/>
                  <a:gd name="T74" fmla="*/ 54 w 234"/>
                  <a:gd name="T75" fmla="*/ 42 h 114"/>
                  <a:gd name="T76" fmla="*/ 36 w 234"/>
                  <a:gd name="T77" fmla="*/ 36 h 114"/>
                  <a:gd name="T78" fmla="*/ 6 w 234"/>
                  <a:gd name="T79" fmla="*/ 66 h 114"/>
                  <a:gd name="T80" fmla="*/ 0 w 234"/>
                  <a:gd name="T81" fmla="*/ 36 h 114"/>
                  <a:gd name="T82" fmla="*/ 162 w 234"/>
                  <a:gd name="T83" fmla="*/ 6 h 114"/>
                  <a:gd name="T84" fmla="*/ 180 w 234"/>
                  <a:gd name="T85" fmla="*/ 0 h 114"/>
                  <a:gd name="T86" fmla="*/ 180 w 234"/>
                  <a:gd name="T87" fmla="*/ 6 h 11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34"/>
                  <a:gd name="T133" fmla="*/ 0 h 114"/>
                  <a:gd name="T134" fmla="*/ 234 w 234"/>
                  <a:gd name="T135" fmla="*/ 114 h 11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34" h="114">
                    <a:moveTo>
                      <a:pt x="180" y="0"/>
                    </a:moveTo>
                    <a:lnTo>
                      <a:pt x="204" y="78"/>
                    </a:lnTo>
                    <a:lnTo>
                      <a:pt x="234" y="72"/>
                    </a:lnTo>
                    <a:lnTo>
                      <a:pt x="228" y="102"/>
                    </a:lnTo>
                    <a:lnTo>
                      <a:pt x="228" y="90"/>
                    </a:lnTo>
                    <a:lnTo>
                      <a:pt x="222" y="102"/>
                    </a:lnTo>
                    <a:lnTo>
                      <a:pt x="210" y="108"/>
                    </a:lnTo>
                    <a:lnTo>
                      <a:pt x="198" y="114"/>
                    </a:lnTo>
                    <a:lnTo>
                      <a:pt x="192" y="90"/>
                    </a:lnTo>
                    <a:lnTo>
                      <a:pt x="186" y="96"/>
                    </a:lnTo>
                    <a:lnTo>
                      <a:pt x="174" y="90"/>
                    </a:lnTo>
                    <a:lnTo>
                      <a:pt x="174" y="78"/>
                    </a:lnTo>
                    <a:lnTo>
                      <a:pt x="180" y="78"/>
                    </a:lnTo>
                    <a:lnTo>
                      <a:pt x="174" y="66"/>
                    </a:lnTo>
                    <a:lnTo>
                      <a:pt x="168" y="66"/>
                    </a:lnTo>
                    <a:lnTo>
                      <a:pt x="174" y="66"/>
                    </a:lnTo>
                    <a:lnTo>
                      <a:pt x="174" y="42"/>
                    </a:lnTo>
                    <a:lnTo>
                      <a:pt x="162" y="42"/>
                    </a:lnTo>
                    <a:lnTo>
                      <a:pt x="180" y="18"/>
                    </a:lnTo>
                    <a:lnTo>
                      <a:pt x="174" y="12"/>
                    </a:lnTo>
                    <a:lnTo>
                      <a:pt x="156" y="42"/>
                    </a:lnTo>
                    <a:lnTo>
                      <a:pt x="144" y="42"/>
                    </a:lnTo>
                    <a:lnTo>
                      <a:pt x="156" y="48"/>
                    </a:lnTo>
                    <a:lnTo>
                      <a:pt x="156" y="72"/>
                    </a:lnTo>
                    <a:lnTo>
                      <a:pt x="168" y="96"/>
                    </a:lnTo>
                    <a:lnTo>
                      <a:pt x="156" y="90"/>
                    </a:lnTo>
                    <a:lnTo>
                      <a:pt x="168" y="96"/>
                    </a:lnTo>
                    <a:lnTo>
                      <a:pt x="174" y="114"/>
                    </a:lnTo>
                    <a:lnTo>
                      <a:pt x="132" y="102"/>
                    </a:lnTo>
                    <a:lnTo>
                      <a:pt x="126" y="102"/>
                    </a:lnTo>
                    <a:lnTo>
                      <a:pt x="120" y="96"/>
                    </a:lnTo>
                    <a:lnTo>
                      <a:pt x="132" y="72"/>
                    </a:lnTo>
                    <a:lnTo>
                      <a:pt x="138" y="66"/>
                    </a:lnTo>
                    <a:lnTo>
                      <a:pt x="126" y="66"/>
                    </a:lnTo>
                    <a:lnTo>
                      <a:pt x="90" y="48"/>
                    </a:lnTo>
                    <a:lnTo>
                      <a:pt x="84" y="30"/>
                    </a:lnTo>
                    <a:lnTo>
                      <a:pt x="66" y="30"/>
                    </a:lnTo>
                    <a:lnTo>
                      <a:pt x="54" y="42"/>
                    </a:lnTo>
                    <a:lnTo>
                      <a:pt x="36" y="36"/>
                    </a:lnTo>
                    <a:lnTo>
                      <a:pt x="6" y="66"/>
                    </a:lnTo>
                    <a:lnTo>
                      <a:pt x="0" y="36"/>
                    </a:lnTo>
                    <a:lnTo>
                      <a:pt x="162" y="6"/>
                    </a:lnTo>
                    <a:lnTo>
                      <a:pt x="180" y="0"/>
                    </a:lnTo>
                    <a:lnTo>
                      <a:pt x="18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688" name="Freeform 312"/>
              <p:cNvSpPr>
                <a:spLocks noChangeAspect="1"/>
              </p:cNvSpPr>
              <p:nvPr/>
            </p:nvSpPr>
            <p:spPr bwMode="auto">
              <a:xfrm>
                <a:off x="2496" y="1854"/>
                <a:ext cx="174" cy="90"/>
              </a:xfrm>
              <a:custGeom>
                <a:avLst/>
                <a:gdLst>
                  <a:gd name="T0" fmla="*/ 36 w 174"/>
                  <a:gd name="T1" fmla="*/ 30 h 90"/>
                  <a:gd name="T2" fmla="*/ 90 w 174"/>
                  <a:gd name="T3" fmla="*/ 18 h 90"/>
                  <a:gd name="T4" fmla="*/ 108 w 174"/>
                  <a:gd name="T5" fmla="*/ 0 h 90"/>
                  <a:gd name="T6" fmla="*/ 120 w 174"/>
                  <a:gd name="T7" fmla="*/ 18 h 90"/>
                  <a:gd name="T8" fmla="*/ 114 w 174"/>
                  <a:gd name="T9" fmla="*/ 42 h 90"/>
                  <a:gd name="T10" fmla="*/ 126 w 174"/>
                  <a:gd name="T11" fmla="*/ 42 h 90"/>
                  <a:gd name="T12" fmla="*/ 150 w 174"/>
                  <a:gd name="T13" fmla="*/ 66 h 90"/>
                  <a:gd name="T14" fmla="*/ 168 w 174"/>
                  <a:gd name="T15" fmla="*/ 60 h 90"/>
                  <a:gd name="T16" fmla="*/ 150 w 174"/>
                  <a:gd name="T17" fmla="*/ 48 h 90"/>
                  <a:gd name="T18" fmla="*/ 162 w 174"/>
                  <a:gd name="T19" fmla="*/ 42 h 90"/>
                  <a:gd name="T20" fmla="*/ 174 w 174"/>
                  <a:gd name="T21" fmla="*/ 66 h 90"/>
                  <a:gd name="T22" fmla="*/ 138 w 174"/>
                  <a:gd name="T23" fmla="*/ 84 h 90"/>
                  <a:gd name="T24" fmla="*/ 138 w 174"/>
                  <a:gd name="T25" fmla="*/ 72 h 90"/>
                  <a:gd name="T26" fmla="*/ 120 w 174"/>
                  <a:gd name="T27" fmla="*/ 90 h 90"/>
                  <a:gd name="T28" fmla="*/ 120 w 174"/>
                  <a:gd name="T29" fmla="*/ 84 h 90"/>
                  <a:gd name="T30" fmla="*/ 102 w 174"/>
                  <a:gd name="T31" fmla="*/ 60 h 90"/>
                  <a:gd name="T32" fmla="*/ 84 w 174"/>
                  <a:gd name="T33" fmla="*/ 66 h 90"/>
                  <a:gd name="T34" fmla="*/ 78 w 174"/>
                  <a:gd name="T35" fmla="*/ 66 h 90"/>
                  <a:gd name="T36" fmla="*/ 0 w 174"/>
                  <a:gd name="T37" fmla="*/ 84 h 90"/>
                  <a:gd name="T38" fmla="*/ 0 w 174"/>
                  <a:gd name="T39" fmla="*/ 36 h 90"/>
                  <a:gd name="T40" fmla="*/ 18 w 174"/>
                  <a:gd name="T41" fmla="*/ 36 h 90"/>
                  <a:gd name="T42" fmla="*/ 36 w 174"/>
                  <a:gd name="T43" fmla="*/ 30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4"/>
                  <a:gd name="T67" fmla="*/ 0 h 90"/>
                  <a:gd name="T68" fmla="*/ 174 w 174"/>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4" h="90">
                    <a:moveTo>
                      <a:pt x="36" y="30"/>
                    </a:moveTo>
                    <a:lnTo>
                      <a:pt x="90" y="18"/>
                    </a:lnTo>
                    <a:lnTo>
                      <a:pt x="108" y="0"/>
                    </a:lnTo>
                    <a:lnTo>
                      <a:pt x="120" y="18"/>
                    </a:lnTo>
                    <a:lnTo>
                      <a:pt x="114" y="42"/>
                    </a:lnTo>
                    <a:lnTo>
                      <a:pt x="126" y="42"/>
                    </a:lnTo>
                    <a:lnTo>
                      <a:pt x="150" y="66"/>
                    </a:lnTo>
                    <a:lnTo>
                      <a:pt x="168" y="60"/>
                    </a:lnTo>
                    <a:lnTo>
                      <a:pt x="150" y="48"/>
                    </a:lnTo>
                    <a:lnTo>
                      <a:pt x="162" y="42"/>
                    </a:lnTo>
                    <a:lnTo>
                      <a:pt x="174" y="66"/>
                    </a:lnTo>
                    <a:lnTo>
                      <a:pt x="138" y="84"/>
                    </a:lnTo>
                    <a:lnTo>
                      <a:pt x="138" y="72"/>
                    </a:lnTo>
                    <a:lnTo>
                      <a:pt x="120" y="90"/>
                    </a:lnTo>
                    <a:lnTo>
                      <a:pt x="120" y="84"/>
                    </a:lnTo>
                    <a:lnTo>
                      <a:pt x="102" y="60"/>
                    </a:lnTo>
                    <a:lnTo>
                      <a:pt x="84" y="66"/>
                    </a:lnTo>
                    <a:lnTo>
                      <a:pt x="78" y="66"/>
                    </a:lnTo>
                    <a:lnTo>
                      <a:pt x="0" y="84"/>
                    </a:lnTo>
                    <a:lnTo>
                      <a:pt x="0" y="36"/>
                    </a:lnTo>
                    <a:lnTo>
                      <a:pt x="18" y="36"/>
                    </a:lnTo>
                    <a:lnTo>
                      <a:pt x="36" y="30"/>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689" name="Freeform 313"/>
              <p:cNvSpPr>
                <a:spLocks noChangeAspect="1"/>
              </p:cNvSpPr>
              <p:nvPr/>
            </p:nvSpPr>
            <p:spPr bwMode="auto">
              <a:xfrm>
                <a:off x="2496" y="1854"/>
                <a:ext cx="174" cy="90"/>
              </a:xfrm>
              <a:custGeom>
                <a:avLst/>
                <a:gdLst>
                  <a:gd name="T0" fmla="*/ 36 w 174"/>
                  <a:gd name="T1" fmla="*/ 30 h 90"/>
                  <a:gd name="T2" fmla="*/ 90 w 174"/>
                  <a:gd name="T3" fmla="*/ 18 h 90"/>
                  <a:gd name="T4" fmla="*/ 108 w 174"/>
                  <a:gd name="T5" fmla="*/ 0 h 90"/>
                  <a:gd name="T6" fmla="*/ 120 w 174"/>
                  <a:gd name="T7" fmla="*/ 18 h 90"/>
                  <a:gd name="T8" fmla="*/ 114 w 174"/>
                  <a:gd name="T9" fmla="*/ 42 h 90"/>
                  <a:gd name="T10" fmla="*/ 126 w 174"/>
                  <a:gd name="T11" fmla="*/ 42 h 90"/>
                  <a:gd name="T12" fmla="*/ 150 w 174"/>
                  <a:gd name="T13" fmla="*/ 66 h 90"/>
                  <a:gd name="T14" fmla="*/ 168 w 174"/>
                  <a:gd name="T15" fmla="*/ 60 h 90"/>
                  <a:gd name="T16" fmla="*/ 150 w 174"/>
                  <a:gd name="T17" fmla="*/ 48 h 90"/>
                  <a:gd name="T18" fmla="*/ 162 w 174"/>
                  <a:gd name="T19" fmla="*/ 42 h 90"/>
                  <a:gd name="T20" fmla="*/ 174 w 174"/>
                  <a:gd name="T21" fmla="*/ 66 h 90"/>
                  <a:gd name="T22" fmla="*/ 138 w 174"/>
                  <a:gd name="T23" fmla="*/ 84 h 90"/>
                  <a:gd name="T24" fmla="*/ 138 w 174"/>
                  <a:gd name="T25" fmla="*/ 72 h 90"/>
                  <a:gd name="T26" fmla="*/ 120 w 174"/>
                  <a:gd name="T27" fmla="*/ 90 h 90"/>
                  <a:gd name="T28" fmla="*/ 120 w 174"/>
                  <a:gd name="T29" fmla="*/ 84 h 90"/>
                  <a:gd name="T30" fmla="*/ 102 w 174"/>
                  <a:gd name="T31" fmla="*/ 60 h 90"/>
                  <a:gd name="T32" fmla="*/ 84 w 174"/>
                  <a:gd name="T33" fmla="*/ 66 h 90"/>
                  <a:gd name="T34" fmla="*/ 78 w 174"/>
                  <a:gd name="T35" fmla="*/ 66 h 90"/>
                  <a:gd name="T36" fmla="*/ 0 w 174"/>
                  <a:gd name="T37" fmla="*/ 84 h 90"/>
                  <a:gd name="T38" fmla="*/ 0 w 174"/>
                  <a:gd name="T39" fmla="*/ 36 h 90"/>
                  <a:gd name="T40" fmla="*/ 18 w 174"/>
                  <a:gd name="T41" fmla="*/ 36 h 90"/>
                  <a:gd name="T42" fmla="*/ 36 w 174"/>
                  <a:gd name="T43" fmla="*/ 30 h 90"/>
                  <a:gd name="T44" fmla="*/ 36 w 174"/>
                  <a:gd name="T45" fmla="*/ 36 h 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4"/>
                  <a:gd name="T70" fmla="*/ 0 h 90"/>
                  <a:gd name="T71" fmla="*/ 174 w 174"/>
                  <a:gd name="T72" fmla="*/ 90 h 9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4" h="90">
                    <a:moveTo>
                      <a:pt x="36" y="30"/>
                    </a:moveTo>
                    <a:lnTo>
                      <a:pt x="90" y="18"/>
                    </a:lnTo>
                    <a:lnTo>
                      <a:pt x="108" y="0"/>
                    </a:lnTo>
                    <a:lnTo>
                      <a:pt x="120" y="18"/>
                    </a:lnTo>
                    <a:lnTo>
                      <a:pt x="114" y="42"/>
                    </a:lnTo>
                    <a:lnTo>
                      <a:pt x="126" y="42"/>
                    </a:lnTo>
                    <a:lnTo>
                      <a:pt x="150" y="66"/>
                    </a:lnTo>
                    <a:lnTo>
                      <a:pt x="168" y="60"/>
                    </a:lnTo>
                    <a:lnTo>
                      <a:pt x="150" y="48"/>
                    </a:lnTo>
                    <a:lnTo>
                      <a:pt x="162" y="42"/>
                    </a:lnTo>
                    <a:lnTo>
                      <a:pt x="174" y="66"/>
                    </a:lnTo>
                    <a:lnTo>
                      <a:pt x="138" y="84"/>
                    </a:lnTo>
                    <a:lnTo>
                      <a:pt x="138" y="72"/>
                    </a:lnTo>
                    <a:lnTo>
                      <a:pt x="120" y="90"/>
                    </a:lnTo>
                    <a:lnTo>
                      <a:pt x="120" y="84"/>
                    </a:lnTo>
                    <a:lnTo>
                      <a:pt x="102" y="60"/>
                    </a:lnTo>
                    <a:lnTo>
                      <a:pt x="84" y="66"/>
                    </a:lnTo>
                    <a:lnTo>
                      <a:pt x="78" y="66"/>
                    </a:lnTo>
                    <a:lnTo>
                      <a:pt x="0" y="84"/>
                    </a:lnTo>
                    <a:lnTo>
                      <a:pt x="0" y="36"/>
                    </a:lnTo>
                    <a:lnTo>
                      <a:pt x="18" y="36"/>
                    </a:lnTo>
                    <a:lnTo>
                      <a:pt x="36" y="30"/>
                    </a:lnTo>
                    <a:lnTo>
                      <a:pt x="36" y="3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690" name="Freeform 314"/>
              <p:cNvSpPr>
                <a:spLocks noChangeAspect="1"/>
              </p:cNvSpPr>
              <p:nvPr/>
            </p:nvSpPr>
            <p:spPr bwMode="auto">
              <a:xfrm>
                <a:off x="1878" y="1794"/>
                <a:ext cx="198" cy="264"/>
              </a:xfrm>
              <a:custGeom>
                <a:avLst/>
                <a:gdLst>
                  <a:gd name="T0" fmla="*/ 96 w 198"/>
                  <a:gd name="T1" fmla="*/ 258 h 264"/>
                  <a:gd name="T2" fmla="*/ 0 w 198"/>
                  <a:gd name="T3" fmla="*/ 264 h 264"/>
                  <a:gd name="T4" fmla="*/ 24 w 198"/>
                  <a:gd name="T5" fmla="*/ 204 h 264"/>
                  <a:gd name="T6" fmla="*/ 0 w 198"/>
                  <a:gd name="T7" fmla="*/ 144 h 264"/>
                  <a:gd name="T8" fmla="*/ 6 w 198"/>
                  <a:gd name="T9" fmla="*/ 78 h 264"/>
                  <a:gd name="T10" fmla="*/ 36 w 198"/>
                  <a:gd name="T11" fmla="*/ 42 h 264"/>
                  <a:gd name="T12" fmla="*/ 36 w 198"/>
                  <a:gd name="T13" fmla="*/ 66 h 264"/>
                  <a:gd name="T14" fmla="*/ 42 w 198"/>
                  <a:gd name="T15" fmla="*/ 54 h 264"/>
                  <a:gd name="T16" fmla="*/ 42 w 198"/>
                  <a:gd name="T17" fmla="*/ 36 h 264"/>
                  <a:gd name="T18" fmla="*/ 60 w 198"/>
                  <a:gd name="T19" fmla="*/ 24 h 264"/>
                  <a:gd name="T20" fmla="*/ 54 w 198"/>
                  <a:gd name="T21" fmla="*/ 12 h 264"/>
                  <a:gd name="T22" fmla="*/ 66 w 198"/>
                  <a:gd name="T23" fmla="*/ 0 h 264"/>
                  <a:gd name="T24" fmla="*/ 126 w 198"/>
                  <a:gd name="T25" fmla="*/ 18 h 264"/>
                  <a:gd name="T26" fmla="*/ 138 w 198"/>
                  <a:gd name="T27" fmla="*/ 36 h 264"/>
                  <a:gd name="T28" fmla="*/ 132 w 198"/>
                  <a:gd name="T29" fmla="*/ 42 h 264"/>
                  <a:gd name="T30" fmla="*/ 144 w 198"/>
                  <a:gd name="T31" fmla="*/ 60 h 264"/>
                  <a:gd name="T32" fmla="*/ 144 w 198"/>
                  <a:gd name="T33" fmla="*/ 84 h 264"/>
                  <a:gd name="T34" fmla="*/ 120 w 198"/>
                  <a:gd name="T35" fmla="*/ 108 h 264"/>
                  <a:gd name="T36" fmla="*/ 120 w 198"/>
                  <a:gd name="T37" fmla="*/ 126 h 264"/>
                  <a:gd name="T38" fmla="*/ 132 w 198"/>
                  <a:gd name="T39" fmla="*/ 132 h 264"/>
                  <a:gd name="T40" fmla="*/ 162 w 198"/>
                  <a:gd name="T41" fmla="*/ 96 h 264"/>
                  <a:gd name="T42" fmla="*/ 180 w 198"/>
                  <a:gd name="T43" fmla="*/ 114 h 264"/>
                  <a:gd name="T44" fmla="*/ 198 w 198"/>
                  <a:gd name="T45" fmla="*/ 162 h 264"/>
                  <a:gd name="T46" fmla="*/ 192 w 198"/>
                  <a:gd name="T47" fmla="*/ 186 h 264"/>
                  <a:gd name="T48" fmla="*/ 192 w 198"/>
                  <a:gd name="T49" fmla="*/ 192 h 264"/>
                  <a:gd name="T50" fmla="*/ 186 w 198"/>
                  <a:gd name="T51" fmla="*/ 186 h 264"/>
                  <a:gd name="T52" fmla="*/ 180 w 198"/>
                  <a:gd name="T53" fmla="*/ 186 h 264"/>
                  <a:gd name="T54" fmla="*/ 156 w 198"/>
                  <a:gd name="T55" fmla="*/ 246 h 264"/>
                  <a:gd name="T56" fmla="*/ 114 w 198"/>
                  <a:gd name="T57" fmla="*/ 258 h 264"/>
                  <a:gd name="T58" fmla="*/ 96 w 198"/>
                  <a:gd name="T59" fmla="*/ 258 h 2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8"/>
                  <a:gd name="T91" fmla="*/ 0 h 264"/>
                  <a:gd name="T92" fmla="*/ 198 w 198"/>
                  <a:gd name="T93" fmla="*/ 264 h 2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8" h="264">
                    <a:moveTo>
                      <a:pt x="96" y="258"/>
                    </a:moveTo>
                    <a:lnTo>
                      <a:pt x="0" y="264"/>
                    </a:lnTo>
                    <a:lnTo>
                      <a:pt x="24" y="204"/>
                    </a:lnTo>
                    <a:lnTo>
                      <a:pt x="0" y="144"/>
                    </a:lnTo>
                    <a:lnTo>
                      <a:pt x="6" y="78"/>
                    </a:lnTo>
                    <a:lnTo>
                      <a:pt x="36" y="42"/>
                    </a:lnTo>
                    <a:lnTo>
                      <a:pt x="36" y="66"/>
                    </a:lnTo>
                    <a:lnTo>
                      <a:pt x="42" y="54"/>
                    </a:lnTo>
                    <a:lnTo>
                      <a:pt x="42" y="36"/>
                    </a:lnTo>
                    <a:lnTo>
                      <a:pt x="60" y="24"/>
                    </a:lnTo>
                    <a:lnTo>
                      <a:pt x="54" y="12"/>
                    </a:lnTo>
                    <a:lnTo>
                      <a:pt x="66" y="0"/>
                    </a:lnTo>
                    <a:lnTo>
                      <a:pt x="126" y="18"/>
                    </a:lnTo>
                    <a:lnTo>
                      <a:pt x="138" y="36"/>
                    </a:lnTo>
                    <a:lnTo>
                      <a:pt x="132" y="42"/>
                    </a:lnTo>
                    <a:lnTo>
                      <a:pt x="144" y="60"/>
                    </a:lnTo>
                    <a:lnTo>
                      <a:pt x="144" y="84"/>
                    </a:lnTo>
                    <a:lnTo>
                      <a:pt x="120" y="108"/>
                    </a:lnTo>
                    <a:lnTo>
                      <a:pt x="120" y="126"/>
                    </a:lnTo>
                    <a:lnTo>
                      <a:pt x="132" y="132"/>
                    </a:lnTo>
                    <a:lnTo>
                      <a:pt x="162" y="96"/>
                    </a:lnTo>
                    <a:lnTo>
                      <a:pt x="180" y="114"/>
                    </a:lnTo>
                    <a:lnTo>
                      <a:pt x="198" y="162"/>
                    </a:lnTo>
                    <a:lnTo>
                      <a:pt x="192" y="186"/>
                    </a:lnTo>
                    <a:lnTo>
                      <a:pt x="192" y="192"/>
                    </a:lnTo>
                    <a:lnTo>
                      <a:pt x="186" y="186"/>
                    </a:lnTo>
                    <a:lnTo>
                      <a:pt x="180" y="186"/>
                    </a:lnTo>
                    <a:lnTo>
                      <a:pt x="156" y="246"/>
                    </a:lnTo>
                    <a:lnTo>
                      <a:pt x="114" y="258"/>
                    </a:lnTo>
                    <a:lnTo>
                      <a:pt x="96" y="258"/>
                    </a:lnTo>
                    <a:close/>
                  </a:path>
                </a:pathLst>
              </a:custGeom>
              <a:solidFill>
                <a:srgbClr val="FF4500"/>
              </a:solidFill>
              <a:ln w="9525">
                <a:solidFill>
                  <a:srgbClr val="FF4500"/>
                </a:solidFill>
                <a:prstDash val="solid"/>
                <a:round/>
                <a:headEnd/>
                <a:tailEnd/>
              </a:ln>
            </p:spPr>
            <p:txBody>
              <a:bodyPr/>
              <a:lstStyle/>
              <a:p>
                <a:endParaRPr lang="en-US" dirty="0"/>
              </a:p>
            </p:txBody>
          </p:sp>
          <p:sp>
            <p:nvSpPr>
              <p:cNvPr id="105691" name="Freeform 315"/>
              <p:cNvSpPr>
                <a:spLocks noChangeAspect="1"/>
              </p:cNvSpPr>
              <p:nvPr/>
            </p:nvSpPr>
            <p:spPr bwMode="auto">
              <a:xfrm>
                <a:off x="1878" y="1794"/>
                <a:ext cx="198" cy="264"/>
              </a:xfrm>
              <a:custGeom>
                <a:avLst/>
                <a:gdLst>
                  <a:gd name="T0" fmla="*/ 96 w 198"/>
                  <a:gd name="T1" fmla="*/ 258 h 264"/>
                  <a:gd name="T2" fmla="*/ 0 w 198"/>
                  <a:gd name="T3" fmla="*/ 264 h 264"/>
                  <a:gd name="T4" fmla="*/ 24 w 198"/>
                  <a:gd name="T5" fmla="*/ 204 h 264"/>
                  <a:gd name="T6" fmla="*/ 0 w 198"/>
                  <a:gd name="T7" fmla="*/ 144 h 264"/>
                  <a:gd name="T8" fmla="*/ 6 w 198"/>
                  <a:gd name="T9" fmla="*/ 78 h 264"/>
                  <a:gd name="T10" fmla="*/ 36 w 198"/>
                  <a:gd name="T11" fmla="*/ 42 h 264"/>
                  <a:gd name="T12" fmla="*/ 36 w 198"/>
                  <a:gd name="T13" fmla="*/ 66 h 264"/>
                  <a:gd name="T14" fmla="*/ 42 w 198"/>
                  <a:gd name="T15" fmla="*/ 54 h 264"/>
                  <a:gd name="T16" fmla="*/ 42 w 198"/>
                  <a:gd name="T17" fmla="*/ 66 h 264"/>
                  <a:gd name="T18" fmla="*/ 42 w 198"/>
                  <a:gd name="T19" fmla="*/ 36 h 264"/>
                  <a:gd name="T20" fmla="*/ 60 w 198"/>
                  <a:gd name="T21" fmla="*/ 24 h 264"/>
                  <a:gd name="T22" fmla="*/ 54 w 198"/>
                  <a:gd name="T23" fmla="*/ 12 h 264"/>
                  <a:gd name="T24" fmla="*/ 66 w 198"/>
                  <a:gd name="T25" fmla="*/ 0 h 264"/>
                  <a:gd name="T26" fmla="*/ 126 w 198"/>
                  <a:gd name="T27" fmla="*/ 18 h 264"/>
                  <a:gd name="T28" fmla="*/ 138 w 198"/>
                  <a:gd name="T29" fmla="*/ 36 h 264"/>
                  <a:gd name="T30" fmla="*/ 132 w 198"/>
                  <a:gd name="T31" fmla="*/ 42 h 264"/>
                  <a:gd name="T32" fmla="*/ 144 w 198"/>
                  <a:gd name="T33" fmla="*/ 60 h 264"/>
                  <a:gd name="T34" fmla="*/ 144 w 198"/>
                  <a:gd name="T35" fmla="*/ 84 h 264"/>
                  <a:gd name="T36" fmla="*/ 120 w 198"/>
                  <a:gd name="T37" fmla="*/ 108 h 264"/>
                  <a:gd name="T38" fmla="*/ 120 w 198"/>
                  <a:gd name="T39" fmla="*/ 126 h 264"/>
                  <a:gd name="T40" fmla="*/ 132 w 198"/>
                  <a:gd name="T41" fmla="*/ 132 h 264"/>
                  <a:gd name="T42" fmla="*/ 162 w 198"/>
                  <a:gd name="T43" fmla="*/ 96 h 264"/>
                  <a:gd name="T44" fmla="*/ 180 w 198"/>
                  <a:gd name="T45" fmla="*/ 114 h 264"/>
                  <a:gd name="T46" fmla="*/ 198 w 198"/>
                  <a:gd name="T47" fmla="*/ 162 h 264"/>
                  <a:gd name="T48" fmla="*/ 192 w 198"/>
                  <a:gd name="T49" fmla="*/ 186 h 264"/>
                  <a:gd name="T50" fmla="*/ 192 w 198"/>
                  <a:gd name="T51" fmla="*/ 192 h 264"/>
                  <a:gd name="T52" fmla="*/ 186 w 198"/>
                  <a:gd name="T53" fmla="*/ 186 h 264"/>
                  <a:gd name="T54" fmla="*/ 180 w 198"/>
                  <a:gd name="T55" fmla="*/ 186 h 264"/>
                  <a:gd name="T56" fmla="*/ 156 w 198"/>
                  <a:gd name="T57" fmla="*/ 246 h 264"/>
                  <a:gd name="T58" fmla="*/ 114 w 198"/>
                  <a:gd name="T59" fmla="*/ 258 h 264"/>
                  <a:gd name="T60" fmla="*/ 96 w 198"/>
                  <a:gd name="T61" fmla="*/ 258 h 264"/>
                  <a:gd name="T62" fmla="*/ 96 w 198"/>
                  <a:gd name="T63" fmla="*/ 264 h 2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8"/>
                  <a:gd name="T97" fmla="*/ 0 h 264"/>
                  <a:gd name="T98" fmla="*/ 198 w 198"/>
                  <a:gd name="T99" fmla="*/ 264 h 2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8" h="264">
                    <a:moveTo>
                      <a:pt x="96" y="258"/>
                    </a:moveTo>
                    <a:lnTo>
                      <a:pt x="0" y="264"/>
                    </a:lnTo>
                    <a:lnTo>
                      <a:pt x="24" y="204"/>
                    </a:lnTo>
                    <a:lnTo>
                      <a:pt x="0" y="144"/>
                    </a:lnTo>
                    <a:lnTo>
                      <a:pt x="6" y="78"/>
                    </a:lnTo>
                    <a:lnTo>
                      <a:pt x="36" y="42"/>
                    </a:lnTo>
                    <a:lnTo>
                      <a:pt x="36" y="66"/>
                    </a:lnTo>
                    <a:lnTo>
                      <a:pt x="42" y="54"/>
                    </a:lnTo>
                    <a:lnTo>
                      <a:pt x="42" y="66"/>
                    </a:lnTo>
                    <a:lnTo>
                      <a:pt x="42" y="36"/>
                    </a:lnTo>
                    <a:lnTo>
                      <a:pt x="60" y="24"/>
                    </a:lnTo>
                    <a:lnTo>
                      <a:pt x="54" y="12"/>
                    </a:lnTo>
                    <a:lnTo>
                      <a:pt x="66" y="0"/>
                    </a:lnTo>
                    <a:lnTo>
                      <a:pt x="126" y="18"/>
                    </a:lnTo>
                    <a:lnTo>
                      <a:pt x="138" y="36"/>
                    </a:lnTo>
                    <a:lnTo>
                      <a:pt x="132" y="42"/>
                    </a:lnTo>
                    <a:lnTo>
                      <a:pt x="144" y="60"/>
                    </a:lnTo>
                    <a:lnTo>
                      <a:pt x="144" y="84"/>
                    </a:lnTo>
                    <a:lnTo>
                      <a:pt x="120" y="108"/>
                    </a:lnTo>
                    <a:lnTo>
                      <a:pt x="120" y="126"/>
                    </a:lnTo>
                    <a:lnTo>
                      <a:pt x="132" y="132"/>
                    </a:lnTo>
                    <a:lnTo>
                      <a:pt x="162" y="96"/>
                    </a:lnTo>
                    <a:lnTo>
                      <a:pt x="180" y="114"/>
                    </a:lnTo>
                    <a:lnTo>
                      <a:pt x="198" y="162"/>
                    </a:lnTo>
                    <a:lnTo>
                      <a:pt x="192" y="186"/>
                    </a:lnTo>
                    <a:lnTo>
                      <a:pt x="192" y="192"/>
                    </a:lnTo>
                    <a:lnTo>
                      <a:pt x="186" y="186"/>
                    </a:lnTo>
                    <a:lnTo>
                      <a:pt x="180" y="186"/>
                    </a:lnTo>
                    <a:lnTo>
                      <a:pt x="156" y="246"/>
                    </a:lnTo>
                    <a:lnTo>
                      <a:pt x="114" y="258"/>
                    </a:lnTo>
                    <a:lnTo>
                      <a:pt x="96" y="258"/>
                    </a:lnTo>
                    <a:lnTo>
                      <a:pt x="96" y="26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692" name="Freeform 316"/>
              <p:cNvSpPr>
                <a:spLocks noChangeAspect="1"/>
              </p:cNvSpPr>
              <p:nvPr/>
            </p:nvSpPr>
            <p:spPr bwMode="auto">
              <a:xfrm>
                <a:off x="1692" y="1704"/>
                <a:ext cx="288" cy="144"/>
              </a:xfrm>
              <a:custGeom>
                <a:avLst/>
                <a:gdLst>
                  <a:gd name="T0" fmla="*/ 288 w 288"/>
                  <a:gd name="T1" fmla="*/ 72 h 144"/>
                  <a:gd name="T2" fmla="*/ 258 w 288"/>
                  <a:gd name="T3" fmla="*/ 72 h 144"/>
                  <a:gd name="T4" fmla="*/ 252 w 288"/>
                  <a:gd name="T5" fmla="*/ 84 h 144"/>
                  <a:gd name="T6" fmla="*/ 216 w 288"/>
                  <a:gd name="T7" fmla="*/ 72 h 144"/>
                  <a:gd name="T8" fmla="*/ 186 w 288"/>
                  <a:gd name="T9" fmla="*/ 90 h 144"/>
                  <a:gd name="T10" fmla="*/ 174 w 288"/>
                  <a:gd name="T11" fmla="*/ 108 h 144"/>
                  <a:gd name="T12" fmla="*/ 174 w 288"/>
                  <a:gd name="T13" fmla="*/ 90 h 144"/>
                  <a:gd name="T14" fmla="*/ 156 w 288"/>
                  <a:gd name="T15" fmla="*/ 108 h 144"/>
                  <a:gd name="T16" fmla="*/ 156 w 288"/>
                  <a:gd name="T17" fmla="*/ 90 h 144"/>
                  <a:gd name="T18" fmla="*/ 132 w 288"/>
                  <a:gd name="T19" fmla="*/ 144 h 144"/>
                  <a:gd name="T20" fmla="*/ 120 w 288"/>
                  <a:gd name="T21" fmla="*/ 144 h 144"/>
                  <a:gd name="T22" fmla="*/ 126 w 288"/>
                  <a:gd name="T23" fmla="*/ 132 h 144"/>
                  <a:gd name="T24" fmla="*/ 114 w 288"/>
                  <a:gd name="T25" fmla="*/ 132 h 144"/>
                  <a:gd name="T26" fmla="*/ 120 w 288"/>
                  <a:gd name="T27" fmla="*/ 108 h 144"/>
                  <a:gd name="T28" fmla="*/ 102 w 288"/>
                  <a:gd name="T29" fmla="*/ 96 h 144"/>
                  <a:gd name="T30" fmla="*/ 12 w 288"/>
                  <a:gd name="T31" fmla="*/ 78 h 144"/>
                  <a:gd name="T32" fmla="*/ 0 w 288"/>
                  <a:gd name="T33" fmla="*/ 66 h 144"/>
                  <a:gd name="T34" fmla="*/ 108 w 288"/>
                  <a:gd name="T35" fmla="*/ 0 h 144"/>
                  <a:gd name="T36" fmla="*/ 114 w 288"/>
                  <a:gd name="T37" fmla="*/ 0 h 144"/>
                  <a:gd name="T38" fmla="*/ 84 w 288"/>
                  <a:gd name="T39" fmla="*/ 30 h 144"/>
                  <a:gd name="T40" fmla="*/ 84 w 288"/>
                  <a:gd name="T41" fmla="*/ 42 h 144"/>
                  <a:gd name="T42" fmla="*/ 96 w 288"/>
                  <a:gd name="T43" fmla="*/ 30 h 144"/>
                  <a:gd name="T44" fmla="*/ 90 w 288"/>
                  <a:gd name="T45" fmla="*/ 42 h 144"/>
                  <a:gd name="T46" fmla="*/ 108 w 288"/>
                  <a:gd name="T47" fmla="*/ 36 h 144"/>
                  <a:gd name="T48" fmla="*/ 132 w 288"/>
                  <a:gd name="T49" fmla="*/ 54 h 144"/>
                  <a:gd name="T50" fmla="*/ 162 w 288"/>
                  <a:gd name="T51" fmla="*/ 60 h 144"/>
                  <a:gd name="T52" fmla="*/ 186 w 288"/>
                  <a:gd name="T53" fmla="*/ 42 h 144"/>
                  <a:gd name="T54" fmla="*/ 234 w 288"/>
                  <a:gd name="T55" fmla="*/ 30 h 144"/>
                  <a:gd name="T56" fmla="*/ 240 w 288"/>
                  <a:gd name="T57" fmla="*/ 48 h 144"/>
                  <a:gd name="T58" fmla="*/ 270 w 288"/>
                  <a:gd name="T59" fmla="*/ 48 h 144"/>
                  <a:gd name="T60" fmla="*/ 270 w 288"/>
                  <a:gd name="T61" fmla="*/ 60 h 144"/>
                  <a:gd name="T62" fmla="*/ 288 w 288"/>
                  <a:gd name="T63" fmla="*/ 72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88"/>
                  <a:gd name="T97" fmla="*/ 0 h 144"/>
                  <a:gd name="T98" fmla="*/ 288 w 288"/>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88" h="144">
                    <a:moveTo>
                      <a:pt x="288" y="72"/>
                    </a:moveTo>
                    <a:lnTo>
                      <a:pt x="258" y="72"/>
                    </a:lnTo>
                    <a:lnTo>
                      <a:pt x="252" y="84"/>
                    </a:lnTo>
                    <a:lnTo>
                      <a:pt x="216" y="72"/>
                    </a:lnTo>
                    <a:lnTo>
                      <a:pt x="186" y="90"/>
                    </a:lnTo>
                    <a:lnTo>
                      <a:pt x="174" y="108"/>
                    </a:lnTo>
                    <a:lnTo>
                      <a:pt x="174" y="90"/>
                    </a:lnTo>
                    <a:lnTo>
                      <a:pt x="156" y="108"/>
                    </a:lnTo>
                    <a:lnTo>
                      <a:pt x="156" y="90"/>
                    </a:lnTo>
                    <a:lnTo>
                      <a:pt x="132" y="144"/>
                    </a:lnTo>
                    <a:lnTo>
                      <a:pt x="120" y="144"/>
                    </a:lnTo>
                    <a:lnTo>
                      <a:pt x="126" y="132"/>
                    </a:lnTo>
                    <a:lnTo>
                      <a:pt x="114" y="132"/>
                    </a:lnTo>
                    <a:lnTo>
                      <a:pt x="120" y="108"/>
                    </a:lnTo>
                    <a:lnTo>
                      <a:pt x="102" y="96"/>
                    </a:lnTo>
                    <a:lnTo>
                      <a:pt x="12" y="78"/>
                    </a:lnTo>
                    <a:lnTo>
                      <a:pt x="0" y="66"/>
                    </a:lnTo>
                    <a:lnTo>
                      <a:pt x="108" y="0"/>
                    </a:lnTo>
                    <a:lnTo>
                      <a:pt x="114" y="0"/>
                    </a:lnTo>
                    <a:lnTo>
                      <a:pt x="84" y="30"/>
                    </a:lnTo>
                    <a:lnTo>
                      <a:pt x="84" y="42"/>
                    </a:lnTo>
                    <a:lnTo>
                      <a:pt x="96" y="30"/>
                    </a:lnTo>
                    <a:lnTo>
                      <a:pt x="90" y="42"/>
                    </a:lnTo>
                    <a:lnTo>
                      <a:pt x="108" y="36"/>
                    </a:lnTo>
                    <a:lnTo>
                      <a:pt x="132" y="54"/>
                    </a:lnTo>
                    <a:lnTo>
                      <a:pt x="162" y="60"/>
                    </a:lnTo>
                    <a:lnTo>
                      <a:pt x="186" y="42"/>
                    </a:lnTo>
                    <a:lnTo>
                      <a:pt x="234" y="30"/>
                    </a:lnTo>
                    <a:lnTo>
                      <a:pt x="240" y="48"/>
                    </a:lnTo>
                    <a:lnTo>
                      <a:pt x="270" y="48"/>
                    </a:lnTo>
                    <a:lnTo>
                      <a:pt x="270" y="60"/>
                    </a:lnTo>
                    <a:lnTo>
                      <a:pt x="288" y="72"/>
                    </a:lnTo>
                    <a:close/>
                  </a:path>
                </a:pathLst>
              </a:custGeom>
              <a:solidFill>
                <a:srgbClr val="FF4500"/>
              </a:solidFill>
              <a:ln w="9525">
                <a:solidFill>
                  <a:srgbClr val="FF4500"/>
                </a:solidFill>
                <a:prstDash val="solid"/>
                <a:round/>
                <a:headEnd/>
                <a:tailEnd/>
              </a:ln>
            </p:spPr>
            <p:txBody>
              <a:bodyPr/>
              <a:lstStyle/>
              <a:p>
                <a:endParaRPr lang="en-US" dirty="0"/>
              </a:p>
            </p:txBody>
          </p:sp>
          <p:sp>
            <p:nvSpPr>
              <p:cNvPr id="105693" name="Freeform 317"/>
              <p:cNvSpPr>
                <a:spLocks noChangeAspect="1"/>
              </p:cNvSpPr>
              <p:nvPr/>
            </p:nvSpPr>
            <p:spPr bwMode="auto">
              <a:xfrm>
                <a:off x="1692" y="1704"/>
                <a:ext cx="288" cy="144"/>
              </a:xfrm>
              <a:custGeom>
                <a:avLst/>
                <a:gdLst>
                  <a:gd name="T0" fmla="*/ 288 w 288"/>
                  <a:gd name="T1" fmla="*/ 72 h 144"/>
                  <a:gd name="T2" fmla="*/ 258 w 288"/>
                  <a:gd name="T3" fmla="*/ 72 h 144"/>
                  <a:gd name="T4" fmla="*/ 252 w 288"/>
                  <a:gd name="T5" fmla="*/ 84 h 144"/>
                  <a:gd name="T6" fmla="*/ 216 w 288"/>
                  <a:gd name="T7" fmla="*/ 72 h 144"/>
                  <a:gd name="T8" fmla="*/ 186 w 288"/>
                  <a:gd name="T9" fmla="*/ 90 h 144"/>
                  <a:gd name="T10" fmla="*/ 174 w 288"/>
                  <a:gd name="T11" fmla="*/ 108 h 144"/>
                  <a:gd name="T12" fmla="*/ 174 w 288"/>
                  <a:gd name="T13" fmla="*/ 90 h 144"/>
                  <a:gd name="T14" fmla="*/ 156 w 288"/>
                  <a:gd name="T15" fmla="*/ 108 h 144"/>
                  <a:gd name="T16" fmla="*/ 156 w 288"/>
                  <a:gd name="T17" fmla="*/ 90 h 144"/>
                  <a:gd name="T18" fmla="*/ 132 w 288"/>
                  <a:gd name="T19" fmla="*/ 144 h 144"/>
                  <a:gd name="T20" fmla="*/ 120 w 288"/>
                  <a:gd name="T21" fmla="*/ 144 h 144"/>
                  <a:gd name="T22" fmla="*/ 126 w 288"/>
                  <a:gd name="T23" fmla="*/ 132 h 144"/>
                  <a:gd name="T24" fmla="*/ 114 w 288"/>
                  <a:gd name="T25" fmla="*/ 132 h 144"/>
                  <a:gd name="T26" fmla="*/ 120 w 288"/>
                  <a:gd name="T27" fmla="*/ 108 h 144"/>
                  <a:gd name="T28" fmla="*/ 102 w 288"/>
                  <a:gd name="T29" fmla="*/ 96 h 144"/>
                  <a:gd name="T30" fmla="*/ 12 w 288"/>
                  <a:gd name="T31" fmla="*/ 78 h 144"/>
                  <a:gd name="T32" fmla="*/ 0 w 288"/>
                  <a:gd name="T33" fmla="*/ 66 h 144"/>
                  <a:gd name="T34" fmla="*/ 108 w 288"/>
                  <a:gd name="T35" fmla="*/ 0 h 144"/>
                  <a:gd name="T36" fmla="*/ 114 w 288"/>
                  <a:gd name="T37" fmla="*/ 0 h 144"/>
                  <a:gd name="T38" fmla="*/ 84 w 288"/>
                  <a:gd name="T39" fmla="*/ 30 h 144"/>
                  <a:gd name="T40" fmla="*/ 84 w 288"/>
                  <a:gd name="T41" fmla="*/ 42 h 144"/>
                  <a:gd name="T42" fmla="*/ 96 w 288"/>
                  <a:gd name="T43" fmla="*/ 30 h 144"/>
                  <a:gd name="T44" fmla="*/ 90 w 288"/>
                  <a:gd name="T45" fmla="*/ 42 h 144"/>
                  <a:gd name="T46" fmla="*/ 108 w 288"/>
                  <a:gd name="T47" fmla="*/ 36 h 144"/>
                  <a:gd name="T48" fmla="*/ 132 w 288"/>
                  <a:gd name="T49" fmla="*/ 54 h 144"/>
                  <a:gd name="T50" fmla="*/ 162 w 288"/>
                  <a:gd name="T51" fmla="*/ 60 h 144"/>
                  <a:gd name="T52" fmla="*/ 186 w 288"/>
                  <a:gd name="T53" fmla="*/ 42 h 144"/>
                  <a:gd name="T54" fmla="*/ 234 w 288"/>
                  <a:gd name="T55" fmla="*/ 30 h 144"/>
                  <a:gd name="T56" fmla="*/ 240 w 288"/>
                  <a:gd name="T57" fmla="*/ 48 h 144"/>
                  <a:gd name="T58" fmla="*/ 270 w 288"/>
                  <a:gd name="T59" fmla="*/ 48 h 144"/>
                  <a:gd name="T60" fmla="*/ 270 w 288"/>
                  <a:gd name="T61" fmla="*/ 60 h 144"/>
                  <a:gd name="T62" fmla="*/ 288 w 288"/>
                  <a:gd name="T63" fmla="*/ 72 h 144"/>
                  <a:gd name="T64" fmla="*/ 288 w 288"/>
                  <a:gd name="T65" fmla="*/ 78 h 1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8"/>
                  <a:gd name="T100" fmla="*/ 0 h 144"/>
                  <a:gd name="T101" fmla="*/ 288 w 288"/>
                  <a:gd name="T102" fmla="*/ 144 h 1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8" h="144">
                    <a:moveTo>
                      <a:pt x="288" y="72"/>
                    </a:moveTo>
                    <a:lnTo>
                      <a:pt x="258" y="72"/>
                    </a:lnTo>
                    <a:lnTo>
                      <a:pt x="252" y="84"/>
                    </a:lnTo>
                    <a:lnTo>
                      <a:pt x="216" y="72"/>
                    </a:lnTo>
                    <a:lnTo>
                      <a:pt x="186" y="90"/>
                    </a:lnTo>
                    <a:lnTo>
                      <a:pt x="174" y="108"/>
                    </a:lnTo>
                    <a:lnTo>
                      <a:pt x="174" y="90"/>
                    </a:lnTo>
                    <a:lnTo>
                      <a:pt x="156" y="108"/>
                    </a:lnTo>
                    <a:lnTo>
                      <a:pt x="156" y="90"/>
                    </a:lnTo>
                    <a:lnTo>
                      <a:pt x="132" y="144"/>
                    </a:lnTo>
                    <a:lnTo>
                      <a:pt x="120" y="144"/>
                    </a:lnTo>
                    <a:lnTo>
                      <a:pt x="126" y="132"/>
                    </a:lnTo>
                    <a:lnTo>
                      <a:pt x="114" y="132"/>
                    </a:lnTo>
                    <a:lnTo>
                      <a:pt x="120" y="108"/>
                    </a:lnTo>
                    <a:lnTo>
                      <a:pt x="102" y="96"/>
                    </a:lnTo>
                    <a:lnTo>
                      <a:pt x="12" y="78"/>
                    </a:lnTo>
                    <a:lnTo>
                      <a:pt x="0" y="66"/>
                    </a:lnTo>
                    <a:lnTo>
                      <a:pt x="108" y="0"/>
                    </a:lnTo>
                    <a:lnTo>
                      <a:pt x="114" y="0"/>
                    </a:lnTo>
                    <a:lnTo>
                      <a:pt x="84" y="30"/>
                    </a:lnTo>
                    <a:lnTo>
                      <a:pt x="84" y="42"/>
                    </a:lnTo>
                    <a:lnTo>
                      <a:pt x="96" y="30"/>
                    </a:lnTo>
                    <a:lnTo>
                      <a:pt x="90" y="42"/>
                    </a:lnTo>
                    <a:lnTo>
                      <a:pt x="108" y="36"/>
                    </a:lnTo>
                    <a:lnTo>
                      <a:pt x="132" y="54"/>
                    </a:lnTo>
                    <a:lnTo>
                      <a:pt x="162" y="60"/>
                    </a:lnTo>
                    <a:lnTo>
                      <a:pt x="186" y="42"/>
                    </a:lnTo>
                    <a:lnTo>
                      <a:pt x="234" y="30"/>
                    </a:lnTo>
                    <a:lnTo>
                      <a:pt x="240" y="48"/>
                    </a:lnTo>
                    <a:lnTo>
                      <a:pt x="270" y="48"/>
                    </a:lnTo>
                    <a:lnTo>
                      <a:pt x="270" y="60"/>
                    </a:lnTo>
                    <a:lnTo>
                      <a:pt x="288" y="72"/>
                    </a:lnTo>
                    <a:lnTo>
                      <a:pt x="288" y="7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694" name="Freeform 318"/>
              <p:cNvSpPr>
                <a:spLocks noChangeAspect="1"/>
              </p:cNvSpPr>
              <p:nvPr/>
            </p:nvSpPr>
            <p:spPr bwMode="auto">
              <a:xfrm>
                <a:off x="1392" y="1596"/>
                <a:ext cx="330" cy="372"/>
              </a:xfrm>
              <a:custGeom>
                <a:avLst/>
                <a:gdLst>
                  <a:gd name="T0" fmla="*/ 270 w 330"/>
                  <a:gd name="T1" fmla="*/ 366 h 372"/>
                  <a:gd name="T2" fmla="*/ 30 w 330"/>
                  <a:gd name="T3" fmla="*/ 372 h 372"/>
                  <a:gd name="T4" fmla="*/ 30 w 330"/>
                  <a:gd name="T5" fmla="*/ 258 h 372"/>
                  <a:gd name="T6" fmla="*/ 12 w 330"/>
                  <a:gd name="T7" fmla="*/ 234 h 372"/>
                  <a:gd name="T8" fmla="*/ 24 w 330"/>
                  <a:gd name="T9" fmla="*/ 216 h 372"/>
                  <a:gd name="T10" fmla="*/ 0 w 330"/>
                  <a:gd name="T11" fmla="*/ 24 h 372"/>
                  <a:gd name="T12" fmla="*/ 84 w 330"/>
                  <a:gd name="T13" fmla="*/ 24 h 372"/>
                  <a:gd name="T14" fmla="*/ 84 w 330"/>
                  <a:gd name="T15" fmla="*/ 0 h 372"/>
                  <a:gd name="T16" fmla="*/ 96 w 330"/>
                  <a:gd name="T17" fmla="*/ 0 h 372"/>
                  <a:gd name="T18" fmla="*/ 108 w 330"/>
                  <a:gd name="T19" fmla="*/ 36 h 372"/>
                  <a:gd name="T20" fmla="*/ 144 w 330"/>
                  <a:gd name="T21" fmla="*/ 48 h 372"/>
                  <a:gd name="T22" fmla="*/ 144 w 330"/>
                  <a:gd name="T23" fmla="*/ 54 h 372"/>
                  <a:gd name="T24" fmla="*/ 180 w 330"/>
                  <a:gd name="T25" fmla="*/ 48 h 372"/>
                  <a:gd name="T26" fmla="*/ 198 w 330"/>
                  <a:gd name="T27" fmla="*/ 48 h 372"/>
                  <a:gd name="T28" fmla="*/ 192 w 330"/>
                  <a:gd name="T29" fmla="*/ 54 h 372"/>
                  <a:gd name="T30" fmla="*/ 198 w 330"/>
                  <a:gd name="T31" fmla="*/ 54 h 372"/>
                  <a:gd name="T32" fmla="*/ 204 w 330"/>
                  <a:gd name="T33" fmla="*/ 72 h 372"/>
                  <a:gd name="T34" fmla="*/ 222 w 330"/>
                  <a:gd name="T35" fmla="*/ 60 h 372"/>
                  <a:gd name="T36" fmla="*/ 240 w 330"/>
                  <a:gd name="T37" fmla="*/ 78 h 372"/>
                  <a:gd name="T38" fmla="*/ 270 w 330"/>
                  <a:gd name="T39" fmla="*/ 66 h 372"/>
                  <a:gd name="T40" fmla="*/ 276 w 330"/>
                  <a:gd name="T41" fmla="*/ 72 h 372"/>
                  <a:gd name="T42" fmla="*/ 330 w 330"/>
                  <a:gd name="T43" fmla="*/ 78 h 372"/>
                  <a:gd name="T44" fmla="*/ 276 w 330"/>
                  <a:gd name="T45" fmla="*/ 108 h 372"/>
                  <a:gd name="T46" fmla="*/ 222 w 330"/>
                  <a:gd name="T47" fmla="*/ 162 h 372"/>
                  <a:gd name="T48" fmla="*/ 216 w 330"/>
                  <a:gd name="T49" fmla="*/ 168 h 372"/>
                  <a:gd name="T50" fmla="*/ 216 w 330"/>
                  <a:gd name="T51" fmla="*/ 204 h 372"/>
                  <a:gd name="T52" fmla="*/ 198 w 330"/>
                  <a:gd name="T53" fmla="*/ 216 h 372"/>
                  <a:gd name="T54" fmla="*/ 186 w 330"/>
                  <a:gd name="T55" fmla="*/ 234 h 372"/>
                  <a:gd name="T56" fmla="*/ 198 w 330"/>
                  <a:gd name="T57" fmla="*/ 246 h 372"/>
                  <a:gd name="T58" fmla="*/ 198 w 330"/>
                  <a:gd name="T59" fmla="*/ 288 h 372"/>
                  <a:gd name="T60" fmla="*/ 264 w 330"/>
                  <a:gd name="T61" fmla="*/ 336 h 372"/>
                  <a:gd name="T62" fmla="*/ 270 w 330"/>
                  <a:gd name="T63" fmla="*/ 366 h 3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0"/>
                  <a:gd name="T97" fmla="*/ 0 h 372"/>
                  <a:gd name="T98" fmla="*/ 330 w 330"/>
                  <a:gd name="T99" fmla="*/ 372 h 3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0" h="372">
                    <a:moveTo>
                      <a:pt x="270" y="366"/>
                    </a:moveTo>
                    <a:lnTo>
                      <a:pt x="30" y="372"/>
                    </a:lnTo>
                    <a:lnTo>
                      <a:pt x="30" y="258"/>
                    </a:lnTo>
                    <a:lnTo>
                      <a:pt x="12" y="234"/>
                    </a:lnTo>
                    <a:lnTo>
                      <a:pt x="24" y="216"/>
                    </a:lnTo>
                    <a:lnTo>
                      <a:pt x="0" y="24"/>
                    </a:lnTo>
                    <a:lnTo>
                      <a:pt x="84" y="24"/>
                    </a:lnTo>
                    <a:lnTo>
                      <a:pt x="84" y="0"/>
                    </a:lnTo>
                    <a:lnTo>
                      <a:pt x="96" y="0"/>
                    </a:lnTo>
                    <a:lnTo>
                      <a:pt x="108" y="36"/>
                    </a:lnTo>
                    <a:lnTo>
                      <a:pt x="144" y="48"/>
                    </a:lnTo>
                    <a:lnTo>
                      <a:pt x="144" y="54"/>
                    </a:lnTo>
                    <a:lnTo>
                      <a:pt x="180" y="48"/>
                    </a:lnTo>
                    <a:lnTo>
                      <a:pt x="198" y="48"/>
                    </a:lnTo>
                    <a:lnTo>
                      <a:pt x="192" y="54"/>
                    </a:lnTo>
                    <a:lnTo>
                      <a:pt x="198" y="54"/>
                    </a:lnTo>
                    <a:lnTo>
                      <a:pt x="204" y="72"/>
                    </a:lnTo>
                    <a:lnTo>
                      <a:pt x="222" y="60"/>
                    </a:lnTo>
                    <a:lnTo>
                      <a:pt x="240" y="78"/>
                    </a:lnTo>
                    <a:lnTo>
                      <a:pt x="270" y="66"/>
                    </a:lnTo>
                    <a:lnTo>
                      <a:pt x="276" y="72"/>
                    </a:lnTo>
                    <a:lnTo>
                      <a:pt x="330" y="78"/>
                    </a:lnTo>
                    <a:lnTo>
                      <a:pt x="276" y="108"/>
                    </a:lnTo>
                    <a:lnTo>
                      <a:pt x="222" y="162"/>
                    </a:lnTo>
                    <a:lnTo>
                      <a:pt x="216" y="168"/>
                    </a:lnTo>
                    <a:lnTo>
                      <a:pt x="216" y="204"/>
                    </a:lnTo>
                    <a:lnTo>
                      <a:pt x="198" y="216"/>
                    </a:lnTo>
                    <a:lnTo>
                      <a:pt x="186" y="234"/>
                    </a:lnTo>
                    <a:lnTo>
                      <a:pt x="198" y="246"/>
                    </a:lnTo>
                    <a:lnTo>
                      <a:pt x="198" y="288"/>
                    </a:lnTo>
                    <a:lnTo>
                      <a:pt x="264" y="336"/>
                    </a:lnTo>
                    <a:lnTo>
                      <a:pt x="270" y="366"/>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695" name="Freeform 319"/>
              <p:cNvSpPr>
                <a:spLocks noChangeAspect="1"/>
              </p:cNvSpPr>
              <p:nvPr/>
            </p:nvSpPr>
            <p:spPr bwMode="auto">
              <a:xfrm>
                <a:off x="1392" y="1596"/>
                <a:ext cx="330" cy="372"/>
              </a:xfrm>
              <a:custGeom>
                <a:avLst/>
                <a:gdLst>
                  <a:gd name="T0" fmla="*/ 270 w 330"/>
                  <a:gd name="T1" fmla="*/ 366 h 372"/>
                  <a:gd name="T2" fmla="*/ 30 w 330"/>
                  <a:gd name="T3" fmla="*/ 372 h 372"/>
                  <a:gd name="T4" fmla="*/ 30 w 330"/>
                  <a:gd name="T5" fmla="*/ 258 h 372"/>
                  <a:gd name="T6" fmla="*/ 12 w 330"/>
                  <a:gd name="T7" fmla="*/ 234 h 372"/>
                  <a:gd name="T8" fmla="*/ 24 w 330"/>
                  <a:gd name="T9" fmla="*/ 216 h 372"/>
                  <a:gd name="T10" fmla="*/ 0 w 330"/>
                  <a:gd name="T11" fmla="*/ 24 h 372"/>
                  <a:gd name="T12" fmla="*/ 84 w 330"/>
                  <a:gd name="T13" fmla="*/ 24 h 372"/>
                  <a:gd name="T14" fmla="*/ 84 w 330"/>
                  <a:gd name="T15" fmla="*/ 0 h 372"/>
                  <a:gd name="T16" fmla="*/ 96 w 330"/>
                  <a:gd name="T17" fmla="*/ 0 h 372"/>
                  <a:gd name="T18" fmla="*/ 108 w 330"/>
                  <a:gd name="T19" fmla="*/ 36 h 372"/>
                  <a:gd name="T20" fmla="*/ 144 w 330"/>
                  <a:gd name="T21" fmla="*/ 48 h 372"/>
                  <a:gd name="T22" fmla="*/ 144 w 330"/>
                  <a:gd name="T23" fmla="*/ 54 h 372"/>
                  <a:gd name="T24" fmla="*/ 180 w 330"/>
                  <a:gd name="T25" fmla="*/ 48 h 372"/>
                  <a:gd name="T26" fmla="*/ 198 w 330"/>
                  <a:gd name="T27" fmla="*/ 48 h 372"/>
                  <a:gd name="T28" fmla="*/ 192 w 330"/>
                  <a:gd name="T29" fmla="*/ 54 h 372"/>
                  <a:gd name="T30" fmla="*/ 198 w 330"/>
                  <a:gd name="T31" fmla="*/ 54 h 372"/>
                  <a:gd name="T32" fmla="*/ 204 w 330"/>
                  <a:gd name="T33" fmla="*/ 72 h 372"/>
                  <a:gd name="T34" fmla="*/ 222 w 330"/>
                  <a:gd name="T35" fmla="*/ 60 h 372"/>
                  <a:gd name="T36" fmla="*/ 240 w 330"/>
                  <a:gd name="T37" fmla="*/ 78 h 372"/>
                  <a:gd name="T38" fmla="*/ 270 w 330"/>
                  <a:gd name="T39" fmla="*/ 66 h 372"/>
                  <a:gd name="T40" fmla="*/ 276 w 330"/>
                  <a:gd name="T41" fmla="*/ 72 h 372"/>
                  <a:gd name="T42" fmla="*/ 330 w 330"/>
                  <a:gd name="T43" fmla="*/ 78 h 372"/>
                  <a:gd name="T44" fmla="*/ 276 w 330"/>
                  <a:gd name="T45" fmla="*/ 108 h 372"/>
                  <a:gd name="T46" fmla="*/ 222 w 330"/>
                  <a:gd name="T47" fmla="*/ 162 h 372"/>
                  <a:gd name="T48" fmla="*/ 216 w 330"/>
                  <a:gd name="T49" fmla="*/ 168 h 372"/>
                  <a:gd name="T50" fmla="*/ 216 w 330"/>
                  <a:gd name="T51" fmla="*/ 204 h 372"/>
                  <a:gd name="T52" fmla="*/ 198 w 330"/>
                  <a:gd name="T53" fmla="*/ 216 h 372"/>
                  <a:gd name="T54" fmla="*/ 186 w 330"/>
                  <a:gd name="T55" fmla="*/ 234 h 372"/>
                  <a:gd name="T56" fmla="*/ 198 w 330"/>
                  <a:gd name="T57" fmla="*/ 246 h 372"/>
                  <a:gd name="T58" fmla="*/ 198 w 330"/>
                  <a:gd name="T59" fmla="*/ 288 h 372"/>
                  <a:gd name="T60" fmla="*/ 264 w 330"/>
                  <a:gd name="T61" fmla="*/ 336 h 372"/>
                  <a:gd name="T62" fmla="*/ 270 w 330"/>
                  <a:gd name="T63" fmla="*/ 366 h 372"/>
                  <a:gd name="T64" fmla="*/ 270 w 330"/>
                  <a:gd name="T65" fmla="*/ 372 h 3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0"/>
                  <a:gd name="T100" fmla="*/ 0 h 372"/>
                  <a:gd name="T101" fmla="*/ 330 w 330"/>
                  <a:gd name="T102" fmla="*/ 372 h 3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0" h="372">
                    <a:moveTo>
                      <a:pt x="270" y="366"/>
                    </a:moveTo>
                    <a:lnTo>
                      <a:pt x="30" y="372"/>
                    </a:lnTo>
                    <a:lnTo>
                      <a:pt x="30" y="258"/>
                    </a:lnTo>
                    <a:lnTo>
                      <a:pt x="12" y="234"/>
                    </a:lnTo>
                    <a:lnTo>
                      <a:pt x="24" y="216"/>
                    </a:lnTo>
                    <a:lnTo>
                      <a:pt x="0" y="24"/>
                    </a:lnTo>
                    <a:lnTo>
                      <a:pt x="84" y="24"/>
                    </a:lnTo>
                    <a:lnTo>
                      <a:pt x="84" y="0"/>
                    </a:lnTo>
                    <a:lnTo>
                      <a:pt x="96" y="0"/>
                    </a:lnTo>
                    <a:lnTo>
                      <a:pt x="108" y="36"/>
                    </a:lnTo>
                    <a:lnTo>
                      <a:pt x="144" y="48"/>
                    </a:lnTo>
                    <a:lnTo>
                      <a:pt x="144" y="54"/>
                    </a:lnTo>
                    <a:lnTo>
                      <a:pt x="180" y="48"/>
                    </a:lnTo>
                    <a:lnTo>
                      <a:pt x="198" y="48"/>
                    </a:lnTo>
                    <a:lnTo>
                      <a:pt x="192" y="54"/>
                    </a:lnTo>
                    <a:lnTo>
                      <a:pt x="198" y="54"/>
                    </a:lnTo>
                    <a:lnTo>
                      <a:pt x="204" y="72"/>
                    </a:lnTo>
                    <a:lnTo>
                      <a:pt x="222" y="60"/>
                    </a:lnTo>
                    <a:lnTo>
                      <a:pt x="240" y="78"/>
                    </a:lnTo>
                    <a:lnTo>
                      <a:pt x="270" y="66"/>
                    </a:lnTo>
                    <a:lnTo>
                      <a:pt x="276" y="72"/>
                    </a:lnTo>
                    <a:lnTo>
                      <a:pt x="330" y="78"/>
                    </a:lnTo>
                    <a:lnTo>
                      <a:pt x="276" y="108"/>
                    </a:lnTo>
                    <a:lnTo>
                      <a:pt x="222" y="162"/>
                    </a:lnTo>
                    <a:lnTo>
                      <a:pt x="216" y="168"/>
                    </a:lnTo>
                    <a:lnTo>
                      <a:pt x="216" y="204"/>
                    </a:lnTo>
                    <a:lnTo>
                      <a:pt x="198" y="216"/>
                    </a:lnTo>
                    <a:lnTo>
                      <a:pt x="186" y="234"/>
                    </a:lnTo>
                    <a:lnTo>
                      <a:pt x="198" y="246"/>
                    </a:lnTo>
                    <a:lnTo>
                      <a:pt x="198" y="288"/>
                    </a:lnTo>
                    <a:lnTo>
                      <a:pt x="264" y="336"/>
                    </a:lnTo>
                    <a:lnTo>
                      <a:pt x="270" y="366"/>
                    </a:lnTo>
                    <a:lnTo>
                      <a:pt x="270" y="37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696" name="Freeform 320"/>
              <p:cNvSpPr>
                <a:spLocks noChangeAspect="1"/>
              </p:cNvSpPr>
              <p:nvPr/>
            </p:nvSpPr>
            <p:spPr bwMode="auto">
              <a:xfrm>
                <a:off x="1680" y="2496"/>
                <a:ext cx="180" cy="318"/>
              </a:xfrm>
              <a:custGeom>
                <a:avLst/>
                <a:gdLst>
                  <a:gd name="T0" fmla="*/ 180 w 180"/>
                  <a:gd name="T1" fmla="*/ 294 h 318"/>
                  <a:gd name="T2" fmla="*/ 126 w 180"/>
                  <a:gd name="T3" fmla="*/ 300 h 318"/>
                  <a:gd name="T4" fmla="*/ 120 w 180"/>
                  <a:gd name="T5" fmla="*/ 318 h 318"/>
                  <a:gd name="T6" fmla="*/ 114 w 180"/>
                  <a:gd name="T7" fmla="*/ 312 h 318"/>
                  <a:gd name="T8" fmla="*/ 102 w 180"/>
                  <a:gd name="T9" fmla="*/ 288 h 318"/>
                  <a:gd name="T10" fmla="*/ 102 w 180"/>
                  <a:gd name="T11" fmla="*/ 264 h 318"/>
                  <a:gd name="T12" fmla="*/ 0 w 180"/>
                  <a:gd name="T13" fmla="*/ 270 h 318"/>
                  <a:gd name="T14" fmla="*/ 6 w 180"/>
                  <a:gd name="T15" fmla="*/ 228 h 318"/>
                  <a:gd name="T16" fmla="*/ 30 w 180"/>
                  <a:gd name="T17" fmla="*/ 192 h 318"/>
                  <a:gd name="T18" fmla="*/ 24 w 180"/>
                  <a:gd name="T19" fmla="*/ 192 h 318"/>
                  <a:gd name="T20" fmla="*/ 36 w 180"/>
                  <a:gd name="T21" fmla="*/ 180 h 318"/>
                  <a:gd name="T22" fmla="*/ 24 w 180"/>
                  <a:gd name="T23" fmla="*/ 174 h 318"/>
                  <a:gd name="T24" fmla="*/ 30 w 180"/>
                  <a:gd name="T25" fmla="*/ 162 h 318"/>
                  <a:gd name="T26" fmla="*/ 24 w 180"/>
                  <a:gd name="T27" fmla="*/ 168 h 318"/>
                  <a:gd name="T28" fmla="*/ 24 w 180"/>
                  <a:gd name="T29" fmla="*/ 144 h 318"/>
                  <a:gd name="T30" fmla="*/ 18 w 180"/>
                  <a:gd name="T31" fmla="*/ 144 h 318"/>
                  <a:gd name="T32" fmla="*/ 18 w 180"/>
                  <a:gd name="T33" fmla="*/ 138 h 318"/>
                  <a:gd name="T34" fmla="*/ 24 w 180"/>
                  <a:gd name="T35" fmla="*/ 126 h 318"/>
                  <a:gd name="T36" fmla="*/ 18 w 180"/>
                  <a:gd name="T37" fmla="*/ 120 h 318"/>
                  <a:gd name="T38" fmla="*/ 24 w 180"/>
                  <a:gd name="T39" fmla="*/ 114 h 318"/>
                  <a:gd name="T40" fmla="*/ 12 w 180"/>
                  <a:gd name="T41" fmla="*/ 114 h 318"/>
                  <a:gd name="T42" fmla="*/ 12 w 180"/>
                  <a:gd name="T43" fmla="*/ 96 h 318"/>
                  <a:gd name="T44" fmla="*/ 24 w 180"/>
                  <a:gd name="T45" fmla="*/ 96 h 318"/>
                  <a:gd name="T46" fmla="*/ 18 w 180"/>
                  <a:gd name="T47" fmla="*/ 78 h 318"/>
                  <a:gd name="T48" fmla="*/ 48 w 180"/>
                  <a:gd name="T49" fmla="*/ 48 h 318"/>
                  <a:gd name="T50" fmla="*/ 48 w 180"/>
                  <a:gd name="T51" fmla="*/ 24 h 318"/>
                  <a:gd name="T52" fmla="*/ 60 w 180"/>
                  <a:gd name="T53" fmla="*/ 12 h 318"/>
                  <a:gd name="T54" fmla="*/ 168 w 180"/>
                  <a:gd name="T55" fmla="*/ 0 h 318"/>
                  <a:gd name="T56" fmla="*/ 168 w 180"/>
                  <a:gd name="T57" fmla="*/ 204 h 318"/>
                  <a:gd name="T58" fmla="*/ 180 w 180"/>
                  <a:gd name="T59" fmla="*/ 276 h 318"/>
                  <a:gd name="T60" fmla="*/ 180 w 180"/>
                  <a:gd name="T61" fmla="*/ 294 h 31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80"/>
                  <a:gd name="T94" fmla="*/ 0 h 318"/>
                  <a:gd name="T95" fmla="*/ 180 w 180"/>
                  <a:gd name="T96" fmla="*/ 318 h 31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80" h="318">
                    <a:moveTo>
                      <a:pt x="180" y="294"/>
                    </a:moveTo>
                    <a:lnTo>
                      <a:pt x="126" y="300"/>
                    </a:lnTo>
                    <a:lnTo>
                      <a:pt x="120" y="318"/>
                    </a:lnTo>
                    <a:lnTo>
                      <a:pt x="114" y="312"/>
                    </a:lnTo>
                    <a:lnTo>
                      <a:pt x="102" y="288"/>
                    </a:lnTo>
                    <a:lnTo>
                      <a:pt x="102" y="264"/>
                    </a:lnTo>
                    <a:lnTo>
                      <a:pt x="0" y="270"/>
                    </a:lnTo>
                    <a:lnTo>
                      <a:pt x="6" y="228"/>
                    </a:lnTo>
                    <a:lnTo>
                      <a:pt x="30" y="192"/>
                    </a:lnTo>
                    <a:lnTo>
                      <a:pt x="24" y="192"/>
                    </a:lnTo>
                    <a:lnTo>
                      <a:pt x="36" y="180"/>
                    </a:lnTo>
                    <a:lnTo>
                      <a:pt x="24" y="174"/>
                    </a:lnTo>
                    <a:lnTo>
                      <a:pt x="30" y="162"/>
                    </a:lnTo>
                    <a:lnTo>
                      <a:pt x="24" y="168"/>
                    </a:lnTo>
                    <a:lnTo>
                      <a:pt x="24" y="144"/>
                    </a:lnTo>
                    <a:lnTo>
                      <a:pt x="18" y="144"/>
                    </a:lnTo>
                    <a:lnTo>
                      <a:pt x="18" y="138"/>
                    </a:lnTo>
                    <a:lnTo>
                      <a:pt x="24" y="126"/>
                    </a:lnTo>
                    <a:lnTo>
                      <a:pt x="18" y="120"/>
                    </a:lnTo>
                    <a:lnTo>
                      <a:pt x="24" y="114"/>
                    </a:lnTo>
                    <a:lnTo>
                      <a:pt x="12" y="114"/>
                    </a:lnTo>
                    <a:lnTo>
                      <a:pt x="12" y="96"/>
                    </a:lnTo>
                    <a:lnTo>
                      <a:pt x="24" y="96"/>
                    </a:lnTo>
                    <a:lnTo>
                      <a:pt x="18" y="78"/>
                    </a:lnTo>
                    <a:lnTo>
                      <a:pt x="48" y="48"/>
                    </a:lnTo>
                    <a:lnTo>
                      <a:pt x="48" y="24"/>
                    </a:lnTo>
                    <a:lnTo>
                      <a:pt x="60" y="12"/>
                    </a:lnTo>
                    <a:lnTo>
                      <a:pt x="168" y="0"/>
                    </a:lnTo>
                    <a:lnTo>
                      <a:pt x="168" y="204"/>
                    </a:lnTo>
                    <a:lnTo>
                      <a:pt x="180" y="276"/>
                    </a:lnTo>
                    <a:lnTo>
                      <a:pt x="180" y="294"/>
                    </a:lnTo>
                    <a:close/>
                  </a:path>
                </a:pathLst>
              </a:custGeom>
              <a:solidFill>
                <a:srgbClr val="FF4500"/>
              </a:solidFill>
              <a:ln w="9525">
                <a:solidFill>
                  <a:srgbClr val="FF4500"/>
                </a:solidFill>
                <a:prstDash val="solid"/>
                <a:round/>
                <a:headEnd/>
                <a:tailEnd/>
              </a:ln>
            </p:spPr>
            <p:txBody>
              <a:bodyPr/>
              <a:lstStyle/>
              <a:p>
                <a:endParaRPr lang="en-US" dirty="0"/>
              </a:p>
            </p:txBody>
          </p:sp>
          <p:sp>
            <p:nvSpPr>
              <p:cNvPr id="105697" name="Freeform 321"/>
              <p:cNvSpPr>
                <a:spLocks noChangeAspect="1"/>
              </p:cNvSpPr>
              <p:nvPr/>
            </p:nvSpPr>
            <p:spPr bwMode="auto">
              <a:xfrm>
                <a:off x="1680" y="2496"/>
                <a:ext cx="180" cy="318"/>
              </a:xfrm>
              <a:custGeom>
                <a:avLst/>
                <a:gdLst>
                  <a:gd name="T0" fmla="*/ 180 w 180"/>
                  <a:gd name="T1" fmla="*/ 294 h 318"/>
                  <a:gd name="T2" fmla="*/ 126 w 180"/>
                  <a:gd name="T3" fmla="*/ 300 h 318"/>
                  <a:gd name="T4" fmla="*/ 120 w 180"/>
                  <a:gd name="T5" fmla="*/ 318 h 318"/>
                  <a:gd name="T6" fmla="*/ 114 w 180"/>
                  <a:gd name="T7" fmla="*/ 312 h 318"/>
                  <a:gd name="T8" fmla="*/ 102 w 180"/>
                  <a:gd name="T9" fmla="*/ 288 h 318"/>
                  <a:gd name="T10" fmla="*/ 102 w 180"/>
                  <a:gd name="T11" fmla="*/ 264 h 318"/>
                  <a:gd name="T12" fmla="*/ 0 w 180"/>
                  <a:gd name="T13" fmla="*/ 270 h 318"/>
                  <a:gd name="T14" fmla="*/ 6 w 180"/>
                  <a:gd name="T15" fmla="*/ 228 h 318"/>
                  <a:gd name="T16" fmla="*/ 30 w 180"/>
                  <a:gd name="T17" fmla="*/ 192 h 318"/>
                  <a:gd name="T18" fmla="*/ 24 w 180"/>
                  <a:gd name="T19" fmla="*/ 192 h 318"/>
                  <a:gd name="T20" fmla="*/ 36 w 180"/>
                  <a:gd name="T21" fmla="*/ 180 h 318"/>
                  <a:gd name="T22" fmla="*/ 24 w 180"/>
                  <a:gd name="T23" fmla="*/ 174 h 318"/>
                  <a:gd name="T24" fmla="*/ 30 w 180"/>
                  <a:gd name="T25" fmla="*/ 162 h 318"/>
                  <a:gd name="T26" fmla="*/ 24 w 180"/>
                  <a:gd name="T27" fmla="*/ 168 h 318"/>
                  <a:gd name="T28" fmla="*/ 24 w 180"/>
                  <a:gd name="T29" fmla="*/ 144 h 318"/>
                  <a:gd name="T30" fmla="*/ 18 w 180"/>
                  <a:gd name="T31" fmla="*/ 144 h 318"/>
                  <a:gd name="T32" fmla="*/ 18 w 180"/>
                  <a:gd name="T33" fmla="*/ 138 h 318"/>
                  <a:gd name="T34" fmla="*/ 24 w 180"/>
                  <a:gd name="T35" fmla="*/ 126 h 318"/>
                  <a:gd name="T36" fmla="*/ 18 w 180"/>
                  <a:gd name="T37" fmla="*/ 120 h 318"/>
                  <a:gd name="T38" fmla="*/ 24 w 180"/>
                  <a:gd name="T39" fmla="*/ 114 h 318"/>
                  <a:gd name="T40" fmla="*/ 12 w 180"/>
                  <a:gd name="T41" fmla="*/ 114 h 318"/>
                  <a:gd name="T42" fmla="*/ 12 w 180"/>
                  <a:gd name="T43" fmla="*/ 96 h 318"/>
                  <a:gd name="T44" fmla="*/ 24 w 180"/>
                  <a:gd name="T45" fmla="*/ 96 h 318"/>
                  <a:gd name="T46" fmla="*/ 18 w 180"/>
                  <a:gd name="T47" fmla="*/ 78 h 318"/>
                  <a:gd name="T48" fmla="*/ 48 w 180"/>
                  <a:gd name="T49" fmla="*/ 48 h 318"/>
                  <a:gd name="T50" fmla="*/ 48 w 180"/>
                  <a:gd name="T51" fmla="*/ 24 h 318"/>
                  <a:gd name="T52" fmla="*/ 60 w 180"/>
                  <a:gd name="T53" fmla="*/ 12 h 318"/>
                  <a:gd name="T54" fmla="*/ 168 w 180"/>
                  <a:gd name="T55" fmla="*/ 0 h 318"/>
                  <a:gd name="T56" fmla="*/ 168 w 180"/>
                  <a:gd name="T57" fmla="*/ 204 h 318"/>
                  <a:gd name="T58" fmla="*/ 180 w 180"/>
                  <a:gd name="T59" fmla="*/ 276 h 318"/>
                  <a:gd name="T60" fmla="*/ 180 w 180"/>
                  <a:gd name="T61" fmla="*/ 294 h 318"/>
                  <a:gd name="T62" fmla="*/ 180 w 180"/>
                  <a:gd name="T63" fmla="*/ 300 h 3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0"/>
                  <a:gd name="T97" fmla="*/ 0 h 318"/>
                  <a:gd name="T98" fmla="*/ 180 w 180"/>
                  <a:gd name="T99" fmla="*/ 318 h 3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0" h="318">
                    <a:moveTo>
                      <a:pt x="180" y="294"/>
                    </a:moveTo>
                    <a:lnTo>
                      <a:pt x="126" y="300"/>
                    </a:lnTo>
                    <a:lnTo>
                      <a:pt x="120" y="318"/>
                    </a:lnTo>
                    <a:lnTo>
                      <a:pt x="114" y="312"/>
                    </a:lnTo>
                    <a:lnTo>
                      <a:pt x="102" y="288"/>
                    </a:lnTo>
                    <a:lnTo>
                      <a:pt x="102" y="264"/>
                    </a:lnTo>
                    <a:lnTo>
                      <a:pt x="0" y="270"/>
                    </a:lnTo>
                    <a:lnTo>
                      <a:pt x="6" y="228"/>
                    </a:lnTo>
                    <a:lnTo>
                      <a:pt x="30" y="192"/>
                    </a:lnTo>
                    <a:lnTo>
                      <a:pt x="24" y="192"/>
                    </a:lnTo>
                    <a:lnTo>
                      <a:pt x="36" y="180"/>
                    </a:lnTo>
                    <a:lnTo>
                      <a:pt x="24" y="174"/>
                    </a:lnTo>
                    <a:lnTo>
                      <a:pt x="30" y="162"/>
                    </a:lnTo>
                    <a:lnTo>
                      <a:pt x="24" y="168"/>
                    </a:lnTo>
                    <a:lnTo>
                      <a:pt x="24" y="144"/>
                    </a:lnTo>
                    <a:lnTo>
                      <a:pt x="18" y="144"/>
                    </a:lnTo>
                    <a:lnTo>
                      <a:pt x="18" y="138"/>
                    </a:lnTo>
                    <a:lnTo>
                      <a:pt x="24" y="126"/>
                    </a:lnTo>
                    <a:lnTo>
                      <a:pt x="18" y="120"/>
                    </a:lnTo>
                    <a:lnTo>
                      <a:pt x="24" y="114"/>
                    </a:lnTo>
                    <a:lnTo>
                      <a:pt x="12" y="114"/>
                    </a:lnTo>
                    <a:lnTo>
                      <a:pt x="12" y="96"/>
                    </a:lnTo>
                    <a:lnTo>
                      <a:pt x="24" y="96"/>
                    </a:lnTo>
                    <a:lnTo>
                      <a:pt x="18" y="78"/>
                    </a:lnTo>
                    <a:lnTo>
                      <a:pt x="48" y="48"/>
                    </a:lnTo>
                    <a:lnTo>
                      <a:pt x="48" y="24"/>
                    </a:lnTo>
                    <a:lnTo>
                      <a:pt x="60" y="12"/>
                    </a:lnTo>
                    <a:lnTo>
                      <a:pt x="168" y="0"/>
                    </a:lnTo>
                    <a:lnTo>
                      <a:pt x="168" y="204"/>
                    </a:lnTo>
                    <a:lnTo>
                      <a:pt x="180" y="276"/>
                    </a:lnTo>
                    <a:lnTo>
                      <a:pt x="180" y="294"/>
                    </a:lnTo>
                    <a:lnTo>
                      <a:pt x="180" y="30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698" name="Freeform 322"/>
              <p:cNvSpPr>
                <a:spLocks noChangeAspect="1"/>
              </p:cNvSpPr>
              <p:nvPr/>
            </p:nvSpPr>
            <p:spPr bwMode="auto">
              <a:xfrm>
                <a:off x="1452" y="2148"/>
                <a:ext cx="336" cy="294"/>
              </a:xfrm>
              <a:custGeom>
                <a:avLst/>
                <a:gdLst>
                  <a:gd name="T0" fmla="*/ 312 w 336"/>
                  <a:gd name="T1" fmla="*/ 294 h 294"/>
                  <a:gd name="T2" fmla="*/ 276 w 336"/>
                  <a:gd name="T3" fmla="*/ 294 h 294"/>
                  <a:gd name="T4" fmla="*/ 294 w 336"/>
                  <a:gd name="T5" fmla="*/ 276 h 294"/>
                  <a:gd name="T6" fmla="*/ 288 w 336"/>
                  <a:gd name="T7" fmla="*/ 264 h 294"/>
                  <a:gd name="T8" fmla="*/ 60 w 336"/>
                  <a:gd name="T9" fmla="*/ 270 h 294"/>
                  <a:gd name="T10" fmla="*/ 60 w 336"/>
                  <a:gd name="T11" fmla="*/ 96 h 294"/>
                  <a:gd name="T12" fmla="*/ 30 w 336"/>
                  <a:gd name="T13" fmla="*/ 72 h 294"/>
                  <a:gd name="T14" fmla="*/ 42 w 336"/>
                  <a:gd name="T15" fmla="*/ 54 h 294"/>
                  <a:gd name="T16" fmla="*/ 24 w 336"/>
                  <a:gd name="T17" fmla="*/ 42 h 294"/>
                  <a:gd name="T18" fmla="*/ 0 w 336"/>
                  <a:gd name="T19" fmla="*/ 6 h 294"/>
                  <a:gd name="T20" fmla="*/ 198 w 336"/>
                  <a:gd name="T21" fmla="*/ 0 h 294"/>
                  <a:gd name="T22" fmla="*/ 210 w 336"/>
                  <a:gd name="T23" fmla="*/ 18 h 294"/>
                  <a:gd name="T24" fmla="*/ 210 w 336"/>
                  <a:gd name="T25" fmla="*/ 48 h 294"/>
                  <a:gd name="T26" fmla="*/ 222 w 336"/>
                  <a:gd name="T27" fmla="*/ 66 h 294"/>
                  <a:gd name="T28" fmla="*/ 246 w 336"/>
                  <a:gd name="T29" fmla="*/ 84 h 294"/>
                  <a:gd name="T30" fmla="*/ 252 w 336"/>
                  <a:gd name="T31" fmla="*/ 108 h 294"/>
                  <a:gd name="T32" fmla="*/ 264 w 336"/>
                  <a:gd name="T33" fmla="*/ 102 h 294"/>
                  <a:gd name="T34" fmla="*/ 282 w 336"/>
                  <a:gd name="T35" fmla="*/ 114 h 294"/>
                  <a:gd name="T36" fmla="*/ 270 w 336"/>
                  <a:gd name="T37" fmla="*/ 150 h 294"/>
                  <a:gd name="T38" fmla="*/ 318 w 336"/>
                  <a:gd name="T39" fmla="*/ 186 h 294"/>
                  <a:gd name="T40" fmla="*/ 318 w 336"/>
                  <a:gd name="T41" fmla="*/ 210 h 294"/>
                  <a:gd name="T42" fmla="*/ 336 w 336"/>
                  <a:gd name="T43" fmla="*/ 228 h 294"/>
                  <a:gd name="T44" fmla="*/ 336 w 336"/>
                  <a:gd name="T45" fmla="*/ 252 h 294"/>
                  <a:gd name="T46" fmla="*/ 330 w 336"/>
                  <a:gd name="T47" fmla="*/ 252 h 294"/>
                  <a:gd name="T48" fmla="*/ 324 w 336"/>
                  <a:gd name="T49" fmla="*/ 258 h 294"/>
                  <a:gd name="T50" fmla="*/ 318 w 336"/>
                  <a:gd name="T51" fmla="*/ 252 h 294"/>
                  <a:gd name="T52" fmla="*/ 312 w 336"/>
                  <a:gd name="T53" fmla="*/ 288 h 294"/>
                  <a:gd name="T54" fmla="*/ 312 w 336"/>
                  <a:gd name="T55" fmla="*/ 294 h 29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36"/>
                  <a:gd name="T85" fmla="*/ 0 h 294"/>
                  <a:gd name="T86" fmla="*/ 336 w 336"/>
                  <a:gd name="T87" fmla="*/ 294 h 29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36" h="294">
                    <a:moveTo>
                      <a:pt x="312" y="294"/>
                    </a:moveTo>
                    <a:lnTo>
                      <a:pt x="276" y="294"/>
                    </a:lnTo>
                    <a:lnTo>
                      <a:pt x="294" y="276"/>
                    </a:lnTo>
                    <a:lnTo>
                      <a:pt x="288" y="264"/>
                    </a:lnTo>
                    <a:lnTo>
                      <a:pt x="60" y="270"/>
                    </a:lnTo>
                    <a:lnTo>
                      <a:pt x="60" y="96"/>
                    </a:lnTo>
                    <a:lnTo>
                      <a:pt x="30" y="72"/>
                    </a:lnTo>
                    <a:lnTo>
                      <a:pt x="42" y="54"/>
                    </a:lnTo>
                    <a:lnTo>
                      <a:pt x="24" y="42"/>
                    </a:lnTo>
                    <a:lnTo>
                      <a:pt x="0" y="6"/>
                    </a:lnTo>
                    <a:lnTo>
                      <a:pt x="198" y="0"/>
                    </a:lnTo>
                    <a:lnTo>
                      <a:pt x="210" y="18"/>
                    </a:lnTo>
                    <a:lnTo>
                      <a:pt x="210" y="48"/>
                    </a:lnTo>
                    <a:lnTo>
                      <a:pt x="222" y="66"/>
                    </a:lnTo>
                    <a:lnTo>
                      <a:pt x="246" y="84"/>
                    </a:lnTo>
                    <a:lnTo>
                      <a:pt x="252" y="108"/>
                    </a:lnTo>
                    <a:lnTo>
                      <a:pt x="264" y="102"/>
                    </a:lnTo>
                    <a:lnTo>
                      <a:pt x="282" y="114"/>
                    </a:lnTo>
                    <a:lnTo>
                      <a:pt x="270" y="150"/>
                    </a:lnTo>
                    <a:lnTo>
                      <a:pt x="318" y="186"/>
                    </a:lnTo>
                    <a:lnTo>
                      <a:pt x="318" y="210"/>
                    </a:lnTo>
                    <a:lnTo>
                      <a:pt x="336" y="228"/>
                    </a:lnTo>
                    <a:lnTo>
                      <a:pt x="336" y="252"/>
                    </a:lnTo>
                    <a:lnTo>
                      <a:pt x="330" y="252"/>
                    </a:lnTo>
                    <a:lnTo>
                      <a:pt x="324" y="258"/>
                    </a:lnTo>
                    <a:lnTo>
                      <a:pt x="318" y="252"/>
                    </a:lnTo>
                    <a:lnTo>
                      <a:pt x="312" y="288"/>
                    </a:lnTo>
                    <a:lnTo>
                      <a:pt x="312" y="294"/>
                    </a:lnTo>
                    <a:close/>
                  </a:path>
                </a:pathLst>
              </a:custGeom>
              <a:solidFill>
                <a:srgbClr val="FF4500"/>
              </a:solidFill>
              <a:ln w="9525">
                <a:solidFill>
                  <a:srgbClr val="FF4500"/>
                </a:solidFill>
                <a:prstDash val="solid"/>
                <a:round/>
                <a:headEnd/>
                <a:tailEnd/>
              </a:ln>
            </p:spPr>
            <p:txBody>
              <a:bodyPr/>
              <a:lstStyle/>
              <a:p>
                <a:endParaRPr lang="en-US" dirty="0"/>
              </a:p>
            </p:txBody>
          </p:sp>
          <p:sp>
            <p:nvSpPr>
              <p:cNvPr id="105699" name="Freeform 323"/>
              <p:cNvSpPr>
                <a:spLocks noChangeAspect="1"/>
              </p:cNvSpPr>
              <p:nvPr/>
            </p:nvSpPr>
            <p:spPr bwMode="auto">
              <a:xfrm>
                <a:off x="1452" y="2148"/>
                <a:ext cx="336" cy="300"/>
              </a:xfrm>
              <a:custGeom>
                <a:avLst/>
                <a:gdLst>
                  <a:gd name="T0" fmla="*/ 312 w 336"/>
                  <a:gd name="T1" fmla="*/ 294 h 300"/>
                  <a:gd name="T2" fmla="*/ 276 w 336"/>
                  <a:gd name="T3" fmla="*/ 294 h 300"/>
                  <a:gd name="T4" fmla="*/ 294 w 336"/>
                  <a:gd name="T5" fmla="*/ 276 h 300"/>
                  <a:gd name="T6" fmla="*/ 288 w 336"/>
                  <a:gd name="T7" fmla="*/ 264 h 300"/>
                  <a:gd name="T8" fmla="*/ 60 w 336"/>
                  <a:gd name="T9" fmla="*/ 270 h 300"/>
                  <a:gd name="T10" fmla="*/ 60 w 336"/>
                  <a:gd name="T11" fmla="*/ 96 h 300"/>
                  <a:gd name="T12" fmla="*/ 30 w 336"/>
                  <a:gd name="T13" fmla="*/ 72 h 300"/>
                  <a:gd name="T14" fmla="*/ 42 w 336"/>
                  <a:gd name="T15" fmla="*/ 54 h 300"/>
                  <a:gd name="T16" fmla="*/ 24 w 336"/>
                  <a:gd name="T17" fmla="*/ 42 h 300"/>
                  <a:gd name="T18" fmla="*/ 0 w 336"/>
                  <a:gd name="T19" fmla="*/ 6 h 300"/>
                  <a:gd name="T20" fmla="*/ 198 w 336"/>
                  <a:gd name="T21" fmla="*/ 0 h 300"/>
                  <a:gd name="T22" fmla="*/ 210 w 336"/>
                  <a:gd name="T23" fmla="*/ 18 h 300"/>
                  <a:gd name="T24" fmla="*/ 210 w 336"/>
                  <a:gd name="T25" fmla="*/ 48 h 300"/>
                  <a:gd name="T26" fmla="*/ 222 w 336"/>
                  <a:gd name="T27" fmla="*/ 66 h 300"/>
                  <a:gd name="T28" fmla="*/ 246 w 336"/>
                  <a:gd name="T29" fmla="*/ 84 h 300"/>
                  <a:gd name="T30" fmla="*/ 252 w 336"/>
                  <a:gd name="T31" fmla="*/ 108 h 300"/>
                  <a:gd name="T32" fmla="*/ 264 w 336"/>
                  <a:gd name="T33" fmla="*/ 102 h 300"/>
                  <a:gd name="T34" fmla="*/ 282 w 336"/>
                  <a:gd name="T35" fmla="*/ 114 h 300"/>
                  <a:gd name="T36" fmla="*/ 270 w 336"/>
                  <a:gd name="T37" fmla="*/ 150 h 300"/>
                  <a:gd name="T38" fmla="*/ 318 w 336"/>
                  <a:gd name="T39" fmla="*/ 186 h 300"/>
                  <a:gd name="T40" fmla="*/ 318 w 336"/>
                  <a:gd name="T41" fmla="*/ 210 h 300"/>
                  <a:gd name="T42" fmla="*/ 336 w 336"/>
                  <a:gd name="T43" fmla="*/ 228 h 300"/>
                  <a:gd name="T44" fmla="*/ 336 w 336"/>
                  <a:gd name="T45" fmla="*/ 252 h 300"/>
                  <a:gd name="T46" fmla="*/ 330 w 336"/>
                  <a:gd name="T47" fmla="*/ 252 h 300"/>
                  <a:gd name="T48" fmla="*/ 324 w 336"/>
                  <a:gd name="T49" fmla="*/ 258 h 300"/>
                  <a:gd name="T50" fmla="*/ 318 w 336"/>
                  <a:gd name="T51" fmla="*/ 252 h 300"/>
                  <a:gd name="T52" fmla="*/ 312 w 336"/>
                  <a:gd name="T53" fmla="*/ 288 h 300"/>
                  <a:gd name="T54" fmla="*/ 312 w 336"/>
                  <a:gd name="T55" fmla="*/ 294 h 300"/>
                  <a:gd name="T56" fmla="*/ 312 w 336"/>
                  <a:gd name="T57" fmla="*/ 300 h 3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36"/>
                  <a:gd name="T88" fmla="*/ 0 h 300"/>
                  <a:gd name="T89" fmla="*/ 336 w 336"/>
                  <a:gd name="T90" fmla="*/ 300 h 3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36" h="300">
                    <a:moveTo>
                      <a:pt x="312" y="294"/>
                    </a:moveTo>
                    <a:lnTo>
                      <a:pt x="276" y="294"/>
                    </a:lnTo>
                    <a:lnTo>
                      <a:pt x="294" y="276"/>
                    </a:lnTo>
                    <a:lnTo>
                      <a:pt x="288" y="264"/>
                    </a:lnTo>
                    <a:lnTo>
                      <a:pt x="60" y="270"/>
                    </a:lnTo>
                    <a:lnTo>
                      <a:pt x="60" y="96"/>
                    </a:lnTo>
                    <a:lnTo>
                      <a:pt x="30" y="72"/>
                    </a:lnTo>
                    <a:lnTo>
                      <a:pt x="42" y="54"/>
                    </a:lnTo>
                    <a:lnTo>
                      <a:pt x="24" y="42"/>
                    </a:lnTo>
                    <a:lnTo>
                      <a:pt x="0" y="6"/>
                    </a:lnTo>
                    <a:lnTo>
                      <a:pt x="198" y="0"/>
                    </a:lnTo>
                    <a:lnTo>
                      <a:pt x="210" y="18"/>
                    </a:lnTo>
                    <a:lnTo>
                      <a:pt x="210" y="48"/>
                    </a:lnTo>
                    <a:lnTo>
                      <a:pt x="222" y="66"/>
                    </a:lnTo>
                    <a:lnTo>
                      <a:pt x="246" y="84"/>
                    </a:lnTo>
                    <a:lnTo>
                      <a:pt x="252" y="108"/>
                    </a:lnTo>
                    <a:lnTo>
                      <a:pt x="264" y="102"/>
                    </a:lnTo>
                    <a:lnTo>
                      <a:pt x="282" y="114"/>
                    </a:lnTo>
                    <a:lnTo>
                      <a:pt x="270" y="150"/>
                    </a:lnTo>
                    <a:lnTo>
                      <a:pt x="318" y="186"/>
                    </a:lnTo>
                    <a:lnTo>
                      <a:pt x="318" y="210"/>
                    </a:lnTo>
                    <a:lnTo>
                      <a:pt x="336" y="228"/>
                    </a:lnTo>
                    <a:lnTo>
                      <a:pt x="336" y="252"/>
                    </a:lnTo>
                    <a:lnTo>
                      <a:pt x="330" y="252"/>
                    </a:lnTo>
                    <a:lnTo>
                      <a:pt x="324" y="258"/>
                    </a:lnTo>
                    <a:lnTo>
                      <a:pt x="318" y="252"/>
                    </a:lnTo>
                    <a:lnTo>
                      <a:pt x="312" y="288"/>
                    </a:lnTo>
                    <a:lnTo>
                      <a:pt x="312" y="294"/>
                    </a:lnTo>
                    <a:lnTo>
                      <a:pt x="312" y="30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700" name="Freeform 324"/>
              <p:cNvSpPr>
                <a:spLocks noChangeAspect="1"/>
              </p:cNvSpPr>
              <p:nvPr/>
            </p:nvSpPr>
            <p:spPr bwMode="auto">
              <a:xfrm>
                <a:off x="576" y="1530"/>
                <a:ext cx="522" cy="324"/>
              </a:xfrm>
              <a:custGeom>
                <a:avLst/>
                <a:gdLst>
                  <a:gd name="T0" fmla="*/ 504 w 522"/>
                  <a:gd name="T1" fmla="*/ 270 h 324"/>
                  <a:gd name="T2" fmla="*/ 498 w 522"/>
                  <a:gd name="T3" fmla="*/ 324 h 324"/>
                  <a:gd name="T4" fmla="*/ 186 w 522"/>
                  <a:gd name="T5" fmla="*/ 288 h 324"/>
                  <a:gd name="T6" fmla="*/ 180 w 522"/>
                  <a:gd name="T7" fmla="*/ 318 h 324"/>
                  <a:gd name="T8" fmla="*/ 168 w 522"/>
                  <a:gd name="T9" fmla="*/ 300 h 324"/>
                  <a:gd name="T10" fmla="*/ 162 w 522"/>
                  <a:gd name="T11" fmla="*/ 312 h 324"/>
                  <a:gd name="T12" fmla="*/ 126 w 522"/>
                  <a:gd name="T13" fmla="*/ 306 h 324"/>
                  <a:gd name="T14" fmla="*/ 120 w 522"/>
                  <a:gd name="T15" fmla="*/ 312 h 324"/>
                  <a:gd name="T16" fmla="*/ 102 w 522"/>
                  <a:gd name="T17" fmla="*/ 306 h 324"/>
                  <a:gd name="T18" fmla="*/ 96 w 522"/>
                  <a:gd name="T19" fmla="*/ 312 h 324"/>
                  <a:gd name="T20" fmla="*/ 90 w 522"/>
                  <a:gd name="T21" fmla="*/ 288 h 324"/>
                  <a:gd name="T22" fmla="*/ 78 w 522"/>
                  <a:gd name="T23" fmla="*/ 276 h 324"/>
                  <a:gd name="T24" fmla="*/ 66 w 522"/>
                  <a:gd name="T25" fmla="*/ 228 h 324"/>
                  <a:gd name="T26" fmla="*/ 60 w 522"/>
                  <a:gd name="T27" fmla="*/ 222 h 324"/>
                  <a:gd name="T28" fmla="*/ 42 w 522"/>
                  <a:gd name="T29" fmla="*/ 234 h 324"/>
                  <a:gd name="T30" fmla="*/ 36 w 522"/>
                  <a:gd name="T31" fmla="*/ 222 h 324"/>
                  <a:gd name="T32" fmla="*/ 60 w 522"/>
                  <a:gd name="T33" fmla="*/ 162 h 324"/>
                  <a:gd name="T34" fmla="*/ 36 w 522"/>
                  <a:gd name="T35" fmla="*/ 150 h 324"/>
                  <a:gd name="T36" fmla="*/ 24 w 522"/>
                  <a:gd name="T37" fmla="*/ 114 h 324"/>
                  <a:gd name="T38" fmla="*/ 6 w 522"/>
                  <a:gd name="T39" fmla="*/ 96 h 324"/>
                  <a:gd name="T40" fmla="*/ 12 w 522"/>
                  <a:gd name="T41" fmla="*/ 90 h 324"/>
                  <a:gd name="T42" fmla="*/ 0 w 522"/>
                  <a:gd name="T43" fmla="*/ 60 h 324"/>
                  <a:gd name="T44" fmla="*/ 12 w 522"/>
                  <a:gd name="T45" fmla="*/ 0 h 324"/>
                  <a:gd name="T46" fmla="*/ 282 w 522"/>
                  <a:gd name="T47" fmla="*/ 48 h 324"/>
                  <a:gd name="T48" fmla="*/ 522 w 522"/>
                  <a:gd name="T49" fmla="*/ 72 h 324"/>
                  <a:gd name="T50" fmla="*/ 510 w 522"/>
                  <a:gd name="T51" fmla="*/ 246 h 324"/>
                  <a:gd name="T52" fmla="*/ 504 w 522"/>
                  <a:gd name="T53" fmla="*/ 270 h 3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2"/>
                  <a:gd name="T82" fmla="*/ 0 h 324"/>
                  <a:gd name="T83" fmla="*/ 522 w 522"/>
                  <a:gd name="T84" fmla="*/ 324 h 3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2" h="324">
                    <a:moveTo>
                      <a:pt x="504" y="270"/>
                    </a:moveTo>
                    <a:lnTo>
                      <a:pt x="498" y="324"/>
                    </a:lnTo>
                    <a:lnTo>
                      <a:pt x="186" y="288"/>
                    </a:lnTo>
                    <a:lnTo>
                      <a:pt x="180" y="318"/>
                    </a:lnTo>
                    <a:lnTo>
                      <a:pt x="168" y="300"/>
                    </a:lnTo>
                    <a:lnTo>
                      <a:pt x="162" y="312"/>
                    </a:lnTo>
                    <a:lnTo>
                      <a:pt x="126" y="306"/>
                    </a:lnTo>
                    <a:lnTo>
                      <a:pt x="120" y="312"/>
                    </a:lnTo>
                    <a:lnTo>
                      <a:pt x="102" y="306"/>
                    </a:lnTo>
                    <a:lnTo>
                      <a:pt x="96" y="312"/>
                    </a:lnTo>
                    <a:lnTo>
                      <a:pt x="90" y="288"/>
                    </a:lnTo>
                    <a:lnTo>
                      <a:pt x="78" y="276"/>
                    </a:lnTo>
                    <a:lnTo>
                      <a:pt x="66" y="228"/>
                    </a:lnTo>
                    <a:lnTo>
                      <a:pt x="60" y="222"/>
                    </a:lnTo>
                    <a:lnTo>
                      <a:pt x="42" y="234"/>
                    </a:lnTo>
                    <a:lnTo>
                      <a:pt x="36" y="222"/>
                    </a:lnTo>
                    <a:lnTo>
                      <a:pt x="60" y="162"/>
                    </a:lnTo>
                    <a:lnTo>
                      <a:pt x="36" y="150"/>
                    </a:lnTo>
                    <a:lnTo>
                      <a:pt x="24" y="114"/>
                    </a:lnTo>
                    <a:lnTo>
                      <a:pt x="6" y="96"/>
                    </a:lnTo>
                    <a:lnTo>
                      <a:pt x="12" y="90"/>
                    </a:lnTo>
                    <a:lnTo>
                      <a:pt x="0" y="60"/>
                    </a:lnTo>
                    <a:lnTo>
                      <a:pt x="12" y="0"/>
                    </a:lnTo>
                    <a:lnTo>
                      <a:pt x="282" y="48"/>
                    </a:lnTo>
                    <a:lnTo>
                      <a:pt x="522" y="72"/>
                    </a:lnTo>
                    <a:lnTo>
                      <a:pt x="510" y="246"/>
                    </a:lnTo>
                    <a:lnTo>
                      <a:pt x="504" y="270"/>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701" name="Freeform 325"/>
              <p:cNvSpPr>
                <a:spLocks noChangeAspect="1"/>
              </p:cNvSpPr>
              <p:nvPr/>
            </p:nvSpPr>
            <p:spPr bwMode="auto">
              <a:xfrm>
                <a:off x="576" y="1530"/>
                <a:ext cx="522" cy="324"/>
              </a:xfrm>
              <a:custGeom>
                <a:avLst/>
                <a:gdLst>
                  <a:gd name="T0" fmla="*/ 504 w 522"/>
                  <a:gd name="T1" fmla="*/ 270 h 324"/>
                  <a:gd name="T2" fmla="*/ 498 w 522"/>
                  <a:gd name="T3" fmla="*/ 324 h 324"/>
                  <a:gd name="T4" fmla="*/ 186 w 522"/>
                  <a:gd name="T5" fmla="*/ 288 h 324"/>
                  <a:gd name="T6" fmla="*/ 180 w 522"/>
                  <a:gd name="T7" fmla="*/ 318 h 324"/>
                  <a:gd name="T8" fmla="*/ 168 w 522"/>
                  <a:gd name="T9" fmla="*/ 300 h 324"/>
                  <a:gd name="T10" fmla="*/ 162 w 522"/>
                  <a:gd name="T11" fmla="*/ 312 h 324"/>
                  <a:gd name="T12" fmla="*/ 126 w 522"/>
                  <a:gd name="T13" fmla="*/ 306 h 324"/>
                  <a:gd name="T14" fmla="*/ 120 w 522"/>
                  <a:gd name="T15" fmla="*/ 312 h 324"/>
                  <a:gd name="T16" fmla="*/ 102 w 522"/>
                  <a:gd name="T17" fmla="*/ 306 h 324"/>
                  <a:gd name="T18" fmla="*/ 96 w 522"/>
                  <a:gd name="T19" fmla="*/ 312 h 324"/>
                  <a:gd name="T20" fmla="*/ 90 w 522"/>
                  <a:gd name="T21" fmla="*/ 288 h 324"/>
                  <a:gd name="T22" fmla="*/ 78 w 522"/>
                  <a:gd name="T23" fmla="*/ 276 h 324"/>
                  <a:gd name="T24" fmla="*/ 66 w 522"/>
                  <a:gd name="T25" fmla="*/ 228 h 324"/>
                  <a:gd name="T26" fmla="*/ 60 w 522"/>
                  <a:gd name="T27" fmla="*/ 222 h 324"/>
                  <a:gd name="T28" fmla="*/ 42 w 522"/>
                  <a:gd name="T29" fmla="*/ 234 h 324"/>
                  <a:gd name="T30" fmla="*/ 36 w 522"/>
                  <a:gd name="T31" fmla="*/ 222 h 324"/>
                  <a:gd name="T32" fmla="*/ 60 w 522"/>
                  <a:gd name="T33" fmla="*/ 162 h 324"/>
                  <a:gd name="T34" fmla="*/ 36 w 522"/>
                  <a:gd name="T35" fmla="*/ 150 h 324"/>
                  <a:gd name="T36" fmla="*/ 24 w 522"/>
                  <a:gd name="T37" fmla="*/ 114 h 324"/>
                  <a:gd name="T38" fmla="*/ 6 w 522"/>
                  <a:gd name="T39" fmla="*/ 96 h 324"/>
                  <a:gd name="T40" fmla="*/ 12 w 522"/>
                  <a:gd name="T41" fmla="*/ 90 h 324"/>
                  <a:gd name="T42" fmla="*/ 0 w 522"/>
                  <a:gd name="T43" fmla="*/ 60 h 324"/>
                  <a:gd name="T44" fmla="*/ 12 w 522"/>
                  <a:gd name="T45" fmla="*/ 0 h 324"/>
                  <a:gd name="T46" fmla="*/ 282 w 522"/>
                  <a:gd name="T47" fmla="*/ 48 h 324"/>
                  <a:gd name="T48" fmla="*/ 522 w 522"/>
                  <a:gd name="T49" fmla="*/ 72 h 324"/>
                  <a:gd name="T50" fmla="*/ 510 w 522"/>
                  <a:gd name="T51" fmla="*/ 246 h 324"/>
                  <a:gd name="T52" fmla="*/ 504 w 522"/>
                  <a:gd name="T53" fmla="*/ 270 h 324"/>
                  <a:gd name="T54" fmla="*/ 504 w 522"/>
                  <a:gd name="T55" fmla="*/ 276 h 32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22"/>
                  <a:gd name="T85" fmla="*/ 0 h 324"/>
                  <a:gd name="T86" fmla="*/ 522 w 522"/>
                  <a:gd name="T87" fmla="*/ 324 h 32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22" h="324">
                    <a:moveTo>
                      <a:pt x="504" y="270"/>
                    </a:moveTo>
                    <a:lnTo>
                      <a:pt x="498" y="324"/>
                    </a:lnTo>
                    <a:lnTo>
                      <a:pt x="186" y="288"/>
                    </a:lnTo>
                    <a:lnTo>
                      <a:pt x="180" y="318"/>
                    </a:lnTo>
                    <a:lnTo>
                      <a:pt x="168" y="300"/>
                    </a:lnTo>
                    <a:lnTo>
                      <a:pt x="162" y="312"/>
                    </a:lnTo>
                    <a:lnTo>
                      <a:pt x="126" y="306"/>
                    </a:lnTo>
                    <a:lnTo>
                      <a:pt x="120" y="312"/>
                    </a:lnTo>
                    <a:lnTo>
                      <a:pt x="102" y="306"/>
                    </a:lnTo>
                    <a:lnTo>
                      <a:pt x="96" y="312"/>
                    </a:lnTo>
                    <a:lnTo>
                      <a:pt x="90" y="288"/>
                    </a:lnTo>
                    <a:lnTo>
                      <a:pt x="78" y="276"/>
                    </a:lnTo>
                    <a:lnTo>
                      <a:pt x="66" y="228"/>
                    </a:lnTo>
                    <a:lnTo>
                      <a:pt x="60" y="222"/>
                    </a:lnTo>
                    <a:lnTo>
                      <a:pt x="42" y="234"/>
                    </a:lnTo>
                    <a:lnTo>
                      <a:pt x="36" y="222"/>
                    </a:lnTo>
                    <a:lnTo>
                      <a:pt x="60" y="162"/>
                    </a:lnTo>
                    <a:lnTo>
                      <a:pt x="36" y="150"/>
                    </a:lnTo>
                    <a:lnTo>
                      <a:pt x="24" y="114"/>
                    </a:lnTo>
                    <a:lnTo>
                      <a:pt x="6" y="96"/>
                    </a:lnTo>
                    <a:lnTo>
                      <a:pt x="12" y="90"/>
                    </a:lnTo>
                    <a:lnTo>
                      <a:pt x="0" y="60"/>
                    </a:lnTo>
                    <a:lnTo>
                      <a:pt x="12" y="0"/>
                    </a:lnTo>
                    <a:lnTo>
                      <a:pt x="282" y="48"/>
                    </a:lnTo>
                    <a:lnTo>
                      <a:pt x="522" y="72"/>
                    </a:lnTo>
                    <a:lnTo>
                      <a:pt x="510" y="246"/>
                    </a:lnTo>
                    <a:lnTo>
                      <a:pt x="504" y="270"/>
                    </a:lnTo>
                    <a:lnTo>
                      <a:pt x="504" y="27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702" name="Freeform 326"/>
              <p:cNvSpPr>
                <a:spLocks noChangeAspect="1"/>
              </p:cNvSpPr>
              <p:nvPr/>
            </p:nvSpPr>
            <p:spPr bwMode="auto">
              <a:xfrm>
                <a:off x="1056" y="1986"/>
                <a:ext cx="420" cy="204"/>
              </a:xfrm>
              <a:custGeom>
                <a:avLst/>
                <a:gdLst>
                  <a:gd name="T0" fmla="*/ 366 w 420"/>
                  <a:gd name="T1" fmla="*/ 48 h 204"/>
                  <a:gd name="T2" fmla="*/ 390 w 420"/>
                  <a:gd name="T3" fmla="*/ 126 h 204"/>
                  <a:gd name="T4" fmla="*/ 396 w 420"/>
                  <a:gd name="T5" fmla="*/ 168 h 204"/>
                  <a:gd name="T6" fmla="*/ 420 w 420"/>
                  <a:gd name="T7" fmla="*/ 204 h 204"/>
                  <a:gd name="T8" fmla="*/ 414 w 420"/>
                  <a:gd name="T9" fmla="*/ 204 h 204"/>
                  <a:gd name="T10" fmla="*/ 90 w 420"/>
                  <a:gd name="T11" fmla="*/ 198 h 204"/>
                  <a:gd name="T12" fmla="*/ 90 w 420"/>
                  <a:gd name="T13" fmla="*/ 174 h 204"/>
                  <a:gd name="T14" fmla="*/ 96 w 420"/>
                  <a:gd name="T15" fmla="*/ 132 h 204"/>
                  <a:gd name="T16" fmla="*/ 0 w 420"/>
                  <a:gd name="T17" fmla="*/ 126 h 204"/>
                  <a:gd name="T18" fmla="*/ 6 w 420"/>
                  <a:gd name="T19" fmla="*/ 0 h 204"/>
                  <a:gd name="T20" fmla="*/ 270 w 420"/>
                  <a:gd name="T21" fmla="*/ 12 h 204"/>
                  <a:gd name="T22" fmla="*/ 294 w 420"/>
                  <a:gd name="T23" fmla="*/ 30 h 204"/>
                  <a:gd name="T24" fmla="*/ 330 w 420"/>
                  <a:gd name="T25" fmla="*/ 24 h 204"/>
                  <a:gd name="T26" fmla="*/ 360 w 420"/>
                  <a:gd name="T27" fmla="*/ 48 h 204"/>
                  <a:gd name="T28" fmla="*/ 366 w 420"/>
                  <a:gd name="T29" fmla="*/ 48 h 2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0"/>
                  <a:gd name="T46" fmla="*/ 0 h 204"/>
                  <a:gd name="T47" fmla="*/ 420 w 420"/>
                  <a:gd name="T48" fmla="*/ 204 h 2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0" h="204">
                    <a:moveTo>
                      <a:pt x="366" y="48"/>
                    </a:moveTo>
                    <a:lnTo>
                      <a:pt x="390" y="126"/>
                    </a:lnTo>
                    <a:lnTo>
                      <a:pt x="396" y="168"/>
                    </a:lnTo>
                    <a:lnTo>
                      <a:pt x="420" y="204"/>
                    </a:lnTo>
                    <a:lnTo>
                      <a:pt x="414" y="204"/>
                    </a:lnTo>
                    <a:lnTo>
                      <a:pt x="90" y="198"/>
                    </a:lnTo>
                    <a:lnTo>
                      <a:pt x="90" y="174"/>
                    </a:lnTo>
                    <a:lnTo>
                      <a:pt x="96" y="132"/>
                    </a:lnTo>
                    <a:lnTo>
                      <a:pt x="0" y="126"/>
                    </a:lnTo>
                    <a:lnTo>
                      <a:pt x="6" y="0"/>
                    </a:lnTo>
                    <a:lnTo>
                      <a:pt x="270" y="12"/>
                    </a:lnTo>
                    <a:lnTo>
                      <a:pt x="294" y="30"/>
                    </a:lnTo>
                    <a:lnTo>
                      <a:pt x="330" y="24"/>
                    </a:lnTo>
                    <a:lnTo>
                      <a:pt x="360" y="48"/>
                    </a:lnTo>
                    <a:lnTo>
                      <a:pt x="366" y="48"/>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703" name="Freeform 327"/>
              <p:cNvSpPr>
                <a:spLocks noChangeAspect="1"/>
              </p:cNvSpPr>
              <p:nvPr/>
            </p:nvSpPr>
            <p:spPr bwMode="auto">
              <a:xfrm>
                <a:off x="1056" y="1986"/>
                <a:ext cx="420" cy="204"/>
              </a:xfrm>
              <a:custGeom>
                <a:avLst/>
                <a:gdLst>
                  <a:gd name="T0" fmla="*/ 366 w 420"/>
                  <a:gd name="T1" fmla="*/ 48 h 204"/>
                  <a:gd name="T2" fmla="*/ 390 w 420"/>
                  <a:gd name="T3" fmla="*/ 126 h 204"/>
                  <a:gd name="T4" fmla="*/ 396 w 420"/>
                  <a:gd name="T5" fmla="*/ 168 h 204"/>
                  <a:gd name="T6" fmla="*/ 420 w 420"/>
                  <a:gd name="T7" fmla="*/ 204 h 204"/>
                  <a:gd name="T8" fmla="*/ 414 w 420"/>
                  <a:gd name="T9" fmla="*/ 204 h 204"/>
                  <a:gd name="T10" fmla="*/ 90 w 420"/>
                  <a:gd name="T11" fmla="*/ 198 h 204"/>
                  <a:gd name="T12" fmla="*/ 90 w 420"/>
                  <a:gd name="T13" fmla="*/ 174 h 204"/>
                  <a:gd name="T14" fmla="*/ 96 w 420"/>
                  <a:gd name="T15" fmla="*/ 132 h 204"/>
                  <a:gd name="T16" fmla="*/ 0 w 420"/>
                  <a:gd name="T17" fmla="*/ 126 h 204"/>
                  <a:gd name="T18" fmla="*/ 6 w 420"/>
                  <a:gd name="T19" fmla="*/ 0 h 204"/>
                  <a:gd name="T20" fmla="*/ 270 w 420"/>
                  <a:gd name="T21" fmla="*/ 12 h 204"/>
                  <a:gd name="T22" fmla="*/ 294 w 420"/>
                  <a:gd name="T23" fmla="*/ 30 h 204"/>
                  <a:gd name="T24" fmla="*/ 330 w 420"/>
                  <a:gd name="T25" fmla="*/ 24 h 204"/>
                  <a:gd name="T26" fmla="*/ 360 w 420"/>
                  <a:gd name="T27" fmla="*/ 48 h 204"/>
                  <a:gd name="T28" fmla="*/ 366 w 420"/>
                  <a:gd name="T29" fmla="*/ 48 h 204"/>
                  <a:gd name="T30" fmla="*/ 366 w 420"/>
                  <a:gd name="T31" fmla="*/ 54 h 2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0"/>
                  <a:gd name="T49" fmla="*/ 0 h 204"/>
                  <a:gd name="T50" fmla="*/ 420 w 420"/>
                  <a:gd name="T51" fmla="*/ 204 h 20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0" h="204">
                    <a:moveTo>
                      <a:pt x="366" y="48"/>
                    </a:moveTo>
                    <a:lnTo>
                      <a:pt x="390" y="126"/>
                    </a:lnTo>
                    <a:lnTo>
                      <a:pt x="396" y="168"/>
                    </a:lnTo>
                    <a:lnTo>
                      <a:pt x="420" y="204"/>
                    </a:lnTo>
                    <a:lnTo>
                      <a:pt x="414" y="204"/>
                    </a:lnTo>
                    <a:lnTo>
                      <a:pt x="90" y="198"/>
                    </a:lnTo>
                    <a:lnTo>
                      <a:pt x="90" y="174"/>
                    </a:lnTo>
                    <a:lnTo>
                      <a:pt x="96" y="132"/>
                    </a:lnTo>
                    <a:lnTo>
                      <a:pt x="0" y="126"/>
                    </a:lnTo>
                    <a:lnTo>
                      <a:pt x="6" y="0"/>
                    </a:lnTo>
                    <a:lnTo>
                      <a:pt x="270" y="12"/>
                    </a:lnTo>
                    <a:lnTo>
                      <a:pt x="294" y="30"/>
                    </a:lnTo>
                    <a:lnTo>
                      <a:pt x="330" y="24"/>
                    </a:lnTo>
                    <a:lnTo>
                      <a:pt x="360" y="48"/>
                    </a:lnTo>
                    <a:lnTo>
                      <a:pt x="366" y="48"/>
                    </a:lnTo>
                    <a:lnTo>
                      <a:pt x="366"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704" name="Freeform 328"/>
              <p:cNvSpPr>
                <a:spLocks noChangeAspect="1"/>
              </p:cNvSpPr>
              <p:nvPr/>
            </p:nvSpPr>
            <p:spPr bwMode="auto">
              <a:xfrm>
                <a:off x="264" y="1920"/>
                <a:ext cx="324" cy="498"/>
              </a:xfrm>
              <a:custGeom>
                <a:avLst/>
                <a:gdLst>
                  <a:gd name="T0" fmla="*/ 210 w 324"/>
                  <a:gd name="T1" fmla="*/ 498 h 498"/>
                  <a:gd name="T2" fmla="*/ 0 w 324"/>
                  <a:gd name="T3" fmla="*/ 186 h 498"/>
                  <a:gd name="T4" fmla="*/ 48 w 324"/>
                  <a:gd name="T5" fmla="*/ 0 h 498"/>
                  <a:gd name="T6" fmla="*/ 78 w 324"/>
                  <a:gd name="T7" fmla="*/ 6 h 498"/>
                  <a:gd name="T8" fmla="*/ 186 w 324"/>
                  <a:gd name="T9" fmla="*/ 36 h 498"/>
                  <a:gd name="T10" fmla="*/ 324 w 324"/>
                  <a:gd name="T11" fmla="*/ 60 h 498"/>
                  <a:gd name="T12" fmla="*/ 264 w 324"/>
                  <a:gd name="T13" fmla="*/ 378 h 498"/>
                  <a:gd name="T14" fmla="*/ 246 w 324"/>
                  <a:gd name="T15" fmla="*/ 438 h 498"/>
                  <a:gd name="T16" fmla="*/ 228 w 324"/>
                  <a:gd name="T17" fmla="*/ 426 h 498"/>
                  <a:gd name="T18" fmla="*/ 216 w 324"/>
                  <a:gd name="T19" fmla="*/ 432 h 498"/>
                  <a:gd name="T20" fmla="*/ 210 w 324"/>
                  <a:gd name="T21" fmla="*/ 492 h 498"/>
                  <a:gd name="T22" fmla="*/ 210 w 324"/>
                  <a:gd name="T23" fmla="*/ 498 h 4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4"/>
                  <a:gd name="T37" fmla="*/ 0 h 498"/>
                  <a:gd name="T38" fmla="*/ 324 w 324"/>
                  <a:gd name="T39" fmla="*/ 498 h 4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4" h="498">
                    <a:moveTo>
                      <a:pt x="210" y="498"/>
                    </a:moveTo>
                    <a:lnTo>
                      <a:pt x="0" y="186"/>
                    </a:lnTo>
                    <a:lnTo>
                      <a:pt x="48" y="0"/>
                    </a:lnTo>
                    <a:lnTo>
                      <a:pt x="78" y="6"/>
                    </a:lnTo>
                    <a:lnTo>
                      <a:pt x="186" y="36"/>
                    </a:lnTo>
                    <a:lnTo>
                      <a:pt x="324" y="60"/>
                    </a:lnTo>
                    <a:lnTo>
                      <a:pt x="264" y="378"/>
                    </a:lnTo>
                    <a:lnTo>
                      <a:pt x="246" y="438"/>
                    </a:lnTo>
                    <a:lnTo>
                      <a:pt x="228" y="426"/>
                    </a:lnTo>
                    <a:lnTo>
                      <a:pt x="216" y="432"/>
                    </a:lnTo>
                    <a:lnTo>
                      <a:pt x="210" y="492"/>
                    </a:lnTo>
                    <a:lnTo>
                      <a:pt x="210" y="498"/>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705" name="Freeform 329"/>
              <p:cNvSpPr>
                <a:spLocks noChangeAspect="1"/>
              </p:cNvSpPr>
              <p:nvPr/>
            </p:nvSpPr>
            <p:spPr bwMode="auto">
              <a:xfrm>
                <a:off x="264" y="1920"/>
                <a:ext cx="324" cy="504"/>
              </a:xfrm>
              <a:custGeom>
                <a:avLst/>
                <a:gdLst>
                  <a:gd name="T0" fmla="*/ 210 w 324"/>
                  <a:gd name="T1" fmla="*/ 498 h 504"/>
                  <a:gd name="T2" fmla="*/ 0 w 324"/>
                  <a:gd name="T3" fmla="*/ 186 h 504"/>
                  <a:gd name="T4" fmla="*/ 48 w 324"/>
                  <a:gd name="T5" fmla="*/ 0 h 504"/>
                  <a:gd name="T6" fmla="*/ 78 w 324"/>
                  <a:gd name="T7" fmla="*/ 6 h 504"/>
                  <a:gd name="T8" fmla="*/ 186 w 324"/>
                  <a:gd name="T9" fmla="*/ 36 h 504"/>
                  <a:gd name="T10" fmla="*/ 324 w 324"/>
                  <a:gd name="T11" fmla="*/ 60 h 504"/>
                  <a:gd name="T12" fmla="*/ 264 w 324"/>
                  <a:gd name="T13" fmla="*/ 378 h 504"/>
                  <a:gd name="T14" fmla="*/ 246 w 324"/>
                  <a:gd name="T15" fmla="*/ 438 h 504"/>
                  <a:gd name="T16" fmla="*/ 228 w 324"/>
                  <a:gd name="T17" fmla="*/ 426 h 504"/>
                  <a:gd name="T18" fmla="*/ 216 w 324"/>
                  <a:gd name="T19" fmla="*/ 432 h 504"/>
                  <a:gd name="T20" fmla="*/ 210 w 324"/>
                  <a:gd name="T21" fmla="*/ 492 h 504"/>
                  <a:gd name="T22" fmla="*/ 210 w 324"/>
                  <a:gd name="T23" fmla="*/ 498 h 504"/>
                  <a:gd name="T24" fmla="*/ 210 w 324"/>
                  <a:gd name="T25" fmla="*/ 504 h 5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4"/>
                  <a:gd name="T40" fmla="*/ 0 h 504"/>
                  <a:gd name="T41" fmla="*/ 324 w 324"/>
                  <a:gd name="T42" fmla="*/ 504 h 50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4" h="504">
                    <a:moveTo>
                      <a:pt x="210" y="498"/>
                    </a:moveTo>
                    <a:lnTo>
                      <a:pt x="0" y="186"/>
                    </a:lnTo>
                    <a:lnTo>
                      <a:pt x="48" y="0"/>
                    </a:lnTo>
                    <a:lnTo>
                      <a:pt x="78" y="6"/>
                    </a:lnTo>
                    <a:lnTo>
                      <a:pt x="186" y="36"/>
                    </a:lnTo>
                    <a:lnTo>
                      <a:pt x="324" y="60"/>
                    </a:lnTo>
                    <a:lnTo>
                      <a:pt x="264" y="378"/>
                    </a:lnTo>
                    <a:lnTo>
                      <a:pt x="246" y="438"/>
                    </a:lnTo>
                    <a:lnTo>
                      <a:pt x="228" y="426"/>
                    </a:lnTo>
                    <a:lnTo>
                      <a:pt x="216" y="432"/>
                    </a:lnTo>
                    <a:lnTo>
                      <a:pt x="210" y="492"/>
                    </a:lnTo>
                    <a:lnTo>
                      <a:pt x="210" y="498"/>
                    </a:lnTo>
                    <a:lnTo>
                      <a:pt x="210" y="50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706" name="Freeform 330"/>
              <p:cNvSpPr>
                <a:spLocks noChangeAspect="1"/>
              </p:cNvSpPr>
              <p:nvPr/>
            </p:nvSpPr>
            <p:spPr bwMode="auto">
              <a:xfrm>
                <a:off x="2526" y="1710"/>
                <a:ext cx="84" cy="174"/>
              </a:xfrm>
              <a:custGeom>
                <a:avLst/>
                <a:gdLst>
                  <a:gd name="T0" fmla="*/ 84 w 84"/>
                  <a:gd name="T1" fmla="*/ 132 h 174"/>
                  <a:gd name="T2" fmla="*/ 78 w 84"/>
                  <a:gd name="T3" fmla="*/ 144 h 174"/>
                  <a:gd name="T4" fmla="*/ 60 w 84"/>
                  <a:gd name="T5" fmla="*/ 162 h 174"/>
                  <a:gd name="T6" fmla="*/ 6 w 84"/>
                  <a:gd name="T7" fmla="*/ 174 h 174"/>
                  <a:gd name="T8" fmla="*/ 0 w 84"/>
                  <a:gd name="T9" fmla="*/ 120 h 174"/>
                  <a:gd name="T10" fmla="*/ 6 w 84"/>
                  <a:gd name="T11" fmla="*/ 72 h 174"/>
                  <a:gd name="T12" fmla="*/ 18 w 84"/>
                  <a:gd name="T13" fmla="*/ 54 h 174"/>
                  <a:gd name="T14" fmla="*/ 18 w 84"/>
                  <a:gd name="T15" fmla="*/ 6 h 174"/>
                  <a:gd name="T16" fmla="*/ 30 w 84"/>
                  <a:gd name="T17" fmla="*/ 0 h 174"/>
                  <a:gd name="T18" fmla="*/ 66 w 84"/>
                  <a:gd name="T19" fmla="*/ 114 h 174"/>
                  <a:gd name="T20" fmla="*/ 78 w 84"/>
                  <a:gd name="T21" fmla="*/ 132 h 174"/>
                  <a:gd name="T22" fmla="*/ 84 w 84"/>
                  <a:gd name="T23" fmla="*/ 132 h 1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174"/>
                  <a:gd name="T38" fmla="*/ 84 w 84"/>
                  <a:gd name="T39" fmla="*/ 174 h 1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174">
                    <a:moveTo>
                      <a:pt x="84" y="132"/>
                    </a:moveTo>
                    <a:lnTo>
                      <a:pt x="78" y="144"/>
                    </a:lnTo>
                    <a:lnTo>
                      <a:pt x="60" y="162"/>
                    </a:lnTo>
                    <a:lnTo>
                      <a:pt x="6" y="174"/>
                    </a:lnTo>
                    <a:lnTo>
                      <a:pt x="0" y="120"/>
                    </a:lnTo>
                    <a:lnTo>
                      <a:pt x="6" y="72"/>
                    </a:lnTo>
                    <a:lnTo>
                      <a:pt x="18" y="54"/>
                    </a:lnTo>
                    <a:lnTo>
                      <a:pt x="18" y="6"/>
                    </a:lnTo>
                    <a:lnTo>
                      <a:pt x="30" y="0"/>
                    </a:lnTo>
                    <a:lnTo>
                      <a:pt x="66" y="114"/>
                    </a:lnTo>
                    <a:lnTo>
                      <a:pt x="78" y="132"/>
                    </a:lnTo>
                    <a:lnTo>
                      <a:pt x="84" y="132"/>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707" name="Freeform 331"/>
              <p:cNvSpPr>
                <a:spLocks noChangeAspect="1"/>
              </p:cNvSpPr>
              <p:nvPr/>
            </p:nvSpPr>
            <p:spPr bwMode="auto">
              <a:xfrm>
                <a:off x="2526" y="1710"/>
                <a:ext cx="84" cy="174"/>
              </a:xfrm>
              <a:custGeom>
                <a:avLst/>
                <a:gdLst>
                  <a:gd name="T0" fmla="*/ 84 w 84"/>
                  <a:gd name="T1" fmla="*/ 132 h 174"/>
                  <a:gd name="T2" fmla="*/ 78 w 84"/>
                  <a:gd name="T3" fmla="*/ 144 h 174"/>
                  <a:gd name="T4" fmla="*/ 60 w 84"/>
                  <a:gd name="T5" fmla="*/ 162 h 174"/>
                  <a:gd name="T6" fmla="*/ 6 w 84"/>
                  <a:gd name="T7" fmla="*/ 174 h 174"/>
                  <a:gd name="T8" fmla="*/ 0 w 84"/>
                  <a:gd name="T9" fmla="*/ 120 h 174"/>
                  <a:gd name="T10" fmla="*/ 6 w 84"/>
                  <a:gd name="T11" fmla="*/ 72 h 174"/>
                  <a:gd name="T12" fmla="*/ 18 w 84"/>
                  <a:gd name="T13" fmla="*/ 54 h 174"/>
                  <a:gd name="T14" fmla="*/ 18 w 84"/>
                  <a:gd name="T15" fmla="*/ 6 h 174"/>
                  <a:gd name="T16" fmla="*/ 30 w 84"/>
                  <a:gd name="T17" fmla="*/ 0 h 174"/>
                  <a:gd name="T18" fmla="*/ 66 w 84"/>
                  <a:gd name="T19" fmla="*/ 114 h 174"/>
                  <a:gd name="T20" fmla="*/ 78 w 84"/>
                  <a:gd name="T21" fmla="*/ 132 h 174"/>
                  <a:gd name="T22" fmla="*/ 84 w 84"/>
                  <a:gd name="T23" fmla="*/ 132 h 174"/>
                  <a:gd name="T24" fmla="*/ 84 w 84"/>
                  <a:gd name="T25" fmla="*/ 138 h 1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4"/>
                  <a:gd name="T40" fmla="*/ 0 h 174"/>
                  <a:gd name="T41" fmla="*/ 84 w 84"/>
                  <a:gd name="T42" fmla="*/ 174 h 1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4" h="174">
                    <a:moveTo>
                      <a:pt x="84" y="132"/>
                    </a:moveTo>
                    <a:lnTo>
                      <a:pt x="78" y="144"/>
                    </a:lnTo>
                    <a:lnTo>
                      <a:pt x="60" y="162"/>
                    </a:lnTo>
                    <a:lnTo>
                      <a:pt x="6" y="174"/>
                    </a:lnTo>
                    <a:lnTo>
                      <a:pt x="0" y="120"/>
                    </a:lnTo>
                    <a:lnTo>
                      <a:pt x="6" y="72"/>
                    </a:lnTo>
                    <a:lnTo>
                      <a:pt x="18" y="54"/>
                    </a:lnTo>
                    <a:lnTo>
                      <a:pt x="18" y="6"/>
                    </a:lnTo>
                    <a:lnTo>
                      <a:pt x="30" y="0"/>
                    </a:lnTo>
                    <a:lnTo>
                      <a:pt x="66" y="114"/>
                    </a:lnTo>
                    <a:lnTo>
                      <a:pt x="78" y="132"/>
                    </a:lnTo>
                    <a:lnTo>
                      <a:pt x="84" y="132"/>
                    </a:lnTo>
                    <a:lnTo>
                      <a:pt x="84" y="13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708" name="Freeform 332"/>
              <p:cNvSpPr>
                <a:spLocks noChangeAspect="1"/>
              </p:cNvSpPr>
              <p:nvPr/>
            </p:nvSpPr>
            <p:spPr bwMode="auto">
              <a:xfrm>
                <a:off x="2436" y="1992"/>
                <a:ext cx="66" cy="156"/>
              </a:xfrm>
              <a:custGeom>
                <a:avLst/>
                <a:gdLst>
                  <a:gd name="T0" fmla="*/ 60 w 66"/>
                  <a:gd name="T1" fmla="*/ 24 h 156"/>
                  <a:gd name="T2" fmla="*/ 48 w 66"/>
                  <a:gd name="T3" fmla="*/ 48 h 156"/>
                  <a:gd name="T4" fmla="*/ 66 w 66"/>
                  <a:gd name="T5" fmla="*/ 54 h 156"/>
                  <a:gd name="T6" fmla="*/ 66 w 66"/>
                  <a:gd name="T7" fmla="*/ 102 h 156"/>
                  <a:gd name="T8" fmla="*/ 42 w 66"/>
                  <a:gd name="T9" fmla="*/ 156 h 156"/>
                  <a:gd name="T10" fmla="*/ 36 w 66"/>
                  <a:gd name="T11" fmla="*/ 156 h 156"/>
                  <a:gd name="T12" fmla="*/ 42 w 66"/>
                  <a:gd name="T13" fmla="*/ 144 h 156"/>
                  <a:gd name="T14" fmla="*/ 6 w 66"/>
                  <a:gd name="T15" fmla="*/ 132 h 156"/>
                  <a:gd name="T16" fmla="*/ 0 w 66"/>
                  <a:gd name="T17" fmla="*/ 114 h 156"/>
                  <a:gd name="T18" fmla="*/ 6 w 66"/>
                  <a:gd name="T19" fmla="*/ 108 h 156"/>
                  <a:gd name="T20" fmla="*/ 30 w 66"/>
                  <a:gd name="T21" fmla="*/ 78 h 156"/>
                  <a:gd name="T22" fmla="*/ 6 w 66"/>
                  <a:gd name="T23" fmla="*/ 54 h 156"/>
                  <a:gd name="T24" fmla="*/ 0 w 66"/>
                  <a:gd name="T25" fmla="*/ 30 h 156"/>
                  <a:gd name="T26" fmla="*/ 18 w 66"/>
                  <a:gd name="T27" fmla="*/ 0 h 156"/>
                  <a:gd name="T28" fmla="*/ 60 w 66"/>
                  <a:gd name="T29" fmla="*/ 24 h 1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6"/>
                  <a:gd name="T46" fmla="*/ 0 h 156"/>
                  <a:gd name="T47" fmla="*/ 66 w 66"/>
                  <a:gd name="T48" fmla="*/ 156 h 1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6" h="156">
                    <a:moveTo>
                      <a:pt x="60" y="24"/>
                    </a:moveTo>
                    <a:lnTo>
                      <a:pt x="48" y="48"/>
                    </a:lnTo>
                    <a:lnTo>
                      <a:pt x="66" y="54"/>
                    </a:lnTo>
                    <a:lnTo>
                      <a:pt x="66" y="102"/>
                    </a:lnTo>
                    <a:lnTo>
                      <a:pt x="42" y="156"/>
                    </a:lnTo>
                    <a:lnTo>
                      <a:pt x="36" y="156"/>
                    </a:lnTo>
                    <a:lnTo>
                      <a:pt x="42" y="144"/>
                    </a:lnTo>
                    <a:lnTo>
                      <a:pt x="6" y="132"/>
                    </a:lnTo>
                    <a:lnTo>
                      <a:pt x="0" y="114"/>
                    </a:lnTo>
                    <a:lnTo>
                      <a:pt x="6" y="108"/>
                    </a:lnTo>
                    <a:lnTo>
                      <a:pt x="30" y="78"/>
                    </a:lnTo>
                    <a:lnTo>
                      <a:pt x="6" y="54"/>
                    </a:lnTo>
                    <a:lnTo>
                      <a:pt x="0" y="30"/>
                    </a:lnTo>
                    <a:lnTo>
                      <a:pt x="18" y="0"/>
                    </a:lnTo>
                    <a:lnTo>
                      <a:pt x="60" y="24"/>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709" name="Freeform 333"/>
              <p:cNvSpPr>
                <a:spLocks noChangeAspect="1"/>
              </p:cNvSpPr>
              <p:nvPr/>
            </p:nvSpPr>
            <p:spPr bwMode="auto">
              <a:xfrm>
                <a:off x="2436" y="1992"/>
                <a:ext cx="66" cy="156"/>
              </a:xfrm>
              <a:custGeom>
                <a:avLst/>
                <a:gdLst>
                  <a:gd name="T0" fmla="*/ 60 w 66"/>
                  <a:gd name="T1" fmla="*/ 24 h 156"/>
                  <a:gd name="T2" fmla="*/ 48 w 66"/>
                  <a:gd name="T3" fmla="*/ 48 h 156"/>
                  <a:gd name="T4" fmla="*/ 66 w 66"/>
                  <a:gd name="T5" fmla="*/ 54 h 156"/>
                  <a:gd name="T6" fmla="*/ 66 w 66"/>
                  <a:gd name="T7" fmla="*/ 96 h 156"/>
                  <a:gd name="T8" fmla="*/ 66 w 66"/>
                  <a:gd name="T9" fmla="*/ 78 h 156"/>
                  <a:gd name="T10" fmla="*/ 66 w 66"/>
                  <a:gd name="T11" fmla="*/ 102 h 156"/>
                  <a:gd name="T12" fmla="*/ 42 w 66"/>
                  <a:gd name="T13" fmla="*/ 156 h 156"/>
                  <a:gd name="T14" fmla="*/ 36 w 66"/>
                  <a:gd name="T15" fmla="*/ 156 h 156"/>
                  <a:gd name="T16" fmla="*/ 42 w 66"/>
                  <a:gd name="T17" fmla="*/ 144 h 156"/>
                  <a:gd name="T18" fmla="*/ 6 w 66"/>
                  <a:gd name="T19" fmla="*/ 132 h 156"/>
                  <a:gd name="T20" fmla="*/ 0 w 66"/>
                  <a:gd name="T21" fmla="*/ 114 h 156"/>
                  <a:gd name="T22" fmla="*/ 6 w 66"/>
                  <a:gd name="T23" fmla="*/ 108 h 156"/>
                  <a:gd name="T24" fmla="*/ 30 w 66"/>
                  <a:gd name="T25" fmla="*/ 78 h 156"/>
                  <a:gd name="T26" fmla="*/ 6 w 66"/>
                  <a:gd name="T27" fmla="*/ 54 h 156"/>
                  <a:gd name="T28" fmla="*/ 0 w 66"/>
                  <a:gd name="T29" fmla="*/ 30 h 156"/>
                  <a:gd name="T30" fmla="*/ 18 w 66"/>
                  <a:gd name="T31" fmla="*/ 0 h 156"/>
                  <a:gd name="T32" fmla="*/ 60 w 66"/>
                  <a:gd name="T33" fmla="*/ 24 h 156"/>
                  <a:gd name="T34" fmla="*/ 60 w 66"/>
                  <a:gd name="T35" fmla="*/ 30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156"/>
                  <a:gd name="T56" fmla="*/ 66 w 66"/>
                  <a:gd name="T57" fmla="*/ 156 h 1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156">
                    <a:moveTo>
                      <a:pt x="60" y="24"/>
                    </a:moveTo>
                    <a:lnTo>
                      <a:pt x="48" y="48"/>
                    </a:lnTo>
                    <a:lnTo>
                      <a:pt x="66" y="54"/>
                    </a:lnTo>
                    <a:lnTo>
                      <a:pt x="66" y="96"/>
                    </a:lnTo>
                    <a:lnTo>
                      <a:pt x="66" y="78"/>
                    </a:lnTo>
                    <a:lnTo>
                      <a:pt x="66" y="102"/>
                    </a:lnTo>
                    <a:lnTo>
                      <a:pt x="42" y="156"/>
                    </a:lnTo>
                    <a:lnTo>
                      <a:pt x="36" y="156"/>
                    </a:lnTo>
                    <a:lnTo>
                      <a:pt x="42" y="144"/>
                    </a:lnTo>
                    <a:lnTo>
                      <a:pt x="6" y="132"/>
                    </a:lnTo>
                    <a:lnTo>
                      <a:pt x="0" y="114"/>
                    </a:lnTo>
                    <a:lnTo>
                      <a:pt x="6" y="108"/>
                    </a:lnTo>
                    <a:lnTo>
                      <a:pt x="30" y="78"/>
                    </a:lnTo>
                    <a:lnTo>
                      <a:pt x="6" y="54"/>
                    </a:lnTo>
                    <a:lnTo>
                      <a:pt x="0" y="30"/>
                    </a:lnTo>
                    <a:lnTo>
                      <a:pt x="18" y="0"/>
                    </a:lnTo>
                    <a:lnTo>
                      <a:pt x="60" y="24"/>
                    </a:lnTo>
                    <a:lnTo>
                      <a:pt x="60" y="3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710" name="Freeform 334"/>
              <p:cNvSpPr>
                <a:spLocks noChangeAspect="1"/>
              </p:cNvSpPr>
              <p:nvPr/>
            </p:nvSpPr>
            <p:spPr bwMode="auto">
              <a:xfrm>
                <a:off x="726" y="2340"/>
                <a:ext cx="360" cy="366"/>
              </a:xfrm>
              <a:custGeom>
                <a:avLst/>
                <a:gdLst>
                  <a:gd name="T0" fmla="*/ 354 w 360"/>
                  <a:gd name="T1" fmla="*/ 66 h 366"/>
                  <a:gd name="T2" fmla="*/ 330 w 360"/>
                  <a:gd name="T3" fmla="*/ 354 h 366"/>
                  <a:gd name="T4" fmla="*/ 138 w 360"/>
                  <a:gd name="T5" fmla="*/ 336 h 366"/>
                  <a:gd name="T6" fmla="*/ 144 w 360"/>
                  <a:gd name="T7" fmla="*/ 348 h 366"/>
                  <a:gd name="T8" fmla="*/ 54 w 360"/>
                  <a:gd name="T9" fmla="*/ 336 h 366"/>
                  <a:gd name="T10" fmla="*/ 48 w 360"/>
                  <a:gd name="T11" fmla="*/ 366 h 366"/>
                  <a:gd name="T12" fmla="*/ 0 w 360"/>
                  <a:gd name="T13" fmla="*/ 360 h 366"/>
                  <a:gd name="T14" fmla="*/ 12 w 360"/>
                  <a:gd name="T15" fmla="*/ 288 h 366"/>
                  <a:gd name="T16" fmla="*/ 54 w 360"/>
                  <a:gd name="T17" fmla="*/ 0 h 366"/>
                  <a:gd name="T18" fmla="*/ 360 w 360"/>
                  <a:gd name="T19" fmla="*/ 30 h 366"/>
                  <a:gd name="T20" fmla="*/ 354 w 360"/>
                  <a:gd name="T21" fmla="*/ 66 h 3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0"/>
                  <a:gd name="T34" fmla="*/ 0 h 366"/>
                  <a:gd name="T35" fmla="*/ 360 w 360"/>
                  <a:gd name="T36" fmla="*/ 366 h 3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0" h="366">
                    <a:moveTo>
                      <a:pt x="354" y="66"/>
                    </a:moveTo>
                    <a:lnTo>
                      <a:pt x="330" y="354"/>
                    </a:lnTo>
                    <a:lnTo>
                      <a:pt x="138" y="336"/>
                    </a:lnTo>
                    <a:lnTo>
                      <a:pt x="144" y="348"/>
                    </a:lnTo>
                    <a:lnTo>
                      <a:pt x="54" y="336"/>
                    </a:lnTo>
                    <a:lnTo>
                      <a:pt x="48" y="366"/>
                    </a:lnTo>
                    <a:lnTo>
                      <a:pt x="0" y="360"/>
                    </a:lnTo>
                    <a:lnTo>
                      <a:pt x="12" y="288"/>
                    </a:lnTo>
                    <a:lnTo>
                      <a:pt x="54" y="0"/>
                    </a:lnTo>
                    <a:lnTo>
                      <a:pt x="360" y="30"/>
                    </a:lnTo>
                    <a:lnTo>
                      <a:pt x="354" y="66"/>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711" name="Freeform 335"/>
              <p:cNvSpPr>
                <a:spLocks noChangeAspect="1"/>
              </p:cNvSpPr>
              <p:nvPr/>
            </p:nvSpPr>
            <p:spPr bwMode="auto">
              <a:xfrm>
                <a:off x="726" y="2340"/>
                <a:ext cx="360" cy="366"/>
              </a:xfrm>
              <a:custGeom>
                <a:avLst/>
                <a:gdLst>
                  <a:gd name="T0" fmla="*/ 354 w 360"/>
                  <a:gd name="T1" fmla="*/ 66 h 366"/>
                  <a:gd name="T2" fmla="*/ 330 w 360"/>
                  <a:gd name="T3" fmla="*/ 354 h 366"/>
                  <a:gd name="T4" fmla="*/ 138 w 360"/>
                  <a:gd name="T5" fmla="*/ 336 h 366"/>
                  <a:gd name="T6" fmla="*/ 144 w 360"/>
                  <a:gd name="T7" fmla="*/ 348 h 366"/>
                  <a:gd name="T8" fmla="*/ 54 w 360"/>
                  <a:gd name="T9" fmla="*/ 336 h 366"/>
                  <a:gd name="T10" fmla="*/ 48 w 360"/>
                  <a:gd name="T11" fmla="*/ 366 h 366"/>
                  <a:gd name="T12" fmla="*/ 0 w 360"/>
                  <a:gd name="T13" fmla="*/ 360 h 366"/>
                  <a:gd name="T14" fmla="*/ 12 w 360"/>
                  <a:gd name="T15" fmla="*/ 288 h 366"/>
                  <a:gd name="T16" fmla="*/ 54 w 360"/>
                  <a:gd name="T17" fmla="*/ 0 h 366"/>
                  <a:gd name="T18" fmla="*/ 360 w 360"/>
                  <a:gd name="T19" fmla="*/ 30 h 366"/>
                  <a:gd name="T20" fmla="*/ 354 w 360"/>
                  <a:gd name="T21" fmla="*/ 66 h 366"/>
                  <a:gd name="T22" fmla="*/ 354 w 360"/>
                  <a:gd name="T23" fmla="*/ 72 h 3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0"/>
                  <a:gd name="T37" fmla="*/ 0 h 366"/>
                  <a:gd name="T38" fmla="*/ 360 w 360"/>
                  <a:gd name="T39" fmla="*/ 366 h 3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0" h="366">
                    <a:moveTo>
                      <a:pt x="354" y="66"/>
                    </a:moveTo>
                    <a:lnTo>
                      <a:pt x="330" y="354"/>
                    </a:lnTo>
                    <a:lnTo>
                      <a:pt x="138" y="336"/>
                    </a:lnTo>
                    <a:lnTo>
                      <a:pt x="144" y="348"/>
                    </a:lnTo>
                    <a:lnTo>
                      <a:pt x="54" y="336"/>
                    </a:lnTo>
                    <a:lnTo>
                      <a:pt x="48" y="366"/>
                    </a:lnTo>
                    <a:lnTo>
                      <a:pt x="0" y="360"/>
                    </a:lnTo>
                    <a:lnTo>
                      <a:pt x="12" y="288"/>
                    </a:lnTo>
                    <a:lnTo>
                      <a:pt x="54" y="0"/>
                    </a:lnTo>
                    <a:lnTo>
                      <a:pt x="360" y="30"/>
                    </a:lnTo>
                    <a:lnTo>
                      <a:pt x="354" y="66"/>
                    </a:lnTo>
                    <a:lnTo>
                      <a:pt x="354" y="7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712" name="Freeform 336"/>
              <p:cNvSpPr>
                <a:spLocks noChangeAspect="1"/>
              </p:cNvSpPr>
              <p:nvPr/>
            </p:nvSpPr>
            <p:spPr bwMode="auto">
              <a:xfrm>
                <a:off x="2202" y="1752"/>
                <a:ext cx="306" cy="264"/>
              </a:xfrm>
              <a:custGeom>
                <a:avLst/>
                <a:gdLst>
                  <a:gd name="T0" fmla="*/ 294 w 306"/>
                  <a:gd name="T1" fmla="*/ 138 h 264"/>
                  <a:gd name="T2" fmla="*/ 294 w 306"/>
                  <a:gd name="T3" fmla="*/ 186 h 264"/>
                  <a:gd name="T4" fmla="*/ 306 w 306"/>
                  <a:gd name="T5" fmla="*/ 240 h 264"/>
                  <a:gd name="T6" fmla="*/ 306 w 306"/>
                  <a:gd name="T7" fmla="*/ 252 h 264"/>
                  <a:gd name="T8" fmla="*/ 300 w 306"/>
                  <a:gd name="T9" fmla="*/ 264 h 264"/>
                  <a:gd name="T10" fmla="*/ 294 w 306"/>
                  <a:gd name="T11" fmla="*/ 264 h 264"/>
                  <a:gd name="T12" fmla="*/ 252 w 306"/>
                  <a:gd name="T13" fmla="*/ 240 h 264"/>
                  <a:gd name="T14" fmla="*/ 234 w 306"/>
                  <a:gd name="T15" fmla="*/ 234 h 264"/>
                  <a:gd name="T16" fmla="*/ 210 w 306"/>
                  <a:gd name="T17" fmla="*/ 210 h 264"/>
                  <a:gd name="T18" fmla="*/ 6 w 306"/>
                  <a:gd name="T19" fmla="*/ 246 h 264"/>
                  <a:gd name="T20" fmla="*/ 0 w 306"/>
                  <a:gd name="T21" fmla="*/ 234 h 264"/>
                  <a:gd name="T22" fmla="*/ 36 w 306"/>
                  <a:gd name="T23" fmla="*/ 192 h 264"/>
                  <a:gd name="T24" fmla="*/ 24 w 306"/>
                  <a:gd name="T25" fmla="*/ 162 h 264"/>
                  <a:gd name="T26" fmla="*/ 66 w 306"/>
                  <a:gd name="T27" fmla="*/ 150 h 264"/>
                  <a:gd name="T28" fmla="*/ 96 w 306"/>
                  <a:gd name="T29" fmla="*/ 150 h 264"/>
                  <a:gd name="T30" fmla="*/ 132 w 306"/>
                  <a:gd name="T31" fmla="*/ 138 h 264"/>
                  <a:gd name="T32" fmla="*/ 150 w 306"/>
                  <a:gd name="T33" fmla="*/ 120 h 264"/>
                  <a:gd name="T34" fmla="*/ 144 w 306"/>
                  <a:gd name="T35" fmla="*/ 102 h 264"/>
                  <a:gd name="T36" fmla="*/ 150 w 306"/>
                  <a:gd name="T37" fmla="*/ 90 h 264"/>
                  <a:gd name="T38" fmla="*/ 144 w 306"/>
                  <a:gd name="T39" fmla="*/ 96 h 264"/>
                  <a:gd name="T40" fmla="*/ 138 w 306"/>
                  <a:gd name="T41" fmla="*/ 84 h 264"/>
                  <a:gd name="T42" fmla="*/ 174 w 306"/>
                  <a:gd name="T43" fmla="*/ 30 h 264"/>
                  <a:gd name="T44" fmla="*/ 192 w 306"/>
                  <a:gd name="T45" fmla="*/ 12 h 264"/>
                  <a:gd name="T46" fmla="*/ 258 w 306"/>
                  <a:gd name="T47" fmla="*/ 0 h 264"/>
                  <a:gd name="T48" fmla="*/ 270 w 306"/>
                  <a:gd name="T49" fmla="*/ 60 h 264"/>
                  <a:gd name="T50" fmla="*/ 276 w 306"/>
                  <a:gd name="T51" fmla="*/ 90 h 264"/>
                  <a:gd name="T52" fmla="*/ 282 w 306"/>
                  <a:gd name="T53" fmla="*/ 90 h 264"/>
                  <a:gd name="T54" fmla="*/ 294 w 306"/>
                  <a:gd name="T55" fmla="*/ 138 h 2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06"/>
                  <a:gd name="T85" fmla="*/ 0 h 264"/>
                  <a:gd name="T86" fmla="*/ 306 w 306"/>
                  <a:gd name="T87" fmla="*/ 264 h 26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06" h="264">
                    <a:moveTo>
                      <a:pt x="294" y="138"/>
                    </a:moveTo>
                    <a:lnTo>
                      <a:pt x="294" y="186"/>
                    </a:lnTo>
                    <a:lnTo>
                      <a:pt x="306" y="240"/>
                    </a:lnTo>
                    <a:lnTo>
                      <a:pt x="306" y="252"/>
                    </a:lnTo>
                    <a:lnTo>
                      <a:pt x="300" y="264"/>
                    </a:lnTo>
                    <a:lnTo>
                      <a:pt x="294" y="264"/>
                    </a:lnTo>
                    <a:lnTo>
                      <a:pt x="252" y="240"/>
                    </a:lnTo>
                    <a:lnTo>
                      <a:pt x="234" y="234"/>
                    </a:lnTo>
                    <a:lnTo>
                      <a:pt x="210" y="210"/>
                    </a:lnTo>
                    <a:lnTo>
                      <a:pt x="6" y="246"/>
                    </a:lnTo>
                    <a:lnTo>
                      <a:pt x="0" y="234"/>
                    </a:lnTo>
                    <a:lnTo>
                      <a:pt x="36" y="192"/>
                    </a:lnTo>
                    <a:lnTo>
                      <a:pt x="24" y="162"/>
                    </a:lnTo>
                    <a:lnTo>
                      <a:pt x="66" y="150"/>
                    </a:lnTo>
                    <a:lnTo>
                      <a:pt x="96" y="150"/>
                    </a:lnTo>
                    <a:lnTo>
                      <a:pt x="132" y="138"/>
                    </a:lnTo>
                    <a:lnTo>
                      <a:pt x="150" y="120"/>
                    </a:lnTo>
                    <a:lnTo>
                      <a:pt x="144" y="102"/>
                    </a:lnTo>
                    <a:lnTo>
                      <a:pt x="150" y="90"/>
                    </a:lnTo>
                    <a:lnTo>
                      <a:pt x="144" y="96"/>
                    </a:lnTo>
                    <a:lnTo>
                      <a:pt x="138" y="84"/>
                    </a:lnTo>
                    <a:lnTo>
                      <a:pt x="174" y="30"/>
                    </a:lnTo>
                    <a:lnTo>
                      <a:pt x="192" y="12"/>
                    </a:lnTo>
                    <a:lnTo>
                      <a:pt x="258" y="0"/>
                    </a:lnTo>
                    <a:lnTo>
                      <a:pt x="270" y="60"/>
                    </a:lnTo>
                    <a:lnTo>
                      <a:pt x="276" y="90"/>
                    </a:lnTo>
                    <a:lnTo>
                      <a:pt x="282" y="90"/>
                    </a:lnTo>
                    <a:lnTo>
                      <a:pt x="294" y="138"/>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713" name="Freeform 337"/>
              <p:cNvSpPr>
                <a:spLocks noChangeAspect="1"/>
              </p:cNvSpPr>
              <p:nvPr/>
            </p:nvSpPr>
            <p:spPr bwMode="auto">
              <a:xfrm>
                <a:off x="2202" y="1752"/>
                <a:ext cx="306" cy="264"/>
              </a:xfrm>
              <a:custGeom>
                <a:avLst/>
                <a:gdLst>
                  <a:gd name="T0" fmla="*/ 294 w 306"/>
                  <a:gd name="T1" fmla="*/ 138 h 264"/>
                  <a:gd name="T2" fmla="*/ 294 w 306"/>
                  <a:gd name="T3" fmla="*/ 186 h 264"/>
                  <a:gd name="T4" fmla="*/ 306 w 306"/>
                  <a:gd name="T5" fmla="*/ 240 h 264"/>
                  <a:gd name="T6" fmla="*/ 306 w 306"/>
                  <a:gd name="T7" fmla="*/ 252 h 264"/>
                  <a:gd name="T8" fmla="*/ 300 w 306"/>
                  <a:gd name="T9" fmla="*/ 264 h 264"/>
                  <a:gd name="T10" fmla="*/ 294 w 306"/>
                  <a:gd name="T11" fmla="*/ 264 h 264"/>
                  <a:gd name="T12" fmla="*/ 252 w 306"/>
                  <a:gd name="T13" fmla="*/ 240 h 264"/>
                  <a:gd name="T14" fmla="*/ 234 w 306"/>
                  <a:gd name="T15" fmla="*/ 234 h 264"/>
                  <a:gd name="T16" fmla="*/ 210 w 306"/>
                  <a:gd name="T17" fmla="*/ 210 h 264"/>
                  <a:gd name="T18" fmla="*/ 6 w 306"/>
                  <a:gd name="T19" fmla="*/ 246 h 264"/>
                  <a:gd name="T20" fmla="*/ 0 w 306"/>
                  <a:gd name="T21" fmla="*/ 234 h 264"/>
                  <a:gd name="T22" fmla="*/ 36 w 306"/>
                  <a:gd name="T23" fmla="*/ 192 h 264"/>
                  <a:gd name="T24" fmla="*/ 24 w 306"/>
                  <a:gd name="T25" fmla="*/ 162 h 264"/>
                  <a:gd name="T26" fmla="*/ 66 w 306"/>
                  <a:gd name="T27" fmla="*/ 150 h 264"/>
                  <a:gd name="T28" fmla="*/ 96 w 306"/>
                  <a:gd name="T29" fmla="*/ 150 h 264"/>
                  <a:gd name="T30" fmla="*/ 132 w 306"/>
                  <a:gd name="T31" fmla="*/ 138 h 264"/>
                  <a:gd name="T32" fmla="*/ 150 w 306"/>
                  <a:gd name="T33" fmla="*/ 120 h 264"/>
                  <a:gd name="T34" fmla="*/ 144 w 306"/>
                  <a:gd name="T35" fmla="*/ 102 h 264"/>
                  <a:gd name="T36" fmla="*/ 150 w 306"/>
                  <a:gd name="T37" fmla="*/ 90 h 264"/>
                  <a:gd name="T38" fmla="*/ 144 w 306"/>
                  <a:gd name="T39" fmla="*/ 96 h 264"/>
                  <a:gd name="T40" fmla="*/ 138 w 306"/>
                  <a:gd name="T41" fmla="*/ 84 h 264"/>
                  <a:gd name="T42" fmla="*/ 174 w 306"/>
                  <a:gd name="T43" fmla="*/ 30 h 264"/>
                  <a:gd name="T44" fmla="*/ 192 w 306"/>
                  <a:gd name="T45" fmla="*/ 12 h 264"/>
                  <a:gd name="T46" fmla="*/ 258 w 306"/>
                  <a:gd name="T47" fmla="*/ 0 h 264"/>
                  <a:gd name="T48" fmla="*/ 270 w 306"/>
                  <a:gd name="T49" fmla="*/ 60 h 264"/>
                  <a:gd name="T50" fmla="*/ 276 w 306"/>
                  <a:gd name="T51" fmla="*/ 90 h 264"/>
                  <a:gd name="T52" fmla="*/ 282 w 306"/>
                  <a:gd name="T53" fmla="*/ 90 h 264"/>
                  <a:gd name="T54" fmla="*/ 294 w 306"/>
                  <a:gd name="T55" fmla="*/ 138 h 264"/>
                  <a:gd name="T56" fmla="*/ 294 w 306"/>
                  <a:gd name="T57" fmla="*/ 144 h 2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6"/>
                  <a:gd name="T88" fmla="*/ 0 h 264"/>
                  <a:gd name="T89" fmla="*/ 306 w 306"/>
                  <a:gd name="T90" fmla="*/ 264 h 2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6" h="264">
                    <a:moveTo>
                      <a:pt x="294" y="138"/>
                    </a:moveTo>
                    <a:lnTo>
                      <a:pt x="294" y="186"/>
                    </a:lnTo>
                    <a:lnTo>
                      <a:pt x="306" y="240"/>
                    </a:lnTo>
                    <a:lnTo>
                      <a:pt x="306" y="252"/>
                    </a:lnTo>
                    <a:lnTo>
                      <a:pt x="300" y="264"/>
                    </a:lnTo>
                    <a:lnTo>
                      <a:pt x="294" y="264"/>
                    </a:lnTo>
                    <a:lnTo>
                      <a:pt x="252" y="240"/>
                    </a:lnTo>
                    <a:lnTo>
                      <a:pt x="234" y="234"/>
                    </a:lnTo>
                    <a:lnTo>
                      <a:pt x="210" y="210"/>
                    </a:lnTo>
                    <a:lnTo>
                      <a:pt x="6" y="246"/>
                    </a:lnTo>
                    <a:lnTo>
                      <a:pt x="0" y="234"/>
                    </a:lnTo>
                    <a:lnTo>
                      <a:pt x="36" y="192"/>
                    </a:lnTo>
                    <a:lnTo>
                      <a:pt x="24" y="162"/>
                    </a:lnTo>
                    <a:lnTo>
                      <a:pt x="66" y="150"/>
                    </a:lnTo>
                    <a:lnTo>
                      <a:pt x="96" y="150"/>
                    </a:lnTo>
                    <a:lnTo>
                      <a:pt x="132" y="138"/>
                    </a:lnTo>
                    <a:lnTo>
                      <a:pt x="150" y="120"/>
                    </a:lnTo>
                    <a:lnTo>
                      <a:pt x="144" y="102"/>
                    </a:lnTo>
                    <a:lnTo>
                      <a:pt x="150" y="90"/>
                    </a:lnTo>
                    <a:lnTo>
                      <a:pt x="144" y="96"/>
                    </a:lnTo>
                    <a:lnTo>
                      <a:pt x="138" y="84"/>
                    </a:lnTo>
                    <a:lnTo>
                      <a:pt x="174" y="30"/>
                    </a:lnTo>
                    <a:lnTo>
                      <a:pt x="192" y="12"/>
                    </a:lnTo>
                    <a:lnTo>
                      <a:pt x="258" y="0"/>
                    </a:lnTo>
                    <a:lnTo>
                      <a:pt x="270" y="60"/>
                    </a:lnTo>
                    <a:lnTo>
                      <a:pt x="276" y="90"/>
                    </a:lnTo>
                    <a:lnTo>
                      <a:pt x="282" y="90"/>
                    </a:lnTo>
                    <a:lnTo>
                      <a:pt x="294" y="138"/>
                    </a:lnTo>
                    <a:lnTo>
                      <a:pt x="294" y="14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714" name="Freeform 338"/>
              <p:cNvSpPr>
                <a:spLocks noChangeAspect="1"/>
              </p:cNvSpPr>
              <p:nvPr/>
            </p:nvSpPr>
            <p:spPr bwMode="auto">
              <a:xfrm>
                <a:off x="2460" y="2310"/>
                <a:ext cx="30" cy="42"/>
              </a:xfrm>
              <a:custGeom>
                <a:avLst/>
                <a:gdLst>
                  <a:gd name="T0" fmla="*/ 0 w 30"/>
                  <a:gd name="T1" fmla="*/ 0 h 42"/>
                  <a:gd name="T2" fmla="*/ 30 w 30"/>
                  <a:gd name="T3" fmla="*/ 42 h 42"/>
                  <a:gd name="T4" fmla="*/ 0 w 30"/>
                  <a:gd name="T5" fmla="*/ 0 h 42"/>
                  <a:gd name="T6" fmla="*/ 0 w 30"/>
                  <a:gd name="T7" fmla="*/ 6 h 42"/>
                  <a:gd name="T8" fmla="*/ 0 60000 65536"/>
                  <a:gd name="T9" fmla="*/ 0 60000 65536"/>
                  <a:gd name="T10" fmla="*/ 0 60000 65536"/>
                  <a:gd name="T11" fmla="*/ 0 60000 65536"/>
                  <a:gd name="T12" fmla="*/ 0 w 30"/>
                  <a:gd name="T13" fmla="*/ 0 h 42"/>
                  <a:gd name="T14" fmla="*/ 30 w 30"/>
                  <a:gd name="T15" fmla="*/ 42 h 42"/>
                </a:gdLst>
                <a:ahLst/>
                <a:cxnLst>
                  <a:cxn ang="T8">
                    <a:pos x="T0" y="T1"/>
                  </a:cxn>
                  <a:cxn ang="T9">
                    <a:pos x="T2" y="T3"/>
                  </a:cxn>
                  <a:cxn ang="T10">
                    <a:pos x="T4" y="T5"/>
                  </a:cxn>
                  <a:cxn ang="T11">
                    <a:pos x="T6" y="T7"/>
                  </a:cxn>
                </a:cxnLst>
                <a:rect l="T12" t="T13" r="T14" b="T15"/>
                <a:pathLst>
                  <a:path w="30" h="42">
                    <a:moveTo>
                      <a:pt x="0" y="0"/>
                    </a:moveTo>
                    <a:lnTo>
                      <a:pt x="30" y="42"/>
                    </a:lnTo>
                    <a:lnTo>
                      <a:pt x="0" y="0"/>
                    </a:lnTo>
                    <a:lnTo>
                      <a:pt x="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715" name="Freeform 339"/>
              <p:cNvSpPr>
                <a:spLocks noChangeAspect="1"/>
              </p:cNvSpPr>
              <p:nvPr/>
            </p:nvSpPr>
            <p:spPr bwMode="auto">
              <a:xfrm>
                <a:off x="2046" y="2310"/>
                <a:ext cx="438" cy="192"/>
              </a:xfrm>
              <a:custGeom>
                <a:avLst/>
                <a:gdLst>
                  <a:gd name="T0" fmla="*/ 438 w 438"/>
                  <a:gd name="T1" fmla="*/ 54 h 192"/>
                  <a:gd name="T2" fmla="*/ 420 w 438"/>
                  <a:gd name="T3" fmla="*/ 78 h 192"/>
                  <a:gd name="T4" fmla="*/ 402 w 438"/>
                  <a:gd name="T5" fmla="*/ 78 h 192"/>
                  <a:gd name="T6" fmla="*/ 396 w 438"/>
                  <a:gd name="T7" fmla="*/ 66 h 192"/>
                  <a:gd name="T8" fmla="*/ 390 w 438"/>
                  <a:gd name="T9" fmla="*/ 72 h 192"/>
                  <a:gd name="T10" fmla="*/ 396 w 438"/>
                  <a:gd name="T11" fmla="*/ 78 h 192"/>
                  <a:gd name="T12" fmla="*/ 372 w 438"/>
                  <a:gd name="T13" fmla="*/ 78 h 192"/>
                  <a:gd name="T14" fmla="*/ 402 w 438"/>
                  <a:gd name="T15" fmla="*/ 84 h 192"/>
                  <a:gd name="T16" fmla="*/ 390 w 438"/>
                  <a:gd name="T17" fmla="*/ 108 h 192"/>
                  <a:gd name="T18" fmla="*/ 372 w 438"/>
                  <a:gd name="T19" fmla="*/ 102 h 192"/>
                  <a:gd name="T20" fmla="*/ 390 w 438"/>
                  <a:gd name="T21" fmla="*/ 108 h 192"/>
                  <a:gd name="T22" fmla="*/ 408 w 438"/>
                  <a:gd name="T23" fmla="*/ 96 h 192"/>
                  <a:gd name="T24" fmla="*/ 414 w 438"/>
                  <a:gd name="T25" fmla="*/ 108 h 192"/>
                  <a:gd name="T26" fmla="*/ 408 w 438"/>
                  <a:gd name="T27" fmla="*/ 120 h 192"/>
                  <a:gd name="T28" fmla="*/ 396 w 438"/>
                  <a:gd name="T29" fmla="*/ 114 h 192"/>
                  <a:gd name="T30" fmla="*/ 378 w 438"/>
                  <a:gd name="T31" fmla="*/ 126 h 192"/>
                  <a:gd name="T32" fmla="*/ 372 w 438"/>
                  <a:gd name="T33" fmla="*/ 126 h 192"/>
                  <a:gd name="T34" fmla="*/ 372 w 438"/>
                  <a:gd name="T35" fmla="*/ 138 h 192"/>
                  <a:gd name="T36" fmla="*/ 360 w 438"/>
                  <a:gd name="T37" fmla="*/ 126 h 192"/>
                  <a:gd name="T38" fmla="*/ 366 w 438"/>
                  <a:gd name="T39" fmla="*/ 144 h 192"/>
                  <a:gd name="T40" fmla="*/ 348 w 438"/>
                  <a:gd name="T41" fmla="*/ 162 h 192"/>
                  <a:gd name="T42" fmla="*/ 348 w 438"/>
                  <a:gd name="T43" fmla="*/ 180 h 192"/>
                  <a:gd name="T44" fmla="*/ 342 w 438"/>
                  <a:gd name="T45" fmla="*/ 174 h 192"/>
                  <a:gd name="T46" fmla="*/ 336 w 438"/>
                  <a:gd name="T47" fmla="*/ 186 h 192"/>
                  <a:gd name="T48" fmla="*/ 312 w 438"/>
                  <a:gd name="T49" fmla="*/ 192 h 192"/>
                  <a:gd name="T50" fmla="*/ 306 w 438"/>
                  <a:gd name="T51" fmla="*/ 192 h 192"/>
                  <a:gd name="T52" fmla="*/ 246 w 438"/>
                  <a:gd name="T53" fmla="*/ 144 h 192"/>
                  <a:gd name="T54" fmla="*/ 186 w 438"/>
                  <a:gd name="T55" fmla="*/ 156 h 192"/>
                  <a:gd name="T56" fmla="*/ 168 w 438"/>
                  <a:gd name="T57" fmla="*/ 132 h 192"/>
                  <a:gd name="T58" fmla="*/ 102 w 438"/>
                  <a:gd name="T59" fmla="*/ 144 h 192"/>
                  <a:gd name="T60" fmla="*/ 66 w 438"/>
                  <a:gd name="T61" fmla="*/ 162 h 192"/>
                  <a:gd name="T62" fmla="*/ 0 w 438"/>
                  <a:gd name="T63" fmla="*/ 168 h 192"/>
                  <a:gd name="T64" fmla="*/ 0 w 438"/>
                  <a:gd name="T65" fmla="*/ 150 h 192"/>
                  <a:gd name="T66" fmla="*/ 18 w 438"/>
                  <a:gd name="T67" fmla="*/ 150 h 192"/>
                  <a:gd name="T68" fmla="*/ 24 w 438"/>
                  <a:gd name="T69" fmla="*/ 132 h 192"/>
                  <a:gd name="T70" fmla="*/ 66 w 438"/>
                  <a:gd name="T71" fmla="*/ 108 h 192"/>
                  <a:gd name="T72" fmla="*/ 78 w 438"/>
                  <a:gd name="T73" fmla="*/ 90 h 192"/>
                  <a:gd name="T74" fmla="*/ 84 w 438"/>
                  <a:gd name="T75" fmla="*/ 96 h 192"/>
                  <a:gd name="T76" fmla="*/ 114 w 438"/>
                  <a:gd name="T77" fmla="*/ 78 h 192"/>
                  <a:gd name="T78" fmla="*/ 126 w 438"/>
                  <a:gd name="T79" fmla="*/ 66 h 192"/>
                  <a:gd name="T80" fmla="*/ 126 w 438"/>
                  <a:gd name="T81" fmla="*/ 48 h 192"/>
                  <a:gd name="T82" fmla="*/ 408 w 438"/>
                  <a:gd name="T83" fmla="*/ 0 h 192"/>
                  <a:gd name="T84" fmla="*/ 426 w 438"/>
                  <a:gd name="T85" fmla="*/ 24 h 192"/>
                  <a:gd name="T86" fmla="*/ 414 w 438"/>
                  <a:gd name="T87" fmla="*/ 12 h 192"/>
                  <a:gd name="T88" fmla="*/ 420 w 438"/>
                  <a:gd name="T89" fmla="*/ 24 h 192"/>
                  <a:gd name="T90" fmla="*/ 408 w 438"/>
                  <a:gd name="T91" fmla="*/ 18 h 192"/>
                  <a:gd name="T92" fmla="*/ 414 w 438"/>
                  <a:gd name="T93" fmla="*/ 24 h 192"/>
                  <a:gd name="T94" fmla="*/ 402 w 438"/>
                  <a:gd name="T95" fmla="*/ 24 h 192"/>
                  <a:gd name="T96" fmla="*/ 402 w 438"/>
                  <a:gd name="T97" fmla="*/ 30 h 192"/>
                  <a:gd name="T98" fmla="*/ 396 w 438"/>
                  <a:gd name="T99" fmla="*/ 30 h 192"/>
                  <a:gd name="T100" fmla="*/ 396 w 438"/>
                  <a:gd name="T101" fmla="*/ 36 h 192"/>
                  <a:gd name="T102" fmla="*/ 384 w 438"/>
                  <a:gd name="T103" fmla="*/ 36 h 192"/>
                  <a:gd name="T104" fmla="*/ 372 w 438"/>
                  <a:gd name="T105" fmla="*/ 18 h 192"/>
                  <a:gd name="T106" fmla="*/ 384 w 438"/>
                  <a:gd name="T107" fmla="*/ 48 h 192"/>
                  <a:gd name="T108" fmla="*/ 414 w 438"/>
                  <a:gd name="T109" fmla="*/ 36 h 192"/>
                  <a:gd name="T110" fmla="*/ 414 w 438"/>
                  <a:gd name="T111" fmla="*/ 54 h 192"/>
                  <a:gd name="T112" fmla="*/ 420 w 438"/>
                  <a:gd name="T113" fmla="*/ 54 h 192"/>
                  <a:gd name="T114" fmla="*/ 426 w 438"/>
                  <a:gd name="T115" fmla="*/ 36 h 192"/>
                  <a:gd name="T116" fmla="*/ 438 w 438"/>
                  <a:gd name="T117" fmla="*/ 54 h 19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38"/>
                  <a:gd name="T178" fmla="*/ 0 h 192"/>
                  <a:gd name="T179" fmla="*/ 438 w 438"/>
                  <a:gd name="T180" fmla="*/ 192 h 19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38" h="192">
                    <a:moveTo>
                      <a:pt x="438" y="54"/>
                    </a:moveTo>
                    <a:lnTo>
                      <a:pt x="420" y="78"/>
                    </a:lnTo>
                    <a:lnTo>
                      <a:pt x="402" y="78"/>
                    </a:lnTo>
                    <a:lnTo>
                      <a:pt x="396" y="66"/>
                    </a:lnTo>
                    <a:lnTo>
                      <a:pt x="390" y="72"/>
                    </a:lnTo>
                    <a:lnTo>
                      <a:pt x="396" y="78"/>
                    </a:lnTo>
                    <a:lnTo>
                      <a:pt x="372" y="78"/>
                    </a:lnTo>
                    <a:lnTo>
                      <a:pt x="402" y="84"/>
                    </a:lnTo>
                    <a:lnTo>
                      <a:pt x="390" y="108"/>
                    </a:lnTo>
                    <a:lnTo>
                      <a:pt x="372" y="102"/>
                    </a:lnTo>
                    <a:lnTo>
                      <a:pt x="390" y="108"/>
                    </a:lnTo>
                    <a:lnTo>
                      <a:pt x="408" y="96"/>
                    </a:lnTo>
                    <a:lnTo>
                      <a:pt x="414" y="108"/>
                    </a:lnTo>
                    <a:lnTo>
                      <a:pt x="408" y="120"/>
                    </a:lnTo>
                    <a:lnTo>
                      <a:pt x="396" y="114"/>
                    </a:lnTo>
                    <a:lnTo>
                      <a:pt x="378" y="126"/>
                    </a:lnTo>
                    <a:lnTo>
                      <a:pt x="372" y="126"/>
                    </a:lnTo>
                    <a:lnTo>
                      <a:pt x="372" y="138"/>
                    </a:lnTo>
                    <a:lnTo>
                      <a:pt x="360" y="126"/>
                    </a:lnTo>
                    <a:lnTo>
                      <a:pt x="366" y="144"/>
                    </a:lnTo>
                    <a:lnTo>
                      <a:pt x="348" y="162"/>
                    </a:lnTo>
                    <a:lnTo>
                      <a:pt x="348" y="180"/>
                    </a:lnTo>
                    <a:lnTo>
                      <a:pt x="342" y="174"/>
                    </a:lnTo>
                    <a:lnTo>
                      <a:pt x="336" y="186"/>
                    </a:lnTo>
                    <a:lnTo>
                      <a:pt x="312" y="192"/>
                    </a:lnTo>
                    <a:lnTo>
                      <a:pt x="306" y="192"/>
                    </a:lnTo>
                    <a:lnTo>
                      <a:pt x="246" y="144"/>
                    </a:lnTo>
                    <a:lnTo>
                      <a:pt x="186" y="156"/>
                    </a:lnTo>
                    <a:lnTo>
                      <a:pt x="168" y="132"/>
                    </a:lnTo>
                    <a:lnTo>
                      <a:pt x="102" y="144"/>
                    </a:lnTo>
                    <a:lnTo>
                      <a:pt x="66" y="162"/>
                    </a:lnTo>
                    <a:lnTo>
                      <a:pt x="0" y="168"/>
                    </a:lnTo>
                    <a:lnTo>
                      <a:pt x="0" y="150"/>
                    </a:lnTo>
                    <a:lnTo>
                      <a:pt x="18" y="150"/>
                    </a:lnTo>
                    <a:lnTo>
                      <a:pt x="24" y="132"/>
                    </a:lnTo>
                    <a:lnTo>
                      <a:pt x="66" y="108"/>
                    </a:lnTo>
                    <a:lnTo>
                      <a:pt x="78" y="90"/>
                    </a:lnTo>
                    <a:lnTo>
                      <a:pt x="84" y="96"/>
                    </a:lnTo>
                    <a:lnTo>
                      <a:pt x="114" y="78"/>
                    </a:lnTo>
                    <a:lnTo>
                      <a:pt x="126" y="66"/>
                    </a:lnTo>
                    <a:lnTo>
                      <a:pt x="126" y="48"/>
                    </a:lnTo>
                    <a:lnTo>
                      <a:pt x="408" y="0"/>
                    </a:lnTo>
                    <a:lnTo>
                      <a:pt x="426" y="24"/>
                    </a:lnTo>
                    <a:lnTo>
                      <a:pt x="414" y="12"/>
                    </a:lnTo>
                    <a:lnTo>
                      <a:pt x="420" y="24"/>
                    </a:lnTo>
                    <a:lnTo>
                      <a:pt x="408" y="18"/>
                    </a:lnTo>
                    <a:lnTo>
                      <a:pt x="414" y="24"/>
                    </a:lnTo>
                    <a:lnTo>
                      <a:pt x="402" y="24"/>
                    </a:lnTo>
                    <a:lnTo>
                      <a:pt x="402" y="30"/>
                    </a:lnTo>
                    <a:lnTo>
                      <a:pt x="396" y="30"/>
                    </a:lnTo>
                    <a:lnTo>
                      <a:pt x="396" y="36"/>
                    </a:lnTo>
                    <a:lnTo>
                      <a:pt x="384" y="36"/>
                    </a:lnTo>
                    <a:lnTo>
                      <a:pt x="372" y="18"/>
                    </a:lnTo>
                    <a:lnTo>
                      <a:pt x="384" y="48"/>
                    </a:lnTo>
                    <a:lnTo>
                      <a:pt x="414" y="36"/>
                    </a:lnTo>
                    <a:lnTo>
                      <a:pt x="414" y="54"/>
                    </a:lnTo>
                    <a:lnTo>
                      <a:pt x="420" y="54"/>
                    </a:lnTo>
                    <a:lnTo>
                      <a:pt x="426" y="36"/>
                    </a:lnTo>
                    <a:lnTo>
                      <a:pt x="438" y="54"/>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716" name="Freeform 340"/>
              <p:cNvSpPr>
                <a:spLocks noChangeAspect="1"/>
              </p:cNvSpPr>
              <p:nvPr/>
            </p:nvSpPr>
            <p:spPr bwMode="auto">
              <a:xfrm>
                <a:off x="2046" y="2310"/>
                <a:ext cx="438" cy="192"/>
              </a:xfrm>
              <a:custGeom>
                <a:avLst/>
                <a:gdLst>
                  <a:gd name="T0" fmla="*/ 438 w 438"/>
                  <a:gd name="T1" fmla="*/ 54 h 192"/>
                  <a:gd name="T2" fmla="*/ 420 w 438"/>
                  <a:gd name="T3" fmla="*/ 78 h 192"/>
                  <a:gd name="T4" fmla="*/ 402 w 438"/>
                  <a:gd name="T5" fmla="*/ 78 h 192"/>
                  <a:gd name="T6" fmla="*/ 396 w 438"/>
                  <a:gd name="T7" fmla="*/ 66 h 192"/>
                  <a:gd name="T8" fmla="*/ 390 w 438"/>
                  <a:gd name="T9" fmla="*/ 72 h 192"/>
                  <a:gd name="T10" fmla="*/ 396 w 438"/>
                  <a:gd name="T11" fmla="*/ 78 h 192"/>
                  <a:gd name="T12" fmla="*/ 372 w 438"/>
                  <a:gd name="T13" fmla="*/ 78 h 192"/>
                  <a:gd name="T14" fmla="*/ 402 w 438"/>
                  <a:gd name="T15" fmla="*/ 84 h 192"/>
                  <a:gd name="T16" fmla="*/ 390 w 438"/>
                  <a:gd name="T17" fmla="*/ 108 h 192"/>
                  <a:gd name="T18" fmla="*/ 372 w 438"/>
                  <a:gd name="T19" fmla="*/ 102 h 192"/>
                  <a:gd name="T20" fmla="*/ 390 w 438"/>
                  <a:gd name="T21" fmla="*/ 108 h 192"/>
                  <a:gd name="T22" fmla="*/ 408 w 438"/>
                  <a:gd name="T23" fmla="*/ 96 h 192"/>
                  <a:gd name="T24" fmla="*/ 414 w 438"/>
                  <a:gd name="T25" fmla="*/ 108 h 192"/>
                  <a:gd name="T26" fmla="*/ 408 w 438"/>
                  <a:gd name="T27" fmla="*/ 120 h 192"/>
                  <a:gd name="T28" fmla="*/ 396 w 438"/>
                  <a:gd name="T29" fmla="*/ 114 h 192"/>
                  <a:gd name="T30" fmla="*/ 378 w 438"/>
                  <a:gd name="T31" fmla="*/ 126 h 192"/>
                  <a:gd name="T32" fmla="*/ 372 w 438"/>
                  <a:gd name="T33" fmla="*/ 126 h 192"/>
                  <a:gd name="T34" fmla="*/ 372 w 438"/>
                  <a:gd name="T35" fmla="*/ 138 h 192"/>
                  <a:gd name="T36" fmla="*/ 360 w 438"/>
                  <a:gd name="T37" fmla="*/ 126 h 192"/>
                  <a:gd name="T38" fmla="*/ 366 w 438"/>
                  <a:gd name="T39" fmla="*/ 144 h 192"/>
                  <a:gd name="T40" fmla="*/ 348 w 438"/>
                  <a:gd name="T41" fmla="*/ 162 h 192"/>
                  <a:gd name="T42" fmla="*/ 348 w 438"/>
                  <a:gd name="T43" fmla="*/ 180 h 192"/>
                  <a:gd name="T44" fmla="*/ 342 w 438"/>
                  <a:gd name="T45" fmla="*/ 174 h 192"/>
                  <a:gd name="T46" fmla="*/ 336 w 438"/>
                  <a:gd name="T47" fmla="*/ 186 h 192"/>
                  <a:gd name="T48" fmla="*/ 312 w 438"/>
                  <a:gd name="T49" fmla="*/ 192 h 192"/>
                  <a:gd name="T50" fmla="*/ 306 w 438"/>
                  <a:gd name="T51" fmla="*/ 192 h 192"/>
                  <a:gd name="T52" fmla="*/ 246 w 438"/>
                  <a:gd name="T53" fmla="*/ 144 h 192"/>
                  <a:gd name="T54" fmla="*/ 186 w 438"/>
                  <a:gd name="T55" fmla="*/ 156 h 192"/>
                  <a:gd name="T56" fmla="*/ 168 w 438"/>
                  <a:gd name="T57" fmla="*/ 132 h 192"/>
                  <a:gd name="T58" fmla="*/ 102 w 438"/>
                  <a:gd name="T59" fmla="*/ 144 h 192"/>
                  <a:gd name="T60" fmla="*/ 66 w 438"/>
                  <a:gd name="T61" fmla="*/ 162 h 192"/>
                  <a:gd name="T62" fmla="*/ 0 w 438"/>
                  <a:gd name="T63" fmla="*/ 168 h 192"/>
                  <a:gd name="T64" fmla="*/ 0 w 438"/>
                  <a:gd name="T65" fmla="*/ 150 h 192"/>
                  <a:gd name="T66" fmla="*/ 18 w 438"/>
                  <a:gd name="T67" fmla="*/ 150 h 192"/>
                  <a:gd name="T68" fmla="*/ 24 w 438"/>
                  <a:gd name="T69" fmla="*/ 132 h 192"/>
                  <a:gd name="T70" fmla="*/ 66 w 438"/>
                  <a:gd name="T71" fmla="*/ 108 h 192"/>
                  <a:gd name="T72" fmla="*/ 78 w 438"/>
                  <a:gd name="T73" fmla="*/ 90 h 192"/>
                  <a:gd name="T74" fmla="*/ 84 w 438"/>
                  <a:gd name="T75" fmla="*/ 96 h 192"/>
                  <a:gd name="T76" fmla="*/ 114 w 438"/>
                  <a:gd name="T77" fmla="*/ 78 h 192"/>
                  <a:gd name="T78" fmla="*/ 126 w 438"/>
                  <a:gd name="T79" fmla="*/ 66 h 192"/>
                  <a:gd name="T80" fmla="*/ 126 w 438"/>
                  <a:gd name="T81" fmla="*/ 48 h 192"/>
                  <a:gd name="T82" fmla="*/ 408 w 438"/>
                  <a:gd name="T83" fmla="*/ 0 h 192"/>
                  <a:gd name="T84" fmla="*/ 426 w 438"/>
                  <a:gd name="T85" fmla="*/ 24 h 192"/>
                  <a:gd name="T86" fmla="*/ 414 w 438"/>
                  <a:gd name="T87" fmla="*/ 12 h 192"/>
                  <a:gd name="T88" fmla="*/ 420 w 438"/>
                  <a:gd name="T89" fmla="*/ 24 h 192"/>
                  <a:gd name="T90" fmla="*/ 408 w 438"/>
                  <a:gd name="T91" fmla="*/ 18 h 192"/>
                  <a:gd name="T92" fmla="*/ 414 w 438"/>
                  <a:gd name="T93" fmla="*/ 24 h 192"/>
                  <a:gd name="T94" fmla="*/ 402 w 438"/>
                  <a:gd name="T95" fmla="*/ 24 h 192"/>
                  <a:gd name="T96" fmla="*/ 402 w 438"/>
                  <a:gd name="T97" fmla="*/ 30 h 192"/>
                  <a:gd name="T98" fmla="*/ 396 w 438"/>
                  <a:gd name="T99" fmla="*/ 30 h 192"/>
                  <a:gd name="T100" fmla="*/ 396 w 438"/>
                  <a:gd name="T101" fmla="*/ 36 h 192"/>
                  <a:gd name="T102" fmla="*/ 384 w 438"/>
                  <a:gd name="T103" fmla="*/ 36 h 192"/>
                  <a:gd name="T104" fmla="*/ 372 w 438"/>
                  <a:gd name="T105" fmla="*/ 18 h 192"/>
                  <a:gd name="T106" fmla="*/ 384 w 438"/>
                  <a:gd name="T107" fmla="*/ 48 h 192"/>
                  <a:gd name="T108" fmla="*/ 414 w 438"/>
                  <a:gd name="T109" fmla="*/ 36 h 192"/>
                  <a:gd name="T110" fmla="*/ 414 w 438"/>
                  <a:gd name="T111" fmla="*/ 54 h 192"/>
                  <a:gd name="T112" fmla="*/ 420 w 438"/>
                  <a:gd name="T113" fmla="*/ 54 h 192"/>
                  <a:gd name="T114" fmla="*/ 426 w 438"/>
                  <a:gd name="T115" fmla="*/ 36 h 192"/>
                  <a:gd name="T116" fmla="*/ 438 w 438"/>
                  <a:gd name="T117" fmla="*/ 54 h 192"/>
                  <a:gd name="T118" fmla="*/ 438 w 438"/>
                  <a:gd name="T119" fmla="*/ 60 h 1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38"/>
                  <a:gd name="T181" fmla="*/ 0 h 192"/>
                  <a:gd name="T182" fmla="*/ 438 w 438"/>
                  <a:gd name="T183" fmla="*/ 192 h 19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38" h="192">
                    <a:moveTo>
                      <a:pt x="438" y="54"/>
                    </a:moveTo>
                    <a:lnTo>
                      <a:pt x="420" y="78"/>
                    </a:lnTo>
                    <a:lnTo>
                      <a:pt x="402" y="78"/>
                    </a:lnTo>
                    <a:lnTo>
                      <a:pt x="396" y="66"/>
                    </a:lnTo>
                    <a:lnTo>
                      <a:pt x="390" y="72"/>
                    </a:lnTo>
                    <a:lnTo>
                      <a:pt x="396" y="78"/>
                    </a:lnTo>
                    <a:lnTo>
                      <a:pt x="372" y="78"/>
                    </a:lnTo>
                    <a:lnTo>
                      <a:pt x="402" y="84"/>
                    </a:lnTo>
                    <a:lnTo>
                      <a:pt x="390" y="108"/>
                    </a:lnTo>
                    <a:lnTo>
                      <a:pt x="372" y="102"/>
                    </a:lnTo>
                    <a:lnTo>
                      <a:pt x="390" y="108"/>
                    </a:lnTo>
                    <a:lnTo>
                      <a:pt x="408" y="96"/>
                    </a:lnTo>
                    <a:lnTo>
                      <a:pt x="414" y="108"/>
                    </a:lnTo>
                    <a:lnTo>
                      <a:pt x="408" y="120"/>
                    </a:lnTo>
                    <a:lnTo>
                      <a:pt x="396" y="114"/>
                    </a:lnTo>
                    <a:lnTo>
                      <a:pt x="378" y="126"/>
                    </a:lnTo>
                    <a:lnTo>
                      <a:pt x="372" y="126"/>
                    </a:lnTo>
                    <a:lnTo>
                      <a:pt x="372" y="138"/>
                    </a:lnTo>
                    <a:lnTo>
                      <a:pt x="360" y="126"/>
                    </a:lnTo>
                    <a:lnTo>
                      <a:pt x="366" y="144"/>
                    </a:lnTo>
                    <a:lnTo>
                      <a:pt x="348" y="162"/>
                    </a:lnTo>
                    <a:lnTo>
                      <a:pt x="348" y="180"/>
                    </a:lnTo>
                    <a:lnTo>
                      <a:pt x="342" y="174"/>
                    </a:lnTo>
                    <a:lnTo>
                      <a:pt x="336" y="186"/>
                    </a:lnTo>
                    <a:lnTo>
                      <a:pt x="312" y="192"/>
                    </a:lnTo>
                    <a:lnTo>
                      <a:pt x="306" y="192"/>
                    </a:lnTo>
                    <a:lnTo>
                      <a:pt x="246" y="144"/>
                    </a:lnTo>
                    <a:lnTo>
                      <a:pt x="186" y="156"/>
                    </a:lnTo>
                    <a:lnTo>
                      <a:pt x="168" y="132"/>
                    </a:lnTo>
                    <a:lnTo>
                      <a:pt x="102" y="144"/>
                    </a:lnTo>
                    <a:lnTo>
                      <a:pt x="66" y="162"/>
                    </a:lnTo>
                    <a:lnTo>
                      <a:pt x="0" y="168"/>
                    </a:lnTo>
                    <a:lnTo>
                      <a:pt x="0" y="150"/>
                    </a:lnTo>
                    <a:lnTo>
                      <a:pt x="18" y="150"/>
                    </a:lnTo>
                    <a:lnTo>
                      <a:pt x="24" y="132"/>
                    </a:lnTo>
                    <a:lnTo>
                      <a:pt x="66" y="108"/>
                    </a:lnTo>
                    <a:lnTo>
                      <a:pt x="78" y="90"/>
                    </a:lnTo>
                    <a:lnTo>
                      <a:pt x="84" y="96"/>
                    </a:lnTo>
                    <a:lnTo>
                      <a:pt x="114" y="78"/>
                    </a:lnTo>
                    <a:lnTo>
                      <a:pt x="126" y="66"/>
                    </a:lnTo>
                    <a:lnTo>
                      <a:pt x="126" y="48"/>
                    </a:lnTo>
                    <a:lnTo>
                      <a:pt x="408" y="0"/>
                    </a:lnTo>
                    <a:lnTo>
                      <a:pt x="426" y="24"/>
                    </a:lnTo>
                    <a:lnTo>
                      <a:pt x="414" y="12"/>
                    </a:lnTo>
                    <a:lnTo>
                      <a:pt x="420" y="24"/>
                    </a:lnTo>
                    <a:lnTo>
                      <a:pt x="408" y="18"/>
                    </a:lnTo>
                    <a:lnTo>
                      <a:pt x="414" y="24"/>
                    </a:lnTo>
                    <a:lnTo>
                      <a:pt x="402" y="24"/>
                    </a:lnTo>
                    <a:lnTo>
                      <a:pt x="402" y="30"/>
                    </a:lnTo>
                    <a:lnTo>
                      <a:pt x="396" y="30"/>
                    </a:lnTo>
                    <a:lnTo>
                      <a:pt x="396" y="36"/>
                    </a:lnTo>
                    <a:lnTo>
                      <a:pt x="384" y="36"/>
                    </a:lnTo>
                    <a:lnTo>
                      <a:pt x="372" y="18"/>
                    </a:lnTo>
                    <a:lnTo>
                      <a:pt x="384" y="48"/>
                    </a:lnTo>
                    <a:lnTo>
                      <a:pt x="414" y="36"/>
                    </a:lnTo>
                    <a:lnTo>
                      <a:pt x="414" y="54"/>
                    </a:lnTo>
                    <a:lnTo>
                      <a:pt x="420" y="54"/>
                    </a:lnTo>
                    <a:lnTo>
                      <a:pt x="426" y="36"/>
                    </a:lnTo>
                    <a:lnTo>
                      <a:pt x="438" y="54"/>
                    </a:lnTo>
                    <a:lnTo>
                      <a:pt x="438" y="6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717" name="Freeform 341"/>
              <p:cNvSpPr>
                <a:spLocks noChangeAspect="1"/>
              </p:cNvSpPr>
              <p:nvPr/>
            </p:nvSpPr>
            <p:spPr bwMode="auto">
              <a:xfrm>
                <a:off x="2454" y="2310"/>
                <a:ext cx="6" cy="6"/>
              </a:xfrm>
              <a:custGeom>
                <a:avLst/>
                <a:gdLst>
                  <a:gd name="T0" fmla="*/ 6 w 6"/>
                  <a:gd name="T1" fmla="*/ 0 h 6"/>
                  <a:gd name="T2" fmla="*/ 0 w 6"/>
                  <a:gd name="T3" fmla="*/ 0 h 6"/>
                  <a:gd name="T4" fmla="*/ 6 w 6"/>
                  <a:gd name="T5" fmla="*/ 0 h 6"/>
                  <a:gd name="T6" fmla="*/ 6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0" y="0"/>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718" name="Freeform 342"/>
              <p:cNvSpPr>
                <a:spLocks noChangeAspect="1"/>
              </p:cNvSpPr>
              <p:nvPr/>
            </p:nvSpPr>
            <p:spPr bwMode="auto">
              <a:xfrm>
                <a:off x="1080" y="1602"/>
                <a:ext cx="336" cy="210"/>
              </a:xfrm>
              <a:custGeom>
                <a:avLst/>
                <a:gdLst>
                  <a:gd name="T0" fmla="*/ 336 w 336"/>
                  <a:gd name="T1" fmla="*/ 210 h 210"/>
                  <a:gd name="T2" fmla="*/ 0 w 336"/>
                  <a:gd name="T3" fmla="*/ 198 h 210"/>
                  <a:gd name="T4" fmla="*/ 6 w 336"/>
                  <a:gd name="T5" fmla="*/ 174 h 210"/>
                  <a:gd name="T6" fmla="*/ 18 w 336"/>
                  <a:gd name="T7" fmla="*/ 0 h 210"/>
                  <a:gd name="T8" fmla="*/ 312 w 336"/>
                  <a:gd name="T9" fmla="*/ 18 h 210"/>
                  <a:gd name="T10" fmla="*/ 336 w 336"/>
                  <a:gd name="T11" fmla="*/ 210 h 210"/>
                  <a:gd name="T12" fmla="*/ 0 60000 65536"/>
                  <a:gd name="T13" fmla="*/ 0 60000 65536"/>
                  <a:gd name="T14" fmla="*/ 0 60000 65536"/>
                  <a:gd name="T15" fmla="*/ 0 60000 65536"/>
                  <a:gd name="T16" fmla="*/ 0 60000 65536"/>
                  <a:gd name="T17" fmla="*/ 0 60000 65536"/>
                  <a:gd name="T18" fmla="*/ 0 w 336"/>
                  <a:gd name="T19" fmla="*/ 0 h 210"/>
                  <a:gd name="T20" fmla="*/ 336 w 336"/>
                  <a:gd name="T21" fmla="*/ 210 h 210"/>
                </a:gdLst>
                <a:ahLst/>
                <a:cxnLst>
                  <a:cxn ang="T12">
                    <a:pos x="T0" y="T1"/>
                  </a:cxn>
                  <a:cxn ang="T13">
                    <a:pos x="T2" y="T3"/>
                  </a:cxn>
                  <a:cxn ang="T14">
                    <a:pos x="T4" y="T5"/>
                  </a:cxn>
                  <a:cxn ang="T15">
                    <a:pos x="T6" y="T7"/>
                  </a:cxn>
                  <a:cxn ang="T16">
                    <a:pos x="T8" y="T9"/>
                  </a:cxn>
                  <a:cxn ang="T17">
                    <a:pos x="T10" y="T11"/>
                  </a:cxn>
                </a:cxnLst>
                <a:rect l="T18" t="T19" r="T20" b="T21"/>
                <a:pathLst>
                  <a:path w="336" h="210">
                    <a:moveTo>
                      <a:pt x="336" y="210"/>
                    </a:moveTo>
                    <a:lnTo>
                      <a:pt x="0" y="198"/>
                    </a:lnTo>
                    <a:lnTo>
                      <a:pt x="6" y="174"/>
                    </a:lnTo>
                    <a:lnTo>
                      <a:pt x="18" y="0"/>
                    </a:lnTo>
                    <a:lnTo>
                      <a:pt x="312" y="18"/>
                    </a:lnTo>
                    <a:lnTo>
                      <a:pt x="336" y="210"/>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719" name="Freeform 343"/>
              <p:cNvSpPr>
                <a:spLocks noChangeAspect="1"/>
              </p:cNvSpPr>
              <p:nvPr/>
            </p:nvSpPr>
            <p:spPr bwMode="auto">
              <a:xfrm>
                <a:off x="1080" y="1602"/>
                <a:ext cx="336" cy="216"/>
              </a:xfrm>
              <a:custGeom>
                <a:avLst/>
                <a:gdLst>
                  <a:gd name="T0" fmla="*/ 336 w 336"/>
                  <a:gd name="T1" fmla="*/ 210 h 216"/>
                  <a:gd name="T2" fmla="*/ 0 w 336"/>
                  <a:gd name="T3" fmla="*/ 198 h 216"/>
                  <a:gd name="T4" fmla="*/ 6 w 336"/>
                  <a:gd name="T5" fmla="*/ 174 h 216"/>
                  <a:gd name="T6" fmla="*/ 18 w 336"/>
                  <a:gd name="T7" fmla="*/ 0 h 216"/>
                  <a:gd name="T8" fmla="*/ 312 w 336"/>
                  <a:gd name="T9" fmla="*/ 18 h 216"/>
                  <a:gd name="T10" fmla="*/ 336 w 336"/>
                  <a:gd name="T11" fmla="*/ 210 h 216"/>
                  <a:gd name="T12" fmla="*/ 336 w 336"/>
                  <a:gd name="T13" fmla="*/ 216 h 216"/>
                  <a:gd name="T14" fmla="*/ 0 60000 65536"/>
                  <a:gd name="T15" fmla="*/ 0 60000 65536"/>
                  <a:gd name="T16" fmla="*/ 0 60000 65536"/>
                  <a:gd name="T17" fmla="*/ 0 60000 65536"/>
                  <a:gd name="T18" fmla="*/ 0 60000 65536"/>
                  <a:gd name="T19" fmla="*/ 0 60000 65536"/>
                  <a:gd name="T20" fmla="*/ 0 60000 65536"/>
                  <a:gd name="T21" fmla="*/ 0 w 336"/>
                  <a:gd name="T22" fmla="*/ 0 h 216"/>
                  <a:gd name="T23" fmla="*/ 336 w 336"/>
                  <a:gd name="T24" fmla="*/ 216 h 2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216">
                    <a:moveTo>
                      <a:pt x="336" y="210"/>
                    </a:moveTo>
                    <a:lnTo>
                      <a:pt x="0" y="198"/>
                    </a:lnTo>
                    <a:lnTo>
                      <a:pt x="6" y="174"/>
                    </a:lnTo>
                    <a:lnTo>
                      <a:pt x="18" y="0"/>
                    </a:lnTo>
                    <a:lnTo>
                      <a:pt x="312" y="18"/>
                    </a:lnTo>
                    <a:lnTo>
                      <a:pt x="336" y="210"/>
                    </a:lnTo>
                    <a:lnTo>
                      <a:pt x="336" y="21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720" name="Freeform 344"/>
              <p:cNvSpPr>
                <a:spLocks noChangeAspect="1"/>
              </p:cNvSpPr>
              <p:nvPr/>
            </p:nvSpPr>
            <p:spPr bwMode="auto">
              <a:xfrm>
                <a:off x="1974" y="2010"/>
                <a:ext cx="210" cy="240"/>
              </a:xfrm>
              <a:custGeom>
                <a:avLst/>
                <a:gdLst>
                  <a:gd name="T0" fmla="*/ 210 w 210"/>
                  <a:gd name="T1" fmla="*/ 84 h 240"/>
                  <a:gd name="T2" fmla="*/ 204 w 210"/>
                  <a:gd name="T3" fmla="*/ 90 h 240"/>
                  <a:gd name="T4" fmla="*/ 210 w 210"/>
                  <a:gd name="T5" fmla="*/ 102 h 240"/>
                  <a:gd name="T6" fmla="*/ 204 w 210"/>
                  <a:gd name="T7" fmla="*/ 150 h 240"/>
                  <a:gd name="T8" fmla="*/ 168 w 210"/>
                  <a:gd name="T9" fmla="*/ 180 h 240"/>
                  <a:gd name="T10" fmla="*/ 168 w 210"/>
                  <a:gd name="T11" fmla="*/ 198 h 240"/>
                  <a:gd name="T12" fmla="*/ 156 w 210"/>
                  <a:gd name="T13" fmla="*/ 198 h 240"/>
                  <a:gd name="T14" fmla="*/ 150 w 210"/>
                  <a:gd name="T15" fmla="*/ 222 h 240"/>
                  <a:gd name="T16" fmla="*/ 132 w 210"/>
                  <a:gd name="T17" fmla="*/ 240 h 240"/>
                  <a:gd name="T18" fmla="*/ 114 w 210"/>
                  <a:gd name="T19" fmla="*/ 222 h 240"/>
                  <a:gd name="T20" fmla="*/ 78 w 210"/>
                  <a:gd name="T21" fmla="*/ 234 h 240"/>
                  <a:gd name="T22" fmla="*/ 48 w 210"/>
                  <a:gd name="T23" fmla="*/ 222 h 240"/>
                  <a:gd name="T24" fmla="*/ 36 w 210"/>
                  <a:gd name="T25" fmla="*/ 204 h 240"/>
                  <a:gd name="T26" fmla="*/ 18 w 210"/>
                  <a:gd name="T27" fmla="*/ 210 h 240"/>
                  <a:gd name="T28" fmla="*/ 0 w 210"/>
                  <a:gd name="T29" fmla="*/ 42 h 240"/>
                  <a:gd name="T30" fmla="*/ 18 w 210"/>
                  <a:gd name="T31" fmla="*/ 42 h 240"/>
                  <a:gd name="T32" fmla="*/ 60 w 210"/>
                  <a:gd name="T33" fmla="*/ 30 h 240"/>
                  <a:gd name="T34" fmla="*/ 60 w 210"/>
                  <a:gd name="T35" fmla="*/ 36 h 240"/>
                  <a:gd name="T36" fmla="*/ 96 w 210"/>
                  <a:gd name="T37" fmla="*/ 42 h 240"/>
                  <a:gd name="T38" fmla="*/ 90 w 210"/>
                  <a:gd name="T39" fmla="*/ 48 h 240"/>
                  <a:gd name="T40" fmla="*/ 114 w 210"/>
                  <a:gd name="T41" fmla="*/ 48 h 240"/>
                  <a:gd name="T42" fmla="*/ 150 w 210"/>
                  <a:gd name="T43" fmla="*/ 36 h 240"/>
                  <a:gd name="T44" fmla="*/ 162 w 210"/>
                  <a:gd name="T45" fmla="*/ 18 h 240"/>
                  <a:gd name="T46" fmla="*/ 198 w 210"/>
                  <a:gd name="T47" fmla="*/ 0 h 240"/>
                  <a:gd name="T48" fmla="*/ 210 w 210"/>
                  <a:gd name="T49" fmla="*/ 66 h 240"/>
                  <a:gd name="T50" fmla="*/ 210 w 210"/>
                  <a:gd name="T51" fmla="*/ 84 h 2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0"/>
                  <a:gd name="T79" fmla="*/ 0 h 240"/>
                  <a:gd name="T80" fmla="*/ 210 w 210"/>
                  <a:gd name="T81" fmla="*/ 240 h 2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0" h="240">
                    <a:moveTo>
                      <a:pt x="210" y="84"/>
                    </a:moveTo>
                    <a:lnTo>
                      <a:pt x="204" y="90"/>
                    </a:lnTo>
                    <a:lnTo>
                      <a:pt x="210" y="102"/>
                    </a:lnTo>
                    <a:lnTo>
                      <a:pt x="204" y="150"/>
                    </a:lnTo>
                    <a:lnTo>
                      <a:pt x="168" y="180"/>
                    </a:lnTo>
                    <a:lnTo>
                      <a:pt x="168" y="198"/>
                    </a:lnTo>
                    <a:lnTo>
                      <a:pt x="156" y="198"/>
                    </a:lnTo>
                    <a:lnTo>
                      <a:pt x="150" y="222"/>
                    </a:lnTo>
                    <a:lnTo>
                      <a:pt x="132" y="240"/>
                    </a:lnTo>
                    <a:lnTo>
                      <a:pt x="114" y="222"/>
                    </a:lnTo>
                    <a:lnTo>
                      <a:pt x="78" y="234"/>
                    </a:lnTo>
                    <a:lnTo>
                      <a:pt x="48" y="222"/>
                    </a:lnTo>
                    <a:lnTo>
                      <a:pt x="36" y="204"/>
                    </a:lnTo>
                    <a:lnTo>
                      <a:pt x="18" y="210"/>
                    </a:lnTo>
                    <a:lnTo>
                      <a:pt x="0" y="42"/>
                    </a:lnTo>
                    <a:lnTo>
                      <a:pt x="18" y="42"/>
                    </a:lnTo>
                    <a:lnTo>
                      <a:pt x="60" y="30"/>
                    </a:lnTo>
                    <a:lnTo>
                      <a:pt x="60" y="36"/>
                    </a:lnTo>
                    <a:lnTo>
                      <a:pt x="96" y="42"/>
                    </a:lnTo>
                    <a:lnTo>
                      <a:pt x="90" y="48"/>
                    </a:lnTo>
                    <a:lnTo>
                      <a:pt x="114" y="48"/>
                    </a:lnTo>
                    <a:lnTo>
                      <a:pt x="150" y="36"/>
                    </a:lnTo>
                    <a:lnTo>
                      <a:pt x="162" y="18"/>
                    </a:lnTo>
                    <a:lnTo>
                      <a:pt x="198" y="0"/>
                    </a:lnTo>
                    <a:lnTo>
                      <a:pt x="210" y="66"/>
                    </a:lnTo>
                    <a:lnTo>
                      <a:pt x="210" y="84"/>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721" name="Freeform 345"/>
              <p:cNvSpPr>
                <a:spLocks noChangeAspect="1"/>
              </p:cNvSpPr>
              <p:nvPr/>
            </p:nvSpPr>
            <p:spPr bwMode="auto">
              <a:xfrm>
                <a:off x="1974" y="2010"/>
                <a:ext cx="210" cy="240"/>
              </a:xfrm>
              <a:custGeom>
                <a:avLst/>
                <a:gdLst>
                  <a:gd name="T0" fmla="*/ 210 w 210"/>
                  <a:gd name="T1" fmla="*/ 84 h 240"/>
                  <a:gd name="T2" fmla="*/ 204 w 210"/>
                  <a:gd name="T3" fmla="*/ 90 h 240"/>
                  <a:gd name="T4" fmla="*/ 210 w 210"/>
                  <a:gd name="T5" fmla="*/ 102 h 240"/>
                  <a:gd name="T6" fmla="*/ 204 w 210"/>
                  <a:gd name="T7" fmla="*/ 150 h 240"/>
                  <a:gd name="T8" fmla="*/ 168 w 210"/>
                  <a:gd name="T9" fmla="*/ 180 h 240"/>
                  <a:gd name="T10" fmla="*/ 168 w 210"/>
                  <a:gd name="T11" fmla="*/ 198 h 240"/>
                  <a:gd name="T12" fmla="*/ 156 w 210"/>
                  <a:gd name="T13" fmla="*/ 198 h 240"/>
                  <a:gd name="T14" fmla="*/ 150 w 210"/>
                  <a:gd name="T15" fmla="*/ 222 h 240"/>
                  <a:gd name="T16" fmla="*/ 132 w 210"/>
                  <a:gd name="T17" fmla="*/ 240 h 240"/>
                  <a:gd name="T18" fmla="*/ 114 w 210"/>
                  <a:gd name="T19" fmla="*/ 222 h 240"/>
                  <a:gd name="T20" fmla="*/ 78 w 210"/>
                  <a:gd name="T21" fmla="*/ 234 h 240"/>
                  <a:gd name="T22" fmla="*/ 48 w 210"/>
                  <a:gd name="T23" fmla="*/ 222 h 240"/>
                  <a:gd name="T24" fmla="*/ 36 w 210"/>
                  <a:gd name="T25" fmla="*/ 204 h 240"/>
                  <a:gd name="T26" fmla="*/ 18 w 210"/>
                  <a:gd name="T27" fmla="*/ 210 h 240"/>
                  <a:gd name="T28" fmla="*/ 0 w 210"/>
                  <a:gd name="T29" fmla="*/ 42 h 240"/>
                  <a:gd name="T30" fmla="*/ 18 w 210"/>
                  <a:gd name="T31" fmla="*/ 42 h 240"/>
                  <a:gd name="T32" fmla="*/ 60 w 210"/>
                  <a:gd name="T33" fmla="*/ 30 h 240"/>
                  <a:gd name="T34" fmla="*/ 60 w 210"/>
                  <a:gd name="T35" fmla="*/ 36 h 240"/>
                  <a:gd name="T36" fmla="*/ 96 w 210"/>
                  <a:gd name="T37" fmla="*/ 42 h 240"/>
                  <a:gd name="T38" fmla="*/ 90 w 210"/>
                  <a:gd name="T39" fmla="*/ 48 h 240"/>
                  <a:gd name="T40" fmla="*/ 114 w 210"/>
                  <a:gd name="T41" fmla="*/ 48 h 240"/>
                  <a:gd name="T42" fmla="*/ 150 w 210"/>
                  <a:gd name="T43" fmla="*/ 36 h 240"/>
                  <a:gd name="T44" fmla="*/ 162 w 210"/>
                  <a:gd name="T45" fmla="*/ 18 h 240"/>
                  <a:gd name="T46" fmla="*/ 198 w 210"/>
                  <a:gd name="T47" fmla="*/ 0 h 240"/>
                  <a:gd name="T48" fmla="*/ 210 w 210"/>
                  <a:gd name="T49" fmla="*/ 66 h 240"/>
                  <a:gd name="T50" fmla="*/ 210 w 210"/>
                  <a:gd name="T51" fmla="*/ 84 h 240"/>
                  <a:gd name="T52" fmla="*/ 210 w 210"/>
                  <a:gd name="T53" fmla="*/ 90 h 24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0"/>
                  <a:gd name="T82" fmla="*/ 0 h 240"/>
                  <a:gd name="T83" fmla="*/ 210 w 210"/>
                  <a:gd name="T84" fmla="*/ 240 h 24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0" h="240">
                    <a:moveTo>
                      <a:pt x="210" y="84"/>
                    </a:moveTo>
                    <a:lnTo>
                      <a:pt x="204" y="90"/>
                    </a:lnTo>
                    <a:lnTo>
                      <a:pt x="210" y="102"/>
                    </a:lnTo>
                    <a:lnTo>
                      <a:pt x="204" y="150"/>
                    </a:lnTo>
                    <a:lnTo>
                      <a:pt x="168" y="180"/>
                    </a:lnTo>
                    <a:lnTo>
                      <a:pt x="168" y="198"/>
                    </a:lnTo>
                    <a:lnTo>
                      <a:pt x="156" y="198"/>
                    </a:lnTo>
                    <a:lnTo>
                      <a:pt x="150" y="222"/>
                    </a:lnTo>
                    <a:lnTo>
                      <a:pt x="132" y="240"/>
                    </a:lnTo>
                    <a:lnTo>
                      <a:pt x="114" y="222"/>
                    </a:lnTo>
                    <a:lnTo>
                      <a:pt x="78" y="234"/>
                    </a:lnTo>
                    <a:lnTo>
                      <a:pt x="48" y="222"/>
                    </a:lnTo>
                    <a:lnTo>
                      <a:pt x="36" y="204"/>
                    </a:lnTo>
                    <a:lnTo>
                      <a:pt x="18" y="210"/>
                    </a:lnTo>
                    <a:lnTo>
                      <a:pt x="0" y="42"/>
                    </a:lnTo>
                    <a:lnTo>
                      <a:pt x="18" y="42"/>
                    </a:lnTo>
                    <a:lnTo>
                      <a:pt x="60" y="30"/>
                    </a:lnTo>
                    <a:lnTo>
                      <a:pt x="60" y="36"/>
                    </a:lnTo>
                    <a:lnTo>
                      <a:pt x="96" y="42"/>
                    </a:lnTo>
                    <a:lnTo>
                      <a:pt x="90" y="48"/>
                    </a:lnTo>
                    <a:lnTo>
                      <a:pt x="114" y="48"/>
                    </a:lnTo>
                    <a:lnTo>
                      <a:pt x="150" y="36"/>
                    </a:lnTo>
                    <a:lnTo>
                      <a:pt x="162" y="18"/>
                    </a:lnTo>
                    <a:lnTo>
                      <a:pt x="198" y="0"/>
                    </a:lnTo>
                    <a:lnTo>
                      <a:pt x="210" y="66"/>
                    </a:lnTo>
                    <a:lnTo>
                      <a:pt x="210" y="84"/>
                    </a:lnTo>
                    <a:lnTo>
                      <a:pt x="210" y="9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722" name="Freeform 346"/>
              <p:cNvSpPr>
                <a:spLocks noChangeAspect="1"/>
              </p:cNvSpPr>
              <p:nvPr/>
            </p:nvSpPr>
            <p:spPr bwMode="auto">
              <a:xfrm>
                <a:off x="1080" y="2370"/>
                <a:ext cx="444" cy="228"/>
              </a:xfrm>
              <a:custGeom>
                <a:avLst/>
                <a:gdLst>
                  <a:gd name="T0" fmla="*/ 432 w 444"/>
                  <a:gd name="T1" fmla="*/ 48 h 228"/>
                  <a:gd name="T2" fmla="*/ 444 w 444"/>
                  <a:gd name="T3" fmla="*/ 120 h 228"/>
                  <a:gd name="T4" fmla="*/ 438 w 444"/>
                  <a:gd name="T5" fmla="*/ 228 h 228"/>
                  <a:gd name="T6" fmla="*/ 402 w 444"/>
                  <a:gd name="T7" fmla="*/ 210 h 228"/>
                  <a:gd name="T8" fmla="*/ 342 w 444"/>
                  <a:gd name="T9" fmla="*/ 228 h 228"/>
                  <a:gd name="T10" fmla="*/ 324 w 444"/>
                  <a:gd name="T11" fmla="*/ 216 h 228"/>
                  <a:gd name="T12" fmla="*/ 312 w 444"/>
                  <a:gd name="T13" fmla="*/ 216 h 228"/>
                  <a:gd name="T14" fmla="*/ 312 w 444"/>
                  <a:gd name="T15" fmla="*/ 210 h 228"/>
                  <a:gd name="T16" fmla="*/ 300 w 444"/>
                  <a:gd name="T17" fmla="*/ 228 h 228"/>
                  <a:gd name="T18" fmla="*/ 294 w 444"/>
                  <a:gd name="T19" fmla="*/ 216 h 228"/>
                  <a:gd name="T20" fmla="*/ 288 w 444"/>
                  <a:gd name="T21" fmla="*/ 222 h 228"/>
                  <a:gd name="T22" fmla="*/ 270 w 444"/>
                  <a:gd name="T23" fmla="*/ 210 h 228"/>
                  <a:gd name="T24" fmla="*/ 258 w 444"/>
                  <a:gd name="T25" fmla="*/ 216 h 228"/>
                  <a:gd name="T26" fmla="*/ 246 w 444"/>
                  <a:gd name="T27" fmla="*/ 198 h 228"/>
                  <a:gd name="T28" fmla="*/ 228 w 444"/>
                  <a:gd name="T29" fmla="*/ 204 h 228"/>
                  <a:gd name="T30" fmla="*/ 192 w 444"/>
                  <a:gd name="T31" fmla="*/ 192 h 228"/>
                  <a:gd name="T32" fmla="*/ 186 w 444"/>
                  <a:gd name="T33" fmla="*/ 174 h 228"/>
                  <a:gd name="T34" fmla="*/ 168 w 444"/>
                  <a:gd name="T35" fmla="*/ 180 h 228"/>
                  <a:gd name="T36" fmla="*/ 150 w 444"/>
                  <a:gd name="T37" fmla="*/ 168 h 228"/>
                  <a:gd name="T38" fmla="*/ 156 w 444"/>
                  <a:gd name="T39" fmla="*/ 42 h 228"/>
                  <a:gd name="T40" fmla="*/ 0 w 444"/>
                  <a:gd name="T41" fmla="*/ 36 h 228"/>
                  <a:gd name="T42" fmla="*/ 6 w 444"/>
                  <a:gd name="T43" fmla="*/ 0 h 228"/>
                  <a:gd name="T44" fmla="*/ 54 w 444"/>
                  <a:gd name="T45" fmla="*/ 6 h 228"/>
                  <a:gd name="T46" fmla="*/ 432 w 444"/>
                  <a:gd name="T47" fmla="*/ 12 h 228"/>
                  <a:gd name="T48" fmla="*/ 432 w 444"/>
                  <a:gd name="T49" fmla="*/ 36 h 228"/>
                  <a:gd name="T50" fmla="*/ 432 w 444"/>
                  <a:gd name="T51" fmla="*/ 48 h 2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4"/>
                  <a:gd name="T79" fmla="*/ 0 h 228"/>
                  <a:gd name="T80" fmla="*/ 444 w 444"/>
                  <a:gd name="T81" fmla="*/ 228 h 2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4" h="228">
                    <a:moveTo>
                      <a:pt x="432" y="48"/>
                    </a:moveTo>
                    <a:lnTo>
                      <a:pt x="444" y="120"/>
                    </a:lnTo>
                    <a:lnTo>
                      <a:pt x="438" y="228"/>
                    </a:lnTo>
                    <a:lnTo>
                      <a:pt x="402" y="210"/>
                    </a:lnTo>
                    <a:lnTo>
                      <a:pt x="342" y="228"/>
                    </a:lnTo>
                    <a:lnTo>
                      <a:pt x="324" y="216"/>
                    </a:lnTo>
                    <a:lnTo>
                      <a:pt x="312" y="216"/>
                    </a:lnTo>
                    <a:lnTo>
                      <a:pt x="312" y="210"/>
                    </a:lnTo>
                    <a:lnTo>
                      <a:pt x="300" y="228"/>
                    </a:lnTo>
                    <a:lnTo>
                      <a:pt x="294" y="216"/>
                    </a:lnTo>
                    <a:lnTo>
                      <a:pt x="288" y="222"/>
                    </a:lnTo>
                    <a:lnTo>
                      <a:pt x="270" y="210"/>
                    </a:lnTo>
                    <a:lnTo>
                      <a:pt x="258" y="216"/>
                    </a:lnTo>
                    <a:lnTo>
                      <a:pt x="246" y="198"/>
                    </a:lnTo>
                    <a:lnTo>
                      <a:pt x="228" y="204"/>
                    </a:lnTo>
                    <a:lnTo>
                      <a:pt x="192" y="192"/>
                    </a:lnTo>
                    <a:lnTo>
                      <a:pt x="186" y="174"/>
                    </a:lnTo>
                    <a:lnTo>
                      <a:pt x="168" y="180"/>
                    </a:lnTo>
                    <a:lnTo>
                      <a:pt x="150" y="168"/>
                    </a:lnTo>
                    <a:lnTo>
                      <a:pt x="156" y="42"/>
                    </a:lnTo>
                    <a:lnTo>
                      <a:pt x="0" y="36"/>
                    </a:lnTo>
                    <a:lnTo>
                      <a:pt x="6" y="0"/>
                    </a:lnTo>
                    <a:lnTo>
                      <a:pt x="54" y="6"/>
                    </a:lnTo>
                    <a:lnTo>
                      <a:pt x="432" y="12"/>
                    </a:lnTo>
                    <a:lnTo>
                      <a:pt x="432" y="36"/>
                    </a:lnTo>
                    <a:lnTo>
                      <a:pt x="432" y="48"/>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723" name="Freeform 347"/>
              <p:cNvSpPr>
                <a:spLocks noChangeAspect="1"/>
              </p:cNvSpPr>
              <p:nvPr/>
            </p:nvSpPr>
            <p:spPr bwMode="auto">
              <a:xfrm>
                <a:off x="1080" y="2370"/>
                <a:ext cx="444" cy="228"/>
              </a:xfrm>
              <a:custGeom>
                <a:avLst/>
                <a:gdLst>
                  <a:gd name="T0" fmla="*/ 432 w 444"/>
                  <a:gd name="T1" fmla="*/ 48 h 228"/>
                  <a:gd name="T2" fmla="*/ 444 w 444"/>
                  <a:gd name="T3" fmla="*/ 120 h 228"/>
                  <a:gd name="T4" fmla="*/ 438 w 444"/>
                  <a:gd name="T5" fmla="*/ 228 h 228"/>
                  <a:gd name="T6" fmla="*/ 402 w 444"/>
                  <a:gd name="T7" fmla="*/ 210 h 228"/>
                  <a:gd name="T8" fmla="*/ 342 w 444"/>
                  <a:gd name="T9" fmla="*/ 228 h 228"/>
                  <a:gd name="T10" fmla="*/ 324 w 444"/>
                  <a:gd name="T11" fmla="*/ 216 h 228"/>
                  <a:gd name="T12" fmla="*/ 312 w 444"/>
                  <a:gd name="T13" fmla="*/ 216 h 228"/>
                  <a:gd name="T14" fmla="*/ 312 w 444"/>
                  <a:gd name="T15" fmla="*/ 210 h 228"/>
                  <a:gd name="T16" fmla="*/ 300 w 444"/>
                  <a:gd name="T17" fmla="*/ 228 h 228"/>
                  <a:gd name="T18" fmla="*/ 294 w 444"/>
                  <a:gd name="T19" fmla="*/ 216 h 228"/>
                  <a:gd name="T20" fmla="*/ 288 w 444"/>
                  <a:gd name="T21" fmla="*/ 222 h 228"/>
                  <a:gd name="T22" fmla="*/ 270 w 444"/>
                  <a:gd name="T23" fmla="*/ 210 h 228"/>
                  <a:gd name="T24" fmla="*/ 258 w 444"/>
                  <a:gd name="T25" fmla="*/ 216 h 228"/>
                  <a:gd name="T26" fmla="*/ 246 w 444"/>
                  <a:gd name="T27" fmla="*/ 198 h 228"/>
                  <a:gd name="T28" fmla="*/ 228 w 444"/>
                  <a:gd name="T29" fmla="*/ 204 h 228"/>
                  <a:gd name="T30" fmla="*/ 192 w 444"/>
                  <a:gd name="T31" fmla="*/ 192 h 228"/>
                  <a:gd name="T32" fmla="*/ 186 w 444"/>
                  <a:gd name="T33" fmla="*/ 174 h 228"/>
                  <a:gd name="T34" fmla="*/ 168 w 444"/>
                  <a:gd name="T35" fmla="*/ 180 h 228"/>
                  <a:gd name="T36" fmla="*/ 150 w 444"/>
                  <a:gd name="T37" fmla="*/ 168 h 228"/>
                  <a:gd name="T38" fmla="*/ 156 w 444"/>
                  <a:gd name="T39" fmla="*/ 42 h 228"/>
                  <a:gd name="T40" fmla="*/ 0 w 444"/>
                  <a:gd name="T41" fmla="*/ 36 h 228"/>
                  <a:gd name="T42" fmla="*/ 6 w 444"/>
                  <a:gd name="T43" fmla="*/ 0 h 228"/>
                  <a:gd name="T44" fmla="*/ 54 w 444"/>
                  <a:gd name="T45" fmla="*/ 6 h 228"/>
                  <a:gd name="T46" fmla="*/ 432 w 444"/>
                  <a:gd name="T47" fmla="*/ 12 h 228"/>
                  <a:gd name="T48" fmla="*/ 432 w 444"/>
                  <a:gd name="T49" fmla="*/ 36 h 228"/>
                  <a:gd name="T50" fmla="*/ 432 w 444"/>
                  <a:gd name="T51" fmla="*/ 48 h 228"/>
                  <a:gd name="T52" fmla="*/ 432 w 444"/>
                  <a:gd name="T53" fmla="*/ 54 h 2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44"/>
                  <a:gd name="T82" fmla="*/ 0 h 228"/>
                  <a:gd name="T83" fmla="*/ 444 w 444"/>
                  <a:gd name="T84" fmla="*/ 228 h 2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44" h="228">
                    <a:moveTo>
                      <a:pt x="432" y="48"/>
                    </a:moveTo>
                    <a:lnTo>
                      <a:pt x="444" y="120"/>
                    </a:lnTo>
                    <a:lnTo>
                      <a:pt x="438" y="228"/>
                    </a:lnTo>
                    <a:lnTo>
                      <a:pt x="402" y="210"/>
                    </a:lnTo>
                    <a:lnTo>
                      <a:pt x="342" y="228"/>
                    </a:lnTo>
                    <a:lnTo>
                      <a:pt x="324" y="216"/>
                    </a:lnTo>
                    <a:lnTo>
                      <a:pt x="312" y="216"/>
                    </a:lnTo>
                    <a:lnTo>
                      <a:pt x="312" y="210"/>
                    </a:lnTo>
                    <a:lnTo>
                      <a:pt x="300" y="228"/>
                    </a:lnTo>
                    <a:lnTo>
                      <a:pt x="294" y="216"/>
                    </a:lnTo>
                    <a:lnTo>
                      <a:pt x="288" y="222"/>
                    </a:lnTo>
                    <a:lnTo>
                      <a:pt x="270" y="210"/>
                    </a:lnTo>
                    <a:lnTo>
                      <a:pt x="258" y="216"/>
                    </a:lnTo>
                    <a:lnTo>
                      <a:pt x="246" y="198"/>
                    </a:lnTo>
                    <a:lnTo>
                      <a:pt x="228" y="204"/>
                    </a:lnTo>
                    <a:lnTo>
                      <a:pt x="192" y="192"/>
                    </a:lnTo>
                    <a:lnTo>
                      <a:pt x="186" y="174"/>
                    </a:lnTo>
                    <a:lnTo>
                      <a:pt x="168" y="180"/>
                    </a:lnTo>
                    <a:lnTo>
                      <a:pt x="150" y="168"/>
                    </a:lnTo>
                    <a:lnTo>
                      <a:pt x="156" y="42"/>
                    </a:lnTo>
                    <a:lnTo>
                      <a:pt x="0" y="36"/>
                    </a:lnTo>
                    <a:lnTo>
                      <a:pt x="6" y="0"/>
                    </a:lnTo>
                    <a:lnTo>
                      <a:pt x="54" y="6"/>
                    </a:lnTo>
                    <a:lnTo>
                      <a:pt x="432" y="12"/>
                    </a:lnTo>
                    <a:lnTo>
                      <a:pt x="432" y="36"/>
                    </a:lnTo>
                    <a:lnTo>
                      <a:pt x="432" y="48"/>
                    </a:lnTo>
                    <a:lnTo>
                      <a:pt x="432"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724" name="Freeform 348"/>
              <p:cNvSpPr>
                <a:spLocks noChangeAspect="1"/>
              </p:cNvSpPr>
              <p:nvPr/>
            </p:nvSpPr>
            <p:spPr bwMode="auto">
              <a:xfrm>
                <a:off x="126" y="1614"/>
                <a:ext cx="402" cy="342"/>
              </a:xfrm>
              <a:custGeom>
                <a:avLst/>
                <a:gdLst>
                  <a:gd name="T0" fmla="*/ 186 w 402"/>
                  <a:gd name="T1" fmla="*/ 306 h 342"/>
                  <a:gd name="T2" fmla="*/ 0 w 402"/>
                  <a:gd name="T3" fmla="*/ 252 h 342"/>
                  <a:gd name="T4" fmla="*/ 0 w 402"/>
                  <a:gd name="T5" fmla="*/ 198 h 342"/>
                  <a:gd name="T6" fmla="*/ 30 w 402"/>
                  <a:gd name="T7" fmla="*/ 150 h 342"/>
                  <a:gd name="T8" fmla="*/ 78 w 402"/>
                  <a:gd name="T9" fmla="*/ 42 h 342"/>
                  <a:gd name="T10" fmla="*/ 84 w 402"/>
                  <a:gd name="T11" fmla="*/ 0 h 342"/>
                  <a:gd name="T12" fmla="*/ 108 w 402"/>
                  <a:gd name="T13" fmla="*/ 6 h 342"/>
                  <a:gd name="T14" fmla="*/ 126 w 402"/>
                  <a:gd name="T15" fmla="*/ 18 h 342"/>
                  <a:gd name="T16" fmla="*/ 126 w 402"/>
                  <a:gd name="T17" fmla="*/ 48 h 342"/>
                  <a:gd name="T18" fmla="*/ 144 w 402"/>
                  <a:gd name="T19" fmla="*/ 60 h 342"/>
                  <a:gd name="T20" fmla="*/ 168 w 402"/>
                  <a:gd name="T21" fmla="*/ 54 h 342"/>
                  <a:gd name="T22" fmla="*/ 198 w 402"/>
                  <a:gd name="T23" fmla="*/ 72 h 342"/>
                  <a:gd name="T24" fmla="*/ 300 w 402"/>
                  <a:gd name="T25" fmla="*/ 72 h 342"/>
                  <a:gd name="T26" fmla="*/ 384 w 402"/>
                  <a:gd name="T27" fmla="*/ 90 h 342"/>
                  <a:gd name="T28" fmla="*/ 402 w 402"/>
                  <a:gd name="T29" fmla="*/ 120 h 342"/>
                  <a:gd name="T30" fmla="*/ 348 w 402"/>
                  <a:gd name="T31" fmla="*/ 186 h 342"/>
                  <a:gd name="T32" fmla="*/ 360 w 402"/>
                  <a:gd name="T33" fmla="*/ 204 h 342"/>
                  <a:gd name="T34" fmla="*/ 324 w 402"/>
                  <a:gd name="T35" fmla="*/ 342 h 342"/>
                  <a:gd name="T36" fmla="*/ 216 w 402"/>
                  <a:gd name="T37" fmla="*/ 312 h 342"/>
                  <a:gd name="T38" fmla="*/ 186 w 402"/>
                  <a:gd name="T39" fmla="*/ 306 h 3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2"/>
                  <a:gd name="T61" fmla="*/ 0 h 342"/>
                  <a:gd name="T62" fmla="*/ 402 w 402"/>
                  <a:gd name="T63" fmla="*/ 342 h 3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2" h="342">
                    <a:moveTo>
                      <a:pt x="186" y="306"/>
                    </a:moveTo>
                    <a:lnTo>
                      <a:pt x="0" y="252"/>
                    </a:lnTo>
                    <a:lnTo>
                      <a:pt x="0" y="198"/>
                    </a:lnTo>
                    <a:lnTo>
                      <a:pt x="30" y="150"/>
                    </a:lnTo>
                    <a:lnTo>
                      <a:pt x="78" y="42"/>
                    </a:lnTo>
                    <a:lnTo>
                      <a:pt x="84" y="0"/>
                    </a:lnTo>
                    <a:lnTo>
                      <a:pt x="108" y="6"/>
                    </a:lnTo>
                    <a:lnTo>
                      <a:pt x="126" y="18"/>
                    </a:lnTo>
                    <a:lnTo>
                      <a:pt x="126" y="48"/>
                    </a:lnTo>
                    <a:lnTo>
                      <a:pt x="144" y="60"/>
                    </a:lnTo>
                    <a:lnTo>
                      <a:pt x="168" y="54"/>
                    </a:lnTo>
                    <a:lnTo>
                      <a:pt x="198" y="72"/>
                    </a:lnTo>
                    <a:lnTo>
                      <a:pt x="300" y="72"/>
                    </a:lnTo>
                    <a:lnTo>
                      <a:pt x="384" y="90"/>
                    </a:lnTo>
                    <a:lnTo>
                      <a:pt x="402" y="120"/>
                    </a:lnTo>
                    <a:lnTo>
                      <a:pt x="348" y="186"/>
                    </a:lnTo>
                    <a:lnTo>
                      <a:pt x="360" y="204"/>
                    </a:lnTo>
                    <a:lnTo>
                      <a:pt x="324" y="342"/>
                    </a:lnTo>
                    <a:lnTo>
                      <a:pt x="216" y="312"/>
                    </a:lnTo>
                    <a:lnTo>
                      <a:pt x="186" y="306"/>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725" name="Freeform 349"/>
              <p:cNvSpPr>
                <a:spLocks noChangeAspect="1"/>
              </p:cNvSpPr>
              <p:nvPr/>
            </p:nvSpPr>
            <p:spPr bwMode="auto">
              <a:xfrm>
                <a:off x="126" y="1614"/>
                <a:ext cx="402" cy="342"/>
              </a:xfrm>
              <a:custGeom>
                <a:avLst/>
                <a:gdLst>
                  <a:gd name="T0" fmla="*/ 186 w 402"/>
                  <a:gd name="T1" fmla="*/ 306 h 342"/>
                  <a:gd name="T2" fmla="*/ 0 w 402"/>
                  <a:gd name="T3" fmla="*/ 252 h 342"/>
                  <a:gd name="T4" fmla="*/ 0 w 402"/>
                  <a:gd name="T5" fmla="*/ 198 h 342"/>
                  <a:gd name="T6" fmla="*/ 30 w 402"/>
                  <a:gd name="T7" fmla="*/ 150 h 342"/>
                  <a:gd name="T8" fmla="*/ 78 w 402"/>
                  <a:gd name="T9" fmla="*/ 42 h 342"/>
                  <a:gd name="T10" fmla="*/ 84 w 402"/>
                  <a:gd name="T11" fmla="*/ 0 h 342"/>
                  <a:gd name="T12" fmla="*/ 108 w 402"/>
                  <a:gd name="T13" fmla="*/ 6 h 342"/>
                  <a:gd name="T14" fmla="*/ 126 w 402"/>
                  <a:gd name="T15" fmla="*/ 18 h 342"/>
                  <a:gd name="T16" fmla="*/ 126 w 402"/>
                  <a:gd name="T17" fmla="*/ 48 h 342"/>
                  <a:gd name="T18" fmla="*/ 144 w 402"/>
                  <a:gd name="T19" fmla="*/ 60 h 342"/>
                  <a:gd name="T20" fmla="*/ 168 w 402"/>
                  <a:gd name="T21" fmla="*/ 54 h 342"/>
                  <a:gd name="T22" fmla="*/ 198 w 402"/>
                  <a:gd name="T23" fmla="*/ 72 h 342"/>
                  <a:gd name="T24" fmla="*/ 300 w 402"/>
                  <a:gd name="T25" fmla="*/ 72 h 342"/>
                  <a:gd name="T26" fmla="*/ 384 w 402"/>
                  <a:gd name="T27" fmla="*/ 90 h 342"/>
                  <a:gd name="T28" fmla="*/ 402 w 402"/>
                  <a:gd name="T29" fmla="*/ 120 h 342"/>
                  <a:gd name="T30" fmla="*/ 348 w 402"/>
                  <a:gd name="T31" fmla="*/ 186 h 342"/>
                  <a:gd name="T32" fmla="*/ 360 w 402"/>
                  <a:gd name="T33" fmla="*/ 204 h 342"/>
                  <a:gd name="T34" fmla="*/ 324 w 402"/>
                  <a:gd name="T35" fmla="*/ 342 h 342"/>
                  <a:gd name="T36" fmla="*/ 216 w 402"/>
                  <a:gd name="T37" fmla="*/ 312 h 342"/>
                  <a:gd name="T38" fmla="*/ 186 w 402"/>
                  <a:gd name="T39" fmla="*/ 306 h 342"/>
                  <a:gd name="T40" fmla="*/ 186 w 402"/>
                  <a:gd name="T41" fmla="*/ 312 h 3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2"/>
                  <a:gd name="T64" fmla="*/ 0 h 342"/>
                  <a:gd name="T65" fmla="*/ 402 w 402"/>
                  <a:gd name="T66" fmla="*/ 342 h 3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2" h="342">
                    <a:moveTo>
                      <a:pt x="186" y="306"/>
                    </a:moveTo>
                    <a:lnTo>
                      <a:pt x="0" y="252"/>
                    </a:lnTo>
                    <a:lnTo>
                      <a:pt x="0" y="198"/>
                    </a:lnTo>
                    <a:lnTo>
                      <a:pt x="30" y="150"/>
                    </a:lnTo>
                    <a:lnTo>
                      <a:pt x="78" y="42"/>
                    </a:lnTo>
                    <a:lnTo>
                      <a:pt x="84" y="0"/>
                    </a:lnTo>
                    <a:lnTo>
                      <a:pt x="108" y="6"/>
                    </a:lnTo>
                    <a:lnTo>
                      <a:pt x="126" y="18"/>
                    </a:lnTo>
                    <a:lnTo>
                      <a:pt x="126" y="48"/>
                    </a:lnTo>
                    <a:lnTo>
                      <a:pt x="144" y="60"/>
                    </a:lnTo>
                    <a:lnTo>
                      <a:pt x="168" y="54"/>
                    </a:lnTo>
                    <a:lnTo>
                      <a:pt x="198" y="72"/>
                    </a:lnTo>
                    <a:lnTo>
                      <a:pt x="300" y="72"/>
                    </a:lnTo>
                    <a:lnTo>
                      <a:pt x="384" y="90"/>
                    </a:lnTo>
                    <a:lnTo>
                      <a:pt x="402" y="120"/>
                    </a:lnTo>
                    <a:lnTo>
                      <a:pt x="348" y="186"/>
                    </a:lnTo>
                    <a:lnTo>
                      <a:pt x="360" y="204"/>
                    </a:lnTo>
                    <a:lnTo>
                      <a:pt x="324" y="342"/>
                    </a:lnTo>
                    <a:lnTo>
                      <a:pt x="216" y="312"/>
                    </a:lnTo>
                    <a:lnTo>
                      <a:pt x="186" y="306"/>
                    </a:lnTo>
                    <a:lnTo>
                      <a:pt x="186" y="3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726" name="Freeform 350"/>
              <p:cNvSpPr>
                <a:spLocks noChangeAspect="1"/>
              </p:cNvSpPr>
              <p:nvPr/>
            </p:nvSpPr>
            <p:spPr bwMode="auto">
              <a:xfrm>
                <a:off x="2172" y="1962"/>
                <a:ext cx="294" cy="186"/>
              </a:xfrm>
              <a:custGeom>
                <a:avLst/>
                <a:gdLst>
                  <a:gd name="T0" fmla="*/ 30 w 294"/>
                  <a:gd name="T1" fmla="*/ 24 h 186"/>
                  <a:gd name="T2" fmla="*/ 36 w 294"/>
                  <a:gd name="T3" fmla="*/ 36 h 186"/>
                  <a:gd name="T4" fmla="*/ 240 w 294"/>
                  <a:gd name="T5" fmla="*/ 0 h 186"/>
                  <a:gd name="T6" fmla="*/ 264 w 294"/>
                  <a:gd name="T7" fmla="*/ 24 h 186"/>
                  <a:gd name="T8" fmla="*/ 282 w 294"/>
                  <a:gd name="T9" fmla="*/ 30 h 186"/>
                  <a:gd name="T10" fmla="*/ 264 w 294"/>
                  <a:gd name="T11" fmla="*/ 60 h 186"/>
                  <a:gd name="T12" fmla="*/ 270 w 294"/>
                  <a:gd name="T13" fmla="*/ 84 h 186"/>
                  <a:gd name="T14" fmla="*/ 294 w 294"/>
                  <a:gd name="T15" fmla="*/ 108 h 186"/>
                  <a:gd name="T16" fmla="*/ 270 w 294"/>
                  <a:gd name="T17" fmla="*/ 138 h 186"/>
                  <a:gd name="T18" fmla="*/ 264 w 294"/>
                  <a:gd name="T19" fmla="*/ 138 h 186"/>
                  <a:gd name="T20" fmla="*/ 252 w 294"/>
                  <a:gd name="T21" fmla="*/ 144 h 186"/>
                  <a:gd name="T22" fmla="*/ 234 w 294"/>
                  <a:gd name="T23" fmla="*/ 150 h 186"/>
                  <a:gd name="T24" fmla="*/ 72 w 294"/>
                  <a:gd name="T25" fmla="*/ 180 h 186"/>
                  <a:gd name="T26" fmla="*/ 60 w 294"/>
                  <a:gd name="T27" fmla="*/ 180 h 186"/>
                  <a:gd name="T28" fmla="*/ 24 w 294"/>
                  <a:gd name="T29" fmla="*/ 186 h 186"/>
                  <a:gd name="T30" fmla="*/ 12 w 294"/>
                  <a:gd name="T31" fmla="*/ 132 h 186"/>
                  <a:gd name="T32" fmla="*/ 12 w 294"/>
                  <a:gd name="T33" fmla="*/ 114 h 186"/>
                  <a:gd name="T34" fmla="*/ 0 w 294"/>
                  <a:gd name="T35" fmla="*/ 48 h 186"/>
                  <a:gd name="T36" fmla="*/ 30 w 294"/>
                  <a:gd name="T37" fmla="*/ 24 h 1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4"/>
                  <a:gd name="T58" fmla="*/ 0 h 186"/>
                  <a:gd name="T59" fmla="*/ 294 w 294"/>
                  <a:gd name="T60" fmla="*/ 186 h 1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4" h="186">
                    <a:moveTo>
                      <a:pt x="30" y="24"/>
                    </a:moveTo>
                    <a:lnTo>
                      <a:pt x="36" y="36"/>
                    </a:lnTo>
                    <a:lnTo>
                      <a:pt x="240" y="0"/>
                    </a:lnTo>
                    <a:lnTo>
                      <a:pt x="264" y="24"/>
                    </a:lnTo>
                    <a:lnTo>
                      <a:pt x="282" y="30"/>
                    </a:lnTo>
                    <a:lnTo>
                      <a:pt x="264" y="60"/>
                    </a:lnTo>
                    <a:lnTo>
                      <a:pt x="270" y="84"/>
                    </a:lnTo>
                    <a:lnTo>
                      <a:pt x="294" y="108"/>
                    </a:lnTo>
                    <a:lnTo>
                      <a:pt x="270" y="138"/>
                    </a:lnTo>
                    <a:lnTo>
                      <a:pt x="264" y="138"/>
                    </a:lnTo>
                    <a:lnTo>
                      <a:pt x="252" y="144"/>
                    </a:lnTo>
                    <a:lnTo>
                      <a:pt x="234" y="150"/>
                    </a:lnTo>
                    <a:lnTo>
                      <a:pt x="72" y="180"/>
                    </a:lnTo>
                    <a:lnTo>
                      <a:pt x="60" y="180"/>
                    </a:lnTo>
                    <a:lnTo>
                      <a:pt x="24" y="186"/>
                    </a:lnTo>
                    <a:lnTo>
                      <a:pt x="12" y="132"/>
                    </a:lnTo>
                    <a:lnTo>
                      <a:pt x="12" y="114"/>
                    </a:lnTo>
                    <a:lnTo>
                      <a:pt x="0" y="48"/>
                    </a:lnTo>
                    <a:lnTo>
                      <a:pt x="30" y="24"/>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727" name="Freeform 351"/>
              <p:cNvSpPr>
                <a:spLocks noChangeAspect="1"/>
              </p:cNvSpPr>
              <p:nvPr/>
            </p:nvSpPr>
            <p:spPr bwMode="auto">
              <a:xfrm>
                <a:off x="2172" y="1962"/>
                <a:ext cx="294" cy="186"/>
              </a:xfrm>
              <a:custGeom>
                <a:avLst/>
                <a:gdLst>
                  <a:gd name="T0" fmla="*/ 30 w 294"/>
                  <a:gd name="T1" fmla="*/ 24 h 186"/>
                  <a:gd name="T2" fmla="*/ 36 w 294"/>
                  <a:gd name="T3" fmla="*/ 36 h 186"/>
                  <a:gd name="T4" fmla="*/ 240 w 294"/>
                  <a:gd name="T5" fmla="*/ 0 h 186"/>
                  <a:gd name="T6" fmla="*/ 264 w 294"/>
                  <a:gd name="T7" fmla="*/ 24 h 186"/>
                  <a:gd name="T8" fmla="*/ 282 w 294"/>
                  <a:gd name="T9" fmla="*/ 30 h 186"/>
                  <a:gd name="T10" fmla="*/ 264 w 294"/>
                  <a:gd name="T11" fmla="*/ 60 h 186"/>
                  <a:gd name="T12" fmla="*/ 270 w 294"/>
                  <a:gd name="T13" fmla="*/ 84 h 186"/>
                  <a:gd name="T14" fmla="*/ 294 w 294"/>
                  <a:gd name="T15" fmla="*/ 108 h 186"/>
                  <a:gd name="T16" fmla="*/ 270 w 294"/>
                  <a:gd name="T17" fmla="*/ 138 h 186"/>
                  <a:gd name="T18" fmla="*/ 264 w 294"/>
                  <a:gd name="T19" fmla="*/ 138 h 186"/>
                  <a:gd name="T20" fmla="*/ 252 w 294"/>
                  <a:gd name="T21" fmla="*/ 144 h 186"/>
                  <a:gd name="T22" fmla="*/ 234 w 294"/>
                  <a:gd name="T23" fmla="*/ 150 h 186"/>
                  <a:gd name="T24" fmla="*/ 72 w 294"/>
                  <a:gd name="T25" fmla="*/ 180 h 186"/>
                  <a:gd name="T26" fmla="*/ 60 w 294"/>
                  <a:gd name="T27" fmla="*/ 180 h 186"/>
                  <a:gd name="T28" fmla="*/ 24 w 294"/>
                  <a:gd name="T29" fmla="*/ 186 h 186"/>
                  <a:gd name="T30" fmla="*/ 12 w 294"/>
                  <a:gd name="T31" fmla="*/ 132 h 186"/>
                  <a:gd name="T32" fmla="*/ 12 w 294"/>
                  <a:gd name="T33" fmla="*/ 114 h 186"/>
                  <a:gd name="T34" fmla="*/ 0 w 294"/>
                  <a:gd name="T35" fmla="*/ 48 h 186"/>
                  <a:gd name="T36" fmla="*/ 30 w 294"/>
                  <a:gd name="T37" fmla="*/ 24 h 186"/>
                  <a:gd name="T38" fmla="*/ 30 w 294"/>
                  <a:gd name="T39" fmla="*/ 30 h 1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94"/>
                  <a:gd name="T61" fmla="*/ 0 h 186"/>
                  <a:gd name="T62" fmla="*/ 294 w 294"/>
                  <a:gd name="T63" fmla="*/ 186 h 18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94" h="186">
                    <a:moveTo>
                      <a:pt x="30" y="24"/>
                    </a:moveTo>
                    <a:lnTo>
                      <a:pt x="36" y="36"/>
                    </a:lnTo>
                    <a:lnTo>
                      <a:pt x="240" y="0"/>
                    </a:lnTo>
                    <a:lnTo>
                      <a:pt x="264" y="24"/>
                    </a:lnTo>
                    <a:lnTo>
                      <a:pt x="282" y="30"/>
                    </a:lnTo>
                    <a:lnTo>
                      <a:pt x="264" y="60"/>
                    </a:lnTo>
                    <a:lnTo>
                      <a:pt x="270" y="84"/>
                    </a:lnTo>
                    <a:lnTo>
                      <a:pt x="294" y="108"/>
                    </a:lnTo>
                    <a:lnTo>
                      <a:pt x="270" y="138"/>
                    </a:lnTo>
                    <a:lnTo>
                      <a:pt x="264" y="138"/>
                    </a:lnTo>
                    <a:lnTo>
                      <a:pt x="252" y="144"/>
                    </a:lnTo>
                    <a:lnTo>
                      <a:pt x="234" y="150"/>
                    </a:lnTo>
                    <a:lnTo>
                      <a:pt x="72" y="180"/>
                    </a:lnTo>
                    <a:lnTo>
                      <a:pt x="60" y="180"/>
                    </a:lnTo>
                    <a:lnTo>
                      <a:pt x="24" y="186"/>
                    </a:lnTo>
                    <a:lnTo>
                      <a:pt x="12" y="132"/>
                    </a:lnTo>
                    <a:lnTo>
                      <a:pt x="12" y="114"/>
                    </a:lnTo>
                    <a:lnTo>
                      <a:pt x="0" y="48"/>
                    </a:lnTo>
                    <a:lnTo>
                      <a:pt x="30" y="24"/>
                    </a:lnTo>
                    <a:lnTo>
                      <a:pt x="30" y="3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728" name="Freeform 352"/>
              <p:cNvSpPr>
                <a:spLocks noChangeAspect="1"/>
              </p:cNvSpPr>
              <p:nvPr/>
            </p:nvSpPr>
            <p:spPr bwMode="auto">
              <a:xfrm>
                <a:off x="2580" y="1914"/>
                <a:ext cx="36" cy="48"/>
              </a:xfrm>
              <a:custGeom>
                <a:avLst/>
                <a:gdLst>
                  <a:gd name="T0" fmla="*/ 36 w 36"/>
                  <a:gd name="T1" fmla="*/ 30 h 48"/>
                  <a:gd name="T2" fmla="*/ 30 w 36"/>
                  <a:gd name="T3" fmla="*/ 36 h 48"/>
                  <a:gd name="T4" fmla="*/ 24 w 36"/>
                  <a:gd name="T5" fmla="*/ 24 h 48"/>
                  <a:gd name="T6" fmla="*/ 24 w 36"/>
                  <a:gd name="T7" fmla="*/ 42 h 48"/>
                  <a:gd name="T8" fmla="*/ 6 w 36"/>
                  <a:gd name="T9" fmla="*/ 48 h 48"/>
                  <a:gd name="T10" fmla="*/ 0 w 36"/>
                  <a:gd name="T11" fmla="*/ 6 h 48"/>
                  <a:gd name="T12" fmla="*/ 18 w 36"/>
                  <a:gd name="T13" fmla="*/ 0 h 48"/>
                  <a:gd name="T14" fmla="*/ 36 w 36"/>
                  <a:gd name="T15" fmla="*/ 24 h 48"/>
                  <a:gd name="T16" fmla="*/ 36 w 36"/>
                  <a:gd name="T17" fmla="*/ 3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48"/>
                  <a:gd name="T29" fmla="*/ 36 w 36"/>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48">
                    <a:moveTo>
                      <a:pt x="36" y="30"/>
                    </a:moveTo>
                    <a:lnTo>
                      <a:pt x="30" y="36"/>
                    </a:lnTo>
                    <a:lnTo>
                      <a:pt x="24" y="24"/>
                    </a:lnTo>
                    <a:lnTo>
                      <a:pt x="24" y="42"/>
                    </a:lnTo>
                    <a:lnTo>
                      <a:pt x="6" y="48"/>
                    </a:lnTo>
                    <a:lnTo>
                      <a:pt x="0" y="6"/>
                    </a:lnTo>
                    <a:lnTo>
                      <a:pt x="18" y="0"/>
                    </a:lnTo>
                    <a:lnTo>
                      <a:pt x="36" y="24"/>
                    </a:lnTo>
                    <a:lnTo>
                      <a:pt x="36" y="30"/>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729" name="Freeform 353"/>
              <p:cNvSpPr>
                <a:spLocks noChangeAspect="1"/>
              </p:cNvSpPr>
              <p:nvPr/>
            </p:nvSpPr>
            <p:spPr bwMode="auto">
              <a:xfrm>
                <a:off x="2580" y="1914"/>
                <a:ext cx="36" cy="48"/>
              </a:xfrm>
              <a:custGeom>
                <a:avLst/>
                <a:gdLst>
                  <a:gd name="T0" fmla="*/ 36 w 36"/>
                  <a:gd name="T1" fmla="*/ 30 h 48"/>
                  <a:gd name="T2" fmla="*/ 30 w 36"/>
                  <a:gd name="T3" fmla="*/ 36 h 48"/>
                  <a:gd name="T4" fmla="*/ 24 w 36"/>
                  <a:gd name="T5" fmla="*/ 24 h 48"/>
                  <a:gd name="T6" fmla="*/ 24 w 36"/>
                  <a:gd name="T7" fmla="*/ 42 h 48"/>
                  <a:gd name="T8" fmla="*/ 6 w 36"/>
                  <a:gd name="T9" fmla="*/ 48 h 48"/>
                  <a:gd name="T10" fmla="*/ 0 w 36"/>
                  <a:gd name="T11" fmla="*/ 6 h 48"/>
                  <a:gd name="T12" fmla="*/ 18 w 36"/>
                  <a:gd name="T13" fmla="*/ 0 h 48"/>
                  <a:gd name="T14" fmla="*/ 36 w 36"/>
                  <a:gd name="T15" fmla="*/ 24 h 48"/>
                  <a:gd name="T16" fmla="*/ 36 w 36"/>
                  <a:gd name="T17" fmla="*/ 30 h 48"/>
                  <a:gd name="T18" fmla="*/ 36 w 36"/>
                  <a:gd name="T19" fmla="*/ 36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48"/>
                  <a:gd name="T32" fmla="*/ 36 w 36"/>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48">
                    <a:moveTo>
                      <a:pt x="36" y="30"/>
                    </a:moveTo>
                    <a:lnTo>
                      <a:pt x="30" y="36"/>
                    </a:lnTo>
                    <a:lnTo>
                      <a:pt x="24" y="24"/>
                    </a:lnTo>
                    <a:lnTo>
                      <a:pt x="24" y="42"/>
                    </a:lnTo>
                    <a:lnTo>
                      <a:pt x="6" y="48"/>
                    </a:lnTo>
                    <a:lnTo>
                      <a:pt x="0" y="6"/>
                    </a:lnTo>
                    <a:lnTo>
                      <a:pt x="18" y="0"/>
                    </a:lnTo>
                    <a:lnTo>
                      <a:pt x="36" y="24"/>
                    </a:lnTo>
                    <a:lnTo>
                      <a:pt x="36" y="30"/>
                    </a:lnTo>
                    <a:lnTo>
                      <a:pt x="36" y="3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730" name="Freeform 354"/>
              <p:cNvSpPr>
                <a:spLocks noChangeAspect="1"/>
              </p:cNvSpPr>
              <p:nvPr/>
            </p:nvSpPr>
            <p:spPr bwMode="auto">
              <a:xfrm>
                <a:off x="2100" y="2442"/>
                <a:ext cx="258" cy="198"/>
              </a:xfrm>
              <a:custGeom>
                <a:avLst/>
                <a:gdLst>
                  <a:gd name="T0" fmla="*/ 258 w 258"/>
                  <a:gd name="T1" fmla="*/ 60 h 198"/>
                  <a:gd name="T2" fmla="*/ 228 w 258"/>
                  <a:gd name="T3" fmla="*/ 102 h 198"/>
                  <a:gd name="T4" fmla="*/ 234 w 258"/>
                  <a:gd name="T5" fmla="*/ 114 h 198"/>
                  <a:gd name="T6" fmla="*/ 204 w 258"/>
                  <a:gd name="T7" fmla="*/ 144 h 198"/>
                  <a:gd name="T8" fmla="*/ 198 w 258"/>
                  <a:gd name="T9" fmla="*/ 138 h 198"/>
                  <a:gd name="T10" fmla="*/ 198 w 258"/>
                  <a:gd name="T11" fmla="*/ 150 h 198"/>
                  <a:gd name="T12" fmla="*/ 168 w 258"/>
                  <a:gd name="T13" fmla="*/ 168 h 198"/>
                  <a:gd name="T14" fmla="*/ 168 w 258"/>
                  <a:gd name="T15" fmla="*/ 180 h 198"/>
                  <a:gd name="T16" fmla="*/ 156 w 258"/>
                  <a:gd name="T17" fmla="*/ 174 h 198"/>
                  <a:gd name="T18" fmla="*/ 162 w 258"/>
                  <a:gd name="T19" fmla="*/ 186 h 198"/>
                  <a:gd name="T20" fmla="*/ 156 w 258"/>
                  <a:gd name="T21" fmla="*/ 198 h 198"/>
                  <a:gd name="T22" fmla="*/ 138 w 258"/>
                  <a:gd name="T23" fmla="*/ 192 h 198"/>
                  <a:gd name="T24" fmla="*/ 114 w 258"/>
                  <a:gd name="T25" fmla="*/ 144 h 198"/>
                  <a:gd name="T26" fmla="*/ 48 w 258"/>
                  <a:gd name="T27" fmla="*/ 90 h 198"/>
                  <a:gd name="T28" fmla="*/ 30 w 258"/>
                  <a:gd name="T29" fmla="*/ 60 h 198"/>
                  <a:gd name="T30" fmla="*/ 0 w 258"/>
                  <a:gd name="T31" fmla="*/ 48 h 198"/>
                  <a:gd name="T32" fmla="*/ 12 w 258"/>
                  <a:gd name="T33" fmla="*/ 30 h 198"/>
                  <a:gd name="T34" fmla="*/ 48 w 258"/>
                  <a:gd name="T35" fmla="*/ 12 h 198"/>
                  <a:gd name="T36" fmla="*/ 114 w 258"/>
                  <a:gd name="T37" fmla="*/ 0 h 198"/>
                  <a:gd name="T38" fmla="*/ 132 w 258"/>
                  <a:gd name="T39" fmla="*/ 24 h 198"/>
                  <a:gd name="T40" fmla="*/ 192 w 258"/>
                  <a:gd name="T41" fmla="*/ 12 h 198"/>
                  <a:gd name="T42" fmla="*/ 252 w 258"/>
                  <a:gd name="T43" fmla="*/ 60 h 198"/>
                  <a:gd name="T44" fmla="*/ 258 w 258"/>
                  <a:gd name="T45" fmla="*/ 60 h 19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8"/>
                  <a:gd name="T70" fmla="*/ 0 h 198"/>
                  <a:gd name="T71" fmla="*/ 258 w 258"/>
                  <a:gd name="T72" fmla="*/ 198 h 19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8" h="198">
                    <a:moveTo>
                      <a:pt x="258" y="60"/>
                    </a:moveTo>
                    <a:lnTo>
                      <a:pt x="228" y="102"/>
                    </a:lnTo>
                    <a:lnTo>
                      <a:pt x="234" y="114"/>
                    </a:lnTo>
                    <a:lnTo>
                      <a:pt x="204" y="144"/>
                    </a:lnTo>
                    <a:lnTo>
                      <a:pt x="198" y="138"/>
                    </a:lnTo>
                    <a:lnTo>
                      <a:pt x="198" y="150"/>
                    </a:lnTo>
                    <a:lnTo>
                      <a:pt x="168" y="168"/>
                    </a:lnTo>
                    <a:lnTo>
                      <a:pt x="168" y="180"/>
                    </a:lnTo>
                    <a:lnTo>
                      <a:pt x="156" y="174"/>
                    </a:lnTo>
                    <a:lnTo>
                      <a:pt x="162" y="186"/>
                    </a:lnTo>
                    <a:lnTo>
                      <a:pt x="156" y="198"/>
                    </a:lnTo>
                    <a:lnTo>
                      <a:pt x="138" y="192"/>
                    </a:lnTo>
                    <a:lnTo>
                      <a:pt x="114" y="144"/>
                    </a:lnTo>
                    <a:lnTo>
                      <a:pt x="48" y="90"/>
                    </a:lnTo>
                    <a:lnTo>
                      <a:pt x="30" y="60"/>
                    </a:lnTo>
                    <a:lnTo>
                      <a:pt x="0" y="48"/>
                    </a:lnTo>
                    <a:lnTo>
                      <a:pt x="12" y="30"/>
                    </a:lnTo>
                    <a:lnTo>
                      <a:pt x="48" y="12"/>
                    </a:lnTo>
                    <a:lnTo>
                      <a:pt x="114" y="0"/>
                    </a:lnTo>
                    <a:lnTo>
                      <a:pt x="132" y="24"/>
                    </a:lnTo>
                    <a:lnTo>
                      <a:pt x="192" y="12"/>
                    </a:lnTo>
                    <a:lnTo>
                      <a:pt x="252" y="60"/>
                    </a:lnTo>
                    <a:lnTo>
                      <a:pt x="258" y="60"/>
                    </a:lnTo>
                    <a:close/>
                  </a:path>
                </a:pathLst>
              </a:custGeom>
              <a:solidFill>
                <a:srgbClr val="FF4500"/>
              </a:solidFill>
              <a:ln w="9525">
                <a:solidFill>
                  <a:srgbClr val="FF4500"/>
                </a:solidFill>
                <a:prstDash val="solid"/>
                <a:round/>
                <a:headEnd/>
                <a:tailEnd/>
              </a:ln>
            </p:spPr>
            <p:txBody>
              <a:bodyPr/>
              <a:lstStyle/>
              <a:p>
                <a:endParaRPr lang="en-US" dirty="0"/>
              </a:p>
            </p:txBody>
          </p:sp>
          <p:sp>
            <p:nvSpPr>
              <p:cNvPr id="105731" name="Freeform 355"/>
              <p:cNvSpPr>
                <a:spLocks noChangeAspect="1"/>
              </p:cNvSpPr>
              <p:nvPr/>
            </p:nvSpPr>
            <p:spPr bwMode="auto">
              <a:xfrm>
                <a:off x="2100" y="2442"/>
                <a:ext cx="258" cy="198"/>
              </a:xfrm>
              <a:custGeom>
                <a:avLst/>
                <a:gdLst>
                  <a:gd name="T0" fmla="*/ 258 w 258"/>
                  <a:gd name="T1" fmla="*/ 60 h 198"/>
                  <a:gd name="T2" fmla="*/ 228 w 258"/>
                  <a:gd name="T3" fmla="*/ 102 h 198"/>
                  <a:gd name="T4" fmla="*/ 234 w 258"/>
                  <a:gd name="T5" fmla="*/ 114 h 198"/>
                  <a:gd name="T6" fmla="*/ 204 w 258"/>
                  <a:gd name="T7" fmla="*/ 144 h 198"/>
                  <a:gd name="T8" fmla="*/ 198 w 258"/>
                  <a:gd name="T9" fmla="*/ 138 h 198"/>
                  <a:gd name="T10" fmla="*/ 198 w 258"/>
                  <a:gd name="T11" fmla="*/ 150 h 198"/>
                  <a:gd name="T12" fmla="*/ 168 w 258"/>
                  <a:gd name="T13" fmla="*/ 168 h 198"/>
                  <a:gd name="T14" fmla="*/ 168 w 258"/>
                  <a:gd name="T15" fmla="*/ 180 h 198"/>
                  <a:gd name="T16" fmla="*/ 156 w 258"/>
                  <a:gd name="T17" fmla="*/ 174 h 198"/>
                  <a:gd name="T18" fmla="*/ 162 w 258"/>
                  <a:gd name="T19" fmla="*/ 186 h 198"/>
                  <a:gd name="T20" fmla="*/ 156 w 258"/>
                  <a:gd name="T21" fmla="*/ 198 h 198"/>
                  <a:gd name="T22" fmla="*/ 138 w 258"/>
                  <a:gd name="T23" fmla="*/ 192 h 198"/>
                  <a:gd name="T24" fmla="*/ 114 w 258"/>
                  <a:gd name="T25" fmla="*/ 144 h 198"/>
                  <a:gd name="T26" fmla="*/ 48 w 258"/>
                  <a:gd name="T27" fmla="*/ 90 h 198"/>
                  <a:gd name="T28" fmla="*/ 30 w 258"/>
                  <a:gd name="T29" fmla="*/ 60 h 198"/>
                  <a:gd name="T30" fmla="*/ 0 w 258"/>
                  <a:gd name="T31" fmla="*/ 48 h 198"/>
                  <a:gd name="T32" fmla="*/ 12 w 258"/>
                  <a:gd name="T33" fmla="*/ 30 h 198"/>
                  <a:gd name="T34" fmla="*/ 48 w 258"/>
                  <a:gd name="T35" fmla="*/ 12 h 198"/>
                  <a:gd name="T36" fmla="*/ 114 w 258"/>
                  <a:gd name="T37" fmla="*/ 0 h 198"/>
                  <a:gd name="T38" fmla="*/ 132 w 258"/>
                  <a:gd name="T39" fmla="*/ 24 h 198"/>
                  <a:gd name="T40" fmla="*/ 192 w 258"/>
                  <a:gd name="T41" fmla="*/ 12 h 198"/>
                  <a:gd name="T42" fmla="*/ 252 w 258"/>
                  <a:gd name="T43" fmla="*/ 60 h 198"/>
                  <a:gd name="T44" fmla="*/ 258 w 258"/>
                  <a:gd name="T45" fmla="*/ 60 h 198"/>
                  <a:gd name="T46" fmla="*/ 258 w 258"/>
                  <a:gd name="T47" fmla="*/ 66 h 1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8"/>
                  <a:gd name="T73" fmla="*/ 0 h 198"/>
                  <a:gd name="T74" fmla="*/ 258 w 258"/>
                  <a:gd name="T75" fmla="*/ 198 h 19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8" h="198">
                    <a:moveTo>
                      <a:pt x="258" y="60"/>
                    </a:moveTo>
                    <a:lnTo>
                      <a:pt x="228" y="102"/>
                    </a:lnTo>
                    <a:lnTo>
                      <a:pt x="234" y="114"/>
                    </a:lnTo>
                    <a:lnTo>
                      <a:pt x="204" y="144"/>
                    </a:lnTo>
                    <a:lnTo>
                      <a:pt x="198" y="138"/>
                    </a:lnTo>
                    <a:lnTo>
                      <a:pt x="198" y="150"/>
                    </a:lnTo>
                    <a:lnTo>
                      <a:pt x="168" y="168"/>
                    </a:lnTo>
                    <a:lnTo>
                      <a:pt x="168" y="180"/>
                    </a:lnTo>
                    <a:lnTo>
                      <a:pt x="156" y="174"/>
                    </a:lnTo>
                    <a:lnTo>
                      <a:pt x="162" y="186"/>
                    </a:lnTo>
                    <a:lnTo>
                      <a:pt x="156" y="198"/>
                    </a:lnTo>
                    <a:lnTo>
                      <a:pt x="138" y="192"/>
                    </a:lnTo>
                    <a:lnTo>
                      <a:pt x="114" y="144"/>
                    </a:lnTo>
                    <a:lnTo>
                      <a:pt x="48" y="90"/>
                    </a:lnTo>
                    <a:lnTo>
                      <a:pt x="30" y="60"/>
                    </a:lnTo>
                    <a:lnTo>
                      <a:pt x="0" y="48"/>
                    </a:lnTo>
                    <a:lnTo>
                      <a:pt x="12" y="30"/>
                    </a:lnTo>
                    <a:lnTo>
                      <a:pt x="48" y="12"/>
                    </a:lnTo>
                    <a:lnTo>
                      <a:pt x="114" y="0"/>
                    </a:lnTo>
                    <a:lnTo>
                      <a:pt x="132" y="24"/>
                    </a:lnTo>
                    <a:lnTo>
                      <a:pt x="192" y="12"/>
                    </a:lnTo>
                    <a:lnTo>
                      <a:pt x="252" y="60"/>
                    </a:lnTo>
                    <a:lnTo>
                      <a:pt x="258" y="60"/>
                    </a:lnTo>
                    <a:lnTo>
                      <a:pt x="258" y="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732" name="Freeform 356"/>
              <p:cNvSpPr>
                <a:spLocks noChangeAspect="1"/>
              </p:cNvSpPr>
              <p:nvPr/>
            </p:nvSpPr>
            <p:spPr bwMode="auto">
              <a:xfrm>
                <a:off x="1062" y="1800"/>
                <a:ext cx="360" cy="234"/>
              </a:xfrm>
              <a:custGeom>
                <a:avLst/>
                <a:gdLst>
                  <a:gd name="T0" fmla="*/ 360 w 360"/>
                  <a:gd name="T1" fmla="*/ 168 h 234"/>
                  <a:gd name="T2" fmla="*/ 354 w 360"/>
                  <a:gd name="T3" fmla="*/ 174 h 234"/>
                  <a:gd name="T4" fmla="*/ 360 w 360"/>
                  <a:gd name="T5" fmla="*/ 192 h 234"/>
                  <a:gd name="T6" fmla="*/ 348 w 360"/>
                  <a:gd name="T7" fmla="*/ 216 h 234"/>
                  <a:gd name="T8" fmla="*/ 360 w 360"/>
                  <a:gd name="T9" fmla="*/ 234 h 234"/>
                  <a:gd name="T10" fmla="*/ 354 w 360"/>
                  <a:gd name="T11" fmla="*/ 234 h 234"/>
                  <a:gd name="T12" fmla="*/ 324 w 360"/>
                  <a:gd name="T13" fmla="*/ 210 h 234"/>
                  <a:gd name="T14" fmla="*/ 288 w 360"/>
                  <a:gd name="T15" fmla="*/ 216 h 234"/>
                  <a:gd name="T16" fmla="*/ 264 w 360"/>
                  <a:gd name="T17" fmla="*/ 198 h 234"/>
                  <a:gd name="T18" fmla="*/ 0 w 360"/>
                  <a:gd name="T19" fmla="*/ 186 h 234"/>
                  <a:gd name="T20" fmla="*/ 6 w 360"/>
                  <a:gd name="T21" fmla="*/ 156 h 234"/>
                  <a:gd name="T22" fmla="*/ 12 w 360"/>
                  <a:gd name="T23" fmla="*/ 54 h 234"/>
                  <a:gd name="T24" fmla="*/ 18 w 360"/>
                  <a:gd name="T25" fmla="*/ 0 h 234"/>
                  <a:gd name="T26" fmla="*/ 354 w 360"/>
                  <a:gd name="T27" fmla="*/ 12 h 234"/>
                  <a:gd name="T28" fmla="*/ 342 w 360"/>
                  <a:gd name="T29" fmla="*/ 30 h 234"/>
                  <a:gd name="T30" fmla="*/ 360 w 360"/>
                  <a:gd name="T31" fmla="*/ 54 h 234"/>
                  <a:gd name="T32" fmla="*/ 360 w 360"/>
                  <a:gd name="T33" fmla="*/ 144 h 234"/>
                  <a:gd name="T34" fmla="*/ 360 w 360"/>
                  <a:gd name="T35" fmla="*/ 168 h 2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0"/>
                  <a:gd name="T55" fmla="*/ 0 h 234"/>
                  <a:gd name="T56" fmla="*/ 360 w 360"/>
                  <a:gd name="T57" fmla="*/ 234 h 2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0" h="234">
                    <a:moveTo>
                      <a:pt x="360" y="168"/>
                    </a:moveTo>
                    <a:lnTo>
                      <a:pt x="354" y="174"/>
                    </a:lnTo>
                    <a:lnTo>
                      <a:pt x="360" y="192"/>
                    </a:lnTo>
                    <a:lnTo>
                      <a:pt x="348" y="216"/>
                    </a:lnTo>
                    <a:lnTo>
                      <a:pt x="360" y="234"/>
                    </a:lnTo>
                    <a:lnTo>
                      <a:pt x="354" y="234"/>
                    </a:lnTo>
                    <a:lnTo>
                      <a:pt x="324" y="210"/>
                    </a:lnTo>
                    <a:lnTo>
                      <a:pt x="288" y="216"/>
                    </a:lnTo>
                    <a:lnTo>
                      <a:pt x="264" y="198"/>
                    </a:lnTo>
                    <a:lnTo>
                      <a:pt x="0" y="186"/>
                    </a:lnTo>
                    <a:lnTo>
                      <a:pt x="6" y="156"/>
                    </a:lnTo>
                    <a:lnTo>
                      <a:pt x="12" y="54"/>
                    </a:lnTo>
                    <a:lnTo>
                      <a:pt x="18" y="0"/>
                    </a:lnTo>
                    <a:lnTo>
                      <a:pt x="354" y="12"/>
                    </a:lnTo>
                    <a:lnTo>
                      <a:pt x="342" y="30"/>
                    </a:lnTo>
                    <a:lnTo>
                      <a:pt x="360" y="54"/>
                    </a:lnTo>
                    <a:lnTo>
                      <a:pt x="360" y="144"/>
                    </a:lnTo>
                    <a:lnTo>
                      <a:pt x="360" y="168"/>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733" name="Freeform 357"/>
              <p:cNvSpPr>
                <a:spLocks noChangeAspect="1"/>
              </p:cNvSpPr>
              <p:nvPr/>
            </p:nvSpPr>
            <p:spPr bwMode="auto">
              <a:xfrm>
                <a:off x="1062" y="1800"/>
                <a:ext cx="360" cy="234"/>
              </a:xfrm>
              <a:custGeom>
                <a:avLst/>
                <a:gdLst>
                  <a:gd name="T0" fmla="*/ 360 w 360"/>
                  <a:gd name="T1" fmla="*/ 168 h 234"/>
                  <a:gd name="T2" fmla="*/ 354 w 360"/>
                  <a:gd name="T3" fmla="*/ 174 h 234"/>
                  <a:gd name="T4" fmla="*/ 360 w 360"/>
                  <a:gd name="T5" fmla="*/ 192 h 234"/>
                  <a:gd name="T6" fmla="*/ 348 w 360"/>
                  <a:gd name="T7" fmla="*/ 216 h 234"/>
                  <a:gd name="T8" fmla="*/ 360 w 360"/>
                  <a:gd name="T9" fmla="*/ 234 h 234"/>
                  <a:gd name="T10" fmla="*/ 354 w 360"/>
                  <a:gd name="T11" fmla="*/ 234 h 234"/>
                  <a:gd name="T12" fmla="*/ 324 w 360"/>
                  <a:gd name="T13" fmla="*/ 210 h 234"/>
                  <a:gd name="T14" fmla="*/ 288 w 360"/>
                  <a:gd name="T15" fmla="*/ 216 h 234"/>
                  <a:gd name="T16" fmla="*/ 264 w 360"/>
                  <a:gd name="T17" fmla="*/ 198 h 234"/>
                  <a:gd name="T18" fmla="*/ 0 w 360"/>
                  <a:gd name="T19" fmla="*/ 186 h 234"/>
                  <a:gd name="T20" fmla="*/ 6 w 360"/>
                  <a:gd name="T21" fmla="*/ 156 h 234"/>
                  <a:gd name="T22" fmla="*/ 12 w 360"/>
                  <a:gd name="T23" fmla="*/ 54 h 234"/>
                  <a:gd name="T24" fmla="*/ 18 w 360"/>
                  <a:gd name="T25" fmla="*/ 0 h 234"/>
                  <a:gd name="T26" fmla="*/ 354 w 360"/>
                  <a:gd name="T27" fmla="*/ 12 h 234"/>
                  <a:gd name="T28" fmla="*/ 342 w 360"/>
                  <a:gd name="T29" fmla="*/ 30 h 234"/>
                  <a:gd name="T30" fmla="*/ 360 w 360"/>
                  <a:gd name="T31" fmla="*/ 54 h 234"/>
                  <a:gd name="T32" fmla="*/ 360 w 360"/>
                  <a:gd name="T33" fmla="*/ 144 h 234"/>
                  <a:gd name="T34" fmla="*/ 360 w 360"/>
                  <a:gd name="T35" fmla="*/ 168 h 234"/>
                  <a:gd name="T36" fmla="*/ 360 w 360"/>
                  <a:gd name="T37" fmla="*/ 174 h 2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0"/>
                  <a:gd name="T58" fmla="*/ 0 h 234"/>
                  <a:gd name="T59" fmla="*/ 360 w 360"/>
                  <a:gd name="T60" fmla="*/ 234 h 2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0" h="234">
                    <a:moveTo>
                      <a:pt x="360" y="168"/>
                    </a:moveTo>
                    <a:lnTo>
                      <a:pt x="354" y="174"/>
                    </a:lnTo>
                    <a:lnTo>
                      <a:pt x="360" y="192"/>
                    </a:lnTo>
                    <a:lnTo>
                      <a:pt x="348" y="216"/>
                    </a:lnTo>
                    <a:lnTo>
                      <a:pt x="360" y="234"/>
                    </a:lnTo>
                    <a:lnTo>
                      <a:pt x="354" y="234"/>
                    </a:lnTo>
                    <a:lnTo>
                      <a:pt x="324" y="210"/>
                    </a:lnTo>
                    <a:lnTo>
                      <a:pt x="288" y="216"/>
                    </a:lnTo>
                    <a:lnTo>
                      <a:pt x="264" y="198"/>
                    </a:lnTo>
                    <a:lnTo>
                      <a:pt x="0" y="186"/>
                    </a:lnTo>
                    <a:lnTo>
                      <a:pt x="6" y="156"/>
                    </a:lnTo>
                    <a:lnTo>
                      <a:pt x="12" y="54"/>
                    </a:lnTo>
                    <a:lnTo>
                      <a:pt x="18" y="0"/>
                    </a:lnTo>
                    <a:lnTo>
                      <a:pt x="354" y="12"/>
                    </a:lnTo>
                    <a:lnTo>
                      <a:pt x="342" y="30"/>
                    </a:lnTo>
                    <a:lnTo>
                      <a:pt x="360" y="54"/>
                    </a:lnTo>
                    <a:lnTo>
                      <a:pt x="360" y="144"/>
                    </a:lnTo>
                    <a:lnTo>
                      <a:pt x="360" y="168"/>
                    </a:lnTo>
                    <a:lnTo>
                      <a:pt x="360" y="17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734" name="Freeform 358"/>
              <p:cNvSpPr>
                <a:spLocks noChangeAspect="1"/>
              </p:cNvSpPr>
              <p:nvPr/>
            </p:nvSpPr>
            <p:spPr bwMode="auto">
              <a:xfrm>
                <a:off x="1740" y="2358"/>
                <a:ext cx="432" cy="150"/>
              </a:xfrm>
              <a:custGeom>
                <a:avLst/>
                <a:gdLst>
                  <a:gd name="T0" fmla="*/ 432 w 432"/>
                  <a:gd name="T1" fmla="*/ 0 h 150"/>
                  <a:gd name="T2" fmla="*/ 432 w 432"/>
                  <a:gd name="T3" fmla="*/ 18 h 150"/>
                  <a:gd name="T4" fmla="*/ 420 w 432"/>
                  <a:gd name="T5" fmla="*/ 30 h 150"/>
                  <a:gd name="T6" fmla="*/ 390 w 432"/>
                  <a:gd name="T7" fmla="*/ 48 h 150"/>
                  <a:gd name="T8" fmla="*/ 384 w 432"/>
                  <a:gd name="T9" fmla="*/ 42 h 150"/>
                  <a:gd name="T10" fmla="*/ 372 w 432"/>
                  <a:gd name="T11" fmla="*/ 60 h 150"/>
                  <a:gd name="T12" fmla="*/ 330 w 432"/>
                  <a:gd name="T13" fmla="*/ 84 h 150"/>
                  <a:gd name="T14" fmla="*/ 324 w 432"/>
                  <a:gd name="T15" fmla="*/ 102 h 150"/>
                  <a:gd name="T16" fmla="*/ 306 w 432"/>
                  <a:gd name="T17" fmla="*/ 102 h 150"/>
                  <a:gd name="T18" fmla="*/ 306 w 432"/>
                  <a:gd name="T19" fmla="*/ 120 h 150"/>
                  <a:gd name="T20" fmla="*/ 240 w 432"/>
                  <a:gd name="T21" fmla="*/ 132 h 150"/>
                  <a:gd name="T22" fmla="*/ 108 w 432"/>
                  <a:gd name="T23" fmla="*/ 138 h 150"/>
                  <a:gd name="T24" fmla="*/ 0 w 432"/>
                  <a:gd name="T25" fmla="*/ 150 h 150"/>
                  <a:gd name="T26" fmla="*/ 12 w 432"/>
                  <a:gd name="T27" fmla="*/ 138 h 150"/>
                  <a:gd name="T28" fmla="*/ 0 w 432"/>
                  <a:gd name="T29" fmla="*/ 120 h 150"/>
                  <a:gd name="T30" fmla="*/ 18 w 432"/>
                  <a:gd name="T31" fmla="*/ 114 h 150"/>
                  <a:gd name="T32" fmla="*/ 12 w 432"/>
                  <a:gd name="T33" fmla="*/ 102 h 150"/>
                  <a:gd name="T34" fmla="*/ 30 w 432"/>
                  <a:gd name="T35" fmla="*/ 84 h 150"/>
                  <a:gd name="T36" fmla="*/ 24 w 432"/>
                  <a:gd name="T37" fmla="*/ 84 h 150"/>
                  <a:gd name="T38" fmla="*/ 24 w 432"/>
                  <a:gd name="T39" fmla="*/ 78 h 150"/>
                  <a:gd name="T40" fmla="*/ 30 w 432"/>
                  <a:gd name="T41" fmla="*/ 42 h 150"/>
                  <a:gd name="T42" fmla="*/ 36 w 432"/>
                  <a:gd name="T43" fmla="*/ 48 h 150"/>
                  <a:gd name="T44" fmla="*/ 108 w 432"/>
                  <a:gd name="T45" fmla="*/ 42 h 150"/>
                  <a:gd name="T46" fmla="*/ 108 w 432"/>
                  <a:gd name="T47" fmla="*/ 30 h 150"/>
                  <a:gd name="T48" fmla="*/ 330 w 432"/>
                  <a:gd name="T49" fmla="*/ 12 h 150"/>
                  <a:gd name="T50" fmla="*/ 432 w 432"/>
                  <a:gd name="T51" fmla="*/ 0 h 1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32"/>
                  <a:gd name="T79" fmla="*/ 0 h 150"/>
                  <a:gd name="T80" fmla="*/ 432 w 432"/>
                  <a:gd name="T81" fmla="*/ 150 h 1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32" h="150">
                    <a:moveTo>
                      <a:pt x="432" y="0"/>
                    </a:moveTo>
                    <a:lnTo>
                      <a:pt x="432" y="18"/>
                    </a:lnTo>
                    <a:lnTo>
                      <a:pt x="420" y="30"/>
                    </a:lnTo>
                    <a:lnTo>
                      <a:pt x="390" y="48"/>
                    </a:lnTo>
                    <a:lnTo>
                      <a:pt x="384" y="42"/>
                    </a:lnTo>
                    <a:lnTo>
                      <a:pt x="372" y="60"/>
                    </a:lnTo>
                    <a:lnTo>
                      <a:pt x="330" y="84"/>
                    </a:lnTo>
                    <a:lnTo>
                      <a:pt x="324" y="102"/>
                    </a:lnTo>
                    <a:lnTo>
                      <a:pt x="306" y="102"/>
                    </a:lnTo>
                    <a:lnTo>
                      <a:pt x="306" y="120"/>
                    </a:lnTo>
                    <a:lnTo>
                      <a:pt x="240" y="132"/>
                    </a:lnTo>
                    <a:lnTo>
                      <a:pt x="108" y="138"/>
                    </a:lnTo>
                    <a:lnTo>
                      <a:pt x="0" y="150"/>
                    </a:lnTo>
                    <a:lnTo>
                      <a:pt x="12" y="138"/>
                    </a:lnTo>
                    <a:lnTo>
                      <a:pt x="0" y="120"/>
                    </a:lnTo>
                    <a:lnTo>
                      <a:pt x="18" y="114"/>
                    </a:lnTo>
                    <a:lnTo>
                      <a:pt x="12" y="102"/>
                    </a:lnTo>
                    <a:lnTo>
                      <a:pt x="30" y="84"/>
                    </a:lnTo>
                    <a:lnTo>
                      <a:pt x="24" y="84"/>
                    </a:lnTo>
                    <a:lnTo>
                      <a:pt x="24" y="78"/>
                    </a:lnTo>
                    <a:lnTo>
                      <a:pt x="30" y="42"/>
                    </a:lnTo>
                    <a:lnTo>
                      <a:pt x="36" y="48"/>
                    </a:lnTo>
                    <a:lnTo>
                      <a:pt x="108" y="42"/>
                    </a:lnTo>
                    <a:lnTo>
                      <a:pt x="108" y="30"/>
                    </a:lnTo>
                    <a:lnTo>
                      <a:pt x="330" y="12"/>
                    </a:lnTo>
                    <a:lnTo>
                      <a:pt x="432" y="0"/>
                    </a:lnTo>
                    <a:close/>
                  </a:path>
                </a:pathLst>
              </a:custGeom>
              <a:solidFill>
                <a:srgbClr val="FF4500"/>
              </a:solidFill>
              <a:ln w="9525">
                <a:solidFill>
                  <a:srgbClr val="FF4500"/>
                </a:solidFill>
                <a:prstDash val="solid"/>
                <a:round/>
                <a:headEnd/>
                <a:tailEnd/>
              </a:ln>
            </p:spPr>
            <p:txBody>
              <a:bodyPr/>
              <a:lstStyle/>
              <a:p>
                <a:endParaRPr lang="en-US" dirty="0"/>
              </a:p>
            </p:txBody>
          </p:sp>
          <p:sp>
            <p:nvSpPr>
              <p:cNvPr id="105735" name="Freeform 359"/>
              <p:cNvSpPr>
                <a:spLocks noChangeAspect="1"/>
              </p:cNvSpPr>
              <p:nvPr/>
            </p:nvSpPr>
            <p:spPr bwMode="auto">
              <a:xfrm>
                <a:off x="1740" y="2358"/>
                <a:ext cx="432" cy="150"/>
              </a:xfrm>
              <a:custGeom>
                <a:avLst/>
                <a:gdLst>
                  <a:gd name="T0" fmla="*/ 432 w 432"/>
                  <a:gd name="T1" fmla="*/ 0 h 150"/>
                  <a:gd name="T2" fmla="*/ 432 w 432"/>
                  <a:gd name="T3" fmla="*/ 18 h 150"/>
                  <a:gd name="T4" fmla="*/ 420 w 432"/>
                  <a:gd name="T5" fmla="*/ 30 h 150"/>
                  <a:gd name="T6" fmla="*/ 390 w 432"/>
                  <a:gd name="T7" fmla="*/ 48 h 150"/>
                  <a:gd name="T8" fmla="*/ 384 w 432"/>
                  <a:gd name="T9" fmla="*/ 42 h 150"/>
                  <a:gd name="T10" fmla="*/ 372 w 432"/>
                  <a:gd name="T11" fmla="*/ 60 h 150"/>
                  <a:gd name="T12" fmla="*/ 330 w 432"/>
                  <a:gd name="T13" fmla="*/ 84 h 150"/>
                  <a:gd name="T14" fmla="*/ 324 w 432"/>
                  <a:gd name="T15" fmla="*/ 102 h 150"/>
                  <a:gd name="T16" fmla="*/ 306 w 432"/>
                  <a:gd name="T17" fmla="*/ 102 h 150"/>
                  <a:gd name="T18" fmla="*/ 306 w 432"/>
                  <a:gd name="T19" fmla="*/ 120 h 150"/>
                  <a:gd name="T20" fmla="*/ 240 w 432"/>
                  <a:gd name="T21" fmla="*/ 132 h 150"/>
                  <a:gd name="T22" fmla="*/ 108 w 432"/>
                  <a:gd name="T23" fmla="*/ 138 h 150"/>
                  <a:gd name="T24" fmla="*/ 0 w 432"/>
                  <a:gd name="T25" fmla="*/ 150 h 150"/>
                  <a:gd name="T26" fmla="*/ 12 w 432"/>
                  <a:gd name="T27" fmla="*/ 138 h 150"/>
                  <a:gd name="T28" fmla="*/ 0 w 432"/>
                  <a:gd name="T29" fmla="*/ 120 h 150"/>
                  <a:gd name="T30" fmla="*/ 18 w 432"/>
                  <a:gd name="T31" fmla="*/ 114 h 150"/>
                  <a:gd name="T32" fmla="*/ 12 w 432"/>
                  <a:gd name="T33" fmla="*/ 102 h 150"/>
                  <a:gd name="T34" fmla="*/ 30 w 432"/>
                  <a:gd name="T35" fmla="*/ 84 h 150"/>
                  <a:gd name="T36" fmla="*/ 24 w 432"/>
                  <a:gd name="T37" fmla="*/ 84 h 150"/>
                  <a:gd name="T38" fmla="*/ 24 w 432"/>
                  <a:gd name="T39" fmla="*/ 78 h 150"/>
                  <a:gd name="T40" fmla="*/ 30 w 432"/>
                  <a:gd name="T41" fmla="*/ 42 h 150"/>
                  <a:gd name="T42" fmla="*/ 36 w 432"/>
                  <a:gd name="T43" fmla="*/ 48 h 150"/>
                  <a:gd name="T44" fmla="*/ 108 w 432"/>
                  <a:gd name="T45" fmla="*/ 42 h 150"/>
                  <a:gd name="T46" fmla="*/ 108 w 432"/>
                  <a:gd name="T47" fmla="*/ 30 h 150"/>
                  <a:gd name="T48" fmla="*/ 330 w 432"/>
                  <a:gd name="T49" fmla="*/ 12 h 150"/>
                  <a:gd name="T50" fmla="*/ 432 w 432"/>
                  <a:gd name="T51" fmla="*/ 0 h 150"/>
                  <a:gd name="T52" fmla="*/ 432 w 432"/>
                  <a:gd name="T53" fmla="*/ 6 h 15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2"/>
                  <a:gd name="T82" fmla="*/ 0 h 150"/>
                  <a:gd name="T83" fmla="*/ 432 w 432"/>
                  <a:gd name="T84" fmla="*/ 150 h 15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2" h="150">
                    <a:moveTo>
                      <a:pt x="432" y="0"/>
                    </a:moveTo>
                    <a:lnTo>
                      <a:pt x="432" y="18"/>
                    </a:lnTo>
                    <a:lnTo>
                      <a:pt x="420" y="30"/>
                    </a:lnTo>
                    <a:lnTo>
                      <a:pt x="390" y="48"/>
                    </a:lnTo>
                    <a:lnTo>
                      <a:pt x="384" y="42"/>
                    </a:lnTo>
                    <a:lnTo>
                      <a:pt x="372" y="60"/>
                    </a:lnTo>
                    <a:lnTo>
                      <a:pt x="330" y="84"/>
                    </a:lnTo>
                    <a:lnTo>
                      <a:pt x="324" y="102"/>
                    </a:lnTo>
                    <a:lnTo>
                      <a:pt x="306" y="102"/>
                    </a:lnTo>
                    <a:lnTo>
                      <a:pt x="306" y="120"/>
                    </a:lnTo>
                    <a:lnTo>
                      <a:pt x="240" y="132"/>
                    </a:lnTo>
                    <a:lnTo>
                      <a:pt x="108" y="138"/>
                    </a:lnTo>
                    <a:lnTo>
                      <a:pt x="0" y="150"/>
                    </a:lnTo>
                    <a:lnTo>
                      <a:pt x="12" y="138"/>
                    </a:lnTo>
                    <a:lnTo>
                      <a:pt x="0" y="120"/>
                    </a:lnTo>
                    <a:lnTo>
                      <a:pt x="18" y="114"/>
                    </a:lnTo>
                    <a:lnTo>
                      <a:pt x="12" y="102"/>
                    </a:lnTo>
                    <a:lnTo>
                      <a:pt x="30" y="84"/>
                    </a:lnTo>
                    <a:lnTo>
                      <a:pt x="24" y="84"/>
                    </a:lnTo>
                    <a:lnTo>
                      <a:pt x="24" y="78"/>
                    </a:lnTo>
                    <a:lnTo>
                      <a:pt x="30" y="42"/>
                    </a:lnTo>
                    <a:lnTo>
                      <a:pt x="36" y="48"/>
                    </a:lnTo>
                    <a:lnTo>
                      <a:pt x="108" y="42"/>
                    </a:lnTo>
                    <a:lnTo>
                      <a:pt x="108" y="30"/>
                    </a:lnTo>
                    <a:lnTo>
                      <a:pt x="330" y="12"/>
                    </a:lnTo>
                    <a:lnTo>
                      <a:pt x="432" y="0"/>
                    </a:lnTo>
                    <a:lnTo>
                      <a:pt x="432"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736" name="Freeform 360"/>
              <p:cNvSpPr>
                <a:spLocks noChangeAspect="1"/>
              </p:cNvSpPr>
              <p:nvPr/>
            </p:nvSpPr>
            <p:spPr bwMode="auto">
              <a:xfrm>
                <a:off x="864" y="2406"/>
                <a:ext cx="714" cy="684"/>
              </a:xfrm>
              <a:custGeom>
                <a:avLst/>
                <a:gdLst>
                  <a:gd name="T0" fmla="*/ 678 w 714"/>
                  <a:gd name="T1" fmla="*/ 198 h 684"/>
                  <a:gd name="T2" fmla="*/ 684 w 714"/>
                  <a:gd name="T3" fmla="*/ 300 h 684"/>
                  <a:gd name="T4" fmla="*/ 702 w 714"/>
                  <a:gd name="T5" fmla="*/ 390 h 684"/>
                  <a:gd name="T6" fmla="*/ 690 w 714"/>
                  <a:gd name="T7" fmla="*/ 438 h 684"/>
                  <a:gd name="T8" fmla="*/ 642 w 714"/>
                  <a:gd name="T9" fmla="*/ 468 h 684"/>
                  <a:gd name="T10" fmla="*/ 642 w 714"/>
                  <a:gd name="T11" fmla="*/ 456 h 684"/>
                  <a:gd name="T12" fmla="*/ 636 w 714"/>
                  <a:gd name="T13" fmla="*/ 450 h 684"/>
                  <a:gd name="T14" fmla="*/ 636 w 714"/>
                  <a:gd name="T15" fmla="*/ 468 h 684"/>
                  <a:gd name="T16" fmla="*/ 618 w 714"/>
                  <a:gd name="T17" fmla="*/ 492 h 684"/>
                  <a:gd name="T18" fmla="*/ 588 w 714"/>
                  <a:gd name="T19" fmla="*/ 504 h 684"/>
                  <a:gd name="T20" fmla="*/ 564 w 714"/>
                  <a:gd name="T21" fmla="*/ 510 h 684"/>
                  <a:gd name="T22" fmla="*/ 552 w 714"/>
                  <a:gd name="T23" fmla="*/ 510 h 684"/>
                  <a:gd name="T24" fmla="*/ 540 w 714"/>
                  <a:gd name="T25" fmla="*/ 510 h 684"/>
                  <a:gd name="T26" fmla="*/ 552 w 714"/>
                  <a:gd name="T27" fmla="*/ 528 h 684"/>
                  <a:gd name="T28" fmla="*/ 528 w 714"/>
                  <a:gd name="T29" fmla="*/ 522 h 684"/>
                  <a:gd name="T30" fmla="*/ 522 w 714"/>
                  <a:gd name="T31" fmla="*/ 546 h 684"/>
                  <a:gd name="T32" fmla="*/ 504 w 714"/>
                  <a:gd name="T33" fmla="*/ 552 h 684"/>
                  <a:gd name="T34" fmla="*/ 498 w 714"/>
                  <a:gd name="T35" fmla="*/ 564 h 684"/>
                  <a:gd name="T36" fmla="*/ 504 w 714"/>
                  <a:gd name="T37" fmla="*/ 576 h 684"/>
                  <a:gd name="T38" fmla="*/ 486 w 714"/>
                  <a:gd name="T39" fmla="*/ 600 h 684"/>
                  <a:gd name="T40" fmla="*/ 480 w 714"/>
                  <a:gd name="T41" fmla="*/ 600 h 684"/>
                  <a:gd name="T42" fmla="*/ 474 w 714"/>
                  <a:gd name="T43" fmla="*/ 600 h 684"/>
                  <a:gd name="T44" fmla="*/ 486 w 714"/>
                  <a:gd name="T45" fmla="*/ 630 h 684"/>
                  <a:gd name="T46" fmla="*/ 450 w 714"/>
                  <a:gd name="T47" fmla="*/ 678 h 684"/>
                  <a:gd name="T48" fmla="*/ 378 w 714"/>
                  <a:gd name="T49" fmla="*/ 612 h 684"/>
                  <a:gd name="T50" fmla="*/ 336 w 714"/>
                  <a:gd name="T51" fmla="*/ 534 h 684"/>
                  <a:gd name="T52" fmla="*/ 276 w 714"/>
                  <a:gd name="T53" fmla="*/ 438 h 684"/>
                  <a:gd name="T54" fmla="*/ 204 w 714"/>
                  <a:gd name="T55" fmla="*/ 432 h 684"/>
                  <a:gd name="T56" fmla="*/ 174 w 714"/>
                  <a:gd name="T57" fmla="*/ 480 h 684"/>
                  <a:gd name="T58" fmla="*/ 102 w 714"/>
                  <a:gd name="T59" fmla="*/ 432 h 684"/>
                  <a:gd name="T60" fmla="*/ 6 w 714"/>
                  <a:gd name="T61" fmla="*/ 282 h 684"/>
                  <a:gd name="T62" fmla="*/ 192 w 714"/>
                  <a:gd name="T63" fmla="*/ 288 h 684"/>
                  <a:gd name="T64" fmla="*/ 372 w 714"/>
                  <a:gd name="T65" fmla="*/ 6 h 684"/>
                  <a:gd name="T66" fmla="*/ 384 w 714"/>
                  <a:gd name="T67" fmla="*/ 144 h 684"/>
                  <a:gd name="T68" fmla="*/ 408 w 714"/>
                  <a:gd name="T69" fmla="*/ 156 h 684"/>
                  <a:gd name="T70" fmla="*/ 462 w 714"/>
                  <a:gd name="T71" fmla="*/ 162 h 684"/>
                  <a:gd name="T72" fmla="*/ 486 w 714"/>
                  <a:gd name="T73" fmla="*/ 174 h 684"/>
                  <a:gd name="T74" fmla="*/ 510 w 714"/>
                  <a:gd name="T75" fmla="*/ 180 h 684"/>
                  <a:gd name="T76" fmla="*/ 528 w 714"/>
                  <a:gd name="T77" fmla="*/ 174 h 684"/>
                  <a:gd name="T78" fmla="*/ 540 w 714"/>
                  <a:gd name="T79" fmla="*/ 180 h 684"/>
                  <a:gd name="T80" fmla="*/ 618 w 714"/>
                  <a:gd name="T81" fmla="*/ 174 h 6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14"/>
                  <a:gd name="T124" fmla="*/ 0 h 684"/>
                  <a:gd name="T125" fmla="*/ 714 w 714"/>
                  <a:gd name="T126" fmla="*/ 684 h 68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14" h="684">
                    <a:moveTo>
                      <a:pt x="654" y="192"/>
                    </a:moveTo>
                    <a:lnTo>
                      <a:pt x="678" y="198"/>
                    </a:lnTo>
                    <a:lnTo>
                      <a:pt x="678" y="234"/>
                    </a:lnTo>
                    <a:lnTo>
                      <a:pt x="684" y="300"/>
                    </a:lnTo>
                    <a:lnTo>
                      <a:pt x="714" y="360"/>
                    </a:lnTo>
                    <a:lnTo>
                      <a:pt x="702" y="390"/>
                    </a:lnTo>
                    <a:lnTo>
                      <a:pt x="702" y="426"/>
                    </a:lnTo>
                    <a:lnTo>
                      <a:pt x="690" y="438"/>
                    </a:lnTo>
                    <a:lnTo>
                      <a:pt x="696" y="444"/>
                    </a:lnTo>
                    <a:lnTo>
                      <a:pt x="642" y="468"/>
                    </a:lnTo>
                    <a:lnTo>
                      <a:pt x="660" y="456"/>
                    </a:lnTo>
                    <a:lnTo>
                      <a:pt x="642" y="456"/>
                    </a:lnTo>
                    <a:lnTo>
                      <a:pt x="648" y="438"/>
                    </a:lnTo>
                    <a:lnTo>
                      <a:pt x="636" y="450"/>
                    </a:lnTo>
                    <a:lnTo>
                      <a:pt x="630" y="444"/>
                    </a:lnTo>
                    <a:lnTo>
                      <a:pt x="636" y="468"/>
                    </a:lnTo>
                    <a:lnTo>
                      <a:pt x="624" y="480"/>
                    </a:lnTo>
                    <a:lnTo>
                      <a:pt x="618" y="492"/>
                    </a:lnTo>
                    <a:lnTo>
                      <a:pt x="552" y="528"/>
                    </a:lnTo>
                    <a:lnTo>
                      <a:pt x="588" y="504"/>
                    </a:lnTo>
                    <a:lnTo>
                      <a:pt x="564" y="516"/>
                    </a:lnTo>
                    <a:lnTo>
                      <a:pt x="564" y="510"/>
                    </a:lnTo>
                    <a:lnTo>
                      <a:pt x="558" y="516"/>
                    </a:lnTo>
                    <a:lnTo>
                      <a:pt x="552" y="510"/>
                    </a:lnTo>
                    <a:lnTo>
                      <a:pt x="546" y="516"/>
                    </a:lnTo>
                    <a:lnTo>
                      <a:pt x="540" y="510"/>
                    </a:lnTo>
                    <a:lnTo>
                      <a:pt x="540" y="522"/>
                    </a:lnTo>
                    <a:lnTo>
                      <a:pt x="552" y="528"/>
                    </a:lnTo>
                    <a:lnTo>
                      <a:pt x="534" y="534"/>
                    </a:lnTo>
                    <a:lnTo>
                      <a:pt x="528" y="522"/>
                    </a:lnTo>
                    <a:lnTo>
                      <a:pt x="528" y="540"/>
                    </a:lnTo>
                    <a:lnTo>
                      <a:pt x="522" y="546"/>
                    </a:lnTo>
                    <a:lnTo>
                      <a:pt x="522" y="540"/>
                    </a:lnTo>
                    <a:lnTo>
                      <a:pt x="504" y="552"/>
                    </a:lnTo>
                    <a:lnTo>
                      <a:pt x="510" y="564"/>
                    </a:lnTo>
                    <a:lnTo>
                      <a:pt x="498" y="564"/>
                    </a:lnTo>
                    <a:lnTo>
                      <a:pt x="498" y="576"/>
                    </a:lnTo>
                    <a:lnTo>
                      <a:pt x="504" y="576"/>
                    </a:lnTo>
                    <a:lnTo>
                      <a:pt x="492" y="600"/>
                    </a:lnTo>
                    <a:lnTo>
                      <a:pt x="486" y="600"/>
                    </a:lnTo>
                    <a:lnTo>
                      <a:pt x="486" y="594"/>
                    </a:lnTo>
                    <a:lnTo>
                      <a:pt x="480" y="600"/>
                    </a:lnTo>
                    <a:lnTo>
                      <a:pt x="474" y="588"/>
                    </a:lnTo>
                    <a:lnTo>
                      <a:pt x="474" y="600"/>
                    </a:lnTo>
                    <a:lnTo>
                      <a:pt x="492" y="600"/>
                    </a:lnTo>
                    <a:lnTo>
                      <a:pt x="486" y="630"/>
                    </a:lnTo>
                    <a:lnTo>
                      <a:pt x="510" y="684"/>
                    </a:lnTo>
                    <a:lnTo>
                      <a:pt x="450" y="678"/>
                    </a:lnTo>
                    <a:lnTo>
                      <a:pt x="396" y="654"/>
                    </a:lnTo>
                    <a:lnTo>
                      <a:pt x="378" y="612"/>
                    </a:lnTo>
                    <a:lnTo>
                      <a:pt x="372" y="576"/>
                    </a:lnTo>
                    <a:lnTo>
                      <a:pt x="336" y="534"/>
                    </a:lnTo>
                    <a:lnTo>
                      <a:pt x="306" y="468"/>
                    </a:lnTo>
                    <a:lnTo>
                      <a:pt x="276" y="438"/>
                    </a:lnTo>
                    <a:lnTo>
                      <a:pt x="222" y="426"/>
                    </a:lnTo>
                    <a:lnTo>
                      <a:pt x="204" y="432"/>
                    </a:lnTo>
                    <a:lnTo>
                      <a:pt x="192" y="462"/>
                    </a:lnTo>
                    <a:lnTo>
                      <a:pt x="174" y="480"/>
                    </a:lnTo>
                    <a:lnTo>
                      <a:pt x="162" y="474"/>
                    </a:lnTo>
                    <a:lnTo>
                      <a:pt x="102" y="432"/>
                    </a:lnTo>
                    <a:lnTo>
                      <a:pt x="84" y="372"/>
                    </a:lnTo>
                    <a:lnTo>
                      <a:pt x="6" y="282"/>
                    </a:lnTo>
                    <a:lnTo>
                      <a:pt x="0" y="270"/>
                    </a:lnTo>
                    <a:lnTo>
                      <a:pt x="192" y="288"/>
                    </a:lnTo>
                    <a:lnTo>
                      <a:pt x="216" y="0"/>
                    </a:lnTo>
                    <a:lnTo>
                      <a:pt x="372" y="6"/>
                    </a:lnTo>
                    <a:lnTo>
                      <a:pt x="366" y="132"/>
                    </a:lnTo>
                    <a:lnTo>
                      <a:pt x="384" y="144"/>
                    </a:lnTo>
                    <a:lnTo>
                      <a:pt x="402" y="138"/>
                    </a:lnTo>
                    <a:lnTo>
                      <a:pt x="408" y="156"/>
                    </a:lnTo>
                    <a:lnTo>
                      <a:pt x="444" y="168"/>
                    </a:lnTo>
                    <a:lnTo>
                      <a:pt x="462" y="162"/>
                    </a:lnTo>
                    <a:lnTo>
                      <a:pt x="474" y="180"/>
                    </a:lnTo>
                    <a:lnTo>
                      <a:pt x="486" y="174"/>
                    </a:lnTo>
                    <a:lnTo>
                      <a:pt x="504" y="186"/>
                    </a:lnTo>
                    <a:lnTo>
                      <a:pt x="510" y="180"/>
                    </a:lnTo>
                    <a:lnTo>
                      <a:pt x="516" y="192"/>
                    </a:lnTo>
                    <a:lnTo>
                      <a:pt x="528" y="174"/>
                    </a:lnTo>
                    <a:lnTo>
                      <a:pt x="528" y="180"/>
                    </a:lnTo>
                    <a:lnTo>
                      <a:pt x="540" y="180"/>
                    </a:lnTo>
                    <a:lnTo>
                      <a:pt x="558" y="192"/>
                    </a:lnTo>
                    <a:lnTo>
                      <a:pt x="618" y="174"/>
                    </a:lnTo>
                    <a:lnTo>
                      <a:pt x="654" y="192"/>
                    </a:lnTo>
                    <a:close/>
                  </a:path>
                </a:pathLst>
              </a:custGeom>
              <a:solidFill>
                <a:srgbClr val="FF4500"/>
              </a:solidFill>
              <a:ln w="9525">
                <a:solidFill>
                  <a:srgbClr val="FF4500"/>
                </a:solidFill>
                <a:prstDash val="solid"/>
                <a:round/>
                <a:headEnd/>
                <a:tailEnd/>
              </a:ln>
            </p:spPr>
            <p:txBody>
              <a:bodyPr/>
              <a:lstStyle/>
              <a:p>
                <a:endParaRPr lang="en-US" dirty="0"/>
              </a:p>
            </p:txBody>
          </p:sp>
          <p:sp>
            <p:nvSpPr>
              <p:cNvPr id="105737" name="Freeform 361"/>
              <p:cNvSpPr>
                <a:spLocks noChangeAspect="1"/>
              </p:cNvSpPr>
              <p:nvPr/>
            </p:nvSpPr>
            <p:spPr bwMode="auto">
              <a:xfrm>
                <a:off x="864" y="2406"/>
                <a:ext cx="714" cy="684"/>
              </a:xfrm>
              <a:custGeom>
                <a:avLst/>
                <a:gdLst>
                  <a:gd name="T0" fmla="*/ 678 w 714"/>
                  <a:gd name="T1" fmla="*/ 198 h 684"/>
                  <a:gd name="T2" fmla="*/ 684 w 714"/>
                  <a:gd name="T3" fmla="*/ 300 h 684"/>
                  <a:gd name="T4" fmla="*/ 702 w 714"/>
                  <a:gd name="T5" fmla="*/ 390 h 684"/>
                  <a:gd name="T6" fmla="*/ 690 w 714"/>
                  <a:gd name="T7" fmla="*/ 438 h 684"/>
                  <a:gd name="T8" fmla="*/ 642 w 714"/>
                  <a:gd name="T9" fmla="*/ 468 h 684"/>
                  <a:gd name="T10" fmla="*/ 642 w 714"/>
                  <a:gd name="T11" fmla="*/ 456 h 684"/>
                  <a:gd name="T12" fmla="*/ 636 w 714"/>
                  <a:gd name="T13" fmla="*/ 450 h 684"/>
                  <a:gd name="T14" fmla="*/ 636 w 714"/>
                  <a:gd name="T15" fmla="*/ 468 h 684"/>
                  <a:gd name="T16" fmla="*/ 618 w 714"/>
                  <a:gd name="T17" fmla="*/ 492 h 684"/>
                  <a:gd name="T18" fmla="*/ 588 w 714"/>
                  <a:gd name="T19" fmla="*/ 504 h 684"/>
                  <a:gd name="T20" fmla="*/ 564 w 714"/>
                  <a:gd name="T21" fmla="*/ 510 h 684"/>
                  <a:gd name="T22" fmla="*/ 552 w 714"/>
                  <a:gd name="T23" fmla="*/ 510 h 684"/>
                  <a:gd name="T24" fmla="*/ 540 w 714"/>
                  <a:gd name="T25" fmla="*/ 510 h 684"/>
                  <a:gd name="T26" fmla="*/ 552 w 714"/>
                  <a:gd name="T27" fmla="*/ 528 h 684"/>
                  <a:gd name="T28" fmla="*/ 528 w 714"/>
                  <a:gd name="T29" fmla="*/ 522 h 684"/>
                  <a:gd name="T30" fmla="*/ 522 w 714"/>
                  <a:gd name="T31" fmla="*/ 546 h 684"/>
                  <a:gd name="T32" fmla="*/ 504 w 714"/>
                  <a:gd name="T33" fmla="*/ 552 h 684"/>
                  <a:gd name="T34" fmla="*/ 486 w 714"/>
                  <a:gd name="T35" fmla="*/ 564 h 684"/>
                  <a:gd name="T36" fmla="*/ 498 w 714"/>
                  <a:gd name="T37" fmla="*/ 576 h 684"/>
                  <a:gd name="T38" fmla="*/ 492 w 714"/>
                  <a:gd name="T39" fmla="*/ 600 h 684"/>
                  <a:gd name="T40" fmla="*/ 486 w 714"/>
                  <a:gd name="T41" fmla="*/ 594 h 684"/>
                  <a:gd name="T42" fmla="*/ 474 w 714"/>
                  <a:gd name="T43" fmla="*/ 588 h 684"/>
                  <a:gd name="T44" fmla="*/ 492 w 714"/>
                  <a:gd name="T45" fmla="*/ 600 h 684"/>
                  <a:gd name="T46" fmla="*/ 510 w 714"/>
                  <a:gd name="T47" fmla="*/ 684 h 684"/>
                  <a:gd name="T48" fmla="*/ 396 w 714"/>
                  <a:gd name="T49" fmla="*/ 654 h 684"/>
                  <a:gd name="T50" fmla="*/ 372 w 714"/>
                  <a:gd name="T51" fmla="*/ 576 h 684"/>
                  <a:gd name="T52" fmla="*/ 306 w 714"/>
                  <a:gd name="T53" fmla="*/ 468 h 684"/>
                  <a:gd name="T54" fmla="*/ 222 w 714"/>
                  <a:gd name="T55" fmla="*/ 426 h 684"/>
                  <a:gd name="T56" fmla="*/ 192 w 714"/>
                  <a:gd name="T57" fmla="*/ 462 h 684"/>
                  <a:gd name="T58" fmla="*/ 162 w 714"/>
                  <a:gd name="T59" fmla="*/ 474 h 684"/>
                  <a:gd name="T60" fmla="*/ 84 w 714"/>
                  <a:gd name="T61" fmla="*/ 372 h 684"/>
                  <a:gd name="T62" fmla="*/ 0 w 714"/>
                  <a:gd name="T63" fmla="*/ 270 h 684"/>
                  <a:gd name="T64" fmla="*/ 216 w 714"/>
                  <a:gd name="T65" fmla="*/ 0 h 684"/>
                  <a:gd name="T66" fmla="*/ 366 w 714"/>
                  <a:gd name="T67" fmla="*/ 132 h 684"/>
                  <a:gd name="T68" fmla="*/ 402 w 714"/>
                  <a:gd name="T69" fmla="*/ 138 h 684"/>
                  <a:gd name="T70" fmla="*/ 444 w 714"/>
                  <a:gd name="T71" fmla="*/ 168 h 684"/>
                  <a:gd name="T72" fmla="*/ 474 w 714"/>
                  <a:gd name="T73" fmla="*/ 180 h 684"/>
                  <a:gd name="T74" fmla="*/ 504 w 714"/>
                  <a:gd name="T75" fmla="*/ 186 h 684"/>
                  <a:gd name="T76" fmla="*/ 516 w 714"/>
                  <a:gd name="T77" fmla="*/ 192 h 684"/>
                  <a:gd name="T78" fmla="*/ 528 w 714"/>
                  <a:gd name="T79" fmla="*/ 180 h 684"/>
                  <a:gd name="T80" fmla="*/ 558 w 714"/>
                  <a:gd name="T81" fmla="*/ 192 h 684"/>
                  <a:gd name="T82" fmla="*/ 654 w 714"/>
                  <a:gd name="T83" fmla="*/ 192 h 6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14"/>
                  <a:gd name="T127" fmla="*/ 0 h 684"/>
                  <a:gd name="T128" fmla="*/ 714 w 714"/>
                  <a:gd name="T129" fmla="*/ 684 h 6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14" h="684">
                    <a:moveTo>
                      <a:pt x="654" y="192"/>
                    </a:moveTo>
                    <a:lnTo>
                      <a:pt x="678" y="198"/>
                    </a:lnTo>
                    <a:lnTo>
                      <a:pt x="678" y="234"/>
                    </a:lnTo>
                    <a:lnTo>
                      <a:pt x="684" y="300"/>
                    </a:lnTo>
                    <a:lnTo>
                      <a:pt x="714" y="360"/>
                    </a:lnTo>
                    <a:lnTo>
                      <a:pt x="702" y="390"/>
                    </a:lnTo>
                    <a:lnTo>
                      <a:pt x="702" y="426"/>
                    </a:lnTo>
                    <a:lnTo>
                      <a:pt x="690" y="438"/>
                    </a:lnTo>
                    <a:lnTo>
                      <a:pt x="696" y="444"/>
                    </a:lnTo>
                    <a:lnTo>
                      <a:pt x="642" y="468"/>
                    </a:lnTo>
                    <a:lnTo>
                      <a:pt x="660" y="456"/>
                    </a:lnTo>
                    <a:lnTo>
                      <a:pt x="642" y="456"/>
                    </a:lnTo>
                    <a:lnTo>
                      <a:pt x="648" y="438"/>
                    </a:lnTo>
                    <a:lnTo>
                      <a:pt x="636" y="450"/>
                    </a:lnTo>
                    <a:lnTo>
                      <a:pt x="630" y="444"/>
                    </a:lnTo>
                    <a:lnTo>
                      <a:pt x="636" y="468"/>
                    </a:lnTo>
                    <a:lnTo>
                      <a:pt x="624" y="480"/>
                    </a:lnTo>
                    <a:lnTo>
                      <a:pt x="618" y="492"/>
                    </a:lnTo>
                    <a:lnTo>
                      <a:pt x="552" y="528"/>
                    </a:lnTo>
                    <a:lnTo>
                      <a:pt x="588" y="504"/>
                    </a:lnTo>
                    <a:lnTo>
                      <a:pt x="564" y="516"/>
                    </a:lnTo>
                    <a:lnTo>
                      <a:pt x="564" y="510"/>
                    </a:lnTo>
                    <a:lnTo>
                      <a:pt x="558" y="516"/>
                    </a:lnTo>
                    <a:lnTo>
                      <a:pt x="552" y="510"/>
                    </a:lnTo>
                    <a:lnTo>
                      <a:pt x="546" y="516"/>
                    </a:lnTo>
                    <a:lnTo>
                      <a:pt x="540" y="510"/>
                    </a:lnTo>
                    <a:lnTo>
                      <a:pt x="540" y="522"/>
                    </a:lnTo>
                    <a:lnTo>
                      <a:pt x="552" y="528"/>
                    </a:lnTo>
                    <a:lnTo>
                      <a:pt x="534" y="534"/>
                    </a:lnTo>
                    <a:lnTo>
                      <a:pt x="528" y="522"/>
                    </a:lnTo>
                    <a:lnTo>
                      <a:pt x="528" y="540"/>
                    </a:lnTo>
                    <a:lnTo>
                      <a:pt x="522" y="546"/>
                    </a:lnTo>
                    <a:lnTo>
                      <a:pt x="522" y="540"/>
                    </a:lnTo>
                    <a:lnTo>
                      <a:pt x="504" y="552"/>
                    </a:lnTo>
                    <a:lnTo>
                      <a:pt x="510" y="564"/>
                    </a:lnTo>
                    <a:lnTo>
                      <a:pt x="486" y="564"/>
                    </a:lnTo>
                    <a:lnTo>
                      <a:pt x="498" y="564"/>
                    </a:lnTo>
                    <a:lnTo>
                      <a:pt x="498" y="576"/>
                    </a:lnTo>
                    <a:lnTo>
                      <a:pt x="504" y="576"/>
                    </a:lnTo>
                    <a:lnTo>
                      <a:pt x="492" y="600"/>
                    </a:lnTo>
                    <a:lnTo>
                      <a:pt x="486" y="600"/>
                    </a:lnTo>
                    <a:lnTo>
                      <a:pt x="486" y="594"/>
                    </a:lnTo>
                    <a:lnTo>
                      <a:pt x="480" y="600"/>
                    </a:lnTo>
                    <a:lnTo>
                      <a:pt x="474" y="588"/>
                    </a:lnTo>
                    <a:lnTo>
                      <a:pt x="474" y="600"/>
                    </a:lnTo>
                    <a:lnTo>
                      <a:pt x="492" y="600"/>
                    </a:lnTo>
                    <a:lnTo>
                      <a:pt x="486" y="630"/>
                    </a:lnTo>
                    <a:lnTo>
                      <a:pt x="510" y="684"/>
                    </a:lnTo>
                    <a:lnTo>
                      <a:pt x="450" y="678"/>
                    </a:lnTo>
                    <a:lnTo>
                      <a:pt x="396" y="654"/>
                    </a:lnTo>
                    <a:lnTo>
                      <a:pt x="378" y="612"/>
                    </a:lnTo>
                    <a:lnTo>
                      <a:pt x="372" y="576"/>
                    </a:lnTo>
                    <a:lnTo>
                      <a:pt x="336" y="534"/>
                    </a:lnTo>
                    <a:lnTo>
                      <a:pt x="306" y="468"/>
                    </a:lnTo>
                    <a:lnTo>
                      <a:pt x="276" y="438"/>
                    </a:lnTo>
                    <a:lnTo>
                      <a:pt x="222" y="426"/>
                    </a:lnTo>
                    <a:lnTo>
                      <a:pt x="204" y="432"/>
                    </a:lnTo>
                    <a:lnTo>
                      <a:pt x="192" y="462"/>
                    </a:lnTo>
                    <a:lnTo>
                      <a:pt x="174" y="480"/>
                    </a:lnTo>
                    <a:lnTo>
                      <a:pt x="162" y="474"/>
                    </a:lnTo>
                    <a:lnTo>
                      <a:pt x="102" y="432"/>
                    </a:lnTo>
                    <a:lnTo>
                      <a:pt x="84" y="372"/>
                    </a:lnTo>
                    <a:lnTo>
                      <a:pt x="6" y="282"/>
                    </a:lnTo>
                    <a:lnTo>
                      <a:pt x="0" y="270"/>
                    </a:lnTo>
                    <a:lnTo>
                      <a:pt x="192" y="288"/>
                    </a:lnTo>
                    <a:lnTo>
                      <a:pt x="216" y="0"/>
                    </a:lnTo>
                    <a:lnTo>
                      <a:pt x="372" y="6"/>
                    </a:lnTo>
                    <a:lnTo>
                      <a:pt x="366" y="132"/>
                    </a:lnTo>
                    <a:lnTo>
                      <a:pt x="384" y="144"/>
                    </a:lnTo>
                    <a:lnTo>
                      <a:pt x="402" y="138"/>
                    </a:lnTo>
                    <a:lnTo>
                      <a:pt x="408" y="156"/>
                    </a:lnTo>
                    <a:lnTo>
                      <a:pt x="444" y="168"/>
                    </a:lnTo>
                    <a:lnTo>
                      <a:pt x="462" y="162"/>
                    </a:lnTo>
                    <a:lnTo>
                      <a:pt x="474" y="180"/>
                    </a:lnTo>
                    <a:lnTo>
                      <a:pt x="486" y="174"/>
                    </a:lnTo>
                    <a:lnTo>
                      <a:pt x="504" y="186"/>
                    </a:lnTo>
                    <a:lnTo>
                      <a:pt x="510" y="180"/>
                    </a:lnTo>
                    <a:lnTo>
                      <a:pt x="516" y="192"/>
                    </a:lnTo>
                    <a:lnTo>
                      <a:pt x="528" y="174"/>
                    </a:lnTo>
                    <a:lnTo>
                      <a:pt x="528" y="180"/>
                    </a:lnTo>
                    <a:lnTo>
                      <a:pt x="540" y="180"/>
                    </a:lnTo>
                    <a:lnTo>
                      <a:pt x="558" y="192"/>
                    </a:lnTo>
                    <a:lnTo>
                      <a:pt x="618" y="174"/>
                    </a:lnTo>
                    <a:lnTo>
                      <a:pt x="654" y="192"/>
                    </a:lnTo>
                    <a:lnTo>
                      <a:pt x="654" y="19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738" name="Freeform 362"/>
              <p:cNvSpPr>
                <a:spLocks noChangeAspect="1"/>
              </p:cNvSpPr>
              <p:nvPr/>
            </p:nvSpPr>
            <p:spPr bwMode="auto">
              <a:xfrm>
                <a:off x="528" y="1980"/>
                <a:ext cx="288" cy="360"/>
              </a:xfrm>
              <a:custGeom>
                <a:avLst/>
                <a:gdLst>
                  <a:gd name="T0" fmla="*/ 252 w 288"/>
                  <a:gd name="T1" fmla="*/ 360 h 360"/>
                  <a:gd name="T2" fmla="*/ 0 w 288"/>
                  <a:gd name="T3" fmla="*/ 318 h 360"/>
                  <a:gd name="T4" fmla="*/ 60 w 288"/>
                  <a:gd name="T5" fmla="*/ 0 h 360"/>
                  <a:gd name="T6" fmla="*/ 108 w 288"/>
                  <a:gd name="T7" fmla="*/ 12 h 360"/>
                  <a:gd name="T8" fmla="*/ 204 w 288"/>
                  <a:gd name="T9" fmla="*/ 30 h 360"/>
                  <a:gd name="T10" fmla="*/ 192 w 288"/>
                  <a:gd name="T11" fmla="*/ 90 h 360"/>
                  <a:gd name="T12" fmla="*/ 288 w 288"/>
                  <a:gd name="T13" fmla="*/ 108 h 360"/>
                  <a:gd name="T14" fmla="*/ 258 w 288"/>
                  <a:gd name="T15" fmla="*/ 318 h 360"/>
                  <a:gd name="T16" fmla="*/ 252 w 288"/>
                  <a:gd name="T17" fmla="*/ 360 h 3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8"/>
                  <a:gd name="T28" fmla="*/ 0 h 360"/>
                  <a:gd name="T29" fmla="*/ 288 w 288"/>
                  <a:gd name="T30" fmla="*/ 360 h 3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8" h="360">
                    <a:moveTo>
                      <a:pt x="252" y="360"/>
                    </a:moveTo>
                    <a:lnTo>
                      <a:pt x="0" y="318"/>
                    </a:lnTo>
                    <a:lnTo>
                      <a:pt x="60" y="0"/>
                    </a:lnTo>
                    <a:lnTo>
                      <a:pt x="108" y="12"/>
                    </a:lnTo>
                    <a:lnTo>
                      <a:pt x="204" y="30"/>
                    </a:lnTo>
                    <a:lnTo>
                      <a:pt x="192" y="90"/>
                    </a:lnTo>
                    <a:lnTo>
                      <a:pt x="288" y="108"/>
                    </a:lnTo>
                    <a:lnTo>
                      <a:pt x="258" y="318"/>
                    </a:lnTo>
                    <a:lnTo>
                      <a:pt x="252" y="360"/>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739" name="Freeform 363"/>
              <p:cNvSpPr>
                <a:spLocks noChangeAspect="1"/>
              </p:cNvSpPr>
              <p:nvPr/>
            </p:nvSpPr>
            <p:spPr bwMode="auto">
              <a:xfrm>
                <a:off x="528" y="1980"/>
                <a:ext cx="288" cy="366"/>
              </a:xfrm>
              <a:custGeom>
                <a:avLst/>
                <a:gdLst>
                  <a:gd name="T0" fmla="*/ 252 w 288"/>
                  <a:gd name="T1" fmla="*/ 360 h 366"/>
                  <a:gd name="T2" fmla="*/ 0 w 288"/>
                  <a:gd name="T3" fmla="*/ 318 h 366"/>
                  <a:gd name="T4" fmla="*/ 60 w 288"/>
                  <a:gd name="T5" fmla="*/ 0 h 366"/>
                  <a:gd name="T6" fmla="*/ 108 w 288"/>
                  <a:gd name="T7" fmla="*/ 12 h 366"/>
                  <a:gd name="T8" fmla="*/ 204 w 288"/>
                  <a:gd name="T9" fmla="*/ 30 h 366"/>
                  <a:gd name="T10" fmla="*/ 192 w 288"/>
                  <a:gd name="T11" fmla="*/ 90 h 366"/>
                  <a:gd name="T12" fmla="*/ 288 w 288"/>
                  <a:gd name="T13" fmla="*/ 108 h 366"/>
                  <a:gd name="T14" fmla="*/ 258 w 288"/>
                  <a:gd name="T15" fmla="*/ 318 h 366"/>
                  <a:gd name="T16" fmla="*/ 252 w 288"/>
                  <a:gd name="T17" fmla="*/ 360 h 366"/>
                  <a:gd name="T18" fmla="*/ 252 w 288"/>
                  <a:gd name="T19" fmla="*/ 366 h 3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8"/>
                  <a:gd name="T31" fmla="*/ 0 h 366"/>
                  <a:gd name="T32" fmla="*/ 288 w 288"/>
                  <a:gd name="T33" fmla="*/ 366 h 3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8" h="366">
                    <a:moveTo>
                      <a:pt x="252" y="360"/>
                    </a:moveTo>
                    <a:lnTo>
                      <a:pt x="0" y="318"/>
                    </a:lnTo>
                    <a:lnTo>
                      <a:pt x="60" y="0"/>
                    </a:lnTo>
                    <a:lnTo>
                      <a:pt x="108" y="12"/>
                    </a:lnTo>
                    <a:lnTo>
                      <a:pt x="204" y="30"/>
                    </a:lnTo>
                    <a:lnTo>
                      <a:pt x="192" y="90"/>
                    </a:lnTo>
                    <a:lnTo>
                      <a:pt x="288" y="108"/>
                    </a:lnTo>
                    <a:lnTo>
                      <a:pt x="258" y="318"/>
                    </a:lnTo>
                    <a:lnTo>
                      <a:pt x="252" y="360"/>
                    </a:lnTo>
                    <a:lnTo>
                      <a:pt x="252" y="3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740" name="Freeform 364"/>
              <p:cNvSpPr>
                <a:spLocks noChangeAspect="1"/>
              </p:cNvSpPr>
              <p:nvPr/>
            </p:nvSpPr>
            <p:spPr bwMode="auto">
              <a:xfrm>
                <a:off x="2460" y="1734"/>
                <a:ext cx="84" cy="156"/>
              </a:xfrm>
              <a:custGeom>
                <a:avLst/>
                <a:gdLst>
                  <a:gd name="T0" fmla="*/ 72 w 84"/>
                  <a:gd name="T1" fmla="*/ 150 h 156"/>
                  <a:gd name="T2" fmla="*/ 54 w 84"/>
                  <a:gd name="T3" fmla="*/ 156 h 156"/>
                  <a:gd name="T4" fmla="*/ 36 w 84"/>
                  <a:gd name="T5" fmla="*/ 156 h 156"/>
                  <a:gd name="T6" fmla="*/ 24 w 84"/>
                  <a:gd name="T7" fmla="*/ 108 h 156"/>
                  <a:gd name="T8" fmla="*/ 18 w 84"/>
                  <a:gd name="T9" fmla="*/ 108 h 156"/>
                  <a:gd name="T10" fmla="*/ 12 w 84"/>
                  <a:gd name="T11" fmla="*/ 78 h 156"/>
                  <a:gd name="T12" fmla="*/ 0 w 84"/>
                  <a:gd name="T13" fmla="*/ 18 h 156"/>
                  <a:gd name="T14" fmla="*/ 84 w 84"/>
                  <a:gd name="T15" fmla="*/ 0 h 156"/>
                  <a:gd name="T16" fmla="*/ 84 w 84"/>
                  <a:gd name="T17" fmla="*/ 30 h 156"/>
                  <a:gd name="T18" fmla="*/ 72 w 84"/>
                  <a:gd name="T19" fmla="*/ 48 h 156"/>
                  <a:gd name="T20" fmla="*/ 66 w 84"/>
                  <a:gd name="T21" fmla="*/ 96 h 156"/>
                  <a:gd name="T22" fmla="*/ 72 w 84"/>
                  <a:gd name="T23" fmla="*/ 150 h 1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156"/>
                  <a:gd name="T38" fmla="*/ 84 w 84"/>
                  <a:gd name="T39" fmla="*/ 156 h 1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156">
                    <a:moveTo>
                      <a:pt x="72" y="150"/>
                    </a:moveTo>
                    <a:lnTo>
                      <a:pt x="54" y="156"/>
                    </a:lnTo>
                    <a:lnTo>
                      <a:pt x="36" y="156"/>
                    </a:lnTo>
                    <a:lnTo>
                      <a:pt x="24" y="108"/>
                    </a:lnTo>
                    <a:lnTo>
                      <a:pt x="18" y="108"/>
                    </a:lnTo>
                    <a:lnTo>
                      <a:pt x="12" y="78"/>
                    </a:lnTo>
                    <a:lnTo>
                      <a:pt x="0" y="18"/>
                    </a:lnTo>
                    <a:lnTo>
                      <a:pt x="84" y="0"/>
                    </a:lnTo>
                    <a:lnTo>
                      <a:pt x="84" y="30"/>
                    </a:lnTo>
                    <a:lnTo>
                      <a:pt x="72" y="48"/>
                    </a:lnTo>
                    <a:lnTo>
                      <a:pt x="66" y="96"/>
                    </a:lnTo>
                    <a:lnTo>
                      <a:pt x="72" y="150"/>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741" name="Freeform 365"/>
              <p:cNvSpPr>
                <a:spLocks noChangeAspect="1"/>
              </p:cNvSpPr>
              <p:nvPr/>
            </p:nvSpPr>
            <p:spPr bwMode="auto">
              <a:xfrm>
                <a:off x="2460" y="1734"/>
                <a:ext cx="84" cy="156"/>
              </a:xfrm>
              <a:custGeom>
                <a:avLst/>
                <a:gdLst>
                  <a:gd name="T0" fmla="*/ 72 w 84"/>
                  <a:gd name="T1" fmla="*/ 150 h 156"/>
                  <a:gd name="T2" fmla="*/ 54 w 84"/>
                  <a:gd name="T3" fmla="*/ 156 h 156"/>
                  <a:gd name="T4" fmla="*/ 36 w 84"/>
                  <a:gd name="T5" fmla="*/ 156 h 156"/>
                  <a:gd name="T6" fmla="*/ 24 w 84"/>
                  <a:gd name="T7" fmla="*/ 108 h 156"/>
                  <a:gd name="T8" fmla="*/ 18 w 84"/>
                  <a:gd name="T9" fmla="*/ 108 h 156"/>
                  <a:gd name="T10" fmla="*/ 12 w 84"/>
                  <a:gd name="T11" fmla="*/ 78 h 156"/>
                  <a:gd name="T12" fmla="*/ 0 w 84"/>
                  <a:gd name="T13" fmla="*/ 18 h 156"/>
                  <a:gd name="T14" fmla="*/ 84 w 84"/>
                  <a:gd name="T15" fmla="*/ 0 h 156"/>
                  <a:gd name="T16" fmla="*/ 84 w 84"/>
                  <a:gd name="T17" fmla="*/ 30 h 156"/>
                  <a:gd name="T18" fmla="*/ 72 w 84"/>
                  <a:gd name="T19" fmla="*/ 48 h 156"/>
                  <a:gd name="T20" fmla="*/ 66 w 84"/>
                  <a:gd name="T21" fmla="*/ 96 h 156"/>
                  <a:gd name="T22" fmla="*/ 72 w 84"/>
                  <a:gd name="T23" fmla="*/ 150 h 156"/>
                  <a:gd name="T24" fmla="*/ 72 w 84"/>
                  <a:gd name="T25" fmla="*/ 156 h 1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4"/>
                  <a:gd name="T40" fmla="*/ 0 h 156"/>
                  <a:gd name="T41" fmla="*/ 84 w 84"/>
                  <a:gd name="T42" fmla="*/ 156 h 1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4" h="156">
                    <a:moveTo>
                      <a:pt x="72" y="150"/>
                    </a:moveTo>
                    <a:lnTo>
                      <a:pt x="54" y="156"/>
                    </a:lnTo>
                    <a:lnTo>
                      <a:pt x="36" y="156"/>
                    </a:lnTo>
                    <a:lnTo>
                      <a:pt x="24" y="108"/>
                    </a:lnTo>
                    <a:lnTo>
                      <a:pt x="18" y="108"/>
                    </a:lnTo>
                    <a:lnTo>
                      <a:pt x="12" y="78"/>
                    </a:lnTo>
                    <a:lnTo>
                      <a:pt x="0" y="18"/>
                    </a:lnTo>
                    <a:lnTo>
                      <a:pt x="84" y="0"/>
                    </a:lnTo>
                    <a:lnTo>
                      <a:pt x="84" y="30"/>
                    </a:lnTo>
                    <a:lnTo>
                      <a:pt x="72" y="48"/>
                    </a:lnTo>
                    <a:lnTo>
                      <a:pt x="66" y="96"/>
                    </a:lnTo>
                    <a:lnTo>
                      <a:pt x="72" y="150"/>
                    </a:lnTo>
                    <a:lnTo>
                      <a:pt x="72" y="15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742" name="Freeform 366"/>
              <p:cNvSpPr>
                <a:spLocks noChangeAspect="1"/>
              </p:cNvSpPr>
              <p:nvPr/>
            </p:nvSpPr>
            <p:spPr bwMode="auto">
              <a:xfrm>
                <a:off x="2472" y="2208"/>
                <a:ext cx="0" cy="12"/>
              </a:xfrm>
              <a:custGeom>
                <a:avLst/>
                <a:gdLst>
                  <a:gd name="T0" fmla="*/ 0 h 12"/>
                  <a:gd name="T1" fmla="*/ 12 h 12"/>
                  <a:gd name="T2" fmla="*/ 0 h 12"/>
                  <a:gd name="T3" fmla="*/ 6 h 12"/>
                  <a:gd name="T4" fmla="*/ 0 60000 65536"/>
                  <a:gd name="T5" fmla="*/ 0 60000 65536"/>
                  <a:gd name="T6" fmla="*/ 0 60000 65536"/>
                  <a:gd name="T7" fmla="*/ 0 60000 65536"/>
                  <a:gd name="T8" fmla="*/ 0 h 12"/>
                  <a:gd name="T9" fmla="*/ 12 h 12"/>
                </a:gdLst>
                <a:ahLst/>
                <a:cxnLst>
                  <a:cxn ang="T4">
                    <a:pos x="0" y="T0"/>
                  </a:cxn>
                  <a:cxn ang="T5">
                    <a:pos x="0" y="T1"/>
                  </a:cxn>
                  <a:cxn ang="T6">
                    <a:pos x="0" y="T2"/>
                  </a:cxn>
                  <a:cxn ang="T7">
                    <a:pos x="0" y="T3"/>
                  </a:cxn>
                </a:cxnLst>
                <a:rect l="0" t="T8" r="0" b="T9"/>
                <a:pathLst>
                  <a:path h="12">
                    <a:moveTo>
                      <a:pt x="0" y="0"/>
                    </a:moveTo>
                    <a:lnTo>
                      <a:pt x="0" y="12"/>
                    </a:lnTo>
                    <a:lnTo>
                      <a:pt x="0" y="0"/>
                    </a:lnTo>
                    <a:lnTo>
                      <a:pt x="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743" name="Freeform 367"/>
              <p:cNvSpPr>
                <a:spLocks noChangeAspect="1"/>
              </p:cNvSpPr>
              <p:nvPr/>
            </p:nvSpPr>
            <p:spPr bwMode="auto">
              <a:xfrm>
                <a:off x="2448" y="2208"/>
                <a:ext cx="18" cy="66"/>
              </a:xfrm>
              <a:custGeom>
                <a:avLst/>
                <a:gdLst>
                  <a:gd name="T0" fmla="*/ 18 w 18"/>
                  <a:gd name="T1" fmla="*/ 0 h 66"/>
                  <a:gd name="T2" fmla="*/ 6 w 18"/>
                  <a:gd name="T3" fmla="*/ 66 h 66"/>
                  <a:gd name="T4" fmla="*/ 0 w 18"/>
                  <a:gd name="T5" fmla="*/ 48 h 66"/>
                  <a:gd name="T6" fmla="*/ 6 w 18"/>
                  <a:gd name="T7" fmla="*/ 6 h 66"/>
                  <a:gd name="T8" fmla="*/ 18 w 18"/>
                  <a:gd name="T9" fmla="*/ 0 h 66"/>
                  <a:gd name="T10" fmla="*/ 0 60000 65536"/>
                  <a:gd name="T11" fmla="*/ 0 60000 65536"/>
                  <a:gd name="T12" fmla="*/ 0 60000 65536"/>
                  <a:gd name="T13" fmla="*/ 0 60000 65536"/>
                  <a:gd name="T14" fmla="*/ 0 60000 65536"/>
                  <a:gd name="T15" fmla="*/ 0 w 18"/>
                  <a:gd name="T16" fmla="*/ 0 h 66"/>
                  <a:gd name="T17" fmla="*/ 18 w 18"/>
                  <a:gd name="T18" fmla="*/ 66 h 66"/>
                </a:gdLst>
                <a:ahLst/>
                <a:cxnLst>
                  <a:cxn ang="T10">
                    <a:pos x="T0" y="T1"/>
                  </a:cxn>
                  <a:cxn ang="T11">
                    <a:pos x="T2" y="T3"/>
                  </a:cxn>
                  <a:cxn ang="T12">
                    <a:pos x="T4" y="T5"/>
                  </a:cxn>
                  <a:cxn ang="T13">
                    <a:pos x="T6" y="T7"/>
                  </a:cxn>
                  <a:cxn ang="T14">
                    <a:pos x="T8" y="T9"/>
                  </a:cxn>
                </a:cxnLst>
                <a:rect l="T15" t="T16" r="T17" b="T18"/>
                <a:pathLst>
                  <a:path w="18" h="66">
                    <a:moveTo>
                      <a:pt x="18" y="0"/>
                    </a:moveTo>
                    <a:lnTo>
                      <a:pt x="6" y="66"/>
                    </a:lnTo>
                    <a:lnTo>
                      <a:pt x="0" y="48"/>
                    </a:lnTo>
                    <a:lnTo>
                      <a:pt x="6" y="6"/>
                    </a:lnTo>
                    <a:lnTo>
                      <a:pt x="18" y="0"/>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744" name="Freeform 368"/>
              <p:cNvSpPr>
                <a:spLocks noChangeAspect="1"/>
              </p:cNvSpPr>
              <p:nvPr/>
            </p:nvSpPr>
            <p:spPr bwMode="auto">
              <a:xfrm>
                <a:off x="2448" y="2208"/>
                <a:ext cx="18" cy="66"/>
              </a:xfrm>
              <a:custGeom>
                <a:avLst/>
                <a:gdLst>
                  <a:gd name="T0" fmla="*/ 18 w 18"/>
                  <a:gd name="T1" fmla="*/ 0 h 66"/>
                  <a:gd name="T2" fmla="*/ 6 w 18"/>
                  <a:gd name="T3" fmla="*/ 66 h 66"/>
                  <a:gd name="T4" fmla="*/ 0 w 18"/>
                  <a:gd name="T5" fmla="*/ 48 h 66"/>
                  <a:gd name="T6" fmla="*/ 6 w 18"/>
                  <a:gd name="T7" fmla="*/ 6 h 66"/>
                  <a:gd name="T8" fmla="*/ 18 w 18"/>
                  <a:gd name="T9" fmla="*/ 0 h 66"/>
                  <a:gd name="T10" fmla="*/ 18 w 18"/>
                  <a:gd name="T11" fmla="*/ 6 h 66"/>
                  <a:gd name="T12" fmla="*/ 0 60000 65536"/>
                  <a:gd name="T13" fmla="*/ 0 60000 65536"/>
                  <a:gd name="T14" fmla="*/ 0 60000 65536"/>
                  <a:gd name="T15" fmla="*/ 0 60000 65536"/>
                  <a:gd name="T16" fmla="*/ 0 60000 65536"/>
                  <a:gd name="T17" fmla="*/ 0 60000 65536"/>
                  <a:gd name="T18" fmla="*/ 0 w 18"/>
                  <a:gd name="T19" fmla="*/ 0 h 66"/>
                  <a:gd name="T20" fmla="*/ 18 w 18"/>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18" h="66">
                    <a:moveTo>
                      <a:pt x="18" y="0"/>
                    </a:moveTo>
                    <a:lnTo>
                      <a:pt x="6" y="66"/>
                    </a:lnTo>
                    <a:lnTo>
                      <a:pt x="0" y="48"/>
                    </a:lnTo>
                    <a:lnTo>
                      <a:pt x="6" y="6"/>
                    </a:lnTo>
                    <a:lnTo>
                      <a:pt x="18" y="0"/>
                    </a:lnTo>
                    <a:lnTo>
                      <a:pt x="18"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745" name="Freeform 369"/>
              <p:cNvSpPr>
                <a:spLocks noChangeAspect="1"/>
              </p:cNvSpPr>
              <p:nvPr/>
            </p:nvSpPr>
            <p:spPr bwMode="auto">
              <a:xfrm>
                <a:off x="2070" y="2148"/>
                <a:ext cx="390" cy="222"/>
              </a:xfrm>
              <a:custGeom>
                <a:avLst/>
                <a:gdLst>
                  <a:gd name="T0" fmla="*/ 390 w 390"/>
                  <a:gd name="T1" fmla="*/ 162 h 222"/>
                  <a:gd name="T2" fmla="*/ 384 w 390"/>
                  <a:gd name="T3" fmla="*/ 156 h 222"/>
                  <a:gd name="T4" fmla="*/ 390 w 390"/>
                  <a:gd name="T5" fmla="*/ 162 h 222"/>
                  <a:gd name="T6" fmla="*/ 384 w 390"/>
                  <a:gd name="T7" fmla="*/ 162 h 222"/>
                  <a:gd name="T8" fmla="*/ 102 w 390"/>
                  <a:gd name="T9" fmla="*/ 210 h 222"/>
                  <a:gd name="T10" fmla="*/ 0 w 390"/>
                  <a:gd name="T11" fmla="*/ 222 h 222"/>
                  <a:gd name="T12" fmla="*/ 24 w 390"/>
                  <a:gd name="T13" fmla="*/ 210 h 222"/>
                  <a:gd name="T14" fmla="*/ 78 w 390"/>
                  <a:gd name="T15" fmla="*/ 150 h 222"/>
                  <a:gd name="T16" fmla="*/ 84 w 390"/>
                  <a:gd name="T17" fmla="*/ 168 h 222"/>
                  <a:gd name="T18" fmla="*/ 96 w 390"/>
                  <a:gd name="T19" fmla="*/ 174 h 222"/>
                  <a:gd name="T20" fmla="*/ 156 w 390"/>
                  <a:gd name="T21" fmla="*/ 150 h 222"/>
                  <a:gd name="T22" fmla="*/ 162 w 390"/>
                  <a:gd name="T23" fmla="*/ 132 h 222"/>
                  <a:gd name="T24" fmla="*/ 156 w 390"/>
                  <a:gd name="T25" fmla="*/ 132 h 222"/>
                  <a:gd name="T26" fmla="*/ 180 w 390"/>
                  <a:gd name="T27" fmla="*/ 66 h 222"/>
                  <a:gd name="T28" fmla="*/ 198 w 390"/>
                  <a:gd name="T29" fmla="*/ 72 h 222"/>
                  <a:gd name="T30" fmla="*/ 204 w 390"/>
                  <a:gd name="T31" fmla="*/ 48 h 222"/>
                  <a:gd name="T32" fmla="*/ 216 w 390"/>
                  <a:gd name="T33" fmla="*/ 48 h 222"/>
                  <a:gd name="T34" fmla="*/ 234 w 390"/>
                  <a:gd name="T35" fmla="*/ 18 h 222"/>
                  <a:gd name="T36" fmla="*/ 234 w 390"/>
                  <a:gd name="T37" fmla="*/ 0 h 222"/>
                  <a:gd name="T38" fmla="*/ 264 w 390"/>
                  <a:gd name="T39" fmla="*/ 18 h 222"/>
                  <a:gd name="T40" fmla="*/ 264 w 390"/>
                  <a:gd name="T41" fmla="*/ 6 h 222"/>
                  <a:gd name="T42" fmla="*/ 300 w 390"/>
                  <a:gd name="T43" fmla="*/ 24 h 222"/>
                  <a:gd name="T44" fmla="*/ 306 w 390"/>
                  <a:gd name="T45" fmla="*/ 30 h 222"/>
                  <a:gd name="T46" fmla="*/ 294 w 390"/>
                  <a:gd name="T47" fmla="*/ 54 h 222"/>
                  <a:gd name="T48" fmla="*/ 300 w 390"/>
                  <a:gd name="T49" fmla="*/ 60 h 222"/>
                  <a:gd name="T50" fmla="*/ 306 w 390"/>
                  <a:gd name="T51" fmla="*/ 60 h 222"/>
                  <a:gd name="T52" fmla="*/ 318 w 390"/>
                  <a:gd name="T53" fmla="*/ 66 h 222"/>
                  <a:gd name="T54" fmla="*/ 354 w 390"/>
                  <a:gd name="T55" fmla="*/ 78 h 222"/>
                  <a:gd name="T56" fmla="*/ 354 w 390"/>
                  <a:gd name="T57" fmla="*/ 96 h 222"/>
                  <a:gd name="T58" fmla="*/ 318 w 390"/>
                  <a:gd name="T59" fmla="*/ 78 h 222"/>
                  <a:gd name="T60" fmla="*/ 342 w 390"/>
                  <a:gd name="T61" fmla="*/ 102 h 222"/>
                  <a:gd name="T62" fmla="*/ 360 w 390"/>
                  <a:gd name="T63" fmla="*/ 102 h 222"/>
                  <a:gd name="T64" fmla="*/ 348 w 390"/>
                  <a:gd name="T65" fmla="*/ 108 h 222"/>
                  <a:gd name="T66" fmla="*/ 360 w 390"/>
                  <a:gd name="T67" fmla="*/ 108 h 222"/>
                  <a:gd name="T68" fmla="*/ 360 w 390"/>
                  <a:gd name="T69" fmla="*/ 114 h 222"/>
                  <a:gd name="T70" fmla="*/ 354 w 390"/>
                  <a:gd name="T71" fmla="*/ 114 h 222"/>
                  <a:gd name="T72" fmla="*/ 354 w 390"/>
                  <a:gd name="T73" fmla="*/ 120 h 222"/>
                  <a:gd name="T74" fmla="*/ 330 w 390"/>
                  <a:gd name="T75" fmla="*/ 108 h 222"/>
                  <a:gd name="T76" fmla="*/ 366 w 390"/>
                  <a:gd name="T77" fmla="*/ 138 h 222"/>
                  <a:gd name="T78" fmla="*/ 360 w 390"/>
                  <a:gd name="T79" fmla="*/ 138 h 222"/>
                  <a:gd name="T80" fmla="*/ 330 w 390"/>
                  <a:gd name="T81" fmla="*/ 120 h 222"/>
                  <a:gd name="T82" fmla="*/ 330 w 390"/>
                  <a:gd name="T83" fmla="*/ 126 h 222"/>
                  <a:gd name="T84" fmla="*/ 342 w 390"/>
                  <a:gd name="T85" fmla="*/ 132 h 222"/>
                  <a:gd name="T86" fmla="*/ 360 w 390"/>
                  <a:gd name="T87" fmla="*/ 144 h 222"/>
                  <a:gd name="T88" fmla="*/ 384 w 390"/>
                  <a:gd name="T89" fmla="*/ 138 h 222"/>
                  <a:gd name="T90" fmla="*/ 390 w 390"/>
                  <a:gd name="T91" fmla="*/ 162 h 22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90"/>
                  <a:gd name="T139" fmla="*/ 0 h 222"/>
                  <a:gd name="T140" fmla="*/ 390 w 390"/>
                  <a:gd name="T141" fmla="*/ 222 h 22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90" h="222">
                    <a:moveTo>
                      <a:pt x="390" y="162"/>
                    </a:moveTo>
                    <a:lnTo>
                      <a:pt x="384" y="156"/>
                    </a:lnTo>
                    <a:lnTo>
                      <a:pt x="390" y="162"/>
                    </a:lnTo>
                    <a:lnTo>
                      <a:pt x="384" y="162"/>
                    </a:lnTo>
                    <a:lnTo>
                      <a:pt x="102" y="210"/>
                    </a:lnTo>
                    <a:lnTo>
                      <a:pt x="0" y="222"/>
                    </a:lnTo>
                    <a:lnTo>
                      <a:pt x="24" y="210"/>
                    </a:lnTo>
                    <a:lnTo>
                      <a:pt x="78" y="150"/>
                    </a:lnTo>
                    <a:lnTo>
                      <a:pt x="84" y="168"/>
                    </a:lnTo>
                    <a:lnTo>
                      <a:pt x="96" y="174"/>
                    </a:lnTo>
                    <a:lnTo>
                      <a:pt x="156" y="150"/>
                    </a:lnTo>
                    <a:lnTo>
                      <a:pt x="162" y="132"/>
                    </a:lnTo>
                    <a:lnTo>
                      <a:pt x="156" y="132"/>
                    </a:lnTo>
                    <a:lnTo>
                      <a:pt x="180" y="66"/>
                    </a:lnTo>
                    <a:lnTo>
                      <a:pt x="198" y="72"/>
                    </a:lnTo>
                    <a:lnTo>
                      <a:pt x="204" y="48"/>
                    </a:lnTo>
                    <a:lnTo>
                      <a:pt x="216" y="48"/>
                    </a:lnTo>
                    <a:lnTo>
                      <a:pt x="234" y="18"/>
                    </a:lnTo>
                    <a:lnTo>
                      <a:pt x="234" y="0"/>
                    </a:lnTo>
                    <a:lnTo>
                      <a:pt x="264" y="18"/>
                    </a:lnTo>
                    <a:lnTo>
                      <a:pt x="264" y="6"/>
                    </a:lnTo>
                    <a:lnTo>
                      <a:pt x="300" y="24"/>
                    </a:lnTo>
                    <a:lnTo>
                      <a:pt x="306" y="30"/>
                    </a:lnTo>
                    <a:lnTo>
                      <a:pt x="294" y="54"/>
                    </a:lnTo>
                    <a:lnTo>
                      <a:pt x="300" y="60"/>
                    </a:lnTo>
                    <a:lnTo>
                      <a:pt x="306" y="60"/>
                    </a:lnTo>
                    <a:lnTo>
                      <a:pt x="318" y="66"/>
                    </a:lnTo>
                    <a:lnTo>
                      <a:pt x="354" y="78"/>
                    </a:lnTo>
                    <a:lnTo>
                      <a:pt x="354" y="96"/>
                    </a:lnTo>
                    <a:lnTo>
                      <a:pt x="318" y="78"/>
                    </a:lnTo>
                    <a:lnTo>
                      <a:pt x="342" y="102"/>
                    </a:lnTo>
                    <a:lnTo>
                      <a:pt x="360" y="102"/>
                    </a:lnTo>
                    <a:lnTo>
                      <a:pt x="348" y="108"/>
                    </a:lnTo>
                    <a:lnTo>
                      <a:pt x="360" y="108"/>
                    </a:lnTo>
                    <a:lnTo>
                      <a:pt x="360" y="114"/>
                    </a:lnTo>
                    <a:lnTo>
                      <a:pt x="354" y="114"/>
                    </a:lnTo>
                    <a:lnTo>
                      <a:pt x="354" y="120"/>
                    </a:lnTo>
                    <a:lnTo>
                      <a:pt x="330" y="108"/>
                    </a:lnTo>
                    <a:lnTo>
                      <a:pt x="366" y="138"/>
                    </a:lnTo>
                    <a:lnTo>
                      <a:pt x="360" y="138"/>
                    </a:lnTo>
                    <a:lnTo>
                      <a:pt x="330" y="120"/>
                    </a:lnTo>
                    <a:lnTo>
                      <a:pt x="330" y="126"/>
                    </a:lnTo>
                    <a:lnTo>
                      <a:pt x="342" y="132"/>
                    </a:lnTo>
                    <a:lnTo>
                      <a:pt x="360" y="144"/>
                    </a:lnTo>
                    <a:lnTo>
                      <a:pt x="384" y="138"/>
                    </a:lnTo>
                    <a:lnTo>
                      <a:pt x="390" y="162"/>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746" name="Freeform 370"/>
              <p:cNvSpPr>
                <a:spLocks noChangeAspect="1"/>
              </p:cNvSpPr>
              <p:nvPr/>
            </p:nvSpPr>
            <p:spPr bwMode="auto">
              <a:xfrm>
                <a:off x="2070" y="2148"/>
                <a:ext cx="390" cy="222"/>
              </a:xfrm>
              <a:custGeom>
                <a:avLst/>
                <a:gdLst>
                  <a:gd name="T0" fmla="*/ 390 w 390"/>
                  <a:gd name="T1" fmla="*/ 162 h 222"/>
                  <a:gd name="T2" fmla="*/ 384 w 390"/>
                  <a:gd name="T3" fmla="*/ 156 h 222"/>
                  <a:gd name="T4" fmla="*/ 390 w 390"/>
                  <a:gd name="T5" fmla="*/ 162 h 222"/>
                  <a:gd name="T6" fmla="*/ 384 w 390"/>
                  <a:gd name="T7" fmla="*/ 162 h 222"/>
                  <a:gd name="T8" fmla="*/ 102 w 390"/>
                  <a:gd name="T9" fmla="*/ 210 h 222"/>
                  <a:gd name="T10" fmla="*/ 0 w 390"/>
                  <a:gd name="T11" fmla="*/ 222 h 222"/>
                  <a:gd name="T12" fmla="*/ 24 w 390"/>
                  <a:gd name="T13" fmla="*/ 210 h 222"/>
                  <a:gd name="T14" fmla="*/ 78 w 390"/>
                  <a:gd name="T15" fmla="*/ 150 h 222"/>
                  <a:gd name="T16" fmla="*/ 84 w 390"/>
                  <a:gd name="T17" fmla="*/ 168 h 222"/>
                  <a:gd name="T18" fmla="*/ 96 w 390"/>
                  <a:gd name="T19" fmla="*/ 174 h 222"/>
                  <a:gd name="T20" fmla="*/ 156 w 390"/>
                  <a:gd name="T21" fmla="*/ 150 h 222"/>
                  <a:gd name="T22" fmla="*/ 162 w 390"/>
                  <a:gd name="T23" fmla="*/ 132 h 222"/>
                  <a:gd name="T24" fmla="*/ 156 w 390"/>
                  <a:gd name="T25" fmla="*/ 132 h 222"/>
                  <a:gd name="T26" fmla="*/ 180 w 390"/>
                  <a:gd name="T27" fmla="*/ 66 h 222"/>
                  <a:gd name="T28" fmla="*/ 198 w 390"/>
                  <a:gd name="T29" fmla="*/ 72 h 222"/>
                  <a:gd name="T30" fmla="*/ 204 w 390"/>
                  <a:gd name="T31" fmla="*/ 48 h 222"/>
                  <a:gd name="T32" fmla="*/ 216 w 390"/>
                  <a:gd name="T33" fmla="*/ 48 h 222"/>
                  <a:gd name="T34" fmla="*/ 234 w 390"/>
                  <a:gd name="T35" fmla="*/ 18 h 222"/>
                  <a:gd name="T36" fmla="*/ 234 w 390"/>
                  <a:gd name="T37" fmla="*/ 0 h 222"/>
                  <a:gd name="T38" fmla="*/ 264 w 390"/>
                  <a:gd name="T39" fmla="*/ 18 h 222"/>
                  <a:gd name="T40" fmla="*/ 264 w 390"/>
                  <a:gd name="T41" fmla="*/ 6 h 222"/>
                  <a:gd name="T42" fmla="*/ 300 w 390"/>
                  <a:gd name="T43" fmla="*/ 24 h 222"/>
                  <a:gd name="T44" fmla="*/ 306 w 390"/>
                  <a:gd name="T45" fmla="*/ 30 h 222"/>
                  <a:gd name="T46" fmla="*/ 294 w 390"/>
                  <a:gd name="T47" fmla="*/ 54 h 222"/>
                  <a:gd name="T48" fmla="*/ 300 w 390"/>
                  <a:gd name="T49" fmla="*/ 60 h 222"/>
                  <a:gd name="T50" fmla="*/ 306 w 390"/>
                  <a:gd name="T51" fmla="*/ 60 h 222"/>
                  <a:gd name="T52" fmla="*/ 318 w 390"/>
                  <a:gd name="T53" fmla="*/ 66 h 222"/>
                  <a:gd name="T54" fmla="*/ 354 w 390"/>
                  <a:gd name="T55" fmla="*/ 78 h 222"/>
                  <a:gd name="T56" fmla="*/ 354 w 390"/>
                  <a:gd name="T57" fmla="*/ 96 h 222"/>
                  <a:gd name="T58" fmla="*/ 318 w 390"/>
                  <a:gd name="T59" fmla="*/ 78 h 222"/>
                  <a:gd name="T60" fmla="*/ 342 w 390"/>
                  <a:gd name="T61" fmla="*/ 102 h 222"/>
                  <a:gd name="T62" fmla="*/ 360 w 390"/>
                  <a:gd name="T63" fmla="*/ 102 h 222"/>
                  <a:gd name="T64" fmla="*/ 348 w 390"/>
                  <a:gd name="T65" fmla="*/ 108 h 222"/>
                  <a:gd name="T66" fmla="*/ 360 w 390"/>
                  <a:gd name="T67" fmla="*/ 108 h 222"/>
                  <a:gd name="T68" fmla="*/ 360 w 390"/>
                  <a:gd name="T69" fmla="*/ 114 h 222"/>
                  <a:gd name="T70" fmla="*/ 354 w 390"/>
                  <a:gd name="T71" fmla="*/ 114 h 222"/>
                  <a:gd name="T72" fmla="*/ 354 w 390"/>
                  <a:gd name="T73" fmla="*/ 120 h 222"/>
                  <a:gd name="T74" fmla="*/ 330 w 390"/>
                  <a:gd name="T75" fmla="*/ 108 h 222"/>
                  <a:gd name="T76" fmla="*/ 366 w 390"/>
                  <a:gd name="T77" fmla="*/ 138 h 222"/>
                  <a:gd name="T78" fmla="*/ 360 w 390"/>
                  <a:gd name="T79" fmla="*/ 138 h 222"/>
                  <a:gd name="T80" fmla="*/ 330 w 390"/>
                  <a:gd name="T81" fmla="*/ 120 h 222"/>
                  <a:gd name="T82" fmla="*/ 330 w 390"/>
                  <a:gd name="T83" fmla="*/ 126 h 222"/>
                  <a:gd name="T84" fmla="*/ 342 w 390"/>
                  <a:gd name="T85" fmla="*/ 132 h 222"/>
                  <a:gd name="T86" fmla="*/ 360 w 390"/>
                  <a:gd name="T87" fmla="*/ 144 h 222"/>
                  <a:gd name="T88" fmla="*/ 384 w 390"/>
                  <a:gd name="T89" fmla="*/ 138 h 222"/>
                  <a:gd name="T90" fmla="*/ 390 w 390"/>
                  <a:gd name="T91" fmla="*/ 162 h 222"/>
                  <a:gd name="T92" fmla="*/ 390 w 390"/>
                  <a:gd name="T93" fmla="*/ 168 h 2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0"/>
                  <a:gd name="T142" fmla="*/ 0 h 222"/>
                  <a:gd name="T143" fmla="*/ 390 w 390"/>
                  <a:gd name="T144" fmla="*/ 222 h 2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0" h="222">
                    <a:moveTo>
                      <a:pt x="390" y="162"/>
                    </a:moveTo>
                    <a:lnTo>
                      <a:pt x="384" y="156"/>
                    </a:lnTo>
                    <a:lnTo>
                      <a:pt x="390" y="162"/>
                    </a:lnTo>
                    <a:lnTo>
                      <a:pt x="384" y="162"/>
                    </a:lnTo>
                    <a:lnTo>
                      <a:pt x="102" y="210"/>
                    </a:lnTo>
                    <a:lnTo>
                      <a:pt x="0" y="222"/>
                    </a:lnTo>
                    <a:lnTo>
                      <a:pt x="24" y="210"/>
                    </a:lnTo>
                    <a:lnTo>
                      <a:pt x="78" y="150"/>
                    </a:lnTo>
                    <a:lnTo>
                      <a:pt x="84" y="168"/>
                    </a:lnTo>
                    <a:lnTo>
                      <a:pt x="96" y="174"/>
                    </a:lnTo>
                    <a:lnTo>
                      <a:pt x="156" y="150"/>
                    </a:lnTo>
                    <a:lnTo>
                      <a:pt x="162" y="132"/>
                    </a:lnTo>
                    <a:lnTo>
                      <a:pt x="156" y="132"/>
                    </a:lnTo>
                    <a:lnTo>
                      <a:pt x="180" y="66"/>
                    </a:lnTo>
                    <a:lnTo>
                      <a:pt x="198" y="72"/>
                    </a:lnTo>
                    <a:lnTo>
                      <a:pt x="204" y="48"/>
                    </a:lnTo>
                    <a:lnTo>
                      <a:pt x="216" y="48"/>
                    </a:lnTo>
                    <a:lnTo>
                      <a:pt x="234" y="18"/>
                    </a:lnTo>
                    <a:lnTo>
                      <a:pt x="234" y="0"/>
                    </a:lnTo>
                    <a:lnTo>
                      <a:pt x="264" y="18"/>
                    </a:lnTo>
                    <a:lnTo>
                      <a:pt x="264" y="6"/>
                    </a:lnTo>
                    <a:lnTo>
                      <a:pt x="300" y="24"/>
                    </a:lnTo>
                    <a:lnTo>
                      <a:pt x="306" y="30"/>
                    </a:lnTo>
                    <a:lnTo>
                      <a:pt x="294" y="54"/>
                    </a:lnTo>
                    <a:lnTo>
                      <a:pt x="300" y="60"/>
                    </a:lnTo>
                    <a:lnTo>
                      <a:pt x="306" y="60"/>
                    </a:lnTo>
                    <a:lnTo>
                      <a:pt x="318" y="66"/>
                    </a:lnTo>
                    <a:lnTo>
                      <a:pt x="354" y="78"/>
                    </a:lnTo>
                    <a:lnTo>
                      <a:pt x="354" y="96"/>
                    </a:lnTo>
                    <a:lnTo>
                      <a:pt x="318" y="78"/>
                    </a:lnTo>
                    <a:lnTo>
                      <a:pt x="342" y="102"/>
                    </a:lnTo>
                    <a:lnTo>
                      <a:pt x="360" y="102"/>
                    </a:lnTo>
                    <a:lnTo>
                      <a:pt x="348" y="108"/>
                    </a:lnTo>
                    <a:lnTo>
                      <a:pt x="360" y="108"/>
                    </a:lnTo>
                    <a:lnTo>
                      <a:pt x="360" y="114"/>
                    </a:lnTo>
                    <a:lnTo>
                      <a:pt x="354" y="114"/>
                    </a:lnTo>
                    <a:lnTo>
                      <a:pt x="354" y="120"/>
                    </a:lnTo>
                    <a:lnTo>
                      <a:pt x="330" y="108"/>
                    </a:lnTo>
                    <a:lnTo>
                      <a:pt x="366" y="138"/>
                    </a:lnTo>
                    <a:lnTo>
                      <a:pt x="360" y="138"/>
                    </a:lnTo>
                    <a:lnTo>
                      <a:pt x="330" y="120"/>
                    </a:lnTo>
                    <a:lnTo>
                      <a:pt x="330" y="126"/>
                    </a:lnTo>
                    <a:lnTo>
                      <a:pt x="342" y="132"/>
                    </a:lnTo>
                    <a:lnTo>
                      <a:pt x="360" y="144"/>
                    </a:lnTo>
                    <a:lnTo>
                      <a:pt x="384" y="138"/>
                    </a:lnTo>
                    <a:lnTo>
                      <a:pt x="390" y="162"/>
                    </a:lnTo>
                    <a:lnTo>
                      <a:pt x="390" y="1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747" name="Freeform 371"/>
              <p:cNvSpPr>
                <a:spLocks noChangeAspect="1"/>
              </p:cNvSpPr>
              <p:nvPr/>
            </p:nvSpPr>
            <p:spPr bwMode="auto">
              <a:xfrm>
                <a:off x="210" y="1458"/>
                <a:ext cx="342" cy="246"/>
              </a:xfrm>
              <a:custGeom>
                <a:avLst/>
                <a:gdLst>
                  <a:gd name="T0" fmla="*/ 24 w 342"/>
                  <a:gd name="T1" fmla="*/ 162 h 246"/>
                  <a:gd name="T2" fmla="*/ 0 w 342"/>
                  <a:gd name="T3" fmla="*/ 150 h 246"/>
                  <a:gd name="T4" fmla="*/ 6 w 342"/>
                  <a:gd name="T5" fmla="*/ 126 h 246"/>
                  <a:gd name="T6" fmla="*/ 6 w 342"/>
                  <a:gd name="T7" fmla="*/ 144 h 246"/>
                  <a:gd name="T8" fmla="*/ 18 w 342"/>
                  <a:gd name="T9" fmla="*/ 126 h 246"/>
                  <a:gd name="T10" fmla="*/ 6 w 342"/>
                  <a:gd name="T11" fmla="*/ 126 h 246"/>
                  <a:gd name="T12" fmla="*/ 12 w 342"/>
                  <a:gd name="T13" fmla="*/ 108 h 246"/>
                  <a:gd name="T14" fmla="*/ 12 w 342"/>
                  <a:gd name="T15" fmla="*/ 108 h 246"/>
                  <a:gd name="T16" fmla="*/ 12 w 342"/>
                  <a:gd name="T17" fmla="*/ 54 h 246"/>
                  <a:gd name="T18" fmla="*/ 6 w 342"/>
                  <a:gd name="T19" fmla="*/ 36 h 246"/>
                  <a:gd name="T20" fmla="*/ 12 w 342"/>
                  <a:gd name="T21" fmla="*/ 12 h 246"/>
                  <a:gd name="T22" fmla="*/ 42 w 342"/>
                  <a:gd name="T23" fmla="*/ 36 h 246"/>
                  <a:gd name="T24" fmla="*/ 72 w 342"/>
                  <a:gd name="T25" fmla="*/ 48 h 246"/>
                  <a:gd name="T26" fmla="*/ 84 w 342"/>
                  <a:gd name="T27" fmla="*/ 60 h 246"/>
                  <a:gd name="T28" fmla="*/ 84 w 342"/>
                  <a:gd name="T29" fmla="*/ 54 h 246"/>
                  <a:gd name="T30" fmla="*/ 90 w 342"/>
                  <a:gd name="T31" fmla="*/ 60 h 246"/>
                  <a:gd name="T32" fmla="*/ 90 w 342"/>
                  <a:gd name="T33" fmla="*/ 72 h 246"/>
                  <a:gd name="T34" fmla="*/ 78 w 342"/>
                  <a:gd name="T35" fmla="*/ 72 h 246"/>
                  <a:gd name="T36" fmla="*/ 60 w 342"/>
                  <a:gd name="T37" fmla="*/ 96 h 246"/>
                  <a:gd name="T38" fmla="*/ 60 w 342"/>
                  <a:gd name="T39" fmla="*/ 96 h 246"/>
                  <a:gd name="T40" fmla="*/ 90 w 342"/>
                  <a:gd name="T41" fmla="*/ 72 h 246"/>
                  <a:gd name="T42" fmla="*/ 90 w 342"/>
                  <a:gd name="T43" fmla="*/ 66 h 246"/>
                  <a:gd name="T44" fmla="*/ 96 w 342"/>
                  <a:gd name="T45" fmla="*/ 72 h 246"/>
                  <a:gd name="T46" fmla="*/ 96 w 342"/>
                  <a:gd name="T47" fmla="*/ 78 h 246"/>
                  <a:gd name="T48" fmla="*/ 84 w 342"/>
                  <a:gd name="T49" fmla="*/ 84 h 246"/>
                  <a:gd name="T50" fmla="*/ 90 w 342"/>
                  <a:gd name="T51" fmla="*/ 96 h 246"/>
                  <a:gd name="T52" fmla="*/ 84 w 342"/>
                  <a:gd name="T53" fmla="*/ 108 h 246"/>
                  <a:gd name="T54" fmla="*/ 84 w 342"/>
                  <a:gd name="T55" fmla="*/ 102 h 246"/>
                  <a:gd name="T56" fmla="*/ 72 w 342"/>
                  <a:gd name="T57" fmla="*/ 114 h 246"/>
                  <a:gd name="T58" fmla="*/ 72 w 342"/>
                  <a:gd name="T59" fmla="*/ 96 h 246"/>
                  <a:gd name="T60" fmla="*/ 60 w 342"/>
                  <a:gd name="T61" fmla="*/ 108 h 246"/>
                  <a:gd name="T62" fmla="*/ 66 w 342"/>
                  <a:gd name="T63" fmla="*/ 120 h 246"/>
                  <a:gd name="T64" fmla="*/ 96 w 342"/>
                  <a:gd name="T65" fmla="*/ 108 h 246"/>
                  <a:gd name="T66" fmla="*/ 96 w 342"/>
                  <a:gd name="T67" fmla="*/ 84 h 246"/>
                  <a:gd name="T68" fmla="*/ 108 w 342"/>
                  <a:gd name="T69" fmla="*/ 66 h 246"/>
                  <a:gd name="T70" fmla="*/ 96 w 342"/>
                  <a:gd name="T71" fmla="*/ 36 h 246"/>
                  <a:gd name="T72" fmla="*/ 108 w 342"/>
                  <a:gd name="T73" fmla="*/ 30 h 246"/>
                  <a:gd name="T74" fmla="*/ 102 w 342"/>
                  <a:gd name="T75" fmla="*/ 0 h 246"/>
                  <a:gd name="T76" fmla="*/ 342 w 342"/>
                  <a:gd name="T77" fmla="*/ 60 h 246"/>
                  <a:gd name="T78" fmla="*/ 300 w 342"/>
                  <a:gd name="T79" fmla="*/ 246 h 246"/>
                  <a:gd name="T80" fmla="*/ 216 w 342"/>
                  <a:gd name="T81" fmla="*/ 228 h 246"/>
                  <a:gd name="T82" fmla="*/ 114 w 342"/>
                  <a:gd name="T83" fmla="*/ 228 h 246"/>
                  <a:gd name="T84" fmla="*/ 84 w 342"/>
                  <a:gd name="T85" fmla="*/ 210 h 246"/>
                  <a:gd name="T86" fmla="*/ 60 w 342"/>
                  <a:gd name="T87" fmla="*/ 216 h 246"/>
                  <a:gd name="T88" fmla="*/ 42 w 342"/>
                  <a:gd name="T89" fmla="*/ 204 h 246"/>
                  <a:gd name="T90" fmla="*/ 42 w 342"/>
                  <a:gd name="T91" fmla="*/ 174 h 246"/>
                  <a:gd name="T92" fmla="*/ 24 w 342"/>
                  <a:gd name="T93" fmla="*/ 162 h 24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42"/>
                  <a:gd name="T142" fmla="*/ 0 h 246"/>
                  <a:gd name="T143" fmla="*/ 342 w 342"/>
                  <a:gd name="T144" fmla="*/ 246 h 24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42" h="246">
                    <a:moveTo>
                      <a:pt x="24" y="162"/>
                    </a:moveTo>
                    <a:lnTo>
                      <a:pt x="0" y="150"/>
                    </a:lnTo>
                    <a:lnTo>
                      <a:pt x="6" y="126"/>
                    </a:lnTo>
                    <a:lnTo>
                      <a:pt x="6" y="144"/>
                    </a:lnTo>
                    <a:lnTo>
                      <a:pt x="18" y="126"/>
                    </a:lnTo>
                    <a:lnTo>
                      <a:pt x="6" y="126"/>
                    </a:lnTo>
                    <a:lnTo>
                      <a:pt x="12" y="108"/>
                    </a:lnTo>
                    <a:lnTo>
                      <a:pt x="12" y="54"/>
                    </a:lnTo>
                    <a:lnTo>
                      <a:pt x="6" y="36"/>
                    </a:lnTo>
                    <a:lnTo>
                      <a:pt x="12" y="12"/>
                    </a:lnTo>
                    <a:lnTo>
                      <a:pt x="42" y="36"/>
                    </a:lnTo>
                    <a:lnTo>
                      <a:pt x="72" y="48"/>
                    </a:lnTo>
                    <a:lnTo>
                      <a:pt x="84" y="60"/>
                    </a:lnTo>
                    <a:lnTo>
                      <a:pt x="84" y="54"/>
                    </a:lnTo>
                    <a:lnTo>
                      <a:pt x="90" y="60"/>
                    </a:lnTo>
                    <a:lnTo>
                      <a:pt x="90" y="72"/>
                    </a:lnTo>
                    <a:lnTo>
                      <a:pt x="78" y="72"/>
                    </a:lnTo>
                    <a:lnTo>
                      <a:pt x="60" y="96"/>
                    </a:lnTo>
                    <a:lnTo>
                      <a:pt x="90" y="72"/>
                    </a:lnTo>
                    <a:lnTo>
                      <a:pt x="90" y="66"/>
                    </a:lnTo>
                    <a:lnTo>
                      <a:pt x="96" y="72"/>
                    </a:lnTo>
                    <a:lnTo>
                      <a:pt x="96" y="78"/>
                    </a:lnTo>
                    <a:lnTo>
                      <a:pt x="84" y="84"/>
                    </a:lnTo>
                    <a:lnTo>
                      <a:pt x="90" y="96"/>
                    </a:lnTo>
                    <a:lnTo>
                      <a:pt x="84" y="108"/>
                    </a:lnTo>
                    <a:lnTo>
                      <a:pt x="84" y="102"/>
                    </a:lnTo>
                    <a:lnTo>
                      <a:pt x="72" y="114"/>
                    </a:lnTo>
                    <a:lnTo>
                      <a:pt x="72" y="96"/>
                    </a:lnTo>
                    <a:lnTo>
                      <a:pt x="60" y="108"/>
                    </a:lnTo>
                    <a:lnTo>
                      <a:pt x="66" y="120"/>
                    </a:lnTo>
                    <a:lnTo>
                      <a:pt x="96" y="108"/>
                    </a:lnTo>
                    <a:lnTo>
                      <a:pt x="96" y="84"/>
                    </a:lnTo>
                    <a:lnTo>
                      <a:pt x="108" y="66"/>
                    </a:lnTo>
                    <a:lnTo>
                      <a:pt x="96" y="36"/>
                    </a:lnTo>
                    <a:lnTo>
                      <a:pt x="108" y="30"/>
                    </a:lnTo>
                    <a:lnTo>
                      <a:pt x="102" y="0"/>
                    </a:lnTo>
                    <a:lnTo>
                      <a:pt x="342" y="60"/>
                    </a:lnTo>
                    <a:lnTo>
                      <a:pt x="300" y="246"/>
                    </a:lnTo>
                    <a:lnTo>
                      <a:pt x="216" y="228"/>
                    </a:lnTo>
                    <a:lnTo>
                      <a:pt x="114" y="228"/>
                    </a:lnTo>
                    <a:lnTo>
                      <a:pt x="84" y="210"/>
                    </a:lnTo>
                    <a:lnTo>
                      <a:pt x="60" y="216"/>
                    </a:lnTo>
                    <a:lnTo>
                      <a:pt x="42" y="204"/>
                    </a:lnTo>
                    <a:lnTo>
                      <a:pt x="42" y="174"/>
                    </a:lnTo>
                    <a:lnTo>
                      <a:pt x="24" y="162"/>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748" name="Freeform 372"/>
              <p:cNvSpPr>
                <a:spLocks noChangeAspect="1"/>
              </p:cNvSpPr>
              <p:nvPr/>
            </p:nvSpPr>
            <p:spPr bwMode="auto">
              <a:xfrm>
                <a:off x="210" y="1458"/>
                <a:ext cx="342" cy="246"/>
              </a:xfrm>
              <a:custGeom>
                <a:avLst/>
                <a:gdLst>
                  <a:gd name="T0" fmla="*/ 24 w 342"/>
                  <a:gd name="T1" fmla="*/ 162 h 246"/>
                  <a:gd name="T2" fmla="*/ 0 w 342"/>
                  <a:gd name="T3" fmla="*/ 150 h 246"/>
                  <a:gd name="T4" fmla="*/ 6 w 342"/>
                  <a:gd name="T5" fmla="*/ 126 h 246"/>
                  <a:gd name="T6" fmla="*/ 6 w 342"/>
                  <a:gd name="T7" fmla="*/ 144 h 246"/>
                  <a:gd name="T8" fmla="*/ 18 w 342"/>
                  <a:gd name="T9" fmla="*/ 126 h 246"/>
                  <a:gd name="T10" fmla="*/ 6 w 342"/>
                  <a:gd name="T11" fmla="*/ 126 h 246"/>
                  <a:gd name="T12" fmla="*/ 12 w 342"/>
                  <a:gd name="T13" fmla="*/ 108 h 246"/>
                  <a:gd name="T14" fmla="*/ 24 w 342"/>
                  <a:gd name="T15" fmla="*/ 108 h 246"/>
                  <a:gd name="T16" fmla="*/ 12 w 342"/>
                  <a:gd name="T17" fmla="*/ 108 h 246"/>
                  <a:gd name="T18" fmla="*/ 12 w 342"/>
                  <a:gd name="T19" fmla="*/ 54 h 246"/>
                  <a:gd name="T20" fmla="*/ 6 w 342"/>
                  <a:gd name="T21" fmla="*/ 36 h 246"/>
                  <a:gd name="T22" fmla="*/ 12 w 342"/>
                  <a:gd name="T23" fmla="*/ 12 h 246"/>
                  <a:gd name="T24" fmla="*/ 42 w 342"/>
                  <a:gd name="T25" fmla="*/ 36 h 246"/>
                  <a:gd name="T26" fmla="*/ 72 w 342"/>
                  <a:gd name="T27" fmla="*/ 48 h 246"/>
                  <a:gd name="T28" fmla="*/ 84 w 342"/>
                  <a:gd name="T29" fmla="*/ 60 h 246"/>
                  <a:gd name="T30" fmla="*/ 84 w 342"/>
                  <a:gd name="T31" fmla="*/ 54 h 246"/>
                  <a:gd name="T32" fmla="*/ 90 w 342"/>
                  <a:gd name="T33" fmla="*/ 60 h 246"/>
                  <a:gd name="T34" fmla="*/ 90 w 342"/>
                  <a:gd name="T35" fmla="*/ 72 h 246"/>
                  <a:gd name="T36" fmla="*/ 78 w 342"/>
                  <a:gd name="T37" fmla="*/ 72 h 246"/>
                  <a:gd name="T38" fmla="*/ 60 w 342"/>
                  <a:gd name="T39" fmla="*/ 96 h 246"/>
                  <a:gd name="T40" fmla="*/ 72 w 342"/>
                  <a:gd name="T41" fmla="*/ 96 h 246"/>
                  <a:gd name="T42" fmla="*/ 60 w 342"/>
                  <a:gd name="T43" fmla="*/ 96 h 246"/>
                  <a:gd name="T44" fmla="*/ 90 w 342"/>
                  <a:gd name="T45" fmla="*/ 72 h 246"/>
                  <a:gd name="T46" fmla="*/ 90 w 342"/>
                  <a:gd name="T47" fmla="*/ 66 h 246"/>
                  <a:gd name="T48" fmla="*/ 96 w 342"/>
                  <a:gd name="T49" fmla="*/ 72 h 246"/>
                  <a:gd name="T50" fmla="*/ 96 w 342"/>
                  <a:gd name="T51" fmla="*/ 78 h 246"/>
                  <a:gd name="T52" fmla="*/ 84 w 342"/>
                  <a:gd name="T53" fmla="*/ 84 h 246"/>
                  <a:gd name="T54" fmla="*/ 90 w 342"/>
                  <a:gd name="T55" fmla="*/ 96 h 246"/>
                  <a:gd name="T56" fmla="*/ 84 w 342"/>
                  <a:gd name="T57" fmla="*/ 108 h 246"/>
                  <a:gd name="T58" fmla="*/ 84 w 342"/>
                  <a:gd name="T59" fmla="*/ 102 h 246"/>
                  <a:gd name="T60" fmla="*/ 72 w 342"/>
                  <a:gd name="T61" fmla="*/ 114 h 246"/>
                  <a:gd name="T62" fmla="*/ 72 w 342"/>
                  <a:gd name="T63" fmla="*/ 96 h 246"/>
                  <a:gd name="T64" fmla="*/ 60 w 342"/>
                  <a:gd name="T65" fmla="*/ 108 h 246"/>
                  <a:gd name="T66" fmla="*/ 66 w 342"/>
                  <a:gd name="T67" fmla="*/ 120 h 246"/>
                  <a:gd name="T68" fmla="*/ 96 w 342"/>
                  <a:gd name="T69" fmla="*/ 108 h 246"/>
                  <a:gd name="T70" fmla="*/ 96 w 342"/>
                  <a:gd name="T71" fmla="*/ 84 h 246"/>
                  <a:gd name="T72" fmla="*/ 108 w 342"/>
                  <a:gd name="T73" fmla="*/ 66 h 246"/>
                  <a:gd name="T74" fmla="*/ 96 w 342"/>
                  <a:gd name="T75" fmla="*/ 36 h 246"/>
                  <a:gd name="T76" fmla="*/ 108 w 342"/>
                  <a:gd name="T77" fmla="*/ 30 h 246"/>
                  <a:gd name="T78" fmla="*/ 102 w 342"/>
                  <a:gd name="T79" fmla="*/ 0 h 246"/>
                  <a:gd name="T80" fmla="*/ 342 w 342"/>
                  <a:gd name="T81" fmla="*/ 60 h 246"/>
                  <a:gd name="T82" fmla="*/ 300 w 342"/>
                  <a:gd name="T83" fmla="*/ 246 h 246"/>
                  <a:gd name="T84" fmla="*/ 216 w 342"/>
                  <a:gd name="T85" fmla="*/ 228 h 246"/>
                  <a:gd name="T86" fmla="*/ 114 w 342"/>
                  <a:gd name="T87" fmla="*/ 228 h 246"/>
                  <a:gd name="T88" fmla="*/ 84 w 342"/>
                  <a:gd name="T89" fmla="*/ 210 h 246"/>
                  <a:gd name="T90" fmla="*/ 60 w 342"/>
                  <a:gd name="T91" fmla="*/ 216 h 246"/>
                  <a:gd name="T92" fmla="*/ 42 w 342"/>
                  <a:gd name="T93" fmla="*/ 204 h 246"/>
                  <a:gd name="T94" fmla="*/ 42 w 342"/>
                  <a:gd name="T95" fmla="*/ 174 h 246"/>
                  <a:gd name="T96" fmla="*/ 24 w 342"/>
                  <a:gd name="T97" fmla="*/ 162 h 246"/>
                  <a:gd name="T98" fmla="*/ 24 w 342"/>
                  <a:gd name="T99" fmla="*/ 168 h 2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42"/>
                  <a:gd name="T151" fmla="*/ 0 h 246"/>
                  <a:gd name="T152" fmla="*/ 342 w 342"/>
                  <a:gd name="T153" fmla="*/ 246 h 24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42" h="246">
                    <a:moveTo>
                      <a:pt x="24" y="162"/>
                    </a:moveTo>
                    <a:lnTo>
                      <a:pt x="0" y="150"/>
                    </a:lnTo>
                    <a:lnTo>
                      <a:pt x="6" y="126"/>
                    </a:lnTo>
                    <a:lnTo>
                      <a:pt x="6" y="144"/>
                    </a:lnTo>
                    <a:lnTo>
                      <a:pt x="18" y="126"/>
                    </a:lnTo>
                    <a:lnTo>
                      <a:pt x="6" y="126"/>
                    </a:lnTo>
                    <a:lnTo>
                      <a:pt x="12" y="108"/>
                    </a:lnTo>
                    <a:lnTo>
                      <a:pt x="24" y="108"/>
                    </a:lnTo>
                    <a:lnTo>
                      <a:pt x="12" y="108"/>
                    </a:lnTo>
                    <a:lnTo>
                      <a:pt x="12" y="54"/>
                    </a:lnTo>
                    <a:lnTo>
                      <a:pt x="6" y="36"/>
                    </a:lnTo>
                    <a:lnTo>
                      <a:pt x="12" y="12"/>
                    </a:lnTo>
                    <a:lnTo>
                      <a:pt x="42" y="36"/>
                    </a:lnTo>
                    <a:lnTo>
                      <a:pt x="72" y="48"/>
                    </a:lnTo>
                    <a:lnTo>
                      <a:pt x="84" y="60"/>
                    </a:lnTo>
                    <a:lnTo>
                      <a:pt x="84" y="54"/>
                    </a:lnTo>
                    <a:lnTo>
                      <a:pt x="90" y="60"/>
                    </a:lnTo>
                    <a:lnTo>
                      <a:pt x="90" y="72"/>
                    </a:lnTo>
                    <a:lnTo>
                      <a:pt x="78" y="72"/>
                    </a:lnTo>
                    <a:lnTo>
                      <a:pt x="60" y="96"/>
                    </a:lnTo>
                    <a:lnTo>
                      <a:pt x="72" y="96"/>
                    </a:lnTo>
                    <a:lnTo>
                      <a:pt x="60" y="96"/>
                    </a:lnTo>
                    <a:lnTo>
                      <a:pt x="90" y="72"/>
                    </a:lnTo>
                    <a:lnTo>
                      <a:pt x="90" y="66"/>
                    </a:lnTo>
                    <a:lnTo>
                      <a:pt x="96" y="72"/>
                    </a:lnTo>
                    <a:lnTo>
                      <a:pt x="96" y="78"/>
                    </a:lnTo>
                    <a:lnTo>
                      <a:pt x="84" y="84"/>
                    </a:lnTo>
                    <a:lnTo>
                      <a:pt x="90" y="96"/>
                    </a:lnTo>
                    <a:lnTo>
                      <a:pt x="84" y="108"/>
                    </a:lnTo>
                    <a:lnTo>
                      <a:pt x="84" y="102"/>
                    </a:lnTo>
                    <a:lnTo>
                      <a:pt x="72" y="114"/>
                    </a:lnTo>
                    <a:lnTo>
                      <a:pt x="72" y="96"/>
                    </a:lnTo>
                    <a:lnTo>
                      <a:pt x="60" y="108"/>
                    </a:lnTo>
                    <a:lnTo>
                      <a:pt x="66" y="120"/>
                    </a:lnTo>
                    <a:lnTo>
                      <a:pt x="96" y="108"/>
                    </a:lnTo>
                    <a:lnTo>
                      <a:pt x="96" y="84"/>
                    </a:lnTo>
                    <a:lnTo>
                      <a:pt x="108" y="66"/>
                    </a:lnTo>
                    <a:lnTo>
                      <a:pt x="96" y="36"/>
                    </a:lnTo>
                    <a:lnTo>
                      <a:pt x="108" y="30"/>
                    </a:lnTo>
                    <a:lnTo>
                      <a:pt x="102" y="0"/>
                    </a:lnTo>
                    <a:lnTo>
                      <a:pt x="342" y="60"/>
                    </a:lnTo>
                    <a:lnTo>
                      <a:pt x="300" y="246"/>
                    </a:lnTo>
                    <a:lnTo>
                      <a:pt x="216" y="228"/>
                    </a:lnTo>
                    <a:lnTo>
                      <a:pt x="114" y="228"/>
                    </a:lnTo>
                    <a:lnTo>
                      <a:pt x="84" y="210"/>
                    </a:lnTo>
                    <a:lnTo>
                      <a:pt x="60" y="216"/>
                    </a:lnTo>
                    <a:lnTo>
                      <a:pt x="42" y="204"/>
                    </a:lnTo>
                    <a:lnTo>
                      <a:pt x="42" y="174"/>
                    </a:lnTo>
                    <a:lnTo>
                      <a:pt x="24" y="162"/>
                    </a:lnTo>
                    <a:lnTo>
                      <a:pt x="24" y="1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749" name="Freeform 373"/>
              <p:cNvSpPr>
                <a:spLocks noChangeAspect="1"/>
              </p:cNvSpPr>
              <p:nvPr/>
            </p:nvSpPr>
            <p:spPr bwMode="auto">
              <a:xfrm>
                <a:off x="2106" y="2094"/>
                <a:ext cx="228" cy="228"/>
              </a:xfrm>
              <a:custGeom>
                <a:avLst/>
                <a:gdLst>
                  <a:gd name="T0" fmla="*/ 138 w 228"/>
                  <a:gd name="T1" fmla="*/ 48 h 228"/>
                  <a:gd name="T2" fmla="*/ 144 w 228"/>
                  <a:gd name="T3" fmla="*/ 78 h 228"/>
                  <a:gd name="T4" fmla="*/ 174 w 228"/>
                  <a:gd name="T5" fmla="*/ 48 h 228"/>
                  <a:gd name="T6" fmla="*/ 192 w 228"/>
                  <a:gd name="T7" fmla="*/ 54 h 228"/>
                  <a:gd name="T8" fmla="*/ 204 w 228"/>
                  <a:gd name="T9" fmla="*/ 42 h 228"/>
                  <a:gd name="T10" fmla="*/ 222 w 228"/>
                  <a:gd name="T11" fmla="*/ 42 h 228"/>
                  <a:gd name="T12" fmla="*/ 228 w 228"/>
                  <a:gd name="T13" fmla="*/ 60 h 228"/>
                  <a:gd name="T14" fmla="*/ 228 w 228"/>
                  <a:gd name="T15" fmla="*/ 72 h 228"/>
                  <a:gd name="T16" fmla="*/ 198 w 228"/>
                  <a:gd name="T17" fmla="*/ 54 h 228"/>
                  <a:gd name="T18" fmla="*/ 198 w 228"/>
                  <a:gd name="T19" fmla="*/ 72 h 228"/>
                  <a:gd name="T20" fmla="*/ 180 w 228"/>
                  <a:gd name="T21" fmla="*/ 102 h 228"/>
                  <a:gd name="T22" fmla="*/ 168 w 228"/>
                  <a:gd name="T23" fmla="*/ 102 h 228"/>
                  <a:gd name="T24" fmla="*/ 162 w 228"/>
                  <a:gd name="T25" fmla="*/ 126 h 228"/>
                  <a:gd name="T26" fmla="*/ 144 w 228"/>
                  <a:gd name="T27" fmla="*/ 120 h 228"/>
                  <a:gd name="T28" fmla="*/ 120 w 228"/>
                  <a:gd name="T29" fmla="*/ 186 h 228"/>
                  <a:gd name="T30" fmla="*/ 126 w 228"/>
                  <a:gd name="T31" fmla="*/ 186 h 228"/>
                  <a:gd name="T32" fmla="*/ 120 w 228"/>
                  <a:gd name="T33" fmla="*/ 204 h 228"/>
                  <a:gd name="T34" fmla="*/ 60 w 228"/>
                  <a:gd name="T35" fmla="*/ 228 h 228"/>
                  <a:gd name="T36" fmla="*/ 48 w 228"/>
                  <a:gd name="T37" fmla="*/ 222 h 228"/>
                  <a:gd name="T38" fmla="*/ 42 w 228"/>
                  <a:gd name="T39" fmla="*/ 204 h 228"/>
                  <a:gd name="T40" fmla="*/ 12 w 228"/>
                  <a:gd name="T41" fmla="*/ 186 h 228"/>
                  <a:gd name="T42" fmla="*/ 0 w 228"/>
                  <a:gd name="T43" fmla="*/ 156 h 228"/>
                  <a:gd name="T44" fmla="*/ 18 w 228"/>
                  <a:gd name="T45" fmla="*/ 138 h 228"/>
                  <a:gd name="T46" fmla="*/ 24 w 228"/>
                  <a:gd name="T47" fmla="*/ 114 h 228"/>
                  <a:gd name="T48" fmla="*/ 36 w 228"/>
                  <a:gd name="T49" fmla="*/ 114 h 228"/>
                  <a:gd name="T50" fmla="*/ 36 w 228"/>
                  <a:gd name="T51" fmla="*/ 96 h 228"/>
                  <a:gd name="T52" fmla="*/ 72 w 228"/>
                  <a:gd name="T53" fmla="*/ 66 h 228"/>
                  <a:gd name="T54" fmla="*/ 78 w 228"/>
                  <a:gd name="T55" fmla="*/ 18 h 228"/>
                  <a:gd name="T56" fmla="*/ 72 w 228"/>
                  <a:gd name="T57" fmla="*/ 6 h 228"/>
                  <a:gd name="T58" fmla="*/ 78 w 228"/>
                  <a:gd name="T59" fmla="*/ 0 h 228"/>
                  <a:gd name="T60" fmla="*/ 90 w 228"/>
                  <a:gd name="T61" fmla="*/ 54 h 228"/>
                  <a:gd name="T62" fmla="*/ 126 w 228"/>
                  <a:gd name="T63" fmla="*/ 48 h 228"/>
                  <a:gd name="T64" fmla="*/ 138 w 228"/>
                  <a:gd name="T65" fmla="*/ 48 h 2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8"/>
                  <a:gd name="T100" fmla="*/ 0 h 228"/>
                  <a:gd name="T101" fmla="*/ 228 w 228"/>
                  <a:gd name="T102" fmla="*/ 228 h 2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8" h="228">
                    <a:moveTo>
                      <a:pt x="138" y="48"/>
                    </a:moveTo>
                    <a:lnTo>
                      <a:pt x="144" y="78"/>
                    </a:lnTo>
                    <a:lnTo>
                      <a:pt x="174" y="48"/>
                    </a:lnTo>
                    <a:lnTo>
                      <a:pt x="192" y="54"/>
                    </a:lnTo>
                    <a:lnTo>
                      <a:pt x="204" y="42"/>
                    </a:lnTo>
                    <a:lnTo>
                      <a:pt x="222" y="42"/>
                    </a:lnTo>
                    <a:lnTo>
                      <a:pt x="228" y="60"/>
                    </a:lnTo>
                    <a:lnTo>
                      <a:pt x="228" y="72"/>
                    </a:lnTo>
                    <a:lnTo>
                      <a:pt x="198" y="54"/>
                    </a:lnTo>
                    <a:lnTo>
                      <a:pt x="198" y="72"/>
                    </a:lnTo>
                    <a:lnTo>
                      <a:pt x="180" y="102"/>
                    </a:lnTo>
                    <a:lnTo>
                      <a:pt x="168" y="102"/>
                    </a:lnTo>
                    <a:lnTo>
                      <a:pt x="162" y="126"/>
                    </a:lnTo>
                    <a:lnTo>
                      <a:pt x="144" y="120"/>
                    </a:lnTo>
                    <a:lnTo>
                      <a:pt x="120" y="186"/>
                    </a:lnTo>
                    <a:lnTo>
                      <a:pt x="126" y="186"/>
                    </a:lnTo>
                    <a:lnTo>
                      <a:pt x="120" y="204"/>
                    </a:lnTo>
                    <a:lnTo>
                      <a:pt x="60" y="228"/>
                    </a:lnTo>
                    <a:lnTo>
                      <a:pt x="48" y="222"/>
                    </a:lnTo>
                    <a:lnTo>
                      <a:pt x="42" y="204"/>
                    </a:lnTo>
                    <a:lnTo>
                      <a:pt x="12" y="186"/>
                    </a:lnTo>
                    <a:lnTo>
                      <a:pt x="0" y="156"/>
                    </a:lnTo>
                    <a:lnTo>
                      <a:pt x="18" y="138"/>
                    </a:lnTo>
                    <a:lnTo>
                      <a:pt x="24" y="114"/>
                    </a:lnTo>
                    <a:lnTo>
                      <a:pt x="36" y="114"/>
                    </a:lnTo>
                    <a:lnTo>
                      <a:pt x="36" y="96"/>
                    </a:lnTo>
                    <a:lnTo>
                      <a:pt x="72" y="66"/>
                    </a:lnTo>
                    <a:lnTo>
                      <a:pt x="78" y="18"/>
                    </a:lnTo>
                    <a:lnTo>
                      <a:pt x="72" y="6"/>
                    </a:lnTo>
                    <a:lnTo>
                      <a:pt x="78" y="0"/>
                    </a:lnTo>
                    <a:lnTo>
                      <a:pt x="90" y="54"/>
                    </a:lnTo>
                    <a:lnTo>
                      <a:pt x="126" y="48"/>
                    </a:lnTo>
                    <a:lnTo>
                      <a:pt x="138" y="48"/>
                    </a:lnTo>
                    <a:close/>
                  </a:path>
                </a:pathLst>
              </a:custGeom>
              <a:solidFill>
                <a:srgbClr val="FF4500"/>
              </a:solidFill>
              <a:ln w="9525">
                <a:solidFill>
                  <a:srgbClr val="FF4500"/>
                </a:solidFill>
                <a:prstDash val="solid"/>
                <a:round/>
                <a:headEnd/>
                <a:tailEnd/>
              </a:ln>
            </p:spPr>
            <p:txBody>
              <a:bodyPr/>
              <a:lstStyle/>
              <a:p>
                <a:endParaRPr lang="en-US" dirty="0"/>
              </a:p>
            </p:txBody>
          </p:sp>
          <p:sp>
            <p:nvSpPr>
              <p:cNvPr id="105750" name="Freeform 374"/>
              <p:cNvSpPr>
                <a:spLocks noChangeAspect="1"/>
              </p:cNvSpPr>
              <p:nvPr/>
            </p:nvSpPr>
            <p:spPr bwMode="auto">
              <a:xfrm>
                <a:off x="2106" y="2094"/>
                <a:ext cx="228" cy="228"/>
              </a:xfrm>
              <a:custGeom>
                <a:avLst/>
                <a:gdLst>
                  <a:gd name="T0" fmla="*/ 138 w 228"/>
                  <a:gd name="T1" fmla="*/ 48 h 228"/>
                  <a:gd name="T2" fmla="*/ 144 w 228"/>
                  <a:gd name="T3" fmla="*/ 78 h 228"/>
                  <a:gd name="T4" fmla="*/ 174 w 228"/>
                  <a:gd name="T5" fmla="*/ 48 h 228"/>
                  <a:gd name="T6" fmla="*/ 192 w 228"/>
                  <a:gd name="T7" fmla="*/ 54 h 228"/>
                  <a:gd name="T8" fmla="*/ 204 w 228"/>
                  <a:gd name="T9" fmla="*/ 42 h 228"/>
                  <a:gd name="T10" fmla="*/ 222 w 228"/>
                  <a:gd name="T11" fmla="*/ 42 h 228"/>
                  <a:gd name="T12" fmla="*/ 228 w 228"/>
                  <a:gd name="T13" fmla="*/ 60 h 228"/>
                  <a:gd name="T14" fmla="*/ 228 w 228"/>
                  <a:gd name="T15" fmla="*/ 72 h 228"/>
                  <a:gd name="T16" fmla="*/ 198 w 228"/>
                  <a:gd name="T17" fmla="*/ 54 h 228"/>
                  <a:gd name="T18" fmla="*/ 198 w 228"/>
                  <a:gd name="T19" fmla="*/ 72 h 228"/>
                  <a:gd name="T20" fmla="*/ 180 w 228"/>
                  <a:gd name="T21" fmla="*/ 102 h 228"/>
                  <a:gd name="T22" fmla="*/ 168 w 228"/>
                  <a:gd name="T23" fmla="*/ 102 h 228"/>
                  <a:gd name="T24" fmla="*/ 162 w 228"/>
                  <a:gd name="T25" fmla="*/ 126 h 228"/>
                  <a:gd name="T26" fmla="*/ 144 w 228"/>
                  <a:gd name="T27" fmla="*/ 120 h 228"/>
                  <a:gd name="T28" fmla="*/ 120 w 228"/>
                  <a:gd name="T29" fmla="*/ 186 h 228"/>
                  <a:gd name="T30" fmla="*/ 126 w 228"/>
                  <a:gd name="T31" fmla="*/ 186 h 228"/>
                  <a:gd name="T32" fmla="*/ 120 w 228"/>
                  <a:gd name="T33" fmla="*/ 204 h 228"/>
                  <a:gd name="T34" fmla="*/ 60 w 228"/>
                  <a:gd name="T35" fmla="*/ 228 h 228"/>
                  <a:gd name="T36" fmla="*/ 48 w 228"/>
                  <a:gd name="T37" fmla="*/ 222 h 228"/>
                  <a:gd name="T38" fmla="*/ 42 w 228"/>
                  <a:gd name="T39" fmla="*/ 204 h 228"/>
                  <a:gd name="T40" fmla="*/ 12 w 228"/>
                  <a:gd name="T41" fmla="*/ 186 h 228"/>
                  <a:gd name="T42" fmla="*/ 0 w 228"/>
                  <a:gd name="T43" fmla="*/ 156 h 228"/>
                  <a:gd name="T44" fmla="*/ 18 w 228"/>
                  <a:gd name="T45" fmla="*/ 138 h 228"/>
                  <a:gd name="T46" fmla="*/ 24 w 228"/>
                  <a:gd name="T47" fmla="*/ 114 h 228"/>
                  <a:gd name="T48" fmla="*/ 36 w 228"/>
                  <a:gd name="T49" fmla="*/ 114 h 228"/>
                  <a:gd name="T50" fmla="*/ 36 w 228"/>
                  <a:gd name="T51" fmla="*/ 96 h 228"/>
                  <a:gd name="T52" fmla="*/ 72 w 228"/>
                  <a:gd name="T53" fmla="*/ 66 h 228"/>
                  <a:gd name="T54" fmla="*/ 78 w 228"/>
                  <a:gd name="T55" fmla="*/ 18 h 228"/>
                  <a:gd name="T56" fmla="*/ 72 w 228"/>
                  <a:gd name="T57" fmla="*/ 6 h 228"/>
                  <a:gd name="T58" fmla="*/ 78 w 228"/>
                  <a:gd name="T59" fmla="*/ 0 h 228"/>
                  <a:gd name="T60" fmla="*/ 90 w 228"/>
                  <a:gd name="T61" fmla="*/ 54 h 228"/>
                  <a:gd name="T62" fmla="*/ 126 w 228"/>
                  <a:gd name="T63" fmla="*/ 48 h 228"/>
                  <a:gd name="T64" fmla="*/ 138 w 228"/>
                  <a:gd name="T65" fmla="*/ 48 h 228"/>
                  <a:gd name="T66" fmla="*/ 138 w 228"/>
                  <a:gd name="T67" fmla="*/ 54 h 2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8"/>
                  <a:gd name="T103" fmla="*/ 0 h 228"/>
                  <a:gd name="T104" fmla="*/ 228 w 228"/>
                  <a:gd name="T105" fmla="*/ 228 h 2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8" h="228">
                    <a:moveTo>
                      <a:pt x="138" y="48"/>
                    </a:moveTo>
                    <a:lnTo>
                      <a:pt x="144" y="78"/>
                    </a:lnTo>
                    <a:lnTo>
                      <a:pt x="174" y="48"/>
                    </a:lnTo>
                    <a:lnTo>
                      <a:pt x="192" y="54"/>
                    </a:lnTo>
                    <a:lnTo>
                      <a:pt x="204" y="42"/>
                    </a:lnTo>
                    <a:lnTo>
                      <a:pt x="222" y="42"/>
                    </a:lnTo>
                    <a:lnTo>
                      <a:pt x="228" y="60"/>
                    </a:lnTo>
                    <a:lnTo>
                      <a:pt x="228" y="72"/>
                    </a:lnTo>
                    <a:lnTo>
                      <a:pt x="198" y="54"/>
                    </a:lnTo>
                    <a:lnTo>
                      <a:pt x="198" y="72"/>
                    </a:lnTo>
                    <a:lnTo>
                      <a:pt x="180" y="102"/>
                    </a:lnTo>
                    <a:lnTo>
                      <a:pt x="168" y="102"/>
                    </a:lnTo>
                    <a:lnTo>
                      <a:pt x="162" y="126"/>
                    </a:lnTo>
                    <a:lnTo>
                      <a:pt x="144" y="120"/>
                    </a:lnTo>
                    <a:lnTo>
                      <a:pt x="120" y="186"/>
                    </a:lnTo>
                    <a:lnTo>
                      <a:pt x="126" y="186"/>
                    </a:lnTo>
                    <a:lnTo>
                      <a:pt x="120" y="204"/>
                    </a:lnTo>
                    <a:lnTo>
                      <a:pt x="60" y="228"/>
                    </a:lnTo>
                    <a:lnTo>
                      <a:pt x="48" y="222"/>
                    </a:lnTo>
                    <a:lnTo>
                      <a:pt x="42" y="204"/>
                    </a:lnTo>
                    <a:lnTo>
                      <a:pt x="12" y="186"/>
                    </a:lnTo>
                    <a:lnTo>
                      <a:pt x="0" y="156"/>
                    </a:lnTo>
                    <a:lnTo>
                      <a:pt x="18" y="138"/>
                    </a:lnTo>
                    <a:lnTo>
                      <a:pt x="24" y="114"/>
                    </a:lnTo>
                    <a:lnTo>
                      <a:pt x="36" y="114"/>
                    </a:lnTo>
                    <a:lnTo>
                      <a:pt x="36" y="96"/>
                    </a:lnTo>
                    <a:lnTo>
                      <a:pt x="72" y="66"/>
                    </a:lnTo>
                    <a:lnTo>
                      <a:pt x="78" y="18"/>
                    </a:lnTo>
                    <a:lnTo>
                      <a:pt x="72" y="6"/>
                    </a:lnTo>
                    <a:lnTo>
                      <a:pt x="78" y="0"/>
                    </a:lnTo>
                    <a:lnTo>
                      <a:pt x="90" y="54"/>
                    </a:lnTo>
                    <a:lnTo>
                      <a:pt x="126" y="48"/>
                    </a:lnTo>
                    <a:lnTo>
                      <a:pt x="138" y="48"/>
                    </a:lnTo>
                    <a:lnTo>
                      <a:pt x="138"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751" name="Freeform 375"/>
              <p:cNvSpPr>
                <a:spLocks noChangeAspect="1"/>
              </p:cNvSpPr>
              <p:nvPr/>
            </p:nvSpPr>
            <p:spPr bwMode="auto">
              <a:xfrm>
                <a:off x="1578" y="1746"/>
                <a:ext cx="270" cy="282"/>
              </a:xfrm>
              <a:custGeom>
                <a:avLst/>
                <a:gdLst>
                  <a:gd name="T0" fmla="*/ 114 w 270"/>
                  <a:gd name="T1" fmla="*/ 282 h 282"/>
                  <a:gd name="T2" fmla="*/ 96 w 270"/>
                  <a:gd name="T3" fmla="*/ 264 h 282"/>
                  <a:gd name="T4" fmla="*/ 90 w 270"/>
                  <a:gd name="T5" fmla="*/ 246 h 282"/>
                  <a:gd name="T6" fmla="*/ 96 w 270"/>
                  <a:gd name="T7" fmla="*/ 234 h 282"/>
                  <a:gd name="T8" fmla="*/ 84 w 270"/>
                  <a:gd name="T9" fmla="*/ 216 h 282"/>
                  <a:gd name="T10" fmla="*/ 78 w 270"/>
                  <a:gd name="T11" fmla="*/ 186 h 282"/>
                  <a:gd name="T12" fmla="*/ 12 w 270"/>
                  <a:gd name="T13" fmla="*/ 138 h 282"/>
                  <a:gd name="T14" fmla="*/ 12 w 270"/>
                  <a:gd name="T15" fmla="*/ 96 h 282"/>
                  <a:gd name="T16" fmla="*/ 0 w 270"/>
                  <a:gd name="T17" fmla="*/ 84 h 282"/>
                  <a:gd name="T18" fmla="*/ 12 w 270"/>
                  <a:gd name="T19" fmla="*/ 66 h 282"/>
                  <a:gd name="T20" fmla="*/ 30 w 270"/>
                  <a:gd name="T21" fmla="*/ 54 h 282"/>
                  <a:gd name="T22" fmla="*/ 30 w 270"/>
                  <a:gd name="T23" fmla="*/ 18 h 282"/>
                  <a:gd name="T24" fmla="*/ 36 w 270"/>
                  <a:gd name="T25" fmla="*/ 12 h 282"/>
                  <a:gd name="T26" fmla="*/ 48 w 270"/>
                  <a:gd name="T27" fmla="*/ 18 h 282"/>
                  <a:gd name="T28" fmla="*/ 90 w 270"/>
                  <a:gd name="T29" fmla="*/ 0 h 282"/>
                  <a:gd name="T30" fmla="*/ 90 w 270"/>
                  <a:gd name="T31" fmla="*/ 18 h 282"/>
                  <a:gd name="T32" fmla="*/ 114 w 270"/>
                  <a:gd name="T33" fmla="*/ 24 h 282"/>
                  <a:gd name="T34" fmla="*/ 126 w 270"/>
                  <a:gd name="T35" fmla="*/ 36 h 282"/>
                  <a:gd name="T36" fmla="*/ 216 w 270"/>
                  <a:gd name="T37" fmla="*/ 54 h 282"/>
                  <a:gd name="T38" fmla="*/ 234 w 270"/>
                  <a:gd name="T39" fmla="*/ 66 h 282"/>
                  <a:gd name="T40" fmla="*/ 228 w 270"/>
                  <a:gd name="T41" fmla="*/ 90 h 282"/>
                  <a:gd name="T42" fmla="*/ 240 w 270"/>
                  <a:gd name="T43" fmla="*/ 90 h 282"/>
                  <a:gd name="T44" fmla="*/ 234 w 270"/>
                  <a:gd name="T45" fmla="*/ 102 h 282"/>
                  <a:gd name="T46" fmla="*/ 246 w 270"/>
                  <a:gd name="T47" fmla="*/ 102 h 282"/>
                  <a:gd name="T48" fmla="*/ 228 w 270"/>
                  <a:gd name="T49" fmla="*/ 132 h 282"/>
                  <a:gd name="T50" fmla="*/ 234 w 270"/>
                  <a:gd name="T51" fmla="*/ 144 h 282"/>
                  <a:gd name="T52" fmla="*/ 270 w 270"/>
                  <a:gd name="T53" fmla="*/ 90 h 282"/>
                  <a:gd name="T54" fmla="*/ 246 w 270"/>
                  <a:gd name="T55" fmla="*/ 174 h 282"/>
                  <a:gd name="T56" fmla="*/ 240 w 270"/>
                  <a:gd name="T57" fmla="*/ 222 h 282"/>
                  <a:gd name="T58" fmla="*/ 252 w 270"/>
                  <a:gd name="T59" fmla="*/ 270 h 282"/>
                  <a:gd name="T60" fmla="*/ 126 w 270"/>
                  <a:gd name="T61" fmla="*/ 276 h 282"/>
                  <a:gd name="T62" fmla="*/ 114 w 270"/>
                  <a:gd name="T63" fmla="*/ 282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0"/>
                  <a:gd name="T97" fmla="*/ 0 h 282"/>
                  <a:gd name="T98" fmla="*/ 270 w 270"/>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0" h="282">
                    <a:moveTo>
                      <a:pt x="114" y="282"/>
                    </a:moveTo>
                    <a:lnTo>
                      <a:pt x="96" y="264"/>
                    </a:lnTo>
                    <a:lnTo>
                      <a:pt x="90" y="246"/>
                    </a:lnTo>
                    <a:lnTo>
                      <a:pt x="96" y="234"/>
                    </a:lnTo>
                    <a:lnTo>
                      <a:pt x="84" y="216"/>
                    </a:lnTo>
                    <a:lnTo>
                      <a:pt x="78" y="186"/>
                    </a:lnTo>
                    <a:lnTo>
                      <a:pt x="12" y="138"/>
                    </a:lnTo>
                    <a:lnTo>
                      <a:pt x="12" y="96"/>
                    </a:lnTo>
                    <a:lnTo>
                      <a:pt x="0" y="84"/>
                    </a:lnTo>
                    <a:lnTo>
                      <a:pt x="12" y="66"/>
                    </a:lnTo>
                    <a:lnTo>
                      <a:pt x="30" y="54"/>
                    </a:lnTo>
                    <a:lnTo>
                      <a:pt x="30" y="18"/>
                    </a:lnTo>
                    <a:lnTo>
                      <a:pt x="36" y="12"/>
                    </a:lnTo>
                    <a:lnTo>
                      <a:pt x="48" y="18"/>
                    </a:lnTo>
                    <a:lnTo>
                      <a:pt x="90" y="0"/>
                    </a:lnTo>
                    <a:lnTo>
                      <a:pt x="90" y="18"/>
                    </a:lnTo>
                    <a:lnTo>
                      <a:pt x="114" y="24"/>
                    </a:lnTo>
                    <a:lnTo>
                      <a:pt x="126" y="36"/>
                    </a:lnTo>
                    <a:lnTo>
                      <a:pt x="216" y="54"/>
                    </a:lnTo>
                    <a:lnTo>
                      <a:pt x="234" y="66"/>
                    </a:lnTo>
                    <a:lnTo>
                      <a:pt x="228" y="90"/>
                    </a:lnTo>
                    <a:lnTo>
                      <a:pt x="240" y="90"/>
                    </a:lnTo>
                    <a:lnTo>
                      <a:pt x="234" y="102"/>
                    </a:lnTo>
                    <a:lnTo>
                      <a:pt x="246" y="102"/>
                    </a:lnTo>
                    <a:lnTo>
                      <a:pt x="228" y="132"/>
                    </a:lnTo>
                    <a:lnTo>
                      <a:pt x="234" y="144"/>
                    </a:lnTo>
                    <a:lnTo>
                      <a:pt x="270" y="90"/>
                    </a:lnTo>
                    <a:lnTo>
                      <a:pt x="246" y="174"/>
                    </a:lnTo>
                    <a:lnTo>
                      <a:pt x="240" y="222"/>
                    </a:lnTo>
                    <a:lnTo>
                      <a:pt x="252" y="270"/>
                    </a:lnTo>
                    <a:lnTo>
                      <a:pt x="126" y="276"/>
                    </a:lnTo>
                    <a:lnTo>
                      <a:pt x="114" y="282"/>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752" name="Freeform 376"/>
              <p:cNvSpPr>
                <a:spLocks noChangeAspect="1"/>
              </p:cNvSpPr>
              <p:nvPr/>
            </p:nvSpPr>
            <p:spPr bwMode="auto">
              <a:xfrm>
                <a:off x="1578" y="1746"/>
                <a:ext cx="270" cy="288"/>
              </a:xfrm>
              <a:custGeom>
                <a:avLst/>
                <a:gdLst>
                  <a:gd name="T0" fmla="*/ 114 w 270"/>
                  <a:gd name="T1" fmla="*/ 282 h 288"/>
                  <a:gd name="T2" fmla="*/ 96 w 270"/>
                  <a:gd name="T3" fmla="*/ 264 h 288"/>
                  <a:gd name="T4" fmla="*/ 90 w 270"/>
                  <a:gd name="T5" fmla="*/ 246 h 288"/>
                  <a:gd name="T6" fmla="*/ 96 w 270"/>
                  <a:gd name="T7" fmla="*/ 234 h 288"/>
                  <a:gd name="T8" fmla="*/ 84 w 270"/>
                  <a:gd name="T9" fmla="*/ 216 h 288"/>
                  <a:gd name="T10" fmla="*/ 78 w 270"/>
                  <a:gd name="T11" fmla="*/ 186 h 288"/>
                  <a:gd name="T12" fmla="*/ 12 w 270"/>
                  <a:gd name="T13" fmla="*/ 138 h 288"/>
                  <a:gd name="T14" fmla="*/ 12 w 270"/>
                  <a:gd name="T15" fmla="*/ 96 h 288"/>
                  <a:gd name="T16" fmla="*/ 0 w 270"/>
                  <a:gd name="T17" fmla="*/ 84 h 288"/>
                  <a:gd name="T18" fmla="*/ 12 w 270"/>
                  <a:gd name="T19" fmla="*/ 66 h 288"/>
                  <a:gd name="T20" fmla="*/ 30 w 270"/>
                  <a:gd name="T21" fmla="*/ 54 h 288"/>
                  <a:gd name="T22" fmla="*/ 30 w 270"/>
                  <a:gd name="T23" fmla="*/ 18 h 288"/>
                  <a:gd name="T24" fmla="*/ 36 w 270"/>
                  <a:gd name="T25" fmla="*/ 12 h 288"/>
                  <a:gd name="T26" fmla="*/ 48 w 270"/>
                  <a:gd name="T27" fmla="*/ 18 h 288"/>
                  <a:gd name="T28" fmla="*/ 90 w 270"/>
                  <a:gd name="T29" fmla="*/ 0 h 288"/>
                  <a:gd name="T30" fmla="*/ 90 w 270"/>
                  <a:gd name="T31" fmla="*/ 18 h 288"/>
                  <a:gd name="T32" fmla="*/ 114 w 270"/>
                  <a:gd name="T33" fmla="*/ 24 h 288"/>
                  <a:gd name="T34" fmla="*/ 126 w 270"/>
                  <a:gd name="T35" fmla="*/ 36 h 288"/>
                  <a:gd name="T36" fmla="*/ 216 w 270"/>
                  <a:gd name="T37" fmla="*/ 54 h 288"/>
                  <a:gd name="T38" fmla="*/ 234 w 270"/>
                  <a:gd name="T39" fmla="*/ 66 h 288"/>
                  <a:gd name="T40" fmla="*/ 228 w 270"/>
                  <a:gd name="T41" fmla="*/ 90 h 288"/>
                  <a:gd name="T42" fmla="*/ 240 w 270"/>
                  <a:gd name="T43" fmla="*/ 90 h 288"/>
                  <a:gd name="T44" fmla="*/ 234 w 270"/>
                  <a:gd name="T45" fmla="*/ 102 h 288"/>
                  <a:gd name="T46" fmla="*/ 246 w 270"/>
                  <a:gd name="T47" fmla="*/ 102 h 288"/>
                  <a:gd name="T48" fmla="*/ 228 w 270"/>
                  <a:gd name="T49" fmla="*/ 132 h 288"/>
                  <a:gd name="T50" fmla="*/ 234 w 270"/>
                  <a:gd name="T51" fmla="*/ 144 h 288"/>
                  <a:gd name="T52" fmla="*/ 270 w 270"/>
                  <a:gd name="T53" fmla="*/ 90 h 288"/>
                  <a:gd name="T54" fmla="*/ 246 w 270"/>
                  <a:gd name="T55" fmla="*/ 174 h 288"/>
                  <a:gd name="T56" fmla="*/ 240 w 270"/>
                  <a:gd name="T57" fmla="*/ 222 h 288"/>
                  <a:gd name="T58" fmla="*/ 252 w 270"/>
                  <a:gd name="T59" fmla="*/ 270 h 288"/>
                  <a:gd name="T60" fmla="*/ 126 w 270"/>
                  <a:gd name="T61" fmla="*/ 276 h 288"/>
                  <a:gd name="T62" fmla="*/ 114 w 270"/>
                  <a:gd name="T63" fmla="*/ 282 h 288"/>
                  <a:gd name="T64" fmla="*/ 114 w 270"/>
                  <a:gd name="T65" fmla="*/ 288 h 2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0"/>
                  <a:gd name="T100" fmla="*/ 0 h 288"/>
                  <a:gd name="T101" fmla="*/ 270 w 270"/>
                  <a:gd name="T102" fmla="*/ 288 h 2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0" h="288">
                    <a:moveTo>
                      <a:pt x="114" y="282"/>
                    </a:moveTo>
                    <a:lnTo>
                      <a:pt x="96" y="264"/>
                    </a:lnTo>
                    <a:lnTo>
                      <a:pt x="90" y="246"/>
                    </a:lnTo>
                    <a:lnTo>
                      <a:pt x="96" y="234"/>
                    </a:lnTo>
                    <a:lnTo>
                      <a:pt x="84" y="216"/>
                    </a:lnTo>
                    <a:lnTo>
                      <a:pt x="78" y="186"/>
                    </a:lnTo>
                    <a:lnTo>
                      <a:pt x="12" y="138"/>
                    </a:lnTo>
                    <a:lnTo>
                      <a:pt x="12" y="96"/>
                    </a:lnTo>
                    <a:lnTo>
                      <a:pt x="0" y="84"/>
                    </a:lnTo>
                    <a:lnTo>
                      <a:pt x="12" y="66"/>
                    </a:lnTo>
                    <a:lnTo>
                      <a:pt x="30" y="54"/>
                    </a:lnTo>
                    <a:lnTo>
                      <a:pt x="30" y="18"/>
                    </a:lnTo>
                    <a:lnTo>
                      <a:pt x="36" y="12"/>
                    </a:lnTo>
                    <a:lnTo>
                      <a:pt x="48" y="18"/>
                    </a:lnTo>
                    <a:lnTo>
                      <a:pt x="90" y="0"/>
                    </a:lnTo>
                    <a:lnTo>
                      <a:pt x="90" y="18"/>
                    </a:lnTo>
                    <a:lnTo>
                      <a:pt x="114" y="24"/>
                    </a:lnTo>
                    <a:lnTo>
                      <a:pt x="126" y="36"/>
                    </a:lnTo>
                    <a:lnTo>
                      <a:pt x="216" y="54"/>
                    </a:lnTo>
                    <a:lnTo>
                      <a:pt x="234" y="66"/>
                    </a:lnTo>
                    <a:lnTo>
                      <a:pt x="228" y="90"/>
                    </a:lnTo>
                    <a:lnTo>
                      <a:pt x="240" y="90"/>
                    </a:lnTo>
                    <a:lnTo>
                      <a:pt x="234" y="102"/>
                    </a:lnTo>
                    <a:lnTo>
                      <a:pt x="246" y="102"/>
                    </a:lnTo>
                    <a:lnTo>
                      <a:pt x="228" y="132"/>
                    </a:lnTo>
                    <a:lnTo>
                      <a:pt x="234" y="144"/>
                    </a:lnTo>
                    <a:lnTo>
                      <a:pt x="270" y="90"/>
                    </a:lnTo>
                    <a:lnTo>
                      <a:pt x="246" y="174"/>
                    </a:lnTo>
                    <a:lnTo>
                      <a:pt x="240" y="222"/>
                    </a:lnTo>
                    <a:lnTo>
                      <a:pt x="252" y="270"/>
                    </a:lnTo>
                    <a:lnTo>
                      <a:pt x="126" y="276"/>
                    </a:lnTo>
                    <a:lnTo>
                      <a:pt x="114" y="282"/>
                    </a:lnTo>
                    <a:lnTo>
                      <a:pt x="114" y="28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753" name="Freeform 377"/>
              <p:cNvSpPr>
                <a:spLocks noChangeAspect="1"/>
              </p:cNvSpPr>
              <p:nvPr/>
            </p:nvSpPr>
            <p:spPr bwMode="auto">
              <a:xfrm>
                <a:off x="720" y="1818"/>
                <a:ext cx="354" cy="294"/>
              </a:xfrm>
              <a:custGeom>
                <a:avLst/>
                <a:gdLst>
                  <a:gd name="T0" fmla="*/ 342 w 354"/>
                  <a:gd name="T1" fmla="*/ 168 h 294"/>
                  <a:gd name="T2" fmla="*/ 336 w 354"/>
                  <a:gd name="T3" fmla="*/ 294 h 294"/>
                  <a:gd name="T4" fmla="*/ 96 w 354"/>
                  <a:gd name="T5" fmla="*/ 270 h 294"/>
                  <a:gd name="T6" fmla="*/ 0 w 354"/>
                  <a:gd name="T7" fmla="*/ 252 h 294"/>
                  <a:gd name="T8" fmla="*/ 12 w 354"/>
                  <a:gd name="T9" fmla="*/ 192 h 294"/>
                  <a:gd name="T10" fmla="*/ 36 w 354"/>
                  <a:gd name="T11" fmla="*/ 30 h 294"/>
                  <a:gd name="T12" fmla="*/ 42 w 354"/>
                  <a:gd name="T13" fmla="*/ 0 h 294"/>
                  <a:gd name="T14" fmla="*/ 354 w 354"/>
                  <a:gd name="T15" fmla="*/ 36 h 294"/>
                  <a:gd name="T16" fmla="*/ 348 w 354"/>
                  <a:gd name="T17" fmla="*/ 138 h 294"/>
                  <a:gd name="T18" fmla="*/ 342 w 354"/>
                  <a:gd name="T19" fmla="*/ 168 h 2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4"/>
                  <a:gd name="T31" fmla="*/ 0 h 294"/>
                  <a:gd name="T32" fmla="*/ 354 w 354"/>
                  <a:gd name="T33" fmla="*/ 294 h 2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4" h="294">
                    <a:moveTo>
                      <a:pt x="342" y="168"/>
                    </a:moveTo>
                    <a:lnTo>
                      <a:pt x="336" y="294"/>
                    </a:lnTo>
                    <a:lnTo>
                      <a:pt x="96" y="270"/>
                    </a:lnTo>
                    <a:lnTo>
                      <a:pt x="0" y="252"/>
                    </a:lnTo>
                    <a:lnTo>
                      <a:pt x="12" y="192"/>
                    </a:lnTo>
                    <a:lnTo>
                      <a:pt x="36" y="30"/>
                    </a:lnTo>
                    <a:lnTo>
                      <a:pt x="42" y="0"/>
                    </a:lnTo>
                    <a:lnTo>
                      <a:pt x="354" y="36"/>
                    </a:lnTo>
                    <a:lnTo>
                      <a:pt x="348" y="138"/>
                    </a:lnTo>
                    <a:lnTo>
                      <a:pt x="342" y="168"/>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754" name="Freeform 378"/>
              <p:cNvSpPr>
                <a:spLocks noChangeAspect="1"/>
              </p:cNvSpPr>
              <p:nvPr/>
            </p:nvSpPr>
            <p:spPr bwMode="auto">
              <a:xfrm>
                <a:off x="720" y="1818"/>
                <a:ext cx="354" cy="294"/>
              </a:xfrm>
              <a:custGeom>
                <a:avLst/>
                <a:gdLst>
                  <a:gd name="T0" fmla="*/ 342 w 354"/>
                  <a:gd name="T1" fmla="*/ 168 h 294"/>
                  <a:gd name="T2" fmla="*/ 336 w 354"/>
                  <a:gd name="T3" fmla="*/ 294 h 294"/>
                  <a:gd name="T4" fmla="*/ 96 w 354"/>
                  <a:gd name="T5" fmla="*/ 270 h 294"/>
                  <a:gd name="T6" fmla="*/ 0 w 354"/>
                  <a:gd name="T7" fmla="*/ 252 h 294"/>
                  <a:gd name="T8" fmla="*/ 12 w 354"/>
                  <a:gd name="T9" fmla="*/ 192 h 294"/>
                  <a:gd name="T10" fmla="*/ 36 w 354"/>
                  <a:gd name="T11" fmla="*/ 30 h 294"/>
                  <a:gd name="T12" fmla="*/ 42 w 354"/>
                  <a:gd name="T13" fmla="*/ 0 h 294"/>
                  <a:gd name="T14" fmla="*/ 354 w 354"/>
                  <a:gd name="T15" fmla="*/ 36 h 294"/>
                  <a:gd name="T16" fmla="*/ 348 w 354"/>
                  <a:gd name="T17" fmla="*/ 138 h 294"/>
                  <a:gd name="T18" fmla="*/ 342 w 354"/>
                  <a:gd name="T19" fmla="*/ 168 h 294"/>
                  <a:gd name="T20" fmla="*/ 342 w 354"/>
                  <a:gd name="T21" fmla="*/ 174 h 2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4"/>
                  <a:gd name="T34" fmla="*/ 0 h 294"/>
                  <a:gd name="T35" fmla="*/ 354 w 354"/>
                  <a:gd name="T36" fmla="*/ 294 h 2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4" h="294">
                    <a:moveTo>
                      <a:pt x="342" y="168"/>
                    </a:moveTo>
                    <a:lnTo>
                      <a:pt x="336" y="294"/>
                    </a:lnTo>
                    <a:lnTo>
                      <a:pt x="96" y="270"/>
                    </a:lnTo>
                    <a:lnTo>
                      <a:pt x="0" y="252"/>
                    </a:lnTo>
                    <a:lnTo>
                      <a:pt x="12" y="192"/>
                    </a:lnTo>
                    <a:lnTo>
                      <a:pt x="36" y="30"/>
                    </a:lnTo>
                    <a:lnTo>
                      <a:pt x="42" y="0"/>
                    </a:lnTo>
                    <a:lnTo>
                      <a:pt x="354" y="36"/>
                    </a:lnTo>
                    <a:lnTo>
                      <a:pt x="348" y="138"/>
                    </a:lnTo>
                    <a:lnTo>
                      <a:pt x="342" y="168"/>
                    </a:lnTo>
                    <a:lnTo>
                      <a:pt x="342" y="17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sp>
          <p:nvSpPr>
            <p:cNvPr id="24735" name="Rectangle 379"/>
            <p:cNvSpPr>
              <a:spLocks noChangeArrowheads="1"/>
            </p:cNvSpPr>
            <p:nvPr/>
          </p:nvSpPr>
          <p:spPr bwMode="auto">
            <a:xfrm>
              <a:off x="2618" y="912"/>
              <a:ext cx="57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r>
                <a:rPr lang="en-US" sz="1600" b="1" dirty="0">
                  <a:latin typeface="+mj-lt"/>
                  <a:ea typeface="ＭＳ Ｐゴシック" charset="0"/>
                  <a:cs typeface="ＭＳ Ｐゴシック" charset="0"/>
                </a:rPr>
                <a:t>2000</a:t>
              </a:r>
            </a:p>
          </p:txBody>
        </p:sp>
      </p:grpSp>
      <p:grpSp>
        <p:nvGrpSpPr>
          <p:cNvPr id="8" name="Group 380"/>
          <p:cNvGrpSpPr>
            <a:grpSpLocks/>
          </p:cNvGrpSpPr>
          <p:nvPr/>
        </p:nvGrpSpPr>
        <p:grpSpPr bwMode="auto">
          <a:xfrm>
            <a:off x="3581400" y="3962400"/>
            <a:ext cx="2130425" cy="1962150"/>
            <a:chOff x="2256" y="2592"/>
            <a:chExt cx="1342" cy="1236"/>
          </a:xfrm>
        </p:grpSpPr>
        <p:grpSp>
          <p:nvGrpSpPr>
            <p:cNvPr id="105506" name="Group 381"/>
            <p:cNvGrpSpPr>
              <a:grpSpLocks noChangeAspect="1"/>
            </p:cNvGrpSpPr>
            <p:nvPr/>
          </p:nvGrpSpPr>
          <p:grpSpPr bwMode="auto">
            <a:xfrm>
              <a:off x="2256" y="2637"/>
              <a:ext cx="1342" cy="1191"/>
              <a:chOff x="1179" y="774"/>
              <a:chExt cx="3408" cy="2730"/>
            </a:xfrm>
          </p:grpSpPr>
          <p:sp>
            <p:nvSpPr>
              <p:cNvPr id="105508" name="AutoShape 382"/>
              <p:cNvSpPr>
                <a:spLocks noChangeAspect="1" noChangeArrowheads="1"/>
              </p:cNvSpPr>
              <p:nvPr/>
            </p:nvSpPr>
            <p:spPr bwMode="auto">
              <a:xfrm>
                <a:off x="1179" y="774"/>
                <a:ext cx="3402" cy="2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dirty="0">
                  <a:solidFill>
                    <a:srgbClr val="000000"/>
                  </a:solidFill>
                  <a:latin typeface="Garamond" panose="02020404030301010803" pitchFamily="18" charset="0"/>
                </a:endParaRPr>
              </a:p>
            </p:txBody>
          </p:sp>
          <p:sp>
            <p:nvSpPr>
              <p:cNvPr id="105509" name="Rectangle 383"/>
              <p:cNvSpPr>
                <a:spLocks noChangeAspect="1" noChangeArrowheads="1"/>
              </p:cNvSpPr>
              <p:nvPr/>
            </p:nvSpPr>
            <p:spPr bwMode="auto">
              <a:xfrm>
                <a:off x="1179" y="774"/>
                <a:ext cx="3408" cy="2730"/>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dirty="0">
                  <a:solidFill>
                    <a:srgbClr val="000000"/>
                  </a:solidFill>
                  <a:latin typeface="Garamond" panose="02020404030301010803" pitchFamily="18" charset="0"/>
                </a:endParaRPr>
              </a:p>
            </p:txBody>
          </p:sp>
          <p:sp>
            <p:nvSpPr>
              <p:cNvPr id="105510" name="Rectangle 384"/>
              <p:cNvSpPr>
                <a:spLocks noChangeAspect="1" noChangeArrowheads="1"/>
              </p:cNvSpPr>
              <p:nvPr/>
            </p:nvSpPr>
            <p:spPr bwMode="auto">
              <a:xfrm>
                <a:off x="1215" y="816"/>
                <a:ext cx="3336" cy="2646"/>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dirty="0">
                  <a:solidFill>
                    <a:srgbClr val="000000"/>
                  </a:solidFill>
                  <a:latin typeface="Garamond" panose="02020404030301010803" pitchFamily="18" charset="0"/>
                </a:endParaRPr>
              </a:p>
            </p:txBody>
          </p:sp>
          <p:sp>
            <p:nvSpPr>
              <p:cNvPr id="105511" name="Freeform 385"/>
              <p:cNvSpPr>
                <a:spLocks noChangeAspect="1"/>
              </p:cNvSpPr>
              <p:nvPr/>
            </p:nvSpPr>
            <p:spPr bwMode="auto">
              <a:xfrm>
                <a:off x="3411" y="2394"/>
                <a:ext cx="234" cy="378"/>
              </a:xfrm>
              <a:custGeom>
                <a:avLst/>
                <a:gdLst>
                  <a:gd name="T0" fmla="*/ 234 w 234"/>
                  <a:gd name="T1" fmla="*/ 300 h 378"/>
                  <a:gd name="T2" fmla="*/ 60 w 234"/>
                  <a:gd name="T3" fmla="*/ 318 h 378"/>
                  <a:gd name="T4" fmla="*/ 60 w 234"/>
                  <a:gd name="T5" fmla="*/ 330 h 378"/>
                  <a:gd name="T6" fmla="*/ 78 w 234"/>
                  <a:gd name="T7" fmla="*/ 348 h 378"/>
                  <a:gd name="T8" fmla="*/ 78 w 234"/>
                  <a:gd name="T9" fmla="*/ 366 h 378"/>
                  <a:gd name="T10" fmla="*/ 42 w 234"/>
                  <a:gd name="T11" fmla="*/ 378 h 378"/>
                  <a:gd name="T12" fmla="*/ 54 w 234"/>
                  <a:gd name="T13" fmla="*/ 372 h 378"/>
                  <a:gd name="T14" fmla="*/ 36 w 234"/>
                  <a:gd name="T15" fmla="*/ 336 h 378"/>
                  <a:gd name="T16" fmla="*/ 30 w 234"/>
                  <a:gd name="T17" fmla="*/ 372 h 378"/>
                  <a:gd name="T18" fmla="*/ 12 w 234"/>
                  <a:gd name="T19" fmla="*/ 372 h 378"/>
                  <a:gd name="T20" fmla="*/ 12 w 234"/>
                  <a:gd name="T21" fmla="*/ 342 h 378"/>
                  <a:gd name="T22" fmla="*/ 0 w 234"/>
                  <a:gd name="T23" fmla="*/ 258 h 378"/>
                  <a:gd name="T24" fmla="*/ 0 w 234"/>
                  <a:gd name="T25" fmla="*/ 12 h 378"/>
                  <a:gd name="T26" fmla="*/ 162 w 234"/>
                  <a:gd name="T27" fmla="*/ 0 h 378"/>
                  <a:gd name="T28" fmla="*/ 204 w 234"/>
                  <a:gd name="T29" fmla="*/ 162 h 378"/>
                  <a:gd name="T30" fmla="*/ 228 w 234"/>
                  <a:gd name="T31" fmla="*/ 204 h 378"/>
                  <a:gd name="T32" fmla="*/ 216 w 234"/>
                  <a:gd name="T33" fmla="*/ 234 h 378"/>
                  <a:gd name="T34" fmla="*/ 234 w 234"/>
                  <a:gd name="T35" fmla="*/ 300 h 3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4"/>
                  <a:gd name="T55" fmla="*/ 0 h 378"/>
                  <a:gd name="T56" fmla="*/ 234 w 234"/>
                  <a:gd name="T57" fmla="*/ 378 h 37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4" h="378">
                    <a:moveTo>
                      <a:pt x="234" y="300"/>
                    </a:moveTo>
                    <a:lnTo>
                      <a:pt x="60" y="318"/>
                    </a:lnTo>
                    <a:lnTo>
                      <a:pt x="60" y="330"/>
                    </a:lnTo>
                    <a:lnTo>
                      <a:pt x="78" y="348"/>
                    </a:lnTo>
                    <a:lnTo>
                      <a:pt x="78" y="366"/>
                    </a:lnTo>
                    <a:lnTo>
                      <a:pt x="42" y="378"/>
                    </a:lnTo>
                    <a:lnTo>
                      <a:pt x="54" y="372"/>
                    </a:lnTo>
                    <a:lnTo>
                      <a:pt x="36" y="336"/>
                    </a:lnTo>
                    <a:lnTo>
                      <a:pt x="30" y="372"/>
                    </a:lnTo>
                    <a:lnTo>
                      <a:pt x="12" y="372"/>
                    </a:lnTo>
                    <a:lnTo>
                      <a:pt x="12" y="342"/>
                    </a:lnTo>
                    <a:lnTo>
                      <a:pt x="0" y="258"/>
                    </a:lnTo>
                    <a:lnTo>
                      <a:pt x="0" y="12"/>
                    </a:lnTo>
                    <a:lnTo>
                      <a:pt x="162" y="0"/>
                    </a:lnTo>
                    <a:lnTo>
                      <a:pt x="204" y="162"/>
                    </a:lnTo>
                    <a:lnTo>
                      <a:pt x="228" y="204"/>
                    </a:lnTo>
                    <a:lnTo>
                      <a:pt x="216" y="234"/>
                    </a:lnTo>
                    <a:lnTo>
                      <a:pt x="234" y="300"/>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512" name="Freeform 386"/>
              <p:cNvSpPr>
                <a:spLocks noChangeAspect="1"/>
              </p:cNvSpPr>
              <p:nvPr/>
            </p:nvSpPr>
            <p:spPr bwMode="auto">
              <a:xfrm>
                <a:off x="3411" y="2394"/>
                <a:ext cx="234" cy="378"/>
              </a:xfrm>
              <a:custGeom>
                <a:avLst/>
                <a:gdLst>
                  <a:gd name="T0" fmla="*/ 234 w 234"/>
                  <a:gd name="T1" fmla="*/ 300 h 378"/>
                  <a:gd name="T2" fmla="*/ 60 w 234"/>
                  <a:gd name="T3" fmla="*/ 318 h 378"/>
                  <a:gd name="T4" fmla="*/ 60 w 234"/>
                  <a:gd name="T5" fmla="*/ 330 h 378"/>
                  <a:gd name="T6" fmla="*/ 78 w 234"/>
                  <a:gd name="T7" fmla="*/ 348 h 378"/>
                  <a:gd name="T8" fmla="*/ 78 w 234"/>
                  <a:gd name="T9" fmla="*/ 366 h 378"/>
                  <a:gd name="T10" fmla="*/ 42 w 234"/>
                  <a:gd name="T11" fmla="*/ 378 h 378"/>
                  <a:gd name="T12" fmla="*/ 54 w 234"/>
                  <a:gd name="T13" fmla="*/ 372 h 378"/>
                  <a:gd name="T14" fmla="*/ 36 w 234"/>
                  <a:gd name="T15" fmla="*/ 336 h 378"/>
                  <a:gd name="T16" fmla="*/ 30 w 234"/>
                  <a:gd name="T17" fmla="*/ 372 h 378"/>
                  <a:gd name="T18" fmla="*/ 12 w 234"/>
                  <a:gd name="T19" fmla="*/ 372 h 378"/>
                  <a:gd name="T20" fmla="*/ 12 w 234"/>
                  <a:gd name="T21" fmla="*/ 342 h 378"/>
                  <a:gd name="T22" fmla="*/ 0 w 234"/>
                  <a:gd name="T23" fmla="*/ 258 h 378"/>
                  <a:gd name="T24" fmla="*/ 0 w 234"/>
                  <a:gd name="T25" fmla="*/ 12 h 378"/>
                  <a:gd name="T26" fmla="*/ 162 w 234"/>
                  <a:gd name="T27" fmla="*/ 0 h 378"/>
                  <a:gd name="T28" fmla="*/ 204 w 234"/>
                  <a:gd name="T29" fmla="*/ 162 h 378"/>
                  <a:gd name="T30" fmla="*/ 228 w 234"/>
                  <a:gd name="T31" fmla="*/ 204 h 378"/>
                  <a:gd name="T32" fmla="*/ 216 w 234"/>
                  <a:gd name="T33" fmla="*/ 234 h 378"/>
                  <a:gd name="T34" fmla="*/ 234 w 234"/>
                  <a:gd name="T35" fmla="*/ 300 h 378"/>
                  <a:gd name="T36" fmla="*/ 234 w 234"/>
                  <a:gd name="T37" fmla="*/ 306 h 3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4"/>
                  <a:gd name="T58" fmla="*/ 0 h 378"/>
                  <a:gd name="T59" fmla="*/ 234 w 234"/>
                  <a:gd name="T60" fmla="*/ 378 h 37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4" h="378">
                    <a:moveTo>
                      <a:pt x="234" y="300"/>
                    </a:moveTo>
                    <a:lnTo>
                      <a:pt x="60" y="318"/>
                    </a:lnTo>
                    <a:lnTo>
                      <a:pt x="60" y="330"/>
                    </a:lnTo>
                    <a:lnTo>
                      <a:pt x="78" y="348"/>
                    </a:lnTo>
                    <a:lnTo>
                      <a:pt x="78" y="366"/>
                    </a:lnTo>
                    <a:lnTo>
                      <a:pt x="42" y="378"/>
                    </a:lnTo>
                    <a:lnTo>
                      <a:pt x="54" y="372"/>
                    </a:lnTo>
                    <a:lnTo>
                      <a:pt x="36" y="336"/>
                    </a:lnTo>
                    <a:lnTo>
                      <a:pt x="30" y="372"/>
                    </a:lnTo>
                    <a:lnTo>
                      <a:pt x="12" y="372"/>
                    </a:lnTo>
                    <a:lnTo>
                      <a:pt x="12" y="342"/>
                    </a:lnTo>
                    <a:lnTo>
                      <a:pt x="0" y="258"/>
                    </a:lnTo>
                    <a:lnTo>
                      <a:pt x="0" y="12"/>
                    </a:lnTo>
                    <a:lnTo>
                      <a:pt x="162" y="0"/>
                    </a:lnTo>
                    <a:lnTo>
                      <a:pt x="204" y="162"/>
                    </a:lnTo>
                    <a:lnTo>
                      <a:pt x="228" y="204"/>
                    </a:lnTo>
                    <a:lnTo>
                      <a:pt x="216" y="234"/>
                    </a:lnTo>
                    <a:lnTo>
                      <a:pt x="234" y="300"/>
                    </a:lnTo>
                    <a:lnTo>
                      <a:pt x="234" y="30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513" name="Freeform 387"/>
              <p:cNvSpPr>
                <a:spLocks noChangeAspect="1"/>
              </p:cNvSpPr>
              <p:nvPr/>
            </p:nvSpPr>
            <p:spPr bwMode="auto">
              <a:xfrm>
                <a:off x="1263" y="2562"/>
                <a:ext cx="648" cy="570"/>
              </a:xfrm>
              <a:custGeom>
                <a:avLst/>
                <a:gdLst>
                  <a:gd name="T0" fmla="*/ 6 w 648"/>
                  <a:gd name="T1" fmla="*/ 324 h 570"/>
                  <a:gd name="T2" fmla="*/ 6 w 648"/>
                  <a:gd name="T3" fmla="*/ 330 h 570"/>
                  <a:gd name="T4" fmla="*/ 42 w 648"/>
                  <a:gd name="T5" fmla="*/ 360 h 570"/>
                  <a:gd name="T6" fmla="*/ 30 w 648"/>
                  <a:gd name="T7" fmla="*/ 396 h 570"/>
                  <a:gd name="T8" fmla="*/ 72 w 648"/>
                  <a:gd name="T9" fmla="*/ 366 h 570"/>
                  <a:gd name="T10" fmla="*/ 48 w 648"/>
                  <a:gd name="T11" fmla="*/ 444 h 570"/>
                  <a:gd name="T12" fmla="*/ 102 w 648"/>
                  <a:gd name="T13" fmla="*/ 462 h 570"/>
                  <a:gd name="T14" fmla="*/ 120 w 648"/>
                  <a:gd name="T15" fmla="*/ 456 h 570"/>
                  <a:gd name="T16" fmla="*/ 114 w 648"/>
                  <a:gd name="T17" fmla="*/ 504 h 570"/>
                  <a:gd name="T18" fmla="*/ 66 w 648"/>
                  <a:gd name="T19" fmla="*/ 546 h 570"/>
                  <a:gd name="T20" fmla="*/ 0 w 648"/>
                  <a:gd name="T21" fmla="*/ 570 h 570"/>
                  <a:gd name="T22" fmla="*/ 78 w 648"/>
                  <a:gd name="T23" fmla="*/ 546 h 570"/>
                  <a:gd name="T24" fmla="*/ 96 w 648"/>
                  <a:gd name="T25" fmla="*/ 546 h 570"/>
                  <a:gd name="T26" fmla="*/ 114 w 648"/>
                  <a:gd name="T27" fmla="*/ 534 h 570"/>
                  <a:gd name="T28" fmla="*/ 204 w 648"/>
                  <a:gd name="T29" fmla="*/ 456 h 570"/>
                  <a:gd name="T30" fmla="*/ 252 w 648"/>
                  <a:gd name="T31" fmla="*/ 372 h 570"/>
                  <a:gd name="T32" fmla="*/ 252 w 648"/>
                  <a:gd name="T33" fmla="*/ 372 h 570"/>
                  <a:gd name="T34" fmla="*/ 264 w 648"/>
                  <a:gd name="T35" fmla="*/ 378 h 570"/>
                  <a:gd name="T36" fmla="*/ 240 w 648"/>
                  <a:gd name="T37" fmla="*/ 390 h 570"/>
                  <a:gd name="T38" fmla="*/ 246 w 648"/>
                  <a:gd name="T39" fmla="*/ 426 h 570"/>
                  <a:gd name="T40" fmla="*/ 258 w 648"/>
                  <a:gd name="T41" fmla="*/ 438 h 570"/>
                  <a:gd name="T42" fmla="*/ 288 w 648"/>
                  <a:gd name="T43" fmla="*/ 420 h 570"/>
                  <a:gd name="T44" fmla="*/ 300 w 648"/>
                  <a:gd name="T45" fmla="*/ 384 h 570"/>
                  <a:gd name="T46" fmla="*/ 318 w 648"/>
                  <a:gd name="T47" fmla="*/ 390 h 570"/>
                  <a:gd name="T48" fmla="*/ 426 w 648"/>
                  <a:gd name="T49" fmla="*/ 414 h 570"/>
                  <a:gd name="T50" fmla="*/ 450 w 648"/>
                  <a:gd name="T51" fmla="*/ 408 h 570"/>
                  <a:gd name="T52" fmla="*/ 462 w 648"/>
                  <a:gd name="T53" fmla="*/ 432 h 570"/>
                  <a:gd name="T54" fmla="*/ 468 w 648"/>
                  <a:gd name="T55" fmla="*/ 438 h 570"/>
                  <a:gd name="T56" fmla="*/ 510 w 648"/>
                  <a:gd name="T57" fmla="*/ 450 h 570"/>
                  <a:gd name="T58" fmla="*/ 528 w 648"/>
                  <a:gd name="T59" fmla="*/ 450 h 570"/>
                  <a:gd name="T60" fmla="*/ 534 w 648"/>
                  <a:gd name="T61" fmla="*/ 444 h 570"/>
                  <a:gd name="T62" fmla="*/ 606 w 648"/>
                  <a:gd name="T63" fmla="*/ 504 h 570"/>
                  <a:gd name="T64" fmla="*/ 618 w 648"/>
                  <a:gd name="T65" fmla="*/ 510 h 570"/>
                  <a:gd name="T66" fmla="*/ 648 w 648"/>
                  <a:gd name="T67" fmla="*/ 540 h 570"/>
                  <a:gd name="T68" fmla="*/ 600 w 648"/>
                  <a:gd name="T69" fmla="*/ 498 h 570"/>
                  <a:gd name="T70" fmla="*/ 480 w 648"/>
                  <a:gd name="T71" fmla="*/ 438 h 570"/>
                  <a:gd name="T72" fmla="*/ 456 w 648"/>
                  <a:gd name="T73" fmla="*/ 414 h 570"/>
                  <a:gd name="T74" fmla="*/ 414 w 648"/>
                  <a:gd name="T75" fmla="*/ 396 h 570"/>
                  <a:gd name="T76" fmla="*/ 252 w 648"/>
                  <a:gd name="T77" fmla="*/ 36 h 570"/>
                  <a:gd name="T78" fmla="*/ 210 w 648"/>
                  <a:gd name="T79" fmla="*/ 24 h 570"/>
                  <a:gd name="T80" fmla="*/ 60 w 648"/>
                  <a:gd name="T81" fmla="*/ 84 h 570"/>
                  <a:gd name="T82" fmla="*/ 114 w 648"/>
                  <a:gd name="T83" fmla="*/ 144 h 570"/>
                  <a:gd name="T84" fmla="*/ 108 w 648"/>
                  <a:gd name="T85" fmla="*/ 156 h 570"/>
                  <a:gd name="T86" fmla="*/ 102 w 648"/>
                  <a:gd name="T87" fmla="*/ 180 h 570"/>
                  <a:gd name="T88" fmla="*/ 84 w 648"/>
                  <a:gd name="T89" fmla="*/ 156 h 570"/>
                  <a:gd name="T90" fmla="*/ 18 w 648"/>
                  <a:gd name="T91" fmla="*/ 168 h 570"/>
                  <a:gd name="T92" fmla="*/ 30 w 648"/>
                  <a:gd name="T93" fmla="*/ 192 h 570"/>
                  <a:gd name="T94" fmla="*/ 78 w 648"/>
                  <a:gd name="T95" fmla="*/ 228 h 570"/>
                  <a:gd name="T96" fmla="*/ 114 w 648"/>
                  <a:gd name="T97" fmla="*/ 228 h 570"/>
                  <a:gd name="T98" fmla="*/ 102 w 648"/>
                  <a:gd name="T99" fmla="*/ 270 h 5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48"/>
                  <a:gd name="T151" fmla="*/ 0 h 570"/>
                  <a:gd name="T152" fmla="*/ 648 w 648"/>
                  <a:gd name="T153" fmla="*/ 570 h 57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48" h="570">
                    <a:moveTo>
                      <a:pt x="54" y="282"/>
                    </a:moveTo>
                    <a:lnTo>
                      <a:pt x="6" y="324"/>
                    </a:lnTo>
                    <a:lnTo>
                      <a:pt x="24" y="324"/>
                    </a:lnTo>
                    <a:lnTo>
                      <a:pt x="6" y="330"/>
                    </a:lnTo>
                    <a:lnTo>
                      <a:pt x="18" y="348"/>
                    </a:lnTo>
                    <a:lnTo>
                      <a:pt x="42" y="360"/>
                    </a:lnTo>
                    <a:lnTo>
                      <a:pt x="24" y="372"/>
                    </a:lnTo>
                    <a:lnTo>
                      <a:pt x="30" y="396"/>
                    </a:lnTo>
                    <a:lnTo>
                      <a:pt x="42" y="402"/>
                    </a:lnTo>
                    <a:lnTo>
                      <a:pt x="72" y="366"/>
                    </a:lnTo>
                    <a:lnTo>
                      <a:pt x="60" y="426"/>
                    </a:lnTo>
                    <a:lnTo>
                      <a:pt x="48" y="444"/>
                    </a:lnTo>
                    <a:lnTo>
                      <a:pt x="84" y="426"/>
                    </a:lnTo>
                    <a:lnTo>
                      <a:pt x="102" y="462"/>
                    </a:lnTo>
                    <a:lnTo>
                      <a:pt x="114" y="438"/>
                    </a:lnTo>
                    <a:lnTo>
                      <a:pt x="120" y="456"/>
                    </a:lnTo>
                    <a:lnTo>
                      <a:pt x="144" y="444"/>
                    </a:lnTo>
                    <a:lnTo>
                      <a:pt x="114" y="504"/>
                    </a:lnTo>
                    <a:lnTo>
                      <a:pt x="72" y="528"/>
                    </a:lnTo>
                    <a:lnTo>
                      <a:pt x="66" y="546"/>
                    </a:lnTo>
                    <a:lnTo>
                      <a:pt x="36" y="540"/>
                    </a:lnTo>
                    <a:lnTo>
                      <a:pt x="0" y="570"/>
                    </a:lnTo>
                    <a:lnTo>
                      <a:pt x="42" y="552"/>
                    </a:lnTo>
                    <a:lnTo>
                      <a:pt x="78" y="546"/>
                    </a:lnTo>
                    <a:lnTo>
                      <a:pt x="72" y="558"/>
                    </a:lnTo>
                    <a:lnTo>
                      <a:pt x="96" y="546"/>
                    </a:lnTo>
                    <a:lnTo>
                      <a:pt x="90" y="528"/>
                    </a:lnTo>
                    <a:lnTo>
                      <a:pt x="114" y="534"/>
                    </a:lnTo>
                    <a:lnTo>
                      <a:pt x="186" y="480"/>
                    </a:lnTo>
                    <a:lnTo>
                      <a:pt x="204" y="456"/>
                    </a:lnTo>
                    <a:lnTo>
                      <a:pt x="192" y="438"/>
                    </a:lnTo>
                    <a:lnTo>
                      <a:pt x="252" y="372"/>
                    </a:lnTo>
                    <a:lnTo>
                      <a:pt x="258" y="336"/>
                    </a:lnTo>
                    <a:lnTo>
                      <a:pt x="252" y="372"/>
                    </a:lnTo>
                    <a:lnTo>
                      <a:pt x="276" y="360"/>
                    </a:lnTo>
                    <a:lnTo>
                      <a:pt x="264" y="378"/>
                    </a:lnTo>
                    <a:lnTo>
                      <a:pt x="282" y="384"/>
                    </a:lnTo>
                    <a:lnTo>
                      <a:pt x="240" y="390"/>
                    </a:lnTo>
                    <a:lnTo>
                      <a:pt x="234" y="426"/>
                    </a:lnTo>
                    <a:lnTo>
                      <a:pt x="246" y="426"/>
                    </a:lnTo>
                    <a:lnTo>
                      <a:pt x="234" y="444"/>
                    </a:lnTo>
                    <a:lnTo>
                      <a:pt x="258" y="438"/>
                    </a:lnTo>
                    <a:lnTo>
                      <a:pt x="270" y="414"/>
                    </a:lnTo>
                    <a:lnTo>
                      <a:pt x="288" y="420"/>
                    </a:lnTo>
                    <a:lnTo>
                      <a:pt x="300" y="372"/>
                    </a:lnTo>
                    <a:lnTo>
                      <a:pt x="300" y="384"/>
                    </a:lnTo>
                    <a:lnTo>
                      <a:pt x="324" y="378"/>
                    </a:lnTo>
                    <a:lnTo>
                      <a:pt x="318" y="390"/>
                    </a:lnTo>
                    <a:lnTo>
                      <a:pt x="366" y="414"/>
                    </a:lnTo>
                    <a:lnTo>
                      <a:pt x="426" y="414"/>
                    </a:lnTo>
                    <a:lnTo>
                      <a:pt x="438" y="402"/>
                    </a:lnTo>
                    <a:lnTo>
                      <a:pt x="450" y="408"/>
                    </a:lnTo>
                    <a:lnTo>
                      <a:pt x="438" y="426"/>
                    </a:lnTo>
                    <a:lnTo>
                      <a:pt x="462" y="432"/>
                    </a:lnTo>
                    <a:lnTo>
                      <a:pt x="468" y="414"/>
                    </a:lnTo>
                    <a:lnTo>
                      <a:pt x="468" y="438"/>
                    </a:lnTo>
                    <a:lnTo>
                      <a:pt x="498" y="456"/>
                    </a:lnTo>
                    <a:lnTo>
                      <a:pt x="510" y="450"/>
                    </a:lnTo>
                    <a:lnTo>
                      <a:pt x="492" y="432"/>
                    </a:lnTo>
                    <a:lnTo>
                      <a:pt x="528" y="450"/>
                    </a:lnTo>
                    <a:lnTo>
                      <a:pt x="510" y="414"/>
                    </a:lnTo>
                    <a:lnTo>
                      <a:pt x="534" y="444"/>
                    </a:lnTo>
                    <a:lnTo>
                      <a:pt x="564" y="480"/>
                    </a:lnTo>
                    <a:lnTo>
                      <a:pt x="606" y="504"/>
                    </a:lnTo>
                    <a:lnTo>
                      <a:pt x="606" y="534"/>
                    </a:lnTo>
                    <a:lnTo>
                      <a:pt x="618" y="510"/>
                    </a:lnTo>
                    <a:lnTo>
                      <a:pt x="636" y="552"/>
                    </a:lnTo>
                    <a:lnTo>
                      <a:pt x="648" y="540"/>
                    </a:lnTo>
                    <a:lnTo>
                      <a:pt x="642" y="510"/>
                    </a:lnTo>
                    <a:lnTo>
                      <a:pt x="600" y="498"/>
                    </a:lnTo>
                    <a:lnTo>
                      <a:pt x="510" y="402"/>
                    </a:lnTo>
                    <a:lnTo>
                      <a:pt x="480" y="438"/>
                    </a:lnTo>
                    <a:lnTo>
                      <a:pt x="474" y="408"/>
                    </a:lnTo>
                    <a:lnTo>
                      <a:pt x="456" y="414"/>
                    </a:lnTo>
                    <a:lnTo>
                      <a:pt x="444" y="390"/>
                    </a:lnTo>
                    <a:lnTo>
                      <a:pt x="414" y="396"/>
                    </a:lnTo>
                    <a:lnTo>
                      <a:pt x="378" y="60"/>
                    </a:lnTo>
                    <a:lnTo>
                      <a:pt x="252" y="36"/>
                    </a:lnTo>
                    <a:lnTo>
                      <a:pt x="216" y="12"/>
                    </a:lnTo>
                    <a:lnTo>
                      <a:pt x="210" y="24"/>
                    </a:lnTo>
                    <a:lnTo>
                      <a:pt x="198" y="0"/>
                    </a:lnTo>
                    <a:lnTo>
                      <a:pt x="60" y="84"/>
                    </a:lnTo>
                    <a:lnTo>
                      <a:pt x="90" y="138"/>
                    </a:lnTo>
                    <a:lnTo>
                      <a:pt x="114" y="144"/>
                    </a:lnTo>
                    <a:lnTo>
                      <a:pt x="138" y="168"/>
                    </a:lnTo>
                    <a:lnTo>
                      <a:pt x="108" y="156"/>
                    </a:lnTo>
                    <a:lnTo>
                      <a:pt x="120" y="174"/>
                    </a:lnTo>
                    <a:lnTo>
                      <a:pt x="102" y="180"/>
                    </a:lnTo>
                    <a:lnTo>
                      <a:pt x="78" y="174"/>
                    </a:lnTo>
                    <a:lnTo>
                      <a:pt x="84" y="156"/>
                    </a:lnTo>
                    <a:lnTo>
                      <a:pt x="72" y="150"/>
                    </a:lnTo>
                    <a:lnTo>
                      <a:pt x="18" y="168"/>
                    </a:lnTo>
                    <a:lnTo>
                      <a:pt x="42" y="192"/>
                    </a:lnTo>
                    <a:lnTo>
                      <a:pt x="30" y="192"/>
                    </a:lnTo>
                    <a:lnTo>
                      <a:pt x="36" y="216"/>
                    </a:lnTo>
                    <a:lnTo>
                      <a:pt x="78" y="228"/>
                    </a:lnTo>
                    <a:lnTo>
                      <a:pt x="78" y="240"/>
                    </a:lnTo>
                    <a:lnTo>
                      <a:pt x="114" y="228"/>
                    </a:lnTo>
                    <a:lnTo>
                      <a:pt x="102" y="234"/>
                    </a:lnTo>
                    <a:lnTo>
                      <a:pt x="102" y="270"/>
                    </a:lnTo>
                    <a:lnTo>
                      <a:pt x="54" y="282"/>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514" name="Freeform 388"/>
              <p:cNvSpPr>
                <a:spLocks noChangeAspect="1"/>
              </p:cNvSpPr>
              <p:nvPr/>
            </p:nvSpPr>
            <p:spPr bwMode="auto">
              <a:xfrm>
                <a:off x="1263" y="2562"/>
                <a:ext cx="648" cy="570"/>
              </a:xfrm>
              <a:custGeom>
                <a:avLst/>
                <a:gdLst>
                  <a:gd name="T0" fmla="*/ 6 w 648"/>
                  <a:gd name="T1" fmla="*/ 324 h 570"/>
                  <a:gd name="T2" fmla="*/ 6 w 648"/>
                  <a:gd name="T3" fmla="*/ 330 h 570"/>
                  <a:gd name="T4" fmla="*/ 42 w 648"/>
                  <a:gd name="T5" fmla="*/ 360 h 570"/>
                  <a:gd name="T6" fmla="*/ 30 w 648"/>
                  <a:gd name="T7" fmla="*/ 396 h 570"/>
                  <a:gd name="T8" fmla="*/ 72 w 648"/>
                  <a:gd name="T9" fmla="*/ 366 h 570"/>
                  <a:gd name="T10" fmla="*/ 48 w 648"/>
                  <a:gd name="T11" fmla="*/ 444 h 570"/>
                  <a:gd name="T12" fmla="*/ 102 w 648"/>
                  <a:gd name="T13" fmla="*/ 462 h 570"/>
                  <a:gd name="T14" fmla="*/ 120 w 648"/>
                  <a:gd name="T15" fmla="*/ 456 h 570"/>
                  <a:gd name="T16" fmla="*/ 114 w 648"/>
                  <a:gd name="T17" fmla="*/ 504 h 570"/>
                  <a:gd name="T18" fmla="*/ 66 w 648"/>
                  <a:gd name="T19" fmla="*/ 546 h 570"/>
                  <a:gd name="T20" fmla="*/ 0 w 648"/>
                  <a:gd name="T21" fmla="*/ 570 h 570"/>
                  <a:gd name="T22" fmla="*/ 78 w 648"/>
                  <a:gd name="T23" fmla="*/ 546 h 570"/>
                  <a:gd name="T24" fmla="*/ 96 w 648"/>
                  <a:gd name="T25" fmla="*/ 546 h 570"/>
                  <a:gd name="T26" fmla="*/ 114 w 648"/>
                  <a:gd name="T27" fmla="*/ 534 h 570"/>
                  <a:gd name="T28" fmla="*/ 204 w 648"/>
                  <a:gd name="T29" fmla="*/ 456 h 570"/>
                  <a:gd name="T30" fmla="*/ 252 w 648"/>
                  <a:gd name="T31" fmla="*/ 372 h 570"/>
                  <a:gd name="T32" fmla="*/ 252 w 648"/>
                  <a:gd name="T33" fmla="*/ 372 h 570"/>
                  <a:gd name="T34" fmla="*/ 264 w 648"/>
                  <a:gd name="T35" fmla="*/ 378 h 570"/>
                  <a:gd name="T36" fmla="*/ 240 w 648"/>
                  <a:gd name="T37" fmla="*/ 390 h 570"/>
                  <a:gd name="T38" fmla="*/ 246 w 648"/>
                  <a:gd name="T39" fmla="*/ 426 h 570"/>
                  <a:gd name="T40" fmla="*/ 258 w 648"/>
                  <a:gd name="T41" fmla="*/ 438 h 570"/>
                  <a:gd name="T42" fmla="*/ 288 w 648"/>
                  <a:gd name="T43" fmla="*/ 420 h 570"/>
                  <a:gd name="T44" fmla="*/ 300 w 648"/>
                  <a:gd name="T45" fmla="*/ 384 h 570"/>
                  <a:gd name="T46" fmla="*/ 318 w 648"/>
                  <a:gd name="T47" fmla="*/ 390 h 570"/>
                  <a:gd name="T48" fmla="*/ 426 w 648"/>
                  <a:gd name="T49" fmla="*/ 414 h 570"/>
                  <a:gd name="T50" fmla="*/ 450 w 648"/>
                  <a:gd name="T51" fmla="*/ 408 h 570"/>
                  <a:gd name="T52" fmla="*/ 462 w 648"/>
                  <a:gd name="T53" fmla="*/ 432 h 570"/>
                  <a:gd name="T54" fmla="*/ 468 w 648"/>
                  <a:gd name="T55" fmla="*/ 438 h 570"/>
                  <a:gd name="T56" fmla="*/ 510 w 648"/>
                  <a:gd name="T57" fmla="*/ 450 h 570"/>
                  <a:gd name="T58" fmla="*/ 528 w 648"/>
                  <a:gd name="T59" fmla="*/ 450 h 570"/>
                  <a:gd name="T60" fmla="*/ 534 w 648"/>
                  <a:gd name="T61" fmla="*/ 444 h 570"/>
                  <a:gd name="T62" fmla="*/ 606 w 648"/>
                  <a:gd name="T63" fmla="*/ 504 h 570"/>
                  <a:gd name="T64" fmla="*/ 618 w 648"/>
                  <a:gd name="T65" fmla="*/ 510 h 570"/>
                  <a:gd name="T66" fmla="*/ 648 w 648"/>
                  <a:gd name="T67" fmla="*/ 540 h 570"/>
                  <a:gd name="T68" fmla="*/ 600 w 648"/>
                  <a:gd name="T69" fmla="*/ 498 h 570"/>
                  <a:gd name="T70" fmla="*/ 480 w 648"/>
                  <a:gd name="T71" fmla="*/ 438 h 570"/>
                  <a:gd name="T72" fmla="*/ 456 w 648"/>
                  <a:gd name="T73" fmla="*/ 414 h 570"/>
                  <a:gd name="T74" fmla="*/ 414 w 648"/>
                  <a:gd name="T75" fmla="*/ 396 h 570"/>
                  <a:gd name="T76" fmla="*/ 252 w 648"/>
                  <a:gd name="T77" fmla="*/ 36 h 570"/>
                  <a:gd name="T78" fmla="*/ 210 w 648"/>
                  <a:gd name="T79" fmla="*/ 24 h 570"/>
                  <a:gd name="T80" fmla="*/ 60 w 648"/>
                  <a:gd name="T81" fmla="*/ 84 h 570"/>
                  <a:gd name="T82" fmla="*/ 114 w 648"/>
                  <a:gd name="T83" fmla="*/ 144 h 570"/>
                  <a:gd name="T84" fmla="*/ 108 w 648"/>
                  <a:gd name="T85" fmla="*/ 156 h 570"/>
                  <a:gd name="T86" fmla="*/ 102 w 648"/>
                  <a:gd name="T87" fmla="*/ 180 h 570"/>
                  <a:gd name="T88" fmla="*/ 84 w 648"/>
                  <a:gd name="T89" fmla="*/ 156 h 570"/>
                  <a:gd name="T90" fmla="*/ 18 w 648"/>
                  <a:gd name="T91" fmla="*/ 168 h 570"/>
                  <a:gd name="T92" fmla="*/ 30 w 648"/>
                  <a:gd name="T93" fmla="*/ 192 h 570"/>
                  <a:gd name="T94" fmla="*/ 78 w 648"/>
                  <a:gd name="T95" fmla="*/ 228 h 570"/>
                  <a:gd name="T96" fmla="*/ 114 w 648"/>
                  <a:gd name="T97" fmla="*/ 228 h 570"/>
                  <a:gd name="T98" fmla="*/ 102 w 648"/>
                  <a:gd name="T99" fmla="*/ 270 h 570"/>
                  <a:gd name="T100" fmla="*/ 54 w 648"/>
                  <a:gd name="T101" fmla="*/ 288 h 5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48"/>
                  <a:gd name="T154" fmla="*/ 0 h 570"/>
                  <a:gd name="T155" fmla="*/ 648 w 648"/>
                  <a:gd name="T156" fmla="*/ 570 h 57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48" h="570">
                    <a:moveTo>
                      <a:pt x="54" y="282"/>
                    </a:moveTo>
                    <a:lnTo>
                      <a:pt x="6" y="324"/>
                    </a:lnTo>
                    <a:lnTo>
                      <a:pt x="24" y="324"/>
                    </a:lnTo>
                    <a:lnTo>
                      <a:pt x="6" y="330"/>
                    </a:lnTo>
                    <a:lnTo>
                      <a:pt x="18" y="348"/>
                    </a:lnTo>
                    <a:lnTo>
                      <a:pt x="42" y="360"/>
                    </a:lnTo>
                    <a:lnTo>
                      <a:pt x="24" y="372"/>
                    </a:lnTo>
                    <a:lnTo>
                      <a:pt x="30" y="396"/>
                    </a:lnTo>
                    <a:lnTo>
                      <a:pt x="42" y="402"/>
                    </a:lnTo>
                    <a:lnTo>
                      <a:pt x="72" y="366"/>
                    </a:lnTo>
                    <a:lnTo>
                      <a:pt x="60" y="426"/>
                    </a:lnTo>
                    <a:lnTo>
                      <a:pt x="48" y="444"/>
                    </a:lnTo>
                    <a:lnTo>
                      <a:pt x="84" y="426"/>
                    </a:lnTo>
                    <a:lnTo>
                      <a:pt x="102" y="462"/>
                    </a:lnTo>
                    <a:lnTo>
                      <a:pt x="114" y="438"/>
                    </a:lnTo>
                    <a:lnTo>
                      <a:pt x="120" y="456"/>
                    </a:lnTo>
                    <a:lnTo>
                      <a:pt x="144" y="444"/>
                    </a:lnTo>
                    <a:lnTo>
                      <a:pt x="114" y="504"/>
                    </a:lnTo>
                    <a:lnTo>
                      <a:pt x="72" y="528"/>
                    </a:lnTo>
                    <a:lnTo>
                      <a:pt x="66" y="546"/>
                    </a:lnTo>
                    <a:lnTo>
                      <a:pt x="36" y="540"/>
                    </a:lnTo>
                    <a:lnTo>
                      <a:pt x="0" y="570"/>
                    </a:lnTo>
                    <a:lnTo>
                      <a:pt x="42" y="552"/>
                    </a:lnTo>
                    <a:lnTo>
                      <a:pt x="78" y="546"/>
                    </a:lnTo>
                    <a:lnTo>
                      <a:pt x="72" y="558"/>
                    </a:lnTo>
                    <a:lnTo>
                      <a:pt x="96" y="546"/>
                    </a:lnTo>
                    <a:lnTo>
                      <a:pt x="90" y="528"/>
                    </a:lnTo>
                    <a:lnTo>
                      <a:pt x="114" y="534"/>
                    </a:lnTo>
                    <a:lnTo>
                      <a:pt x="186" y="480"/>
                    </a:lnTo>
                    <a:lnTo>
                      <a:pt x="204" y="456"/>
                    </a:lnTo>
                    <a:lnTo>
                      <a:pt x="192" y="438"/>
                    </a:lnTo>
                    <a:lnTo>
                      <a:pt x="252" y="372"/>
                    </a:lnTo>
                    <a:lnTo>
                      <a:pt x="258" y="336"/>
                    </a:lnTo>
                    <a:lnTo>
                      <a:pt x="252" y="372"/>
                    </a:lnTo>
                    <a:lnTo>
                      <a:pt x="276" y="360"/>
                    </a:lnTo>
                    <a:lnTo>
                      <a:pt x="264" y="378"/>
                    </a:lnTo>
                    <a:lnTo>
                      <a:pt x="282" y="384"/>
                    </a:lnTo>
                    <a:lnTo>
                      <a:pt x="240" y="390"/>
                    </a:lnTo>
                    <a:lnTo>
                      <a:pt x="234" y="426"/>
                    </a:lnTo>
                    <a:lnTo>
                      <a:pt x="246" y="426"/>
                    </a:lnTo>
                    <a:lnTo>
                      <a:pt x="234" y="444"/>
                    </a:lnTo>
                    <a:lnTo>
                      <a:pt x="258" y="438"/>
                    </a:lnTo>
                    <a:lnTo>
                      <a:pt x="270" y="414"/>
                    </a:lnTo>
                    <a:lnTo>
                      <a:pt x="288" y="420"/>
                    </a:lnTo>
                    <a:lnTo>
                      <a:pt x="300" y="372"/>
                    </a:lnTo>
                    <a:lnTo>
                      <a:pt x="300" y="384"/>
                    </a:lnTo>
                    <a:lnTo>
                      <a:pt x="324" y="378"/>
                    </a:lnTo>
                    <a:lnTo>
                      <a:pt x="318" y="390"/>
                    </a:lnTo>
                    <a:lnTo>
                      <a:pt x="366" y="414"/>
                    </a:lnTo>
                    <a:lnTo>
                      <a:pt x="426" y="414"/>
                    </a:lnTo>
                    <a:lnTo>
                      <a:pt x="438" y="402"/>
                    </a:lnTo>
                    <a:lnTo>
                      <a:pt x="450" y="408"/>
                    </a:lnTo>
                    <a:lnTo>
                      <a:pt x="438" y="426"/>
                    </a:lnTo>
                    <a:lnTo>
                      <a:pt x="462" y="432"/>
                    </a:lnTo>
                    <a:lnTo>
                      <a:pt x="468" y="414"/>
                    </a:lnTo>
                    <a:lnTo>
                      <a:pt x="468" y="438"/>
                    </a:lnTo>
                    <a:lnTo>
                      <a:pt x="498" y="456"/>
                    </a:lnTo>
                    <a:lnTo>
                      <a:pt x="510" y="450"/>
                    </a:lnTo>
                    <a:lnTo>
                      <a:pt x="492" y="432"/>
                    </a:lnTo>
                    <a:lnTo>
                      <a:pt x="528" y="450"/>
                    </a:lnTo>
                    <a:lnTo>
                      <a:pt x="510" y="414"/>
                    </a:lnTo>
                    <a:lnTo>
                      <a:pt x="534" y="444"/>
                    </a:lnTo>
                    <a:lnTo>
                      <a:pt x="564" y="480"/>
                    </a:lnTo>
                    <a:lnTo>
                      <a:pt x="606" y="504"/>
                    </a:lnTo>
                    <a:lnTo>
                      <a:pt x="606" y="534"/>
                    </a:lnTo>
                    <a:lnTo>
                      <a:pt x="618" y="510"/>
                    </a:lnTo>
                    <a:lnTo>
                      <a:pt x="636" y="552"/>
                    </a:lnTo>
                    <a:lnTo>
                      <a:pt x="648" y="540"/>
                    </a:lnTo>
                    <a:lnTo>
                      <a:pt x="642" y="510"/>
                    </a:lnTo>
                    <a:lnTo>
                      <a:pt x="600" y="498"/>
                    </a:lnTo>
                    <a:lnTo>
                      <a:pt x="510" y="402"/>
                    </a:lnTo>
                    <a:lnTo>
                      <a:pt x="480" y="438"/>
                    </a:lnTo>
                    <a:lnTo>
                      <a:pt x="474" y="408"/>
                    </a:lnTo>
                    <a:lnTo>
                      <a:pt x="456" y="414"/>
                    </a:lnTo>
                    <a:lnTo>
                      <a:pt x="444" y="390"/>
                    </a:lnTo>
                    <a:lnTo>
                      <a:pt x="414" y="396"/>
                    </a:lnTo>
                    <a:lnTo>
                      <a:pt x="378" y="60"/>
                    </a:lnTo>
                    <a:lnTo>
                      <a:pt x="252" y="36"/>
                    </a:lnTo>
                    <a:lnTo>
                      <a:pt x="216" y="12"/>
                    </a:lnTo>
                    <a:lnTo>
                      <a:pt x="210" y="24"/>
                    </a:lnTo>
                    <a:lnTo>
                      <a:pt x="198" y="0"/>
                    </a:lnTo>
                    <a:lnTo>
                      <a:pt x="60" y="84"/>
                    </a:lnTo>
                    <a:lnTo>
                      <a:pt x="90" y="138"/>
                    </a:lnTo>
                    <a:lnTo>
                      <a:pt x="114" y="144"/>
                    </a:lnTo>
                    <a:lnTo>
                      <a:pt x="138" y="168"/>
                    </a:lnTo>
                    <a:lnTo>
                      <a:pt x="108" y="156"/>
                    </a:lnTo>
                    <a:lnTo>
                      <a:pt x="120" y="174"/>
                    </a:lnTo>
                    <a:lnTo>
                      <a:pt x="102" y="180"/>
                    </a:lnTo>
                    <a:lnTo>
                      <a:pt x="78" y="174"/>
                    </a:lnTo>
                    <a:lnTo>
                      <a:pt x="84" y="156"/>
                    </a:lnTo>
                    <a:lnTo>
                      <a:pt x="72" y="150"/>
                    </a:lnTo>
                    <a:lnTo>
                      <a:pt x="18" y="168"/>
                    </a:lnTo>
                    <a:lnTo>
                      <a:pt x="42" y="192"/>
                    </a:lnTo>
                    <a:lnTo>
                      <a:pt x="30" y="192"/>
                    </a:lnTo>
                    <a:lnTo>
                      <a:pt x="36" y="216"/>
                    </a:lnTo>
                    <a:lnTo>
                      <a:pt x="78" y="228"/>
                    </a:lnTo>
                    <a:lnTo>
                      <a:pt x="78" y="240"/>
                    </a:lnTo>
                    <a:lnTo>
                      <a:pt x="114" y="228"/>
                    </a:lnTo>
                    <a:lnTo>
                      <a:pt x="102" y="234"/>
                    </a:lnTo>
                    <a:lnTo>
                      <a:pt x="102" y="270"/>
                    </a:lnTo>
                    <a:lnTo>
                      <a:pt x="54" y="282"/>
                    </a:lnTo>
                    <a:lnTo>
                      <a:pt x="54" y="28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515" name="Freeform 389"/>
              <p:cNvSpPr>
                <a:spLocks noChangeAspect="1"/>
              </p:cNvSpPr>
              <p:nvPr/>
            </p:nvSpPr>
            <p:spPr bwMode="auto">
              <a:xfrm>
                <a:off x="1689" y="2160"/>
                <a:ext cx="420" cy="492"/>
              </a:xfrm>
              <a:custGeom>
                <a:avLst/>
                <a:gdLst>
                  <a:gd name="T0" fmla="*/ 360 w 420"/>
                  <a:gd name="T1" fmla="*/ 492 h 492"/>
                  <a:gd name="T2" fmla="*/ 222 w 420"/>
                  <a:gd name="T3" fmla="*/ 468 h 492"/>
                  <a:gd name="T4" fmla="*/ 0 w 420"/>
                  <a:gd name="T5" fmla="*/ 336 h 492"/>
                  <a:gd name="T6" fmla="*/ 6 w 420"/>
                  <a:gd name="T7" fmla="*/ 318 h 492"/>
                  <a:gd name="T8" fmla="*/ 12 w 420"/>
                  <a:gd name="T9" fmla="*/ 318 h 492"/>
                  <a:gd name="T10" fmla="*/ 24 w 420"/>
                  <a:gd name="T11" fmla="*/ 312 h 492"/>
                  <a:gd name="T12" fmla="*/ 18 w 420"/>
                  <a:gd name="T13" fmla="*/ 276 h 492"/>
                  <a:gd name="T14" fmla="*/ 36 w 420"/>
                  <a:gd name="T15" fmla="*/ 252 h 492"/>
                  <a:gd name="T16" fmla="*/ 36 w 420"/>
                  <a:gd name="T17" fmla="*/ 234 h 492"/>
                  <a:gd name="T18" fmla="*/ 72 w 420"/>
                  <a:gd name="T19" fmla="*/ 210 h 492"/>
                  <a:gd name="T20" fmla="*/ 48 w 420"/>
                  <a:gd name="T21" fmla="*/ 144 h 492"/>
                  <a:gd name="T22" fmla="*/ 48 w 420"/>
                  <a:gd name="T23" fmla="*/ 138 h 492"/>
                  <a:gd name="T24" fmla="*/ 60 w 420"/>
                  <a:gd name="T25" fmla="*/ 66 h 492"/>
                  <a:gd name="T26" fmla="*/ 72 w 420"/>
                  <a:gd name="T27" fmla="*/ 60 h 492"/>
                  <a:gd name="T28" fmla="*/ 96 w 420"/>
                  <a:gd name="T29" fmla="*/ 72 h 492"/>
                  <a:gd name="T30" fmla="*/ 114 w 420"/>
                  <a:gd name="T31" fmla="*/ 0 h 492"/>
                  <a:gd name="T32" fmla="*/ 420 w 420"/>
                  <a:gd name="T33" fmla="*/ 54 h 492"/>
                  <a:gd name="T34" fmla="*/ 372 w 420"/>
                  <a:gd name="T35" fmla="*/ 408 h 492"/>
                  <a:gd name="T36" fmla="*/ 360 w 420"/>
                  <a:gd name="T37" fmla="*/ 492 h 4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0"/>
                  <a:gd name="T58" fmla="*/ 0 h 492"/>
                  <a:gd name="T59" fmla="*/ 420 w 420"/>
                  <a:gd name="T60" fmla="*/ 492 h 49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0" h="492">
                    <a:moveTo>
                      <a:pt x="360" y="492"/>
                    </a:moveTo>
                    <a:lnTo>
                      <a:pt x="222" y="468"/>
                    </a:lnTo>
                    <a:lnTo>
                      <a:pt x="0" y="336"/>
                    </a:lnTo>
                    <a:lnTo>
                      <a:pt x="6" y="318"/>
                    </a:lnTo>
                    <a:lnTo>
                      <a:pt x="12" y="318"/>
                    </a:lnTo>
                    <a:lnTo>
                      <a:pt x="24" y="312"/>
                    </a:lnTo>
                    <a:lnTo>
                      <a:pt x="18" y="276"/>
                    </a:lnTo>
                    <a:lnTo>
                      <a:pt x="36" y="252"/>
                    </a:lnTo>
                    <a:lnTo>
                      <a:pt x="36" y="234"/>
                    </a:lnTo>
                    <a:lnTo>
                      <a:pt x="72" y="210"/>
                    </a:lnTo>
                    <a:lnTo>
                      <a:pt x="48" y="144"/>
                    </a:lnTo>
                    <a:lnTo>
                      <a:pt x="48" y="138"/>
                    </a:lnTo>
                    <a:lnTo>
                      <a:pt x="60" y="66"/>
                    </a:lnTo>
                    <a:lnTo>
                      <a:pt x="72" y="60"/>
                    </a:lnTo>
                    <a:lnTo>
                      <a:pt x="96" y="72"/>
                    </a:lnTo>
                    <a:lnTo>
                      <a:pt x="114" y="0"/>
                    </a:lnTo>
                    <a:lnTo>
                      <a:pt x="420" y="54"/>
                    </a:lnTo>
                    <a:lnTo>
                      <a:pt x="372" y="408"/>
                    </a:lnTo>
                    <a:lnTo>
                      <a:pt x="360" y="492"/>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516" name="Freeform 390"/>
              <p:cNvSpPr>
                <a:spLocks noChangeAspect="1"/>
              </p:cNvSpPr>
              <p:nvPr/>
            </p:nvSpPr>
            <p:spPr bwMode="auto">
              <a:xfrm>
                <a:off x="1689" y="2160"/>
                <a:ext cx="420" cy="498"/>
              </a:xfrm>
              <a:custGeom>
                <a:avLst/>
                <a:gdLst>
                  <a:gd name="T0" fmla="*/ 360 w 420"/>
                  <a:gd name="T1" fmla="*/ 492 h 498"/>
                  <a:gd name="T2" fmla="*/ 222 w 420"/>
                  <a:gd name="T3" fmla="*/ 468 h 498"/>
                  <a:gd name="T4" fmla="*/ 0 w 420"/>
                  <a:gd name="T5" fmla="*/ 336 h 498"/>
                  <a:gd name="T6" fmla="*/ 6 w 420"/>
                  <a:gd name="T7" fmla="*/ 318 h 498"/>
                  <a:gd name="T8" fmla="*/ 12 w 420"/>
                  <a:gd name="T9" fmla="*/ 318 h 498"/>
                  <a:gd name="T10" fmla="*/ 24 w 420"/>
                  <a:gd name="T11" fmla="*/ 312 h 498"/>
                  <a:gd name="T12" fmla="*/ 18 w 420"/>
                  <a:gd name="T13" fmla="*/ 276 h 498"/>
                  <a:gd name="T14" fmla="*/ 36 w 420"/>
                  <a:gd name="T15" fmla="*/ 252 h 498"/>
                  <a:gd name="T16" fmla="*/ 36 w 420"/>
                  <a:gd name="T17" fmla="*/ 234 h 498"/>
                  <a:gd name="T18" fmla="*/ 72 w 420"/>
                  <a:gd name="T19" fmla="*/ 210 h 498"/>
                  <a:gd name="T20" fmla="*/ 48 w 420"/>
                  <a:gd name="T21" fmla="*/ 144 h 498"/>
                  <a:gd name="T22" fmla="*/ 48 w 420"/>
                  <a:gd name="T23" fmla="*/ 138 h 498"/>
                  <a:gd name="T24" fmla="*/ 60 w 420"/>
                  <a:gd name="T25" fmla="*/ 66 h 498"/>
                  <a:gd name="T26" fmla="*/ 72 w 420"/>
                  <a:gd name="T27" fmla="*/ 60 h 498"/>
                  <a:gd name="T28" fmla="*/ 96 w 420"/>
                  <a:gd name="T29" fmla="*/ 72 h 498"/>
                  <a:gd name="T30" fmla="*/ 114 w 420"/>
                  <a:gd name="T31" fmla="*/ 0 h 498"/>
                  <a:gd name="T32" fmla="*/ 420 w 420"/>
                  <a:gd name="T33" fmla="*/ 54 h 498"/>
                  <a:gd name="T34" fmla="*/ 372 w 420"/>
                  <a:gd name="T35" fmla="*/ 408 h 498"/>
                  <a:gd name="T36" fmla="*/ 360 w 420"/>
                  <a:gd name="T37" fmla="*/ 492 h 498"/>
                  <a:gd name="T38" fmla="*/ 360 w 420"/>
                  <a:gd name="T39" fmla="*/ 498 h 49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20"/>
                  <a:gd name="T61" fmla="*/ 0 h 498"/>
                  <a:gd name="T62" fmla="*/ 420 w 420"/>
                  <a:gd name="T63" fmla="*/ 498 h 49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20" h="498">
                    <a:moveTo>
                      <a:pt x="360" y="492"/>
                    </a:moveTo>
                    <a:lnTo>
                      <a:pt x="222" y="468"/>
                    </a:lnTo>
                    <a:lnTo>
                      <a:pt x="0" y="336"/>
                    </a:lnTo>
                    <a:lnTo>
                      <a:pt x="6" y="318"/>
                    </a:lnTo>
                    <a:lnTo>
                      <a:pt x="12" y="318"/>
                    </a:lnTo>
                    <a:lnTo>
                      <a:pt x="24" y="312"/>
                    </a:lnTo>
                    <a:lnTo>
                      <a:pt x="18" y="276"/>
                    </a:lnTo>
                    <a:lnTo>
                      <a:pt x="36" y="252"/>
                    </a:lnTo>
                    <a:lnTo>
                      <a:pt x="36" y="234"/>
                    </a:lnTo>
                    <a:lnTo>
                      <a:pt x="72" y="210"/>
                    </a:lnTo>
                    <a:lnTo>
                      <a:pt x="48" y="144"/>
                    </a:lnTo>
                    <a:lnTo>
                      <a:pt x="48" y="138"/>
                    </a:lnTo>
                    <a:lnTo>
                      <a:pt x="60" y="66"/>
                    </a:lnTo>
                    <a:lnTo>
                      <a:pt x="72" y="60"/>
                    </a:lnTo>
                    <a:lnTo>
                      <a:pt x="96" y="72"/>
                    </a:lnTo>
                    <a:lnTo>
                      <a:pt x="114" y="0"/>
                    </a:lnTo>
                    <a:lnTo>
                      <a:pt x="420" y="54"/>
                    </a:lnTo>
                    <a:lnTo>
                      <a:pt x="372" y="408"/>
                    </a:lnTo>
                    <a:lnTo>
                      <a:pt x="360" y="492"/>
                    </a:lnTo>
                    <a:lnTo>
                      <a:pt x="360" y="49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517" name="Freeform 391"/>
              <p:cNvSpPr>
                <a:spLocks noChangeAspect="1"/>
              </p:cNvSpPr>
              <p:nvPr/>
            </p:nvSpPr>
            <p:spPr bwMode="auto">
              <a:xfrm>
                <a:off x="2997" y="2298"/>
                <a:ext cx="312" cy="282"/>
              </a:xfrm>
              <a:custGeom>
                <a:avLst/>
                <a:gdLst>
                  <a:gd name="T0" fmla="*/ 228 w 312"/>
                  <a:gd name="T1" fmla="*/ 276 h 282"/>
                  <a:gd name="T2" fmla="*/ 42 w 312"/>
                  <a:gd name="T3" fmla="*/ 282 h 282"/>
                  <a:gd name="T4" fmla="*/ 42 w 312"/>
                  <a:gd name="T5" fmla="*/ 240 h 282"/>
                  <a:gd name="T6" fmla="*/ 12 w 312"/>
                  <a:gd name="T7" fmla="*/ 228 h 282"/>
                  <a:gd name="T8" fmla="*/ 12 w 312"/>
                  <a:gd name="T9" fmla="*/ 96 h 282"/>
                  <a:gd name="T10" fmla="*/ 0 w 312"/>
                  <a:gd name="T11" fmla="*/ 6 h 282"/>
                  <a:gd name="T12" fmla="*/ 282 w 312"/>
                  <a:gd name="T13" fmla="*/ 0 h 282"/>
                  <a:gd name="T14" fmla="*/ 288 w 312"/>
                  <a:gd name="T15" fmla="*/ 18 h 282"/>
                  <a:gd name="T16" fmla="*/ 270 w 312"/>
                  <a:gd name="T17" fmla="*/ 36 h 282"/>
                  <a:gd name="T18" fmla="*/ 312 w 312"/>
                  <a:gd name="T19" fmla="*/ 36 h 282"/>
                  <a:gd name="T20" fmla="*/ 312 w 312"/>
                  <a:gd name="T21" fmla="*/ 42 h 282"/>
                  <a:gd name="T22" fmla="*/ 300 w 312"/>
                  <a:gd name="T23" fmla="*/ 60 h 282"/>
                  <a:gd name="T24" fmla="*/ 300 w 312"/>
                  <a:gd name="T25" fmla="*/ 72 h 282"/>
                  <a:gd name="T26" fmla="*/ 282 w 312"/>
                  <a:gd name="T27" fmla="*/ 84 h 282"/>
                  <a:gd name="T28" fmla="*/ 294 w 312"/>
                  <a:gd name="T29" fmla="*/ 102 h 282"/>
                  <a:gd name="T30" fmla="*/ 282 w 312"/>
                  <a:gd name="T31" fmla="*/ 114 h 282"/>
                  <a:gd name="T32" fmla="*/ 264 w 312"/>
                  <a:gd name="T33" fmla="*/ 138 h 282"/>
                  <a:gd name="T34" fmla="*/ 264 w 312"/>
                  <a:gd name="T35" fmla="*/ 162 h 282"/>
                  <a:gd name="T36" fmla="*/ 234 w 312"/>
                  <a:gd name="T37" fmla="*/ 198 h 282"/>
                  <a:gd name="T38" fmla="*/ 234 w 312"/>
                  <a:gd name="T39" fmla="*/ 222 h 282"/>
                  <a:gd name="T40" fmla="*/ 222 w 312"/>
                  <a:gd name="T41" fmla="*/ 222 h 282"/>
                  <a:gd name="T42" fmla="*/ 228 w 312"/>
                  <a:gd name="T43" fmla="*/ 240 h 282"/>
                  <a:gd name="T44" fmla="*/ 234 w 312"/>
                  <a:gd name="T45" fmla="*/ 240 h 282"/>
                  <a:gd name="T46" fmla="*/ 228 w 312"/>
                  <a:gd name="T47" fmla="*/ 252 h 282"/>
                  <a:gd name="T48" fmla="*/ 240 w 312"/>
                  <a:gd name="T49" fmla="*/ 258 h 282"/>
                  <a:gd name="T50" fmla="*/ 228 w 312"/>
                  <a:gd name="T51" fmla="*/ 276 h 2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2"/>
                  <a:gd name="T79" fmla="*/ 0 h 282"/>
                  <a:gd name="T80" fmla="*/ 312 w 312"/>
                  <a:gd name="T81" fmla="*/ 282 h 2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2" h="282">
                    <a:moveTo>
                      <a:pt x="228" y="276"/>
                    </a:moveTo>
                    <a:lnTo>
                      <a:pt x="42" y="282"/>
                    </a:lnTo>
                    <a:lnTo>
                      <a:pt x="42" y="240"/>
                    </a:lnTo>
                    <a:lnTo>
                      <a:pt x="12" y="228"/>
                    </a:lnTo>
                    <a:lnTo>
                      <a:pt x="12" y="96"/>
                    </a:lnTo>
                    <a:lnTo>
                      <a:pt x="0" y="6"/>
                    </a:lnTo>
                    <a:lnTo>
                      <a:pt x="282" y="0"/>
                    </a:lnTo>
                    <a:lnTo>
                      <a:pt x="288" y="18"/>
                    </a:lnTo>
                    <a:lnTo>
                      <a:pt x="270" y="36"/>
                    </a:lnTo>
                    <a:lnTo>
                      <a:pt x="312" y="36"/>
                    </a:lnTo>
                    <a:lnTo>
                      <a:pt x="312" y="42"/>
                    </a:lnTo>
                    <a:lnTo>
                      <a:pt x="300" y="60"/>
                    </a:lnTo>
                    <a:lnTo>
                      <a:pt x="300" y="72"/>
                    </a:lnTo>
                    <a:lnTo>
                      <a:pt x="282" y="84"/>
                    </a:lnTo>
                    <a:lnTo>
                      <a:pt x="294" y="102"/>
                    </a:lnTo>
                    <a:lnTo>
                      <a:pt x="282" y="114"/>
                    </a:lnTo>
                    <a:lnTo>
                      <a:pt x="264" y="138"/>
                    </a:lnTo>
                    <a:lnTo>
                      <a:pt x="264" y="162"/>
                    </a:lnTo>
                    <a:lnTo>
                      <a:pt x="234" y="198"/>
                    </a:lnTo>
                    <a:lnTo>
                      <a:pt x="234" y="222"/>
                    </a:lnTo>
                    <a:lnTo>
                      <a:pt x="222" y="222"/>
                    </a:lnTo>
                    <a:lnTo>
                      <a:pt x="228" y="240"/>
                    </a:lnTo>
                    <a:lnTo>
                      <a:pt x="234" y="240"/>
                    </a:lnTo>
                    <a:lnTo>
                      <a:pt x="228" y="252"/>
                    </a:lnTo>
                    <a:lnTo>
                      <a:pt x="240" y="258"/>
                    </a:lnTo>
                    <a:lnTo>
                      <a:pt x="228" y="276"/>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518" name="Freeform 392"/>
              <p:cNvSpPr>
                <a:spLocks noChangeAspect="1"/>
              </p:cNvSpPr>
              <p:nvPr/>
            </p:nvSpPr>
            <p:spPr bwMode="auto">
              <a:xfrm>
                <a:off x="2997" y="2298"/>
                <a:ext cx="312" cy="282"/>
              </a:xfrm>
              <a:custGeom>
                <a:avLst/>
                <a:gdLst>
                  <a:gd name="T0" fmla="*/ 228 w 312"/>
                  <a:gd name="T1" fmla="*/ 276 h 282"/>
                  <a:gd name="T2" fmla="*/ 42 w 312"/>
                  <a:gd name="T3" fmla="*/ 282 h 282"/>
                  <a:gd name="T4" fmla="*/ 42 w 312"/>
                  <a:gd name="T5" fmla="*/ 240 h 282"/>
                  <a:gd name="T6" fmla="*/ 12 w 312"/>
                  <a:gd name="T7" fmla="*/ 228 h 282"/>
                  <a:gd name="T8" fmla="*/ 12 w 312"/>
                  <a:gd name="T9" fmla="*/ 96 h 282"/>
                  <a:gd name="T10" fmla="*/ 0 w 312"/>
                  <a:gd name="T11" fmla="*/ 6 h 282"/>
                  <a:gd name="T12" fmla="*/ 282 w 312"/>
                  <a:gd name="T13" fmla="*/ 0 h 282"/>
                  <a:gd name="T14" fmla="*/ 288 w 312"/>
                  <a:gd name="T15" fmla="*/ 18 h 282"/>
                  <a:gd name="T16" fmla="*/ 270 w 312"/>
                  <a:gd name="T17" fmla="*/ 36 h 282"/>
                  <a:gd name="T18" fmla="*/ 312 w 312"/>
                  <a:gd name="T19" fmla="*/ 36 h 282"/>
                  <a:gd name="T20" fmla="*/ 312 w 312"/>
                  <a:gd name="T21" fmla="*/ 42 h 282"/>
                  <a:gd name="T22" fmla="*/ 300 w 312"/>
                  <a:gd name="T23" fmla="*/ 60 h 282"/>
                  <a:gd name="T24" fmla="*/ 300 w 312"/>
                  <a:gd name="T25" fmla="*/ 72 h 282"/>
                  <a:gd name="T26" fmla="*/ 282 w 312"/>
                  <a:gd name="T27" fmla="*/ 84 h 282"/>
                  <a:gd name="T28" fmla="*/ 294 w 312"/>
                  <a:gd name="T29" fmla="*/ 102 h 282"/>
                  <a:gd name="T30" fmla="*/ 282 w 312"/>
                  <a:gd name="T31" fmla="*/ 114 h 282"/>
                  <a:gd name="T32" fmla="*/ 264 w 312"/>
                  <a:gd name="T33" fmla="*/ 138 h 282"/>
                  <a:gd name="T34" fmla="*/ 264 w 312"/>
                  <a:gd name="T35" fmla="*/ 162 h 282"/>
                  <a:gd name="T36" fmla="*/ 234 w 312"/>
                  <a:gd name="T37" fmla="*/ 198 h 282"/>
                  <a:gd name="T38" fmla="*/ 234 w 312"/>
                  <a:gd name="T39" fmla="*/ 222 h 282"/>
                  <a:gd name="T40" fmla="*/ 222 w 312"/>
                  <a:gd name="T41" fmla="*/ 222 h 282"/>
                  <a:gd name="T42" fmla="*/ 228 w 312"/>
                  <a:gd name="T43" fmla="*/ 240 h 282"/>
                  <a:gd name="T44" fmla="*/ 234 w 312"/>
                  <a:gd name="T45" fmla="*/ 240 h 282"/>
                  <a:gd name="T46" fmla="*/ 228 w 312"/>
                  <a:gd name="T47" fmla="*/ 252 h 282"/>
                  <a:gd name="T48" fmla="*/ 240 w 312"/>
                  <a:gd name="T49" fmla="*/ 258 h 282"/>
                  <a:gd name="T50" fmla="*/ 228 w 312"/>
                  <a:gd name="T51" fmla="*/ 276 h 282"/>
                  <a:gd name="T52" fmla="*/ 228 w 312"/>
                  <a:gd name="T53" fmla="*/ 282 h 28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12"/>
                  <a:gd name="T82" fmla="*/ 0 h 282"/>
                  <a:gd name="T83" fmla="*/ 312 w 312"/>
                  <a:gd name="T84" fmla="*/ 282 h 28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12" h="282">
                    <a:moveTo>
                      <a:pt x="228" y="276"/>
                    </a:moveTo>
                    <a:lnTo>
                      <a:pt x="42" y="282"/>
                    </a:lnTo>
                    <a:lnTo>
                      <a:pt x="42" y="240"/>
                    </a:lnTo>
                    <a:lnTo>
                      <a:pt x="12" y="228"/>
                    </a:lnTo>
                    <a:lnTo>
                      <a:pt x="12" y="96"/>
                    </a:lnTo>
                    <a:lnTo>
                      <a:pt x="0" y="6"/>
                    </a:lnTo>
                    <a:lnTo>
                      <a:pt x="282" y="0"/>
                    </a:lnTo>
                    <a:lnTo>
                      <a:pt x="288" y="18"/>
                    </a:lnTo>
                    <a:lnTo>
                      <a:pt x="270" y="36"/>
                    </a:lnTo>
                    <a:lnTo>
                      <a:pt x="312" y="36"/>
                    </a:lnTo>
                    <a:lnTo>
                      <a:pt x="312" y="42"/>
                    </a:lnTo>
                    <a:lnTo>
                      <a:pt x="300" y="60"/>
                    </a:lnTo>
                    <a:lnTo>
                      <a:pt x="300" y="72"/>
                    </a:lnTo>
                    <a:lnTo>
                      <a:pt x="282" y="84"/>
                    </a:lnTo>
                    <a:lnTo>
                      <a:pt x="294" y="102"/>
                    </a:lnTo>
                    <a:lnTo>
                      <a:pt x="282" y="114"/>
                    </a:lnTo>
                    <a:lnTo>
                      <a:pt x="264" y="138"/>
                    </a:lnTo>
                    <a:lnTo>
                      <a:pt x="264" y="162"/>
                    </a:lnTo>
                    <a:lnTo>
                      <a:pt x="234" y="198"/>
                    </a:lnTo>
                    <a:lnTo>
                      <a:pt x="234" y="222"/>
                    </a:lnTo>
                    <a:lnTo>
                      <a:pt x="222" y="222"/>
                    </a:lnTo>
                    <a:lnTo>
                      <a:pt x="228" y="240"/>
                    </a:lnTo>
                    <a:lnTo>
                      <a:pt x="234" y="240"/>
                    </a:lnTo>
                    <a:lnTo>
                      <a:pt x="228" y="252"/>
                    </a:lnTo>
                    <a:lnTo>
                      <a:pt x="240" y="258"/>
                    </a:lnTo>
                    <a:lnTo>
                      <a:pt x="228" y="276"/>
                    </a:lnTo>
                    <a:lnTo>
                      <a:pt x="228" y="28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519" name="Freeform 393"/>
              <p:cNvSpPr>
                <a:spLocks noChangeAspect="1"/>
              </p:cNvSpPr>
              <p:nvPr/>
            </p:nvSpPr>
            <p:spPr bwMode="auto">
              <a:xfrm>
                <a:off x="1263" y="1638"/>
                <a:ext cx="498" cy="840"/>
              </a:xfrm>
              <a:custGeom>
                <a:avLst/>
                <a:gdLst>
                  <a:gd name="T0" fmla="*/ 432 w 498"/>
                  <a:gd name="T1" fmla="*/ 840 h 840"/>
                  <a:gd name="T2" fmla="*/ 276 w 498"/>
                  <a:gd name="T3" fmla="*/ 822 h 840"/>
                  <a:gd name="T4" fmla="*/ 270 w 498"/>
                  <a:gd name="T5" fmla="*/ 762 h 840"/>
                  <a:gd name="T6" fmla="*/ 240 w 498"/>
                  <a:gd name="T7" fmla="*/ 714 h 840"/>
                  <a:gd name="T8" fmla="*/ 222 w 498"/>
                  <a:gd name="T9" fmla="*/ 708 h 840"/>
                  <a:gd name="T10" fmla="*/ 222 w 498"/>
                  <a:gd name="T11" fmla="*/ 690 h 840"/>
                  <a:gd name="T12" fmla="*/ 180 w 498"/>
                  <a:gd name="T13" fmla="*/ 672 h 840"/>
                  <a:gd name="T14" fmla="*/ 162 w 498"/>
                  <a:gd name="T15" fmla="*/ 642 h 840"/>
                  <a:gd name="T16" fmla="*/ 108 w 498"/>
                  <a:gd name="T17" fmla="*/ 630 h 840"/>
                  <a:gd name="T18" fmla="*/ 96 w 498"/>
                  <a:gd name="T19" fmla="*/ 618 h 840"/>
                  <a:gd name="T20" fmla="*/ 108 w 498"/>
                  <a:gd name="T21" fmla="*/ 570 h 840"/>
                  <a:gd name="T22" fmla="*/ 96 w 498"/>
                  <a:gd name="T23" fmla="*/ 564 h 840"/>
                  <a:gd name="T24" fmla="*/ 102 w 498"/>
                  <a:gd name="T25" fmla="*/ 546 h 840"/>
                  <a:gd name="T26" fmla="*/ 54 w 498"/>
                  <a:gd name="T27" fmla="*/ 462 h 840"/>
                  <a:gd name="T28" fmla="*/ 60 w 498"/>
                  <a:gd name="T29" fmla="*/ 444 h 840"/>
                  <a:gd name="T30" fmla="*/ 72 w 498"/>
                  <a:gd name="T31" fmla="*/ 420 h 840"/>
                  <a:gd name="T32" fmla="*/ 48 w 498"/>
                  <a:gd name="T33" fmla="*/ 384 h 840"/>
                  <a:gd name="T34" fmla="*/ 48 w 498"/>
                  <a:gd name="T35" fmla="*/ 342 h 840"/>
                  <a:gd name="T36" fmla="*/ 78 w 498"/>
                  <a:gd name="T37" fmla="*/ 372 h 840"/>
                  <a:gd name="T38" fmla="*/ 60 w 498"/>
                  <a:gd name="T39" fmla="*/ 330 h 840"/>
                  <a:gd name="T40" fmla="*/ 78 w 498"/>
                  <a:gd name="T41" fmla="*/ 330 h 840"/>
                  <a:gd name="T42" fmla="*/ 60 w 498"/>
                  <a:gd name="T43" fmla="*/ 312 h 840"/>
                  <a:gd name="T44" fmla="*/ 54 w 498"/>
                  <a:gd name="T45" fmla="*/ 342 h 840"/>
                  <a:gd name="T46" fmla="*/ 36 w 498"/>
                  <a:gd name="T47" fmla="*/ 312 h 840"/>
                  <a:gd name="T48" fmla="*/ 30 w 498"/>
                  <a:gd name="T49" fmla="*/ 318 h 840"/>
                  <a:gd name="T50" fmla="*/ 36 w 498"/>
                  <a:gd name="T51" fmla="*/ 300 h 840"/>
                  <a:gd name="T52" fmla="*/ 6 w 498"/>
                  <a:gd name="T53" fmla="*/ 234 h 840"/>
                  <a:gd name="T54" fmla="*/ 18 w 498"/>
                  <a:gd name="T55" fmla="*/ 168 h 840"/>
                  <a:gd name="T56" fmla="*/ 0 w 498"/>
                  <a:gd name="T57" fmla="*/ 108 h 840"/>
                  <a:gd name="T58" fmla="*/ 30 w 498"/>
                  <a:gd name="T59" fmla="*/ 72 h 840"/>
                  <a:gd name="T60" fmla="*/ 48 w 498"/>
                  <a:gd name="T61" fmla="*/ 0 h 840"/>
                  <a:gd name="T62" fmla="*/ 282 w 498"/>
                  <a:gd name="T63" fmla="*/ 60 h 840"/>
                  <a:gd name="T64" fmla="*/ 222 w 498"/>
                  <a:gd name="T65" fmla="*/ 294 h 840"/>
                  <a:gd name="T66" fmla="*/ 474 w 498"/>
                  <a:gd name="T67" fmla="*/ 666 h 840"/>
                  <a:gd name="T68" fmla="*/ 498 w 498"/>
                  <a:gd name="T69" fmla="*/ 732 h 840"/>
                  <a:gd name="T70" fmla="*/ 462 w 498"/>
                  <a:gd name="T71" fmla="*/ 756 h 840"/>
                  <a:gd name="T72" fmla="*/ 462 w 498"/>
                  <a:gd name="T73" fmla="*/ 774 h 840"/>
                  <a:gd name="T74" fmla="*/ 444 w 498"/>
                  <a:gd name="T75" fmla="*/ 798 h 840"/>
                  <a:gd name="T76" fmla="*/ 450 w 498"/>
                  <a:gd name="T77" fmla="*/ 834 h 840"/>
                  <a:gd name="T78" fmla="*/ 438 w 498"/>
                  <a:gd name="T79" fmla="*/ 840 h 840"/>
                  <a:gd name="T80" fmla="*/ 432 w 498"/>
                  <a:gd name="T81" fmla="*/ 840 h 84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98"/>
                  <a:gd name="T124" fmla="*/ 0 h 840"/>
                  <a:gd name="T125" fmla="*/ 498 w 498"/>
                  <a:gd name="T126" fmla="*/ 840 h 84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98" h="840">
                    <a:moveTo>
                      <a:pt x="432" y="840"/>
                    </a:moveTo>
                    <a:lnTo>
                      <a:pt x="276" y="822"/>
                    </a:lnTo>
                    <a:lnTo>
                      <a:pt x="270" y="762"/>
                    </a:lnTo>
                    <a:lnTo>
                      <a:pt x="240" y="714"/>
                    </a:lnTo>
                    <a:lnTo>
                      <a:pt x="222" y="708"/>
                    </a:lnTo>
                    <a:lnTo>
                      <a:pt x="222" y="690"/>
                    </a:lnTo>
                    <a:lnTo>
                      <a:pt x="180" y="672"/>
                    </a:lnTo>
                    <a:lnTo>
                      <a:pt x="162" y="642"/>
                    </a:lnTo>
                    <a:lnTo>
                      <a:pt x="108" y="630"/>
                    </a:lnTo>
                    <a:lnTo>
                      <a:pt x="96" y="618"/>
                    </a:lnTo>
                    <a:lnTo>
                      <a:pt x="108" y="570"/>
                    </a:lnTo>
                    <a:lnTo>
                      <a:pt x="96" y="564"/>
                    </a:lnTo>
                    <a:lnTo>
                      <a:pt x="102" y="546"/>
                    </a:lnTo>
                    <a:lnTo>
                      <a:pt x="54" y="462"/>
                    </a:lnTo>
                    <a:lnTo>
                      <a:pt x="60" y="444"/>
                    </a:lnTo>
                    <a:lnTo>
                      <a:pt x="72" y="420"/>
                    </a:lnTo>
                    <a:lnTo>
                      <a:pt x="48" y="384"/>
                    </a:lnTo>
                    <a:lnTo>
                      <a:pt x="48" y="342"/>
                    </a:lnTo>
                    <a:lnTo>
                      <a:pt x="78" y="372"/>
                    </a:lnTo>
                    <a:lnTo>
                      <a:pt x="60" y="330"/>
                    </a:lnTo>
                    <a:lnTo>
                      <a:pt x="78" y="330"/>
                    </a:lnTo>
                    <a:lnTo>
                      <a:pt x="60" y="312"/>
                    </a:lnTo>
                    <a:lnTo>
                      <a:pt x="54" y="342"/>
                    </a:lnTo>
                    <a:lnTo>
                      <a:pt x="36" y="312"/>
                    </a:lnTo>
                    <a:lnTo>
                      <a:pt x="30" y="318"/>
                    </a:lnTo>
                    <a:lnTo>
                      <a:pt x="36" y="300"/>
                    </a:lnTo>
                    <a:lnTo>
                      <a:pt x="6" y="234"/>
                    </a:lnTo>
                    <a:lnTo>
                      <a:pt x="18" y="168"/>
                    </a:lnTo>
                    <a:lnTo>
                      <a:pt x="0" y="108"/>
                    </a:lnTo>
                    <a:lnTo>
                      <a:pt x="30" y="72"/>
                    </a:lnTo>
                    <a:lnTo>
                      <a:pt x="48" y="0"/>
                    </a:lnTo>
                    <a:lnTo>
                      <a:pt x="282" y="60"/>
                    </a:lnTo>
                    <a:lnTo>
                      <a:pt x="222" y="294"/>
                    </a:lnTo>
                    <a:lnTo>
                      <a:pt x="474" y="666"/>
                    </a:lnTo>
                    <a:lnTo>
                      <a:pt x="498" y="732"/>
                    </a:lnTo>
                    <a:lnTo>
                      <a:pt x="462" y="756"/>
                    </a:lnTo>
                    <a:lnTo>
                      <a:pt x="462" y="774"/>
                    </a:lnTo>
                    <a:lnTo>
                      <a:pt x="444" y="798"/>
                    </a:lnTo>
                    <a:lnTo>
                      <a:pt x="450" y="834"/>
                    </a:lnTo>
                    <a:lnTo>
                      <a:pt x="438" y="840"/>
                    </a:lnTo>
                    <a:lnTo>
                      <a:pt x="432" y="840"/>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520" name="Freeform 394"/>
              <p:cNvSpPr>
                <a:spLocks noChangeAspect="1"/>
              </p:cNvSpPr>
              <p:nvPr/>
            </p:nvSpPr>
            <p:spPr bwMode="auto">
              <a:xfrm>
                <a:off x="1263" y="1638"/>
                <a:ext cx="498" cy="846"/>
              </a:xfrm>
              <a:custGeom>
                <a:avLst/>
                <a:gdLst>
                  <a:gd name="T0" fmla="*/ 432 w 498"/>
                  <a:gd name="T1" fmla="*/ 840 h 846"/>
                  <a:gd name="T2" fmla="*/ 276 w 498"/>
                  <a:gd name="T3" fmla="*/ 822 h 846"/>
                  <a:gd name="T4" fmla="*/ 270 w 498"/>
                  <a:gd name="T5" fmla="*/ 762 h 846"/>
                  <a:gd name="T6" fmla="*/ 240 w 498"/>
                  <a:gd name="T7" fmla="*/ 714 h 846"/>
                  <a:gd name="T8" fmla="*/ 222 w 498"/>
                  <a:gd name="T9" fmla="*/ 708 h 846"/>
                  <a:gd name="T10" fmla="*/ 222 w 498"/>
                  <a:gd name="T11" fmla="*/ 690 h 846"/>
                  <a:gd name="T12" fmla="*/ 180 w 498"/>
                  <a:gd name="T13" fmla="*/ 672 h 846"/>
                  <a:gd name="T14" fmla="*/ 162 w 498"/>
                  <a:gd name="T15" fmla="*/ 642 h 846"/>
                  <a:gd name="T16" fmla="*/ 108 w 498"/>
                  <a:gd name="T17" fmla="*/ 630 h 846"/>
                  <a:gd name="T18" fmla="*/ 96 w 498"/>
                  <a:gd name="T19" fmla="*/ 618 h 846"/>
                  <a:gd name="T20" fmla="*/ 108 w 498"/>
                  <a:gd name="T21" fmla="*/ 570 h 846"/>
                  <a:gd name="T22" fmla="*/ 96 w 498"/>
                  <a:gd name="T23" fmla="*/ 564 h 846"/>
                  <a:gd name="T24" fmla="*/ 102 w 498"/>
                  <a:gd name="T25" fmla="*/ 546 h 846"/>
                  <a:gd name="T26" fmla="*/ 54 w 498"/>
                  <a:gd name="T27" fmla="*/ 462 h 846"/>
                  <a:gd name="T28" fmla="*/ 60 w 498"/>
                  <a:gd name="T29" fmla="*/ 444 h 846"/>
                  <a:gd name="T30" fmla="*/ 72 w 498"/>
                  <a:gd name="T31" fmla="*/ 420 h 846"/>
                  <a:gd name="T32" fmla="*/ 48 w 498"/>
                  <a:gd name="T33" fmla="*/ 384 h 846"/>
                  <a:gd name="T34" fmla="*/ 48 w 498"/>
                  <a:gd name="T35" fmla="*/ 342 h 846"/>
                  <a:gd name="T36" fmla="*/ 78 w 498"/>
                  <a:gd name="T37" fmla="*/ 372 h 846"/>
                  <a:gd name="T38" fmla="*/ 60 w 498"/>
                  <a:gd name="T39" fmla="*/ 330 h 846"/>
                  <a:gd name="T40" fmla="*/ 78 w 498"/>
                  <a:gd name="T41" fmla="*/ 330 h 846"/>
                  <a:gd name="T42" fmla="*/ 60 w 498"/>
                  <a:gd name="T43" fmla="*/ 312 h 846"/>
                  <a:gd name="T44" fmla="*/ 54 w 498"/>
                  <a:gd name="T45" fmla="*/ 342 h 846"/>
                  <a:gd name="T46" fmla="*/ 36 w 498"/>
                  <a:gd name="T47" fmla="*/ 312 h 846"/>
                  <a:gd name="T48" fmla="*/ 30 w 498"/>
                  <a:gd name="T49" fmla="*/ 318 h 846"/>
                  <a:gd name="T50" fmla="*/ 36 w 498"/>
                  <a:gd name="T51" fmla="*/ 300 h 846"/>
                  <a:gd name="T52" fmla="*/ 6 w 498"/>
                  <a:gd name="T53" fmla="*/ 234 h 846"/>
                  <a:gd name="T54" fmla="*/ 18 w 498"/>
                  <a:gd name="T55" fmla="*/ 168 h 846"/>
                  <a:gd name="T56" fmla="*/ 0 w 498"/>
                  <a:gd name="T57" fmla="*/ 108 h 846"/>
                  <a:gd name="T58" fmla="*/ 30 w 498"/>
                  <a:gd name="T59" fmla="*/ 72 h 846"/>
                  <a:gd name="T60" fmla="*/ 48 w 498"/>
                  <a:gd name="T61" fmla="*/ 0 h 846"/>
                  <a:gd name="T62" fmla="*/ 282 w 498"/>
                  <a:gd name="T63" fmla="*/ 60 h 846"/>
                  <a:gd name="T64" fmla="*/ 222 w 498"/>
                  <a:gd name="T65" fmla="*/ 294 h 846"/>
                  <a:gd name="T66" fmla="*/ 474 w 498"/>
                  <a:gd name="T67" fmla="*/ 666 h 846"/>
                  <a:gd name="T68" fmla="*/ 498 w 498"/>
                  <a:gd name="T69" fmla="*/ 732 h 846"/>
                  <a:gd name="T70" fmla="*/ 462 w 498"/>
                  <a:gd name="T71" fmla="*/ 756 h 846"/>
                  <a:gd name="T72" fmla="*/ 462 w 498"/>
                  <a:gd name="T73" fmla="*/ 774 h 846"/>
                  <a:gd name="T74" fmla="*/ 444 w 498"/>
                  <a:gd name="T75" fmla="*/ 798 h 846"/>
                  <a:gd name="T76" fmla="*/ 450 w 498"/>
                  <a:gd name="T77" fmla="*/ 834 h 846"/>
                  <a:gd name="T78" fmla="*/ 438 w 498"/>
                  <a:gd name="T79" fmla="*/ 840 h 846"/>
                  <a:gd name="T80" fmla="*/ 432 w 498"/>
                  <a:gd name="T81" fmla="*/ 840 h 846"/>
                  <a:gd name="T82" fmla="*/ 432 w 498"/>
                  <a:gd name="T83" fmla="*/ 846 h 8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8"/>
                  <a:gd name="T127" fmla="*/ 0 h 846"/>
                  <a:gd name="T128" fmla="*/ 498 w 498"/>
                  <a:gd name="T129" fmla="*/ 846 h 8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8" h="846">
                    <a:moveTo>
                      <a:pt x="432" y="840"/>
                    </a:moveTo>
                    <a:lnTo>
                      <a:pt x="276" y="822"/>
                    </a:lnTo>
                    <a:lnTo>
                      <a:pt x="270" y="762"/>
                    </a:lnTo>
                    <a:lnTo>
                      <a:pt x="240" y="714"/>
                    </a:lnTo>
                    <a:lnTo>
                      <a:pt x="222" y="708"/>
                    </a:lnTo>
                    <a:lnTo>
                      <a:pt x="222" y="690"/>
                    </a:lnTo>
                    <a:lnTo>
                      <a:pt x="180" y="672"/>
                    </a:lnTo>
                    <a:lnTo>
                      <a:pt x="162" y="642"/>
                    </a:lnTo>
                    <a:lnTo>
                      <a:pt x="108" y="630"/>
                    </a:lnTo>
                    <a:lnTo>
                      <a:pt x="96" y="618"/>
                    </a:lnTo>
                    <a:lnTo>
                      <a:pt x="108" y="570"/>
                    </a:lnTo>
                    <a:lnTo>
                      <a:pt x="96" y="564"/>
                    </a:lnTo>
                    <a:lnTo>
                      <a:pt x="102" y="546"/>
                    </a:lnTo>
                    <a:lnTo>
                      <a:pt x="54" y="462"/>
                    </a:lnTo>
                    <a:lnTo>
                      <a:pt x="60" y="444"/>
                    </a:lnTo>
                    <a:lnTo>
                      <a:pt x="72" y="420"/>
                    </a:lnTo>
                    <a:lnTo>
                      <a:pt x="48" y="384"/>
                    </a:lnTo>
                    <a:lnTo>
                      <a:pt x="48" y="342"/>
                    </a:lnTo>
                    <a:lnTo>
                      <a:pt x="78" y="372"/>
                    </a:lnTo>
                    <a:lnTo>
                      <a:pt x="60" y="330"/>
                    </a:lnTo>
                    <a:lnTo>
                      <a:pt x="78" y="330"/>
                    </a:lnTo>
                    <a:lnTo>
                      <a:pt x="60" y="312"/>
                    </a:lnTo>
                    <a:lnTo>
                      <a:pt x="54" y="342"/>
                    </a:lnTo>
                    <a:lnTo>
                      <a:pt x="36" y="312"/>
                    </a:lnTo>
                    <a:lnTo>
                      <a:pt x="30" y="318"/>
                    </a:lnTo>
                    <a:lnTo>
                      <a:pt x="36" y="300"/>
                    </a:lnTo>
                    <a:lnTo>
                      <a:pt x="6" y="234"/>
                    </a:lnTo>
                    <a:lnTo>
                      <a:pt x="18" y="168"/>
                    </a:lnTo>
                    <a:lnTo>
                      <a:pt x="0" y="108"/>
                    </a:lnTo>
                    <a:lnTo>
                      <a:pt x="30" y="72"/>
                    </a:lnTo>
                    <a:lnTo>
                      <a:pt x="48" y="0"/>
                    </a:lnTo>
                    <a:lnTo>
                      <a:pt x="282" y="60"/>
                    </a:lnTo>
                    <a:lnTo>
                      <a:pt x="222" y="294"/>
                    </a:lnTo>
                    <a:lnTo>
                      <a:pt x="474" y="666"/>
                    </a:lnTo>
                    <a:lnTo>
                      <a:pt x="498" y="732"/>
                    </a:lnTo>
                    <a:lnTo>
                      <a:pt x="462" y="756"/>
                    </a:lnTo>
                    <a:lnTo>
                      <a:pt x="462" y="774"/>
                    </a:lnTo>
                    <a:lnTo>
                      <a:pt x="444" y="798"/>
                    </a:lnTo>
                    <a:lnTo>
                      <a:pt x="450" y="834"/>
                    </a:lnTo>
                    <a:lnTo>
                      <a:pt x="438" y="840"/>
                    </a:lnTo>
                    <a:lnTo>
                      <a:pt x="432" y="840"/>
                    </a:lnTo>
                    <a:lnTo>
                      <a:pt x="432" y="84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521" name="Freeform 395"/>
              <p:cNvSpPr>
                <a:spLocks noChangeAspect="1"/>
              </p:cNvSpPr>
              <p:nvPr/>
            </p:nvSpPr>
            <p:spPr bwMode="auto">
              <a:xfrm>
                <a:off x="2109" y="1902"/>
                <a:ext cx="450" cy="354"/>
              </a:xfrm>
              <a:custGeom>
                <a:avLst/>
                <a:gdLst>
                  <a:gd name="T0" fmla="*/ 444 w 450"/>
                  <a:gd name="T1" fmla="*/ 120 h 354"/>
                  <a:gd name="T2" fmla="*/ 432 w 450"/>
                  <a:gd name="T3" fmla="*/ 354 h 354"/>
                  <a:gd name="T4" fmla="*/ 372 w 450"/>
                  <a:gd name="T5" fmla="*/ 348 h 354"/>
                  <a:gd name="T6" fmla="*/ 0 w 450"/>
                  <a:gd name="T7" fmla="*/ 312 h 354"/>
                  <a:gd name="T8" fmla="*/ 6 w 450"/>
                  <a:gd name="T9" fmla="*/ 264 h 354"/>
                  <a:gd name="T10" fmla="*/ 42 w 450"/>
                  <a:gd name="T11" fmla="*/ 0 h 354"/>
                  <a:gd name="T12" fmla="*/ 336 w 450"/>
                  <a:gd name="T13" fmla="*/ 30 h 354"/>
                  <a:gd name="T14" fmla="*/ 450 w 450"/>
                  <a:gd name="T15" fmla="*/ 42 h 354"/>
                  <a:gd name="T16" fmla="*/ 444 w 450"/>
                  <a:gd name="T17" fmla="*/ 90 h 354"/>
                  <a:gd name="T18" fmla="*/ 444 w 450"/>
                  <a:gd name="T19" fmla="*/ 120 h 3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0"/>
                  <a:gd name="T31" fmla="*/ 0 h 354"/>
                  <a:gd name="T32" fmla="*/ 450 w 450"/>
                  <a:gd name="T33" fmla="*/ 354 h 3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0" h="354">
                    <a:moveTo>
                      <a:pt x="444" y="120"/>
                    </a:moveTo>
                    <a:lnTo>
                      <a:pt x="432" y="354"/>
                    </a:lnTo>
                    <a:lnTo>
                      <a:pt x="372" y="348"/>
                    </a:lnTo>
                    <a:lnTo>
                      <a:pt x="0" y="312"/>
                    </a:lnTo>
                    <a:lnTo>
                      <a:pt x="6" y="264"/>
                    </a:lnTo>
                    <a:lnTo>
                      <a:pt x="42" y="0"/>
                    </a:lnTo>
                    <a:lnTo>
                      <a:pt x="336" y="30"/>
                    </a:lnTo>
                    <a:lnTo>
                      <a:pt x="450" y="42"/>
                    </a:lnTo>
                    <a:lnTo>
                      <a:pt x="444" y="90"/>
                    </a:lnTo>
                    <a:lnTo>
                      <a:pt x="444" y="120"/>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522" name="Freeform 396"/>
              <p:cNvSpPr>
                <a:spLocks noChangeAspect="1"/>
              </p:cNvSpPr>
              <p:nvPr/>
            </p:nvSpPr>
            <p:spPr bwMode="auto">
              <a:xfrm>
                <a:off x="2109" y="1902"/>
                <a:ext cx="450" cy="354"/>
              </a:xfrm>
              <a:custGeom>
                <a:avLst/>
                <a:gdLst>
                  <a:gd name="T0" fmla="*/ 444 w 450"/>
                  <a:gd name="T1" fmla="*/ 120 h 354"/>
                  <a:gd name="T2" fmla="*/ 432 w 450"/>
                  <a:gd name="T3" fmla="*/ 354 h 354"/>
                  <a:gd name="T4" fmla="*/ 372 w 450"/>
                  <a:gd name="T5" fmla="*/ 348 h 354"/>
                  <a:gd name="T6" fmla="*/ 0 w 450"/>
                  <a:gd name="T7" fmla="*/ 312 h 354"/>
                  <a:gd name="T8" fmla="*/ 6 w 450"/>
                  <a:gd name="T9" fmla="*/ 264 h 354"/>
                  <a:gd name="T10" fmla="*/ 42 w 450"/>
                  <a:gd name="T11" fmla="*/ 0 h 354"/>
                  <a:gd name="T12" fmla="*/ 336 w 450"/>
                  <a:gd name="T13" fmla="*/ 30 h 354"/>
                  <a:gd name="T14" fmla="*/ 450 w 450"/>
                  <a:gd name="T15" fmla="*/ 42 h 354"/>
                  <a:gd name="T16" fmla="*/ 444 w 450"/>
                  <a:gd name="T17" fmla="*/ 90 h 354"/>
                  <a:gd name="T18" fmla="*/ 444 w 450"/>
                  <a:gd name="T19" fmla="*/ 120 h 354"/>
                  <a:gd name="T20" fmla="*/ 444 w 450"/>
                  <a:gd name="T21" fmla="*/ 126 h 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0"/>
                  <a:gd name="T34" fmla="*/ 0 h 354"/>
                  <a:gd name="T35" fmla="*/ 450 w 450"/>
                  <a:gd name="T36" fmla="*/ 354 h 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0" h="354">
                    <a:moveTo>
                      <a:pt x="444" y="120"/>
                    </a:moveTo>
                    <a:lnTo>
                      <a:pt x="432" y="354"/>
                    </a:lnTo>
                    <a:lnTo>
                      <a:pt x="372" y="348"/>
                    </a:lnTo>
                    <a:lnTo>
                      <a:pt x="0" y="312"/>
                    </a:lnTo>
                    <a:lnTo>
                      <a:pt x="6" y="264"/>
                    </a:lnTo>
                    <a:lnTo>
                      <a:pt x="42" y="0"/>
                    </a:lnTo>
                    <a:lnTo>
                      <a:pt x="336" y="30"/>
                    </a:lnTo>
                    <a:lnTo>
                      <a:pt x="450" y="42"/>
                    </a:lnTo>
                    <a:lnTo>
                      <a:pt x="444" y="90"/>
                    </a:lnTo>
                    <a:lnTo>
                      <a:pt x="444" y="120"/>
                    </a:lnTo>
                    <a:lnTo>
                      <a:pt x="444" y="12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523" name="Freeform 397"/>
              <p:cNvSpPr>
                <a:spLocks noChangeAspect="1"/>
              </p:cNvSpPr>
              <p:nvPr/>
            </p:nvSpPr>
            <p:spPr bwMode="auto">
              <a:xfrm>
                <a:off x="4203" y="1698"/>
                <a:ext cx="102" cy="108"/>
              </a:xfrm>
              <a:custGeom>
                <a:avLst/>
                <a:gdLst>
                  <a:gd name="T0" fmla="*/ 96 w 102"/>
                  <a:gd name="T1" fmla="*/ 6 h 108"/>
                  <a:gd name="T2" fmla="*/ 102 w 102"/>
                  <a:gd name="T3" fmla="*/ 54 h 108"/>
                  <a:gd name="T4" fmla="*/ 42 w 102"/>
                  <a:gd name="T5" fmla="*/ 72 h 108"/>
                  <a:gd name="T6" fmla="*/ 6 w 102"/>
                  <a:gd name="T7" fmla="*/ 108 h 108"/>
                  <a:gd name="T8" fmla="*/ 12 w 102"/>
                  <a:gd name="T9" fmla="*/ 90 h 108"/>
                  <a:gd name="T10" fmla="*/ 0 w 102"/>
                  <a:gd name="T11" fmla="*/ 24 h 108"/>
                  <a:gd name="T12" fmla="*/ 90 w 102"/>
                  <a:gd name="T13" fmla="*/ 0 h 108"/>
                  <a:gd name="T14" fmla="*/ 96 w 102"/>
                  <a:gd name="T15" fmla="*/ 6 h 108"/>
                  <a:gd name="T16" fmla="*/ 0 60000 65536"/>
                  <a:gd name="T17" fmla="*/ 0 60000 65536"/>
                  <a:gd name="T18" fmla="*/ 0 60000 65536"/>
                  <a:gd name="T19" fmla="*/ 0 60000 65536"/>
                  <a:gd name="T20" fmla="*/ 0 60000 65536"/>
                  <a:gd name="T21" fmla="*/ 0 60000 65536"/>
                  <a:gd name="T22" fmla="*/ 0 60000 65536"/>
                  <a:gd name="T23" fmla="*/ 0 60000 65536"/>
                  <a:gd name="T24" fmla="*/ 0 w 102"/>
                  <a:gd name="T25" fmla="*/ 0 h 108"/>
                  <a:gd name="T26" fmla="*/ 102 w 102"/>
                  <a:gd name="T27" fmla="*/ 108 h 1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2" h="108">
                    <a:moveTo>
                      <a:pt x="96" y="6"/>
                    </a:moveTo>
                    <a:lnTo>
                      <a:pt x="102" y="54"/>
                    </a:lnTo>
                    <a:lnTo>
                      <a:pt x="42" y="72"/>
                    </a:lnTo>
                    <a:lnTo>
                      <a:pt x="6" y="108"/>
                    </a:lnTo>
                    <a:lnTo>
                      <a:pt x="12" y="90"/>
                    </a:lnTo>
                    <a:lnTo>
                      <a:pt x="0" y="24"/>
                    </a:lnTo>
                    <a:lnTo>
                      <a:pt x="90" y="0"/>
                    </a:lnTo>
                    <a:lnTo>
                      <a:pt x="96" y="6"/>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524" name="Freeform 398"/>
              <p:cNvSpPr>
                <a:spLocks noChangeAspect="1"/>
              </p:cNvSpPr>
              <p:nvPr/>
            </p:nvSpPr>
            <p:spPr bwMode="auto">
              <a:xfrm>
                <a:off x="4203" y="1698"/>
                <a:ext cx="102" cy="108"/>
              </a:xfrm>
              <a:custGeom>
                <a:avLst/>
                <a:gdLst>
                  <a:gd name="T0" fmla="*/ 96 w 102"/>
                  <a:gd name="T1" fmla="*/ 6 h 108"/>
                  <a:gd name="T2" fmla="*/ 102 w 102"/>
                  <a:gd name="T3" fmla="*/ 54 h 108"/>
                  <a:gd name="T4" fmla="*/ 42 w 102"/>
                  <a:gd name="T5" fmla="*/ 72 h 108"/>
                  <a:gd name="T6" fmla="*/ 6 w 102"/>
                  <a:gd name="T7" fmla="*/ 108 h 108"/>
                  <a:gd name="T8" fmla="*/ 12 w 102"/>
                  <a:gd name="T9" fmla="*/ 90 h 108"/>
                  <a:gd name="T10" fmla="*/ 0 w 102"/>
                  <a:gd name="T11" fmla="*/ 24 h 108"/>
                  <a:gd name="T12" fmla="*/ 90 w 102"/>
                  <a:gd name="T13" fmla="*/ 0 h 108"/>
                  <a:gd name="T14" fmla="*/ 96 w 102"/>
                  <a:gd name="T15" fmla="*/ 6 h 108"/>
                  <a:gd name="T16" fmla="*/ 96 w 102"/>
                  <a:gd name="T17" fmla="*/ 12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108"/>
                  <a:gd name="T29" fmla="*/ 102 w 102"/>
                  <a:gd name="T30" fmla="*/ 108 h 1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108">
                    <a:moveTo>
                      <a:pt x="96" y="6"/>
                    </a:moveTo>
                    <a:lnTo>
                      <a:pt x="102" y="54"/>
                    </a:lnTo>
                    <a:lnTo>
                      <a:pt x="42" y="72"/>
                    </a:lnTo>
                    <a:lnTo>
                      <a:pt x="6" y="108"/>
                    </a:lnTo>
                    <a:lnTo>
                      <a:pt x="12" y="90"/>
                    </a:lnTo>
                    <a:lnTo>
                      <a:pt x="0" y="24"/>
                    </a:lnTo>
                    <a:lnTo>
                      <a:pt x="90" y="0"/>
                    </a:lnTo>
                    <a:lnTo>
                      <a:pt x="96" y="6"/>
                    </a:lnTo>
                    <a:lnTo>
                      <a:pt x="96"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525" name="Freeform 399"/>
              <p:cNvSpPr>
                <a:spLocks noChangeAspect="1"/>
              </p:cNvSpPr>
              <p:nvPr/>
            </p:nvSpPr>
            <p:spPr bwMode="auto">
              <a:xfrm>
                <a:off x="4107" y="1920"/>
                <a:ext cx="66" cy="108"/>
              </a:xfrm>
              <a:custGeom>
                <a:avLst/>
                <a:gdLst>
                  <a:gd name="T0" fmla="*/ 24 w 66"/>
                  <a:gd name="T1" fmla="*/ 0 h 108"/>
                  <a:gd name="T2" fmla="*/ 18 w 66"/>
                  <a:gd name="T3" fmla="*/ 12 h 108"/>
                  <a:gd name="T4" fmla="*/ 18 w 66"/>
                  <a:gd name="T5" fmla="*/ 30 h 108"/>
                  <a:gd name="T6" fmla="*/ 48 w 66"/>
                  <a:gd name="T7" fmla="*/ 66 h 108"/>
                  <a:gd name="T8" fmla="*/ 60 w 66"/>
                  <a:gd name="T9" fmla="*/ 72 h 108"/>
                  <a:gd name="T10" fmla="*/ 54 w 66"/>
                  <a:gd name="T11" fmla="*/ 90 h 108"/>
                  <a:gd name="T12" fmla="*/ 66 w 66"/>
                  <a:gd name="T13" fmla="*/ 96 h 108"/>
                  <a:gd name="T14" fmla="*/ 30 w 66"/>
                  <a:gd name="T15" fmla="*/ 108 h 108"/>
                  <a:gd name="T16" fmla="*/ 0 w 66"/>
                  <a:gd name="T17" fmla="*/ 12 h 108"/>
                  <a:gd name="T18" fmla="*/ 24 w 66"/>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
                  <a:gd name="T31" fmla="*/ 0 h 108"/>
                  <a:gd name="T32" fmla="*/ 66 w 66"/>
                  <a:gd name="T33" fmla="*/ 108 h 1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 h="108">
                    <a:moveTo>
                      <a:pt x="24" y="0"/>
                    </a:moveTo>
                    <a:lnTo>
                      <a:pt x="18" y="12"/>
                    </a:lnTo>
                    <a:lnTo>
                      <a:pt x="18" y="30"/>
                    </a:lnTo>
                    <a:lnTo>
                      <a:pt x="48" y="66"/>
                    </a:lnTo>
                    <a:lnTo>
                      <a:pt x="60" y="72"/>
                    </a:lnTo>
                    <a:lnTo>
                      <a:pt x="54" y="90"/>
                    </a:lnTo>
                    <a:lnTo>
                      <a:pt x="66" y="96"/>
                    </a:lnTo>
                    <a:lnTo>
                      <a:pt x="30" y="108"/>
                    </a:lnTo>
                    <a:lnTo>
                      <a:pt x="0" y="12"/>
                    </a:lnTo>
                    <a:lnTo>
                      <a:pt x="24" y="0"/>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526" name="Freeform 400"/>
              <p:cNvSpPr>
                <a:spLocks noChangeAspect="1"/>
              </p:cNvSpPr>
              <p:nvPr/>
            </p:nvSpPr>
            <p:spPr bwMode="auto">
              <a:xfrm>
                <a:off x="4107" y="1920"/>
                <a:ext cx="66" cy="108"/>
              </a:xfrm>
              <a:custGeom>
                <a:avLst/>
                <a:gdLst>
                  <a:gd name="T0" fmla="*/ 24 w 66"/>
                  <a:gd name="T1" fmla="*/ 0 h 108"/>
                  <a:gd name="T2" fmla="*/ 18 w 66"/>
                  <a:gd name="T3" fmla="*/ 12 h 108"/>
                  <a:gd name="T4" fmla="*/ 18 w 66"/>
                  <a:gd name="T5" fmla="*/ 30 h 108"/>
                  <a:gd name="T6" fmla="*/ 48 w 66"/>
                  <a:gd name="T7" fmla="*/ 66 h 108"/>
                  <a:gd name="T8" fmla="*/ 60 w 66"/>
                  <a:gd name="T9" fmla="*/ 72 h 108"/>
                  <a:gd name="T10" fmla="*/ 54 w 66"/>
                  <a:gd name="T11" fmla="*/ 90 h 108"/>
                  <a:gd name="T12" fmla="*/ 66 w 66"/>
                  <a:gd name="T13" fmla="*/ 96 h 108"/>
                  <a:gd name="T14" fmla="*/ 30 w 66"/>
                  <a:gd name="T15" fmla="*/ 108 h 108"/>
                  <a:gd name="T16" fmla="*/ 0 w 66"/>
                  <a:gd name="T17" fmla="*/ 12 h 108"/>
                  <a:gd name="T18" fmla="*/ 24 w 66"/>
                  <a:gd name="T19" fmla="*/ 0 h 108"/>
                  <a:gd name="T20" fmla="*/ 24 w 66"/>
                  <a:gd name="T21" fmla="*/ 6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
                  <a:gd name="T34" fmla="*/ 0 h 108"/>
                  <a:gd name="T35" fmla="*/ 66 w 66"/>
                  <a:gd name="T36" fmla="*/ 108 h 10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 h="108">
                    <a:moveTo>
                      <a:pt x="24" y="0"/>
                    </a:moveTo>
                    <a:lnTo>
                      <a:pt x="18" y="12"/>
                    </a:lnTo>
                    <a:lnTo>
                      <a:pt x="18" y="30"/>
                    </a:lnTo>
                    <a:lnTo>
                      <a:pt x="48" y="66"/>
                    </a:lnTo>
                    <a:lnTo>
                      <a:pt x="60" y="72"/>
                    </a:lnTo>
                    <a:lnTo>
                      <a:pt x="54" y="90"/>
                    </a:lnTo>
                    <a:lnTo>
                      <a:pt x="66" y="96"/>
                    </a:lnTo>
                    <a:lnTo>
                      <a:pt x="30" y="108"/>
                    </a:lnTo>
                    <a:lnTo>
                      <a:pt x="0" y="12"/>
                    </a:lnTo>
                    <a:lnTo>
                      <a:pt x="24" y="0"/>
                    </a:lnTo>
                    <a:lnTo>
                      <a:pt x="24"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527" name="Freeform 401"/>
              <p:cNvSpPr>
                <a:spLocks noChangeAspect="1"/>
              </p:cNvSpPr>
              <p:nvPr/>
            </p:nvSpPr>
            <p:spPr bwMode="auto">
              <a:xfrm>
                <a:off x="4041" y="2004"/>
                <a:ext cx="12" cy="12"/>
              </a:xfrm>
              <a:custGeom>
                <a:avLst/>
                <a:gdLst>
                  <a:gd name="T0" fmla="*/ 12 w 12"/>
                  <a:gd name="T1" fmla="*/ 12 h 12"/>
                  <a:gd name="T2" fmla="*/ 0 w 12"/>
                  <a:gd name="T3" fmla="*/ 0 h 12"/>
                  <a:gd name="T4" fmla="*/ 12 w 12"/>
                  <a:gd name="T5" fmla="*/ 6 h 12"/>
                  <a:gd name="T6" fmla="*/ 12 w 12"/>
                  <a:gd name="T7" fmla="*/ 12 h 12"/>
                  <a:gd name="T8" fmla="*/ 0 60000 65536"/>
                  <a:gd name="T9" fmla="*/ 0 60000 65536"/>
                  <a:gd name="T10" fmla="*/ 0 60000 65536"/>
                  <a:gd name="T11" fmla="*/ 0 60000 65536"/>
                  <a:gd name="T12" fmla="*/ 0 w 12"/>
                  <a:gd name="T13" fmla="*/ 0 h 12"/>
                  <a:gd name="T14" fmla="*/ 12 w 12"/>
                  <a:gd name="T15" fmla="*/ 12 h 12"/>
                </a:gdLst>
                <a:ahLst/>
                <a:cxnLst>
                  <a:cxn ang="T8">
                    <a:pos x="T0" y="T1"/>
                  </a:cxn>
                  <a:cxn ang="T9">
                    <a:pos x="T2" y="T3"/>
                  </a:cxn>
                  <a:cxn ang="T10">
                    <a:pos x="T4" y="T5"/>
                  </a:cxn>
                  <a:cxn ang="T11">
                    <a:pos x="T6" y="T7"/>
                  </a:cxn>
                </a:cxnLst>
                <a:rect l="T12" t="T13" r="T14" b="T15"/>
                <a:pathLst>
                  <a:path w="12" h="12">
                    <a:moveTo>
                      <a:pt x="12" y="12"/>
                    </a:moveTo>
                    <a:lnTo>
                      <a:pt x="0" y="0"/>
                    </a:lnTo>
                    <a:lnTo>
                      <a:pt x="12" y="6"/>
                    </a:lnTo>
                    <a:lnTo>
                      <a:pt x="12" y="12"/>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528" name="Freeform 402"/>
              <p:cNvSpPr>
                <a:spLocks noChangeAspect="1"/>
              </p:cNvSpPr>
              <p:nvPr/>
            </p:nvSpPr>
            <p:spPr bwMode="auto">
              <a:xfrm>
                <a:off x="4041" y="2004"/>
                <a:ext cx="12" cy="18"/>
              </a:xfrm>
              <a:custGeom>
                <a:avLst/>
                <a:gdLst>
                  <a:gd name="T0" fmla="*/ 12 w 12"/>
                  <a:gd name="T1" fmla="*/ 12 h 18"/>
                  <a:gd name="T2" fmla="*/ 0 w 12"/>
                  <a:gd name="T3" fmla="*/ 0 h 18"/>
                  <a:gd name="T4" fmla="*/ 12 w 12"/>
                  <a:gd name="T5" fmla="*/ 6 h 18"/>
                  <a:gd name="T6" fmla="*/ 12 w 12"/>
                  <a:gd name="T7" fmla="*/ 12 h 18"/>
                  <a:gd name="T8" fmla="*/ 12 w 12"/>
                  <a:gd name="T9" fmla="*/ 18 h 18"/>
                  <a:gd name="T10" fmla="*/ 0 60000 65536"/>
                  <a:gd name="T11" fmla="*/ 0 60000 65536"/>
                  <a:gd name="T12" fmla="*/ 0 60000 65536"/>
                  <a:gd name="T13" fmla="*/ 0 60000 65536"/>
                  <a:gd name="T14" fmla="*/ 0 60000 65536"/>
                  <a:gd name="T15" fmla="*/ 0 w 12"/>
                  <a:gd name="T16" fmla="*/ 0 h 18"/>
                  <a:gd name="T17" fmla="*/ 12 w 12"/>
                  <a:gd name="T18" fmla="*/ 18 h 18"/>
                </a:gdLst>
                <a:ahLst/>
                <a:cxnLst>
                  <a:cxn ang="T10">
                    <a:pos x="T0" y="T1"/>
                  </a:cxn>
                  <a:cxn ang="T11">
                    <a:pos x="T2" y="T3"/>
                  </a:cxn>
                  <a:cxn ang="T12">
                    <a:pos x="T4" y="T5"/>
                  </a:cxn>
                  <a:cxn ang="T13">
                    <a:pos x="T6" y="T7"/>
                  </a:cxn>
                  <a:cxn ang="T14">
                    <a:pos x="T8" y="T9"/>
                  </a:cxn>
                </a:cxnLst>
                <a:rect l="T15" t="T16" r="T17" b="T18"/>
                <a:pathLst>
                  <a:path w="12" h="18">
                    <a:moveTo>
                      <a:pt x="12" y="12"/>
                    </a:moveTo>
                    <a:lnTo>
                      <a:pt x="0" y="0"/>
                    </a:lnTo>
                    <a:lnTo>
                      <a:pt x="12" y="6"/>
                    </a:lnTo>
                    <a:lnTo>
                      <a:pt x="12" y="12"/>
                    </a:lnTo>
                    <a:lnTo>
                      <a:pt x="12" y="1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529" name="Freeform 403"/>
              <p:cNvSpPr>
                <a:spLocks noChangeAspect="1"/>
              </p:cNvSpPr>
              <p:nvPr/>
            </p:nvSpPr>
            <p:spPr bwMode="auto">
              <a:xfrm>
                <a:off x="3471" y="2688"/>
                <a:ext cx="564" cy="420"/>
              </a:xfrm>
              <a:custGeom>
                <a:avLst/>
                <a:gdLst>
                  <a:gd name="T0" fmla="*/ 408 w 564"/>
                  <a:gd name="T1" fmla="*/ 0 h 420"/>
                  <a:gd name="T2" fmla="*/ 558 w 564"/>
                  <a:gd name="T3" fmla="*/ 288 h 420"/>
                  <a:gd name="T4" fmla="*/ 564 w 564"/>
                  <a:gd name="T5" fmla="*/ 360 h 420"/>
                  <a:gd name="T6" fmla="*/ 552 w 564"/>
                  <a:gd name="T7" fmla="*/ 378 h 420"/>
                  <a:gd name="T8" fmla="*/ 552 w 564"/>
                  <a:gd name="T9" fmla="*/ 396 h 420"/>
                  <a:gd name="T10" fmla="*/ 546 w 564"/>
                  <a:gd name="T11" fmla="*/ 408 h 420"/>
                  <a:gd name="T12" fmla="*/ 504 w 564"/>
                  <a:gd name="T13" fmla="*/ 420 h 420"/>
                  <a:gd name="T14" fmla="*/ 498 w 564"/>
                  <a:gd name="T15" fmla="*/ 408 h 420"/>
                  <a:gd name="T16" fmla="*/ 510 w 564"/>
                  <a:gd name="T17" fmla="*/ 414 h 420"/>
                  <a:gd name="T18" fmla="*/ 516 w 564"/>
                  <a:gd name="T19" fmla="*/ 402 h 420"/>
                  <a:gd name="T20" fmla="*/ 498 w 564"/>
                  <a:gd name="T21" fmla="*/ 402 h 420"/>
                  <a:gd name="T22" fmla="*/ 474 w 564"/>
                  <a:gd name="T23" fmla="*/ 372 h 420"/>
                  <a:gd name="T24" fmla="*/ 450 w 564"/>
                  <a:gd name="T25" fmla="*/ 366 h 420"/>
                  <a:gd name="T26" fmla="*/ 432 w 564"/>
                  <a:gd name="T27" fmla="*/ 330 h 420"/>
                  <a:gd name="T28" fmla="*/ 414 w 564"/>
                  <a:gd name="T29" fmla="*/ 318 h 420"/>
                  <a:gd name="T30" fmla="*/ 414 w 564"/>
                  <a:gd name="T31" fmla="*/ 294 h 420"/>
                  <a:gd name="T32" fmla="*/ 402 w 564"/>
                  <a:gd name="T33" fmla="*/ 294 h 420"/>
                  <a:gd name="T34" fmla="*/ 408 w 564"/>
                  <a:gd name="T35" fmla="*/ 306 h 420"/>
                  <a:gd name="T36" fmla="*/ 402 w 564"/>
                  <a:gd name="T37" fmla="*/ 306 h 420"/>
                  <a:gd name="T38" fmla="*/ 366 w 564"/>
                  <a:gd name="T39" fmla="*/ 258 h 420"/>
                  <a:gd name="T40" fmla="*/ 384 w 564"/>
                  <a:gd name="T41" fmla="*/ 228 h 420"/>
                  <a:gd name="T42" fmla="*/ 360 w 564"/>
                  <a:gd name="T43" fmla="*/ 216 h 420"/>
                  <a:gd name="T44" fmla="*/ 366 w 564"/>
                  <a:gd name="T45" fmla="*/ 240 h 420"/>
                  <a:gd name="T46" fmla="*/ 348 w 564"/>
                  <a:gd name="T47" fmla="*/ 228 h 420"/>
                  <a:gd name="T48" fmla="*/ 354 w 564"/>
                  <a:gd name="T49" fmla="*/ 150 h 420"/>
                  <a:gd name="T50" fmla="*/ 270 w 564"/>
                  <a:gd name="T51" fmla="*/ 78 h 420"/>
                  <a:gd name="T52" fmla="*/ 234 w 564"/>
                  <a:gd name="T53" fmla="*/ 72 h 420"/>
                  <a:gd name="T54" fmla="*/ 228 w 564"/>
                  <a:gd name="T55" fmla="*/ 90 h 420"/>
                  <a:gd name="T56" fmla="*/ 162 w 564"/>
                  <a:gd name="T57" fmla="*/ 114 h 420"/>
                  <a:gd name="T58" fmla="*/ 156 w 564"/>
                  <a:gd name="T59" fmla="*/ 102 h 420"/>
                  <a:gd name="T60" fmla="*/ 162 w 564"/>
                  <a:gd name="T61" fmla="*/ 108 h 420"/>
                  <a:gd name="T62" fmla="*/ 162 w 564"/>
                  <a:gd name="T63" fmla="*/ 102 h 420"/>
                  <a:gd name="T64" fmla="*/ 132 w 564"/>
                  <a:gd name="T65" fmla="*/ 66 h 420"/>
                  <a:gd name="T66" fmla="*/ 120 w 564"/>
                  <a:gd name="T67" fmla="*/ 72 h 420"/>
                  <a:gd name="T68" fmla="*/ 132 w 564"/>
                  <a:gd name="T69" fmla="*/ 78 h 420"/>
                  <a:gd name="T70" fmla="*/ 78 w 564"/>
                  <a:gd name="T71" fmla="*/ 66 h 420"/>
                  <a:gd name="T72" fmla="*/ 102 w 564"/>
                  <a:gd name="T73" fmla="*/ 60 h 420"/>
                  <a:gd name="T74" fmla="*/ 96 w 564"/>
                  <a:gd name="T75" fmla="*/ 54 h 420"/>
                  <a:gd name="T76" fmla="*/ 36 w 564"/>
                  <a:gd name="T77" fmla="*/ 72 h 420"/>
                  <a:gd name="T78" fmla="*/ 48 w 564"/>
                  <a:gd name="T79" fmla="*/ 60 h 420"/>
                  <a:gd name="T80" fmla="*/ 30 w 564"/>
                  <a:gd name="T81" fmla="*/ 54 h 420"/>
                  <a:gd name="T82" fmla="*/ 30 w 564"/>
                  <a:gd name="T83" fmla="*/ 66 h 420"/>
                  <a:gd name="T84" fmla="*/ 18 w 564"/>
                  <a:gd name="T85" fmla="*/ 72 h 420"/>
                  <a:gd name="T86" fmla="*/ 18 w 564"/>
                  <a:gd name="T87" fmla="*/ 54 h 420"/>
                  <a:gd name="T88" fmla="*/ 0 w 564"/>
                  <a:gd name="T89" fmla="*/ 36 h 420"/>
                  <a:gd name="T90" fmla="*/ 0 w 564"/>
                  <a:gd name="T91" fmla="*/ 24 h 420"/>
                  <a:gd name="T92" fmla="*/ 174 w 564"/>
                  <a:gd name="T93" fmla="*/ 6 h 420"/>
                  <a:gd name="T94" fmla="*/ 186 w 564"/>
                  <a:gd name="T95" fmla="*/ 30 h 420"/>
                  <a:gd name="T96" fmla="*/ 366 w 564"/>
                  <a:gd name="T97" fmla="*/ 18 h 420"/>
                  <a:gd name="T98" fmla="*/ 372 w 564"/>
                  <a:gd name="T99" fmla="*/ 36 h 420"/>
                  <a:gd name="T100" fmla="*/ 378 w 564"/>
                  <a:gd name="T101" fmla="*/ 30 h 420"/>
                  <a:gd name="T102" fmla="*/ 372 w 564"/>
                  <a:gd name="T103" fmla="*/ 0 h 420"/>
                  <a:gd name="T104" fmla="*/ 402 w 564"/>
                  <a:gd name="T105" fmla="*/ 0 h 420"/>
                  <a:gd name="T106" fmla="*/ 408 w 564"/>
                  <a:gd name="T107" fmla="*/ 0 h 42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64"/>
                  <a:gd name="T163" fmla="*/ 0 h 420"/>
                  <a:gd name="T164" fmla="*/ 564 w 564"/>
                  <a:gd name="T165" fmla="*/ 420 h 42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64" h="420">
                    <a:moveTo>
                      <a:pt x="408" y="0"/>
                    </a:moveTo>
                    <a:lnTo>
                      <a:pt x="558" y="288"/>
                    </a:lnTo>
                    <a:lnTo>
                      <a:pt x="564" y="360"/>
                    </a:lnTo>
                    <a:lnTo>
                      <a:pt x="552" y="378"/>
                    </a:lnTo>
                    <a:lnTo>
                      <a:pt x="552" y="396"/>
                    </a:lnTo>
                    <a:lnTo>
                      <a:pt x="546" y="408"/>
                    </a:lnTo>
                    <a:lnTo>
                      <a:pt x="504" y="420"/>
                    </a:lnTo>
                    <a:lnTo>
                      <a:pt x="498" y="408"/>
                    </a:lnTo>
                    <a:lnTo>
                      <a:pt x="510" y="414"/>
                    </a:lnTo>
                    <a:lnTo>
                      <a:pt x="516" y="402"/>
                    </a:lnTo>
                    <a:lnTo>
                      <a:pt x="498" y="402"/>
                    </a:lnTo>
                    <a:lnTo>
                      <a:pt x="474" y="372"/>
                    </a:lnTo>
                    <a:lnTo>
                      <a:pt x="450" y="366"/>
                    </a:lnTo>
                    <a:lnTo>
                      <a:pt x="432" y="330"/>
                    </a:lnTo>
                    <a:lnTo>
                      <a:pt x="414" y="318"/>
                    </a:lnTo>
                    <a:lnTo>
                      <a:pt x="414" y="294"/>
                    </a:lnTo>
                    <a:lnTo>
                      <a:pt x="402" y="294"/>
                    </a:lnTo>
                    <a:lnTo>
                      <a:pt x="408" y="306"/>
                    </a:lnTo>
                    <a:lnTo>
                      <a:pt x="402" y="306"/>
                    </a:lnTo>
                    <a:lnTo>
                      <a:pt x="366" y="258"/>
                    </a:lnTo>
                    <a:lnTo>
                      <a:pt x="384" y="228"/>
                    </a:lnTo>
                    <a:lnTo>
                      <a:pt x="360" y="216"/>
                    </a:lnTo>
                    <a:lnTo>
                      <a:pt x="366" y="240"/>
                    </a:lnTo>
                    <a:lnTo>
                      <a:pt x="348" y="228"/>
                    </a:lnTo>
                    <a:lnTo>
                      <a:pt x="354" y="150"/>
                    </a:lnTo>
                    <a:lnTo>
                      <a:pt x="270" y="78"/>
                    </a:lnTo>
                    <a:lnTo>
                      <a:pt x="234" y="72"/>
                    </a:lnTo>
                    <a:lnTo>
                      <a:pt x="228" y="90"/>
                    </a:lnTo>
                    <a:lnTo>
                      <a:pt x="162" y="114"/>
                    </a:lnTo>
                    <a:lnTo>
                      <a:pt x="156" y="102"/>
                    </a:lnTo>
                    <a:lnTo>
                      <a:pt x="162" y="108"/>
                    </a:lnTo>
                    <a:lnTo>
                      <a:pt x="162" y="102"/>
                    </a:lnTo>
                    <a:lnTo>
                      <a:pt x="132" y="66"/>
                    </a:lnTo>
                    <a:lnTo>
                      <a:pt x="120" y="72"/>
                    </a:lnTo>
                    <a:lnTo>
                      <a:pt x="132" y="78"/>
                    </a:lnTo>
                    <a:lnTo>
                      <a:pt x="78" y="66"/>
                    </a:lnTo>
                    <a:lnTo>
                      <a:pt x="102" y="60"/>
                    </a:lnTo>
                    <a:lnTo>
                      <a:pt x="96" y="54"/>
                    </a:lnTo>
                    <a:lnTo>
                      <a:pt x="36" y="72"/>
                    </a:lnTo>
                    <a:lnTo>
                      <a:pt x="48" y="60"/>
                    </a:lnTo>
                    <a:lnTo>
                      <a:pt x="30" y="54"/>
                    </a:lnTo>
                    <a:lnTo>
                      <a:pt x="30" y="66"/>
                    </a:lnTo>
                    <a:lnTo>
                      <a:pt x="18" y="72"/>
                    </a:lnTo>
                    <a:lnTo>
                      <a:pt x="18" y="54"/>
                    </a:lnTo>
                    <a:lnTo>
                      <a:pt x="0" y="36"/>
                    </a:lnTo>
                    <a:lnTo>
                      <a:pt x="0" y="24"/>
                    </a:lnTo>
                    <a:lnTo>
                      <a:pt x="174" y="6"/>
                    </a:lnTo>
                    <a:lnTo>
                      <a:pt x="186" y="30"/>
                    </a:lnTo>
                    <a:lnTo>
                      <a:pt x="366" y="18"/>
                    </a:lnTo>
                    <a:lnTo>
                      <a:pt x="372" y="36"/>
                    </a:lnTo>
                    <a:lnTo>
                      <a:pt x="378" y="30"/>
                    </a:lnTo>
                    <a:lnTo>
                      <a:pt x="372" y="0"/>
                    </a:lnTo>
                    <a:lnTo>
                      <a:pt x="402" y="0"/>
                    </a:lnTo>
                    <a:lnTo>
                      <a:pt x="408" y="0"/>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530" name="Freeform 404"/>
              <p:cNvSpPr>
                <a:spLocks noChangeAspect="1"/>
              </p:cNvSpPr>
              <p:nvPr/>
            </p:nvSpPr>
            <p:spPr bwMode="auto">
              <a:xfrm>
                <a:off x="3471" y="2688"/>
                <a:ext cx="564" cy="420"/>
              </a:xfrm>
              <a:custGeom>
                <a:avLst/>
                <a:gdLst>
                  <a:gd name="T0" fmla="*/ 408 w 564"/>
                  <a:gd name="T1" fmla="*/ 0 h 420"/>
                  <a:gd name="T2" fmla="*/ 558 w 564"/>
                  <a:gd name="T3" fmla="*/ 288 h 420"/>
                  <a:gd name="T4" fmla="*/ 564 w 564"/>
                  <a:gd name="T5" fmla="*/ 360 h 420"/>
                  <a:gd name="T6" fmla="*/ 552 w 564"/>
                  <a:gd name="T7" fmla="*/ 378 h 420"/>
                  <a:gd name="T8" fmla="*/ 552 w 564"/>
                  <a:gd name="T9" fmla="*/ 396 h 420"/>
                  <a:gd name="T10" fmla="*/ 546 w 564"/>
                  <a:gd name="T11" fmla="*/ 408 h 420"/>
                  <a:gd name="T12" fmla="*/ 504 w 564"/>
                  <a:gd name="T13" fmla="*/ 420 h 420"/>
                  <a:gd name="T14" fmla="*/ 498 w 564"/>
                  <a:gd name="T15" fmla="*/ 408 h 420"/>
                  <a:gd name="T16" fmla="*/ 510 w 564"/>
                  <a:gd name="T17" fmla="*/ 414 h 420"/>
                  <a:gd name="T18" fmla="*/ 516 w 564"/>
                  <a:gd name="T19" fmla="*/ 402 h 420"/>
                  <a:gd name="T20" fmla="*/ 498 w 564"/>
                  <a:gd name="T21" fmla="*/ 402 h 420"/>
                  <a:gd name="T22" fmla="*/ 474 w 564"/>
                  <a:gd name="T23" fmla="*/ 372 h 420"/>
                  <a:gd name="T24" fmla="*/ 450 w 564"/>
                  <a:gd name="T25" fmla="*/ 366 h 420"/>
                  <a:gd name="T26" fmla="*/ 432 w 564"/>
                  <a:gd name="T27" fmla="*/ 330 h 420"/>
                  <a:gd name="T28" fmla="*/ 414 w 564"/>
                  <a:gd name="T29" fmla="*/ 318 h 420"/>
                  <a:gd name="T30" fmla="*/ 414 w 564"/>
                  <a:gd name="T31" fmla="*/ 294 h 420"/>
                  <a:gd name="T32" fmla="*/ 402 w 564"/>
                  <a:gd name="T33" fmla="*/ 294 h 420"/>
                  <a:gd name="T34" fmla="*/ 408 w 564"/>
                  <a:gd name="T35" fmla="*/ 306 h 420"/>
                  <a:gd name="T36" fmla="*/ 402 w 564"/>
                  <a:gd name="T37" fmla="*/ 306 h 420"/>
                  <a:gd name="T38" fmla="*/ 366 w 564"/>
                  <a:gd name="T39" fmla="*/ 258 h 420"/>
                  <a:gd name="T40" fmla="*/ 384 w 564"/>
                  <a:gd name="T41" fmla="*/ 228 h 420"/>
                  <a:gd name="T42" fmla="*/ 360 w 564"/>
                  <a:gd name="T43" fmla="*/ 216 h 420"/>
                  <a:gd name="T44" fmla="*/ 366 w 564"/>
                  <a:gd name="T45" fmla="*/ 240 h 420"/>
                  <a:gd name="T46" fmla="*/ 348 w 564"/>
                  <a:gd name="T47" fmla="*/ 228 h 420"/>
                  <a:gd name="T48" fmla="*/ 354 w 564"/>
                  <a:gd name="T49" fmla="*/ 150 h 420"/>
                  <a:gd name="T50" fmla="*/ 270 w 564"/>
                  <a:gd name="T51" fmla="*/ 78 h 420"/>
                  <a:gd name="T52" fmla="*/ 234 w 564"/>
                  <a:gd name="T53" fmla="*/ 72 h 420"/>
                  <a:gd name="T54" fmla="*/ 228 w 564"/>
                  <a:gd name="T55" fmla="*/ 90 h 420"/>
                  <a:gd name="T56" fmla="*/ 162 w 564"/>
                  <a:gd name="T57" fmla="*/ 114 h 420"/>
                  <a:gd name="T58" fmla="*/ 156 w 564"/>
                  <a:gd name="T59" fmla="*/ 102 h 420"/>
                  <a:gd name="T60" fmla="*/ 162 w 564"/>
                  <a:gd name="T61" fmla="*/ 108 h 420"/>
                  <a:gd name="T62" fmla="*/ 162 w 564"/>
                  <a:gd name="T63" fmla="*/ 102 h 420"/>
                  <a:gd name="T64" fmla="*/ 132 w 564"/>
                  <a:gd name="T65" fmla="*/ 66 h 420"/>
                  <a:gd name="T66" fmla="*/ 120 w 564"/>
                  <a:gd name="T67" fmla="*/ 72 h 420"/>
                  <a:gd name="T68" fmla="*/ 132 w 564"/>
                  <a:gd name="T69" fmla="*/ 78 h 420"/>
                  <a:gd name="T70" fmla="*/ 78 w 564"/>
                  <a:gd name="T71" fmla="*/ 66 h 420"/>
                  <a:gd name="T72" fmla="*/ 102 w 564"/>
                  <a:gd name="T73" fmla="*/ 60 h 420"/>
                  <a:gd name="T74" fmla="*/ 96 w 564"/>
                  <a:gd name="T75" fmla="*/ 54 h 420"/>
                  <a:gd name="T76" fmla="*/ 36 w 564"/>
                  <a:gd name="T77" fmla="*/ 72 h 420"/>
                  <a:gd name="T78" fmla="*/ 48 w 564"/>
                  <a:gd name="T79" fmla="*/ 60 h 420"/>
                  <a:gd name="T80" fmla="*/ 30 w 564"/>
                  <a:gd name="T81" fmla="*/ 54 h 420"/>
                  <a:gd name="T82" fmla="*/ 30 w 564"/>
                  <a:gd name="T83" fmla="*/ 66 h 420"/>
                  <a:gd name="T84" fmla="*/ 18 w 564"/>
                  <a:gd name="T85" fmla="*/ 72 h 420"/>
                  <a:gd name="T86" fmla="*/ 18 w 564"/>
                  <a:gd name="T87" fmla="*/ 54 h 420"/>
                  <a:gd name="T88" fmla="*/ 0 w 564"/>
                  <a:gd name="T89" fmla="*/ 36 h 420"/>
                  <a:gd name="T90" fmla="*/ 0 w 564"/>
                  <a:gd name="T91" fmla="*/ 24 h 420"/>
                  <a:gd name="T92" fmla="*/ 174 w 564"/>
                  <a:gd name="T93" fmla="*/ 6 h 420"/>
                  <a:gd name="T94" fmla="*/ 186 w 564"/>
                  <a:gd name="T95" fmla="*/ 30 h 420"/>
                  <a:gd name="T96" fmla="*/ 366 w 564"/>
                  <a:gd name="T97" fmla="*/ 18 h 420"/>
                  <a:gd name="T98" fmla="*/ 372 w 564"/>
                  <a:gd name="T99" fmla="*/ 36 h 420"/>
                  <a:gd name="T100" fmla="*/ 378 w 564"/>
                  <a:gd name="T101" fmla="*/ 30 h 420"/>
                  <a:gd name="T102" fmla="*/ 372 w 564"/>
                  <a:gd name="T103" fmla="*/ 0 h 420"/>
                  <a:gd name="T104" fmla="*/ 402 w 564"/>
                  <a:gd name="T105" fmla="*/ 0 h 420"/>
                  <a:gd name="T106" fmla="*/ 408 w 564"/>
                  <a:gd name="T107" fmla="*/ 0 h 420"/>
                  <a:gd name="T108" fmla="*/ 408 w 564"/>
                  <a:gd name="T109" fmla="*/ 6 h 4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64"/>
                  <a:gd name="T166" fmla="*/ 0 h 420"/>
                  <a:gd name="T167" fmla="*/ 564 w 564"/>
                  <a:gd name="T168" fmla="*/ 420 h 42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64" h="420">
                    <a:moveTo>
                      <a:pt x="408" y="0"/>
                    </a:moveTo>
                    <a:lnTo>
                      <a:pt x="558" y="288"/>
                    </a:lnTo>
                    <a:lnTo>
                      <a:pt x="564" y="360"/>
                    </a:lnTo>
                    <a:lnTo>
                      <a:pt x="552" y="378"/>
                    </a:lnTo>
                    <a:lnTo>
                      <a:pt x="552" y="396"/>
                    </a:lnTo>
                    <a:lnTo>
                      <a:pt x="546" y="408"/>
                    </a:lnTo>
                    <a:lnTo>
                      <a:pt x="504" y="420"/>
                    </a:lnTo>
                    <a:lnTo>
                      <a:pt x="498" y="408"/>
                    </a:lnTo>
                    <a:lnTo>
                      <a:pt x="510" y="414"/>
                    </a:lnTo>
                    <a:lnTo>
                      <a:pt x="516" y="402"/>
                    </a:lnTo>
                    <a:lnTo>
                      <a:pt x="498" y="402"/>
                    </a:lnTo>
                    <a:lnTo>
                      <a:pt x="474" y="372"/>
                    </a:lnTo>
                    <a:lnTo>
                      <a:pt x="450" y="366"/>
                    </a:lnTo>
                    <a:lnTo>
                      <a:pt x="432" y="330"/>
                    </a:lnTo>
                    <a:lnTo>
                      <a:pt x="414" y="318"/>
                    </a:lnTo>
                    <a:lnTo>
                      <a:pt x="414" y="294"/>
                    </a:lnTo>
                    <a:lnTo>
                      <a:pt x="402" y="294"/>
                    </a:lnTo>
                    <a:lnTo>
                      <a:pt x="408" y="306"/>
                    </a:lnTo>
                    <a:lnTo>
                      <a:pt x="402" y="306"/>
                    </a:lnTo>
                    <a:lnTo>
                      <a:pt x="366" y="258"/>
                    </a:lnTo>
                    <a:lnTo>
                      <a:pt x="384" y="228"/>
                    </a:lnTo>
                    <a:lnTo>
                      <a:pt x="360" y="216"/>
                    </a:lnTo>
                    <a:lnTo>
                      <a:pt x="366" y="240"/>
                    </a:lnTo>
                    <a:lnTo>
                      <a:pt x="348" y="228"/>
                    </a:lnTo>
                    <a:lnTo>
                      <a:pt x="354" y="150"/>
                    </a:lnTo>
                    <a:lnTo>
                      <a:pt x="270" y="78"/>
                    </a:lnTo>
                    <a:lnTo>
                      <a:pt x="234" y="72"/>
                    </a:lnTo>
                    <a:lnTo>
                      <a:pt x="228" y="90"/>
                    </a:lnTo>
                    <a:lnTo>
                      <a:pt x="162" y="114"/>
                    </a:lnTo>
                    <a:lnTo>
                      <a:pt x="156" y="102"/>
                    </a:lnTo>
                    <a:lnTo>
                      <a:pt x="162" y="108"/>
                    </a:lnTo>
                    <a:lnTo>
                      <a:pt x="162" y="102"/>
                    </a:lnTo>
                    <a:lnTo>
                      <a:pt x="132" y="66"/>
                    </a:lnTo>
                    <a:lnTo>
                      <a:pt x="120" y="72"/>
                    </a:lnTo>
                    <a:lnTo>
                      <a:pt x="132" y="78"/>
                    </a:lnTo>
                    <a:lnTo>
                      <a:pt x="78" y="66"/>
                    </a:lnTo>
                    <a:lnTo>
                      <a:pt x="102" y="60"/>
                    </a:lnTo>
                    <a:lnTo>
                      <a:pt x="96" y="54"/>
                    </a:lnTo>
                    <a:lnTo>
                      <a:pt x="36" y="72"/>
                    </a:lnTo>
                    <a:lnTo>
                      <a:pt x="48" y="60"/>
                    </a:lnTo>
                    <a:lnTo>
                      <a:pt x="30" y="54"/>
                    </a:lnTo>
                    <a:lnTo>
                      <a:pt x="30" y="66"/>
                    </a:lnTo>
                    <a:lnTo>
                      <a:pt x="18" y="72"/>
                    </a:lnTo>
                    <a:lnTo>
                      <a:pt x="18" y="54"/>
                    </a:lnTo>
                    <a:lnTo>
                      <a:pt x="0" y="36"/>
                    </a:lnTo>
                    <a:lnTo>
                      <a:pt x="0" y="24"/>
                    </a:lnTo>
                    <a:lnTo>
                      <a:pt x="174" y="6"/>
                    </a:lnTo>
                    <a:lnTo>
                      <a:pt x="186" y="30"/>
                    </a:lnTo>
                    <a:lnTo>
                      <a:pt x="366" y="18"/>
                    </a:lnTo>
                    <a:lnTo>
                      <a:pt x="372" y="36"/>
                    </a:lnTo>
                    <a:lnTo>
                      <a:pt x="378" y="30"/>
                    </a:lnTo>
                    <a:lnTo>
                      <a:pt x="372" y="0"/>
                    </a:lnTo>
                    <a:lnTo>
                      <a:pt x="402" y="0"/>
                    </a:lnTo>
                    <a:lnTo>
                      <a:pt x="408" y="0"/>
                    </a:lnTo>
                    <a:lnTo>
                      <a:pt x="408"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531" name="Freeform 405"/>
              <p:cNvSpPr>
                <a:spLocks noChangeAspect="1"/>
              </p:cNvSpPr>
              <p:nvPr/>
            </p:nvSpPr>
            <p:spPr bwMode="auto">
              <a:xfrm>
                <a:off x="3573" y="2370"/>
                <a:ext cx="330" cy="354"/>
              </a:xfrm>
              <a:custGeom>
                <a:avLst/>
                <a:gdLst>
                  <a:gd name="T0" fmla="*/ 78 w 330"/>
                  <a:gd name="T1" fmla="*/ 12 h 354"/>
                  <a:gd name="T2" fmla="*/ 156 w 330"/>
                  <a:gd name="T3" fmla="*/ 0 h 354"/>
                  <a:gd name="T4" fmla="*/ 144 w 330"/>
                  <a:gd name="T5" fmla="*/ 24 h 354"/>
                  <a:gd name="T6" fmla="*/ 174 w 330"/>
                  <a:gd name="T7" fmla="*/ 42 h 354"/>
                  <a:gd name="T8" fmla="*/ 204 w 330"/>
                  <a:gd name="T9" fmla="*/ 78 h 354"/>
                  <a:gd name="T10" fmla="*/ 282 w 330"/>
                  <a:gd name="T11" fmla="*/ 138 h 354"/>
                  <a:gd name="T12" fmla="*/ 312 w 330"/>
                  <a:gd name="T13" fmla="*/ 204 h 354"/>
                  <a:gd name="T14" fmla="*/ 330 w 330"/>
                  <a:gd name="T15" fmla="*/ 210 h 354"/>
                  <a:gd name="T16" fmla="*/ 318 w 330"/>
                  <a:gd name="T17" fmla="*/ 234 h 354"/>
                  <a:gd name="T18" fmla="*/ 318 w 330"/>
                  <a:gd name="T19" fmla="*/ 246 h 354"/>
                  <a:gd name="T20" fmla="*/ 306 w 330"/>
                  <a:gd name="T21" fmla="*/ 270 h 354"/>
                  <a:gd name="T22" fmla="*/ 306 w 330"/>
                  <a:gd name="T23" fmla="*/ 282 h 354"/>
                  <a:gd name="T24" fmla="*/ 300 w 330"/>
                  <a:gd name="T25" fmla="*/ 282 h 354"/>
                  <a:gd name="T26" fmla="*/ 312 w 330"/>
                  <a:gd name="T27" fmla="*/ 288 h 354"/>
                  <a:gd name="T28" fmla="*/ 306 w 330"/>
                  <a:gd name="T29" fmla="*/ 318 h 354"/>
                  <a:gd name="T30" fmla="*/ 270 w 330"/>
                  <a:gd name="T31" fmla="*/ 318 h 354"/>
                  <a:gd name="T32" fmla="*/ 276 w 330"/>
                  <a:gd name="T33" fmla="*/ 348 h 354"/>
                  <a:gd name="T34" fmla="*/ 270 w 330"/>
                  <a:gd name="T35" fmla="*/ 354 h 354"/>
                  <a:gd name="T36" fmla="*/ 264 w 330"/>
                  <a:gd name="T37" fmla="*/ 336 h 354"/>
                  <a:gd name="T38" fmla="*/ 84 w 330"/>
                  <a:gd name="T39" fmla="*/ 348 h 354"/>
                  <a:gd name="T40" fmla="*/ 72 w 330"/>
                  <a:gd name="T41" fmla="*/ 324 h 354"/>
                  <a:gd name="T42" fmla="*/ 54 w 330"/>
                  <a:gd name="T43" fmla="*/ 258 h 354"/>
                  <a:gd name="T44" fmla="*/ 66 w 330"/>
                  <a:gd name="T45" fmla="*/ 228 h 354"/>
                  <a:gd name="T46" fmla="*/ 42 w 330"/>
                  <a:gd name="T47" fmla="*/ 186 h 354"/>
                  <a:gd name="T48" fmla="*/ 0 w 330"/>
                  <a:gd name="T49" fmla="*/ 24 h 354"/>
                  <a:gd name="T50" fmla="*/ 78 w 330"/>
                  <a:gd name="T51" fmla="*/ 12 h 3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30"/>
                  <a:gd name="T79" fmla="*/ 0 h 354"/>
                  <a:gd name="T80" fmla="*/ 330 w 330"/>
                  <a:gd name="T81" fmla="*/ 354 h 3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30" h="354">
                    <a:moveTo>
                      <a:pt x="78" y="12"/>
                    </a:moveTo>
                    <a:lnTo>
                      <a:pt x="156" y="0"/>
                    </a:lnTo>
                    <a:lnTo>
                      <a:pt x="144" y="24"/>
                    </a:lnTo>
                    <a:lnTo>
                      <a:pt x="174" y="42"/>
                    </a:lnTo>
                    <a:lnTo>
                      <a:pt x="204" y="78"/>
                    </a:lnTo>
                    <a:lnTo>
                      <a:pt x="282" y="138"/>
                    </a:lnTo>
                    <a:lnTo>
                      <a:pt x="312" y="204"/>
                    </a:lnTo>
                    <a:lnTo>
                      <a:pt x="330" y="210"/>
                    </a:lnTo>
                    <a:lnTo>
                      <a:pt x="318" y="234"/>
                    </a:lnTo>
                    <a:lnTo>
                      <a:pt x="318" y="246"/>
                    </a:lnTo>
                    <a:lnTo>
                      <a:pt x="306" y="270"/>
                    </a:lnTo>
                    <a:lnTo>
                      <a:pt x="306" y="282"/>
                    </a:lnTo>
                    <a:lnTo>
                      <a:pt x="300" y="282"/>
                    </a:lnTo>
                    <a:lnTo>
                      <a:pt x="312" y="288"/>
                    </a:lnTo>
                    <a:lnTo>
                      <a:pt x="306" y="318"/>
                    </a:lnTo>
                    <a:lnTo>
                      <a:pt x="270" y="318"/>
                    </a:lnTo>
                    <a:lnTo>
                      <a:pt x="276" y="348"/>
                    </a:lnTo>
                    <a:lnTo>
                      <a:pt x="270" y="354"/>
                    </a:lnTo>
                    <a:lnTo>
                      <a:pt x="264" y="336"/>
                    </a:lnTo>
                    <a:lnTo>
                      <a:pt x="84" y="348"/>
                    </a:lnTo>
                    <a:lnTo>
                      <a:pt x="72" y="324"/>
                    </a:lnTo>
                    <a:lnTo>
                      <a:pt x="54" y="258"/>
                    </a:lnTo>
                    <a:lnTo>
                      <a:pt x="66" y="228"/>
                    </a:lnTo>
                    <a:lnTo>
                      <a:pt x="42" y="186"/>
                    </a:lnTo>
                    <a:lnTo>
                      <a:pt x="0" y="24"/>
                    </a:lnTo>
                    <a:lnTo>
                      <a:pt x="78" y="12"/>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532" name="Freeform 406"/>
              <p:cNvSpPr>
                <a:spLocks noChangeAspect="1"/>
              </p:cNvSpPr>
              <p:nvPr/>
            </p:nvSpPr>
            <p:spPr bwMode="auto">
              <a:xfrm>
                <a:off x="3573" y="2370"/>
                <a:ext cx="330" cy="354"/>
              </a:xfrm>
              <a:custGeom>
                <a:avLst/>
                <a:gdLst>
                  <a:gd name="T0" fmla="*/ 78 w 330"/>
                  <a:gd name="T1" fmla="*/ 12 h 354"/>
                  <a:gd name="T2" fmla="*/ 156 w 330"/>
                  <a:gd name="T3" fmla="*/ 0 h 354"/>
                  <a:gd name="T4" fmla="*/ 144 w 330"/>
                  <a:gd name="T5" fmla="*/ 24 h 354"/>
                  <a:gd name="T6" fmla="*/ 174 w 330"/>
                  <a:gd name="T7" fmla="*/ 42 h 354"/>
                  <a:gd name="T8" fmla="*/ 204 w 330"/>
                  <a:gd name="T9" fmla="*/ 78 h 354"/>
                  <a:gd name="T10" fmla="*/ 282 w 330"/>
                  <a:gd name="T11" fmla="*/ 138 h 354"/>
                  <a:gd name="T12" fmla="*/ 312 w 330"/>
                  <a:gd name="T13" fmla="*/ 204 h 354"/>
                  <a:gd name="T14" fmla="*/ 330 w 330"/>
                  <a:gd name="T15" fmla="*/ 210 h 354"/>
                  <a:gd name="T16" fmla="*/ 318 w 330"/>
                  <a:gd name="T17" fmla="*/ 234 h 354"/>
                  <a:gd name="T18" fmla="*/ 318 w 330"/>
                  <a:gd name="T19" fmla="*/ 246 h 354"/>
                  <a:gd name="T20" fmla="*/ 306 w 330"/>
                  <a:gd name="T21" fmla="*/ 270 h 354"/>
                  <a:gd name="T22" fmla="*/ 306 w 330"/>
                  <a:gd name="T23" fmla="*/ 282 h 354"/>
                  <a:gd name="T24" fmla="*/ 300 w 330"/>
                  <a:gd name="T25" fmla="*/ 282 h 354"/>
                  <a:gd name="T26" fmla="*/ 312 w 330"/>
                  <a:gd name="T27" fmla="*/ 288 h 354"/>
                  <a:gd name="T28" fmla="*/ 306 w 330"/>
                  <a:gd name="T29" fmla="*/ 318 h 354"/>
                  <a:gd name="T30" fmla="*/ 270 w 330"/>
                  <a:gd name="T31" fmla="*/ 318 h 354"/>
                  <a:gd name="T32" fmla="*/ 276 w 330"/>
                  <a:gd name="T33" fmla="*/ 348 h 354"/>
                  <a:gd name="T34" fmla="*/ 270 w 330"/>
                  <a:gd name="T35" fmla="*/ 354 h 354"/>
                  <a:gd name="T36" fmla="*/ 264 w 330"/>
                  <a:gd name="T37" fmla="*/ 336 h 354"/>
                  <a:gd name="T38" fmla="*/ 84 w 330"/>
                  <a:gd name="T39" fmla="*/ 348 h 354"/>
                  <a:gd name="T40" fmla="*/ 72 w 330"/>
                  <a:gd name="T41" fmla="*/ 324 h 354"/>
                  <a:gd name="T42" fmla="*/ 54 w 330"/>
                  <a:gd name="T43" fmla="*/ 258 h 354"/>
                  <a:gd name="T44" fmla="*/ 66 w 330"/>
                  <a:gd name="T45" fmla="*/ 228 h 354"/>
                  <a:gd name="T46" fmla="*/ 42 w 330"/>
                  <a:gd name="T47" fmla="*/ 186 h 354"/>
                  <a:gd name="T48" fmla="*/ 0 w 330"/>
                  <a:gd name="T49" fmla="*/ 24 h 354"/>
                  <a:gd name="T50" fmla="*/ 78 w 330"/>
                  <a:gd name="T51" fmla="*/ 12 h 354"/>
                  <a:gd name="T52" fmla="*/ 78 w 330"/>
                  <a:gd name="T53" fmla="*/ 18 h 3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30"/>
                  <a:gd name="T82" fmla="*/ 0 h 354"/>
                  <a:gd name="T83" fmla="*/ 330 w 330"/>
                  <a:gd name="T84" fmla="*/ 354 h 35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30" h="354">
                    <a:moveTo>
                      <a:pt x="78" y="12"/>
                    </a:moveTo>
                    <a:lnTo>
                      <a:pt x="156" y="0"/>
                    </a:lnTo>
                    <a:lnTo>
                      <a:pt x="144" y="24"/>
                    </a:lnTo>
                    <a:lnTo>
                      <a:pt x="174" y="42"/>
                    </a:lnTo>
                    <a:lnTo>
                      <a:pt x="204" y="78"/>
                    </a:lnTo>
                    <a:lnTo>
                      <a:pt x="282" y="138"/>
                    </a:lnTo>
                    <a:lnTo>
                      <a:pt x="312" y="204"/>
                    </a:lnTo>
                    <a:lnTo>
                      <a:pt x="330" y="210"/>
                    </a:lnTo>
                    <a:lnTo>
                      <a:pt x="318" y="234"/>
                    </a:lnTo>
                    <a:lnTo>
                      <a:pt x="318" y="246"/>
                    </a:lnTo>
                    <a:lnTo>
                      <a:pt x="306" y="270"/>
                    </a:lnTo>
                    <a:lnTo>
                      <a:pt x="306" y="282"/>
                    </a:lnTo>
                    <a:lnTo>
                      <a:pt x="300" y="282"/>
                    </a:lnTo>
                    <a:lnTo>
                      <a:pt x="312" y="288"/>
                    </a:lnTo>
                    <a:lnTo>
                      <a:pt x="306" y="318"/>
                    </a:lnTo>
                    <a:lnTo>
                      <a:pt x="270" y="318"/>
                    </a:lnTo>
                    <a:lnTo>
                      <a:pt x="276" y="348"/>
                    </a:lnTo>
                    <a:lnTo>
                      <a:pt x="270" y="354"/>
                    </a:lnTo>
                    <a:lnTo>
                      <a:pt x="264" y="336"/>
                    </a:lnTo>
                    <a:lnTo>
                      <a:pt x="84" y="348"/>
                    </a:lnTo>
                    <a:lnTo>
                      <a:pt x="72" y="324"/>
                    </a:lnTo>
                    <a:lnTo>
                      <a:pt x="54" y="258"/>
                    </a:lnTo>
                    <a:lnTo>
                      <a:pt x="66" y="228"/>
                    </a:lnTo>
                    <a:lnTo>
                      <a:pt x="42" y="186"/>
                    </a:lnTo>
                    <a:lnTo>
                      <a:pt x="0" y="24"/>
                    </a:lnTo>
                    <a:lnTo>
                      <a:pt x="78" y="12"/>
                    </a:lnTo>
                    <a:lnTo>
                      <a:pt x="78" y="1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533" name="Freeform 407"/>
              <p:cNvSpPr>
                <a:spLocks noChangeAspect="1"/>
              </p:cNvSpPr>
              <p:nvPr/>
            </p:nvSpPr>
            <p:spPr bwMode="auto">
              <a:xfrm>
                <a:off x="1911" y="2844"/>
                <a:ext cx="30" cy="36"/>
              </a:xfrm>
              <a:custGeom>
                <a:avLst/>
                <a:gdLst>
                  <a:gd name="T0" fmla="*/ 6 w 30"/>
                  <a:gd name="T1" fmla="*/ 0 h 36"/>
                  <a:gd name="T2" fmla="*/ 6 w 30"/>
                  <a:gd name="T3" fmla="*/ 6 h 36"/>
                  <a:gd name="T4" fmla="*/ 18 w 30"/>
                  <a:gd name="T5" fmla="*/ 6 h 36"/>
                  <a:gd name="T6" fmla="*/ 18 w 30"/>
                  <a:gd name="T7" fmla="*/ 0 h 36"/>
                  <a:gd name="T8" fmla="*/ 24 w 30"/>
                  <a:gd name="T9" fmla="*/ 0 h 36"/>
                  <a:gd name="T10" fmla="*/ 30 w 30"/>
                  <a:gd name="T11" fmla="*/ 12 h 36"/>
                  <a:gd name="T12" fmla="*/ 30 w 30"/>
                  <a:gd name="T13" fmla="*/ 18 h 36"/>
                  <a:gd name="T14" fmla="*/ 24 w 30"/>
                  <a:gd name="T15" fmla="*/ 30 h 36"/>
                  <a:gd name="T16" fmla="*/ 12 w 30"/>
                  <a:gd name="T17" fmla="*/ 36 h 36"/>
                  <a:gd name="T18" fmla="*/ 6 w 30"/>
                  <a:gd name="T19" fmla="*/ 30 h 36"/>
                  <a:gd name="T20" fmla="*/ 0 w 30"/>
                  <a:gd name="T21" fmla="*/ 24 h 36"/>
                  <a:gd name="T22" fmla="*/ 0 w 30"/>
                  <a:gd name="T23" fmla="*/ 12 h 36"/>
                  <a:gd name="T24" fmla="*/ 6 w 30"/>
                  <a:gd name="T25" fmla="*/ 0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36"/>
                  <a:gd name="T41" fmla="*/ 30 w 30"/>
                  <a:gd name="T42" fmla="*/ 36 h 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36">
                    <a:moveTo>
                      <a:pt x="6" y="0"/>
                    </a:moveTo>
                    <a:lnTo>
                      <a:pt x="6" y="6"/>
                    </a:lnTo>
                    <a:lnTo>
                      <a:pt x="18" y="6"/>
                    </a:lnTo>
                    <a:lnTo>
                      <a:pt x="18" y="0"/>
                    </a:lnTo>
                    <a:lnTo>
                      <a:pt x="24" y="0"/>
                    </a:lnTo>
                    <a:lnTo>
                      <a:pt x="30" y="12"/>
                    </a:lnTo>
                    <a:lnTo>
                      <a:pt x="30" y="18"/>
                    </a:lnTo>
                    <a:lnTo>
                      <a:pt x="24" y="30"/>
                    </a:lnTo>
                    <a:lnTo>
                      <a:pt x="12" y="36"/>
                    </a:lnTo>
                    <a:lnTo>
                      <a:pt x="6" y="30"/>
                    </a:lnTo>
                    <a:lnTo>
                      <a:pt x="0" y="24"/>
                    </a:lnTo>
                    <a:lnTo>
                      <a:pt x="0" y="12"/>
                    </a:lnTo>
                    <a:lnTo>
                      <a:pt x="6" y="0"/>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534" name="Freeform 408"/>
              <p:cNvSpPr>
                <a:spLocks noChangeAspect="1"/>
              </p:cNvSpPr>
              <p:nvPr/>
            </p:nvSpPr>
            <p:spPr bwMode="auto">
              <a:xfrm>
                <a:off x="1911" y="2844"/>
                <a:ext cx="30" cy="36"/>
              </a:xfrm>
              <a:custGeom>
                <a:avLst/>
                <a:gdLst>
                  <a:gd name="T0" fmla="*/ 6 w 30"/>
                  <a:gd name="T1" fmla="*/ 0 h 36"/>
                  <a:gd name="T2" fmla="*/ 6 w 30"/>
                  <a:gd name="T3" fmla="*/ 6 h 36"/>
                  <a:gd name="T4" fmla="*/ 18 w 30"/>
                  <a:gd name="T5" fmla="*/ 6 h 36"/>
                  <a:gd name="T6" fmla="*/ 18 w 30"/>
                  <a:gd name="T7" fmla="*/ 0 h 36"/>
                  <a:gd name="T8" fmla="*/ 24 w 30"/>
                  <a:gd name="T9" fmla="*/ 0 h 36"/>
                  <a:gd name="T10" fmla="*/ 30 w 30"/>
                  <a:gd name="T11" fmla="*/ 12 h 36"/>
                  <a:gd name="T12" fmla="*/ 30 w 30"/>
                  <a:gd name="T13" fmla="*/ 18 h 36"/>
                  <a:gd name="T14" fmla="*/ 24 w 30"/>
                  <a:gd name="T15" fmla="*/ 30 h 36"/>
                  <a:gd name="T16" fmla="*/ 12 w 30"/>
                  <a:gd name="T17" fmla="*/ 36 h 36"/>
                  <a:gd name="T18" fmla="*/ 6 w 30"/>
                  <a:gd name="T19" fmla="*/ 30 h 36"/>
                  <a:gd name="T20" fmla="*/ 0 w 30"/>
                  <a:gd name="T21" fmla="*/ 24 h 36"/>
                  <a:gd name="T22" fmla="*/ 0 w 30"/>
                  <a:gd name="T23" fmla="*/ 12 h 36"/>
                  <a:gd name="T24" fmla="*/ 6 w 30"/>
                  <a:gd name="T25" fmla="*/ 0 h 36"/>
                  <a:gd name="T26" fmla="*/ 6 w 30"/>
                  <a:gd name="T27" fmla="*/ 6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
                  <a:gd name="T43" fmla="*/ 0 h 36"/>
                  <a:gd name="T44" fmla="*/ 30 w 30"/>
                  <a:gd name="T45" fmla="*/ 36 h 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 h="36">
                    <a:moveTo>
                      <a:pt x="6" y="0"/>
                    </a:moveTo>
                    <a:lnTo>
                      <a:pt x="6" y="6"/>
                    </a:lnTo>
                    <a:lnTo>
                      <a:pt x="18" y="6"/>
                    </a:lnTo>
                    <a:lnTo>
                      <a:pt x="18" y="0"/>
                    </a:lnTo>
                    <a:lnTo>
                      <a:pt x="24" y="0"/>
                    </a:lnTo>
                    <a:lnTo>
                      <a:pt x="30" y="12"/>
                    </a:lnTo>
                    <a:lnTo>
                      <a:pt x="30" y="18"/>
                    </a:lnTo>
                    <a:lnTo>
                      <a:pt x="24" y="30"/>
                    </a:lnTo>
                    <a:lnTo>
                      <a:pt x="12" y="36"/>
                    </a:lnTo>
                    <a:lnTo>
                      <a:pt x="6" y="30"/>
                    </a:lnTo>
                    <a:lnTo>
                      <a:pt x="0" y="24"/>
                    </a:lnTo>
                    <a:lnTo>
                      <a:pt x="0" y="12"/>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535" name="Freeform 409"/>
              <p:cNvSpPr>
                <a:spLocks noChangeAspect="1"/>
              </p:cNvSpPr>
              <p:nvPr/>
            </p:nvSpPr>
            <p:spPr bwMode="auto">
              <a:xfrm>
                <a:off x="2013" y="2898"/>
                <a:ext cx="30" cy="30"/>
              </a:xfrm>
              <a:custGeom>
                <a:avLst/>
                <a:gdLst>
                  <a:gd name="T0" fmla="*/ 0 w 30"/>
                  <a:gd name="T1" fmla="*/ 12 h 30"/>
                  <a:gd name="T2" fmla="*/ 0 w 30"/>
                  <a:gd name="T3" fmla="*/ 6 h 30"/>
                  <a:gd name="T4" fmla="*/ 6 w 30"/>
                  <a:gd name="T5" fmla="*/ 0 h 30"/>
                  <a:gd name="T6" fmla="*/ 12 w 30"/>
                  <a:gd name="T7" fmla="*/ 6 h 30"/>
                  <a:gd name="T8" fmla="*/ 24 w 30"/>
                  <a:gd name="T9" fmla="*/ 18 h 30"/>
                  <a:gd name="T10" fmla="*/ 30 w 30"/>
                  <a:gd name="T11" fmla="*/ 24 h 30"/>
                  <a:gd name="T12" fmla="*/ 18 w 30"/>
                  <a:gd name="T13" fmla="*/ 24 h 30"/>
                  <a:gd name="T14" fmla="*/ 12 w 30"/>
                  <a:gd name="T15" fmla="*/ 30 h 30"/>
                  <a:gd name="T16" fmla="*/ 6 w 30"/>
                  <a:gd name="T17" fmla="*/ 24 h 30"/>
                  <a:gd name="T18" fmla="*/ 0 w 30"/>
                  <a:gd name="T19" fmla="*/ 12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30"/>
                  <a:gd name="T32" fmla="*/ 30 w 30"/>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30">
                    <a:moveTo>
                      <a:pt x="0" y="12"/>
                    </a:moveTo>
                    <a:lnTo>
                      <a:pt x="0" y="6"/>
                    </a:lnTo>
                    <a:lnTo>
                      <a:pt x="6" y="0"/>
                    </a:lnTo>
                    <a:lnTo>
                      <a:pt x="12" y="6"/>
                    </a:lnTo>
                    <a:lnTo>
                      <a:pt x="24" y="18"/>
                    </a:lnTo>
                    <a:lnTo>
                      <a:pt x="30" y="24"/>
                    </a:lnTo>
                    <a:lnTo>
                      <a:pt x="18" y="24"/>
                    </a:lnTo>
                    <a:lnTo>
                      <a:pt x="12" y="30"/>
                    </a:lnTo>
                    <a:lnTo>
                      <a:pt x="6" y="24"/>
                    </a:lnTo>
                    <a:lnTo>
                      <a:pt x="0" y="12"/>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536" name="Freeform 410"/>
              <p:cNvSpPr>
                <a:spLocks noChangeAspect="1"/>
              </p:cNvSpPr>
              <p:nvPr/>
            </p:nvSpPr>
            <p:spPr bwMode="auto">
              <a:xfrm>
                <a:off x="2013" y="2898"/>
                <a:ext cx="30" cy="30"/>
              </a:xfrm>
              <a:custGeom>
                <a:avLst/>
                <a:gdLst>
                  <a:gd name="T0" fmla="*/ 0 w 30"/>
                  <a:gd name="T1" fmla="*/ 12 h 30"/>
                  <a:gd name="T2" fmla="*/ 0 w 30"/>
                  <a:gd name="T3" fmla="*/ 6 h 30"/>
                  <a:gd name="T4" fmla="*/ 6 w 30"/>
                  <a:gd name="T5" fmla="*/ 0 h 30"/>
                  <a:gd name="T6" fmla="*/ 12 w 30"/>
                  <a:gd name="T7" fmla="*/ 6 h 30"/>
                  <a:gd name="T8" fmla="*/ 24 w 30"/>
                  <a:gd name="T9" fmla="*/ 18 h 30"/>
                  <a:gd name="T10" fmla="*/ 30 w 30"/>
                  <a:gd name="T11" fmla="*/ 24 h 30"/>
                  <a:gd name="T12" fmla="*/ 18 w 30"/>
                  <a:gd name="T13" fmla="*/ 24 h 30"/>
                  <a:gd name="T14" fmla="*/ 12 w 30"/>
                  <a:gd name="T15" fmla="*/ 30 h 30"/>
                  <a:gd name="T16" fmla="*/ 6 w 30"/>
                  <a:gd name="T17" fmla="*/ 24 h 30"/>
                  <a:gd name="T18" fmla="*/ 0 w 30"/>
                  <a:gd name="T19" fmla="*/ 12 h 30"/>
                  <a:gd name="T20" fmla="*/ 0 w 30"/>
                  <a:gd name="T21" fmla="*/ 18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30"/>
                  <a:gd name="T35" fmla="*/ 30 w 30"/>
                  <a:gd name="T36" fmla="*/ 30 h 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30">
                    <a:moveTo>
                      <a:pt x="0" y="12"/>
                    </a:moveTo>
                    <a:lnTo>
                      <a:pt x="0" y="6"/>
                    </a:lnTo>
                    <a:lnTo>
                      <a:pt x="6" y="0"/>
                    </a:lnTo>
                    <a:lnTo>
                      <a:pt x="12" y="6"/>
                    </a:lnTo>
                    <a:lnTo>
                      <a:pt x="24" y="18"/>
                    </a:lnTo>
                    <a:lnTo>
                      <a:pt x="30" y="24"/>
                    </a:lnTo>
                    <a:lnTo>
                      <a:pt x="18" y="24"/>
                    </a:lnTo>
                    <a:lnTo>
                      <a:pt x="12" y="30"/>
                    </a:lnTo>
                    <a:lnTo>
                      <a:pt x="6" y="24"/>
                    </a:lnTo>
                    <a:lnTo>
                      <a:pt x="0" y="12"/>
                    </a:lnTo>
                    <a:lnTo>
                      <a:pt x="0" y="1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537" name="Freeform 411"/>
              <p:cNvSpPr>
                <a:spLocks noChangeAspect="1"/>
              </p:cNvSpPr>
              <p:nvPr/>
            </p:nvSpPr>
            <p:spPr bwMode="auto">
              <a:xfrm>
                <a:off x="2067" y="2934"/>
                <a:ext cx="36" cy="12"/>
              </a:xfrm>
              <a:custGeom>
                <a:avLst/>
                <a:gdLst>
                  <a:gd name="T0" fmla="*/ 0 w 36"/>
                  <a:gd name="T1" fmla="*/ 6 h 12"/>
                  <a:gd name="T2" fmla="*/ 24 w 36"/>
                  <a:gd name="T3" fmla="*/ 6 h 12"/>
                  <a:gd name="T4" fmla="*/ 30 w 36"/>
                  <a:gd name="T5" fmla="*/ 0 h 12"/>
                  <a:gd name="T6" fmla="*/ 36 w 36"/>
                  <a:gd name="T7" fmla="*/ 0 h 12"/>
                  <a:gd name="T8" fmla="*/ 36 w 36"/>
                  <a:gd name="T9" fmla="*/ 12 h 12"/>
                  <a:gd name="T10" fmla="*/ 6 w 36"/>
                  <a:gd name="T11" fmla="*/ 12 h 12"/>
                  <a:gd name="T12" fmla="*/ 0 w 36"/>
                  <a:gd name="T13" fmla="*/ 6 h 12"/>
                  <a:gd name="T14" fmla="*/ 0 60000 65536"/>
                  <a:gd name="T15" fmla="*/ 0 60000 65536"/>
                  <a:gd name="T16" fmla="*/ 0 60000 65536"/>
                  <a:gd name="T17" fmla="*/ 0 60000 65536"/>
                  <a:gd name="T18" fmla="*/ 0 60000 65536"/>
                  <a:gd name="T19" fmla="*/ 0 60000 65536"/>
                  <a:gd name="T20" fmla="*/ 0 60000 65536"/>
                  <a:gd name="T21" fmla="*/ 0 w 36"/>
                  <a:gd name="T22" fmla="*/ 0 h 12"/>
                  <a:gd name="T23" fmla="*/ 36 w 36"/>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12">
                    <a:moveTo>
                      <a:pt x="0" y="6"/>
                    </a:moveTo>
                    <a:lnTo>
                      <a:pt x="24" y="6"/>
                    </a:lnTo>
                    <a:lnTo>
                      <a:pt x="30" y="0"/>
                    </a:lnTo>
                    <a:lnTo>
                      <a:pt x="36" y="0"/>
                    </a:lnTo>
                    <a:lnTo>
                      <a:pt x="36" y="12"/>
                    </a:lnTo>
                    <a:lnTo>
                      <a:pt x="6" y="12"/>
                    </a:lnTo>
                    <a:lnTo>
                      <a:pt x="0" y="6"/>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538" name="Freeform 412"/>
              <p:cNvSpPr>
                <a:spLocks noChangeAspect="1"/>
              </p:cNvSpPr>
              <p:nvPr/>
            </p:nvSpPr>
            <p:spPr bwMode="auto">
              <a:xfrm>
                <a:off x="2067" y="2934"/>
                <a:ext cx="36" cy="12"/>
              </a:xfrm>
              <a:custGeom>
                <a:avLst/>
                <a:gdLst>
                  <a:gd name="T0" fmla="*/ 0 w 36"/>
                  <a:gd name="T1" fmla="*/ 6 h 12"/>
                  <a:gd name="T2" fmla="*/ 24 w 36"/>
                  <a:gd name="T3" fmla="*/ 6 h 12"/>
                  <a:gd name="T4" fmla="*/ 30 w 36"/>
                  <a:gd name="T5" fmla="*/ 0 h 12"/>
                  <a:gd name="T6" fmla="*/ 36 w 36"/>
                  <a:gd name="T7" fmla="*/ 0 h 12"/>
                  <a:gd name="T8" fmla="*/ 36 w 36"/>
                  <a:gd name="T9" fmla="*/ 12 h 12"/>
                  <a:gd name="T10" fmla="*/ 6 w 36"/>
                  <a:gd name="T11" fmla="*/ 12 h 12"/>
                  <a:gd name="T12" fmla="*/ 0 w 36"/>
                  <a:gd name="T13" fmla="*/ 6 h 12"/>
                  <a:gd name="T14" fmla="*/ 0 w 36"/>
                  <a:gd name="T15" fmla="*/ 12 h 12"/>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12"/>
                  <a:gd name="T26" fmla="*/ 36 w 3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12">
                    <a:moveTo>
                      <a:pt x="0" y="6"/>
                    </a:moveTo>
                    <a:lnTo>
                      <a:pt x="24" y="6"/>
                    </a:lnTo>
                    <a:lnTo>
                      <a:pt x="30" y="0"/>
                    </a:lnTo>
                    <a:lnTo>
                      <a:pt x="36" y="0"/>
                    </a:lnTo>
                    <a:lnTo>
                      <a:pt x="36" y="12"/>
                    </a:lnTo>
                    <a:lnTo>
                      <a:pt x="6" y="12"/>
                    </a:lnTo>
                    <a:lnTo>
                      <a:pt x="0" y="6"/>
                    </a:lnTo>
                    <a:lnTo>
                      <a:pt x="0"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539" name="Freeform 413"/>
              <p:cNvSpPr>
                <a:spLocks noChangeAspect="1"/>
              </p:cNvSpPr>
              <p:nvPr/>
            </p:nvSpPr>
            <p:spPr bwMode="auto">
              <a:xfrm>
                <a:off x="2109" y="2952"/>
                <a:ext cx="42" cy="36"/>
              </a:xfrm>
              <a:custGeom>
                <a:avLst/>
                <a:gdLst>
                  <a:gd name="T0" fmla="*/ 18 w 42"/>
                  <a:gd name="T1" fmla="*/ 6 h 36"/>
                  <a:gd name="T2" fmla="*/ 24 w 42"/>
                  <a:gd name="T3" fmla="*/ 6 h 36"/>
                  <a:gd name="T4" fmla="*/ 30 w 42"/>
                  <a:gd name="T5" fmla="*/ 12 h 36"/>
                  <a:gd name="T6" fmla="*/ 42 w 42"/>
                  <a:gd name="T7" fmla="*/ 18 h 36"/>
                  <a:gd name="T8" fmla="*/ 42 w 42"/>
                  <a:gd name="T9" fmla="*/ 30 h 36"/>
                  <a:gd name="T10" fmla="*/ 30 w 42"/>
                  <a:gd name="T11" fmla="*/ 36 h 36"/>
                  <a:gd name="T12" fmla="*/ 18 w 42"/>
                  <a:gd name="T13" fmla="*/ 36 h 36"/>
                  <a:gd name="T14" fmla="*/ 18 w 42"/>
                  <a:gd name="T15" fmla="*/ 24 h 36"/>
                  <a:gd name="T16" fmla="*/ 12 w 42"/>
                  <a:gd name="T17" fmla="*/ 18 h 36"/>
                  <a:gd name="T18" fmla="*/ 6 w 42"/>
                  <a:gd name="T19" fmla="*/ 12 h 36"/>
                  <a:gd name="T20" fmla="*/ 0 w 42"/>
                  <a:gd name="T21" fmla="*/ 6 h 36"/>
                  <a:gd name="T22" fmla="*/ 0 w 42"/>
                  <a:gd name="T23" fmla="*/ 0 h 36"/>
                  <a:gd name="T24" fmla="*/ 6 w 42"/>
                  <a:gd name="T25" fmla="*/ 0 h 36"/>
                  <a:gd name="T26" fmla="*/ 18 w 42"/>
                  <a:gd name="T27" fmla="*/ 6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
                  <a:gd name="T43" fmla="*/ 0 h 36"/>
                  <a:gd name="T44" fmla="*/ 42 w 42"/>
                  <a:gd name="T45" fmla="*/ 36 h 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 h="36">
                    <a:moveTo>
                      <a:pt x="18" y="6"/>
                    </a:moveTo>
                    <a:lnTo>
                      <a:pt x="24" y="6"/>
                    </a:lnTo>
                    <a:lnTo>
                      <a:pt x="30" y="12"/>
                    </a:lnTo>
                    <a:lnTo>
                      <a:pt x="42" y="18"/>
                    </a:lnTo>
                    <a:lnTo>
                      <a:pt x="42" y="30"/>
                    </a:lnTo>
                    <a:lnTo>
                      <a:pt x="30" y="36"/>
                    </a:lnTo>
                    <a:lnTo>
                      <a:pt x="18" y="36"/>
                    </a:lnTo>
                    <a:lnTo>
                      <a:pt x="18" y="24"/>
                    </a:lnTo>
                    <a:lnTo>
                      <a:pt x="12" y="18"/>
                    </a:lnTo>
                    <a:lnTo>
                      <a:pt x="6" y="12"/>
                    </a:lnTo>
                    <a:lnTo>
                      <a:pt x="0" y="6"/>
                    </a:lnTo>
                    <a:lnTo>
                      <a:pt x="0" y="0"/>
                    </a:lnTo>
                    <a:lnTo>
                      <a:pt x="6" y="0"/>
                    </a:lnTo>
                    <a:lnTo>
                      <a:pt x="18" y="6"/>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540" name="Freeform 414"/>
              <p:cNvSpPr>
                <a:spLocks noChangeAspect="1"/>
              </p:cNvSpPr>
              <p:nvPr/>
            </p:nvSpPr>
            <p:spPr bwMode="auto">
              <a:xfrm>
                <a:off x="2109" y="2952"/>
                <a:ext cx="42" cy="36"/>
              </a:xfrm>
              <a:custGeom>
                <a:avLst/>
                <a:gdLst>
                  <a:gd name="T0" fmla="*/ 18 w 42"/>
                  <a:gd name="T1" fmla="*/ 6 h 36"/>
                  <a:gd name="T2" fmla="*/ 24 w 42"/>
                  <a:gd name="T3" fmla="*/ 6 h 36"/>
                  <a:gd name="T4" fmla="*/ 30 w 42"/>
                  <a:gd name="T5" fmla="*/ 12 h 36"/>
                  <a:gd name="T6" fmla="*/ 42 w 42"/>
                  <a:gd name="T7" fmla="*/ 18 h 36"/>
                  <a:gd name="T8" fmla="*/ 42 w 42"/>
                  <a:gd name="T9" fmla="*/ 30 h 36"/>
                  <a:gd name="T10" fmla="*/ 30 w 42"/>
                  <a:gd name="T11" fmla="*/ 36 h 36"/>
                  <a:gd name="T12" fmla="*/ 18 w 42"/>
                  <a:gd name="T13" fmla="*/ 36 h 36"/>
                  <a:gd name="T14" fmla="*/ 18 w 42"/>
                  <a:gd name="T15" fmla="*/ 24 h 36"/>
                  <a:gd name="T16" fmla="*/ 12 w 42"/>
                  <a:gd name="T17" fmla="*/ 18 h 36"/>
                  <a:gd name="T18" fmla="*/ 6 w 42"/>
                  <a:gd name="T19" fmla="*/ 12 h 36"/>
                  <a:gd name="T20" fmla="*/ 0 w 42"/>
                  <a:gd name="T21" fmla="*/ 6 h 36"/>
                  <a:gd name="T22" fmla="*/ 0 w 42"/>
                  <a:gd name="T23" fmla="*/ 0 h 36"/>
                  <a:gd name="T24" fmla="*/ 6 w 42"/>
                  <a:gd name="T25" fmla="*/ 0 h 36"/>
                  <a:gd name="T26" fmla="*/ 18 w 42"/>
                  <a:gd name="T27" fmla="*/ 6 h 36"/>
                  <a:gd name="T28" fmla="*/ 18 w 42"/>
                  <a:gd name="T29" fmla="*/ 12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
                  <a:gd name="T46" fmla="*/ 0 h 36"/>
                  <a:gd name="T47" fmla="*/ 42 w 42"/>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 h="36">
                    <a:moveTo>
                      <a:pt x="18" y="6"/>
                    </a:moveTo>
                    <a:lnTo>
                      <a:pt x="24" y="6"/>
                    </a:lnTo>
                    <a:lnTo>
                      <a:pt x="30" y="12"/>
                    </a:lnTo>
                    <a:lnTo>
                      <a:pt x="42" y="18"/>
                    </a:lnTo>
                    <a:lnTo>
                      <a:pt x="42" y="30"/>
                    </a:lnTo>
                    <a:lnTo>
                      <a:pt x="30" y="36"/>
                    </a:lnTo>
                    <a:lnTo>
                      <a:pt x="18" y="36"/>
                    </a:lnTo>
                    <a:lnTo>
                      <a:pt x="18" y="24"/>
                    </a:lnTo>
                    <a:lnTo>
                      <a:pt x="12" y="18"/>
                    </a:lnTo>
                    <a:lnTo>
                      <a:pt x="6" y="12"/>
                    </a:lnTo>
                    <a:lnTo>
                      <a:pt x="0" y="6"/>
                    </a:lnTo>
                    <a:lnTo>
                      <a:pt x="0" y="0"/>
                    </a:lnTo>
                    <a:lnTo>
                      <a:pt x="6" y="0"/>
                    </a:lnTo>
                    <a:lnTo>
                      <a:pt x="18" y="6"/>
                    </a:lnTo>
                    <a:lnTo>
                      <a:pt x="18"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541" name="Freeform 415"/>
              <p:cNvSpPr>
                <a:spLocks noChangeAspect="1"/>
              </p:cNvSpPr>
              <p:nvPr/>
            </p:nvSpPr>
            <p:spPr bwMode="auto">
              <a:xfrm>
                <a:off x="2157" y="3024"/>
                <a:ext cx="78" cy="108"/>
              </a:xfrm>
              <a:custGeom>
                <a:avLst/>
                <a:gdLst>
                  <a:gd name="T0" fmla="*/ 6 w 78"/>
                  <a:gd name="T1" fmla="*/ 0 h 108"/>
                  <a:gd name="T2" fmla="*/ 12 w 78"/>
                  <a:gd name="T3" fmla="*/ 0 h 108"/>
                  <a:gd name="T4" fmla="*/ 18 w 78"/>
                  <a:gd name="T5" fmla="*/ 6 h 108"/>
                  <a:gd name="T6" fmla="*/ 30 w 78"/>
                  <a:gd name="T7" fmla="*/ 6 h 108"/>
                  <a:gd name="T8" fmla="*/ 36 w 78"/>
                  <a:gd name="T9" fmla="*/ 12 h 108"/>
                  <a:gd name="T10" fmla="*/ 48 w 78"/>
                  <a:gd name="T11" fmla="*/ 12 h 108"/>
                  <a:gd name="T12" fmla="*/ 48 w 78"/>
                  <a:gd name="T13" fmla="*/ 18 h 108"/>
                  <a:gd name="T14" fmla="*/ 54 w 78"/>
                  <a:gd name="T15" fmla="*/ 24 h 108"/>
                  <a:gd name="T16" fmla="*/ 54 w 78"/>
                  <a:gd name="T17" fmla="*/ 30 h 108"/>
                  <a:gd name="T18" fmla="*/ 60 w 78"/>
                  <a:gd name="T19" fmla="*/ 36 h 108"/>
                  <a:gd name="T20" fmla="*/ 66 w 78"/>
                  <a:gd name="T21" fmla="*/ 42 h 108"/>
                  <a:gd name="T22" fmla="*/ 72 w 78"/>
                  <a:gd name="T23" fmla="*/ 48 h 108"/>
                  <a:gd name="T24" fmla="*/ 78 w 78"/>
                  <a:gd name="T25" fmla="*/ 60 h 108"/>
                  <a:gd name="T26" fmla="*/ 72 w 78"/>
                  <a:gd name="T27" fmla="*/ 72 h 108"/>
                  <a:gd name="T28" fmla="*/ 54 w 78"/>
                  <a:gd name="T29" fmla="*/ 72 h 108"/>
                  <a:gd name="T30" fmla="*/ 42 w 78"/>
                  <a:gd name="T31" fmla="*/ 78 h 108"/>
                  <a:gd name="T32" fmla="*/ 36 w 78"/>
                  <a:gd name="T33" fmla="*/ 84 h 108"/>
                  <a:gd name="T34" fmla="*/ 30 w 78"/>
                  <a:gd name="T35" fmla="*/ 96 h 108"/>
                  <a:gd name="T36" fmla="*/ 30 w 78"/>
                  <a:gd name="T37" fmla="*/ 102 h 108"/>
                  <a:gd name="T38" fmla="*/ 24 w 78"/>
                  <a:gd name="T39" fmla="*/ 108 h 108"/>
                  <a:gd name="T40" fmla="*/ 12 w 78"/>
                  <a:gd name="T41" fmla="*/ 102 h 108"/>
                  <a:gd name="T42" fmla="*/ 6 w 78"/>
                  <a:gd name="T43" fmla="*/ 90 h 108"/>
                  <a:gd name="T44" fmla="*/ 6 w 78"/>
                  <a:gd name="T45" fmla="*/ 60 h 108"/>
                  <a:gd name="T46" fmla="*/ 0 w 78"/>
                  <a:gd name="T47" fmla="*/ 48 h 108"/>
                  <a:gd name="T48" fmla="*/ 0 w 78"/>
                  <a:gd name="T49" fmla="*/ 36 h 108"/>
                  <a:gd name="T50" fmla="*/ 6 w 78"/>
                  <a:gd name="T51" fmla="*/ 18 h 108"/>
                  <a:gd name="T52" fmla="*/ 6 w 78"/>
                  <a:gd name="T53" fmla="*/ 0 h 10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8"/>
                  <a:gd name="T82" fmla="*/ 0 h 108"/>
                  <a:gd name="T83" fmla="*/ 78 w 78"/>
                  <a:gd name="T84" fmla="*/ 108 h 10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8" h="108">
                    <a:moveTo>
                      <a:pt x="6" y="0"/>
                    </a:moveTo>
                    <a:lnTo>
                      <a:pt x="12" y="0"/>
                    </a:lnTo>
                    <a:lnTo>
                      <a:pt x="18" y="6"/>
                    </a:lnTo>
                    <a:lnTo>
                      <a:pt x="30" y="6"/>
                    </a:lnTo>
                    <a:lnTo>
                      <a:pt x="36" y="12"/>
                    </a:lnTo>
                    <a:lnTo>
                      <a:pt x="48" y="12"/>
                    </a:lnTo>
                    <a:lnTo>
                      <a:pt x="48" y="18"/>
                    </a:lnTo>
                    <a:lnTo>
                      <a:pt x="54" y="24"/>
                    </a:lnTo>
                    <a:lnTo>
                      <a:pt x="54" y="30"/>
                    </a:lnTo>
                    <a:lnTo>
                      <a:pt x="60" y="36"/>
                    </a:lnTo>
                    <a:lnTo>
                      <a:pt x="66" y="42"/>
                    </a:lnTo>
                    <a:lnTo>
                      <a:pt x="72" y="48"/>
                    </a:lnTo>
                    <a:lnTo>
                      <a:pt x="78" y="60"/>
                    </a:lnTo>
                    <a:lnTo>
                      <a:pt x="72" y="72"/>
                    </a:lnTo>
                    <a:lnTo>
                      <a:pt x="54" y="72"/>
                    </a:lnTo>
                    <a:lnTo>
                      <a:pt x="42" y="78"/>
                    </a:lnTo>
                    <a:lnTo>
                      <a:pt x="36" y="84"/>
                    </a:lnTo>
                    <a:lnTo>
                      <a:pt x="30" y="96"/>
                    </a:lnTo>
                    <a:lnTo>
                      <a:pt x="30" y="102"/>
                    </a:lnTo>
                    <a:lnTo>
                      <a:pt x="24" y="108"/>
                    </a:lnTo>
                    <a:lnTo>
                      <a:pt x="12" y="102"/>
                    </a:lnTo>
                    <a:lnTo>
                      <a:pt x="6" y="90"/>
                    </a:lnTo>
                    <a:lnTo>
                      <a:pt x="6" y="60"/>
                    </a:lnTo>
                    <a:lnTo>
                      <a:pt x="0" y="48"/>
                    </a:lnTo>
                    <a:lnTo>
                      <a:pt x="0" y="36"/>
                    </a:lnTo>
                    <a:lnTo>
                      <a:pt x="6" y="18"/>
                    </a:lnTo>
                    <a:lnTo>
                      <a:pt x="6" y="0"/>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542" name="Freeform 416"/>
              <p:cNvSpPr>
                <a:spLocks noChangeAspect="1"/>
              </p:cNvSpPr>
              <p:nvPr/>
            </p:nvSpPr>
            <p:spPr bwMode="auto">
              <a:xfrm>
                <a:off x="2157" y="3024"/>
                <a:ext cx="78" cy="108"/>
              </a:xfrm>
              <a:custGeom>
                <a:avLst/>
                <a:gdLst>
                  <a:gd name="T0" fmla="*/ 6 w 78"/>
                  <a:gd name="T1" fmla="*/ 0 h 108"/>
                  <a:gd name="T2" fmla="*/ 12 w 78"/>
                  <a:gd name="T3" fmla="*/ 0 h 108"/>
                  <a:gd name="T4" fmla="*/ 18 w 78"/>
                  <a:gd name="T5" fmla="*/ 6 h 108"/>
                  <a:gd name="T6" fmla="*/ 30 w 78"/>
                  <a:gd name="T7" fmla="*/ 6 h 108"/>
                  <a:gd name="T8" fmla="*/ 36 w 78"/>
                  <a:gd name="T9" fmla="*/ 12 h 108"/>
                  <a:gd name="T10" fmla="*/ 48 w 78"/>
                  <a:gd name="T11" fmla="*/ 12 h 108"/>
                  <a:gd name="T12" fmla="*/ 48 w 78"/>
                  <a:gd name="T13" fmla="*/ 18 h 108"/>
                  <a:gd name="T14" fmla="*/ 54 w 78"/>
                  <a:gd name="T15" fmla="*/ 24 h 108"/>
                  <a:gd name="T16" fmla="*/ 54 w 78"/>
                  <a:gd name="T17" fmla="*/ 30 h 108"/>
                  <a:gd name="T18" fmla="*/ 60 w 78"/>
                  <a:gd name="T19" fmla="*/ 36 h 108"/>
                  <a:gd name="T20" fmla="*/ 66 w 78"/>
                  <a:gd name="T21" fmla="*/ 42 h 108"/>
                  <a:gd name="T22" fmla="*/ 72 w 78"/>
                  <a:gd name="T23" fmla="*/ 48 h 108"/>
                  <a:gd name="T24" fmla="*/ 78 w 78"/>
                  <a:gd name="T25" fmla="*/ 60 h 108"/>
                  <a:gd name="T26" fmla="*/ 72 w 78"/>
                  <a:gd name="T27" fmla="*/ 72 h 108"/>
                  <a:gd name="T28" fmla="*/ 54 w 78"/>
                  <a:gd name="T29" fmla="*/ 72 h 108"/>
                  <a:gd name="T30" fmla="*/ 42 w 78"/>
                  <a:gd name="T31" fmla="*/ 78 h 108"/>
                  <a:gd name="T32" fmla="*/ 36 w 78"/>
                  <a:gd name="T33" fmla="*/ 84 h 108"/>
                  <a:gd name="T34" fmla="*/ 30 w 78"/>
                  <a:gd name="T35" fmla="*/ 96 h 108"/>
                  <a:gd name="T36" fmla="*/ 30 w 78"/>
                  <a:gd name="T37" fmla="*/ 102 h 108"/>
                  <a:gd name="T38" fmla="*/ 24 w 78"/>
                  <a:gd name="T39" fmla="*/ 108 h 108"/>
                  <a:gd name="T40" fmla="*/ 12 w 78"/>
                  <a:gd name="T41" fmla="*/ 102 h 108"/>
                  <a:gd name="T42" fmla="*/ 6 w 78"/>
                  <a:gd name="T43" fmla="*/ 90 h 108"/>
                  <a:gd name="T44" fmla="*/ 6 w 78"/>
                  <a:gd name="T45" fmla="*/ 60 h 108"/>
                  <a:gd name="T46" fmla="*/ 0 w 78"/>
                  <a:gd name="T47" fmla="*/ 48 h 108"/>
                  <a:gd name="T48" fmla="*/ 0 w 78"/>
                  <a:gd name="T49" fmla="*/ 36 h 108"/>
                  <a:gd name="T50" fmla="*/ 6 w 78"/>
                  <a:gd name="T51" fmla="*/ 18 h 108"/>
                  <a:gd name="T52" fmla="*/ 6 w 78"/>
                  <a:gd name="T53" fmla="*/ 0 h 108"/>
                  <a:gd name="T54" fmla="*/ 6 w 78"/>
                  <a:gd name="T55" fmla="*/ 6 h 10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8"/>
                  <a:gd name="T85" fmla="*/ 0 h 108"/>
                  <a:gd name="T86" fmla="*/ 78 w 78"/>
                  <a:gd name="T87" fmla="*/ 108 h 10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8" h="108">
                    <a:moveTo>
                      <a:pt x="6" y="0"/>
                    </a:moveTo>
                    <a:lnTo>
                      <a:pt x="12" y="0"/>
                    </a:lnTo>
                    <a:lnTo>
                      <a:pt x="18" y="6"/>
                    </a:lnTo>
                    <a:lnTo>
                      <a:pt x="30" y="6"/>
                    </a:lnTo>
                    <a:lnTo>
                      <a:pt x="36" y="12"/>
                    </a:lnTo>
                    <a:lnTo>
                      <a:pt x="48" y="12"/>
                    </a:lnTo>
                    <a:lnTo>
                      <a:pt x="48" y="18"/>
                    </a:lnTo>
                    <a:lnTo>
                      <a:pt x="54" y="24"/>
                    </a:lnTo>
                    <a:lnTo>
                      <a:pt x="54" y="30"/>
                    </a:lnTo>
                    <a:lnTo>
                      <a:pt x="60" y="36"/>
                    </a:lnTo>
                    <a:lnTo>
                      <a:pt x="66" y="42"/>
                    </a:lnTo>
                    <a:lnTo>
                      <a:pt x="72" y="48"/>
                    </a:lnTo>
                    <a:lnTo>
                      <a:pt x="78" y="60"/>
                    </a:lnTo>
                    <a:lnTo>
                      <a:pt x="72" y="72"/>
                    </a:lnTo>
                    <a:lnTo>
                      <a:pt x="54" y="72"/>
                    </a:lnTo>
                    <a:lnTo>
                      <a:pt x="42" y="78"/>
                    </a:lnTo>
                    <a:lnTo>
                      <a:pt x="36" y="84"/>
                    </a:lnTo>
                    <a:lnTo>
                      <a:pt x="30" y="96"/>
                    </a:lnTo>
                    <a:lnTo>
                      <a:pt x="30" y="102"/>
                    </a:lnTo>
                    <a:lnTo>
                      <a:pt x="24" y="108"/>
                    </a:lnTo>
                    <a:lnTo>
                      <a:pt x="12" y="102"/>
                    </a:lnTo>
                    <a:lnTo>
                      <a:pt x="6" y="90"/>
                    </a:lnTo>
                    <a:lnTo>
                      <a:pt x="6" y="60"/>
                    </a:lnTo>
                    <a:lnTo>
                      <a:pt x="0" y="48"/>
                    </a:lnTo>
                    <a:lnTo>
                      <a:pt x="0" y="36"/>
                    </a:lnTo>
                    <a:lnTo>
                      <a:pt x="6" y="18"/>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543" name="Freeform 417"/>
              <p:cNvSpPr>
                <a:spLocks noChangeAspect="1"/>
              </p:cNvSpPr>
              <p:nvPr/>
            </p:nvSpPr>
            <p:spPr bwMode="auto">
              <a:xfrm>
                <a:off x="2085" y="2958"/>
                <a:ext cx="12" cy="18"/>
              </a:xfrm>
              <a:custGeom>
                <a:avLst/>
                <a:gdLst>
                  <a:gd name="T0" fmla="*/ 0 w 12"/>
                  <a:gd name="T1" fmla="*/ 6 h 18"/>
                  <a:gd name="T2" fmla="*/ 0 w 12"/>
                  <a:gd name="T3" fmla="*/ 0 h 18"/>
                  <a:gd name="T4" fmla="*/ 6 w 12"/>
                  <a:gd name="T5" fmla="*/ 0 h 18"/>
                  <a:gd name="T6" fmla="*/ 12 w 12"/>
                  <a:gd name="T7" fmla="*/ 6 h 18"/>
                  <a:gd name="T8" fmla="*/ 12 w 12"/>
                  <a:gd name="T9" fmla="*/ 18 h 18"/>
                  <a:gd name="T10" fmla="*/ 6 w 12"/>
                  <a:gd name="T11" fmla="*/ 18 h 18"/>
                  <a:gd name="T12" fmla="*/ 6 w 12"/>
                  <a:gd name="T13" fmla="*/ 12 h 18"/>
                  <a:gd name="T14" fmla="*/ 0 w 12"/>
                  <a:gd name="T15" fmla="*/ 6 h 18"/>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8"/>
                  <a:gd name="T26" fmla="*/ 12 w 12"/>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8">
                    <a:moveTo>
                      <a:pt x="0" y="6"/>
                    </a:moveTo>
                    <a:lnTo>
                      <a:pt x="0" y="0"/>
                    </a:lnTo>
                    <a:lnTo>
                      <a:pt x="6" y="0"/>
                    </a:lnTo>
                    <a:lnTo>
                      <a:pt x="12" y="6"/>
                    </a:lnTo>
                    <a:lnTo>
                      <a:pt x="12" y="18"/>
                    </a:lnTo>
                    <a:lnTo>
                      <a:pt x="6" y="18"/>
                    </a:lnTo>
                    <a:lnTo>
                      <a:pt x="6" y="12"/>
                    </a:lnTo>
                    <a:lnTo>
                      <a:pt x="0" y="6"/>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544" name="Freeform 418"/>
              <p:cNvSpPr>
                <a:spLocks noChangeAspect="1"/>
              </p:cNvSpPr>
              <p:nvPr/>
            </p:nvSpPr>
            <p:spPr bwMode="auto">
              <a:xfrm>
                <a:off x="2085" y="2958"/>
                <a:ext cx="12" cy="18"/>
              </a:xfrm>
              <a:custGeom>
                <a:avLst/>
                <a:gdLst>
                  <a:gd name="T0" fmla="*/ 0 w 12"/>
                  <a:gd name="T1" fmla="*/ 6 h 18"/>
                  <a:gd name="T2" fmla="*/ 0 w 12"/>
                  <a:gd name="T3" fmla="*/ 0 h 18"/>
                  <a:gd name="T4" fmla="*/ 6 w 12"/>
                  <a:gd name="T5" fmla="*/ 0 h 18"/>
                  <a:gd name="T6" fmla="*/ 12 w 12"/>
                  <a:gd name="T7" fmla="*/ 6 h 18"/>
                  <a:gd name="T8" fmla="*/ 12 w 12"/>
                  <a:gd name="T9" fmla="*/ 18 h 18"/>
                  <a:gd name="T10" fmla="*/ 6 w 12"/>
                  <a:gd name="T11" fmla="*/ 18 h 18"/>
                  <a:gd name="T12" fmla="*/ 6 w 12"/>
                  <a:gd name="T13" fmla="*/ 12 h 18"/>
                  <a:gd name="T14" fmla="*/ 0 w 12"/>
                  <a:gd name="T15" fmla="*/ 6 h 18"/>
                  <a:gd name="T16" fmla="*/ 0 w 12"/>
                  <a:gd name="T17" fmla="*/ 12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8"/>
                  <a:gd name="T29" fmla="*/ 12 w 12"/>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8">
                    <a:moveTo>
                      <a:pt x="0" y="6"/>
                    </a:moveTo>
                    <a:lnTo>
                      <a:pt x="0" y="0"/>
                    </a:lnTo>
                    <a:lnTo>
                      <a:pt x="6" y="0"/>
                    </a:lnTo>
                    <a:lnTo>
                      <a:pt x="12" y="6"/>
                    </a:lnTo>
                    <a:lnTo>
                      <a:pt x="12" y="18"/>
                    </a:lnTo>
                    <a:lnTo>
                      <a:pt x="6" y="18"/>
                    </a:lnTo>
                    <a:lnTo>
                      <a:pt x="6" y="12"/>
                    </a:lnTo>
                    <a:lnTo>
                      <a:pt x="0" y="6"/>
                    </a:lnTo>
                    <a:lnTo>
                      <a:pt x="0"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545" name="Freeform 419"/>
              <p:cNvSpPr>
                <a:spLocks noChangeAspect="1"/>
              </p:cNvSpPr>
              <p:nvPr/>
            </p:nvSpPr>
            <p:spPr bwMode="auto">
              <a:xfrm>
                <a:off x="1713" y="1212"/>
                <a:ext cx="366" cy="594"/>
              </a:xfrm>
              <a:custGeom>
                <a:avLst/>
                <a:gdLst>
                  <a:gd name="T0" fmla="*/ 168 w 366"/>
                  <a:gd name="T1" fmla="*/ 564 h 594"/>
                  <a:gd name="T2" fmla="*/ 0 w 366"/>
                  <a:gd name="T3" fmla="*/ 528 h 594"/>
                  <a:gd name="T4" fmla="*/ 42 w 366"/>
                  <a:gd name="T5" fmla="*/ 366 h 594"/>
                  <a:gd name="T6" fmla="*/ 30 w 366"/>
                  <a:gd name="T7" fmla="*/ 348 h 594"/>
                  <a:gd name="T8" fmla="*/ 90 w 366"/>
                  <a:gd name="T9" fmla="*/ 264 h 594"/>
                  <a:gd name="T10" fmla="*/ 72 w 366"/>
                  <a:gd name="T11" fmla="*/ 228 h 594"/>
                  <a:gd name="T12" fmla="*/ 114 w 366"/>
                  <a:gd name="T13" fmla="*/ 0 h 594"/>
                  <a:gd name="T14" fmla="*/ 168 w 366"/>
                  <a:gd name="T15" fmla="*/ 12 h 594"/>
                  <a:gd name="T16" fmla="*/ 150 w 366"/>
                  <a:gd name="T17" fmla="*/ 90 h 594"/>
                  <a:gd name="T18" fmla="*/ 162 w 366"/>
                  <a:gd name="T19" fmla="*/ 120 h 594"/>
                  <a:gd name="T20" fmla="*/ 156 w 366"/>
                  <a:gd name="T21" fmla="*/ 132 h 594"/>
                  <a:gd name="T22" fmla="*/ 174 w 366"/>
                  <a:gd name="T23" fmla="*/ 150 h 594"/>
                  <a:gd name="T24" fmla="*/ 198 w 366"/>
                  <a:gd name="T25" fmla="*/ 198 h 594"/>
                  <a:gd name="T26" fmla="*/ 222 w 366"/>
                  <a:gd name="T27" fmla="*/ 210 h 594"/>
                  <a:gd name="T28" fmla="*/ 192 w 366"/>
                  <a:gd name="T29" fmla="*/ 288 h 594"/>
                  <a:gd name="T30" fmla="*/ 204 w 366"/>
                  <a:gd name="T31" fmla="*/ 300 h 594"/>
                  <a:gd name="T32" fmla="*/ 222 w 366"/>
                  <a:gd name="T33" fmla="*/ 282 h 594"/>
                  <a:gd name="T34" fmla="*/ 234 w 366"/>
                  <a:gd name="T35" fmla="*/ 294 h 594"/>
                  <a:gd name="T36" fmla="*/ 240 w 366"/>
                  <a:gd name="T37" fmla="*/ 354 h 594"/>
                  <a:gd name="T38" fmla="*/ 258 w 366"/>
                  <a:gd name="T39" fmla="*/ 366 h 594"/>
                  <a:gd name="T40" fmla="*/ 264 w 366"/>
                  <a:gd name="T41" fmla="*/ 396 h 594"/>
                  <a:gd name="T42" fmla="*/ 276 w 366"/>
                  <a:gd name="T43" fmla="*/ 390 h 594"/>
                  <a:gd name="T44" fmla="*/ 294 w 366"/>
                  <a:gd name="T45" fmla="*/ 396 h 594"/>
                  <a:gd name="T46" fmla="*/ 300 w 366"/>
                  <a:gd name="T47" fmla="*/ 384 h 594"/>
                  <a:gd name="T48" fmla="*/ 342 w 366"/>
                  <a:gd name="T49" fmla="*/ 396 h 594"/>
                  <a:gd name="T50" fmla="*/ 354 w 366"/>
                  <a:gd name="T51" fmla="*/ 378 h 594"/>
                  <a:gd name="T52" fmla="*/ 366 w 366"/>
                  <a:gd name="T53" fmla="*/ 402 h 594"/>
                  <a:gd name="T54" fmla="*/ 336 w 366"/>
                  <a:gd name="T55" fmla="*/ 594 h 594"/>
                  <a:gd name="T56" fmla="*/ 222 w 366"/>
                  <a:gd name="T57" fmla="*/ 576 h 594"/>
                  <a:gd name="T58" fmla="*/ 168 w 366"/>
                  <a:gd name="T59" fmla="*/ 564 h 59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66"/>
                  <a:gd name="T91" fmla="*/ 0 h 594"/>
                  <a:gd name="T92" fmla="*/ 366 w 366"/>
                  <a:gd name="T93" fmla="*/ 594 h 59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66" h="594">
                    <a:moveTo>
                      <a:pt x="168" y="564"/>
                    </a:moveTo>
                    <a:lnTo>
                      <a:pt x="0" y="528"/>
                    </a:lnTo>
                    <a:lnTo>
                      <a:pt x="42" y="366"/>
                    </a:lnTo>
                    <a:lnTo>
                      <a:pt x="30" y="348"/>
                    </a:lnTo>
                    <a:lnTo>
                      <a:pt x="90" y="264"/>
                    </a:lnTo>
                    <a:lnTo>
                      <a:pt x="72" y="228"/>
                    </a:lnTo>
                    <a:lnTo>
                      <a:pt x="114" y="0"/>
                    </a:lnTo>
                    <a:lnTo>
                      <a:pt x="168" y="12"/>
                    </a:lnTo>
                    <a:lnTo>
                      <a:pt x="150" y="90"/>
                    </a:lnTo>
                    <a:lnTo>
                      <a:pt x="162" y="120"/>
                    </a:lnTo>
                    <a:lnTo>
                      <a:pt x="156" y="132"/>
                    </a:lnTo>
                    <a:lnTo>
                      <a:pt x="174" y="150"/>
                    </a:lnTo>
                    <a:lnTo>
                      <a:pt x="198" y="198"/>
                    </a:lnTo>
                    <a:lnTo>
                      <a:pt x="222" y="210"/>
                    </a:lnTo>
                    <a:lnTo>
                      <a:pt x="192" y="288"/>
                    </a:lnTo>
                    <a:lnTo>
                      <a:pt x="204" y="300"/>
                    </a:lnTo>
                    <a:lnTo>
                      <a:pt x="222" y="282"/>
                    </a:lnTo>
                    <a:lnTo>
                      <a:pt x="234" y="294"/>
                    </a:lnTo>
                    <a:lnTo>
                      <a:pt x="240" y="354"/>
                    </a:lnTo>
                    <a:lnTo>
                      <a:pt x="258" y="366"/>
                    </a:lnTo>
                    <a:lnTo>
                      <a:pt x="264" y="396"/>
                    </a:lnTo>
                    <a:lnTo>
                      <a:pt x="276" y="390"/>
                    </a:lnTo>
                    <a:lnTo>
                      <a:pt x="294" y="396"/>
                    </a:lnTo>
                    <a:lnTo>
                      <a:pt x="300" y="384"/>
                    </a:lnTo>
                    <a:lnTo>
                      <a:pt x="342" y="396"/>
                    </a:lnTo>
                    <a:lnTo>
                      <a:pt x="354" y="378"/>
                    </a:lnTo>
                    <a:lnTo>
                      <a:pt x="366" y="402"/>
                    </a:lnTo>
                    <a:lnTo>
                      <a:pt x="336" y="594"/>
                    </a:lnTo>
                    <a:lnTo>
                      <a:pt x="222" y="576"/>
                    </a:lnTo>
                    <a:lnTo>
                      <a:pt x="168" y="564"/>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546" name="Freeform 420"/>
              <p:cNvSpPr>
                <a:spLocks noChangeAspect="1"/>
              </p:cNvSpPr>
              <p:nvPr/>
            </p:nvSpPr>
            <p:spPr bwMode="auto">
              <a:xfrm>
                <a:off x="1713" y="1212"/>
                <a:ext cx="366" cy="594"/>
              </a:xfrm>
              <a:custGeom>
                <a:avLst/>
                <a:gdLst>
                  <a:gd name="T0" fmla="*/ 168 w 366"/>
                  <a:gd name="T1" fmla="*/ 564 h 594"/>
                  <a:gd name="T2" fmla="*/ 0 w 366"/>
                  <a:gd name="T3" fmla="*/ 528 h 594"/>
                  <a:gd name="T4" fmla="*/ 42 w 366"/>
                  <a:gd name="T5" fmla="*/ 366 h 594"/>
                  <a:gd name="T6" fmla="*/ 30 w 366"/>
                  <a:gd name="T7" fmla="*/ 348 h 594"/>
                  <a:gd name="T8" fmla="*/ 90 w 366"/>
                  <a:gd name="T9" fmla="*/ 264 h 594"/>
                  <a:gd name="T10" fmla="*/ 72 w 366"/>
                  <a:gd name="T11" fmla="*/ 228 h 594"/>
                  <a:gd name="T12" fmla="*/ 114 w 366"/>
                  <a:gd name="T13" fmla="*/ 0 h 594"/>
                  <a:gd name="T14" fmla="*/ 168 w 366"/>
                  <a:gd name="T15" fmla="*/ 12 h 594"/>
                  <a:gd name="T16" fmla="*/ 150 w 366"/>
                  <a:gd name="T17" fmla="*/ 90 h 594"/>
                  <a:gd name="T18" fmla="*/ 162 w 366"/>
                  <a:gd name="T19" fmla="*/ 120 h 594"/>
                  <a:gd name="T20" fmla="*/ 156 w 366"/>
                  <a:gd name="T21" fmla="*/ 132 h 594"/>
                  <a:gd name="T22" fmla="*/ 174 w 366"/>
                  <a:gd name="T23" fmla="*/ 150 h 594"/>
                  <a:gd name="T24" fmla="*/ 198 w 366"/>
                  <a:gd name="T25" fmla="*/ 198 h 594"/>
                  <a:gd name="T26" fmla="*/ 222 w 366"/>
                  <a:gd name="T27" fmla="*/ 210 h 594"/>
                  <a:gd name="T28" fmla="*/ 192 w 366"/>
                  <a:gd name="T29" fmla="*/ 288 h 594"/>
                  <a:gd name="T30" fmla="*/ 204 w 366"/>
                  <a:gd name="T31" fmla="*/ 300 h 594"/>
                  <a:gd name="T32" fmla="*/ 222 w 366"/>
                  <a:gd name="T33" fmla="*/ 282 h 594"/>
                  <a:gd name="T34" fmla="*/ 234 w 366"/>
                  <a:gd name="T35" fmla="*/ 294 h 594"/>
                  <a:gd name="T36" fmla="*/ 240 w 366"/>
                  <a:gd name="T37" fmla="*/ 354 h 594"/>
                  <a:gd name="T38" fmla="*/ 258 w 366"/>
                  <a:gd name="T39" fmla="*/ 366 h 594"/>
                  <a:gd name="T40" fmla="*/ 264 w 366"/>
                  <a:gd name="T41" fmla="*/ 396 h 594"/>
                  <a:gd name="T42" fmla="*/ 276 w 366"/>
                  <a:gd name="T43" fmla="*/ 390 h 594"/>
                  <a:gd name="T44" fmla="*/ 294 w 366"/>
                  <a:gd name="T45" fmla="*/ 396 h 594"/>
                  <a:gd name="T46" fmla="*/ 300 w 366"/>
                  <a:gd name="T47" fmla="*/ 384 h 594"/>
                  <a:gd name="T48" fmla="*/ 342 w 366"/>
                  <a:gd name="T49" fmla="*/ 396 h 594"/>
                  <a:gd name="T50" fmla="*/ 354 w 366"/>
                  <a:gd name="T51" fmla="*/ 378 h 594"/>
                  <a:gd name="T52" fmla="*/ 366 w 366"/>
                  <a:gd name="T53" fmla="*/ 402 h 594"/>
                  <a:gd name="T54" fmla="*/ 336 w 366"/>
                  <a:gd name="T55" fmla="*/ 594 h 594"/>
                  <a:gd name="T56" fmla="*/ 222 w 366"/>
                  <a:gd name="T57" fmla="*/ 576 h 594"/>
                  <a:gd name="T58" fmla="*/ 168 w 366"/>
                  <a:gd name="T59" fmla="*/ 564 h 594"/>
                  <a:gd name="T60" fmla="*/ 168 w 366"/>
                  <a:gd name="T61" fmla="*/ 570 h 5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66"/>
                  <a:gd name="T94" fmla="*/ 0 h 594"/>
                  <a:gd name="T95" fmla="*/ 366 w 366"/>
                  <a:gd name="T96" fmla="*/ 594 h 59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66" h="594">
                    <a:moveTo>
                      <a:pt x="168" y="564"/>
                    </a:moveTo>
                    <a:lnTo>
                      <a:pt x="0" y="528"/>
                    </a:lnTo>
                    <a:lnTo>
                      <a:pt x="42" y="366"/>
                    </a:lnTo>
                    <a:lnTo>
                      <a:pt x="30" y="348"/>
                    </a:lnTo>
                    <a:lnTo>
                      <a:pt x="90" y="264"/>
                    </a:lnTo>
                    <a:lnTo>
                      <a:pt x="72" y="228"/>
                    </a:lnTo>
                    <a:lnTo>
                      <a:pt x="114" y="0"/>
                    </a:lnTo>
                    <a:lnTo>
                      <a:pt x="168" y="12"/>
                    </a:lnTo>
                    <a:lnTo>
                      <a:pt x="150" y="90"/>
                    </a:lnTo>
                    <a:lnTo>
                      <a:pt x="162" y="120"/>
                    </a:lnTo>
                    <a:lnTo>
                      <a:pt x="156" y="132"/>
                    </a:lnTo>
                    <a:lnTo>
                      <a:pt x="174" y="150"/>
                    </a:lnTo>
                    <a:lnTo>
                      <a:pt x="198" y="198"/>
                    </a:lnTo>
                    <a:lnTo>
                      <a:pt x="222" y="210"/>
                    </a:lnTo>
                    <a:lnTo>
                      <a:pt x="192" y="288"/>
                    </a:lnTo>
                    <a:lnTo>
                      <a:pt x="204" y="300"/>
                    </a:lnTo>
                    <a:lnTo>
                      <a:pt x="222" y="282"/>
                    </a:lnTo>
                    <a:lnTo>
                      <a:pt x="234" y="294"/>
                    </a:lnTo>
                    <a:lnTo>
                      <a:pt x="240" y="354"/>
                    </a:lnTo>
                    <a:lnTo>
                      <a:pt x="258" y="366"/>
                    </a:lnTo>
                    <a:lnTo>
                      <a:pt x="264" y="396"/>
                    </a:lnTo>
                    <a:lnTo>
                      <a:pt x="276" y="390"/>
                    </a:lnTo>
                    <a:lnTo>
                      <a:pt x="294" y="396"/>
                    </a:lnTo>
                    <a:lnTo>
                      <a:pt x="300" y="384"/>
                    </a:lnTo>
                    <a:lnTo>
                      <a:pt x="342" y="396"/>
                    </a:lnTo>
                    <a:lnTo>
                      <a:pt x="354" y="378"/>
                    </a:lnTo>
                    <a:lnTo>
                      <a:pt x="366" y="402"/>
                    </a:lnTo>
                    <a:lnTo>
                      <a:pt x="336" y="594"/>
                    </a:lnTo>
                    <a:lnTo>
                      <a:pt x="222" y="576"/>
                    </a:lnTo>
                    <a:lnTo>
                      <a:pt x="168" y="564"/>
                    </a:lnTo>
                    <a:lnTo>
                      <a:pt x="168" y="57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547" name="Freeform 421"/>
              <p:cNvSpPr>
                <a:spLocks noChangeAspect="1"/>
              </p:cNvSpPr>
              <p:nvPr/>
            </p:nvSpPr>
            <p:spPr bwMode="auto">
              <a:xfrm>
                <a:off x="3183" y="1818"/>
                <a:ext cx="246" cy="438"/>
              </a:xfrm>
              <a:custGeom>
                <a:avLst/>
                <a:gdLst>
                  <a:gd name="T0" fmla="*/ 150 w 246"/>
                  <a:gd name="T1" fmla="*/ 438 h 438"/>
                  <a:gd name="T2" fmla="*/ 132 w 246"/>
                  <a:gd name="T3" fmla="*/ 414 h 438"/>
                  <a:gd name="T4" fmla="*/ 126 w 246"/>
                  <a:gd name="T5" fmla="*/ 384 h 438"/>
                  <a:gd name="T6" fmla="*/ 72 w 246"/>
                  <a:gd name="T7" fmla="*/ 348 h 438"/>
                  <a:gd name="T8" fmla="*/ 84 w 246"/>
                  <a:gd name="T9" fmla="*/ 294 h 438"/>
                  <a:gd name="T10" fmla="*/ 66 w 246"/>
                  <a:gd name="T11" fmla="*/ 288 h 438"/>
                  <a:gd name="T12" fmla="*/ 54 w 246"/>
                  <a:gd name="T13" fmla="*/ 294 h 438"/>
                  <a:gd name="T14" fmla="*/ 42 w 246"/>
                  <a:gd name="T15" fmla="*/ 264 h 438"/>
                  <a:gd name="T16" fmla="*/ 18 w 246"/>
                  <a:gd name="T17" fmla="*/ 240 h 438"/>
                  <a:gd name="T18" fmla="*/ 0 w 246"/>
                  <a:gd name="T19" fmla="*/ 222 h 438"/>
                  <a:gd name="T20" fmla="*/ 0 w 246"/>
                  <a:gd name="T21" fmla="*/ 168 h 438"/>
                  <a:gd name="T22" fmla="*/ 18 w 246"/>
                  <a:gd name="T23" fmla="*/ 156 h 438"/>
                  <a:gd name="T24" fmla="*/ 24 w 246"/>
                  <a:gd name="T25" fmla="*/ 132 h 438"/>
                  <a:gd name="T26" fmla="*/ 18 w 246"/>
                  <a:gd name="T27" fmla="*/ 96 h 438"/>
                  <a:gd name="T28" fmla="*/ 54 w 246"/>
                  <a:gd name="T29" fmla="*/ 84 h 438"/>
                  <a:gd name="T30" fmla="*/ 66 w 246"/>
                  <a:gd name="T31" fmla="*/ 60 h 438"/>
                  <a:gd name="T32" fmla="*/ 66 w 246"/>
                  <a:gd name="T33" fmla="*/ 42 h 438"/>
                  <a:gd name="T34" fmla="*/ 36 w 246"/>
                  <a:gd name="T35" fmla="*/ 12 h 438"/>
                  <a:gd name="T36" fmla="*/ 48 w 246"/>
                  <a:gd name="T37" fmla="*/ 12 h 438"/>
                  <a:gd name="T38" fmla="*/ 198 w 246"/>
                  <a:gd name="T39" fmla="*/ 0 h 438"/>
                  <a:gd name="T40" fmla="*/ 222 w 246"/>
                  <a:gd name="T41" fmla="*/ 60 h 438"/>
                  <a:gd name="T42" fmla="*/ 240 w 246"/>
                  <a:gd name="T43" fmla="*/ 246 h 438"/>
                  <a:gd name="T44" fmla="*/ 228 w 246"/>
                  <a:gd name="T45" fmla="*/ 264 h 438"/>
                  <a:gd name="T46" fmla="*/ 246 w 246"/>
                  <a:gd name="T47" fmla="*/ 294 h 438"/>
                  <a:gd name="T48" fmla="*/ 216 w 246"/>
                  <a:gd name="T49" fmla="*/ 336 h 438"/>
                  <a:gd name="T50" fmla="*/ 216 w 246"/>
                  <a:gd name="T51" fmla="*/ 366 h 438"/>
                  <a:gd name="T52" fmla="*/ 210 w 246"/>
                  <a:gd name="T53" fmla="*/ 378 h 438"/>
                  <a:gd name="T54" fmla="*/ 216 w 246"/>
                  <a:gd name="T55" fmla="*/ 390 h 438"/>
                  <a:gd name="T56" fmla="*/ 192 w 246"/>
                  <a:gd name="T57" fmla="*/ 402 h 438"/>
                  <a:gd name="T58" fmla="*/ 198 w 246"/>
                  <a:gd name="T59" fmla="*/ 426 h 438"/>
                  <a:gd name="T60" fmla="*/ 162 w 246"/>
                  <a:gd name="T61" fmla="*/ 414 h 438"/>
                  <a:gd name="T62" fmla="*/ 150 w 246"/>
                  <a:gd name="T63" fmla="*/ 432 h 438"/>
                  <a:gd name="T64" fmla="*/ 150 w 246"/>
                  <a:gd name="T65" fmla="*/ 438 h 4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6"/>
                  <a:gd name="T100" fmla="*/ 0 h 438"/>
                  <a:gd name="T101" fmla="*/ 246 w 246"/>
                  <a:gd name="T102" fmla="*/ 438 h 4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6" h="438">
                    <a:moveTo>
                      <a:pt x="150" y="438"/>
                    </a:moveTo>
                    <a:lnTo>
                      <a:pt x="132" y="414"/>
                    </a:lnTo>
                    <a:lnTo>
                      <a:pt x="126" y="384"/>
                    </a:lnTo>
                    <a:lnTo>
                      <a:pt x="72" y="348"/>
                    </a:lnTo>
                    <a:lnTo>
                      <a:pt x="84" y="294"/>
                    </a:lnTo>
                    <a:lnTo>
                      <a:pt x="66" y="288"/>
                    </a:lnTo>
                    <a:lnTo>
                      <a:pt x="54" y="294"/>
                    </a:lnTo>
                    <a:lnTo>
                      <a:pt x="42" y="264"/>
                    </a:lnTo>
                    <a:lnTo>
                      <a:pt x="18" y="240"/>
                    </a:lnTo>
                    <a:lnTo>
                      <a:pt x="0" y="222"/>
                    </a:lnTo>
                    <a:lnTo>
                      <a:pt x="0" y="168"/>
                    </a:lnTo>
                    <a:lnTo>
                      <a:pt x="18" y="156"/>
                    </a:lnTo>
                    <a:lnTo>
                      <a:pt x="24" y="132"/>
                    </a:lnTo>
                    <a:lnTo>
                      <a:pt x="18" y="96"/>
                    </a:lnTo>
                    <a:lnTo>
                      <a:pt x="54" y="84"/>
                    </a:lnTo>
                    <a:lnTo>
                      <a:pt x="66" y="60"/>
                    </a:lnTo>
                    <a:lnTo>
                      <a:pt x="66" y="42"/>
                    </a:lnTo>
                    <a:lnTo>
                      <a:pt x="36" y="12"/>
                    </a:lnTo>
                    <a:lnTo>
                      <a:pt x="48" y="12"/>
                    </a:lnTo>
                    <a:lnTo>
                      <a:pt x="198" y="0"/>
                    </a:lnTo>
                    <a:lnTo>
                      <a:pt x="222" y="60"/>
                    </a:lnTo>
                    <a:lnTo>
                      <a:pt x="240" y="246"/>
                    </a:lnTo>
                    <a:lnTo>
                      <a:pt x="228" y="264"/>
                    </a:lnTo>
                    <a:lnTo>
                      <a:pt x="246" y="294"/>
                    </a:lnTo>
                    <a:lnTo>
                      <a:pt x="216" y="336"/>
                    </a:lnTo>
                    <a:lnTo>
                      <a:pt x="216" y="366"/>
                    </a:lnTo>
                    <a:lnTo>
                      <a:pt x="210" y="378"/>
                    </a:lnTo>
                    <a:lnTo>
                      <a:pt x="216" y="390"/>
                    </a:lnTo>
                    <a:lnTo>
                      <a:pt x="192" y="402"/>
                    </a:lnTo>
                    <a:lnTo>
                      <a:pt x="198" y="426"/>
                    </a:lnTo>
                    <a:lnTo>
                      <a:pt x="162" y="414"/>
                    </a:lnTo>
                    <a:lnTo>
                      <a:pt x="150" y="432"/>
                    </a:lnTo>
                    <a:lnTo>
                      <a:pt x="150" y="438"/>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548" name="Freeform 422"/>
              <p:cNvSpPr>
                <a:spLocks noChangeAspect="1"/>
              </p:cNvSpPr>
              <p:nvPr/>
            </p:nvSpPr>
            <p:spPr bwMode="auto">
              <a:xfrm>
                <a:off x="3183" y="1818"/>
                <a:ext cx="246" cy="444"/>
              </a:xfrm>
              <a:custGeom>
                <a:avLst/>
                <a:gdLst>
                  <a:gd name="T0" fmla="*/ 150 w 246"/>
                  <a:gd name="T1" fmla="*/ 438 h 444"/>
                  <a:gd name="T2" fmla="*/ 132 w 246"/>
                  <a:gd name="T3" fmla="*/ 414 h 444"/>
                  <a:gd name="T4" fmla="*/ 126 w 246"/>
                  <a:gd name="T5" fmla="*/ 384 h 444"/>
                  <a:gd name="T6" fmla="*/ 72 w 246"/>
                  <a:gd name="T7" fmla="*/ 348 h 444"/>
                  <a:gd name="T8" fmla="*/ 84 w 246"/>
                  <a:gd name="T9" fmla="*/ 294 h 444"/>
                  <a:gd name="T10" fmla="*/ 66 w 246"/>
                  <a:gd name="T11" fmla="*/ 288 h 444"/>
                  <a:gd name="T12" fmla="*/ 54 w 246"/>
                  <a:gd name="T13" fmla="*/ 294 h 444"/>
                  <a:gd name="T14" fmla="*/ 42 w 246"/>
                  <a:gd name="T15" fmla="*/ 264 h 444"/>
                  <a:gd name="T16" fmla="*/ 18 w 246"/>
                  <a:gd name="T17" fmla="*/ 240 h 444"/>
                  <a:gd name="T18" fmla="*/ 0 w 246"/>
                  <a:gd name="T19" fmla="*/ 222 h 444"/>
                  <a:gd name="T20" fmla="*/ 0 w 246"/>
                  <a:gd name="T21" fmla="*/ 168 h 444"/>
                  <a:gd name="T22" fmla="*/ 18 w 246"/>
                  <a:gd name="T23" fmla="*/ 156 h 444"/>
                  <a:gd name="T24" fmla="*/ 24 w 246"/>
                  <a:gd name="T25" fmla="*/ 132 h 444"/>
                  <a:gd name="T26" fmla="*/ 18 w 246"/>
                  <a:gd name="T27" fmla="*/ 96 h 444"/>
                  <a:gd name="T28" fmla="*/ 54 w 246"/>
                  <a:gd name="T29" fmla="*/ 84 h 444"/>
                  <a:gd name="T30" fmla="*/ 66 w 246"/>
                  <a:gd name="T31" fmla="*/ 60 h 444"/>
                  <a:gd name="T32" fmla="*/ 66 w 246"/>
                  <a:gd name="T33" fmla="*/ 42 h 444"/>
                  <a:gd name="T34" fmla="*/ 36 w 246"/>
                  <a:gd name="T35" fmla="*/ 12 h 444"/>
                  <a:gd name="T36" fmla="*/ 48 w 246"/>
                  <a:gd name="T37" fmla="*/ 12 h 444"/>
                  <a:gd name="T38" fmla="*/ 198 w 246"/>
                  <a:gd name="T39" fmla="*/ 0 h 444"/>
                  <a:gd name="T40" fmla="*/ 222 w 246"/>
                  <a:gd name="T41" fmla="*/ 60 h 444"/>
                  <a:gd name="T42" fmla="*/ 240 w 246"/>
                  <a:gd name="T43" fmla="*/ 246 h 444"/>
                  <a:gd name="T44" fmla="*/ 228 w 246"/>
                  <a:gd name="T45" fmla="*/ 264 h 444"/>
                  <a:gd name="T46" fmla="*/ 246 w 246"/>
                  <a:gd name="T47" fmla="*/ 294 h 444"/>
                  <a:gd name="T48" fmla="*/ 216 w 246"/>
                  <a:gd name="T49" fmla="*/ 336 h 444"/>
                  <a:gd name="T50" fmla="*/ 216 w 246"/>
                  <a:gd name="T51" fmla="*/ 366 h 444"/>
                  <a:gd name="T52" fmla="*/ 210 w 246"/>
                  <a:gd name="T53" fmla="*/ 378 h 444"/>
                  <a:gd name="T54" fmla="*/ 216 w 246"/>
                  <a:gd name="T55" fmla="*/ 390 h 444"/>
                  <a:gd name="T56" fmla="*/ 192 w 246"/>
                  <a:gd name="T57" fmla="*/ 402 h 444"/>
                  <a:gd name="T58" fmla="*/ 198 w 246"/>
                  <a:gd name="T59" fmla="*/ 426 h 444"/>
                  <a:gd name="T60" fmla="*/ 162 w 246"/>
                  <a:gd name="T61" fmla="*/ 414 h 444"/>
                  <a:gd name="T62" fmla="*/ 150 w 246"/>
                  <a:gd name="T63" fmla="*/ 432 h 444"/>
                  <a:gd name="T64" fmla="*/ 150 w 246"/>
                  <a:gd name="T65" fmla="*/ 438 h 444"/>
                  <a:gd name="T66" fmla="*/ 150 w 246"/>
                  <a:gd name="T67" fmla="*/ 444 h 44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6"/>
                  <a:gd name="T103" fmla="*/ 0 h 444"/>
                  <a:gd name="T104" fmla="*/ 246 w 246"/>
                  <a:gd name="T105" fmla="*/ 444 h 44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6" h="444">
                    <a:moveTo>
                      <a:pt x="150" y="438"/>
                    </a:moveTo>
                    <a:lnTo>
                      <a:pt x="132" y="414"/>
                    </a:lnTo>
                    <a:lnTo>
                      <a:pt x="126" y="384"/>
                    </a:lnTo>
                    <a:lnTo>
                      <a:pt x="72" y="348"/>
                    </a:lnTo>
                    <a:lnTo>
                      <a:pt x="84" y="294"/>
                    </a:lnTo>
                    <a:lnTo>
                      <a:pt x="66" y="288"/>
                    </a:lnTo>
                    <a:lnTo>
                      <a:pt x="54" y="294"/>
                    </a:lnTo>
                    <a:lnTo>
                      <a:pt x="42" y="264"/>
                    </a:lnTo>
                    <a:lnTo>
                      <a:pt x="18" y="240"/>
                    </a:lnTo>
                    <a:lnTo>
                      <a:pt x="0" y="222"/>
                    </a:lnTo>
                    <a:lnTo>
                      <a:pt x="0" y="168"/>
                    </a:lnTo>
                    <a:lnTo>
                      <a:pt x="18" y="156"/>
                    </a:lnTo>
                    <a:lnTo>
                      <a:pt x="24" y="132"/>
                    </a:lnTo>
                    <a:lnTo>
                      <a:pt x="18" y="96"/>
                    </a:lnTo>
                    <a:lnTo>
                      <a:pt x="54" y="84"/>
                    </a:lnTo>
                    <a:lnTo>
                      <a:pt x="66" y="60"/>
                    </a:lnTo>
                    <a:lnTo>
                      <a:pt x="66" y="42"/>
                    </a:lnTo>
                    <a:lnTo>
                      <a:pt x="36" y="12"/>
                    </a:lnTo>
                    <a:lnTo>
                      <a:pt x="48" y="12"/>
                    </a:lnTo>
                    <a:lnTo>
                      <a:pt x="198" y="0"/>
                    </a:lnTo>
                    <a:lnTo>
                      <a:pt x="222" y="60"/>
                    </a:lnTo>
                    <a:lnTo>
                      <a:pt x="240" y="246"/>
                    </a:lnTo>
                    <a:lnTo>
                      <a:pt x="228" y="264"/>
                    </a:lnTo>
                    <a:lnTo>
                      <a:pt x="246" y="294"/>
                    </a:lnTo>
                    <a:lnTo>
                      <a:pt x="216" y="336"/>
                    </a:lnTo>
                    <a:lnTo>
                      <a:pt x="216" y="366"/>
                    </a:lnTo>
                    <a:lnTo>
                      <a:pt x="210" y="378"/>
                    </a:lnTo>
                    <a:lnTo>
                      <a:pt x="216" y="390"/>
                    </a:lnTo>
                    <a:lnTo>
                      <a:pt x="192" y="402"/>
                    </a:lnTo>
                    <a:lnTo>
                      <a:pt x="198" y="426"/>
                    </a:lnTo>
                    <a:lnTo>
                      <a:pt x="162" y="414"/>
                    </a:lnTo>
                    <a:lnTo>
                      <a:pt x="150" y="432"/>
                    </a:lnTo>
                    <a:lnTo>
                      <a:pt x="150" y="438"/>
                    </a:lnTo>
                    <a:lnTo>
                      <a:pt x="150" y="44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549" name="Freeform 423"/>
              <p:cNvSpPr>
                <a:spLocks noChangeAspect="1"/>
              </p:cNvSpPr>
              <p:nvPr/>
            </p:nvSpPr>
            <p:spPr bwMode="auto">
              <a:xfrm>
                <a:off x="3399" y="1860"/>
                <a:ext cx="186" cy="324"/>
              </a:xfrm>
              <a:custGeom>
                <a:avLst/>
                <a:gdLst>
                  <a:gd name="T0" fmla="*/ 0 w 186"/>
                  <a:gd name="T1" fmla="*/ 324 h 324"/>
                  <a:gd name="T2" fmla="*/ 0 w 186"/>
                  <a:gd name="T3" fmla="*/ 294 h 324"/>
                  <a:gd name="T4" fmla="*/ 30 w 186"/>
                  <a:gd name="T5" fmla="*/ 252 h 324"/>
                  <a:gd name="T6" fmla="*/ 12 w 186"/>
                  <a:gd name="T7" fmla="*/ 222 h 324"/>
                  <a:gd name="T8" fmla="*/ 24 w 186"/>
                  <a:gd name="T9" fmla="*/ 204 h 324"/>
                  <a:gd name="T10" fmla="*/ 6 w 186"/>
                  <a:gd name="T11" fmla="*/ 18 h 324"/>
                  <a:gd name="T12" fmla="*/ 24 w 186"/>
                  <a:gd name="T13" fmla="*/ 24 h 324"/>
                  <a:gd name="T14" fmla="*/ 48 w 186"/>
                  <a:gd name="T15" fmla="*/ 12 h 324"/>
                  <a:gd name="T16" fmla="*/ 162 w 186"/>
                  <a:gd name="T17" fmla="*/ 0 h 324"/>
                  <a:gd name="T18" fmla="*/ 186 w 186"/>
                  <a:gd name="T19" fmla="*/ 204 h 324"/>
                  <a:gd name="T20" fmla="*/ 186 w 186"/>
                  <a:gd name="T21" fmla="*/ 228 h 324"/>
                  <a:gd name="T22" fmla="*/ 150 w 186"/>
                  <a:gd name="T23" fmla="*/ 240 h 324"/>
                  <a:gd name="T24" fmla="*/ 156 w 186"/>
                  <a:gd name="T25" fmla="*/ 252 h 324"/>
                  <a:gd name="T26" fmla="*/ 126 w 186"/>
                  <a:gd name="T27" fmla="*/ 300 h 324"/>
                  <a:gd name="T28" fmla="*/ 108 w 186"/>
                  <a:gd name="T29" fmla="*/ 300 h 324"/>
                  <a:gd name="T30" fmla="*/ 102 w 186"/>
                  <a:gd name="T31" fmla="*/ 288 h 324"/>
                  <a:gd name="T32" fmla="*/ 84 w 186"/>
                  <a:gd name="T33" fmla="*/ 312 h 324"/>
                  <a:gd name="T34" fmla="*/ 72 w 186"/>
                  <a:gd name="T35" fmla="*/ 306 h 324"/>
                  <a:gd name="T36" fmla="*/ 60 w 186"/>
                  <a:gd name="T37" fmla="*/ 324 h 324"/>
                  <a:gd name="T38" fmla="*/ 24 w 186"/>
                  <a:gd name="T39" fmla="*/ 312 h 324"/>
                  <a:gd name="T40" fmla="*/ 24 w 186"/>
                  <a:gd name="T41" fmla="*/ 324 h 324"/>
                  <a:gd name="T42" fmla="*/ 12 w 186"/>
                  <a:gd name="T43" fmla="*/ 318 h 324"/>
                  <a:gd name="T44" fmla="*/ 6 w 186"/>
                  <a:gd name="T45" fmla="*/ 324 h 324"/>
                  <a:gd name="T46" fmla="*/ 0 w 186"/>
                  <a:gd name="T47" fmla="*/ 324 h 3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6"/>
                  <a:gd name="T73" fmla="*/ 0 h 324"/>
                  <a:gd name="T74" fmla="*/ 186 w 186"/>
                  <a:gd name="T75" fmla="*/ 324 h 3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6" h="324">
                    <a:moveTo>
                      <a:pt x="0" y="324"/>
                    </a:moveTo>
                    <a:lnTo>
                      <a:pt x="0" y="294"/>
                    </a:lnTo>
                    <a:lnTo>
                      <a:pt x="30" y="252"/>
                    </a:lnTo>
                    <a:lnTo>
                      <a:pt x="12" y="222"/>
                    </a:lnTo>
                    <a:lnTo>
                      <a:pt x="24" y="204"/>
                    </a:lnTo>
                    <a:lnTo>
                      <a:pt x="6" y="18"/>
                    </a:lnTo>
                    <a:lnTo>
                      <a:pt x="24" y="24"/>
                    </a:lnTo>
                    <a:lnTo>
                      <a:pt x="48" y="12"/>
                    </a:lnTo>
                    <a:lnTo>
                      <a:pt x="162" y="0"/>
                    </a:lnTo>
                    <a:lnTo>
                      <a:pt x="186" y="204"/>
                    </a:lnTo>
                    <a:lnTo>
                      <a:pt x="186" y="228"/>
                    </a:lnTo>
                    <a:lnTo>
                      <a:pt x="150" y="240"/>
                    </a:lnTo>
                    <a:lnTo>
                      <a:pt x="156" y="252"/>
                    </a:lnTo>
                    <a:lnTo>
                      <a:pt x="126" y="300"/>
                    </a:lnTo>
                    <a:lnTo>
                      <a:pt x="108" y="300"/>
                    </a:lnTo>
                    <a:lnTo>
                      <a:pt x="102" y="288"/>
                    </a:lnTo>
                    <a:lnTo>
                      <a:pt x="84" y="312"/>
                    </a:lnTo>
                    <a:lnTo>
                      <a:pt x="72" y="306"/>
                    </a:lnTo>
                    <a:lnTo>
                      <a:pt x="60" y="324"/>
                    </a:lnTo>
                    <a:lnTo>
                      <a:pt x="24" y="312"/>
                    </a:lnTo>
                    <a:lnTo>
                      <a:pt x="24" y="324"/>
                    </a:lnTo>
                    <a:lnTo>
                      <a:pt x="12" y="318"/>
                    </a:lnTo>
                    <a:lnTo>
                      <a:pt x="6" y="324"/>
                    </a:lnTo>
                    <a:lnTo>
                      <a:pt x="0" y="324"/>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550" name="Freeform 424"/>
              <p:cNvSpPr>
                <a:spLocks noChangeAspect="1"/>
              </p:cNvSpPr>
              <p:nvPr/>
            </p:nvSpPr>
            <p:spPr bwMode="auto">
              <a:xfrm>
                <a:off x="3399" y="1860"/>
                <a:ext cx="186" cy="330"/>
              </a:xfrm>
              <a:custGeom>
                <a:avLst/>
                <a:gdLst>
                  <a:gd name="T0" fmla="*/ 0 w 186"/>
                  <a:gd name="T1" fmla="*/ 324 h 330"/>
                  <a:gd name="T2" fmla="*/ 0 w 186"/>
                  <a:gd name="T3" fmla="*/ 294 h 330"/>
                  <a:gd name="T4" fmla="*/ 30 w 186"/>
                  <a:gd name="T5" fmla="*/ 252 h 330"/>
                  <a:gd name="T6" fmla="*/ 12 w 186"/>
                  <a:gd name="T7" fmla="*/ 222 h 330"/>
                  <a:gd name="T8" fmla="*/ 24 w 186"/>
                  <a:gd name="T9" fmla="*/ 204 h 330"/>
                  <a:gd name="T10" fmla="*/ 6 w 186"/>
                  <a:gd name="T11" fmla="*/ 18 h 330"/>
                  <a:gd name="T12" fmla="*/ 24 w 186"/>
                  <a:gd name="T13" fmla="*/ 24 h 330"/>
                  <a:gd name="T14" fmla="*/ 48 w 186"/>
                  <a:gd name="T15" fmla="*/ 12 h 330"/>
                  <a:gd name="T16" fmla="*/ 162 w 186"/>
                  <a:gd name="T17" fmla="*/ 0 h 330"/>
                  <a:gd name="T18" fmla="*/ 186 w 186"/>
                  <a:gd name="T19" fmla="*/ 204 h 330"/>
                  <a:gd name="T20" fmla="*/ 186 w 186"/>
                  <a:gd name="T21" fmla="*/ 228 h 330"/>
                  <a:gd name="T22" fmla="*/ 150 w 186"/>
                  <a:gd name="T23" fmla="*/ 240 h 330"/>
                  <a:gd name="T24" fmla="*/ 156 w 186"/>
                  <a:gd name="T25" fmla="*/ 252 h 330"/>
                  <a:gd name="T26" fmla="*/ 126 w 186"/>
                  <a:gd name="T27" fmla="*/ 300 h 330"/>
                  <a:gd name="T28" fmla="*/ 108 w 186"/>
                  <a:gd name="T29" fmla="*/ 300 h 330"/>
                  <a:gd name="T30" fmla="*/ 102 w 186"/>
                  <a:gd name="T31" fmla="*/ 288 h 330"/>
                  <a:gd name="T32" fmla="*/ 84 w 186"/>
                  <a:gd name="T33" fmla="*/ 312 h 330"/>
                  <a:gd name="T34" fmla="*/ 72 w 186"/>
                  <a:gd name="T35" fmla="*/ 306 h 330"/>
                  <a:gd name="T36" fmla="*/ 60 w 186"/>
                  <a:gd name="T37" fmla="*/ 324 h 330"/>
                  <a:gd name="T38" fmla="*/ 24 w 186"/>
                  <a:gd name="T39" fmla="*/ 312 h 330"/>
                  <a:gd name="T40" fmla="*/ 24 w 186"/>
                  <a:gd name="T41" fmla="*/ 324 h 330"/>
                  <a:gd name="T42" fmla="*/ 12 w 186"/>
                  <a:gd name="T43" fmla="*/ 318 h 330"/>
                  <a:gd name="T44" fmla="*/ 6 w 186"/>
                  <a:gd name="T45" fmla="*/ 324 h 330"/>
                  <a:gd name="T46" fmla="*/ 0 w 186"/>
                  <a:gd name="T47" fmla="*/ 324 h 330"/>
                  <a:gd name="T48" fmla="*/ 0 w 186"/>
                  <a:gd name="T49" fmla="*/ 330 h 3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6"/>
                  <a:gd name="T76" fmla="*/ 0 h 330"/>
                  <a:gd name="T77" fmla="*/ 186 w 186"/>
                  <a:gd name="T78" fmla="*/ 330 h 3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6" h="330">
                    <a:moveTo>
                      <a:pt x="0" y="324"/>
                    </a:moveTo>
                    <a:lnTo>
                      <a:pt x="0" y="294"/>
                    </a:lnTo>
                    <a:lnTo>
                      <a:pt x="30" y="252"/>
                    </a:lnTo>
                    <a:lnTo>
                      <a:pt x="12" y="222"/>
                    </a:lnTo>
                    <a:lnTo>
                      <a:pt x="24" y="204"/>
                    </a:lnTo>
                    <a:lnTo>
                      <a:pt x="6" y="18"/>
                    </a:lnTo>
                    <a:lnTo>
                      <a:pt x="24" y="24"/>
                    </a:lnTo>
                    <a:lnTo>
                      <a:pt x="48" y="12"/>
                    </a:lnTo>
                    <a:lnTo>
                      <a:pt x="162" y="0"/>
                    </a:lnTo>
                    <a:lnTo>
                      <a:pt x="186" y="204"/>
                    </a:lnTo>
                    <a:lnTo>
                      <a:pt x="186" y="228"/>
                    </a:lnTo>
                    <a:lnTo>
                      <a:pt x="150" y="240"/>
                    </a:lnTo>
                    <a:lnTo>
                      <a:pt x="156" y="252"/>
                    </a:lnTo>
                    <a:lnTo>
                      <a:pt x="126" y="300"/>
                    </a:lnTo>
                    <a:lnTo>
                      <a:pt x="108" y="300"/>
                    </a:lnTo>
                    <a:lnTo>
                      <a:pt x="102" y="288"/>
                    </a:lnTo>
                    <a:lnTo>
                      <a:pt x="84" y="312"/>
                    </a:lnTo>
                    <a:lnTo>
                      <a:pt x="72" y="306"/>
                    </a:lnTo>
                    <a:lnTo>
                      <a:pt x="60" y="324"/>
                    </a:lnTo>
                    <a:lnTo>
                      <a:pt x="24" y="312"/>
                    </a:lnTo>
                    <a:lnTo>
                      <a:pt x="24" y="324"/>
                    </a:lnTo>
                    <a:lnTo>
                      <a:pt x="12" y="318"/>
                    </a:lnTo>
                    <a:lnTo>
                      <a:pt x="6" y="324"/>
                    </a:lnTo>
                    <a:lnTo>
                      <a:pt x="0" y="324"/>
                    </a:lnTo>
                    <a:lnTo>
                      <a:pt x="0" y="33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551" name="Freeform 425"/>
              <p:cNvSpPr>
                <a:spLocks noChangeAspect="1"/>
              </p:cNvSpPr>
              <p:nvPr/>
            </p:nvSpPr>
            <p:spPr bwMode="auto">
              <a:xfrm>
                <a:off x="2877" y="1752"/>
                <a:ext cx="372" cy="246"/>
              </a:xfrm>
              <a:custGeom>
                <a:avLst/>
                <a:gdLst>
                  <a:gd name="T0" fmla="*/ 306 w 372"/>
                  <a:gd name="T1" fmla="*/ 246 h 246"/>
                  <a:gd name="T2" fmla="*/ 288 w 372"/>
                  <a:gd name="T3" fmla="*/ 228 h 246"/>
                  <a:gd name="T4" fmla="*/ 54 w 372"/>
                  <a:gd name="T5" fmla="*/ 234 h 246"/>
                  <a:gd name="T6" fmla="*/ 42 w 372"/>
                  <a:gd name="T7" fmla="*/ 180 h 246"/>
                  <a:gd name="T8" fmla="*/ 12 w 372"/>
                  <a:gd name="T9" fmla="*/ 90 h 246"/>
                  <a:gd name="T10" fmla="*/ 0 w 372"/>
                  <a:gd name="T11" fmla="*/ 66 h 246"/>
                  <a:gd name="T12" fmla="*/ 12 w 372"/>
                  <a:gd name="T13" fmla="*/ 36 h 246"/>
                  <a:gd name="T14" fmla="*/ 6 w 372"/>
                  <a:gd name="T15" fmla="*/ 12 h 246"/>
                  <a:gd name="T16" fmla="*/ 12 w 372"/>
                  <a:gd name="T17" fmla="*/ 6 h 246"/>
                  <a:gd name="T18" fmla="*/ 306 w 372"/>
                  <a:gd name="T19" fmla="*/ 0 h 246"/>
                  <a:gd name="T20" fmla="*/ 318 w 372"/>
                  <a:gd name="T21" fmla="*/ 18 h 246"/>
                  <a:gd name="T22" fmla="*/ 312 w 372"/>
                  <a:gd name="T23" fmla="*/ 36 h 246"/>
                  <a:gd name="T24" fmla="*/ 318 w 372"/>
                  <a:gd name="T25" fmla="*/ 60 h 246"/>
                  <a:gd name="T26" fmla="*/ 342 w 372"/>
                  <a:gd name="T27" fmla="*/ 78 h 246"/>
                  <a:gd name="T28" fmla="*/ 372 w 372"/>
                  <a:gd name="T29" fmla="*/ 108 h 246"/>
                  <a:gd name="T30" fmla="*/ 372 w 372"/>
                  <a:gd name="T31" fmla="*/ 126 h 246"/>
                  <a:gd name="T32" fmla="*/ 360 w 372"/>
                  <a:gd name="T33" fmla="*/ 150 h 246"/>
                  <a:gd name="T34" fmla="*/ 324 w 372"/>
                  <a:gd name="T35" fmla="*/ 162 h 246"/>
                  <a:gd name="T36" fmla="*/ 330 w 372"/>
                  <a:gd name="T37" fmla="*/ 198 h 246"/>
                  <a:gd name="T38" fmla="*/ 324 w 372"/>
                  <a:gd name="T39" fmla="*/ 222 h 246"/>
                  <a:gd name="T40" fmla="*/ 306 w 372"/>
                  <a:gd name="T41" fmla="*/ 234 h 246"/>
                  <a:gd name="T42" fmla="*/ 306 w 372"/>
                  <a:gd name="T43" fmla="*/ 246 h 2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72"/>
                  <a:gd name="T67" fmla="*/ 0 h 246"/>
                  <a:gd name="T68" fmla="*/ 372 w 372"/>
                  <a:gd name="T69" fmla="*/ 246 h 2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72" h="246">
                    <a:moveTo>
                      <a:pt x="306" y="246"/>
                    </a:moveTo>
                    <a:lnTo>
                      <a:pt x="288" y="228"/>
                    </a:lnTo>
                    <a:lnTo>
                      <a:pt x="54" y="234"/>
                    </a:lnTo>
                    <a:lnTo>
                      <a:pt x="42" y="180"/>
                    </a:lnTo>
                    <a:lnTo>
                      <a:pt x="12" y="90"/>
                    </a:lnTo>
                    <a:lnTo>
                      <a:pt x="0" y="66"/>
                    </a:lnTo>
                    <a:lnTo>
                      <a:pt x="12" y="36"/>
                    </a:lnTo>
                    <a:lnTo>
                      <a:pt x="6" y="12"/>
                    </a:lnTo>
                    <a:lnTo>
                      <a:pt x="12" y="6"/>
                    </a:lnTo>
                    <a:lnTo>
                      <a:pt x="306" y="0"/>
                    </a:lnTo>
                    <a:lnTo>
                      <a:pt x="318" y="18"/>
                    </a:lnTo>
                    <a:lnTo>
                      <a:pt x="312" y="36"/>
                    </a:lnTo>
                    <a:lnTo>
                      <a:pt x="318" y="60"/>
                    </a:lnTo>
                    <a:lnTo>
                      <a:pt x="342" y="78"/>
                    </a:lnTo>
                    <a:lnTo>
                      <a:pt x="372" y="108"/>
                    </a:lnTo>
                    <a:lnTo>
                      <a:pt x="372" y="126"/>
                    </a:lnTo>
                    <a:lnTo>
                      <a:pt x="360" y="150"/>
                    </a:lnTo>
                    <a:lnTo>
                      <a:pt x="324" y="162"/>
                    </a:lnTo>
                    <a:lnTo>
                      <a:pt x="330" y="198"/>
                    </a:lnTo>
                    <a:lnTo>
                      <a:pt x="324" y="222"/>
                    </a:lnTo>
                    <a:lnTo>
                      <a:pt x="306" y="234"/>
                    </a:lnTo>
                    <a:lnTo>
                      <a:pt x="306" y="246"/>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552" name="Freeform 426"/>
              <p:cNvSpPr>
                <a:spLocks noChangeAspect="1"/>
              </p:cNvSpPr>
              <p:nvPr/>
            </p:nvSpPr>
            <p:spPr bwMode="auto">
              <a:xfrm>
                <a:off x="2877" y="1752"/>
                <a:ext cx="372" cy="252"/>
              </a:xfrm>
              <a:custGeom>
                <a:avLst/>
                <a:gdLst>
                  <a:gd name="T0" fmla="*/ 306 w 372"/>
                  <a:gd name="T1" fmla="*/ 246 h 252"/>
                  <a:gd name="T2" fmla="*/ 288 w 372"/>
                  <a:gd name="T3" fmla="*/ 228 h 252"/>
                  <a:gd name="T4" fmla="*/ 54 w 372"/>
                  <a:gd name="T5" fmla="*/ 234 h 252"/>
                  <a:gd name="T6" fmla="*/ 42 w 372"/>
                  <a:gd name="T7" fmla="*/ 180 h 252"/>
                  <a:gd name="T8" fmla="*/ 12 w 372"/>
                  <a:gd name="T9" fmla="*/ 90 h 252"/>
                  <a:gd name="T10" fmla="*/ 0 w 372"/>
                  <a:gd name="T11" fmla="*/ 66 h 252"/>
                  <a:gd name="T12" fmla="*/ 12 w 372"/>
                  <a:gd name="T13" fmla="*/ 36 h 252"/>
                  <a:gd name="T14" fmla="*/ 6 w 372"/>
                  <a:gd name="T15" fmla="*/ 12 h 252"/>
                  <a:gd name="T16" fmla="*/ 12 w 372"/>
                  <a:gd name="T17" fmla="*/ 6 h 252"/>
                  <a:gd name="T18" fmla="*/ 306 w 372"/>
                  <a:gd name="T19" fmla="*/ 0 h 252"/>
                  <a:gd name="T20" fmla="*/ 318 w 372"/>
                  <a:gd name="T21" fmla="*/ 18 h 252"/>
                  <a:gd name="T22" fmla="*/ 312 w 372"/>
                  <a:gd name="T23" fmla="*/ 36 h 252"/>
                  <a:gd name="T24" fmla="*/ 318 w 372"/>
                  <a:gd name="T25" fmla="*/ 60 h 252"/>
                  <a:gd name="T26" fmla="*/ 342 w 372"/>
                  <a:gd name="T27" fmla="*/ 78 h 252"/>
                  <a:gd name="T28" fmla="*/ 372 w 372"/>
                  <a:gd name="T29" fmla="*/ 108 h 252"/>
                  <a:gd name="T30" fmla="*/ 372 w 372"/>
                  <a:gd name="T31" fmla="*/ 126 h 252"/>
                  <a:gd name="T32" fmla="*/ 360 w 372"/>
                  <a:gd name="T33" fmla="*/ 150 h 252"/>
                  <a:gd name="T34" fmla="*/ 324 w 372"/>
                  <a:gd name="T35" fmla="*/ 162 h 252"/>
                  <a:gd name="T36" fmla="*/ 330 w 372"/>
                  <a:gd name="T37" fmla="*/ 198 h 252"/>
                  <a:gd name="T38" fmla="*/ 324 w 372"/>
                  <a:gd name="T39" fmla="*/ 222 h 252"/>
                  <a:gd name="T40" fmla="*/ 306 w 372"/>
                  <a:gd name="T41" fmla="*/ 234 h 252"/>
                  <a:gd name="T42" fmla="*/ 306 w 372"/>
                  <a:gd name="T43" fmla="*/ 246 h 252"/>
                  <a:gd name="T44" fmla="*/ 306 w 372"/>
                  <a:gd name="T45" fmla="*/ 252 h 2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72"/>
                  <a:gd name="T70" fmla="*/ 0 h 252"/>
                  <a:gd name="T71" fmla="*/ 372 w 372"/>
                  <a:gd name="T72" fmla="*/ 252 h 25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72" h="252">
                    <a:moveTo>
                      <a:pt x="306" y="246"/>
                    </a:moveTo>
                    <a:lnTo>
                      <a:pt x="288" y="228"/>
                    </a:lnTo>
                    <a:lnTo>
                      <a:pt x="54" y="234"/>
                    </a:lnTo>
                    <a:lnTo>
                      <a:pt x="42" y="180"/>
                    </a:lnTo>
                    <a:lnTo>
                      <a:pt x="12" y="90"/>
                    </a:lnTo>
                    <a:lnTo>
                      <a:pt x="0" y="66"/>
                    </a:lnTo>
                    <a:lnTo>
                      <a:pt x="12" y="36"/>
                    </a:lnTo>
                    <a:lnTo>
                      <a:pt x="6" y="12"/>
                    </a:lnTo>
                    <a:lnTo>
                      <a:pt x="12" y="6"/>
                    </a:lnTo>
                    <a:lnTo>
                      <a:pt x="306" y="0"/>
                    </a:lnTo>
                    <a:lnTo>
                      <a:pt x="318" y="18"/>
                    </a:lnTo>
                    <a:lnTo>
                      <a:pt x="312" y="36"/>
                    </a:lnTo>
                    <a:lnTo>
                      <a:pt x="318" y="60"/>
                    </a:lnTo>
                    <a:lnTo>
                      <a:pt x="342" y="78"/>
                    </a:lnTo>
                    <a:lnTo>
                      <a:pt x="372" y="108"/>
                    </a:lnTo>
                    <a:lnTo>
                      <a:pt x="372" y="126"/>
                    </a:lnTo>
                    <a:lnTo>
                      <a:pt x="360" y="150"/>
                    </a:lnTo>
                    <a:lnTo>
                      <a:pt x="324" y="162"/>
                    </a:lnTo>
                    <a:lnTo>
                      <a:pt x="330" y="198"/>
                    </a:lnTo>
                    <a:lnTo>
                      <a:pt x="324" y="222"/>
                    </a:lnTo>
                    <a:lnTo>
                      <a:pt x="306" y="234"/>
                    </a:lnTo>
                    <a:lnTo>
                      <a:pt x="306" y="246"/>
                    </a:lnTo>
                    <a:lnTo>
                      <a:pt x="306" y="25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553" name="Freeform 427"/>
              <p:cNvSpPr>
                <a:spLocks noChangeAspect="1"/>
              </p:cNvSpPr>
              <p:nvPr/>
            </p:nvSpPr>
            <p:spPr bwMode="auto">
              <a:xfrm>
                <a:off x="2541" y="2022"/>
                <a:ext cx="456" cy="246"/>
              </a:xfrm>
              <a:custGeom>
                <a:avLst/>
                <a:gdLst>
                  <a:gd name="T0" fmla="*/ 414 w 456"/>
                  <a:gd name="T1" fmla="*/ 12 h 246"/>
                  <a:gd name="T2" fmla="*/ 438 w 456"/>
                  <a:gd name="T3" fmla="*/ 24 h 246"/>
                  <a:gd name="T4" fmla="*/ 426 w 456"/>
                  <a:gd name="T5" fmla="*/ 48 h 246"/>
                  <a:gd name="T6" fmla="*/ 456 w 456"/>
                  <a:gd name="T7" fmla="*/ 78 h 246"/>
                  <a:gd name="T8" fmla="*/ 456 w 456"/>
                  <a:gd name="T9" fmla="*/ 246 h 246"/>
                  <a:gd name="T10" fmla="*/ 0 w 456"/>
                  <a:gd name="T11" fmla="*/ 234 h 246"/>
                  <a:gd name="T12" fmla="*/ 12 w 456"/>
                  <a:gd name="T13" fmla="*/ 0 h 246"/>
                  <a:gd name="T14" fmla="*/ 414 w 456"/>
                  <a:gd name="T15" fmla="*/ 12 h 246"/>
                  <a:gd name="T16" fmla="*/ 0 60000 65536"/>
                  <a:gd name="T17" fmla="*/ 0 60000 65536"/>
                  <a:gd name="T18" fmla="*/ 0 60000 65536"/>
                  <a:gd name="T19" fmla="*/ 0 60000 65536"/>
                  <a:gd name="T20" fmla="*/ 0 60000 65536"/>
                  <a:gd name="T21" fmla="*/ 0 60000 65536"/>
                  <a:gd name="T22" fmla="*/ 0 60000 65536"/>
                  <a:gd name="T23" fmla="*/ 0 60000 65536"/>
                  <a:gd name="T24" fmla="*/ 0 w 456"/>
                  <a:gd name="T25" fmla="*/ 0 h 246"/>
                  <a:gd name="T26" fmla="*/ 456 w 456"/>
                  <a:gd name="T27" fmla="*/ 246 h 2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6" h="246">
                    <a:moveTo>
                      <a:pt x="414" y="12"/>
                    </a:moveTo>
                    <a:lnTo>
                      <a:pt x="438" y="24"/>
                    </a:lnTo>
                    <a:lnTo>
                      <a:pt x="426" y="48"/>
                    </a:lnTo>
                    <a:lnTo>
                      <a:pt x="456" y="78"/>
                    </a:lnTo>
                    <a:lnTo>
                      <a:pt x="456" y="246"/>
                    </a:lnTo>
                    <a:lnTo>
                      <a:pt x="0" y="234"/>
                    </a:lnTo>
                    <a:lnTo>
                      <a:pt x="12" y="0"/>
                    </a:lnTo>
                    <a:lnTo>
                      <a:pt x="414" y="12"/>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554" name="Freeform 428"/>
              <p:cNvSpPr>
                <a:spLocks noChangeAspect="1"/>
              </p:cNvSpPr>
              <p:nvPr/>
            </p:nvSpPr>
            <p:spPr bwMode="auto">
              <a:xfrm>
                <a:off x="2541" y="2022"/>
                <a:ext cx="456" cy="246"/>
              </a:xfrm>
              <a:custGeom>
                <a:avLst/>
                <a:gdLst>
                  <a:gd name="T0" fmla="*/ 414 w 456"/>
                  <a:gd name="T1" fmla="*/ 12 h 246"/>
                  <a:gd name="T2" fmla="*/ 438 w 456"/>
                  <a:gd name="T3" fmla="*/ 24 h 246"/>
                  <a:gd name="T4" fmla="*/ 426 w 456"/>
                  <a:gd name="T5" fmla="*/ 48 h 246"/>
                  <a:gd name="T6" fmla="*/ 456 w 456"/>
                  <a:gd name="T7" fmla="*/ 78 h 246"/>
                  <a:gd name="T8" fmla="*/ 456 w 456"/>
                  <a:gd name="T9" fmla="*/ 246 h 246"/>
                  <a:gd name="T10" fmla="*/ 0 w 456"/>
                  <a:gd name="T11" fmla="*/ 234 h 246"/>
                  <a:gd name="T12" fmla="*/ 12 w 456"/>
                  <a:gd name="T13" fmla="*/ 0 h 246"/>
                  <a:gd name="T14" fmla="*/ 414 w 456"/>
                  <a:gd name="T15" fmla="*/ 12 h 246"/>
                  <a:gd name="T16" fmla="*/ 414 w 456"/>
                  <a:gd name="T17" fmla="*/ 18 h 2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6"/>
                  <a:gd name="T28" fmla="*/ 0 h 246"/>
                  <a:gd name="T29" fmla="*/ 456 w 456"/>
                  <a:gd name="T30" fmla="*/ 246 h 2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6" h="246">
                    <a:moveTo>
                      <a:pt x="414" y="12"/>
                    </a:moveTo>
                    <a:lnTo>
                      <a:pt x="438" y="24"/>
                    </a:lnTo>
                    <a:lnTo>
                      <a:pt x="426" y="48"/>
                    </a:lnTo>
                    <a:lnTo>
                      <a:pt x="456" y="78"/>
                    </a:lnTo>
                    <a:lnTo>
                      <a:pt x="456" y="246"/>
                    </a:lnTo>
                    <a:lnTo>
                      <a:pt x="0" y="234"/>
                    </a:lnTo>
                    <a:lnTo>
                      <a:pt x="12" y="0"/>
                    </a:lnTo>
                    <a:lnTo>
                      <a:pt x="414" y="12"/>
                    </a:lnTo>
                    <a:lnTo>
                      <a:pt x="414" y="1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555" name="Freeform 429"/>
              <p:cNvSpPr>
                <a:spLocks noChangeAspect="1"/>
              </p:cNvSpPr>
              <p:nvPr/>
            </p:nvSpPr>
            <p:spPr bwMode="auto">
              <a:xfrm>
                <a:off x="3321" y="2064"/>
                <a:ext cx="450" cy="228"/>
              </a:xfrm>
              <a:custGeom>
                <a:avLst/>
                <a:gdLst>
                  <a:gd name="T0" fmla="*/ 360 w 450"/>
                  <a:gd name="T1" fmla="*/ 186 h 228"/>
                  <a:gd name="T2" fmla="*/ 84 w 450"/>
                  <a:gd name="T3" fmla="*/ 210 h 228"/>
                  <a:gd name="T4" fmla="*/ 84 w 450"/>
                  <a:gd name="T5" fmla="*/ 222 h 228"/>
                  <a:gd name="T6" fmla="*/ 0 w 450"/>
                  <a:gd name="T7" fmla="*/ 228 h 228"/>
                  <a:gd name="T8" fmla="*/ 6 w 450"/>
                  <a:gd name="T9" fmla="*/ 222 h 228"/>
                  <a:gd name="T10" fmla="*/ 18 w 450"/>
                  <a:gd name="T11" fmla="*/ 222 h 228"/>
                  <a:gd name="T12" fmla="*/ 12 w 450"/>
                  <a:gd name="T13" fmla="*/ 192 h 228"/>
                  <a:gd name="T14" fmla="*/ 12 w 450"/>
                  <a:gd name="T15" fmla="*/ 186 h 228"/>
                  <a:gd name="T16" fmla="*/ 24 w 450"/>
                  <a:gd name="T17" fmla="*/ 168 h 228"/>
                  <a:gd name="T18" fmla="*/ 60 w 450"/>
                  <a:gd name="T19" fmla="*/ 180 h 228"/>
                  <a:gd name="T20" fmla="*/ 54 w 450"/>
                  <a:gd name="T21" fmla="*/ 156 h 228"/>
                  <a:gd name="T22" fmla="*/ 78 w 450"/>
                  <a:gd name="T23" fmla="*/ 144 h 228"/>
                  <a:gd name="T24" fmla="*/ 72 w 450"/>
                  <a:gd name="T25" fmla="*/ 132 h 228"/>
                  <a:gd name="T26" fmla="*/ 78 w 450"/>
                  <a:gd name="T27" fmla="*/ 120 h 228"/>
                  <a:gd name="T28" fmla="*/ 84 w 450"/>
                  <a:gd name="T29" fmla="*/ 120 h 228"/>
                  <a:gd name="T30" fmla="*/ 90 w 450"/>
                  <a:gd name="T31" fmla="*/ 114 h 228"/>
                  <a:gd name="T32" fmla="*/ 102 w 450"/>
                  <a:gd name="T33" fmla="*/ 120 h 228"/>
                  <a:gd name="T34" fmla="*/ 102 w 450"/>
                  <a:gd name="T35" fmla="*/ 108 h 228"/>
                  <a:gd name="T36" fmla="*/ 138 w 450"/>
                  <a:gd name="T37" fmla="*/ 120 h 228"/>
                  <a:gd name="T38" fmla="*/ 150 w 450"/>
                  <a:gd name="T39" fmla="*/ 102 h 228"/>
                  <a:gd name="T40" fmla="*/ 162 w 450"/>
                  <a:gd name="T41" fmla="*/ 108 h 228"/>
                  <a:gd name="T42" fmla="*/ 180 w 450"/>
                  <a:gd name="T43" fmla="*/ 84 h 228"/>
                  <a:gd name="T44" fmla="*/ 186 w 450"/>
                  <a:gd name="T45" fmla="*/ 96 h 228"/>
                  <a:gd name="T46" fmla="*/ 204 w 450"/>
                  <a:gd name="T47" fmla="*/ 96 h 228"/>
                  <a:gd name="T48" fmla="*/ 234 w 450"/>
                  <a:gd name="T49" fmla="*/ 48 h 228"/>
                  <a:gd name="T50" fmla="*/ 228 w 450"/>
                  <a:gd name="T51" fmla="*/ 36 h 228"/>
                  <a:gd name="T52" fmla="*/ 264 w 450"/>
                  <a:gd name="T53" fmla="*/ 24 h 228"/>
                  <a:gd name="T54" fmla="*/ 264 w 450"/>
                  <a:gd name="T55" fmla="*/ 0 h 228"/>
                  <a:gd name="T56" fmla="*/ 288 w 450"/>
                  <a:gd name="T57" fmla="*/ 0 h 228"/>
                  <a:gd name="T58" fmla="*/ 300 w 450"/>
                  <a:gd name="T59" fmla="*/ 18 h 228"/>
                  <a:gd name="T60" fmla="*/ 336 w 450"/>
                  <a:gd name="T61" fmla="*/ 30 h 228"/>
                  <a:gd name="T62" fmla="*/ 384 w 450"/>
                  <a:gd name="T63" fmla="*/ 12 h 228"/>
                  <a:gd name="T64" fmla="*/ 402 w 450"/>
                  <a:gd name="T65" fmla="*/ 36 h 228"/>
                  <a:gd name="T66" fmla="*/ 402 w 450"/>
                  <a:gd name="T67" fmla="*/ 36 h 228"/>
                  <a:gd name="T68" fmla="*/ 414 w 450"/>
                  <a:gd name="T69" fmla="*/ 72 h 228"/>
                  <a:gd name="T70" fmla="*/ 450 w 450"/>
                  <a:gd name="T71" fmla="*/ 102 h 228"/>
                  <a:gd name="T72" fmla="*/ 390 w 450"/>
                  <a:gd name="T73" fmla="*/ 174 h 228"/>
                  <a:gd name="T74" fmla="*/ 360 w 450"/>
                  <a:gd name="T75" fmla="*/ 186 h 22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50"/>
                  <a:gd name="T115" fmla="*/ 0 h 228"/>
                  <a:gd name="T116" fmla="*/ 450 w 450"/>
                  <a:gd name="T117" fmla="*/ 228 h 22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50" h="228">
                    <a:moveTo>
                      <a:pt x="360" y="186"/>
                    </a:moveTo>
                    <a:lnTo>
                      <a:pt x="84" y="210"/>
                    </a:lnTo>
                    <a:lnTo>
                      <a:pt x="84" y="222"/>
                    </a:lnTo>
                    <a:lnTo>
                      <a:pt x="0" y="228"/>
                    </a:lnTo>
                    <a:lnTo>
                      <a:pt x="6" y="222"/>
                    </a:lnTo>
                    <a:lnTo>
                      <a:pt x="18" y="222"/>
                    </a:lnTo>
                    <a:lnTo>
                      <a:pt x="12" y="192"/>
                    </a:lnTo>
                    <a:lnTo>
                      <a:pt x="12" y="186"/>
                    </a:lnTo>
                    <a:lnTo>
                      <a:pt x="24" y="168"/>
                    </a:lnTo>
                    <a:lnTo>
                      <a:pt x="60" y="180"/>
                    </a:lnTo>
                    <a:lnTo>
                      <a:pt x="54" y="156"/>
                    </a:lnTo>
                    <a:lnTo>
                      <a:pt x="78" y="144"/>
                    </a:lnTo>
                    <a:lnTo>
                      <a:pt x="72" y="132"/>
                    </a:lnTo>
                    <a:lnTo>
                      <a:pt x="78" y="120"/>
                    </a:lnTo>
                    <a:lnTo>
                      <a:pt x="84" y="120"/>
                    </a:lnTo>
                    <a:lnTo>
                      <a:pt x="90" y="114"/>
                    </a:lnTo>
                    <a:lnTo>
                      <a:pt x="102" y="120"/>
                    </a:lnTo>
                    <a:lnTo>
                      <a:pt x="102" y="108"/>
                    </a:lnTo>
                    <a:lnTo>
                      <a:pt x="138" y="120"/>
                    </a:lnTo>
                    <a:lnTo>
                      <a:pt x="150" y="102"/>
                    </a:lnTo>
                    <a:lnTo>
                      <a:pt x="162" y="108"/>
                    </a:lnTo>
                    <a:lnTo>
                      <a:pt x="180" y="84"/>
                    </a:lnTo>
                    <a:lnTo>
                      <a:pt x="186" y="96"/>
                    </a:lnTo>
                    <a:lnTo>
                      <a:pt x="204" y="96"/>
                    </a:lnTo>
                    <a:lnTo>
                      <a:pt x="234" y="48"/>
                    </a:lnTo>
                    <a:lnTo>
                      <a:pt x="228" y="36"/>
                    </a:lnTo>
                    <a:lnTo>
                      <a:pt x="264" y="24"/>
                    </a:lnTo>
                    <a:lnTo>
                      <a:pt x="264" y="0"/>
                    </a:lnTo>
                    <a:lnTo>
                      <a:pt x="288" y="0"/>
                    </a:lnTo>
                    <a:lnTo>
                      <a:pt x="300" y="18"/>
                    </a:lnTo>
                    <a:lnTo>
                      <a:pt x="336" y="30"/>
                    </a:lnTo>
                    <a:lnTo>
                      <a:pt x="384" y="12"/>
                    </a:lnTo>
                    <a:lnTo>
                      <a:pt x="402" y="36"/>
                    </a:lnTo>
                    <a:lnTo>
                      <a:pt x="414" y="72"/>
                    </a:lnTo>
                    <a:lnTo>
                      <a:pt x="450" y="102"/>
                    </a:lnTo>
                    <a:lnTo>
                      <a:pt x="390" y="174"/>
                    </a:lnTo>
                    <a:lnTo>
                      <a:pt x="360" y="186"/>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556" name="Freeform 430"/>
              <p:cNvSpPr>
                <a:spLocks noChangeAspect="1"/>
              </p:cNvSpPr>
              <p:nvPr/>
            </p:nvSpPr>
            <p:spPr bwMode="auto">
              <a:xfrm>
                <a:off x="3321" y="2064"/>
                <a:ext cx="450" cy="228"/>
              </a:xfrm>
              <a:custGeom>
                <a:avLst/>
                <a:gdLst>
                  <a:gd name="T0" fmla="*/ 360 w 450"/>
                  <a:gd name="T1" fmla="*/ 186 h 228"/>
                  <a:gd name="T2" fmla="*/ 84 w 450"/>
                  <a:gd name="T3" fmla="*/ 210 h 228"/>
                  <a:gd name="T4" fmla="*/ 84 w 450"/>
                  <a:gd name="T5" fmla="*/ 222 h 228"/>
                  <a:gd name="T6" fmla="*/ 0 w 450"/>
                  <a:gd name="T7" fmla="*/ 228 h 228"/>
                  <a:gd name="T8" fmla="*/ 6 w 450"/>
                  <a:gd name="T9" fmla="*/ 222 h 228"/>
                  <a:gd name="T10" fmla="*/ 18 w 450"/>
                  <a:gd name="T11" fmla="*/ 222 h 228"/>
                  <a:gd name="T12" fmla="*/ 12 w 450"/>
                  <a:gd name="T13" fmla="*/ 192 h 228"/>
                  <a:gd name="T14" fmla="*/ 12 w 450"/>
                  <a:gd name="T15" fmla="*/ 186 h 228"/>
                  <a:gd name="T16" fmla="*/ 24 w 450"/>
                  <a:gd name="T17" fmla="*/ 168 h 228"/>
                  <a:gd name="T18" fmla="*/ 60 w 450"/>
                  <a:gd name="T19" fmla="*/ 180 h 228"/>
                  <a:gd name="T20" fmla="*/ 54 w 450"/>
                  <a:gd name="T21" fmla="*/ 156 h 228"/>
                  <a:gd name="T22" fmla="*/ 78 w 450"/>
                  <a:gd name="T23" fmla="*/ 144 h 228"/>
                  <a:gd name="T24" fmla="*/ 72 w 450"/>
                  <a:gd name="T25" fmla="*/ 132 h 228"/>
                  <a:gd name="T26" fmla="*/ 78 w 450"/>
                  <a:gd name="T27" fmla="*/ 120 h 228"/>
                  <a:gd name="T28" fmla="*/ 84 w 450"/>
                  <a:gd name="T29" fmla="*/ 120 h 228"/>
                  <a:gd name="T30" fmla="*/ 90 w 450"/>
                  <a:gd name="T31" fmla="*/ 114 h 228"/>
                  <a:gd name="T32" fmla="*/ 102 w 450"/>
                  <a:gd name="T33" fmla="*/ 120 h 228"/>
                  <a:gd name="T34" fmla="*/ 102 w 450"/>
                  <a:gd name="T35" fmla="*/ 108 h 228"/>
                  <a:gd name="T36" fmla="*/ 138 w 450"/>
                  <a:gd name="T37" fmla="*/ 120 h 228"/>
                  <a:gd name="T38" fmla="*/ 150 w 450"/>
                  <a:gd name="T39" fmla="*/ 102 h 228"/>
                  <a:gd name="T40" fmla="*/ 162 w 450"/>
                  <a:gd name="T41" fmla="*/ 108 h 228"/>
                  <a:gd name="T42" fmla="*/ 180 w 450"/>
                  <a:gd name="T43" fmla="*/ 84 h 228"/>
                  <a:gd name="T44" fmla="*/ 186 w 450"/>
                  <a:gd name="T45" fmla="*/ 96 h 228"/>
                  <a:gd name="T46" fmla="*/ 204 w 450"/>
                  <a:gd name="T47" fmla="*/ 96 h 228"/>
                  <a:gd name="T48" fmla="*/ 234 w 450"/>
                  <a:gd name="T49" fmla="*/ 48 h 228"/>
                  <a:gd name="T50" fmla="*/ 228 w 450"/>
                  <a:gd name="T51" fmla="*/ 36 h 228"/>
                  <a:gd name="T52" fmla="*/ 264 w 450"/>
                  <a:gd name="T53" fmla="*/ 24 h 228"/>
                  <a:gd name="T54" fmla="*/ 264 w 450"/>
                  <a:gd name="T55" fmla="*/ 0 h 228"/>
                  <a:gd name="T56" fmla="*/ 288 w 450"/>
                  <a:gd name="T57" fmla="*/ 0 h 228"/>
                  <a:gd name="T58" fmla="*/ 300 w 450"/>
                  <a:gd name="T59" fmla="*/ 18 h 228"/>
                  <a:gd name="T60" fmla="*/ 336 w 450"/>
                  <a:gd name="T61" fmla="*/ 30 h 228"/>
                  <a:gd name="T62" fmla="*/ 384 w 450"/>
                  <a:gd name="T63" fmla="*/ 12 h 228"/>
                  <a:gd name="T64" fmla="*/ 402 w 450"/>
                  <a:gd name="T65" fmla="*/ 36 h 228"/>
                  <a:gd name="T66" fmla="*/ 408 w 450"/>
                  <a:gd name="T67" fmla="*/ 36 h 228"/>
                  <a:gd name="T68" fmla="*/ 402 w 450"/>
                  <a:gd name="T69" fmla="*/ 36 h 228"/>
                  <a:gd name="T70" fmla="*/ 414 w 450"/>
                  <a:gd name="T71" fmla="*/ 72 h 228"/>
                  <a:gd name="T72" fmla="*/ 450 w 450"/>
                  <a:gd name="T73" fmla="*/ 102 h 228"/>
                  <a:gd name="T74" fmla="*/ 390 w 450"/>
                  <a:gd name="T75" fmla="*/ 174 h 228"/>
                  <a:gd name="T76" fmla="*/ 360 w 450"/>
                  <a:gd name="T77" fmla="*/ 186 h 228"/>
                  <a:gd name="T78" fmla="*/ 360 w 450"/>
                  <a:gd name="T79" fmla="*/ 192 h 22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50"/>
                  <a:gd name="T121" fmla="*/ 0 h 228"/>
                  <a:gd name="T122" fmla="*/ 450 w 450"/>
                  <a:gd name="T123" fmla="*/ 228 h 22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50" h="228">
                    <a:moveTo>
                      <a:pt x="360" y="186"/>
                    </a:moveTo>
                    <a:lnTo>
                      <a:pt x="84" y="210"/>
                    </a:lnTo>
                    <a:lnTo>
                      <a:pt x="84" y="222"/>
                    </a:lnTo>
                    <a:lnTo>
                      <a:pt x="0" y="228"/>
                    </a:lnTo>
                    <a:lnTo>
                      <a:pt x="6" y="222"/>
                    </a:lnTo>
                    <a:lnTo>
                      <a:pt x="18" y="222"/>
                    </a:lnTo>
                    <a:lnTo>
                      <a:pt x="12" y="192"/>
                    </a:lnTo>
                    <a:lnTo>
                      <a:pt x="12" y="186"/>
                    </a:lnTo>
                    <a:lnTo>
                      <a:pt x="24" y="168"/>
                    </a:lnTo>
                    <a:lnTo>
                      <a:pt x="60" y="180"/>
                    </a:lnTo>
                    <a:lnTo>
                      <a:pt x="54" y="156"/>
                    </a:lnTo>
                    <a:lnTo>
                      <a:pt x="78" y="144"/>
                    </a:lnTo>
                    <a:lnTo>
                      <a:pt x="72" y="132"/>
                    </a:lnTo>
                    <a:lnTo>
                      <a:pt x="78" y="120"/>
                    </a:lnTo>
                    <a:lnTo>
                      <a:pt x="84" y="120"/>
                    </a:lnTo>
                    <a:lnTo>
                      <a:pt x="90" y="114"/>
                    </a:lnTo>
                    <a:lnTo>
                      <a:pt x="102" y="120"/>
                    </a:lnTo>
                    <a:lnTo>
                      <a:pt x="102" y="108"/>
                    </a:lnTo>
                    <a:lnTo>
                      <a:pt x="138" y="120"/>
                    </a:lnTo>
                    <a:lnTo>
                      <a:pt x="150" y="102"/>
                    </a:lnTo>
                    <a:lnTo>
                      <a:pt x="162" y="108"/>
                    </a:lnTo>
                    <a:lnTo>
                      <a:pt x="180" y="84"/>
                    </a:lnTo>
                    <a:lnTo>
                      <a:pt x="186" y="96"/>
                    </a:lnTo>
                    <a:lnTo>
                      <a:pt x="204" y="96"/>
                    </a:lnTo>
                    <a:lnTo>
                      <a:pt x="234" y="48"/>
                    </a:lnTo>
                    <a:lnTo>
                      <a:pt x="228" y="36"/>
                    </a:lnTo>
                    <a:lnTo>
                      <a:pt x="264" y="24"/>
                    </a:lnTo>
                    <a:lnTo>
                      <a:pt x="264" y="0"/>
                    </a:lnTo>
                    <a:lnTo>
                      <a:pt x="288" y="0"/>
                    </a:lnTo>
                    <a:lnTo>
                      <a:pt x="300" y="18"/>
                    </a:lnTo>
                    <a:lnTo>
                      <a:pt x="336" y="30"/>
                    </a:lnTo>
                    <a:lnTo>
                      <a:pt x="384" y="12"/>
                    </a:lnTo>
                    <a:lnTo>
                      <a:pt x="402" y="36"/>
                    </a:lnTo>
                    <a:lnTo>
                      <a:pt x="408" y="36"/>
                    </a:lnTo>
                    <a:lnTo>
                      <a:pt x="402" y="36"/>
                    </a:lnTo>
                    <a:lnTo>
                      <a:pt x="414" y="72"/>
                    </a:lnTo>
                    <a:lnTo>
                      <a:pt x="450" y="102"/>
                    </a:lnTo>
                    <a:lnTo>
                      <a:pt x="390" y="174"/>
                    </a:lnTo>
                    <a:lnTo>
                      <a:pt x="360" y="186"/>
                    </a:lnTo>
                    <a:lnTo>
                      <a:pt x="360" y="19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557" name="Freeform 431"/>
              <p:cNvSpPr>
                <a:spLocks noChangeAspect="1"/>
              </p:cNvSpPr>
              <p:nvPr/>
            </p:nvSpPr>
            <p:spPr bwMode="auto">
              <a:xfrm>
                <a:off x="3039" y="2574"/>
                <a:ext cx="348" cy="306"/>
              </a:xfrm>
              <a:custGeom>
                <a:avLst/>
                <a:gdLst>
                  <a:gd name="T0" fmla="*/ 306 w 348"/>
                  <a:gd name="T1" fmla="*/ 210 h 306"/>
                  <a:gd name="T2" fmla="*/ 264 w 348"/>
                  <a:gd name="T3" fmla="*/ 198 h 306"/>
                  <a:gd name="T4" fmla="*/ 246 w 348"/>
                  <a:gd name="T5" fmla="*/ 216 h 306"/>
                  <a:gd name="T6" fmla="*/ 270 w 348"/>
                  <a:gd name="T7" fmla="*/ 228 h 306"/>
                  <a:gd name="T8" fmla="*/ 300 w 348"/>
                  <a:gd name="T9" fmla="*/ 216 h 306"/>
                  <a:gd name="T10" fmla="*/ 288 w 348"/>
                  <a:gd name="T11" fmla="*/ 228 h 306"/>
                  <a:gd name="T12" fmla="*/ 306 w 348"/>
                  <a:gd name="T13" fmla="*/ 234 h 306"/>
                  <a:gd name="T14" fmla="*/ 312 w 348"/>
                  <a:gd name="T15" fmla="*/ 222 h 306"/>
                  <a:gd name="T16" fmla="*/ 330 w 348"/>
                  <a:gd name="T17" fmla="*/ 210 h 306"/>
                  <a:gd name="T18" fmla="*/ 336 w 348"/>
                  <a:gd name="T19" fmla="*/ 234 h 306"/>
                  <a:gd name="T20" fmla="*/ 306 w 348"/>
                  <a:gd name="T21" fmla="*/ 258 h 306"/>
                  <a:gd name="T22" fmla="*/ 312 w 348"/>
                  <a:gd name="T23" fmla="*/ 270 h 306"/>
                  <a:gd name="T24" fmla="*/ 348 w 348"/>
                  <a:gd name="T25" fmla="*/ 288 h 306"/>
                  <a:gd name="T26" fmla="*/ 342 w 348"/>
                  <a:gd name="T27" fmla="*/ 300 h 306"/>
                  <a:gd name="T28" fmla="*/ 336 w 348"/>
                  <a:gd name="T29" fmla="*/ 294 h 306"/>
                  <a:gd name="T30" fmla="*/ 324 w 348"/>
                  <a:gd name="T31" fmla="*/ 306 h 306"/>
                  <a:gd name="T32" fmla="*/ 318 w 348"/>
                  <a:gd name="T33" fmla="*/ 282 h 306"/>
                  <a:gd name="T34" fmla="*/ 276 w 348"/>
                  <a:gd name="T35" fmla="*/ 270 h 306"/>
                  <a:gd name="T36" fmla="*/ 282 w 348"/>
                  <a:gd name="T37" fmla="*/ 288 h 306"/>
                  <a:gd name="T38" fmla="*/ 270 w 348"/>
                  <a:gd name="T39" fmla="*/ 300 h 306"/>
                  <a:gd name="T40" fmla="*/ 258 w 348"/>
                  <a:gd name="T41" fmla="*/ 282 h 306"/>
                  <a:gd name="T42" fmla="*/ 252 w 348"/>
                  <a:gd name="T43" fmla="*/ 294 h 306"/>
                  <a:gd name="T44" fmla="*/ 240 w 348"/>
                  <a:gd name="T45" fmla="*/ 282 h 306"/>
                  <a:gd name="T46" fmla="*/ 234 w 348"/>
                  <a:gd name="T47" fmla="*/ 300 h 306"/>
                  <a:gd name="T48" fmla="*/ 222 w 348"/>
                  <a:gd name="T49" fmla="*/ 300 h 306"/>
                  <a:gd name="T50" fmla="*/ 204 w 348"/>
                  <a:gd name="T51" fmla="*/ 294 h 306"/>
                  <a:gd name="T52" fmla="*/ 192 w 348"/>
                  <a:gd name="T53" fmla="*/ 270 h 306"/>
                  <a:gd name="T54" fmla="*/ 174 w 348"/>
                  <a:gd name="T55" fmla="*/ 270 h 306"/>
                  <a:gd name="T56" fmla="*/ 174 w 348"/>
                  <a:gd name="T57" fmla="*/ 252 h 306"/>
                  <a:gd name="T58" fmla="*/ 156 w 348"/>
                  <a:gd name="T59" fmla="*/ 258 h 306"/>
                  <a:gd name="T60" fmla="*/ 156 w 348"/>
                  <a:gd name="T61" fmla="*/ 246 h 306"/>
                  <a:gd name="T62" fmla="*/ 132 w 348"/>
                  <a:gd name="T63" fmla="*/ 252 h 306"/>
                  <a:gd name="T64" fmla="*/ 144 w 348"/>
                  <a:gd name="T65" fmla="*/ 264 h 306"/>
                  <a:gd name="T66" fmla="*/ 126 w 348"/>
                  <a:gd name="T67" fmla="*/ 270 h 306"/>
                  <a:gd name="T68" fmla="*/ 66 w 348"/>
                  <a:gd name="T69" fmla="*/ 252 h 306"/>
                  <a:gd name="T70" fmla="*/ 18 w 348"/>
                  <a:gd name="T71" fmla="*/ 258 h 306"/>
                  <a:gd name="T72" fmla="*/ 12 w 348"/>
                  <a:gd name="T73" fmla="*/ 252 h 306"/>
                  <a:gd name="T74" fmla="*/ 30 w 348"/>
                  <a:gd name="T75" fmla="*/ 234 h 306"/>
                  <a:gd name="T76" fmla="*/ 24 w 348"/>
                  <a:gd name="T77" fmla="*/ 192 h 306"/>
                  <a:gd name="T78" fmla="*/ 36 w 348"/>
                  <a:gd name="T79" fmla="*/ 156 h 306"/>
                  <a:gd name="T80" fmla="*/ 0 w 348"/>
                  <a:gd name="T81" fmla="*/ 84 h 306"/>
                  <a:gd name="T82" fmla="*/ 0 w 348"/>
                  <a:gd name="T83" fmla="*/ 6 h 306"/>
                  <a:gd name="T84" fmla="*/ 186 w 348"/>
                  <a:gd name="T85" fmla="*/ 0 h 306"/>
                  <a:gd name="T86" fmla="*/ 192 w 348"/>
                  <a:gd name="T87" fmla="*/ 6 h 306"/>
                  <a:gd name="T88" fmla="*/ 192 w 348"/>
                  <a:gd name="T89" fmla="*/ 30 h 306"/>
                  <a:gd name="T90" fmla="*/ 198 w 348"/>
                  <a:gd name="T91" fmla="*/ 30 h 306"/>
                  <a:gd name="T92" fmla="*/ 192 w 348"/>
                  <a:gd name="T93" fmla="*/ 36 h 306"/>
                  <a:gd name="T94" fmla="*/ 210 w 348"/>
                  <a:gd name="T95" fmla="*/ 54 h 306"/>
                  <a:gd name="T96" fmla="*/ 192 w 348"/>
                  <a:gd name="T97" fmla="*/ 60 h 306"/>
                  <a:gd name="T98" fmla="*/ 204 w 348"/>
                  <a:gd name="T99" fmla="*/ 66 h 306"/>
                  <a:gd name="T100" fmla="*/ 174 w 348"/>
                  <a:gd name="T101" fmla="*/ 108 h 306"/>
                  <a:gd name="T102" fmla="*/ 168 w 348"/>
                  <a:gd name="T103" fmla="*/ 156 h 306"/>
                  <a:gd name="T104" fmla="*/ 288 w 348"/>
                  <a:gd name="T105" fmla="*/ 150 h 306"/>
                  <a:gd name="T106" fmla="*/ 288 w 348"/>
                  <a:gd name="T107" fmla="*/ 174 h 306"/>
                  <a:gd name="T108" fmla="*/ 306 w 348"/>
                  <a:gd name="T109" fmla="*/ 210 h 3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48"/>
                  <a:gd name="T166" fmla="*/ 0 h 306"/>
                  <a:gd name="T167" fmla="*/ 348 w 348"/>
                  <a:gd name="T168" fmla="*/ 306 h 3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48" h="306">
                    <a:moveTo>
                      <a:pt x="306" y="210"/>
                    </a:moveTo>
                    <a:lnTo>
                      <a:pt x="264" y="198"/>
                    </a:lnTo>
                    <a:lnTo>
                      <a:pt x="246" y="216"/>
                    </a:lnTo>
                    <a:lnTo>
                      <a:pt x="270" y="228"/>
                    </a:lnTo>
                    <a:lnTo>
                      <a:pt x="300" y="216"/>
                    </a:lnTo>
                    <a:lnTo>
                      <a:pt x="288" y="228"/>
                    </a:lnTo>
                    <a:lnTo>
                      <a:pt x="306" y="234"/>
                    </a:lnTo>
                    <a:lnTo>
                      <a:pt x="312" y="222"/>
                    </a:lnTo>
                    <a:lnTo>
                      <a:pt x="330" y="210"/>
                    </a:lnTo>
                    <a:lnTo>
                      <a:pt x="336" y="234"/>
                    </a:lnTo>
                    <a:lnTo>
                      <a:pt x="306" y="258"/>
                    </a:lnTo>
                    <a:lnTo>
                      <a:pt x="312" y="270"/>
                    </a:lnTo>
                    <a:lnTo>
                      <a:pt x="348" y="288"/>
                    </a:lnTo>
                    <a:lnTo>
                      <a:pt x="342" y="300"/>
                    </a:lnTo>
                    <a:lnTo>
                      <a:pt x="336" y="294"/>
                    </a:lnTo>
                    <a:lnTo>
                      <a:pt x="324" y="306"/>
                    </a:lnTo>
                    <a:lnTo>
                      <a:pt x="318" y="282"/>
                    </a:lnTo>
                    <a:lnTo>
                      <a:pt x="276" y="270"/>
                    </a:lnTo>
                    <a:lnTo>
                      <a:pt x="282" y="288"/>
                    </a:lnTo>
                    <a:lnTo>
                      <a:pt x="270" y="300"/>
                    </a:lnTo>
                    <a:lnTo>
                      <a:pt x="258" y="282"/>
                    </a:lnTo>
                    <a:lnTo>
                      <a:pt x="252" y="294"/>
                    </a:lnTo>
                    <a:lnTo>
                      <a:pt x="240" y="282"/>
                    </a:lnTo>
                    <a:lnTo>
                      <a:pt x="234" y="300"/>
                    </a:lnTo>
                    <a:lnTo>
                      <a:pt x="222" y="300"/>
                    </a:lnTo>
                    <a:lnTo>
                      <a:pt x="204" y="294"/>
                    </a:lnTo>
                    <a:lnTo>
                      <a:pt x="192" y="270"/>
                    </a:lnTo>
                    <a:lnTo>
                      <a:pt x="174" y="270"/>
                    </a:lnTo>
                    <a:lnTo>
                      <a:pt x="174" y="252"/>
                    </a:lnTo>
                    <a:lnTo>
                      <a:pt x="156" y="258"/>
                    </a:lnTo>
                    <a:lnTo>
                      <a:pt x="156" y="246"/>
                    </a:lnTo>
                    <a:lnTo>
                      <a:pt x="132" y="252"/>
                    </a:lnTo>
                    <a:lnTo>
                      <a:pt x="144" y="264"/>
                    </a:lnTo>
                    <a:lnTo>
                      <a:pt x="126" y="270"/>
                    </a:lnTo>
                    <a:lnTo>
                      <a:pt x="66" y="252"/>
                    </a:lnTo>
                    <a:lnTo>
                      <a:pt x="18" y="258"/>
                    </a:lnTo>
                    <a:lnTo>
                      <a:pt x="12" y="252"/>
                    </a:lnTo>
                    <a:lnTo>
                      <a:pt x="30" y="234"/>
                    </a:lnTo>
                    <a:lnTo>
                      <a:pt x="24" y="192"/>
                    </a:lnTo>
                    <a:lnTo>
                      <a:pt x="36" y="156"/>
                    </a:lnTo>
                    <a:lnTo>
                      <a:pt x="0" y="84"/>
                    </a:lnTo>
                    <a:lnTo>
                      <a:pt x="0" y="6"/>
                    </a:lnTo>
                    <a:lnTo>
                      <a:pt x="186" y="0"/>
                    </a:lnTo>
                    <a:lnTo>
                      <a:pt x="192" y="6"/>
                    </a:lnTo>
                    <a:lnTo>
                      <a:pt x="192" y="30"/>
                    </a:lnTo>
                    <a:lnTo>
                      <a:pt x="198" y="30"/>
                    </a:lnTo>
                    <a:lnTo>
                      <a:pt x="192" y="36"/>
                    </a:lnTo>
                    <a:lnTo>
                      <a:pt x="210" y="54"/>
                    </a:lnTo>
                    <a:lnTo>
                      <a:pt x="192" y="60"/>
                    </a:lnTo>
                    <a:lnTo>
                      <a:pt x="204" y="66"/>
                    </a:lnTo>
                    <a:lnTo>
                      <a:pt x="174" y="108"/>
                    </a:lnTo>
                    <a:lnTo>
                      <a:pt x="168" y="156"/>
                    </a:lnTo>
                    <a:lnTo>
                      <a:pt x="288" y="150"/>
                    </a:lnTo>
                    <a:lnTo>
                      <a:pt x="288" y="174"/>
                    </a:lnTo>
                    <a:lnTo>
                      <a:pt x="306" y="210"/>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558" name="Freeform 432"/>
              <p:cNvSpPr>
                <a:spLocks noChangeAspect="1"/>
              </p:cNvSpPr>
              <p:nvPr/>
            </p:nvSpPr>
            <p:spPr bwMode="auto">
              <a:xfrm>
                <a:off x="3039" y="2574"/>
                <a:ext cx="348" cy="306"/>
              </a:xfrm>
              <a:custGeom>
                <a:avLst/>
                <a:gdLst>
                  <a:gd name="T0" fmla="*/ 306 w 348"/>
                  <a:gd name="T1" fmla="*/ 210 h 306"/>
                  <a:gd name="T2" fmla="*/ 264 w 348"/>
                  <a:gd name="T3" fmla="*/ 198 h 306"/>
                  <a:gd name="T4" fmla="*/ 246 w 348"/>
                  <a:gd name="T5" fmla="*/ 216 h 306"/>
                  <a:gd name="T6" fmla="*/ 270 w 348"/>
                  <a:gd name="T7" fmla="*/ 228 h 306"/>
                  <a:gd name="T8" fmla="*/ 300 w 348"/>
                  <a:gd name="T9" fmla="*/ 216 h 306"/>
                  <a:gd name="T10" fmla="*/ 288 w 348"/>
                  <a:gd name="T11" fmla="*/ 228 h 306"/>
                  <a:gd name="T12" fmla="*/ 306 w 348"/>
                  <a:gd name="T13" fmla="*/ 234 h 306"/>
                  <a:gd name="T14" fmla="*/ 312 w 348"/>
                  <a:gd name="T15" fmla="*/ 222 h 306"/>
                  <a:gd name="T16" fmla="*/ 330 w 348"/>
                  <a:gd name="T17" fmla="*/ 210 h 306"/>
                  <a:gd name="T18" fmla="*/ 336 w 348"/>
                  <a:gd name="T19" fmla="*/ 234 h 306"/>
                  <a:gd name="T20" fmla="*/ 306 w 348"/>
                  <a:gd name="T21" fmla="*/ 258 h 306"/>
                  <a:gd name="T22" fmla="*/ 312 w 348"/>
                  <a:gd name="T23" fmla="*/ 270 h 306"/>
                  <a:gd name="T24" fmla="*/ 348 w 348"/>
                  <a:gd name="T25" fmla="*/ 288 h 306"/>
                  <a:gd name="T26" fmla="*/ 342 w 348"/>
                  <a:gd name="T27" fmla="*/ 300 h 306"/>
                  <a:gd name="T28" fmla="*/ 336 w 348"/>
                  <a:gd name="T29" fmla="*/ 294 h 306"/>
                  <a:gd name="T30" fmla="*/ 324 w 348"/>
                  <a:gd name="T31" fmla="*/ 306 h 306"/>
                  <a:gd name="T32" fmla="*/ 318 w 348"/>
                  <a:gd name="T33" fmla="*/ 282 h 306"/>
                  <a:gd name="T34" fmla="*/ 276 w 348"/>
                  <a:gd name="T35" fmla="*/ 270 h 306"/>
                  <a:gd name="T36" fmla="*/ 282 w 348"/>
                  <a:gd name="T37" fmla="*/ 288 h 306"/>
                  <a:gd name="T38" fmla="*/ 270 w 348"/>
                  <a:gd name="T39" fmla="*/ 300 h 306"/>
                  <a:gd name="T40" fmla="*/ 258 w 348"/>
                  <a:gd name="T41" fmla="*/ 282 h 306"/>
                  <a:gd name="T42" fmla="*/ 252 w 348"/>
                  <a:gd name="T43" fmla="*/ 294 h 306"/>
                  <a:gd name="T44" fmla="*/ 240 w 348"/>
                  <a:gd name="T45" fmla="*/ 282 h 306"/>
                  <a:gd name="T46" fmla="*/ 234 w 348"/>
                  <a:gd name="T47" fmla="*/ 300 h 306"/>
                  <a:gd name="T48" fmla="*/ 222 w 348"/>
                  <a:gd name="T49" fmla="*/ 300 h 306"/>
                  <a:gd name="T50" fmla="*/ 204 w 348"/>
                  <a:gd name="T51" fmla="*/ 294 h 306"/>
                  <a:gd name="T52" fmla="*/ 192 w 348"/>
                  <a:gd name="T53" fmla="*/ 270 h 306"/>
                  <a:gd name="T54" fmla="*/ 174 w 348"/>
                  <a:gd name="T55" fmla="*/ 270 h 306"/>
                  <a:gd name="T56" fmla="*/ 174 w 348"/>
                  <a:gd name="T57" fmla="*/ 252 h 306"/>
                  <a:gd name="T58" fmla="*/ 156 w 348"/>
                  <a:gd name="T59" fmla="*/ 258 h 306"/>
                  <a:gd name="T60" fmla="*/ 156 w 348"/>
                  <a:gd name="T61" fmla="*/ 246 h 306"/>
                  <a:gd name="T62" fmla="*/ 132 w 348"/>
                  <a:gd name="T63" fmla="*/ 252 h 306"/>
                  <a:gd name="T64" fmla="*/ 144 w 348"/>
                  <a:gd name="T65" fmla="*/ 264 h 306"/>
                  <a:gd name="T66" fmla="*/ 126 w 348"/>
                  <a:gd name="T67" fmla="*/ 270 h 306"/>
                  <a:gd name="T68" fmla="*/ 66 w 348"/>
                  <a:gd name="T69" fmla="*/ 252 h 306"/>
                  <a:gd name="T70" fmla="*/ 18 w 348"/>
                  <a:gd name="T71" fmla="*/ 258 h 306"/>
                  <a:gd name="T72" fmla="*/ 12 w 348"/>
                  <a:gd name="T73" fmla="*/ 252 h 306"/>
                  <a:gd name="T74" fmla="*/ 30 w 348"/>
                  <a:gd name="T75" fmla="*/ 234 h 306"/>
                  <a:gd name="T76" fmla="*/ 24 w 348"/>
                  <a:gd name="T77" fmla="*/ 192 h 306"/>
                  <a:gd name="T78" fmla="*/ 36 w 348"/>
                  <a:gd name="T79" fmla="*/ 156 h 306"/>
                  <a:gd name="T80" fmla="*/ 0 w 348"/>
                  <a:gd name="T81" fmla="*/ 84 h 306"/>
                  <a:gd name="T82" fmla="*/ 0 w 348"/>
                  <a:gd name="T83" fmla="*/ 6 h 306"/>
                  <a:gd name="T84" fmla="*/ 186 w 348"/>
                  <a:gd name="T85" fmla="*/ 0 h 306"/>
                  <a:gd name="T86" fmla="*/ 192 w 348"/>
                  <a:gd name="T87" fmla="*/ 6 h 306"/>
                  <a:gd name="T88" fmla="*/ 192 w 348"/>
                  <a:gd name="T89" fmla="*/ 30 h 306"/>
                  <a:gd name="T90" fmla="*/ 198 w 348"/>
                  <a:gd name="T91" fmla="*/ 30 h 306"/>
                  <a:gd name="T92" fmla="*/ 192 w 348"/>
                  <a:gd name="T93" fmla="*/ 36 h 306"/>
                  <a:gd name="T94" fmla="*/ 210 w 348"/>
                  <a:gd name="T95" fmla="*/ 54 h 306"/>
                  <a:gd name="T96" fmla="*/ 192 w 348"/>
                  <a:gd name="T97" fmla="*/ 60 h 306"/>
                  <a:gd name="T98" fmla="*/ 204 w 348"/>
                  <a:gd name="T99" fmla="*/ 66 h 306"/>
                  <a:gd name="T100" fmla="*/ 174 w 348"/>
                  <a:gd name="T101" fmla="*/ 108 h 306"/>
                  <a:gd name="T102" fmla="*/ 168 w 348"/>
                  <a:gd name="T103" fmla="*/ 156 h 306"/>
                  <a:gd name="T104" fmla="*/ 288 w 348"/>
                  <a:gd name="T105" fmla="*/ 150 h 306"/>
                  <a:gd name="T106" fmla="*/ 288 w 348"/>
                  <a:gd name="T107" fmla="*/ 174 h 306"/>
                  <a:gd name="T108" fmla="*/ 306 w 348"/>
                  <a:gd name="T109" fmla="*/ 210 h 306"/>
                  <a:gd name="T110" fmla="*/ 306 w 348"/>
                  <a:gd name="T111" fmla="*/ 216 h 30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8"/>
                  <a:gd name="T169" fmla="*/ 0 h 306"/>
                  <a:gd name="T170" fmla="*/ 348 w 348"/>
                  <a:gd name="T171" fmla="*/ 306 h 30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8" h="306">
                    <a:moveTo>
                      <a:pt x="306" y="210"/>
                    </a:moveTo>
                    <a:lnTo>
                      <a:pt x="264" y="198"/>
                    </a:lnTo>
                    <a:lnTo>
                      <a:pt x="246" y="216"/>
                    </a:lnTo>
                    <a:lnTo>
                      <a:pt x="270" y="228"/>
                    </a:lnTo>
                    <a:lnTo>
                      <a:pt x="300" y="216"/>
                    </a:lnTo>
                    <a:lnTo>
                      <a:pt x="288" y="228"/>
                    </a:lnTo>
                    <a:lnTo>
                      <a:pt x="306" y="234"/>
                    </a:lnTo>
                    <a:lnTo>
                      <a:pt x="312" y="222"/>
                    </a:lnTo>
                    <a:lnTo>
                      <a:pt x="330" y="210"/>
                    </a:lnTo>
                    <a:lnTo>
                      <a:pt x="336" y="234"/>
                    </a:lnTo>
                    <a:lnTo>
                      <a:pt x="306" y="258"/>
                    </a:lnTo>
                    <a:lnTo>
                      <a:pt x="312" y="270"/>
                    </a:lnTo>
                    <a:lnTo>
                      <a:pt x="348" y="288"/>
                    </a:lnTo>
                    <a:lnTo>
                      <a:pt x="342" y="300"/>
                    </a:lnTo>
                    <a:lnTo>
                      <a:pt x="336" y="294"/>
                    </a:lnTo>
                    <a:lnTo>
                      <a:pt x="324" y="306"/>
                    </a:lnTo>
                    <a:lnTo>
                      <a:pt x="318" y="282"/>
                    </a:lnTo>
                    <a:lnTo>
                      <a:pt x="276" y="270"/>
                    </a:lnTo>
                    <a:lnTo>
                      <a:pt x="282" y="288"/>
                    </a:lnTo>
                    <a:lnTo>
                      <a:pt x="270" y="300"/>
                    </a:lnTo>
                    <a:lnTo>
                      <a:pt x="258" y="282"/>
                    </a:lnTo>
                    <a:lnTo>
                      <a:pt x="252" y="294"/>
                    </a:lnTo>
                    <a:lnTo>
                      <a:pt x="240" y="282"/>
                    </a:lnTo>
                    <a:lnTo>
                      <a:pt x="234" y="300"/>
                    </a:lnTo>
                    <a:lnTo>
                      <a:pt x="222" y="300"/>
                    </a:lnTo>
                    <a:lnTo>
                      <a:pt x="204" y="294"/>
                    </a:lnTo>
                    <a:lnTo>
                      <a:pt x="192" y="270"/>
                    </a:lnTo>
                    <a:lnTo>
                      <a:pt x="174" y="270"/>
                    </a:lnTo>
                    <a:lnTo>
                      <a:pt x="174" y="252"/>
                    </a:lnTo>
                    <a:lnTo>
                      <a:pt x="156" y="258"/>
                    </a:lnTo>
                    <a:lnTo>
                      <a:pt x="156" y="246"/>
                    </a:lnTo>
                    <a:lnTo>
                      <a:pt x="132" y="252"/>
                    </a:lnTo>
                    <a:lnTo>
                      <a:pt x="144" y="264"/>
                    </a:lnTo>
                    <a:lnTo>
                      <a:pt x="126" y="270"/>
                    </a:lnTo>
                    <a:lnTo>
                      <a:pt x="66" y="252"/>
                    </a:lnTo>
                    <a:lnTo>
                      <a:pt x="18" y="258"/>
                    </a:lnTo>
                    <a:lnTo>
                      <a:pt x="12" y="252"/>
                    </a:lnTo>
                    <a:lnTo>
                      <a:pt x="30" y="234"/>
                    </a:lnTo>
                    <a:lnTo>
                      <a:pt x="24" y="192"/>
                    </a:lnTo>
                    <a:lnTo>
                      <a:pt x="36" y="156"/>
                    </a:lnTo>
                    <a:lnTo>
                      <a:pt x="0" y="84"/>
                    </a:lnTo>
                    <a:lnTo>
                      <a:pt x="0" y="6"/>
                    </a:lnTo>
                    <a:lnTo>
                      <a:pt x="186" y="0"/>
                    </a:lnTo>
                    <a:lnTo>
                      <a:pt x="192" y="6"/>
                    </a:lnTo>
                    <a:lnTo>
                      <a:pt x="192" y="30"/>
                    </a:lnTo>
                    <a:lnTo>
                      <a:pt x="198" y="30"/>
                    </a:lnTo>
                    <a:lnTo>
                      <a:pt x="192" y="36"/>
                    </a:lnTo>
                    <a:lnTo>
                      <a:pt x="210" y="54"/>
                    </a:lnTo>
                    <a:lnTo>
                      <a:pt x="192" y="60"/>
                    </a:lnTo>
                    <a:lnTo>
                      <a:pt x="204" y="66"/>
                    </a:lnTo>
                    <a:lnTo>
                      <a:pt x="174" y="108"/>
                    </a:lnTo>
                    <a:lnTo>
                      <a:pt x="168" y="156"/>
                    </a:lnTo>
                    <a:lnTo>
                      <a:pt x="288" y="150"/>
                    </a:lnTo>
                    <a:lnTo>
                      <a:pt x="288" y="174"/>
                    </a:lnTo>
                    <a:lnTo>
                      <a:pt x="306" y="210"/>
                    </a:lnTo>
                    <a:lnTo>
                      <a:pt x="306" y="21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559" name="Freeform 433"/>
              <p:cNvSpPr>
                <a:spLocks noChangeAspect="1"/>
              </p:cNvSpPr>
              <p:nvPr/>
            </p:nvSpPr>
            <p:spPr bwMode="auto">
              <a:xfrm>
                <a:off x="4269" y="1248"/>
                <a:ext cx="228" cy="360"/>
              </a:xfrm>
              <a:custGeom>
                <a:avLst/>
                <a:gdLst>
                  <a:gd name="T0" fmla="*/ 66 w 228"/>
                  <a:gd name="T1" fmla="*/ 360 h 360"/>
                  <a:gd name="T2" fmla="*/ 60 w 228"/>
                  <a:gd name="T3" fmla="*/ 360 h 360"/>
                  <a:gd name="T4" fmla="*/ 42 w 228"/>
                  <a:gd name="T5" fmla="*/ 336 h 360"/>
                  <a:gd name="T6" fmla="*/ 0 w 228"/>
                  <a:gd name="T7" fmla="*/ 198 h 360"/>
                  <a:gd name="T8" fmla="*/ 18 w 228"/>
                  <a:gd name="T9" fmla="*/ 198 h 360"/>
                  <a:gd name="T10" fmla="*/ 12 w 228"/>
                  <a:gd name="T11" fmla="*/ 180 h 360"/>
                  <a:gd name="T12" fmla="*/ 24 w 228"/>
                  <a:gd name="T13" fmla="*/ 180 h 360"/>
                  <a:gd name="T14" fmla="*/ 18 w 228"/>
                  <a:gd name="T15" fmla="*/ 174 h 360"/>
                  <a:gd name="T16" fmla="*/ 30 w 228"/>
                  <a:gd name="T17" fmla="*/ 138 h 360"/>
                  <a:gd name="T18" fmla="*/ 30 w 228"/>
                  <a:gd name="T19" fmla="*/ 78 h 360"/>
                  <a:gd name="T20" fmla="*/ 54 w 228"/>
                  <a:gd name="T21" fmla="*/ 12 h 360"/>
                  <a:gd name="T22" fmla="*/ 66 w 228"/>
                  <a:gd name="T23" fmla="*/ 6 h 360"/>
                  <a:gd name="T24" fmla="*/ 78 w 228"/>
                  <a:gd name="T25" fmla="*/ 24 h 360"/>
                  <a:gd name="T26" fmla="*/ 108 w 228"/>
                  <a:gd name="T27" fmla="*/ 0 h 360"/>
                  <a:gd name="T28" fmla="*/ 138 w 228"/>
                  <a:gd name="T29" fmla="*/ 18 h 360"/>
                  <a:gd name="T30" fmla="*/ 168 w 228"/>
                  <a:gd name="T31" fmla="*/ 120 h 360"/>
                  <a:gd name="T32" fmla="*/ 186 w 228"/>
                  <a:gd name="T33" fmla="*/ 120 h 360"/>
                  <a:gd name="T34" fmla="*/ 192 w 228"/>
                  <a:gd name="T35" fmla="*/ 144 h 360"/>
                  <a:gd name="T36" fmla="*/ 216 w 228"/>
                  <a:gd name="T37" fmla="*/ 150 h 360"/>
                  <a:gd name="T38" fmla="*/ 216 w 228"/>
                  <a:gd name="T39" fmla="*/ 168 h 360"/>
                  <a:gd name="T40" fmla="*/ 228 w 228"/>
                  <a:gd name="T41" fmla="*/ 168 h 360"/>
                  <a:gd name="T42" fmla="*/ 222 w 228"/>
                  <a:gd name="T43" fmla="*/ 186 h 360"/>
                  <a:gd name="T44" fmla="*/ 192 w 228"/>
                  <a:gd name="T45" fmla="*/ 204 h 360"/>
                  <a:gd name="T46" fmla="*/ 180 w 228"/>
                  <a:gd name="T47" fmla="*/ 222 h 360"/>
                  <a:gd name="T48" fmla="*/ 174 w 228"/>
                  <a:gd name="T49" fmla="*/ 210 h 360"/>
                  <a:gd name="T50" fmla="*/ 162 w 228"/>
                  <a:gd name="T51" fmla="*/ 222 h 360"/>
                  <a:gd name="T52" fmla="*/ 156 w 228"/>
                  <a:gd name="T53" fmla="*/ 216 h 360"/>
                  <a:gd name="T54" fmla="*/ 156 w 228"/>
                  <a:gd name="T55" fmla="*/ 234 h 360"/>
                  <a:gd name="T56" fmla="*/ 144 w 228"/>
                  <a:gd name="T57" fmla="*/ 234 h 360"/>
                  <a:gd name="T58" fmla="*/ 150 w 228"/>
                  <a:gd name="T59" fmla="*/ 228 h 360"/>
                  <a:gd name="T60" fmla="*/ 138 w 228"/>
                  <a:gd name="T61" fmla="*/ 216 h 360"/>
                  <a:gd name="T62" fmla="*/ 126 w 228"/>
                  <a:gd name="T63" fmla="*/ 270 h 360"/>
                  <a:gd name="T64" fmla="*/ 120 w 228"/>
                  <a:gd name="T65" fmla="*/ 264 h 360"/>
                  <a:gd name="T66" fmla="*/ 114 w 228"/>
                  <a:gd name="T67" fmla="*/ 282 h 360"/>
                  <a:gd name="T68" fmla="*/ 102 w 228"/>
                  <a:gd name="T69" fmla="*/ 282 h 360"/>
                  <a:gd name="T70" fmla="*/ 102 w 228"/>
                  <a:gd name="T71" fmla="*/ 300 h 360"/>
                  <a:gd name="T72" fmla="*/ 96 w 228"/>
                  <a:gd name="T73" fmla="*/ 288 h 360"/>
                  <a:gd name="T74" fmla="*/ 84 w 228"/>
                  <a:gd name="T75" fmla="*/ 294 h 360"/>
                  <a:gd name="T76" fmla="*/ 66 w 228"/>
                  <a:gd name="T77" fmla="*/ 360 h 3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28"/>
                  <a:gd name="T118" fmla="*/ 0 h 360"/>
                  <a:gd name="T119" fmla="*/ 228 w 228"/>
                  <a:gd name="T120" fmla="*/ 360 h 3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28" h="360">
                    <a:moveTo>
                      <a:pt x="66" y="360"/>
                    </a:moveTo>
                    <a:lnTo>
                      <a:pt x="60" y="360"/>
                    </a:lnTo>
                    <a:lnTo>
                      <a:pt x="42" y="336"/>
                    </a:lnTo>
                    <a:lnTo>
                      <a:pt x="0" y="198"/>
                    </a:lnTo>
                    <a:lnTo>
                      <a:pt x="18" y="198"/>
                    </a:lnTo>
                    <a:lnTo>
                      <a:pt x="12" y="180"/>
                    </a:lnTo>
                    <a:lnTo>
                      <a:pt x="24" y="180"/>
                    </a:lnTo>
                    <a:lnTo>
                      <a:pt x="18" y="174"/>
                    </a:lnTo>
                    <a:lnTo>
                      <a:pt x="30" y="138"/>
                    </a:lnTo>
                    <a:lnTo>
                      <a:pt x="30" y="78"/>
                    </a:lnTo>
                    <a:lnTo>
                      <a:pt x="54" y="12"/>
                    </a:lnTo>
                    <a:lnTo>
                      <a:pt x="66" y="6"/>
                    </a:lnTo>
                    <a:lnTo>
                      <a:pt x="78" y="24"/>
                    </a:lnTo>
                    <a:lnTo>
                      <a:pt x="108" y="0"/>
                    </a:lnTo>
                    <a:lnTo>
                      <a:pt x="138" y="18"/>
                    </a:lnTo>
                    <a:lnTo>
                      <a:pt x="168" y="120"/>
                    </a:lnTo>
                    <a:lnTo>
                      <a:pt x="186" y="120"/>
                    </a:lnTo>
                    <a:lnTo>
                      <a:pt x="192" y="144"/>
                    </a:lnTo>
                    <a:lnTo>
                      <a:pt x="216" y="150"/>
                    </a:lnTo>
                    <a:lnTo>
                      <a:pt x="216" y="168"/>
                    </a:lnTo>
                    <a:lnTo>
                      <a:pt x="228" y="168"/>
                    </a:lnTo>
                    <a:lnTo>
                      <a:pt x="222" y="186"/>
                    </a:lnTo>
                    <a:lnTo>
                      <a:pt x="192" y="204"/>
                    </a:lnTo>
                    <a:lnTo>
                      <a:pt x="180" y="222"/>
                    </a:lnTo>
                    <a:lnTo>
                      <a:pt x="174" y="210"/>
                    </a:lnTo>
                    <a:lnTo>
                      <a:pt x="162" y="222"/>
                    </a:lnTo>
                    <a:lnTo>
                      <a:pt x="156" y="216"/>
                    </a:lnTo>
                    <a:lnTo>
                      <a:pt x="156" y="234"/>
                    </a:lnTo>
                    <a:lnTo>
                      <a:pt x="144" y="234"/>
                    </a:lnTo>
                    <a:lnTo>
                      <a:pt x="150" y="228"/>
                    </a:lnTo>
                    <a:lnTo>
                      <a:pt x="138" y="216"/>
                    </a:lnTo>
                    <a:lnTo>
                      <a:pt x="126" y="270"/>
                    </a:lnTo>
                    <a:lnTo>
                      <a:pt x="120" y="264"/>
                    </a:lnTo>
                    <a:lnTo>
                      <a:pt x="114" y="282"/>
                    </a:lnTo>
                    <a:lnTo>
                      <a:pt x="102" y="282"/>
                    </a:lnTo>
                    <a:lnTo>
                      <a:pt x="102" y="300"/>
                    </a:lnTo>
                    <a:lnTo>
                      <a:pt x="96" y="288"/>
                    </a:lnTo>
                    <a:lnTo>
                      <a:pt x="84" y="294"/>
                    </a:lnTo>
                    <a:lnTo>
                      <a:pt x="66" y="360"/>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560" name="Freeform 434"/>
              <p:cNvSpPr>
                <a:spLocks noChangeAspect="1"/>
              </p:cNvSpPr>
              <p:nvPr/>
            </p:nvSpPr>
            <p:spPr bwMode="auto">
              <a:xfrm>
                <a:off x="4269" y="1248"/>
                <a:ext cx="228" cy="366"/>
              </a:xfrm>
              <a:custGeom>
                <a:avLst/>
                <a:gdLst>
                  <a:gd name="T0" fmla="*/ 66 w 228"/>
                  <a:gd name="T1" fmla="*/ 360 h 366"/>
                  <a:gd name="T2" fmla="*/ 60 w 228"/>
                  <a:gd name="T3" fmla="*/ 360 h 366"/>
                  <a:gd name="T4" fmla="*/ 42 w 228"/>
                  <a:gd name="T5" fmla="*/ 336 h 366"/>
                  <a:gd name="T6" fmla="*/ 0 w 228"/>
                  <a:gd name="T7" fmla="*/ 198 h 366"/>
                  <a:gd name="T8" fmla="*/ 18 w 228"/>
                  <a:gd name="T9" fmla="*/ 198 h 366"/>
                  <a:gd name="T10" fmla="*/ 12 w 228"/>
                  <a:gd name="T11" fmla="*/ 180 h 366"/>
                  <a:gd name="T12" fmla="*/ 24 w 228"/>
                  <a:gd name="T13" fmla="*/ 180 h 366"/>
                  <a:gd name="T14" fmla="*/ 18 w 228"/>
                  <a:gd name="T15" fmla="*/ 174 h 366"/>
                  <a:gd name="T16" fmla="*/ 30 w 228"/>
                  <a:gd name="T17" fmla="*/ 138 h 366"/>
                  <a:gd name="T18" fmla="*/ 30 w 228"/>
                  <a:gd name="T19" fmla="*/ 78 h 366"/>
                  <a:gd name="T20" fmla="*/ 54 w 228"/>
                  <a:gd name="T21" fmla="*/ 12 h 366"/>
                  <a:gd name="T22" fmla="*/ 66 w 228"/>
                  <a:gd name="T23" fmla="*/ 6 h 366"/>
                  <a:gd name="T24" fmla="*/ 78 w 228"/>
                  <a:gd name="T25" fmla="*/ 24 h 366"/>
                  <a:gd name="T26" fmla="*/ 108 w 228"/>
                  <a:gd name="T27" fmla="*/ 0 h 366"/>
                  <a:gd name="T28" fmla="*/ 138 w 228"/>
                  <a:gd name="T29" fmla="*/ 18 h 366"/>
                  <a:gd name="T30" fmla="*/ 168 w 228"/>
                  <a:gd name="T31" fmla="*/ 120 h 366"/>
                  <a:gd name="T32" fmla="*/ 186 w 228"/>
                  <a:gd name="T33" fmla="*/ 120 h 366"/>
                  <a:gd name="T34" fmla="*/ 192 w 228"/>
                  <a:gd name="T35" fmla="*/ 144 h 366"/>
                  <a:gd name="T36" fmla="*/ 216 w 228"/>
                  <a:gd name="T37" fmla="*/ 150 h 366"/>
                  <a:gd name="T38" fmla="*/ 216 w 228"/>
                  <a:gd name="T39" fmla="*/ 168 h 366"/>
                  <a:gd name="T40" fmla="*/ 228 w 228"/>
                  <a:gd name="T41" fmla="*/ 168 h 366"/>
                  <a:gd name="T42" fmla="*/ 222 w 228"/>
                  <a:gd name="T43" fmla="*/ 186 h 366"/>
                  <a:gd name="T44" fmla="*/ 192 w 228"/>
                  <a:gd name="T45" fmla="*/ 204 h 366"/>
                  <a:gd name="T46" fmla="*/ 180 w 228"/>
                  <a:gd name="T47" fmla="*/ 222 h 366"/>
                  <a:gd name="T48" fmla="*/ 174 w 228"/>
                  <a:gd name="T49" fmla="*/ 210 h 366"/>
                  <a:gd name="T50" fmla="*/ 162 w 228"/>
                  <a:gd name="T51" fmla="*/ 222 h 366"/>
                  <a:gd name="T52" fmla="*/ 156 w 228"/>
                  <a:gd name="T53" fmla="*/ 216 h 366"/>
                  <a:gd name="T54" fmla="*/ 156 w 228"/>
                  <a:gd name="T55" fmla="*/ 234 h 366"/>
                  <a:gd name="T56" fmla="*/ 144 w 228"/>
                  <a:gd name="T57" fmla="*/ 234 h 366"/>
                  <a:gd name="T58" fmla="*/ 150 w 228"/>
                  <a:gd name="T59" fmla="*/ 228 h 366"/>
                  <a:gd name="T60" fmla="*/ 138 w 228"/>
                  <a:gd name="T61" fmla="*/ 216 h 366"/>
                  <a:gd name="T62" fmla="*/ 126 w 228"/>
                  <a:gd name="T63" fmla="*/ 270 h 366"/>
                  <a:gd name="T64" fmla="*/ 120 w 228"/>
                  <a:gd name="T65" fmla="*/ 264 h 366"/>
                  <a:gd name="T66" fmla="*/ 114 w 228"/>
                  <a:gd name="T67" fmla="*/ 282 h 366"/>
                  <a:gd name="T68" fmla="*/ 102 w 228"/>
                  <a:gd name="T69" fmla="*/ 282 h 366"/>
                  <a:gd name="T70" fmla="*/ 102 w 228"/>
                  <a:gd name="T71" fmla="*/ 300 h 366"/>
                  <a:gd name="T72" fmla="*/ 96 w 228"/>
                  <a:gd name="T73" fmla="*/ 288 h 366"/>
                  <a:gd name="T74" fmla="*/ 84 w 228"/>
                  <a:gd name="T75" fmla="*/ 294 h 366"/>
                  <a:gd name="T76" fmla="*/ 66 w 228"/>
                  <a:gd name="T77" fmla="*/ 360 h 366"/>
                  <a:gd name="T78" fmla="*/ 66 w 228"/>
                  <a:gd name="T79" fmla="*/ 366 h 36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28"/>
                  <a:gd name="T121" fmla="*/ 0 h 366"/>
                  <a:gd name="T122" fmla="*/ 228 w 228"/>
                  <a:gd name="T123" fmla="*/ 366 h 36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28" h="366">
                    <a:moveTo>
                      <a:pt x="66" y="360"/>
                    </a:moveTo>
                    <a:lnTo>
                      <a:pt x="60" y="360"/>
                    </a:lnTo>
                    <a:lnTo>
                      <a:pt x="42" y="336"/>
                    </a:lnTo>
                    <a:lnTo>
                      <a:pt x="0" y="198"/>
                    </a:lnTo>
                    <a:lnTo>
                      <a:pt x="18" y="198"/>
                    </a:lnTo>
                    <a:lnTo>
                      <a:pt x="12" y="180"/>
                    </a:lnTo>
                    <a:lnTo>
                      <a:pt x="24" y="180"/>
                    </a:lnTo>
                    <a:lnTo>
                      <a:pt x="18" y="174"/>
                    </a:lnTo>
                    <a:lnTo>
                      <a:pt x="30" y="138"/>
                    </a:lnTo>
                    <a:lnTo>
                      <a:pt x="30" y="78"/>
                    </a:lnTo>
                    <a:lnTo>
                      <a:pt x="54" y="12"/>
                    </a:lnTo>
                    <a:lnTo>
                      <a:pt x="66" y="6"/>
                    </a:lnTo>
                    <a:lnTo>
                      <a:pt x="78" y="24"/>
                    </a:lnTo>
                    <a:lnTo>
                      <a:pt x="108" y="0"/>
                    </a:lnTo>
                    <a:lnTo>
                      <a:pt x="138" y="18"/>
                    </a:lnTo>
                    <a:lnTo>
                      <a:pt x="168" y="120"/>
                    </a:lnTo>
                    <a:lnTo>
                      <a:pt x="186" y="120"/>
                    </a:lnTo>
                    <a:lnTo>
                      <a:pt x="192" y="144"/>
                    </a:lnTo>
                    <a:lnTo>
                      <a:pt x="216" y="150"/>
                    </a:lnTo>
                    <a:lnTo>
                      <a:pt x="216" y="168"/>
                    </a:lnTo>
                    <a:lnTo>
                      <a:pt x="228" y="168"/>
                    </a:lnTo>
                    <a:lnTo>
                      <a:pt x="222" y="186"/>
                    </a:lnTo>
                    <a:lnTo>
                      <a:pt x="192" y="204"/>
                    </a:lnTo>
                    <a:lnTo>
                      <a:pt x="180" y="222"/>
                    </a:lnTo>
                    <a:lnTo>
                      <a:pt x="174" y="210"/>
                    </a:lnTo>
                    <a:lnTo>
                      <a:pt x="162" y="222"/>
                    </a:lnTo>
                    <a:lnTo>
                      <a:pt x="156" y="216"/>
                    </a:lnTo>
                    <a:lnTo>
                      <a:pt x="156" y="234"/>
                    </a:lnTo>
                    <a:lnTo>
                      <a:pt x="144" y="234"/>
                    </a:lnTo>
                    <a:lnTo>
                      <a:pt x="150" y="228"/>
                    </a:lnTo>
                    <a:lnTo>
                      <a:pt x="138" y="216"/>
                    </a:lnTo>
                    <a:lnTo>
                      <a:pt x="126" y="270"/>
                    </a:lnTo>
                    <a:lnTo>
                      <a:pt x="120" y="264"/>
                    </a:lnTo>
                    <a:lnTo>
                      <a:pt x="114" y="282"/>
                    </a:lnTo>
                    <a:lnTo>
                      <a:pt x="102" y="282"/>
                    </a:lnTo>
                    <a:lnTo>
                      <a:pt x="102" y="300"/>
                    </a:lnTo>
                    <a:lnTo>
                      <a:pt x="96" y="288"/>
                    </a:lnTo>
                    <a:lnTo>
                      <a:pt x="84" y="294"/>
                    </a:lnTo>
                    <a:lnTo>
                      <a:pt x="66" y="360"/>
                    </a:lnTo>
                    <a:lnTo>
                      <a:pt x="66" y="3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561" name="Freeform 435"/>
              <p:cNvSpPr>
                <a:spLocks noChangeAspect="1"/>
              </p:cNvSpPr>
              <p:nvPr/>
            </p:nvSpPr>
            <p:spPr bwMode="auto">
              <a:xfrm>
                <a:off x="3891" y="1932"/>
                <a:ext cx="282" cy="138"/>
              </a:xfrm>
              <a:custGeom>
                <a:avLst/>
                <a:gdLst>
                  <a:gd name="T0" fmla="*/ 216 w 282"/>
                  <a:gd name="T1" fmla="*/ 0 h 138"/>
                  <a:gd name="T2" fmla="*/ 246 w 282"/>
                  <a:gd name="T3" fmla="*/ 96 h 138"/>
                  <a:gd name="T4" fmla="*/ 282 w 282"/>
                  <a:gd name="T5" fmla="*/ 84 h 138"/>
                  <a:gd name="T6" fmla="*/ 282 w 282"/>
                  <a:gd name="T7" fmla="*/ 120 h 138"/>
                  <a:gd name="T8" fmla="*/ 276 w 282"/>
                  <a:gd name="T9" fmla="*/ 120 h 138"/>
                  <a:gd name="T10" fmla="*/ 276 w 282"/>
                  <a:gd name="T11" fmla="*/ 102 h 138"/>
                  <a:gd name="T12" fmla="*/ 270 w 282"/>
                  <a:gd name="T13" fmla="*/ 120 h 138"/>
                  <a:gd name="T14" fmla="*/ 258 w 282"/>
                  <a:gd name="T15" fmla="*/ 126 h 138"/>
                  <a:gd name="T16" fmla="*/ 258 w 282"/>
                  <a:gd name="T17" fmla="*/ 132 h 138"/>
                  <a:gd name="T18" fmla="*/ 246 w 282"/>
                  <a:gd name="T19" fmla="*/ 138 h 138"/>
                  <a:gd name="T20" fmla="*/ 234 w 282"/>
                  <a:gd name="T21" fmla="*/ 108 h 138"/>
                  <a:gd name="T22" fmla="*/ 228 w 282"/>
                  <a:gd name="T23" fmla="*/ 114 h 138"/>
                  <a:gd name="T24" fmla="*/ 210 w 282"/>
                  <a:gd name="T25" fmla="*/ 102 h 138"/>
                  <a:gd name="T26" fmla="*/ 216 w 282"/>
                  <a:gd name="T27" fmla="*/ 96 h 138"/>
                  <a:gd name="T28" fmla="*/ 210 w 282"/>
                  <a:gd name="T29" fmla="*/ 90 h 138"/>
                  <a:gd name="T30" fmla="*/ 222 w 282"/>
                  <a:gd name="T31" fmla="*/ 90 h 138"/>
                  <a:gd name="T32" fmla="*/ 216 w 282"/>
                  <a:gd name="T33" fmla="*/ 78 h 138"/>
                  <a:gd name="T34" fmla="*/ 204 w 282"/>
                  <a:gd name="T35" fmla="*/ 78 h 138"/>
                  <a:gd name="T36" fmla="*/ 210 w 282"/>
                  <a:gd name="T37" fmla="*/ 72 h 138"/>
                  <a:gd name="T38" fmla="*/ 210 w 282"/>
                  <a:gd name="T39" fmla="*/ 48 h 138"/>
                  <a:gd name="T40" fmla="*/ 198 w 282"/>
                  <a:gd name="T41" fmla="*/ 48 h 138"/>
                  <a:gd name="T42" fmla="*/ 216 w 282"/>
                  <a:gd name="T43" fmla="*/ 18 h 138"/>
                  <a:gd name="T44" fmla="*/ 210 w 282"/>
                  <a:gd name="T45" fmla="*/ 12 h 138"/>
                  <a:gd name="T46" fmla="*/ 186 w 282"/>
                  <a:gd name="T47" fmla="*/ 48 h 138"/>
                  <a:gd name="T48" fmla="*/ 180 w 282"/>
                  <a:gd name="T49" fmla="*/ 42 h 138"/>
                  <a:gd name="T50" fmla="*/ 192 w 282"/>
                  <a:gd name="T51" fmla="*/ 54 h 138"/>
                  <a:gd name="T52" fmla="*/ 186 w 282"/>
                  <a:gd name="T53" fmla="*/ 84 h 138"/>
                  <a:gd name="T54" fmla="*/ 204 w 282"/>
                  <a:gd name="T55" fmla="*/ 108 h 138"/>
                  <a:gd name="T56" fmla="*/ 186 w 282"/>
                  <a:gd name="T57" fmla="*/ 108 h 138"/>
                  <a:gd name="T58" fmla="*/ 204 w 282"/>
                  <a:gd name="T59" fmla="*/ 114 h 138"/>
                  <a:gd name="T60" fmla="*/ 216 w 282"/>
                  <a:gd name="T61" fmla="*/ 132 h 138"/>
                  <a:gd name="T62" fmla="*/ 162 w 282"/>
                  <a:gd name="T63" fmla="*/ 114 h 138"/>
                  <a:gd name="T64" fmla="*/ 156 w 282"/>
                  <a:gd name="T65" fmla="*/ 126 h 138"/>
                  <a:gd name="T66" fmla="*/ 150 w 282"/>
                  <a:gd name="T67" fmla="*/ 114 h 138"/>
                  <a:gd name="T68" fmla="*/ 162 w 282"/>
                  <a:gd name="T69" fmla="*/ 84 h 138"/>
                  <a:gd name="T70" fmla="*/ 162 w 282"/>
                  <a:gd name="T71" fmla="*/ 78 h 138"/>
                  <a:gd name="T72" fmla="*/ 150 w 282"/>
                  <a:gd name="T73" fmla="*/ 72 h 138"/>
                  <a:gd name="T74" fmla="*/ 114 w 282"/>
                  <a:gd name="T75" fmla="*/ 54 h 138"/>
                  <a:gd name="T76" fmla="*/ 102 w 282"/>
                  <a:gd name="T77" fmla="*/ 30 h 138"/>
                  <a:gd name="T78" fmla="*/ 78 w 282"/>
                  <a:gd name="T79" fmla="*/ 30 h 138"/>
                  <a:gd name="T80" fmla="*/ 66 w 282"/>
                  <a:gd name="T81" fmla="*/ 48 h 138"/>
                  <a:gd name="T82" fmla="*/ 48 w 282"/>
                  <a:gd name="T83" fmla="*/ 42 h 138"/>
                  <a:gd name="T84" fmla="*/ 12 w 282"/>
                  <a:gd name="T85" fmla="*/ 78 h 138"/>
                  <a:gd name="T86" fmla="*/ 0 w 282"/>
                  <a:gd name="T87" fmla="*/ 42 h 138"/>
                  <a:gd name="T88" fmla="*/ 198 w 282"/>
                  <a:gd name="T89" fmla="*/ 0 h 138"/>
                  <a:gd name="T90" fmla="*/ 216 w 282"/>
                  <a:gd name="T91" fmla="*/ 0 h 13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82"/>
                  <a:gd name="T139" fmla="*/ 0 h 138"/>
                  <a:gd name="T140" fmla="*/ 282 w 282"/>
                  <a:gd name="T141" fmla="*/ 138 h 13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82" h="138">
                    <a:moveTo>
                      <a:pt x="216" y="0"/>
                    </a:moveTo>
                    <a:lnTo>
                      <a:pt x="246" y="96"/>
                    </a:lnTo>
                    <a:lnTo>
                      <a:pt x="282" y="84"/>
                    </a:lnTo>
                    <a:lnTo>
                      <a:pt x="282" y="120"/>
                    </a:lnTo>
                    <a:lnTo>
                      <a:pt x="276" y="120"/>
                    </a:lnTo>
                    <a:lnTo>
                      <a:pt x="276" y="102"/>
                    </a:lnTo>
                    <a:lnTo>
                      <a:pt x="270" y="120"/>
                    </a:lnTo>
                    <a:lnTo>
                      <a:pt x="258" y="126"/>
                    </a:lnTo>
                    <a:lnTo>
                      <a:pt x="258" y="132"/>
                    </a:lnTo>
                    <a:lnTo>
                      <a:pt x="246" y="138"/>
                    </a:lnTo>
                    <a:lnTo>
                      <a:pt x="234" y="108"/>
                    </a:lnTo>
                    <a:lnTo>
                      <a:pt x="228" y="114"/>
                    </a:lnTo>
                    <a:lnTo>
                      <a:pt x="210" y="102"/>
                    </a:lnTo>
                    <a:lnTo>
                      <a:pt x="216" y="96"/>
                    </a:lnTo>
                    <a:lnTo>
                      <a:pt x="210" y="90"/>
                    </a:lnTo>
                    <a:lnTo>
                      <a:pt x="222" y="90"/>
                    </a:lnTo>
                    <a:lnTo>
                      <a:pt x="216" y="78"/>
                    </a:lnTo>
                    <a:lnTo>
                      <a:pt x="204" y="78"/>
                    </a:lnTo>
                    <a:lnTo>
                      <a:pt x="210" y="72"/>
                    </a:lnTo>
                    <a:lnTo>
                      <a:pt x="210" y="48"/>
                    </a:lnTo>
                    <a:lnTo>
                      <a:pt x="198" y="48"/>
                    </a:lnTo>
                    <a:lnTo>
                      <a:pt x="216" y="18"/>
                    </a:lnTo>
                    <a:lnTo>
                      <a:pt x="210" y="12"/>
                    </a:lnTo>
                    <a:lnTo>
                      <a:pt x="186" y="48"/>
                    </a:lnTo>
                    <a:lnTo>
                      <a:pt x="180" y="42"/>
                    </a:lnTo>
                    <a:lnTo>
                      <a:pt x="192" y="54"/>
                    </a:lnTo>
                    <a:lnTo>
                      <a:pt x="186" y="84"/>
                    </a:lnTo>
                    <a:lnTo>
                      <a:pt x="204" y="108"/>
                    </a:lnTo>
                    <a:lnTo>
                      <a:pt x="186" y="108"/>
                    </a:lnTo>
                    <a:lnTo>
                      <a:pt x="204" y="114"/>
                    </a:lnTo>
                    <a:lnTo>
                      <a:pt x="216" y="132"/>
                    </a:lnTo>
                    <a:lnTo>
                      <a:pt x="162" y="114"/>
                    </a:lnTo>
                    <a:lnTo>
                      <a:pt x="156" y="126"/>
                    </a:lnTo>
                    <a:lnTo>
                      <a:pt x="150" y="114"/>
                    </a:lnTo>
                    <a:lnTo>
                      <a:pt x="162" y="84"/>
                    </a:lnTo>
                    <a:lnTo>
                      <a:pt x="162" y="78"/>
                    </a:lnTo>
                    <a:lnTo>
                      <a:pt x="150" y="72"/>
                    </a:lnTo>
                    <a:lnTo>
                      <a:pt x="114" y="54"/>
                    </a:lnTo>
                    <a:lnTo>
                      <a:pt x="102" y="30"/>
                    </a:lnTo>
                    <a:lnTo>
                      <a:pt x="78" y="30"/>
                    </a:lnTo>
                    <a:lnTo>
                      <a:pt x="66" y="48"/>
                    </a:lnTo>
                    <a:lnTo>
                      <a:pt x="48" y="42"/>
                    </a:lnTo>
                    <a:lnTo>
                      <a:pt x="12" y="78"/>
                    </a:lnTo>
                    <a:lnTo>
                      <a:pt x="0" y="42"/>
                    </a:lnTo>
                    <a:lnTo>
                      <a:pt x="198" y="0"/>
                    </a:lnTo>
                    <a:lnTo>
                      <a:pt x="216" y="0"/>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562" name="Freeform 436"/>
              <p:cNvSpPr>
                <a:spLocks noChangeAspect="1"/>
              </p:cNvSpPr>
              <p:nvPr/>
            </p:nvSpPr>
            <p:spPr bwMode="auto">
              <a:xfrm>
                <a:off x="3891" y="1932"/>
                <a:ext cx="282" cy="138"/>
              </a:xfrm>
              <a:custGeom>
                <a:avLst/>
                <a:gdLst>
                  <a:gd name="T0" fmla="*/ 216 w 282"/>
                  <a:gd name="T1" fmla="*/ 0 h 138"/>
                  <a:gd name="T2" fmla="*/ 246 w 282"/>
                  <a:gd name="T3" fmla="*/ 96 h 138"/>
                  <a:gd name="T4" fmla="*/ 282 w 282"/>
                  <a:gd name="T5" fmla="*/ 84 h 138"/>
                  <a:gd name="T6" fmla="*/ 282 w 282"/>
                  <a:gd name="T7" fmla="*/ 120 h 138"/>
                  <a:gd name="T8" fmla="*/ 276 w 282"/>
                  <a:gd name="T9" fmla="*/ 120 h 138"/>
                  <a:gd name="T10" fmla="*/ 276 w 282"/>
                  <a:gd name="T11" fmla="*/ 102 h 138"/>
                  <a:gd name="T12" fmla="*/ 270 w 282"/>
                  <a:gd name="T13" fmla="*/ 120 h 138"/>
                  <a:gd name="T14" fmla="*/ 258 w 282"/>
                  <a:gd name="T15" fmla="*/ 126 h 138"/>
                  <a:gd name="T16" fmla="*/ 258 w 282"/>
                  <a:gd name="T17" fmla="*/ 132 h 138"/>
                  <a:gd name="T18" fmla="*/ 246 w 282"/>
                  <a:gd name="T19" fmla="*/ 138 h 138"/>
                  <a:gd name="T20" fmla="*/ 234 w 282"/>
                  <a:gd name="T21" fmla="*/ 108 h 138"/>
                  <a:gd name="T22" fmla="*/ 228 w 282"/>
                  <a:gd name="T23" fmla="*/ 114 h 138"/>
                  <a:gd name="T24" fmla="*/ 210 w 282"/>
                  <a:gd name="T25" fmla="*/ 102 h 138"/>
                  <a:gd name="T26" fmla="*/ 216 w 282"/>
                  <a:gd name="T27" fmla="*/ 96 h 138"/>
                  <a:gd name="T28" fmla="*/ 210 w 282"/>
                  <a:gd name="T29" fmla="*/ 90 h 138"/>
                  <a:gd name="T30" fmla="*/ 222 w 282"/>
                  <a:gd name="T31" fmla="*/ 90 h 138"/>
                  <a:gd name="T32" fmla="*/ 216 w 282"/>
                  <a:gd name="T33" fmla="*/ 78 h 138"/>
                  <a:gd name="T34" fmla="*/ 204 w 282"/>
                  <a:gd name="T35" fmla="*/ 78 h 138"/>
                  <a:gd name="T36" fmla="*/ 210 w 282"/>
                  <a:gd name="T37" fmla="*/ 72 h 138"/>
                  <a:gd name="T38" fmla="*/ 210 w 282"/>
                  <a:gd name="T39" fmla="*/ 48 h 138"/>
                  <a:gd name="T40" fmla="*/ 198 w 282"/>
                  <a:gd name="T41" fmla="*/ 48 h 138"/>
                  <a:gd name="T42" fmla="*/ 216 w 282"/>
                  <a:gd name="T43" fmla="*/ 18 h 138"/>
                  <a:gd name="T44" fmla="*/ 210 w 282"/>
                  <a:gd name="T45" fmla="*/ 12 h 138"/>
                  <a:gd name="T46" fmla="*/ 186 w 282"/>
                  <a:gd name="T47" fmla="*/ 48 h 138"/>
                  <a:gd name="T48" fmla="*/ 180 w 282"/>
                  <a:gd name="T49" fmla="*/ 42 h 138"/>
                  <a:gd name="T50" fmla="*/ 192 w 282"/>
                  <a:gd name="T51" fmla="*/ 54 h 138"/>
                  <a:gd name="T52" fmla="*/ 186 w 282"/>
                  <a:gd name="T53" fmla="*/ 84 h 138"/>
                  <a:gd name="T54" fmla="*/ 204 w 282"/>
                  <a:gd name="T55" fmla="*/ 108 h 138"/>
                  <a:gd name="T56" fmla="*/ 186 w 282"/>
                  <a:gd name="T57" fmla="*/ 108 h 138"/>
                  <a:gd name="T58" fmla="*/ 204 w 282"/>
                  <a:gd name="T59" fmla="*/ 114 h 138"/>
                  <a:gd name="T60" fmla="*/ 216 w 282"/>
                  <a:gd name="T61" fmla="*/ 132 h 138"/>
                  <a:gd name="T62" fmla="*/ 162 w 282"/>
                  <a:gd name="T63" fmla="*/ 114 h 138"/>
                  <a:gd name="T64" fmla="*/ 156 w 282"/>
                  <a:gd name="T65" fmla="*/ 126 h 138"/>
                  <a:gd name="T66" fmla="*/ 150 w 282"/>
                  <a:gd name="T67" fmla="*/ 114 h 138"/>
                  <a:gd name="T68" fmla="*/ 162 w 282"/>
                  <a:gd name="T69" fmla="*/ 84 h 138"/>
                  <a:gd name="T70" fmla="*/ 162 w 282"/>
                  <a:gd name="T71" fmla="*/ 78 h 138"/>
                  <a:gd name="T72" fmla="*/ 150 w 282"/>
                  <a:gd name="T73" fmla="*/ 72 h 138"/>
                  <a:gd name="T74" fmla="*/ 114 w 282"/>
                  <a:gd name="T75" fmla="*/ 54 h 138"/>
                  <a:gd name="T76" fmla="*/ 102 w 282"/>
                  <a:gd name="T77" fmla="*/ 30 h 138"/>
                  <a:gd name="T78" fmla="*/ 78 w 282"/>
                  <a:gd name="T79" fmla="*/ 30 h 138"/>
                  <a:gd name="T80" fmla="*/ 66 w 282"/>
                  <a:gd name="T81" fmla="*/ 48 h 138"/>
                  <a:gd name="T82" fmla="*/ 48 w 282"/>
                  <a:gd name="T83" fmla="*/ 42 h 138"/>
                  <a:gd name="T84" fmla="*/ 12 w 282"/>
                  <a:gd name="T85" fmla="*/ 78 h 138"/>
                  <a:gd name="T86" fmla="*/ 0 w 282"/>
                  <a:gd name="T87" fmla="*/ 42 h 138"/>
                  <a:gd name="T88" fmla="*/ 198 w 282"/>
                  <a:gd name="T89" fmla="*/ 0 h 138"/>
                  <a:gd name="T90" fmla="*/ 216 w 282"/>
                  <a:gd name="T91" fmla="*/ 0 h 138"/>
                  <a:gd name="T92" fmla="*/ 216 w 282"/>
                  <a:gd name="T93" fmla="*/ 6 h 13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82"/>
                  <a:gd name="T142" fmla="*/ 0 h 138"/>
                  <a:gd name="T143" fmla="*/ 282 w 282"/>
                  <a:gd name="T144" fmla="*/ 138 h 13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82" h="138">
                    <a:moveTo>
                      <a:pt x="216" y="0"/>
                    </a:moveTo>
                    <a:lnTo>
                      <a:pt x="246" y="96"/>
                    </a:lnTo>
                    <a:lnTo>
                      <a:pt x="282" y="84"/>
                    </a:lnTo>
                    <a:lnTo>
                      <a:pt x="282" y="120"/>
                    </a:lnTo>
                    <a:lnTo>
                      <a:pt x="276" y="120"/>
                    </a:lnTo>
                    <a:lnTo>
                      <a:pt x="276" y="102"/>
                    </a:lnTo>
                    <a:lnTo>
                      <a:pt x="270" y="120"/>
                    </a:lnTo>
                    <a:lnTo>
                      <a:pt x="258" y="126"/>
                    </a:lnTo>
                    <a:lnTo>
                      <a:pt x="258" y="132"/>
                    </a:lnTo>
                    <a:lnTo>
                      <a:pt x="246" y="138"/>
                    </a:lnTo>
                    <a:lnTo>
                      <a:pt x="234" y="108"/>
                    </a:lnTo>
                    <a:lnTo>
                      <a:pt x="228" y="114"/>
                    </a:lnTo>
                    <a:lnTo>
                      <a:pt x="210" y="102"/>
                    </a:lnTo>
                    <a:lnTo>
                      <a:pt x="216" y="96"/>
                    </a:lnTo>
                    <a:lnTo>
                      <a:pt x="210" y="90"/>
                    </a:lnTo>
                    <a:lnTo>
                      <a:pt x="222" y="90"/>
                    </a:lnTo>
                    <a:lnTo>
                      <a:pt x="216" y="78"/>
                    </a:lnTo>
                    <a:lnTo>
                      <a:pt x="204" y="78"/>
                    </a:lnTo>
                    <a:lnTo>
                      <a:pt x="210" y="72"/>
                    </a:lnTo>
                    <a:lnTo>
                      <a:pt x="210" y="48"/>
                    </a:lnTo>
                    <a:lnTo>
                      <a:pt x="198" y="48"/>
                    </a:lnTo>
                    <a:lnTo>
                      <a:pt x="216" y="18"/>
                    </a:lnTo>
                    <a:lnTo>
                      <a:pt x="210" y="12"/>
                    </a:lnTo>
                    <a:lnTo>
                      <a:pt x="186" y="48"/>
                    </a:lnTo>
                    <a:lnTo>
                      <a:pt x="180" y="42"/>
                    </a:lnTo>
                    <a:lnTo>
                      <a:pt x="192" y="54"/>
                    </a:lnTo>
                    <a:lnTo>
                      <a:pt x="186" y="84"/>
                    </a:lnTo>
                    <a:lnTo>
                      <a:pt x="204" y="108"/>
                    </a:lnTo>
                    <a:lnTo>
                      <a:pt x="186" y="108"/>
                    </a:lnTo>
                    <a:lnTo>
                      <a:pt x="204" y="114"/>
                    </a:lnTo>
                    <a:lnTo>
                      <a:pt x="216" y="132"/>
                    </a:lnTo>
                    <a:lnTo>
                      <a:pt x="162" y="114"/>
                    </a:lnTo>
                    <a:lnTo>
                      <a:pt x="156" y="126"/>
                    </a:lnTo>
                    <a:lnTo>
                      <a:pt x="150" y="114"/>
                    </a:lnTo>
                    <a:lnTo>
                      <a:pt x="162" y="84"/>
                    </a:lnTo>
                    <a:lnTo>
                      <a:pt x="162" y="78"/>
                    </a:lnTo>
                    <a:lnTo>
                      <a:pt x="150" y="72"/>
                    </a:lnTo>
                    <a:lnTo>
                      <a:pt x="114" y="54"/>
                    </a:lnTo>
                    <a:lnTo>
                      <a:pt x="102" y="30"/>
                    </a:lnTo>
                    <a:lnTo>
                      <a:pt x="78" y="30"/>
                    </a:lnTo>
                    <a:lnTo>
                      <a:pt x="66" y="48"/>
                    </a:lnTo>
                    <a:lnTo>
                      <a:pt x="48" y="42"/>
                    </a:lnTo>
                    <a:lnTo>
                      <a:pt x="12" y="78"/>
                    </a:lnTo>
                    <a:lnTo>
                      <a:pt x="0" y="42"/>
                    </a:lnTo>
                    <a:lnTo>
                      <a:pt x="198" y="0"/>
                    </a:lnTo>
                    <a:lnTo>
                      <a:pt x="216" y="0"/>
                    </a:lnTo>
                    <a:lnTo>
                      <a:pt x="21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563" name="Freeform 437"/>
              <p:cNvSpPr>
                <a:spLocks noChangeAspect="1"/>
              </p:cNvSpPr>
              <p:nvPr/>
            </p:nvSpPr>
            <p:spPr bwMode="auto">
              <a:xfrm>
                <a:off x="4203" y="1626"/>
                <a:ext cx="204" cy="102"/>
              </a:xfrm>
              <a:custGeom>
                <a:avLst/>
                <a:gdLst>
                  <a:gd name="T0" fmla="*/ 42 w 204"/>
                  <a:gd name="T1" fmla="*/ 30 h 102"/>
                  <a:gd name="T2" fmla="*/ 108 w 204"/>
                  <a:gd name="T3" fmla="*/ 18 h 102"/>
                  <a:gd name="T4" fmla="*/ 132 w 204"/>
                  <a:gd name="T5" fmla="*/ 0 h 102"/>
                  <a:gd name="T6" fmla="*/ 144 w 204"/>
                  <a:gd name="T7" fmla="*/ 18 h 102"/>
                  <a:gd name="T8" fmla="*/ 132 w 204"/>
                  <a:gd name="T9" fmla="*/ 42 h 102"/>
                  <a:gd name="T10" fmla="*/ 150 w 204"/>
                  <a:gd name="T11" fmla="*/ 48 h 102"/>
                  <a:gd name="T12" fmla="*/ 174 w 204"/>
                  <a:gd name="T13" fmla="*/ 78 h 102"/>
                  <a:gd name="T14" fmla="*/ 198 w 204"/>
                  <a:gd name="T15" fmla="*/ 66 h 102"/>
                  <a:gd name="T16" fmla="*/ 180 w 204"/>
                  <a:gd name="T17" fmla="*/ 48 h 102"/>
                  <a:gd name="T18" fmla="*/ 186 w 204"/>
                  <a:gd name="T19" fmla="*/ 48 h 102"/>
                  <a:gd name="T20" fmla="*/ 204 w 204"/>
                  <a:gd name="T21" fmla="*/ 78 h 102"/>
                  <a:gd name="T22" fmla="*/ 168 w 204"/>
                  <a:gd name="T23" fmla="*/ 96 h 102"/>
                  <a:gd name="T24" fmla="*/ 162 w 204"/>
                  <a:gd name="T25" fmla="*/ 78 h 102"/>
                  <a:gd name="T26" fmla="*/ 144 w 204"/>
                  <a:gd name="T27" fmla="*/ 102 h 102"/>
                  <a:gd name="T28" fmla="*/ 138 w 204"/>
                  <a:gd name="T29" fmla="*/ 96 h 102"/>
                  <a:gd name="T30" fmla="*/ 114 w 204"/>
                  <a:gd name="T31" fmla="*/ 72 h 102"/>
                  <a:gd name="T32" fmla="*/ 96 w 204"/>
                  <a:gd name="T33" fmla="*/ 78 h 102"/>
                  <a:gd name="T34" fmla="*/ 90 w 204"/>
                  <a:gd name="T35" fmla="*/ 72 h 102"/>
                  <a:gd name="T36" fmla="*/ 0 w 204"/>
                  <a:gd name="T37" fmla="*/ 96 h 102"/>
                  <a:gd name="T38" fmla="*/ 0 w 204"/>
                  <a:gd name="T39" fmla="*/ 42 h 102"/>
                  <a:gd name="T40" fmla="*/ 18 w 204"/>
                  <a:gd name="T41" fmla="*/ 36 h 102"/>
                  <a:gd name="T42" fmla="*/ 42 w 204"/>
                  <a:gd name="T43" fmla="*/ 30 h 10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4"/>
                  <a:gd name="T67" fmla="*/ 0 h 102"/>
                  <a:gd name="T68" fmla="*/ 204 w 204"/>
                  <a:gd name="T69" fmla="*/ 102 h 10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4" h="102">
                    <a:moveTo>
                      <a:pt x="42" y="30"/>
                    </a:moveTo>
                    <a:lnTo>
                      <a:pt x="108" y="18"/>
                    </a:lnTo>
                    <a:lnTo>
                      <a:pt x="132" y="0"/>
                    </a:lnTo>
                    <a:lnTo>
                      <a:pt x="144" y="18"/>
                    </a:lnTo>
                    <a:lnTo>
                      <a:pt x="132" y="42"/>
                    </a:lnTo>
                    <a:lnTo>
                      <a:pt x="150" y="48"/>
                    </a:lnTo>
                    <a:lnTo>
                      <a:pt x="174" y="78"/>
                    </a:lnTo>
                    <a:lnTo>
                      <a:pt x="198" y="66"/>
                    </a:lnTo>
                    <a:lnTo>
                      <a:pt x="180" y="48"/>
                    </a:lnTo>
                    <a:lnTo>
                      <a:pt x="186" y="48"/>
                    </a:lnTo>
                    <a:lnTo>
                      <a:pt x="204" y="78"/>
                    </a:lnTo>
                    <a:lnTo>
                      <a:pt x="168" y="96"/>
                    </a:lnTo>
                    <a:lnTo>
                      <a:pt x="162" y="78"/>
                    </a:lnTo>
                    <a:lnTo>
                      <a:pt x="144" y="102"/>
                    </a:lnTo>
                    <a:lnTo>
                      <a:pt x="138" y="96"/>
                    </a:lnTo>
                    <a:lnTo>
                      <a:pt x="114" y="72"/>
                    </a:lnTo>
                    <a:lnTo>
                      <a:pt x="96" y="78"/>
                    </a:lnTo>
                    <a:lnTo>
                      <a:pt x="90" y="72"/>
                    </a:lnTo>
                    <a:lnTo>
                      <a:pt x="0" y="96"/>
                    </a:lnTo>
                    <a:lnTo>
                      <a:pt x="0" y="42"/>
                    </a:lnTo>
                    <a:lnTo>
                      <a:pt x="18" y="36"/>
                    </a:lnTo>
                    <a:lnTo>
                      <a:pt x="42" y="30"/>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564" name="Freeform 438"/>
              <p:cNvSpPr>
                <a:spLocks noChangeAspect="1"/>
              </p:cNvSpPr>
              <p:nvPr/>
            </p:nvSpPr>
            <p:spPr bwMode="auto">
              <a:xfrm>
                <a:off x="4203" y="1626"/>
                <a:ext cx="204" cy="102"/>
              </a:xfrm>
              <a:custGeom>
                <a:avLst/>
                <a:gdLst>
                  <a:gd name="T0" fmla="*/ 42 w 204"/>
                  <a:gd name="T1" fmla="*/ 30 h 102"/>
                  <a:gd name="T2" fmla="*/ 108 w 204"/>
                  <a:gd name="T3" fmla="*/ 18 h 102"/>
                  <a:gd name="T4" fmla="*/ 132 w 204"/>
                  <a:gd name="T5" fmla="*/ 0 h 102"/>
                  <a:gd name="T6" fmla="*/ 144 w 204"/>
                  <a:gd name="T7" fmla="*/ 18 h 102"/>
                  <a:gd name="T8" fmla="*/ 132 w 204"/>
                  <a:gd name="T9" fmla="*/ 42 h 102"/>
                  <a:gd name="T10" fmla="*/ 150 w 204"/>
                  <a:gd name="T11" fmla="*/ 48 h 102"/>
                  <a:gd name="T12" fmla="*/ 174 w 204"/>
                  <a:gd name="T13" fmla="*/ 78 h 102"/>
                  <a:gd name="T14" fmla="*/ 198 w 204"/>
                  <a:gd name="T15" fmla="*/ 66 h 102"/>
                  <a:gd name="T16" fmla="*/ 180 w 204"/>
                  <a:gd name="T17" fmla="*/ 48 h 102"/>
                  <a:gd name="T18" fmla="*/ 186 w 204"/>
                  <a:gd name="T19" fmla="*/ 48 h 102"/>
                  <a:gd name="T20" fmla="*/ 204 w 204"/>
                  <a:gd name="T21" fmla="*/ 78 h 102"/>
                  <a:gd name="T22" fmla="*/ 168 w 204"/>
                  <a:gd name="T23" fmla="*/ 96 h 102"/>
                  <a:gd name="T24" fmla="*/ 162 w 204"/>
                  <a:gd name="T25" fmla="*/ 78 h 102"/>
                  <a:gd name="T26" fmla="*/ 144 w 204"/>
                  <a:gd name="T27" fmla="*/ 102 h 102"/>
                  <a:gd name="T28" fmla="*/ 138 w 204"/>
                  <a:gd name="T29" fmla="*/ 96 h 102"/>
                  <a:gd name="T30" fmla="*/ 114 w 204"/>
                  <a:gd name="T31" fmla="*/ 72 h 102"/>
                  <a:gd name="T32" fmla="*/ 96 w 204"/>
                  <a:gd name="T33" fmla="*/ 78 h 102"/>
                  <a:gd name="T34" fmla="*/ 90 w 204"/>
                  <a:gd name="T35" fmla="*/ 72 h 102"/>
                  <a:gd name="T36" fmla="*/ 0 w 204"/>
                  <a:gd name="T37" fmla="*/ 96 h 102"/>
                  <a:gd name="T38" fmla="*/ 0 w 204"/>
                  <a:gd name="T39" fmla="*/ 42 h 102"/>
                  <a:gd name="T40" fmla="*/ 18 w 204"/>
                  <a:gd name="T41" fmla="*/ 36 h 102"/>
                  <a:gd name="T42" fmla="*/ 42 w 204"/>
                  <a:gd name="T43" fmla="*/ 30 h 102"/>
                  <a:gd name="T44" fmla="*/ 42 w 204"/>
                  <a:gd name="T45" fmla="*/ 36 h 10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4"/>
                  <a:gd name="T70" fmla="*/ 0 h 102"/>
                  <a:gd name="T71" fmla="*/ 204 w 204"/>
                  <a:gd name="T72" fmla="*/ 102 h 10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4" h="102">
                    <a:moveTo>
                      <a:pt x="42" y="30"/>
                    </a:moveTo>
                    <a:lnTo>
                      <a:pt x="108" y="18"/>
                    </a:lnTo>
                    <a:lnTo>
                      <a:pt x="132" y="0"/>
                    </a:lnTo>
                    <a:lnTo>
                      <a:pt x="144" y="18"/>
                    </a:lnTo>
                    <a:lnTo>
                      <a:pt x="132" y="42"/>
                    </a:lnTo>
                    <a:lnTo>
                      <a:pt x="150" y="48"/>
                    </a:lnTo>
                    <a:lnTo>
                      <a:pt x="174" y="78"/>
                    </a:lnTo>
                    <a:lnTo>
                      <a:pt x="198" y="66"/>
                    </a:lnTo>
                    <a:lnTo>
                      <a:pt x="180" y="48"/>
                    </a:lnTo>
                    <a:lnTo>
                      <a:pt x="186" y="48"/>
                    </a:lnTo>
                    <a:lnTo>
                      <a:pt x="204" y="78"/>
                    </a:lnTo>
                    <a:lnTo>
                      <a:pt x="168" y="96"/>
                    </a:lnTo>
                    <a:lnTo>
                      <a:pt x="162" y="78"/>
                    </a:lnTo>
                    <a:lnTo>
                      <a:pt x="144" y="102"/>
                    </a:lnTo>
                    <a:lnTo>
                      <a:pt x="138" y="96"/>
                    </a:lnTo>
                    <a:lnTo>
                      <a:pt x="114" y="72"/>
                    </a:lnTo>
                    <a:lnTo>
                      <a:pt x="96" y="78"/>
                    </a:lnTo>
                    <a:lnTo>
                      <a:pt x="90" y="72"/>
                    </a:lnTo>
                    <a:lnTo>
                      <a:pt x="0" y="96"/>
                    </a:lnTo>
                    <a:lnTo>
                      <a:pt x="0" y="42"/>
                    </a:lnTo>
                    <a:lnTo>
                      <a:pt x="18" y="36"/>
                    </a:lnTo>
                    <a:lnTo>
                      <a:pt x="42" y="30"/>
                    </a:lnTo>
                    <a:lnTo>
                      <a:pt x="42" y="3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565" name="Freeform 439"/>
              <p:cNvSpPr>
                <a:spLocks noChangeAspect="1"/>
              </p:cNvSpPr>
              <p:nvPr/>
            </p:nvSpPr>
            <p:spPr bwMode="auto">
              <a:xfrm>
                <a:off x="3447" y="1548"/>
                <a:ext cx="234" cy="324"/>
              </a:xfrm>
              <a:custGeom>
                <a:avLst/>
                <a:gdLst>
                  <a:gd name="T0" fmla="*/ 114 w 234"/>
                  <a:gd name="T1" fmla="*/ 312 h 324"/>
                  <a:gd name="T2" fmla="*/ 0 w 234"/>
                  <a:gd name="T3" fmla="*/ 324 h 324"/>
                  <a:gd name="T4" fmla="*/ 30 w 234"/>
                  <a:gd name="T5" fmla="*/ 252 h 324"/>
                  <a:gd name="T6" fmla="*/ 0 w 234"/>
                  <a:gd name="T7" fmla="*/ 174 h 324"/>
                  <a:gd name="T8" fmla="*/ 6 w 234"/>
                  <a:gd name="T9" fmla="*/ 96 h 324"/>
                  <a:gd name="T10" fmla="*/ 42 w 234"/>
                  <a:gd name="T11" fmla="*/ 48 h 324"/>
                  <a:gd name="T12" fmla="*/ 42 w 234"/>
                  <a:gd name="T13" fmla="*/ 78 h 324"/>
                  <a:gd name="T14" fmla="*/ 48 w 234"/>
                  <a:gd name="T15" fmla="*/ 66 h 324"/>
                  <a:gd name="T16" fmla="*/ 48 w 234"/>
                  <a:gd name="T17" fmla="*/ 84 h 324"/>
                  <a:gd name="T18" fmla="*/ 54 w 234"/>
                  <a:gd name="T19" fmla="*/ 42 h 324"/>
                  <a:gd name="T20" fmla="*/ 72 w 234"/>
                  <a:gd name="T21" fmla="*/ 30 h 324"/>
                  <a:gd name="T22" fmla="*/ 66 w 234"/>
                  <a:gd name="T23" fmla="*/ 18 h 324"/>
                  <a:gd name="T24" fmla="*/ 84 w 234"/>
                  <a:gd name="T25" fmla="*/ 0 h 324"/>
                  <a:gd name="T26" fmla="*/ 156 w 234"/>
                  <a:gd name="T27" fmla="*/ 24 h 324"/>
                  <a:gd name="T28" fmla="*/ 168 w 234"/>
                  <a:gd name="T29" fmla="*/ 48 h 324"/>
                  <a:gd name="T30" fmla="*/ 156 w 234"/>
                  <a:gd name="T31" fmla="*/ 48 h 324"/>
                  <a:gd name="T32" fmla="*/ 174 w 234"/>
                  <a:gd name="T33" fmla="*/ 72 h 324"/>
                  <a:gd name="T34" fmla="*/ 174 w 234"/>
                  <a:gd name="T35" fmla="*/ 102 h 324"/>
                  <a:gd name="T36" fmla="*/ 144 w 234"/>
                  <a:gd name="T37" fmla="*/ 132 h 324"/>
                  <a:gd name="T38" fmla="*/ 144 w 234"/>
                  <a:gd name="T39" fmla="*/ 156 h 324"/>
                  <a:gd name="T40" fmla="*/ 162 w 234"/>
                  <a:gd name="T41" fmla="*/ 162 h 324"/>
                  <a:gd name="T42" fmla="*/ 192 w 234"/>
                  <a:gd name="T43" fmla="*/ 120 h 324"/>
                  <a:gd name="T44" fmla="*/ 216 w 234"/>
                  <a:gd name="T45" fmla="*/ 138 h 324"/>
                  <a:gd name="T46" fmla="*/ 234 w 234"/>
                  <a:gd name="T47" fmla="*/ 198 h 324"/>
                  <a:gd name="T48" fmla="*/ 234 w 234"/>
                  <a:gd name="T49" fmla="*/ 222 h 324"/>
                  <a:gd name="T50" fmla="*/ 228 w 234"/>
                  <a:gd name="T51" fmla="*/ 234 h 324"/>
                  <a:gd name="T52" fmla="*/ 228 w 234"/>
                  <a:gd name="T53" fmla="*/ 222 h 324"/>
                  <a:gd name="T54" fmla="*/ 222 w 234"/>
                  <a:gd name="T55" fmla="*/ 228 h 324"/>
                  <a:gd name="T56" fmla="*/ 192 w 234"/>
                  <a:gd name="T57" fmla="*/ 300 h 324"/>
                  <a:gd name="T58" fmla="*/ 138 w 234"/>
                  <a:gd name="T59" fmla="*/ 312 h 324"/>
                  <a:gd name="T60" fmla="*/ 114 w 234"/>
                  <a:gd name="T61" fmla="*/ 312 h 32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34"/>
                  <a:gd name="T94" fmla="*/ 0 h 324"/>
                  <a:gd name="T95" fmla="*/ 234 w 234"/>
                  <a:gd name="T96" fmla="*/ 324 h 32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34" h="324">
                    <a:moveTo>
                      <a:pt x="114" y="312"/>
                    </a:moveTo>
                    <a:lnTo>
                      <a:pt x="0" y="324"/>
                    </a:lnTo>
                    <a:lnTo>
                      <a:pt x="30" y="252"/>
                    </a:lnTo>
                    <a:lnTo>
                      <a:pt x="0" y="174"/>
                    </a:lnTo>
                    <a:lnTo>
                      <a:pt x="6" y="96"/>
                    </a:lnTo>
                    <a:lnTo>
                      <a:pt x="42" y="48"/>
                    </a:lnTo>
                    <a:lnTo>
                      <a:pt x="42" y="78"/>
                    </a:lnTo>
                    <a:lnTo>
                      <a:pt x="48" y="66"/>
                    </a:lnTo>
                    <a:lnTo>
                      <a:pt x="48" y="84"/>
                    </a:lnTo>
                    <a:lnTo>
                      <a:pt x="54" y="42"/>
                    </a:lnTo>
                    <a:lnTo>
                      <a:pt x="72" y="30"/>
                    </a:lnTo>
                    <a:lnTo>
                      <a:pt x="66" y="18"/>
                    </a:lnTo>
                    <a:lnTo>
                      <a:pt x="84" y="0"/>
                    </a:lnTo>
                    <a:lnTo>
                      <a:pt x="156" y="24"/>
                    </a:lnTo>
                    <a:lnTo>
                      <a:pt x="168" y="48"/>
                    </a:lnTo>
                    <a:lnTo>
                      <a:pt x="156" y="48"/>
                    </a:lnTo>
                    <a:lnTo>
                      <a:pt x="174" y="72"/>
                    </a:lnTo>
                    <a:lnTo>
                      <a:pt x="174" y="102"/>
                    </a:lnTo>
                    <a:lnTo>
                      <a:pt x="144" y="132"/>
                    </a:lnTo>
                    <a:lnTo>
                      <a:pt x="144" y="156"/>
                    </a:lnTo>
                    <a:lnTo>
                      <a:pt x="162" y="162"/>
                    </a:lnTo>
                    <a:lnTo>
                      <a:pt x="192" y="120"/>
                    </a:lnTo>
                    <a:lnTo>
                      <a:pt x="216" y="138"/>
                    </a:lnTo>
                    <a:lnTo>
                      <a:pt x="234" y="198"/>
                    </a:lnTo>
                    <a:lnTo>
                      <a:pt x="234" y="222"/>
                    </a:lnTo>
                    <a:lnTo>
                      <a:pt x="228" y="234"/>
                    </a:lnTo>
                    <a:lnTo>
                      <a:pt x="228" y="222"/>
                    </a:lnTo>
                    <a:lnTo>
                      <a:pt x="222" y="228"/>
                    </a:lnTo>
                    <a:lnTo>
                      <a:pt x="192" y="300"/>
                    </a:lnTo>
                    <a:lnTo>
                      <a:pt x="138" y="312"/>
                    </a:lnTo>
                    <a:lnTo>
                      <a:pt x="114" y="312"/>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566" name="Freeform 440"/>
              <p:cNvSpPr>
                <a:spLocks noChangeAspect="1"/>
              </p:cNvSpPr>
              <p:nvPr/>
            </p:nvSpPr>
            <p:spPr bwMode="auto">
              <a:xfrm>
                <a:off x="3447" y="1548"/>
                <a:ext cx="234" cy="324"/>
              </a:xfrm>
              <a:custGeom>
                <a:avLst/>
                <a:gdLst>
                  <a:gd name="T0" fmla="*/ 114 w 234"/>
                  <a:gd name="T1" fmla="*/ 312 h 324"/>
                  <a:gd name="T2" fmla="*/ 0 w 234"/>
                  <a:gd name="T3" fmla="*/ 324 h 324"/>
                  <a:gd name="T4" fmla="*/ 30 w 234"/>
                  <a:gd name="T5" fmla="*/ 252 h 324"/>
                  <a:gd name="T6" fmla="*/ 0 w 234"/>
                  <a:gd name="T7" fmla="*/ 174 h 324"/>
                  <a:gd name="T8" fmla="*/ 6 w 234"/>
                  <a:gd name="T9" fmla="*/ 96 h 324"/>
                  <a:gd name="T10" fmla="*/ 42 w 234"/>
                  <a:gd name="T11" fmla="*/ 48 h 324"/>
                  <a:gd name="T12" fmla="*/ 42 w 234"/>
                  <a:gd name="T13" fmla="*/ 78 h 324"/>
                  <a:gd name="T14" fmla="*/ 48 w 234"/>
                  <a:gd name="T15" fmla="*/ 66 h 324"/>
                  <a:gd name="T16" fmla="*/ 48 w 234"/>
                  <a:gd name="T17" fmla="*/ 84 h 324"/>
                  <a:gd name="T18" fmla="*/ 54 w 234"/>
                  <a:gd name="T19" fmla="*/ 42 h 324"/>
                  <a:gd name="T20" fmla="*/ 72 w 234"/>
                  <a:gd name="T21" fmla="*/ 30 h 324"/>
                  <a:gd name="T22" fmla="*/ 66 w 234"/>
                  <a:gd name="T23" fmla="*/ 18 h 324"/>
                  <a:gd name="T24" fmla="*/ 84 w 234"/>
                  <a:gd name="T25" fmla="*/ 0 h 324"/>
                  <a:gd name="T26" fmla="*/ 156 w 234"/>
                  <a:gd name="T27" fmla="*/ 24 h 324"/>
                  <a:gd name="T28" fmla="*/ 168 w 234"/>
                  <a:gd name="T29" fmla="*/ 48 h 324"/>
                  <a:gd name="T30" fmla="*/ 156 w 234"/>
                  <a:gd name="T31" fmla="*/ 48 h 324"/>
                  <a:gd name="T32" fmla="*/ 174 w 234"/>
                  <a:gd name="T33" fmla="*/ 72 h 324"/>
                  <a:gd name="T34" fmla="*/ 174 w 234"/>
                  <a:gd name="T35" fmla="*/ 102 h 324"/>
                  <a:gd name="T36" fmla="*/ 144 w 234"/>
                  <a:gd name="T37" fmla="*/ 132 h 324"/>
                  <a:gd name="T38" fmla="*/ 144 w 234"/>
                  <a:gd name="T39" fmla="*/ 156 h 324"/>
                  <a:gd name="T40" fmla="*/ 162 w 234"/>
                  <a:gd name="T41" fmla="*/ 162 h 324"/>
                  <a:gd name="T42" fmla="*/ 192 w 234"/>
                  <a:gd name="T43" fmla="*/ 120 h 324"/>
                  <a:gd name="T44" fmla="*/ 216 w 234"/>
                  <a:gd name="T45" fmla="*/ 138 h 324"/>
                  <a:gd name="T46" fmla="*/ 234 w 234"/>
                  <a:gd name="T47" fmla="*/ 198 h 324"/>
                  <a:gd name="T48" fmla="*/ 234 w 234"/>
                  <a:gd name="T49" fmla="*/ 222 h 324"/>
                  <a:gd name="T50" fmla="*/ 228 w 234"/>
                  <a:gd name="T51" fmla="*/ 234 h 324"/>
                  <a:gd name="T52" fmla="*/ 228 w 234"/>
                  <a:gd name="T53" fmla="*/ 222 h 324"/>
                  <a:gd name="T54" fmla="*/ 222 w 234"/>
                  <a:gd name="T55" fmla="*/ 228 h 324"/>
                  <a:gd name="T56" fmla="*/ 192 w 234"/>
                  <a:gd name="T57" fmla="*/ 300 h 324"/>
                  <a:gd name="T58" fmla="*/ 138 w 234"/>
                  <a:gd name="T59" fmla="*/ 312 h 324"/>
                  <a:gd name="T60" fmla="*/ 114 w 234"/>
                  <a:gd name="T61" fmla="*/ 312 h 324"/>
                  <a:gd name="T62" fmla="*/ 114 w 234"/>
                  <a:gd name="T63" fmla="*/ 318 h 3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34"/>
                  <a:gd name="T97" fmla="*/ 0 h 324"/>
                  <a:gd name="T98" fmla="*/ 234 w 234"/>
                  <a:gd name="T99" fmla="*/ 324 h 3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34" h="324">
                    <a:moveTo>
                      <a:pt x="114" y="312"/>
                    </a:moveTo>
                    <a:lnTo>
                      <a:pt x="0" y="324"/>
                    </a:lnTo>
                    <a:lnTo>
                      <a:pt x="30" y="252"/>
                    </a:lnTo>
                    <a:lnTo>
                      <a:pt x="0" y="174"/>
                    </a:lnTo>
                    <a:lnTo>
                      <a:pt x="6" y="96"/>
                    </a:lnTo>
                    <a:lnTo>
                      <a:pt x="42" y="48"/>
                    </a:lnTo>
                    <a:lnTo>
                      <a:pt x="42" y="78"/>
                    </a:lnTo>
                    <a:lnTo>
                      <a:pt x="48" y="66"/>
                    </a:lnTo>
                    <a:lnTo>
                      <a:pt x="48" y="84"/>
                    </a:lnTo>
                    <a:lnTo>
                      <a:pt x="54" y="42"/>
                    </a:lnTo>
                    <a:lnTo>
                      <a:pt x="72" y="30"/>
                    </a:lnTo>
                    <a:lnTo>
                      <a:pt x="66" y="18"/>
                    </a:lnTo>
                    <a:lnTo>
                      <a:pt x="84" y="0"/>
                    </a:lnTo>
                    <a:lnTo>
                      <a:pt x="156" y="24"/>
                    </a:lnTo>
                    <a:lnTo>
                      <a:pt x="168" y="48"/>
                    </a:lnTo>
                    <a:lnTo>
                      <a:pt x="156" y="48"/>
                    </a:lnTo>
                    <a:lnTo>
                      <a:pt x="174" y="72"/>
                    </a:lnTo>
                    <a:lnTo>
                      <a:pt x="174" y="102"/>
                    </a:lnTo>
                    <a:lnTo>
                      <a:pt x="144" y="132"/>
                    </a:lnTo>
                    <a:lnTo>
                      <a:pt x="144" y="156"/>
                    </a:lnTo>
                    <a:lnTo>
                      <a:pt x="162" y="162"/>
                    </a:lnTo>
                    <a:lnTo>
                      <a:pt x="192" y="120"/>
                    </a:lnTo>
                    <a:lnTo>
                      <a:pt x="216" y="138"/>
                    </a:lnTo>
                    <a:lnTo>
                      <a:pt x="234" y="198"/>
                    </a:lnTo>
                    <a:lnTo>
                      <a:pt x="234" y="222"/>
                    </a:lnTo>
                    <a:lnTo>
                      <a:pt x="228" y="234"/>
                    </a:lnTo>
                    <a:lnTo>
                      <a:pt x="228" y="222"/>
                    </a:lnTo>
                    <a:lnTo>
                      <a:pt x="222" y="228"/>
                    </a:lnTo>
                    <a:lnTo>
                      <a:pt x="192" y="300"/>
                    </a:lnTo>
                    <a:lnTo>
                      <a:pt x="138" y="312"/>
                    </a:lnTo>
                    <a:lnTo>
                      <a:pt x="114" y="312"/>
                    </a:lnTo>
                    <a:lnTo>
                      <a:pt x="114" y="31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567" name="Freeform 441"/>
              <p:cNvSpPr>
                <a:spLocks noChangeAspect="1"/>
              </p:cNvSpPr>
              <p:nvPr/>
            </p:nvSpPr>
            <p:spPr bwMode="auto">
              <a:xfrm>
                <a:off x="3219" y="1434"/>
                <a:ext cx="354" cy="180"/>
              </a:xfrm>
              <a:custGeom>
                <a:avLst/>
                <a:gdLst>
                  <a:gd name="T0" fmla="*/ 354 w 354"/>
                  <a:gd name="T1" fmla="*/ 96 h 180"/>
                  <a:gd name="T2" fmla="*/ 312 w 354"/>
                  <a:gd name="T3" fmla="*/ 96 h 180"/>
                  <a:gd name="T4" fmla="*/ 306 w 354"/>
                  <a:gd name="T5" fmla="*/ 108 h 180"/>
                  <a:gd name="T6" fmla="*/ 264 w 354"/>
                  <a:gd name="T7" fmla="*/ 96 h 180"/>
                  <a:gd name="T8" fmla="*/ 228 w 354"/>
                  <a:gd name="T9" fmla="*/ 108 h 180"/>
                  <a:gd name="T10" fmla="*/ 210 w 354"/>
                  <a:gd name="T11" fmla="*/ 138 h 180"/>
                  <a:gd name="T12" fmla="*/ 210 w 354"/>
                  <a:gd name="T13" fmla="*/ 114 h 180"/>
                  <a:gd name="T14" fmla="*/ 186 w 354"/>
                  <a:gd name="T15" fmla="*/ 132 h 180"/>
                  <a:gd name="T16" fmla="*/ 186 w 354"/>
                  <a:gd name="T17" fmla="*/ 114 h 180"/>
                  <a:gd name="T18" fmla="*/ 162 w 354"/>
                  <a:gd name="T19" fmla="*/ 180 h 180"/>
                  <a:gd name="T20" fmla="*/ 150 w 354"/>
                  <a:gd name="T21" fmla="*/ 180 h 180"/>
                  <a:gd name="T22" fmla="*/ 150 w 354"/>
                  <a:gd name="T23" fmla="*/ 162 h 180"/>
                  <a:gd name="T24" fmla="*/ 138 w 354"/>
                  <a:gd name="T25" fmla="*/ 162 h 180"/>
                  <a:gd name="T26" fmla="*/ 144 w 354"/>
                  <a:gd name="T27" fmla="*/ 138 h 180"/>
                  <a:gd name="T28" fmla="*/ 126 w 354"/>
                  <a:gd name="T29" fmla="*/ 120 h 180"/>
                  <a:gd name="T30" fmla="*/ 12 w 354"/>
                  <a:gd name="T31" fmla="*/ 96 h 180"/>
                  <a:gd name="T32" fmla="*/ 0 w 354"/>
                  <a:gd name="T33" fmla="*/ 84 h 180"/>
                  <a:gd name="T34" fmla="*/ 132 w 354"/>
                  <a:gd name="T35" fmla="*/ 0 h 180"/>
                  <a:gd name="T36" fmla="*/ 138 w 354"/>
                  <a:gd name="T37" fmla="*/ 6 h 180"/>
                  <a:gd name="T38" fmla="*/ 102 w 354"/>
                  <a:gd name="T39" fmla="*/ 42 h 180"/>
                  <a:gd name="T40" fmla="*/ 102 w 354"/>
                  <a:gd name="T41" fmla="*/ 60 h 180"/>
                  <a:gd name="T42" fmla="*/ 120 w 354"/>
                  <a:gd name="T43" fmla="*/ 42 h 180"/>
                  <a:gd name="T44" fmla="*/ 114 w 354"/>
                  <a:gd name="T45" fmla="*/ 54 h 180"/>
                  <a:gd name="T46" fmla="*/ 138 w 354"/>
                  <a:gd name="T47" fmla="*/ 48 h 180"/>
                  <a:gd name="T48" fmla="*/ 162 w 354"/>
                  <a:gd name="T49" fmla="*/ 72 h 180"/>
                  <a:gd name="T50" fmla="*/ 198 w 354"/>
                  <a:gd name="T51" fmla="*/ 78 h 180"/>
                  <a:gd name="T52" fmla="*/ 228 w 354"/>
                  <a:gd name="T53" fmla="*/ 54 h 180"/>
                  <a:gd name="T54" fmla="*/ 288 w 354"/>
                  <a:gd name="T55" fmla="*/ 42 h 180"/>
                  <a:gd name="T56" fmla="*/ 288 w 354"/>
                  <a:gd name="T57" fmla="*/ 66 h 180"/>
                  <a:gd name="T58" fmla="*/ 330 w 354"/>
                  <a:gd name="T59" fmla="*/ 60 h 180"/>
                  <a:gd name="T60" fmla="*/ 330 w 354"/>
                  <a:gd name="T61" fmla="*/ 78 h 180"/>
                  <a:gd name="T62" fmla="*/ 354 w 354"/>
                  <a:gd name="T63" fmla="*/ 96 h 18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54"/>
                  <a:gd name="T97" fmla="*/ 0 h 180"/>
                  <a:gd name="T98" fmla="*/ 354 w 354"/>
                  <a:gd name="T99" fmla="*/ 180 h 18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54" h="180">
                    <a:moveTo>
                      <a:pt x="354" y="96"/>
                    </a:moveTo>
                    <a:lnTo>
                      <a:pt x="312" y="96"/>
                    </a:lnTo>
                    <a:lnTo>
                      <a:pt x="306" y="108"/>
                    </a:lnTo>
                    <a:lnTo>
                      <a:pt x="264" y="96"/>
                    </a:lnTo>
                    <a:lnTo>
                      <a:pt x="228" y="108"/>
                    </a:lnTo>
                    <a:lnTo>
                      <a:pt x="210" y="138"/>
                    </a:lnTo>
                    <a:lnTo>
                      <a:pt x="210" y="114"/>
                    </a:lnTo>
                    <a:lnTo>
                      <a:pt x="186" y="132"/>
                    </a:lnTo>
                    <a:lnTo>
                      <a:pt x="186" y="114"/>
                    </a:lnTo>
                    <a:lnTo>
                      <a:pt x="162" y="180"/>
                    </a:lnTo>
                    <a:lnTo>
                      <a:pt x="150" y="180"/>
                    </a:lnTo>
                    <a:lnTo>
                      <a:pt x="150" y="162"/>
                    </a:lnTo>
                    <a:lnTo>
                      <a:pt x="138" y="162"/>
                    </a:lnTo>
                    <a:lnTo>
                      <a:pt x="144" y="138"/>
                    </a:lnTo>
                    <a:lnTo>
                      <a:pt x="126" y="120"/>
                    </a:lnTo>
                    <a:lnTo>
                      <a:pt x="12" y="96"/>
                    </a:lnTo>
                    <a:lnTo>
                      <a:pt x="0" y="84"/>
                    </a:lnTo>
                    <a:lnTo>
                      <a:pt x="132" y="0"/>
                    </a:lnTo>
                    <a:lnTo>
                      <a:pt x="138" y="6"/>
                    </a:lnTo>
                    <a:lnTo>
                      <a:pt x="102" y="42"/>
                    </a:lnTo>
                    <a:lnTo>
                      <a:pt x="102" y="60"/>
                    </a:lnTo>
                    <a:lnTo>
                      <a:pt x="120" y="42"/>
                    </a:lnTo>
                    <a:lnTo>
                      <a:pt x="114" y="54"/>
                    </a:lnTo>
                    <a:lnTo>
                      <a:pt x="138" y="48"/>
                    </a:lnTo>
                    <a:lnTo>
                      <a:pt x="162" y="72"/>
                    </a:lnTo>
                    <a:lnTo>
                      <a:pt x="198" y="78"/>
                    </a:lnTo>
                    <a:lnTo>
                      <a:pt x="228" y="54"/>
                    </a:lnTo>
                    <a:lnTo>
                      <a:pt x="288" y="42"/>
                    </a:lnTo>
                    <a:lnTo>
                      <a:pt x="288" y="66"/>
                    </a:lnTo>
                    <a:lnTo>
                      <a:pt x="330" y="60"/>
                    </a:lnTo>
                    <a:lnTo>
                      <a:pt x="330" y="78"/>
                    </a:lnTo>
                    <a:lnTo>
                      <a:pt x="354" y="96"/>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568" name="Freeform 442"/>
              <p:cNvSpPr>
                <a:spLocks noChangeAspect="1"/>
              </p:cNvSpPr>
              <p:nvPr/>
            </p:nvSpPr>
            <p:spPr bwMode="auto">
              <a:xfrm>
                <a:off x="3219" y="1434"/>
                <a:ext cx="354" cy="180"/>
              </a:xfrm>
              <a:custGeom>
                <a:avLst/>
                <a:gdLst>
                  <a:gd name="T0" fmla="*/ 354 w 354"/>
                  <a:gd name="T1" fmla="*/ 96 h 180"/>
                  <a:gd name="T2" fmla="*/ 312 w 354"/>
                  <a:gd name="T3" fmla="*/ 96 h 180"/>
                  <a:gd name="T4" fmla="*/ 306 w 354"/>
                  <a:gd name="T5" fmla="*/ 108 h 180"/>
                  <a:gd name="T6" fmla="*/ 264 w 354"/>
                  <a:gd name="T7" fmla="*/ 96 h 180"/>
                  <a:gd name="T8" fmla="*/ 228 w 354"/>
                  <a:gd name="T9" fmla="*/ 108 h 180"/>
                  <a:gd name="T10" fmla="*/ 210 w 354"/>
                  <a:gd name="T11" fmla="*/ 138 h 180"/>
                  <a:gd name="T12" fmla="*/ 210 w 354"/>
                  <a:gd name="T13" fmla="*/ 114 h 180"/>
                  <a:gd name="T14" fmla="*/ 186 w 354"/>
                  <a:gd name="T15" fmla="*/ 132 h 180"/>
                  <a:gd name="T16" fmla="*/ 186 w 354"/>
                  <a:gd name="T17" fmla="*/ 114 h 180"/>
                  <a:gd name="T18" fmla="*/ 162 w 354"/>
                  <a:gd name="T19" fmla="*/ 180 h 180"/>
                  <a:gd name="T20" fmla="*/ 150 w 354"/>
                  <a:gd name="T21" fmla="*/ 180 h 180"/>
                  <a:gd name="T22" fmla="*/ 150 w 354"/>
                  <a:gd name="T23" fmla="*/ 162 h 180"/>
                  <a:gd name="T24" fmla="*/ 138 w 354"/>
                  <a:gd name="T25" fmla="*/ 162 h 180"/>
                  <a:gd name="T26" fmla="*/ 144 w 354"/>
                  <a:gd name="T27" fmla="*/ 138 h 180"/>
                  <a:gd name="T28" fmla="*/ 126 w 354"/>
                  <a:gd name="T29" fmla="*/ 120 h 180"/>
                  <a:gd name="T30" fmla="*/ 12 w 354"/>
                  <a:gd name="T31" fmla="*/ 96 h 180"/>
                  <a:gd name="T32" fmla="*/ 0 w 354"/>
                  <a:gd name="T33" fmla="*/ 84 h 180"/>
                  <a:gd name="T34" fmla="*/ 132 w 354"/>
                  <a:gd name="T35" fmla="*/ 0 h 180"/>
                  <a:gd name="T36" fmla="*/ 138 w 354"/>
                  <a:gd name="T37" fmla="*/ 6 h 180"/>
                  <a:gd name="T38" fmla="*/ 102 w 354"/>
                  <a:gd name="T39" fmla="*/ 42 h 180"/>
                  <a:gd name="T40" fmla="*/ 102 w 354"/>
                  <a:gd name="T41" fmla="*/ 60 h 180"/>
                  <a:gd name="T42" fmla="*/ 120 w 354"/>
                  <a:gd name="T43" fmla="*/ 42 h 180"/>
                  <a:gd name="T44" fmla="*/ 114 w 354"/>
                  <a:gd name="T45" fmla="*/ 54 h 180"/>
                  <a:gd name="T46" fmla="*/ 138 w 354"/>
                  <a:gd name="T47" fmla="*/ 48 h 180"/>
                  <a:gd name="T48" fmla="*/ 162 w 354"/>
                  <a:gd name="T49" fmla="*/ 72 h 180"/>
                  <a:gd name="T50" fmla="*/ 198 w 354"/>
                  <a:gd name="T51" fmla="*/ 78 h 180"/>
                  <a:gd name="T52" fmla="*/ 228 w 354"/>
                  <a:gd name="T53" fmla="*/ 54 h 180"/>
                  <a:gd name="T54" fmla="*/ 288 w 354"/>
                  <a:gd name="T55" fmla="*/ 42 h 180"/>
                  <a:gd name="T56" fmla="*/ 288 w 354"/>
                  <a:gd name="T57" fmla="*/ 66 h 180"/>
                  <a:gd name="T58" fmla="*/ 330 w 354"/>
                  <a:gd name="T59" fmla="*/ 60 h 180"/>
                  <a:gd name="T60" fmla="*/ 330 w 354"/>
                  <a:gd name="T61" fmla="*/ 78 h 180"/>
                  <a:gd name="T62" fmla="*/ 354 w 354"/>
                  <a:gd name="T63" fmla="*/ 96 h 180"/>
                  <a:gd name="T64" fmla="*/ 354 w 354"/>
                  <a:gd name="T65" fmla="*/ 102 h 1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4"/>
                  <a:gd name="T100" fmla="*/ 0 h 180"/>
                  <a:gd name="T101" fmla="*/ 354 w 354"/>
                  <a:gd name="T102" fmla="*/ 180 h 18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4" h="180">
                    <a:moveTo>
                      <a:pt x="354" y="96"/>
                    </a:moveTo>
                    <a:lnTo>
                      <a:pt x="312" y="96"/>
                    </a:lnTo>
                    <a:lnTo>
                      <a:pt x="306" y="108"/>
                    </a:lnTo>
                    <a:lnTo>
                      <a:pt x="264" y="96"/>
                    </a:lnTo>
                    <a:lnTo>
                      <a:pt x="228" y="108"/>
                    </a:lnTo>
                    <a:lnTo>
                      <a:pt x="210" y="138"/>
                    </a:lnTo>
                    <a:lnTo>
                      <a:pt x="210" y="114"/>
                    </a:lnTo>
                    <a:lnTo>
                      <a:pt x="186" y="132"/>
                    </a:lnTo>
                    <a:lnTo>
                      <a:pt x="186" y="114"/>
                    </a:lnTo>
                    <a:lnTo>
                      <a:pt x="162" y="180"/>
                    </a:lnTo>
                    <a:lnTo>
                      <a:pt x="150" y="180"/>
                    </a:lnTo>
                    <a:lnTo>
                      <a:pt x="150" y="162"/>
                    </a:lnTo>
                    <a:lnTo>
                      <a:pt x="138" y="162"/>
                    </a:lnTo>
                    <a:lnTo>
                      <a:pt x="144" y="138"/>
                    </a:lnTo>
                    <a:lnTo>
                      <a:pt x="126" y="120"/>
                    </a:lnTo>
                    <a:lnTo>
                      <a:pt x="12" y="96"/>
                    </a:lnTo>
                    <a:lnTo>
                      <a:pt x="0" y="84"/>
                    </a:lnTo>
                    <a:lnTo>
                      <a:pt x="132" y="0"/>
                    </a:lnTo>
                    <a:lnTo>
                      <a:pt x="138" y="6"/>
                    </a:lnTo>
                    <a:lnTo>
                      <a:pt x="102" y="42"/>
                    </a:lnTo>
                    <a:lnTo>
                      <a:pt x="102" y="60"/>
                    </a:lnTo>
                    <a:lnTo>
                      <a:pt x="120" y="42"/>
                    </a:lnTo>
                    <a:lnTo>
                      <a:pt x="114" y="54"/>
                    </a:lnTo>
                    <a:lnTo>
                      <a:pt x="138" y="48"/>
                    </a:lnTo>
                    <a:lnTo>
                      <a:pt x="162" y="72"/>
                    </a:lnTo>
                    <a:lnTo>
                      <a:pt x="198" y="78"/>
                    </a:lnTo>
                    <a:lnTo>
                      <a:pt x="228" y="54"/>
                    </a:lnTo>
                    <a:lnTo>
                      <a:pt x="288" y="42"/>
                    </a:lnTo>
                    <a:lnTo>
                      <a:pt x="288" y="66"/>
                    </a:lnTo>
                    <a:lnTo>
                      <a:pt x="330" y="60"/>
                    </a:lnTo>
                    <a:lnTo>
                      <a:pt x="330" y="78"/>
                    </a:lnTo>
                    <a:lnTo>
                      <a:pt x="354" y="96"/>
                    </a:lnTo>
                    <a:lnTo>
                      <a:pt x="354" y="10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569" name="Freeform 443"/>
              <p:cNvSpPr>
                <a:spLocks noChangeAspect="1"/>
              </p:cNvSpPr>
              <p:nvPr/>
            </p:nvSpPr>
            <p:spPr bwMode="auto">
              <a:xfrm>
                <a:off x="2853" y="1308"/>
                <a:ext cx="408" cy="450"/>
              </a:xfrm>
              <a:custGeom>
                <a:avLst/>
                <a:gdLst>
                  <a:gd name="T0" fmla="*/ 330 w 408"/>
                  <a:gd name="T1" fmla="*/ 444 h 450"/>
                  <a:gd name="T2" fmla="*/ 36 w 408"/>
                  <a:gd name="T3" fmla="*/ 450 h 450"/>
                  <a:gd name="T4" fmla="*/ 36 w 408"/>
                  <a:gd name="T5" fmla="*/ 312 h 450"/>
                  <a:gd name="T6" fmla="*/ 18 w 408"/>
                  <a:gd name="T7" fmla="*/ 288 h 450"/>
                  <a:gd name="T8" fmla="*/ 30 w 408"/>
                  <a:gd name="T9" fmla="*/ 264 h 450"/>
                  <a:gd name="T10" fmla="*/ 30 w 408"/>
                  <a:gd name="T11" fmla="*/ 258 h 450"/>
                  <a:gd name="T12" fmla="*/ 0 w 408"/>
                  <a:gd name="T13" fmla="*/ 30 h 450"/>
                  <a:gd name="T14" fmla="*/ 108 w 408"/>
                  <a:gd name="T15" fmla="*/ 30 h 450"/>
                  <a:gd name="T16" fmla="*/ 108 w 408"/>
                  <a:gd name="T17" fmla="*/ 0 h 450"/>
                  <a:gd name="T18" fmla="*/ 120 w 408"/>
                  <a:gd name="T19" fmla="*/ 0 h 450"/>
                  <a:gd name="T20" fmla="*/ 132 w 408"/>
                  <a:gd name="T21" fmla="*/ 48 h 450"/>
                  <a:gd name="T22" fmla="*/ 174 w 408"/>
                  <a:gd name="T23" fmla="*/ 54 h 450"/>
                  <a:gd name="T24" fmla="*/ 180 w 408"/>
                  <a:gd name="T25" fmla="*/ 66 h 450"/>
                  <a:gd name="T26" fmla="*/ 222 w 408"/>
                  <a:gd name="T27" fmla="*/ 54 h 450"/>
                  <a:gd name="T28" fmla="*/ 240 w 408"/>
                  <a:gd name="T29" fmla="*/ 60 h 450"/>
                  <a:gd name="T30" fmla="*/ 234 w 408"/>
                  <a:gd name="T31" fmla="*/ 66 h 450"/>
                  <a:gd name="T32" fmla="*/ 246 w 408"/>
                  <a:gd name="T33" fmla="*/ 66 h 450"/>
                  <a:gd name="T34" fmla="*/ 252 w 408"/>
                  <a:gd name="T35" fmla="*/ 84 h 450"/>
                  <a:gd name="T36" fmla="*/ 270 w 408"/>
                  <a:gd name="T37" fmla="*/ 72 h 450"/>
                  <a:gd name="T38" fmla="*/ 294 w 408"/>
                  <a:gd name="T39" fmla="*/ 96 h 450"/>
                  <a:gd name="T40" fmla="*/ 330 w 408"/>
                  <a:gd name="T41" fmla="*/ 78 h 450"/>
                  <a:gd name="T42" fmla="*/ 342 w 408"/>
                  <a:gd name="T43" fmla="*/ 90 h 450"/>
                  <a:gd name="T44" fmla="*/ 408 w 408"/>
                  <a:gd name="T45" fmla="*/ 90 h 450"/>
                  <a:gd name="T46" fmla="*/ 342 w 408"/>
                  <a:gd name="T47" fmla="*/ 132 h 450"/>
                  <a:gd name="T48" fmla="*/ 270 w 408"/>
                  <a:gd name="T49" fmla="*/ 198 h 450"/>
                  <a:gd name="T50" fmla="*/ 264 w 408"/>
                  <a:gd name="T51" fmla="*/ 204 h 450"/>
                  <a:gd name="T52" fmla="*/ 264 w 408"/>
                  <a:gd name="T53" fmla="*/ 252 h 450"/>
                  <a:gd name="T54" fmla="*/ 240 w 408"/>
                  <a:gd name="T55" fmla="*/ 264 h 450"/>
                  <a:gd name="T56" fmla="*/ 228 w 408"/>
                  <a:gd name="T57" fmla="*/ 288 h 450"/>
                  <a:gd name="T58" fmla="*/ 246 w 408"/>
                  <a:gd name="T59" fmla="*/ 300 h 450"/>
                  <a:gd name="T60" fmla="*/ 240 w 408"/>
                  <a:gd name="T61" fmla="*/ 354 h 450"/>
                  <a:gd name="T62" fmla="*/ 318 w 408"/>
                  <a:gd name="T63" fmla="*/ 408 h 450"/>
                  <a:gd name="T64" fmla="*/ 330 w 408"/>
                  <a:gd name="T65" fmla="*/ 444 h 4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08"/>
                  <a:gd name="T100" fmla="*/ 0 h 450"/>
                  <a:gd name="T101" fmla="*/ 408 w 408"/>
                  <a:gd name="T102" fmla="*/ 450 h 4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08" h="450">
                    <a:moveTo>
                      <a:pt x="330" y="444"/>
                    </a:moveTo>
                    <a:lnTo>
                      <a:pt x="36" y="450"/>
                    </a:lnTo>
                    <a:lnTo>
                      <a:pt x="36" y="312"/>
                    </a:lnTo>
                    <a:lnTo>
                      <a:pt x="18" y="288"/>
                    </a:lnTo>
                    <a:lnTo>
                      <a:pt x="30" y="264"/>
                    </a:lnTo>
                    <a:lnTo>
                      <a:pt x="30" y="258"/>
                    </a:lnTo>
                    <a:lnTo>
                      <a:pt x="0" y="30"/>
                    </a:lnTo>
                    <a:lnTo>
                      <a:pt x="108" y="30"/>
                    </a:lnTo>
                    <a:lnTo>
                      <a:pt x="108" y="0"/>
                    </a:lnTo>
                    <a:lnTo>
                      <a:pt x="120" y="0"/>
                    </a:lnTo>
                    <a:lnTo>
                      <a:pt x="132" y="48"/>
                    </a:lnTo>
                    <a:lnTo>
                      <a:pt x="174" y="54"/>
                    </a:lnTo>
                    <a:lnTo>
                      <a:pt x="180" y="66"/>
                    </a:lnTo>
                    <a:lnTo>
                      <a:pt x="222" y="54"/>
                    </a:lnTo>
                    <a:lnTo>
                      <a:pt x="240" y="60"/>
                    </a:lnTo>
                    <a:lnTo>
                      <a:pt x="234" y="66"/>
                    </a:lnTo>
                    <a:lnTo>
                      <a:pt x="246" y="66"/>
                    </a:lnTo>
                    <a:lnTo>
                      <a:pt x="252" y="84"/>
                    </a:lnTo>
                    <a:lnTo>
                      <a:pt x="270" y="72"/>
                    </a:lnTo>
                    <a:lnTo>
                      <a:pt x="294" y="96"/>
                    </a:lnTo>
                    <a:lnTo>
                      <a:pt x="330" y="78"/>
                    </a:lnTo>
                    <a:lnTo>
                      <a:pt x="342" y="90"/>
                    </a:lnTo>
                    <a:lnTo>
                      <a:pt x="408" y="90"/>
                    </a:lnTo>
                    <a:lnTo>
                      <a:pt x="342" y="132"/>
                    </a:lnTo>
                    <a:lnTo>
                      <a:pt x="270" y="198"/>
                    </a:lnTo>
                    <a:lnTo>
                      <a:pt x="264" y="204"/>
                    </a:lnTo>
                    <a:lnTo>
                      <a:pt x="264" y="252"/>
                    </a:lnTo>
                    <a:lnTo>
                      <a:pt x="240" y="264"/>
                    </a:lnTo>
                    <a:lnTo>
                      <a:pt x="228" y="288"/>
                    </a:lnTo>
                    <a:lnTo>
                      <a:pt x="246" y="300"/>
                    </a:lnTo>
                    <a:lnTo>
                      <a:pt x="240" y="354"/>
                    </a:lnTo>
                    <a:lnTo>
                      <a:pt x="318" y="408"/>
                    </a:lnTo>
                    <a:lnTo>
                      <a:pt x="330" y="444"/>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570" name="Freeform 444"/>
              <p:cNvSpPr>
                <a:spLocks noChangeAspect="1"/>
              </p:cNvSpPr>
              <p:nvPr/>
            </p:nvSpPr>
            <p:spPr bwMode="auto">
              <a:xfrm>
                <a:off x="2853" y="1308"/>
                <a:ext cx="408" cy="450"/>
              </a:xfrm>
              <a:custGeom>
                <a:avLst/>
                <a:gdLst>
                  <a:gd name="T0" fmla="*/ 330 w 408"/>
                  <a:gd name="T1" fmla="*/ 444 h 450"/>
                  <a:gd name="T2" fmla="*/ 36 w 408"/>
                  <a:gd name="T3" fmla="*/ 450 h 450"/>
                  <a:gd name="T4" fmla="*/ 36 w 408"/>
                  <a:gd name="T5" fmla="*/ 312 h 450"/>
                  <a:gd name="T6" fmla="*/ 18 w 408"/>
                  <a:gd name="T7" fmla="*/ 288 h 450"/>
                  <a:gd name="T8" fmla="*/ 30 w 408"/>
                  <a:gd name="T9" fmla="*/ 264 h 450"/>
                  <a:gd name="T10" fmla="*/ 30 w 408"/>
                  <a:gd name="T11" fmla="*/ 258 h 450"/>
                  <a:gd name="T12" fmla="*/ 0 w 408"/>
                  <a:gd name="T13" fmla="*/ 30 h 450"/>
                  <a:gd name="T14" fmla="*/ 108 w 408"/>
                  <a:gd name="T15" fmla="*/ 30 h 450"/>
                  <a:gd name="T16" fmla="*/ 108 w 408"/>
                  <a:gd name="T17" fmla="*/ 0 h 450"/>
                  <a:gd name="T18" fmla="*/ 120 w 408"/>
                  <a:gd name="T19" fmla="*/ 0 h 450"/>
                  <a:gd name="T20" fmla="*/ 132 w 408"/>
                  <a:gd name="T21" fmla="*/ 48 h 450"/>
                  <a:gd name="T22" fmla="*/ 174 w 408"/>
                  <a:gd name="T23" fmla="*/ 54 h 450"/>
                  <a:gd name="T24" fmla="*/ 180 w 408"/>
                  <a:gd name="T25" fmla="*/ 66 h 450"/>
                  <a:gd name="T26" fmla="*/ 222 w 408"/>
                  <a:gd name="T27" fmla="*/ 54 h 450"/>
                  <a:gd name="T28" fmla="*/ 240 w 408"/>
                  <a:gd name="T29" fmla="*/ 60 h 450"/>
                  <a:gd name="T30" fmla="*/ 234 w 408"/>
                  <a:gd name="T31" fmla="*/ 66 h 450"/>
                  <a:gd name="T32" fmla="*/ 246 w 408"/>
                  <a:gd name="T33" fmla="*/ 66 h 450"/>
                  <a:gd name="T34" fmla="*/ 252 w 408"/>
                  <a:gd name="T35" fmla="*/ 84 h 450"/>
                  <a:gd name="T36" fmla="*/ 270 w 408"/>
                  <a:gd name="T37" fmla="*/ 72 h 450"/>
                  <a:gd name="T38" fmla="*/ 294 w 408"/>
                  <a:gd name="T39" fmla="*/ 96 h 450"/>
                  <a:gd name="T40" fmla="*/ 330 w 408"/>
                  <a:gd name="T41" fmla="*/ 78 h 450"/>
                  <a:gd name="T42" fmla="*/ 342 w 408"/>
                  <a:gd name="T43" fmla="*/ 90 h 450"/>
                  <a:gd name="T44" fmla="*/ 408 w 408"/>
                  <a:gd name="T45" fmla="*/ 90 h 450"/>
                  <a:gd name="T46" fmla="*/ 342 w 408"/>
                  <a:gd name="T47" fmla="*/ 132 h 450"/>
                  <a:gd name="T48" fmla="*/ 270 w 408"/>
                  <a:gd name="T49" fmla="*/ 198 h 450"/>
                  <a:gd name="T50" fmla="*/ 264 w 408"/>
                  <a:gd name="T51" fmla="*/ 204 h 450"/>
                  <a:gd name="T52" fmla="*/ 264 w 408"/>
                  <a:gd name="T53" fmla="*/ 252 h 450"/>
                  <a:gd name="T54" fmla="*/ 240 w 408"/>
                  <a:gd name="T55" fmla="*/ 264 h 450"/>
                  <a:gd name="T56" fmla="*/ 228 w 408"/>
                  <a:gd name="T57" fmla="*/ 288 h 450"/>
                  <a:gd name="T58" fmla="*/ 246 w 408"/>
                  <a:gd name="T59" fmla="*/ 300 h 450"/>
                  <a:gd name="T60" fmla="*/ 240 w 408"/>
                  <a:gd name="T61" fmla="*/ 354 h 450"/>
                  <a:gd name="T62" fmla="*/ 318 w 408"/>
                  <a:gd name="T63" fmla="*/ 408 h 450"/>
                  <a:gd name="T64" fmla="*/ 330 w 408"/>
                  <a:gd name="T65" fmla="*/ 444 h 450"/>
                  <a:gd name="T66" fmla="*/ 330 w 408"/>
                  <a:gd name="T67" fmla="*/ 450 h 45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08"/>
                  <a:gd name="T103" fmla="*/ 0 h 450"/>
                  <a:gd name="T104" fmla="*/ 408 w 408"/>
                  <a:gd name="T105" fmla="*/ 450 h 45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08" h="450">
                    <a:moveTo>
                      <a:pt x="330" y="444"/>
                    </a:moveTo>
                    <a:lnTo>
                      <a:pt x="36" y="450"/>
                    </a:lnTo>
                    <a:lnTo>
                      <a:pt x="36" y="312"/>
                    </a:lnTo>
                    <a:lnTo>
                      <a:pt x="18" y="288"/>
                    </a:lnTo>
                    <a:lnTo>
                      <a:pt x="30" y="264"/>
                    </a:lnTo>
                    <a:lnTo>
                      <a:pt x="30" y="258"/>
                    </a:lnTo>
                    <a:lnTo>
                      <a:pt x="0" y="30"/>
                    </a:lnTo>
                    <a:lnTo>
                      <a:pt x="108" y="30"/>
                    </a:lnTo>
                    <a:lnTo>
                      <a:pt x="108" y="0"/>
                    </a:lnTo>
                    <a:lnTo>
                      <a:pt x="120" y="0"/>
                    </a:lnTo>
                    <a:lnTo>
                      <a:pt x="132" y="48"/>
                    </a:lnTo>
                    <a:lnTo>
                      <a:pt x="174" y="54"/>
                    </a:lnTo>
                    <a:lnTo>
                      <a:pt x="180" y="66"/>
                    </a:lnTo>
                    <a:lnTo>
                      <a:pt x="222" y="54"/>
                    </a:lnTo>
                    <a:lnTo>
                      <a:pt x="240" y="60"/>
                    </a:lnTo>
                    <a:lnTo>
                      <a:pt x="234" y="66"/>
                    </a:lnTo>
                    <a:lnTo>
                      <a:pt x="246" y="66"/>
                    </a:lnTo>
                    <a:lnTo>
                      <a:pt x="252" y="84"/>
                    </a:lnTo>
                    <a:lnTo>
                      <a:pt x="270" y="72"/>
                    </a:lnTo>
                    <a:lnTo>
                      <a:pt x="294" y="96"/>
                    </a:lnTo>
                    <a:lnTo>
                      <a:pt x="330" y="78"/>
                    </a:lnTo>
                    <a:lnTo>
                      <a:pt x="342" y="90"/>
                    </a:lnTo>
                    <a:lnTo>
                      <a:pt x="408" y="90"/>
                    </a:lnTo>
                    <a:lnTo>
                      <a:pt x="342" y="132"/>
                    </a:lnTo>
                    <a:lnTo>
                      <a:pt x="270" y="198"/>
                    </a:lnTo>
                    <a:lnTo>
                      <a:pt x="264" y="204"/>
                    </a:lnTo>
                    <a:lnTo>
                      <a:pt x="264" y="252"/>
                    </a:lnTo>
                    <a:lnTo>
                      <a:pt x="240" y="264"/>
                    </a:lnTo>
                    <a:lnTo>
                      <a:pt x="228" y="288"/>
                    </a:lnTo>
                    <a:lnTo>
                      <a:pt x="246" y="300"/>
                    </a:lnTo>
                    <a:lnTo>
                      <a:pt x="240" y="354"/>
                    </a:lnTo>
                    <a:lnTo>
                      <a:pt x="318" y="408"/>
                    </a:lnTo>
                    <a:lnTo>
                      <a:pt x="330" y="444"/>
                    </a:lnTo>
                    <a:lnTo>
                      <a:pt x="330" y="45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571" name="Freeform 445"/>
              <p:cNvSpPr>
                <a:spLocks noChangeAspect="1"/>
              </p:cNvSpPr>
              <p:nvPr/>
            </p:nvSpPr>
            <p:spPr bwMode="auto">
              <a:xfrm>
                <a:off x="3207" y="2406"/>
                <a:ext cx="216" cy="378"/>
              </a:xfrm>
              <a:custGeom>
                <a:avLst/>
                <a:gdLst>
                  <a:gd name="T0" fmla="*/ 216 w 216"/>
                  <a:gd name="T1" fmla="*/ 360 h 378"/>
                  <a:gd name="T2" fmla="*/ 156 w 216"/>
                  <a:gd name="T3" fmla="*/ 366 h 378"/>
                  <a:gd name="T4" fmla="*/ 138 w 216"/>
                  <a:gd name="T5" fmla="*/ 378 h 378"/>
                  <a:gd name="T6" fmla="*/ 120 w 216"/>
                  <a:gd name="T7" fmla="*/ 342 h 378"/>
                  <a:gd name="T8" fmla="*/ 120 w 216"/>
                  <a:gd name="T9" fmla="*/ 318 h 378"/>
                  <a:gd name="T10" fmla="*/ 0 w 216"/>
                  <a:gd name="T11" fmla="*/ 324 h 378"/>
                  <a:gd name="T12" fmla="*/ 6 w 216"/>
                  <a:gd name="T13" fmla="*/ 276 h 378"/>
                  <a:gd name="T14" fmla="*/ 36 w 216"/>
                  <a:gd name="T15" fmla="*/ 234 h 378"/>
                  <a:gd name="T16" fmla="*/ 24 w 216"/>
                  <a:gd name="T17" fmla="*/ 228 h 378"/>
                  <a:gd name="T18" fmla="*/ 42 w 216"/>
                  <a:gd name="T19" fmla="*/ 222 h 378"/>
                  <a:gd name="T20" fmla="*/ 24 w 216"/>
                  <a:gd name="T21" fmla="*/ 204 h 378"/>
                  <a:gd name="T22" fmla="*/ 30 w 216"/>
                  <a:gd name="T23" fmla="*/ 198 h 378"/>
                  <a:gd name="T24" fmla="*/ 24 w 216"/>
                  <a:gd name="T25" fmla="*/ 198 h 378"/>
                  <a:gd name="T26" fmla="*/ 24 w 216"/>
                  <a:gd name="T27" fmla="*/ 174 h 378"/>
                  <a:gd name="T28" fmla="*/ 18 w 216"/>
                  <a:gd name="T29" fmla="*/ 168 h 378"/>
                  <a:gd name="T30" fmla="*/ 30 w 216"/>
                  <a:gd name="T31" fmla="*/ 150 h 378"/>
                  <a:gd name="T32" fmla="*/ 18 w 216"/>
                  <a:gd name="T33" fmla="*/ 144 h 378"/>
                  <a:gd name="T34" fmla="*/ 24 w 216"/>
                  <a:gd name="T35" fmla="*/ 132 h 378"/>
                  <a:gd name="T36" fmla="*/ 18 w 216"/>
                  <a:gd name="T37" fmla="*/ 132 h 378"/>
                  <a:gd name="T38" fmla="*/ 12 w 216"/>
                  <a:gd name="T39" fmla="*/ 114 h 378"/>
                  <a:gd name="T40" fmla="*/ 24 w 216"/>
                  <a:gd name="T41" fmla="*/ 114 h 378"/>
                  <a:gd name="T42" fmla="*/ 24 w 216"/>
                  <a:gd name="T43" fmla="*/ 90 h 378"/>
                  <a:gd name="T44" fmla="*/ 54 w 216"/>
                  <a:gd name="T45" fmla="*/ 54 h 378"/>
                  <a:gd name="T46" fmla="*/ 54 w 216"/>
                  <a:gd name="T47" fmla="*/ 30 h 378"/>
                  <a:gd name="T48" fmla="*/ 72 w 216"/>
                  <a:gd name="T49" fmla="*/ 6 h 378"/>
                  <a:gd name="T50" fmla="*/ 204 w 216"/>
                  <a:gd name="T51" fmla="*/ 0 h 378"/>
                  <a:gd name="T52" fmla="*/ 204 w 216"/>
                  <a:gd name="T53" fmla="*/ 246 h 378"/>
                  <a:gd name="T54" fmla="*/ 216 w 216"/>
                  <a:gd name="T55" fmla="*/ 330 h 378"/>
                  <a:gd name="T56" fmla="*/ 216 w 216"/>
                  <a:gd name="T57" fmla="*/ 360 h 37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6"/>
                  <a:gd name="T88" fmla="*/ 0 h 378"/>
                  <a:gd name="T89" fmla="*/ 216 w 216"/>
                  <a:gd name="T90" fmla="*/ 378 h 37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6" h="378">
                    <a:moveTo>
                      <a:pt x="216" y="360"/>
                    </a:moveTo>
                    <a:lnTo>
                      <a:pt x="156" y="366"/>
                    </a:lnTo>
                    <a:lnTo>
                      <a:pt x="138" y="378"/>
                    </a:lnTo>
                    <a:lnTo>
                      <a:pt x="120" y="342"/>
                    </a:lnTo>
                    <a:lnTo>
                      <a:pt x="120" y="318"/>
                    </a:lnTo>
                    <a:lnTo>
                      <a:pt x="0" y="324"/>
                    </a:lnTo>
                    <a:lnTo>
                      <a:pt x="6" y="276"/>
                    </a:lnTo>
                    <a:lnTo>
                      <a:pt x="36" y="234"/>
                    </a:lnTo>
                    <a:lnTo>
                      <a:pt x="24" y="228"/>
                    </a:lnTo>
                    <a:lnTo>
                      <a:pt x="42" y="222"/>
                    </a:lnTo>
                    <a:lnTo>
                      <a:pt x="24" y="204"/>
                    </a:lnTo>
                    <a:lnTo>
                      <a:pt x="30" y="198"/>
                    </a:lnTo>
                    <a:lnTo>
                      <a:pt x="24" y="198"/>
                    </a:lnTo>
                    <a:lnTo>
                      <a:pt x="24" y="174"/>
                    </a:lnTo>
                    <a:lnTo>
                      <a:pt x="18" y="168"/>
                    </a:lnTo>
                    <a:lnTo>
                      <a:pt x="30" y="150"/>
                    </a:lnTo>
                    <a:lnTo>
                      <a:pt x="18" y="144"/>
                    </a:lnTo>
                    <a:lnTo>
                      <a:pt x="24" y="132"/>
                    </a:lnTo>
                    <a:lnTo>
                      <a:pt x="18" y="132"/>
                    </a:lnTo>
                    <a:lnTo>
                      <a:pt x="12" y="114"/>
                    </a:lnTo>
                    <a:lnTo>
                      <a:pt x="24" y="114"/>
                    </a:lnTo>
                    <a:lnTo>
                      <a:pt x="24" y="90"/>
                    </a:lnTo>
                    <a:lnTo>
                      <a:pt x="54" y="54"/>
                    </a:lnTo>
                    <a:lnTo>
                      <a:pt x="54" y="30"/>
                    </a:lnTo>
                    <a:lnTo>
                      <a:pt x="72" y="6"/>
                    </a:lnTo>
                    <a:lnTo>
                      <a:pt x="204" y="0"/>
                    </a:lnTo>
                    <a:lnTo>
                      <a:pt x="204" y="246"/>
                    </a:lnTo>
                    <a:lnTo>
                      <a:pt x="216" y="330"/>
                    </a:lnTo>
                    <a:lnTo>
                      <a:pt x="216" y="360"/>
                    </a:lnTo>
                    <a:close/>
                  </a:path>
                </a:pathLst>
              </a:custGeom>
              <a:solidFill>
                <a:srgbClr val="FF4500"/>
              </a:solidFill>
              <a:ln w="9525">
                <a:solidFill>
                  <a:srgbClr val="FF4500"/>
                </a:solidFill>
                <a:prstDash val="solid"/>
                <a:round/>
                <a:headEnd/>
                <a:tailEnd/>
              </a:ln>
            </p:spPr>
            <p:txBody>
              <a:bodyPr/>
              <a:lstStyle/>
              <a:p>
                <a:endParaRPr lang="en-US" dirty="0"/>
              </a:p>
            </p:txBody>
          </p:sp>
          <p:sp>
            <p:nvSpPr>
              <p:cNvPr id="105572" name="Freeform 446"/>
              <p:cNvSpPr>
                <a:spLocks noChangeAspect="1"/>
              </p:cNvSpPr>
              <p:nvPr/>
            </p:nvSpPr>
            <p:spPr bwMode="auto">
              <a:xfrm>
                <a:off x="3207" y="2406"/>
                <a:ext cx="216" cy="378"/>
              </a:xfrm>
              <a:custGeom>
                <a:avLst/>
                <a:gdLst>
                  <a:gd name="T0" fmla="*/ 216 w 216"/>
                  <a:gd name="T1" fmla="*/ 360 h 378"/>
                  <a:gd name="T2" fmla="*/ 156 w 216"/>
                  <a:gd name="T3" fmla="*/ 366 h 378"/>
                  <a:gd name="T4" fmla="*/ 138 w 216"/>
                  <a:gd name="T5" fmla="*/ 378 h 378"/>
                  <a:gd name="T6" fmla="*/ 120 w 216"/>
                  <a:gd name="T7" fmla="*/ 342 h 378"/>
                  <a:gd name="T8" fmla="*/ 120 w 216"/>
                  <a:gd name="T9" fmla="*/ 318 h 378"/>
                  <a:gd name="T10" fmla="*/ 0 w 216"/>
                  <a:gd name="T11" fmla="*/ 324 h 378"/>
                  <a:gd name="T12" fmla="*/ 6 w 216"/>
                  <a:gd name="T13" fmla="*/ 276 h 378"/>
                  <a:gd name="T14" fmla="*/ 36 w 216"/>
                  <a:gd name="T15" fmla="*/ 234 h 378"/>
                  <a:gd name="T16" fmla="*/ 24 w 216"/>
                  <a:gd name="T17" fmla="*/ 228 h 378"/>
                  <a:gd name="T18" fmla="*/ 42 w 216"/>
                  <a:gd name="T19" fmla="*/ 222 h 378"/>
                  <a:gd name="T20" fmla="*/ 24 w 216"/>
                  <a:gd name="T21" fmla="*/ 204 h 378"/>
                  <a:gd name="T22" fmla="*/ 30 w 216"/>
                  <a:gd name="T23" fmla="*/ 198 h 378"/>
                  <a:gd name="T24" fmla="*/ 24 w 216"/>
                  <a:gd name="T25" fmla="*/ 198 h 378"/>
                  <a:gd name="T26" fmla="*/ 24 w 216"/>
                  <a:gd name="T27" fmla="*/ 174 h 378"/>
                  <a:gd name="T28" fmla="*/ 18 w 216"/>
                  <a:gd name="T29" fmla="*/ 168 h 378"/>
                  <a:gd name="T30" fmla="*/ 30 w 216"/>
                  <a:gd name="T31" fmla="*/ 150 h 378"/>
                  <a:gd name="T32" fmla="*/ 18 w 216"/>
                  <a:gd name="T33" fmla="*/ 144 h 378"/>
                  <a:gd name="T34" fmla="*/ 24 w 216"/>
                  <a:gd name="T35" fmla="*/ 132 h 378"/>
                  <a:gd name="T36" fmla="*/ 18 w 216"/>
                  <a:gd name="T37" fmla="*/ 132 h 378"/>
                  <a:gd name="T38" fmla="*/ 12 w 216"/>
                  <a:gd name="T39" fmla="*/ 114 h 378"/>
                  <a:gd name="T40" fmla="*/ 24 w 216"/>
                  <a:gd name="T41" fmla="*/ 114 h 378"/>
                  <a:gd name="T42" fmla="*/ 24 w 216"/>
                  <a:gd name="T43" fmla="*/ 90 h 378"/>
                  <a:gd name="T44" fmla="*/ 54 w 216"/>
                  <a:gd name="T45" fmla="*/ 54 h 378"/>
                  <a:gd name="T46" fmla="*/ 54 w 216"/>
                  <a:gd name="T47" fmla="*/ 30 h 378"/>
                  <a:gd name="T48" fmla="*/ 72 w 216"/>
                  <a:gd name="T49" fmla="*/ 6 h 378"/>
                  <a:gd name="T50" fmla="*/ 204 w 216"/>
                  <a:gd name="T51" fmla="*/ 0 h 378"/>
                  <a:gd name="T52" fmla="*/ 204 w 216"/>
                  <a:gd name="T53" fmla="*/ 246 h 378"/>
                  <a:gd name="T54" fmla="*/ 216 w 216"/>
                  <a:gd name="T55" fmla="*/ 330 h 378"/>
                  <a:gd name="T56" fmla="*/ 216 w 216"/>
                  <a:gd name="T57" fmla="*/ 360 h 378"/>
                  <a:gd name="T58" fmla="*/ 216 w 216"/>
                  <a:gd name="T59" fmla="*/ 366 h 37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6"/>
                  <a:gd name="T91" fmla="*/ 0 h 378"/>
                  <a:gd name="T92" fmla="*/ 216 w 216"/>
                  <a:gd name="T93" fmla="*/ 378 h 37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6" h="378">
                    <a:moveTo>
                      <a:pt x="216" y="360"/>
                    </a:moveTo>
                    <a:lnTo>
                      <a:pt x="156" y="366"/>
                    </a:lnTo>
                    <a:lnTo>
                      <a:pt x="138" y="378"/>
                    </a:lnTo>
                    <a:lnTo>
                      <a:pt x="120" y="342"/>
                    </a:lnTo>
                    <a:lnTo>
                      <a:pt x="120" y="318"/>
                    </a:lnTo>
                    <a:lnTo>
                      <a:pt x="0" y="324"/>
                    </a:lnTo>
                    <a:lnTo>
                      <a:pt x="6" y="276"/>
                    </a:lnTo>
                    <a:lnTo>
                      <a:pt x="36" y="234"/>
                    </a:lnTo>
                    <a:lnTo>
                      <a:pt x="24" y="228"/>
                    </a:lnTo>
                    <a:lnTo>
                      <a:pt x="42" y="222"/>
                    </a:lnTo>
                    <a:lnTo>
                      <a:pt x="24" y="204"/>
                    </a:lnTo>
                    <a:lnTo>
                      <a:pt x="30" y="198"/>
                    </a:lnTo>
                    <a:lnTo>
                      <a:pt x="24" y="198"/>
                    </a:lnTo>
                    <a:lnTo>
                      <a:pt x="24" y="174"/>
                    </a:lnTo>
                    <a:lnTo>
                      <a:pt x="18" y="168"/>
                    </a:lnTo>
                    <a:lnTo>
                      <a:pt x="30" y="150"/>
                    </a:lnTo>
                    <a:lnTo>
                      <a:pt x="18" y="144"/>
                    </a:lnTo>
                    <a:lnTo>
                      <a:pt x="24" y="132"/>
                    </a:lnTo>
                    <a:lnTo>
                      <a:pt x="18" y="132"/>
                    </a:lnTo>
                    <a:lnTo>
                      <a:pt x="12" y="114"/>
                    </a:lnTo>
                    <a:lnTo>
                      <a:pt x="24" y="114"/>
                    </a:lnTo>
                    <a:lnTo>
                      <a:pt x="24" y="90"/>
                    </a:lnTo>
                    <a:lnTo>
                      <a:pt x="54" y="54"/>
                    </a:lnTo>
                    <a:lnTo>
                      <a:pt x="54" y="30"/>
                    </a:lnTo>
                    <a:lnTo>
                      <a:pt x="72" y="6"/>
                    </a:lnTo>
                    <a:lnTo>
                      <a:pt x="204" y="0"/>
                    </a:lnTo>
                    <a:lnTo>
                      <a:pt x="204" y="246"/>
                    </a:lnTo>
                    <a:lnTo>
                      <a:pt x="216" y="330"/>
                    </a:lnTo>
                    <a:lnTo>
                      <a:pt x="216" y="360"/>
                    </a:lnTo>
                    <a:lnTo>
                      <a:pt x="216" y="3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573" name="Freeform 447"/>
              <p:cNvSpPr>
                <a:spLocks noChangeAspect="1"/>
              </p:cNvSpPr>
              <p:nvPr/>
            </p:nvSpPr>
            <p:spPr bwMode="auto">
              <a:xfrm>
                <a:off x="2931" y="1980"/>
                <a:ext cx="408" cy="354"/>
              </a:xfrm>
              <a:custGeom>
                <a:avLst/>
                <a:gdLst>
                  <a:gd name="T0" fmla="*/ 378 w 408"/>
                  <a:gd name="T1" fmla="*/ 354 h 354"/>
                  <a:gd name="T2" fmla="*/ 336 w 408"/>
                  <a:gd name="T3" fmla="*/ 354 h 354"/>
                  <a:gd name="T4" fmla="*/ 354 w 408"/>
                  <a:gd name="T5" fmla="*/ 336 h 354"/>
                  <a:gd name="T6" fmla="*/ 348 w 408"/>
                  <a:gd name="T7" fmla="*/ 318 h 354"/>
                  <a:gd name="T8" fmla="*/ 66 w 408"/>
                  <a:gd name="T9" fmla="*/ 324 h 354"/>
                  <a:gd name="T10" fmla="*/ 66 w 408"/>
                  <a:gd name="T11" fmla="*/ 120 h 354"/>
                  <a:gd name="T12" fmla="*/ 36 w 408"/>
                  <a:gd name="T13" fmla="*/ 90 h 354"/>
                  <a:gd name="T14" fmla="*/ 48 w 408"/>
                  <a:gd name="T15" fmla="*/ 66 h 354"/>
                  <a:gd name="T16" fmla="*/ 24 w 408"/>
                  <a:gd name="T17" fmla="*/ 54 h 354"/>
                  <a:gd name="T18" fmla="*/ 0 w 408"/>
                  <a:gd name="T19" fmla="*/ 6 h 354"/>
                  <a:gd name="T20" fmla="*/ 234 w 408"/>
                  <a:gd name="T21" fmla="*/ 0 h 354"/>
                  <a:gd name="T22" fmla="*/ 252 w 408"/>
                  <a:gd name="T23" fmla="*/ 18 h 354"/>
                  <a:gd name="T24" fmla="*/ 252 w 408"/>
                  <a:gd name="T25" fmla="*/ 60 h 354"/>
                  <a:gd name="T26" fmla="*/ 270 w 408"/>
                  <a:gd name="T27" fmla="*/ 78 h 354"/>
                  <a:gd name="T28" fmla="*/ 294 w 408"/>
                  <a:gd name="T29" fmla="*/ 102 h 354"/>
                  <a:gd name="T30" fmla="*/ 306 w 408"/>
                  <a:gd name="T31" fmla="*/ 132 h 354"/>
                  <a:gd name="T32" fmla="*/ 318 w 408"/>
                  <a:gd name="T33" fmla="*/ 126 h 354"/>
                  <a:gd name="T34" fmla="*/ 336 w 408"/>
                  <a:gd name="T35" fmla="*/ 132 h 354"/>
                  <a:gd name="T36" fmla="*/ 324 w 408"/>
                  <a:gd name="T37" fmla="*/ 186 h 354"/>
                  <a:gd name="T38" fmla="*/ 378 w 408"/>
                  <a:gd name="T39" fmla="*/ 222 h 354"/>
                  <a:gd name="T40" fmla="*/ 384 w 408"/>
                  <a:gd name="T41" fmla="*/ 252 h 354"/>
                  <a:gd name="T42" fmla="*/ 402 w 408"/>
                  <a:gd name="T43" fmla="*/ 276 h 354"/>
                  <a:gd name="T44" fmla="*/ 408 w 408"/>
                  <a:gd name="T45" fmla="*/ 306 h 354"/>
                  <a:gd name="T46" fmla="*/ 396 w 408"/>
                  <a:gd name="T47" fmla="*/ 306 h 354"/>
                  <a:gd name="T48" fmla="*/ 390 w 408"/>
                  <a:gd name="T49" fmla="*/ 312 h 354"/>
                  <a:gd name="T50" fmla="*/ 384 w 408"/>
                  <a:gd name="T51" fmla="*/ 306 h 354"/>
                  <a:gd name="T52" fmla="*/ 378 w 408"/>
                  <a:gd name="T53" fmla="*/ 354 h 3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08"/>
                  <a:gd name="T82" fmla="*/ 0 h 354"/>
                  <a:gd name="T83" fmla="*/ 408 w 408"/>
                  <a:gd name="T84" fmla="*/ 354 h 35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08" h="354">
                    <a:moveTo>
                      <a:pt x="378" y="354"/>
                    </a:moveTo>
                    <a:lnTo>
                      <a:pt x="336" y="354"/>
                    </a:lnTo>
                    <a:lnTo>
                      <a:pt x="354" y="336"/>
                    </a:lnTo>
                    <a:lnTo>
                      <a:pt x="348" y="318"/>
                    </a:lnTo>
                    <a:lnTo>
                      <a:pt x="66" y="324"/>
                    </a:lnTo>
                    <a:lnTo>
                      <a:pt x="66" y="120"/>
                    </a:lnTo>
                    <a:lnTo>
                      <a:pt x="36" y="90"/>
                    </a:lnTo>
                    <a:lnTo>
                      <a:pt x="48" y="66"/>
                    </a:lnTo>
                    <a:lnTo>
                      <a:pt x="24" y="54"/>
                    </a:lnTo>
                    <a:lnTo>
                      <a:pt x="0" y="6"/>
                    </a:lnTo>
                    <a:lnTo>
                      <a:pt x="234" y="0"/>
                    </a:lnTo>
                    <a:lnTo>
                      <a:pt x="252" y="18"/>
                    </a:lnTo>
                    <a:lnTo>
                      <a:pt x="252" y="60"/>
                    </a:lnTo>
                    <a:lnTo>
                      <a:pt x="270" y="78"/>
                    </a:lnTo>
                    <a:lnTo>
                      <a:pt x="294" y="102"/>
                    </a:lnTo>
                    <a:lnTo>
                      <a:pt x="306" y="132"/>
                    </a:lnTo>
                    <a:lnTo>
                      <a:pt x="318" y="126"/>
                    </a:lnTo>
                    <a:lnTo>
                      <a:pt x="336" y="132"/>
                    </a:lnTo>
                    <a:lnTo>
                      <a:pt x="324" y="186"/>
                    </a:lnTo>
                    <a:lnTo>
                      <a:pt x="378" y="222"/>
                    </a:lnTo>
                    <a:lnTo>
                      <a:pt x="384" y="252"/>
                    </a:lnTo>
                    <a:lnTo>
                      <a:pt x="402" y="276"/>
                    </a:lnTo>
                    <a:lnTo>
                      <a:pt x="408" y="306"/>
                    </a:lnTo>
                    <a:lnTo>
                      <a:pt x="396" y="306"/>
                    </a:lnTo>
                    <a:lnTo>
                      <a:pt x="390" y="312"/>
                    </a:lnTo>
                    <a:lnTo>
                      <a:pt x="384" y="306"/>
                    </a:lnTo>
                    <a:lnTo>
                      <a:pt x="378" y="354"/>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574" name="Freeform 448"/>
              <p:cNvSpPr>
                <a:spLocks noChangeAspect="1"/>
              </p:cNvSpPr>
              <p:nvPr/>
            </p:nvSpPr>
            <p:spPr bwMode="auto">
              <a:xfrm>
                <a:off x="2931" y="1980"/>
                <a:ext cx="408" cy="360"/>
              </a:xfrm>
              <a:custGeom>
                <a:avLst/>
                <a:gdLst>
                  <a:gd name="T0" fmla="*/ 378 w 408"/>
                  <a:gd name="T1" fmla="*/ 354 h 360"/>
                  <a:gd name="T2" fmla="*/ 336 w 408"/>
                  <a:gd name="T3" fmla="*/ 354 h 360"/>
                  <a:gd name="T4" fmla="*/ 354 w 408"/>
                  <a:gd name="T5" fmla="*/ 336 h 360"/>
                  <a:gd name="T6" fmla="*/ 348 w 408"/>
                  <a:gd name="T7" fmla="*/ 318 h 360"/>
                  <a:gd name="T8" fmla="*/ 66 w 408"/>
                  <a:gd name="T9" fmla="*/ 324 h 360"/>
                  <a:gd name="T10" fmla="*/ 66 w 408"/>
                  <a:gd name="T11" fmla="*/ 120 h 360"/>
                  <a:gd name="T12" fmla="*/ 36 w 408"/>
                  <a:gd name="T13" fmla="*/ 90 h 360"/>
                  <a:gd name="T14" fmla="*/ 48 w 408"/>
                  <a:gd name="T15" fmla="*/ 66 h 360"/>
                  <a:gd name="T16" fmla="*/ 24 w 408"/>
                  <a:gd name="T17" fmla="*/ 54 h 360"/>
                  <a:gd name="T18" fmla="*/ 0 w 408"/>
                  <a:gd name="T19" fmla="*/ 6 h 360"/>
                  <a:gd name="T20" fmla="*/ 234 w 408"/>
                  <a:gd name="T21" fmla="*/ 0 h 360"/>
                  <a:gd name="T22" fmla="*/ 252 w 408"/>
                  <a:gd name="T23" fmla="*/ 18 h 360"/>
                  <a:gd name="T24" fmla="*/ 252 w 408"/>
                  <a:gd name="T25" fmla="*/ 60 h 360"/>
                  <a:gd name="T26" fmla="*/ 270 w 408"/>
                  <a:gd name="T27" fmla="*/ 78 h 360"/>
                  <a:gd name="T28" fmla="*/ 294 w 408"/>
                  <a:gd name="T29" fmla="*/ 102 h 360"/>
                  <a:gd name="T30" fmla="*/ 306 w 408"/>
                  <a:gd name="T31" fmla="*/ 132 h 360"/>
                  <a:gd name="T32" fmla="*/ 318 w 408"/>
                  <a:gd name="T33" fmla="*/ 126 h 360"/>
                  <a:gd name="T34" fmla="*/ 336 w 408"/>
                  <a:gd name="T35" fmla="*/ 132 h 360"/>
                  <a:gd name="T36" fmla="*/ 324 w 408"/>
                  <a:gd name="T37" fmla="*/ 186 h 360"/>
                  <a:gd name="T38" fmla="*/ 378 w 408"/>
                  <a:gd name="T39" fmla="*/ 222 h 360"/>
                  <a:gd name="T40" fmla="*/ 384 w 408"/>
                  <a:gd name="T41" fmla="*/ 252 h 360"/>
                  <a:gd name="T42" fmla="*/ 402 w 408"/>
                  <a:gd name="T43" fmla="*/ 276 h 360"/>
                  <a:gd name="T44" fmla="*/ 408 w 408"/>
                  <a:gd name="T45" fmla="*/ 306 h 360"/>
                  <a:gd name="T46" fmla="*/ 396 w 408"/>
                  <a:gd name="T47" fmla="*/ 306 h 360"/>
                  <a:gd name="T48" fmla="*/ 390 w 408"/>
                  <a:gd name="T49" fmla="*/ 312 h 360"/>
                  <a:gd name="T50" fmla="*/ 384 w 408"/>
                  <a:gd name="T51" fmla="*/ 306 h 360"/>
                  <a:gd name="T52" fmla="*/ 378 w 408"/>
                  <a:gd name="T53" fmla="*/ 354 h 360"/>
                  <a:gd name="T54" fmla="*/ 378 w 408"/>
                  <a:gd name="T55" fmla="*/ 360 h 3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08"/>
                  <a:gd name="T85" fmla="*/ 0 h 360"/>
                  <a:gd name="T86" fmla="*/ 408 w 408"/>
                  <a:gd name="T87" fmla="*/ 360 h 3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08" h="360">
                    <a:moveTo>
                      <a:pt x="378" y="354"/>
                    </a:moveTo>
                    <a:lnTo>
                      <a:pt x="336" y="354"/>
                    </a:lnTo>
                    <a:lnTo>
                      <a:pt x="354" y="336"/>
                    </a:lnTo>
                    <a:lnTo>
                      <a:pt x="348" y="318"/>
                    </a:lnTo>
                    <a:lnTo>
                      <a:pt x="66" y="324"/>
                    </a:lnTo>
                    <a:lnTo>
                      <a:pt x="66" y="120"/>
                    </a:lnTo>
                    <a:lnTo>
                      <a:pt x="36" y="90"/>
                    </a:lnTo>
                    <a:lnTo>
                      <a:pt x="48" y="66"/>
                    </a:lnTo>
                    <a:lnTo>
                      <a:pt x="24" y="54"/>
                    </a:lnTo>
                    <a:lnTo>
                      <a:pt x="0" y="6"/>
                    </a:lnTo>
                    <a:lnTo>
                      <a:pt x="234" y="0"/>
                    </a:lnTo>
                    <a:lnTo>
                      <a:pt x="252" y="18"/>
                    </a:lnTo>
                    <a:lnTo>
                      <a:pt x="252" y="60"/>
                    </a:lnTo>
                    <a:lnTo>
                      <a:pt x="270" y="78"/>
                    </a:lnTo>
                    <a:lnTo>
                      <a:pt x="294" y="102"/>
                    </a:lnTo>
                    <a:lnTo>
                      <a:pt x="306" y="132"/>
                    </a:lnTo>
                    <a:lnTo>
                      <a:pt x="318" y="126"/>
                    </a:lnTo>
                    <a:lnTo>
                      <a:pt x="336" y="132"/>
                    </a:lnTo>
                    <a:lnTo>
                      <a:pt x="324" y="186"/>
                    </a:lnTo>
                    <a:lnTo>
                      <a:pt x="378" y="222"/>
                    </a:lnTo>
                    <a:lnTo>
                      <a:pt x="384" y="252"/>
                    </a:lnTo>
                    <a:lnTo>
                      <a:pt x="402" y="276"/>
                    </a:lnTo>
                    <a:lnTo>
                      <a:pt x="408" y="306"/>
                    </a:lnTo>
                    <a:lnTo>
                      <a:pt x="396" y="306"/>
                    </a:lnTo>
                    <a:lnTo>
                      <a:pt x="390" y="312"/>
                    </a:lnTo>
                    <a:lnTo>
                      <a:pt x="384" y="306"/>
                    </a:lnTo>
                    <a:lnTo>
                      <a:pt x="378" y="354"/>
                    </a:lnTo>
                    <a:lnTo>
                      <a:pt x="378" y="36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575" name="Freeform 449"/>
              <p:cNvSpPr>
                <a:spLocks noChangeAspect="1"/>
              </p:cNvSpPr>
              <p:nvPr/>
            </p:nvSpPr>
            <p:spPr bwMode="auto">
              <a:xfrm>
                <a:off x="1863" y="1224"/>
                <a:ext cx="636" cy="402"/>
              </a:xfrm>
              <a:custGeom>
                <a:avLst/>
                <a:gdLst>
                  <a:gd name="T0" fmla="*/ 612 w 636"/>
                  <a:gd name="T1" fmla="*/ 330 h 402"/>
                  <a:gd name="T2" fmla="*/ 606 w 636"/>
                  <a:gd name="T3" fmla="*/ 402 h 402"/>
                  <a:gd name="T4" fmla="*/ 222 w 636"/>
                  <a:gd name="T5" fmla="*/ 354 h 402"/>
                  <a:gd name="T6" fmla="*/ 216 w 636"/>
                  <a:gd name="T7" fmla="*/ 390 h 402"/>
                  <a:gd name="T8" fmla="*/ 204 w 636"/>
                  <a:gd name="T9" fmla="*/ 366 h 402"/>
                  <a:gd name="T10" fmla="*/ 192 w 636"/>
                  <a:gd name="T11" fmla="*/ 384 h 402"/>
                  <a:gd name="T12" fmla="*/ 150 w 636"/>
                  <a:gd name="T13" fmla="*/ 372 h 402"/>
                  <a:gd name="T14" fmla="*/ 144 w 636"/>
                  <a:gd name="T15" fmla="*/ 384 h 402"/>
                  <a:gd name="T16" fmla="*/ 126 w 636"/>
                  <a:gd name="T17" fmla="*/ 378 h 402"/>
                  <a:gd name="T18" fmla="*/ 114 w 636"/>
                  <a:gd name="T19" fmla="*/ 384 h 402"/>
                  <a:gd name="T20" fmla="*/ 108 w 636"/>
                  <a:gd name="T21" fmla="*/ 354 h 402"/>
                  <a:gd name="T22" fmla="*/ 90 w 636"/>
                  <a:gd name="T23" fmla="*/ 342 h 402"/>
                  <a:gd name="T24" fmla="*/ 84 w 636"/>
                  <a:gd name="T25" fmla="*/ 282 h 402"/>
                  <a:gd name="T26" fmla="*/ 72 w 636"/>
                  <a:gd name="T27" fmla="*/ 270 h 402"/>
                  <a:gd name="T28" fmla="*/ 54 w 636"/>
                  <a:gd name="T29" fmla="*/ 288 h 402"/>
                  <a:gd name="T30" fmla="*/ 42 w 636"/>
                  <a:gd name="T31" fmla="*/ 276 h 402"/>
                  <a:gd name="T32" fmla="*/ 72 w 636"/>
                  <a:gd name="T33" fmla="*/ 198 h 402"/>
                  <a:gd name="T34" fmla="*/ 48 w 636"/>
                  <a:gd name="T35" fmla="*/ 186 h 402"/>
                  <a:gd name="T36" fmla="*/ 24 w 636"/>
                  <a:gd name="T37" fmla="*/ 138 h 402"/>
                  <a:gd name="T38" fmla="*/ 6 w 636"/>
                  <a:gd name="T39" fmla="*/ 120 h 402"/>
                  <a:gd name="T40" fmla="*/ 12 w 636"/>
                  <a:gd name="T41" fmla="*/ 108 h 402"/>
                  <a:gd name="T42" fmla="*/ 0 w 636"/>
                  <a:gd name="T43" fmla="*/ 78 h 402"/>
                  <a:gd name="T44" fmla="*/ 18 w 636"/>
                  <a:gd name="T45" fmla="*/ 0 h 402"/>
                  <a:gd name="T46" fmla="*/ 342 w 636"/>
                  <a:gd name="T47" fmla="*/ 60 h 402"/>
                  <a:gd name="T48" fmla="*/ 636 w 636"/>
                  <a:gd name="T49" fmla="*/ 96 h 402"/>
                  <a:gd name="T50" fmla="*/ 618 w 636"/>
                  <a:gd name="T51" fmla="*/ 300 h 402"/>
                  <a:gd name="T52" fmla="*/ 612 w 636"/>
                  <a:gd name="T53" fmla="*/ 330 h 40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36"/>
                  <a:gd name="T82" fmla="*/ 0 h 402"/>
                  <a:gd name="T83" fmla="*/ 636 w 636"/>
                  <a:gd name="T84" fmla="*/ 402 h 40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36" h="402">
                    <a:moveTo>
                      <a:pt x="612" y="330"/>
                    </a:moveTo>
                    <a:lnTo>
                      <a:pt x="606" y="402"/>
                    </a:lnTo>
                    <a:lnTo>
                      <a:pt x="222" y="354"/>
                    </a:lnTo>
                    <a:lnTo>
                      <a:pt x="216" y="390"/>
                    </a:lnTo>
                    <a:lnTo>
                      <a:pt x="204" y="366"/>
                    </a:lnTo>
                    <a:lnTo>
                      <a:pt x="192" y="384"/>
                    </a:lnTo>
                    <a:lnTo>
                      <a:pt x="150" y="372"/>
                    </a:lnTo>
                    <a:lnTo>
                      <a:pt x="144" y="384"/>
                    </a:lnTo>
                    <a:lnTo>
                      <a:pt x="126" y="378"/>
                    </a:lnTo>
                    <a:lnTo>
                      <a:pt x="114" y="384"/>
                    </a:lnTo>
                    <a:lnTo>
                      <a:pt x="108" y="354"/>
                    </a:lnTo>
                    <a:lnTo>
                      <a:pt x="90" y="342"/>
                    </a:lnTo>
                    <a:lnTo>
                      <a:pt x="84" y="282"/>
                    </a:lnTo>
                    <a:lnTo>
                      <a:pt x="72" y="270"/>
                    </a:lnTo>
                    <a:lnTo>
                      <a:pt x="54" y="288"/>
                    </a:lnTo>
                    <a:lnTo>
                      <a:pt x="42" y="276"/>
                    </a:lnTo>
                    <a:lnTo>
                      <a:pt x="72" y="198"/>
                    </a:lnTo>
                    <a:lnTo>
                      <a:pt x="48" y="186"/>
                    </a:lnTo>
                    <a:lnTo>
                      <a:pt x="24" y="138"/>
                    </a:lnTo>
                    <a:lnTo>
                      <a:pt x="6" y="120"/>
                    </a:lnTo>
                    <a:lnTo>
                      <a:pt x="12" y="108"/>
                    </a:lnTo>
                    <a:lnTo>
                      <a:pt x="0" y="78"/>
                    </a:lnTo>
                    <a:lnTo>
                      <a:pt x="18" y="0"/>
                    </a:lnTo>
                    <a:lnTo>
                      <a:pt x="342" y="60"/>
                    </a:lnTo>
                    <a:lnTo>
                      <a:pt x="636" y="96"/>
                    </a:lnTo>
                    <a:lnTo>
                      <a:pt x="618" y="300"/>
                    </a:lnTo>
                    <a:lnTo>
                      <a:pt x="612" y="330"/>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576" name="Freeform 450"/>
              <p:cNvSpPr>
                <a:spLocks noChangeAspect="1"/>
              </p:cNvSpPr>
              <p:nvPr/>
            </p:nvSpPr>
            <p:spPr bwMode="auto">
              <a:xfrm>
                <a:off x="1863" y="1224"/>
                <a:ext cx="636" cy="402"/>
              </a:xfrm>
              <a:custGeom>
                <a:avLst/>
                <a:gdLst>
                  <a:gd name="T0" fmla="*/ 612 w 636"/>
                  <a:gd name="T1" fmla="*/ 330 h 402"/>
                  <a:gd name="T2" fmla="*/ 606 w 636"/>
                  <a:gd name="T3" fmla="*/ 402 h 402"/>
                  <a:gd name="T4" fmla="*/ 222 w 636"/>
                  <a:gd name="T5" fmla="*/ 354 h 402"/>
                  <a:gd name="T6" fmla="*/ 216 w 636"/>
                  <a:gd name="T7" fmla="*/ 390 h 402"/>
                  <a:gd name="T8" fmla="*/ 204 w 636"/>
                  <a:gd name="T9" fmla="*/ 366 h 402"/>
                  <a:gd name="T10" fmla="*/ 192 w 636"/>
                  <a:gd name="T11" fmla="*/ 384 h 402"/>
                  <a:gd name="T12" fmla="*/ 150 w 636"/>
                  <a:gd name="T13" fmla="*/ 372 h 402"/>
                  <a:gd name="T14" fmla="*/ 144 w 636"/>
                  <a:gd name="T15" fmla="*/ 384 h 402"/>
                  <a:gd name="T16" fmla="*/ 126 w 636"/>
                  <a:gd name="T17" fmla="*/ 378 h 402"/>
                  <a:gd name="T18" fmla="*/ 114 w 636"/>
                  <a:gd name="T19" fmla="*/ 384 h 402"/>
                  <a:gd name="T20" fmla="*/ 108 w 636"/>
                  <a:gd name="T21" fmla="*/ 354 h 402"/>
                  <a:gd name="T22" fmla="*/ 90 w 636"/>
                  <a:gd name="T23" fmla="*/ 342 h 402"/>
                  <a:gd name="T24" fmla="*/ 84 w 636"/>
                  <a:gd name="T25" fmla="*/ 282 h 402"/>
                  <a:gd name="T26" fmla="*/ 72 w 636"/>
                  <a:gd name="T27" fmla="*/ 270 h 402"/>
                  <a:gd name="T28" fmla="*/ 54 w 636"/>
                  <a:gd name="T29" fmla="*/ 288 h 402"/>
                  <a:gd name="T30" fmla="*/ 42 w 636"/>
                  <a:gd name="T31" fmla="*/ 276 h 402"/>
                  <a:gd name="T32" fmla="*/ 72 w 636"/>
                  <a:gd name="T33" fmla="*/ 198 h 402"/>
                  <a:gd name="T34" fmla="*/ 48 w 636"/>
                  <a:gd name="T35" fmla="*/ 186 h 402"/>
                  <a:gd name="T36" fmla="*/ 24 w 636"/>
                  <a:gd name="T37" fmla="*/ 138 h 402"/>
                  <a:gd name="T38" fmla="*/ 6 w 636"/>
                  <a:gd name="T39" fmla="*/ 120 h 402"/>
                  <a:gd name="T40" fmla="*/ 12 w 636"/>
                  <a:gd name="T41" fmla="*/ 108 h 402"/>
                  <a:gd name="T42" fmla="*/ 0 w 636"/>
                  <a:gd name="T43" fmla="*/ 78 h 402"/>
                  <a:gd name="T44" fmla="*/ 18 w 636"/>
                  <a:gd name="T45" fmla="*/ 0 h 402"/>
                  <a:gd name="T46" fmla="*/ 342 w 636"/>
                  <a:gd name="T47" fmla="*/ 60 h 402"/>
                  <a:gd name="T48" fmla="*/ 636 w 636"/>
                  <a:gd name="T49" fmla="*/ 96 h 402"/>
                  <a:gd name="T50" fmla="*/ 618 w 636"/>
                  <a:gd name="T51" fmla="*/ 300 h 402"/>
                  <a:gd name="T52" fmla="*/ 612 w 636"/>
                  <a:gd name="T53" fmla="*/ 330 h 402"/>
                  <a:gd name="T54" fmla="*/ 612 w 636"/>
                  <a:gd name="T55" fmla="*/ 336 h 4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36"/>
                  <a:gd name="T85" fmla="*/ 0 h 402"/>
                  <a:gd name="T86" fmla="*/ 636 w 636"/>
                  <a:gd name="T87" fmla="*/ 402 h 4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36" h="402">
                    <a:moveTo>
                      <a:pt x="612" y="330"/>
                    </a:moveTo>
                    <a:lnTo>
                      <a:pt x="606" y="402"/>
                    </a:lnTo>
                    <a:lnTo>
                      <a:pt x="222" y="354"/>
                    </a:lnTo>
                    <a:lnTo>
                      <a:pt x="216" y="390"/>
                    </a:lnTo>
                    <a:lnTo>
                      <a:pt x="204" y="366"/>
                    </a:lnTo>
                    <a:lnTo>
                      <a:pt x="192" y="384"/>
                    </a:lnTo>
                    <a:lnTo>
                      <a:pt x="150" y="372"/>
                    </a:lnTo>
                    <a:lnTo>
                      <a:pt x="144" y="384"/>
                    </a:lnTo>
                    <a:lnTo>
                      <a:pt x="126" y="378"/>
                    </a:lnTo>
                    <a:lnTo>
                      <a:pt x="114" y="384"/>
                    </a:lnTo>
                    <a:lnTo>
                      <a:pt x="108" y="354"/>
                    </a:lnTo>
                    <a:lnTo>
                      <a:pt x="90" y="342"/>
                    </a:lnTo>
                    <a:lnTo>
                      <a:pt x="84" y="282"/>
                    </a:lnTo>
                    <a:lnTo>
                      <a:pt x="72" y="270"/>
                    </a:lnTo>
                    <a:lnTo>
                      <a:pt x="54" y="288"/>
                    </a:lnTo>
                    <a:lnTo>
                      <a:pt x="42" y="276"/>
                    </a:lnTo>
                    <a:lnTo>
                      <a:pt x="72" y="198"/>
                    </a:lnTo>
                    <a:lnTo>
                      <a:pt x="48" y="186"/>
                    </a:lnTo>
                    <a:lnTo>
                      <a:pt x="24" y="138"/>
                    </a:lnTo>
                    <a:lnTo>
                      <a:pt x="6" y="120"/>
                    </a:lnTo>
                    <a:lnTo>
                      <a:pt x="12" y="108"/>
                    </a:lnTo>
                    <a:lnTo>
                      <a:pt x="0" y="78"/>
                    </a:lnTo>
                    <a:lnTo>
                      <a:pt x="18" y="0"/>
                    </a:lnTo>
                    <a:lnTo>
                      <a:pt x="342" y="60"/>
                    </a:lnTo>
                    <a:lnTo>
                      <a:pt x="636" y="96"/>
                    </a:lnTo>
                    <a:lnTo>
                      <a:pt x="618" y="300"/>
                    </a:lnTo>
                    <a:lnTo>
                      <a:pt x="612" y="330"/>
                    </a:lnTo>
                    <a:lnTo>
                      <a:pt x="612" y="33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577" name="Freeform 451"/>
              <p:cNvSpPr>
                <a:spLocks noChangeAspect="1"/>
              </p:cNvSpPr>
              <p:nvPr/>
            </p:nvSpPr>
            <p:spPr bwMode="auto">
              <a:xfrm>
                <a:off x="2445" y="1782"/>
                <a:ext cx="510" cy="252"/>
              </a:xfrm>
              <a:custGeom>
                <a:avLst/>
                <a:gdLst>
                  <a:gd name="T0" fmla="*/ 444 w 510"/>
                  <a:gd name="T1" fmla="*/ 60 h 252"/>
                  <a:gd name="T2" fmla="*/ 474 w 510"/>
                  <a:gd name="T3" fmla="*/ 150 h 252"/>
                  <a:gd name="T4" fmla="*/ 486 w 510"/>
                  <a:gd name="T5" fmla="*/ 204 h 252"/>
                  <a:gd name="T6" fmla="*/ 510 w 510"/>
                  <a:gd name="T7" fmla="*/ 252 h 252"/>
                  <a:gd name="T8" fmla="*/ 108 w 510"/>
                  <a:gd name="T9" fmla="*/ 240 h 252"/>
                  <a:gd name="T10" fmla="*/ 108 w 510"/>
                  <a:gd name="T11" fmla="*/ 210 h 252"/>
                  <a:gd name="T12" fmla="*/ 114 w 510"/>
                  <a:gd name="T13" fmla="*/ 162 h 252"/>
                  <a:gd name="T14" fmla="*/ 0 w 510"/>
                  <a:gd name="T15" fmla="*/ 150 h 252"/>
                  <a:gd name="T16" fmla="*/ 12 w 510"/>
                  <a:gd name="T17" fmla="*/ 0 h 252"/>
                  <a:gd name="T18" fmla="*/ 324 w 510"/>
                  <a:gd name="T19" fmla="*/ 18 h 252"/>
                  <a:gd name="T20" fmla="*/ 354 w 510"/>
                  <a:gd name="T21" fmla="*/ 36 h 252"/>
                  <a:gd name="T22" fmla="*/ 396 w 510"/>
                  <a:gd name="T23" fmla="*/ 30 h 252"/>
                  <a:gd name="T24" fmla="*/ 444 w 510"/>
                  <a:gd name="T25" fmla="*/ 60 h 2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10"/>
                  <a:gd name="T40" fmla="*/ 0 h 252"/>
                  <a:gd name="T41" fmla="*/ 510 w 510"/>
                  <a:gd name="T42" fmla="*/ 252 h 2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10" h="252">
                    <a:moveTo>
                      <a:pt x="444" y="60"/>
                    </a:moveTo>
                    <a:lnTo>
                      <a:pt x="474" y="150"/>
                    </a:lnTo>
                    <a:lnTo>
                      <a:pt x="486" y="204"/>
                    </a:lnTo>
                    <a:lnTo>
                      <a:pt x="510" y="252"/>
                    </a:lnTo>
                    <a:lnTo>
                      <a:pt x="108" y="240"/>
                    </a:lnTo>
                    <a:lnTo>
                      <a:pt x="108" y="210"/>
                    </a:lnTo>
                    <a:lnTo>
                      <a:pt x="114" y="162"/>
                    </a:lnTo>
                    <a:lnTo>
                      <a:pt x="0" y="150"/>
                    </a:lnTo>
                    <a:lnTo>
                      <a:pt x="12" y="0"/>
                    </a:lnTo>
                    <a:lnTo>
                      <a:pt x="324" y="18"/>
                    </a:lnTo>
                    <a:lnTo>
                      <a:pt x="354" y="36"/>
                    </a:lnTo>
                    <a:lnTo>
                      <a:pt x="396" y="30"/>
                    </a:lnTo>
                    <a:lnTo>
                      <a:pt x="444" y="60"/>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578" name="Freeform 452"/>
              <p:cNvSpPr>
                <a:spLocks noChangeAspect="1"/>
              </p:cNvSpPr>
              <p:nvPr/>
            </p:nvSpPr>
            <p:spPr bwMode="auto">
              <a:xfrm>
                <a:off x="2445" y="1782"/>
                <a:ext cx="510" cy="252"/>
              </a:xfrm>
              <a:custGeom>
                <a:avLst/>
                <a:gdLst>
                  <a:gd name="T0" fmla="*/ 444 w 510"/>
                  <a:gd name="T1" fmla="*/ 60 h 252"/>
                  <a:gd name="T2" fmla="*/ 474 w 510"/>
                  <a:gd name="T3" fmla="*/ 150 h 252"/>
                  <a:gd name="T4" fmla="*/ 486 w 510"/>
                  <a:gd name="T5" fmla="*/ 204 h 252"/>
                  <a:gd name="T6" fmla="*/ 510 w 510"/>
                  <a:gd name="T7" fmla="*/ 252 h 252"/>
                  <a:gd name="T8" fmla="*/ 108 w 510"/>
                  <a:gd name="T9" fmla="*/ 240 h 252"/>
                  <a:gd name="T10" fmla="*/ 108 w 510"/>
                  <a:gd name="T11" fmla="*/ 210 h 252"/>
                  <a:gd name="T12" fmla="*/ 114 w 510"/>
                  <a:gd name="T13" fmla="*/ 162 h 252"/>
                  <a:gd name="T14" fmla="*/ 0 w 510"/>
                  <a:gd name="T15" fmla="*/ 150 h 252"/>
                  <a:gd name="T16" fmla="*/ 12 w 510"/>
                  <a:gd name="T17" fmla="*/ 0 h 252"/>
                  <a:gd name="T18" fmla="*/ 324 w 510"/>
                  <a:gd name="T19" fmla="*/ 18 h 252"/>
                  <a:gd name="T20" fmla="*/ 354 w 510"/>
                  <a:gd name="T21" fmla="*/ 36 h 252"/>
                  <a:gd name="T22" fmla="*/ 396 w 510"/>
                  <a:gd name="T23" fmla="*/ 30 h 252"/>
                  <a:gd name="T24" fmla="*/ 444 w 510"/>
                  <a:gd name="T25" fmla="*/ 60 h 252"/>
                  <a:gd name="T26" fmla="*/ 444 w 510"/>
                  <a:gd name="T27" fmla="*/ 66 h 2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10"/>
                  <a:gd name="T43" fmla="*/ 0 h 252"/>
                  <a:gd name="T44" fmla="*/ 510 w 510"/>
                  <a:gd name="T45" fmla="*/ 252 h 2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10" h="252">
                    <a:moveTo>
                      <a:pt x="444" y="60"/>
                    </a:moveTo>
                    <a:lnTo>
                      <a:pt x="474" y="150"/>
                    </a:lnTo>
                    <a:lnTo>
                      <a:pt x="486" y="204"/>
                    </a:lnTo>
                    <a:lnTo>
                      <a:pt x="510" y="252"/>
                    </a:lnTo>
                    <a:lnTo>
                      <a:pt x="108" y="240"/>
                    </a:lnTo>
                    <a:lnTo>
                      <a:pt x="108" y="210"/>
                    </a:lnTo>
                    <a:lnTo>
                      <a:pt x="114" y="162"/>
                    </a:lnTo>
                    <a:lnTo>
                      <a:pt x="0" y="150"/>
                    </a:lnTo>
                    <a:lnTo>
                      <a:pt x="12" y="0"/>
                    </a:lnTo>
                    <a:lnTo>
                      <a:pt x="324" y="18"/>
                    </a:lnTo>
                    <a:lnTo>
                      <a:pt x="354" y="36"/>
                    </a:lnTo>
                    <a:lnTo>
                      <a:pt x="396" y="30"/>
                    </a:lnTo>
                    <a:lnTo>
                      <a:pt x="444" y="60"/>
                    </a:lnTo>
                    <a:lnTo>
                      <a:pt x="444" y="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579" name="Freeform 453"/>
              <p:cNvSpPr>
                <a:spLocks noChangeAspect="1"/>
              </p:cNvSpPr>
              <p:nvPr/>
            </p:nvSpPr>
            <p:spPr bwMode="auto">
              <a:xfrm>
                <a:off x="1485" y="1698"/>
                <a:ext cx="396" cy="606"/>
              </a:xfrm>
              <a:custGeom>
                <a:avLst/>
                <a:gdLst>
                  <a:gd name="T0" fmla="*/ 252 w 396"/>
                  <a:gd name="T1" fmla="*/ 606 h 606"/>
                  <a:gd name="T2" fmla="*/ 0 w 396"/>
                  <a:gd name="T3" fmla="*/ 234 h 606"/>
                  <a:gd name="T4" fmla="*/ 60 w 396"/>
                  <a:gd name="T5" fmla="*/ 0 h 606"/>
                  <a:gd name="T6" fmla="*/ 96 w 396"/>
                  <a:gd name="T7" fmla="*/ 12 h 606"/>
                  <a:gd name="T8" fmla="*/ 228 w 396"/>
                  <a:gd name="T9" fmla="*/ 42 h 606"/>
                  <a:gd name="T10" fmla="*/ 396 w 396"/>
                  <a:gd name="T11" fmla="*/ 78 h 606"/>
                  <a:gd name="T12" fmla="*/ 318 w 396"/>
                  <a:gd name="T13" fmla="*/ 462 h 606"/>
                  <a:gd name="T14" fmla="*/ 300 w 396"/>
                  <a:gd name="T15" fmla="*/ 534 h 606"/>
                  <a:gd name="T16" fmla="*/ 276 w 396"/>
                  <a:gd name="T17" fmla="*/ 522 h 606"/>
                  <a:gd name="T18" fmla="*/ 264 w 396"/>
                  <a:gd name="T19" fmla="*/ 528 h 606"/>
                  <a:gd name="T20" fmla="*/ 252 w 396"/>
                  <a:gd name="T21" fmla="*/ 600 h 606"/>
                  <a:gd name="T22" fmla="*/ 252 w 396"/>
                  <a:gd name="T23" fmla="*/ 606 h 60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96"/>
                  <a:gd name="T37" fmla="*/ 0 h 606"/>
                  <a:gd name="T38" fmla="*/ 396 w 396"/>
                  <a:gd name="T39" fmla="*/ 606 h 60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96" h="606">
                    <a:moveTo>
                      <a:pt x="252" y="606"/>
                    </a:moveTo>
                    <a:lnTo>
                      <a:pt x="0" y="234"/>
                    </a:lnTo>
                    <a:lnTo>
                      <a:pt x="60" y="0"/>
                    </a:lnTo>
                    <a:lnTo>
                      <a:pt x="96" y="12"/>
                    </a:lnTo>
                    <a:lnTo>
                      <a:pt x="228" y="42"/>
                    </a:lnTo>
                    <a:lnTo>
                      <a:pt x="396" y="78"/>
                    </a:lnTo>
                    <a:lnTo>
                      <a:pt x="318" y="462"/>
                    </a:lnTo>
                    <a:lnTo>
                      <a:pt x="300" y="534"/>
                    </a:lnTo>
                    <a:lnTo>
                      <a:pt x="276" y="522"/>
                    </a:lnTo>
                    <a:lnTo>
                      <a:pt x="264" y="528"/>
                    </a:lnTo>
                    <a:lnTo>
                      <a:pt x="252" y="600"/>
                    </a:lnTo>
                    <a:lnTo>
                      <a:pt x="252" y="606"/>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580" name="Freeform 454"/>
              <p:cNvSpPr>
                <a:spLocks noChangeAspect="1"/>
              </p:cNvSpPr>
              <p:nvPr/>
            </p:nvSpPr>
            <p:spPr bwMode="auto">
              <a:xfrm>
                <a:off x="1485" y="1698"/>
                <a:ext cx="396" cy="612"/>
              </a:xfrm>
              <a:custGeom>
                <a:avLst/>
                <a:gdLst>
                  <a:gd name="T0" fmla="*/ 252 w 396"/>
                  <a:gd name="T1" fmla="*/ 606 h 612"/>
                  <a:gd name="T2" fmla="*/ 0 w 396"/>
                  <a:gd name="T3" fmla="*/ 234 h 612"/>
                  <a:gd name="T4" fmla="*/ 60 w 396"/>
                  <a:gd name="T5" fmla="*/ 0 h 612"/>
                  <a:gd name="T6" fmla="*/ 96 w 396"/>
                  <a:gd name="T7" fmla="*/ 12 h 612"/>
                  <a:gd name="T8" fmla="*/ 228 w 396"/>
                  <a:gd name="T9" fmla="*/ 42 h 612"/>
                  <a:gd name="T10" fmla="*/ 396 w 396"/>
                  <a:gd name="T11" fmla="*/ 78 h 612"/>
                  <a:gd name="T12" fmla="*/ 318 w 396"/>
                  <a:gd name="T13" fmla="*/ 462 h 612"/>
                  <a:gd name="T14" fmla="*/ 300 w 396"/>
                  <a:gd name="T15" fmla="*/ 534 h 612"/>
                  <a:gd name="T16" fmla="*/ 276 w 396"/>
                  <a:gd name="T17" fmla="*/ 522 h 612"/>
                  <a:gd name="T18" fmla="*/ 264 w 396"/>
                  <a:gd name="T19" fmla="*/ 528 h 612"/>
                  <a:gd name="T20" fmla="*/ 252 w 396"/>
                  <a:gd name="T21" fmla="*/ 600 h 612"/>
                  <a:gd name="T22" fmla="*/ 252 w 396"/>
                  <a:gd name="T23" fmla="*/ 606 h 612"/>
                  <a:gd name="T24" fmla="*/ 252 w 396"/>
                  <a:gd name="T25" fmla="*/ 612 h 6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6"/>
                  <a:gd name="T40" fmla="*/ 0 h 612"/>
                  <a:gd name="T41" fmla="*/ 396 w 396"/>
                  <a:gd name="T42" fmla="*/ 612 h 6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6" h="612">
                    <a:moveTo>
                      <a:pt x="252" y="606"/>
                    </a:moveTo>
                    <a:lnTo>
                      <a:pt x="0" y="234"/>
                    </a:lnTo>
                    <a:lnTo>
                      <a:pt x="60" y="0"/>
                    </a:lnTo>
                    <a:lnTo>
                      <a:pt x="96" y="12"/>
                    </a:lnTo>
                    <a:lnTo>
                      <a:pt x="228" y="42"/>
                    </a:lnTo>
                    <a:lnTo>
                      <a:pt x="396" y="78"/>
                    </a:lnTo>
                    <a:lnTo>
                      <a:pt x="318" y="462"/>
                    </a:lnTo>
                    <a:lnTo>
                      <a:pt x="300" y="534"/>
                    </a:lnTo>
                    <a:lnTo>
                      <a:pt x="276" y="522"/>
                    </a:lnTo>
                    <a:lnTo>
                      <a:pt x="264" y="528"/>
                    </a:lnTo>
                    <a:lnTo>
                      <a:pt x="252" y="600"/>
                    </a:lnTo>
                    <a:lnTo>
                      <a:pt x="252" y="606"/>
                    </a:lnTo>
                    <a:lnTo>
                      <a:pt x="252" y="6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581" name="Freeform 455"/>
              <p:cNvSpPr>
                <a:spLocks noChangeAspect="1"/>
              </p:cNvSpPr>
              <p:nvPr/>
            </p:nvSpPr>
            <p:spPr bwMode="auto">
              <a:xfrm>
                <a:off x="4233" y="1446"/>
                <a:ext cx="102" cy="210"/>
              </a:xfrm>
              <a:custGeom>
                <a:avLst/>
                <a:gdLst>
                  <a:gd name="T0" fmla="*/ 102 w 102"/>
                  <a:gd name="T1" fmla="*/ 162 h 210"/>
                  <a:gd name="T2" fmla="*/ 102 w 102"/>
                  <a:gd name="T3" fmla="*/ 180 h 210"/>
                  <a:gd name="T4" fmla="*/ 78 w 102"/>
                  <a:gd name="T5" fmla="*/ 198 h 210"/>
                  <a:gd name="T6" fmla="*/ 12 w 102"/>
                  <a:gd name="T7" fmla="*/ 210 h 210"/>
                  <a:gd name="T8" fmla="*/ 0 w 102"/>
                  <a:gd name="T9" fmla="*/ 144 h 210"/>
                  <a:gd name="T10" fmla="*/ 6 w 102"/>
                  <a:gd name="T11" fmla="*/ 90 h 210"/>
                  <a:gd name="T12" fmla="*/ 24 w 102"/>
                  <a:gd name="T13" fmla="*/ 66 h 210"/>
                  <a:gd name="T14" fmla="*/ 18 w 102"/>
                  <a:gd name="T15" fmla="*/ 24 h 210"/>
                  <a:gd name="T16" fmla="*/ 18 w 102"/>
                  <a:gd name="T17" fmla="*/ 6 h 210"/>
                  <a:gd name="T18" fmla="*/ 36 w 102"/>
                  <a:gd name="T19" fmla="*/ 0 h 210"/>
                  <a:gd name="T20" fmla="*/ 78 w 102"/>
                  <a:gd name="T21" fmla="*/ 138 h 210"/>
                  <a:gd name="T22" fmla="*/ 96 w 102"/>
                  <a:gd name="T23" fmla="*/ 162 h 210"/>
                  <a:gd name="T24" fmla="*/ 102 w 102"/>
                  <a:gd name="T25" fmla="*/ 162 h 2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
                  <a:gd name="T40" fmla="*/ 0 h 210"/>
                  <a:gd name="T41" fmla="*/ 102 w 102"/>
                  <a:gd name="T42" fmla="*/ 210 h 2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 h="210">
                    <a:moveTo>
                      <a:pt x="102" y="162"/>
                    </a:moveTo>
                    <a:lnTo>
                      <a:pt x="102" y="180"/>
                    </a:lnTo>
                    <a:lnTo>
                      <a:pt x="78" y="198"/>
                    </a:lnTo>
                    <a:lnTo>
                      <a:pt x="12" y="210"/>
                    </a:lnTo>
                    <a:lnTo>
                      <a:pt x="0" y="144"/>
                    </a:lnTo>
                    <a:lnTo>
                      <a:pt x="6" y="90"/>
                    </a:lnTo>
                    <a:lnTo>
                      <a:pt x="24" y="66"/>
                    </a:lnTo>
                    <a:lnTo>
                      <a:pt x="18" y="24"/>
                    </a:lnTo>
                    <a:lnTo>
                      <a:pt x="18" y="6"/>
                    </a:lnTo>
                    <a:lnTo>
                      <a:pt x="36" y="0"/>
                    </a:lnTo>
                    <a:lnTo>
                      <a:pt x="78" y="138"/>
                    </a:lnTo>
                    <a:lnTo>
                      <a:pt x="96" y="162"/>
                    </a:lnTo>
                    <a:lnTo>
                      <a:pt x="102" y="162"/>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582" name="Freeform 456"/>
              <p:cNvSpPr>
                <a:spLocks noChangeAspect="1"/>
              </p:cNvSpPr>
              <p:nvPr/>
            </p:nvSpPr>
            <p:spPr bwMode="auto">
              <a:xfrm>
                <a:off x="4233" y="1446"/>
                <a:ext cx="102" cy="210"/>
              </a:xfrm>
              <a:custGeom>
                <a:avLst/>
                <a:gdLst>
                  <a:gd name="T0" fmla="*/ 102 w 102"/>
                  <a:gd name="T1" fmla="*/ 162 h 210"/>
                  <a:gd name="T2" fmla="*/ 102 w 102"/>
                  <a:gd name="T3" fmla="*/ 180 h 210"/>
                  <a:gd name="T4" fmla="*/ 78 w 102"/>
                  <a:gd name="T5" fmla="*/ 198 h 210"/>
                  <a:gd name="T6" fmla="*/ 12 w 102"/>
                  <a:gd name="T7" fmla="*/ 210 h 210"/>
                  <a:gd name="T8" fmla="*/ 0 w 102"/>
                  <a:gd name="T9" fmla="*/ 144 h 210"/>
                  <a:gd name="T10" fmla="*/ 6 w 102"/>
                  <a:gd name="T11" fmla="*/ 90 h 210"/>
                  <a:gd name="T12" fmla="*/ 24 w 102"/>
                  <a:gd name="T13" fmla="*/ 66 h 210"/>
                  <a:gd name="T14" fmla="*/ 18 w 102"/>
                  <a:gd name="T15" fmla="*/ 24 h 210"/>
                  <a:gd name="T16" fmla="*/ 18 w 102"/>
                  <a:gd name="T17" fmla="*/ 6 h 210"/>
                  <a:gd name="T18" fmla="*/ 36 w 102"/>
                  <a:gd name="T19" fmla="*/ 0 h 210"/>
                  <a:gd name="T20" fmla="*/ 78 w 102"/>
                  <a:gd name="T21" fmla="*/ 138 h 210"/>
                  <a:gd name="T22" fmla="*/ 96 w 102"/>
                  <a:gd name="T23" fmla="*/ 162 h 210"/>
                  <a:gd name="T24" fmla="*/ 102 w 102"/>
                  <a:gd name="T25" fmla="*/ 162 h 210"/>
                  <a:gd name="T26" fmla="*/ 102 w 102"/>
                  <a:gd name="T27" fmla="*/ 168 h 2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2"/>
                  <a:gd name="T43" fmla="*/ 0 h 210"/>
                  <a:gd name="T44" fmla="*/ 102 w 102"/>
                  <a:gd name="T45" fmla="*/ 210 h 2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2" h="210">
                    <a:moveTo>
                      <a:pt x="102" y="162"/>
                    </a:moveTo>
                    <a:lnTo>
                      <a:pt x="102" y="180"/>
                    </a:lnTo>
                    <a:lnTo>
                      <a:pt x="78" y="198"/>
                    </a:lnTo>
                    <a:lnTo>
                      <a:pt x="12" y="210"/>
                    </a:lnTo>
                    <a:lnTo>
                      <a:pt x="0" y="144"/>
                    </a:lnTo>
                    <a:lnTo>
                      <a:pt x="6" y="90"/>
                    </a:lnTo>
                    <a:lnTo>
                      <a:pt x="24" y="66"/>
                    </a:lnTo>
                    <a:lnTo>
                      <a:pt x="18" y="24"/>
                    </a:lnTo>
                    <a:lnTo>
                      <a:pt x="18" y="6"/>
                    </a:lnTo>
                    <a:lnTo>
                      <a:pt x="36" y="0"/>
                    </a:lnTo>
                    <a:lnTo>
                      <a:pt x="78" y="138"/>
                    </a:lnTo>
                    <a:lnTo>
                      <a:pt x="96" y="162"/>
                    </a:lnTo>
                    <a:lnTo>
                      <a:pt x="102" y="162"/>
                    </a:lnTo>
                    <a:lnTo>
                      <a:pt x="102" y="1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583" name="Freeform 457"/>
              <p:cNvSpPr>
                <a:spLocks noChangeAspect="1"/>
              </p:cNvSpPr>
              <p:nvPr/>
            </p:nvSpPr>
            <p:spPr bwMode="auto">
              <a:xfrm>
                <a:off x="4125" y="1794"/>
                <a:ext cx="84" cy="186"/>
              </a:xfrm>
              <a:custGeom>
                <a:avLst/>
                <a:gdLst>
                  <a:gd name="T0" fmla="*/ 72 w 84"/>
                  <a:gd name="T1" fmla="*/ 24 h 186"/>
                  <a:gd name="T2" fmla="*/ 60 w 84"/>
                  <a:gd name="T3" fmla="*/ 54 h 186"/>
                  <a:gd name="T4" fmla="*/ 78 w 84"/>
                  <a:gd name="T5" fmla="*/ 60 h 186"/>
                  <a:gd name="T6" fmla="*/ 84 w 84"/>
                  <a:gd name="T7" fmla="*/ 108 h 186"/>
                  <a:gd name="T8" fmla="*/ 78 w 84"/>
                  <a:gd name="T9" fmla="*/ 90 h 186"/>
                  <a:gd name="T10" fmla="*/ 78 w 84"/>
                  <a:gd name="T11" fmla="*/ 114 h 186"/>
                  <a:gd name="T12" fmla="*/ 54 w 84"/>
                  <a:gd name="T13" fmla="*/ 180 h 186"/>
                  <a:gd name="T14" fmla="*/ 48 w 84"/>
                  <a:gd name="T15" fmla="*/ 186 h 186"/>
                  <a:gd name="T16" fmla="*/ 48 w 84"/>
                  <a:gd name="T17" fmla="*/ 168 h 186"/>
                  <a:gd name="T18" fmla="*/ 6 w 84"/>
                  <a:gd name="T19" fmla="*/ 156 h 186"/>
                  <a:gd name="T20" fmla="*/ 0 w 84"/>
                  <a:gd name="T21" fmla="*/ 138 h 186"/>
                  <a:gd name="T22" fmla="*/ 6 w 84"/>
                  <a:gd name="T23" fmla="*/ 126 h 186"/>
                  <a:gd name="T24" fmla="*/ 36 w 84"/>
                  <a:gd name="T25" fmla="*/ 90 h 186"/>
                  <a:gd name="T26" fmla="*/ 6 w 84"/>
                  <a:gd name="T27" fmla="*/ 60 h 186"/>
                  <a:gd name="T28" fmla="*/ 0 w 84"/>
                  <a:gd name="T29" fmla="*/ 30 h 186"/>
                  <a:gd name="T30" fmla="*/ 18 w 84"/>
                  <a:gd name="T31" fmla="*/ 0 h 186"/>
                  <a:gd name="T32" fmla="*/ 72 w 84"/>
                  <a:gd name="T33" fmla="*/ 24 h 18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4"/>
                  <a:gd name="T52" fmla="*/ 0 h 186"/>
                  <a:gd name="T53" fmla="*/ 84 w 84"/>
                  <a:gd name="T54" fmla="*/ 186 h 18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4" h="186">
                    <a:moveTo>
                      <a:pt x="72" y="24"/>
                    </a:moveTo>
                    <a:lnTo>
                      <a:pt x="60" y="54"/>
                    </a:lnTo>
                    <a:lnTo>
                      <a:pt x="78" y="60"/>
                    </a:lnTo>
                    <a:lnTo>
                      <a:pt x="84" y="108"/>
                    </a:lnTo>
                    <a:lnTo>
                      <a:pt x="78" y="90"/>
                    </a:lnTo>
                    <a:lnTo>
                      <a:pt x="78" y="114"/>
                    </a:lnTo>
                    <a:lnTo>
                      <a:pt x="54" y="180"/>
                    </a:lnTo>
                    <a:lnTo>
                      <a:pt x="48" y="186"/>
                    </a:lnTo>
                    <a:lnTo>
                      <a:pt x="48" y="168"/>
                    </a:lnTo>
                    <a:lnTo>
                      <a:pt x="6" y="156"/>
                    </a:lnTo>
                    <a:lnTo>
                      <a:pt x="0" y="138"/>
                    </a:lnTo>
                    <a:lnTo>
                      <a:pt x="6" y="126"/>
                    </a:lnTo>
                    <a:lnTo>
                      <a:pt x="36" y="90"/>
                    </a:lnTo>
                    <a:lnTo>
                      <a:pt x="6" y="60"/>
                    </a:lnTo>
                    <a:lnTo>
                      <a:pt x="0" y="30"/>
                    </a:lnTo>
                    <a:lnTo>
                      <a:pt x="18" y="0"/>
                    </a:lnTo>
                    <a:lnTo>
                      <a:pt x="72" y="24"/>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584" name="Freeform 458"/>
              <p:cNvSpPr>
                <a:spLocks noChangeAspect="1"/>
              </p:cNvSpPr>
              <p:nvPr/>
            </p:nvSpPr>
            <p:spPr bwMode="auto">
              <a:xfrm>
                <a:off x="4125" y="1794"/>
                <a:ext cx="84" cy="186"/>
              </a:xfrm>
              <a:custGeom>
                <a:avLst/>
                <a:gdLst>
                  <a:gd name="T0" fmla="*/ 72 w 84"/>
                  <a:gd name="T1" fmla="*/ 24 h 186"/>
                  <a:gd name="T2" fmla="*/ 60 w 84"/>
                  <a:gd name="T3" fmla="*/ 54 h 186"/>
                  <a:gd name="T4" fmla="*/ 78 w 84"/>
                  <a:gd name="T5" fmla="*/ 60 h 186"/>
                  <a:gd name="T6" fmla="*/ 84 w 84"/>
                  <a:gd name="T7" fmla="*/ 108 h 186"/>
                  <a:gd name="T8" fmla="*/ 78 w 84"/>
                  <a:gd name="T9" fmla="*/ 90 h 186"/>
                  <a:gd name="T10" fmla="*/ 78 w 84"/>
                  <a:gd name="T11" fmla="*/ 114 h 186"/>
                  <a:gd name="T12" fmla="*/ 54 w 84"/>
                  <a:gd name="T13" fmla="*/ 180 h 186"/>
                  <a:gd name="T14" fmla="*/ 48 w 84"/>
                  <a:gd name="T15" fmla="*/ 186 h 186"/>
                  <a:gd name="T16" fmla="*/ 48 w 84"/>
                  <a:gd name="T17" fmla="*/ 168 h 186"/>
                  <a:gd name="T18" fmla="*/ 6 w 84"/>
                  <a:gd name="T19" fmla="*/ 156 h 186"/>
                  <a:gd name="T20" fmla="*/ 0 w 84"/>
                  <a:gd name="T21" fmla="*/ 138 h 186"/>
                  <a:gd name="T22" fmla="*/ 6 w 84"/>
                  <a:gd name="T23" fmla="*/ 126 h 186"/>
                  <a:gd name="T24" fmla="*/ 36 w 84"/>
                  <a:gd name="T25" fmla="*/ 90 h 186"/>
                  <a:gd name="T26" fmla="*/ 6 w 84"/>
                  <a:gd name="T27" fmla="*/ 60 h 186"/>
                  <a:gd name="T28" fmla="*/ 0 w 84"/>
                  <a:gd name="T29" fmla="*/ 30 h 186"/>
                  <a:gd name="T30" fmla="*/ 18 w 84"/>
                  <a:gd name="T31" fmla="*/ 0 h 186"/>
                  <a:gd name="T32" fmla="*/ 72 w 84"/>
                  <a:gd name="T33" fmla="*/ 24 h 186"/>
                  <a:gd name="T34" fmla="*/ 72 w 84"/>
                  <a:gd name="T35" fmla="*/ 30 h 18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4"/>
                  <a:gd name="T55" fmla="*/ 0 h 186"/>
                  <a:gd name="T56" fmla="*/ 84 w 84"/>
                  <a:gd name="T57" fmla="*/ 186 h 18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4" h="186">
                    <a:moveTo>
                      <a:pt x="72" y="24"/>
                    </a:moveTo>
                    <a:lnTo>
                      <a:pt x="60" y="54"/>
                    </a:lnTo>
                    <a:lnTo>
                      <a:pt x="78" y="60"/>
                    </a:lnTo>
                    <a:lnTo>
                      <a:pt x="84" y="108"/>
                    </a:lnTo>
                    <a:lnTo>
                      <a:pt x="78" y="90"/>
                    </a:lnTo>
                    <a:lnTo>
                      <a:pt x="78" y="114"/>
                    </a:lnTo>
                    <a:lnTo>
                      <a:pt x="54" y="180"/>
                    </a:lnTo>
                    <a:lnTo>
                      <a:pt x="48" y="186"/>
                    </a:lnTo>
                    <a:lnTo>
                      <a:pt x="48" y="168"/>
                    </a:lnTo>
                    <a:lnTo>
                      <a:pt x="6" y="156"/>
                    </a:lnTo>
                    <a:lnTo>
                      <a:pt x="0" y="138"/>
                    </a:lnTo>
                    <a:lnTo>
                      <a:pt x="6" y="126"/>
                    </a:lnTo>
                    <a:lnTo>
                      <a:pt x="36" y="90"/>
                    </a:lnTo>
                    <a:lnTo>
                      <a:pt x="6" y="60"/>
                    </a:lnTo>
                    <a:lnTo>
                      <a:pt x="0" y="30"/>
                    </a:lnTo>
                    <a:lnTo>
                      <a:pt x="18" y="0"/>
                    </a:lnTo>
                    <a:lnTo>
                      <a:pt x="72" y="24"/>
                    </a:lnTo>
                    <a:lnTo>
                      <a:pt x="72" y="3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585" name="Freeform 459"/>
              <p:cNvSpPr>
                <a:spLocks noChangeAspect="1"/>
              </p:cNvSpPr>
              <p:nvPr/>
            </p:nvSpPr>
            <p:spPr bwMode="auto">
              <a:xfrm>
                <a:off x="2049" y="2214"/>
                <a:ext cx="432" cy="444"/>
              </a:xfrm>
              <a:custGeom>
                <a:avLst/>
                <a:gdLst>
                  <a:gd name="T0" fmla="*/ 426 w 432"/>
                  <a:gd name="T1" fmla="*/ 78 h 444"/>
                  <a:gd name="T2" fmla="*/ 396 w 432"/>
                  <a:gd name="T3" fmla="*/ 426 h 444"/>
                  <a:gd name="T4" fmla="*/ 162 w 432"/>
                  <a:gd name="T5" fmla="*/ 408 h 444"/>
                  <a:gd name="T6" fmla="*/ 168 w 432"/>
                  <a:gd name="T7" fmla="*/ 420 h 444"/>
                  <a:gd name="T8" fmla="*/ 60 w 432"/>
                  <a:gd name="T9" fmla="*/ 408 h 444"/>
                  <a:gd name="T10" fmla="*/ 54 w 432"/>
                  <a:gd name="T11" fmla="*/ 444 h 444"/>
                  <a:gd name="T12" fmla="*/ 0 w 432"/>
                  <a:gd name="T13" fmla="*/ 438 h 444"/>
                  <a:gd name="T14" fmla="*/ 12 w 432"/>
                  <a:gd name="T15" fmla="*/ 354 h 444"/>
                  <a:gd name="T16" fmla="*/ 60 w 432"/>
                  <a:gd name="T17" fmla="*/ 0 h 444"/>
                  <a:gd name="T18" fmla="*/ 432 w 432"/>
                  <a:gd name="T19" fmla="*/ 36 h 444"/>
                  <a:gd name="T20" fmla="*/ 426 w 432"/>
                  <a:gd name="T21" fmla="*/ 78 h 4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2"/>
                  <a:gd name="T34" fmla="*/ 0 h 444"/>
                  <a:gd name="T35" fmla="*/ 432 w 432"/>
                  <a:gd name="T36" fmla="*/ 444 h 4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2" h="444">
                    <a:moveTo>
                      <a:pt x="426" y="78"/>
                    </a:moveTo>
                    <a:lnTo>
                      <a:pt x="396" y="426"/>
                    </a:lnTo>
                    <a:lnTo>
                      <a:pt x="162" y="408"/>
                    </a:lnTo>
                    <a:lnTo>
                      <a:pt x="168" y="420"/>
                    </a:lnTo>
                    <a:lnTo>
                      <a:pt x="60" y="408"/>
                    </a:lnTo>
                    <a:lnTo>
                      <a:pt x="54" y="444"/>
                    </a:lnTo>
                    <a:lnTo>
                      <a:pt x="0" y="438"/>
                    </a:lnTo>
                    <a:lnTo>
                      <a:pt x="12" y="354"/>
                    </a:lnTo>
                    <a:lnTo>
                      <a:pt x="60" y="0"/>
                    </a:lnTo>
                    <a:lnTo>
                      <a:pt x="432" y="36"/>
                    </a:lnTo>
                    <a:lnTo>
                      <a:pt x="426" y="78"/>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586" name="Freeform 460"/>
              <p:cNvSpPr>
                <a:spLocks noChangeAspect="1"/>
              </p:cNvSpPr>
              <p:nvPr/>
            </p:nvSpPr>
            <p:spPr bwMode="auto">
              <a:xfrm>
                <a:off x="2049" y="2214"/>
                <a:ext cx="432" cy="444"/>
              </a:xfrm>
              <a:custGeom>
                <a:avLst/>
                <a:gdLst>
                  <a:gd name="T0" fmla="*/ 426 w 432"/>
                  <a:gd name="T1" fmla="*/ 78 h 444"/>
                  <a:gd name="T2" fmla="*/ 396 w 432"/>
                  <a:gd name="T3" fmla="*/ 426 h 444"/>
                  <a:gd name="T4" fmla="*/ 162 w 432"/>
                  <a:gd name="T5" fmla="*/ 408 h 444"/>
                  <a:gd name="T6" fmla="*/ 168 w 432"/>
                  <a:gd name="T7" fmla="*/ 420 h 444"/>
                  <a:gd name="T8" fmla="*/ 60 w 432"/>
                  <a:gd name="T9" fmla="*/ 408 h 444"/>
                  <a:gd name="T10" fmla="*/ 54 w 432"/>
                  <a:gd name="T11" fmla="*/ 444 h 444"/>
                  <a:gd name="T12" fmla="*/ 0 w 432"/>
                  <a:gd name="T13" fmla="*/ 438 h 444"/>
                  <a:gd name="T14" fmla="*/ 12 w 432"/>
                  <a:gd name="T15" fmla="*/ 354 h 444"/>
                  <a:gd name="T16" fmla="*/ 60 w 432"/>
                  <a:gd name="T17" fmla="*/ 0 h 444"/>
                  <a:gd name="T18" fmla="*/ 432 w 432"/>
                  <a:gd name="T19" fmla="*/ 36 h 444"/>
                  <a:gd name="T20" fmla="*/ 426 w 432"/>
                  <a:gd name="T21" fmla="*/ 78 h 444"/>
                  <a:gd name="T22" fmla="*/ 426 w 432"/>
                  <a:gd name="T23" fmla="*/ 84 h 4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2"/>
                  <a:gd name="T37" fmla="*/ 0 h 444"/>
                  <a:gd name="T38" fmla="*/ 432 w 432"/>
                  <a:gd name="T39" fmla="*/ 444 h 4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2" h="444">
                    <a:moveTo>
                      <a:pt x="426" y="78"/>
                    </a:moveTo>
                    <a:lnTo>
                      <a:pt x="396" y="426"/>
                    </a:lnTo>
                    <a:lnTo>
                      <a:pt x="162" y="408"/>
                    </a:lnTo>
                    <a:lnTo>
                      <a:pt x="168" y="420"/>
                    </a:lnTo>
                    <a:lnTo>
                      <a:pt x="60" y="408"/>
                    </a:lnTo>
                    <a:lnTo>
                      <a:pt x="54" y="444"/>
                    </a:lnTo>
                    <a:lnTo>
                      <a:pt x="0" y="438"/>
                    </a:lnTo>
                    <a:lnTo>
                      <a:pt x="12" y="354"/>
                    </a:lnTo>
                    <a:lnTo>
                      <a:pt x="60" y="0"/>
                    </a:lnTo>
                    <a:lnTo>
                      <a:pt x="432" y="36"/>
                    </a:lnTo>
                    <a:lnTo>
                      <a:pt x="426" y="78"/>
                    </a:lnTo>
                    <a:lnTo>
                      <a:pt x="426" y="8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587" name="Freeform 461"/>
              <p:cNvSpPr>
                <a:spLocks noChangeAspect="1"/>
              </p:cNvSpPr>
              <p:nvPr/>
            </p:nvSpPr>
            <p:spPr bwMode="auto">
              <a:xfrm>
                <a:off x="3843" y="1500"/>
                <a:ext cx="372" cy="324"/>
              </a:xfrm>
              <a:custGeom>
                <a:avLst/>
                <a:gdLst>
                  <a:gd name="T0" fmla="*/ 360 w 372"/>
                  <a:gd name="T1" fmla="*/ 168 h 324"/>
                  <a:gd name="T2" fmla="*/ 360 w 372"/>
                  <a:gd name="T3" fmla="*/ 222 h 324"/>
                  <a:gd name="T4" fmla="*/ 372 w 372"/>
                  <a:gd name="T5" fmla="*/ 288 h 324"/>
                  <a:gd name="T6" fmla="*/ 366 w 372"/>
                  <a:gd name="T7" fmla="*/ 306 h 324"/>
                  <a:gd name="T8" fmla="*/ 360 w 372"/>
                  <a:gd name="T9" fmla="*/ 324 h 324"/>
                  <a:gd name="T10" fmla="*/ 354 w 372"/>
                  <a:gd name="T11" fmla="*/ 318 h 324"/>
                  <a:gd name="T12" fmla="*/ 300 w 372"/>
                  <a:gd name="T13" fmla="*/ 294 h 324"/>
                  <a:gd name="T14" fmla="*/ 282 w 372"/>
                  <a:gd name="T15" fmla="*/ 282 h 324"/>
                  <a:gd name="T16" fmla="*/ 252 w 372"/>
                  <a:gd name="T17" fmla="*/ 252 h 324"/>
                  <a:gd name="T18" fmla="*/ 6 w 372"/>
                  <a:gd name="T19" fmla="*/ 300 h 324"/>
                  <a:gd name="T20" fmla="*/ 0 w 372"/>
                  <a:gd name="T21" fmla="*/ 282 h 324"/>
                  <a:gd name="T22" fmla="*/ 42 w 372"/>
                  <a:gd name="T23" fmla="*/ 234 h 324"/>
                  <a:gd name="T24" fmla="*/ 30 w 372"/>
                  <a:gd name="T25" fmla="*/ 192 h 324"/>
                  <a:gd name="T26" fmla="*/ 78 w 372"/>
                  <a:gd name="T27" fmla="*/ 180 h 324"/>
                  <a:gd name="T28" fmla="*/ 114 w 372"/>
                  <a:gd name="T29" fmla="*/ 180 h 324"/>
                  <a:gd name="T30" fmla="*/ 156 w 372"/>
                  <a:gd name="T31" fmla="*/ 168 h 324"/>
                  <a:gd name="T32" fmla="*/ 180 w 372"/>
                  <a:gd name="T33" fmla="*/ 144 h 324"/>
                  <a:gd name="T34" fmla="*/ 174 w 372"/>
                  <a:gd name="T35" fmla="*/ 120 h 324"/>
                  <a:gd name="T36" fmla="*/ 174 w 372"/>
                  <a:gd name="T37" fmla="*/ 108 h 324"/>
                  <a:gd name="T38" fmla="*/ 168 w 372"/>
                  <a:gd name="T39" fmla="*/ 114 h 324"/>
                  <a:gd name="T40" fmla="*/ 162 w 372"/>
                  <a:gd name="T41" fmla="*/ 102 h 324"/>
                  <a:gd name="T42" fmla="*/ 210 w 372"/>
                  <a:gd name="T43" fmla="*/ 36 h 324"/>
                  <a:gd name="T44" fmla="*/ 234 w 372"/>
                  <a:gd name="T45" fmla="*/ 12 h 324"/>
                  <a:gd name="T46" fmla="*/ 312 w 372"/>
                  <a:gd name="T47" fmla="*/ 0 h 324"/>
                  <a:gd name="T48" fmla="*/ 324 w 372"/>
                  <a:gd name="T49" fmla="*/ 72 h 324"/>
                  <a:gd name="T50" fmla="*/ 336 w 372"/>
                  <a:gd name="T51" fmla="*/ 108 h 324"/>
                  <a:gd name="T52" fmla="*/ 342 w 372"/>
                  <a:gd name="T53" fmla="*/ 108 h 324"/>
                  <a:gd name="T54" fmla="*/ 354 w 372"/>
                  <a:gd name="T55" fmla="*/ 162 h 324"/>
                  <a:gd name="T56" fmla="*/ 360 w 372"/>
                  <a:gd name="T57" fmla="*/ 168 h 32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72"/>
                  <a:gd name="T88" fmla="*/ 0 h 324"/>
                  <a:gd name="T89" fmla="*/ 372 w 372"/>
                  <a:gd name="T90" fmla="*/ 324 h 32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72" h="324">
                    <a:moveTo>
                      <a:pt x="360" y="168"/>
                    </a:moveTo>
                    <a:lnTo>
                      <a:pt x="360" y="222"/>
                    </a:lnTo>
                    <a:lnTo>
                      <a:pt x="372" y="288"/>
                    </a:lnTo>
                    <a:lnTo>
                      <a:pt x="366" y="306"/>
                    </a:lnTo>
                    <a:lnTo>
                      <a:pt x="360" y="324"/>
                    </a:lnTo>
                    <a:lnTo>
                      <a:pt x="354" y="318"/>
                    </a:lnTo>
                    <a:lnTo>
                      <a:pt x="300" y="294"/>
                    </a:lnTo>
                    <a:lnTo>
                      <a:pt x="282" y="282"/>
                    </a:lnTo>
                    <a:lnTo>
                      <a:pt x="252" y="252"/>
                    </a:lnTo>
                    <a:lnTo>
                      <a:pt x="6" y="300"/>
                    </a:lnTo>
                    <a:lnTo>
                      <a:pt x="0" y="282"/>
                    </a:lnTo>
                    <a:lnTo>
                      <a:pt x="42" y="234"/>
                    </a:lnTo>
                    <a:lnTo>
                      <a:pt x="30" y="192"/>
                    </a:lnTo>
                    <a:lnTo>
                      <a:pt x="78" y="180"/>
                    </a:lnTo>
                    <a:lnTo>
                      <a:pt x="114" y="180"/>
                    </a:lnTo>
                    <a:lnTo>
                      <a:pt x="156" y="168"/>
                    </a:lnTo>
                    <a:lnTo>
                      <a:pt x="180" y="144"/>
                    </a:lnTo>
                    <a:lnTo>
                      <a:pt x="174" y="120"/>
                    </a:lnTo>
                    <a:lnTo>
                      <a:pt x="174" y="108"/>
                    </a:lnTo>
                    <a:lnTo>
                      <a:pt x="168" y="114"/>
                    </a:lnTo>
                    <a:lnTo>
                      <a:pt x="162" y="102"/>
                    </a:lnTo>
                    <a:lnTo>
                      <a:pt x="210" y="36"/>
                    </a:lnTo>
                    <a:lnTo>
                      <a:pt x="234" y="12"/>
                    </a:lnTo>
                    <a:lnTo>
                      <a:pt x="312" y="0"/>
                    </a:lnTo>
                    <a:lnTo>
                      <a:pt x="324" y="72"/>
                    </a:lnTo>
                    <a:lnTo>
                      <a:pt x="336" y="108"/>
                    </a:lnTo>
                    <a:lnTo>
                      <a:pt x="342" y="108"/>
                    </a:lnTo>
                    <a:lnTo>
                      <a:pt x="354" y="162"/>
                    </a:lnTo>
                    <a:lnTo>
                      <a:pt x="360" y="168"/>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588" name="Freeform 462"/>
              <p:cNvSpPr>
                <a:spLocks noChangeAspect="1"/>
              </p:cNvSpPr>
              <p:nvPr/>
            </p:nvSpPr>
            <p:spPr bwMode="auto">
              <a:xfrm>
                <a:off x="3843" y="1500"/>
                <a:ext cx="372" cy="324"/>
              </a:xfrm>
              <a:custGeom>
                <a:avLst/>
                <a:gdLst>
                  <a:gd name="T0" fmla="*/ 360 w 372"/>
                  <a:gd name="T1" fmla="*/ 168 h 324"/>
                  <a:gd name="T2" fmla="*/ 360 w 372"/>
                  <a:gd name="T3" fmla="*/ 222 h 324"/>
                  <a:gd name="T4" fmla="*/ 372 w 372"/>
                  <a:gd name="T5" fmla="*/ 288 h 324"/>
                  <a:gd name="T6" fmla="*/ 366 w 372"/>
                  <a:gd name="T7" fmla="*/ 306 h 324"/>
                  <a:gd name="T8" fmla="*/ 360 w 372"/>
                  <a:gd name="T9" fmla="*/ 324 h 324"/>
                  <a:gd name="T10" fmla="*/ 354 w 372"/>
                  <a:gd name="T11" fmla="*/ 318 h 324"/>
                  <a:gd name="T12" fmla="*/ 300 w 372"/>
                  <a:gd name="T13" fmla="*/ 294 h 324"/>
                  <a:gd name="T14" fmla="*/ 282 w 372"/>
                  <a:gd name="T15" fmla="*/ 282 h 324"/>
                  <a:gd name="T16" fmla="*/ 252 w 372"/>
                  <a:gd name="T17" fmla="*/ 252 h 324"/>
                  <a:gd name="T18" fmla="*/ 6 w 372"/>
                  <a:gd name="T19" fmla="*/ 300 h 324"/>
                  <a:gd name="T20" fmla="*/ 0 w 372"/>
                  <a:gd name="T21" fmla="*/ 282 h 324"/>
                  <a:gd name="T22" fmla="*/ 42 w 372"/>
                  <a:gd name="T23" fmla="*/ 234 h 324"/>
                  <a:gd name="T24" fmla="*/ 30 w 372"/>
                  <a:gd name="T25" fmla="*/ 192 h 324"/>
                  <a:gd name="T26" fmla="*/ 78 w 372"/>
                  <a:gd name="T27" fmla="*/ 180 h 324"/>
                  <a:gd name="T28" fmla="*/ 114 w 372"/>
                  <a:gd name="T29" fmla="*/ 180 h 324"/>
                  <a:gd name="T30" fmla="*/ 156 w 372"/>
                  <a:gd name="T31" fmla="*/ 168 h 324"/>
                  <a:gd name="T32" fmla="*/ 180 w 372"/>
                  <a:gd name="T33" fmla="*/ 144 h 324"/>
                  <a:gd name="T34" fmla="*/ 174 w 372"/>
                  <a:gd name="T35" fmla="*/ 120 h 324"/>
                  <a:gd name="T36" fmla="*/ 174 w 372"/>
                  <a:gd name="T37" fmla="*/ 108 h 324"/>
                  <a:gd name="T38" fmla="*/ 168 w 372"/>
                  <a:gd name="T39" fmla="*/ 114 h 324"/>
                  <a:gd name="T40" fmla="*/ 162 w 372"/>
                  <a:gd name="T41" fmla="*/ 102 h 324"/>
                  <a:gd name="T42" fmla="*/ 210 w 372"/>
                  <a:gd name="T43" fmla="*/ 36 h 324"/>
                  <a:gd name="T44" fmla="*/ 234 w 372"/>
                  <a:gd name="T45" fmla="*/ 12 h 324"/>
                  <a:gd name="T46" fmla="*/ 312 w 372"/>
                  <a:gd name="T47" fmla="*/ 0 h 324"/>
                  <a:gd name="T48" fmla="*/ 324 w 372"/>
                  <a:gd name="T49" fmla="*/ 72 h 324"/>
                  <a:gd name="T50" fmla="*/ 336 w 372"/>
                  <a:gd name="T51" fmla="*/ 108 h 324"/>
                  <a:gd name="T52" fmla="*/ 342 w 372"/>
                  <a:gd name="T53" fmla="*/ 108 h 324"/>
                  <a:gd name="T54" fmla="*/ 354 w 372"/>
                  <a:gd name="T55" fmla="*/ 162 h 324"/>
                  <a:gd name="T56" fmla="*/ 360 w 372"/>
                  <a:gd name="T57" fmla="*/ 168 h 324"/>
                  <a:gd name="T58" fmla="*/ 360 w 372"/>
                  <a:gd name="T59" fmla="*/ 174 h 3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72"/>
                  <a:gd name="T91" fmla="*/ 0 h 324"/>
                  <a:gd name="T92" fmla="*/ 372 w 372"/>
                  <a:gd name="T93" fmla="*/ 324 h 32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72" h="324">
                    <a:moveTo>
                      <a:pt x="360" y="168"/>
                    </a:moveTo>
                    <a:lnTo>
                      <a:pt x="360" y="222"/>
                    </a:lnTo>
                    <a:lnTo>
                      <a:pt x="372" y="288"/>
                    </a:lnTo>
                    <a:lnTo>
                      <a:pt x="366" y="306"/>
                    </a:lnTo>
                    <a:lnTo>
                      <a:pt x="360" y="324"/>
                    </a:lnTo>
                    <a:lnTo>
                      <a:pt x="354" y="318"/>
                    </a:lnTo>
                    <a:lnTo>
                      <a:pt x="300" y="294"/>
                    </a:lnTo>
                    <a:lnTo>
                      <a:pt x="282" y="282"/>
                    </a:lnTo>
                    <a:lnTo>
                      <a:pt x="252" y="252"/>
                    </a:lnTo>
                    <a:lnTo>
                      <a:pt x="6" y="300"/>
                    </a:lnTo>
                    <a:lnTo>
                      <a:pt x="0" y="282"/>
                    </a:lnTo>
                    <a:lnTo>
                      <a:pt x="42" y="234"/>
                    </a:lnTo>
                    <a:lnTo>
                      <a:pt x="30" y="192"/>
                    </a:lnTo>
                    <a:lnTo>
                      <a:pt x="78" y="180"/>
                    </a:lnTo>
                    <a:lnTo>
                      <a:pt x="114" y="180"/>
                    </a:lnTo>
                    <a:lnTo>
                      <a:pt x="156" y="168"/>
                    </a:lnTo>
                    <a:lnTo>
                      <a:pt x="180" y="144"/>
                    </a:lnTo>
                    <a:lnTo>
                      <a:pt x="174" y="120"/>
                    </a:lnTo>
                    <a:lnTo>
                      <a:pt x="174" y="108"/>
                    </a:lnTo>
                    <a:lnTo>
                      <a:pt x="168" y="114"/>
                    </a:lnTo>
                    <a:lnTo>
                      <a:pt x="162" y="102"/>
                    </a:lnTo>
                    <a:lnTo>
                      <a:pt x="210" y="36"/>
                    </a:lnTo>
                    <a:lnTo>
                      <a:pt x="234" y="12"/>
                    </a:lnTo>
                    <a:lnTo>
                      <a:pt x="312" y="0"/>
                    </a:lnTo>
                    <a:lnTo>
                      <a:pt x="324" y="72"/>
                    </a:lnTo>
                    <a:lnTo>
                      <a:pt x="336" y="108"/>
                    </a:lnTo>
                    <a:lnTo>
                      <a:pt x="342" y="108"/>
                    </a:lnTo>
                    <a:lnTo>
                      <a:pt x="354" y="162"/>
                    </a:lnTo>
                    <a:lnTo>
                      <a:pt x="360" y="168"/>
                    </a:lnTo>
                    <a:lnTo>
                      <a:pt x="360" y="17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589" name="Freeform 463"/>
              <p:cNvSpPr>
                <a:spLocks noChangeAspect="1"/>
              </p:cNvSpPr>
              <p:nvPr/>
            </p:nvSpPr>
            <p:spPr bwMode="auto">
              <a:xfrm>
                <a:off x="4155" y="2172"/>
                <a:ext cx="36" cy="54"/>
              </a:xfrm>
              <a:custGeom>
                <a:avLst/>
                <a:gdLst>
                  <a:gd name="T0" fmla="*/ 0 w 36"/>
                  <a:gd name="T1" fmla="*/ 0 h 54"/>
                  <a:gd name="T2" fmla="*/ 36 w 36"/>
                  <a:gd name="T3" fmla="*/ 54 h 54"/>
                  <a:gd name="T4" fmla="*/ 0 w 36"/>
                  <a:gd name="T5" fmla="*/ 0 h 54"/>
                  <a:gd name="T6" fmla="*/ 0 w 36"/>
                  <a:gd name="T7" fmla="*/ 6 h 54"/>
                  <a:gd name="T8" fmla="*/ 0 60000 65536"/>
                  <a:gd name="T9" fmla="*/ 0 60000 65536"/>
                  <a:gd name="T10" fmla="*/ 0 60000 65536"/>
                  <a:gd name="T11" fmla="*/ 0 60000 65536"/>
                  <a:gd name="T12" fmla="*/ 0 w 36"/>
                  <a:gd name="T13" fmla="*/ 0 h 54"/>
                  <a:gd name="T14" fmla="*/ 36 w 36"/>
                  <a:gd name="T15" fmla="*/ 54 h 54"/>
                </a:gdLst>
                <a:ahLst/>
                <a:cxnLst>
                  <a:cxn ang="T8">
                    <a:pos x="T0" y="T1"/>
                  </a:cxn>
                  <a:cxn ang="T9">
                    <a:pos x="T2" y="T3"/>
                  </a:cxn>
                  <a:cxn ang="T10">
                    <a:pos x="T4" y="T5"/>
                  </a:cxn>
                  <a:cxn ang="T11">
                    <a:pos x="T6" y="T7"/>
                  </a:cxn>
                </a:cxnLst>
                <a:rect l="T12" t="T13" r="T14" b="T15"/>
                <a:pathLst>
                  <a:path w="36" h="54">
                    <a:moveTo>
                      <a:pt x="0" y="0"/>
                    </a:moveTo>
                    <a:lnTo>
                      <a:pt x="36" y="54"/>
                    </a:lnTo>
                    <a:lnTo>
                      <a:pt x="0" y="0"/>
                    </a:lnTo>
                    <a:lnTo>
                      <a:pt x="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590" name="Freeform 464"/>
              <p:cNvSpPr>
                <a:spLocks noChangeAspect="1"/>
              </p:cNvSpPr>
              <p:nvPr/>
            </p:nvSpPr>
            <p:spPr bwMode="auto">
              <a:xfrm>
                <a:off x="3651" y="2178"/>
                <a:ext cx="528" cy="234"/>
              </a:xfrm>
              <a:custGeom>
                <a:avLst/>
                <a:gdLst>
                  <a:gd name="T0" fmla="*/ 528 w 528"/>
                  <a:gd name="T1" fmla="*/ 66 h 234"/>
                  <a:gd name="T2" fmla="*/ 510 w 528"/>
                  <a:gd name="T3" fmla="*/ 90 h 234"/>
                  <a:gd name="T4" fmla="*/ 486 w 528"/>
                  <a:gd name="T5" fmla="*/ 96 h 234"/>
                  <a:gd name="T6" fmla="*/ 486 w 528"/>
                  <a:gd name="T7" fmla="*/ 78 h 234"/>
                  <a:gd name="T8" fmla="*/ 474 w 528"/>
                  <a:gd name="T9" fmla="*/ 84 h 234"/>
                  <a:gd name="T10" fmla="*/ 480 w 528"/>
                  <a:gd name="T11" fmla="*/ 96 h 234"/>
                  <a:gd name="T12" fmla="*/ 450 w 528"/>
                  <a:gd name="T13" fmla="*/ 90 h 234"/>
                  <a:gd name="T14" fmla="*/ 486 w 528"/>
                  <a:gd name="T15" fmla="*/ 102 h 234"/>
                  <a:gd name="T16" fmla="*/ 474 w 528"/>
                  <a:gd name="T17" fmla="*/ 126 h 234"/>
                  <a:gd name="T18" fmla="*/ 456 w 528"/>
                  <a:gd name="T19" fmla="*/ 126 h 234"/>
                  <a:gd name="T20" fmla="*/ 474 w 528"/>
                  <a:gd name="T21" fmla="*/ 132 h 234"/>
                  <a:gd name="T22" fmla="*/ 492 w 528"/>
                  <a:gd name="T23" fmla="*/ 120 h 234"/>
                  <a:gd name="T24" fmla="*/ 504 w 528"/>
                  <a:gd name="T25" fmla="*/ 126 h 234"/>
                  <a:gd name="T26" fmla="*/ 492 w 528"/>
                  <a:gd name="T27" fmla="*/ 144 h 234"/>
                  <a:gd name="T28" fmla="*/ 486 w 528"/>
                  <a:gd name="T29" fmla="*/ 138 h 234"/>
                  <a:gd name="T30" fmla="*/ 462 w 528"/>
                  <a:gd name="T31" fmla="*/ 156 h 234"/>
                  <a:gd name="T32" fmla="*/ 456 w 528"/>
                  <a:gd name="T33" fmla="*/ 150 h 234"/>
                  <a:gd name="T34" fmla="*/ 450 w 528"/>
                  <a:gd name="T35" fmla="*/ 168 h 234"/>
                  <a:gd name="T36" fmla="*/ 438 w 528"/>
                  <a:gd name="T37" fmla="*/ 150 h 234"/>
                  <a:gd name="T38" fmla="*/ 444 w 528"/>
                  <a:gd name="T39" fmla="*/ 168 h 234"/>
                  <a:gd name="T40" fmla="*/ 426 w 528"/>
                  <a:gd name="T41" fmla="*/ 192 h 234"/>
                  <a:gd name="T42" fmla="*/ 420 w 528"/>
                  <a:gd name="T43" fmla="*/ 222 h 234"/>
                  <a:gd name="T44" fmla="*/ 414 w 528"/>
                  <a:gd name="T45" fmla="*/ 210 h 234"/>
                  <a:gd name="T46" fmla="*/ 414 w 528"/>
                  <a:gd name="T47" fmla="*/ 228 h 234"/>
                  <a:gd name="T48" fmla="*/ 378 w 528"/>
                  <a:gd name="T49" fmla="*/ 234 h 234"/>
                  <a:gd name="T50" fmla="*/ 372 w 528"/>
                  <a:gd name="T51" fmla="*/ 228 h 234"/>
                  <a:gd name="T52" fmla="*/ 294 w 528"/>
                  <a:gd name="T53" fmla="*/ 174 h 234"/>
                  <a:gd name="T54" fmla="*/ 228 w 528"/>
                  <a:gd name="T55" fmla="*/ 186 h 234"/>
                  <a:gd name="T56" fmla="*/ 210 w 528"/>
                  <a:gd name="T57" fmla="*/ 162 h 234"/>
                  <a:gd name="T58" fmla="*/ 120 w 528"/>
                  <a:gd name="T59" fmla="*/ 168 h 234"/>
                  <a:gd name="T60" fmla="*/ 78 w 528"/>
                  <a:gd name="T61" fmla="*/ 192 h 234"/>
                  <a:gd name="T62" fmla="*/ 0 w 528"/>
                  <a:gd name="T63" fmla="*/ 204 h 234"/>
                  <a:gd name="T64" fmla="*/ 0 w 528"/>
                  <a:gd name="T65" fmla="*/ 186 h 234"/>
                  <a:gd name="T66" fmla="*/ 18 w 528"/>
                  <a:gd name="T67" fmla="*/ 180 h 234"/>
                  <a:gd name="T68" fmla="*/ 30 w 528"/>
                  <a:gd name="T69" fmla="*/ 156 h 234"/>
                  <a:gd name="T70" fmla="*/ 78 w 528"/>
                  <a:gd name="T71" fmla="*/ 132 h 234"/>
                  <a:gd name="T72" fmla="*/ 96 w 528"/>
                  <a:gd name="T73" fmla="*/ 108 h 234"/>
                  <a:gd name="T74" fmla="*/ 102 w 528"/>
                  <a:gd name="T75" fmla="*/ 114 h 234"/>
                  <a:gd name="T76" fmla="*/ 132 w 528"/>
                  <a:gd name="T77" fmla="*/ 96 h 234"/>
                  <a:gd name="T78" fmla="*/ 150 w 528"/>
                  <a:gd name="T79" fmla="*/ 78 h 234"/>
                  <a:gd name="T80" fmla="*/ 150 w 528"/>
                  <a:gd name="T81" fmla="*/ 54 h 234"/>
                  <a:gd name="T82" fmla="*/ 498 w 528"/>
                  <a:gd name="T83" fmla="*/ 0 h 234"/>
                  <a:gd name="T84" fmla="*/ 516 w 528"/>
                  <a:gd name="T85" fmla="*/ 30 h 234"/>
                  <a:gd name="T86" fmla="*/ 504 w 528"/>
                  <a:gd name="T87" fmla="*/ 18 h 234"/>
                  <a:gd name="T88" fmla="*/ 510 w 528"/>
                  <a:gd name="T89" fmla="*/ 24 h 234"/>
                  <a:gd name="T90" fmla="*/ 492 w 528"/>
                  <a:gd name="T91" fmla="*/ 18 h 234"/>
                  <a:gd name="T92" fmla="*/ 498 w 528"/>
                  <a:gd name="T93" fmla="*/ 30 h 234"/>
                  <a:gd name="T94" fmla="*/ 486 w 528"/>
                  <a:gd name="T95" fmla="*/ 30 h 234"/>
                  <a:gd name="T96" fmla="*/ 492 w 528"/>
                  <a:gd name="T97" fmla="*/ 36 h 234"/>
                  <a:gd name="T98" fmla="*/ 480 w 528"/>
                  <a:gd name="T99" fmla="*/ 30 h 234"/>
                  <a:gd name="T100" fmla="*/ 480 w 528"/>
                  <a:gd name="T101" fmla="*/ 42 h 234"/>
                  <a:gd name="T102" fmla="*/ 468 w 528"/>
                  <a:gd name="T103" fmla="*/ 48 h 234"/>
                  <a:gd name="T104" fmla="*/ 456 w 528"/>
                  <a:gd name="T105" fmla="*/ 24 h 234"/>
                  <a:gd name="T106" fmla="*/ 462 w 528"/>
                  <a:gd name="T107" fmla="*/ 54 h 234"/>
                  <a:gd name="T108" fmla="*/ 504 w 528"/>
                  <a:gd name="T109" fmla="*/ 42 h 234"/>
                  <a:gd name="T110" fmla="*/ 504 w 528"/>
                  <a:gd name="T111" fmla="*/ 66 h 234"/>
                  <a:gd name="T112" fmla="*/ 510 w 528"/>
                  <a:gd name="T113" fmla="*/ 66 h 234"/>
                  <a:gd name="T114" fmla="*/ 516 w 528"/>
                  <a:gd name="T115" fmla="*/ 42 h 234"/>
                  <a:gd name="T116" fmla="*/ 528 w 528"/>
                  <a:gd name="T117" fmla="*/ 66 h 2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28"/>
                  <a:gd name="T178" fmla="*/ 0 h 234"/>
                  <a:gd name="T179" fmla="*/ 528 w 528"/>
                  <a:gd name="T180" fmla="*/ 234 h 23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28" h="234">
                    <a:moveTo>
                      <a:pt x="528" y="66"/>
                    </a:moveTo>
                    <a:lnTo>
                      <a:pt x="510" y="90"/>
                    </a:lnTo>
                    <a:lnTo>
                      <a:pt x="486" y="96"/>
                    </a:lnTo>
                    <a:lnTo>
                      <a:pt x="486" y="78"/>
                    </a:lnTo>
                    <a:lnTo>
                      <a:pt x="474" y="84"/>
                    </a:lnTo>
                    <a:lnTo>
                      <a:pt x="480" y="96"/>
                    </a:lnTo>
                    <a:lnTo>
                      <a:pt x="450" y="90"/>
                    </a:lnTo>
                    <a:lnTo>
                      <a:pt x="486" y="102"/>
                    </a:lnTo>
                    <a:lnTo>
                      <a:pt x="474" y="126"/>
                    </a:lnTo>
                    <a:lnTo>
                      <a:pt x="456" y="126"/>
                    </a:lnTo>
                    <a:lnTo>
                      <a:pt x="474" y="132"/>
                    </a:lnTo>
                    <a:lnTo>
                      <a:pt x="492" y="120"/>
                    </a:lnTo>
                    <a:lnTo>
                      <a:pt x="504" y="126"/>
                    </a:lnTo>
                    <a:lnTo>
                      <a:pt x="492" y="144"/>
                    </a:lnTo>
                    <a:lnTo>
                      <a:pt x="486" y="138"/>
                    </a:lnTo>
                    <a:lnTo>
                      <a:pt x="462" y="156"/>
                    </a:lnTo>
                    <a:lnTo>
                      <a:pt x="456" y="150"/>
                    </a:lnTo>
                    <a:lnTo>
                      <a:pt x="450" y="168"/>
                    </a:lnTo>
                    <a:lnTo>
                      <a:pt x="438" y="150"/>
                    </a:lnTo>
                    <a:lnTo>
                      <a:pt x="444" y="168"/>
                    </a:lnTo>
                    <a:lnTo>
                      <a:pt x="426" y="192"/>
                    </a:lnTo>
                    <a:lnTo>
                      <a:pt x="420" y="222"/>
                    </a:lnTo>
                    <a:lnTo>
                      <a:pt x="414" y="210"/>
                    </a:lnTo>
                    <a:lnTo>
                      <a:pt x="414" y="228"/>
                    </a:lnTo>
                    <a:lnTo>
                      <a:pt x="378" y="234"/>
                    </a:lnTo>
                    <a:lnTo>
                      <a:pt x="372" y="228"/>
                    </a:lnTo>
                    <a:lnTo>
                      <a:pt x="294" y="174"/>
                    </a:lnTo>
                    <a:lnTo>
                      <a:pt x="228" y="186"/>
                    </a:lnTo>
                    <a:lnTo>
                      <a:pt x="210" y="162"/>
                    </a:lnTo>
                    <a:lnTo>
                      <a:pt x="120" y="168"/>
                    </a:lnTo>
                    <a:lnTo>
                      <a:pt x="78" y="192"/>
                    </a:lnTo>
                    <a:lnTo>
                      <a:pt x="0" y="204"/>
                    </a:lnTo>
                    <a:lnTo>
                      <a:pt x="0" y="186"/>
                    </a:lnTo>
                    <a:lnTo>
                      <a:pt x="18" y="180"/>
                    </a:lnTo>
                    <a:lnTo>
                      <a:pt x="30" y="156"/>
                    </a:lnTo>
                    <a:lnTo>
                      <a:pt x="78" y="132"/>
                    </a:lnTo>
                    <a:lnTo>
                      <a:pt x="96" y="108"/>
                    </a:lnTo>
                    <a:lnTo>
                      <a:pt x="102" y="114"/>
                    </a:lnTo>
                    <a:lnTo>
                      <a:pt x="132" y="96"/>
                    </a:lnTo>
                    <a:lnTo>
                      <a:pt x="150" y="78"/>
                    </a:lnTo>
                    <a:lnTo>
                      <a:pt x="150" y="54"/>
                    </a:lnTo>
                    <a:lnTo>
                      <a:pt x="498" y="0"/>
                    </a:lnTo>
                    <a:lnTo>
                      <a:pt x="516" y="30"/>
                    </a:lnTo>
                    <a:lnTo>
                      <a:pt x="504" y="18"/>
                    </a:lnTo>
                    <a:lnTo>
                      <a:pt x="510" y="24"/>
                    </a:lnTo>
                    <a:lnTo>
                      <a:pt x="492" y="18"/>
                    </a:lnTo>
                    <a:lnTo>
                      <a:pt x="498" y="30"/>
                    </a:lnTo>
                    <a:lnTo>
                      <a:pt x="486" y="30"/>
                    </a:lnTo>
                    <a:lnTo>
                      <a:pt x="492" y="36"/>
                    </a:lnTo>
                    <a:lnTo>
                      <a:pt x="480" y="30"/>
                    </a:lnTo>
                    <a:lnTo>
                      <a:pt x="480" y="42"/>
                    </a:lnTo>
                    <a:lnTo>
                      <a:pt x="468" y="48"/>
                    </a:lnTo>
                    <a:lnTo>
                      <a:pt x="456" y="24"/>
                    </a:lnTo>
                    <a:lnTo>
                      <a:pt x="462" y="54"/>
                    </a:lnTo>
                    <a:lnTo>
                      <a:pt x="504" y="42"/>
                    </a:lnTo>
                    <a:lnTo>
                      <a:pt x="504" y="66"/>
                    </a:lnTo>
                    <a:lnTo>
                      <a:pt x="510" y="66"/>
                    </a:lnTo>
                    <a:lnTo>
                      <a:pt x="516" y="42"/>
                    </a:lnTo>
                    <a:lnTo>
                      <a:pt x="528" y="66"/>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591" name="Freeform 465"/>
              <p:cNvSpPr>
                <a:spLocks noChangeAspect="1"/>
              </p:cNvSpPr>
              <p:nvPr/>
            </p:nvSpPr>
            <p:spPr bwMode="auto">
              <a:xfrm>
                <a:off x="3651" y="2178"/>
                <a:ext cx="528" cy="234"/>
              </a:xfrm>
              <a:custGeom>
                <a:avLst/>
                <a:gdLst>
                  <a:gd name="T0" fmla="*/ 528 w 528"/>
                  <a:gd name="T1" fmla="*/ 66 h 234"/>
                  <a:gd name="T2" fmla="*/ 510 w 528"/>
                  <a:gd name="T3" fmla="*/ 90 h 234"/>
                  <a:gd name="T4" fmla="*/ 486 w 528"/>
                  <a:gd name="T5" fmla="*/ 96 h 234"/>
                  <a:gd name="T6" fmla="*/ 486 w 528"/>
                  <a:gd name="T7" fmla="*/ 78 h 234"/>
                  <a:gd name="T8" fmla="*/ 474 w 528"/>
                  <a:gd name="T9" fmla="*/ 84 h 234"/>
                  <a:gd name="T10" fmla="*/ 480 w 528"/>
                  <a:gd name="T11" fmla="*/ 96 h 234"/>
                  <a:gd name="T12" fmla="*/ 450 w 528"/>
                  <a:gd name="T13" fmla="*/ 90 h 234"/>
                  <a:gd name="T14" fmla="*/ 486 w 528"/>
                  <a:gd name="T15" fmla="*/ 102 h 234"/>
                  <a:gd name="T16" fmla="*/ 474 w 528"/>
                  <a:gd name="T17" fmla="*/ 126 h 234"/>
                  <a:gd name="T18" fmla="*/ 456 w 528"/>
                  <a:gd name="T19" fmla="*/ 126 h 234"/>
                  <a:gd name="T20" fmla="*/ 474 w 528"/>
                  <a:gd name="T21" fmla="*/ 132 h 234"/>
                  <a:gd name="T22" fmla="*/ 492 w 528"/>
                  <a:gd name="T23" fmla="*/ 120 h 234"/>
                  <a:gd name="T24" fmla="*/ 504 w 528"/>
                  <a:gd name="T25" fmla="*/ 126 h 234"/>
                  <a:gd name="T26" fmla="*/ 492 w 528"/>
                  <a:gd name="T27" fmla="*/ 144 h 234"/>
                  <a:gd name="T28" fmla="*/ 486 w 528"/>
                  <a:gd name="T29" fmla="*/ 138 h 234"/>
                  <a:gd name="T30" fmla="*/ 462 w 528"/>
                  <a:gd name="T31" fmla="*/ 156 h 234"/>
                  <a:gd name="T32" fmla="*/ 456 w 528"/>
                  <a:gd name="T33" fmla="*/ 150 h 234"/>
                  <a:gd name="T34" fmla="*/ 450 w 528"/>
                  <a:gd name="T35" fmla="*/ 168 h 234"/>
                  <a:gd name="T36" fmla="*/ 438 w 528"/>
                  <a:gd name="T37" fmla="*/ 150 h 234"/>
                  <a:gd name="T38" fmla="*/ 444 w 528"/>
                  <a:gd name="T39" fmla="*/ 168 h 234"/>
                  <a:gd name="T40" fmla="*/ 426 w 528"/>
                  <a:gd name="T41" fmla="*/ 192 h 234"/>
                  <a:gd name="T42" fmla="*/ 420 w 528"/>
                  <a:gd name="T43" fmla="*/ 222 h 234"/>
                  <a:gd name="T44" fmla="*/ 414 w 528"/>
                  <a:gd name="T45" fmla="*/ 210 h 234"/>
                  <a:gd name="T46" fmla="*/ 414 w 528"/>
                  <a:gd name="T47" fmla="*/ 228 h 234"/>
                  <a:gd name="T48" fmla="*/ 378 w 528"/>
                  <a:gd name="T49" fmla="*/ 234 h 234"/>
                  <a:gd name="T50" fmla="*/ 372 w 528"/>
                  <a:gd name="T51" fmla="*/ 228 h 234"/>
                  <a:gd name="T52" fmla="*/ 294 w 528"/>
                  <a:gd name="T53" fmla="*/ 174 h 234"/>
                  <a:gd name="T54" fmla="*/ 228 w 528"/>
                  <a:gd name="T55" fmla="*/ 186 h 234"/>
                  <a:gd name="T56" fmla="*/ 210 w 528"/>
                  <a:gd name="T57" fmla="*/ 162 h 234"/>
                  <a:gd name="T58" fmla="*/ 120 w 528"/>
                  <a:gd name="T59" fmla="*/ 168 h 234"/>
                  <a:gd name="T60" fmla="*/ 78 w 528"/>
                  <a:gd name="T61" fmla="*/ 192 h 234"/>
                  <a:gd name="T62" fmla="*/ 0 w 528"/>
                  <a:gd name="T63" fmla="*/ 204 h 234"/>
                  <a:gd name="T64" fmla="*/ 0 w 528"/>
                  <a:gd name="T65" fmla="*/ 186 h 234"/>
                  <a:gd name="T66" fmla="*/ 18 w 528"/>
                  <a:gd name="T67" fmla="*/ 180 h 234"/>
                  <a:gd name="T68" fmla="*/ 30 w 528"/>
                  <a:gd name="T69" fmla="*/ 156 h 234"/>
                  <a:gd name="T70" fmla="*/ 78 w 528"/>
                  <a:gd name="T71" fmla="*/ 132 h 234"/>
                  <a:gd name="T72" fmla="*/ 96 w 528"/>
                  <a:gd name="T73" fmla="*/ 108 h 234"/>
                  <a:gd name="T74" fmla="*/ 102 w 528"/>
                  <a:gd name="T75" fmla="*/ 114 h 234"/>
                  <a:gd name="T76" fmla="*/ 132 w 528"/>
                  <a:gd name="T77" fmla="*/ 96 h 234"/>
                  <a:gd name="T78" fmla="*/ 150 w 528"/>
                  <a:gd name="T79" fmla="*/ 78 h 234"/>
                  <a:gd name="T80" fmla="*/ 150 w 528"/>
                  <a:gd name="T81" fmla="*/ 54 h 234"/>
                  <a:gd name="T82" fmla="*/ 498 w 528"/>
                  <a:gd name="T83" fmla="*/ 0 h 234"/>
                  <a:gd name="T84" fmla="*/ 516 w 528"/>
                  <a:gd name="T85" fmla="*/ 30 h 234"/>
                  <a:gd name="T86" fmla="*/ 504 w 528"/>
                  <a:gd name="T87" fmla="*/ 18 h 234"/>
                  <a:gd name="T88" fmla="*/ 510 w 528"/>
                  <a:gd name="T89" fmla="*/ 24 h 234"/>
                  <a:gd name="T90" fmla="*/ 492 w 528"/>
                  <a:gd name="T91" fmla="*/ 18 h 234"/>
                  <a:gd name="T92" fmla="*/ 498 w 528"/>
                  <a:gd name="T93" fmla="*/ 30 h 234"/>
                  <a:gd name="T94" fmla="*/ 486 w 528"/>
                  <a:gd name="T95" fmla="*/ 30 h 234"/>
                  <a:gd name="T96" fmla="*/ 492 w 528"/>
                  <a:gd name="T97" fmla="*/ 36 h 234"/>
                  <a:gd name="T98" fmla="*/ 480 w 528"/>
                  <a:gd name="T99" fmla="*/ 30 h 234"/>
                  <a:gd name="T100" fmla="*/ 480 w 528"/>
                  <a:gd name="T101" fmla="*/ 42 h 234"/>
                  <a:gd name="T102" fmla="*/ 468 w 528"/>
                  <a:gd name="T103" fmla="*/ 48 h 234"/>
                  <a:gd name="T104" fmla="*/ 456 w 528"/>
                  <a:gd name="T105" fmla="*/ 24 h 234"/>
                  <a:gd name="T106" fmla="*/ 462 w 528"/>
                  <a:gd name="T107" fmla="*/ 54 h 234"/>
                  <a:gd name="T108" fmla="*/ 504 w 528"/>
                  <a:gd name="T109" fmla="*/ 42 h 234"/>
                  <a:gd name="T110" fmla="*/ 504 w 528"/>
                  <a:gd name="T111" fmla="*/ 66 h 234"/>
                  <a:gd name="T112" fmla="*/ 510 w 528"/>
                  <a:gd name="T113" fmla="*/ 66 h 234"/>
                  <a:gd name="T114" fmla="*/ 516 w 528"/>
                  <a:gd name="T115" fmla="*/ 42 h 234"/>
                  <a:gd name="T116" fmla="*/ 528 w 528"/>
                  <a:gd name="T117" fmla="*/ 66 h 234"/>
                  <a:gd name="T118" fmla="*/ 528 w 528"/>
                  <a:gd name="T119" fmla="*/ 72 h 23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28"/>
                  <a:gd name="T181" fmla="*/ 0 h 234"/>
                  <a:gd name="T182" fmla="*/ 528 w 528"/>
                  <a:gd name="T183" fmla="*/ 234 h 23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28" h="234">
                    <a:moveTo>
                      <a:pt x="528" y="66"/>
                    </a:moveTo>
                    <a:lnTo>
                      <a:pt x="510" y="90"/>
                    </a:lnTo>
                    <a:lnTo>
                      <a:pt x="486" y="96"/>
                    </a:lnTo>
                    <a:lnTo>
                      <a:pt x="486" y="78"/>
                    </a:lnTo>
                    <a:lnTo>
                      <a:pt x="474" y="84"/>
                    </a:lnTo>
                    <a:lnTo>
                      <a:pt x="480" y="96"/>
                    </a:lnTo>
                    <a:lnTo>
                      <a:pt x="450" y="90"/>
                    </a:lnTo>
                    <a:lnTo>
                      <a:pt x="486" y="102"/>
                    </a:lnTo>
                    <a:lnTo>
                      <a:pt x="474" y="126"/>
                    </a:lnTo>
                    <a:lnTo>
                      <a:pt x="456" y="126"/>
                    </a:lnTo>
                    <a:lnTo>
                      <a:pt x="474" y="132"/>
                    </a:lnTo>
                    <a:lnTo>
                      <a:pt x="492" y="120"/>
                    </a:lnTo>
                    <a:lnTo>
                      <a:pt x="504" y="126"/>
                    </a:lnTo>
                    <a:lnTo>
                      <a:pt x="492" y="144"/>
                    </a:lnTo>
                    <a:lnTo>
                      <a:pt x="486" y="138"/>
                    </a:lnTo>
                    <a:lnTo>
                      <a:pt x="462" y="156"/>
                    </a:lnTo>
                    <a:lnTo>
                      <a:pt x="456" y="150"/>
                    </a:lnTo>
                    <a:lnTo>
                      <a:pt x="450" y="168"/>
                    </a:lnTo>
                    <a:lnTo>
                      <a:pt x="438" y="150"/>
                    </a:lnTo>
                    <a:lnTo>
                      <a:pt x="444" y="168"/>
                    </a:lnTo>
                    <a:lnTo>
                      <a:pt x="426" y="192"/>
                    </a:lnTo>
                    <a:lnTo>
                      <a:pt x="420" y="222"/>
                    </a:lnTo>
                    <a:lnTo>
                      <a:pt x="414" y="210"/>
                    </a:lnTo>
                    <a:lnTo>
                      <a:pt x="414" y="228"/>
                    </a:lnTo>
                    <a:lnTo>
                      <a:pt x="378" y="234"/>
                    </a:lnTo>
                    <a:lnTo>
                      <a:pt x="372" y="228"/>
                    </a:lnTo>
                    <a:lnTo>
                      <a:pt x="294" y="174"/>
                    </a:lnTo>
                    <a:lnTo>
                      <a:pt x="228" y="186"/>
                    </a:lnTo>
                    <a:lnTo>
                      <a:pt x="210" y="162"/>
                    </a:lnTo>
                    <a:lnTo>
                      <a:pt x="120" y="168"/>
                    </a:lnTo>
                    <a:lnTo>
                      <a:pt x="78" y="192"/>
                    </a:lnTo>
                    <a:lnTo>
                      <a:pt x="0" y="204"/>
                    </a:lnTo>
                    <a:lnTo>
                      <a:pt x="0" y="186"/>
                    </a:lnTo>
                    <a:lnTo>
                      <a:pt x="18" y="180"/>
                    </a:lnTo>
                    <a:lnTo>
                      <a:pt x="30" y="156"/>
                    </a:lnTo>
                    <a:lnTo>
                      <a:pt x="78" y="132"/>
                    </a:lnTo>
                    <a:lnTo>
                      <a:pt x="96" y="108"/>
                    </a:lnTo>
                    <a:lnTo>
                      <a:pt x="102" y="114"/>
                    </a:lnTo>
                    <a:lnTo>
                      <a:pt x="132" y="96"/>
                    </a:lnTo>
                    <a:lnTo>
                      <a:pt x="150" y="78"/>
                    </a:lnTo>
                    <a:lnTo>
                      <a:pt x="150" y="54"/>
                    </a:lnTo>
                    <a:lnTo>
                      <a:pt x="498" y="0"/>
                    </a:lnTo>
                    <a:lnTo>
                      <a:pt x="516" y="30"/>
                    </a:lnTo>
                    <a:lnTo>
                      <a:pt x="504" y="18"/>
                    </a:lnTo>
                    <a:lnTo>
                      <a:pt x="510" y="24"/>
                    </a:lnTo>
                    <a:lnTo>
                      <a:pt x="492" y="18"/>
                    </a:lnTo>
                    <a:lnTo>
                      <a:pt x="498" y="30"/>
                    </a:lnTo>
                    <a:lnTo>
                      <a:pt x="486" y="30"/>
                    </a:lnTo>
                    <a:lnTo>
                      <a:pt x="492" y="36"/>
                    </a:lnTo>
                    <a:lnTo>
                      <a:pt x="480" y="30"/>
                    </a:lnTo>
                    <a:lnTo>
                      <a:pt x="480" y="42"/>
                    </a:lnTo>
                    <a:lnTo>
                      <a:pt x="468" y="48"/>
                    </a:lnTo>
                    <a:lnTo>
                      <a:pt x="456" y="24"/>
                    </a:lnTo>
                    <a:lnTo>
                      <a:pt x="462" y="54"/>
                    </a:lnTo>
                    <a:lnTo>
                      <a:pt x="504" y="42"/>
                    </a:lnTo>
                    <a:lnTo>
                      <a:pt x="504" y="66"/>
                    </a:lnTo>
                    <a:lnTo>
                      <a:pt x="510" y="66"/>
                    </a:lnTo>
                    <a:lnTo>
                      <a:pt x="516" y="42"/>
                    </a:lnTo>
                    <a:lnTo>
                      <a:pt x="528" y="66"/>
                    </a:lnTo>
                    <a:lnTo>
                      <a:pt x="528" y="7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592" name="Freeform 466"/>
              <p:cNvSpPr>
                <a:spLocks noChangeAspect="1"/>
              </p:cNvSpPr>
              <p:nvPr/>
            </p:nvSpPr>
            <p:spPr bwMode="auto">
              <a:xfrm>
                <a:off x="4149" y="2172"/>
                <a:ext cx="6" cy="6"/>
              </a:xfrm>
              <a:custGeom>
                <a:avLst/>
                <a:gdLst>
                  <a:gd name="T0" fmla="*/ 6 w 6"/>
                  <a:gd name="T1" fmla="*/ 0 h 6"/>
                  <a:gd name="T2" fmla="*/ 0 w 6"/>
                  <a:gd name="T3" fmla="*/ 6 h 6"/>
                  <a:gd name="T4" fmla="*/ 6 w 6"/>
                  <a:gd name="T5" fmla="*/ 0 h 6"/>
                  <a:gd name="T6" fmla="*/ 6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0" y="6"/>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593" name="Freeform 467"/>
              <p:cNvSpPr>
                <a:spLocks noChangeAspect="1"/>
              </p:cNvSpPr>
              <p:nvPr/>
            </p:nvSpPr>
            <p:spPr bwMode="auto">
              <a:xfrm>
                <a:off x="2475" y="1320"/>
                <a:ext cx="408" cy="252"/>
              </a:xfrm>
              <a:custGeom>
                <a:avLst/>
                <a:gdLst>
                  <a:gd name="T0" fmla="*/ 408 w 408"/>
                  <a:gd name="T1" fmla="*/ 252 h 252"/>
                  <a:gd name="T2" fmla="*/ 0 w 408"/>
                  <a:gd name="T3" fmla="*/ 234 h 252"/>
                  <a:gd name="T4" fmla="*/ 6 w 408"/>
                  <a:gd name="T5" fmla="*/ 204 h 252"/>
                  <a:gd name="T6" fmla="*/ 24 w 408"/>
                  <a:gd name="T7" fmla="*/ 0 h 252"/>
                  <a:gd name="T8" fmla="*/ 378 w 408"/>
                  <a:gd name="T9" fmla="*/ 18 h 252"/>
                  <a:gd name="T10" fmla="*/ 408 w 408"/>
                  <a:gd name="T11" fmla="*/ 246 h 252"/>
                  <a:gd name="T12" fmla="*/ 408 w 408"/>
                  <a:gd name="T13" fmla="*/ 252 h 252"/>
                  <a:gd name="T14" fmla="*/ 0 60000 65536"/>
                  <a:gd name="T15" fmla="*/ 0 60000 65536"/>
                  <a:gd name="T16" fmla="*/ 0 60000 65536"/>
                  <a:gd name="T17" fmla="*/ 0 60000 65536"/>
                  <a:gd name="T18" fmla="*/ 0 60000 65536"/>
                  <a:gd name="T19" fmla="*/ 0 60000 65536"/>
                  <a:gd name="T20" fmla="*/ 0 60000 65536"/>
                  <a:gd name="T21" fmla="*/ 0 w 408"/>
                  <a:gd name="T22" fmla="*/ 0 h 252"/>
                  <a:gd name="T23" fmla="*/ 408 w 408"/>
                  <a:gd name="T24" fmla="*/ 252 h 2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8" h="252">
                    <a:moveTo>
                      <a:pt x="408" y="252"/>
                    </a:moveTo>
                    <a:lnTo>
                      <a:pt x="0" y="234"/>
                    </a:lnTo>
                    <a:lnTo>
                      <a:pt x="6" y="204"/>
                    </a:lnTo>
                    <a:lnTo>
                      <a:pt x="24" y="0"/>
                    </a:lnTo>
                    <a:lnTo>
                      <a:pt x="378" y="18"/>
                    </a:lnTo>
                    <a:lnTo>
                      <a:pt x="408" y="246"/>
                    </a:lnTo>
                    <a:lnTo>
                      <a:pt x="408" y="252"/>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594" name="Freeform 468"/>
              <p:cNvSpPr>
                <a:spLocks noChangeAspect="1"/>
              </p:cNvSpPr>
              <p:nvPr/>
            </p:nvSpPr>
            <p:spPr bwMode="auto">
              <a:xfrm>
                <a:off x="2475" y="1320"/>
                <a:ext cx="408" cy="258"/>
              </a:xfrm>
              <a:custGeom>
                <a:avLst/>
                <a:gdLst>
                  <a:gd name="T0" fmla="*/ 408 w 408"/>
                  <a:gd name="T1" fmla="*/ 252 h 258"/>
                  <a:gd name="T2" fmla="*/ 0 w 408"/>
                  <a:gd name="T3" fmla="*/ 234 h 258"/>
                  <a:gd name="T4" fmla="*/ 6 w 408"/>
                  <a:gd name="T5" fmla="*/ 204 h 258"/>
                  <a:gd name="T6" fmla="*/ 24 w 408"/>
                  <a:gd name="T7" fmla="*/ 0 h 258"/>
                  <a:gd name="T8" fmla="*/ 378 w 408"/>
                  <a:gd name="T9" fmla="*/ 18 h 258"/>
                  <a:gd name="T10" fmla="*/ 408 w 408"/>
                  <a:gd name="T11" fmla="*/ 246 h 258"/>
                  <a:gd name="T12" fmla="*/ 408 w 408"/>
                  <a:gd name="T13" fmla="*/ 252 h 258"/>
                  <a:gd name="T14" fmla="*/ 408 w 408"/>
                  <a:gd name="T15" fmla="*/ 258 h 258"/>
                  <a:gd name="T16" fmla="*/ 0 60000 65536"/>
                  <a:gd name="T17" fmla="*/ 0 60000 65536"/>
                  <a:gd name="T18" fmla="*/ 0 60000 65536"/>
                  <a:gd name="T19" fmla="*/ 0 60000 65536"/>
                  <a:gd name="T20" fmla="*/ 0 60000 65536"/>
                  <a:gd name="T21" fmla="*/ 0 60000 65536"/>
                  <a:gd name="T22" fmla="*/ 0 60000 65536"/>
                  <a:gd name="T23" fmla="*/ 0 60000 65536"/>
                  <a:gd name="T24" fmla="*/ 0 w 408"/>
                  <a:gd name="T25" fmla="*/ 0 h 258"/>
                  <a:gd name="T26" fmla="*/ 408 w 408"/>
                  <a:gd name="T27" fmla="*/ 258 h 2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8" h="258">
                    <a:moveTo>
                      <a:pt x="408" y="252"/>
                    </a:moveTo>
                    <a:lnTo>
                      <a:pt x="0" y="234"/>
                    </a:lnTo>
                    <a:lnTo>
                      <a:pt x="6" y="204"/>
                    </a:lnTo>
                    <a:lnTo>
                      <a:pt x="24" y="0"/>
                    </a:lnTo>
                    <a:lnTo>
                      <a:pt x="378" y="18"/>
                    </a:lnTo>
                    <a:lnTo>
                      <a:pt x="408" y="246"/>
                    </a:lnTo>
                    <a:lnTo>
                      <a:pt x="408" y="252"/>
                    </a:lnTo>
                    <a:lnTo>
                      <a:pt x="408" y="25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595" name="Freeform 469"/>
              <p:cNvSpPr>
                <a:spLocks noChangeAspect="1"/>
              </p:cNvSpPr>
              <p:nvPr/>
            </p:nvSpPr>
            <p:spPr bwMode="auto">
              <a:xfrm>
                <a:off x="3561" y="1806"/>
                <a:ext cx="258" cy="294"/>
              </a:xfrm>
              <a:custGeom>
                <a:avLst/>
                <a:gdLst>
                  <a:gd name="T0" fmla="*/ 258 w 258"/>
                  <a:gd name="T1" fmla="*/ 102 h 294"/>
                  <a:gd name="T2" fmla="*/ 252 w 258"/>
                  <a:gd name="T3" fmla="*/ 108 h 294"/>
                  <a:gd name="T4" fmla="*/ 258 w 258"/>
                  <a:gd name="T5" fmla="*/ 132 h 294"/>
                  <a:gd name="T6" fmla="*/ 252 w 258"/>
                  <a:gd name="T7" fmla="*/ 186 h 294"/>
                  <a:gd name="T8" fmla="*/ 210 w 258"/>
                  <a:gd name="T9" fmla="*/ 222 h 294"/>
                  <a:gd name="T10" fmla="*/ 204 w 258"/>
                  <a:gd name="T11" fmla="*/ 246 h 294"/>
                  <a:gd name="T12" fmla="*/ 186 w 258"/>
                  <a:gd name="T13" fmla="*/ 246 h 294"/>
                  <a:gd name="T14" fmla="*/ 186 w 258"/>
                  <a:gd name="T15" fmla="*/ 276 h 294"/>
                  <a:gd name="T16" fmla="*/ 168 w 258"/>
                  <a:gd name="T17" fmla="*/ 294 h 294"/>
                  <a:gd name="T18" fmla="*/ 162 w 258"/>
                  <a:gd name="T19" fmla="*/ 294 h 294"/>
                  <a:gd name="T20" fmla="*/ 144 w 258"/>
                  <a:gd name="T21" fmla="*/ 270 h 294"/>
                  <a:gd name="T22" fmla="*/ 96 w 258"/>
                  <a:gd name="T23" fmla="*/ 288 h 294"/>
                  <a:gd name="T24" fmla="*/ 60 w 258"/>
                  <a:gd name="T25" fmla="*/ 276 h 294"/>
                  <a:gd name="T26" fmla="*/ 48 w 258"/>
                  <a:gd name="T27" fmla="*/ 258 h 294"/>
                  <a:gd name="T28" fmla="*/ 24 w 258"/>
                  <a:gd name="T29" fmla="*/ 258 h 294"/>
                  <a:gd name="T30" fmla="*/ 0 w 258"/>
                  <a:gd name="T31" fmla="*/ 54 h 294"/>
                  <a:gd name="T32" fmla="*/ 24 w 258"/>
                  <a:gd name="T33" fmla="*/ 54 h 294"/>
                  <a:gd name="T34" fmla="*/ 78 w 258"/>
                  <a:gd name="T35" fmla="*/ 42 h 294"/>
                  <a:gd name="T36" fmla="*/ 78 w 258"/>
                  <a:gd name="T37" fmla="*/ 48 h 294"/>
                  <a:gd name="T38" fmla="*/ 120 w 258"/>
                  <a:gd name="T39" fmla="*/ 54 h 294"/>
                  <a:gd name="T40" fmla="*/ 108 w 258"/>
                  <a:gd name="T41" fmla="*/ 66 h 294"/>
                  <a:gd name="T42" fmla="*/ 138 w 258"/>
                  <a:gd name="T43" fmla="*/ 66 h 294"/>
                  <a:gd name="T44" fmla="*/ 186 w 258"/>
                  <a:gd name="T45" fmla="*/ 48 h 294"/>
                  <a:gd name="T46" fmla="*/ 198 w 258"/>
                  <a:gd name="T47" fmla="*/ 24 h 294"/>
                  <a:gd name="T48" fmla="*/ 240 w 258"/>
                  <a:gd name="T49" fmla="*/ 0 h 294"/>
                  <a:gd name="T50" fmla="*/ 258 w 258"/>
                  <a:gd name="T51" fmla="*/ 90 h 294"/>
                  <a:gd name="T52" fmla="*/ 258 w 258"/>
                  <a:gd name="T53" fmla="*/ 102 h 29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58"/>
                  <a:gd name="T82" fmla="*/ 0 h 294"/>
                  <a:gd name="T83" fmla="*/ 258 w 258"/>
                  <a:gd name="T84" fmla="*/ 294 h 29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58" h="294">
                    <a:moveTo>
                      <a:pt x="258" y="102"/>
                    </a:moveTo>
                    <a:lnTo>
                      <a:pt x="252" y="108"/>
                    </a:lnTo>
                    <a:lnTo>
                      <a:pt x="258" y="132"/>
                    </a:lnTo>
                    <a:lnTo>
                      <a:pt x="252" y="186"/>
                    </a:lnTo>
                    <a:lnTo>
                      <a:pt x="210" y="222"/>
                    </a:lnTo>
                    <a:lnTo>
                      <a:pt x="204" y="246"/>
                    </a:lnTo>
                    <a:lnTo>
                      <a:pt x="186" y="246"/>
                    </a:lnTo>
                    <a:lnTo>
                      <a:pt x="186" y="276"/>
                    </a:lnTo>
                    <a:lnTo>
                      <a:pt x="168" y="294"/>
                    </a:lnTo>
                    <a:lnTo>
                      <a:pt x="162" y="294"/>
                    </a:lnTo>
                    <a:lnTo>
                      <a:pt x="144" y="270"/>
                    </a:lnTo>
                    <a:lnTo>
                      <a:pt x="96" y="288"/>
                    </a:lnTo>
                    <a:lnTo>
                      <a:pt x="60" y="276"/>
                    </a:lnTo>
                    <a:lnTo>
                      <a:pt x="48" y="258"/>
                    </a:lnTo>
                    <a:lnTo>
                      <a:pt x="24" y="258"/>
                    </a:lnTo>
                    <a:lnTo>
                      <a:pt x="0" y="54"/>
                    </a:lnTo>
                    <a:lnTo>
                      <a:pt x="24" y="54"/>
                    </a:lnTo>
                    <a:lnTo>
                      <a:pt x="78" y="42"/>
                    </a:lnTo>
                    <a:lnTo>
                      <a:pt x="78" y="48"/>
                    </a:lnTo>
                    <a:lnTo>
                      <a:pt x="120" y="54"/>
                    </a:lnTo>
                    <a:lnTo>
                      <a:pt x="108" y="66"/>
                    </a:lnTo>
                    <a:lnTo>
                      <a:pt x="138" y="66"/>
                    </a:lnTo>
                    <a:lnTo>
                      <a:pt x="186" y="48"/>
                    </a:lnTo>
                    <a:lnTo>
                      <a:pt x="198" y="24"/>
                    </a:lnTo>
                    <a:lnTo>
                      <a:pt x="240" y="0"/>
                    </a:lnTo>
                    <a:lnTo>
                      <a:pt x="258" y="90"/>
                    </a:lnTo>
                    <a:lnTo>
                      <a:pt x="258" y="102"/>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596" name="Freeform 470"/>
              <p:cNvSpPr>
                <a:spLocks noChangeAspect="1"/>
              </p:cNvSpPr>
              <p:nvPr/>
            </p:nvSpPr>
            <p:spPr bwMode="auto">
              <a:xfrm>
                <a:off x="3561" y="1806"/>
                <a:ext cx="258" cy="294"/>
              </a:xfrm>
              <a:custGeom>
                <a:avLst/>
                <a:gdLst>
                  <a:gd name="T0" fmla="*/ 258 w 258"/>
                  <a:gd name="T1" fmla="*/ 102 h 294"/>
                  <a:gd name="T2" fmla="*/ 252 w 258"/>
                  <a:gd name="T3" fmla="*/ 108 h 294"/>
                  <a:gd name="T4" fmla="*/ 258 w 258"/>
                  <a:gd name="T5" fmla="*/ 132 h 294"/>
                  <a:gd name="T6" fmla="*/ 252 w 258"/>
                  <a:gd name="T7" fmla="*/ 186 h 294"/>
                  <a:gd name="T8" fmla="*/ 210 w 258"/>
                  <a:gd name="T9" fmla="*/ 222 h 294"/>
                  <a:gd name="T10" fmla="*/ 204 w 258"/>
                  <a:gd name="T11" fmla="*/ 246 h 294"/>
                  <a:gd name="T12" fmla="*/ 186 w 258"/>
                  <a:gd name="T13" fmla="*/ 246 h 294"/>
                  <a:gd name="T14" fmla="*/ 186 w 258"/>
                  <a:gd name="T15" fmla="*/ 276 h 294"/>
                  <a:gd name="T16" fmla="*/ 168 w 258"/>
                  <a:gd name="T17" fmla="*/ 294 h 294"/>
                  <a:gd name="T18" fmla="*/ 162 w 258"/>
                  <a:gd name="T19" fmla="*/ 294 h 294"/>
                  <a:gd name="T20" fmla="*/ 144 w 258"/>
                  <a:gd name="T21" fmla="*/ 270 h 294"/>
                  <a:gd name="T22" fmla="*/ 96 w 258"/>
                  <a:gd name="T23" fmla="*/ 288 h 294"/>
                  <a:gd name="T24" fmla="*/ 60 w 258"/>
                  <a:gd name="T25" fmla="*/ 276 h 294"/>
                  <a:gd name="T26" fmla="*/ 48 w 258"/>
                  <a:gd name="T27" fmla="*/ 258 h 294"/>
                  <a:gd name="T28" fmla="*/ 24 w 258"/>
                  <a:gd name="T29" fmla="*/ 258 h 294"/>
                  <a:gd name="T30" fmla="*/ 0 w 258"/>
                  <a:gd name="T31" fmla="*/ 54 h 294"/>
                  <a:gd name="T32" fmla="*/ 24 w 258"/>
                  <a:gd name="T33" fmla="*/ 54 h 294"/>
                  <a:gd name="T34" fmla="*/ 78 w 258"/>
                  <a:gd name="T35" fmla="*/ 42 h 294"/>
                  <a:gd name="T36" fmla="*/ 78 w 258"/>
                  <a:gd name="T37" fmla="*/ 48 h 294"/>
                  <a:gd name="T38" fmla="*/ 120 w 258"/>
                  <a:gd name="T39" fmla="*/ 54 h 294"/>
                  <a:gd name="T40" fmla="*/ 108 w 258"/>
                  <a:gd name="T41" fmla="*/ 66 h 294"/>
                  <a:gd name="T42" fmla="*/ 138 w 258"/>
                  <a:gd name="T43" fmla="*/ 66 h 294"/>
                  <a:gd name="T44" fmla="*/ 186 w 258"/>
                  <a:gd name="T45" fmla="*/ 48 h 294"/>
                  <a:gd name="T46" fmla="*/ 198 w 258"/>
                  <a:gd name="T47" fmla="*/ 24 h 294"/>
                  <a:gd name="T48" fmla="*/ 240 w 258"/>
                  <a:gd name="T49" fmla="*/ 0 h 294"/>
                  <a:gd name="T50" fmla="*/ 258 w 258"/>
                  <a:gd name="T51" fmla="*/ 90 h 294"/>
                  <a:gd name="T52" fmla="*/ 258 w 258"/>
                  <a:gd name="T53" fmla="*/ 102 h 294"/>
                  <a:gd name="T54" fmla="*/ 258 w 258"/>
                  <a:gd name="T55" fmla="*/ 108 h 29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58"/>
                  <a:gd name="T85" fmla="*/ 0 h 294"/>
                  <a:gd name="T86" fmla="*/ 258 w 258"/>
                  <a:gd name="T87" fmla="*/ 294 h 29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58" h="294">
                    <a:moveTo>
                      <a:pt x="258" y="102"/>
                    </a:moveTo>
                    <a:lnTo>
                      <a:pt x="252" y="108"/>
                    </a:lnTo>
                    <a:lnTo>
                      <a:pt x="258" y="132"/>
                    </a:lnTo>
                    <a:lnTo>
                      <a:pt x="252" y="186"/>
                    </a:lnTo>
                    <a:lnTo>
                      <a:pt x="210" y="222"/>
                    </a:lnTo>
                    <a:lnTo>
                      <a:pt x="204" y="246"/>
                    </a:lnTo>
                    <a:lnTo>
                      <a:pt x="186" y="246"/>
                    </a:lnTo>
                    <a:lnTo>
                      <a:pt x="186" y="276"/>
                    </a:lnTo>
                    <a:lnTo>
                      <a:pt x="168" y="294"/>
                    </a:lnTo>
                    <a:lnTo>
                      <a:pt x="162" y="294"/>
                    </a:lnTo>
                    <a:lnTo>
                      <a:pt x="144" y="270"/>
                    </a:lnTo>
                    <a:lnTo>
                      <a:pt x="96" y="288"/>
                    </a:lnTo>
                    <a:lnTo>
                      <a:pt x="60" y="276"/>
                    </a:lnTo>
                    <a:lnTo>
                      <a:pt x="48" y="258"/>
                    </a:lnTo>
                    <a:lnTo>
                      <a:pt x="24" y="258"/>
                    </a:lnTo>
                    <a:lnTo>
                      <a:pt x="0" y="54"/>
                    </a:lnTo>
                    <a:lnTo>
                      <a:pt x="24" y="54"/>
                    </a:lnTo>
                    <a:lnTo>
                      <a:pt x="78" y="42"/>
                    </a:lnTo>
                    <a:lnTo>
                      <a:pt x="78" y="48"/>
                    </a:lnTo>
                    <a:lnTo>
                      <a:pt x="120" y="54"/>
                    </a:lnTo>
                    <a:lnTo>
                      <a:pt x="108" y="66"/>
                    </a:lnTo>
                    <a:lnTo>
                      <a:pt x="138" y="66"/>
                    </a:lnTo>
                    <a:lnTo>
                      <a:pt x="186" y="48"/>
                    </a:lnTo>
                    <a:lnTo>
                      <a:pt x="198" y="24"/>
                    </a:lnTo>
                    <a:lnTo>
                      <a:pt x="240" y="0"/>
                    </a:lnTo>
                    <a:lnTo>
                      <a:pt x="258" y="90"/>
                    </a:lnTo>
                    <a:lnTo>
                      <a:pt x="258" y="102"/>
                    </a:lnTo>
                    <a:lnTo>
                      <a:pt x="258" y="10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597" name="Freeform 471"/>
              <p:cNvSpPr>
                <a:spLocks noChangeAspect="1"/>
              </p:cNvSpPr>
              <p:nvPr/>
            </p:nvSpPr>
            <p:spPr bwMode="auto">
              <a:xfrm>
                <a:off x="2475" y="2250"/>
                <a:ext cx="534" cy="282"/>
              </a:xfrm>
              <a:custGeom>
                <a:avLst/>
                <a:gdLst>
                  <a:gd name="T0" fmla="*/ 522 w 534"/>
                  <a:gd name="T1" fmla="*/ 54 h 282"/>
                  <a:gd name="T2" fmla="*/ 534 w 534"/>
                  <a:gd name="T3" fmla="*/ 144 h 282"/>
                  <a:gd name="T4" fmla="*/ 534 w 534"/>
                  <a:gd name="T5" fmla="*/ 282 h 282"/>
                  <a:gd name="T6" fmla="*/ 486 w 534"/>
                  <a:gd name="T7" fmla="*/ 252 h 282"/>
                  <a:gd name="T8" fmla="*/ 414 w 534"/>
                  <a:gd name="T9" fmla="*/ 276 h 282"/>
                  <a:gd name="T10" fmla="*/ 396 w 534"/>
                  <a:gd name="T11" fmla="*/ 258 h 282"/>
                  <a:gd name="T12" fmla="*/ 384 w 534"/>
                  <a:gd name="T13" fmla="*/ 264 h 282"/>
                  <a:gd name="T14" fmla="*/ 378 w 534"/>
                  <a:gd name="T15" fmla="*/ 258 h 282"/>
                  <a:gd name="T16" fmla="*/ 366 w 534"/>
                  <a:gd name="T17" fmla="*/ 276 h 282"/>
                  <a:gd name="T18" fmla="*/ 360 w 534"/>
                  <a:gd name="T19" fmla="*/ 258 h 282"/>
                  <a:gd name="T20" fmla="*/ 348 w 534"/>
                  <a:gd name="T21" fmla="*/ 270 h 282"/>
                  <a:gd name="T22" fmla="*/ 330 w 534"/>
                  <a:gd name="T23" fmla="*/ 252 h 282"/>
                  <a:gd name="T24" fmla="*/ 318 w 534"/>
                  <a:gd name="T25" fmla="*/ 264 h 282"/>
                  <a:gd name="T26" fmla="*/ 300 w 534"/>
                  <a:gd name="T27" fmla="*/ 240 h 282"/>
                  <a:gd name="T28" fmla="*/ 276 w 534"/>
                  <a:gd name="T29" fmla="*/ 246 h 282"/>
                  <a:gd name="T30" fmla="*/ 234 w 534"/>
                  <a:gd name="T31" fmla="*/ 234 h 282"/>
                  <a:gd name="T32" fmla="*/ 222 w 534"/>
                  <a:gd name="T33" fmla="*/ 216 h 282"/>
                  <a:gd name="T34" fmla="*/ 204 w 534"/>
                  <a:gd name="T35" fmla="*/ 216 h 282"/>
                  <a:gd name="T36" fmla="*/ 180 w 534"/>
                  <a:gd name="T37" fmla="*/ 204 h 282"/>
                  <a:gd name="T38" fmla="*/ 192 w 534"/>
                  <a:gd name="T39" fmla="*/ 54 h 282"/>
                  <a:gd name="T40" fmla="*/ 0 w 534"/>
                  <a:gd name="T41" fmla="*/ 42 h 282"/>
                  <a:gd name="T42" fmla="*/ 6 w 534"/>
                  <a:gd name="T43" fmla="*/ 0 h 282"/>
                  <a:gd name="T44" fmla="*/ 66 w 534"/>
                  <a:gd name="T45" fmla="*/ 6 h 282"/>
                  <a:gd name="T46" fmla="*/ 522 w 534"/>
                  <a:gd name="T47" fmla="*/ 18 h 282"/>
                  <a:gd name="T48" fmla="*/ 522 w 534"/>
                  <a:gd name="T49" fmla="*/ 42 h 282"/>
                  <a:gd name="T50" fmla="*/ 522 w 534"/>
                  <a:gd name="T51" fmla="*/ 54 h 2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34"/>
                  <a:gd name="T79" fmla="*/ 0 h 282"/>
                  <a:gd name="T80" fmla="*/ 534 w 534"/>
                  <a:gd name="T81" fmla="*/ 282 h 2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34" h="282">
                    <a:moveTo>
                      <a:pt x="522" y="54"/>
                    </a:moveTo>
                    <a:lnTo>
                      <a:pt x="534" y="144"/>
                    </a:lnTo>
                    <a:lnTo>
                      <a:pt x="534" y="282"/>
                    </a:lnTo>
                    <a:lnTo>
                      <a:pt x="486" y="252"/>
                    </a:lnTo>
                    <a:lnTo>
                      <a:pt x="414" y="276"/>
                    </a:lnTo>
                    <a:lnTo>
                      <a:pt x="396" y="258"/>
                    </a:lnTo>
                    <a:lnTo>
                      <a:pt x="384" y="264"/>
                    </a:lnTo>
                    <a:lnTo>
                      <a:pt x="378" y="258"/>
                    </a:lnTo>
                    <a:lnTo>
                      <a:pt x="366" y="276"/>
                    </a:lnTo>
                    <a:lnTo>
                      <a:pt x="360" y="258"/>
                    </a:lnTo>
                    <a:lnTo>
                      <a:pt x="348" y="270"/>
                    </a:lnTo>
                    <a:lnTo>
                      <a:pt x="330" y="252"/>
                    </a:lnTo>
                    <a:lnTo>
                      <a:pt x="318" y="264"/>
                    </a:lnTo>
                    <a:lnTo>
                      <a:pt x="300" y="240"/>
                    </a:lnTo>
                    <a:lnTo>
                      <a:pt x="276" y="246"/>
                    </a:lnTo>
                    <a:lnTo>
                      <a:pt x="234" y="234"/>
                    </a:lnTo>
                    <a:lnTo>
                      <a:pt x="222" y="216"/>
                    </a:lnTo>
                    <a:lnTo>
                      <a:pt x="204" y="216"/>
                    </a:lnTo>
                    <a:lnTo>
                      <a:pt x="180" y="204"/>
                    </a:lnTo>
                    <a:lnTo>
                      <a:pt x="192" y="54"/>
                    </a:lnTo>
                    <a:lnTo>
                      <a:pt x="0" y="42"/>
                    </a:lnTo>
                    <a:lnTo>
                      <a:pt x="6" y="0"/>
                    </a:lnTo>
                    <a:lnTo>
                      <a:pt x="66" y="6"/>
                    </a:lnTo>
                    <a:lnTo>
                      <a:pt x="522" y="18"/>
                    </a:lnTo>
                    <a:lnTo>
                      <a:pt x="522" y="42"/>
                    </a:lnTo>
                    <a:lnTo>
                      <a:pt x="522" y="54"/>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598" name="Freeform 472"/>
              <p:cNvSpPr>
                <a:spLocks noChangeAspect="1"/>
              </p:cNvSpPr>
              <p:nvPr/>
            </p:nvSpPr>
            <p:spPr bwMode="auto">
              <a:xfrm>
                <a:off x="2475" y="2250"/>
                <a:ext cx="534" cy="282"/>
              </a:xfrm>
              <a:custGeom>
                <a:avLst/>
                <a:gdLst>
                  <a:gd name="T0" fmla="*/ 522 w 534"/>
                  <a:gd name="T1" fmla="*/ 54 h 282"/>
                  <a:gd name="T2" fmla="*/ 534 w 534"/>
                  <a:gd name="T3" fmla="*/ 144 h 282"/>
                  <a:gd name="T4" fmla="*/ 534 w 534"/>
                  <a:gd name="T5" fmla="*/ 282 h 282"/>
                  <a:gd name="T6" fmla="*/ 486 w 534"/>
                  <a:gd name="T7" fmla="*/ 252 h 282"/>
                  <a:gd name="T8" fmla="*/ 414 w 534"/>
                  <a:gd name="T9" fmla="*/ 276 h 282"/>
                  <a:gd name="T10" fmla="*/ 396 w 534"/>
                  <a:gd name="T11" fmla="*/ 258 h 282"/>
                  <a:gd name="T12" fmla="*/ 384 w 534"/>
                  <a:gd name="T13" fmla="*/ 264 h 282"/>
                  <a:gd name="T14" fmla="*/ 378 w 534"/>
                  <a:gd name="T15" fmla="*/ 258 h 282"/>
                  <a:gd name="T16" fmla="*/ 366 w 534"/>
                  <a:gd name="T17" fmla="*/ 276 h 282"/>
                  <a:gd name="T18" fmla="*/ 360 w 534"/>
                  <a:gd name="T19" fmla="*/ 258 h 282"/>
                  <a:gd name="T20" fmla="*/ 348 w 534"/>
                  <a:gd name="T21" fmla="*/ 270 h 282"/>
                  <a:gd name="T22" fmla="*/ 330 w 534"/>
                  <a:gd name="T23" fmla="*/ 252 h 282"/>
                  <a:gd name="T24" fmla="*/ 318 w 534"/>
                  <a:gd name="T25" fmla="*/ 264 h 282"/>
                  <a:gd name="T26" fmla="*/ 300 w 534"/>
                  <a:gd name="T27" fmla="*/ 240 h 282"/>
                  <a:gd name="T28" fmla="*/ 276 w 534"/>
                  <a:gd name="T29" fmla="*/ 246 h 282"/>
                  <a:gd name="T30" fmla="*/ 234 w 534"/>
                  <a:gd name="T31" fmla="*/ 234 h 282"/>
                  <a:gd name="T32" fmla="*/ 222 w 534"/>
                  <a:gd name="T33" fmla="*/ 216 h 282"/>
                  <a:gd name="T34" fmla="*/ 204 w 534"/>
                  <a:gd name="T35" fmla="*/ 216 h 282"/>
                  <a:gd name="T36" fmla="*/ 180 w 534"/>
                  <a:gd name="T37" fmla="*/ 204 h 282"/>
                  <a:gd name="T38" fmla="*/ 192 w 534"/>
                  <a:gd name="T39" fmla="*/ 54 h 282"/>
                  <a:gd name="T40" fmla="*/ 0 w 534"/>
                  <a:gd name="T41" fmla="*/ 42 h 282"/>
                  <a:gd name="T42" fmla="*/ 6 w 534"/>
                  <a:gd name="T43" fmla="*/ 0 h 282"/>
                  <a:gd name="T44" fmla="*/ 66 w 534"/>
                  <a:gd name="T45" fmla="*/ 6 h 282"/>
                  <a:gd name="T46" fmla="*/ 522 w 534"/>
                  <a:gd name="T47" fmla="*/ 18 h 282"/>
                  <a:gd name="T48" fmla="*/ 522 w 534"/>
                  <a:gd name="T49" fmla="*/ 42 h 282"/>
                  <a:gd name="T50" fmla="*/ 522 w 534"/>
                  <a:gd name="T51" fmla="*/ 54 h 282"/>
                  <a:gd name="T52" fmla="*/ 522 w 534"/>
                  <a:gd name="T53" fmla="*/ 60 h 28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34"/>
                  <a:gd name="T82" fmla="*/ 0 h 282"/>
                  <a:gd name="T83" fmla="*/ 534 w 534"/>
                  <a:gd name="T84" fmla="*/ 282 h 28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34" h="282">
                    <a:moveTo>
                      <a:pt x="522" y="54"/>
                    </a:moveTo>
                    <a:lnTo>
                      <a:pt x="534" y="144"/>
                    </a:lnTo>
                    <a:lnTo>
                      <a:pt x="534" y="282"/>
                    </a:lnTo>
                    <a:lnTo>
                      <a:pt x="486" y="252"/>
                    </a:lnTo>
                    <a:lnTo>
                      <a:pt x="414" y="276"/>
                    </a:lnTo>
                    <a:lnTo>
                      <a:pt x="396" y="258"/>
                    </a:lnTo>
                    <a:lnTo>
                      <a:pt x="384" y="264"/>
                    </a:lnTo>
                    <a:lnTo>
                      <a:pt x="378" y="258"/>
                    </a:lnTo>
                    <a:lnTo>
                      <a:pt x="366" y="276"/>
                    </a:lnTo>
                    <a:lnTo>
                      <a:pt x="360" y="258"/>
                    </a:lnTo>
                    <a:lnTo>
                      <a:pt x="348" y="270"/>
                    </a:lnTo>
                    <a:lnTo>
                      <a:pt x="330" y="252"/>
                    </a:lnTo>
                    <a:lnTo>
                      <a:pt x="318" y="264"/>
                    </a:lnTo>
                    <a:lnTo>
                      <a:pt x="300" y="240"/>
                    </a:lnTo>
                    <a:lnTo>
                      <a:pt x="276" y="246"/>
                    </a:lnTo>
                    <a:lnTo>
                      <a:pt x="234" y="234"/>
                    </a:lnTo>
                    <a:lnTo>
                      <a:pt x="222" y="216"/>
                    </a:lnTo>
                    <a:lnTo>
                      <a:pt x="204" y="216"/>
                    </a:lnTo>
                    <a:lnTo>
                      <a:pt x="180" y="204"/>
                    </a:lnTo>
                    <a:lnTo>
                      <a:pt x="192" y="54"/>
                    </a:lnTo>
                    <a:lnTo>
                      <a:pt x="0" y="42"/>
                    </a:lnTo>
                    <a:lnTo>
                      <a:pt x="6" y="0"/>
                    </a:lnTo>
                    <a:lnTo>
                      <a:pt x="66" y="6"/>
                    </a:lnTo>
                    <a:lnTo>
                      <a:pt x="522" y="18"/>
                    </a:lnTo>
                    <a:lnTo>
                      <a:pt x="522" y="42"/>
                    </a:lnTo>
                    <a:lnTo>
                      <a:pt x="522" y="54"/>
                    </a:lnTo>
                    <a:lnTo>
                      <a:pt x="522" y="6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599" name="Freeform 473"/>
              <p:cNvSpPr>
                <a:spLocks noChangeAspect="1"/>
              </p:cNvSpPr>
              <p:nvPr/>
            </p:nvSpPr>
            <p:spPr bwMode="auto">
              <a:xfrm>
                <a:off x="1311" y="1326"/>
                <a:ext cx="492" cy="414"/>
              </a:xfrm>
              <a:custGeom>
                <a:avLst/>
                <a:gdLst>
                  <a:gd name="T0" fmla="*/ 234 w 492"/>
                  <a:gd name="T1" fmla="*/ 372 h 414"/>
                  <a:gd name="T2" fmla="*/ 0 w 492"/>
                  <a:gd name="T3" fmla="*/ 312 h 414"/>
                  <a:gd name="T4" fmla="*/ 0 w 492"/>
                  <a:gd name="T5" fmla="*/ 240 h 414"/>
                  <a:gd name="T6" fmla="*/ 42 w 492"/>
                  <a:gd name="T7" fmla="*/ 186 h 414"/>
                  <a:gd name="T8" fmla="*/ 96 w 492"/>
                  <a:gd name="T9" fmla="*/ 54 h 414"/>
                  <a:gd name="T10" fmla="*/ 108 w 492"/>
                  <a:gd name="T11" fmla="*/ 0 h 414"/>
                  <a:gd name="T12" fmla="*/ 138 w 492"/>
                  <a:gd name="T13" fmla="*/ 6 h 414"/>
                  <a:gd name="T14" fmla="*/ 132 w 492"/>
                  <a:gd name="T15" fmla="*/ 12 h 414"/>
                  <a:gd name="T16" fmla="*/ 162 w 492"/>
                  <a:gd name="T17" fmla="*/ 30 h 414"/>
                  <a:gd name="T18" fmla="*/ 156 w 492"/>
                  <a:gd name="T19" fmla="*/ 66 h 414"/>
                  <a:gd name="T20" fmla="*/ 180 w 492"/>
                  <a:gd name="T21" fmla="*/ 78 h 414"/>
                  <a:gd name="T22" fmla="*/ 210 w 492"/>
                  <a:gd name="T23" fmla="*/ 72 h 414"/>
                  <a:gd name="T24" fmla="*/ 240 w 492"/>
                  <a:gd name="T25" fmla="*/ 90 h 414"/>
                  <a:gd name="T26" fmla="*/ 366 w 492"/>
                  <a:gd name="T27" fmla="*/ 90 h 414"/>
                  <a:gd name="T28" fmla="*/ 474 w 492"/>
                  <a:gd name="T29" fmla="*/ 114 h 414"/>
                  <a:gd name="T30" fmla="*/ 492 w 492"/>
                  <a:gd name="T31" fmla="*/ 150 h 414"/>
                  <a:gd name="T32" fmla="*/ 432 w 492"/>
                  <a:gd name="T33" fmla="*/ 234 h 414"/>
                  <a:gd name="T34" fmla="*/ 444 w 492"/>
                  <a:gd name="T35" fmla="*/ 252 h 414"/>
                  <a:gd name="T36" fmla="*/ 402 w 492"/>
                  <a:gd name="T37" fmla="*/ 414 h 414"/>
                  <a:gd name="T38" fmla="*/ 270 w 492"/>
                  <a:gd name="T39" fmla="*/ 384 h 414"/>
                  <a:gd name="T40" fmla="*/ 234 w 492"/>
                  <a:gd name="T41" fmla="*/ 372 h 4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92"/>
                  <a:gd name="T64" fmla="*/ 0 h 414"/>
                  <a:gd name="T65" fmla="*/ 492 w 492"/>
                  <a:gd name="T66" fmla="*/ 414 h 4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92" h="414">
                    <a:moveTo>
                      <a:pt x="234" y="372"/>
                    </a:moveTo>
                    <a:lnTo>
                      <a:pt x="0" y="312"/>
                    </a:lnTo>
                    <a:lnTo>
                      <a:pt x="0" y="240"/>
                    </a:lnTo>
                    <a:lnTo>
                      <a:pt x="42" y="186"/>
                    </a:lnTo>
                    <a:lnTo>
                      <a:pt x="96" y="54"/>
                    </a:lnTo>
                    <a:lnTo>
                      <a:pt x="108" y="0"/>
                    </a:lnTo>
                    <a:lnTo>
                      <a:pt x="138" y="6"/>
                    </a:lnTo>
                    <a:lnTo>
                      <a:pt x="132" y="12"/>
                    </a:lnTo>
                    <a:lnTo>
                      <a:pt x="162" y="30"/>
                    </a:lnTo>
                    <a:lnTo>
                      <a:pt x="156" y="66"/>
                    </a:lnTo>
                    <a:lnTo>
                      <a:pt x="180" y="78"/>
                    </a:lnTo>
                    <a:lnTo>
                      <a:pt x="210" y="72"/>
                    </a:lnTo>
                    <a:lnTo>
                      <a:pt x="240" y="90"/>
                    </a:lnTo>
                    <a:lnTo>
                      <a:pt x="366" y="90"/>
                    </a:lnTo>
                    <a:lnTo>
                      <a:pt x="474" y="114"/>
                    </a:lnTo>
                    <a:lnTo>
                      <a:pt x="492" y="150"/>
                    </a:lnTo>
                    <a:lnTo>
                      <a:pt x="432" y="234"/>
                    </a:lnTo>
                    <a:lnTo>
                      <a:pt x="444" y="252"/>
                    </a:lnTo>
                    <a:lnTo>
                      <a:pt x="402" y="414"/>
                    </a:lnTo>
                    <a:lnTo>
                      <a:pt x="270" y="384"/>
                    </a:lnTo>
                    <a:lnTo>
                      <a:pt x="234" y="372"/>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600" name="Freeform 474"/>
              <p:cNvSpPr>
                <a:spLocks noChangeAspect="1"/>
              </p:cNvSpPr>
              <p:nvPr/>
            </p:nvSpPr>
            <p:spPr bwMode="auto">
              <a:xfrm>
                <a:off x="1311" y="1326"/>
                <a:ext cx="492" cy="414"/>
              </a:xfrm>
              <a:custGeom>
                <a:avLst/>
                <a:gdLst>
                  <a:gd name="T0" fmla="*/ 234 w 492"/>
                  <a:gd name="T1" fmla="*/ 372 h 414"/>
                  <a:gd name="T2" fmla="*/ 0 w 492"/>
                  <a:gd name="T3" fmla="*/ 312 h 414"/>
                  <a:gd name="T4" fmla="*/ 0 w 492"/>
                  <a:gd name="T5" fmla="*/ 240 h 414"/>
                  <a:gd name="T6" fmla="*/ 42 w 492"/>
                  <a:gd name="T7" fmla="*/ 186 h 414"/>
                  <a:gd name="T8" fmla="*/ 96 w 492"/>
                  <a:gd name="T9" fmla="*/ 54 h 414"/>
                  <a:gd name="T10" fmla="*/ 108 w 492"/>
                  <a:gd name="T11" fmla="*/ 0 h 414"/>
                  <a:gd name="T12" fmla="*/ 138 w 492"/>
                  <a:gd name="T13" fmla="*/ 6 h 414"/>
                  <a:gd name="T14" fmla="*/ 132 w 492"/>
                  <a:gd name="T15" fmla="*/ 12 h 414"/>
                  <a:gd name="T16" fmla="*/ 162 w 492"/>
                  <a:gd name="T17" fmla="*/ 30 h 414"/>
                  <a:gd name="T18" fmla="*/ 156 w 492"/>
                  <a:gd name="T19" fmla="*/ 66 h 414"/>
                  <a:gd name="T20" fmla="*/ 180 w 492"/>
                  <a:gd name="T21" fmla="*/ 78 h 414"/>
                  <a:gd name="T22" fmla="*/ 210 w 492"/>
                  <a:gd name="T23" fmla="*/ 72 h 414"/>
                  <a:gd name="T24" fmla="*/ 240 w 492"/>
                  <a:gd name="T25" fmla="*/ 90 h 414"/>
                  <a:gd name="T26" fmla="*/ 366 w 492"/>
                  <a:gd name="T27" fmla="*/ 90 h 414"/>
                  <a:gd name="T28" fmla="*/ 474 w 492"/>
                  <a:gd name="T29" fmla="*/ 114 h 414"/>
                  <a:gd name="T30" fmla="*/ 492 w 492"/>
                  <a:gd name="T31" fmla="*/ 150 h 414"/>
                  <a:gd name="T32" fmla="*/ 432 w 492"/>
                  <a:gd name="T33" fmla="*/ 234 h 414"/>
                  <a:gd name="T34" fmla="*/ 444 w 492"/>
                  <a:gd name="T35" fmla="*/ 252 h 414"/>
                  <a:gd name="T36" fmla="*/ 402 w 492"/>
                  <a:gd name="T37" fmla="*/ 414 h 414"/>
                  <a:gd name="T38" fmla="*/ 270 w 492"/>
                  <a:gd name="T39" fmla="*/ 384 h 414"/>
                  <a:gd name="T40" fmla="*/ 234 w 492"/>
                  <a:gd name="T41" fmla="*/ 372 h 414"/>
                  <a:gd name="T42" fmla="*/ 234 w 492"/>
                  <a:gd name="T43" fmla="*/ 378 h 4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2"/>
                  <a:gd name="T67" fmla="*/ 0 h 414"/>
                  <a:gd name="T68" fmla="*/ 492 w 492"/>
                  <a:gd name="T69" fmla="*/ 414 h 4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2" h="414">
                    <a:moveTo>
                      <a:pt x="234" y="372"/>
                    </a:moveTo>
                    <a:lnTo>
                      <a:pt x="0" y="312"/>
                    </a:lnTo>
                    <a:lnTo>
                      <a:pt x="0" y="240"/>
                    </a:lnTo>
                    <a:lnTo>
                      <a:pt x="42" y="186"/>
                    </a:lnTo>
                    <a:lnTo>
                      <a:pt x="96" y="54"/>
                    </a:lnTo>
                    <a:lnTo>
                      <a:pt x="108" y="0"/>
                    </a:lnTo>
                    <a:lnTo>
                      <a:pt x="138" y="6"/>
                    </a:lnTo>
                    <a:lnTo>
                      <a:pt x="132" y="12"/>
                    </a:lnTo>
                    <a:lnTo>
                      <a:pt x="162" y="30"/>
                    </a:lnTo>
                    <a:lnTo>
                      <a:pt x="156" y="66"/>
                    </a:lnTo>
                    <a:lnTo>
                      <a:pt x="180" y="78"/>
                    </a:lnTo>
                    <a:lnTo>
                      <a:pt x="210" y="72"/>
                    </a:lnTo>
                    <a:lnTo>
                      <a:pt x="240" y="90"/>
                    </a:lnTo>
                    <a:lnTo>
                      <a:pt x="366" y="90"/>
                    </a:lnTo>
                    <a:lnTo>
                      <a:pt x="474" y="114"/>
                    </a:lnTo>
                    <a:lnTo>
                      <a:pt x="492" y="150"/>
                    </a:lnTo>
                    <a:lnTo>
                      <a:pt x="432" y="234"/>
                    </a:lnTo>
                    <a:lnTo>
                      <a:pt x="444" y="252"/>
                    </a:lnTo>
                    <a:lnTo>
                      <a:pt x="402" y="414"/>
                    </a:lnTo>
                    <a:lnTo>
                      <a:pt x="270" y="384"/>
                    </a:lnTo>
                    <a:lnTo>
                      <a:pt x="234" y="372"/>
                    </a:lnTo>
                    <a:lnTo>
                      <a:pt x="234" y="37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601" name="Freeform 475"/>
              <p:cNvSpPr>
                <a:spLocks noChangeAspect="1"/>
              </p:cNvSpPr>
              <p:nvPr/>
            </p:nvSpPr>
            <p:spPr bwMode="auto">
              <a:xfrm>
                <a:off x="3801" y="1752"/>
                <a:ext cx="360" cy="228"/>
              </a:xfrm>
              <a:custGeom>
                <a:avLst/>
                <a:gdLst>
                  <a:gd name="T0" fmla="*/ 42 w 360"/>
                  <a:gd name="T1" fmla="*/ 30 h 228"/>
                  <a:gd name="T2" fmla="*/ 48 w 360"/>
                  <a:gd name="T3" fmla="*/ 48 h 228"/>
                  <a:gd name="T4" fmla="*/ 294 w 360"/>
                  <a:gd name="T5" fmla="*/ 0 h 228"/>
                  <a:gd name="T6" fmla="*/ 324 w 360"/>
                  <a:gd name="T7" fmla="*/ 30 h 228"/>
                  <a:gd name="T8" fmla="*/ 342 w 360"/>
                  <a:gd name="T9" fmla="*/ 42 h 228"/>
                  <a:gd name="T10" fmla="*/ 324 w 360"/>
                  <a:gd name="T11" fmla="*/ 72 h 228"/>
                  <a:gd name="T12" fmla="*/ 330 w 360"/>
                  <a:gd name="T13" fmla="*/ 102 h 228"/>
                  <a:gd name="T14" fmla="*/ 360 w 360"/>
                  <a:gd name="T15" fmla="*/ 132 h 228"/>
                  <a:gd name="T16" fmla="*/ 330 w 360"/>
                  <a:gd name="T17" fmla="*/ 168 h 228"/>
                  <a:gd name="T18" fmla="*/ 306 w 360"/>
                  <a:gd name="T19" fmla="*/ 180 h 228"/>
                  <a:gd name="T20" fmla="*/ 288 w 360"/>
                  <a:gd name="T21" fmla="*/ 180 h 228"/>
                  <a:gd name="T22" fmla="*/ 90 w 360"/>
                  <a:gd name="T23" fmla="*/ 222 h 228"/>
                  <a:gd name="T24" fmla="*/ 78 w 360"/>
                  <a:gd name="T25" fmla="*/ 222 h 228"/>
                  <a:gd name="T26" fmla="*/ 30 w 360"/>
                  <a:gd name="T27" fmla="*/ 228 h 228"/>
                  <a:gd name="T28" fmla="*/ 18 w 360"/>
                  <a:gd name="T29" fmla="*/ 156 h 228"/>
                  <a:gd name="T30" fmla="*/ 18 w 360"/>
                  <a:gd name="T31" fmla="*/ 144 h 228"/>
                  <a:gd name="T32" fmla="*/ 0 w 360"/>
                  <a:gd name="T33" fmla="*/ 54 h 228"/>
                  <a:gd name="T34" fmla="*/ 42 w 360"/>
                  <a:gd name="T35" fmla="*/ 30 h 2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0"/>
                  <a:gd name="T55" fmla="*/ 0 h 228"/>
                  <a:gd name="T56" fmla="*/ 360 w 360"/>
                  <a:gd name="T57" fmla="*/ 228 h 2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0" h="228">
                    <a:moveTo>
                      <a:pt x="42" y="30"/>
                    </a:moveTo>
                    <a:lnTo>
                      <a:pt x="48" y="48"/>
                    </a:lnTo>
                    <a:lnTo>
                      <a:pt x="294" y="0"/>
                    </a:lnTo>
                    <a:lnTo>
                      <a:pt x="324" y="30"/>
                    </a:lnTo>
                    <a:lnTo>
                      <a:pt x="342" y="42"/>
                    </a:lnTo>
                    <a:lnTo>
                      <a:pt x="324" y="72"/>
                    </a:lnTo>
                    <a:lnTo>
                      <a:pt x="330" y="102"/>
                    </a:lnTo>
                    <a:lnTo>
                      <a:pt x="360" y="132"/>
                    </a:lnTo>
                    <a:lnTo>
                      <a:pt x="330" y="168"/>
                    </a:lnTo>
                    <a:lnTo>
                      <a:pt x="306" y="180"/>
                    </a:lnTo>
                    <a:lnTo>
                      <a:pt x="288" y="180"/>
                    </a:lnTo>
                    <a:lnTo>
                      <a:pt x="90" y="222"/>
                    </a:lnTo>
                    <a:lnTo>
                      <a:pt x="78" y="222"/>
                    </a:lnTo>
                    <a:lnTo>
                      <a:pt x="30" y="228"/>
                    </a:lnTo>
                    <a:lnTo>
                      <a:pt x="18" y="156"/>
                    </a:lnTo>
                    <a:lnTo>
                      <a:pt x="18" y="144"/>
                    </a:lnTo>
                    <a:lnTo>
                      <a:pt x="0" y="54"/>
                    </a:lnTo>
                    <a:lnTo>
                      <a:pt x="42" y="30"/>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602" name="Freeform 476"/>
              <p:cNvSpPr>
                <a:spLocks noChangeAspect="1"/>
              </p:cNvSpPr>
              <p:nvPr/>
            </p:nvSpPr>
            <p:spPr bwMode="auto">
              <a:xfrm>
                <a:off x="3801" y="1752"/>
                <a:ext cx="360" cy="228"/>
              </a:xfrm>
              <a:custGeom>
                <a:avLst/>
                <a:gdLst>
                  <a:gd name="T0" fmla="*/ 42 w 360"/>
                  <a:gd name="T1" fmla="*/ 30 h 228"/>
                  <a:gd name="T2" fmla="*/ 48 w 360"/>
                  <a:gd name="T3" fmla="*/ 48 h 228"/>
                  <a:gd name="T4" fmla="*/ 294 w 360"/>
                  <a:gd name="T5" fmla="*/ 0 h 228"/>
                  <a:gd name="T6" fmla="*/ 324 w 360"/>
                  <a:gd name="T7" fmla="*/ 30 h 228"/>
                  <a:gd name="T8" fmla="*/ 342 w 360"/>
                  <a:gd name="T9" fmla="*/ 42 h 228"/>
                  <a:gd name="T10" fmla="*/ 324 w 360"/>
                  <a:gd name="T11" fmla="*/ 72 h 228"/>
                  <a:gd name="T12" fmla="*/ 330 w 360"/>
                  <a:gd name="T13" fmla="*/ 102 h 228"/>
                  <a:gd name="T14" fmla="*/ 360 w 360"/>
                  <a:gd name="T15" fmla="*/ 132 h 228"/>
                  <a:gd name="T16" fmla="*/ 330 w 360"/>
                  <a:gd name="T17" fmla="*/ 168 h 228"/>
                  <a:gd name="T18" fmla="*/ 306 w 360"/>
                  <a:gd name="T19" fmla="*/ 180 h 228"/>
                  <a:gd name="T20" fmla="*/ 288 w 360"/>
                  <a:gd name="T21" fmla="*/ 180 h 228"/>
                  <a:gd name="T22" fmla="*/ 90 w 360"/>
                  <a:gd name="T23" fmla="*/ 222 h 228"/>
                  <a:gd name="T24" fmla="*/ 78 w 360"/>
                  <a:gd name="T25" fmla="*/ 222 h 228"/>
                  <a:gd name="T26" fmla="*/ 30 w 360"/>
                  <a:gd name="T27" fmla="*/ 228 h 228"/>
                  <a:gd name="T28" fmla="*/ 18 w 360"/>
                  <a:gd name="T29" fmla="*/ 156 h 228"/>
                  <a:gd name="T30" fmla="*/ 18 w 360"/>
                  <a:gd name="T31" fmla="*/ 144 h 228"/>
                  <a:gd name="T32" fmla="*/ 0 w 360"/>
                  <a:gd name="T33" fmla="*/ 54 h 228"/>
                  <a:gd name="T34" fmla="*/ 42 w 360"/>
                  <a:gd name="T35" fmla="*/ 30 h 228"/>
                  <a:gd name="T36" fmla="*/ 42 w 360"/>
                  <a:gd name="T37" fmla="*/ 36 h 2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0"/>
                  <a:gd name="T58" fmla="*/ 0 h 228"/>
                  <a:gd name="T59" fmla="*/ 360 w 360"/>
                  <a:gd name="T60" fmla="*/ 228 h 2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0" h="228">
                    <a:moveTo>
                      <a:pt x="42" y="30"/>
                    </a:moveTo>
                    <a:lnTo>
                      <a:pt x="48" y="48"/>
                    </a:lnTo>
                    <a:lnTo>
                      <a:pt x="294" y="0"/>
                    </a:lnTo>
                    <a:lnTo>
                      <a:pt x="324" y="30"/>
                    </a:lnTo>
                    <a:lnTo>
                      <a:pt x="342" y="42"/>
                    </a:lnTo>
                    <a:lnTo>
                      <a:pt x="324" y="72"/>
                    </a:lnTo>
                    <a:lnTo>
                      <a:pt x="330" y="102"/>
                    </a:lnTo>
                    <a:lnTo>
                      <a:pt x="360" y="132"/>
                    </a:lnTo>
                    <a:lnTo>
                      <a:pt x="330" y="168"/>
                    </a:lnTo>
                    <a:lnTo>
                      <a:pt x="306" y="180"/>
                    </a:lnTo>
                    <a:lnTo>
                      <a:pt x="288" y="180"/>
                    </a:lnTo>
                    <a:lnTo>
                      <a:pt x="90" y="222"/>
                    </a:lnTo>
                    <a:lnTo>
                      <a:pt x="78" y="222"/>
                    </a:lnTo>
                    <a:lnTo>
                      <a:pt x="30" y="228"/>
                    </a:lnTo>
                    <a:lnTo>
                      <a:pt x="18" y="156"/>
                    </a:lnTo>
                    <a:lnTo>
                      <a:pt x="18" y="144"/>
                    </a:lnTo>
                    <a:lnTo>
                      <a:pt x="0" y="54"/>
                    </a:lnTo>
                    <a:lnTo>
                      <a:pt x="42" y="30"/>
                    </a:lnTo>
                    <a:lnTo>
                      <a:pt x="42" y="3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603" name="Freeform 477"/>
              <p:cNvSpPr>
                <a:spLocks noChangeAspect="1"/>
              </p:cNvSpPr>
              <p:nvPr/>
            </p:nvSpPr>
            <p:spPr bwMode="auto">
              <a:xfrm>
                <a:off x="4299" y="1698"/>
                <a:ext cx="48" cy="54"/>
              </a:xfrm>
              <a:custGeom>
                <a:avLst/>
                <a:gdLst>
                  <a:gd name="T0" fmla="*/ 48 w 48"/>
                  <a:gd name="T1" fmla="*/ 30 h 54"/>
                  <a:gd name="T2" fmla="*/ 36 w 48"/>
                  <a:gd name="T3" fmla="*/ 42 h 54"/>
                  <a:gd name="T4" fmla="*/ 30 w 48"/>
                  <a:gd name="T5" fmla="*/ 24 h 54"/>
                  <a:gd name="T6" fmla="*/ 30 w 48"/>
                  <a:gd name="T7" fmla="*/ 48 h 54"/>
                  <a:gd name="T8" fmla="*/ 6 w 48"/>
                  <a:gd name="T9" fmla="*/ 54 h 54"/>
                  <a:gd name="T10" fmla="*/ 0 w 48"/>
                  <a:gd name="T11" fmla="*/ 6 h 54"/>
                  <a:gd name="T12" fmla="*/ 18 w 48"/>
                  <a:gd name="T13" fmla="*/ 0 h 54"/>
                  <a:gd name="T14" fmla="*/ 42 w 48"/>
                  <a:gd name="T15" fmla="*/ 24 h 54"/>
                  <a:gd name="T16" fmla="*/ 48 w 48"/>
                  <a:gd name="T17" fmla="*/ 3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54"/>
                  <a:gd name="T29" fmla="*/ 48 w 48"/>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54">
                    <a:moveTo>
                      <a:pt x="48" y="30"/>
                    </a:moveTo>
                    <a:lnTo>
                      <a:pt x="36" y="42"/>
                    </a:lnTo>
                    <a:lnTo>
                      <a:pt x="30" y="24"/>
                    </a:lnTo>
                    <a:lnTo>
                      <a:pt x="30" y="48"/>
                    </a:lnTo>
                    <a:lnTo>
                      <a:pt x="6" y="54"/>
                    </a:lnTo>
                    <a:lnTo>
                      <a:pt x="0" y="6"/>
                    </a:lnTo>
                    <a:lnTo>
                      <a:pt x="18" y="0"/>
                    </a:lnTo>
                    <a:lnTo>
                      <a:pt x="42" y="24"/>
                    </a:lnTo>
                    <a:lnTo>
                      <a:pt x="48" y="30"/>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604" name="Freeform 478"/>
              <p:cNvSpPr>
                <a:spLocks noChangeAspect="1"/>
              </p:cNvSpPr>
              <p:nvPr/>
            </p:nvSpPr>
            <p:spPr bwMode="auto">
              <a:xfrm>
                <a:off x="4299" y="1698"/>
                <a:ext cx="48" cy="54"/>
              </a:xfrm>
              <a:custGeom>
                <a:avLst/>
                <a:gdLst>
                  <a:gd name="T0" fmla="*/ 48 w 48"/>
                  <a:gd name="T1" fmla="*/ 30 h 54"/>
                  <a:gd name="T2" fmla="*/ 36 w 48"/>
                  <a:gd name="T3" fmla="*/ 42 h 54"/>
                  <a:gd name="T4" fmla="*/ 30 w 48"/>
                  <a:gd name="T5" fmla="*/ 24 h 54"/>
                  <a:gd name="T6" fmla="*/ 30 w 48"/>
                  <a:gd name="T7" fmla="*/ 48 h 54"/>
                  <a:gd name="T8" fmla="*/ 6 w 48"/>
                  <a:gd name="T9" fmla="*/ 54 h 54"/>
                  <a:gd name="T10" fmla="*/ 0 w 48"/>
                  <a:gd name="T11" fmla="*/ 6 h 54"/>
                  <a:gd name="T12" fmla="*/ 18 w 48"/>
                  <a:gd name="T13" fmla="*/ 0 h 54"/>
                  <a:gd name="T14" fmla="*/ 42 w 48"/>
                  <a:gd name="T15" fmla="*/ 24 h 54"/>
                  <a:gd name="T16" fmla="*/ 48 w 48"/>
                  <a:gd name="T17" fmla="*/ 30 h 54"/>
                  <a:gd name="T18" fmla="*/ 48 w 48"/>
                  <a:gd name="T19" fmla="*/ 36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54"/>
                  <a:gd name="T32" fmla="*/ 48 w 48"/>
                  <a:gd name="T33" fmla="*/ 54 h 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54">
                    <a:moveTo>
                      <a:pt x="48" y="30"/>
                    </a:moveTo>
                    <a:lnTo>
                      <a:pt x="36" y="42"/>
                    </a:lnTo>
                    <a:lnTo>
                      <a:pt x="30" y="24"/>
                    </a:lnTo>
                    <a:lnTo>
                      <a:pt x="30" y="48"/>
                    </a:lnTo>
                    <a:lnTo>
                      <a:pt x="6" y="54"/>
                    </a:lnTo>
                    <a:lnTo>
                      <a:pt x="0" y="6"/>
                    </a:lnTo>
                    <a:lnTo>
                      <a:pt x="18" y="0"/>
                    </a:lnTo>
                    <a:lnTo>
                      <a:pt x="42" y="24"/>
                    </a:lnTo>
                    <a:lnTo>
                      <a:pt x="48" y="30"/>
                    </a:lnTo>
                    <a:lnTo>
                      <a:pt x="48" y="3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605" name="Freeform 479"/>
              <p:cNvSpPr>
                <a:spLocks noChangeAspect="1"/>
              </p:cNvSpPr>
              <p:nvPr/>
            </p:nvSpPr>
            <p:spPr bwMode="auto">
              <a:xfrm>
                <a:off x="3717" y="2340"/>
                <a:ext cx="312" cy="240"/>
              </a:xfrm>
              <a:custGeom>
                <a:avLst/>
                <a:gdLst>
                  <a:gd name="T0" fmla="*/ 312 w 312"/>
                  <a:gd name="T1" fmla="*/ 72 h 240"/>
                  <a:gd name="T2" fmla="*/ 276 w 312"/>
                  <a:gd name="T3" fmla="*/ 120 h 240"/>
                  <a:gd name="T4" fmla="*/ 282 w 312"/>
                  <a:gd name="T5" fmla="*/ 132 h 240"/>
                  <a:gd name="T6" fmla="*/ 246 w 312"/>
                  <a:gd name="T7" fmla="*/ 174 h 240"/>
                  <a:gd name="T8" fmla="*/ 240 w 312"/>
                  <a:gd name="T9" fmla="*/ 168 h 240"/>
                  <a:gd name="T10" fmla="*/ 240 w 312"/>
                  <a:gd name="T11" fmla="*/ 180 h 240"/>
                  <a:gd name="T12" fmla="*/ 204 w 312"/>
                  <a:gd name="T13" fmla="*/ 198 h 240"/>
                  <a:gd name="T14" fmla="*/ 204 w 312"/>
                  <a:gd name="T15" fmla="*/ 216 h 240"/>
                  <a:gd name="T16" fmla="*/ 186 w 312"/>
                  <a:gd name="T17" fmla="*/ 204 h 240"/>
                  <a:gd name="T18" fmla="*/ 198 w 312"/>
                  <a:gd name="T19" fmla="*/ 222 h 240"/>
                  <a:gd name="T20" fmla="*/ 186 w 312"/>
                  <a:gd name="T21" fmla="*/ 240 h 240"/>
                  <a:gd name="T22" fmla="*/ 168 w 312"/>
                  <a:gd name="T23" fmla="*/ 234 h 240"/>
                  <a:gd name="T24" fmla="*/ 138 w 312"/>
                  <a:gd name="T25" fmla="*/ 168 h 240"/>
                  <a:gd name="T26" fmla="*/ 60 w 312"/>
                  <a:gd name="T27" fmla="*/ 108 h 240"/>
                  <a:gd name="T28" fmla="*/ 30 w 312"/>
                  <a:gd name="T29" fmla="*/ 72 h 240"/>
                  <a:gd name="T30" fmla="*/ 0 w 312"/>
                  <a:gd name="T31" fmla="*/ 54 h 240"/>
                  <a:gd name="T32" fmla="*/ 12 w 312"/>
                  <a:gd name="T33" fmla="*/ 30 h 240"/>
                  <a:gd name="T34" fmla="*/ 54 w 312"/>
                  <a:gd name="T35" fmla="*/ 6 h 240"/>
                  <a:gd name="T36" fmla="*/ 144 w 312"/>
                  <a:gd name="T37" fmla="*/ 0 h 240"/>
                  <a:gd name="T38" fmla="*/ 162 w 312"/>
                  <a:gd name="T39" fmla="*/ 24 h 240"/>
                  <a:gd name="T40" fmla="*/ 228 w 312"/>
                  <a:gd name="T41" fmla="*/ 12 h 240"/>
                  <a:gd name="T42" fmla="*/ 306 w 312"/>
                  <a:gd name="T43" fmla="*/ 66 h 240"/>
                  <a:gd name="T44" fmla="*/ 312 w 312"/>
                  <a:gd name="T45" fmla="*/ 72 h 2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12"/>
                  <a:gd name="T70" fmla="*/ 0 h 240"/>
                  <a:gd name="T71" fmla="*/ 312 w 312"/>
                  <a:gd name="T72" fmla="*/ 240 h 2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12" h="240">
                    <a:moveTo>
                      <a:pt x="312" y="72"/>
                    </a:moveTo>
                    <a:lnTo>
                      <a:pt x="276" y="120"/>
                    </a:lnTo>
                    <a:lnTo>
                      <a:pt x="282" y="132"/>
                    </a:lnTo>
                    <a:lnTo>
                      <a:pt x="246" y="174"/>
                    </a:lnTo>
                    <a:lnTo>
                      <a:pt x="240" y="168"/>
                    </a:lnTo>
                    <a:lnTo>
                      <a:pt x="240" y="180"/>
                    </a:lnTo>
                    <a:lnTo>
                      <a:pt x="204" y="198"/>
                    </a:lnTo>
                    <a:lnTo>
                      <a:pt x="204" y="216"/>
                    </a:lnTo>
                    <a:lnTo>
                      <a:pt x="186" y="204"/>
                    </a:lnTo>
                    <a:lnTo>
                      <a:pt x="198" y="222"/>
                    </a:lnTo>
                    <a:lnTo>
                      <a:pt x="186" y="240"/>
                    </a:lnTo>
                    <a:lnTo>
                      <a:pt x="168" y="234"/>
                    </a:lnTo>
                    <a:lnTo>
                      <a:pt x="138" y="168"/>
                    </a:lnTo>
                    <a:lnTo>
                      <a:pt x="60" y="108"/>
                    </a:lnTo>
                    <a:lnTo>
                      <a:pt x="30" y="72"/>
                    </a:lnTo>
                    <a:lnTo>
                      <a:pt x="0" y="54"/>
                    </a:lnTo>
                    <a:lnTo>
                      <a:pt x="12" y="30"/>
                    </a:lnTo>
                    <a:lnTo>
                      <a:pt x="54" y="6"/>
                    </a:lnTo>
                    <a:lnTo>
                      <a:pt x="144" y="0"/>
                    </a:lnTo>
                    <a:lnTo>
                      <a:pt x="162" y="24"/>
                    </a:lnTo>
                    <a:lnTo>
                      <a:pt x="228" y="12"/>
                    </a:lnTo>
                    <a:lnTo>
                      <a:pt x="306" y="66"/>
                    </a:lnTo>
                    <a:lnTo>
                      <a:pt x="312" y="72"/>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606" name="Freeform 480"/>
              <p:cNvSpPr>
                <a:spLocks noChangeAspect="1"/>
              </p:cNvSpPr>
              <p:nvPr/>
            </p:nvSpPr>
            <p:spPr bwMode="auto">
              <a:xfrm>
                <a:off x="3717" y="2340"/>
                <a:ext cx="312" cy="240"/>
              </a:xfrm>
              <a:custGeom>
                <a:avLst/>
                <a:gdLst>
                  <a:gd name="T0" fmla="*/ 312 w 312"/>
                  <a:gd name="T1" fmla="*/ 72 h 240"/>
                  <a:gd name="T2" fmla="*/ 276 w 312"/>
                  <a:gd name="T3" fmla="*/ 120 h 240"/>
                  <a:gd name="T4" fmla="*/ 282 w 312"/>
                  <a:gd name="T5" fmla="*/ 132 h 240"/>
                  <a:gd name="T6" fmla="*/ 246 w 312"/>
                  <a:gd name="T7" fmla="*/ 174 h 240"/>
                  <a:gd name="T8" fmla="*/ 240 w 312"/>
                  <a:gd name="T9" fmla="*/ 168 h 240"/>
                  <a:gd name="T10" fmla="*/ 240 w 312"/>
                  <a:gd name="T11" fmla="*/ 180 h 240"/>
                  <a:gd name="T12" fmla="*/ 204 w 312"/>
                  <a:gd name="T13" fmla="*/ 198 h 240"/>
                  <a:gd name="T14" fmla="*/ 204 w 312"/>
                  <a:gd name="T15" fmla="*/ 216 h 240"/>
                  <a:gd name="T16" fmla="*/ 186 w 312"/>
                  <a:gd name="T17" fmla="*/ 204 h 240"/>
                  <a:gd name="T18" fmla="*/ 198 w 312"/>
                  <a:gd name="T19" fmla="*/ 222 h 240"/>
                  <a:gd name="T20" fmla="*/ 186 w 312"/>
                  <a:gd name="T21" fmla="*/ 240 h 240"/>
                  <a:gd name="T22" fmla="*/ 168 w 312"/>
                  <a:gd name="T23" fmla="*/ 234 h 240"/>
                  <a:gd name="T24" fmla="*/ 138 w 312"/>
                  <a:gd name="T25" fmla="*/ 168 h 240"/>
                  <a:gd name="T26" fmla="*/ 60 w 312"/>
                  <a:gd name="T27" fmla="*/ 108 h 240"/>
                  <a:gd name="T28" fmla="*/ 30 w 312"/>
                  <a:gd name="T29" fmla="*/ 72 h 240"/>
                  <a:gd name="T30" fmla="*/ 0 w 312"/>
                  <a:gd name="T31" fmla="*/ 54 h 240"/>
                  <a:gd name="T32" fmla="*/ 12 w 312"/>
                  <a:gd name="T33" fmla="*/ 30 h 240"/>
                  <a:gd name="T34" fmla="*/ 54 w 312"/>
                  <a:gd name="T35" fmla="*/ 6 h 240"/>
                  <a:gd name="T36" fmla="*/ 144 w 312"/>
                  <a:gd name="T37" fmla="*/ 0 h 240"/>
                  <a:gd name="T38" fmla="*/ 162 w 312"/>
                  <a:gd name="T39" fmla="*/ 24 h 240"/>
                  <a:gd name="T40" fmla="*/ 228 w 312"/>
                  <a:gd name="T41" fmla="*/ 12 h 240"/>
                  <a:gd name="T42" fmla="*/ 306 w 312"/>
                  <a:gd name="T43" fmla="*/ 66 h 240"/>
                  <a:gd name="T44" fmla="*/ 312 w 312"/>
                  <a:gd name="T45" fmla="*/ 72 h 240"/>
                  <a:gd name="T46" fmla="*/ 312 w 312"/>
                  <a:gd name="T47" fmla="*/ 78 h 2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12"/>
                  <a:gd name="T73" fmla="*/ 0 h 240"/>
                  <a:gd name="T74" fmla="*/ 312 w 312"/>
                  <a:gd name="T75" fmla="*/ 240 h 24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12" h="240">
                    <a:moveTo>
                      <a:pt x="312" y="72"/>
                    </a:moveTo>
                    <a:lnTo>
                      <a:pt x="276" y="120"/>
                    </a:lnTo>
                    <a:lnTo>
                      <a:pt x="282" y="132"/>
                    </a:lnTo>
                    <a:lnTo>
                      <a:pt x="246" y="174"/>
                    </a:lnTo>
                    <a:lnTo>
                      <a:pt x="240" y="168"/>
                    </a:lnTo>
                    <a:lnTo>
                      <a:pt x="240" y="180"/>
                    </a:lnTo>
                    <a:lnTo>
                      <a:pt x="204" y="198"/>
                    </a:lnTo>
                    <a:lnTo>
                      <a:pt x="204" y="216"/>
                    </a:lnTo>
                    <a:lnTo>
                      <a:pt x="186" y="204"/>
                    </a:lnTo>
                    <a:lnTo>
                      <a:pt x="198" y="222"/>
                    </a:lnTo>
                    <a:lnTo>
                      <a:pt x="186" y="240"/>
                    </a:lnTo>
                    <a:lnTo>
                      <a:pt x="168" y="234"/>
                    </a:lnTo>
                    <a:lnTo>
                      <a:pt x="138" y="168"/>
                    </a:lnTo>
                    <a:lnTo>
                      <a:pt x="60" y="108"/>
                    </a:lnTo>
                    <a:lnTo>
                      <a:pt x="30" y="72"/>
                    </a:lnTo>
                    <a:lnTo>
                      <a:pt x="0" y="54"/>
                    </a:lnTo>
                    <a:lnTo>
                      <a:pt x="12" y="30"/>
                    </a:lnTo>
                    <a:lnTo>
                      <a:pt x="54" y="6"/>
                    </a:lnTo>
                    <a:lnTo>
                      <a:pt x="144" y="0"/>
                    </a:lnTo>
                    <a:lnTo>
                      <a:pt x="162" y="24"/>
                    </a:lnTo>
                    <a:lnTo>
                      <a:pt x="228" y="12"/>
                    </a:lnTo>
                    <a:lnTo>
                      <a:pt x="306" y="66"/>
                    </a:lnTo>
                    <a:lnTo>
                      <a:pt x="312" y="72"/>
                    </a:lnTo>
                    <a:lnTo>
                      <a:pt x="312" y="7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607" name="Freeform 481"/>
              <p:cNvSpPr>
                <a:spLocks noChangeAspect="1"/>
              </p:cNvSpPr>
              <p:nvPr/>
            </p:nvSpPr>
            <p:spPr bwMode="auto">
              <a:xfrm>
                <a:off x="2457" y="1554"/>
                <a:ext cx="432" cy="288"/>
              </a:xfrm>
              <a:custGeom>
                <a:avLst/>
                <a:gdLst>
                  <a:gd name="T0" fmla="*/ 432 w 432"/>
                  <a:gd name="T1" fmla="*/ 204 h 288"/>
                  <a:gd name="T2" fmla="*/ 426 w 432"/>
                  <a:gd name="T3" fmla="*/ 210 h 288"/>
                  <a:gd name="T4" fmla="*/ 432 w 432"/>
                  <a:gd name="T5" fmla="*/ 234 h 288"/>
                  <a:gd name="T6" fmla="*/ 420 w 432"/>
                  <a:gd name="T7" fmla="*/ 264 h 288"/>
                  <a:gd name="T8" fmla="*/ 432 w 432"/>
                  <a:gd name="T9" fmla="*/ 288 h 288"/>
                  <a:gd name="T10" fmla="*/ 384 w 432"/>
                  <a:gd name="T11" fmla="*/ 258 h 288"/>
                  <a:gd name="T12" fmla="*/ 342 w 432"/>
                  <a:gd name="T13" fmla="*/ 264 h 288"/>
                  <a:gd name="T14" fmla="*/ 312 w 432"/>
                  <a:gd name="T15" fmla="*/ 246 h 288"/>
                  <a:gd name="T16" fmla="*/ 0 w 432"/>
                  <a:gd name="T17" fmla="*/ 228 h 288"/>
                  <a:gd name="T18" fmla="*/ 0 w 432"/>
                  <a:gd name="T19" fmla="*/ 186 h 288"/>
                  <a:gd name="T20" fmla="*/ 12 w 432"/>
                  <a:gd name="T21" fmla="*/ 72 h 288"/>
                  <a:gd name="T22" fmla="*/ 18 w 432"/>
                  <a:gd name="T23" fmla="*/ 0 h 288"/>
                  <a:gd name="T24" fmla="*/ 426 w 432"/>
                  <a:gd name="T25" fmla="*/ 18 h 288"/>
                  <a:gd name="T26" fmla="*/ 414 w 432"/>
                  <a:gd name="T27" fmla="*/ 42 h 288"/>
                  <a:gd name="T28" fmla="*/ 432 w 432"/>
                  <a:gd name="T29" fmla="*/ 66 h 288"/>
                  <a:gd name="T30" fmla="*/ 432 w 432"/>
                  <a:gd name="T31" fmla="*/ 180 h 288"/>
                  <a:gd name="T32" fmla="*/ 432 w 432"/>
                  <a:gd name="T33" fmla="*/ 204 h 2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2"/>
                  <a:gd name="T52" fmla="*/ 0 h 288"/>
                  <a:gd name="T53" fmla="*/ 432 w 432"/>
                  <a:gd name="T54" fmla="*/ 288 h 2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2" h="288">
                    <a:moveTo>
                      <a:pt x="432" y="204"/>
                    </a:moveTo>
                    <a:lnTo>
                      <a:pt x="426" y="210"/>
                    </a:lnTo>
                    <a:lnTo>
                      <a:pt x="432" y="234"/>
                    </a:lnTo>
                    <a:lnTo>
                      <a:pt x="420" y="264"/>
                    </a:lnTo>
                    <a:lnTo>
                      <a:pt x="432" y="288"/>
                    </a:lnTo>
                    <a:lnTo>
                      <a:pt x="384" y="258"/>
                    </a:lnTo>
                    <a:lnTo>
                      <a:pt x="342" y="264"/>
                    </a:lnTo>
                    <a:lnTo>
                      <a:pt x="312" y="246"/>
                    </a:lnTo>
                    <a:lnTo>
                      <a:pt x="0" y="228"/>
                    </a:lnTo>
                    <a:lnTo>
                      <a:pt x="0" y="186"/>
                    </a:lnTo>
                    <a:lnTo>
                      <a:pt x="12" y="72"/>
                    </a:lnTo>
                    <a:lnTo>
                      <a:pt x="18" y="0"/>
                    </a:lnTo>
                    <a:lnTo>
                      <a:pt x="426" y="18"/>
                    </a:lnTo>
                    <a:lnTo>
                      <a:pt x="414" y="42"/>
                    </a:lnTo>
                    <a:lnTo>
                      <a:pt x="432" y="66"/>
                    </a:lnTo>
                    <a:lnTo>
                      <a:pt x="432" y="180"/>
                    </a:lnTo>
                    <a:lnTo>
                      <a:pt x="432" y="204"/>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608" name="Freeform 482"/>
              <p:cNvSpPr>
                <a:spLocks noChangeAspect="1"/>
              </p:cNvSpPr>
              <p:nvPr/>
            </p:nvSpPr>
            <p:spPr bwMode="auto">
              <a:xfrm>
                <a:off x="2457" y="1554"/>
                <a:ext cx="432" cy="288"/>
              </a:xfrm>
              <a:custGeom>
                <a:avLst/>
                <a:gdLst>
                  <a:gd name="T0" fmla="*/ 432 w 432"/>
                  <a:gd name="T1" fmla="*/ 204 h 288"/>
                  <a:gd name="T2" fmla="*/ 426 w 432"/>
                  <a:gd name="T3" fmla="*/ 210 h 288"/>
                  <a:gd name="T4" fmla="*/ 432 w 432"/>
                  <a:gd name="T5" fmla="*/ 234 h 288"/>
                  <a:gd name="T6" fmla="*/ 420 w 432"/>
                  <a:gd name="T7" fmla="*/ 264 h 288"/>
                  <a:gd name="T8" fmla="*/ 432 w 432"/>
                  <a:gd name="T9" fmla="*/ 288 h 288"/>
                  <a:gd name="T10" fmla="*/ 384 w 432"/>
                  <a:gd name="T11" fmla="*/ 258 h 288"/>
                  <a:gd name="T12" fmla="*/ 342 w 432"/>
                  <a:gd name="T13" fmla="*/ 264 h 288"/>
                  <a:gd name="T14" fmla="*/ 312 w 432"/>
                  <a:gd name="T15" fmla="*/ 246 h 288"/>
                  <a:gd name="T16" fmla="*/ 0 w 432"/>
                  <a:gd name="T17" fmla="*/ 228 h 288"/>
                  <a:gd name="T18" fmla="*/ 0 w 432"/>
                  <a:gd name="T19" fmla="*/ 186 h 288"/>
                  <a:gd name="T20" fmla="*/ 12 w 432"/>
                  <a:gd name="T21" fmla="*/ 72 h 288"/>
                  <a:gd name="T22" fmla="*/ 18 w 432"/>
                  <a:gd name="T23" fmla="*/ 0 h 288"/>
                  <a:gd name="T24" fmla="*/ 426 w 432"/>
                  <a:gd name="T25" fmla="*/ 18 h 288"/>
                  <a:gd name="T26" fmla="*/ 414 w 432"/>
                  <a:gd name="T27" fmla="*/ 42 h 288"/>
                  <a:gd name="T28" fmla="*/ 432 w 432"/>
                  <a:gd name="T29" fmla="*/ 66 h 288"/>
                  <a:gd name="T30" fmla="*/ 432 w 432"/>
                  <a:gd name="T31" fmla="*/ 180 h 288"/>
                  <a:gd name="T32" fmla="*/ 432 w 432"/>
                  <a:gd name="T33" fmla="*/ 204 h 288"/>
                  <a:gd name="T34" fmla="*/ 432 w 432"/>
                  <a:gd name="T35" fmla="*/ 210 h 2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2"/>
                  <a:gd name="T55" fmla="*/ 0 h 288"/>
                  <a:gd name="T56" fmla="*/ 432 w 432"/>
                  <a:gd name="T57" fmla="*/ 288 h 28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2" h="288">
                    <a:moveTo>
                      <a:pt x="432" y="204"/>
                    </a:moveTo>
                    <a:lnTo>
                      <a:pt x="426" y="210"/>
                    </a:lnTo>
                    <a:lnTo>
                      <a:pt x="432" y="234"/>
                    </a:lnTo>
                    <a:lnTo>
                      <a:pt x="420" y="264"/>
                    </a:lnTo>
                    <a:lnTo>
                      <a:pt x="432" y="288"/>
                    </a:lnTo>
                    <a:lnTo>
                      <a:pt x="384" y="258"/>
                    </a:lnTo>
                    <a:lnTo>
                      <a:pt x="342" y="264"/>
                    </a:lnTo>
                    <a:lnTo>
                      <a:pt x="312" y="246"/>
                    </a:lnTo>
                    <a:lnTo>
                      <a:pt x="0" y="228"/>
                    </a:lnTo>
                    <a:lnTo>
                      <a:pt x="0" y="186"/>
                    </a:lnTo>
                    <a:lnTo>
                      <a:pt x="12" y="72"/>
                    </a:lnTo>
                    <a:lnTo>
                      <a:pt x="18" y="0"/>
                    </a:lnTo>
                    <a:lnTo>
                      <a:pt x="426" y="18"/>
                    </a:lnTo>
                    <a:lnTo>
                      <a:pt x="414" y="42"/>
                    </a:lnTo>
                    <a:lnTo>
                      <a:pt x="432" y="66"/>
                    </a:lnTo>
                    <a:lnTo>
                      <a:pt x="432" y="180"/>
                    </a:lnTo>
                    <a:lnTo>
                      <a:pt x="432" y="204"/>
                    </a:lnTo>
                    <a:lnTo>
                      <a:pt x="432" y="21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609" name="Freeform 483"/>
              <p:cNvSpPr>
                <a:spLocks noChangeAspect="1"/>
              </p:cNvSpPr>
              <p:nvPr/>
            </p:nvSpPr>
            <p:spPr bwMode="auto">
              <a:xfrm>
                <a:off x="3279" y="2232"/>
                <a:ext cx="522" cy="180"/>
              </a:xfrm>
              <a:custGeom>
                <a:avLst/>
                <a:gdLst>
                  <a:gd name="T0" fmla="*/ 522 w 522"/>
                  <a:gd name="T1" fmla="*/ 0 h 180"/>
                  <a:gd name="T2" fmla="*/ 522 w 522"/>
                  <a:gd name="T3" fmla="*/ 24 h 180"/>
                  <a:gd name="T4" fmla="*/ 504 w 522"/>
                  <a:gd name="T5" fmla="*/ 42 h 180"/>
                  <a:gd name="T6" fmla="*/ 474 w 522"/>
                  <a:gd name="T7" fmla="*/ 60 h 180"/>
                  <a:gd name="T8" fmla="*/ 468 w 522"/>
                  <a:gd name="T9" fmla="*/ 54 h 180"/>
                  <a:gd name="T10" fmla="*/ 450 w 522"/>
                  <a:gd name="T11" fmla="*/ 78 h 180"/>
                  <a:gd name="T12" fmla="*/ 402 w 522"/>
                  <a:gd name="T13" fmla="*/ 102 h 180"/>
                  <a:gd name="T14" fmla="*/ 390 w 522"/>
                  <a:gd name="T15" fmla="*/ 126 h 180"/>
                  <a:gd name="T16" fmla="*/ 372 w 522"/>
                  <a:gd name="T17" fmla="*/ 132 h 180"/>
                  <a:gd name="T18" fmla="*/ 372 w 522"/>
                  <a:gd name="T19" fmla="*/ 150 h 180"/>
                  <a:gd name="T20" fmla="*/ 294 w 522"/>
                  <a:gd name="T21" fmla="*/ 162 h 180"/>
                  <a:gd name="T22" fmla="*/ 132 w 522"/>
                  <a:gd name="T23" fmla="*/ 174 h 180"/>
                  <a:gd name="T24" fmla="*/ 0 w 522"/>
                  <a:gd name="T25" fmla="*/ 180 h 180"/>
                  <a:gd name="T26" fmla="*/ 12 w 522"/>
                  <a:gd name="T27" fmla="*/ 168 h 180"/>
                  <a:gd name="T28" fmla="*/ 0 w 522"/>
                  <a:gd name="T29" fmla="*/ 150 h 180"/>
                  <a:gd name="T30" fmla="*/ 18 w 522"/>
                  <a:gd name="T31" fmla="*/ 138 h 180"/>
                  <a:gd name="T32" fmla="*/ 18 w 522"/>
                  <a:gd name="T33" fmla="*/ 126 h 180"/>
                  <a:gd name="T34" fmla="*/ 30 w 522"/>
                  <a:gd name="T35" fmla="*/ 108 h 180"/>
                  <a:gd name="T36" fmla="*/ 30 w 522"/>
                  <a:gd name="T37" fmla="*/ 102 h 180"/>
                  <a:gd name="T38" fmla="*/ 36 w 522"/>
                  <a:gd name="T39" fmla="*/ 54 h 180"/>
                  <a:gd name="T40" fmla="*/ 42 w 522"/>
                  <a:gd name="T41" fmla="*/ 60 h 180"/>
                  <a:gd name="T42" fmla="*/ 126 w 522"/>
                  <a:gd name="T43" fmla="*/ 54 h 180"/>
                  <a:gd name="T44" fmla="*/ 126 w 522"/>
                  <a:gd name="T45" fmla="*/ 42 h 180"/>
                  <a:gd name="T46" fmla="*/ 402 w 522"/>
                  <a:gd name="T47" fmla="*/ 18 h 180"/>
                  <a:gd name="T48" fmla="*/ 522 w 522"/>
                  <a:gd name="T49" fmla="*/ 0 h 18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22"/>
                  <a:gd name="T76" fmla="*/ 0 h 180"/>
                  <a:gd name="T77" fmla="*/ 522 w 522"/>
                  <a:gd name="T78" fmla="*/ 180 h 18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22" h="180">
                    <a:moveTo>
                      <a:pt x="522" y="0"/>
                    </a:moveTo>
                    <a:lnTo>
                      <a:pt x="522" y="24"/>
                    </a:lnTo>
                    <a:lnTo>
                      <a:pt x="504" y="42"/>
                    </a:lnTo>
                    <a:lnTo>
                      <a:pt x="474" y="60"/>
                    </a:lnTo>
                    <a:lnTo>
                      <a:pt x="468" y="54"/>
                    </a:lnTo>
                    <a:lnTo>
                      <a:pt x="450" y="78"/>
                    </a:lnTo>
                    <a:lnTo>
                      <a:pt x="402" y="102"/>
                    </a:lnTo>
                    <a:lnTo>
                      <a:pt x="390" y="126"/>
                    </a:lnTo>
                    <a:lnTo>
                      <a:pt x="372" y="132"/>
                    </a:lnTo>
                    <a:lnTo>
                      <a:pt x="372" y="150"/>
                    </a:lnTo>
                    <a:lnTo>
                      <a:pt x="294" y="162"/>
                    </a:lnTo>
                    <a:lnTo>
                      <a:pt x="132" y="174"/>
                    </a:lnTo>
                    <a:lnTo>
                      <a:pt x="0" y="180"/>
                    </a:lnTo>
                    <a:lnTo>
                      <a:pt x="12" y="168"/>
                    </a:lnTo>
                    <a:lnTo>
                      <a:pt x="0" y="150"/>
                    </a:lnTo>
                    <a:lnTo>
                      <a:pt x="18" y="138"/>
                    </a:lnTo>
                    <a:lnTo>
                      <a:pt x="18" y="126"/>
                    </a:lnTo>
                    <a:lnTo>
                      <a:pt x="30" y="108"/>
                    </a:lnTo>
                    <a:lnTo>
                      <a:pt x="30" y="102"/>
                    </a:lnTo>
                    <a:lnTo>
                      <a:pt x="36" y="54"/>
                    </a:lnTo>
                    <a:lnTo>
                      <a:pt x="42" y="60"/>
                    </a:lnTo>
                    <a:lnTo>
                      <a:pt x="126" y="54"/>
                    </a:lnTo>
                    <a:lnTo>
                      <a:pt x="126" y="42"/>
                    </a:lnTo>
                    <a:lnTo>
                      <a:pt x="402" y="18"/>
                    </a:lnTo>
                    <a:lnTo>
                      <a:pt x="522" y="0"/>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610" name="Freeform 484"/>
              <p:cNvSpPr>
                <a:spLocks noChangeAspect="1"/>
              </p:cNvSpPr>
              <p:nvPr/>
            </p:nvSpPr>
            <p:spPr bwMode="auto">
              <a:xfrm>
                <a:off x="3279" y="2232"/>
                <a:ext cx="522" cy="180"/>
              </a:xfrm>
              <a:custGeom>
                <a:avLst/>
                <a:gdLst>
                  <a:gd name="T0" fmla="*/ 522 w 522"/>
                  <a:gd name="T1" fmla="*/ 0 h 180"/>
                  <a:gd name="T2" fmla="*/ 522 w 522"/>
                  <a:gd name="T3" fmla="*/ 24 h 180"/>
                  <a:gd name="T4" fmla="*/ 504 w 522"/>
                  <a:gd name="T5" fmla="*/ 42 h 180"/>
                  <a:gd name="T6" fmla="*/ 474 w 522"/>
                  <a:gd name="T7" fmla="*/ 60 h 180"/>
                  <a:gd name="T8" fmla="*/ 468 w 522"/>
                  <a:gd name="T9" fmla="*/ 54 h 180"/>
                  <a:gd name="T10" fmla="*/ 450 w 522"/>
                  <a:gd name="T11" fmla="*/ 78 h 180"/>
                  <a:gd name="T12" fmla="*/ 402 w 522"/>
                  <a:gd name="T13" fmla="*/ 102 h 180"/>
                  <a:gd name="T14" fmla="*/ 390 w 522"/>
                  <a:gd name="T15" fmla="*/ 126 h 180"/>
                  <a:gd name="T16" fmla="*/ 372 w 522"/>
                  <a:gd name="T17" fmla="*/ 132 h 180"/>
                  <a:gd name="T18" fmla="*/ 372 w 522"/>
                  <a:gd name="T19" fmla="*/ 150 h 180"/>
                  <a:gd name="T20" fmla="*/ 294 w 522"/>
                  <a:gd name="T21" fmla="*/ 162 h 180"/>
                  <a:gd name="T22" fmla="*/ 132 w 522"/>
                  <a:gd name="T23" fmla="*/ 174 h 180"/>
                  <a:gd name="T24" fmla="*/ 0 w 522"/>
                  <a:gd name="T25" fmla="*/ 180 h 180"/>
                  <a:gd name="T26" fmla="*/ 12 w 522"/>
                  <a:gd name="T27" fmla="*/ 168 h 180"/>
                  <a:gd name="T28" fmla="*/ 0 w 522"/>
                  <a:gd name="T29" fmla="*/ 150 h 180"/>
                  <a:gd name="T30" fmla="*/ 18 w 522"/>
                  <a:gd name="T31" fmla="*/ 138 h 180"/>
                  <a:gd name="T32" fmla="*/ 18 w 522"/>
                  <a:gd name="T33" fmla="*/ 126 h 180"/>
                  <a:gd name="T34" fmla="*/ 30 w 522"/>
                  <a:gd name="T35" fmla="*/ 108 h 180"/>
                  <a:gd name="T36" fmla="*/ 30 w 522"/>
                  <a:gd name="T37" fmla="*/ 102 h 180"/>
                  <a:gd name="T38" fmla="*/ 36 w 522"/>
                  <a:gd name="T39" fmla="*/ 54 h 180"/>
                  <a:gd name="T40" fmla="*/ 42 w 522"/>
                  <a:gd name="T41" fmla="*/ 60 h 180"/>
                  <a:gd name="T42" fmla="*/ 126 w 522"/>
                  <a:gd name="T43" fmla="*/ 54 h 180"/>
                  <a:gd name="T44" fmla="*/ 126 w 522"/>
                  <a:gd name="T45" fmla="*/ 42 h 180"/>
                  <a:gd name="T46" fmla="*/ 402 w 522"/>
                  <a:gd name="T47" fmla="*/ 18 h 180"/>
                  <a:gd name="T48" fmla="*/ 522 w 522"/>
                  <a:gd name="T49" fmla="*/ 0 h 180"/>
                  <a:gd name="T50" fmla="*/ 522 w 522"/>
                  <a:gd name="T51" fmla="*/ 6 h 1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22"/>
                  <a:gd name="T79" fmla="*/ 0 h 180"/>
                  <a:gd name="T80" fmla="*/ 522 w 522"/>
                  <a:gd name="T81" fmla="*/ 180 h 1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22" h="180">
                    <a:moveTo>
                      <a:pt x="522" y="0"/>
                    </a:moveTo>
                    <a:lnTo>
                      <a:pt x="522" y="24"/>
                    </a:lnTo>
                    <a:lnTo>
                      <a:pt x="504" y="42"/>
                    </a:lnTo>
                    <a:lnTo>
                      <a:pt x="474" y="60"/>
                    </a:lnTo>
                    <a:lnTo>
                      <a:pt x="468" y="54"/>
                    </a:lnTo>
                    <a:lnTo>
                      <a:pt x="450" y="78"/>
                    </a:lnTo>
                    <a:lnTo>
                      <a:pt x="402" y="102"/>
                    </a:lnTo>
                    <a:lnTo>
                      <a:pt x="390" y="126"/>
                    </a:lnTo>
                    <a:lnTo>
                      <a:pt x="372" y="132"/>
                    </a:lnTo>
                    <a:lnTo>
                      <a:pt x="372" y="150"/>
                    </a:lnTo>
                    <a:lnTo>
                      <a:pt x="294" y="162"/>
                    </a:lnTo>
                    <a:lnTo>
                      <a:pt x="132" y="174"/>
                    </a:lnTo>
                    <a:lnTo>
                      <a:pt x="0" y="180"/>
                    </a:lnTo>
                    <a:lnTo>
                      <a:pt x="12" y="168"/>
                    </a:lnTo>
                    <a:lnTo>
                      <a:pt x="0" y="150"/>
                    </a:lnTo>
                    <a:lnTo>
                      <a:pt x="18" y="138"/>
                    </a:lnTo>
                    <a:lnTo>
                      <a:pt x="18" y="126"/>
                    </a:lnTo>
                    <a:lnTo>
                      <a:pt x="30" y="108"/>
                    </a:lnTo>
                    <a:lnTo>
                      <a:pt x="30" y="102"/>
                    </a:lnTo>
                    <a:lnTo>
                      <a:pt x="36" y="54"/>
                    </a:lnTo>
                    <a:lnTo>
                      <a:pt x="42" y="60"/>
                    </a:lnTo>
                    <a:lnTo>
                      <a:pt x="126" y="54"/>
                    </a:lnTo>
                    <a:lnTo>
                      <a:pt x="126" y="42"/>
                    </a:lnTo>
                    <a:lnTo>
                      <a:pt x="402" y="18"/>
                    </a:lnTo>
                    <a:lnTo>
                      <a:pt x="522" y="0"/>
                    </a:lnTo>
                    <a:lnTo>
                      <a:pt x="522"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611" name="Freeform 485"/>
              <p:cNvSpPr>
                <a:spLocks noChangeAspect="1"/>
              </p:cNvSpPr>
              <p:nvPr/>
            </p:nvSpPr>
            <p:spPr bwMode="auto">
              <a:xfrm>
                <a:off x="2211" y="2292"/>
                <a:ext cx="864" cy="834"/>
              </a:xfrm>
              <a:custGeom>
                <a:avLst/>
                <a:gdLst>
                  <a:gd name="T0" fmla="*/ 828 w 864"/>
                  <a:gd name="T1" fmla="*/ 246 h 834"/>
                  <a:gd name="T2" fmla="*/ 864 w 864"/>
                  <a:gd name="T3" fmla="*/ 438 h 834"/>
                  <a:gd name="T4" fmla="*/ 858 w 864"/>
                  <a:gd name="T5" fmla="*/ 516 h 834"/>
                  <a:gd name="T6" fmla="*/ 846 w 864"/>
                  <a:gd name="T7" fmla="*/ 540 h 834"/>
                  <a:gd name="T8" fmla="*/ 804 w 864"/>
                  <a:gd name="T9" fmla="*/ 558 h 834"/>
                  <a:gd name="T10" fmla="*/ 792 w 864"/>
                  <a:gd name="T11" fmla="*/ 534 h 834"/>
                  <a:gd name="T12" fmla="*/ 768 w 864"/>
                  <a:gd name="T13" fmla="*/ 540 h 834"/>
                  <a:gd name="T14" fmla="*/ 756 w 864"/>
                  <a:gd name="T15" fmla="*/ 582 h 834"/>
                  <a:gd name="T16" fmla="*/ 678 w 864"/>
                  <a:gd name="T17" fmla="*/ 648 h 834"/>
                  <a:gd name="T18" fmla="*/ 684 w 864"/>
                  <a:gd name="T19" fmla="*/ 630 h 834"/>
                  <a:gd name="T20" fmla="*/ 678 w 864"/>
                  <a:gd name="T21" fmla="*/ 630 h 834"/>
                  <a:gd name="T22" fmla="*/ 666 w 864"/>
                  <a:gd name="T23" fmla="*/ 630 h 834"/>
                  <a:gd name="T24" fmla="*/ 660 w 864"/>
                  <a:gd name="T25" fmla="*/ 642 h 834"/>
                  <a:gd name="T26" fmla="*/ 654 w 864"/>
                  <a:gd name="T27" fmla="*/ 654 h 834"/>
                  <a:gd name="T28" fmla="*/ 642 w 864"/>
                  <a:gd name="T29" fmla="*/ 660 h 834"/>
                  <a:gd name="T30" fmla="*/ 636 w 864"/>
                  <a:gd name="T31" fmla="*/ 654 h 834"/>
                  <a:gd name="T32" fmla="*/ 624 w 864"/>
                  <a:gd name="T33" fmla="*/ 684 h 834"/>
                  <a:gd name="T34" fmla="*/ 606 w 864"/>
                  <a:gd name="T35" fmla="*/ 690 h 834"/>
                  <a:gd name="T36" fmla="*/ 612 w 864"/>
                  <a:gd name="T37" fmla="*/ 702 h 834"/>
                  <a:gd name="T38" fmla="*/ 594 w 864"/>
                  <a:gd name="T39" fmla="*/ 732 h 834"/>
                  <a:gd name="T40" fmla="*/ 588 w 864"/>
                  <a:gd name="T41" fmla="*/ 732 h 834"/>
                  <a:gd name="T42" fmla="*/ 576 w 864"/>
                  <a:gd name="T43" fmla="*/ 732 h 834"/>
                  <a:gd name="T44" fmla="*/ 594 w 864"/>
                  <a:gd name="T45" fmla="*/ 768 h 834"/>
                  <a:gd name="T46" fmla="*/ 546 w 864"/>
                  <a:gd name="T47" fmla="*/ 828 h 834"/>
                  <a:gd name="T48" fmla="*/ 462 w 864"/>
                  <a:gd name="T49" fmla="*/ 750 h 834"/>
                  <a:gd name="T50" fmla="*/ 408 w 864"/>
                  <a:gd name="T51" fmla="*/ 654 h 834"/>
                  <a:gd name="T52" fmla="*/ 336 w 864"/>
                  <a:gd name="T53" fmla="*/ 534 h 834"/>
                  <a:gd name="T54" fmla="*/ 252 w 864"/>
                  <a:gd name="T55" fmla="*/ 528 h 834"/>
                  <a:gd name="T56" fmla="*/ 216 w 864"/>
                  <a:gd name="T57" fmla="*/ 582 h 834"/>
                  <a:gd name="T58" fmla="*/ 126 w 864"/>
                  <a:gd name="T59" fmla="*/ 528 h 834"/>
                  <a:gd name="T60" fmla="*/ 6 w 864"/>
                  <a:gd name="T61" fmla="*/ 342 h 834"/>
                  <a:gd name="T62" fmla="*/ 234 w 864"/>
                  <a:gd name="T63" fmla="*/ 348 h 834"/>
                  <a:gd name="T64" fmla="*/ 456 w 864"/>
                  <a:gd name="T65" fmla="*/ 12 h 834"/>
                  <a:gd name="T66" fmla="*/ 468 w 864"/>
                  <a:gd name="T67" fmla="*/ 174 h 834"/>
                  <a:gd name="T68" fmla="*/ 498 w 864"/>
                  <a:gd name="T69" fmla="*/ 192 h 834"/>
                  <a:gd name="T70" fmla="*/ 564 w 864"/>
                  <a:gd name="T71" fmla="*/ 198 h 834"/>
                  <a:gd name="T72" fmla="*/ 594 w 864"/>
                  <a:gd name="T73" fmla="*/ 210 h 834"/>
                  <a:gd name="T74" fmla="*/ 624 w 864"/>
                  <a:gd name="T75" fmla="*/ 216 h 834"/>
                  <a:gd name="T76" fmla="*/ 642 w 864"/>
                  <a:gd name="T77" fmla="*/ 216 h 834"/>
                  <a:gd name="T78" fmla="*/ 660 w 864"/>
                  <a:gd name="T79" fmla="*/ 216 h 834"/>
                  <a:gd name="T80" fmla="*/ 750 w 864"/>
                  <a:gd name="T81" fmla="*/ 210 h 834"/>
                  <a:gd name="T82" fmla="*/ 798 w 864"/>
                  <a:gd name="T83" fmla="*/ 234 h 8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64"/>
                  <a:gd name="T127" fmla="*/ 0 h 834"/>
                  <a:gd name="T128" fmla="*/ 864 w 864"/>
                  <a:gd name="T129" fmla="*/ 834 h 83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64" h="834">
                    <a:moveTo>
                      <a:pt x="798" y="234"/>
                    </a:moveTo>
                    <a:lnTo>
                      <a:pt x="828" y="246"/>
                    </a:lnTo>
                    <a:lnTo>
                      <a:pt x="828" y="366"/>
                    </a:lnTo>
                    <a:lnTo>
                      <a:pt x="864" y="438"/>
                    </a:lnTo>
                    <a:lnTo>
                      <a:pt x="852" y="474"/>
                    </a:lnTo>
                    <a:lnTo>
                      <a:pt x="858" y="516"/>
                    </a:lnTo>
                    <a:lnTo>
                      <a:pt x="840" y="534"/>
                    </a:lnTo>
                    <a:lnTo>
                      <a:pt x="846" y="540"/>
                    </a:lnTo>
                    <a:lnTo>
                      <a:pt x="786" y="570"/>
                    </a:lnTo>
                    <a:lnTo>
                      <a:pt x="804" y="558"/>
                    </a:lnTo>
                    <a:lnTo>
                      <a:pt x="786" y="558"/>
                    </a:lnTo>
                    <a:lnTo>
                      <a:pt x="792" y="534"/>
                    </a:lnTo>
                    <a:lnTo>
                      <a:pt x="774" y="546"/>
                    </a:lnTo>
                    <a:lnTo>
                      <a:pt x="768" y="540"/>
                    </a:lnTo>
                    <a:lnTo>
                      <a:pt x="774" y="576"/>
                    </a:lnTo>
                    <a:lnTo>
                      <a:pt x="756" y="582"/>
                    </a:lnTo>
                    <a:lnTo>
                      <a:pt x="756" y="600"/>
                    </a:lnTo>
                    <a:lnTo>
                      <a:pt x="678" y="648"/>
                    </a:lnTo>
                    <a:lnTo>
                      <a:pt x="720" y="618"/>
                    </a:lnTo>
                    <a:lnTo>
                      <a:pt x="684" y="630"/>
                    </a:lnTo>
                    <a:lnTo>
                      <a:pt x="684" y="618"/>
                    </a:lnTo>
                    <a:lnTo>
                      <a:pt x="678" y="630"/>
                    </a:lnTo>
                    <a:lnTo>
                      <a:pt x="672" y="624"/>
                    </a:lnTo>
                    <a:lnTo>
                      <a:pt x="666" y="630"/>
                    </a:lnTo>
                    <a:lnTo>
                      <a:pt x="654" y="624"/>
                    </a:lnTo>
                    <a:lnTo>
                      <a:pt x="660" y="642"/>
                    </a:lnTo>
                    <a:lnTo>
                      <a:pt x="672" y="642"/>
                    </a:lnTo>
                    <a:lnTo>
                      <a:pt x="654" y="654"/>
                    </a:lnTo>
                    <a:lnTo>
                      <a:pt x="642" y="636"/>
                    </a:lnTo>
                    <a:lnTo>
                      <a:pt x="642" y="660"/>
                    </a:lnTo>
                    <a:lnTo>
                      <a:pt x="636" y="666"/>
                    </a:lnTo>
                    <a:lnTo>
                      <a:pt x="636" y="654"/>
                    </a:lnTo>
                    <a:lnTo>
                      <a:pt x="612" y="672"/>
                    </a:lnTo>
                    <a:lnTo>
                      <a:pt x="624" y="684"/>
                    </a:lnTo>
                    <a:lnTo>
                      <a:pt x="594" y="684"/>
                    </a:lnTo>
                    <a:lnTo>
                      <a:pt x="606" y="690"/>
                    </a:lnTo>
                    <a:lnTo>
                      <a:pt x="606" y="702"/>
                    </a:lnTo>
                    <a:lnTo>
                      <a:pt x="612" y="702"/>
                    </a:lnTo>
                    <a:lnTo>
                      <a:pt x="600" y="732"/>
                    </a:lnTo>
                    <a:lnTo>
                      <a:pt x="594" y="732"/>
                    </a:lnTo>
                    <a:lnTo>
                      <a:pt x="594" y="720"/>
                    </a:lnTo>
                    <a:lnTo>
                      <a:pt x="588" y="732"/>
                    </a:lnTo>
                    <a:lnTo>
                      <a:pt x="576" y="720"/>
                    </a:lnTo>
                    <a:lnTo>
                      <a:pt x="576" y="732"/>
                    </a:lnTo>
                    <a:lnTo>
                      <a:pt x="600" y="732"/>
                    </a:lnTo>
                    <a:lnTo>
                      <a:pt x="594" y="768"/>
                    </a:lnTo>
                    <a:lnTo>
                      <a:pt x="618" y="834"/>
                    </a:lnTo>
                    <a:lnTo>
                      <a:pt x="546" y="828"/>
                    </a:lnTo>
                    <a:lnTo>
                      <a:pt x="480" y="798"/>
                    </a:lnTo>
                    <a:lnTo>
                      <a:pt x="462" y="750"/>
                    </a:lnTo>
                    <a:lnTo>
                      <a:pt x="456" y="702"/>
                    </a:lnTo>
                    <a:lnTo>
                      <a:pt x="408" y="654"/>
                    </a:lnTo>
                    <a:lnTo>
                      <a:pt x="372" y="570"/>
                    </a:lnTo>
                    <a:lnTo>
                      <a:pt x="336" y="534"/>
                    </a:lnTo>
                    <a:lnTo>
                      <a:pt x="276" y="516"/>
                    </a:lnTo>
                    <a:lnTo>
                      <a:pt x="252" y="528"/>
                    </a:lnTo>
                    <a:lnTo>
                      <a:pt x="234" y="564"/>
                    </a:lnTo>
                    <a:lnTo>
                      <a:pt x="216" y="582"/>
                    </a:lnTo>
                    <a:lnTo>
                      <a:pt x="198" y="576"/>
                    </a:lnTo>
                    <a:lnTo>
                      <a:pt x="126" y="528"/>
                    </a:lnTo>
                    <a:lnTo>
                      <a:pt x="108" y="450"/>
                    </a:lnTo>
                    <a:lnTo>
                      <a:pt x="6" y="342"/>
                    </a:lnTo>
                    <a:lnTo>
                      <a:pt x="0" y="330"/>
                    </a:lnTo>
                    <a:lnTo>
                      <a:pt x="234" y="348"/>
                    </a:lnTo>
                    <a:lnTo>
                      <a:pt x="264" y="0"/>
                    </a:lnTo>
                    <a:lnTo>
                      <a:pt x="456" y="12"/>
                    </a:lnTo>
                    <a:lnTo>
                      <a:pt x="444" y="162"/>
                    </a:lnTo>
                    <a:lnTo>
                      <a:pt x="468" y="174"/>
                    </a:lnTo>
                    <a:lnTo>
                      <a:pt x="486" y="174"/>
                    </a:lnTo>
                    <a:lnTo>
                      <a:pt x="498" y="192"/>
                    </a:lnTo>
                    <a:lnTo>
                      <a:pt x="540" y="204"/>
                    </a:lnTo>
                    <a:lnTo>
                      <a:pt x="564" y="198"/>
                    </a:lnTo>
                    <a:lnTo>
                      <a:pt x="582" y="222"/>
                    </a:lnTo>
                    <a:lnTo>
                      <a:pt x="594" y="210"/>
                    </a:lnTo>
                    <a:lnTo>
                      <a:pt x="612" y="228"/>
                    </a:lnTo>
                    <a:lnTo>
                      <a:pt x="624" y="216"/>
                    </a:lnTo>
                    <a:lnTo>
                      <a:pt x="630" y="234"/>
                    </a:lnTo>
                    <a:lnTo>
                      <a:pt x="642" y="216"/>
                    </a:lnTo>
                    <a:lnTo>
                      <a:pt x="648" y="222"/>
                    </a:lnTo>
                    <a:lnTo>
                      <a:pt x="660" y="216"/>
                    </a:lnTo>
                    <a:lnTo>
                      <a:pt x="678" y="234"/>
                    </a:lnTo>
                    <a:lnTo>
                      <a:pt x="750" y="210"/>
                    </a:lnTo>
                    <a:lnTo>
                      <a:pt x="798" y="240"/>
                    </a:lnTo>
                    <a:lnTo>
                      <a:pt x="798" y="234"/>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612" name="Freeform 486"/>
              <p:cNvSpPr>
                <a:spLocks noChangeAspect="1"/>
              </p:cNvSpPr>
              <p:nvPr/>
            </p:nvSpPr>
            <p:spPr bwMode="auto">
              <a:xfrm>
                <a:off x="2211" y="2292"/>
                <a:ext cx="864" cy="834"/>
              </a:xfrm>
              <a:custGeom>
                <a:avLst/>
                <a:gdLst>
                  <a:gd name="T0" fmla="*/ 828 w 864"/>
                  <a:gd name="T1" fmla="*/ 246 h 834"/>
                  <a:gd name="T2" fmla="*/ 864 w 864"/>
                  <a:gd name="T3" fmla="*/ 438 h 834"/>
                  <a:gd name="T4" fmla="*/ 858 w 864"/>
                  <a:gd name="T5" fmla="*/ 516 h 834"/>
                  <a:gd name="T6" fmla="*/ 846 w 864"/>
                  <a:gd name="T7" fmla="*/ 540 h 834"/>
                  <a:gd name="T8" fmla="*/ 804 w 864"/>
                  <a:gd name="T9" fmla="*/ 558 h 834"/>
                  <a:gd name="T10" fmla="*/ 792 w 864"/>
                  <a:gd name="T11" fmla="*/ 534 h 834"/>
                  <a:gd name="T12" fmla="*/ 768 w 864"/>
                  <a:gd name="T13" fmla="*/ 540 h 834"/>
                  <a:gd name="T14" fmla="*/ 756 w 864"/>
                  <a:gd name="T15" fmla="*/ 582 h 834"/>
                  <a:gd name="T16" fmla="*/ 678 w 864"/>
                  <a:gd name="T17" fmla="*/ 648 h 834"/>
                  <a:gd name="T18" fmla="*/ 684 w 864"/>
                  <a:gd name="T19" fmla="*/ 630 h 834"/>
                  <a:gd name="T20" fmla="*/ 678 w 864"/>
                  <a:gd name="T21" fmla="*/ 630 h 834"/>
                  <a:gd name="T22" fmla="*/ 666 w 864"/>
                  <a:gd name="T23" fmla="*/ 630 h 834"/>
                  <a:gd name="T24" fmla="*/ 660 w 864"/>
                  <a:gd name="T25" fmla="*/ 642 h 834"/>
                  <a:gd name="T26" fmla="*/ 654 w 864"/>
                  <a:gd name="T27" fmla="*/ 654 h 834"/>
                  <a:gd name="T28" fmla="*/ 642 w 864"/>
                  <a:gd name="T29" fmla="*/ 660 h 834"/>
                  <a:gd name="T30" fmla="*/ 636 w 864"/>
                  <a:gd name="T31" fmla="*/ 654 h 834"/>
                  <a:gd name="T32" fmla="*/ 624 w 864"/>
                  <a:gd name="T33" fmla="*/ 684 h 834"/>
                  <a:gd name="T34" fmla="*/ 606 w 864"/>
                  <a:gd name="T35" fmla="*/ 690 h 834"/>
                  <a:gd name="T36" fmla="*/ 612 w 864"/>
                  <a:gd name="T37" fmla="*/ 702 h 834"/>
                  <a:gd name="T38" fmla="*/ 594 w 864"/>
                  <a:gd name="T39" fmla="*/ 732 h 834"/>
                  <a:gd name="T40" fmla="*/ 588 w 864"/>
                  <a:gd name="T41" fmla="*/ 732 h 834"/>
                  <a:gd name="T42" fmla="*/ 576 w 864"/>
                  <a:gd name="T43" fmla="*/ 732 h 834"/>
                  <a:gd name="T44" fmla="*/ 594 w 864"/>
                  <a:gd name="T45" fmla="*/ 768 h 834"/>
                  <a:gd name="T46" fmla="*/ 546 w 864"/>
                  <a:gd name="T47" fmla="*/ 828 h 834"/>
                  <a:gd name="T48" fmla="*/ 462 w 864"/>
                  <a:gd name="T49" fmla="*/ 750 h 834"/>
                  <a:gd name="T50" fmla="*/ 408 w 864"/>
                  <a:gd name="T51" fmla="*/ 654 h 834"/>
                  <a:gd name="T52" fmla="*/ 336 w 864"/>
                  <a:gd name="T53" fmla="*/ 534 h 834"/>
                  <a:gd name="T54" fmla="*/ 252 w 864"/>
                  <a:gd name="T55" fmla="*/ 528 h 834"/>
                  <a:gd name="T56" fmla="*/ 216 w 864"/>
                  <a:gd name="T57" fmla="*/ 582 h 834"/>
                  <a:gd name="T58" fmla="*/ 126 w 864"/>
                  <a:gd name="T59" fmla="*/ 528 h 834"/>
                  <a:gd name="T60" fmla="*/ 6 w 864"/>
                  <a:gd name="T61" fmla="*/ 342 h 834"/>
                  <a:gd name="T62" fmla="*/ 234 w 864"/>
                  <a:gd name="T63" fmla="*/ 348 h 834"/>
                  <a:gd name="T64" fmla="*/ 456 w 864"/>
                  <a:gd name="T65" fmla="*/ 12 h 834"/>
                  <a:gd name="T66" fmla="*/ 468 w 864"/>
                  <a:gd name="T67" fmla="*/ 174 h 834"/>
                  <a:gd name="T68" fmla="*/ 498 w 864"/>
                  <a:gd name="T69" fmla="*/ 192 h 834"/>
                  <a:gd name="T70" fmla="*/ 564 w 864"/>
                  <a:gd name="T71" fmla="*/ 198 h 834"/>
                  <a:gd name="T72" fmla="*/ 594 w 864"/>
                  <a:gd name="T73" fmla="*/ 210 h 834"/>
                  <a:gd name="T74" fmla="*/ 624 w 864"/>
                  <a:gd name="T75" fmla="*/ 216 h 834"/>
                  <a:gd name="T76" fmla="*/ 642 w 864"/>
                  <a:gd name="T77" fmla="*/ 216 h 834"/>
                  <a:gd name="T78" fmla="*/ 660 w 864"/>
                  <a:gd name="T79" fmla="*/ 216 h 834"/>
                  <a:gd name="T80" fmla="*/ 750 w 864"/>
                  <a:gd name="T81" fmla="*/ 210 h 834"/>
                  <a:gd name="T82" fmla="*/ 798 w 864"/>
                  <a:gd name="T83" fmla="*/ 234 h 8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64"/>
                  <a:gd name="T127" fmla="*/ 0 h 834"/>
                  <a:gd name="T128" fmla="*/ 864 w 864"/>
                  <a:gd name="T129" fmla="*/ 834 h 83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64" h="834">
                    <a:moveTo>
                      <a:pt x="798" y="234"/>
                    </a:moveTo>
                    <a:lnTo>
                      <a:pt x="828" y="246"/>
                    </a:lnTo>
                    <a:lnTo>
                      <a:pt x="828" y="366"/>
                    </a:lnTo>
                    <a:lnTo>
                      <a:pt x="864" y="438"/>
                    </a:lnTo>
                    <a:lnTo>
                      <a:pt x="852" y="474"/>
                    </a:lnTo>
                    <a:lnTo>
                      <a:pt x="858" y="516"/>
                    </a:lnTo>
                    <a:lnTo>
                      <a:pt x="840" y="534"/>
                    </a:lnTo>
                    <a:lnTo>
                      <a:pt x="846" y="540"/>
                    </a:lnTo>
                    <a:lnTo>
                      <a:pt x="786" y="570"/>
                    </a:lnTo>
                    <a:lnTo>
                      <a:pt x="804" y="558"/>
                    </a:lnTo>
                    <a:lnTo>
                      <a:pt x="786" y="558"/>
                    </a:lnTo>
                    <a:lnTo>
                      <a:pt x="792" y="534"/>
                    </a:lnTo>
                    <a:lnTo>
                      <a:pt x="774" y="546"/>
                    </a:lnTo>
                    <a:lnTo>
                      <a:pt x="768" y="540"/>
                    </a:lnTo>
                    <a:lnTo>
                      <a:pt x="774" y="576"/>
                    </a:lnTo>
                    <a:lnTo>
                      <a:pt x="756" y="582"/>
                    </a:lnTo>
                    <a:lnTo>
                      <a:pt x="756" y="600"/>
                    </a:lnTo>
                    <a:lnTo>
                      <a:pt x="678" y="648"/>
                    </a:lnTo>
                    <a:lnTo>
                      <a:pt x="720" y="618"/>
                    </a:lnTo>
                    <a:lnTo>
                      <a:pt x="684" y="630"/>
                    </a:lnTo>
                    <a:lnTo>
                      <a:pt x="684" y="618"/>
                    </a:lnTo>
                    <a:lnTo>
                      <a:pt x="678" y="630"/>
                    </a:lnTo>
                    <a:lnTo>
                      <a:pt x="672" y="624"/>
                    </a:lnTo>
                    <a:lnTo>
                      <a:pt x="666" y="630"/>
                    </a:lnTo>
                    <a:lnTo>
                      <a:pt x="654" y="624"/>
                    </a:lnTo>
                    <a:lnTo>
                      <a:pt x="660" y="642"/>
                    </a:lnTo>
                    <a:lnTo>
                      <a:pt x="672" y="642"/>
                    </a:lnTo>
                    <a:lnTo>
                      <a:pt x="654" y="654"/>
                    </a:lnTo>
                    <a:lnTo>
                      <a:pt x="642" y="636"/>
                    </a:lnTo>
                    <a:lnTo>
                      <a:pt x="642" y="660"/>
                    </a:lnTo>
                    <a:lnTo>
                      <a:pt x="636" y="666"/>
                    </a:lnTo>
                    <a:lnTo>
                      <a:pt x="636" y="654"/>
                    </a:lnTo>
                    <a:lnTo>
                      <a:pt x="612" y="672"/>
                    </a:lnTo>
                    <a:lnTo>
                      <a:pt x="624" y="684"/>
                    </a:lnTo>
                    <a:lnTo>
                      <a:pt x="594" y="684"/>
                    </a:lnTo>
                    <a:lnTo>
                      <a:pt x="606" y="690"/>
                    </a:lnTo>
                    <a:lnTo>
                      <a:pt x="606" y="702"/>
                    </a:lnTo>
                    <a:lnTo>
                      <a:pt x="612" y="702"/>
                    </a:lnTo>
                    <a:lnTo>
                      <a:pt x="600" y="732"/>
                    </a:lnTo>
                    <a:lnTo>
                      <a:pt x="594" y="732"/>
                    </a:lnTo>
                    <a:lnTo>
                      <a:pt x="594" y="720"/>
                    </a:lnTo>
                    <a:lnTo>
                      <a:pt x="588" y="732"/>
                    </a:lnTo>
                    <a:lnTo>
                      <a:pt x="576" y="720"/>
                    </a:lnTo>
                    <a:lnTo>
                      <a:pt x="576" y="732"/>
                    </a:lnTo>
                    <a:lnTo>
                      <a:pt x="600" y="732"/>
                    </a:lnTo>
                    <a:lnTo>
                      <a:pt x="594" y="768"/>
                    </a:lnTo>
                    <a:lnTo>
                      <a:pt x="618" y="834"/>
                    </a:lnTo>
                    <a:lnTo>
                      <a:pt x="546" y="828"/>
                    </a:lnTo>
                    <a:lnTo>
                      <a:pt x="480" y="798"/>
                    </a:lnTo>
                    <a:lnTo>
                      <a:pt x="462" y="750"/>
                    </a:lnTo>
                    <a:lnTo>
                      <a:pt x="456" y="702"/>
                    </a:lnTo>
                    <a:lnTo>
                      <a:pt x="408" y="654"/>
                    </a:lnTo>
                    <a:lnTo>
                      <a:pt x="372" y="570"/>
                    </a:lnTo>
                    <a:lnTo>
                      <a:pt x="336" y="534"/>
                    </a:lnTo>
                    <a:lnTo>
                      <a:pt x="276" y="516"/>
                    </a:lnTo>
                    <a:lnTo>
                      <a:pt x="252" y="528"/>
                    </a:lnTo>
                    <a:lnTo>
                      <a:pt x="234" y="564"/>
                    </a:lnTo>
                    <a:lnTo>
                      <a:pt x="216" y="582"/>
                    </a:lnTo>
                    <a:lnTo>
                      <a:pt x="198" y="576"/>
                    </a:lnTo>
                    <a:lnTo>
                      <a:pt x="126" y="528"/>
                    </a:lnTo>
                    <a:lnTo>
                      <a:pt x="108" y="450"/>
                    </a:lnTo>
                    <a:lnTo>
                      <a:pt x="6" y="342"/>
                    </a:lnTo>
                    <a:lnTo>
                      <a:pt x="0" y="330"/>
                    </a:lnTo>
                    <a:lnTo>
                      <a:pt x="234" y="348"/>
                    </a:lnTo>
                    <a:lnTo>
                      <a:pt x="264" y="0"/>
                    </a:lnTo>
                    <a:lnTo>
                      <a:pt x="456" y="12"/>
                    </a:lnTo>
                    <a:lnTo>
                      <a:pt x="444" y="162"/>
                    </a:lnTo>
                    <a:lnTo>
                      <a:pt x="468" y="174"/>
                    </a:lnTo>
                    <a:lnTo>
                      <a:pt x="486" y="174"/>
                    </a:lnTo>
                    <a:lnTo>
                      <a:pt x="498" y="192"/>
                    </a:lnTo>
                    <a:lnTo>
                      <a:pt x="540" y="204"/>
                    </a:lnTo>
                    <a:lnTo>
                      <a:pt x="564" y="198"/>
                    </a:lnTo>
                    <a:lnTo>
                      <a:pt x="582" y="222"/>
                    </a:lnTo>
                    <a:lnTo>
                      <a:pt x="594" y="210"/>
                    </a:lnTo>
                    <a:lnTo>
                      <a:pt x="612" y="228"/>
                    </a:lnTo>
                    <a:lnTo>
                      <a:pt x="624" y="216"/>
                    </a:lnTo>
                    <a:lnTo>
                      <a:pt x="630" y="234"/>
                    </a:lnTo>
                    <a:lnTo>
                      <a:pt x="642" y="216"/>
                    </a:lnTo>
                    <a:lnTo>
                      <a:pt x="648" y="222"/>
                    </a:lnTo>
                    <a:lnTo>
                      <a:pt x="660" y="216"/>
                    </a:lnTo>
                    <a:lnTo>
                      <a:pt x="678" y="234"/>
                    </a:lnTo>
                    <a:lnTo>
                      <a:pt x="750" y="210"/>
                    </a:lnTo>
                    <a:lnTo>
                      <a:pt x="798" y="240"/>
                    </a:lnTo>
                    <a:lnTo>
                      <a:pt x="798" y="234"/>
                    </a:lnTo>
                    <a:lnTo>
                      <a:pt x="798" y="24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613" name="Freeform 487"/>
              <p:cNvSpPr>
                <a:spLocks noChangeAspect="1"/>
              </p:cNvSpPr>
              <p:nvPr/>
            </p:nvSpPr>
            <p:spPr bwMode="auto">
              <a:xfrm>
                <a:off x="1803" y="1776"/>
                <a:ext cx="348" cy="438"/>
              </a:xfrm>
              <a:custGeom>
                <a:avLst/>
                <a:gdLst>
                  <a:gd name="T0" fmla="*/ 306 w 348"/>
                  <a:gd name="T1" fmla="*/ 438 h 438"/>
                  <a:gd name="T2" fmla="*/ 0 w 348"/>
                  <a:gd name="T3" fmla="*/ 384 h 438"/>
                  <a:gd name="T4" fmla="*/ 78 w 348"/>
                  <a:gd name="T5" fmla="*/ 0 h 438"/>
                  <a:gd name="T6" fmla="*/ 132 w 348"/>
                  <a:gd name="T7" fmla="*/ 12 h 438"/>
                  <a:gd name="T8" fmla="*/ 246 w 348"/>
                  <a:gd name="T9" fmla="*/ 30 h 438"/>
                  <a:gd name="T10" fmla="*/ 234 w 348"/>
                  <a:gd name="T11" fmla="*/ 108 h 438"/>
                  <a:gd name="T12" fmla="*/ 348 w 348"/>
                  <a:gd name="T13" fmla="*/ 126 h 438"/>
                  <a:gd name="T14" fmla="*/ 312 w 348"/>
                  <a:gd name="T15" fmla="*/ 390 h 438"/>
                  <a:gd name="T16" fmla="*/ 306 w 348"/>
                  <a:gd name="T17" fmla="*/ 438 h 4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8"/>
                  <a:gd name="T28" fmla="*/ 0 h 438"/>
                  <a:gd name="T29" fmla="*/ 348 w 348"/>
                  <a:gd name="T30" fmla="*/ 438 h 4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8" h="438">
                    <a:moveTo>
                      <a:pt x="306" y="438"/>
                    </a:moveTo>
                    <a:lnTo>
                      <a:pt x="0" y="384"/>
                    </a:lnTo>
                    <a:lnTo>
                      <a:pt x="78" y="0"/>
                    </a:lnTo>
                    <a:lnTo>
                      <a:pt x="132" y="12"/>
                    </a:lnTo>
                    <a:lnTo>
                      <a:pt x="246" y="30"/>
                    </a:lnTo>
                    <a:lnTo>
                      <a:pt x="234" y="108"/>
                    </a:lnTo>
                    <a:lnTo>
                      <a:pt x="348" y="126"/>
                    </a:lnTo>
                    <a:lnTo>
                      <a:pt x="312" y="390"/>
                    </a:lnTo>
                    <a:lnTo>
                      <a:pt x="306" y="438"/>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614" name="Freeform 488"/>
              <p:cNvSpPr>
                <a:spLocks noChangeAspect="1"/>
              </p:cNvSpPr>
              <p:nvPr/>
            </p:nvSpPr>
            <p:spPr bwMode="auto">
              <a:xfrm>
                <a:off x="1803" y="1776"/>
                <a:ext cx="348" cy="444"/>
              </a:xfrm>
              <a:custGeom>
                <a:avLst/>
                <a:gdLst>
                  <a:gd name="T0" fmla="*/ 306 w 348"/>
                  <a:gd name="T1" fmla="*/ 438 h 444"/>
                  <a:gd name="T2" fmla="*/ 0 w 348"/>
                  <a:gd name="T3" fmla="*/ 384 h 444"/>
                  <a:gd name="T4" fmla="*/ 78 w 348"/>
                  <a:gd name="T5" fmla="*/ 0 h 444"/>
                  <a:gd name="T6" fmla="*/ 132 w 348"/>
                  <a:gd name="T7" fmla="*/ 12 h 444"/>
                  <a:gd name="T8" fmla="*/ 246 w 348"/>
                  <a:gd name="T9" fmla="*/ 30 h 444"/>
                  <a:gd name="T10" fmla="*/ 234 w 348"/>
                  <a:gd name="T11" fmla="*/ 108 h 444"/>
                  <a:gd name="T12" fmla="*/ 348 w 348"/>
                  <a:gd name="T13" fmla="*/ 126 h 444"/>
                  <a:gd name="T14" fmla="*/ 312 w 348"/>
                  <a:gd name="T15" fmla="*/ 390 h 444"/>
                  <a:gd name="T16" fmla="*/ 306 w 348"/>
                  <a:gd name="T17" fmla="*/ 438 h 444"/>
                  <a:gd name="T18" fmla="*/ 306 w 348"/>
                  <a:gd name="T19" fmla="*/ 444 h 4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8"/>
                  <a:gd name="T31" fmla="*/ 0 h 444"/>
                  <a:gd name="T32" fmla="*/ 348 w 348"/>
                  <a:gd name="T33" fmla="*/ 444 h 4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8" h="444">
                    <a:moveTo>
                      <a:pt x="306" y="438"/>
                    </a:moveTo>
                    <a:lnTo>
                      <a:pt x="0" y="384"/>
                    </a:lnTo>
                    <a:lnTo>
                      <a:pt x="78" y="0"/>
                    </a:lnTo>
                    <a:lnTo>
                      <a:pt x="132" y="12"/>
                    </a:lnTo>
                    <a:lnTo>
                      <a:pt x="246" y="30"/>
                    </a:lnTo>
                    <a:lnTo>
                      <a:pt x="234" y="108"/>
                    </a:lnTo>
                    <a:lnTo>
                      <a:pt x="348" y="126"/>
                    </a:lnTo>
                    <a:lnTo>
                      <a:pt x="312" y="390"/>
                    </a:lnTo>
                    <a:lnTo>
                      <a:pt x="306" y="438"/>
                    </a:lnTo>
                    <a:lnTo>
                      <a:pt x="306" y="44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615" name="Freeform 489"/>
              <p:cNvSpPr>
                <a:spLocks noChangeAspect="1"/>
              </p:cNvSpPr>
              <p:nvPr/>
            </p:nvSpPr>
            <p:spPr bwMode="auto">
              <a:xfrm>
                <a:off x="4155" y="1470"/>
                <a:ext cx="102" cy="198"/>
              </a:xfrm>
              <a:custGeom>
                <a:avLst/>
                <a:gdLst>
                  <a:gd name="T0" fmla="*/ 90 w 102"/>
                  <a:gd name="T1" fmla="*/ 186 h 198"/>
                  <a:gd name="T2" fmla="*/ 66 w 102"/>
                  <a:gd name="T3" fmla="*/ 192 h 198"/>
                  <a:gd name="T4" fmla="*/ 48 w 102"/>
                  <a:gd name="T5" fmla="*/ 198 h 198"/>
                  <a:gd name="T6" fmla="*/ 42 w 102"/>
                  <a:gd name="T7" fmla="*/ 192 h 198"/>
                  <a:gd name="T8" fmla="*/ 30 w 102"/>
                  <a:gd name="T9" fmla="*/ 138 h 198"/>
                  <a:gd name="T10" fmla="*/ 24 w 102"/>
                  <a:gd name="T11" fmla="*/ 138 h 198"/>
                  <a:gd name="T12" fmla="*/ 12 w 102"/>
                  <a:gd name="T13" fmla="*/ 102 h 198"/>
                  <a:gd name="T14" fmla="*/ 0 w 102"/>
                  <a:gd name="T15" fmla="*/ 30 h 198"/>
                  <a:gd name="T16" fmla="*/ 96 w 102"/>
                  <a:gd name="T17" fmla="*/ 0 h 198"/>
                  <a:gd name="T18" fmla="*/ 102 w 102"/>
                  <a:gd name="T19" fmla="*/ 42 h 198"/>
                  <a:gd name="T20" fmla="*/ 84 w 102"/>
                  <a:gd name="T21" fmla="*/ 66 h 198"/>
                  <a:gd name="T22" fmla="*/ 78 w 102"/>
                  <a:gd name="T23" fmla="*/ 120 h 198"/>
                  <a:gd name="T24" fmla="*/ 90 w 102"/>
                  <a:gd name="T25" fmla="*/ 186 h 1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
                  <a:gd name="T40" fmla="*/ 0 h 198"/>
                  <a:gd name="T41" fmla="*/ 102 w 102"/>
                  <a:gd name="T42" fmla="*/ 198 h 19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 h="198">
                    <a:moveTo>
                      <a:pt x="90" y="186"/>
                    </a:moveTo>
                    <a:lnTo>
                      <a:pt x="66" y="192"/>
                    </a:lnTo>
                    <a:lnTo>
                      <a:pt x="48" y="198"/>
                    </a:lnTo>
                    <a:lnTo>
                      <a:pt x="42" y="192"/>
                    </a:lnTo>
                    <a:lnTo>
                      <a:pt x="30" y="138"/>
                    </a:lnTo>
                    <a:lnTo>
                      <a:pt x="24" y="138"/>
                    </a:lnTo>
                    <a:lnTo>
                      <a:pt x="12" y="102"/>
                    </a:lnTo>
                    <a:lnTo>
                      <a:pt x="0" y="30"/>
                    </a:lnTo>
                    <a:lnTo>
                      <a:pt x="96" y="0"/>
                    </a:lnTo>
                    <a:lnTo>
                      <a:pt x="102" y="42"/>
                    </a:lnTo>
                    <a:lnTo>
                      <a:pt x="84" y="66"/>
                    </a:lnTo>
                    <a:lnTo>
                      <a:pt x="78" y="120"/>
                    </a:lnTo>
                    <a:lnTo>
                      <a:pt x="90" y="186"/>
                    </a:lnTo>
                    <a:close/>
                  </a:path>
                </a:pathLst>
              </a:custGeom>
              <a:solidFill>
                <a:srgbClr val="E8D898"/>
              </a:solidFill>
              <a:ln w="9525">
                <a:solidFill>
                  <a:srgbClr val="E8D898"/>
                </a:solidFill>
                <a:prstDash val="solid"/>
                <a:round/>
                <a:headEnd/>
                <a:tailEnd/>
              </a:ln>
            </p:spPr>
            <p:txBody>
              <a:bodyPr/>
              <a:lstStyle/>
              <a:p>
                <a:endParaRPr lang="en-US" dirty="0"/>
              </a:p>
            </p:txBody>
          </p:sp>
          <p:sp>
            <p:nvSpPr>
              <p:cNvPr id="105616" name="Freeform 490"/>
              <p:cNvSpPr>
                <a:spLocks noChangeAspect="1"/>
              </p:cNvSpPr>
              <p:nvPr/>
            </p:nvSpPr>
            <p:spPr bwMode="auto">
              <a:xfrm>
                <a:off x="4155" y="1470"/>
                <a:ext cx="102" cy="198"/>
              </a:xfrm>
              <a:custGeom>
                <a:avLst/>
                <a:gdLst>
                  <a:gd name="T0" fmla="*/ 90 w 102"/>
                  <a:gd name="T1" fmla="*/ 186 h 198"/>
                  <a:gd name="T2" fmla="*/ 66 w 102"/>
                  <a:gd name="T3" fmla="*/ 192 h 198"/>
                  <a:gd name="T4" fmla="*/ 48 w 102"/>
                  <a:gd name="T5" fmla="*/ 198 h 198"/>
                  <a:gd name="T6" fmla="*/ 42 w 102"/>
                  <a:gd name="T7" fmla="*/ 192 h 198"/>
                  <a:gd name="T8" fmla="*/ 30 w 102"/>
                  <a:gd name="T9" fmla="*/ 138 h 198"/>
                  <a:gd name="T10" fmla="*/ 24 w 102"/>
                  <a:gd name="T11" fmla="*/ 138 h 198"/>
                  <a:gd name="T12" fmla="*/ 12 w 102"/>
                  <a:gd name="T13" fmla="*/ 102 h 198"/>
                  <a:gd name="T14" fmla="*/ 0 w 102"/>
                  <a:gd name="T15" fmla="*/ 30 h 198"/>
                  <a:gd name="T16" fmla="*/ 96 w 102"/>
                  <a:gd name="T17" fmla="*/ 0 h 198"/>
                  <a:gd name="T18" fmla="*/ 102 w 102"/>
                  <a:gd name="T19" fmla="*/ 42 h 198"/>
                  <a:gd name="T20" fmla="*/ 84 w 102"/>
                  <a:gd name="T21" fmla="*/ 66 h 198"/>
                  <a:gd name="T22" fmla="*/ 78 w 102"/>
                  <a:gd name="T23" fmla="*/ 120 h 198"/>
                  <a:gd name="T24" fmla="*/ 90 w 102"/>
                  <a:gd name="T25" fmla="*/ 186 h 198"/>
                  <a:gd name="T26" fmla="*/ 90 w 102"/>
                  <a:gd name="T27" fmla="*/ 192 h 19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2"/>
                  <a:gd name="T43" fmla="*/ 0 h 198"/>
                  <a:gd name="T44" fmla="*/ 102 w 102"/>
                  <a:gd name="T45" fmla="*/ 198 h 19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2" h="198">
                    <a:moveTo>
                      <a:pt x="90" y="186"/>
                    </a:moveTo>
                    <a:lnTo>
                      <a:pt x="66" y="192"/>
                    </a:lnTo>
                    <a:lnTo>
                      <a:pt x="48" y="198"/>
                    </a:lnTo>
                    <a:lnTo>
                      <a:pt x="42" y="192"/>
                    </a:lnTo>
                    <a:lnTo>
                      <a:pt x="30" y="138"/>
                    </a:lnTo>
                    <a:lnTo>
                      <a:pt x="24" y="138"/>
                    </a:lnTo>
                    <a:lnTo>
                      <a:pt x="12" y="102"/>
                    </a:lnTo>
                    <a:lnTo>
                      <a:pt x="0" y="30"/>
                    </a:lnTo>
                    <a:lnTo>
                      <a:pt x="96" y="0"/>
                    </a:lnTo>
                    <a:lnTo>
                      <a:pt x="102" y="42"/>
                    </a:lnTo>
                    <a:lnTo>
                      <a:pt x="84" y="66"/>
                    </a:lnTo>
                    <a:lnTo>
                      <a:pt x="78" y="120"/>
                    </a:lnTo>
                    <a:lnTo>
                      <a:pt x="90" y="186"/>
                    </a:lnTo>
                    <a:lnTo>
                      <a:pt x="90" y="19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617" name="Freeform 491"/>
              <p:cNvSpPr>
                <a:spLocks noChangeAspect="1"/>
              </p:cNvSpPr>
              <p:nvPr/>
            </p:nvSpPr>
            <p:spPr bwMode="auto">
              <a:xfrm>
                <a:off x="4167" y="2052"/>
                <a:ext cx="6" cy="18"/>
              </a:xfrm>
              <a:custGeom>
                <a:avLst/>
                <a:gdLst>
                  <a:gd name="T0" fmla="*/ 6 w 6"/>
                  <a:gd name="T1" fmla="*/ 0 h 18"/>
                  <a:gd name="T2" fmla="*/ 0 w 6"/>
                  <a:gd name="T3" fmla="*/ 18 h 18"/>
                  <a:gd name="T4" fmla="*/ 0 w 6"/>
                  <a:gd name="T5" fmla="*/ 0 h 18"/>
                  <a:gd name="T6" fmla="*/ 6 w 6"/>
                  <a:gd name="T7" fmla="*/ 0 h 18"/>
                  <a:gd name="T8" fmla="*/ 0 60000 65536"/>
                  <a:gd name="T9" fmla="*/ 0 60000 65536"/>
                  <a:gd name="T10" fmla="*/ 0 60000 65536"/>
                  <a:gd name="T11" fmla="*/ 0 60000 65536"/>
                  <a:gd name="T12" fmla="*/ 0 w 6"/>
                  <a:gd name="T13" fmla="*/ 0 h 18"/>
                  <a:gd name="T14" fmla="*/ 6 w 6"/>
                  <a:gd name="T15" fmla="*/ 18 h 18"/>
                </a:gdLst>
                <a:ahLst/>
                <a:cxnLst>
                  <a:cxn ang="T8">
                    <a:pos x="T0" y="T1"/>
                  </a:cxn>
                  <a:cxn ang="T9">
                    <a:pos x="T2" y="T3"/>
                  </a:cxn>
                  <a:cxn ang="T10">
                    <a:pos x="T4" y="T5"/>
                  </a:cxn>
                  <a:cxn ang="T11">
                    <a:pos x="T6" y="T7"/>
                  </a:cxn>
                </a:cxnLst>
                <a:rect l="T12" t="T13" r="T14" b="T15"/>
                <a:pathLst>
                  <a:path w="6" h="18">
                    <a:moveTo>
                      <a:pt x="6" y="0"/>
                    </a:moveTo>
                    <a:lnTo>
                      <a:pt x="0" y="18"/>
                    </a:lnTo>
                    <a:lnTo>
                      <a:pt x="0" y="0"/>
                    </a:lnTo>
                    <a:lnTo>
                      <a:pt x="6" y="0"/>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618" name="Freeform 492"/>
              <p:cNvSpPr>
                <a:spLocks noChangeAspect="1"/>
              </p:cNvSpPr>
              <p:nvPr/>
            </p:nvSpPr>
            <p:spPr bwMode="auto">
              <a:xfrm>
                <a:off x="4167" y="2052"/>
                <a:ext cx="6" cy="18"/>
              </a:xfrm>
              <a:custGeom>
                <a:avLst/>
                <a:gdLst>
                  <a:gd name="T0" fmla="*/ 6 w 6"/>
                  <a:gd name="T1" fmla="*/ 0 h 18"/>
                  <a:gd name="T2" fmla="*/ 0 w 6"/>
                  <a:gd name="T3" fmla="*/ 18 h 18"/>
                  <a:gd name="T4" fmla="*/ 0 w 6"/>
                  <a:gd name="T5" fmla="*/ 0 h 18"/>
                  <a:gd name="T6" fmla="*/ 6 w 6"/>
                  <a:gd name="T7" fmla="*/ 0 h 18"/>
                  <a:gd name="T8" fmla="*/ 6 w 6"/>
                  <a:gd name="T9" fmla="*/ 6 h 18"/>
                  <a:gd name="T10" fmla="*/ 0 60000 65536"/>
                  <a:gd name="T11" fmla="*/ 0 60000 65536"/>
                  <a:gd name="T12" fmla="*/ 0 60000 65536"/>
                  <a:gd name="T13" fmla="*/ 0 60000 65536"/>
                  <a:gd name="T14" fmla="*/ 0 60000 65536"/>
                  <a:gd name="T15" fmla="*/ 0 w 6"/>
                  <a:gd name="T16" fmla="*/ 0 h 18"/>
                  <a:gd name="T17" fmla="*/ 6 w 6"/>
                  <a:gd name="T18" fmla="*/ 18 h 18"/>
                </a:gdLst>
                <a:ahLst/>
                <a:cxnLst>
                  <a:cxn ang="T10">
                    <a:pos x="T0" y="T1"/>
                  </a:cxn>
                  <a:cxn ang="T11">
                    <a:pos x="T2" y="T3"/>
                  </a:cxn>
                  <a:cxn ang="T12">
                    <a:pos x="T4" y="T5"/>
                  </a:cxn>
                  <a:cxn ang="T13">
                    <a:pos x="T6" y="T7"/>
                  </a:cxn>
                  <a:cxn ang="T14">
                    <a:pos x="T8" y="T9"/>
                  </a:cxn>
                </a:cxnLst>
                <a:rect l="T15" t="T16" r="T17" b="T18"/>
                <a:pathLst>
                  <a:path w="6" h="18">
                    <a:moveTo>
                      <a:pt x="6" y="0"/>
                    </a:moveTo>
                    <a:lnTo>
                      <a:pt x="0" y="18"/>
                    </a:lnTo>
                    <a:lnTo>
                      <a:pt x="0" y="0"/>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619" name="Freeform 493"/>
              <p:cNvSpPr>
                <a:spLocks noChangeAspect="1"/>
              </p:cNvSpPr>
              <p:nvPr/>
            </p:nvSpPr>
            <p:spPr bwMode="auto">
              <a:xfrm>
                <a:off x="4137" y="2052"/>
                <a:ext cx="24" cy="78"/>
              </a:xfrm>
              <a:custGeom>
                <a:avLst/>
                <a:gdLst>
                  <a:gd name="T0" fmla="*/ 24 w 24"/>
                  <a:gd name="T1" fmla="*/ 0 h 78"/>
                  <a:gd name="T2" fmla="*/ 6 w 24"/>
                  <a:gd name="T3" fmla="*/ 78 h 78"/>
                  <a:gd name="T4" fmla="*/ 0 w 24"/>
                  <a:gd name="T5" fmla="*/ 54 h 78"/>
                  <a:gd name="T6" fmla="*/ 12 w 24"/>
                  <a:gd name="T7" fmla="*/ 12 h 78"/>
                  <a:gd name="T8" fmla="*/ 12 w 24"/>
                  <a:gd name="T9" fmla="*/ 6 h 78"/>
                  <a:gd name="T10" fmla="*/ 24 w 24"/>
                  <a:gd name="T11" fmla="*/ 0 h 78"/>
                  <a:gd name="T12" fmla="*/ 0 60000 65536"/>
                  <a:gd name="T13" fmla="*/ 0 60000 65536"/>
                  <a:gd name="T14" fmla="*/ 0 60000 65536"/>
                  <a:gd name="T15" fmla="*/ 0 60000 65536"/>
                  <a:gd name="T16" fmla="*/ 0 60000 65536"/>
                  <a:gd name="T17" fmla="*/ 0 60000 65536"/>
                  <a:gd name="T18" fmla="*/ 0 w 24"/>
                  <a:gd name="T19" fmla="*/ 0 h 78"/>
                  <a:gd name="T20" fmla="*/ 24 w 24"/>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24" h="78">
                    <a:moveTo>
                      <a:pt x="24" y="0"/>
                    </a:moveTo>
                    <a:lnTo>
                      <a:pt x="6" y="78"/>
                    </a:lnTo>
                    <a:lnTo>
                      <a:pt x="0" y="54"/>
                    </a:lnTo>
                    <a:lnTo>
                      <a:pt x="12" y="12"/>
                    </a:lnTo>
                    <a:lnTo>
                      <a:pt x="12" y="6"/>
                    </a:lnTo>
                    <a:lnTo>
                      <a:pt x="24" y="0"/>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620" name="Freeform 494"/>
              <p:cNvSpPr>
                <a:spLocks noChangeAspect="1"/>
              </p:cNvSpPr>
              <p:nvPr/>
            </p:nvSpPr>
            <p:spPr bwMode="auto">
              <a:xfrm>
                <a:off x="4137" y="2052"/>
                <a:ext cx="24" cy="78"/>
              </a:xfrm>
              <a:custGeom>
                <a:avLst/>
                <a:gdLst>
                  <a:gd name="T0" fmla="*/ 24 w 24"/>
                  <a:gd name="T1" fmla="*/ 0 h 78"/>
                  <a:gd name="T2" fmla="*/ 6 w 24"/>
                  <a:gd name="T3" fmla="*/ 78 h 78"/>
                  <a:gd name="T4" fmla="*/ 0 w 24"/>
                  <a:gd name="T5" fmla="*/ 54 h 78"/>
                  <a:gd name="T6" fmla="*/ 12 w 24"/>
                  <a:gd name="T7" fmla="*/ 12 h 78"/>
                  <a:gd name="T8" fmla="*/ 12 w 24"/>
                  <a:gd name="T9" fmla="*/ 6 h 78"/>
                  <a:gd name="T10" fmla="*/ 24 w 24"/>
                  <a:gd name="T11" fmla="*/ 0 h 78"/>
                  <a:gd name="T12" fmla="*/ 24 w 24"/>
                  <a:gd name="T13" fmla="*/ 6 h 78"/>
                  <a:gd name="T14" fmla="*/ 0 60000 65536"/>
                  <a:gd name="T15" fmla="*/ 0 60000 65536"/>
                  <a:gd name="T16" fmla="*/ 0 60000 65536"/>
                  <a:gd name="T17" fmla="*/ 0 60000 65536"/>
                  <a:gd name="T18" fmla="*/ 0 60000 65536"/>
                  <a:gd name="T19" fmla="*/ 0 60000 65536"/>
                  <a:gd name="T20" fmla="*/ 0 60000 65536"/>
                  <a:gd name="T21" fmla="*/ 0 w 24"/>
                  <a:gd name="T22" fmla="*/ 0 h 78"/>
                  <a:gd name="T23" fmla="*/ 24 w 24"/>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78">
                    <a:moveTo>
                      <a:pt x="24" y="0"/>
                    </a:moveTo>
                    <a:lnTo>
                      <a:pt x="6" y="78"/>
                    </a:lnTo>
                    <a:lnTo>
                      <a:pt x="0" y="54"/>
                    </a:lnTo>
                    <a:lnTo>
                      <a:pt x="12" y="12"/>
                    </a:lnTo>
                    <a:lnTo>
                      <a:pt x="12" y="6"/>
                    </a:lnTo>
                    <a:lnTo>
                      <a:pt x="24" y="0"/>
                    </a:lnTo>
                    <a:lnTo>
                      <a:pt x="24"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621" name="Freeform 495"/>
              <p:cNvSpPr>
                <a:spLocks noChangeAspect="1"/>
              </p:cNvSpPr>
              <p:nvPr/>
            </p:nvSpPr>
            <p:spPr bwMode="auto">
              <a:xfrm>
                <a:off x="3681" y="1980"/>
                <a:ext cx="474" cy="270"/>
              </a:xfrm>
              <a:custGeom>
                <a:avLst/>
                <a:gdLst>
                  <a:gd name="T0" fmla="*/ 474 w 474"/>
                  <a:gd name="T1" fmla="*/ 192 h 270"/>
                  <a:gd name="T2" fmla="*/ 468 w 474"/>
                  <a:gd name="T3" fmla="*/ 186 h 270"/>
                  <a:gd name="T4" fmla="*/ 474 w 474"/>
                  <a:gd name="T5" fmla="*/ 192 h 270"/>
                  <a:gd name="T6" fmla="*/ 468 w 474"/>
                  <a:gd name="T7" fmla="*/ 198 h 270"/>
                  <a:gd name="T8" fmla="*/ 120 w 474"/>
                  <a:gd name="T9" fmla="*/ 252 h 270"/>
                  <a:gd name="T10" fmla="*/ 0 w 474"/>
                  <a:gd name="T11" fmla="*/ 270 h 270"/>
                  <a:gd name="T12" fmla="*/ 30 w 474"/>
                  <a:gd name="T13" fmla="*/ 258 h 270"/>
                  <a:gd name="T14" fmla="*/ 90 w 474"/>
                  <a:gd name="T15" fmla="*/ 186 h 270"/>
                  <a:gd name="T16" fmla="*/ 96 w 474"/>
                  <a:gd name="T17" fmla="*/ 198 h 270"/>
                  <a:gd name="T18" fmla="*/ 114 w 474"/>
                  <a:gd name="T19" fmla="*/ 210 h 270"/>
                  <a:gd name="T20" fmla="*/ 186 w 474"/>
                  <a:gd name="T21" fmla="*/ 180 h 270"/>
                  <a:gd name="T22" fmla="*/ 198 w 474"/>
                  <a:gd name="T23" fmla="*/ 162 h 270"/>
                  <a:gd name="T24" fmla="*/ 192 w 474"/>
                  <a:gd name="T25" fmla="*/ 156 h 270"/>
                  <a:gd name="T26" fmla="*/ 216 w 474"/>
                  <a:gd name="T27" fmla="*/ 84 h 270"/>
                  <a:gd name="T28" fmla="*/ 240 w 474"/>
                  <a:gd name="T29" fmla="*/ 90 h 270"/>
                  <a:gd name="T30" fmla="*/ 252 w 474"/>
                  <a:gd name="T31" fmla="*/ 60 h 270"/>
                  <a:gd name="T32" fmla="*/ 264 w 474"/>
                  <a:gd name="T33" fmla="*/ 60 h 270"/>
                  <a:gd name="T34" fmla="*/ 282 w 474"/>
                  <a:gd name="T35" fmla="*/ 24 h 270"/>
                  <a:gd name="T36" fmla="*/ 282 w 474"/>
                  <a:gd name="T37" fmla="*/ 0 h 270"/>
                  <a:gd name="T38" fmla="*/ 318 w 474"/>
                  <a:gd name="T39" fmla="*/ 18 h 270"/>
                  <a:gd name="T40" fmla="*/ 324 w 474"/>
                  <a:gd name="T41" fmla="*/ 6 h 270"/>
                  <a:gd name="T42" fmla="*/ 360 w 474"/>
                  <a:gd name="T43" fmla="*/ 24 h 270"/>
                  <a:gd name="T44" fmla="*/ 372 w 474"/>
                  <a:gd name="T45" fmla="*/ 36 h 270"/>
                  <a:gd name="T46" fmla="*/ 360 w 474"/>
                  <a:gd name="T47" fmla="*/ 66 h 270"/>
                  <a:gd name="T48" fmla="*/ 366 w 474"/>
                  <a:gd name="T49" fmla="*/ 78 h 270"/>
                  <a:gd name="T50" fmla="*/ 372 w 474"/>
                  <a:gd name="T51" fmla="*/ 66 h 270"/>
                  <a:gd name="T52" fmla="*/ 384 w 474"/>
                  <a:gd name="T53" fmla="*/ 84 h 270"/>
                  <a:gd name="T54" fmla="*/ 432 w 474"/>
                  <a:gd name="T55" fmla="*/ 96 h 270"/>
                  <a:gd name="T56" fmla="*/ 426 w 474"/>
                  <a:gd name="T57" fmla="*/ 120 h 270"/>
                  <a:gd name="T58" fmla="*/ 390 w 474"/>
                  <a:gd name="T59" fmla="*/ 96 h 270"/>
                  <a:gd name="T60" fmla="*/ 420 w 474"/>
                  <a:gd name="T61" fmla="*/ 120 h 270"/>
                  <a:gd name="T62" fmla="*/ 432 w 474"/>
                  <a:gd name="T63" fmla="*/ 120 h 270"/>
                  <a:gd name="T64" fmla="*/ 426 w 474"/>
                  <a:gd name="T65" fmla="*/ 126 h 270"/>
                  <a:gd name="T66" fmla="*/ 438 w 474"/>
                  <a:gd name="T67" fmla="*/ 132 h 270"/>
                  <a:gd name="T68" fmla="*/ 438 w 474"/>
                  <a:gd name="T69" fmla="*/ 138 h 270"/>
                  <a:gd name="T70" fmla="*/ 426 w 474"/>
                  <a:gd name="T71" fmla="*/ 138 h 270"/>
                  <a:gd name="T72" fmla="*/ 432 w 474"/>
                  <a:gd name="T73" fmla="*/ 150 h 270"/>
                  <a:gd name="T74" fmla="*/ 402 w 474"/>
                  <a:gd name="T75" fmla="*/ 132 h 270"/>
                  <a:gd name="T76" fmla="*/ 444 w 474"/>
                  <a:gd name="T77" fmla="*/ 162 h 270"/>
                  <a:gd name="T78" fmla="*/ 438 w 474"/>
                  <a:gd name="T79" fmla="*/ 168 h 270"/>
                  <a:gd name="T80" fmla="*/ 402 w 474"/>
                  <a:gd name="T81" fmla="*/ 150 h 270"/>
                  <a:gd name="T82" fmla="*/ 396 w 474"/>
                  <a:gd name="T83" fmla="*/ 156 h 270"/>
                  <a:gd name="T84" fmla="*/ 414 w 474"/>
                  <a:gd name="T85" fmla="*/ 156 h 270"/>
                  <a:gd name="T86" fmla="*/ 432 w 474"/>
                  <a:gd name="T87" fmla="*/ 174 h 270"/>
                  <a:gd name="T88" fmla="*/ 462 w 474"/>
                  <a:gd name="T89" fmla="*/ 168 h 270"/>
                  <a:gd name="T90" fmla="*/ 474 w 474"/>
                  <a:gd name="T91" fmla="*/ 192 h 27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74"/>
                  <a:gd name="T139" fmla="*/ 0 h 270"/>
                  <a:gd name="T140" fmla="*/ 474 w 474"/>
                  <a:gd name="T141" fmla="*/ 270 h 27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74" h="270">
                    <a:moveTo>
                      <a:pt x="474" y="192"/>
                    </a:moveTo>
                    <a:lnTo>
                      <a:pt x="468" y="186"/>
                    </a:lnTo>
                    <a:lnTo>
                      <a:pt x="474" y="192"/>
                    </a:lnTo>
                    <a:lnTo>
                      <a:pt x="468" y="198"/>
                    </a:lnTo>
                    <a:lnTo>
                      <a:pt x="120" y="252"/>
                    </a:lnTo>
                    <a:lnTo>
                      <a:pt x="0" y="270"/>
                    </a:lnTo>
                    <a:lnTo>
                      <a:pt x="30" y="258"/>
                    </a:lnTo>
                    <a:lnTo>
                      <a:pt x="90" y="186"/>
                    </a:lnTo>
                    <a:lnTo>
                      <a:pt x="96" y="198"/>
                    </a:lnTo>
                    <a:lnTo>
                      <a:pt x="114" y="210"/>
                    </a:lnTo>
                    <a:lnTo>
                      <a:pt x="186" y="180"/>
                    </a:lnTo>
                    <a:lnTo>
                      <a:pt x="198" y="162"/>
                    </a:lnTo>
                    <a:lnTo>
                      <a:pt x="192" y="156"/>
                    </a:lnTo>
                    <a:lnTo>
                      <a:pt x="216" y="84"/>
                    </a:lnTo>
                    <a:lnTo>
                      <a:pt x="240" y="90"/>
                    </a:lnTo>
                    <a:lnTo>
                      <a:pt x="252" y="60"/>
                    </a:lnTo>
                    <a:lnTo>
                      <a:pt x="264" y="60"/>
                    </a:lnTo>
                    <a:lnTo>
                      <a:pt x="282" y="24"/>
                    </a:lnTo>
                    <a:lnTo>
                      <a:pt x="282" y="0"/>
                    </a:lnTo>
                    <a:lnTo>
                      <a:pt x="318" y="18"/>
                    </a:lnTo>
                    <a:lnTo>
                      <a:pt x="324" y="6"/>
                    </a:lnTo>
                    <a:lnTo>
                      <a:pt x="360" y="24"/>
                    </a:lnTo>
                    <a:lnTo>
                      <a:pt x="372" y="36"/>
                    </a:lnTo>
                    <a:lnTo>
                      <a:pt x="360" y="66"/>
                    </a:lnTo>
                    <a:lnTo>
                      <a:pt x="366" y="78"/>
                    </a:lnTo>
                    <a:lnTo>
                      <a:pt x="372" y="66"/>
                    </a:lnTo>
                    <a:lnTo>
                      <a:pt x="384" y="84"/>
                    </a:lnTo>
                    <a:lnTo>
                      <a:pt x="432" y="96"/>
                    </a:lnTo>
                    <a:lnTo>
                      <a:pt x="426" y="120"/>
                    </a:lnTo>
                    <a:lnTo>
                      <a:pt x="390" y="96"/>
                    </a:lnTo>
                    <a:lnTo>
                      <a:pt x="420" y="120"/>
                    </a:lnTo>
                    <a:lnTo>
                      <a:pt x="432" y="120"/>
                    </a:lnTo>
                    <a:lnTo>
                      <a:pt x="426" y="126"/>
                    </a:lnTo>
                    <a:lnTo>
                      <a:pt x="438" y="132"/>
                    </a:lnTo>
                    <a:lnTo>
                      <a:pt x="438" y="138"/>
                    </a:lnTo>
                    <a:lnTo>
                      <a:pt x="426" y="138"/>
                    </a:lnTo>
                    <a:lnTo>
                      <a:pt x="432" y="150"/>
                    </a:lnTo>
                    <a:lnTo>
                      <a:pt x="402" y="132"/>
                    </a:lnTo>
                    <a:lnTo>
                      <a:pt x="444" y="162"/>
                    </a:lnTo>
                    <a:lnTo>
                      <a:pt x="438" y="168"/>
                    </a:lnTo>
                    <a:lnTo>
                      <a:pt x="402" y="150"/>
                    </a:lnTo>
                    <a:lnTo>
                      <a:pt x="396" y="156"/>
                    </a:lnTo>
                    <a:lnTo>
                      <a:pt x="414" y="156"/>
                    </a:lnTo>
                    <a:lnTo>
                      <a:pt x="432" y="174"/>
                    </a:lnTo>
                    <a:lnTo>
                      <a:pt x="462" y="168"/>
                    </a:lnTo>
                    <a:lnTo>
                      <a:pt x="474" y="192"/>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622" name="Freeform 496"/>
              <p:cNvSpPr>
                <a:spLocks noChangeAspect="1"/>
              </p:cNvSpPr>
              <p:nvPr/>
            </p:nvSpPr>
            <p:spPr bwMode="auto">
              <a:xfrm>
                <a:off x="3681" y="1980"/>
                <a:ext cx="474" cy="270"/>
              </a:xfrm>
              <a:custGeom>
                <a:avLst/>
                <a:gdLst>
                  <a:gd name="T0" fmla="*/ 474 w 474"/>
                  <a:gd name="T1" fmla="*/ 192 h 270"/>
                  <a:gd name="T2" fmla="*/ 468 w 474"/>
                  <a:gd name="T3" fmla="*/ 186 h 270"/>
                  <a:gd name="T4" fmla="*/ 474 w 474"/>
                  <a:gd name="T5" fmla="*/ 192 h 270"/>
                  <a:gd name="T6" fmla="*/ 468 w 474"/>
                  <a:gd name="T7" fmla="*/ 198 h 270"/>
                  <a:gd name="T8" fmla="*/ 120 w 474"/>
                  <a:gd name="T9" fmla="*/ 252 h 270"/>
                  <a:gd name="T10" fmla="*/ 0 w 474"/>
                  <a:gd name="T11" fmla="*/ 270 h 270"/>
                  <a:gd name="T12" fmla="*/ 30 w 474"/>
                  <a:gd name="T13" fmla="*/ 258 h 270"/>
                  <a:gd name="T14" fmla="*/ 90 w 474"/>
                  <a:gd name="T15" fmla="*/ 186 h 270"/>
                  <a:gd name="T16" fmla="*/ 96 w 474"/>
                  <a:gd name="T17" fmla="*/ 198 h 270"/>
                  <a:gd name="T18" fmla="*/ 114 w 474"/>
                  <a:gd name="T19" fmla="*/ 210 h 270"/>
                  <a:gd name="T20" fmla="*/ 186 w 474"/>
                  <a:gd name="T21" fmla="*/ 180 h 270"/>
                  <a:gd name="T22" fmla="*/ 198 w 474"/>
                  <a:gd name="T23" fmla="*/ 162 h 270"/>
                  <a:gd name="T24" fmla="*/ 192 w 474"/>
                  <a:gd name="T25" fmla="*/ 156 h 270"/>
                  <a:gd name="T26" fmla="*/ 216 w 474"/>
                  <a:gd name="T27" fmla="*/ 84 h 270"/>
                  <a:gd name="T28" fmla="*/ 240 w 474"/>
                  <a:gd name="T29" fmla="*/ 90 h 270"/>
                  <a:gd name="T30" fmla="*/ 252 w 474"/>
                  <a:gd name="T31" fmla="*/ 60 h 270"/>
                  <a:gd name="T32" fmla="*/ 264 w 474"/>
                  <a:gd name="T33" fmla="*/ 60 h 270"/>
                  <a:gd name="T34" fmla="*/ 282 w 474"/>
                  <a:gd name="T35" fmla="*/ 24 h 270"/>
                  <a:gd name="T36" fmla="*/ 282 w 474"/>
                  <a:gd name="T37" fmla="*/ 0 h 270"/>
                  <a:gd name="T38" fmla="*/ 318 w 474"/>
                  <a:gd name="T39" fmla="*/ 18 h 270"/>
                  <a:gd name="T40" fmla="*/ 324 w 474"/>
                  <a:gd name="T41" fmla="*/ 6 h 270"/>
                  <a:gd name="T42" fmla="*/ 360 w 474"/>
                  <a:gd name="T43" fmla="*/ 24 h 270"/>
                  <a:gd name="T44" fmla="*/ 372 w 474"/>
                  <a:gd name="T45" fmla="*/ 36 h 270"/>
                  <a:gd name="T46" fmla="*/ 360 w 474"/>
                  <a:gd name="T47" fmla="*/ 66 h 270"/>
                  <a:gd name="T48" fmla="*/ 366 w 474"/>
                  <a:gd name="T49" fmla="*/ 78 h 270"/>
                  <a:gd name="T50" fmla="*/ 372 w 474"/>
                  <a:gd name="T51" fmla="*/ 66 h 270"/>
                  <a:gd name="T52" fmla="*/ 384 w 474"/>
                  <a:gd name="T53" fmla="*/ 84 h 270"/>
                  <a:gd name="T54" fmla="*/ 432 w 474"/>
                  <a:gd name="T55" fmla="*/ 96 h 270"/>
                  <a:gd name="T56" fmla="*/ 426 w 474"/>
                  <a:gd name="T57" fmla="*/ 120 h 270"/>
                  <a:gd name="T58" fmla="*/ 390 w 474"/>
                  <a:gd name="T59" fmla="*/ 96 h 270"/>
                  <a:gd name="T60" fmla="*/ 420 w 474"/>
                  <a:gd name="T61" fmla="*/ 120 h 270"/>
                  <a:gd name="T62" fmla="*/ 432 w 474"/>
                  <a:gd name="T63" fmla="*/ 120 h 270"/>
                  <a:gd name="T64" fmla="*/ 426 w 474"/>
                  <a:gd name="T65" fmla="*/ 126 h 270"/>
                  <a:gd name="T66" fmla="*/ 438 w 474"/>
                  <a:gd name="T67" fmla="*/ 132 h 270"/>
                  <a:gd name="T68" fmla="*/ 438 w 474"/>
                  <a:gd name="T69" fmla="*/ 138 h 270"/>
                  <a:gd name="T70" fmla="*/ 426 w 474"/>
                  <a:gd name="T71" fmla="*/ 138 h 270"/>
                  <a:gd name="T72" fmla="*/ 432 w 474"/>
                  <a:gd name="T73" fmla="*/ 150 h 270"/>
                  <a:gd name="T74" fmla="*/ 402 w 474"/>
                  <a:gd name="T75" fmla="*/ 132 h 270"/>
                  <a:gd name="T76" fmla="*/ 444 w 474"/>
                  <a:gd name="T77" fmla="*/ 162 h 270"/>
                  <a:gd name="T78" fmla="*/ 438 w 474"/>
                  <a:gd name="T79" fmla="*/ 168 h 270"/>
                  <a:gd name="T80" fmla="*/ 402 w 474"/>
                  <a:gd name="T81" fmla="*/ 150 h 270"/>
                  <a:gd name="T82" fmla="*/ 396 w 474"/>
                  <a:gd name="T83" fmla="*/ 156 h 270"/>
                  <a:gd name="T84" fmla="*/ 414 w 474"/>
                  <a:gd name="T85" fmla="*/ 156 h 270"/>
                  <a:gd name="T86" fmla="*/ 432 w 474"/>
                  <a:gd name="T87" fmla="*/ 174 h 270"/>
                  <a:gd name="T88" fmla="*/ 462 w 474"/>
                  <a:gd name="T89" fmla="*/ 168 h 270"/>
                  <a:gd name="T90" fmla="*/ 474 w 474"/>
                  <a:gd name="T91" fmla="*/ 192 h 270"/>
                  <a:gd name="T92" fmla="*/ 474 w 474"/>
                  <a:gd name="T93" fmla="*/ 198 h 27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74"/>
                  <a:gd name="T142" fmla="*/ 0 h 270"/>
                  <a:gd name="T143" fmla="*/ 474 w 474"/>
                  <a:gd name="T144" fmla="*/ 270 h 27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74" h="270">
                    <a:moveTo>
                      <a:pt x="474" y="192"/>
                    </a:moveTo>
                    <a:lnTo>
                      <a:pt x="468" y="186"/>
                    </a:lnTo>
                    <a:lnTo>
                      <a:pt x="474" y="192"/>
                    </a:lnTo>
                    <a:lnTo>
                      <a:pt x="468" y="198"/>
                    </a:lnTo>
                    <a:lnTo>
                      <a:pt x="120" y="252"/>
                    </a:lnTo>
                    <a:lnTo>
                      <a:pt x="0" y="270"/>
                    </a:lnTo>
                    <a:lnTo>
                      <a:pt x="30" y="258"/>
                    </a:lnTo>
                    <a:lnTo>
                      <a:pt x="90" y="186"/>
                    </a:lnTo>
                    <a:lnTo>
                      <a:pt x="96" y="198"/>
                    </a:lnTo>
                    <a:lnTo>
                      <a:pt x="114" y="210"/>
                    </a:lnTo>
                    <a:lnTo>
                      <a:pt x="186" y="180"/>
                    </a:lnTo>
                    <a:lnTo>
                      <a:pt x="198" y="162"/>
                    </a:lnTo>
                    <a:lnTo>
                      <a:pt x="192" y="156"/>
                    </a:lnTo>
                    <a:lnTo>
                      <a:pt x="216" y="84"/>
                    </a:lnTo>
                    <a:lnTo>
                      <a:pt x="240" y="90"/>
                    </a:lnTo>
                    <a:lnTo>
                      <a:pt x="252" y="60"/>
                    </a:lnTo>
                    <a:lnTo>
                      <a:pt x="264" y="60"/>
                    </a:lnTo>
                    <a:lnTo>
                      <a:pt x="282" y="24"/>
                    </a:lnTo>
                    <a:lnTo>
                      <a:pt x="282" y="0"/>
                    </a:lnTo>
                    <a:lnTo>
                      <a:pt x="318" y="18"/>
                    </a:lnTo>
                    <a:lnTo>
                      <a:pt x="324" y="6"/>
                    </a:lnTo>
                    <a:lnTo>
                      <a:pt x="360" y="24"/>
                    </a:lnTo>
                    <a:lnTo>
                      <a:pt x="372" y="36"/>
                    </a:lnTo>
                    <a:lnTo>
                      <a:pt x="360" y="66"/>
                    </a:lnTo>
                    <a:lnTo>
                      <a:pt x="366" y="78"/>
                    </a:lnTo>
                    <a:lnTo>
                      <a:pt x="372" y="66"/>
                    </a:lnTo>
                    <a:lnTo>
                      <a:pt x="384" y="84"/>
                    </a:lnTo>
                    <a:lnTo>
                      <a:pt x="432" y="96"/>
                    </a:lnTo>
                    <a:lnTo>
                      <a:pt x="426" y="120"/>
                    </a:lnTo>
                    <a:lnTo>
                      <a:pt x="390" y="96"/>
                    </a:lnTo>
                    <a:lnTo>
                      <a:pt x="420" y="120"/>
                    </a:lnTo>
                    <a:lnTo>
                      <a:pt x="432" y="120"/>
                    </a:lnTo>
                    <a:lnTo>
                      <a:pt x="426" y="126"/>
                    </a:lnTo>
                    <a:lnTo>
                      <a:pt x="438" y="132"/>
                    </a:lnTo>
                    <a:lnTo>
                      <a:pt x="438" y="138"/>
                    </a:lnTo>
                    <a:lnTo>
                      <a:pt x="426" y="138"/>
                    </a:lnTo>
                    <a:lnTo>
                      <a:pt x="432" y="150"/>
                    </a:lnTo>
                    <a:lnTo>
                      <a:pt x="402" y="132"/>
                    </a:lnTo>
                    <a:lnTo>
                      <a:pt x="444" y="162"/>
                    </a:lnTo>
                    <a:lnTo>
                      <a:pt x="438" y="168"/>
                    </a:lnTo>
                    <a:lnTo>
                      <a:pt x="402" y="150"/>
                    </a:lnTo>
                    <a:lnTo>
                      <a:pt x="396" y="156"/>
                    </a:lnTo>
                    <a:lnTo>
                      <a:pt x="414" y="156"/>
                    </a:lnTo>
                    <a:lnTo>
                      <a:pt x="432" y="174"/>
                    </a:lnTo>
                    <a:lnTo>
                      <a:pt x="462" y="168"/>
                    </a:lnTo>
                    <a:lnTo>
                      <a:pt x="474" y="192"/>
                    </a:lnTo>
                    <a:lnTo>
                      <a:pt x="474" y="19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623" name="Freeform 497"/>
              <p:cNvSpPr>
                <a:spLocks noChangeAspect="1"/>
              </p:cNvSpPr>
              <p:nvPr/>
            </p:nvSpPr>
            <p:spPr bwMode="auto">
              <a:xfrm>
                <a:off x="1419" y="1140"/>
                <a:ext cx="408" cy="300"/>
              </a:xfrm>
              <a:custGeom>
                <a:avLst/>
                <a:gdLst>
                  <a:gd name="T0" fmla="*/ 30 w 408"/>
                  <a:gd name="T1" fmla="*/ 192 h 300"/>
                  <a:gd name="T2" fmla="*/ 0 w 408"/>
                  <a:gd name="T3" fmla="*/ 180 h 300"/>
                  <a:gd name="T4" fmla="*/ 6 w 408"/>
                  <a:gd name="T5" fmla="*/ 156 h 300"/>
                  <a:gd name="T6" fmla="*/ 6 w 408"/>
                  <a:gd name="T7" fmla="*/ 174 h 300"/>
                  <a:gd name="T8" fmla="*/ 18 w 408"/>
                  <a:gd name="T9" fmla="*/ 150 h 300"/>
                  <a:gd name="T10" fmla="*/ 6 w 408"/>
                  <a:gd name="T11" fmla="*/ 150 h 300"/>
                  <a:gd name="T12" fmla="*/ 12 w 408"/>
                  <a:gd name="T13" fmla="*/ 132 h 300"/>
                  <a:gd name="T14" fmla="*/ 24 w 408"/>
                  <a:gd name="T15" fmla="*/ 132 h 300"/>
                  <a:gd name="T16" fmla="*/ 12 w 408"/>
                  <a:gd name="T17" fmla="*/ 126 h 300"/>
                  <a:gd name="T18" fmla="*/ 12 w 408"/>
                  <a:gd name="T19" fmla="*/ 66 h 300"/>
                  <a:gd name="T20" fmla="*/ 6 w 408"/>
                  <a:gd name="T21" fmla="*/ 48 h 300"/>
                  <a:gd name="T22" fmla="*/ 12 w 408"/>
                  <a:gd name="T23" fmla="*/ 18 h 300"/>
                  <a:gd name="T24" fmla="*/ 48 w 408"/>
                  <a:gd name="T25" fmla="*/ 42 h 300"/>
                  <a:gd name="T26" fmla="*/ 84 w 408"/>
                  <a:gd name="T27" fmla="*/ 60 h 300"/>
                  <a:gd name="T28" fmla="*/ 96 w 408"/>
                  <a:gd name="T29" fmla="*/ 72 h 300"/>
                  <a:gd name="T30" fmla="*/ 102 w 408"/>
                  <a:gd name="T31" fmla="*/ 66 h 300"/>
                  <a:gd name="T32" fmla="*/ 108 w 408"/>
                  <a:gd name="T33" fmla="*/ 72 h 300"/>
                  <a:gd name="T34" fmla="*/ 108 w 408"/>
                  <a:gd name="T35" fmla="*/ 84 h 300"/>
                  <a:gd name="T36" fmla="*/ 96 w 408"/>
                  <a:gd name="T37" fmla="*/ 84 h 300"/>
                  <a:gd name="T38" fmla="*/ 66 w 408"/>
                  <a:gd name="T39" fmla="*/ 114 h 300"/>
                  <a:gd name="T40" fmla="*/ 72 w 408"/>
                  <a:gd name="T41" fmla="*/ 114 h 300"/>
                  <a:gd name="T42" fmla="*/ 108 w 408"/>
                  <a:gd name="T43" fmla="*/ 90 h 300"/>
                  <a:gd name="T44" fmla="*/ 108 w 408"/>
                  <a:gd name="T45" fmla="*/ 78 h 300"/>
                  <a:gd name="T46" fmla="*/ 114 w 408"/>
                  <a:gd name="T47" fmla="*/ 84 h 300"/>
                  <a:gd name="T48" fmla="*/ 114 w 408"/>
                  <a:gd name="T49" fmla="*/ 96 h 300"/>
                  <a:gd name="T50" fmla="*/ 96 w 408"/>
                  <a:gd name="T51" fmla="*/ 102 h 300"/>
                  <a:gd name="T52" fmla="*/ 102 w 408"/>
                  <a:gd name="T53" fmla="*/ 114 h 300"/>
                  <a:gd name="T54" fmla="*/ 96 w 408"/>
                  <a:gd name="T55" fmla="*/ 132 h 300"/>
                  <a:gd name="T56" fmla="*/ 96 w 408"/>
                  <a:gd name="T57" fmla="*/ 120 h 300"/>
                  <a:gd name="T58" fmla="*/ 84 w 408"/>
                  <a:gd name="T59" fmla="*/ 132 h 300"/>
                  <a:gd name="T60" fmla="*/ 84 w 408"/>
                  <a:gd name="T61" fmla="*/ 120 h 300"/>
                  <a:gd name="T62" fmla="*/ 66 w 408"/>
                  <a:gd name="T63" fmla="*/ 132 h 300"/>
                  <a:gd name="T64" fmla="*/ 78 w 408"/>
                  <a:gd name="T65" fmla="*/ 144 h 300"/>
                  <a:gd name="T66" fmla="*/ 114 w 408"/>
                  <a:gd name="T67" fmla="*/ 126 h 300"/>
                  <a:gd name="T68" fmla="*/ 114 w 408"/>
                  <a:gd name="T69" fmla="*/ 102 h 300"/>
                  <a:gd name="T70" fmla="*/ 132 w 408"/>
                  <a:gd name="T71" fmla="*/ 78 h 300"/>
                  <a:gd name="T72" fmla="*/ 114 w 408"/>
                  <a:gd name="T73" fmla="*/ 42 h 300"/>
                  <a:gd name="T74" fmla="*/ 132 w 408"/>
                  <a:gd name="T75" fmla="*/ 36 h 300"/>
                  <a:gd name="T76" fmla="*/ 126 w 408"/>
                  <a:gd name="T77" fmla="*/ 0 h 300"/>
                  <a:gd name="T78" fmla="*/ 408 w 408"/>
                  <a:gd name="T79" fmla="*/ 72 h 300"/>
                  <a:gd name="T80" fmla="*/ 366 w 408"/>
                  <a:gd name="T81" fmla="*/ 300 h 300"/>
                  <a:gd name="T82" fmla="*/ 258 w 408"/>
                  <a:gd name="T83" fmla="*/ 276 h 300"/>
                  <a:gd name="T84" fmla="*/ 132 w 408"/>
                  <a:gd name="T85" fmla="*/ 276 h 300"/>
                  <a:gd name="T86" fmla="*/ 102 w 408"/>
                  <a:gd name="T87" fmla="*/ 258 h 300"/>
                  <a:gd name="T88" fmla="*/ 72 w 408"/>
                  <a:gd name="T89" fmla="*/ 264 h 300"/>
                  <a:gd name="T90" fmla="*/ 48 w 408"/>
                  <a:gd name="T91" fmla="*/ 252 h 300"/>
                  <a:gd name="T92" fmla="*/ 54 w 408"/>
                  <a:gd name="T93" fmla="*/ 216 h 300"/>
                  <a:gd name="T94" fmla="*/ 24 w 408"/>
                  <a:gd name="T95" fmla="*/ 198 h 300"/>
                  <a:gd name="T96" fmla="*/ 30 w 408"/>
                  <a:gd name="T97" fmla="*/ 192 h 3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8"/>
                  <a:gd name="T148" fmla="*/ 0 h 300"/>
                  <a:gd name="T149" fmla="*/ 408 w 408"/>
                  <a:gd name="T150" fmla="*/ 300 h 30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8" h="300">
                    <a:moveTo>
                      <a:pt x="30" y="192"/>
                    </a:moveTo>
                    <a:lnTo>
                      <a:pt x="0" y="180"/>
                    </a:lnTo>
                    <a:lnTo>
                      <a:pt x="6" y="156"/>
                    </a:lnTo>
                    <a:lnTo>
                      <a:pt x="6" y="174"/>
                    </a:lnTo>
                    <a:lnTo>
                      <a:pt x="18" y="150"/>
                    </a:lnTo>
                    <a:lnTo>
                      <a:pt x="6" y="150"/>
                    </a:lnTo>
                    <a:lnTo>
                      <a:pt x="12" y="132"/>
                    </a:lnTo>
                    <a:lnTo>
                      <a:pt x="24" y="132"/>
                    </a:lnTo>
                    <a:lnTo>
                      <a:pt x="12" y="126"/>
                    </a:lnTo>
                    <a:lnTo>
                      <a:pt x="12" y="66"/>
                    </a:lnTo>
                    <a:lnTo>
                      <a:pt x="6" y="48"/>
                    </a:lnTo>
                    <a:lnTo>
                      <a:pt x="12" y="18"/>
                    </a:lnTo>
                    <a:lnTo>
                      <a:pt x="48" y="42"/>
                    </a:lnTo>
                    <a:lnTo>
                      <a:pt x="84" y="60"/>
                    </a:lnTo>
                    <a:lnTo>
                      <a:pt x="96" y="72"/>
                    </a:lnTo>
                    <a:lnTo>
                      <a:pt x="102" y="66"/>
                    </a:lnTo>
                    <a:lnTo>
                      <a:pt x="108" y="72"/>
                    </a:lnTo>
                    <a:lnTo>
                      <a:pt x="108" y="84"/>
                    </a:lnTo>
                    <a:lnTo>
                      <a:pt x="96" y="84"/>
                    </a:lnTo>
                    <a:lnTo>
                      <a:pt x="66" y="114"/>
                    </a:lnTo>
                    <a:lnTo>
                      <a:pt x="72" y="114"/>
                    </a:lnTo>
                    <a:lnTo>
                      <a:pt x="108" y="90"/>
                    </a:lnTo>
                    <a:lnTo>
                      <a:pt x="108" y="78"/>
                    </a:lnTo>
                    <a:lnTo>
                      <a:pt x="114" y="84"/>
                    </a:lnTo>
                    <a:lnTo>
                      <a:pt x="114" y="96"/>
                    </a:lnTo>
                    <a:lnTo>
                      <a:pt x="96" y="102"/>
                    </a:lnTo>
                    <a:lnTo>
                      <a:pt x="102" y="114"/>
                    </a:lnTo>
                    <a:lnTo>
                      <a:pt x="96" y="132"/>
                    </a:lnTo>
                    <a:lnTo>
                      <a:pt x="96" y="120"/>
                    </a:lnTo>
                    <a:lnTo>
                      <a:pt x="84" y="132"/>
                    </a:lnTo>
                    <a:lnTo>
                      <a:pt x="84" y="120"/>
                    </a:lnTo>
                    <a:lnTo>
                      <a:pt x="66" y="132"/>
                    </a:lnTo>
                    <a:lnTo>
                      <a:pt x="78" y="144"/>
                    </a:lnTo>
                    <a:lnTo>
                      <a:pt x="114" y="126"/>
                    </a:lnTo>
                    <a:lnTo>
                      <a:pt x="114" y="102"/>
                    </a:lnTo>
                    <a:lnTo>
                      <a:pt x="132" y="78"/>
                    </a:lnTo>
                    <a:lnTo>
                      <a:pt x="114" y="42"/>
                    </a:lnTo>
                    <a:lnTo>
                      <a:pt x="132" y="36"/>
                    </a:lnTo>
                    <a:lnTo>
                      <a:pt x="126" y="0"/>
                    </a:lnTo>
                    <a:lnTo>
                      <a:pt x="408" y="72"/>
                    </a:lnTo>
                    <a:lnTo>
                      <a:pt x="366" y="300"/>
                    </a:lnTo>
                    <a:lnTo>
                      <a:pt x="258" y="276"/>
                    </a:lnTo>
                    <a:lnTo>
                      <a:pt x="132" y="276"/>
                    </a:lnTo>
                    <a:lnTo>
                      <a:pt x="102" y="258"/>
                    </a:lnTo>
                    <a:lnTo>
                      <a:pt x="72" y="264"/>
                    </a:lnTo>
                    <a:lnTo>
                      <a:pt x="48" y="252"/>
                    </a:lnTo>
                    <a:lnTo>
                      <a:pt x="54" y="216"/>
                    </a:lnTo>
                    <a:lnTo>
                      <a:pt x="24" y="198"/>
                    </a:lnTo>
                    <a:lnTo>
                      <a:pt x="30" y="192"/>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624" name="Freeform 498"/>
              <p:cNvSpPr>
                <a:spLocks noChangeAspect="1"/>
              </p:cNvSpPr>
              <p:nvPr/>
            </p:nvSpPr>
            <p:spPr bwMode="auto">
              <a:xfrm>
                <a:off x="1419" y="1140"/>
                <a:ext cx="408" cy="300"/>
              </a:xfrm>
              <a:custGeom>
                <a:avLst/>
                <a:gdLst>
                  <a:gd name="T0" fmla="*/ 30 w 408"/>
                  <a:gd name="T1" fmla="*/ 192 h 300"/>
                  <a:gd name="T2" fmla="*/ 0 w 408"/>
                  <a:gd name="T3" fmla="*/ 180 h 300"/>
                  <a:gd name="T4" fmla="*/ 6 w 408"/>
                  <a:gd name="T5" fmla="*/ 156 h 300"/>
                  <a:gd name="T6" fmla="*/ 6 w 408"/>
                  <a:gd name="T7" fmla="*/ 174 h 300"/>
                  <a:gd name="T8" fmla="*/ 18 w 408"/>
                  <a:gd name="T9" fmla="*/ 150 h 300"/>
                  <a:gd name="T10" fmla="*/ 6 w 408"/>
                  <a:gd name="T11" fmla="*/ 150 h 300"/>
                  <a:gd name="T12" fmla="*/ 12 w 408"/>
                  <a:gd name="T13" fmla="*/ 132 h 300"/>
                  <a:gd name="T14" fmla="*/ 24 w 408"/>
                  <a:gd name="T15" fmla="*/ 132 h 300"/>
                  <a:gd name="T16" fmla="*/ 12 w 408"/>
                  <a:gd name="T17" fmla="*/ 126 h 300"/>
                  <a:gd name="T18" fmla="*/ 12 w 408"/>
                  <a:gd name="T19" fmla="*/ 66 h 300"/>
                  <a:gd name="T20" fmla="*/ 6 w 408"/>
                  <a:gd name="T21" fmla="*/ 48 h 300"/>
                  <a:gd name="T22" fmla="*/ 12 w 408"/>
                  <a:gd name="T23" fmla="*/ 18 h 300"/>
                  <a:gd name="T24" fmla="*/ 48 w 408"/>
                  <a:gd name="T25" fmla="*/ 42 h 300"/>
                  <a:gd name="T26" fmla="*/ 84 w 408"/>
                  <a:gd name="T27" fmla="*/ 60 h 300"/>
                  <a:gd name="T28" fmla="*/ 96 w 408"/>
                  <a:gd name="T29" fmla="*/ 72 h 300"/>
                  <a:gd name="T30" fmla="*/ 102 w 408"/>
                  <a:gd name="T31" fmla="*/ 66 h 300"/>
                  <a:gd name="T32" fmla="*/ 108 w 408"/>
                  <a:gd name="T33" fmla="*/ 72 h 300"/>
                  <a:gd name="T34" fmla="*/ 108 w 408"/>
                  <a:gd name="T35" fmla="*/ 84 h 300"/>
                  <a:gd name="T36" fmla="*/ 96 w 408"/>
                  <a:gd name="T37" fmla="*/ 84 h 300"/>
                  <a:gd name="T38" fmla="*/ 66 w 408"/>
                  <a:gd name="T39" fmla="*/ 114 h 300"/>
                  <a:gd name="T40" fmla="*/ 84 w 408"/>
                  <a:gd name="T41" fmla="*/ 114 h 300"/>
                  <a:gd name="T42" fmla="*/ 72 w 408"/>
                  <a:gd name="T43" fmla="*/ 114 h 300"/>
                  <a:gd name="T44" fmla="*/ 108 w 408"/>
                  <a:gd name="T45" fmla="*/ 90 h 300"/>
                  <a:gd name="T46" fmla="*/ 108 w 408"/>
                  <a:gd name="T47" fmla="*/ 78 h 300"/>
                  <a:gd name="T48" fmla="*/ 114 w 408"/>
                  <a:gd name="T49" fmla="*/ 84 h 300"/>
                  <a:gd name="T50" fmla="*/ 114 w 408"/>
                  <a:gd name="T51" fmla="*/ 96 h 300"/>
                  <a:gd name="T52" fmla="*/ 96 w 408"/>
                  <a:gd name="T53" fmla="*/ 102 h 300"/>
                  <a:gd name="T54" fmla="*/ 102 w 408"/>
                  <a:gd name="T55" fmla="*/ 114 h 300"/>
                  <a:gd name="T56" fmla="*/ 96 w 408"/>
                  <a:gd name="T57" fmla="*/ 132 h 300"/>
                  <a:gd name="T58" fmla="*/ 96 w 408"/>
                  <a:gd name="T59" fmla="*/ 120 h 300"/>
                  <a:gd name="T60" fmla="*/ 84 w 408"/>
                  <a:gd name="T61" fmla="*/ 132 h 300"/>
                  <a:gd name="T62" fmla="*/ 84 w 408"/>
                  <a:gd name="T63" fmla="*/ 120 h 300"/>
                  <a:gd name="T64" fmla="*/ 66 w 408"/>
                  <a:gd name="T65" fmla="*/ 132 h 300"/>
                  <a:gd name="T66" fmla="*/ 78 w 408"/>
                  <a:gd name="T67" fmla="*/ 144 h 300"/>
                  <a:gd name="T68" fmla="*/ 114 w 408"/>
                  <a:gd name="T69" fmla="*/ 126 h 300"/>
                  <a:gd name="T70" fmla="*/ 114 w 408"/>
                  <a:gd name="T71" fmla="*/ 102 h 300"/>
                  <a:gd name="T72" fmla="*/ 132 w 408"/>
                  <a:gd name="T73" fmla="*/ 78 h 300"/>
                  <a:gd name="T74" fmla="*/ 114 w 408"/>
                  <a:gd name="T75" fmla="*/ 42 h 300"/>
                  <a:gd name="T76" fmla="*/ 132 w 408"/>
                  <a:gd name="T77" fmla="*/ 36 h 300"/>
                  <a:gd name="T78" fmla="*/ 126 w 408"/>
                  <a:gd name="T79" fmla="*/ 0 h 300"/>
                  <a:gd name="T80" fmla="*/ 408 w 408"/>
                  <a:gd name="T81" fmla="*/ 72 h 300"/>
                  <a:gd name="T82" fmla="*/ 366 w 408"/>
                  <a:gd name="T83" fmla="*/ 300 h 300"/>
                  <a:gd name="T84" fmla="*/ 258 w 408"/>
                  <a:gd name="T85" fmla="*/ 276 h 300"/>
                  <a:gd name="T86" fmla="*/ 132 w 408"/>
                  <a:gd name="T87" fmla="*/ 276 h 300"/>
                  <a:gd name="T88" fmla="*/ 102 w 408"/>
                  <a:gd name="T89" fmla="*/ 258 h 300"/>
                  <a:gd name="T90" fmla="*/ 72 w 408"/>
                  <a:gd name="T91" fmla="*/ 264 h 300"/>
                  <a:gd name="T92" fmla="*/ 48 w 408"/>
                  <a:gd name="T93" fmla="*/ 252 h 300"/>
                  <a:gd name="T94" fmla="*/ 54 w 408"/>
                  <a:gd name="T95" fmla="*/ 216 h 300"/>
                  <a:gd name="T96" fmla="*/ 24 w 408"/>
                  <a:gd name="T97" fmla="*/ 198 h 300"/>
                  <a:gd name="T98" fmla="*/ 30 w 408"/>
                  <a:gd name="T99" fmla="*/ 192 h 300"/>
                  <a:gd name="T100" fmla="*/ 30 w 408"/>
                  <a:gd name="T101" fmla="*/ 198 h 3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08"/>
                  <a:gd name="T154" fmla="*/ 0 h 300"/>
                  <a:gd name="T155" fmla="*/ 408 w 408"/>
                  <a:gd name="T156" fmla="*/ 300 h 30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08" h="300">
                    <a:moveTo>
                      <a:pt x="30" y="192"/>
                    </a:moveTo>
                    <a:lnTo>
                      <a:pt x="0" y="180"/>
                    </a:lnTo>
                    <a:lnTo>
                      <a:pt x="6" y="156"/>
                    </a:lnTo>
                    <a:lnTo>
                      <a:pt x="6" y="174"/>
                    </a:lnTo>
                    <a:lnTo>
                      <a:pt x="18" y="150"/>
                    </a:lnTo>
                    <a:lnTo>
                      <a:pt x="6" y="150"/>
                    </a:lnTo>
                    <a:lnTo>
                      <a:pt x="12" y="132"/>
                    </a:lnTo>
                    <a:lnTo>
                      <a:pt x="24" y="132"/>
                    </a:lnTo>
                    <a:lnTo>
                      <a:pt x="12" y="126"/>
                    </a:lnTo>
                    <a:lnTo>
                      <a:pt x="12" y="66"/>
                    </a:lnTo>
                    <a:lnTo>
                      <a:pt x="6" y="48"/>
                    </a:lnTo>
                    <a:lnTo>
                      <a:pt x="12" y="18"/>
                    </a:lnTo>
                    <a:lnTo>
                      <a:pt x="48" y="42"/>
                    </a:lnTo>
                    <a:lnTo>
                      <a:pt x="84" y="60"/>
                    </a:lnTo>
                    <a:lnTo>
                      <a:pt x="96" y="72"/>
                    </a:lnTo>
                    <a:lnTo>
                      <a:pt x="102" y="66"/>
                    </a:lnTo>
                    <a:lnTo>
                      <a:pt x="108" y="72"/>
                    </a:lnTo>
                    <a:lnTo>
                      <a:pt x="108" y="84"/>
                    </a:lnTo>
                    <a:lnTo>
                      <a:pt x="96" y="84"/>
                    </a:lnTo>
                    <a:lnTo>
                      <a:pt x="66" y="114"/>
                    </a:lnTo>
                    <a:lnTo>
                      <a:pt x="84" y="114"/>
                    </a:lnTo>
                    <a:lnTo>
                      <a:pt x="72" y="114"/>
                    </a:lnTo>
                    <a:lnTo>
                      <a:pt x="108" y="90"/>
                    </a:lnTo>
                    <a:lnTo>
                      <a:pt x="108" y="78"/>
                    </a:lnTo>
                    <a:lnTo>
                      <a:pt x="114" y="84"/>
                    </a:lnTo>
                    <a:lnTo>
                      <a:pt x="114" y="96"/>
                    </a:lnTo>
                    <a:lnTo>
                      <a:pt x="96" y="102"/>
                    </a:lnTo>
                    <a:lnTo>
                      <a:pt x="102" y="114"/>
                    </a:lnTo>
                    <a:lnTo>
                      <a:pt x="96" y="132"/>
                    </a:lnTo>
                    <a:lnTo>
                      <a:pt x="96" y="120"/>
                    </a:lnTo>
                    <a:lnTo>
                      <a:pt x="84" y="132"/>
                    </a:lnTo>
                    <a:lnTo>
                      <a:pt x="84" y="120"/>
                    </a:lnTo>
                    <a:lnTo>
                      <a:pt x="66" y="132"/>
                    </a:lnTo>
                    <a:lnTo>
                      <a:pt x="78" y="144"/>
                    </a:lnTo>
                    <a:lnTo>
                      <a:pt x="114" y="126"/>
                    </a:lnTo>
                    <a:lnTo>
                      <a:pt x="114" y="102"/>
                    </a:lnTo>
                    <a:lnTo>
                      <a:pt x="132" y="78"/>
                    </a:lnTo>
                    <a:lnTo>
                      <a:pt x="114" y="42"/>
                    </a:lnTo>
                    <a:lnTo>
                      <a:pt x="132" y="36"/>
                    </a:lnTo>
                    <a:lnTo>
                      <a:pt x="126" y="0"/>
                    </a:lnTo>
                    <a:lnTo>
                      <a:pt x="408" y="72"/>
                    </a:lnTo>
                    <a:lnTo>
                      <a:pt x="366" y="300"/>
                    </a:lnTo>
                    <a:lnTo>
                      <a:pt x="258" y="276"/>
                    </a:lnTo>
                    <a:lnTo>
                      <a:pt x="132" y="276"/>
                    </a:lnTo>
                    <a:lnTo>
                      <a:pt x="102" y="258"/>
                    </a:lnTo>
                    <a:lnTo>
                      <a:pt x="72" y="264"/>
                    </a:lnTo>
                    <a:lnTo>
                      <a:pt x="48" y="252"/>
                    </a:lnTo>
                    <a:lnTo>
                      <a:pt x="54" y="216"/>
                    </a:lnTo>
                    <a:lnTo>
                      <a:pt x="24" y="198"/>
                    </a:lnTo>
                    <a:lnTo>
                      <a:pt x="30" y="192"/>
                    </a:lnTo>
                    <a:lnTo>
                      <a:pt x="30" y="19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625" name="Freeform 499"/>
              <p:cNvSpPr>
                <a:spLocks noChangeAspect="1"/>
              </p:cNvSpPr>
              <p:nvPr/>
            </p:nvSpPr>
            <p:spPr bwMode="auto">
              <a:xfrm>
                <a:off x="3723" y="1908"/>
                <a:ext cx="282" cy="282"/>
              </a:xfrm>
              <a:custGeom>
                <a:avLst/>
                <a:gdLst>
                  <a:gd name="T0" fmla="*/ 168 w 282"/>
                  <a:gd name="T1" fmla="*/ 66 h 282"/>
                  <a:gd name="T2" fmla="*/ 180 w 282"/>
                  <a:gd name="T3" fmla="*/ 102 h 282"/>
                  <a:gd name="T4" fmla="*/ 216 w 282"/>
                  <a:gd name="T5" fmla="*/ 66 h 282"/>
                  <a:gd name="T6" fmla="*/ 234 w 282"/>
                  <a:gd name="T7" fmla="*/ 72 h 282"/>
                  <a:gd name="T8" fmla="*/ 246 w 282"/>
                  <a:gd name="T9" fmla="*/ 54 h 282"/>
                  <a:gd name="T10" fmla="*/ 270 w 282"/>
                  <a:gd name="T11" fmla="*/ 54 h 282"/>
                  <a:gd name="T12" fmla="*/ 282 w 282"/>
                  <a:gd name="T13" fmla="*/ 78 h 282"/>
                  <a:gd name="T14" fmla="*/ 276 w 282"/>
                  <a:gd name="T15" fmla="*/ 90 h 282"/>
                  <a:gd name="T16" fmla="*/ 240 w 282"/>
                  <a:gd name="T17" fmla="*/ 72 h 282"/>
                  <a:gd name="T18" fmla="*/ 240 w 282"/>
                  <a:gd name="T19" fmla="*/ 96 h 282"/>
                  <a:gd name="T20" fmla="*/ 222 w 282"/>
                  <a:gd name="T21" fmla="*/ 132 h 282"/>
                  <a:gd name="T22" fmla="*/ 210 w 282"/>
                  <a:gd name="T23" fmla="*/ 132 h 282"/>
                  <a:gd name="T24" fmla="*/ 198 w 282"/>
                  <a:gd name="T25" fmla="*/ 162 h 282"/>
                  <a:gd name="T26" fmla="*/ 174 w 282"/>
                  <a:gd name="T27" fmla="*/ 156 h 282"/>
                  <a:gd name="T28" fmla="*/ 150 w 282"/>
                  <a:gd name="T29" fmla="*/ 228 h 282"/>
                  <a:gd name="T30" fmla="*/ 156 w 282"/>
                  <a:gd name="T31" fmla="*/ 234 h 282"/>
                  <a:gd name="T32" fmla="*/ 144 w 282"/>
                  <a:gd name="T33" fmla="*/ 252 h 282"/>
                  <a:gd name="T34" fmla="*/ 72 w 282"/>
                  <a:gd name="T35" fmla="*/ 282 h 282"/>
                  <a:gd name="T36" fmla="*/ 54 w 282"/>
                  <a:gd name="T37" fmla="*/ 270 h 282"/>
                  <a:gd name="T38" fmla="*/ 48 w 282"/>
                  <a:gd name="T39" fmla="*/ 258 h 282"/>
                  <a:gd name="T40" fmla="*/ 12 w 282"/>
                  <a:gd name="T41" fmla="*/ 228 h 282"/>
                  <a:gd name="T42" fmla="*/ 0 w 282"/>
                  <a:gd name="T43" fmla="*/ 192 h 282"/>
                  <a:gd name="T44" fmla="*/ 6 w 282"/>
                  <a:gd name="T45" fmla="*/ 192 h 282"/>
                  <a:gd name="T46" fmla="*/ 24 w 282"/>
                  <a:gd name="T47" fmla="*/ 174 h 282"/>
                  <a:gd name="T48" fmla="*/ 24 w 282"/>
                  <a:gd name="T49" fmla="*/ 144 h 282"/>
                  <a:gd name="T50" fmla="*/ 42 w 282"/>
                  <a:gd name="T51" fmla="*/ 144 h 282"/>
                  <a:gd name="T52" fmla="*/ 48 w 282"/>
                  <a:gd name="T53" fmla="*/ 120 h 282"/>
                  <a:gd name="T54" fmla="*/ 90 w 282"/>
                  <a:gd name="T55" fmla="*/ 84 h 282"/>
                  <a:gd name="T56" fmla="*/ 96 w 282"/>
                  <a:gd name="T57" fmla="*/ 30 h 282"/>
                  <a:gd name="T58" fmla="*/ 90 w 282"/>
                  <a:gd name="T59" fmla="*/ 6 h 282"/>
                  <a:gd name="T60" fmla="*/ 96 w 282"/>
                  <a:gd name="T61" fmla="*/ 0 h 282"/>
                  <a:gd name="T62" fmla="*/ 108 w 282"/>
                  <a:gd name="T63" fmla="*/ 72 h 282"/>
                  <a:gd name="T64" fmla="*/ 156 w 282"/>
                  <a:gd name="T65" fmla="*/ 66 h 282"/>
                  <a:gd name="T66" fmla="*/ 168 w 282"/>
                  <a:gd name="T67" fmla="*/ 66 h 28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2"/>
                  <a:gd name="T103" fmla="*/ 0 h 282"/>
                  <a:gd name="T104" fmla="*/ 282 w 282"/>
                  <a:gd name="T105" fmla="*/ 282 h 28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2" h="282">
                    <a:moveTo>
                      <a:pt x="168" y="66"/>
                    </a:moveTo>
                    <a:lnTo>
                      <a:pt x="180" y="102"/>
                    </a:lnTo>
                    <a:lnTo>
                      <a:pt x="216" y="66"/>
                    </a:lnTo>
                    <a:lnTo>
                      <a:pt x="234" y="72"/>
                    </a:lnTo>
                    <a:lnTo>
                      <a:pt x="246" y="54"/>
                    </a:lnTo>
                    <a:lnTo>
                      <a:pt x="270" y="54"/>
                    </a:lnTo>
                    <a:lnTo>
                      <a:pt x="282" y="78"/>
                    </a:lnTo>
                    <a:lnTo>
                      <a:pt x="276" y="90"/>
                    </a:lnTo>
                    <a:lnTo>
                      <a:pt x="240" y="72"/>
                    </a:lnTo>
                    <a:lnTo>
                      <a:pt x="240" y="96"/>
                    </a:lnTo>
                    <a:lnTo>
                      <a:pt x="222" y="132"/>
                    </a:lnTo>
                    <a:lnTo>
                      <a:pt x="210" y="132"/>
                    </a:lnTo>
                    <a:lnTo>
                      <a:pt x="198" y="162"/>
                    </a:lnTo>
                    <a:lnTo>
                      <a:pt x="174" y="156"/>
                    </a:lnTo>
                    <a:lnTo>
                      <a:pt x="150" y="228"/>
                    </a:lnTo>
                    <a:lnTo>
                      <a:pt x="156" y="234"/>
                    </a:lnTo>
                    <a:lnTo>
                      <a:pt x="144" y="252"/>
                    </a:lnTo>
                    <a:lnTo>
                      <a:pt x="72" y="282"/>
                    </a:lnTo>
                    <a:lnTo>
                      <a:pt x="54" y="270"/>
                    </a:lnTo>
                    <a:lnTo>
                      <a:pt x="48" y="258"/>
                    </a:lnTo>
                    <a:lnTo>
                      <a:pt x="12" y="228"/>
                    </a:lnTo>
                    <a:lnTo>
                      <a:pt x="0" y="192"/>
                    </a:lnTo>
                    <a:lnTo>
                      <a:pt x="6" y="192"/>
                    </a:lnTo>
                    <a:lnTo>
                      <a:pt x="24" y="174"/>
                    </a:lnTo>
                    <a:lnTo>
                      <a:pt x="24" y="144"/>
                    </a:lnTo>
                    <a:lnTo>
                      <a:pt x="42" y="144"/>
                    </a:lnTo>
                    <a:lnTo>
                      <a:pt x="48" y="120"/>
                    </a:lnTo>
                    <a:lnTo>
                      <a:pt x="90" y="84"/>
                    </a:lnTo>
                    <a:lnTo>
                      <a:pt x="96" y="30"/>
                    </a:lnTo>
                    <a:lnTo>
                      <a:pt x="90" y="6"/>
                    </a:lnTo>
                    <a:lnTo>
                      <a:pt x="96" y="0"/>
                    </a:lnTo>
                    <a:lnTo>
                      <a:pt x="108" y="72"/>
                    </a:lnTo>
                    <a:lnTo>
                      <a:pt x="156" y="66"/>
                    </a:lnTo>
                    <a:lnTo>
                      <a:pt x="168" y="66"/>
                    </a:lnTo>
                    <a:close/>
                  </a:path>
                </a:pathLst>
              </a:custGeom>
              <a:solidFill>
                <a:srgbClr val="FF8C00"/>
              </a:solidFill>
              <a:ln w="9525">
                <a:solidFill>
                  <a:srgbClr val="FF8C00"/>
                </a:solidFill>
                <a:prstDash val="solid"/>
                <a:round/>
                <a:headEnd/>
                <a:tailEnd/>
              </a:ln>
            </p:spPr>
            <p:txBody>
              <a:bodyPr/>
              <a:lstStyle/>
              <a:p>
                <a:endParaRPr lang="en-US" dirty="0"/>
              </a:p>
            </p:txBody>
          </p:sp>
          <p:sp>
            <p:nvSpPr>
              <p:cNvPr id="105626" name="Freeform 500"/>
              <p:cNvSpPr>
                <a:spLocks noChangeAspect="1"/>
              </p:cNvSpPr>
              <p:nvPr/>
            </p:nvSpPr>
            <p:spPr bwMode="auto">
              <a:xfrm>
                <a:off x="3723" y="1908"/>
                <a:ext cx="282" cy="282"/>
              </a:xfrm>
              <a:custGeom>
                <a:avLst/>
                <a:gdLst>
                  <a:gd name="T0" fmla="*/ 168 w 282"/>
                  <a:gd name="T1" fmla="*/ 66 h 282"/>
                  <a:gd name="T2" fmla="*/ 180 w 282"/>
                  <a:gd name="T3" fmla="*/ 102 h 282"/>
                  <a:gd name="T4" fmla="*/ 216 w 282"/>
                  <a:gd name="T5" fmla="*/ 66 h 282"/>
                  <a:gd name="T6" fmla="*/ 234 w 282"/>
                  <a:gd name="T7" fmla="*/ 72 h 282"/>
                  <a:gd name="T8" fmla="*/ 246 w 282"/>
                  <a:gd name="T9" fmla="*/ 54 h 282"/>
                  <a:gd name="T10" fmla="*/ 270 w 282"/>
                  <a:gd name="T11" fmla="*/ 54 h 282"/>
                  <a:gd name="T12" fmla="*/ 282 w 282"/>
                  <a:gd name="T13" fmla="*/ 78 h 282"/>
                  <a:gd name="T14" fmla="*/ 276 w 282"/>
                  <a:gd name="T15" fmla="*/ 90 h 282"/>
                  <a:gd name="T16" fmla="*/ 240 w 282"/>
                  <a:gd name="T17" fmla="*/ 72 h 282"/>
                  <a:gd name="T18" fmla="*/ 240 w 282"/>
                  <a:gd name="T19" fmla="*/ 96 h 282"/>
                  <a:gd name="T20" fmla="*/ 222 w 282"/>
                  <a:gd name="T21" fmla="*/ 132 h 282"/>
                  <a:gd name="T22" fmla="*/ 210 w 282"/>
                  <a:gd name="T23" fmla="*/ 132 h 282"/>
                  <a:gd name="T24" fmla="*/ 198 w 282"/>
                  <a:gd name="T25" fmla="*/ 162 h 282"/>
                  <a:gd name="T26" fmla="*/ 174 w 282"/>
                  <a:gd name="T27" fmla="*/ 156 h 282"/>
                  <a:gd name="T28" fmla="*/ 150 w 282"/>
                  <a:gd name="T29" fmla="*/ 228 h 282"/>
                  <a:gd name="T30" fmla="*/ 156 w 282"/>
                  <a:gd name="T31" fmla="*/ 234 h 282"/>
                  <a:gd name="T32" fmla="*/ 144 w 282"/>
                  <a:gd name="T33" fmla="*/ 252 h 282"/>
                  <a:gd name="T34" fmla="*/ 72 w 282"/>
                  <a:gd name="T35" fmla="*/ 282 h 282"/>
                  <a:gd name="T36" fmla="*/ 54 w 282"/>
                  <a:gd name="T37" fmla="*/ 270 h 282"/>
                  <a:gd name="T38" fmla="*/ 48 w 282"/>
                  <a:gd name="T39" fmla="*/ 258 h 282"/>
                  <a:gd name="T40" fmla="*/ 12 w 282"/>
                  <a:gd name="T41" fmla="*/ 228 h 282"/>
                  <a:gd name="T42" fmla="*/ 0 w 282"/>
                  <a:gd name="T43" fmla="*/ 192 h 282"/>
                  <a:gd name="T44" fmla="*/ 6 w 282"/>
                  <a:gd name="T45" fmla="*/ 192 h 282"/>
                  <a:gd name="T46" fmla="*/ 24 w 282"/>
                  <a:gd name="T47" fmla="*/ 174 h 282"/>
                  <a:gd name="T48" fmla="*/ 24 w 282"/>
                  <a:gd name="T49" fmla="*/ 144 h 282"/>
                  <a:gd name="T50" fmla="*/ 42 w 282"/>
                  <a:gd name="T51" fmla="*/ 144 h 282"/>
                  <a:gd name="T52" fmla="*/ 48 w 282"/>
                  <a:gd name="T53" fmla="*/ 120 h 282"/>
                  <a:gd name="T54" fmla="*/ 90 w 282"/>
                  <a:gd name="T55" fmla="*/ 84 h 282"/>
                  <a:gd name="T56" fmla="*/ 96 w 282"/>
                  <a:gd name="T57" fmla="*/ 30 h 282"/>
                  <a:gd name="T58" fmla="*/ 90 w 282"/>
                  <a:gd name="T59" fmla="*/ 6 h 282"/>
                  <a:gd name="T60" fmla="*/ 96 w 282"/>
                  <a:gd name="T61" fmla="*/ 0 h 282"/>
                  <a:gd name="T62" fmla="*/ 108 w 282"/>
                  <a:gd name="T63" fmla="*/ 72 h 282"/>
                  <a:gd name="T64" fmla="*/ 156 w 282"/>
                  <a:gd name="T65" fmla="*/ 66 h 282"/>
                  <a:gd name="T66" fmla="*/ 168 w 282"/>
                  <a:gd name="T67" fmla="*/ 66 h 282"/>
                  <a:gd name="T68" fmla="*/ 168 w 282"/>
                  <a:gd name="T69" fmla="*/ 72 h 28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2"/>
                  <a:gd name="T106" fmla="*/ 0 h 282"/>
                  <a:gd name="T107" fmla="*/ 282 w 282"/>
                  <a:gd name="T108" fmla="*/ 282 h 28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2" h="282">
                    <a:moveTo>
                      <a:pt x="168" y="66"/>
                    </a:moveTo>
                    <a:lnTo>
                      <a:pt x="180" y="102"/>
                    </a:lnTo>
                    <a:lnTo>
                      <a:pt x="216" y="66"/>
                    </a:lnTo>
                    <a:lnTo>
                      <a:pt x="234" y="72"/>
                    </a:lnTo>
                    <a:lnTo>
                      <a:pt x="246" y="54"/>
                    </a:lnTo>
                    <a:lnTo>
                      <a:pt x="270" y="54"/>
                    </a:lnTo>
                    <a:lnTo>
                      <a:pt x="282" y="78"/>
                    </a:lnTo>
                    <a:lnTo>
                      <a:pt x="276" y="90"/>
                    </a:lnTo>
                    <a:lnTo>
                      <a:pt x="240" y="72"/>
                    </a:lnTo>
                    <a:lnTo>
                      <a:pt x="240" y="96"/>
                    </a:lnTo>
                    <a:lnTo>
                      <a:pt x="222" y="132"/>
                    </a:lnTo>
                    <a:lnTo>
                      <a:pt x="210" y="132"/>
                    </a:lnTo>
                    <a:lnTo>
                      <a:pt x="198" y="162"/>
                    </a:lnTo>
                    <a:lnTo>
                      <a:pt x="174" y="156"/>
                    </a:lnTo>
                    <a:lnTo>
                      <a:pt x="150" y="228"/>
                    </a:lnTo>
                    <a:lnTo>
                      <a:pt x="156" y="234"/>
                    </a:lnTo>
                    <a:lnTo>
                      <a:pt x="144" y="252"/>
                    </a:lnTo>
                    <a:lnTo>
                      <a:pt x="72" y="282"/>
                    </a:lnTo>
                    <a:lnTo>
                      <a:pt x="54" y="270"/>
                    </a:lnTo>
                    <a:lnTo>
                      <a:pt x="48" y="258"/>
                    </a:lnTo>
                    <a:lnTo>
                      <a:pt x="12" y="228"/>
                    </a:lnTo>
                    <a:lnTo>
                      <a:pt x="0" y="192"/>
                    </a:lnTo>
                    <a:lnTo>
                      <a:pt x="6" y="192"/>
                    </a:lnTo>
                    <a:lnTo>
                      <a:pt x="24" y="174"/>
                    </a:lnTo>
                    <a:lnTo>
                      <a:pt x="24" y="144"/>
                    </a:lnTo>
                    <a:lnTo>
                      <a:pt x="42" y="144"/>
                    </a:lnTo>
                    <a:lnTo>
                      <a:pt x="48" y="120"/>
                    </a:lnTo>
                    <a:lnTo>
                      <a:pt x="90" y="84"/>
                    </a:lnTo>
                    <a:lnTo>
                      <a:pt x="96" y="30"/>
                    </a:lnTo>
                    <a:lnTo>
                      <a:pt x="90" y="6"/>
                    </a:lnTo>
                    <a:lnTo>
                      <a:pt x="96" y="0"/>
                    </a:lnTo>
                    <a:lnTo>
                      <a:pt x="108" y="72"/>
                    </a:lnTo>
                    <a:lnTo>
                      <a:pt x="156" y="66"/>
                    </a:lnTo>
                    <a:lnTo>
                      <a:pt x="168" y="66"/>
                    </a:lnTo>
                    <a:lnTo>
                      <a:pt x="168" y="7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627" name="Freeform 501"/>
              <p:cNvSpPr>
                <a:spLocks noChangeAspect="1"/>
              </p:cNvSpPr>
              <p:nvPr/>
            </p:nvSpPr>
            <p:spPr bwMode="auto">
              <a:xfrm>
                <a:off x="3081" y="1488"/>
                <a:ext cx="330" cy="342"/>
              </a:xfrm>
              <a:custGeom>
                <a:avLst/>
                <a:gdLst>
                  <a:gd name="T0" fmla="*/ 138 w 330"/>
                  <a:gd name="T1" fmla="*/ 342 h 342"/>
                  <a:gd name="T2" fmla="*/ 114 w 330"/>
                  <a:gd name="T3" fmla="*/ 324 h 342"/>
                  <a:gd name="T4" fmla="*/ 108 w 330"/>
                  <a:gd name="T5" fmla="*/ 300 h 342"/>
                  <a:gd name="T6" fmla="*/ 114 w 330"/>
                  <a:gd name="T7" fmla="*/ 282 h 342"/>
                  <a:gd name="T8" fmla="*/ 102 w 330"/>
                  <a:gd name="T9" fmla="*/ 264 h 342"/>
                  <a:gd name="T10" fmla="*/ 90 w 330"/>
                  <a:gd name="T11" fmla="*/ 228 h 342"/>
                  <a:gd name="T12" fmla="*/ 12 w 330"/>
                  <a:gd name="T13" fmla="*/ 174 h 342"/>
                  <a:gd name="T14" fmla="*/ 18 w 330"/>
                  <a:gd name="T15" fmla="*/ 120 h 342"/>
                  <a:gd name="T16" fmla="*/ 0 w 330"/>
                  <a:gd name="T17" fmla="*/ 108 h 342"/>
                  <a:gd name="T18" fmla="*/ 12 w 330"/>
                  <a:gd name="T19" fmla="*/ 84 h 342"/>
                  <a:gd name="T20" fmla="*/ 36 w 330"/>
                  <a:gd name="T21" fmla="*/ 72 h 342"/>
                  <a:gd name="T22" fmla="*/ 36 w 330"/>
                  <a:gd name="T23" fmla="*/ 24 h 342"/>
                  <a:gd name="T24" fmla="*/ 42 w 330"/>
                  <a:gd name="T25" fmla="*/ 18 h 342"/>
                  <a:gd name="T26" fmla="*/ 60 w 330"/>
                  <a:gd name="T27" fmla="*/ 24 h 342"/>
                  <a:gd name="T28" fmla="*/ 114 w 330"/>
                  <a:gd name="T29" fmla="*/ 0 h 342"/>
                  <a:gd name="T30" fmla="*/ 108 w 330"/>
                  <a:gd name="T31" fmla="*/ 24 h 342"/>
                  <a:gd name="T32" fmla="*/ 138 w 330"/>
                  <a:gd name="T33" fmla="*/ 30 h 342"/>
                  <a:gd name="T34" fmla="*/ 150 w 330"/>
                  <a:gd name="T35" fmla="*/ 42 h 342"/>
                  <a:gd name="T36" fmla="*/ 264 w 330"/>
                  <a:gd name="T37" fmla="*/ 66 h 342"/>
                  <a:gd name="T38" fmla="*/ 282 w 330"/>
                  <a:gd name="T39" fmla="*/ 84 h 342"/>
                  <a:gd name="T40" fmla="*/ 276 w 330"/>
                  <a:gd name="T41" fmla="*/ 108 h 342"/>
                  <a:gd name="T42" fmla="*/ 288 w 330"/>
                  <a:gd name="T43" fmla="*/ 108 h 342"/>
                  <a:gd name="T44" fmla="*/ 288 w 330"/>
                  <a:gd name="T45" fmla="*/ 126 h 342"/>
                  <a:gd name="T46" fmla="*/ 300 w 330"/>
                  <a:gd name="T47" fmla="*/ 126 h 342"/>
                  <a:gd name="T48" fmla="*/ 276 w 330"/>
                  <a:gd name="T49" fmla="*/ 162 h 342"/>
                  <a:gd name="T50" fmla="*/ 282 w 330"/>
                  <a:gd name="T51" fmla="*/ 174 h 342"/>
                  <a:gd name="T52" fmla="*/ 330 w 330"/>
                  <a:gd name="T53" fmla="*/ 114 h 342"/>
                  <a:gd name="T54" fmla="*/ 300 w 330"/>
                  <a:gd name="T55" fmla="*/ 210 h 342"/>
                  <a:gd name="T56" fmla="*/ 294 w 330"/>
                  <a:gd name="T57" fmla="*/ 270 h 342"/>
                  <a:gd name="T58" fmla="*/ 300 w 330"/>
                  <a:gd name="T59" fmla="*/ 330 h 342"/>
                  <a:gd name="T60" fmla="*/ 150 w 330"/>
                  <a:gd name="T61" fmla="*/ 342 h 342"/>
                  <a:gd name="T62" fmla="*/ 138 w 330"/>
                  <a:gd name="T63" fmla="*/ 342 h 34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0"/>
                  <a:gd name="T97" fmla="*/ 0 h 342"/>
                  <a:gd name="T98" fmla="*/ 330 w 330"/>
                  <a:gd name="T99" fmla="*/ 342 h 34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0" h="342">
                    <a:moveTo>
                      <a:pt x="138" y="342"/>
                    </a:moveTo>
                    <a:lnTo>
                      <a:pt x="114" y="324"/>
                    </a:lnTo>
                    <a:lnTo>
                      <a:pt x="108" y="300"/>
                    </a:lnTo>
                    <a:lnTo>
                      <a:pt x="114" y="282"/>
                    </a:lnTo>
                    <a:lnTo>
                      <a:pt x="102" y="264"/>
                    </a:lnTo>
                    <a:lnTo>
                      <a:pt x="90" y="228"/>
                    </a:lnTo>
                    <a:lnTo>
                      <a:pt x="12" y="174"/>
                    </a:lnTo>
                    <a:lnTo>
                      <a:pt x="18" y="120"/>
                    </a:lnTo>
                    <a:lnTo>
                      <a:pt x="0" y="108"/>
                    </a:lnTo>
                    <a:lnTo>
                      <a:pt x="12" y="84"/>
                    </a:lnTo>
                    <a:lnTo>
                      <a:pt x="36" y="72"/>
                    </a:lnTo>
                    <a:lnTo>
                      <a:pt x="36" y="24"/>
                    </a:lnTo>
                    <a:lnTo>
                      <a:pt x="42" y="18"/>
                    </a:lnTo>
                    <a:lnTo>
                      <a:pt x="60" y="24"/>
                    </a:lnTo>
                    <a:lnTo>
                      <a:pt x="114" y="0"/>
                    </a:lnTo>
                    <a:lnTo>
                      <a:pt x="108" y="24"/>
                    </a:lnTo>
                    <a:lnTo>
                      <a:pt x="138" y="30"/>
                    </a:lnTo>
                    <a:lnTo>
                      <a:pt x="150" y="42"/>
                    </a:lnTo>
                    <a:lnTo>
                      <a:pt x="264" y="66"/>
                    </a:lnTo>
                    <a:lnTo>
                      <a:pt x="282" y="84"/>
                    </a:lnTo>
                    <a:lnTo>
                      <a:pt x="276" y="108"/>
                    </a:lnTo>
                    <a:lnTo>
                      <a:pt x="288" y="108"/>
                    </a:lnTo>
                    <a:lnTo>
                      <a:pt x="288" y="126"/>
                    </a:lnTo>
                    <a:lnTo>
                      <a:pt x="300" y="126"/>
                    </a:lnTo>
                    <a:lnTo>
                      <a:pt x="276" y="162"/>
                    </a:lnTo>
                    <a:lnTo>
                      <a:pt x="282" y="174"/>
                    </a:lnTo>
                    <a:lnTo>
                      <a:pt x="330" y="114"/>
                    </a:lnTo>
                    <a:lnTo>
                      <a:pt x="300" y="210"/>
                    </a:lnTo>
                    <a:lnTo>
                      <a:pt x="294" y="270"/>
                    </a:lnTo>
                    <a:lnTo>
                      <a:pt x="300" y="330"/>
                    </a:lnTo>
                    <a:lnTo>
                      <a:pt x="150" y="342"/>
                    </a:lnTo>
                    <a:lnTo>
                      <a:pt x="138" y="342"/>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628" name="Freeform 502"/>
              <p:cNvSpPr>
                <a:spLocks noChangeAspect="1"/>
              </p:cNvSpPr>
              <p:nvPr/>
            </p:nvSpPr>
            <p:spPr bwMode="auto">
              <a:xfrm>
                <a:off x="3081" y="1488"/>
                <a:ext cx="330" cy="348"/>
              </a:xfrm>
              <a:custGeom>
                <a:avLst/>
                <a:gdLst>
                  <a:gd name="T0" fmla="*/ 138 w 330"/>
                  <a:gd name="T1" fmla="*/ 342 h 348"/>
                  <a:gd name="T2" fmla="*/ 114 w 330"/>
                  <a:gd name="T3" fmla="*/ 324 h 348"/>
                  <a:gd name="T4" fmla="*/ 108 w 330"/>
                  <a:gd name="T5" fmla="*/ 300 h 348"/>
                  <a:gd name="T6" fmla="*/ 114 w 330"/>
                  <a:gd name="T7" fmla="*/ 282 h 348"/>
                  <a:gd name="T8" fmla="*/ 102 w 330"/>
                  <a:gd name="T9" fmla="*/ 264 h 348"/>
                  <a:gd name="T10" fmla="*/ 90 w 330"/>
                  <a:gd name="T11" fmla="*/ 228 h 348"/>
                  <a:gd name="T12" fmla="*/ 12 w 330"/>
                  <a:gd name="T13" fmla="*/ 174 h 348"/>
                  <a:gd name="T14" fmla="*/ 18 w 330"/>
                  <a:gd name="T15" fmla="*/ 120 h 348"/>
                  <a:gd name="T16" fmla="*/ 0 w 330"/>
                  <a:gd name="T17" fmla="*/ 108 h 348"/>
                  <a:gd name="T18" fmla="*/ 12 w 330"/>
                  <a:gd name="T19" fmla="*/ 84 h 348"/>
                  <a:gd name="T20" fmla="*/ 36 w 330"/>
                  <a:gd name="T21" fmla="*/ 72 h 348"/>
                  <a:gd name="T22" fmla="*/ 36 w 330"/>
                  <a:gd name="T23" fmla="*/ 24 h 348"/>
                  <a:gd name="T24" fmla="*/ 42 w 330"/>
                  <a:gd name="T25" fmla="*/ 18 h 348"/>
                  <a:gd name="T26" fmla="*/ 60 w 330"/>
                  <a:gd name="T27" fmla="*/ 24 h 348"/>
                  <a:gd name="T28" fmla="*/ 114 w 330"/>
                  <a:gd name="T29" fmla="*/ 0 h 348"/>
                  <a:gd name="T30" fmla="*/ 108 w 330"/>
                  <a:gd name="T31" fmla="*/ 24 h 348"/>
                  <a:gd name="T32" fmla="*/ 138 w 330"/>
                  <a:gd name="T33" fmla="*/ 30 h 348"/>
                  <a:gd name="T34" fmla="*/ 150 w 330"/>
                  <a:gd name="T35" fmla="*/ 42 h 348"/>
                  <a:gd name="T36" fmla="*/ 264 w 330"/>
                  <a:gd name="T37" fmla="*/ 66 h 348"/>
                  <a:gd name="T38" fmla="*/ 282 w 330"/>
                  <a:gd name="T39" fmla="*/ 84 h 348"/>
                  <a:gd name="T40" fmla="*/ 276 w 330"/>
                  <a:gd name="T41" fmla="*/ 108 h 348"/>
                  <a:gd name="T42" fmla="*/ 288 w 330"/>
                  <a:gd name="T43" fmla="*/ 108 h 348"/>
                  <a:gd name="T44" fmla="*/ 288 w 330"/>
                  <a:gd name="T45" fmla="*/ 126 h 348"/>
                  <a:gd name="T46" fmla="*/ 300 w 330"/>
                  <a:gd name="T47" fmla="*/ 126 h 348"/>
                  <a:gd name="T48" fmla="*/ 276 w 330"/>
                  <a:gd name="T49" fmla="*/ 162 h 348"/>
                  <a:gd name="T50" fmla="*/ 282 w 330"/>
                  <a:gd name="T51" fmla="*/ 174 h 348"/>
                  <a:gd name="T52" fmla="*/ 330 w 330"/>
                  <a:gd name="T53" fmla="*/ 114 h 348"/>
                  <a:gd name="T54" fmla="*/ 300 w 330"/>
                  <a:gd name="T55" fmla="*/ 210 h 348"/>
                  <a:gd name="T56" fmla="*/ 294 w 330"/>
                  <a:gd name="T57" fmla="*/ 270 h 348"/>
                  <a:gd name="T58" fmla="*/ 300 w 330"/>
                  <a:gd name="T59" fmla="*/ 330 h 348"/>
                  <a:gd name="T60" fmla="*/ 150 w 330"/>
                  <a:gd name="T61" fmla="*/ 342 h 348"/>
                  <a:gd name="T62" fmla="*/ 138 w 330"/>
                  <a:gd name="T63" fmla="*/ 342 h 348"/>
                  <a:gd name="T64" fmla="*/ 138 w 330"/>
                  <a:gd name="T65" fmla="*/ 348 h 3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0"/>
                  <a:gd name="T100" fmla="*/ 0 h 348"/>
                  <a:gd name="T101" fmla="*/ 330 w 330"/>
                  <a:gd name="T102" fmla="*/ 348 h 3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0" h="348">
                    <a:moveTo>
                      <a:pt x="138" y="342"/>
                    </a:moveTo>
                    <a:lnTo>
                      <a:pt x="114" y="324"/>
                    </a:lnTo>
                    <a:lnTo>
                      <a:pt x="108" y="300"/>
                    </a:lnTo>
                    <a:lnTo>
                      <a:pt x="114" y="282"/>
                    </a:lnTo>
                    <a:lnTo>
                      <a:pt x="102" y="264"/>
                    </a:lnTo>
                    <a:lnTo>
                      <a:pt x="90" y="228"/>
                    </a:lnTo>
                    <a:lnTo>
                      <a:pt x="12" y="174"/>
                    </a:lnTo>
                    <a:lnTo>
                      <a:pt x="18" y="120"/>
                    </a:lnTo>
                    <a:lnTo>
                      <a:pt x="0" y="108"/>
                    </a:lnTo>
                    <a:lnTo>
                      <a:pt x="12" y="84"/>
                    </a:lnTo>
                    <a:lnTo>
                      <a:pt x="36" y="72"/>
                    </a:lnTo>
                    <a:lnTo>
                      <a:pt x="36" y="24"/>
                    </a:lnTo>
                    <a:lnTo>
                      <a:pt x="42" y="18"/>
                    </a:lnTo>
                    <a:lnTo>
                      <a:pt x="60" y="24"/>
                    </a:lnTo>
                    <a:lnTo>
                      <a:pt x="114" y="0"/>
                    </a:lnTo>
                    <a:lnTo>
                      <a:pt x="108" y="24"/>
                    </a:lnTo>
                    <a:lnTo>
                      <a:pt x="138" y="30"/>
                    </a:lnTo>
                    <a:lnTo>
                      <a:pt x="150" y="42"/>
                    </a:lnTo>
                    <a:lnTo>
                      <a:pt x="264" y="66"/>
                    </a:lnTo>
                    <a:lnTo>
                      <a:pt x="282" y="84"/>
                    </a:lnTo>
                    <a:lnTo>
                      <a:pt x="276" y="108"/>
                    </a:lnTo>
                    <a:lnTo>
                      <a:pt x="288" y="108"/>
                    </a:lnTo>
                    <a:lnTo>
                      <a:pt x="288" y="126"/>
                    </a:lnTo>
                    <a:lnTo>
                      <a:pt x="300" y="126"/>
                    </a:lnTo>
                    <a:lnTo>
                      <a:pt x="276" y="162"/>
                    </a:lnTo>
                    <a:lnTo>
                      <a:pt x="282" y="174"/>
                    </a:lnTo>
                    <a:lnTo>
                      <a:pt x="330" y="114"/>
                    </a:lnTo>
                    <a:lnTo>
                      <a:pt x="300" y="210"/>
                    </a:lnTo>
                    <a:lnTo>
                      <a:pt x="294" y="270"/>
                    </a:lnTo>
                    <a:lnTo>
                      <a:pt x="300" y="330"/>
                    </a:lnTo>
                    <a:lnTo>
                      <a:pt x="150" y="342"/>
                    </a:lnTo>
                    <a:lnTo>
                      <a:pt x="138" y="342"/>
                    </a:lnTo>
                    <a:lnTo>
                      <a:pt x="138" y="34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629" name="Freeform 503"/>
              <p:cNvSpPr>
                <a:spLocks noChangeAspect="1"/>
              </p:cNvSpPr>
              <p:nvPr/>
            </p:nvSpPr>
            <p:spPr bwMode="auto">
              <a:xfrm>
                <a:off x="2037" y="1578"/>
                <a:ext cx="432" cy="354"/>
              </a:xfrm>
              <a:custGeom>
                <a:avLst/>
                <a:gdLst>
                  <a:gd name="T0" fmla="*/ 420 w 432"/>
                  <a:gd name="T1" fmla="*/ 204 h 354"/>
                  <a:gd name="T2" fmla="*/ 408 w 432"/>
                  <a:gd name="T3" fmla="*/ 354 h 354"/>
                  <a:gd name="T4" fmla="*/ 114 w 432"/>
                  <a:gd name="T5" fmla="*/ 324 h 354"/>
                  <a:gd name="T6" fmla="*/ 0 w 432"/>
                  <a:gd name="T7" fmla="*/ 306 h 354"/>
                  <a:gd name="T8" fmla="*/ 12 w 432"/>
                  <a:gd name="T9" fmla="*/ 228 h 354"/>
                  <a:gd name="T10" fmla="*/ 42 w 432"/>
                  <a:gd name="T11" fmla="*/ 36 h 354"/>
                  <a:gd name="T12" fmla="*/ 48 w 432"/>
                  <a:gd name="T13" fmla="*/ 0 h 354"/>
                  <a:gd name="T14" fmla="*/ 432 w 432"/>
                  <a:gd name="T15" fmla="*/ 48 h 354"/>
                  <a:gd name="T16" fmla="*/ 420 w 432"/>
                  <a:gd name="T17" fmla="*/ 162 h 354"/>
                  <a:gd name="T18" fmla="*/ 420 w 432"/>
                  <a:gd name="T19" fmla="*/ 204 h 3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2"/>
                  <a:gd name="T31" fmla="*/ 0 h 354"/>
                  <a:gd name="T32" fmla="*/ 432 w 432"/>
                  <a:gd name="T33" fmla="*/ 354 h 3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2" h="354">
                    <a:moveTo>
                      <a:pt x="420" y="204"/>
                    </a:moveTo>
                    <a:lnTo>
                      <a:pt x="408" y="354"/>
                    </a:lnTo>
                    <a:lnTo>
                      <a:pt x="114" y="324"/>
                    </a:lnTo>
                    <a:lnTo>
                      <a:pt x="0" y="306"/>
                    </a:lnTo>
                    <a:lnTo>
                      <a:pt x="12" y="228"/>
                    </a:lnTo>
                    <a:lnTo>
                      <a:pt x="42" y="36"/>
                    </a:lnTo>
                    <a:lnTo>
                      <a:pt x="48" y="0"/>
                    </a:lnTo>
                    <a:lnTo>
                      <a:pt x="432" y="48"/>
                    </a:lnTo>
                    <a:lnTo>
                      <a:pt x="420" y="162"/>
                    </a:lnTo>
                    <a:lnTo>
                      <a:pt x="420" y="204"/>
                    </a:lnTo>
                    <a:close/>
                  </a:path>
                </a:pathLst>
              </a:custGeom>
              <a:solidFill>
                <a:srgbClr val="FFAA00"/>
              </a:solidFill>
              <a:ln w="9525">
                <a:solidFill>
                  <a:srgbClr val="FFAA00"/>
                </a:solidFill>
                <a:prstDash val="solid"/>
                <a:round/>
                <a:headEnd/>
                <a:tailEnd/>
              </a:ln>
            </p:spPr>
            <p:txBody>
              <a:bodyPr/>
              <a:lstStyle/>
              <a:p>
                <a:endParaRPr lang="en-US" dirty="0"/>
              </a:p>
            </p:txBody>
          </p:sp>
          <p:sp>
            <p:nvSpPr>
              <p:cNvPr id="105630" name="Freeform 504"/>
              <p:cNvSpPr>
                <a:spLocks noChangeAspect="1"/>
              </p:cNvSpPr>
              <p:nvPr/>
            </p:nvSpPr>
            <p:spPr bwMode="auto">
              <a:xfrm>
                <a:off x="2037" y="1578"/>
                <a:ext cx="432" cy="354"/>
              </a:xfrm>
              <a:custGeom>
                <a:avLst/>
                <a:gdLst>
                  <a:gd name="T0" fmla="*/ 420 w 432"/>
                  <a:gd name="T1" fmla="*/ 204 h 354"/>
                  <a:gd name="T2" fmla="*/ 408 w 432"/>
                  <a:gd name="T3" fmla="*/ 354 h 354"/>
                  <a:gd name="T4" fmla="*/ 114 w 432"/>
                  <a:gd name="T5" fmla="*/ 324 h 354"/>
                  <a:gd name="T6" fmla="*/ 0 w 432"/>
                  <a:gd name="T7" fmla="*/ 306 h 354"/>
                  <a:gd name="T8" fmla="*/ 12 w 432"/>
                  <a:gd name="T9" fmla="*/ 228 h 354"/>
                  <a:gd name="T10" fmla="*/ 42 w 432"/>
                  <a:gd name="T11" fmla="*/ 36 h 354"/>
                  <a:gd name="T12" fmla="*/ 48 w 432"/>
                  <a:gd name="T13" fmla="*/ 0 h 354"/>
                  <a:gd name="T14" fmla="*/ 432 w 432"/>
                  <a:gd name="T15" fmla="*/ 48 h 354"/>
                  <a:gd name="T16" fmla="*/ 420 w 432"/>
                  <a:gd name="T17" fmla="*/ 162 h 354"/>
                  <a:gd name="T18" fmla="*/ 420 w 432"/>
                  <a:gd name="T19" fmla="*/ 204 h 354"/>
                  <a:gd name="T20" fmla="*/ 420 w 432"/>
                  <a:gd name="T21" fmla="*/ 210 h 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2"/>
                  <a:gd name="T34" fmla="*/ 0 h 354"/>
                  <a:gd name="T35" fmla="*/ 432 w 432"/>
                  <a:gd name="T36" fmla="*/ 354 h 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2" h="354">
                    <a:moveTo>
                      <a:pt x="420" y="204"/>
                    </a:moveTo>
                    <a:lnTo>
                      <a:pt x="408" y="354"/>
                    </a:lnTo>
                    <a:lnTo>
                      <a:pt x="114" y="324"/>
                    </a:lnTo>
                    <a:lnTo>
                      <a:pt x="0" y="306"/>
                    </a:lnTo>
                    <a:lnTo>
                      <a:pt x="12" y="228"/>
                    </a:lnTo>
                    <a:lnTo>
                      <a:pt x="42" y="36"/>
                    </a:lnTo>
                    <a:lnTo>
                      <a:pt x="48" y="0"/>
                    </a:lnTo>
                    <a:lnTo>
                      <a:pt x="432" y="48"/>
                    </a:lnTo>
                    <a:lnTo>
                      <a:pt x="420" y="162"/>
                    </a:lnTo>
                    <a:lnTo>
                      <a:pt x="420" y="204"/>
                    </a:lnTo>
                    <a:lnTo>
                      <a:pt x="420" y="21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sp>
          <p:nvSpPr>
            <p:cNvPr id="24610" name="Rectangle 505"/>
            <p:cNvSpPr>
              <a:spLocks noChangeArrowheads="1"/>
            </p:cNvSpPr>
            <p:nvPr/>
          </p:nvSpPr>
          <p:spPr bwMode="auto">
            <a:xfrm>
              <a:off x="2639" y="2592"/>
              <a:ext cx="57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r>
                <a:rPr lang="en-US" sz="1600" b="1" dirty="0">
                  <a:latin typeface="+mj-lt"/>
                  <a:ea typeface="ＭＳ Ｐゴシック" charset="0"/>
                  <a:cs typeface="ＭＳ Ｐゴシック" charset="0"/>
                </a:rPr>
                <a:t>2000</a:t>
              </a:r>
            </a:p>
          </p:txBody>
        </p:sp>
      </p:grpSp>
      <p:grpSp>
        <p:nvGrpSpPr>
          <p:cNvPr id="105482" name="Group 756"/>
          <p:cNvGrpSpPr>
            <a:grpSpLocks/>
          </p:cNvGrpSpPr>
          <p:nvPr/>
        </p:nvGrpSpPr>
        <p:grpSpPr bwMode="auto">
          <a:xfrm>
            <a:off x="1133475" y="3184525"/>
            <a:ext cx="7477125" cy="320675"/>
            <a:chOff x="405" y="3744"/>
            <a:chExt cx="4710" cy="202"/>
          </a:xfrm>
        </p:grpSpPr>
        <p:sp>
          <p:nvSpPr>
            <p:cNvPr id="105498" name="Text Box 757"/>
            <p:cNvSpPr txBox="1">
              <a:spLocks noChangeArrowheads="1"/>
            </p:cNvSpPr>
            <p:nvPr/>
          </p:nvSpPr>
          <p:spPr bwMode="auto">
            <a:xfrm>
              <a:off x="411" y="3744"/>
              <a:ext cx="4245" cy="194"/>
            </a:xfrm>
            <a:prstGeom prst="rect">
              <a:avLst/>
            </a:prstGeom>
            <a:solidFill>
              <a:schemeClr val="bg1"/>
            </a:solidFill>
            <a:ln>
              <a:noFill/>
            </a:ln>
            <a:extLst>
              <a:ext uri="{91240B29-F687-4F45-9708-019B960494DF}">
                <a14:hiddenLine xmlns:a14="http://schemas.microsoft.com/office/drawing/2010/main" w="8001">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400" dirty="0">
                  <a:solidFill>
                    <a:srgbClr val="000000"/>
                  </a:solidFill>
                  <a:latin typeface="Garamond" panose="02020404030301010803" pitchFamily="18" charset="0"/>
                </a:rPr>
                <a:t>      No Data       &lt;14.0%        14.0%–17.9%        18.0%–21.9%       22.0%–25.9%      </a:t>
              </a:r>
              <a:r>
                <a:rPr lang="en-US" altLang="en-US" sz="1400" u="sng" dirty="0">
                  <a:solidFill>
                    <a:srgbClr val="000000"/>
                  </a:solidFill>
                  <a:latin typeface="Garamond" panose="02020404030301010803" pitchFamily="18" charset="0"/>
                </a:rPr>
                <a:t>&gt; </a:t>
              </a:r>
              <a:r>
                <a:rPr lang="en-US" altLang="en-US" sz="1400" dirty="0">
                  <a:solidFill>
                    <a:srgbClr val="000000"/>
                  </a:solidFill>
                  <a:latin typeface="Garamond" panose="02020404030301010803" pitchFamily="18" charset="0"/>
                </a:rPr>
                <a:t>26.0%</a:t>
              </a:r>
            </a:p>
          </p:txBody>
        </p:sp>
        <p:sp>
          <p:nvSpPr>
            <p:cNvPr id="105499" name="Rectangle 758"/>
            <p:cNvSpPr>
              <a:spLocks noChangeArrowheads="1"/>
            </p:cNvSpPr>
            <p:nvPr/>
          </p:nvSpPr>
          <p:spPr bwMode="auto">
            <a:xfrm>
              <a:off x="405" y="3754"/>
              <a:ext cx="471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dirty="0">
                <a:solidFill>
                  <a:srgbClr val="000000"/>
                </a:solidFill>
                <a:latin typeface="Garamond" panose="02020404030301010803" pitchFamily="18" charset="0"/>
              </a:endParaRPr>
            </a:p>
          </p:txBody>
        </p:sp>
        <p:sp>
          <p:nvSpPr>
            <p:cNvPr id="105500" name="Rectangle 759"/>
            <p:cNvSpPr>
              <a:spLocks noChangeArrowheads="1"/>
            </p:cNvSpPr>
            <p:nvPr/>
          </p:nvSpPr>
          <p:spPr bwMode="auto">
            <a:xfrm>
              <a:off x="461" y="3802"/>
              <a:ext cx="86" cy="86"/>
            </a:xfrm>
            <a:prstGeom prst="rect">
              <a:avLst/>
            </a:prstGeom>
            <a:solidFill>
              <a:srgbClr val="FFFFFF"/>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dirty="0">
                <a:solidFill>
                  <a:srgbClr val="000000"/>
                </a:solidFill>
                <a:latin typeface="Garamond" panose="02020404030301010803" pitchFamily="18" charset="0"/>
              </a:endParaRPr>
            </a:p>
          </p:txBody>
        </p:sp>
        <p:sp>
          <p:nvSpPr>
            <p:cNvPr id="105501" name="Rectangle 760"/>
            <p:cNvSpPr>
              <a:spLocks noChangeArrowheads="1"/>
            </p:cNvSpPr>
            <p:nvPr/>
          </p:nvSpPr>
          <p:spPr bwMode="auto">
            <a:xfrm>
              <a:off x="1083" y="3802"/>
              <a:ext cx="86" cy="86"/>
            </a:xfrm>
            <a:prstGeom prst="rect">
              <a:avLst/>
            </a:prstGeom>
            <a:solidFill>
              <a:srgbClr val="E8D898"/>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dirty="0">
                <a:solidFill>
                  <a:srgbClr val="000000"/>
                </a:solidFill>
                <a:latin typeface="Garamond" panose="02020404030301010803" pitchFamily="18" charset="0"/>
              </a:endParaRPr>
            </a:p>
          </p:txBody>
        </p:sp>
        <p:sp>
          <p:nvSpPr>
            <p:cNvPr id="105502" name="Rectangle 761"/>
            <p:cNvSpPr>
              <a:spLocks noChangeArrowheads="1"/>
            </p:cNvSpPr>
            <p:nvPr/>
          </p:nvSpPr>
          <p:spPr bwMode="auto">
            <a:xfrm>
              <a:off x="1669" y="3802"/>
              <a:ext cx="86" cy="86"/>
            </a:xfrm>
            <a:prstGeom prst="rect">
              <a:avLst/>
            </a:prstGeom>
            <a:solidFill>
              <a:srgbClr val="FFAA00"/>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dirty="0">
                <a:solidFill>
                  <a:srgbClr val="000000"/>
                </a:solidFill>
                <a:latin typeface="Garamond" panose="02020404030301010803" pitchFamily="18" charset="0"/>
              </a:endParaRPr>
            </a:p>
          </p:txBody>
        </p:sp>
        <p:sp>
          <p:nvSpPr>
            <p:cNvPr id="105503" name="Rectangle 762"/>
            <p:cNvSpPr>
              <a:spLocks noChangeArrowheads="1"/>
            </p:cNvSpPr>
            <p:nvPr/>
          </p:nvSpPr>
          <p:spPr bwMode="auto">
            <a:xfrm>
              <a:off x="2496" y="3802"/>
              <a:ext cx="86" cy="86"/>
            </a:xfrm>
            <a:prstGeom prst="rect">
              <a:avLst/>
            </a:prstGeom>
            <a:solidFill>
              <a:srgbClr val="FF8C00"/>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dirty="0">
                <a:solidFill>
                  <a:srgbClr val="000000"/>
                </a:solidFill>
                <a:latin typeface="Garamond" panose="02020404030301010803" pitchFamily="18" charset="0"/>
              </a:endParaRPr>
            </a:p>
          </p:txBody>
        </p:sp>
        <p:sp>
          <p:nvSpPr>
            <p:cNvPr id="105504" name="Rectangle 763"/>
            <p:cNvSpPr>
              <a:spLocks noChangeArrowheads="1"/>
            </p:cNvSpPr>
            <p:nvPr/>
          </p:nvSpPr>
          <p:spPr bwMode="auto">
            <a:xfrm>
              <a:off x="3301" y="3802"/>
              <a:ext cx="86" cy="86"/>
            </a:xfrm>
            <a:prstGeom prst="rect">
              <a:avLst/>
            </a:prstGeom>
            <a:solidFill>
              <a:srgbClr val="FF4500"/>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dirty="0">
                <a:solidFill>
                  <a:srgbClr val="000000"/>
                </a:solidFill>
                <a:latin typeface="Garamond" panose="02020404030301010803" pitchFamily="18" charset="0"/>
              </a:endParaRPr>
            </a:p>
          </p:txBody>
        </p:sp>
        <p:sp>
          <p:nvSpPr>
            <p:cNvPr id="105505" name="Rectangle 764"/>
            <p:cNvSpPr>
              <a:spLocks noChangeArrowheads="1"/>
            </p:cNvSpPr>
            <p:nvPr/>
          </p:nvSpPr>
          <p:spPr bwMode="auto">
            <a:xfrm>
              <a:off x="4069" y="3802"/>
              <a:ext cx="86" cy="86"/>
            </a:xfrm>
            <a:prstGeom prst="rect">
              <a:avLst/>
            </a:prstGeom>
            <a:solidFill>
              <a:srgbClr val="B22222"/>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dirty="0">
                  <a:solidFill>
                    <a:srgbClr val="000000"/>
                  </a:solidFill>
                  <a:latin typeface="Garamond" panose="02020404030301010803" pitchFamily="18" charset="0"/>
                </a:rPr>
                <a:t> </a:t>
              </a:r>
            </a:p>
          </p:txBody>
        </p:sp>
      </p:grpSp>
      <p:grpSp>
        <p:nvGrpSpPr>
          <p:cNvPr id="105483" name="Group 765"/>
          <p:cNvGrpSpPr>
            <a:grpSpLocks/>
          </p:cNvGrpSpPr>
          <p:nvPr/>
        </p:nvGrpSpPr>
        <p:grpSpPr bwMode="auto">
          <a:xfrm>
            <a:off x="1158875" y="5827713"/>
            <a:ext cx="7451725" cy="344487"/>
            <a:chOff x="405" y="3383"/>
            <a:chExt cx="4694" cy="217"/>
          </a:xfrm>
        </p:grpSpPr>
        <p:sp>
          <p:nvSpPr>
            <p:cNvPr id="105490" name="Text Box 766"/>
            <p:cNvSpPr txBox="1">
              <a:spLocks noChangeArrowheads="1"/>
            </p:cNvSpPr>
            <p:nvPr/>
          </p:nvSpPr>
          <p:spPr bwMode="auto">
            <a:xfrm>
              <a:off x="405" y="3383"/>
              <a:ext cx="4310" cy="194"/>
            </a:xfrm>
            <a:prstGeom prst="rect">
              <a:avLst/>
            </a:prstGeom>
            <a:solidFill>
              <a:schemeClr val="bg1"/>
            </a:solidFill>
            <a:ln>
              <a:noFill/>
            </a:ln>
            <a:extLst>
              <a:ext uri="{91240B29-F687-4F45-9708-019B960494DF}">
                <a14:hiddenLine xmlns:a14="http://schemas.microsoft.com/office/drawing/2010/main" w="8001">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400" dirty="0">
                  <a:solidFill>
                    <a:srgbClr val="000000"/>
                  </a:solidFill>
                  <a:latin typeface="Garamond" panose="02020404030301010803" pitchFamily="18" charset="0"/>
                </a:rPr>
                <a:t>      No Data         &lt;4.5%         4.5%–5.9%           6.0%–7.4%        7.5%–8.9%            </a:t>
              </a:r>
              <a:r>
                <a:rPr lang="en-US" altLang="en-US" sz="1400" u="sng" dirty="0">
                  <a:solidFill>
                    <a:srgbClr val="000000"/>
                  </a:solidFill>
                  <a:latin typeface="Garamond" panose="02020404030301010803" pitchFamily="18" charset="0"/>
                </a:rPr>
                <a:t>&gt;</a:t>
              </a:r>
              <a:r>
                <a:rPr lang="en-US" altLang="en-US" sz="1400" dirty="0">
                  <a:solidFill>
                    <a:srgbClr val="000000"/>
                  </a:solidFill>
                  <a:latin typeface="Garamond" panose="02020404030301010803" pitchFamily="18" charset="0"/>
                </a:rPr>
                <a:t>9.0%</a:t>
              </a:r>
            </a:p>
          </p:txBody>
        </p:sp>
        <p:sp>
          <p:nvSpPr>
            <p:cNvPr id="105491" name="Rectangle 767"/>
            <p:cNvSpPr>
              <a:spLocks noChangeArrowheads="1"/>
            </p:cNvSpPr>
            <p:nvPr/>
          </p:nvSpPr>
          <p:spPr bwMode="auto">
            <a:xfrm>
              <a:off x="405" y="3383"/>
              <a:ext cx="4694"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dirty="0">
                <a:solidFill>
                  <a:srgbClr val="000000"/>
                </a:solidFill>
                <a:latin typeface="Garamond" panose="02020404030301010803" pitchFamily="18" charset="0"/>
              </a:endParaRPr>
            </a:p>
          </p:txBody>
        </p:sp>
        <p:sp>
          <p:nvSpPr>
            <p:cNvPr id="105492" name="Rectangle 768"/>
            <p:cNvSpPr>
              <a:spLocks noChangeArrowheads="1"/>
            </p:cNvSpPr>
            <p:nvPr/>
          </p:nvSpPr>
          <p:spPr bwMode="auto">
            <a:xfrm>
              <a:off x="472" y="3437"/>
              <a:ext cx="86" cy="86"/>
            </a:xfrm>
            <a:prstGeom prst="rect">
              <a:avLst/>
            </a:prstGeom>
            <a:solidFill>
              <a:srgbClr val="FFFFFF"/>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dirty="0">
                <a:solidFill>
                  <a:srgbClr val="000000"/>
                </a:solidFill>
                <a:latin typeface="Garamond" panose="02020404030301010803" pitchFamily="18" charset="0"/>
              </a:endParaRPr>
            </a:p>
          </p:txBody>
        </p:sp>
        <p:sp>
          <p:nvSpPr>
            <p:cNvPr id="105493" name="Rectangle 769"/>
            <p:cNvSpPr>
              <a:spLocks noChangeArrowheads="1"/>
            </p:cNvSpPr>
            <p:nvPr/>
          </p:nvSpPr>
          <p:spPr bwMode="auto">
            <a:xfrm>
              <a:off x="1145" y="3437"/>
              <a:ext cx="86" cy="86"/>
            </a:xfrm>
            <a:prstGeom prst="rect">
              <a:avLst/>
            </a:prstGeom>
            <a:solidFill>
              <a:srgbClr val="E8D898"/>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dirty="0">
                <a:solidFill>
                  <a:srgbClr val="000000"/>
                </a:solidFill>
                <a:latin typeface="Garamond" panose="02020404030301010803" pitchFamily="18" charset="0"/>
              </a:endParaRPr>
            </a:p>
          </p:txBody>
        </p:sp>
        <p:sp>
          <p:nvSpPr>
            <p:cNvPr id="105494" name="Rectangle 770"/>
            <p:cNvSpPr>
              <a:spLocks noChangeArrowheads="1"/>
            </p:cNvSpPr>
            <p:nvPr/>
          </p:nvSpPr>
          <p:spPr bwMode="auto">
            <a:xfrm>
              <a:off x="1691" y="3437"/>
              <a:ext cx="86" cy="86"/>
            </a:xfrm>
            <a:prstGeom prst="rect">
              <a:avLst/>
            </a:prstGeom>
            <a:solidFill>
              <a:srgbClr val="FFAA00"/>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dirty="0">
                <a:solidFill>
                  <a:srgbClr val="000000"/>
                </a:solidFill>
                <a:latin typeface="Garamond" panose="02020404030301010803" pitchFamily="18" charset="0"/>
              </a:endParaRPr>
            </a:p>
          </p:txBody>
        </p:sp>
        <p:sp>
          <p:nvSpPr>
            <p:cNvPr id="105495" name="Rectangle 771"/>
            <p:cNvSpPr>
              <a:spLocks noChangeArrowheads="1"/>
            </p:cNvSpPr>
            <p:nvPr/>
          </p:nvSpPr>
          <p:spPr bwMode="auto">
            <a:xfrm>
              <a:off x="2498" y="3437"/>
              <a:ext cx="86" cy="86"/>
            </a:xfrm>
            <a:prstGeom prst="rect">
              <a:avLst/>
            </a:prstGeom>
            <a:solidFill>
              <a:srgbClr val="FF8C00"/>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dirty="0">
                <a:solidFill>
                  <a:srgbClr val="000000"/>
                </a:solidFill>
                <a:latin typeface="Garamond" panose="02020404030301010803" pitchFamily="18" charset="0"/>
              </a:endParaRPr>
            </a:p>
          </p:txBody>
        </p:sp>
        <p:sp>
          <p:nvSpPr>
            <p:cNvPr id="105496" name="Rectangle 772"/>
            <p:cNvSpPr>
              <a:spLocks noChangeArrowheads="1"/>
            </p:cNvSpPr>
            <p:nvPr/>
          </p:nvSpPr>
          <p:spPr bwMode="auto">
            <a:xfrm>
              <a:off x="3237" y="3437"/>
              <a:ext cx="86" cy="86"/>
            </a:xfrm>
            <a:prstGeom prst="rect">
              <a:avLst/>
            </a:prstGeom>
            <a:solidFill>
              <a:srgbClr val="FF4500"/>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dirty="0">
                <a:solidFill>
                  <a:srgbClr val="000000"/>
                </a:solidFill>
                <a:latin typeface="Garamond" panose="02020404030301010803" pitchFamily="18" charset="0"/>
              </a:endParaRPr>
            </a:p>
          </p:txBody>
        </p:sp>
        <p:sp>
          <p:nvSpPr>
            <p:cNvPr id="105497" name="Rectangle 773"/>
            <p:cNvSpPr>
              <a:spLocks noChangeArrowheads="1"/>
            </p:cNvSpPr>
            <p:nvPr/>
          </p:nvSpPr>
          <p:spPr bwMode="auto">
            <a:xfrm>
              <a:off x="4053" y="3437"/>
              <a:ext cx="86" cy="86"/>
            </a:xfrm>
            <a:prstGeom prst="rect">
              <a:avLst/>
            </a:prstGeom>
            <a:solidFill>
              <a:srgbClr val="B22222"/>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dirty="0">
                <a:solidFill>
                  <a:srgbClr val="000000"/>
                </a:solidFill>
                <a:latin typeface="Garamond" panose="02020404030301010803" pitchFamily="18" charset="0"/>
              </a:endParaRPr>
            </a:p>
          </p:txBody>
        </p:sp>
      </p:grpSp>
      <p:sp>
        <p:nvSpPr>
          <p:cNvPr id="24591" name="Rectangle 379"/>
          <p:cNvSpPr>
            <a:spLocks noChangeArrowheads="1"/>
          </p:cNvSpPr>
          <p:nvPr/>
        </p:nvSpPr>
        <p:spPr bwMode="auto">
          <a:xfrm>
            <a:off x="6762750" y="1374775"/>
            <a:ext cx="914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r>
              <a:rPr lang="en-US" sz="1600" b="1" dirty="0">
                <a:latin typeface="+mj-lt"/>
                <a:ea typeface="ＭＳ Ｐゴシック" charset="0"/>
                <a:cs typeface="ＭＳ Ｐゴシック" charset="0"/>
              </a:rPr>
              <a:t>2013</a:t>
            </a:r>
          </a:p>
        </p:txBody>
      </p:sp>
      <p:sp>
        <p:nvSpPr>
          <p:cNvPr id="24592" name="Rectangle 505"/>
          <p:cNvSpPr>
            <a:spLocks noChangeArrowheads="1"/>
          </p:cNvSpPr>
          <p:nvPr/>
        </p:nvSpPr>
        <p:spPr bwMode="auto">
          <a:xfrm>
            <a:off x="6934200" y="3962400"/>
            <a:ext cx="914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r>
              <a:rPr lang="en-US" sz="1600" b="1" dirty="0">
                <a:latin typeface="+mj-lt"/>
                <a:ea typeface="ＭＳ Ｐゴシック" charset="0"/>
                <a:cs typeface="ＭＳ Ｐゴシック" charset="0"/>
              </a:rPr>
              <a:t>2013</a:t>
            </a:r>
          </a:p>
        </p:txBody>
      </p:sp>
      <p:sp>
        <p:nvSpPr>
          <p:cNvPr id="3" name="Rectangle 2"/>
          <p:cNvSpPr>
            <a:spLocks noChangeArrowheads="1"/>
          </p:cNvSpPr>
          <p:nvPr/>
        </p:nvSpPr>
        <p:spPr bwMode="auto">
          <a:xfrm>
            <a:off x="-26988" y="6435725"/>
            <a:ext cx="9155113" cy="422275"/>
          </a:xfrm>
          <a:prstGeom prst="rect">
            <a:avLst/>
          </a:prstGeom>
          <a:solidFill>
            <a:schemeClr val="bg1"/>
          </a:solidFill>
          <a:ln w="9525">
            <a:solidFill>
              <a:srgbClr val="D34412"/>
            </a:solidFill>
            <a:miter lim="800000"/>
            <a:headEnd/>
            <a:tailEnd/>
          </a:ln>
          <a:effectLst>
            <a:outerShdw blurRad="40000" dist="23000" dir="5400000" rotWithShape="0">
              <a:srgbClr val="808080">
                <a:alpha val="34998"/>
              </a:srgbClr>
            </a:outerShdw>
          </a:effec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dirty="0">
              <a:solidFill>
                <a:srgbClr val="FFFFFF"/>
              </a:solidFill>
            </a:endParaRPr>
          </a:p>
        </p:txBody>
      </p:sp>
      <p:pic>
        <p:nvPicPr>
          <p:cNvPr id="105487" name="Picture 776" descr="hhs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6019800"/>
            <a:ext cx="782638"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8" name="Rectangle 774"/>
          <p:cNvSpPr>
            <a:spLocks noChangeArrowheads="1"/>
          </p:cNvSpPr>
          <p:nvPr/>
        </p:nvSpPr>
        <p:spPr bwMode="auto">
          <a:xfrm rot="10800000" flipV="1">
            <a:off x="1325563" y="6400800"/>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1200" dirty="0">
                <a:latin typeface="+mj-lt"/>
                <a:ea typeface="ＭＳ Ｐゴシック" charset="0"/>
                <a:cs typeface="ＭＳ Ｐゴシック" charset="0"/>
              </a:rPr>
              <a:t>CDC’s Division of Diabetes Translation. National Diabetes Surveillance System available at http://www.cdc.gov/diabetes/statistics</a:t>
            </a:r>
          </a:p>
        </p:txBody>
      </p:sp>
      <p:pic>
        <p:nvPicPr>
          <p:cNvPr id="79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7688" y="6135688"/>
            <a:ext cx="992187" cy="728662"/>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pPr>
              <a:defRPr/>
            </a:pPr>
            <a:fld id="{940369CE-DD7E-4F0B-8337-489EB014CA6F}" type="slidenum">
              <a:rPr lang="en-US" altLang="x-none" smtClean="0"/>
              <a:pPr>
                <a:defRPr/>
              </a:pPr>
              <a:t>29</a:t>
            </a:fld>
            <a:endParaRPr lang="en-US" altLang="x-none" dirty="0"/>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blinds(vertical)">
                                      <p:cBhvr>
                                        <p:cTn id="7" dur="1000"/>
                                        <p:tgtEl>
                                          <p:spTgt spid="2"/>
                                        </p:tgtEl>
                                      </p:cBhvr>
                                    </p:animEffect>
                                  </p:childTnLst>
                                </p:cTn>
                              </p:par>
                            </p:childTnLst>
                          </p:cTn>
                        </p:par>
                        <p:par>
                          <p:cTn id="8" fill="hold" nodeType="afterGroup">
                            <p:stCondLst>
                              <p:cond delay="2000"/>
                            </p:stCondLst>
                            <p:childTnLst>
                              <p:par>
                                <p:cTn id="9" presetID="3" presetClass="entr" presetSubtype="5"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blinds(vertical)">
                                      <p:cBhvr>
                                        <p:cTn id="11" dur="1000"/>
                                        <p:tgtEl>
                                          <p:spTgt spid="6"/>
                                        </p:tgtEl>
                                      </p:cBhvr>
                                    </p:animEffect>
                                  </p:childTnLst>
                                </p:cTn>
                              </p:par>
                            </p:childTnLst>
                          </p:cTn>
                        </p:par>
                        <p:par>
                          <p:cTn id="12" fill="hold" nodeType="afterGroup">
                            <p:stCondLst>
                              <p:cond delay="3500"/>
                            </p:stCondLst>
                            <p:childTnLst>
                              <p:par>
                                <p:cTn id="13" presetID="3" presetClass="entr" presetSubtype="5" fill="hold" nodeType="after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blinds(vertical)">
                                      <p:cBhvr>
                                        <p:cTn id="15" dur="1000"/>
                                        <p:tgtEl>
                                          <p:spTgt spid="4"/>
                                        </p:tgtEl>
                                      </p:cBhvr>
                                    </p:animEffect>
                                  </p:childTnLst>
                                </p:cTn>
                              </p:par>
                            </p:childTnLst>
                          </p:cTn>
                        </p:par>
                        <p:par>
                          <p:cTn id="16" fill="hold" nodeType="afterGroup">
                            <p:stCondLst>
                              <p:cond delay="5500"/>
                            </p:stCondLst>
                            <p:childTnLst>
                              <p:par>
                                <p:cTn id="17" presetID="3" presetClass="entr" presetSubtype="5" fill="hold" nodeType="afterEffect">
                                  <p:stCondLst>
                                    <p:cond delay="500"/>
                                  </p:stCondLst>
                                  <p:childTnLst>
                                    <p:set>
                                      <p:cBhvr>
                                        <p:cTn id="18" dur="1" fill="hold">
                                          <p:stCondLst>
                                            <p:cond delay="0"/>
                                          </p:stCondLst>
                                        </p:cTn>
                                        <p:tgtEl>
                                          <p:spTgt spid="8"/>
                                        </p:tgtEl>
                                        <p:attrNameLst>
                                          <p:attrName>style.visibility</p:attrName>
                                        </p:attrNameLst>
                                      </p:cBhvr>
                                      <p:to>
                                        <p:strVal val="visible"/>
                                      </p:to>
                                    </p:set>
                                    <p:animEffect transition="in" filter="blinds(vertical)">
                                      <p:cBhvr>
                                        <p:cTn id="19" dur="1000"/>
                                        <p:tgtEl>
                                          <p:spTgt spid="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5" fill="hold" nodeType="clickEffect">
                                  <p:stCondLst>
                                    <p:cond delay="0"/>
                                  </p:stCondLst>
                                  <p:childTnLst>
                                    <p:set>
                                      <p:cBhvr>
                                        <p:cTn id="23" dur="1" fill="hold">
                                          <p:stCondLst>
                                            <p:cond delay="0"/>
                                          </p:stCondLst>
                                        </p:cTn>
                                        <p:tgtEl>
                                          <p:spTgt spid="24578"/>
                                        </p:tgtEl>
                                        <p:attrNameLst>
                                          <p:attrName>style.visibility</p:attrName>
                                        </p:attrNameLst>
                                      </p:cBhvr>
                                      <p:to>
                                        <p:strVal val="visible"/>
                                      </p:to>
                                    </p:set>
                                    <p:animEffect transition="in" filter="blinds(vertical)">
                                      <p:cBhvr>
                                        <p:cTn id="24" dur="500"/>
                                        <p:tgtEl>
                                          <p:spTgt spid="2457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5" fill="hold" nodeType="clickEffect">
                                  <p:stCondLst>
                                    <p:cond delay="0"/>
                                  </p:stCondLst>
                                  <p:childTnLst>
                                    <p:set>
                                      <p:cBhvr>
                                        <p:cTn id="28" dur="1" fill="hold">
                                          <p:stCondLst>
                                            <p:cond delay="0"/>
                                          </p:stCondLst>
                                        </p:cTn>
                                        <p:tgtEl>
                                          <p:spTgt spid="24577"/>
                                        </p:tgtEl>
                                        <p:attrNameLst>
                                          <p:attrName>style.visibility</p:attrName>
                                        </p:attrNameLst>
                                      </p:cBhvr>
                                      <p:to>
                                        <p:strVal val="visible"/>
                                      </p:to>
                                    </p:set>
                                    <p:animEffect transition="in" filter="blinds(vertical)">
                                      <p:cBhvr>
                                        <p:cTn id="29" dur="500"/>
                                        <p:tgtEl>
                                          <p:spTgt spid="24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000000"/>
                </a:solidFill>
                <a:sym typeface="Webdings" panose="05030102010509060703" pitchFamily="18" charset="2"/>
              </a:rPr>
              <a:t>Community Building</a:t>
            </a:r>
            <a:endParaRPr lang="en-US" dirty="0"/>
          </a:p>
        </p:txBody>
      </p:sp>
      <p:sp>
        <p:nvSpPr>
          <p:cNvPr id="52225" name="Content Placeholder 2"/>
          <p:cNvSpPr>
            <a:spLocks noGrp="1"/>
          </p:cNvSpPr>
          <p:nvPr>
            <p:ph sz="half" idx="1"/>
          </p:nvPr>
        </p:nvSpPr>
        <p:spPr/>
        <p:txBody>
          <a:bodyPr/>
          <a:lstStyle/>
          <a:p>
            <a:pPr marL="0" indent="0" algn="ctr">
              <a:buFont typeface="Arial" panose="020B0604020202020204" pitchFamily="34" charset="0"/>
              <a:buNone/>
            </a:pPr>
            <a:r>
              <a:rPr lang="en-US" altLang="en-US" sz="4000" b="1" dirty="0"/>
              <a:t>Wake Up Your Brain!</a:t>
            </a:r>
          </a:p>
        </p:txBody>
      </p:sp>
      <p:pic>
        <p:nvPicPr>
          <p:cNvPr id="52228" name="Picture 9" descr="Image result for music notes childr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505200"/>
            <a:ext cx="5729288"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146416" y="2378677"/>
            <a:ext cx="3042168" cy="2969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0"/>
          </p:nvPr>
        </p:nvSpPr>
        <p:spPr/>
        <p:txBody>
          <a:bodyPr/>
          <a:lstStyle/>
          <a:p>
            <a:pPr>
              <a:defRPr/>
            </a:pPr>
            <a:fld id="{F03971D8-06FA-47EC-A725-DB07542D92A6}" type="slidenum">
              <a:rPr lang="en-US" altLang="en-US" smtClean="0"/>
              <a:pPr>
                <a:defRPr/>
              </a:pPr>
              <a:t>3</a:t>
            </a:fld>
            <a:endParaRPr lang="en-US"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Patty\Desktop\Per Motor 9-5-16\Flickr Pics\Teacher w kids on circle time rug.jpg"/>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a:stretch/>
        </p:blipFill>
        <p:spPr bwMode="auto">
          <a:xfrm>
            <a:off x="0" y="-20320"/>
            <a:ext cx="9133840" cy="6878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5560" y="0"/>
            <a:ext cx="4079240" cy="3810000"/>
          </a:xfrm>
          <a:solidFill>
            <a:schemeClr val="tx1">
              <a:lumMod val="75000"/>
              <a:lumOff val="25000"/>
              <a:alpha val="54000"/>
            </a:schemeClr>
          </a:solidFill>
        </p:spPr>
        <p:txBody>
          <a:bodyPr/>
          <a:lstStyle/>
          <a:p>
            <a:r>
              <a:rPr lang="en-US" altLang="en-US" dirty="0">
                <a:solidFill>
                  <a:schemeClr val="bg1"/>
                </a:solidFill>
                <a:effectLst>
                  <a:outerShdw blurRad="38100" dist="38100" dir="2700000" algn="tl">
                    <a:srgbClr val="000000">
                      <a:alpha val="43137"/>
                    </a:srgbClr>
                  </a:outerShdw>
                </a:effectLst>
                <a:sym typeface="Wingdings" panose="05000000000000000000" pitchFamily="2" charset="2"/>
              </a:rPr>
              <a:t>Teachers are important role models in the area of physical development.</a:t>
            </a:r>
            <a:endParaRPr lang="en-US"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10160" y="5296693"/>
            <a:ext cx="9144000" cy="1173163"/>
          </a:xfrm>
          <a:solidFill>
            <a:schemeClr val="tx1">
              <a:lumMod val="75000"/>
              <a:lumOff val="25000"/>
              <a:alpha val="56000"/>
            </a:schemeClr>
          </a:solidFill>
        </p:spPr>
        <p:txBody>
          <a:bodyPr/>
          <a:lstStyle/>
          <a:p>
            <a:pPr marL="0" indent="0" algn="ctr">
              <a:buNone/>
            </a:pPr>
            <a:r>
              <a:rPr lang="en-US" altLang="en-US" sz="3600" b="1" dirty="0">
                <a:solidFill>
                  <a:schemeClr val="bg1"/>
                </a:solidFill>
                <a:effectLst>
                  <a:outerShdw blurRad="38100" dist="38100" dir="2700000" algn="tl">
                    <a:srgbClr val="000000">
                      <a:alpha val="43137"/>
                    </a:srgbClr>
                  </a:outerShdw>
                </a:effectLst>
              </a:rPr>
              <a:t>People of </a:t>
            </a:r>
            <a:r>
              <a:rPr lang="en-US" altLang="en-US" sz="3600" b="1" i="1" dirty="0">
                <a:solidFill>
                  <a:schemeClr val="bg1"/>
                </a:solidFill>
                <a:effectLst>
                  <a:outerShdw blurRad="38100" dist="38100" dir="2700000" algn="tl">
                    <a:srgbClr val="000000">
                      <a:alpha val="43137"/>
                    </a:srgbClr>
                  </a:outerShdw>
                </a:effectLst>
              </a:rPr>
              <a:t>all</a:t>
            </a:r>
            <a:r>
              <a:rPr lang="en-US" altLang="en-US" sz="3600" b="1" dirty="0">
                <a:solidFill>
                  <a:schemeClr val="bg1"/>
                </a:solidFill>
                <a:effectLst>
                  <a:outerShdw blurRad="38100" dist="38100" dir="2700000" algn="tl">
                    <a:srgbClr val="000000">
                      <a:alpha val="43137"/>
                    </a:srgbClr>
                  </a:outerShdw>
                </a:effectLst>
              </a:rPr>
              <a:t> ages benefit from </a:t>
            </a:r>
          </a:p>
          <a:p>
            <a:pPr marL="0" indent="0" algn="ctr">
              <a:buNone/>
            </a:pPr>
            <a:r>
              <a:rPr lang="en-US" altLang="en-US" sz="3600" b="1" dirty="0">
                <a:solidFill>
                  <a:schemeClr val="bg1"/>
                </a:solidFill>
                <a:effectLst>
                  <a:outerShdw blurRad="38100" dist="38100" dir="2700000" algn="tl">
                    <a:srgbClr val="000000">
                      <a:alpha val="43137"/>
                    </a:srgbClr>
                  </a:outerShdw>
                </a:effectLst>
              </a:rPr>
              <a:t>physical activity!</a:t>
            </a:r>
            <a:endParaRPr lang="en-US" sz="3600" dirty="0">
              <a:effectLst>
                <a:outerShdw blurRad="38100" dist="38100" dir="2700000" algn="tl">
                  <a:srgbClr val="000000">
                    <a:alpha val="43137"/>
                  </a:srgbClr>
                </a:outerShdw>
              </a:effectLst>
            </a:endParaRPr>
          </a:p>
        </p:txBody>
      </p:sp>
      <p:sp>
        <p:nvSpPr>
          <p:cNvPr id="107522"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25B81B3-F070-4097-AC7F-8B58017364C7}" type="slidenum">
              <a:rPr lang="en-US" altLang="en-US" sz="1200" smtClean="0">
                <a:solidFill>
                  <a:schemeClr val="bg1"/>
                </a:solidFill>
                <a:cs typeface="Arial" panose="020B0604020202020204" pitchFamily="34" charset="0"/>
              </a:rPr>
              <a:pPr>
                <a:spcBef>
                  <a:spcPct val="0"/>
                </a:spcBef>
                <a:buFontTx/>
                <a:buNone/>
              </a:pPr>
              <a:t>30</a:t>
            </a:fld>
            <a:endParaRPr lang="en-US" altLang="en-US" sz="1200" dirty="0">
              <a:solidFill>
                <a:schemeClr val="bg1"/>
              </a:solidFill>
              <a:cs typeface="Arial" panose="020B0604020202020204" pitchFamily="34" charset="0"/>
            </a:endParaRPr>
          </a:p>
        </p:txBody>
      </p:sp>
      <p:sp>
        <p:nvSpPr>
          <p:cNvPr id="11" name="Rectangle 5"/>
          <p:cNvSpPr>
            <a:spLocks noChangeArrowheads="1"/>
          </p:cNvSpPr>
          <p:nvPr/>
        </p:nvSpPr>
        <p:spPr bwMode="auto">
          <a:xfrm>
            <a:off x="2439287" y="6627168"/>
            <a:ext cx="4265425" cy="230832"/>
          </a:xfrm>
          <a:prstGeom prst="rect">
            <a:avLst/>
          </a:prstGeom>
          <a:noFill/>
          <a:ln>
            <a:noFill/>
          </a:ln>
          <a:extLst/>
        </p:spPr>
        <p:txBody>
          <a:bodyPr wrap="squar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solidFill>
                  <a:schemeClr val="bg1"/>
                </a:solidFill>
                <a:cs typeface="Times New Roman" panose="02020603050405020304" pitchFamily="18" charset="0"/>
              </a:rPr>
              <a:t>©2017 California Department of Education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5" descr="activestart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903" y="1485900"/>
            <a:ext cx="2000250" cy="290695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0" name="Rectangle 8"/>
          <p:cNvSpPr>
            <a:spLocks noChangeArrowheads="1"/>
          </p:cNvSpPr>
          <p:nvPr/>
        </p:nvSpPr>
        <p:spPr bwMode="auto">
          <a:xfrm>
            <a:off x="590550" y="161925"/>
            <a:ext cx="821531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000" b="1" dirty="0">
                <a:solidFill>
                  <a:srgbClr val="000000"/>
                </a:solidFill>
              </a:rPr>
              <a:t>Daily Physical Activity Recommendations</a:t>
            </a:r>
          </a:p>
        </p:txBody>
      </p:sp>
      <p:pic>
        <p:nvPicPr>
          <p:cNvPr id="4608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2379" y="3543615"/>
            <a:ext cx="3562350" cy="261302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1740535"/>
            <a:ext cx="4927600" cy="157797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3020" y="3573145"/>
            <a:ext cx="2432843" cy="2432843"/>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4"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284D7D9-FC33-47E7-80B3-C11076BE8101}" type="slidenum">
              <a:rPr lang="en-US" altLang="en-US" sz="1200" smtClean="0">
                <a:solidFill>
                  <a:srgbClr val="000000"/>
                </a:solidFill>
                <a:cs typeface="Arial" panose="020B0604020202020204" pitchFamily="34" charset="0"/>
              </a:rPr>
              <a:pPr>
                <a:spcBef>
                  <a:spcPct val="0"/>
                </a:spcBef>
                <a:buFontTx/>
                <a:buNone/>
              </a:pPr>
              <a:t>31</a:t>
            </a:fld>
            <a:endParaRPr lang="en-US" altLang="en-US" sz="1200" dirty="0">
              <a:solidFill>
                <a:srgbClr val="000000"/>
              </a:solidFill>
              <a:cs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5" descr="activestart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0" y="117476"/>
            <a:ext cx="977900" cy="14203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1618" name="Title 1"/>
          <p:cNvSpPr>
            <a:spLocks noGrp="1"/>
          </p:cNvSpPr>
          <p:nvPr>
            <p:ph type="title"/>
          </p:nvPr>
        </p:nvSpPr>
        <p:spPr>
          <a:xfrm>
            <a:off x="457200" y="179388"/>
            <a:ext cx="8229600" cy="1143000"/>
          </a:xfrm>
        </p:spPr>
        <p:txBody>
          <a:bodyPr/>
          <a:lstStyle/>
          <a:p>
            <a:r>
              <a:rPr lang="en-US" altLang="en-US" dirty="0">
                <a:solidFill>
                  <a:srgbClr val="000000"/>
                </a:solidFill>
              </a:rPr>
              <a:t>Daily Physical Activity Recommendations</a:t>
            </a:r>
            <a:endParaRPr lang="en-US" altLang="en-US" dirty="0"/>
          </a:p>
        </p:txBody>
      </p:sp>
      <p:sp>
        <p:nvSpPr>
          <p:cNvPr id="111619" name="Content Placeholder 2"/>
          <p:cNvSpPr>
            <a:spLocks noGrp="1"/>
          </p:cNvSpPr>
          <p:nvPr>
            <p:ph idx="1"/>
          </p:nvPr>
        </p:nvSpPr>
        <p:spPr>
          <a:xfrm>
            <a:off x="457200" y="1447800"/>
            <a:ext cx="8229600" cy="5105400"/>
          </a:xfrm>
        </p:spPr>
        <p:txBody>
          <a:bodyPr/>
          <a:lstStyle/>
          <a:p>
            <a:pPr>
              <a:spcBef>
                <a:spcPts val="0"/>
              </a:spcBef>
              <a:spcAft>
                <a:spcPts val="600"/>
              </a:spcAft>
              <a:buClr>
                <a:srgbClr val="000000"/>
              </a:buClr>
            </a:pPr>
            <a:r>
              <a:rPr lang="en-US" altLang="en-US" sz="2200" dirty="0">
                <a:solidFill>
                  <a:srgbClr val="000000"/>
                </a:solidFill>
              </a:rPr>
              <a:t>TK children should accumulate</a:t>
            </a:r>
            <a:r>
              <a:rPr lang="en-US" altLang="en-US" sz="2200" dirty="0">
                <a:solidFill>
                  <a:srgbClr val="FF0000"/>
                </a:solidFill>
              </a:rPr>
              <a:t> </a:t>
            </a:r>
            <a:r>
              <a:rPr lang="en-US" altLang="en-US" sz="2200" dirty="0">
                <a:solidFill>
                  <a:srgbClr val="000000"/>
                </a:solidFill>
              </a:rPr>
              <a:t>at least </a:t>
            </a:r>
            <a:r>
              <a:rPr lang="en-US" altLang="en-US" sz="2200" b="1" dirty="0">
                <a:solidFill>
                  <a:srgbClr val="9E0000"/>
                </a:solidFill>
              </a:rPr>
              <a:t>60</a:t>
            </a:r>
            <a:r>
              <a:rPr lang="en-US" altLang="en-US" sz="2200" dirty="0">
                <a:solidFill>
                  <a:srgbClr val="FF0000"/>
                </a:solidFill>
              </a:rPr>
              <a:t> </a:t>
            </a:r>
            <a:r>
              <a:rPr lang="en-US" altLang="en-US" sz="2200" dirty="0">
                <a:solidFill>
                  <a:srgbClr val="000000"/>
                </a:solidFill>
              </a:rPr>
              <a:t>minutes of </a:t>
            </a:r>
            <a:r>
              <a:rPr lang="en-US" altLang="en-US" sz="2200" b="1" dirty="0">
                <a:solidFill>
                  <a:srgbClr val="9E0000"/>
                </a:solidFill>
              </a:rPr>
              <a:t>structured</a:t>
            </a:r>
            <a:r>
              <a:rPr lang="en-US" altLang="en-US" sz="2200" dirty="0">
                <a:solidFill>
                  <a:srgbClr val="FF0000"/>
                </a:solidFill>
              </a:rPr>
              <a:t> </a:t>
            </a:r>
            <a:r>
              <a:rPr lang="en-US" altLang="en-US" sz="2200" dirty="0">
                <a:solidFill>
                  <a:srgbClr val="000000"/>
                </a:solidFill>
              </a:rPr>
              <a:t>daily</a:t>
            </a:r>
            <a:r>
              <a:rPr lang="en-US" altLang="en-US" sz="2200" dirty="0">
                <a:solidFill>
                  <a:srgbClr val="FF0000"/>
                </a:solidFill>
              </a:rPr>
              <a:t> </a:t>
            </a:r>
            <a:r>
              <a:rPr lang="en-US" altLang="en-US" sz="2200" dirty="0">
                <a:solidFill>
                  <a:srgbClr val="000000"/>
                </a:solidFill>
              </a:rPr>
              <a:t>physical activity (PA) and at least </a:t>
            </a:r>
            <a:r>
              <a:rPr lang="en-US" altLang="en-US" sz="2200" b="1" dirty="0">
                <a:solidFill>
                  <a:srgbClr val="9E0000"/>
                </a:solidFill>
              </a:rPr>
              <a:t>60+ </a:t>
            </a:r>
            <a:r>
              <a:rPr lang="en-US" altLang="en-US" sz="2200" dirty="0">
                <a:solidFill>
                  <a:srgbClr val="000000"/>
                </a:solidFill>
              </a:rPr>
              <a:t>minutes of daily </a:t>
            </a:r>
            <a:r>
              <a:rPr lang="en-US" altLang="en-US" sz="2200" b="1" dirty="0">
                <a:solidFill>
                  <a:srgbClr val="9E0000"/>
                </a:solidFill>
              </a:rPr>
              <a:t>unstructured</a:t>
            </a:r>
            <a:r>
              <a:rPr lang="en-US" altLang="en-US" sz="2200" b="1" dirty="0">
                <a:solidFill>
                  <a:srgbClr val="FF0000"/>
                </a:solidFill>
              </a:rPr>
              <a:t> </a:t>
            </a:r>
            <a:r>
              <a:rPr lang="en-US" altLang="en-US" sz="2200" dirty="0">
                <a:solidFill>
                  <a:srgbClr val="000000"/>
                </a:solidFill>
              </a:rPr>
              <a:t>PA.</a:t>
            </a:r>
          </a:p>
          <a:p>
            <a:pPr>
              <a:spcBef>
                <a:spcPts val="0"/>
              </a:spcBef>
              <a:spcAft>
                <a:spcPts val="600"/>
              </a:spcAft>
              <a:buClr>
                <a:srgbClr val="000000"/>
              </a:buClr>
              <a:buFontTx/>
              <a:buChar char="•"/>
            </a:pPr>
            <a:r>
              <a:rPr lang="en-US" altLang="en-US" sz="2200" dirty="0">
                <a:solidFill>
                  <a:srgbClr val="000000"/>
                </a:solidFill>
              </a:rPr>
              <a:t>TK children should remain active and </a:t>
            </a:r>
            <a:r>
              <a:rPr lang="en-US" altLang="en-US" sz="2200" i="1" dirty="0">
                <a:solidFill>
                  <a:srgbClr val="000000"/>
                </a:solidFill>
              </a:rPr>
              <a:t>not be sedentary for more than 60 minutes at a time, </a:t>
            </a:r>
            <a:r>
              <a:rPr lang="en-US" altLang="en-US" sz="2200" dirty="0">
                <a:solidFill>
                  <a:srgbClr val="000000"/>
                </a:solidFill>
              </a:rPr>
              <a:t>except when sleeping.</a:t>
            </a:r>
          </a:p>
          <a:p>
            <a:pPr>
              <a:spcBef>
                <a:spcPts val="0"/>
              </a:spcBef>
              <a:spcAft>
                <a:spcPts val="600"/>
              </a:spcAft>
              <a:buClr>
                <a:srgbClr val="000000"/>
              </a:buClr>
              <a:buFontTx/>
              <a:buChar char="•"/>
            </a:pPr>
            <a:r>
              <a:rPr lang="en-US" altLang="en-US" sz="2200" dirty="0">
                <a:solidFill>
                  <a:srgbClr val="000000"/>
                </a:solidFill>
              </a:rPr>
              <a:t>TK children should develop competence in fundamental movement skills.</a:t>
            </a:r>
          </a:p>
          <a:p>
            <a:pPr>
              <a:spcBef>
                <a:spcPts val="0"/>
              </a:spcBef>
              <a:spcAft>
                <a:spcPts val="600"/>
              </a:spcAft>
              <a:buClr>
                <a:srgbClr val="000000"/>
              </a:buClr>
              <a:buFontTx/>
              <a:buChar char="•"/>
            </a:pPr>
            <a:r>
              <a:rPr lang="en-US" altLang="en-US" sz="2200" dirty="0">
                <a:solidFill>
                  <a:srgbClr val="000000"/>
                </a:solidFill>
              </a:rPr>
              <a:t>TK children should have access to indoor and outdoor areas for performing large muscle activities.</a:t>
            </a:r>
          </a:p>
          <a:p>
            <a:pPr>
              <a:spcBef>
                <a:spcPts val="0"/>
              </a:spcBef>
              <a:spcAft>
                <a:spcPts val="600"/>
              </a:spcAft>
              <a:buClr>
                <a:srgbClr val="000000"/>
              </a:buClr>
              <a:buFontTx/>
              <a:buChar char="•"/>
            </a:pPr>
            <a:r>
              <a:rPr lang="en-US" altLang="en-US" sz="2200" dirty="0">
                <a:solidFill>
                  <a:srgbClr val="000000"/>
                </a:solidFill>
              </a:rPr>
              <a:t>Individuals responsible for the health and well-being of young children should be aware of the importance of PA and should facilitate children's movement skills.</a:t>
            </a:r>
          </a:p>
          <a:p>
            <a:pPr indent="0">
              <a:spcBef>
                <a:spcPts val="0"/>
              </a:spcBef>
              <a:spcAft>
                <a:spcPts val="600"/>
              </a:spcAft>
              <a:buClr>
                <a:srgbClr val="000000"/>
              </a:buClr>
              <a:buNone/>
            </a:pPr>
            <a:r>
              <a:rPr lang="en-US" altLang="en-US" sz="1800" dirty="0">
                <a:latin typeface="Arial" panose="020B0604020202020204" pitchFamily="34" charset="0"/>
                <a:cs typeface="Arial" panose="020B0604020202020204" pitchFamily="34" charset="0"/>
              </a:rPr>
              <a:t>National Association for Sport and Physical Education [NASPE 2009], </a:t>
            </a:r>
            <a:r>
              <a:rPr lang="en-US" altLang="en-US" sz="1800" i="1" dirty="0">
                <a:latin typeface="Arial" panose="020B0604020202020204" pitchFamily="34" charset="0"/>
                <a:cs typeface="Arial" panose="020B0604020202020204" pitchFamily="34" charset="0"/>
              </a:rPr>
              <a:t>Active Start: A Statement of Physical Activity</a:t>
            </a:r>
            <a:r>
              <a:rPr lang="en-US" altLang="en-US" sz="1800" dirty="0">
                <a:latin typeface="Arial" panose="020B0604020202020204" pitchFamily="34" charset="0"/>
                <a:cs typeface="Arial" panose="020B0604020202020204" pitchFamily="34" charset="0"/>
              </a:rPr>
              <a:t> </a:t>
            </a:r>
            <a:r>
              <a:rPr lang="en-US" altLang="en-US" sz="1800" i="1" dirty="0">
                <a:latin typeface="Arial" panose="020B0604020202020204" pitchFamily="34" charset="0"/>
                <a:cs typeface="Arial" panose="020B0604020202020204" pitchFamily="34" charset="0"/>
              </a:rPr>
              <a:t>Guidelines for Children Birth to Age 5.</a:t>
            </a:r>
            <a:endParaRPr lang="en-US" altLang="en-US" sz="2400" dirty="0">
              <a:solidFill>
                <a:srgbClr val="000000"/>
              </a:solidFill>
            </a:endParaRPr>
          </a:p>
          <a:p>
            <a:pPr>
              <a:spcAft>
                <a:spcPts val="600"/>
              </a:spcAft>
            </a:pPr>
            <a:endParaRPr lang="en-US" altLang="en-US" sz="2400" dirty="0"/>
          </a:p>
        </p:txBody>
      </p:sp>
      <p:sp>
        <p:nvSpPr>
          <p:cNvPr id="111620"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FB90E7E-587E-4468-9E9D-1363F0F5E808}" type="slidenum">
              <a:rPr lang="en-US" altLang="en-US" sz="1200" smtClean="0">
                <a:solidFill>
                  <a:srgbClr val="000000"/>
                </a:solidFill>
                <a:cs typeface="Arial" panose="020B0604020202020204" pitchFamily="34" charset="0"/>
              </a:rPr>
              <a:pPr>
                <a:spcBef>
                  <a:spcPct val="0"/>
                </a:spcBef>
                <a:buFontTx/>
                <a:buNone/>
              </a:pPr>
              <a:t>32</a:t>
            </a:fld>
            <a:endParaRPr lang="en-US" altLang="en-US" sz="1200" dirty="0">
              <a:solidFill>
                <a:srgbClr val="000000"/>
              </a:solidFill>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p:cNvSpPr>
            <a:spLocks noGrp="1"/>
          </p:cNvSpPr>
          <p:nvPr>
            <p:ph type="title"/>
          </p:nvPr>
        </p:nvSpPr>
        <p:spPr>
          <a:xfrm>
            <a:off x="381000" y="0"/>
            <a:ext cx="8305800" cy="1417638"/>
          </a:xfrm>
        </p:spPr>
        <p:txBody>
          <a:bodyPr/>
          <a:lstStyle/>
          <a:p>
            <a:br>
              <a:rPr lang="en-US" altLang="en-US" sz="4000" dirty="0"/>
            </a:br>
            <a:r>
              <a:rPr lang="en-US" altLang="en-US" dirty="0"/>
              <a:t>Structured and Unstructured PA</a:t>
            </a:r>
            <a:br>
              <a:rPr lang="en-US" altLang="en-US" sz="4000" dirty="0"/>
            </a:br>
            <a:endParaRPr lang="en-US" altLang="en-US" sz="4000" dirty="0"/>
          </a:p>
        </p:txBody>
      </p:sp>
      <p:sp>
        <p:nvSpPr>
          <p:cNvPr id="113666" name="Content Placeholder 2"/>
          <p:cNvSpPr>
            <a:spLocks noGrp="1"/>
          </p:cNvSpPr>
          <p:nvPr>
            <p:ph sz="half" idx="2"/>
          </p:nvPr>
        </p:nvSpPr>
        <p:spPr>
          <a:xfrm>
            <a:off x="5354638" y="4354513"/>
            <a:ext cx="4038600" cy="1341437"/>
          </a:xfrm>
        </p:spPr>
        <p:txBody>
          <a:bodyPr/>
          <a:lstStyle/>
          <a:p>
            <a:pPr>
              <a:lnSpc>
                <a:spcPct val="130000"/>
              </a:lnSpc>
              <a:buFontTx/>
              <a:buChar char="•"/>
            </a:pPr>
            <a:r>
              <a:rPr lang="en-US" altLang="en-US" b="1" dirty="0"/>
              <a:t>Self-Selected</a:t>
            </a:r>
          </a:p>
          <a:p>
            <a:pPr>
              <a:lnSpc>
                <a:spcPct val="130000"/>
              </a:lnSpc>
              <a:buFontTx/>
              <a:buChar char="•"/>
            </a:pPr>
            <a:r>
              <a:rPr lang="en-US" altLang="en-US" b="1" dirty="0"/>
              <a:t>Free Play</a:t>
            </a:r>
          </a:p>
          <a:p>
            <a:pPr>
              <a:lnSpc>
                <a:spcPct val="130000"/>
              </a:lnSpc>
              <a:buFontTx/>
              <a:buChar char="•"/>
            </a:pPr>
            <a:r>
              <a:rPr lang="en-US" altLang="en-US" b="1" dirty="0"/>
              <a:t>Child’s Choice</a:t>
            </a:r>
          </a:p>
        </p:txBody>
      </p:sp>
      <p:pic>
        <p:nvPicPr>
          <p:cNvPr id="553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5563" y="2015659"/>
            <a:ext cx="3041015" cy="22490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13668" name="Content Placeholder 2"/>
          <p:cNvSpPr>
            <a:spLocks noGrp="1"/>
          </p:cNvSpPr>
          <p:nvPr>
            <p:ph sz="half" idx="2"/>
          </p:nvPr>
        </p:nvSpPr>
        <p:spPr>
          <a:xfrm>
            <a:off x="541338" y="4389438"/>
            <a:ext cx="4594225" cy="1341437"/>
          </a:xfrm>
        </p:spPr>
        <p:txBody>
          <a:bodyPr/>
          <a:lstStyle/>
          <a:p>
            <a:pPr>
              <a:lnSpc>
                <a:spcPct val="130000"/>
              </a:lnSpc>
              <a:buFontTx/>
              <a:buChar char="•"/>
            </a:pPr>
            <a:r>
              <a:rPr lang="en-US" altLang="en-US" b="1" dirty="0"/>
              <a:t>Adult-Led</a:t>
            </a:r>
          </a:p>
          <a:p>
            <a:pPr>
              <a:lnSpc>
                <a:spcPct val="130000"/>
              </a:lnSpc>
              <a:buFontTx/>
              <a:buChar char="•"/>
            </a:pPr>
            <a:r>
              <a:rPr lang="en-US" altLang="en-US" b="1" dirty="0"/>
              <a:t>Intentional Facilitation</a:t>
            </a:r>
          </a:p>
          <a:p>
            <a:pPr>
              <a:lnSpc>
                <a:spcPct val="130000"/>
              </a:lnSpc>
              <a:buFontTx/>
              <a:buChar char="•"/>
            </a:pPr>
            <a:r>
              <a:rPr lang="en-US" altLang="en-US" b="1" dirty="0"/>
              <a:t>Play with a Purpose</a:t>
            </a:r>
          </a:p>
        </p:txBody>
      </p:sp>
      <p:pic>
        <p:nvPicPr>
          <p:cNvPr id="14" name="Picture 4" descr="MVC-008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50835" y="2015660"/>
            <a:ext cx="3679269" cy="2249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Down Arrow 2"/>
          <p:cNvSpPr>
            <a:spLocks noChangeArrowheads="1"/>
          </p:cNvSpPr>
          <p:nvPr/>
        </p:nvSpPr>
        <p:spPr bwMode="auto">
          <a:xfrm>
            <a:off x="1838325" y="1173163"/>
            <a:ext cx="484188" cy="731837"/>
          </a:xfrm>
          <a:prstGeom prst="downArrow">
            <a:avLst>
              <a:gd name="adj1" fmla="val 50000"/>
              <a:gd name="adj2" fmla="val 49998"/>
            </a:avLst>
          </a:prstGeom>
          <a:gradFill rotWithShape="1">
            <a:gsLst>
              <a:gs pos="0">
                <a:srgbClr val="FF9383"/>
              </a:gs>
              <a:gs pos="100000">
                <a:srgbClr val="EF3B00"/>
              </a:gs>
            </a:gsLst>
            <a:lin ang="5400000"/>
          </a:gradFill>
          <a:ln w="9525">
            <a:solidFill>
              <a:srgbClr val="D34412"/>
            </a:solidFill>
            <a:miter lim="800000"/>
            <a:headEnd/>
            <a:tailEnd/>
          </a:ln>
          <a:effectLst>
            <a:outerShdw blurRad="40000" dist="23000" dir="5400000" rotWithShape="0">
              <a:srgbClr val="808080">
                <a:alpha val="34998"/>
              </a:srgbClr>
            </a:outerShdw>
          </a:effec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dirty="0">
              <a:solidFill>
                <a:srgbClr val="FFFFFF"/>
              </a:solidFill>
            </a:endParaRPr>
          </a:p>
        </p:txBody>
      </p:sp>
      <p:sp>
        <p:nvSpPr>
          <p:cNvPr id="10" name="Down Arrow 9"/>
          <p:cNvSpPr>
            <a:spLocks noChangeArrowheads="1"/>
          </p:cNvSpPr>
          <p:nvPr/>
        </p:nvSpPr>
        <p:spPr bwMode="auto">
          <a:xfrm>
            <a:off x="6308725" y="1158875"/>
            <a:ext cx="484188" cy="731838"/>
          </a:xfrm>
          <a:prstGeom prst="downArrow">
            <a:avLst>
              <a:gd name="adj1" fmla="val 50000"/>
              <a:gd name="adj2" fmla="val 49998"/>
            </a:avLst>
          </a:prstGeom>
          <a:gradFill rotWithShape="1">
            <a:gsLst>
              <a:gs pos="0">
                <a:srgbClr val="FF9383"/>
              </a:gs>
              <a:gs pos="100000">
                <a:srgbClr val="EF3B00"/>
              </a:gs>
            </a:gsLst>
            <a:lin ang="5400000"/>
          </a:gradFill>
          <a:ln w="9525">
            <a:solidFill>
              <a:srgbClr val="D34412"/>
            </a:solidFill>
            <a:miter lim="800000"/>
            <a:headEnd/>
            <a:tailEnd/>
          </a:ln>
          <a:effectLst>
            <a:outerShdw blurRad="40000" dist="23000" dir="5400000" rotWithShape="0">
              <a:srgbClr val="808080">
                <a:alpha val="34998"/>
              </a:srgbClr>
            </a:outerShdw>
          </a:effec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dirty="0">
              <a:solidFill>
                <a:srgbClr val="FFFFFF"/>
              </a:solidFill>
            </a:endParaRPr>
          </a:p>
        </p:txBody>
      </p:sp>
      <p:sp>
        <p:nvSpPr>
          <p:cNvPr id="2" name="Slide Number Placeholder 1"/>
          <p:cNvSpPr>
            <a:spLocks noGrp="1"/>
          </p:cNvSpPr>
          <p:nvPr>
            <p:ph type="sldNum" sz="quarter" idx="10"/>
          </p:nvPr>
        </p:nvSpPr>
        <p:spPr/>
        <p:txBody>
          <a:bodyPr/>
          <a:lstStyle/>
          <a:p>
            <a:pPr>
              <a:defRPr/>
            </a:pPr>
            <a:fld id="{F03971D8-06FA-47EC-A725-DB07542D92A6}" type="slidenum">
              <a:rPr lang="en-US" altLang="en-US" smtClean="0"/>
              <a:pPr>
                <a:defRPr/>
              </a:pPr>
              <a:t>33</a:t>
            </a:fld>
            <a:endParaRPr lang="en-US" alt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5" descr="C:\Documents and Settings\ComputerUser\Local Settings\Temporary Internet Files\Content.IE5\D81F31LJ\MP90032116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3"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8C47E36-C878-46CC-9C1C-09E1032F1981}" type="slidenum">
              <a:rPr lang="en-US" altLang="en-US" sz="1200" smtClean="0">
                <a:solidFill>
                  <a:schemeClr val="bg1"/>
                </a:solidFill>
                <a:cs typeface="Arial" panose="020B0604020202020204" pitchFamily="34" charset="0"/>
              </a:rPr>
              <a:pPr>
                <a:spcBef>
                  <a:spcPct val="0"/>
                </a:spcBef>
                <a:buFontTx/>
                <a:buNone/>
              </a:pPr>
              <a:t>34</a:t>
            </a:fld>
            <a:endParaRPr lang="en-US" altLang="en-US" sz="1200" dirty="0">
              <a:solidFill>
                <a:schemeClr val="bg1"/>
              </a:solidFill>
              <a:cs typeface="Arial" panose="020B0604020202020204" pitchFamily="34" charset="0"/>
            </a:endParaRPr>
          </a:p>
        </p:txBody>
      </p:sp>
      <p:sp>
        <p:nvSpPr>
          <p:cNvPr id="115715" name="Rectangle 8"/>
          <p:cNvSpPr txBox="1">
            <a:spLocks noChangeArrowheads="1"/>
          </p:cNvSpPr>
          <p:nvPr/>
        </p:nvSpPr>
        <p:spPr bwMode="auto">
          <a:xfrm>
            <a:off x="4800600" y="4953000"/>
            <a:ext cx="396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1" dirty="0"/>
              <a:t> Brain Break with Rags!</a:t>
            </a:r>
          </a:p>
        </p:txBody>
      </p:sp>
      <p:sp>
        <p:nvSpPr>
          <p:cNvPr id="5" name="Rectangle 5"/>
          <p:cNvSpPr>
            <a:spLocks noChangeArrowheads="1"/>
          </p:cNvSpPr>
          <p:nvPr/>
        </p:nvSpPr>
        <p:spPr bwMode="auto">
          <a:xfrm>
            <a:off x="2439287" y="6627168"/>
            <a:ext cx="4265425" cy="230832"/>
          </a:xfrm>
          <a:prstGeom prst="rect">
            <a:avLst/>
          </a:prstGeom>
          <a:noFill/>
          <a:ln>
            <a:noFill/>
          </a:ln>
          <a:extLst/>
        </p:spPr>
        <p:txBody>
          <a:bodyPr wrap="squar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solidFill>
                  <a:schemeClr val="bg1"/>
                </a:solidFill>
                <a:cs typeface="Times New Roman" panose="02020603050405020304" pitchFamily="18" charset="0"/>
              </a:rPr>
              <a:t>©2017 California Department of Education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p:cNvSpPr>
            <a:spLocks noGrp="1"/>
          </p:cNvSpPr>
          <p:nvPr>
            <p:ph type="title"/>
          </p:nvPr>
        </p:nvSpPr>
        <p:spPr>
          <a:xfrm>
            <a:off x="457200" y="0"/>
            <a:ext cx="8229600" cy="1330325"/>
          </a:xfrm>
        </p:spPr>
        <p:txBody>
          <a:bodyPr/>
          <a:lstStyle/>
          <a:p>
            <a:r>
              <a:rPr lang="en-US" altLang="en-US" dirty="0"/>
              <a:t>Let’s Dig Deeper!</a:t>
            </a:r>
          </a:p>
        </p:txBody>
      </p:sp>
      <p:pic>
        <p:nvPicPr>
          <p:cNvPr id="117762" name="Picture 1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93713" y="1330325"/>
            <a:ext cx="2484437" cy="3214688"/>
          </a:xfrm>
          <a:ln>
            <a:solidFill>
              <a:schemeClr val="tx1"/>
            </a:solidFill>
            <a:miter lim="800000"/>
            <a:headEnd/>
            <a:tailEnd/>
          </a:ln>
        </p:spPr>
      </p:pic>
      <p:sp>
        <p:nvSpPr>
          <p:cNvPr id="117763"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E2A20B2C-3EC6-4A1C-81F8-AEA4F5D8DF1F}" type="slidenum">
              <a:rPr lang="en-US" altLang="en-US" sz="1200" smtClean="0">
                <a:solidFill>
                  <a:srgbClr val="000000"/>
                </a:solidFill>
                <a:cs typeface="Arial" panose="020B0604020202020204" pitchFamily="34" charset="0"/>
              </a:rPr>
              <a:pPr>
                <a:spcBef>
                  <a:spcPct val="0"/>
                </a:spcBef>
                <a:buFontTx/>
                <a:buNone/>
              </a:pPr>
              <a:t>35</a:t>
            </a:fld>
            <a:endParaRPr lang="en-US" altLang="en-US" sz="1200" dirty="0">
              <a:solidFill>
                <a:srgbClr val="000000"/>
              </a:solidFill>
              <a:cs typeface="Arial" panose="020B0604020202020204" pitchFamily="34" charset="0"/>
            </a:endParaRPr>
          </a:p>
        </p:txBody>
      </p:sp>
      <p:pic>
        <p:nvPicPr>
          <p:cNvPr id="11776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5613" y="3238500"/>
            <a:ext cx="2505075" cy="3241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7765" name="Picture 3"/>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405313" y="1343025"/>
            <a:ext cx="4329112" cy="3516313"/>
          </a:xfrm>
          <a:ln>
            <a:solidFill>
              <a:schemeClr val="tx1"/>
            </a:solid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041"/>
            <a:ext cx="9144000" cy="1143000"/>
          </a:xfrm>
        </p:spPr>
        <p:txBody>
          <a:bodyPr/>
          <a:lstStyle/>
          <a:p>
            <a:r>
              <a:rPr lang="en-US" altLang="en-US" sz="3600" dirty="0"/>
              <a:t>Twelve Guiding Principles to Support</a:t>
            </a:r>
            <a:br>
              <a:rPr lang="en-US" altLang="en-US" sz="3600" dirty="0"/>
            </a:br>
            <a:r>
              <a:rPr lang="en-US" altLang="en-US" sz="3600" dirty="0"/>
              <a:t> Physical Development</a:t>
            </a:r>
            <a:endParaRPr lang="en-US" sz="3600" dirty="0"/>
          </a:p>
        </p:txBody>
      </p:sp>
      <p:sp>
        <p:nvSpPr>
          <p:cNvPr id="119809" name="Rectangle 3"/>
          <p:cNvSpPr>
            <a:spLocks noGrp="1" noChangeArrowheads="1"/>
          </p:cNvSpPr>
          <p:nvPr>
            <p:ph sz="half" idx="1"/>
          </p:nvPr>
        </p:nvSpPr>
        <p:spPr/>
        <p:txBody>
          <a:bodyPr/>
          <a:lstStyle/>
          <a:p>
            <a:pPr marL="0" indent="0" eaLnBrk="1" hangingPunct="1">
              <a:lnSpc>
                <a:spcPct val="90000"/>
              </a:lnSpc>
              <a:buFont typeface="Arial" panose="020B0604020202020204" pitchFamily="34" charset="0"/>
              <a:buNone/>
            </a:pPr>
            <a:r>
              <a:rPr lang="en-US" altLang="en-US" sz="3200" b="1" dirty="0"/>
              <a:t>Developmentally appropriate </a:t>
            </a:r>
            <a:r>
              <a:rPr lang="en-US" altLang="en-US" sz="3200" dirty="0"/>
              <a:t>movement programs accommodate a variety of </a:t>
            </a:r>
            <a:r>
              <a:rPr lang="en-US" altLang="en-US" sz="3200" b="1" dirty="0"/>
              <a:t>individual differences </a:t>
            </a:r>
            <a:r>
              <a:rPr lang="en-US" altLang="en-US" sz="3200" dirty="0"/>
              <a:t>among children.</a:t>
            </a:r>
          </a:p>
        </p:txBody>
      </p:sp>
      <p:pic>
        <p:nvPicPr>
          <p:cNvPr id="8" name="Picture 4" descr="C:\Users\Patty\Downloads\17856114776_1a7cd062de_z.jpg"/>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t="-895"/>
          <a:stretch/>
        </p:blipFill>
        <p:spPr bwMode="auto">
          <a:xfrm>
            <a:off x="5257800" y="1357068"/>
            <a:ext cx="3429000" cy="5012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9810"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DAD5FC1-667F-4E6D-913D-53FE2D8BA8D3}" type="slidenum">
              <a:rPr lang="en-US" altLang="en-US" sz="1200" smtClean="0">
                <a:cs typeface="Arial" panose="020B0604020202020204" pitchFamily="34" charset="0"/>
              </a:rPr>
              <a:pPr>
                <a:spcBef>
                  <a:spcPct val="0"/>
                </a:spcBef>
                <a:buFontTx/>
                <a:buNone/>
              </a:pPr>
              <a:t>36</a:t>
            </a:fld>
            <a:endParaRPr lang="en-US" altLang="en-US" sz="1200" dirty="0">
              <a:cs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4"/>
          <p:cNvSpPr>
            <a:spLocks noGrp="1"/>
          </p:cNvSpPr>
          <p:nvPr>
            <p:ph type="title"/>
          </p:nvPr>
        </p:nvSpPr>
        <p:spPr/>
        <p:txBody>
          <a:bodyPr/>
          <a:lstStyle/>
          <a:p>
            <a:r>
              <a:rPr lang="en-US" altLang="en-US" sz="4000" dirty="0"/>
              <a:t>Guiding Principle Bumper Stickers Activity</a:t>
            </a:r>
          </a:p>
        </p:txBody>
      </p:sp>
      <p:sp>
        <p:nvSpPr>
          <p:cNvPr id="121858" name="Content Placeholder 6"/>
          <p:cNvSpPr>
            <a:spLocks noGrp="1"/>
          </p:cNvSpPr>
          <p:nvPr>
            <p:ph idx="1"/>
          </p:nvPr>
        </p:nvSpPr>
        <p:spPr>
          <a:xfrm>
            <a:off x="228600" y="1447800"/>
            <a:ext cx="8686800" cy="4800600"/>
          </a:xfrm>
        </p:spPr>
        <p:txBody>
          <a:bodyPr/>
          <a:lstStyle/>
          <a:p>
            <a:r>
              <a:rPr lang="en-US" altLang="en-US" sz="3100" dirty="0"/>
              <a:t>Each person take one card from the Environmental Factors envelope on your table. </a:t>
            </a:r>
          </a:p>
          <a:p>
            <a:r>
              <a:rPr lang="en-US" altLang="en-US" sz="3100" dirty="0"/>
              <a:t>Refer to Handout 5: PCF Physical Development, pages 136-137.</a:t>
            </a:r>
          </a:p>
          <a:p>
            <a:r>
              <a:rPr lang="en-US" altLang="en-US" sz="3100" dirty="0"/>
              <a:t>Read the factors. </a:t>
            </a:r>
          </a:p>
          <a:p>
            <a:r>
              <a:rPr lang="en-US" altLang="en-US" sz="3100" dirty="0"/>
              <a:t>Fold paper in half and use the materials            on the table to make a bumper sticker                 that will illustrate your factor.</a:t>
            </a:r>
          </a:p>
          <a:p>
            <a:r>
              <a:rPr lang="en-US" altLang="en-US" sz="3100" dirty="0"/>
              <a:t>Prepare to share with the table group</a:t>
            </a:r>
            <a:r>
              <a:rPr lang="en-US" altLang="en-US" dirty="0"/>
              <a:t>. </a:t>
            </a:r>
          </a:p>
          <a:p>
            <a:endParaRPr lang="en-US" altLang="en-US" dirty="0"/>
          </a:p>
        </p:txBody>
      </p:sp>
      <p:sp>
        <p:nvSpPr>
          <p:cNvPr id="121859" name="Slide Number Placeholder 3"/>
          <p:cNvSpPr>
            <a:spLocks noGrp="1"/>
          </p:cNvSpPr>
          <p:nvPr>
            <p:ph type="sldNum" sz="quarter" idx="10"/>
          </p:nvPr>
        </p:nvSpPr>
        <p:spPr bwMode="auto">
          <a:xfrm>
            <a:off x="8458200" y="0"/>
            <a:ext cx="6858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E679F870-DD35-480E-8DF9-4FA471C0FE23}" type="slidenum">
              <a:rPr lang="en-US" altLang="en-US" sz="1200" smtClean="0">
                <a:cs typeface="Arial" panose="020B0604020202020204" pitchFamily="34" charset="0"/>
              </a:rPr>
              <a:pPr>
                <a:spcBef>
                  <a:spcPct val="0"/>
                </a:spcBef>
                <a:buFontTx/>
                <a:buNone/>
              </a:pPr>
              <a:t>37</a:t>
            </a:fld>
            <a:endParaRPr lang="en-US" altLang="en-US" sz="1200" dirty="0">
              <a:cs typeface="Arial" panose="020B0604020202020204" pitchFamily="34" charset="0"/>
            </a:endParaRPr>
          </a:p>
        </p:txBody>
      </p:sp>
      <p:pic>
        <p:nvPicPr>
          <p:cNvPr id="10035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3962400"/>
            <a:ext cx="868363" cy="1600200"/>
          </a:xfrm>
          <a:prstGeom prst="rect">
            <a:avLst/>
          </a:prstGeom>
          <a:noFill/>
          <a:ln>
            <a:noFill/>
          </a:ln>
          <a:effectLst>
            <a:outerShdw blurRad="63500" dist="17961" dir="2700000" algn="ctr" rotWithShape="0">
              <a:srgbClr val="7F2B0E">
                <a:alpha val="7499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9" name="Picture 2" descr="C:\Users\Patty\Desktop\WestEd TK\Flickr pics\jumping off of blocks outside.jpg"/>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a:stretch/>
        </p:blipFill>
        <p:spPr>
          <a:xfrm>
            <a:off x="1180382" y="1282241"/>
            <a:ext cx="6783236" cy="3726639"/>
          </a:xfrm>
          <a:noFill/>
        </p:spPr>
      </p:pic>
      <p:sp>
        <p:nvSpPr>
          <p:cNvPr id="123906" name="Slide Number Placeholder 1"/>
          <p:cNvSpPr txBox="1">
            <a:spLocks/>
          </p:cNvSpPr>
          <p:nvPr/>
        </p:nvSpPr>
        <p:spPr bwMode="auto">
          <a:xfrm>
            <a:off x="8686800" y="0"/>
            <a:ext cx="457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dirty="0"/>
              <a:t>12</a:t>
            </a:r>
          </a:p>
        </p:txBody>
      </p:sp>
      <p:sp>
        <p:nvSpPr>
          <p:cNvPr id="123907" name="Title 2"/>
          <p:cNvSpPr>
            <a:spLocks noGrp="1"/>
          </p:cNvSpPr>
          <p:nvPr>
            <p:ph type="title"/>
          </p:nvPr>
        </p:nvSpPr>
        <p:spPr/>
        <p:txBody>
          <a:bodyPr/>
          <a:lstStyle/>
          <a:p>
            <a:r>
              <a:rPr lang="en-US" altLang="en-US" dirty="0"/>
              <a:t>Universal Design for Learning</a:t>
            </a:r>
          </a:p>
        </p:txBody>
      </p:sp>
      <p:sp>
        <p:nvSpPr>
          <p:cNvPr id="4" name="Content Placeholder 3"/>
          <p:cNvSpPr>
            <a:spLocks noGrp="1"/>
          </p:cNvSpPr>
          <p:nvPr>
            <p:ph sz="half" idx="1"/>
          </p:nvPr>
        </p:nvSpPr>
        <p:spPr>
          <a:xfrm>
            <a:off x="1185462" y="5008880"/>
            <a:ext cx="6778156" cy="1706563"/>
          </a:xfrm>
        </p:spPr>
        <p:txBody>
          <a:bodyPr/>
          <a:lstStyle/>
          <a:p>
            <a:pPr marL="571500" indent="-571500">
              <a:buFont typeface="Wingdings" panose="05000000000000000000" pitchFamily="2" charset="2"/>
              <a:buChar char="ü"/>
              <a:defRPr/>
            </a:pPr>
            <a:r>
              <a:rPr lang="en-US" altLang="en-US" dirty="0"/>
              <a:t>Multiple means of representation</a:t>
            </a:r>
          </a:p>
          <a:p>
            <a:pPr marL="571500" indent="-571500">
              <a:buFont typeface="Wingdings" panose="05000000000000000000" pitchFamily="2" charset="2"/>
              <a:buChar char="ü"/>
              <a:defRPr/>
            </a:pPr>
            <a:r>
              <a:rPr lang="en-US" altLang="en-US" dirty="0"/>
              <a:t>Multiple means of expression</a:t>
            </a:r>
          </a:p>
          <a:p>
            <a:pPr marL="571500" indent="-571500">
              <a:buFont typeface="Wingdings" panose="05000000000000000000" pitchFamily="2" charset="2"/>
              <a:buChar char="ü"/>
              <a:defRPr/>
            </a:pPr>
            <a:r>
              <a:rPr lang="en-US" altLang="en-US" dirty="0"/>
              <a:t>Multiple means of engagement</a:t>
            </a:r>
          </a:p>
          <a:p>
            <a:pPr>
              <a:buFont typeface="Arial" charset="0"/>
              <a:buChar char="•"/>
              <a:defRPr/>
            </a:pPr>
            <a:endParaRPr lang="en-US" sz="3200" b="1" dirty="0">
              <a:solidFill>
                <a:schemeClr val="bg1"/>
              </a:solidFill>
            </a:endParaRPr>
          </a:p>
        </p:txBody>
      </p:sp>
      <p:sp>
        <p:nvSpPr>
          <p:cNvPr id="2" name="Slide Number Placeholder 1"/>
          <p:cNvSpPr>
            <a:spLocks noGrp="1"/>
          </p:cNvSpPr>
          <p:nvPr>
            <p:ph type="sldNum" sz="quarter" idx="10"/>
          </p:nvPr>
        </p:nvSpPr>
        <p:spPr/>
        <p:txBody>
          <a:bodyPr/>
          <a:lstStyle/>
          <a:p>
            <a:pPr>
              <a:defRPr/>
            </a:pPr>
            <a:fld id="{F03971D8-06FA-47EC-A725-DB07542D92A6}" type="slidenum">
              <a:rPr lang="en-US" altLang="en-US" smtClean="0"/>
              <a:pPr>
                <a:defRPr/>
              </a:pPr>
              <a:t>38</a:t>
            </a:fld>
            <a:endParaRPr lang="en-US" alt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65" name="Rectangle 1"/>
          <p:cNvSpPr>
            <a:spLocks noChangeArrowheads="1"/>
          </p:cNvSpPr>
          <p:nvPr/>
        </p:nvSpPr>
        <p:spPr bwMode="auto">
          <a:xfrm>
            <a:off x="7342897" y="1250720"/>
            <a:ext cx="1789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dirty="0"/>
              <a:t>by Angela Russ</a:t>
            </a:r>
          </a:p>
        </p:txBody>
      </p:sp>
      <p:pic>
        <p:nvPicPr>
          <p:cNvPr id="645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0161" y="226782"/>
            <a:ext cx="1049337"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Title 2"/>
          <p:cNvSpPr>
            <a:spLocks noGrp="1"/>
          </p:cNvSpPr>
          <p:nvPr>
            <p:ph type="title"/>
          </p:nvPr>
        </p:nvSpPr>
        <p:spPr/>
        <p:txBody>
          <a:bodyPr/>
          <a:lstStyle/>
          <a:p>
            <a:r>
              <a:rPr lang="en-US" altLang="en-US" dirty="0"/>
              <a:t>Activity Time</a:t>
            </a:r>
            <a:br>
              <a:rPr lang="en-US" altLang="en-US" dirty="0"/>
            </a:br>
            <a:r>
              <a:rPr lang="en-US" sz="3600" dirty="0">
                <a:sym typeface="Webdings"/>
              </a:rPr>
              <a:t></a:t>
            </a:r>
            <a:r>
              <a:rPr lang="en-US" sz="3600" dirty="0"/>
              <a:t>We Count With Numbers </a:t>
            </a:r>
            <a:endParaRPr lang="en-US" dirty="0"/>
          </a:p>
        </p:txBody>
      </p:sp>
      <p:sp>
        <p:nvSpPr>
          <p:cNvPr id="2" name="Slide Number Placeholder 1"/>
          <p:cNvSpPr>
            <a:spLocks noGrp="1"/>
          </p:cNvSpPr>
          <p:nvPr>
            <p:ph type="sldNum" sz="quarter" idx="10"/>
          </p:nvPr>
        </p:nvSpPr>
        <p:spPr/>
        <p:txBody>
          <a:bodyPr/>
          <a:lstStyle/>
          <a:p>
            <a:pPr>
              <a:defRPr/>
            </a:pPr>
            <a:fld id="{B637E3F9-7ABA-4063-819B-44C24FAB3C2F}" type="slidenum">
              <a:rPr lang="en-US" altLang="en-US" smtClean="0"/>
              <a:pPr>
                <a:defRPr/>
              </a:pPr>
              <a:t>39</a:t>
            </a:fld>
            <a:endParaRPr lang="en-US" altLang="en-US" dirty="0"/>
          </a:p>
        </p:txBody>
      </p:sp>
      <p:pic>
        <p:nvPicPr>
          <p:cNvPr id="23" name="Content Placeholder 22"/>
          <p:cNvPicPr>
            <a:picLocks noGrp="1" noChangeAspect="1"/>
          </p:cNvPicPr>
          <p:nvPr>
            <p:ph idx="1"/>
          </p:nvPr>
        </p:nvPicPr>
        <p:blipFill rotWithShape="1">
          <a:blip r:embed="rId4"/>
          <a:srcRect t="26366"/>
          <a:stretch/>
        </p:blipFill>
        <p:spPr>
          <a:xfrm>
            <a:off x="1" y="1641251"/>
            <a:ext cx="9132010" cy="438902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dirty="0">
                <a:solidFill>
                  <a:srgbClr val="000000"/>
                </a:solidFill>
              </a:rPr>
              <a:t>Why Use the Preschool Learning Foundations for TK?</a:t>
            </a:r>
            <a:endParaRPr lang="en-US" altLang="en-US" dirty="0"/>
          </a:p>
        </p:txBody>
      </p:sp>
      <p:sp>
        <p:nvSpPr>
          <p:cNvPr id="3" name="Content Placeholder 2"/>
          <p:cNvSpPr>
            <a:spLocks noGrp="1"/>
          </p:cNvSpPr>
          <p:nvPr>
            <p:ph idx="1"/>
          </p:nvPr>
        </p:nvSpPr>
        <p:spPr>
          <a:xfrm>
            <a:off x="457200" y="1692276"/>
            <a:ext cx="8229600" cy="4433887"/>
          </a:xfrm>
        </p:spPr>
        <p:txBody>
          <a:bodyPr>
            <a:noAutofit/>
          </a:bodyPr>
          <a:lstStyle/>
          <a:p>
            <a:pPr marL="0" indent="0">
              <a:spcBef>
                <a:spcPts val="0"/>
              </a:spcBef>
              <a:spcAft>
                <a:spcPts val="1200"/>
              </a:spcAft>
              <a:buFont typeface="Arial" panose="020B0604020202020204" pitchFamily="34" charset="0"/>
              <a:buNone/>
              <a:defRPr/>
            </a:pPr>
            <a:r>
              <a:rPr lang="en-US" sz="2800" dirty="0">
                <a:solidFill>
                  <a:prstClr val="black"/>
                </a:solidFill>
                <a:ea typeface="ＭＳ Ｐゴシック" pitchFamily="34" charset="-128"/>
              </a:rPr>
              <a:t>CA Law (EC 48000):</a:t>
            </a:r>
          </a:p>
          <a:p>
            <a:pPr>
              <a:spcBef>
                <a:spcPts val="0"/>
              </a:spcBef>
              <a:spcAft>
                <a:spcPts val="1200"/>
              </a:spcAft>
              <a:defRPr/>
            </a:pPr>
            <a:r>
              <a:rPr lang="en-US" sz="2800" dirty="0">
                <a:solidFill>
                  <a:prstClr val="black"/>
                </a:solidFill>
                <a:ea typeface="ＭＳ Ｐゴシック" pitchFamily="34" charset="-128"/>
              </a:rPr>
              <a:t>Transitional kindergarten is the first year of a two-year kindergarten program that uses a modified kindergarten curriculum that is age and developmentally appropriate.</a:t>
            </a:r>
          </a:p>
          <a:p>
            <a:pPr>
              <a:spcBef>
                <a:spcPts val="0"/>
              </a:spcBef>
              <a:spcAft>
                <a:spcPts val="1200"/>
              </a:spcAft>
              <a:defRPr/>
            </a:pPr>
            <a:r>
              <a:rPr lang="en-US" sz="2800" dirty="0"/>
              <a:t>Transitional kindergarten programs are intended to be aligned, by legislative action, to the California Preschool Learning Foundations developed by the California Department of Education.</a:t>
            </a:r>
            <a:endParaRPr lang="en-US" sz="2800" dirty="0">
              <a:solidFill>
                <a:prstClr val="black"/>
              </a:solidFill>
              <a:ea typeface="ＭＳ Ｐゴシック" pitchFamily="34" charset="-128"/>
            </a:endParaRPr>
          </a:p>
        </p:txBody>
      </p:sp>
      <p:sp>
        <p:nvSpPr>
          <p:cNvPr id="4" name="Slide Number Placeholder 3"/>
          <p:cNvSpPr>
            <a:spLocks noGrp="1"/>
          </p:cNvSpPr>
          <p:nvPr>
            <p:ph type="sldNum" sz="quarter" idx="10"/>
          </p:nvPr>
        </p:nvSpPr>
        <p:spPr/>
        <p:txBody>
          <a:bodyPr/>
          <a:lstStyle/>
          <a:p>
            <a:pPr>
              <a:defRPr/>
            </a:pPr>
            <a:fld id="{03D519C9-7D47-44BD-AE09-25DCB8EDDB43}" type="slidenum">
              <a:rPr lang="en-US" altLang="en-US" smtClean="0"/>
              <a:pPr>
                <a:defRPr/>
              </a:pPr>
              <a:t>4</a:t>
            </a:fld>
            <a:endParaRPr lang="en-US" altLang="en-US" dirty="0"/>
          </a:p>
        </p:txBody>
      </p:sp>
    </p:spTree>
    <p:extLst>
      <p:ext uri="{BB962C8B-B14F-4D97-AF65-F5344CB8AC3E}">
        <p14:creationId xmlns:p14="http://schemas.microsoft.com/office/powerpoint/2010/main" val="23972548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ChangeArrowheads="1"/>
          </p:cNvSpPr>
          <p:nvPr/>
        </p:nvSpPr>
        <p:spPr bwMode="auto">
          <a:xfrm>
            <a:off x="1981200" y="1692275"/>
            <a:ext cx="6705600"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800" dirty="0"/>
              <a:t>The number one?</a:t>
            </a:r>
          </a:p>
          <a:p>
            <a:pPr eaLnBrk="1" hangingPunct="1">
              <a:spcBef>
                <a:spcPct val="0"/>
              </a:spcBef>
              <a:buFontTx/>
              <a:buNone/>
            </a:pPr>
            <a:r>
              <a:rPr lang="en-US" altLang="en-US" sz="2800" dirty="0"/>
              <a:t>one big rainbow, one squat down low,</a:t>
            </a:r>
          </a:p>
          <a:p>
            <a:pPr eaLnBrk="1" hangingPunct="1">
              <a:spcBef>
                <a:spcPct val="0"/>
              </a:spcBef>
              <a:buFontTx/>
              <a:buNone/>
            </a:pPr>
            <a:r>
              <a:rPr lang="en-US" altLang="en-US" sz="2800" dirty="0"/>
              <a:t>one </a:t>
            </a:r>
          </a:p>
          <a:p>
            <a:pPr eaLnBrk="1" hangingPunct="1">
              <a:spcBef>
                <a:spcPct val="0"/>
              </a:spcBef>
              <a:buFontTx/>
              <a:buNone/>
            </a:pPr>
            <a:endParaRPr lang="en-US" altLang="en-US" sz="2000" dirty="0"/>
          </a:p>
          <a:p>
            <a:pPr eaLnBrk="1" hangingPunct="1">
              <a:spcBef>
                <a:spcPct val="0"/>
              </a:spcBef>
              <a:buFontTx/>
              <a:buNone/>
            </a:pPr>
            <a:r>
              <a:rPr lang="en-US" altLang="en-US" sz="2800" dirty="0"/>
              <a:t>The number two?</a:t>
            </a:r>
          </a:p>
          <a:p>
            <a:pPr eaLnBrk="1" hangingPunct="1">
              <a:spcBef>
                <a:spcPct val="0"/>
              </a:spcBef>
              <a:buFontTx/>
              <a:buNone/>
            </a:pPr>
            <a:r>
              <a:rPr lang="en-US" altLang="en-US" sz="2800" dirty="0"/>
              <a:t>two pats on your chin, two jumps on in, </a:t>
            </a:r>
          </a:p>
          <a:p>
            <a:pPr eaLnBrk="1" hangingPunct="1">
              <a:spcBef>
                <a:spcPct val="0"/>
              </a:spcBef>
              <a:buFontTx/>
              <a:buNone/>
            </a:pPr>
            <a:r>
              <a:rPr lang="en-US" altLang="en-US" sz="2800" dirty="0"/>
              <a:t>one, two </a:t>
            </a:r>
          </a:p>
          <a:p>
            <a:pPr eaLnBrk="1" hangingPunct="1">
              <a:spcBef>
                <a:spcPct val="0"/>
              </a:spcBef>
              <a:buFontTx/>
              <a:buNone/>
            </a:pPr>
            <a:endParaRPr lang="en-US" altLang="en-US" sz="2800" dirty="0"/>
          </a:p>
          <a:p>
            <a:pPr eaLnBrk="1" hangingPunct="1">
              <a:spcBef>
                <a:spcPct val="0"/>
              </a:spcBef>
              <a:buFontTx/>
              <a:buNone/>
            </a:pPr>
            <a:r>
              <a:rPr lang="en-US" altLang="en-US" sz="2800" dirty="0"/>
              <a:t>The number three?</a:t>
            </a:r>
          </a:p>
          <a:p>
            <a:pPr eaLnBrk="1" hangingPunct="1">
              <a:spcBef>
                <a:spcPct val="0"/>
              </a:spcBef>
              <a:buFontTx/>
              <a:buNone/>
            </a:pPr>
            <a:r>
              <a:rPr lang="en-US" altLang="en-US" sz="2800" dirty="0"/>
              <a:t>three waves in the air, three stomps like a bear, </a:t>
            </a:r>
          </a:p>
          <a:p>
            <a:pPr eaLnBrk="1" hangingPunct="1">
              <a:spcBef>
                <a:spcPct val="0"/>
              </a:spcBef>
              <a:buFontTx/>
              <a:buNone/>
            </a:pPr>
            <a:r>
              <a:rPr lang="en-US" altLang="en-US" sz="2800" dirty="0"/>
              <a:t>one, two, three </a:t>
            </a:r>
          </a:p>
        </p:txBody>
      </p:sp>
      <p:pic>
        <p:nvPicPr>
          <p:cNvPr id="128002" name="Picture 2" descr="C:\Users\Patty\AppData\Local\Microsoft\Windows\Temporary Internet Files\Content.IE5\RJK60DO2\MP90038575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868488"/>
            <a:ext cx="842963"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3" name="Picture 4" descr="C:\Users\Patty\AppData\Local\Microsoft\Windows\Temporary Internet Files\Content.IE5\WI7HH7JG\MP90038575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9175" y="3494088"/>
            <a:ext cx="714375"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4" name="Picture 2" descr="C:\Users\Patty\AppData\Local\Microsoft\Windows\Temporary Internet Files\Content.IE5\5E7TY6P0\MP900385753[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5168900"/>
            <a:ext cx="7715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solidFill>
            <a:srgbClr val="FF6600"/>
          </a:solidFill>
        </p:spPr>
        <p:txBody>
          <a:bodyPr/>
          <a:lstStyle/>
          <a:p>
            <a:r>
              <a:rPr lang="en-US" altLang="en-US" dirty="0">
                <a:sym typeface="Webdings" panose="05030102010509060703" pitchFamily="18" charset="2"/>
              </a:rPr>
              <a:t></a:t>
            </a:r>
            <a:r>
              <a:rPr lang="en-US" altLang="en-US" dirty="0"/>
              <a:t>We Count With Numbers</a:t>
            </a:r>
            <a:br>
              <a:rPr lang="en-US" altLang="en-US" dirty="0"/>
            </a:br>
            <a:r>
              <a:rPr lang="en-US" altLang="en-US" sz="2800" dirty="0"/>
              <a:t>Can you show me?</a:t>
            </a:r>
            <a:endParaRPr lang="en-US" dirty="0"/>
          </a:p>
        </p:txBody>
      </p:sp>
      <p:sp>
        <p:nvSpPr>
          <p:cNvPr id="2" name="Slide Number Placeholder 1"/>
          <p:cNvSpPr>
            <a:spLocks noGrp="1"/>
          </p:cNvSpPr>
          <p:nvPr>
            <p:ph type="sldNum" sz="quarter" idx="10"/>
          </p:nvPr>
        </p:nvSpPr>
        <p:spPr/>
        <p:txBody>
          <a:bodyPr/>
          <a:lstStyle/>
          <a:p>
            <a:pPr>
              <a:defRPr/>
            </a:pPr>
            <a:fld id="{B637E3F9-7ABA-4063-819B-44C24FAB3C2F}" type="slidenum">
              <a:rPr lang="en-US" altLang="en-US" smtClean="0"/>
              <a:pPr>
                <a:defRPr/>
              </a:pPr>
              <a:t>40</a:t>
            </a:fld>
            <a:endParaRPr lang="en-US" alt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4" descr="C:\Users\Patty\AppData\Local\Microsoft\Windows\Temporary Internet Files\Content.IE5\SVYDKW0U\MP90038575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981200"/>
            <a:ext cx="762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6" name="Rectangle 13"/>
          <p:cNvSpPr>
            <a:spLocks noChangeArrowheads="1"/>
          </p:cNvSpPr>
          <p:nvPr/>
        </p:nvSpPr>
        <p:spPr bwMode="auto">
          <a:xfrm>
            <a:off x="1905000" y="1739900"/>
            <a:ext cx="70866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800" dirty="0"/>
              <a:t>The number four?</a:t>
            </a:r>
          </a:p>
          <a:p>
            <a:pPr eaLnBrk="1" hangingPunct="1">
              <a:spcBef>
                <a:spcPct val="0"/>
              </a:spcBef>
              <a:buFontTx/>
              <a:buNone/>
            </a:pPr>
            <a:r>
              <a:rPr lang="en-US" altLang="en-US" sz="2800" dirty="0"/>
              <a:t>four knocks on the door, four steps on the floor, </a:t>
            </a:r>
          </a:p>
          <a:p>
            <a:pPr eaLnBrk="1" hangingPunct="1">
              <a:spcBef>
                <a:spcPct val="0"/>
              </a:spcBef>
              <a:buFontTx/>
              <a:buNone/>
            </a:pPr>
            <a:r>
              <a:rPr lang="en-US" altLang="en-US" sz="2800" dirty="0"/>
              <a:t>one, two, three, four </a:t>
            </a:r>
          </a:p>
          <a:p>
            <a:pPr eaLnBrk="1" hangingPunct="1">
              <a:spcBef>
                <a:spcPct val="0"/>
              </a:spcBef>
              <a:buFontTx/>
              <a:buNone/>
            </a:pPr>
            <a:endParaRPr lang="en-US" altLang="en-US" sz="2000" dirty="0"/>
          </a:p>
          <a:p>
            <a:pPr eaLnBrk="1" hangingPunct="1">
              <a:spcBef>
                <a:spcPct val="0"/>
              </a:spcBef>
              <a:buFontTx/>
              <a:buNone/>
            </a:pPr>
            <a:r>
              <a:rPr lang="en-US" altLang="en-US" sz="2800" dirty="0"/>
              <a:t>The number five?</a:t>
            </a:r>
          </a:p>
          <a:p>
            <a:pPr eaLnBrk="1" hangingPunct="1">
              <a:spcBef>
                <a:spcPct val="0"/>
              </a:spcBef>
              <a:buFontTx/>
              <a:buNone/>
            </a:pPr>
            <a:r>
              <a:rPr lang="en-US" altLang="en-US" sz="2800" dirty="0"/>
              <a:t>five ins and outs, five hops all about,</a:t>
            </a:r>
          </a:p>
          <a:p>
            <a:pPr eaLnBrk="1" hangingPunct="1">
              <a:spcBef>
                <a:spcPct val="0"/>
              </a:spcBef>
              <a:buFontTx/>
              <a:buNone/>
            </a:pPr>
            <a:r>
              <a:rPr lang="en-US" altLang="en-US" sz="2800" dirty="0"/>
              <a:t>one, two, three, four, five </a:t>
            </a:r>
          </a:p>
          <a:p>
            <a:pPr eaLnBrk="1" hangingPunct="1">
              <a:spcBef>
                <a:spcPct val="0"/>
              </a:spcBef>
              <a:buFontTx/>
              <a:buNone/>
            </a:pPr>
            <a:endParaRPr lang="en-US" altLang="en-US" sz="2000" dirty="0"/>
          </a:p>
          <a:p>
            <a:pPr eaLnBrk="1" hangingPunct="1">
              <a:spcBef>
                <a:spcPct val="0"/>
              </a:spcBef>
              <a:buFontTx/>
              <a:buNone/>
            </a:pPr>
            <a:r>
              <a:rPr lang="en-US" altLang="en-US" sz="2800" dirty="0"/>
              <a:t>The number six?</a:t>
            </a:r>
          </a:p>
          <a:p>
            <a:pPr eaLnBrk="1" hangingPunct="1">
              <a:spcBef>
                <a:spcPct val="0"/>
              </a:spcBef>
              <a:buFontTx/>
              <a:buNone/>
            </a:pPr>
            <a:r>
              <a:rPr lang="en-US" altLang="en-US" sz="2800" dirty="0">
                <a:cs typeface="Consolas" panose="020B0609020204030204" pitchFamily="49" charset="0"/>
              </a:rPr>
              <a:t>six claps to the beat, six kicks with our feet, </a:t>
            </a:r>
          </a:p>
          <a:p>
            <a:pPr eaLnBrk="1" hangingPunct="1">
              <a:spcBef>
                <a:spcPct val="0"/>
              </a:spcBef>
              <a:buFontTx/>
              <a:buNone/>
            </a:pPr>
            <a:r>
              <a:rPr lang="en-US" altLang="en-US" sz="2800" dirty="0"/>
              <a:t>one, two, three, four, five, six </a:t>
            </a:r>
          </a:p>
        </p:txBody>
      </p:sp>
      <p:pic>
        <p:nvPicPr>
          <p:cNvPr id="129027" name="Picture 3" descr="C:\Users\Patty\AppData\Local\Microsoft\Windows\Temporary Internet Files\Content.IE5\SVYDKW0U\MP900385755[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498850"/>
            <a:ext cx="762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8" name="Picture 8" descr="C:\Users\Patty\AppData\Local\Microsoft\Windows\Temporary Internet Files\Content.IE5\RJK60DO2\MP900385756[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888" y="5091113"/>
            <a:ext cx="798512"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solidFill>
            <a:srgbClr val="FF6600"/>
          </a:solidFill>
        </p:spPr>
        <p:txBody>
          <a:bodyPr/>
          <a:lstStyle/>
          <a:p>
            <a:r>
              <a:rPr lang="en-US" altLang="en-US" dirty="0">
                <a:sym typeface="Webdings" panose="05030102010509060703" pitchFamily="18" charset="2"/>
              </a:rPr>
              <a:t></a:t>
            </a:r>
            <a:r>
              <a:rPr lang="en-US" altLang="en-US" dirty="0"/>
              <a:t>We Count With Numbers</a:t>
            </a:r>
            <a:br>
              <a:rPr lang="en-US" altLang="en-US" dirty="0"/>
            </a:br>
            <a:r>
              <a:rPr lang="en-US" altLang="en-US" sz="2800" dirty="0"/>
              <a:t>Can you show me?</a:t>
            </a:r>
            <a:endParaRPr lang="en-US" dirty="0"/>
          </a:p>
        </p:txBody>
      </p:sp>
      <p:sp>
        <p:nvSpPr>
          <p:cNvPr id="2" name="Slide Number Placeholder 1"/>
          <p:cNvSpPr>
            <a:spLocks noGrp="1"/>
          </p:cNvSpPr>
          <p:nvPr>
            <p:ph type="sldNum" sz="quarter" idx="10"/>
          </p:nvPr>
        </p:nvSpPr>
        <p:spPr/>
        <p:txBody>
          <a:bodyPr/>
          <a:lstStyle/>
          <a:p>
            <a:pPr>
              <a:defRPr/>
            </a:pPr>
            <a:fld id="{B637E3F9-7ABA-4063-819B-44C24FAB3C2F}" type="slidenum">
              <a:rPr lang="en-US" altLang="en-US" smtClean="0"/>
              <a:pPr>
                <a:defRPr/>
              </a:pPr>
              <a:t>41</a:t>
            </a:fld>
            <a:endParaRPr lang="en-US" alt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6"/>
          <p:cNvSpPr>
            <a:spLocks noChangeArrowheads="1"/>
          </p:cNvSpPr>
          <p:nvPr/>
        </p:nvSpPr>
        <p:spPr bwMode="auto">
          <a:xfrm>
            <a:off x="1395744" y="1226344"/>
            <a:ext cx="7748256"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800" dirty="0"/>
              <a:t>The number seven?</a:t>
            </a:r>
          </a:p>
          <a:p>
            <a:pPr eaLnBrk="1" hangingPunct="1">
              <a:spcBef>
                <a:spcPct val="0"/>
              </a:spcBef>
              <a:buFontTx/>
              <a:buNone/>
            </a:pPr>
            <a:r>
              <a:rPr lang="en-US" altLang="en-US" sz="2800" dirty="0"/>
              <a:t>seven taps on your knee, seven climbs up a tree, </a:t>
            </a:r>
          </a:p>
          <a:p>
            <a:pPr eaLnBrk="1" hangingPunct="1">
              <a:spcBef>
                <a:spcPct val="0"/>
              </a:spcBef>
              <a:buFontTx/>
              <a:buNone/>
            </a:pPr>
            <a:r>
              <a:rPr lang="en-US" altLang="en-US" sz="2800" dirty="0"/>
              <a:t>one, two, three, four, five, six, seven </a:t>
            </a:r>
          </a:p>
          <a:p>
            <a:pPr eaLnBrk="1" hangingPunct="1">
              <a:spcBef>
                <a:spcPct val="0"/>
              </a:spcBef>
              <a:buFontTx/>
              <a:buNone/>
            </a:pPr>
            <a:endParaRPr lang="en-US" altLang="en-US" sz="2000" dirty="0"/>
          </a:p>
          <a:p>
            <a:pPr eaLnBrk="1" hangingPunct="1">
              <a:spcBef>
                <a:spcPct val="0"/>
              </a:spcBef>
              <a:buFontTx/>
              <a:buNone/>
            </a:pPr>
            <a:r>
              <a:rPr lang="en-US" altLang="en-US" sz="2800" dirty="0"/>
              <a:t>The number eight?</a:t>
            </a:r>
          </a:p>
          <a:p>
            <a:pPr eaLnBrk="1" hangingPunct="1">
              <a:spcBef>
                <a:spcPct val="0"/>
              </a:spcBef>
              <a:buFontTx/>
              <a:buNone/>
            </a:pPr>
            <a:r>
              <a:rPr lang="en-US" altLang="en-US" sz="2800" dirty="0"/>
              <a:t>eight ups and down, eight marches around, </a:t>
            </a:r>
          </a:p>
          <a:p>
            <a:pPr eaLnBrk="1" hangingPunct="1">
              <a:spcBef>
                <a:spcPct val="0"/>
              </a:spcBef>
              <a:buFontTx/>
              <a:buNone/>
            </a:pPr>
            <a:r>
              <a:rPr lang="en-US" altLang="en-US" sz="2800" dirty="0"/>
              <a:t>one, two, three, four, five, six, seven, eight </a:t>
            </a:r>
          </a:p>
          <a:p>
            <a:pPr eaLnBrk="1" hangingPunct="1">
              <a:spcBef>
                <a:spcPct val="0"/>
              </a:spcBef>
              <a:buFontTx/>
              <a:buNone/>
            </a:pPr>
            <a:endParaRPr lang="en-US" altLang="en-US" sz="2800" dirty="0"/>
          </a:p>
          <a:p>
            <a:pPr eaLnBrk="1" hangingPunct="1">
              <a:spcBef>
                <a:spcPct val="0"/>
              </a:spcBef>
              <a:buFontTx/>
              <a:buNone/>
            </a:pPr>
            <a:r>
              <a:rPr lang="en-US" altLang="en-US" sz="2800" dirty="0"/>
              <a:t>The number nine?</a:t>
            </a:r>
          </a:p>
          <a:p>
            <a:pPr eaLnBrk="1" hangingPunct="1">
              <a:spcBef>
                <a:spcPct val="0"/>
              </a:spcBef>
              <a:buFontTx/>
              <a:buNone/>
            </a:pPr>
            <a:r>
              <a:rPr lang="en-US" altLang="en-US" sz="2800" dirty="0"/>
              <a:t>nine flaps on the sides, nine slides and glides, </a:t>
            </a:r>
          </a:p>
          <a:p>
            <a:pPr eaLnBrk="1" hangingPunct="1">
              <a:spcBef>
                <a:spcPct val="0"/>
              </a:spcBef>
              <a:buFontTx/>
              <a:buNone/>
            </a:pPr>
            <a:r>
              <a:rPr lang="en-US" altLang="en-US" sz="2800" dirty="0"/>
              <a:t>one, two, three, four, five, six, seven, eight, nine </a:t>
            </a:r>
            <a:endParaRPr lang="en-US" altLang="en-US" sz="2800" i="1" dirty="0"/>
          </a:p>
        </p:txBody>
      </p:sp>
      <p:pic>
        <p:nvPicPr>
          <p:cNvPr id="130050" name="Picture 2" descr="C:\Users\Patty\AppData\Local\Microsoft\Windows\Temporary Internet Files\Content.IE5\RJK60DO2\MP90038575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56769"/>
            <a:ext cx="7080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1" name="Picture 5" descr="C:\Users\Patty\AppData\Local\Microsoft\Windows\Temporary Internet Files\Content.IE5\RJK60DO2\MP90038575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978" y="3285897"/>
            <a:ext cx="728662"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2" name="Picture 2" descr="C:\Users\Patty\AppData\Local\Microsoft\Windows\Temporary Internet Files\Content.IE5\5E7TY6P0\MP900385759[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361" y="5039250"/>
            <a:ext cx="7080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457200" y="83344"/>
            <a:ext cx="8229600" cy="1143000"/>
          </a:xfrm>
          <a:solidFill>
            <a:srgbClr val="FF6600"/>
          </a:solidFill>
        </p:spPr>
        <p:txBody>
          <a:bodyPr/>
          <a:lstStyle/>
          <a:p>
            <a:r>
              <a:rPr lang="en-US" altLang="en-US" dirty="0">
                <a:sym typeface="Webdings" panose="05030102010509060703" pitchFamily="18" charset="2"/>
              </a:rPr>
              <a:t></a:t>
            </a:r>
            <a:r>
              <a:rPr lang="en-US" altLang="en-US" dirty="0"/>
              <a:t>We Count With Numbers</a:t>
            </a:r>
            <a:br>
              <a:rPr lang="en-US" altLang="en-US" dirty="0"/>
            </a:br>
            <a:r>
              <a:rPr lang="en-US" altLang="en-US" sz="2800" dirty="0"/>
              <a:t>Can you show me?</a:t>
            </a:r>
            <a:endParaRPr lang="en-US" dirty="0"/>
          </a:p>
        </p:txBody>
      </p:sp>
      <p:sp>
        <p:nvSpPr>
          <p:cNvPr id="2" name="Slide Number Placeholder 1"/>
          <p:cNvSpPr>
            <a:spLocks noGrp="1"/>
          </p:cNvSpPr>
          <p:nvPr>
            <p:ph type="sldNum" sz="quarter" idx="10"/>
          </p:nvPr>
        </p:nvSpPr>
        <p:spPr/>
        <p:txBody>
          <a:bodyPr/>
          <a:lstStyle/>
          <a:p>
            <a:pPr>
              <a:defRPr/>
            </a:pPr>
            <a:fld id="{B637E3F9-7ABA-4063-819B-44C24FAB3C2F}" type="slidenum">
              <a:rPr lang="en-US" altLang="en-US" smtClean="0"/>
              <a:pPr>
                <a:defRPr/>
              </a:pPr>
              <a:t>42</a:t>
            </a:fld>
            <a:endParaRPr lang="en-US" alt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6"/>
          <p:cNvSpPr>
            <a:spLocks noChangeArrowheads="1"/>
          </p:cNvSpPr>
          <p:nvPr/>
        </p:nvSpPr>
        <p:spPr bwMode="auto">
          <a:xfrm>
            <a:off x="1295400" y="1523082"/>
            <a:ext cx="7620000" cy="1829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800" dirty="0"/>
              <a:t>The number ten?</a:t>
            </a:r>
          </a:p>
          <a:p>
            <a:pPr eaLnBrk="1" hangingPunct="1">
              <a:spcBef>
                <a:spcPct val="0"/>
              </a:spcBef>
              <a:buFontTx/>
              <a:buNone/>
            </a:pPr>
            <a:r>
              <a:rPr lang="en-US" altLang="en-US" sz="2800" dirty="0"/>
              <a:t>ten circles with your wrist, ten turns and twists, </a:t>
            </a:r>
            <a:br>
              <a:rPr lang="en-US" altLang="en-US" sz="2800" dirty="0"/>
            </a:br>
            <a:r>
              <a:rPr lang="en-US" altLang="en-US" sz="2800" dirty="0"/>
              <a:t>one, two, three, four, five, six, seven, eight, nine, ten </a:t>
            </a:r>
          </a:p>
        </p:txBody>
      </p:sp>
      <p:pic>
        <p:nvPicPr>
          <p:cNvPr id="686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37774"/>
            <a:ext cx="914400" cy="116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1075" name="Rectangle 5"/>
          <p:cNvSpPr>
            <a:spLocks noChangeArrowheads="1"/>
          </p:cNvSpPr>
          <p:nvPr/>
        </p:nvSpPr>
        <p:spPr bwMode="auto">
          <a:xfrm>
            <a:off x="685800" y="3761708"/>
            <a:ext cx="8229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b="1" dirty="0">
                <a:sym typeface="Webdings" panose="05030102010509060703" pitchFamily="18" charset="2"/>
              </a:rPr>
              <a:t>Table talk one: </a:t>
            </a:r>
            <a:r>
              <a:rPr lang="en-US" altLang="en-US" i="1" dirty="0">
                <a:sym typeface="Webdings" panose="05030102010509060703" pitchFamily="18" charset="2"/>
              </a:rPr>
              <a:t>Discuss how the song represents universal design for learning.</a:t>
            </a:r>
            <a:endParaRPr lang="en-US" altLang="en-US" i="1" dirty="0"/>
          </a:p>
        </p:txBody>
      </p:sp>
      <p:sp>
        <p:nvSpPr>
          <p:cNvPr id="131076" name="Rectangle 16"/>
          <p:cNvSpPr>
            <a:spLocks noChangeArrowheads="1"/>
          </p:cNvSpPr>
          <p:nvPr/>
        </p:nvSpPr>
        <p:spPr bwMode="auto">
          <a:xfrm>
            <a:off x="685800" y="5072063"/>
            <a:ext cx="8229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b="1" dirty="0">
                <a:sym typeface="Webdings" panose="05030102010509060703" pitchFamily="18" charset="2"/>
              </a:rPr>
              <a:t>Table talk two: </a:t>
            </a:r>
            <a:r>
              <a:rPr lang="en-US" altLang="en-US" i="1" dirty="0">
                <a:sym typeface="Webdings" panose="05030102010509060703" pitchFamily="18" charset="2"/>
              </a:rPr>
              <a:t>How many motor skills were integrated into the song?</a:t>
            </a:r>
            <a:endParaRPr lang="en-US" altLang="en-US" i="1" dirty="0"/>
          </a:p>
        </p:txBody>
      </p:sp>
      <p:sp>
        <p:nvSpPr>
          <p:cNvPr id="3" name="Title 2"/>
          <p:cNvSpPr>
            <a:spLocks noGrp="1"/>
          </p:cNvSpPr>
          <p:nvPr>
            <p:ph type="title"/>
          </p:nvPr>
        </p:nvSpPr>
        <p:spPr>
          <a:solidFill>
            <a:srgbClr val="FF6600"/>
          </a:solidFill>
        </p:spPr>
        <p:txBody>
          <a:bodyPr/>
          <a:lstStyle/>
          <a:p>
            <a:r>
              <a:rPr lang="en-US" altLang="en-US" dirty="0">
                <a:sym typeface="Webdings" panose="05030102010509060703" pitchFamily="18" charset="2"/>
              </a:rPr>
              <a:t></a:t>
            </a:r>
            <a:r>
              <a:rPr lang="en-US" altLang="en-US" dirty="0"/>
              <a:t>We Count With Numbers</a:t>
            </a:r>
            <a:br>
              <a:rPr lang="en-US" altLang="en-US" dirty="0"/>
            </a:br>
            <a:r>
              <a:rPr lang="en-US" altLang="en-US" sz="2800" dirty="0"/>
              <a:t>Can you show me?</a:t>
            </a:r>
            <a:endParaRPr lang="en-US" dirty="0"/>
          </a:p>
        </p:txBody>
      </p:sp>
      <p:sp>
        <p:nvSpPr>
          <p:cNvPr id="2" name="Slide Number Placeholder 1"/>
          <p:cNvSpPr>
            <a:spLocks noGrp="1"/>
          </p:cNvSpPr>
          <p:nvPr>
            <p:ph type="sldNum" sz="quarter" idx="10"/>
          </p:nvPr>
        </p:nvSpPr>
        <p:spPr/>
        <p:txBody>
          <a:bodyPr/>
          <a:lstStyle/>
          <a:p>
            <a:pPr>
              <a:defRPr/>
            </a:pPr>
            <a:fld id="{B637E3F9-7ABA-4063-819B-44C24FAB3C2F}" type="slidenum">
              <a:rPr lang="en-US" altLang="en-US" smtClean="0"/>
              <a:pPr>
                <a:defRPr/>
              </a:pPr>
              <a:t>43</a:t>
            </a:fld>
            <a:endParaRPr lang="en-US" alt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ltLang="en-US" dirty="0">
                <a:sym typeface="Webdings" panose="05030102010509060703" pitchFamily="18" charset="2"/>
              </a:rPr>
              <a:t>Pulling It All Together</a:t>
            </a:r>
            <a:endParaRPr lang="en-US" dirty="0"/>
          </a:p>
        </p:txBody>
      </p:sp>
      <p:sp>
        <p:nvSpPr>
          <p:cNvPr id="7" name="Content Placeholder 6"/>
          <p:cNvSpPr>
            <a:spLocks noGrp="1"/>
          </p:cNvSpPr>
          <p:nvPr>
            <p:ph idx="1"/>
          </p:nvPr>
        </p:nvSpPr>
        <p:spPr>
          <a:xfrm>
            <a:off x="423746" y="1333041"/>
            <a:ext cx="8686800" cy="4678363"/>
          </a:xfrm>
        </p:spPr>
        <p:txBody>
          <a:bodyPr/>
          <a:lstStyle/>
          <a:p>
            <a:pPr eaLnBrk="1" hangingPunct="1">
              <a:spcBef>
                <a:spcPct val="0"/>
              </a:spcBef>
              <a:spcAft>
                <a:spcPts val="1200"/>
              </a:spcAft>
              <a:buFont typeface="Wingdings" panose="05000000000000000000" pitchFamily="2" charset="2"/>
              <a:buChar char="Ø"/>
            </a:pPr>
            <a:r>
              <a:rPr lang="en-US" sz="2800" i="1" dirty="0"/>
              <a:t>How did the song represent the foundations?</a:t>
            </a:r>
            <a:endParaRPr lang="en-US" altLang="en-US" sz="2800" i="1" dirty="0">
              <a:sym typeface="Webdings" panose="05030102010509060703" pitchFamily="18" charset="2"/>
            </a:endParaRPr>
          </a:p>
          <a:p>
            <a:pPr eaLnBrk="1" hangingPunct="1">
              <a:spcBef>
                <a:spcPct val="0"/>
              </a:spcBef>
              <a:spcAft>
                <a:spcPts val="1200"/>
              </a:spcAft>
              <a:buFont typeface="Wingdings" panose="05000000000000000000" pitchFamily="2" charset="2"/>
              <a:buChar char="Ø"/>
            </a:pPr>
            <a:r>
              <a:rPr lang="en-US" altLang="en-US" sz="2800" dirty="0">
                <a:sym typeface="Webdings" panose="05030102010509060703" pitchFamily="18" charset="2"/>
              </a:rPr>
              <a:t>H</a:t>
            </a:r>
            <a:r>
              <a:rPr lang="en-US" altLang="en-US" sz="2800" i="1" dirty="0">
                <a:sym typeface="Webdings" panose="05030102010509060703" pitchFamily="18" charset="2"/>
              </a:rPr>
              <a:t>ow did the song represent </a:t>
            </a:r>
            <a:r>
              <a:rPr lang="en-US" altLang="en-US" sz="2800" b="1" i="1" dirty="0">
                <a:sym typeface="Webdings" panose="05030102010509060703" pitchFamily="18" charset="2"/>
              </a:rPr>
              <a:t>Universal Design for Learning</a:t>
            </a:r>
            <a:r>
              <a:rPr lang="en-US" altLang="en-US" sz="2800" i="1" dirty="0">
                <a:sym typeface="Webdings" panose="05030102010509060703" pitchFamily="18" charset="2"/>
              </a:rPr>
              <a:t>?</a:t>
            </a:r>
          </a:p>
          <a:p>
            <a:pPr eaLnBrk="1" hangingPunct="1">
              <a:spcBef>
                <a:spcPct val="0"/>
              </a:spcBef>
              <a:spcAft>
                <a:spcPts val="1200"/>
              </a:spcAft>
              <a:buFont typeface="Wingdings" panose="05000000000000000000" pitchFamily="2" charset="2"/>
              <a:buChar char="Ø"/>
            </a:pPr>
            <a:r>
              <a:rPr lang="en-US" altLang="en-US" sz="2800" i="1" dirty="0">
                <a:sym typeface="Webdings" panose="05030102010509060703" pitchFamily="18" charset="2"/>
              </a:rPr>
              <a:t>How did the song illustrate </a:t>
            </a:r>
            <a:r>
              <a:rPr lang="en-US" altLang="en-US" sz="2800" b="1" i="1" dirty="0">
                <a:sym typeface="Webdings" panose="05030102010509060703" pitchFamily="18" charset="2"/>
              </a:rPr>
              <a:t>Guiding Principles</a:t>
            </a:r>
            <a:r>
              <a:rPr lang="en-US" altLang="en-US" sz="2800" i="1" dirty="0">
                <a:sym typeface="Webdings" panose="05030102010509060703" pitchFamily="18" charset="2"/>
              </a:rPr>
              <a:t> and </a:t>
            </a:r>
            <a:r>
              <a:rPr lang="en-US" altLang="en-US" sz="2800" b="1" i="1" dirty="0">
                <a:sym typeface="Webdings" panose="05030102010509060703" pitchFamily="18" charset="2"/>
              </a:rPr>
              <a:t>Environmental Factors</a:t>
            </a:r>
            <a:r>
              <a:rPr lang="en-US" altLang="en-US" sz="2800" i="1" dirty="0">
                <a:sym typeface="Webdings" panose="05030102010509060703" pitchFamily="18" charset="2"/>
              </a:rPr>
              <a:t>?</a:t>
            </a:r>
          </a:p>
          <a:p>
            <a:pPr eaLnBrk="1" hangingPunct="1">
              <a:spcBef>
                <a:spcPct val="0"/>
              </a:spcBef>
              <a:spcAft>
                <a:spcPts val="1200"/>
              </a:spcAft>
              <a:buFont typeface="Wingdings" panose="05000000000000000000" pitchFamily="2" charset="2"/>
              <a:buChar char="Ø"/>
            </a:pPr>
            <a:r>
              <a:rPr lang="en-US" altLang="en-US" sz="2800" i="1" dirty="0">
                <a:sym typeface="Webdings" panose="05030102010509060703" pitchFamily="18" charset="2"/>
              </a:rPr>
              <a:t>How could the song be modified for children with specials needs or English learners?</a:t>
            </a:r>
          </a:p>
          <a:p>
            <a:pPr eaLnBrk="1" hangingPunct="1">
              <a:spcBef>
                <a:spcPct val="0"/>
              </a:spcBef>
              <a:spcAft>
                <a:spcPts val="1200"/>
              </a:spcAft>
              <a:buFont typeface="Wingdings" panose="05000000000000000000" pitchFamily="2" charset="2"/>
              <a:buChar char="Ø"/>
            </a:pPr>
            <a:r>
              <a:rPr lang="en-US" altLang="en-US" sz="2800" i="1" dirty="0">
                <a:sym typeface="Webdings" panose="05030102010509060703" pitchFamily="18" charset="2"/>
              </a:rPr>
              <a:t>How many </a:t>
            </a:r>
            <a:r>
              <a:rPr lang="en-US" altLang="en-US" sz="2800" b="1" i="1" dirty="0">
                <a:sym typeface="Webdings" panose="05030102010509060703" pitchFamily="18" charset="2"/>
              </a:rPr>
              <a:t>motor skills </a:t>
            </a:r>
            <a:r>
              <a:rPr lang="en-US" altLang="en-US" sz="2800" i="1" dirty="0">
                <a:sym typeface="Webdings" panose="05030102010509060703" pitchFamily="18" charset="2"/>
              </a:rPr>
              <a:t>can you list that were included in the song?</a:t>
            </a:r>
            <a:endParaRPr lang="en-US" altLang="en-US" sz="2800" i="1" dirty="0"/>
          </a:p>
          <a:p>
            <a:pPr>
              <a:spcAft>
                <a:spcPts val="1200"/>
              </a:spcAft>
            </a:pPr>
            <a:endParaRPr lang="en-US" sz="2800" dirty="0"/>
          </a:p>
        </p:txBody>
      </p:sp>
      <p:sp>
        <p:nvSpPr>
          <p:cNvPr id="2" name="Slide Number Placeholder 1"/>
          <p:cNvSpPr>
            <a:spLocks noGrp="1"/>
          </p:cNvSpPr>
          <p:nvPr>
            <p:ph type="sldNum" sz="quarter" idx="10"/>
          </p:nvPr>
        </p:nvSpPr>
        <p:spPr/>
        <p:txBody>
          <a:bodyPr/>
          <a:lstStyle/>
          <a:p>
            <a:pPr>
              <a:defRPr/>
            </a:pPr>
            <a:fld id="{B637E3F9-7ABA-4063-819B-44C24FAB3C2F}" type="slidenum">
              <a:rPr lang="en-US" altLang="en-US" smtClean="0"/>
              <a:pPr>
                <a:defRPr/>
              </a:pPr>
              <a:t>44</a:t>
            </a:fld>
            <a:endParaRPr lang="en-US" alt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8"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rgbClr val="7F2B0E">
                      <a:alpha val="74998"/>
                    </a:srgbClr>
                  </a:outerShdw>
                </a:effectLst>
              </a14:hiddenEffects>
            </a:ext>
          </a:extLst>
        </p:spPr>
      </p:pic>
      <p:sp>
        <p:nvSpPr>
          <p:cNvPr id="134145" name="Rectangle 3"/>
          <p:cNvSpPr>
            <a:spLocks noGrp="1" noChangeArrowheads="1"/>
          </p:cNvSpPr>
          <p:nvPr>
            <p:ph type="body" sz="half" idx="1"/>
          </p:nvPr>
        </p:nvSpPr>
        <p:spPr/>
        <p:txBody>
          <a:bodyPr/>
          <a:lstStyle/>
          <a:p>
            <a:endParaRPr lang="en-US" altLang="en-US" dirty="0"/>
          </a:p>
          <a:p>
            <a:endParaRPr lang="en-US" altLang="en-US" dirty="0"/>
          </a:p>
        </p:txBody>
      </p:sp>
      <p:sp>
        <p:nvSpPr>
          <p:cNvPr id="134146"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C7D6BCA-D8C4-4A08-B280-976EF4B81132}" type="slidenum">
              <a:rPr lang="en-US" altLang="en-US" sz="1200" smtClean="0">
                <a:solidFill>
                  <a:schemeClr val="bg1"/>
                </a:solidFill>
                <a:cs typeface="Arial" panose="020B0604020202020204" pitchFamily="34" charset="0"/>
              </a:rPr>
              <a:pPr>
                <a:spcBef>
                  <a:spcPct val="0"/>
                </a:spcBef>
                <a:buFontTx/>
                <a:buNone/>
              </a:pPr>
              <a:t>45</a:t>
            </a:fld>
            <a:endParaRPr lang="en-US" altLang="en-US" sz="1200" dirty="0">
              <a:solidFill>
                <a:schemeClr val="bg1"/>
              </a:solidFill>
              <a:cs typeface="Arial" panose="020B0604020202020204" pitchFamily="34" charset="0"/>
            </a:endParaRPr>
          </a:p>
        </p:txBody>
      </p:sp>
      <p:sp>
        <p:nvSpPr>
          <p:cNvPr id="134148" name="Rectangle 2"/>
          <p:cNvSpPr>
            <a:spLocks noGrp="1" noChangeArrowheads="1"/>
          </p:cNvSpPr>
          <p:nvPr>
            <p:ph type="title"/>
          </p:nvPr>
        </p:nvSpPr>
        <p:spPr>
          <a:xfrm>
            <a:off x="457200" y="2408237"/>
            <a:ext cx="2946400" cy="990600"/>
          </a:xfrm>
          <a:solidFill>
            <a:srgbClr val="CC9A7A">
              <a:alpha val="42000"/>
            </a:srgbClr>
          </a:solidFill>
        </p:spPr>
        <p:txBody>
          <a:bodyPr/>
          <a:lstStyle/>
          <a:p>
            <a:r>
              <a:rPr lang="en-US" altLang="en-US" sz="3600" dirty="0"/>
              <a:t>Vignettes</a:t>
            </a:r>
          </a:p>
        </p:txBody>
      </p:sp>
      <p:sp>
        <p:nvSpPr>
          <p:cNvPr id="134149" name="Rectangle 2"/>
          <p:cNvSpPr txBox="1">
            <a:spLocks noChangeArrowheads="1"/>
          </p:cNvSpPr>
          <p:nvPr/>
        </p:nvSpPr>
        <p:spPr bwMode="auto">
          <a:xfrm>
            <a:off x="152400" y="3733800"/>
            <a:ext cx="3581400" cy="2057400"/>
          </a:xfrm>
          <a:prstGeom prst="rect">
            <a:avLst/>
          </a:prstGeom>
          <a:solidFill>
            <a:srgbClr val="CC9A7A">
              <a:alpha val="48000"/>
            </a:srgbClr>
          </a:solidFill>
          <a:ln>
            <a:noFill/>
          </a:ln>
          <a:extLst/>
        </p:spPr>
        <p:txBody>
          <a:bodyPr anchor="ct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3600" b="1" dirty="0"/>
              <a:t>Interactions and </a:t>
            </a:r>
          </a:p>
          <a:p>
            <a:pPr algn="ctr">
              <a:spcBef>
                <a:spcPct val="0"/>
              </a:spcBef>
              <a:buFontTx/>
              <a:buNone/>
            </a:pPr>
            <a:r>
              <a:rPr lang="en-US" altLang="en-US" sz="3600" b="1" dirty="0"/>
              <a:t>Strategies</a:t>
            </a:r>
          </a:p>
        </p:txBody>
      </p:sp>
      <p:sp>
        <p:nvSpPr>
          <p:cNvPr id="11" name="Rectangle 5"/>
          <p:cNvSpPr>
            <a:spLocks noChangeArrowheads="1"/>
          </p:cNvSpPr>
          <p:nvPr/>
        </p:nvSpPr>
        <p:spPr bwMode="auto">
          <a:xfrm>
            <a:off x="2439287" y="6627168"/>
            <a:ext cx="4265425" cy="230832"/>
          </a:xfrm>
          <a:prstGeom prst="rect">
            <a:avLst/>
          </a:prstGeom>
          <a:noFill/>
          <a:ln>
            <a:noFill/>
          </a:ln>
          <a:extLst/>
        </p:spPr>
        <p:txBody>
          <a:bodyPr wrap="squar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solidFill>
                  <a:schemeClr val="bg1"/>
                </a:solidFill>
                <a:cs typeface="Times New Roman" panose="02020603050405020304" pitchFamily="18" charset="0"/>
              </a:rPr>
              <a:t>©2017 California Department of Education</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rgbClr val="7F2B0E">
                      <a:alpha val="74998"/>
                    </a:srgbClr>
                  </a:outerShdw>
                </a:effectLst>
              </a14:hiddenEffects>
            </a:ext>
          </a:extLst>
        </p:spPr>
      </p:pic>
      <p:sp>
        <p:nvSpPr>
          <p:cNvPr id="136194" name="Title 1"/>
          <p:cNvSpPr>
            <a:spLocks noGrp="1"/>
          </p:cNvSpPr>
          <p:nvPr>
            <p:ph type="title" sz="quarter"/>
          </p:nvPr>
        </p:nvSpPr>
        <p:spPr>
          <a:xfrm>
            <a:off x="-15240" y="53504"/>
            <a:ext cx="4511040" cy="1143000"/>
          </a:xfrm>
        </p:spPr>
        <p:txBody>
          <a:bodyPr/>
          <a:lstStyle/>
          <a:p>
            <a:pPr algn="l"/>
            <a:r>
              <a:rPr lang="en-US" altLang="en-US" sz="4000" dirty="0"/>
              <a:t>Important Considerations</a:t>
            </a:r>
          </a:p>
        </p:txBody>
      </p:sp>
      <p:sp>
        <p:nvSpPr>
          <p:cNvPr id="136197" name="Content Placeholder 3"/>
          <p:cNvSpPr>
            <a:spLocks noGrp="1"/>
          </p:cNvSpPr>
          <p:nvPr>
            <p:ph sz="quarter" idx="3"/>
          </p:nvPr>
        </p:nvSpPr>
        <p:spPr>
          <a:xfrm>
            <a:off x="1066800" y="4800597"/>
            <a:ext cx="3810000" cy="1325563"/>
          </a:xfrm>
          <a:solidFill>
            <a:srgbClr val="574542">
              <a:alpha val="38000"/>
            </a:srgbClr>
          </a:solidFill>
        </p:spPr>
        <p:txBody>
          <a:bodyPr/>
          <a:lstStyle/>
          <a:p>
            <a:pPr marL="0" indent="0" algn="ctr">
              <a:buNone/>
            </a:pPr>
            <a:r>
              <a:rPr lang="en-US" altLang="en-US" sz="3600" b="1" dirty="0">
                <a:solidFill>
                  <a:schemeClr val="bg1"/>
                </a:solidFill>
              </a:rPr>
              <a:t>Cultural Understanding</a:t>
            </a:r>
          </a:p>
          <a:p>
            <a:pPr algn="ctr"/>
            <a:endParaRPr lang="en-US" altLang="en-US" sz="3600" dirty="0"/>
          </a:p>
        </p:txBody>
      </p:sp>
      <p:sp>
        <p:nvSpPr>
          <p:cNvPr id="136198" name="Content Placeholder 4"/>
          <p:cNvSpPr>
            <a:spLocks noGrp="1"/>
          </p:cNvSpPr>
          <p:nvPr>
            <p:ph sz="quarter" idx="4"/>
          </p:nvPr>
        </p:nvSpPr>
        <p:spPr>
          <a:xfrm>
            <a:off x="5107113" y="4800598"/>
            <a:ext cx="3429000" cy="1325563"/>
          </a:xfrm>
          <a:solidFill>
            <a:srgbClr val="574542">
              <a:alpha val="32000"/>
            </a:srgbClr>
          </a:solidFill>
        </p:spPr>
        <p:txBody>
          <a:bodyPr/>
          <a:lstStyle/>
          <a:p>
            <a:pPr marL="0" indent="0" algn="ctr">
              <a:buNone/>
            </a:pPr>
            <a:r>
              <a:rPr lang="en-US" altLang="en-US" sz="3600" b="1" dirty="0">
                <a:solidFill>
                  <a:schemeClr val="bg1"/>
                </a:solidFill>
              </a:rPr>
              <a:t>English Learners</a:t>
            </a:r>
          </a:p>
          <a:p>
            <a:endParaRPr lang="en-US" altLang="en-US" dirty="0"/>
          </a:p>
        </p:txBody>
      </p:sp>
      <p:sp>
        <p:nvSpPr>
          <p:cNvPr id="136199" name="Slide Number Placeholder 4"/>
          <p:cNvSpPr>
            <a:spLocks noGrp="1"/>
          </p:cNvSpPr>
          <p:nvPr>
            <p:ph type="sldNum" sz="quarter" idx="4"/>
          </p:nvPr>
        </p:nvSpPr>
        <p:spPr bwMode="auto">
          <a:xfrm>
            <a:off x="8458200" y="122238"/>
            <a:ext cx="685800" cy="3540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r">
              <a:spcBef>
                <a:spcPct val="0"/>
              </a:spcBef>
              <a:buFontTx/>
              <a:buNone/>
            </a:pPr>
            <a:fld id="{3D116508-A7F9-43BE-B0B8-4969D4DB6780}" type="slidenum">
              <a:rPr lang="en-US" altLang="en-US" sz="1200" smtClean="0">
                <a:solidFill>
                  <a:schemeClr val="bg1"/>
                </a:solidFill>
                <a:cs typeface="Arial" panose="020B0604020202020204" pitchFamily="34" charset="0"/>
              </a:rPr>
              <a:pPr algn="r">
                <a:spcBef>
                  <a:spcPct val="0"/>
                </a:spcBef>
                <a:buFontTx/>
                <a:buNone/>
              </a:pPr>
              <a:t>46</a:t>
            </a:fld>
            <a:endParaRPr lang="en-US" altLang="en-US" sz="1200" dirty="0">
              <a:solidFill>
                <a:schemeClr val="bg1"/>
              </a:solidFill>
              <a:cs typeface="Arial" panose="020B0604020202020204" pitchFamily="34" charset="0"/>
            </a:endParaRPr>
          </a:p>
        </p:txBody>
      </p:sp>
      <p:sp>
        <p:nvSpPr>
          <p:cNvPr id="11" name="Rectangle 5"/>
          <p:cNvSpPr>
            <a:spLocks noChangeArrowheads="1"/>
          </p:cNvSpPr>
          <p:nvPr/>
        </p:nvSpPr>
        <p:spPr bwMode="auto">
          <a:xfrm>
            <a:off x="2439287" y="6627168"/>
            <a:ext cx="4265425" cy="230832"/>
          </a:xfrm>
          <a:prstGeom prst="rect">
            <a:avLst/>
          </a:prstGeom>
          <a:noFill/>
          <a:ln>
            <a:noFill/>
          </a:ln>
          <a:extLst/>
        </p:spPr>
        <p:txBody>
          <a:bodyPr wrap="squar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solidFill>
                  <a:schemeClr val="bg1"/>
                </a:solidFill>
                <a:cs typeface="Times New Roman" panose="02020603050405020304" pitchFamily="18" charset="0"/>
              </a:rPr>
              <a:t>©2017 California Department of Education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5" descr="3739050861_9bd9b8aa66_z.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2" name="Rectangle 2"/>
          <p:cNvSpPr>
            <a:spLocks noGrp="1" noChangeArrowheads="1"/>
          </p:cNvSpPr>
          <p:nvPr>
            <p:ph type="title"/>
          </p:nvPr>
        </p:nvSpPr>
        <p:spPr>
          <a:solidFill>
            <a:srgbClr val="365AAD">
              <a:alpha val="44000"/>
            </a:srgbClr>
          </a:solidFill>
        </p:spPr>
        <p:txBody>
          <a:bodyPr/>
          <a:lstStyle/>
          <a:p>
            <a:pPr eaLnBrk="1" hangingPunct="1"/>
            <a:r>
              <a:rPr lang="en-US" altLang="en-US" sz="4000" dirty="0">
                <a:solidFill>
                  <a:schemeClr val="bg1"/>
                </a:solidFill>
              </a:rPr>
              <a:t>Inclusion	</a:t>
            </a:r>
          </a:p>
        </p:txBody>
      </p:sp>
      <p:sp>
        <p:nvSpPr>
          <p:cNvPr id="138244" name="Content Placeholder 2"/>
          <p:cNvSpPr>
            <a:spLocks noGrp="1"/>
          </p:cNvSpPr>
          <p:nvPr>
            <p:ph sz="half" idx="2"/>
          </p:nvPr>
        </p:nvSpPr>
        <p:spPr>
          <a:xfrm>
            <a:off x="723900" y="4237037"/>
            <a:ext cx="3276600" cy="1477963"/>
          </a:xfrm>
        </p:spPr>
        <p:txBody>
          <a:bodyPr/>
          <a:lstStyle/>
          <a:p>
            <a:pPr marL="0" indent="0">
              <a:buNone/>
            </a:pPr>
            <a:r>
              <a:rPr lang="en-US" altLang="en-US" sz="3600" b="1" dirty="0">
                <a:solidFill>
                  <a:schemeClr val="bg1"/>
                </a:solidFill>
              </a:rPr>
              <a:t>Children with Disabilities	</a:t>
            </a:r>
          </a:p>
          <a:p>
            <a:pPr marL="0" indent="0">
              <a:buNone/>
            </a:pPr>
            <a:endParaRPr lang="en-US" altLang="en-US" sz="3600" dirty="0"/>
          </a:p>
        </p:txBody>
      </p:sp>
      <p:sp>
        <p:nvSpPr>
          <p:cNvPr id="138245" name="Slide Number Placeholder 6"/>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E24E185A-F91D-4378-B228-5DD0AA5E8D33}" type="slidenum">
              <a:rPr lang="en-US" altLang="en-US" sz="1200" smtClean="0">
                <a:solidFill>
                  <a:schemeClr val="bg1"/>
                </a:solidFill>
                <a:cs typeface="Arial" panose="020B0604020202020204" pitchFamily="34" charset="0"/>
              </a:rPr>
              <a:pPr>
                <a:spcBef>
                  <a:spcPct val="0"/>
                </a:spcBef>
                <a:buFontTx/>
                <a:buNone/>
              </a:pPr>
              <a:t>47</a:t>
            </a:fld>
            <a:endParaRPr lang="en-US" altLang="en-US" sz="1200" dirty="0">
              <a:solidFill>
                <a:schemeClr val="bg1"/>
              </a:solidFill>
              <a:cs typeface="Arial" panose="020B0604020202020204" pitchFamily="34" charset="0"/>
            </a:endParaRPr>
          </a:p>
        </p:txBody>
      </p:sp>
      <p:sp>
        <p:nvSpPr>
          <p:cNvPr id="138246" name="Rectangle 2"/>
          <p:cNvSpPr txBox="1">
            <a:spLocks noChangeArrowheads="1"/>
          </p:cNvSpPr>
          <p:nvPr/>
        </p:nvSpPr>
        <p:spPr bwMode="auto">
          <a:xfrm>
            <a:off x="2362200" y="5867400"/>
            <a:ext cx="6781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4000" b="1" dirty="0">
              <a:solidFill>
                <a:schemeClr val="bg1"/>
              </a:solidFill>
            </a:endParaRPr>
          </a:p>
        </p:txBody>
      </p:sp>
      <p:sp>
        <p:nvSpPr>
          <p:cNvPr id="8" name="Rectangle 5"/>
          <p:cNvSpPr>
            <a:spLocks noChangeArrowheads="1"/>
          </p:cNvSpPr>
          <p:nvPr/>
        </p:nvSpPr>
        <p:spPr bwMode="auto">
          <a:xfrm>
            <a:off x="2439287" y="6627168"/>
            <a:ext cx="4265425" cy="230832"/>
          </a:xfrm>
          <a:prstGeom prst="rect">
            <a:avLst/>
          </a:prstGeom>
          <a:noFill/>
          <a:ln>
            <a:noFill/>
          </a:ln>
          <a:extLst/>
        </p:spPr>
        <p:txBody>
          <a:bodyPr wrap="squar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solidFill>
                  <a:schemeClr val="bg1"/>
                </a:solidFill>
                <a:cs typeface="Times New Roman" panose="02020603050405020304" pitchFamily="18" charset="0"/>
              </a:rPr>
              <a:t>©2017 California Department of Education</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itle 1"/>
          <p:cNvSpPr>
            <a:spLocks noGrp="1"/>
          </p:cNvSpPr>
          <p:nvPr>
            <p:ph type="title" sz="quarter"/>
          </p:nvPr>
        </p:nvSpPr>
        <p:spPr/>
        <p:txBody>
          <a:bodyPr/>
          <a:lstStyle/>
          <a:p>
            <a:r>
              <a:rPr lang="en-US" altLang="en-US" dirty="0"/>
              <a:t>Engaging Families</a:t>
            </a:r>
          </a:p>
        </p:txBody>
      </p:sp>
      <p:pic>
        <p:nvPicPr>
          <p:cNvPr id="10" name="Picture 3" descr="IMG_8888"/>
          <p:cNvPicPr>
            <a:picLocks noGrp="1" noChangeAspect="1" noChangeArrowheads="1"/>
          </p:cNvPicPr>
          <p:nvPr>
            <p:ph sz="quarter" idx="1"/>
          </p:nvPr>
        </p:nvPicPr>
        <p:blipFill rotWithShape="1">
          <a:blip r:embed="rId3">
            <a:extLst>
              <a:ext uri="{28A0092B-C50C-407E-A947-70E740481C1C}">
                <a14:useLocalDpi xmlns:a14="http://schemas.microsoft.com/office/drawing/2010/main" val="0"/>
              </a:ext>
            </a:extLst>
          </a:blip>
          <a:srcRect/>
          <a:stretch/>
        </p:blipFill>
        <p:spPr>
          <a:xfrm>
            <a:off x="457200" y="2107044"/>
            <a:ext cx="3276600" cy="2925762"/>
          </a:xfrm>
          <a:noFill/>
          <a:ln>
            <a:solidFill>
              <a:schemeClr val="tx1"/>
            </a:solidFill>
          </a:ln>
          <a:effectLst>
            <a:outerShdw blurRad="292100" dist="139700" dir="2700000" algn="tl" rotWithShape="0">
              <a:srgbClr val="333333">
                <a:alpha val="64998"/>
              </a:srgbClr>
            </a:outerShdw>
          </a:effectLst>
        </p:spPr>
      </p:pic>
      <p:sp>
        <p:nvSpPr>
          <p:cNvPr id="140290" name="Content Placeholder 3"/>
          <p:cNvSpPr>
            <a:spLocks noGrp="1"/>
          </p:cNvSpPr>
          <p:nvPr>
            <p:ph sz="quarter" idx="2"/>
          </p:nvPr>
        </p:nvSpPr>
        <p:spPr>
          <a:xfrm>
            <a:off x="4045167" y="3962400"/>
            <a:ext cx="4658360" cy="896301"/>
          </a:xfrm>
        </p:spPr>
        <p:txBody>
          <a:bodyPr/>
          <a:lstStyle/>
          <a:p>
            <a:pPr>
              <a:spcBef>
                <a:spcPts val="0"/>
              </a:spcBef>
            </a:pPr>
            <a:r>
              <a:rPr lang="en-US" altLang="en-US" sz="2800" b="1" dirty="0">
                <a:solidFill>
                  <a:srgbClr val="000000"/>
                </a:solidFill>
              </a:rPr>
              <a:t>Family Fun Nights </a:t>
            </a:r>
            <a:r>
              <a:rPr lang="en-US" altLang="en-US" sz="2800" dirty="0">
                <a:solidFill>
                  <a:srgbClr val="000000"/>
                </a:solidFill>
              </a:rPr>
              <a:t>Schedule special events.</a:t>
            </a:r>
          </a:p>
        </p:txBody>
      </p:sp>
      <p:sp>
        <p:nvSpPr>
          <p:cNvPr id="2" name="Content Placeholder 1"/>
          <p:cNvSpPr>
            <a:spLocks noGrp="1"/>
          </p:cNvSpPr>
          <p:nvPr>
            <p:ph sz="quarter" idx="3"/>
          </p:nvPr>
        </p:nvSpPr>
        <p:spPr>
          <a:xfrm>
            <a:off x="3992880" y="1466533"/>
            <a:ext cx="4930140" cy="2653503"/>
          </a:xfrm>
        </p:spPr>
        <p:txBody>
          <a:bodyPr/>
          <a:lstStyle/>
          <a:p>
            <a:r>
              <a:rPr lang="en-US" altLang="en-US" sz="2800" b="1" dirty="0">
                <a:solidFill>
                  <a:srgbClr val="000000"/>
                </a:solidFill>
              </a:rPr>
              <a:t>Parent Opportunities </a:t>
            </a:r>
            <a:r>
              <a:rPr lang="en-US" altLang="en-US" sz="2800" dirty="0">
                <a:solidFill>
                  <a:srgbClr val="000000"/>
                </a:solidFill>
              </a:rPr>
              <a:t>Invite parents to share cultural games/songs/ activities when they volunteer.</a:t>
            </a:r>
          </a:p>
          <a:p>
            <a:endParaRPr lang="en-US" dirty="0"/>
          </a:p>
        </p:txBody>
      </p:sp>
      <p:sp>
        <p:nvSpPr>
          <p:cNvPr id="3" name="Content Placeholder 2"/>
          <p:cNvSpPr>
            <a:spLocks noGrp="1"/>
          </p:cNvSpPr>
          <p:nvPr>
            <p:ph sz="quarter" idx="4"/>
          </p:nvPr>
        </p:nvSpPr>
        <p:spPr>
          <a:xfrm>
            <a:off x="3992880" y="5172548"/>
            <a:ext cx="4930140" cy="1456851"/>
          </a:xfrm>
        </p:spPr>
        <p:txBody>
          <a:bodyPr/>
          <a:lstStyle/>
          <a:p>
            <a:r>
              <a:rPr lang="en-US" altLang="en-US" sz="2800" b="1" dirty="0"/>
              <a:t>Communication </a:t>
            </a:r>
            <a:br>
              <a:rPr lang="en-US" altLang="en-US" sz="2800" b="1" dirty="0"/>
            </a:br>
            <a:r>
              <a:rPr lang="en-US" altLang="en-US" sz="2800" dirty="0"/>
              <a:t>Create newsletters and post pictures in classroom.</a:t>
            </a:r>
          </a:p>
          <a:p>
            <a:endParaRPr lang="en-US" sz="2800" dirty="0"/>
          </a:p>
        </p:txBody>
      </p:sp>
      <p:sp>
        <p:nvSpPr>
          <p:cNvPr id="140292" name="Slide Number Placeholder 4"/>
          <p:cNvSpPr>
            <a:spLocks noGrp="1"/>
          </p:cNvSpPr>
          <p:nvPr>
            <p:ph type="sldNum" sz="quarter" idx="4294967295"/>
          </p:nvPr>
        </p:nvSpPr>
        <p:spPr bwMode="auto">
          <a:xfrm>
            <a:off x="8686800" y="0"/>
            <a:ext cx="457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989BA5D-6E7A-4BAC-BA32-581C801405DC}" type="slidenum">
              <a:rPr lang="en-US" altLang="en-US" sz="1400" smtClean="0">
                <a:cs typeface="Arial" panose="020B0604020202020204" pitchFamily="34" charset="0"/>
              </a:rPr>
              <a:pPr>
                <a:spcBef>
                  <a:spcPct val="0"/>
                </a:spcBef>
                <a:buFontTx/>
                <a:buNone/>
              </a:pPr>
              <a:t>48</a:t>
            </a:fld>
            <a:endParaRPr lang="en-US" altLang="en-US" sz="1400" dirty="0">
              <a:cs typeface="Arial" panose="020B0604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6"/>
          <p:cNvSpPr>
            <a:spLocks noGrp="1" noChangeArrowheads="1"/>
          </p:cNvSpPr>
          <p:nvPr>
            <p:ph type="title" sz="quarter"/>
          </p:nvPr>
        </p:nvSpPr>
        <p:spPr/>
        <p:txBody>
          <a:bodyPr/>
          <a:lstStyle/>
          <a:p>
            <a:r>
              <a:rPr lang="en-US" altLang="en-US" dirty="0"/>
              <a:t>The End of Each Chapter</a:t>
            </a:r>
          </a:p>
        </p:txBody>
      </p:sp>
      <p:sp>
        <p:nvSpPr>
          <p:cNvPr id="109571" name="Rectangle 7"/>
          <p:cNvSpPr>
            <a:spLocks noGrp="1" noChangeArrowheads="1"/>
          </p:cNvSpPr>
          <p:nvPr>
            <p:ph sz="quarter" idx="1"/>
          </p:nvPr>
        </p:nvSpPr>
        <p:spPr>
          <a:xfrm>
            <a:off x="433018" y="1473518"/>
            <a:ext cx="4474262" cy="1822056"/>
          </a:xfrm>
          <a:noFill/>
        </p:spPr>
        <p:txBody>
          <a:bodyPr/>
          <a:lstStyle/>
          <a:p>
            <a:pPr eaLnBrk="1" hangingPunct="1">
              <a:spcBef>
                <a:spcPct val="0"/>
              </a:spcBef>
              <a:spcAft>
                <a:spcPts val="1200"/>
              </a:spcAft>
            </a:pPr>
            <a:r>
              <a:rPr lang="en-US" altLang="en-US" sz="2800" dirty="0"/>
              <a:t>Bringing it All Together</a:t>
            </a:r>
          </a:p>
          <a:p>
            <a:pPr eaLnBrk="1" hangingPunct="1">
              <a:spcBef>
                <a:spcPct val="0"/>
              </a:spcBef>
              <a:spcAft>
                <a:spcPts val="1200"/>
              </a:spcAft>
            </a:pPr>
            <a:r>
              <a:rPr lang="en-US" altLang="en-US" sz="2800" dirty="0"/>
              <a:t>Engaging Families</a:t>
            </a:r>
          </a:p>
          <a:p>
            <a:pPr eaLnBrk="1" hangingPunct="1">
              <a:spcBef>
                <a:spcPct val="0"/>
              </a:spcBef>
              <a:spcAft>
                <a:spcPts val="1200"/>
              </a:spcAft>
            </a:pPr>
            <a:r>
              <a:rPr lang="en-US" altLang="en-US" sz="2800" dirty="0"/>
              <a:t>Questions for Reflection</a:t>
            </a:r>
          </a:p>
          <a:p>
            <a:pPr>
              <a:buFontTx/>
              <a:buNone/>
              <a:defRPr/>
            </a:pPr>
            <a:endParaRPr lang="en-US" sz="2800" dirty="0"/>
          </a:p>
          <a:p>
            <a:pPr>
              <a:buFontTx/>
              <a:buNone/>
              <a:defRPr/>
            </a:pPr>
            <a:endParaRPr lang="en-US" sz="2800" dirty="0"/>
          </a:p>
          <a:p>
            <a:pPr marL="457200">
              <a:buFontTx/>
              <a:buNone/>
              <a:defRPr/>
            </a:pPr>
            <a:endParaRPr lang="en-US" sz="2800" dirty="0"/>
          </a:p>
        </p:txBody>
      </p:sp>
      <p:sp>
        <p:nvSpPr>
          <p:cNvPr id="3" name="Content Placeholder 2"/>
          <p:cNvSpPr>
            <a:spLocks noGrp="1"/>
          </p:cNvSpPr>
          <p:nvPr>
            <p:ph sz="quarter" idx="3"/>
          </p:nvPr>
        </p:nvSpPr>
        <p:spPr>
          <a:xfrm>
            <a:off x="426720" y="3351454"/>
            <a:ext cx="4128821" cy="2514600"/>
          </a:xfrm>
        </p:spPr>
        <p:txBody>
          <a:bodyPr/>
          <a:lstStyle/>
          <a:p>
            <a:pPr marL="0" indent="0">
              <a:buNone/>
              <a:defRPr/>
            </a:pPr>
            <a:r>
              <a:rPr lang="en-US" altLang="en-US" b="1" dirty="0"/>
              <a:t>Finally…</a:t>
            </a:r>
          </a:p>
          <a:p>
            <a:pPr marL="0" indent="0">
              <a:buFontTx/>
              <a:buNone/>
              <a:defRPr/>
            </a:pPr>
            <a:r>
              <a:rPr lang="en-US" sz="2800" dirty="0"/>
              <a:t>Each chapter ends with:</a:t>
            </a:r>
          </a:p>
          <a:p>
            <a:pPr marL="457200">
              <a:defRPr/>
            </a:pPr>
            <a:r>
              <a:rPr lang="en-US" sz="2800" dirty="0"/>
              <a:t>Teacher Resources</a:t>
            </a:r>
          </a:p>
          <a:p>
            <a:pPr marL="457200">
              <a:defRPr/>
            </a:pPr>
            <a:r>
              <a:rPr lang="en-US" sz="2800" dirty="0"/>
              <a:t>Endnotes</a:t>
            </a:r>
          </a:p>
          <a:p>
            <a:pPr marL="457200">
              <a:defRPr/>
            </a:pPr>
            <a:r>
              <a:rPr lang="en-US" sz="2800" dirty="0"/>
              <a:t>Bibliography</a:t>
            </a:r>
          </a:p>
        </p:txBody>
      </p:sp>
      <p:sp>
        <p:nvSpPr>
          <p:cNvPr id="4" name="Content Placeholder 3"/>
          <p:cNvSpPr>
            <a:spLocks noGrp="1"/>
          </p:cNvSpPr>
          <p:nvPr>
            <p:ph sz="quarter" idx="4"/>
          </p:nvPr>
        </p:nvSpPr>
        <p:spPr>
          <a:xfrm>
            <a:off x="4907280" y="4553011"/>
            <a:ext cx="3657600" cy="1960880"/>
          </a:xfrm>
        </p:spPr>
        <p:txBody>
          <a:bodyPr/>
          <a:lstStyle/>
          <a:p>
            <a:pPr marL="114300" indent="0">
              <a:buNone/>
              <a:defRPr/>
            </a:pPr>
            <a:r>
              <a:rPr lang="en-US" altLang="en-US" b="1" dirty="0"/>
              <a:t>Don’t Overlook…</a:t>
            </a:r>
          </a:p>
          <a:p>
            <a:pPr marL="457200">
              <a:defRPr/>
            </a:pPr>
            <a:r>
              <a:rPr lang="en-US" sz="2800" dirty="0"/>
              <a:t>Appendices</a:t>
            </a:r>
          </a:p>
          <a:p>
            <a:pPr marL="457200">
              <a:defRPr/>
            </a:pPr>
            <a:r>
              <a:rPr lang="en-US" sz="2800" dirty="0"/>
              <a:t>Glossary</a:t>
            </a:r>
            <a:endParaRPr lang="en-US" altLang="en-US" sz="2800" b="1" dirty="0">
              <a:solidFill>
                <a:schemeClr val="accent1"/>
              </a:solidFill>
            </a:endParaRPr>
          </a:p>
          <a:p>
            <a:endParaRPr lang="en-US" dirty="0"/>
          </a:p>
        </p:txBody>
      </p:sp>
      <p:sp>
        <p:nvSpPr>
          <p:cNvPr id="142339" name="Slide Number Placeholder 4"/>
          <p:cNvSpPr>
            <a:spLocks noGrp="1"/>
          </p:cNvSpPr>
          <p:nvPr>
            <p:ph type="sldNum" sz="quarter" idx="4294967295"/>
          </p:nvPr>
        </p:nvSpPr>
        <p:spPr bwMode="auto">
          <a:xfrm>
            <a:off x="8686800" y="0"/>
            <a:ext cx="457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8B9AE8F-C0C2-4091-A253-4CB2D932AEED}" type="slidenum">
              <a:rPr lang="en-US" altLang="en-US" sz="1200" smtClean="0">
                <a:cs typeface="Arial" panose="020B0604020202020204" pitchFamily="34" charset="0"/>
              </a:rPr>
              <a:pPr>
                <a:spcBef>
                  <a:spcPct val="0"/>
                </a:spcBef>
                <a:buFontTx/>
                <a:buNone/>
              </a:pPr>
              <a:t>49</a:t>
            </a:fld>
            <a:endParaRPr lang="en-US" altLang="en-US" sz="1200" dirty="0">
              <a:cs typeface="Arial" panose="020B0604020202020204" pitchFamily="34" charset="0"/>
            </a:endParaRPr>
          </a:p>
        </p:txBody>
      </p:sp>
      <p:pic>
        <p:nvPicPr>
          <p:cNvPr id="11" name="Picture 2" descr="C:\Users\Patty\Downloads\20850814809_c5b1da4b94_z.jpg"/>
          <p:cNvPicPr>
            <a:picLocks noGrp="1" noChangeAspect="1" noChangeArrowheads="1"/>
          </p:cNvPicPr>
          <p:nvPr>
            <p:ph sz="quarter" idx="2"/>
          </p:nvPr>
        </p:nvPicPr>
        <p:blipFill rotWithShape="1">
          <a:blip r:embed="rId3">
            <a:extLst>
              <a:ext uri="{28A0092B-C50C-407E-A947-70E740481C1C}">
                <a14:useLocalDpi xmlns:a14="http://schemas.microsoft.com/office/drawing/2010/main" val="0"/>
              </a:ext>
            </a:extLst>
          </a:blip>
          <a:srcRect/>
          <a:stretch/>
        </p:blipFill>
        <p:spPr bwMode="auto">
          <a:xfrm>
            <a:off x="5181600" y="1417638"/>
            <a:ext cx="3048000" cy="29594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Content Placeholder 4"/>
          <p:cNvSpPr>
            <a:spLocks noGrp="1"/>
          </p:cNvSpPr>
          <p:nvPr>
            <p:ph sz="half" idx="2"/>
          </p:nvPr>
        </p:nvSpPr>
        <p:spPr>
          <a:xfrm>
            <a:off x="5919788" y="5081588"/>
            <a:ext cx="2632075" cy="1503362"/>
          </a:xfrm>
        </p:spPr>
        <p:txBody>
          <a:bodyPr/>
          <a:lstStyle/>
          <a:p>
            <a:r>
              <a:rPr lang="en-US" altLang="en-US" sz="400" dirty="0"/>
              <a:t>Preschool Learning Foundations</a:t>
            </a:r>
          </a:p>
          <a:p>
            <a:r>
              <a:rPr lang="en-US" altLang="en-US" sz="400" dirty="0"/>
              <a:t>Preschool Curriculum Framework</a:t>
            </a:r>
          </a:p>
          <a:p>
            <a:r>
              <a:rPr lang="en-US" altLang="en-US" sz="400" dirty="0"/>
              <a:t>Active Start</a:t>
            </a:r>
          </a:p>
          <a:p>
            <a:r>
              <a:rPr lang="en-US" altLang="en-US" sz="400" dirty="0"/>
              <a:t>Alignment Document</a:t>
            </a:r>
          </a:p>
          <a:p>
            <a:r>
              <a:rPr lang="en-US" altLang="en-US" sz="400" dirty="0"/>
              <a:t>Transitional Kindergarten Implementation Guide</a:t>
            </a:r>
          </a:p>
          <a:p>
            <a:r>
              <a:rPr lang="en-US" altLang="en-US" sz="400" dirty="0"/>
              <a:t>California Common Core State Standards</a:t>
            </a:r>
          </a:p>
          <a:p>
            <a:r>
              <a:rPr lang="en-US" altLang="en-US" sz="400" dirty="0"/>
              <a:t>DRDP Specific to TK and K</a:t>
            </a:r>
          </a:p>
          <a:p>
            <a:r>
              <a:rPr lang="en-US" altLang="en-US" sz="400" dirty="0"/>
              <a:t>Physical Education Model Content Standards for CA Public Schools, K-12</a:t>
            </a:r>
          </a:p>
          <a:p>
            <a:r>
              <a:rPr lang="en-US" altLang="en-US" sz="400" dirty="0"/>
              <a:t>Physical Education Framework for CA Public Schools, K-12</a:t>
            </a:r>
          </a:p>
          <a:p>
            <a:r>
              <a:rPr lang="en-US" altLang="en-US" sz="400" dirty="0"/>
              <a:t>California Common Core State Standards</a:t>
            </a:r>
          </a:p>
          <a:p>
            <a:endParaRPr lang="en-US" altLang="en-US" sz="400" dirty="0"/>
          </a:p>
        </p:txBody>
      </p:sp>
      <p:graphicFrame>
        <p:nvGraphicFramePr>
          <p:cNvPr id="7" name="Content Placeholder 6"/>
          <p:cNvGraphicFramePr>
            <a:graphicFrameLocks noGrp="1"/>
          </p:cNvGraphicFramePr>
          <p:nvPr>
            <p:ph sz="half" idx="1"/>
          </p:nvPr>
        </p:nvGraphicFramePr>
        <p:xfrm>
          <a:off x="727793" y="1293863"/>
          <a:ext cx="7688415" cy="51541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6323" name="Title 1"/>
          <p:cNvSpPr>
            <a:spLocks noGrp="1"/>
          </p:cNvSpPr>
          <p:nvPr>
            <p:ph type="title"/>
          </p:nvPr>
        </p:nvSpPr>
        <p:spPr>
          <a:xfrm>
            <a:off x="457200" y="130175"/>
            <a:ext cx="8229600" cy="1287463"/>
          </a:xfrm>
        </p:spPr>
        <p:txBody>
          <a:bodyPr/>
          <a:lstStyle/>
          <a:p>
            <a:r>
              <a:rPr lang="en-US" altLang="en-US" sz="3200" dirty="0">
                <a:solidFill>
                  <a:srgbClr val="000000"/>
                </a:solidFill>
              </a:rPr>
              <a:t>CDE Publications and Resources that Support TK Implementation</a:t>
            </a:r>
          </a:p>
        </p:txBody>
      </p:sp>
      <p:pic>
        <p:nvPicPr>
          <p:cNvPr id="16"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9563" y="5122863"/>
            <a:ext cx="796925" cy="103505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1950" y="5207000"/>
            <a:ext cx="731838" cy="944563"/>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28775" y="2008188"/>
            <a:ext cx="715963" cy="925512"/>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13225" y="2008188"/>
            <a:ext cx="703263" cy="91122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445250" y="5113338"/>
            <a:ext cx="1312863" cy="915987"/>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489700" y="3394075"/>
            <a:ext cx="1223963" cy="95250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06550" y="3384550"/>
            <a:ext cx="738188" cy="109537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9" name="Picture 8"/>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167188" y="3521075"/>
            <a:ext cx="749300" cy="1047750"/>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fontAlgn="auto">
              <a:spcBef>
                <a:spcPts val="0"/>
              </a:spcBef>
              <a:spcAft>
                <a:spcPts val="0"/>
              </a:spcAft>
              <a:defRPr/>
            </a:pPr>
            <a:fld id="{9D7E4E9B-8571-4C8E-87E1-85117A658CD5}" type="slidenum">
              <a:rPr lang="en-US" altLang="en-US" kern="0">
                <a:solidFill>
                  <a:sysClr val="windowText" lastClr="000000"/>
                </a:solidFill>
              </a:rPr>
              <a:pPr fontAlgn="auto">
                <a:spcBef>
                  <a:spcPts val="0"/>
                </a:spcBef>
                <a:spcAft>
                  <a:spcPts val="0"/>
                </a:spcAft>
                <a:defRPr/>
              </a:pPr>
              <a:t>5</a:t>
            </a:fld>
            <a:endParaRPr lang="en-US" altLang="en-US" kern="0" dirty="0">
              <a:solidFill>
                <a:sysClr val="windowText" lastClr="000000"/>
              </a:solidFill>
            </a:endParaRPr>
          </a:p>
        </p:txBody>
      </p:sp>
      <p:pic>
        <p:nvPicPr>
          <p:cNvPr id="56333" name="Content Placeholder 7"/>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726238" y="2008188"/>
            <a:ext cx="714375"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le 1"/>
          <p:cNvSpPr>
            <a:spLocks noGrp="1"/>
          </p:cNvSpPr>
          <p:nvPr>
            <p:ph type="title"/>
          </p:nvPr>
        </p:nvSpPr>
        <p:spPr/>
        <p:txBody>
          <a:bodyPr/>
          <a:lstStyle/>
          <a:p>
            <a:r>
              <a:rPr lang="en-US" altLang="en-US" dirty="0"/>
              <a:t>In Summary</a:t>
            </a:r>
          </a:p>
        </p:txBody>
      </p:sp>
      <p:sp>
        <p:nvSpPr>
          <p:cNvPr id="144386" name="Content Placeholder 2"/>
          <p:cNvSpPr>
            <a:spLocks noGrp="1"/>
          </p:cNvSpPr>
          <p:nvPr>
            <p:ph idx="1"/>
          </p:nvPr>
        </p:nvSpPr>
        <p:spPr>
          <a:xfrm>
            <a:off x="457200" y="1333041"/>
            <a:ext cx="8229600" cy="4800600"/>
          </a:xfrm>
        </p:spPr>
        <p:txBody>
          <a:bodyPr/>
          <a:lstStyle/>
          <a:p>
            <a:pPr>
              <a:spcBef>
                <a:spcPts val="0"/>
              </a:spcBef>
              <a:spcAft>
                <a:spcPts val="600"/>
              </a:spcAft>
            </a:pPr>
            <a:r>
              <a:rPr lang="en-US" altLang="en-US" sz="3000" dirty="0"/>
              <a:t>Physical development impacts the overall development of children.</a:t>
            </a:r>
          </a:p>
          <a:p>
            <a:pPr>
              <a:spcBef>
                <a:spcPts val="0"/>
              </a:spcBef>
              <a:spcAft>
                <a:spcPts val="600"/>
              </a:spcAft>
            </a:pPr>
            <a:r>
              <a:rPr lang="en-US" altLang="en-US" sz="3000" dirty="0"/>
              <a:t>Physical development supports young children’s brain development.</a:t>
            </a:r>
          </a:p>
          <a:p>
            <a:pPr>
              <a:spcBef>
                <a:spcPts val="0"/>
              </a:spcBef>
              <a:spcAft>
                <a:spcPts val="600"/>
              </a:spcAft>
            </a:pPr>
            <a:r>
              <a:rPr lang="en-US" altLang="en-US" sz="3000" dirty="0"/>
              <a:t>The early years are critical for the foundation of movement skills.</a:t>
            </a:r>
          </a:p>
          <a:p>
            <a:pPr>
              <a:spcBef>
                <a:spcPts val="0"/>
              </a:spcBef>
              <a:spcAft>
                <a:spcPts val="600"/>
              </a:spcAft>
            </a:pPr>
            <a:r>
              <a:rPr lang="en-US" altLang="en-US" sz="3000" dirty="0"/>
              <a:t>Physical activity and development contributes to the formation of healthy habits that can last a lifetime and prevent the risks associated with obesity.</a:t>
            </a:r>
          </a:p>
          <a:p>
            <a:pPr>
              <a:lnSpc>
                <a:spcPct val="80000"/>
              </a:lnSpc>
              <a:spcAft>
                <a:spcPts val="600"/>
              </a:spcAft>
            </a:pPr>
            <a:endParaRPr lang="en-US" altLang="en-US" sz="3000" dirty="0"/>
          </a:p>
        </p:txBody>
      </p:sp>
      <p:sp>
        <p:nvSpPr>
          <p:cNvPr id="144387"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37D7B28-F4C7-46E5-B21B-7DC76F8B00AD}" type="slidenum">
              <a:rPr lang="en-US" altLang="en-US" sz="1200" smtClean="0">
                <a:cs typeface="Arial" panose="020B0604020202020204" pitchFamily="34" charset="0"/>
              </a:rPr>
              <a:pPr>
                <a:spcBef>
                  <a:spcPct val="0"/>
                </a:spcBef>
                <a:buFontTx/>
                <a:buNone/>
              </a:pPr>
              <a:t>50</a:t>
            </a:fld>
            <a:endParaRPr lang="en-US" altLang="en-US" sz="1200" dirty="0">
              <a:cs typeface="Arial" panose="020B060402020202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itle 4"/>
          <p:cNvSpPr>
            <a:spLocks noGrp="1"/>
          </p:cNvSpPr>
          <p:nvPr>
            <p:ph type="title"/>
          </p:nvPr>
        </p:nvSpPr>
        <p:spPr/>
        <p:txBody>
          <a:bodyPr/>
          <a:lstStyle/>
          <a:p>
            <a:r>
              <a:rPr lang="en-US" altLang="en-US" dirty="0"/>
              <a:t>In Summary—Continued</a:t>
            </a:r>
          </a:p>
        </p:txBody>
      </p:sp>
      <p:sp>
        <p:nvSpPr>
          <p:cNvPr id="146434" name="Content Placeholder 5"/>
          <p:cNvSpPr>
            <a:spLocks noGrp="1"/>
          </p:cNvSpPr>
          <p:nvPr>
            <p:ph idx="1"/>
          </p:nvPr>
        </p:nvSpPr>
        <p:spPr>
          <a:xfrm>
            <a:off x="457200" y="1333041"/>
            <a:ext cx="8229600" cy="4953000"/>
          </a:xfrm>
        </p:spPr>
        <p:txBody>
          <a:bodyPr/>
          <a:lstStyle/>
          <a:p>
            <a:pPr>
              <a:spcBef>
                <a:spcPts val="0"/>
              </a:spcBef>
              <a:spcAft>
                <a:spcPts val="600"/>
              </a:spcAft>
            </a:pPr>
            <a:r>
              <a:rPr lang="en-US" altLang="en-US" sz="3000" dirty="0"/>
              <a:t>Culture, beliefs, and values need to be infused in physical development activities (meaningful activities).</a:t>
            </a:r>
          </a:p>
          <a:p>
            <a:pPr>
              <a:spcBef>
                <a:spcPts val="0"/>
              </a:spcBef>
              <a:spcAft>
                <a:spcPts val="600"/>
              </a:spcAft>
            </a:pPr>
            <a:r>
              <a:rPr lang="en-US" altLang="en-US" sz="3000" dirty="0"/>
              <a:t>Inclusion and diverse needs of children need to be addressed and are of paramount importance for the physical development of </a:t>
            </a:r>
            <a:r>
              <a:rPr lang="en-US" altLang="en-US" sz="3000" b="1" dirty="0"/>
              <a:t>all</a:t>
            </a:r>
            <a:r>
              <a:rPr lang="en-US" altLang="en-US" sz="3000" dirty="0"/>
              <a:t> children.</a:t>
            </a:r>
          </a:p>
          <a:p>
            <a:pPr>
              <a:spcBef>
                <a:spcPts val="0"/>
              </a:spcBef>
              <a:spcAft>
                <a:spcPts val="600"/>
              </a:spcAft>
            </a:pPr>
            <a:r>
              <a:rPr lang="en-US" altLang="en-US" sz="3000" dirty="0"/>
              <a:t>Teachers, families, and caregivers are important contributors for children’s learning in the physical domain.</a:t>
            </a:r>
          </a:p>
          <a:p>
            <a:pPr>
              <a:lnSpc>
                <a:spcPct val="90000"/>
              </a:lnSpc>
            </a:pPr>
            <a:endParaRPr lang="en-US" altLang="en-US" sz="3000" dirty="0"/>
          </a:p>
          <a:p>
            <a:pPr>
              <a:lnSpc>
                <a:spcPct val="90000"/>
              </a:lnSpc>
            </a:pPr>
            <a:endParaRPr lang="en-US" altLang="en-US" sz="3000" dirty="0"/>
          </a:p>
          <a:p>
            <a:pPr>
              <a:lnSpc>
                <a:spcPct val="90000"/>
              </a:lnSpc>
            </a:pPr>
            <a:endParaRPr lang="en-US" altLang="en-US" sz="3000" dirty="0"/>
          </a:p>
        </p:txBody>
      </p:sp>
      <p:sp>
        <p:nvSpPr>
          <p:cNvPr id="146435"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17CE68B-84A6-4295-B251-3D84EEF5B5F6}" type="slidenum">
              <a:rPr lang="en-US" altLang="en-US" sz="1200" smtClean="0">
                <a:cs typeface="Arial" panose="020B0604020202020204" pitchFamily="34" charset="0"/>
              </a:rPr>
              <a:pPr>
                <a:spcBef>
                  <a:spcPct val="0"/>
                </a:spcBef>
                <a:buFontTx/>
                <a:buNone/>
              </a:pPr>
              <a:t>51</a:t>
            </a:fld>
            <a:endParaRPr lang="en-US" altLang="en-US" sz="1200" dirty="0">
              <a:cs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p:txBody>
          <a:bodyPr/>
          <a:lstStyle/>
          <a:p>
            <a:r>
              <a:rPr lang="en-US" altLang="en-US" dirty="0"/>
              <a:t>Sharing Forum</a:t>
            </a:r>
          </a:p>
        </p:txBody>
      </p:sp>
      <p:sp>
        <p:nvSpPr>
          <p:cNvPr id="148483" name="Content Placeholder 1"/>
          <p:cNvSpPr>
            <a:spLocks noGrp="1"/>
          </p:cNvSpPr>
          <p:nvPr>
            <p:ph idx="1"/>
          </p:nvPr>
        </p:nvSpPr>
        <p:spPr/>
        <p:txBody>
          <a:bodyPr/>
          <a:lstStyle/>
          <a:p>
            <a:pPr marL="0" indent="0">
              <a:spcBef>
                <a:spcPts val="0"/>
              </a:spcBef>
              <a:spcAft>
                <a:spcPts val="1200"/>
              </a:spcAft>
              <a:buNone/>
            </a:pPr>
            <a:r>
              <a:rPr lang="en-US" altLang="en-US" dirty="0"/>
              <a:t>Take at least five steps to find a partner and share your answers:</a:t>
            </a:r>
            <a:endParaRPr lang="en-US" altLang="en-US" b="1" dirty="0"/>
          </a:p>
          <a:p>
            <a:pPr marL="514350" indent="-457200">
              <a:spcBef>
                <a:spcPts val="0"/>
              </a:spcBef>
              <a:spcAft>
                <a:spcPts val="1200"/>
              </a:spcAft>
            </a:pPr>
            <a:r>
              <a:rPr lang="en-US" altLang="en-US" dirty="0"/>
              <a:t>What is your overall training impressions?</a:t>
            </a:r>
          </a:p>
          <a:p>
            <a:pPr marL="514350" indent="-457200">
              <a:spcBef>
                <a:spcPts val="0"/>
              </a:spcBef>
              <a:spcAft>
                <a:spcPts val="1200"/>
              </a:spcAft>
            </a:pPr>
            <a:r>
              <a:rPr lang="en-US" altLang="en-US" dirty="0"/>
              <a:t>Do you have other additional resources/tools to share?</a:t>
            </a:r>
          </a:p>
          <a:p>
            <a:pPr marL="514350" indent="-457200">
              <a:spcBef>
                <a:spcPts val="0"/>
              </a:spcBef>
              <a:spcAft>
                <a:spcPts val="1200"/>
              </a:spcAft>
            </a:pPr>
            <a:r>
              <a:rPr lang="en-US" altLang="en-US" dirty="0"/>
              <a:t>What is one new </a:t>
            </a:r>
            <a:r>
              <a:rPr lang="en-US" dirty="0"/>
              <a:t>activity/strategy </a:t>
            </a:r>
            <a:r>
              <a:rPr lang="en-US" altLang="en-US" dirty="0"/>
              <a:t>you are inspired to implement?</a:t>
            </a:r>
          </a:p>
          <a:p>
            <a:pPr lvl="1"/>
            <a:endParaRPr lang="en-US" altLang="en-US" dirty="0"/>
          </a:p>
        </p:txBody>
      </p:sp>
      <p:sp>
        <p:nvSpPr>
          <p:cNvPr id="2" name="Slide Number Placeholder 1"/>
          <p:cNvSpPr>
            <a:spLocks noGrp="1"/>
          </p:cNvSpPr>
          <p:nvPr>
            <p:ph type="sldNum" sz="quarter" idx="10"/>
          </p:nvPr>
        </p:nvSpPr>
        <p:spPr/>
        <p:txBody>
          <a:bodyPr/>
          <a:lstStyle/>
          <a:p>
            <a:pPr>
              <a:defRPr/>
            </a:pPr>
            <a:fld id="{F03971D8-06FA-47EC-A725-DB07542D92A6}" type="slidenum">
              <a:rPr lang="en-US" altLang="en-US" smtClean="0"/>
              <a:pPr>
                <a:defRPr/>
              </a:pPr>
              <a:t>52</a:t>
            </a:fld>
            <a:endParaRPr lang="en-US" alt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Patty\Downloads\28445368540_69c6f190c9_z.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en-US" altLang="en-US" dirty="0">
                <a:solidFill>
                  <a:schemeClr val="bg1"/>
                </a:solidFill>
              </a:rPr>
              <a:t>Thank you for moving and learning!</a:t>
            </a:r>
            <a:endParaRPr lang="en-US" dirty="0">
              <a:solidFill>
                <a:schemeClr val="bg1"/>
              </a:solidFill>
            </a:endParaRPr>
          </a:p>
        </p:txBody>
      </p:sp>
      <p:sp>
        <p:nvSpPr>
          <p:cNvPr id="2" name="Slide Number Placeholder 1"/>
          <p:cNvSpPr>
            <a:spLocks noGrp="1"/>
          </p:cNvSpPr>
          <p:nvPr>
            <p:ph type="sldNum" sz="quarter" idx="10"/>
          </p:nvPr>
        </p:nvSpPr>
        <p:spPr/>
        <p:txBody>
          <a:bodyPr/>
          <a:lstStyle/>
          <a:p>
            <a:pPr>
              <a:defRPr/>
            </a:pPr>
            <a:fld id="{C3CE626F-DD98-4CA0-82CA-941B8D983B22}" type="slidenum">
              <a:rPr lang="en-US" altLang="en-US" smtClean="0"/>
              <a:pPr>
                <a:defRPr/>
              </a:pPr>
              <a:t>53</a:t>
            </a:fld>
            <a:endParaRPr lang="en-US" altLang="en-US" dirty="0"/>
          </a:p>
        </p:txBody>
      </p:sp>
      <p:sp>
        <p:nvSpPr>
          <p:cNvPr id="9" name="Rectangle 5"/>
          <p:cNvSpPr>
            <a:spLocks noChangeArrowheads="1"/>
          </p:cNvSpPr>
          <p:nvPr/>
        </p:nvSpPr>
        <p:spPr bwMode="auto">
          <a:xfrm>
            <a:off x="2439287" y="6627168"/>
            <a:ext cx="4265425" cy="230832"/>
          </a:xfrm>
          <a:prstGeom prst="rect">
            <a:avLst/>
          </a:prstGeom>
          <a:noFill/>
          <a:ln>
            <a:noFill/>
          </a:ln>
          <a:extLst/>
        </p:spPr>
        <p:txBody>
          <a:bodyPr wrap="squar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cs typeface="Times New Roman" panose="02020603050405020304" pitchFamily="18" charset="0"/>
              </a:rPr>
              <a:t>©2017 California Department of Education</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041"/>
            <a:ext cx="8229600" cy="876759"/>
          </a:xfrm>
        </p:spPr>
        <p:txBody>
          <a:bodyPr/>
          <a:lstStyle/>
          <a:p>
            <a:r>
              <a:rPr lang="en-US" sz="3600" dirty="0"/>
              <a:t>Reference Guide for PowerPoint Citations</a:t>
            </a:r>
          </a:p>
        </p:txBody>
      </p:sp>
      <p:sp>
        <p:nvSpPr>
          <p:cNvPr id="3" name="Content Placeholder 2"/>
          <p:cNvSpPr>
            <a:spLocks noGrp="1"/>
          </p:cNvSpPr>
          <p:nvPr>
            <p:ph idx="1"/>
          </p:nvPr>
        </p:nvSpPr>
        <p:spPr>
          <a:xfrm>
            <a:off x="457200" y="1295400"/>
            <a:ext cx="8229600" cy="4678363"/>
          </a:xfrm>
        </p:spPr>
        <p:txBody>
          <a:bodyPr/>
          <a:lstStyle/>
          <a:p>
            <a:pPr marL="233363" lvl="0" indent="-233363">
              <a:spcBef>
                <a:spcPts val="0"/>
              </a:spcBef>
              <a:spcAft>
                <a:spcPts val="1200"/>
              </a:spcAft>
              <a:buNone/>
            </a:pPr>
            <a:r>
              <a:rPr lang="en-US" sz="1400" dirty="0">
                <a:ea typeface="MS PGothic" panose="020B0600070205080204" pitchFamily="34" charset="-128"/>
                <a:cs typeface="Arial"/>
              </a:rPr>
              <a:t>California Department of Education. 2011. </a:t>
            </a:r>
            <a:r>
              <a:rPr lang="en-US" sz="1400" i="1" dirty="0">
                <a:ea typeface="MS PGothic" panose="020B0600070205080204" pitchFamily="34" charset="-128"/>
                <a:cs typeface="Arial"/>
              </a:rPr>
              <a:t>California Preschool Curriculum Framework, Volume 2</a:t>
            </a:r>
            <a:r>
              <a:rPr lang="en-US" sz="1400" dirty="0">
                <a:ea typeface="MS PGothic" panose="020B0600070205080204" pitchFamily="34" charset="-128"/>
                <a:cs typeface="Arial"/>
              </a:rPr>
              <a:t>. </a:t>
            </a:r>
            <a:r>
              <a:rPr lang="en-US" sz="1400" dirty="0"/>
              <a:t>http://www.cde.ca.gov/sp/cd/re/documents/psframeworkvol2.pdf </a:t>
            </a:r>
            <a:r>
              <a:rPr lang="en-US" sz="1400" dirty="0">
                <a:ea typeface="MS PGothic" panose="020B0600070205080204" pitchFamily="34" charset="-128"/>
                <a:cs typeface="Arial"/>
              </a:rPr>
              <a:t>(accessed October 3, 2016).</a:t>
            </a:r>
          </a:p>
          <a:p>
            <a:pPr marL="233363" indent="-233363">
              <a:spcBef>
                <a:spcPts val="0"/>
              </a:spcBef>
              <a:spcAft>
                <a:spcPts val="1200"/>
              </a:spcAft>
              <a:buNone/>
            </a:pPr>
            <a:r>
              <a:rPr lang="en-US" sz="1400" dirty="0"/>
              <a:t>California Department of Education. 2010. California Preschool Learning Foundations</a:t>
            </a:r>
            <a:r>
              <a:rPr lang="en-US" sz="1400" i="1" dirty="0"/>
              <a:t>, Volume 2</a:t>
            </a:r>
            <a:r>
              <a:rPr lang="en-US" sz="1400" dirty="0"/>
              <a:t>. http://www.cde.ca.gov/sp/cd/re/documents/psfoundationsvol2.pdf (accessed October 3, 2016).</a:t>
            </a:r>
            <a:r>
              <a:rPr lang="en-US" sz="1400" dirty="0">
                <a:ea typeface="MS PGothic" panose="020B0600070205080204" pitchFamily="34" charset="-128"/>
                <a:cs typeface="Arial"/>
              </a:rPr>
              <a:t> </a:t>
            </a:r>
          </a:p>
          <a:p>
            <a:pPr marL="233363" indent="-233363">
              <a:spcBef>
                <a:spcPts val="0"/>
              </a:spcBef>
              <a:spcAft>
                <a:spcPts val="1200"/>
              </a:spcAft>
              <a:buNone/>
            </a:pPr>
            <a:r>
              <a:rPr lang="en-US" altLang="en-US" sz="1400" i="1" dirty="0"/>
              <a:t>Centers for Disease Control and Prevention. Trends in the Prevalence of Extreme Obesity Among US Preschool-Aged Children Living in Low-Income Families, 1998-2010. JAMA. 2012; 308 (24): 2563-2565.</a:t>
            </a:r>
          </a:p>
          <a:p>
            <a:pPr marL="233363" indent="-233363">
              <a:spcBef>
                <a:spcPts val="0"/>
              </a:spcBef>
              <a:spcAft>
                <a:spcPts val="1200"/>
              </a:spcAft>
              <a:buNone/>
            </a:pPr>
            <a:r>
              <a:rPr lang="en-US" sz="1400" dirty="0"/>
              <a:t>International, Inc. Advanced Solutions. "Active Start Active Start: A Statement of Physical Activity Guidelines for Children From Birth to Age 5, 2nd Edition.“ Active Start. http://portal.shapeamerica.org/standards/guidelines/activestart.aspx. (accessed May 04, 2017).</a:t>
            </a:r>
          </a:p>
          <a:p>
            <a:pPr marL="233363" indent="-233363">
              <a:spcBef>
                <a:spcPts val="0"/>
              </a:spcBef>
              <a:spcAft>
                <a:spcPts val="1200"/>
              </a:spcAft>
              <a:buNone/>
            </a:pPr>
            <a:r>
              <a:rPr lang="en-US" sz="1400" dirty="0"/>
              <a:t>Florida State University Center for Prevention &amp; Early Intervention Policy (2002). </a:t>
            </a:r>
            <a:r>
              <a:rPr lang="en-US" sz="1400" i="1" dirty="0"/>
              <a:t>What is Inclusion? Including School-Age Students with Developmental Disabilities in the Regular Education Setting</a:t>
            </a:r>
            <a:r>
              <a:rPr lang="en-US" sz="1400" dirty="0"/>
              <a:t>. Florida State University Center for Prevention &amp; Early Intervention Policy. </a:t>
            </a:r>
            <a:r>
              <a:rPr lang="en-US" sz="1400" i="1" dirty="0"/>
              <a:t>http://staff.pausd.org/~areyes/B_Park_Inclusion/Resources/Resources_files/%20what%20is%20inclusion.pdf </a:t>
            </a:r>
            <a:r>
              <a:rPr lang="en-US" sz="1400" dirty="0">
                <a:ea typeface="Times New Roman" panose="02020603050405020304" pitchFamily="18" charset="0"/>
                <a:cs typeface="Times New Roman" panose="02020603050405020304" pitchFamily="18" charset="0"/>
              </a:rPr>
              <a:t>(accessed May 3, 2017).</a:t>
            </a:r>
          </a:p>
          <a:p>
            <a:pPr marL="233363" indent="-233363">
              <a:spcBef>
                <a:spcPts val="0"/>
              </a:spcBef>
              <a:spcAft>
                <a:spcPts val="1200"/>
              </a:spcAft>
              <a:buNone/>
            </a:pPr>
            <a:r>
              <a:rPr lang="en-US" sz="1400" dirty="0"/>
              <a:t>Jensen, Eric. </a:t>
            </a:r>
            <a:r>
              <a:rPr lang="en-US" sz="1400" i="1" dirty="0"/>
              <a:t>Teaching with the brain in mind</a:t>
            </a:r>
            <a:r>
              <a:rPr lang="en-US" sz="1400" dirty="0"/>
              <a:t>. Alexandria, VA: Association for Supervision and Curriculum Development, 2005.</a:t>
            </a:r>
          </a:p>
        </p:txBody>
      </p:sp>
    </p:spTree>
    <p:extLst>
      <p:ext uri="{BB962C8B-B14F-4D97-AF65-F5344CB8AC3E}">
        <p14:creationId xmlns:p14="http://schemas.microsoft.com/office/powerpoint/2010/main" val="38135150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Reference Guide for PowerPoint Citations</a:t>
            </a:r>
          </a:p>
        </p:txBody>
      </p:sp>
      <p:sp>
        <p:nvSpPr>
          <p:cNvPr id="3" name="Content Placeholder 2"/>
          <p:cNvSpPr>
            <a:spLocks noGrp="1"/>
          </p:cNvSpPr>
          <p:nvPr>
            <p:ph idx="1"/>
          </p:nvPr>
        </p:nvSpPr>
        <p:spPr/>
        <p:txBody>
          <a:bodyPr/>
          <a:lstStyle/>
          <a:p>
            <a:pPr marL="233363" indent="-233363">
              <a:spcBef>
                <a:spcPts val="0"/>
              </a:spcBef>
              <a:spcAft>
                <a:spcPts val="1200"/>
              </a:spcAft>
              <a:buNone/>
            </a:pPr>
            <a:r>
              <a:rPr lang="en-US" sz="1400" dirty="0"/>
              <a:t>Pan, Liping, Heidi M. Blanck, Bettylou Sherry, Karen Dalenius, and Laurence M. Grummer-Strawn. "Trends in the Prevalence of Extreme Obesity Among US Preschool-Aged Children Living in Low-Income Families, 1998-2010." </a:t>
            </a:r>
            <a:r>
              <a:rPr lang="en-US" sz="1400" i="1" dirty="0"/>
              <a:t>Jama</a:t>
            </a:r>
            <a:r>
              <a:rPr lang="en-US" sz="1400" dirty="0"/>
              <a:t> 308, no. 24 (2012): 2563. doi:10.1001/jama.2012.108099. </a:t>
            </a:r>
          </a:p>
          <a:p>
            <a:pPr marL="233363" indent="-233363">
              <a:spcBef>
                <a:spcPts val="0"/>
              </a:spcBef>
              <a:spcAft>
                <a:spcPts val="1200"/>
              </a:spcAft>
              <a:buNone/>
            </a:pPr>
            <a:r>
              <a:rPr lang="en-US" sz="1400" dirty="0"/>
              <a:t>Ratey, John J. </a:t>
            </a:r>
            <a:r>
              <a:rPr lang="en-US" sz="1400" i="1" dirty="0"/>
              <a:t>Spark: The Revolutionary New Science of Exercise and the Brain</a:t>
            </a:r>
            <a:r>
              <a:rPr lang="en-US" sz="1400" dirty="0"/>
              <a:t>. New York: Little, Brown and Company, 2008. </a:t>
            </a:r>
          </a:p>
          <a:p>
            <a:pPr marL="233363" indent="-233363">
              <a:spcBef>
                <a:spcPts val="0"/>
              </a:spcBef>
              <a:spcAft>
                <a:spcPts val="1200"/>
              </a:spcAft>
              <a:buNone/>
            </a:pPr>
            <a:r>
              <a:rPr lang="en-US" altLang="en-US" sz="1400" dirty="0"/>
              <a:t>Seefeldt, Vern. “Sequential Progression in the Achievement of Motor Proficiency.” Michigan State University, 1974. </a:t>
            </a:r>
          </a:p>
          <a:p>
            <a:pPr marL="233363" indent="-233363">
              <a:spcBef>
                <a:spcPts val="0"/>
              </a:spcBef>
              <a:spcAft>
                <a:spcPts val="1200"/>
              </a:spcAft>
              <a:buNone/>
            </a:pPr>
            <a:r>
              <a:rPr lang="en-US" sz="1400" dirty="0"/>
              <a:t>"The State of Obesity: Better Policies for a Healthier America." Resources: The State of Obesity. June 2016. </a:t>
            </a:r>
            <a:r>
              <a:rPr lang="en-US" sz="1400" dirty="0">
                <a:hlinkClick r:id="rId3"/>
              </a:rPr>
              <a:t>http://stateofobesity.org/files/stateofobesity2016.pdf </a:t>
            </a:r>
            <a:r>
              <a:rPr lang="en-US" sz="1400" dirty="0"/>
              <a:t>(accessed May 04, 2017). </a:t>
            </a:r>
          </a:p>
          <a:p>
            <a:pPr marL="233363" indent="-233363">
              <a:spcBef>
                <a:spcPts val="0"/>
              </a:spcBef>
              <a:spcAft>
                <a:spcPts val="1200"/>
              </a:spcAft>
              <a:buNone/>
            </a:pPr>
            <a:r>
              <a:rPr lang="en-US" sz="1400" dirty="0"/>
              <a:t>"US Data &amp; Trends Redirect." Centers for Disease Control and Prevention. April 04, 2012. Accessed May 04, 2017. http://www.cdc.gov/diabetes/statistics.</a:t>
            </a:r>
            <a:endParaRPr lang="en-US" sz="1400" i="1" dirty="0">
              <a:ea typeface="MS PGothic" panose="020B0600070205080204" pitchFamily="34" charset="-128"/>
              <a:cs typeface="Arial"/>
            </a:endParaRPr>
          </a:p>
          <a:p>
            <a:endParaRPr lang="en-US" sz="1400" dirty="0"/>
          </a:p>
        </p:txBody>
      </p:sp>
    </p:spTree>
    <p:extLst>
      <p:ext uri="{BB962C8B-B14F-4D97-AF65-F5344CB8AC3E}">
        <p14:creationId xmlns:p14="http://schemas.microsoft.com/office/powerpoint/2010/main" val="2584530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pPr algn="ctr"/>
            <a:r>
              <a:rPr lang="en-US" dirty="0">
                <a:latin typeface="Arial" charset="0"/>
                <a:cs typeface="Arial" charset="0"/>
              </a:rPr>
              <a:t> Transitional Kindergarten Implementation Guide</a:t>
            </a:r>
          </a:p>
        </p:txBody>
      </p:sp>
      <p:sp>
        <p:nvSpPr>
          <p:cNvPr id="5" name="Content Placeholder 4"/>
          <p:cNvSpPr>
            <a:spLocks noGrp="1"/>
          </p:cNvSpPr>
          <p:nvPr>
            <p:ph sz="half" idx="1"/>
          </p:nvPr>
        </p:nvSpPr>
        <p:spPr>
          <a:xfrm>
            <a:off x="311102" y="1738632"/>
            <a:ext cx="4953229" cy="2723313"/>
          </a:xfrm>
        </p:spPr>
        <p:txBody>
          <a:bodyPr>
            <a:normAutofit/>
          </a:bodyPr>
          <a:lstStyle/>
          <a:p>
            <a:pPr marL="0" indent="0" defTabSz="342900">
              <a:spcBef>
                <a:spcPct val="0"/>
              </a:spcBef>
              <a:buNone/>
              <a:defRPr/>
            </a:pPr>
            <a:r>
              <a:rPr lang="en-US" dirty="0">
                <a:latin typeface="Arial" charset="0"/>
                <a:ea typeface="Arial" charset="0"/>
                <a:cs typeface="Arial" charset="0"/>
              </a:rPr>
              <a:t>The TK Implementation Guide is a resource for California public school district administrators and teachers to support implementation of comprehensive TK programs.</a:t>
            </a:r>
          </a:p>
        </p:txBody>
      </p:sp>
      <p:sp>
        <p:nvSpPr>
          <p:cNvPr id="2" name="Slide Number Placeholder 1"/>
          <p:cNvSpPr>
            <a:spLocks noGrp="1"/>
          </p:cNvSpPr>
          <p:nvPr>
            <p:ph type="sldNum" sz="quarter" idx="10"/>
          </p:nvPr>
        </p:nvSpPr>
        <p:spPr/>
        <p:txBody>
          <a:bodyPr/>
          <a:lstStyle/>
          <a:p>
            <a:fld id="{11EEF7C2-6334-4E7A-B967-5F31FD9C23C6}" type="slidenum">
              <a:rPr lang="en-US" altLang="en-US" smtClean="0"/>
              <a:pPr/>
              <a:t>6</a:t>
            </a:fld>
            <a:endParaRPr lang="en-US" altLang="en-US" dirty="0"/>
          </a:p>
        </p:txBody>
      </p:sp>
      <p:pic>
        <p:nvPicPr>
          <p:cNvPr id="8" name="Picture 8"/>
          <p:cNvPicPr>
            <a:picLocks noGrp="1" noChangeAspect="1"/>
          </p:cNvPicPr>
          <p:nvPr>
            <p:ph sz="half" idx="2"/>
          </p:nvPr>
        </p:nvPicPr>
        <p:blipFill>
          <a:blip r:embed="rId3" cstate="email">
            <a:extLst>
              <a:ext uri="{28A0092B-C50C-407E-A947-70E740481C1C}">
                <a14:useLocalDpi xmlns:a14="http://schemas.microsoft.com/office/drawing/2010/main" val="0"/>
              </a:ext>
            </a:extLst>
          </a:blip>
          <a:srcRect/>
          <a:stretch>
            <a:fillRect/>
          </a:stretch>
        </p:blipFill>
        <p:spPr bwMode="auto">
          <a:xfrm>
            <a:off x="5523334" y="1838428"/>
            <a:ext cx="3248526" cy="4233657"/>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999632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prstClr val="black"/>
                </a:solidFill>
                <a:latin typeface="Arial" charset="0"/>
                <a:cs typeface="Arial" charset="0"/>
              </a:rPr>
              <a:t> Overview of the Transitional Kindergarten Implementation Guide</a:t>
            </a:r>
            <a:endParaRPr lang="en-US" sz="2700" dirty="0">
              <a:latin typeface="Arial" charset="0"/>
              <a:cs typeface="Arial" charset="0"/>
            </a:endParaRPr>
          </a:p>
        </p:txBody>
      </p:sp>
      <p:sp>
        <p:nvSpPr>
          <p:cNvPr id="3" name="Content Placeholder 2"/>
          <p:cNvSpPr>
            <a:spLocks noGrp="1"/>
          </p:cNvSpPr>
          <p:nvPr>
            <p:ph sz="half" idx="1"/>
          </p:nvPr>
        </p:nvSpPr>
        <p:spPr>
          <a:xfrm>
            <a:off x="457199" y="1600200"/>
            <a:ext cx="7184571" cy="4525963"/>
          </a:xfrm>
        </p:spPr>
        <p:txBody>
          <a:bodyPr>
            <a:noAutofit/>
          </a:bodyPr>
          <a:lstStyle/>
          <a:p>
            <a:pPr marL="0" lvl="1" indent="0">
              <a:buNone/>
            </a:pPr>
            <a:r>
              <a:rPr lang="en-US" sz="2600" b="1" dirty="0">
                <a:latin typeface="Arial" panose="020B0604020202020204" pitchFamily="34" charset="0"/>
                <a:cs typeface="Arial" panose="020B0604020202020204" pitchFamily="34" charset="0"/>
              </a:rPr>
              <a:t>Section One </a:t>
            </a:r>
          </a:p>
          <a:p>
            <a:pPr marL="457200" lvl="1" indent="-457200">
              <a:buFont typeface="Arial" panose="020B0604020202020204" pitchFamily="34" charset="0"/>
              <a:buChar char="•"/>
            </a:pPr>
            <a:r>
              <a:rPr lang="en-US" sz="2600" dirty="0">
                <a:latin typeface="Arial" panose="020B0604020202020204" pitchFamily="34" charset="0"/>
                <a:cs typeface="Arial" panose="020B0604020202020204" pitchFamily="34" charset="0"/>
              </a:rPr>
              <a:t>Program Structure and Design</a:t>
            </a:r>
          </a:p>
          <a:p>
            <a:pPr marL="0" lvl="1" indent="0">
              <a:spcBef>
                <a:spcPts val="1800"/>
              </a:spcBef>
              <a:buNone/>
            </a:pPr>
            <a:r>
              <a:rPr lang="en-US" sz="2600" b="1" dirty="0">
                <a:latin typeface="Arial" panose="020B0604020202020204" pitchFamily="34" charset="0"/>
                <a:cs typeface="Arial" panose="020B0604020202020204" pitchFamily="34" charset="0"/>
              </a:rPr>
              <a:t>Section Two </a:t>
            </a:r>
          </a:p>
          <a:p>
            <a:pPr marL="457200" lvl="1" indent="-457200">
              <a:spcBef>
                <a:spcPts val="0"/>
              </a:spcBef>
              <a:buFont typeface="Arial" panose="020B0604020202020204" pitchFamily="34" charset="0"/>
              <a:buChar char="•"/>
            </a:pPr>
            <a:r>
              <a:rPr lang="en-US" sz="2600" dirty="0">
                <a:latin typeface="Arial" panose="020B0604020202020204" pitchFamily="34" charset="0"/>
                <a:cs typeface="Arial" panose="020B0604020202020204" pitchFamily="34" charset="0"/>
              </a:rPr>
              <a:t>The TK Student</a:t>
            </a:r>
          </a:p>
          <a:p>
            <a:pPr marL="457200" lvl="1" indent="-457200">
              <a:spcBef>
                <a:spcPts val="0"/>
              </a:spcBef>
              <a:buFont typeface="Arial" panose="020B0604020202020204" pitchFamily="34" charset="0"/>
              <a:buChar char="•"/>
            </a:pPr>
            <a:r>
              <a:rPr lang="en-US" sz="2600" dirty="0">
                <a:latin typeface="Arial" panose="020B0604020202020204" pitchFamily="34" charset="0"/>
                <a:cs typeface="Arial" panose="020B0604020202020204" pitchFamily="34" charset="0"/>
              </a:rPr>
              <a:t>Curriculum in a TK Program</a:t>
            </a:r>
          </a:p>
          <a:p>
            <a:pPr marL="457200" lvl="1" indent="-457200">
              <a:spcBef>
                <a:spcPts val="0"/>
              </a:spcBef>
              <a:buFont typeface="Arial" panose="020B0604020202020204" pitchFamily="34" charset="0"/>
              <a:buChar char="•"/>
            </a:pPr>
            <a:r>
              <a:rPr lang="en-US" sz="2600" dirty="0">
                <a:latin typeface="Arial" panose="020B0604020202020204" pitchFamily="34" charset="0"/>
                <a:cs typeface="Arial" panose="020B0604020202020204" pitchFamily="34" charset="0"/>
              </a:rPr>
              <a:t>Effective Instruction in a TK Program</a:t>
            </a:r>
          </a:p>
          <a:p>
            <a:pPr marL="457200" lvl="1" indent="-457200">
              <a:spcBef>
                <a:spcPts val="0"/>
              </a:spcBef>
              <a:buFont typeface="Arial" panose="020B0604020202020204" pitchFamily="34" charset="0"/>
              <a:buChar char="•"/>
            </a:pPr>
            <a:r>
              <a:rPr lang="en-US" sz="2600" dirty="0">
                <a:latin typeface="Arial" panose="020B0604020202020204" pitchFamily="34" charset="0"/>
                <a:cs typeface="Arial" panose="020B0604020202020204" pitchFamily="34" charset="0"/>
              </a:rPr>
              <a:t>The TK Learning Environment</a:t>
            </a:r>
          </a:p>
          <a:p>
            <a:pPr marL="457200" lvl="1" indent="-457200">
              <a:spcBef>
                <a:spcPts val="0"/>
              </a:spcBef>
              <a:buFont typeface="Arial" panose="020B0604020202020204" pitchFamily="34" charset="0"/>
              <a:buChar char="•"/>
            </a:pPr>
            <a:r>
              <a:rPr lang="en-US" sz="2600" dirty="0">
                <a:latin typeface="Arial" panose="020B0604020202020204" pitchFamily="34" charset="0"/>
                <a:cs typeface="Arial" panose="020B0604020202020204" pitchFamily="34" charset="0"/>
              </a:rPr>
              <a:t>Assessment and Differentiated Instruction</a:t>
            </a:r>
          </a:p>
          <a:p>
            <a:pPr marL="457200" lvl="1" indent="-457200">
              <a:spcBef>
                <a:spcPts val="0"/>
              </a:spcBef>
              <a:buFont typeface="Arial" panose="020B0604020202020204" pitchFamily="34" charset="0"/>
              <a:buChar char="•"/>
            </a:pPr>
            <a:r>
              <a:rPr lang="en-US" sz="2600" dirty="0">
                <a:latin typeface="Arial" panose="020B0604020202020204" pitchFamily="34" charset="0"/>
                <a:cs typeface="Arial" panose="020B0604020202020204" pitchFamily="34" charset="0"/>
              </a:rPr>
              <a:t>Involving Families and Community Partners</a:t>
            </a:r>
          </a:p>
          <a:p>
            <a:pPr marL="457200" lvl="1" indent="-457200">
              <a:spcBef>
                <a:spcPts val="0"/>
              </a:spcBef>
              <a:buFont typeface="Arial" panose="020B0604020202020204" pitchFamily="34" charset="0"/>
              <a:buChar char="•"/>
            </a:pPr>
            <a:r>
              <a:rPr lang="en-US" sz="2600" dirty="0">
                <a:latin typeface="Arial" panose="020B0604020202020204" pitchFamily="34" charset="0"/>
                <a:cs typeface="Arial" panose="020B0604020202020204" pitchFamily="34" charset="0"/>
              </a:rPr>
              <a:t>Supporting TK Implementation</a:t>
            </a:r>
          </a:p>
          <a:p>
            <a:endParaRPr lang="en-US" dirty="0"/>
          </a:p>
        </p:txBody>
      </p:sp>
      <p:pic>
        <p:nvPicPr>
          <p:cNvPr id="10" name="Picture 8"/>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bwMode="auto">
          <a:xfrm>
            <a:off x="6639210" y="1692276"/>
            <a:ext cx="2200567" cy="2679353"/>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sp>
        <p:nvSpPr>
          <p:cNvPr id="4" name="Slide Number Placeholder 3"/>
          <p:cNvSpPr>
            <a:spLocks noGrp="1"/>
          </p:cNvSpPr>
          <p:nvPr>
            <p:ph type="sldNum" sz="quarter" idx="10"/>
          </p:nvPr>
        </p:nvSpPr>
        <p:spPr/>
        <p:txBody>
          <a:bodyPr/>
          <a:lstStyle/>
          <a:p>
            <a:fld id="{894E3918-0C58-4BC1-A1C2-4C804A6662F9}" type="slidenum">
              <a:rPr lang="en-US" altLang="en-US" smtClean="0"/>
              <a:pPr/>
              <a:t>7</a:t>
            </a:fld>
            <a:endParaRPr lang="en-US" altLang="en-US" dirty="0"/>
          </a:p>
        </p:txBody>
      </p:sp>
    </p:spTree>
    <p:extLst>
      <p:ext uri="{BB962C8B-B14F-4D97-AF65-F5344CB8AC3E}">
        <p14:creationId xmlns:p14="http://schemas.microsoft.com/office/powerpoint/2010/main" val="3322161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ltLang="en-US" dirty="0">
                <a:solidFill>
                  <a:srgbClr val="000000"/>
                </a:solidFill>
              </a:rPr>
              <a:t>California P.E. Standards and Framework K-12</a:t>
            </a:r>
            <a:endParaRPr lang="en-US" dirty="0"/>
          </a:p>
        </p:txBody>
      </p:sp>
      <p:pic>
        <p:nvPicPr>
          <p:cNvPr id="12" name="Content Placeholder 11"/>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7708036" y="721521"/>
            <a:ext cx="919129" cy="1189183"/>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8"/>
          <p:cNvSpPr>
            <a:spLocks noGrp="1"/>
          </p:cNvSpPr>
          <p:nvPr>
            <p:ph sz="half" idx="2"/>
          </p:nvPr>
        </p:nvSpPr>
        <p:spPr>
          <a:xfrm>
            <a:off x="685801" y="1523082"/>
            <a:ext cx="7712764" cy="5030118"/>
          </a:xfrm>
        </p:spPr>
        <p:txBody>
          <a:bodyPr/>
          <a:lstStyle/>
          <a:p>
            <a:pPr marL="0" indent="0" eaLnBrk="1" hangingPunct="1">
              <a:spcBef>
                <a:spcPct val="0"/>
              </a:spcBef>
              <a:spcAft>
                <a:spcPts val="1200"/>
              </a:spcAft>
              <a:buFontTx/>
              <a:buNone/>
            </a:pPr>
            <a:r>
              <a:rPr lang="en-US" altLang="en-US" sz="2000" b="1" dirty="0"/>
              <a:t>Standard 1. </a:t>
            </a:r>
            <a:r>
              <a:rPr lang="en-US" altLang="en-US" sz="2000" dirty="0"/>
              <a:t>Students demonstrate the </a:t>
            </a:r>
            <a:r>
              <a:rPr lang="en-US" altLang="en-US" sz="2000" b="1" dirty="0"/>
              <a:t>motor skills and movement patterns</a:t>
            </a:r>
            <a:r>
              <a:rPr lang="en-US" altLang="en-US" sz="2000" dirty="0"/>
              <a:t> needed to perform a variety of physical activities.</a:t>
            </a:r>
          </a:p>
          <a:p>
            <a:pPr marL="0" indent="0" eaLnBrk="1" hangingPunct="1">
              <a:spcBef>
                <a:spcPct val="0"/>
              </a:spcBef>
              <a:spcAft>
                <a:spcPts val="1200"/>
              </a:spcAft>
              <a:buFontTx/>
              <a:buNone/>
            </a:pPr>
            <a:r>
              <a:rPr lang="en-US" altLang="en-US" sz="2000" b="1" dirty="0"/>
              <a:t>Standard 2. </a:t>
            </a:r>
            <a:r>
              <a:rPr lang="en-US" altLang="en-US" sz="2000" dirty="0"/>
              <a:t>Students demonstrate </a:t>
            </a:r>
            <a:r>
              <a:rPr lang="en-US" altLang="en-US" sz="2000" b="1" dirty="0"/>
              <a:t>knowledge of movement concepts, principles, and strategies </a:t>
            </a:r>
            <a:r>
              <a:rPr lang="en-US" altLang="en-US" sz="2000" dirty="0"/>
              <a:t>that apply to the learning and performance of physical activities. </a:t>
            </a:r>
          </a:p>
          <a:p>
            <a:pPr marL="0" indent="0" eaLnBrk="1" hangingPunct="1">
              <a:spcBef>
                <a:spcPct val="0"/>
              </a:spcBef>
              <a:spcAft>
                <a:spcPts val="1200"/>
              </a:spcAft>
              <a:buFontTx/>
              <a:buNone/>
            </a:pPr>
            <a:r>
              <a:rPr lang="en-US" altLang="en-US" sz="2000" b="1" dirty="0"/>
              <a:t>Standard 3. </a:t>
            </a:r>
            <a:r>
              <a:rPr lang="en-US" altLang="en-US" sz="2000" dirty="0"/>
              <a:t>Students assess and maintain a level of physical fitness to improve </a:t>
            </a:r>
            <a:r>
              <a:rPr lang="en-US" altLang="en-US" sz="2000" b="1" dirty="0"/>
              <a:t>health and performance</a:t>
            </a:r>
            <a:r>
              <a:rPr lang="en-US" altLang="en-US" sz="2000" dirty="0"/>
              <a:t>. </a:t>
            </a:r>
          </a:p>
          <a:p>
            <a:pPr marL="0" indent="0" eaLnBrk="1" hangingPunct="1">
              <a:spcBef>
                <a:spcPct val="0"/>
              </a:spcBef>
              <a:spcAft>
                <a:spcPts val="1200"/>
              </a:spcAft>
              <a:buFontTx/>
              <a:buNone/>
            </a:pPr>
            <a:r>
              <a:rPr lang="en-US" altLang="en-US" sz="2000" b="1" dirty="0"/>
              <a:t>Standard 4. </a:t>
            </a:r>
            <a:r>
              <a:rPr lang="en-US" altLang="en-US" sz="2000" dirty="0"/>
              <a:t>Students demonstrate knowledge of </a:t>
            </a:r>
            <a:r>
              <a:rPr lang="en-US" altLang="en-US" sz="2000" b="1" dirty="0"/>
              <a:t>physical fitness concepts</a:t>
            </a:r>
            <a:r>
              <a:rPr lang="en-US" altLang="en-US" sz="2000" dirty="0"/>
              <a:t>, principles, and strategies to improve health and performance.</a:t>
            </a:r>
          </a:p>
          <a:p>
            <a:pPr marL="0" indent="0" eaLnBrk="1" hangingPunct="1">
              <a:spcBef>
                <a:spcPct val="0"/>
              </a:spcBef>
              <a:spcAft>
                <a:spcPts val="1200"/>
              </a:spcAft>
              <a:buFontTx/>
              <a:buNone/>
            </a:pPr>
            <a:r>
              <a:rPr lang="en-US" altLang="en-US" sz="2000" b="1" dirty="0"/>
              <a:t>Standard 5.  </a:t>
            </a:r>
            <a:r>
              <a:rPr lang="en-US" altLang="en-US" sz="2000" dirty="0"/>
              <a:t>Students demonstrate and utilize knowledge of </a:t>
            </a:r>
            <a:r>
              <a:rPr lang="en-US" altLang="en-US" sz="2000" b="1" dirty="0"/>
              <a:t>psychological and sociological </a:t>
            </a:r>
            <a:r>
              <a:rPr lang="en-US" altLang="en-US" sz="2000" dirty="0"/>
              <a:t>concepts, principles, and strategies that apply to the learning and performance of physical activity. </a:t>
            </a:r>
          </a:p>
          <a:p>
            <a:pPr marL="0" indent="0">
              <a:spcAft>
                <a:spcPts val="600"/>
              </a:spcAft>
            </a:pPr>
            <a:endParaRPr lang="en-US" dirty="0"/>
          </a:p>
        </p:txBody>
      </p:sp>
      <p:sp>
        <p:nvSpPr>
          <p:cNvPr id="2" name="Slide Number Placeholder 1"/>
          <p:cNvSpPr>
            <a:spLocks noGrp="1"/>
          </p:cNvSpPr>
          <p:nvPr>
            <p:ph type="sldNum" sz="quarter" idx="10"/>
          </p:nvPr>
        </p:nvSpPr>
        <p:spPr/>
        <p:txBody>
          <a:bodyPr/>
          <a:lstStyle/>
          <a:p>
            <a:pPr>
              <a:defRPr/>
            </a:pPr>
            <a:fld id="{B637E3F9-7ABA-4063-819B-44C24FAB3C2F}" type="slidenum">
              <a:rPr lang="en-US" altLang="en-US" smtClean="0"/>
              <a:pPr>
                <a:defRPr/>
              </a:pPr>
              <a:t>8</a:t>
            </a:fld>
            <a:endParaRPr lang="en-US" altLang="en-US" dirty="0"/>
          </a:p>
        </p:txBody>
      </p:sp>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2356" y="1286098"/>
            <a:ext cx="926353" cy="1202269"/>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Content Placeholder 9" descr="Parachute_Balls on sheet.jpg"/>
          <p:cNvPicPr>
            <a:picLocks noChangeAspect="1"/>
          </p:cNvPicPr>
          <p:nvPr/>
        </p:nvPicPr>
        <p:blipFill>
          <a:blip r:embed="rId3">
            <a:extLst>
              <a:ext uri="{28A0092B-C50C-407E-A947-70E740481C1C}">
                <a14:useLocalDpi xmlns:a14="http://schemas.microsoft.com/office/drawing/2010/main" val="0"/>
              </a:ext>
            </a:extLst>
          </a:blip>
          <a:srcRect t="-14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3"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73F0C9B-FE6C-4243-A948-D58B31D29155}" type="slidenum">
              <a:rPr lang="en-US" altLang="en-US" sz="1200" smtClean="0">
                <a:solidFill>
                  <a:srgbClr val="000000"/>
                </a:solidFill>
                <a:cs typeface="Arial" panose="020B0604020202020204" pitchFamily="34" charset="0"/>
              </a:rPr>
              <a:pPr>
                <a:spcBef>
                  <a:spcPct val="0"/>
                </a:spcBef>
                <a:buFontTx/>
                <a:buNone/>
              </a:pPr>
              <a:t>9</a:t>
            </a:fld>
            <a:endParaRPr lang="en-US" altLang="en-US" sz="1200" dirty="0">
              <a:solidFill>
                <a:srgbClr val="000000"/>
              </a:solidFill>
              <a:cs typeface="Arial" panose="020B0604020202020204" pitchFamily="34" charset="0"/>
            </a:endParaRPr>
          </a:p>
        </p:txBody>
      </p:sp>
      <p:sp>
        <p:nvSpPr>
          <p:cNvPr id="64515" name="Title 2"/>
          <p:cNvSpPr txBox="1">
            <a:spLocks/>
          </p:cNvSpPr>
          <p:nvPr/>
        </p:nvSpPr>
        <p:spPr bwMode="auto">
          <a:xfrm>
            <a:off x="0" y="5067300"/>
            <a:ext cx="60960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1600" b="1" dirty="0"/>
          </a:p>
          <a:p>
            <a:pPr algn="ctr">
              <a:spcBef>
                <a:spcPct val="0"/>
              </a:spcBef>
              <a:buFontTx/>
              <a:buNone/>
            </a:pPr>
            <a:r>
              <a:rPr lang="en-US" altLang="en-US" sz="4000" b="1" dirty="0"/>
              <a:t>Physical Development</a:t>
            </a:r>
          </a:p>
          <a:p>
            <a:pPr algn="ctr">
              <a:spcBef>
                <a:spcPct val="0"/>
              </a:spcBef>
              <a:buFontTx/>
              <a:buNone/>
            </a:pPr>
            <a:r>
              <a:rPr lang="en-US" altLang="en-US" b="1" i="1" dirty="0"/>
              <a:t>The Importance of Movement</a:t>
            </a:r>
          </a:p>
        </p:txBody>
      </p:sp>
      <p:sp>
        <p:nvSpPr>
          <p:cNvPr id="5" name="Rectangle 5"/>
          <p:cNvSpPr>
            <a:spLocks noChangeArrowheads="1"/>
          </p:cNvSpPr>
          <p:nvPr/>
        </p:nvSpPr>
        <p:spPr bwMode="auto">
          <a:xfrm>
            <a:off x="2743200" y="6652260"/>
            <a:ext cx="3657600" cy="228600"/>
          </a:xfrm>
          <a:prstGeom prst="rect">
            <a:avLst/>
          </a:prstGeom>
          <a:noFill/>
          <a:ln>
            <a:noFill/>
          </a:ln>
          <a:extLst/>
        </p:spPr>
        <p:txBody>
          <a:bodyPr wrap="squar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cs typeface="Times New Roman" panose="02020603050405020304" pitchFamily="18" charset="0"/>
              </a:rPr>
              <a:t>©2017 California Department of Education</a:t>
            </a:r>
          </a:p>
        </p:txBody>
      </p:sp>
    </p:spTree>
  </p:cSld>
  <p:clrMapOvr>
    <a:masterClrMapping/>
  </p:clrMapOvr>
</p:sld>
</file>

<file path=ppt/theme/theme1.xml><?xml version="1.0" encoding="utf-8"?>
<a:theme xmlns:a="http://schemas.openxmlformats.org/drawingml/2006/main" name="1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25919</TotalTime>
  <Words>8890</Words>
  <Application>Microsoft Office PowerPoint</Application>
  <PresentationFormat>On-screen Show (4:3)</PresentationFormat>
  <Paragraphs>933</Paragraphs>
  <Slides>55</Slides>
  <Notes>55</Notes>
  <HiddenSlides>2</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55</vt:i4>
      </vt:variant>
    </vt:vector>
  </HeadingPairs>
  <TitlesOfParts>
    <vt:vector size="68" baseType="lpstr">
      <vt:lpstr>ＭＳ Ｐゴシック</vt:lpstr>
      <vt:lpstr>ＭＳ Ｐゴシック</vt:lpstr>
      <vt:lpstr>Arial</vt:lpstr>
      <vt:lpstr>Calibri</vt:lpstr>
      <vt:lpstr>Consolas</vt:lpstr>
      <vt:lpstr>Garamond</vt:lpstr>
      <vt:lpstr>Tahoma</vt:lpstr>
      <vt:lpstr>Times New Roman</vt:lpstr>
      <vt:lpstr>Webdings</vt:lpstr>
      <vt:lpstr>Wingdings</vt:lpstr>
      <vt:lpstr>1_Office Theme</vt:lpstr>
      <vt:lpstr>2_Office Theme</vt:lpstr>
      <vt:lpstr>3_Office Theme</vt:lpstr>
      <vt:lpstr>Transitional Kindergarten   Physical Development Overview  Foundations and Framework Volume 2  </vt:lpstr>
      <vt:lpstr>Objectives</vt:lpstr>
      <vt:lpstr>Community Building</vt:lpstr>
      <vt:lpstr>Why Use the Preschool Learning Foundations for TK?</vt:lpstr>
      <vt:lpstr>CDE Publications and Resources that Support TK Implementation</vt:lpstr>
      <vt:lpstr> Transitional Kindergarten Implementation Guide</vt:lpstr>
      <vt:lpstr> Overview of the Transitional Kindergarten Implementation Guide</vt:lpstr>
      <vt:lpstr>California P.E. Standards and Framework K-12</vt:lpstr>
      <vt:lpstr>PowerPoint Presentation</vt:lpstr>
      <vt:lpstr>Physical Activities</vt:lpstr>
      <vt:lpstr>Movement Skills: A Foundation for Learning</vt:lpstr>
      <vt:lpstr> Research Highlight </vt:lpstr>
      <vt:lpstr>Exercise and the Brain</vt:lpstr>
      <vt:lpstr>Foundations and Framework, Volume 2</vt:lpstr>
      <vt:lpstr>Preschool Learning Foundations</vt:lpstr>
      <vt:lpstr> The Preschool Curriculum Framework </vt:lpstr>
      <vt:lpstr>Physical Development</vt:lpstr>
      <vt:lpstr>Which Substrand Am I?</vt:lpstr>
      <vt:lpstr>Physical Development Foundations Map</vt:lpstr>
      <vt:lpstr>Alignment Document</vt:lpstr>
      <vt:lpstr>Alignment Document</vt:lpstr>
      <vt:lpstr>Fundamental Movement Skills Set the Stage for a Lifetime of Activity</vt:lpstr>
      <vt:lpstr>The Need for Physical Development</vt:lpstr>
      <vt:lpstr>Childhood Obesity </vt:lpstr>
      <vt:lpstr>The Most Concerning Trends About Childhood Obesity</vt:lpstr>
      <vt:lpstr>The State of Obesity 2016</vt:lpstr>
      <vt:lpstr>Childhood Obesity Facts</vt:lpstr>
      <vt:lpstr>Childhood to Adulthood</vt:lpstr>
      <vt:lpstr>PowerPoint Presentation</vt:lpstr>
      <vt:lpstr>Teachers are important role models in the area of physical development.</vt:lpstr>
      <vt:lpstr>PowerPoint Presentation</vt:lpstr>
      <vt:lpstr>Daily Physical Activity Recommendations</vt:lpstr>
      <vt:lpstr> Structured and Unstructured PA </vt:lpstr>
      <vt:lpstr>PowerPoint Presentation</vt:lpstr>
      <vt:lpstr>Let’s Dig Deeper!</vt:lpstr>
      <vt:lpstr>Twelve Guiding Principles to Support  Physical Development</vt:lpstr>
      <vt:lpstr>Guiding Principle Bumper Stickers Activity</vt:lpstr>
      <vt:lpstr>Universal Design for Learning</vt:lpstr>
      <vt:lpstr>Activity Time We Count With Numbers </vt:lpstr>
      <vt:lpstr>We Count With Numbers Can you show me?</vt:lpstr>
      <vt:lpstr>We Count With Numbers Can you show me?</vt:lpstr>
      <vt:lpstr>We Count With Numbers Can you show me?</vt:lpstr>
      <vt:lpstr>We Count With Numbers Can you show me?</vt:lpstr>
      <vt:lpstr>Pulling It All Together</vt:lpstr>
      <vt:lpstr>Vignettes</vt:lpstr>
      <vt:lpstr>Important Considerations</vt:lpstr>
      <vt:lpstr>Inclusion </vt:lpstr>
      <vt:lpstr>Engaging Families</vt:lpstr>
      <vt:lpstr>The End of Each Chapter</vt:lpstr>
      <vt:lpstr>In Summary</vt:lpstr>
      <vt:lpstr>In Summary—Continued</vt:lpstr>
      <vt:lpstr>Sharing Forum</vt:lpstr>
      <vt:lpstr>Thank you for moving and learning!</vt:lpstr>
      <vt:lpstr>Reference Guide for PowerPoint Citations</vt:lpstr>
      <vt:lpstr>Reference Guide for PowerPoint Citations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jenna</dc:creator>
  <cp:lastModifiedBy>Sarah Swan Therriault</cp:lastModifiedBy>
  <cp:revision>891</cp:revision>
  <cp:lastPrinted>2016-09-16T22:50:17Z</cp:lastPrinted>
  <dcterms:created xsi:type="dcterms:W3CDTF">2011-09-14T04:40:26Z</dcterms:created>
  <dcterms:modified xsi:type="dcterms:W3CDTF">2017-06-28T22:18:48Z</dcterms:modified>
</cp:coreProperties>
</file>