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10" r:id="rId1"/>
  </p:sldMasterIdLst>
  <p:notesMasterIdLst>
    <p:notesMasterId r:id="rId68"/>
  </p:notesMasterIdLst>
  <p:handoutMasterIdLst>
    <p:handoutMasterId r:id="rId69"/>
  </p:handoutMasterIdLst>
  <p:sldIdLst>
    <p:sldId id="887" r:id="rId2"/>
    <p:sldId id="857" r:id="rId3"/>
    <p:sldId id="858" r:id="rId4"/>
    <p:sldId id="894" r:id="rId5"/>
    <p:sldId id="974" r:id="rId6"/>
    <p:sldId id="965" r:id="rId7"/>
    <p:sldId id="859" r:id="rId8"/>
    <p:sldId id="892" r:id="rId9"/>
    <p:sldId id="868" r:id="rId10"/>
    <p:sldId id="869" r:id="rId11"/>
    <p:sldId id="870" r:id="rId12"/>
    <p:sldId id="970" r:id="rId13"/>
    <p:sldId id="969" r:id="rId14"/>
    <p:sldId id="971" r:id="rId15"/>
    <p:sldId id="874" r:id="rId16"/>
    <p:sldId id="875" r:id="rId17"/>
    <p:sldId id="876" r:id="rId18"/>
    <p:sldId id="877" r:id="rId19"/>
    <p:sldId id="878" r:id="rId20"/>
    <p:sldId id="972" r:id="rId21"/>
    <p:sldId id="975" r:id="rId22"/>
    <p:sldId id="978" r:id="rId23"/>
    <p:sldId id="881" r:id="rId24"/>
    <p:sldId id="976" r:id="rId25"/>
    <p:sldId id="977" r:id="rId26"/>
    <p:sldId id="883" r:id="rId27"/>
    <p:sldId id="939" r:id="rId28"/>
    <p:sldId id="940" r:id="rId29"/>
    <p:sldId id="900" r:id="rId30"/>
    <p:sldId id="942" r:id="rId31"/>
    <p:sldId id="911" r:id="rId32"/>
    <p:sldId id="910" r:id="rId33"/>
    <p:sldId id="936" r:id="rId34"/>
    <p:sldId id="935" r:id="rId35"/>
    <p:sldId id="937" r:id="rId36"/>
    <p:sldId id="966" r:id="rId37"/>
    <p:sldId id="912" r:id="rId38"/>
    <p:sldId id="860" r:id="rId39"/>
    <p:sldId id="906" r:id="rId40"/>
    <p:sldId id="897" r:id="rId41"/>
    <p:sldId id="899" r:id="rId42"/>
    <p:sldId id="947" r:id="rId43"/>
    <p:sldId id="950" r:id="rId44"/>
    <p:sldId id="944" r:id="rId45"/>
    <p:sldId id="898" r:id="rId46"/>
    <p:sldId id="926" r:id="rId47"/>
    <p:sldId id="959" r:id="rId48"/>
    <p:sldId id="951" r:id="rId49"/>
    <p:sldId id="862" r:id="rId50"/>
    <p:sldId id="907" r:id="rId51"/>
    <p:sldId id="943" r:id="rId52"/>
    <p:sldId id="946" r:id="rId53"/>
    <p:sldId id="955" r:id="rId54"/>
    <p:sldId id="956" r:id="rId55"/>
    <p:sldId id="963" r:id="rId56"/>
    <p:sldId id="958" r:id="rId57"/>
    <p:sldId id="967" r:id="rId58"/>
    <p:sldId id="813" r:id="rId59"/>
    <p:sldId id="843" r:id="rId60"/>
    <p:sldId id="861" r:id="rId61"/>
    <p:sldId id="964" r:id="rId62"/>
    <p:sldId id="815" r:id="rId63"/>
    <p:sldId id="816" r:id="rId64"/>
    <p:sldId id="934" r:id="rId65"/>
    <p:sldId id="933" r:id="rId66"/>
    <p:sldId id="979" r:id="rId6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9AAB"/>
    <a:srgbClr val="666699"/>
    <a:srgbClr val="5D7087"/>
    <a:srgbClr val="6F9ABC"/>
    <a:srgbClr val="F7B080"/>
    <a:srgbClr val="FFCC66"/>
    <a:srgbClr val="FF9933"/>
    <a:srgbClr val="FF9966"/>
    <a:srgbClr val="FFA14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7240" autoAdjust="0"/>
  </p:normalViewPr>
  <p:slideViewPr>
    <p:cSldViewPr>
      <p:cViewPr varScale="1">
        <p:scale>
          <a:sx n="30" d="100"/>
          <a:sy n="30" d="100"/>
        </p:scale>
        <p:origin x="3066" y="4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0" d="100"/>
        <a:sy n="70" d="100"/>
      </p:scale>
      <p:origin x="0" y="6942"/>
    </p:cViewPr>
  </p:sorterViewPr>
  <p:notesViewPr>
    <p:cSldViewPr>
      <p:cViewPr varScale="1">
        <p:scale>
          <a:sx n="66" d="100"/>
          <a:sy n="66" d="100"/>
        </p:scale>
        <p:origin x="239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Alignment Document</a:t>
          </a:r>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i="0" dirty="0"/>
            <a:t>Developmentally Appropriate </a:t>
          </a:r>
        </a:p>
        <a:p>
          <a:r>
            <a:rPr lang="en-US" sz="1200" b="1" i="0" dirty="0"/>
            <a:t>Practice</a:t>
          </a:r>
          <a:endParaRPr lang="en-US" sz="1200" b="1" dirty="0"/>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DRDP Specific to TK and K</a:t>
          </a:r>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Curriculum Framework </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Model Content Standards for CA Public Schools, K-12</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Framework for CA Public Schools, K-12</a:t>
          </a:r>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043120A1-7947-4C43-A119-93077AE8954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Transitional Kindergarten Implementation Guide </a:t>
          </a:r>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29C0DD82-D8A0-CB45-91B9-AFCE923AC38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California Common Core    State Standards</a:t>
          </a:r>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5735245B-88AC-4AB4-ADC4-32D9E92E7DD1}" type="pres">
      <dgm:prSet presAssocID="{BF154A75-DF7E-42E5-8ACC-C600C90E9EEC}" presName="diagram" presStyleCnt="0">
        <dgm:presLayoutVars>
          <dgm:dir/>
          <dgm:resizeHandles val="exact"/>
        </dgm:presLayoutVars>
      </dgm:prSet>
      <dgm:spPr/>
    </dgm:pt>
    <dgm:pt modelId="{EBFC46D7-5D1B-46D5-BE23-CC76DFBE90F0}" type="pres">
      <dgm:prSet presAssocID="{32CFD0A7-94F8-436F-9D39-539DF1237C1B}" presName="node" presStyleLbl="node1" presStyleIdx="0" presStyleCnt="9" custScaleX="94276" custScaleY="92102" custLinFactNeighborX="3049" custLinFactNeighborY="-713">
        <dgm:presLayoutVars>
          <dgm:bulletEnabled val="1"/>
        </dgm:presLayoutVars>
      </dgm:prSet>
      <dgm:spPr/>
    </dgm:pt>
    <dgm:pt modelId="{14F26DAD-A6C9-4274-B103-91E2DCC96CF4}" type="pres">
      <dgm:prSet presAssocID="{70952DD7-B6A1-490E-9D04-D19BB805DEBB}" presName="sibTrans" presStyleCnt="0"/>
      <dgm:spPr/>
    </dgm:pt>
    <dgm:pt modelId="{4A73C042-B3DE-46CE-9895-A1130DF46BA3}" type="pres">
      <dgm:prSet presAssocID="{DAC6EC14-805E-4E0F-803D-95F546305B67}" presName="node" presStyleLbl="node1" presStyleIdx="1" presStyleCnt="9" custScaleX="94276" custScaleY="92102" custLinFactX="-2362" custLinFactY="1201" custLinFactNeighborX="-100000" custLinFactNeighborY="100000">
        <dgm:presLayoutVars>
          <dgm:bulletEnabled val="1"/>
        </dgm:presLayoutVars>
      </dgm:prSet>
      <dgm:spPr/>
    </dgm:pt>
    <dgm:pt modelId="{7123AB68-B7B5-409C-9E4E-188E97905E44}" type="pres">
      <dgm:prSet presAssocID="{86C215FE-7B29-4655-B15A-B2FF64CA1B4A}" presName="sibTrans" presStyleCnt="0"/>
      <dgm:spPr/>
    </dgm:pt>
    <dgm:pt modelId="{9D6E2EAD-AD97-4DD8-A144-434C9468CF74}" type="pres">
      <dgm:prSet presAssocID="{0C43711A-5400-9345-8491-16A86037C617}" presName="node" presStyleLbl="node1" presStyleIdx="2" presStyleCnt="9" custScaleX="94276" custScaleY="92102" custLinFactX="-5097" custLinFactNeighborX="-100000" custLinFactNeighborY="-918">
        <dgm:presLayoutVars>
          <dgm:bulletEnabled val="1"/>
        </dgm:presLayoutVars>
      </dgm:prSet>
      <dgm:spPr/>
    </dgm:pt>
    <dgm:pt modelId="{D9BDC765-3187-450B-A814-084343D20D32}" type="pres">
      <dgm:prSet presAssocID="{E692ADC0-B6A8-FF45-8451-A835E4E65E02}" presName="sibTrans" presStyleCnt="0"/>
      <dgm:spPr/>
    </dgm:pt>
    <dgm:pt modelId="{0F2CF843-5EB3-45EB-830F-81F940806C5F}" type="pres">
      <dgm:prSet presAssocID="{F9C91EBA-2EBB-B349-A5F6-ED1ACBD9FE24}" presName="node" presStyleLbl="node1" presStyleIdx="3" presStyleCnt="9" custScaleX="94276" custScaleY="92102" custLinFactNeighborX="3049" custLinFactNeighborY="96687">
        <dgm:presLayoutVars>
          <dgm:bulletEnabled val="1"/>
        </dgm:presLayoutVars>
      </dgm:prSet>
      <dgm:spPr/>
    </dgm:pt>
    <dgm:pt modelId="{5C2797A8-32A5-4F7D-A086-34859417BEB3}" type="pres">
      <dgm:prSet presAssocID="{F6894773-0D41-7F48-AAF6-DC7C98C17ABF}" presName="sibTrans" presStyleCnt="0"/>
      <dgm:spPr/>
    </dgm:pt>
    <dgm:pt modelId="{BEF14B41-DD5B-43B2-BD77-B4AD6B21F45A}" type="pres">
      <dgm:prSet presAssocID="{29C0DD82-D8A0-CB45-91B9-AFCE923AC38E}" presName="node" presStyleLbl="node1" presStyleIdx="4" presStyleCnt="9" custScaleX="94276" custScaleY="92102" custLinFactNeighborX="99561" custLinFactNeighborY="99116">
        <dgm:presLayoutVars>
          <dgm:bulletEnabled val="1"/>
        </dgm:presLayoutVars>
      </dgm:prSet>
      <dgm:spPr/>
    </dgm:pt>
    <dgm:pt modelId="{6CFAD6BC-EB47-488A-A397-CF818C07F728}" type="pres">
      <dgm:prSet presAssocID="{6E81F350-180E-DF4B-98A3-6C23A049ACCE}" presName="sibTrans" presStyleCnt="0"/>
      <dgm:spPr/>
    </dgm:pt>
    <dgm:pt modelId="{61F108B0-8DD3-452C-BBBD-7E6FF735D92E}" type="pres">
      <dgm:prSet presAssocID="{AB044D24-D6D0-1A4C-A8C8-D92E08EAF6FE}" presName="node" presStyleLbl="node1" presStyleIdx="5" presStyleCnt="9" custScaleX="94276" custScaleY="92102" custLinFactX="-5383" custLinFactNeighborX="-100000" custLinFactNeighborY="99972">
        <dgm:presLayoutVars>
          <dgm:bulletEnabled val="1"/>
        </dgm:presLayoutVars>
      </dgm:prSet>
      <dgm:spPr/>
    </dgm:pt>
    <dgm:pt modelId="{7A49A528-2D8C-4DD2-9F76-29A9C2BD86B6}" type="pres">
      <dgm:prSet presAssocID="{38230808-331B-F349-9396-E6AF2301153D}" presName="sibTrans" presStyleCnt="0"/>
      <dgm:spPr/>
    </dgm:pt>
    <dgm:pt modelId="{F5BBB810-CAC5-4280-A125-42D69C3AE2BD}" type="pres">
      <dgm:prSet presAssocID="{63477D06-CAC1-485A-81BE-08D645A28E5E}" presName="node" presStyleLbl="node1" presStyleIdx="6" presStyleCnt="9" custScaleX="94276" custScaleY="92102" custLinFactX="100000" custLinFactY="-100000" custLinFactNeighborX="102966" custLinFactNeighborY="-117685">
        <dgm:presLayoutVars>
          <dgm:bulletEnabled val="1"/>
        </dgm:presLayoutVars>
      </dgm:prSet>
      <dgm:spPr/>
    </dgm:pt>
    <dgm:pt modelId="{2E14DE3A-5D30-4132-B529-0E633EA378A4}" type="pres">
      <dgm:prSet presAssocID="{EE6B2360-D04A-4132-AD92-8C611E1839C6}" presName="sibTrans" presStyleCnt="0"/>
      <dgm:spPr/>
    </dgm:pt>
    <dgm:pt modelId="{6A1920B5-755B-47CE-A245-53525FC7F61C}" type="pres">
      <dgm:prSet presAssocID="{7253252C-562D-45B5-B2CF-B24EBA30CCC9}" presName="node" presStyleLbl="node1" presStyleIdx="7" presStyleCnt="9" custScaleX="94276" custScaleY="92102" custLinFactY="-16336" custLinFactNeighborX="99183" custLinFactNeighborY="-100000">
        <dgm:presLayoutVars>
          <dgm:bulletEnabled val="1"/>
        </dgm:presLayoutVars>
      </dgm:prSet>
      <dgm:spPr/>
    </dgm:pt>
    <dgm:pt modelId="{57B4D1B9-16C8-4DA3-B20E-88D5584E57B0}" type="pres">
      <dgm:prSet presAssocID="{ECDE4A0B-E2B6-4278-B75C-9595825F7C2D}" presName="sibTrans" presStyleCnt="0"/>
      <dgm:spPr/>
    </dgm:pt>
    <dgm:pt modelId="{49A8F452-8926-4C81-946D-11B4D00E1233}" type="pres">
      <dgm:prSet presAssocID="{043120A1-7947-4C43-A119-93077AE89549}" presName="node" presStyleLbl="node1" presStyleIdx="8" presStyleCnt="9" custScaleX="94276" custScaleY="92102" custLinFactX="-6359" custLinFactY="-16336" custLinFactNeighborX="-100000" custLinFactNeighborY="-100000">
        <dgm:presLayoutVars>
          <dgm:bulletEnabled val="1"/>
        </dgm:presLayoutVars>
      </dgm:prSet>
      <dgm:spPr/>
    </dgm:pt>
  </dgm:ptLst>
  <dgm:cxnLst>
    <dgm:cxn modelId="{E947ED4C-9208-4DD5-BD0C-63FFDFFA395F}" srcId="{BF154A75-DF7E-42E5-8ACC-C600C90E9EEC}" destId="{32CFD0A7-94F8-436F-9D39-539DF1237C1B}" srcOrd="0" destOrd="0" parTransId="{8EEE91EF-8FFB-488D-845A-622A0FBC048C}" sibTransId="{70952DD7-B6A1-490E-9D04-D19BB805DEBB}"/>
    <dgm:cxn modelId="{FB328EA2-A726-6A48-B267-6E0392737E69}" type="presOf" srcId="{AB044D24-D6D0-1A4C-A8C8-D92E08EAF6FE}" destId="{61F108B0-8DD3-452C-BBBD-7E6FF735D92E}" srcOrd="0" destOrd="0" presId="urn:microsoft.com/office/officeart/2005/8/layout/default"/>
    <dgm:cxn modelId="{784E61CB-DA7A-084C-BB84-4251FB7A4D37}" type="presOf" srcId="{7253252C-562D-45B5-B2CF-B24EBA30CCC9}" destId="{6A1920B5-755B-47CE-A245-53525FC7F61C}" srcOrd="0" destOrd="0" presId="urn:microsoft.com/office/officeart/2005/8/layout/default"/>
    <dgm:cxn modelId="{8A0B4C90-CE5F-8B46-830C-29C389228C3A}" type="presOf" srcId="{29C0DD82-D8A0-CB45-91B9-AFCE923AC38E}" destId="{BEF14B41-DD5B-43B2-BD77-B4AD6B21F45A}" srcOrd="0" destOrd="0" presId="urn:microsoft.com/office/officeart/2005/8/layout/default"/>
    <dgm:cxn modelId="{9EC924EF-2CF3-4DF8-ADF8-FB515BAF91CE}" srcId="{BF154A75-DF7E-42E5-8ACC-C600C90E9EEC}" destId="{7253252C-562D-45B5-B2CF-B24EBA30CCC9}" srcOrd="7" destOrd="0" parTransId="{A7C7B4C5-8767-4F2C-B78F-B227EC88BCA5}" sibTransId="{ECDE4A0B-E2B6-4278-B75C-9595825F7C2D}"/>
    <dgm:cxn modelId="{B4401D85-91A8-4FFE-825F-CB8AF0B2F985}" srcId="{BF154A75-DF7E-42E5-8ACC-C600C90E9EEC}" destId="{DAC6EC14-805E-4E0F-803D-95F546305B67}" srcOrd="1" destOrd="0" parTransId="{960F0A2D-44AB-4E45-A130-A7F80A7701AD}" sibTransId="{86C215FE-7B29-4655-B15A-B2FF64CA1B4A}"/>
    <dgm:cxn modelId="{7A3A9514-7C14-4549-A271-498E8DB8AF94}" type="presOf" srcId="{DAC6EC14-805E-4E0F-803D-95F546305B67}" destId="{4A73C042-B3DE-46CE-9895-A1130DF46BA3}" srcOrd="0" destOrd="0" presId="urn:microsoft.com/office/officeart/2005/8/layout/default"/>
    <dgm:cxn modelId="{1276FDBD-0842-FE40-9988-6FF58A1FD7AD}" type="presOf" srcId="{32CFD0A7-94F8-436F-9D39-539DF1237C1B}" destId="{EBFC46D7-5D1B-46D5-BE23-CC76DFBE90F0}"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38611374-DC22-7E49-A115-E5133E22EE73}" type="presOf" srcId="{043120A1-7947-4C43-A119-93077AE89549}" destId="{49A8F452-8926-4C81-946D-11B4D00E1233}" srcOrd="0" destOrd="0" presId="urn:microsoft.com/office/officeart/2005/8/layout/default"/>
    <dgm:cxn modelId="{9354FB1D-4614-471C-ADC6-308C72A79D75}" srcId="{BF154A75-DF7E-42E5-8ACC-C600C90E9EEC}" destId="{043120A1-7947-4C43-A119-93077AE89549}" srcOrd="8" destOrd="0" parTransId="{7DED40D7-8D52-4759-A8D2-000B7DEA0A37}" sibTransId="{4F65E97C-1DF6-418C-A094-B15D99790933}"/>
    <dgm:cxn modelId="{C24095C4-F495-4C48-9617-4897C77F519E}" type="presOf" srcId="{63477D06-CAC1-485A-81BE-08D645A28E5E}" destId="{F5BBB810-CAC5-4280-A125-42D69C3AE2BD}" srcOrd="0" destOrd="0" presId="urn:microsoft.com/office/officeart/2005/8/layout/default"/>
    <dgm:cxn modelId="{831FB061-73A3-9043-9A61-2D68935A83BC}" srcId="{BF154A75-DF7E-42E5-8ACC-C600C90E9EEC}" destId="{AB044D24-D6D0-1A4C-A8C8-D92E08EAF6FE}" srcOrd="5" destOrd="0" parTransId="{FAE334C9-9BC6-BF4C-B49B-4FA4D56B339B}" sibTransId="{38230808-331B-F349-9396-E6AF2301153D}"/>
    <dgm:cxn modelId="{0A1C79EE-EEED-5C49-A3BF-20AE0713ED60}" type="presOf" srcId="{0C43711A-5400-9345-8491-16A86037C617}" destId="{9D6E2EAD-AD97-4DD8-A144-434C9468CF74}" srcOrd="0" destOrd="0" presId="urn:microsoft.com/office/officeart/2005/8/layout/default"/>
    <dgm:cxn modelId="{B60EF1EE-81B4-EC47-BCA2-8561D5A47DBC}" srcId="{BF154A75-DF7E-42E5-8ACC-C600C90E9EEC}" destId="{0C43711A-5400-9345-8491-16A86037C617}" srcOrd="2" destOrd="0" parTransId="{33763AD4-5A8F-FB41-8D55-F0F839D7C2EE}" sibTransId="{E692ADC0-B6A8-FF45-8451-A835E4E65E02}"/>
    <dgm:cxn modelId="{3961F3CA-5DE2-49C5-939E-0FB9DA89D424}" srcId="{BF154A75-DF7E-42E5-8ACC-C600C90E9EEC}" destId="{63477D06-CAC1-485A-81BE-08D645A28E5E}" srcOrd="6" destOrd="0" parTransId="{8F5642A4-1B6C-4E5D-9744-1B441175217A}" sibTransId="{EE6B2360-D04A-4132-AD92-8C611E1839C6}"/>
    <dgm:cxn modelId="{53526899-91B5-2D46-A6E3-A4A86F1DB85C}" type="presOf" srcId="{BF154A75-DF7E-42E5-8ACC-C600C90E9EEC}" destId="{5735245B-88AC-4AB4-ADC4-32D9E92E7DD1}" srcOrd="0" destOrd="0" presId="urn:microsoft.com/office/officeart/2005/8/layout/default"/>
    <dgm:cxn modelId="{CB74A2EA-1F88-CA42-9C6B-E57AE17F5E97}" type="presOf" srcId="{F9C91EBA-2EBB-B349-A5F6-ED1ACBD9FE24}" destId="{0F2CF843-5EB3-45EB-830F-81F940806C5F}" srcOrd="0" destOrd="0" presId="urn:microsoft.com/office/officeart/2005/8/layout/default"/>
    <dgm:cxn modelId="{2E847B55-15AA-1E40-BA1C-C50B1D8FE329}" srcId="{BF154A75-DF7E-42E5-8ACC-C600C90E9EEC}" destId="{F9C91EBA-2EBB-B349-A5F6-ED1ACBD9FE24}" srcOrd="3" destOrd="0" parTransId="{FA95CD45-808E-E946-B331-F0E5D1A7F6CD}" sibTransId="{F6894773-0D41-7F48-AAF6-DC7C98C17ABF}"/>
    <dgm:cxn modelId="{B3240B63-5CF3-F941-958C-2EFF7988C8F0}" type="presParOf" srcId="{5735245B-88AC-4AB4-ADC4-32D9E92E7DD1}" destId="{EBFC46D7-5D1B-46D5-BE23-CC76DFBE90F0}" srcOrd="0" destOrd="0" presId="urn:microsoft.com/office/officeart/2005/8/layout/default"/>
    <dgm:cxn modelId="{782866D3-D8BA-C946-ABA2-4DD02A91FDB7}" type="presParOf" srcId="{5735245B-88AC-4AB4-ADC4-32D9E92E7DD1}" destId="{14F26DAD-A6C9-4274-B103-91E2DCC96CF4}" srcOrd="1" destOrd="0" presId="urn:microsoft.com/office/officeart/2005/8/layout/default"/>
    <dgm:cxn modelId="{08658518-480B-0F43-9697-B899B84E6554}" type="presParOf" srcId="{5735245B-88AC-4AB4-ADC4-32D9E92E7DD1}" destId="{4A73C042-B3DE-46CE-9895-A1130DF46BA3}" srcOrd="2" destOrd="0" presId="urn:microsoft.com/office/officeart/2005/8/layout/default"/>
    <dgm:cxn modelId="{D3A5A12E-24CA-D445-98D6-8513D23DA3C8}" type="presParOf" srcId="{5735245B-88AC-4AB4-ADC4-32D9E92E7DD1}" destId="{7123AB68-B7B5-409C-9E4E-188E97905E44}" srcOrd="3" destOrd="0" presId="urn:microsoft.com/office/officeart/2005/8/layout/default"/>
    <dgm:cxn modelId="{4C55F535-FDDA-EF40-AD0A-DE9232276024}" type="presParOf" srcId="{5735245B-88AC-4AB4-ADC4-32D9E92E7DD1}" destId="{9D6E2EAD-AD97-4DD8-A144-434C9468CF74}" srcOrd="4" destOrd="0" presId="urn:microsoft.com/office/officeart/2005/8/layout/default"/>
    <dgm:cxn modelId="{415B7CFC-9292-344C-9953-88C1BE42FB6A}" type="presParOf" srcId="{5735245B-88AC-4AB4-ADC4-32D9E92E7DD1}" destId="{D9BDC765-3187-450B-A814-084343D20D32}" srcOrd="5" destOrd="0" presId="urn:microsoft.com/office/officeart/2005/8/layout/default"/>
    <dgm:cxn modelId="{5B1EBB7D-BD76-3B4D-B6F0-4C3AC34B499B}" type="presParOf" srcId="{5735245B-88AC-4AB4-ADC4-32D9E92E7DD1}" destId="{0F2CF843-5EB3-45EB-830F-81F940806C5F}" srcOrd="6" destOrd="0" presId="urn:microsoft.com/office/officeart/2005/8/layout/default"/>
    <dgm:cxn modelId="{C6FBB05F-8C83-FB48-86B3-06CC4DFDB025}" type="presParOf" srcId="{5735245B-88AC-4AB4-ADC4-32D9E92E7DD1}" destId="{5C2797A8-32A5-4F7D-A086-34859417BEB3}" srcOrd="7" destOrd="0" presId="urn:microsoft.com/office/officeart/2005/8/layout/default"/>
    <dgm:cxn modelId="{92F3D2A6-5017-1B49-B229-8A861F1A2132}" type="presParOf" srcId="{5735245B-88AC-4AB4-ADC4-32D9E92E7DD1}" destId="{BEF14B41-DD5B-43B2-BD77-B4AD6B21F45A}" srcOrd="8" destOrd="0" presId="urn:microsoft.com/office/officeart/2005/8/layout/default"/>
    <dgm:cxn modelId="{92D19BDF-9B76-904D-8B20-A3890AF72798}" type="presParOf" srcId="{5735245B-88AC-4AB4-ADC4-32D9E92E7DD1}" destId="{6CFAD6BC-EB47-488A-A397-CF818C07F728}" srcOrd="9" destOrd="0" presId="urn:microsoft.com/office/officeart/2005/8/layout/default"/>
    <dgm:cxn modelId="{4A706A8D-35A3-BA40-8809-D52E0B2DA1FD}" type="presParOf" srcId="{5735245B-88AC-4AB4-ADC4-32D9E92E7DD1}" destId="{61F108B0-8DD3-452C-BBBD-7E6FF735D92E}" srcOrd="10" destOrd="0" presId="urn:microsoft.com/office/officeart/2005/8/layout/default"/>
    <dgm:cxn modelId="{EC952BFF-B4BB-4A4C-9086-1D1968801202}" type="presParOf" srcId="{5735245B-88AC-4AB4-ADC4-32D9E92E7DD1}" destId="{7A49A528-2D8C-4DD2-9F76-29A9C2BD86B6}" srcOrd="11" destOrd="0" presId="urn:microsoft.com/office/officeart/2005/8/layout/default"/>
    <dgm:cxn modelId="{E1D7A20C-56B9-B240-B800-A0BD1C646E83}" type="presParOf" srcId="{5735245B-88AC-4AB4-ADC4-32D9E92E7DD1}" destId="{F5BBB810-CAC5-4280-A125-42D69C3AE2BD}" srcOrd="12" destOrd="0" presId="urn:microsoft.com/office/officeart/2005/8/layout/default"/>
    <dgm:cxn modelId="{0E7DC9B0-BEBA-0141-B5F2-F2F1A1B3BA5F}" type="presParOf" srcId="{5735245B-88AC-4AB4-ADC4-32D9E92E7DD1}" destId="{2E14DE3A-5D30-4132-B529-0E633EA378A4}" srcOrd="13" destOrd="0" presId="urn:microsoft.com/office/officeart/2005/8/layout/default"/>
    <dgm:cxn modelId="{2E5B66AE-C878-584B-AA76-3DACF4ECFC8B}" type="presParOf" srcId="{5735245B-88AC-4AB4-ADC4-32D9E92E7DD1}" destId="{6A1920B5-755B-47CE-A245-53525FC7F61C}" srcOrd="14" destOrd="0" presId="urn:microsoft.com/office/officeart/2005/8/layout/default"/>
    <dgm:cxn modelId="{BA15EC22-F715-724F-9BD6-4655AD3A2887}" type="presParOf" srcId="{5735245B-88AC-4AB4-ADC4-32D9E92E7DD1}" destId="{57B4D1B9-16C8-4DA3-B20E-88D5584E57B0}" srcOrd="15" destOrd="0" presId="urn:microsoft.com/office/officeart/2005/8/layout/default"/>
    <dgm:cxn modelId="{5F301751-D126-5F47-B3E2-82E3A4AA40E4}" type="presParOf" srcId="{5735245B-88AC-4AB4-ADC4-32D9E92E7DD1}" destId="{49A8F452-8926-4C81-946D-11B4D00E1233}"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C46D7-5D1B-46D5-BE23-CC76DFBE90F0}">
      <dsp:nvSpPr>
        <dsp:cNvPr id="0" name=""/>
        <dsp:cNvSpPr/>
      </dsp:nvSpPr>
      <dsp:spPr>
        <a:xfrm>
          <a:off x="79033" y="20885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Learning Foundations</a:t>
          </a:r>
        </a:p>
      </dsp:txBody>
      <dsp:txXfrm>
        <a:off x="79033" y="208853"/>
        <a:ext cx="2392515" cy="1402406"/>
      </dsp:txXfrm>
    </dsp:sp>
    <dsp:sp modelId="{4A73C042-B3DE-46CE-9895-A1130DF46BA3}">
      <dsp:nvSpPr>
        <dsp:cNvPr id="0" name=""/>
        <dsp:cNvSpPr/>
      </dsp:nvSpPr>
      <dsp:spPr>
        <a:xfrm>
          <a:off x="50229" y="176066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Alignment Document</a:t>
          </a:r>
        </a:p>
      </dsp:txBody>
      <dsp:txXfrm>
        <a:off x="50229" y="1760663"/>
        <a:ext cx="2392515" cy="1402406"/>
      </dsp:txXfrm>
    </dsp:sp>
    <dsp:sp modelId="{9D6E2EAD-AD97-4DD8-A144-434C9468CF74}">
      <dsp:nvSpPr>
        <dsp:cNvPr id="0" name=""/>
        <dsp:cNvSpPr/>
      </dsp:nvSpPr>
      <dsp:spPr>
        <a:xfrm>
          <a:off x="2627114" y="20573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Curriculum Framework </a:t>
          </a:r>
        </a:p>
      </dsp:txBody>
      <dsp:txXfrm>
        <a:off x="2627114" y="205731"/>
        <a:ext cx="2392515" cy="1402406"/>
      </dsp:txXfrm>
    </dsp:sp>
    <dsp:sp modelId="{0F2CF843-5EB3-45EB-830F-81F940806C5F}">
      <dsp:nvSpPr>
        <dsp:cNvPr id="0" name=""/>
        <dsp:cNvSpPr/>
      </dsp:nvSpPr>
      <dsp:spPr>
        <a:xfrm>
          <a:off x="79033" y="334811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Model Content Standards for CA Public Schools, K-12</a:t>
          </a:r>
        </a:p>
      </dsp:txBody>
      <dsp:txXfrm>
        <a:off x="79033" y="3348114"/>
        <a:ext cx="2392515" cy="1402406"/>
      </dsp:txXfrm>
    </dsp:sp>
    <dsp:sp modelId="{BEF14B41-DD5B-43B2-BD77-B4AD6B21F45A}">
      <dsp:nvSpPr>
        <dsp:cNvPr id="0" name=""/>
        <dsp:cNvSpPr/>
      </dsp:nvSpPr>
      <dsp:spPr>
        <a:xfrm>
          <a:off x="5174586" y="3385100"/>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California Common Core    State Standards</a:t>
          </a:r>
        </a:p>
      </dsp:txBody>
      <dsp:txXfrm>
        <a:off x="5174586" y="3385100"/>
        <a:ext cx="2392515" cy="1402406"/>
      </dsp:txXfrm>
    </dsp:sp>
    <dsp:sp modelId="{61F108B0-8DD3-452C-BBBD-7E6FF735D92E}">
      <dsp:nvSpPr>
        <dsp:cNvPr id="0" name=""/>
        <dsp:cNvSpPr/>
      </dsp:nvSpPr>
      <dsp:spPr>
        <a:xfrm>
          <a:off x="2619856" y="339813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Framework for CA Public Schools, K-12</a:t>
          </a:r>
        </a:p>
      </dsp:txBody>
      <dsp:txXfrm>
        <a:off x="2619856" y="3398134"/>
        <a:ext cx="2392515" cy="1402406"/>
      </dsp:txXfrm>
    </dsp:sp>
    <dsp:sp modelId="{F5BBB810-CAC5-4280-A125-42D69C3AE2BD}">
      <dsp:nvSpPr>
        <dsp:cNvPr id="0" name=""/>
        <dsp:cNvSpPr/>
      </dsp:nvSpPr>
      <dsp:spPr>
        <a:xfrm>
          <a:off x="5152482" y="21746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t>Developmentally Appropriate </a:t>
          </a:r>
        </a:p>
        <a:p>
          <a:pPr marL="0" lvl="0" indent="0" algn="ctr" defTabSz="533400">
            <a:lnSpc>
              <a:spcPct val="90000"/>
            </a:lnSpc>
            <a:spcBef>
              <a:spcPct val="0"/>
            </a:spcBef>
            <a:spcAft>
              <a:spcPct val="35000"/>
            </a:spcAft>
            <a:buNone/>
          </a:pPr>
          <a:r>
            <a:rPr lang="en-US" sz="1200" b="1" i="0" kern="1200" dirty="0"/>
            <a:t>Practice</a:t>
          </a:r>
          <a:endParaRPr lang="en-US" sz="1200" b="1" kern="1200" dirty="0"/>
        </a:p>
      </dsp:txBody>
      <dsp:txXfrm>
        <a:off x="5152482" y="217461"/>
        <a:ext cx="2392515" cy="1402406"/>
      </dsp:txXfrm>
    </dsp:sp>
    <dsp:sp modelId="{6A1920B5-755B-47CE-A245-53525FC7F61C}">
      <dsp:nvSpPr>
        <dsp:cNvPr id="0" name=""/>
        <dsp:cNvSpPr/>
      </dsp:nvSpPr>
      <dsp:spPr>
        <a:xfrm>
          <a:off x="5164993"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DRDP Specific to TK and K</a:t>
          </a:r>
        </a:p>
      </dsp:txBody>
      <dsp:txXfrm>
        <a:off x="5164993" y="1760668"/>
        <a:ext cx="2392515" cy="1402406"/>
      </dsp:txXfrm>
    </dsp:sp>
    <dsp:sp modelId="{49A8F452-8926-4C81-946D-11B4D00E1233}">
      <dsp:nvSpPr>
        <dsp:cNvPr id="0" name=""/>
        <dsp:cNvSpPr/>
      </dsp:nvSpPr>
      <dsp:spPr>
        <a:xfrm>
          <a:off x="2595087"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Transitional Kindergarten Implementation Guide </a:t>
          </a:r>
        </a:p>
      </dsp:txBody>
      <dsp:txXfrm>
        <a:off x="2595087" y="1760668"/>
        <a:ext cx="2392515" cy="14024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10" charset="0"/>
                <a:ea typeface="Arial" pitchFamily="-110" charset="0"/>
                <a:cs typeface="Arial" pitchFamily="-110"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C506B2C3-1B49-4B30-85BA-F0D4E8098DD2}" type="datetime1">
              <a:rPr lang="en-US" altLang="en-US"/>
              <a:pPr>
                <a:defRPr/>
              </a:pPr>
              <a:t>1/26/2017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10" charset="0"/>
                <a:ea typeface="Arial" pitchFamily="-110" charset="0"/>
                <a:cs typeface="Arial" pitchFamily="-110"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D545A7E-D587-4C3F-B21E-68BE1E096632}" type="slidenum">
              <a:rPr lang="en-US" altLang="en-US"/>
              <a:pPr>
                <a:defRPr/>
              </a:pPr>
              <a:t>‹#›</a:t>
            </a:fld>
            <a:endParaRPr lang="en-US" altLang="en-US"/>
          </a:p>
        </p:txBody>
      </p:sp>
    </p:spTree>
    <p:extLst>
      <p:ext uri="{BB962C8B-B14F-4D97-AF65-F5344CB8AC3E}">
        <p14:creationId xmlns:p14="http://schemas.microsoft.com/office/powerpoint/2010/main" val="1534231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7" charset="0"/>
                <a:ea typeface="Arial" pitchFamily="27" charset="0"/>
                <a:cs typeface="Arial" pitchFamily="27"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7" charset="0"/>
                <a:ea typeface="Arial" pitchFamily="27" charset="0"/>
                <a:cs typeface="Arial" pitchFamily="27"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7" charset="0"/>
                <a:ea typeface="Arial" pitchFamily="27" charset="0"/>
                <a:cs typeface="Arial" pitchFamily="27"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9B30C2-B7A9-438C-9AB3-1AE4225945FA}" type="slidenum">
              <a:rPr lang="en-US" altLang="en-US"/>
              <a:pPr>
                <a:defRPr/>
              </a:pPr>
              <a:t>‹#›</a:t>
            </a:fld>
            <a:endParaRPr lang="en-US" altLang="en-US"/>
          </a:p>
        </p:txBody>
      </p:sp>
    </p:spTree>
    <p:extLst>
      <p:ext uri="{BB962C8B-B14F-4D97-AF65-F5344CB8AC3E}">
        <p14:creationId xmlns:p14="http://schemas.microsoft.com/office/powerpoint/2010/main" val="395847101"/>
      </p:ext>
    </p:extLst>
  </p:cSld>
  <p:clrMap bg1="lt1" tx1="dk1" bg2="lt2" tx2="dk2" accent1="accent1" accent2="accent2" accent3="accent3" accent4="accent4" accent5="accent5" accent6="accent6" hlink="hlink" folHlink="folHlink"/>
  <p:hf hdr="0" ftr="0" dt="0"/>
  <p:notesStyle>
    <a:lvl1pPr algn="l" rtl="0" eaLnBrk="0" fontAlgn="base" hangingPunct="0">
      <a:spcBef>
        <a:spcPts val="0"/>
      </a:spcBef>
      <a:spcAft>
        <a:spcPct val="0"/>
      </a:spcAft>
      <a:defRPr sz="1200" kern="1200">
        <a:solidFill>
          <a:schemeClr val="tx1"/>
        </a:solidFill>
        <a:latin typeface="Arial" pitchFamily="27" charset="0"/>
        <a:ea typeface="ＭＳ Ｐゴシック" charset="0"/>
        <a:cs typeface="Arial" pitchFamily="27" charset="0"/>
      </a:defRPr>
    </a:lvl1pPr>
    <a:lvl2pPr marL="4572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2pPr>
    <a:lvl3pPr marL="9144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3pPr>
    <a:lvl4pPr marL="13716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4pPr>
    <a:lvl5pPr marL="1828800" algn="l" rtl="0" eaLnBrk="0" fontAlgn="base" hangingPunct="0">
      <a:spcBef>
        <a:spcPts val="0"/>
      </a:spcBef>
      <a:spcAft>
        <a:spcPct val="0"/>
      </a:spcAft>
      <a:defRPr sz="1200" kern="1200">
        <a:solidFill>
          <a:schemeClr val="tx1"/>
        </a:solidFill>
        <a:latin typeface="Arial" pitchFamily="27" charset="0"/>
        <a:ea typeface="Arial" pitchFamily="27" charset="0"/>
        <a:cs typeface="Arial" pitchFamily="27"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bridgleclub.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abridgleclub.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t>Presenter Remarks: </a:t>
            </a:r>
          </a:p>
          <a:p>
            <a:pPr eaLnBrk="1" hangingPunct="1">
              <a:spcBef>
                <a:spcPct val="0"/>
              </a:spcBef>
            </a:pPr>
            <a:r>
              <a:rPr lang="en-US" altLang="en-US" dirty="0"/>
              <a:t>Welcome to Physical Development in Transitional Kindergarten: Perceptual-Motor Skills and Movement Concepts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Physical Development domain.</a:t>
            </a:r>
          </a:p>
          <a:p>
            <a:pPr eaLnBrk="1" hangingPunct="1">
              <a:spcBef>
                <a:spcPct val="0"/>
              </a:spcBef>
            </a:pPr>
            <a:endParaRPr lang="en-US" altLang="en-US" dirty="0"/>
          </a:p>
          <a:p>
            <a:pPr>
              <a:spcBef>
                <a:spcPct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perceptual-motor skills and movement concepts.</a:t>
            </a:r>
          </a:p>
          <a:p>
            <a:pPr eaLnBrk="1" hangingPunct="1">
              <a:spcBef>
                <a:spcPct val="0"/>
              </a:spcBef>
            </a:pPr>
            <a:endParaRPr lang="en-US" altLang="en-US" dirty="0"/>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B90F94A-E020-42F2-934F-E51F8F5360E0}"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xfrm>
            <a:off x="685800" y="4190999"/>
            <a:ext cx="5486400" cy="49514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spcBef>
                <a:spcPts val="0"/>
              </a:spcBef>
              <a:spcAft>
                <a:spcPts val="0"/>
              </a:spcAft>
              <a:buSzPct val="25000"/>
            </a:pPr>
            <a:r>
              <a:rPr lang="en-US" b="1" dirty="0">
                <a:solidFill>
                  <a:schemeClr val="dk1"/>
                </a:solidFill>
                <a:latin typeface="Arial"/>
                <a:ea typeface="Arial"/>
                <a:cs typeface="Arial"/>
                <a:sym typeface="Arial"/>
              </a:rPr>
              <a:t>Presenter Remarks:</a:t>
            </a:r>
            <a:endParaRPr lang="en-US" dirty="0"/>
          </a:p>
          <a:p>
            <a:pPr lvl="0">
              <a:spcBef>
                <a:spcPts val="0"/>
              </a:spcBef>
              <a:spcAft>
                <a:spcPts val="0"/>
              </a:spcAft>
              <a:buSzPct val="25000"/>
            </a:pPr>
            <a:r>
              <a:rPr lang="en-US" dirty="0"/>
              <a:t>Educate families on the importance of children developing motor skills. Provide information on how families can incorporate physical activity in at-home routines. Encourage families to participate in physical activities together by going on walks, playing at a park, playing catch, and designing indoor and outdoor obstacles courses at home. Remind parents that children who have physical activities modeled for them, have more active children who will likely enjoy a lifetime of physical activity.</a:t>
            </a:r>
          </a:p>
          <a:p>
            <a:pPr lvl="0">
              <a:spcBef>
                <a:spcPts val="0"/>
              </a:spcBef>
              <a:spcAft>
                <a:spcPts val="0"/>
              </a:spcAft>
              <a:buSzPct val="25000"/>
            </a:pPr>
            <a:endParaRPr lang="en-US" dirty="0"/>
          </a:p>
          <a:p>
            <a:pPr lvl="0">
              <a:spcBef>
                <a:spcPts val="0"/>
              </a:spcBef>
              <a:spcAft>
                <a:spcPts val="0"/>
              </a:spcAft>
              <a:buSzPct val="25000"/>
            </a:pPr>
            <a:r>
              <a:rPr lang="en-US" b="1" dirty="0"/>
              <a:t>Communication:</a:t>
            </a:r>
            <a:r>
              <a:rPr lang="en-US" dirty="0"/>
              <a:t> Communicate with families about the importance of encouraging children to physically play. Share information on physical development in newsletters, emails, and photographs of active children.</a:t>
            </a:r>
          </a:p>
          <a:p>
            <a:pPr lvl="0">
              <a:spcBef>
                <a:spcPts val="0"/>
              </a:spcBef>
              <a:spcAft>
                <a:spcPts val="0"/>
              </a:spcAft>
              <a:buSzPct val="25000"/>
            </a:pPr>
            <a:endParaRPr lang="en-US" dirty="0"/>
          </a:p>
          <a:p>
            <a:pPr lvl="0">
              <a:spcBef>
                <a:spcPts val="0"/>
              </a:spcBef>
              <a:spcAft>
                <a:spcPts val="0"/>
              </a:spcAft>
              <a:buClr>
                <a:schemeClr val="dk1"/>
              </a:buClr>
              <a:buSzPct val="25000"/>
            </a:pPr>
            <a:r>
              <a:rPr lang="en-US" b="1" dirty="0"/>
              <a:t>Parent Opportunities</a:t>
            </a:r>
            <a:r>
              <a:rPr lang="en-US" dirty="0"/>
              <a:t>: Invite parents to share cultural games/songs with children in the classroom. Encourage family members to volunteer in the classroom and experience the daily activities including movement experiences they can share at home.. Empower parents with knowledge and share information on how physical activity enhances other domains. Share physical movement that can development motor skills in daily life such as going to the grocery store by walking, skipping, galloping, and hopping. Parents can encourage children to remain active while waiting in the check-out line by standing on one foot and balancing. </a:t>
            </a:r>
          </a:p>
          <a:p>
            <a:pPr lvl="0">
              <a:spcBef>
                <a:spcPts val="0"/>
              </a:spcBef>
              <a:spcAft>
                <a:spcPts val="0"/>
              </a:spcAft>
              <a:buSzPct val="25000"/>
            </a:pPr>
            <a:endParaRPr lang="en-US" dirty="0"/>
          </a:p>
          <a:p>
            <a:pPr lvl="0">
              <a:spcBef>
                <a:spcPts val="0"/>
              </a:spcBef>
              <a:spcAft>
                <a:spcPts val="0"/>
              </a:spcAft>
              <a:buSzPct val="25000"/>
            </a:pPr>
            <a:r>
              <a:rPr lang="en-US" b="1" dirty="0"/>
              <a:t>Family Fun Nights</a:t>
            </a:r>
            <a:r>
              <a:rPr lang="en-US" dirty="0"/>
              <a:t>: Family Fun Nights are special events when parents and other family members can participate in physical activities with children. Fun activities and healthy lifestyle messages will encourage families to extend motor development beyond the classroom.(Note: For additional information on planning Family Fun Nights, see Activity Plan 8: Family Fun Night Blueprint in Fundamental Movement Skills on the CPIN website.)</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C6266BB-FCC6-445A-B1E0-301896B68074}" type="slidenum">
              <a:rPr lang="en-US" altLang="en-US"/>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Today we are focusing on coming to a better understanding of the linkage between preschool and kindergarten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in physical development. How do we meet the needs of TK for physical development with best practice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and</a:t>
            </a:r>
            <a:r>
              <a:rPr lang="en-US" altLang="en-US" dirty="0">
                <a:latin typeface="Arial" panose="020B0604020202020204" pitchFamily="34" charset="0"/>
                <a:ea typeface="ＭＳ Ｐゴシック" panose="020B0600070205080204" pitchFamily="34" charset="-128"/>
                <a:cs typeface="Arial" panose="020B0604020202020204" pitchFamily="34" charset="0"/>
              </a:rPr>
              <a:t> research-based evidence as well as developmentally appropriate strategies?</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4B66C87-5C18-49F5-A802-C9B10E17EF14}" type="slidenum">
              <a:rPr lang="en-US" altLang="en-US"/>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latin typeface="Arial" charset="0"/>
                <a:ea typeface="MS PGothic" charset="0"/>
                <a:cs typeface="Arial" charset="0"/>
              </a:rPr>
              <a:t>Background Information: </a:t>
            </a:r>
          </a:p>
          <a:p>
            <a:pPr>
              <a:spcBef>
                <a:spcPts val="0"/>
              </a:spcBef>
              <a:defRPr/>
            </a:pPr>
            <a:r>
              <a:rPr lang="en-US" dirty="0" err="1">
                <a:latin typeface="Arial" charset="0"/>
                <a:ea typeface="MS PGothic" charset="0"/>
                <a:cs typeface="Arial" charset="0"/>
              </a:rPr>
              <a:t>CDE.CA.gov</a:t>
            </a:r>
            <a:r>
              <a:rPr lang="en-US" dirty="0">
                <a:latin typeface="Arial" charset="0"/>
                <a:ea typeface="MS PGothic" charset="0"/>
                <a:cs typeface="Arial" charset="0"/>
              </a:rPr>
              <a:t>/ci/</a:t>
            </a:r>
            <a:r>
              <a:rPr lang="en-US" dirty="0" err="1">
                <a:latin typeface="Arial" charset="0"/>
                <a:ea typeface="MS PGothic" charset="0"/>
                <a:cs typeface="Arial" charset="0"/>
              </a:rPr>
              <a:t>gs</a:t>
            </a:r>
            <a:r>
              <a:rPr lang="en-US" dirty="0">
                <a:latin typeface="Arial" charset="0"/>
                <a:ea typeface="MS PGothic" charset="0"/>
                <a:cs typeface="Arial" charset="0"/>
              </a:rPr>
              <a:t>/</a:t>
            </a:r>
            <a:r>
              <a:rPr lang="en-US" dirty="0" err="1">
                <a:latin typeface="Arial" charset="0"/>
                <a:ea typeface="MS PGothic" charset="0"/>
                <a:cs typeface="Arial" charset="0"/>
              </a:rPr>
              <a:t>em</a:t>
            </a:r>
            <a:r>
              <a:rPr lang="en-US" dirty="0">
                <a:latin typeface="Arial" charset="0"/>
                <a:ea typeface="MS PGothic" charset="0"/>
                <a:cs typeface="Arial" charset="0"/>
              </a:rPr>
              <a:t>/</a:t>
            </a:r>
            <a:r>
              <a:rPr lang="en-US" dirty="0" err="1">
                <a:latin typeface="Arial" charset="0"/>
                <a:ea typeface="MS PGothic" charset="0"/>
                <a:cs typeface="Arial" charset="0"/>
              </a:rPr>
              <a:t>kinderfaq.asp#program</a:t>
            </a:r>
            <a:r>
              <a:rPr lang="en-US" dirty="0">
                <a:latin typeface="Arial" charset="0"/>
                <a:ea typeface="MS PGothic" charset="0"/>
                <a:cs typeface="Arial" charset="0"/>
              </a:rPr>
              <a:t> </a:t>
            </a:r>
          </a:p>
          <a:p>
            <a:pPr>
              <a:spcBef>
                <a:spcPts val="0"/>
              </a:spcBef>
              <a:defRPr/>
            </a:pPr>
            <a:endParaRPr lang="en-US" dirty="0">
              <a:latin typeface="Arial" charset="0"/>
              <a:ea typeface="MS PGothic" charset="0"/>
              <a:cs typeface="Arial" charset="0"/>
            </a:endParaRPr>
          </a:p>
          <a:p>
            <a:pPr>
              <a:spcBef>
                <a:spcPts val="0"/>
              </a:spcBef>
              <a:defRPr/>
            </a:pPr>
            <a:r>
              <a:rPr lang="en-US" b="1" dirty="0">
                <a:latin typeface="Arial" charset="0"/>
                <a:ea typeface="MS PGothic" charset="0"/>
                <a:cs typeface="Arial" charset="0"/>
              </a:rPr>
              <a:t>Presenter Remarks:</a:t>
            </a:r>
          </a:p>
          <a:p>
            <a:pPr>
              <a:spcBef>
                <a:spcPts val="0"/>
              </a:spcBef>
              <a:buFont typeface="Arial"/>
              <a:buNone/>
              <a:defRPr/>
            </a:pPr>
            <a:r>
              <a:rPr lang="en-US" dirty="0"/>
              <a:t>The state of California provides guidance on utilizing the Preschool Learning Foundations and the Preschool Curriculum</a:t>
            </a:r>
            <a:r>
              <a:rPr lang="en-US" baseline="0" dirty="0"/>
              <a:t> </a:t>
            </a:r>
            <a:r>
              <a:rPr lang="en-US" dirty="0"/>
              <a:t>Framework as planning and curriculum resources in the TK classroom.</a:t>
            </a:r>
          </a:p>
          <a:p>
            <a:pPr>
              <a:spcBef>
                <a:spcPts val="0"/>
              </a:spcBef>
              <a:defRPr/>
            </a:pPr>
            <a:endParaRPr lang="en-US" dirty="0">
              <a:ea typeface="MS PGothic" pitchFamily="34" charset="-128"/>
            </a:endParaRPr>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81240" indent="-181240">
              <a:spcBef>
                <a:spcPts val="0"/>
              </a:spcBef>
              <a:buFont typeface="Arial"/>
              <a:buChar char="•"/>
              <a:defRPr/>
            </a:pPr>
            <a:r>
              <a:rPr lang="en-US" b="0" i="0" kern="1200" baseline="0" dirty="0">
                <a:solidFill>
                  <a:schemeClr val="tx1"/>
                </a:solidFill>
                <a:effectLst/>
              </a:rPr>
              <a:t>Active Start</a:t>
            </a:r>
          </a:p>
          <a:p>
            <a:pPr marL="181240" indent="-181240">
              <a:spcBef>
                <a:spcPts val="0"/>
              </a:spcBef>
              <a:buFont typeface="Arial"/>
              <a:buChar char="•"/>
              <a:defRPr/>
            </a:pPr>
            <a:r>
              <a:rPr lang="en-US" altLang="en-US" dirty="0">
                <a:solidFill>
                  <a:srgbClr val="000000"/>
                </a:solidFill>
              </a:rPr>
              <a:t>Alignment</a:t>
            </a:r>
            <a:r>
              <a:rPr lang="en-US" altLang="en-US" baseline="0" dirty="0">
                <a:solidFill>
                  <a:srgbClr val="000000"/>
                </a:solidFill>
              </a:rPr>
              <a:t> Document</a:t>
            </a:r>
          </a:p>
          <a:p>
            <a:pPr marL="181240" indent="-181240">
              <a:spcBef>
                <a:spcPts val="0"/>
              </a:spcBef>
              <a:buFont typeface="Arial"/>
              <a:buChar char="•"/>
              <a:defRPr/>
            </a:pPr>
            <a:r>
              <a:rPr lang="en-US" altLang="en-US" dirty="0">
                <a:solidFill>
                  <a:srgbClr val="000000"/>
                </a:solidFill>
              </a:rPr>
              <a:t>TK Implementation Guide</a:t>
            </a:r>
          </a:p>
          <a:p>
            <a:pPr marL="181240" indent="-181240">
              <a:spcBef>
                <a:spcPts val="0"/>
              </a:spcBef>
              <a:buFont typeface="Arial"/>
              <a:buChar char="•"/>
              <a:defRPr/>
            </a:pPr>
            <a:r>
              <a:rPr lang="en-US" dirty="0">
                <a:solidFill>
                  <a:prstClr val="black"/>
                </a:solidFill>
                <a:ea typeface="MS PGothic" panose="020B0600070205080204" pitchFamily="34" charset="-128"/>
              </a:rPr>
              <a:t>DRDP-K (2015)</a:t>
            </a:r>
          </a:p>
          <a:p>
            <a:pPr marL="181240" indent="-181240">
              <a:spcBef>
                <a:spcPts val="0"/>
              </a:spcBef>
              <a:buFont typeface="Arial"/>
              <a:buChar char="•"/>
              <a:defRPr/>
            </a:pPr>
            <a:r>
              <a:rPr lang="en-US" b="0" i="0" baseline="0" dirty="0">
                <a:solidFill>
                  <a:prstClr val="black"/>
                </a:solidFill>
                <a:ea typeface="MS PGothic" panose="020B0600070205080204" pitchFamily="34" charset="-128"/>
              </a:rPr>
              <a:t>PE Model Content Standards</a:t>
            </a:r>
          </a:p>
          <a:p>
            <a:pPr marL="181240" indent="-181240">
              <a:spcBef>
                <a:spcPts val="0"/>
              </a:spcBef>
              <a:buFont typeface="Arial"/>
              <a:buChar char="•"/>
              <a:defRPr/>
            </a:pPr>
            <a:r>
              <a:rPr lang="en-US" altLang="en-US" i="0" dirty="0">
                <a:solidFill>
                  <a:srgbClr val="000000"/>
                </a:solidFill>
              </a:rPr>
              <a:t>PE Framework</a:t>
            </a:r>
          </a:p>
          <a:p>
            <a:pPr marL="181240" indent="-181240">
              <a:spcBef>
                <a:spcPts val="0"/>
              </a:spcBef>
              <a:buFont typeface="Arial"/>
              <a:buChar char="•"/>
              <a:defRPr/>
            </a:pPr>
            <a:r>
              <a:rPr lang="en-US" altLang="en-US" dirty="0">
                <a:solidFill>
                  <a:srgbClr val="000000"/>
                </a:solidFill>
              </a:rPr>
              <a:t>CA CCSS</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12</a:t>
            </a:fld>
            <a:endParaRPr lang="en-US" altLang="en-US" sz="1200"/>
          </a:p>
        </p:txBody>
      </p:sp>
    </p:spTree>
    <p:extLst>
      <p:ext uri="{BB962C8B-B14F-4D97-AF65-F5344CB8AC3E}">
        <p14:creationId xmlns:p14="http://schemas.microsoft.com/office/powerpoint/2010/main" val="331958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xfrm>
            <a:off x="685800" y="4284663"/>
            <a:ext cx="5486400" cy="45418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altLang="en-US" b="1" dirty="0">
                <a:solidFill>
                  <a:srgbClr val="000000"/>
                </a:solidFill>
              </a:rPr>
              <a:t>Presenter Remarks:</a:t>
            </a:r>
          </a:p>
          <a:p>
            <a:pPr eaLnBrk="1" hangingPunct="1">
              <a:spcBef>
                <a:spcPct val="0"/>
              </a:spcBef>
            </a:pPr>
            <a:r>
              <a:rPr lang="en-US" altLang="en-US" dirty="0"/>
              <a:t>The </a:t>
            </a:r>
            <a:r>
              <a:rPr lang="en-US" altLang="en-US" dirty="0">
                <a:solidFill>
                  <a:srgbClr val="000000"/>
                </a:solidFill>
              </a:rPr>
              <a:t>California Department of Education has developed many publications, resources, and supports that enable teachers to facilitate the most positive outcomes for students. </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Today our main focus will be the on the Preschool Learning Foundations and the Preschool Curriculum Framework, Volume 2, Physical Development domain. </a:t>
            </a:r>
          </a:p>
          <a:p>
            <a:pPr eaLnBrk="1" hangingPunct="1">
              <a:spcBef>
                <a:spcPct val="0"/>
              </a:spcBef>
            </a:pPr>
            <a:endParaRPr lang="en-US" altLang="en-US" dirty="0">
              <a:solidFill>
                <a:srgbClr val="000000"/>
              </a:solidFill>
            </a:endParaRPr>
          </a:p>
          <a:p>
            <a:pPr>
              <a:spcBef>
                <a:spcPct val="0"/>
              </a:spcBef>
            </a:pPr>
            <a:r>
              <a:rPr lang="en-US" altLang="en-US" dirty="0">
                <a:solidFill>
                  <a:srgbClr val="000000"/>
                </a:solidFill>
              </a:rPr>
              <a:t>There are additional key resources that support physical development in young children. We will also discuss alignment and make connections to additional resources pictured in the graphic (name and hold up each resource): </a:t>
            </a:r>
            <a:r>
              <a:rPr lang="en-US" altLang="en-US" i="1" dirty="0"/>
              <a:t>The Alignment of the California Preschool Learning Foundations with Key Early Education Resources </a:t>
            </a:r>
            <a:r>
              <a:rPr lang="en-US" altLang="en-US" dirty="0">
                <a:solidFill>
                  <a:srgbClr val="000000"/>
                </a:solidFill>
              </a:rPr>
              <a:t>(Alignment Document)</a:t>
            </a:r>
            <a:r>
              <a:rPr lang="en-US" altLang="en-US" i="1" dirty="0"/>
              <a:t>, </a:t>
            </a:r>
            <a:r>
              <a:rPr lang="en-US" altLang="en-US" dirty="0"/>
              <a:t>the</a:t>
            </a:r>
            <a:r>
              <a:rPr lang="en-US" altLang="en-US" i="1" dirty="0"/>
              <a:t> </a:t>
            </a:r>
            <a:r>
              <a:rPr lang="en-US" altLang="en-US" i="1" dirty="0">
                <a:solidFill>
                  <a:srgbClr val="000000"/>
                </a:solidFill>
              </a:rPr>
              <a:t>Transitional Kindergarten Implementation Guide – A Resource for Public School District Administrators and Teachers </a:t>
            </a:r>
            <a:r>
              <a:rPr lang="en-US" altLang="en-US" dirty="0">
                <a:solidFill>
                  <a:srgbClr val="000000"/>
                </a:solidFill>
              </a:rPr>
              <a:t>(TK Implementation Guide), the Desired Results Developmental Profile—Kindergarten (2015): A Developmental Continuum for Kindergarten (DRDP-K [2015]), </a:t>
            </a:r>
            <a:r>
              <a:rPr lang="en-US" altLang="en-US" i="1" dirty="0">
                <a:solidFill>
                  <a:srgbClr val="000000"/>
                </a:solidFill>
              </a:rPr>
              <a:t>Physical Education Model Content Standards for California Public Schools, Kindergarten Through Grade Twelve </a:t>
            </a:r>
            <a:r>
              <a:rPr lang="en-US" altLang="en-US" dirty="0">
                <a:solidFill>
                  <a:srgbClr val="000000"/>
                </a:solidFill>
              </a:rPr>
              <a:t>(PE Model Content Standards)</a:t>
            </a:r>
            <a:r>
              <a:rPr lang="en-US" altLang="en-US" i="1" dirty="0">
                <a:solidFill>
                  <a:srgbClr val="000000"/>
                </a:solidFill>
              </a:rPr>
              <a:t>, </a:t>
            </a:r>
            <a:r>
              <a:rPr lang="en-US" altLang="en-US" dirty="0">
                <a:solidFill>
                  <a:srgbClr val="000000"/>
                </a:solidFill>
              </a:rPr>
              <a:t>the</a:t>
            </a:r>
            <a:r>
              <a:rPr lang="en-US" altLang="en-US" i="1" dirty="0">
                <a:solidFill>
                  <a:srgbClr val="000000"/>
                </a:solidFill>
              </a:rPr>
              <a:t> Physical Education Framework for California Public Schools </a:t>
            </a:r>
            <a:r>
              <a:rPr lang="en-US" altLang="en-US" dirty="0">
                <a:solidFill>
                  <a:srgbClr val="000000"/>
                </a:solidFill>
              </a:rPr>
              <a:t>(PE Framework), and the California Common Core State Standards (CA CCSS). </a:t>
            </a:r>
          </a:p>
          <a:p>
            <a:pPr>
              <a:spcBef>
                <a:spcPct val="0"/>
              </a:spcBef>
            </a:pPr>
            <a:endParaRPr lang="en-US" altLang="en-US" dirty="0">
              <a:solidFill>
                <a:srgbClr val="000000"/>
              </a:solidFill>
            </a:endParaRPr>
          </a:p>
          <a:p>
            <a:pPr>
              <a:spcBef>
                <a:spcPct val="0"/>
              </a:spcBef>
            </a:pPr>
            <a:r>
              <a:rPr lang="en-US" altLang="en-US" dirty="0"/>
              <a:t>Early educators typically include physical movements in their daily teaching.  It is best practice to be cognizant of movement and integrate it within all content areas.</a:t>
            </a:r>
          </a:p>
          <a:p>
            <a:pPr>
              <a:spcBef>
                <a:spcPct val="0"/>
              </a:spcBef>
            </a:pPr>
            <a:endParaRPr lang="en-US" altLang="en-US" dirty="0"/>
          </a:p>
          <a:p>
            <a:pPr>
              <a:spcBef>
                <a:spcPct val="0"/>
              </a:spcBef>
            </a:pPr>
            <a:r>
              <a:rPr lang="en-US" altLang="en-US" dirty="0"/>
              <a:t>What do you know about these documents? </a:t>
            </a:r>
          </a:p>
          <a:p>
            <a:pPr>
              <a:spcBef>
                <a:spcPct val="0"/>
              </a:spcBef>
            </a:pPr>
            <a:endParaRPr lang="en-US" altLang="en-US" dirty="0"/>
          </a:p>
          <a:p>
            <a:pPr>
              <a:spcBef>
                <a:spcPct val="0"/>
              </a:spcBef>
            </a:pPr>
            <a:r>
              <a:rPr lang="en-US" altLang="en-US" dirty="0"/>
              <a:t>How do you use these resources in your work now?</a:t>
            </a:r>
          </a:p>
          <a:p>
            <a:pPr>
              <a:spcBef>
                <a:spcPct val="0"/>
              </a:spcBef>
            </a:pPr>
            <a:endParaRPr lang="en-US" altLang="en-US" dirty="0"/>
          </a:p>
          <a:p>
            <a:pPr>
              <a:spcBef>
                <a:spcPct val="0"/>
              </a:spcBef>
            </a:pPr>
            <a:r>
              <a:rPr lang="en-US" altLang="en-US" dirty="0"/>
              <a:t>(Depending on the size of your group, participants can share responses at their table or in pairs.)  </a:t>
            </a:r>
          </a:p>
          <a:p>
            <a:pPr marL="292100" lvl="1" indent="-177800">
              <a:spcBef>
                <a:spcPct val="0"/>
              </a:spcBef>
              <a:buFontTx/>
              <a:buChar char="•"/>
            </a:pPr>
            <a:endParaRPr lang="en-US" altLang="en-US" dirty="0">
              <a:solidFill>
                <a:srgbClr val="000000"/>
              </a:solidFill>
            </a:endParaRPr>
          </a:p>
        </p:txBody>
      </p:sp>
      <p:sp>
        <p:nvSpPr>
          <p:cNvPr id="69635"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auto" hangingPunct="1">
              <a:spcBef>
                <a:spcPts val="0"/>
              </a:spcBef>
              <a:spcAft>
                <a:spcPts val="0"/>
              </a:spcAft>
              <a:defRPr/>
            </a:pPr>
            <a:fld id="{47BAE40D-AF3A-4276-9FF8-FD8801306CF5}" type="slidenum">
              <a:rPr lang="en-US" altLang="en-US" sz="1200" kern="0"/>
              <a:pPr defTabSz="914400" eaLnBrk="1" fontAlgn="auto" hangingPunct="1">
                <a:spcBef>
                  <a:spcPts val="0"/>
                </a:spcBef>
                <a:spcAft>
                  <a:spcPts val="0"/>
                </a:spcAft>
                <a:defRPr/>
              </a:pPr>
              <a:t>13</a:t>
            </a:fld>
            <a:endParaRPr lang="en-US" altLang="en-US" sz="1200" kern="0"/>
          </a:p>
        </p:txBody>
      </p:sp>
    </p:spTree>
    <p:extLst>
      <p:ext uri="{BB962C8B-B14F-4D97-AF65-F5344CB8AC3E}">
        <p14:creationId xmlns:p14="http://schemas.microsoft.com/office/powerpoint/2010/main" val="18901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1B26703-0CCF-4650-BA4A-CE51CB505EFC}" type="slidenum">
              <a:rPr lang="en-US" altLang="en-US" sz="1200">
                <a:cs typeface="Arial" panose="020B0604020202020204" pitchFamily="34" charset="0"/>
              </a:rPr>
              <a:pPr algn="r" eaLnBrk="1" hangingPunct="1"/>
              <a:t>14</a:t>
            </a:fld>
            <a:endParaRPr lang="en-US" altLang="en-US" sz="1200">
              <a:cs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685800" y="436245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spcAft>
                <a:spcPts val="0"/>
              </a:spcAft>
            </a:pPr>
            <a:r>
              <a:rPr lang="en-US" altLang="en-US" b="1" dirty="0"/>
              <a:t>Presenter Remarks: </a:t>
            </a:r>
          </a:p>
          <a:p>
            <a:pPr eaLnBrk="1" hangingPunct="1">
              <a:spcBef>
                <a:spcPts val="0"/>
              </a:spcBef>
              <a:spcAft>
                <a:spcPts val="0"/>
              </a:spcAft>
            </a:pPr>
            <a:r>
              <a:rPr lang="en-US" altLang="en-US" dirty="0"/>
              <a:t>The purpose of the foundations is to promote a common understanding of young children’</a:t>
            </a:r>
            <a:r>
              <a:rPr lang="en-US" altLang="ja-JP" dirty="0"/>
              <a:t>s learning and to guide instructional practice. The foundations and framework are designed to work together. While the foundations—known as standards in the K-12 arena—provide the background information to understand children</a:t>
            </a:r>
            <a:r>
              <a:rPr lang="en-US" altLang="en-US" dirty="0"/>
              <a:t>’</a:t>
            </a:r>
            <a:r>
              <a:rPr lang="en-US" altLang="ja-JP" dirty="0"/>
              <a:t>s developing knowledge and skills (the </a:t>
            </a:r>
            <a:r>
              <a:rPr lang="en-US" altLang="en-US" dirty="0"/>
              <a:t>“</a:t>
            </a:r>
            <a:r>
              <a:rPr lang="en-US" altLang="ja-JP" dirty="0"/>
              <a:t>what</a:t>
            </a:r>
            <a:r>
              <a:rPr lang="en-US" altLang="en-US" dirty="0"/>
              <a:t>”</a:t>
            </a:r>
            <a:r>
              <a:rPr lang="en-US" altLang="ja-JP" dirty="0"/>
              <a:t>), the curriculum framework offers guidance on how teachers and programs can support the learning and development that are described in the foundations (the </a:t>
            </a:r>
            <a:r>
              <a:rPr lang="en-US" altLang="en-US" dirty="0"/>
              <a:t>“</a:t>
            </a:r>
            <a:r>
              <a:rPr lang="en-US" altLang="ja-JP" dirty="0"/>
              <a:t>how</a:t>
            </a:r>
            <a:r>
              <a:rPr lang="en-US" altLang="en-US" dirty="0"/>
              <a:t>”</a:t>
            </a:r>
            <a:r>
              <a:rPr lang="en-US" altLang="ja-JP" dirty="0"/>
              <a:t>).</a:t>
            </a:r>
          </a:p>
          <a:p>
            <a:pPr eaLnBrk="1" hangingPunct="1">
              <a:spcBef>
                <a:spcPts val="0"/>
              </a:spcBef>
              <a:spcAft>
                <a:spcPts val="0"/>
              </a:spcAft>
            </a:pPr>
            <a:endParaRPr lang="en-US" altLang="en-US" b="0" dirty="0"/>
          </a:p>
          <a:p>
            <a:pPr marL="0" marR="0">
              <a:spcBef>
                <a:spcPts val="0"/>
              </a:spcBef>
              <a:spcAft>
                <a:spcPts val="0"/>
              </a:spcAft>
            </a:pPr>
            <a:r>
              <a:rPr lang="en-US" kern="1200" dirty="0">
                <a:solidFill>
                  <a:srgbClr val="000000"/>
                </a:solidFill>
                <a:effectLst/>
                <a:ea typeface="MS PGothic" panose="020B0600070205080204" pitchFamily="34" charset="-128"/>
              </a:rPr>
              <a:t>Handout 3: </a:t>
            </a:r>
            <a:r>
              <a:rPr lang="en-US" altLang="en-US" dirty="0">
                <a:latin typeface="Arial" panose="020B0604020202020204" pitchFamily="34" charset="0"/>
                <a:ea typeface="ＭＳ Ｐゴシック" panose="020B0600070205080204" pitchFamily="34" charset="-128"/>
                <a:cs typeface="Arial" panose="020B0604020202020204" pitchFamily="34" charset="0"/>
              </a:rPr>
              <a:t>Perceptual-Motor Skills and Movement Concepts Strands and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Substrands</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t>shows the strands and </a:t>
            </a:r>
            <a:r>
              <a:rPr lang="en-US" altLang="en-US" dirty="0" err="1"/>
              <a:t>substrands</a:t>
            </a:r>
            <a:r>
              <a:rPr lang="en-US" altLang="en-US" dirty="0"/>
              <a:t> we will discuss today.</a:t>
            </a:r>
          </a:p>
          <a:p>
            <a:pPr>
              <a:spcBef>
                <a:spcPts val="0"/>
              </a:spcBef>
              <a:spcAft>
                <a:spcPts val="0"/>
              </a:spcAft>
            </a:pPr>
            <a:endParaRPr lang="en-US" altLang="en-US" b="1" dirty="0"/>
          </a:p>
        </p:txBody>
      </p:sp>
    </p:spTree>
    <p:extLst>
      <p:ext uri="{BB962C8B-B14F-4D97-AF65-F5344CB8AC3E}">
        <p14:creationId xmlns:p14="http://schemas.microsoft.com/office/powerpoint/2010/main" val="2329165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FD6A24AC-4628-4DB5-88FC-C45CFF51952D}" type="slidenum">
              <a:rPr lang="en-US" altLang="en-US"/>
              <a:pPr algn="r" eaLnBrk="1" hangingPunct="1">
                <a:spcBef>
                  <a:spcPct val="0"/>
                </a:spcBef>
              </a:pPr>
              <a:t>15</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685800" y="4341813"/>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Because children develop at different rates the foundations were designed to support the belief that certain stages of development will occur at different times for all students.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Slide Number Placeholder 2"/>
          <p:cNvSpPr>
            <a:spLocks noGrp="1"/>
          </p:cNvSpPr>
          <p:nvPr>
            <p:ph type="sldNum" sz="quarter" idx="10"/>
          </p:nvPr>
        </p:nvSpPr>
        <p:spPr/>
        <p:txBody>
          <a:bodyPr/>
          <a:lstStyle/>
          <a:p>
            <a:pPr>
              <a:defRPr/>
            </a:pPr>
            <a:fld id="{719B30C2-B7A9-438C-9AB3-1AE4225945FA}" type="slidenum">
              <a:rPr lang="en-US" altLang="en-US" smtClean="0"/>
              <a:pPr>
                <a:defRPr/>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43C2DA6-B5DC-44C9-BCEF-21432734ED48}" type="slidenum">
              <a:rPr lang="en-US" altLang="en-US"/>
              <a:pPr>
                <a:spcBef>
                  <a:spcPct val="0"/>
                </a:spcBef>
              </a:pPr>
              <a:t>16</a:t>
            </a:fld>
            <a:endParaRPr lang="en-US" altLang="en-US"/>
          </a:p>
        </p:txBody>
      </p:sp>
      <p:sp>
        <p:nvSpPr>
          <p:cNvPr id="50179"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85800" y="4267200"/>
            <a:ext cx="5486400" cy="4190999"/>
          </a:xfrm>
          <a:extLst/>
        </p:spPr>
        <p:txBody>
          <a:bodyPr/>
          <a:lstStyle/>
          <a:p>
            <a:pPr>
              <a:spcBef>
                <a:spcPts val="0"/>
              </a:spcBef>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Refer to Handout 4: </a:t>
            </a:r>
            <a:r>
              <a:rPr lang="en-US" altLang="ja-JP" dirty="0">
                <a:latin typeface="Arial" panose="020B0604020202020204" pitchFamily="34" charset="0"/>
                <a:ea typeface="ＭＳ Ｐゴシック" panose="020B0600070205080204" pitchFamily="34" charset="-128"/>
                <a:cs typeface="Arial" panose="020B0604020202020204" pitchFamily="34" charset="0"/>
              </a:rPr>
              <a:t>Perceptual Motor Foundation Map.</a:t>
            </a:r>
          </a:p>
          <a:p>
            <a:pPr>
              <a:spcBef>
                <a:spcPts val="0"/>
              </a:spcBef>
              <a:defRPr/>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locate the Perceptual Motor Foundation Map handout in your folder.</a:t>
            </a:r>
          </a:p>
          <a:p>
            <a:pPr>
              <a:spcBef>
                <a:spcPts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defRPr/>
            </a:pPr>
            <a:r>
              <a:rPr lang="en-US" altLang="en-US" i="1" dirty="0">
                <a:latin typeface="Arial" panose="020B0604020202020204" pitchFamily="34" charset="0"/>
                <a:ea typeface="ＭＳ Ｐゴシック" panose="020B0600070205080204" pitchFamily="34" charset="-128"/>
                <a:cs typeface="Arial" panose="020B0604020202020204" pitchFamily="34" charset="0"/>
              </a:rPr>
              <a:t>Click and discuss each label individually. Point out:</a:t>
            </a:r>
          </a:p>
          <a:p>
            <a:pPr marL="171450" indent="-171450">
              <a:spcBef>
                <a:spcPts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name of the domain (Physical Development)</a:t>
            </a:r>
          </a:p>
          <a:p>
            <a:pPr marL="171450" indent="-171450">
              <a:spcBef>
                <a:spcPts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name of the strand at the top of the table (Perceptual-Motor Skills and Movement Concepts)</a:t>
            </a:r>
          </a:p>
          <a:p>
            <a:pPr marL="171450" indent="-171450">
              <a:spcBef>
                <a:spcPts val="0"/>
              </a:spcBef>
              <a:buFont typeface="Arial" panose="020B0604020202020204" pitchFamily="34" charset="0"/>
              <a:buChar char="•"/>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name of the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(1.0 Body Awareness)</a:t>
            </a:r>
          </a:p>
          <a:p>
            <a:pPr marL="628650" lvl="1" indent="-171450" eaLnBrk="1" hangingPunct="1">
              <a:spcBef>
                <a:spcPts val="0"/>
              </a:spcBef>
              <a:buFont typeface="Courier New" panose="02070309020205020404" pitchFamily="49" charset="0"/>
              <a:buChar char="o"/>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".0.“</a:t>
            </a:r>
          </a:p>
          <a:p>
            <a:pPr marL="171450" indent="-171450" eaLnBrk="1" hangingPunct="1">
              <a:spcBef>
                <a:spcPts val="0"/>
              </a:spcBef>
              <a:buFont typeface="Arial" panose="020B0604020202020204" pitchFamily="34" charset="0"/>
              <a:buChar char="•"/>
            </a:pPr>
            <a:r>
              <a:rPr lang="en-US" dirty="0">
                <a:latin typeface="Arial" charset="0"/>
                <a:cs typeface="Arial" charset="0"/>
              </a:rPr>
              <a:t>The two age levels (at around 48 months and at around 60 months)</a:t>
            </a:r>
          </a:p>
          <a:p>
            <a:pPr marL="628650" lvl="1" indent="-171450" eaLnBrk="1" hangingPunct="1">
              <a:spcBef>
                <a:spcPts val="0"/>
              </a:spcBef>
              <a:buFont typeface="Courier New" panose="02070309020205020404" pitchFamily="49" charset="0"/>
              <a:buChar char="o"/>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cs typeface="Arial" charset="0"/>
              </a:rPr>
              <a:t>The foundations for the </a:t>
            </a:r>
            <a:r>
              <a:rPr lang="en-US" dirty="0" err="1">
                <a:latin typeface="Arial" charset="0"/>
                <a:cs typeface="Arial" charset="0"/>
              </a:rPr>
              <a:t>substrand</a:t>
            </a:r>
            <a:endParaRPr lang="en-US" dirty="0">
              <a:latin typeface="Arial" charset="0"/>
              <a:cs typeface="Arial" charset="0"/>
            </a:endParaRPr>
          </a:p>
          <a:p>
            <a:pPr marL="628650" lvl="1" indent="-171450" eaLnBrk="1" hangingPunct="1">
              <a:spcBef>
                <a:spcPts val="0"/>
              </a:spcBef>
              <a:buFont typeface="Courier New" panose="02070309020205020404" pitchFamily="49" charset="0"/>
              <a:buChar char="o"/>
            </a:pPr>
            <a:r>
              <a:rPr lang="en-US" baseline="0" dirty="0">
                <a:latin typeface="Arial" charset="0"/>
                <a:ea typeface="ＭＳ Ｐゴシック" charset="0"/>
                <a:cs typeface="Arial" charset="0"/>
              </a:rPr>
              <a:t>There are two for each age level on this page (</a:t>
            </a:r>
            <a:r>
              <a:rPr lang="en-US" dirty="0">
                <a:latin typeface="Arial" charset="0"/>
                <a:ea typeface="ＭＳ Ｐゴシック" charset="0"/>
                <a:cs typeface="Arial" charset="0"/>
              </a:rPr>
              <a:t>1.1 for 48 months and 1.1 for 60 months,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1.2 for 48 months and 1.2 for 60 months).</a:t>
            </a:r>
          </a:p>
          <a:p>
            <a:pPr marL="171450" lvl="0" indent="-171450" eaLnBrk="1" hangingPunct="1">
              <a:spcBef>
                <a:spcPts val="0"/>
              </a:spcBef>
              <a:buFont typeface="Arial" panose="020B0604020202020204" pitchFamily="34" charset="0"/>
              <a:buChar char="•"/>
            </a:pPr>
            <a:r>
              <a:rPr lang="en-US" dirty="0">
                <a:latin typeface="Arial" charset="0"/>
                <a:cs typeface="Arial" charset="0"/>
              </a:rPr>
              <a:t>The examples for each foundation</a:t>
            </a:r>
          </a:p>
          <a:p>
            <a:pPr marL="628650" lvl="1" indent="-171450" eaLnBrk="1" hangingPunct="1">
              <a:spcBef>
                <a:spcPts val="0"/>
              </a:spcBef>
              <a:buFont typeface="Courier New" panose="02070309020205020404" pitchFamily="49" charset="0"/>
              <a:buChar char="o"/>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cs typeface="Arial" charset="0"/>
            </a:endParaRPr>
          </a:p>
          <a:p>
            <a:pPr marL="0" indent="0" eaLnBrk="1" hangingPunct="1">
              <a:spcBef>
                <a:spcPts val="0"/>
              </a:spcBef>
              <a:buFont typeface="Arial" panose="020B0604020202020204" pitchFamily="34" charset="0"/>
              <a:buNone/>
            </a:pPr>
            <a:r>
              <a:rPr lang="en-US" dirty="0">
                <a:latin typeface="Arial" charset="0"/>
                <a:cs typeface="Arial" charset="0"/>
              </a:rPr>
              <a:t>Many of the foundations have footnotes that include information specific for students with IEPs or students with disabilities, such as information about adaptations or accommodations.</a:t>
            </a:r>
          </a:p>
          <a:p>
            <a:pPr eaLnBrk="1" hangingPunct="1">
              <a:spcBef>
                <a:spcPts val="0"/>
              </a:spcBef>
            </a:pPr>
            <a:endParaRPr lang="en-US" dirty="0">
              <a:latin typeface="Arial" charset="0"/>
              <a:cs typeface="ＭＳ Ｐゴシック" charset="0"/>
            </a:endParaRPr>
          </a:p>
          <a:p>
            <a:pPr eaLnBrk="1" hangingPunct="1">
              <a:spcBef>
                <a:spcPts val="0"/>
              </a:spcBef>
            </a:pPr>
            <a:r>
              <a:rPr lang="en-US" dirty="0">
                <a:latin typeface="Arial" charset="0"/>
                <a:cs typeface="ＭＳ Ｐゴシック" charset="0"/>
              </a:rPr>
              <a:t>Notice that there is a developmental progression from four years old to five years old within a </a:t>
            </a:r>
            <a:r>
              <a:rPr lang="en-US" dirty="0" err="1">
                <a:latin typeface="Arial" charset="0"/>
                <a:cs typeface="ＭＳ Ｐゴシック" charset="0"/>
              </a:rPr>
              <a:t>substrand</a:t>
            </a:r>
            <a:r>
              <a:rPr lang="en-US" dirty="0">
                <a:latin typeface="Arial" charset="0"/>
                <a:cs typeface="ＭＳ Ｐゴシック" charset="0"/>
              </a:rPr>
              <a:t>.</a:t>
            </a:r>
          </a:p>
          <a:p>
            <a:pPr eaLnBrk="1" hangingPunct="1">
              <a:spcBef>
                <a:spcPts val="0"/>
              </a:spcBef>
            </a:pPr>
            <a:endParaRPr lang="en-US" altLang="en-US" dirty="0">
              <a:effectLst>
                <a:outerShdw blurRad="38100" dist="38100" dir="2700000" algn="tl">
                  <a:srgbClr val="C0C0C0"/>
                </a:outerShdw>
              </a:effectLst>
              <a:latin typeface="Arial" charset="0"/>
            </a:endParaRPr>
          </a:p>
          <a:p>
            <a:pPr eaLnBrk="1" hangingPunct="1">
              <a:spcBef>
                <a:spcPts val="0"/>
              </a:spcBef>
            </a:pPr>
            <a:r>
              <a:rPr lang="en-US" altLang="en-US" i="0" dirty="0">
                <a:effectLst>
                  <a:outerShdw blurRad="38100" dist="38100" dir="2700000" algn="tl">
                    <a:srgbClr val="C0C0C0"/>
                  </a:outerShdw>
                </a:effectLst>
              </a:rPr>
              <a:t>(Click</a:t>
            </a:r>
            <a:r>
              <a:rPr lang="en-US" altLang="en-US" i="0" baseline="0" dirty="0">
                <a:effectLst>
                  <a:outerShdw blurRad="38100" dist="38100" dir="2700000" algn="tl">
                    <a:srgbClr val="C0C0C0"/>
                  </a:outerShdw>
                </a:effectLst>
              </a:rPr>
              <a:t> to reveal prompt.) </a:t>
            </a:r>
            <a:r>
              <a:rPr lang="en-US" dirty="0">
                <a:cs typeface="ＭＳ Ｐゴシック" charset="0"/>
              </a:rPr>
              <a:t>Examine the developmental progression between 48 and 60 months in your foundation:  </a:t>
            </a:r>
          </a:p>
          <a:p>
            <a:pPr marL="171450" indent="-171450" eaLnBrk="1" hangingPunct="1">
              <a:spcBef>
                <a:spcPts val="0"/>
              </a:spcBef>
              <a:buFont typeface="Arial" panose="020B0604020202020204" pitchFamily="34" charset="0"/>
              <a:buChar char="•"/>
            </a:pPr>
            <a:r>
              <a:rPr lang="en-US" dirty="0">
                <a:cs typeface="ＭＳ Ｐゴシック" charset="0"/>
              </a:rPr>
              <a:t>What do you notice is developing?</a:t>
            </a:r>
          </a:p>
          <a:p>
            <a:pPr marL="171450" indent="-171450" eaLnBrk="1" hangingPunct="1">
              <a:spcBef>
                <a:spcPts val="0"/>
              </a:spcBef>
              <a:buFont typeface="Arial" panose="020B0604020202020204" pitchFamily="34" charset="0"/>
              <a:buChar char="•"/>
            </a:pPr>
            <a:r>
              <a:rPr lang="en-US" dirty="0">
                <a:cs typeface="ＭＳ Ｐゴシック" charset="0"/>
              </a:rPr>
              <a:t>Use the examples to help you think about growth and change. </a:t>
            </a:r>
          </a:p>
          <a:p>
            <a:pPr eaLnBrk="1" hangingPunct="1">
              <a:spcBef>
                <a:spcPts val="0"/>
              </a:spcBef>
            </a:pPr>
            <a:endParaRPr lang="en-US" dirty="0">
              <a:latin typeface="Arial" charset="0"/>
              <a:cs typeface="ＭＳ Ｐゴシック" charset="0"/>
            </a:endParaRPr>
          </a:p>
          <a:p>
            <a:pPr>
              <a:spcBef>
                <a:spcPts val="0"/>
              </a:spcBef>
              <a:defRPr/>
            </a:pPr>
            <a:endParaRPr lang="en-US" altLang="en-US" sz="11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xfrm>
            <a:off x="674688" y="4365625"/>
            <a:ext cx="5486400" cy="43195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foundations assume that children have access to appropriate support and high quality programs. This includes:</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spcBef>
                <a:spcPct val="0"/>
              </a:spcBef>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High Quality Programs: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Environments and experiences that encourage active, playful exploration and experimentation;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c</a:t>
            </a:r>
            <a:r>
              <a:rPr lang="en-US" altLang="en-US" dirty="0">
                <a:latin typeface="Arial" panose="020B0604020202020204" pitchFamily="34" charset="0"/>
                <a:ea typeface="ＭＳ Ｐゴシック" panose="020B0600070205080204" pitchFamily="34" charset="-128"/>
                <a:cs typeface="Arial" panose="020B0604020202020204" pitchFamily="34" charset="0"/>
              </a:rPr>
              <a:t>learly defined learning centers where materials are rotated</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Purposeful teaching to help children gain knowledge and skills;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p</a:t>
            </a:r>
            <a:r>
              <a:rPr lang="en-US" altLang="en-US" dirty="0">
                <a:latin typeface="Arial" panose="020B0604020202020204" pitchFamily="34" charset="0"/>
                <a:ea typeface="ＭＳ Ｐゴシック" panose="020B0600070205080204" pitchFamily="34" charset="-128"/>
                <a:cs typeface="Arial" panose="020B0604020202020204" pitchFamily="34" charset="0"/>
              </a:rPr>
              <a:t>redictable schedules and routines with large blocks of time for play and skillful integration of curriculum with an intentional focus on content</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Appropriate Support:</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Specific support for English language learners with staff that have knowledge of the stages of English language acquisition</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Accommodations and adaptations for children with disabilities and additional support when needed</a:t>
            </a:r>
          </a:p>
          <a:p>
            <a:pPr eaLnBrk="1" hangingPunct="1">
              <a:spcBef>
                <a:spcPct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Research-based:</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Preschool Learning</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Foundations</a:t>
            </a:r>
            <a:r>
              <a:rPr lang="en-US" altLang="en-US" dirty="0">
                <a:latin typeface="Arial" panose="020B0604020202020204" pitchFamily="34" charset="0"/>
                <a:ea typeface="ＭＳ Ｐゴシック" panose="020B0600070205080204" pitchFamily="34" charset="-128"/>
                <a:cs typeface="Arial" panose="020B0604020202020204" pitchFamily="34" charset="0"/>
              </a:rPr>
              <a:t> were developed and enhanced with expert practitioners’ suggestions and examples. </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foundations were written by</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 t</a:t>
            </a:r>
            <a:r>
              <a:rPr lang="en-US" altLang="en-US" dirty="0">
                <a:latin typeface="Arial" panose="020B0604020202020204" pitchFamily="34" charset="0"/>
                <a:ea typeface="ＭＳ Ｐゴシック" panose="020B0600070205080204" pitchFamily="34" charset="-128"/>
                <a:cs typeface="Arial" panose="020B0604020202020204" pitchFamily="34" charset="0"/>
              </a:rPr>
              <a:t>eam of researchers with expertise in each domain.</a:t>
            </a:r>
          </a:p>
          <a:p>
            <a:pPr eaLnBrk="1" hangingPunct="1">
              <a:spcBef>
                <a:spcPct val="0"/>
              </a:spcBef>
              <a:buFontTx/>
              <a:buChar cha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1303E42-7D63-484C-BB78-8CE0DB4B8158}" type="slidenum">
              <a:rPr lang="en-US" altLang="en-US"/>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Preschool Curriculum Framework (PCF) provides practical suggestions for teachers. These sections in the Preschool Curriculum Framework provide specific suggestions including: interactions and strategies, planning learning opportunities, teachable moments, and engaging families.</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dirty="0">
              <a:latin typeface="Times" panose="02020603050405020304" pitchFamily="18"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719B30C2-B7A9-438C-9AB3-1AE4225945FA}" type="slidenum">
              <a:rPr lang="en-US" altLang="en-US" smtClean="0"/>
              <a:pPr>
                <a:defRPr/>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Refer to the Preschool Curriculum Framework, Volume 2.</a:t>
            </a:r>
          </a:p>
          <a:p>
            <a:pPr>
              <a:spcBef>
                <a:spcPts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Framework strategies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719B30C2-B7A9-438C-9AB3-1AE4225945FA}" type="slidenum">
              <a:rPr lang="en-US" altLang="en-US" smtClean="0"/>
              <a:pPr>
                <a:defRPr/>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extLst/>
        </p:spPr>
        <p:txBody>
          <a:bodyPr/>
          <a:lstStyle/>
          <a:p>
            <a:pPr>
              <a:spcBef>
                <a:spcPts val="0"/>
              </a:spcBef>
              <a:defRPr/>
            </a:pPr>
            <a:r>
              <a:rPr lang="en-US" b="1" dirty="0">
                <a:latin typeface="Arial" charset="0"/>
                <a:ea typeface="MS PGothic" charset="0"/>
                <a:cs typeface="Arial" charset="0"/>
              </a:rPr>
              <a:t>Presenter Remarks:</a:t>
            </a:r>
          </a:p>
          <a:p>
            <a:pPr>
              <a:spcBef>
                <a:spcPts val="0"/>
              </a:spcBef>
              <a:defRPr/>
            </a:pPr>
            <a:r>
              <a:rPr lang="en-US" dirty="0">
                <a:latin typeface="Arial" charset="0"/>
                <a:ea typeface="MS PGothic" charset="0"/>
                <a:cs typeface="Arial" charset="0"/>
              </a:rPr>
              <a:t>This slide shows what we will cover in today’s training. </a:t>
            </a:r>
          </a:p>
          <a:p>
            <a:pPr marL="0" indent="0">
              <a:spcBef>
                <a:spcPts val="0"/>
              </a:spcBef>
              <a:buFont typeface="Arial" panose="020B0604020202020204" pitchFamily="34" charset="0"/>
              <a:buNone/>
              <a:defRPr/>
            </a:pPr>
            <a:endParaRPr lang="en-US" altLang="en-US" b="1" dirty="0"/>
          </a:p>
          <a:p>
            <a:pPr>
              <a:spcBef>
                <a:spcPts val="0"/>
              </a:spcBef>
              <a:defRPr/>
            </a:pPr>
            <a:r>
              <a:rPr lang="en-US" altLang="en-US" dirty="0"/>
              <a:t>Objectives:</a:t>
            </a:r>
          </a:p>
          <a:p>
            <a:pPr marL="171450" indent="-171450">
              <a:spcBef>
                <a:spcPts val="0"/>
              </a:spcBef>
              <a:buFont typeface="Arial" panose="020B0604020202020204" pitchFamily="34" charset="0"/>
              <a:buChar char="•"/>
            </a:pPr>
            <a:r>
              <a:rPr lang="en-US" altLang="en-US" dirty="0"/>
              <a:t>Become aware of key concepts from the </a:t>
            </a:r>
            <a:r>
              <a:rPr lang="en-US" altLang="en-US" i="1" dirty="0"/>
              <a:t>California Preschool Learning Foundations, Volume 2</a:t>
            </a:r>
            <a:r>
              <a:rPr lang="en-US" altLang="en-US" dirty="0"/>
              <a:t>—Physical Development domain, Perceptual-Motor Skills and Movement Concepts.</a:t>
            </a:r>
          </a:p>
          <a:p>
            <a:pPr marL="171450" indent="-171450">
              <a:spcBef>
                <a:spcPts val="0"/>
              </a:spcBef>
              <a:buFont typeface="Arial" panose="020B0604020202020204" pitchFamily="34" charset="0"/>
              <a:buChar char="•"/>
            </a:pPr>
            <a:endParaRPr lang="en-US" altLang="en-US" dirty="0"/>
          </a:p>
          <a:p>
            <a:pPr marL="171450" indent="-171450">
              <a:spcBef>
                <a:spcPts val="0"/>
              </a:spcBef>
              <a:buFont typeface="Arial" panose="020B0604020202020204" pitchFamily="34" charset="0"/>
              <a:buChar char="•"/>
            </a:pPr>
            <a:r>
              <a:rPr lang="en-US" altLang="en-US" dirty="0"/>
              <a:t>Explore the developmental continuum of perceptual-motor skills and movement concepts and develop strategies that will guide instruction and learning in transitional kindergarten (TK).</a:t>
            </a:r>
          </a:p>
          <a:p>
            <a:pPr marL="171450" indent="-171450">
              <a:spcBef>
                <a:spcPts val="0"/>
              </a:spcBef>
              <a:buFont typeface="Arial" panose="020B0604020202020204" pitchFamily="34" charset="0"/>
              <a:buChar char="•"/>
            </a:pPr>
            <a:endParaRPr lang="en-US" altLang="en-US" dirty="0"/>
          </a:p>
          <a:p>
            <a:pPr marL="171450" indent="-171450">
              <a:spcBef>
                <a:spcPts val="0"/>
              </a:spcBef>
              <a:buFont typeface="Arial" panose="020B0604020202020204" pitchFamily="34" charset="0"/>
              <a:buChar char="•"/>
            </a:pPr>
            <a:r>
              <a:rPr lang="en-US" altLang="en-US" dirty="0"/>
              <a:t>Discuss current research underlying the teaching strategies used to support the development of perceptual-motor skills.</a:t>
            </a:r>
          </a:p>
          <a:p>
            <a:pPr marL="171450" indent="-171450">
              <a:spcBef>
                <a:spcPts val="0"/>
              </a:spcBef>
              <a:buFont typeface="Arial" panose="020B0604020202020204" pitchFamily="34" charset="0"/>
              <a:buChar char="•"/>
            </a:pPr>
            <a:endParaRPr lang="en-US" altLang="en-US" dirty="0"/>
          </a:p>
          <a:p>
            <a:pPr marL="171450" indent="-171450">
              <a:spcBef>
                <a:spcPts val="0"/>
              </a:spcBef>
              <a:buFont typeface="Arial" panose="020B0604020202020204" pitchFamily="34" charset="0"/>
              <a:buChar char="•"/>
            </a:pPr>
            <a:r>
              <a:rPr lang="en-US" altLang="en-US" dirty="0"/>
              <a:t>Practice using the Preschool Learning Foundations and Preschool Curriculum Framework to intentionally plan age-appropriate, developmentally appropriate, cultural and inclusive strategies that promote perceptual-motor skills and movement concepts.</a:t>
            </a:r>
          </a:p>
          <a:p>
            <a:pPr marL="171450" indent="-171450">
              <a:spcBef>
                <a:spcPts val="0"/>
              </a:spcBef>
              <a:buFont typeface="Arial" panose="020B0604020202020204" pitchFamily="34" charset="0"/>
              <a:buChar char="•"/>
              <a:defRPr/>
            </a:pPr>
            <a:endParaRPr lang="en-US" altLang="en-US" b="1" dirty="0">
              <a:ea typeface="ＭＳ Ｐゴシック" pitchFamily="34" charset="-128"/>
            </a:endParaRPr>
          </a:p>
          <a:p>
            <a:pPr>
              <a:spcBef>
                <a:spcPts val="0"/>
              </a:spcBef>
              <a:defRPr/>
            </a:pPr>
            <a:endParaRPr lang="en-US" altLang="en-US" dirty="0">
              <a:ea typeface="ＭＳ Ｐゴシック" pitchFamily="34" charset="-128"/>
            </a:endParaRPr>
          </a:p>
          <a:p>
            <a:pPr>
              <a:spcBef>
                <a:spcPts val="0"/>
              </a:spcBef>
              <a:defRPr/>
            </a:pPr>
            <a:endParaRPr lang="en-US" altLang="en-US" dirty="0">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5316490D-AE67-4D13-A779-DD058924A485}" type="slidenum">
              <a:rPr lang="en-US" altLang="en-US">
                <a:solidFill>
                  <a:srgbClr val="000000"/>
                </a:solidFill>
              </a:rPr>
              <a:pPr>
                <a:spcBef>
                  <a:spcPct val="0"/>
                </a:spcBef>
              </a:pPr>
              <a:t>2</a:t>
            </a:fld>
            <a:endParaRPr lang="en-US"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cs typeface="Arial" charset="0"/>
              </a:rPr>
              <a:t>Presenter Remarks: </a:t>
            </a: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cs typeface="Arial" charset="0"/>
              </a:rPr>
              <a:t>Let’s explore the connection between the Physical Development domain in the Preschool Learning Foundations and the </a:t>
            </a:r>
            <a:r>
              <a:rPr lang="en-US" b="0" i="1" baseline="0" dirty="0">
                <a:solidFill>
                  <a:prstClr val="black"/>
                </a:solidFill>
                <a:ea typeface="MS PGothic" panose="020B0600070205080204" pitchFamily="34" charset="-128"/>
              </a:rPr>
              <a:t>Physical Education Model Content Standards for Kindergarten</a:t>
            </a:r>
            <a:r>
              <a:rPr lang="en-US" b="0" i="0" baseline="0" dirty="0">
                <a:solidFill>
                  <a:prstClr val="black"/>
                </a:solidFill>
                <a:ea typeface="MS PGothic" panose="020B0600070205080204" pitchFamily="34" charset="-128"/>
              </a:rPr>
              <a:t>. </a:t>
            </a:r>
            <a:r>
              <a:rPr lang="en-US" i="0" dirty="0">
                <a:latin typeface="Arial" charset="0"/>
                <a:ea typeface="MS PGothic" charset="0"/>
                <a:cs typeface="Arial" charset="0"/>
              </a:rPr>
              <a:t>(Hold up the Preschool Learning Foundations, the Physical Education Model Content Standards, and the Alignment</a:t>
            </a:r>
            <a:r>
              <a:rPr lang="en-US" i="0" baseline="0" dirty="0">
                <a:latin typeface="Arial" charset="0"/>
                <a:ea typeface="MS PGothic" charset="0"/>
                <a:cs typeface="Arial" charset="0"/>
              </a:rPr>
              <a:t> Document.)</a:t>
            </a:r>
            <a:endParaRPr lang="en-US" i="0" dirty="0">
              <a:latin typeface="Arial" charset="0"/>
              <a:ea typeface="MS PGothic" charset="0"/>
              <a:cs typeface="Arial" charset="0"/>
            </a:endParaRPr>
          </a:p>
          <a:p>
            <a:pPr>
              <a:spcBef>
                <a:spcPts val="0"/>
              </a:spcBef>
            </a:pPr>
            <a:endParaRPr lang="en-US" dirty="0">
              <a:latin typeface="Arial" charset="0"/>
              <a:ea typeface="MS PGothic" charset="0"/>
              <a:cs typeface="Arial" charset="0"/>
            </a:endParaRPr>
          </a:p>
          <a:p>
            <a:pPr>
              <a:spcBef>
                <a:spcPts val="0"/>
              </a:spcBef>
            </a:pPr>
            <a:r>
              <a:rPr lang="en-US" dirty="0">
                <a:latin typeface="Arial" charset="0"/>
                <a:ea typeface="MS PGothic" charset="0"/>
                <a:cs typeface="Arial" charset="0"/>
              </a:rPr>
              <a:t>The Preschool Learning Foundations illustrate how important it is for TK teachers to continue</a:t>
            </a:r>
            <a:r>
              <a:rPr lang="en-US" baseline="0" dirty="0">
                <a:latin typeface="Arial" charset="0"/>
                <a:ea typeface="MS PGothic" charset="0"/>
                <a:cs typeface="Arial" charset="0"/>
              </a:rPr>
              <a:t> </a:t>
            </a:r>
            <a:r>
              <a:rPr lang="en-US" dirty="0">
                <a:latin typeface="Arial" charset="0"/>
                <a:ea typeface="MS PGothic" charset="0"/>
                <a:cs typeface="Arial" charset="0"/>
              </a:rPr>
              <a:t>to set the foundation for physical development</a:t>
            </a:r>
            <a:r>
              <a:rPr lang="en-US" baseline="0" dirty="0">
                <a:latin typeface="Arial" charset="0"/>
                <a:ea typeface="MS PGothic" charset="0"/>
                <a:cs typeface="Arial" charset="0"/>
              </a:rPr>
              <a:t> in order to provide an uninterrupted </a:t>
            </a:r>
            <a:r>
              <a:rPr lang="en-US" dirty="0">
                <a:latin typeface="Arial" charset="0"/>
                <a:ea typeface="MS PGothic" charset="0"/>
                <a:cs typeface="Arial" charset="0"/>
              </a:rPr>
              <a:t>transition from preschool, to TK, and into kindergarten. </a:t>
            </a:r>
          </a:p>
          <a:p>
            <a:pPr>
              <a:spcBef>
                <a:spcPts val="0"/>
              </a:spcBef>
            </a:pPr>
            <a:endParaRPr lang="en-US" dirty="0">
              <a:latin typeface="Arial" charset="0"/>
              <a:ea typeface="MS PGothic" charset="0"/>
              <a:cs typeface="Arial" charset="0"/>
            </a:endParaRPr>
          </a:p>
          <a:p>
            <a:pPr>
              <a:spcBef>
                <a:spcPts val="0"/>
              </a:spcBef>
            </a:pPr>
            <a:endParaRPr lang="en-US" altLang="ja-JP" dirty="0">
              <a:latin typeface="Arial" charset="0"/>
              <a:ea typeface="MS PGothic" charset="0"/>
              <a:cs typeface="Arial" charset="0"/>
            </a:endParaRPr>
          </a:p>
          <a:p>
            <a:pPr>
              <a:spcBef>
                <a:spcPts val="0"/>
              </a:spcBef>
            </a:pPr>
            <a:endParaRPr lang="en-US" dirty="0">
              <a:latin typeface="Arial" charset="0"/>
              <a:ea typeface="MS PGothic" charset="0"/>
              <a:cs typeface="Arial" charset="0"/>
            </a:endParaRPr>
          </a:p>
          <a:p>
            <a:pPr>
              <a:spcBef>
                <a:spcPts val="0"/>
              </a:spcBef>
            </a:pPr>
            <a:endParaRPr lang="en-US" dirty="0">
              <a:latin typeface="Arial" charset="0"/>
              <a:ea typeface="MS PGothic" charset="0"/>
              <a:cs typeface="Arial" charset="0"/>
            </a:endParaRPr>
          </a:p>
          <a:p>
            <a:pPr>
              <a:spcBef>
                <a:spcPts val="0"/>
              </a:spcBef>
            </a:pPr>
            <a:endParaRPr lang="en-US" dirty="0">
              <a:solidFill>
                <a:srgbClr val="FF0000"/>
              </a:solidFill>
              <a:latin typeface="Calibri" charset="0"/>
              <a:ea typeface="MS PGothic" charset="0"/>
              <a:cs typeface="Arial" charset="0"/>
            </a:endParaRPr>
          </a:p>
        </p:txBody>
      </p:sp>
      <p:sp>
        <p:nvSpPr>
          <p:cNvPr id="81923"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4" tIns="45002" rIns="90004" bIns="45002">
            <a:spAutoFit/>
          </a:bodyPr>
          <a:lstStyle/>
          <a:p>
            <a:fld id="{D3CD24F9-C8B9-3549-BEC8-0F03D05C6187}" type="slidenum">
              <a:rPr lang="en-US" sz="1200"/>
              <a:pPr/>
              <a:t>20</a:t>
            </a:fld>
            <a:endParaRPr lang="en-US" sz="1200"/>
          </a:p>
        </p:txBody>
      </p:sp>
    </p:spTree>
    <p:extLst>
      <p:ext uri="{BB962C8B-B14F-4D97-AF65-F5344CB8AC3E}">
        <p14:creationId xmlns:p14="http://schemas.microsoft.com/office/powerpoint/2010/main" val="3353481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a:xfrm>
            <a:off x="685800" y="4343399"/>
            <a:ext cx="5486400" cy="4513217"/>
          </a:xfrm>
        </p:spPr>
        <p:txBody>
          <a:bodyPr>
            <a:noAutofit/>
          </a:bodyPr>
          <a:lstStyle/>
          <a:p>
            <a:pPr>
              <a:spcBef>
                <a:spcPts val="0"/>
              </a:spcBef>
              <a:defRPr/>
            </a:pPr>
            <a:r>
              <a:rPr lang="en-US" b="1" dirty="0">
                <a:ea typeface="Arial" charset="0"/>
              </a:rPr>
              <a:t>Presenter Remarks:</a:t>
            </a:r>
            <a:endParaRPr lang="en-US" dirty="0">
              <a:ea typeface="Arial" charset="0"/>
            </a:endParaRPr>
          </a:p>
          <a:p>
            <a:pPr>
              <a:spcBef>
                <a:spcPts val="0"/>
              </a:spcBef>
            </a:pPr>
            <a:r>
              <a:rPr lang="en-US" dirty="0">
                <a:ea typeface="Arial" charset="0"/>
              </a:rPr>
              <a:t>The </a:t>
            </a:r>
            <a:r>
              <a:rPr lang="en-US" baseline="0" dirty="0">
                <a:ea typeface="Arial" charset="0"/>
              </a:rPr>
              <a:t>Alignment Document </a:t>
            </a:r>
            <a:r>
              <a:rPr lang="en-US" dirty="0">
                <a:ea typeface="Arial" charset="0"/>
              </a:rPr>
              <a:t>is another resource that will help us to answer questions related to developmental progressions. </a:t>
            </a:r>
          </a:p>
          <a:p>
            <a:pPr>
              <a:spcBef>
                <a:spcPts val="0"/>
              </a:spcBef>
            </a:pPr>
            <a:endParaRPr lang="en-US" dirty="0">
              <a:ea typeface="Arial" charset="0"/>
            </a:endParaRPr>
          </a:p>
          <a:p>
            <a:pPr>
              <a:spcBef>
                <a:spcPts val="0"/>
              </a:spcBef>
            </a:pPr>
            <a:r>
              <a:rPr lang="en-US" u="none" dirty="0">
                <a:ea typeface="MS PGothic" charset="0"/>
              </a:rPr>
              <a:t>The Alignment Document emphasizes that high-quality early learning is the foundation of a successful K-12 educational system.</a:t>
            </a:r>
            <a:r>
              <a:rPr lang="en-US" u="none" baseline="0" dirty="0">
                <a:ea typeface="MS PGothic" charset="0"/>
              </a:rPr>
              <a:t> </a:t>
            </a:r>
            <a:r>
              <a:rPr lang="en-US" u="none" dirty="0">
                <a:ea typeface="MS PGothic" charset="0"/>
              </a:rPr>
              <a:t>The knowledge and skills of young children are foundational to their future learning.</a:t>
            </a:r>
          </a:p>
          <a:p>
            <a:pPr>
              <a:spcBef>
                <a:spcPts val="0"/>
              </a:spcBef>
            </a:pPr>
            <a:endParaRPr lang="en-US" b="0" dirty="0">
              <a:ea typeface="MS PGothic" charset="0"/>
            </a:endParaRPr>
          </a:p>
          <a:p>
            <a:pPr>
              <a:spcBef>
                <a:spcPts val="0"/>
              </a:spcBef>
            </a:pPr>
            <a:r>
              <a:rPr lang="en-US" b="0" dirty="0">
                <a:ea typeface="MS PGothic" charset="0"/>
              </a:rPr>
              <a:t>Understanding the </a:t>
            </a:r>
            <a:r>
              <a:rPr lang="en-US" b="0" u="none" dirty="0">
                <a:ea typeface="MS PGothic" charset="0"/>
              </a:rPr>
              <a:t>links between </a:t>
            </a:r>
            <a:r>
              <a:rPr lang="en-US" b="0" dirty="0">
                <a:ea typeface="MS PGothic" charset="0"/>
              </a:rPr>
              <a:t>different ages and different early childhood stages allows educators to build on children</a:t>
            </a:r>
            <a:r>
              <a:rPr lang="en-US" dirty="0">
                <a:ea typeface="MS PGothic" charset="0"/>
              </a:rPr>
              <a:t>’</a:t>
            </a:r>
            <a:r>
              <a:rPr lang="en-US" altLang="ja-JP" b="0" dirty="0">
                <a:ea typeface="MS PGothic" charset="0"/>
              </a:rPr>
              <a:t>s earlier learning and prepare them for the next educational challenge.</a:t>
            </a:r>
          </a:p>
          <a:p>
            <a:pPr marL="0" indent="0">
              <a:spcBef>
                <a:spcPts val="0"/>
              </a:spcBef>
              <a:buFont typeface="Arial"/>
              <a:buNone/>
              <a:defRPr/>
            </a:pPr>
            <a:endParaRPr lang="en-US" dirty="0">
              <a:ea typeface="Arial" charset="0"/>
            </a:endParaRPr>
          </a:p>
          <a:p>
            <a:pPr marL="0" marR="0" lvl="0" indent="0" algn="l" defTabSz="457200" rtl="0" eaLnBrk="0" fontAlgn="base" latinLnBrk="0" hangingPunct="0">
              <a:spcBef>
                <a:spcPts val="0"/>
              </a:spcBef>
              <a:spcAft>
                <a:spcPct val="0"/>
              </a:spcAft>
              <a:buClrTx/>
              <a:buSzTx/>
              <a:buFont typeface="Arial"/>
              <a:buNone/>
              <a:tabLst/>
              <a:defRPr/>
            </a:pPr>
            <a:r>
              <a:rPr lang="en-US" dirty="0">
                <a:ea typeface="Arial" charset="0"/>
              </a:rPr>
              <a:t>Find </a:t>
            </a:r>
            <a:r>
              <a:rPr lang="en-US" kern="1200" dirty="0">
                <a:solidFill>
                  <a:schemeClr val="tx1"/>
                </a:solidFill>
                <a:effectLst/>
              </a:rPr>
              <a:t>Handout 5: Fundamental Movement Skills Domain Alignment</a:t>
            </a:r>
            <a:r>
              <a:rPr lang="en-US" kern="1200" baseline="0" dirty="0">
                <a:solidFill>
                  <a:schemeClr val="tx1"/>
                </a:solidFill>
                <a:effectLst/>
              </a:rPr>
              <a:t> and t</a:t>
            </a:r>
            <a:r>
              <a:rPr lang="en-US" baseline="0" dirty="0">
                <a:ea typeface="Arial" charset="0"/>
              </a:rPr>
              <a:t>ake a moment to review it.</a:t>
            </a:r>
            <a:r>
              <a:rPr lang="en-US" i="1" baseline="0" dirty="0">
                <a:ea typeface="Arial" charset="0"/>
              </a:rPr>
              <a:t> Allow two minutes to review.</a:t>
            </a:r>
            <a:endParaRPr lang="en-US" i="1" dirty="0">
              <a:ea typeface="Arial" charset="0"/>
            </a:endParaRPr>
          </a:p>
          <a:p>
            <a:pPr marL="0" indent="0">
              <a:spcBef>
                <a:spcPts val="0"/>
              </a:spcBef>
              <a:buFont typeface="Arial"/>
              <a:buNone/>
              <a:defRPr/>
            </a:pPr>
            <a:endParaRPr lang="en-US" dirty="0">
              <a:ea typeface="Arial" charset="0"/>
            </a:endParaRPr>
          </a:p>
          <a:p>
            <a:pPr marL="0" indent="0">
              <a:spcBef>
                <a:spcPts val="0"/>
              </a:spcBef>
              <a:buFont typeface="Arial"/>
              <a:buNone/>
              <a:defRPr/>
            </a:pPr>
            <a:r>
              <a:rPr lang="en-US" dirty="0">
                <a:ea typeface="Arial" charset="0"/>
              </a:rPr>
              <a:t>Discuss the</a:t>
            </a:r>
            <a:r>
              <a:rPr lang="en-US" baseline="0" dirty="0">
                <a:ea typeface="Arial" charset="0"/>
              </a:rPr>
              <a:t> following questions with your table group. </a:t>
            </a:r>
            <a:r>
              <a:rPr lang="en-US" i="1" baseline="0" dirty="0">
                <a:ea typeface="Arial" charset="0"/>
              </a:rPr>
              <a:t>Allow three minutes for discussion</a:t>
            </a:r>
            <a:r>
              <a:rPr lang="en-US" i="0" baseline="0" dirty="0">
                <a:ea typeface="Arial" charset="0"/>
              </a:rPr>
              <a:t>.</a:t>
            </a:r>
          </a:p>
          <a:p>
            <a:pPr marL="171450" indent="-171450">
              <a:spcBef>
                <a:spcPts val="0"/>
              </a:spcBef>
              <a:buFont typeface="Arial" panose="020B0604020202020204" pitchFamily="34" charset="0"/>
              <a:buChar char="•"/>
              <a:defRPr/>
            </a:pPr>
            <a:r>
              <a:rPr lang="en-US" dirty="0">
                <a:ea typeface="Arial" charset="0"/>
              </a:rPr>
              <a:t>What do you know about this document?</a:t>
            </a:r>
          </a:p>
          <a:p>
            <a:pPr marL="171450" indent="-171450">
              <a:spcBef>
                <a:spcPts val="0"/>
              </a:spcBef>
              <a:buFont typeface="Arial" panose="020B0604020202020204" pitchFamily="34" charset="0"/>
              <a:buChar char="•"/>
              <a:defRPr/>
            </a:pPr>
            <a:r>
              <a:rPr lang="en-US" dirty="0">
                <a:ea typeface="Arial" charset="0"/>
              </a:rPr>
              <a:t>How do you currently use</a:t>
            </a:r>
            <a:r>
              <a:rPr lang="en-US" baseline="0" dirty="0">
                <a:ea typeface="Arial" charset="0"/>
              </a:rPr>
              <a:t> it in your work?</a:t>
            </a:r>
          </a:p>
          <a:p>
            <a:pPr marL="0" indent="0">
              <a:spcBef>
                <a:spcPts val="0"/>
              </a:spcBef>
              <a:buFont typeface="Arial" panose="020B0604020202020204" pitchFamily="34" charset="0"/>
              <a:buNone/>
              <a:defRPr/>
            </a:pPr>
            <a:endParaRPr lang="en-US" b="1" dirty="0">
              <a:ea typeface="Arial" charset="0"/>
            </a:endParaRPr>
          </a:p>
          <a:p>
            <a:pPr>
              <a:spcBef>
                <a:spcPts val="0"/>
              </a:spcBef>
              <a:defRPr/>
            </a:pPr>
            <a:r>
              <a:rPr lang="en-US" b="1" dirty="0">
                <a:ea typeface="Arial" charset="0"/>
              </a:rPr>
              <a:t>Extra Notes:</a:t>
            </a:r>
          </a:p>
          <a:p>
            <a:pPr>
              <a:spcBef>
                <a:spcPts val="0"/>
              </a:spcBef>
              <a:defRPr/>
            </a:pPr>
            <a:r>
              <a:rPr lang="en-US" dirty="0">
                <a:ea typeface="Arial" charset="0"/>
              </a:rPr>
              <a:t>Depending on the size of the group, participants can share responses with table partners or in pairs.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63FC3-0E1E-8E47-A713-88BB1007340D}" type="slidenum">
              <a:rPr lang="en-US" sz="1200">
                <a:cs typeface="Arial" charset="0"/>
              </a:rPr>
              <a:pPr eaLnBrk="1" hangingPunct="1"/>
              <a:t>21</a:t>
            </a:fld>
            <a:endParaRPr lang="en-US" sz="1200">
              <a:cs typeface="Arial" charset="0"/>
            </a:endParaRPr>
          </a:p>
        </p:txBody>
      </p:sp>
    </p:spTree>
    <p:extLst>
      <p:ext uri="{BB962C8B-B14F-4D97-AF65-F5344CB8AC3E}">
        <p14:creationId xmlns:p14="http://schemas.microsoft.com/office/powerpoint/2010/main" val="35577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xfrm>
            <a:off x="685800" y="4343400"/>
            <a:ext cx="5486400" cy="464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a:t>
            </a:r>
          </a:p>
          <a:p>
            <a:pPr>
              <a:spcBef>
                <a:spcPct val="0"/>
              </a:spcBef>
            </a:pPr>
            <a:r>
              <a:rPr lang="en-US" altLang="en-US" dirty="0"/>
              <a:t>Early learning</a:t>
            </a:r>
            <a:r>
              <a:rPr lang="en-US" altLang="en-US" baseline="0" dirty="0"/>
              <a:t> experiences should be meaningful and integrated across subject areas. Learning should also include experiential and hands-on activities in real contexts.</a:t>
            </a:r>
            <a:r>
              <a:rPr lang="en-US" altLang="en-US" dirty="0"/>
              <a:t> </a:t>
            </a:r>
            <a:r>
              <a:rPr lang="en-US" altLang="en-US" i="1" dirty="0"/>
              <a:t>Introduce the TK Implementation Guide.</a:t>
            </a:r>
          </a:p>
          <a:p>
            <a:pPr>
              <a:spcBef>
                <a:spcPct val="0"/>
              </a:spcBef>
            </a:pPr>
            <a:endParaRPr lang="en-US" altLang="en-US" dirty="0"/>
          </a:p>
          <a:p>
            <a:pPr>
              <a:spcBef>
                <a:spcPct val="0"/>
              </a:spcBef>
            </a:pPr>
            <a:r>
              <a:rPr lang="en-US" altLang="en-US" dirty="0"/>
              <a:t>“Successful TK programs are the result of thoughtful teacher reﬂection and planning. The TK teacher has a thorough understanding of the TK curriculum and understands the critical skills and concepts for each subject area. TK teachers understand the developmental trajectories of their students and identify the standards for learning that align with both students’ assessed needs and eﬀective instructional strategies (see chapter 4). TK teachers create cohesive curriculum plans that are reﬂective of individual and group learning needs. Decisions about what to teach in a TK classroom are guided by key CDE resources, including the…alignment document. Guidelines for selecting and adapting curriculum materials and lessons help TK teachers plan engaging encounters that address learning standards” </a:t>
            </a:r>
            <a:r>
              <a:rPr lang="en-US" kern="1200" dirty="0">
                <a:solidFill>
                  <a:schemeClr val="tx1"/>
                </a:solidFill>
                <a:effectLst/>
              </a:rPr>
              <a:t>(</a:t>
            </a:r>
            <a:r>
              <a:rPr lang="en-US" i="1" kern="1200" dirty="0">
                <a:solidFill>
                  <a:schemeClr val="tx1"/>
                </a:solidFill>
                <a:effectLst/>
              </a:rPr>
              <a:t>Transitional Kindergarten Implementation Guide: A Resource for California Public School District Administrators and Teachers</a:t>
            </a:r>
            <a:r>
              <a:rPr lang="en-US" kern="1200" dirty="0">
                <a:solidFill>
                  <a:schemeClr val="tx1"/>
                </a:solidFill>
                <a:effectLst/>
              </a:rPr>
              <a:t> [CDE], p. 36)</a:t>
            </a:r>
            <a:r>
              <a:rPr lang="en-US" altLang="en-US" dirty="0"/>
              <a:t>. </a:t>
            </a:r>
          </a:p>
          <a:p>
            <a:pPr>
              <a:spcBef>
                <a:spcPct val="0"/>
              </a:spcBef>
            </a:pPr>
            <a:endParaRPr lang="en-US" altLang="en-US" dirty="0"/>
          </a:p>
          <a:p>
            <a:pPr marL="0" marR="0" lvl="0" indent="0" algn="l" defTabSz="457200" rtl="0" eaLnBrk="0" fontAlgn="base" latinLnBrk="0" hangingPunct="0">
              <a:spcBef>
                <a:spcPct val="0"/>
              </a:spcBef>
              <a:spcAft>
                <a:spcPct val="0"/>
              </a:spcAft>
              <a:buClrTx/>
              <a:buSzTx/>
              <a:buFontTx/>
              <a:buNone/>
              <a:tabLst/>
              <a:defRPr/>
            </a:pPr>
            <a:r>
              <a:rPr lang="en-US" altLang="en-US" dirty="0"/>
              <a:t>“Furthermore, teachers who understand that all students beneﬁt from diﬀerentiated instruction will ﬁnd that the tools, curriculum, and routines they use to support typically developing children are easily adapted or modiﬁed to accommodate students with disabilities” </a:t>
            </a:r>
            <a:r>
              <a:rPr lang="en-US" kern="1200" dirty="0">
                <a:solidFill>
                  <a:schemeClr val="tx1"/>
                </a:solidFill>
                <a:effectLst/>
              </a:rPr>
              <a:t>(</a:t>
            </a:r>
            <a:r>
              <a:rPr lang="en-US" i="1" kern="1200" dirty="0">
                <a:solidFill>
                  <a:schemeClr val="tx1"/>
                </a:solidFill>
                <a:effectLst/>
              </a:rPr>
              <a:t>Transitional Kindergarten Implementation Guide: A Resource for California Public School District Administrators and Teachers</a:t>
            </a:r>
            <a:r>
              <a:rPr lang="en-US" kern="1200" dirty="0">
                <a:solidFill>
                  <a:schemeClr val="tx1"/>
                </a:solidFill>
                <a:effectLst/>
              </a:rPr>
              <a:t> [CDE], p. 52)</a:t>
            </a:r>
            <a:r>
              <a:rPr lang="en-US" altLang="en-US" dirty="0"/>
              <a:t>.</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15E151-0F7C-484C-A2D4-50F4B643461A}" type="slidenum">
              <a:rPr lang="en-US" altLang="en-US" sz="1200">
                <a:cs typeface="Arial" panose="020B0604020202020204" pitchFamily="34" charset="0"/>
              </a:rPr>
              <a:pPr eaLnBrk="1" hangingPunct="1"/>
              <a:t>22</a:t>
            </a:fld>
            <a:endParaRPr lang="en-US" altLang="en-US" sz="1200">
              <a:cs typeface="Arial" panose="020B0604020202020204" pitchFamily="34" charset="0"/>
            </a:endParaRPr>
          </a:p>
        </p:txBody>
      </p:sp>
    </p:spTree>
    <p:extLst>
      <p:ext uri="{BB962C8B-B14F-4D97-AF65-F5344CB8AC3E}">
        <p14:creationId xmlns:p14="http://schemas.microsoft.com/office/powerpoint/2010/main" val="1476556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685800" y="4138590"/>
            <a:ext cx="5486400" cy="4846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Let’s look more in depth at the </a:t>
            </a:r>
            <a:r>
              <a:rPr lang="en-US" altLang="en-US" i="1" dirty="0">
                <a:latin typeface="Arial" panose="020B0604020202020204" pitchFamily="34" charset="0"/>
                <a:ea typeface="ＭＳ Ｐゴシック" panose="020B0600070205080204" pitchFamily="34" charset="-128"/>
                <a:cs typeface="Arial" panose="020B0604020202020204" pitchFamily="34" charset="0"/>
              </a:rPr>
              <a:t>Alignment of the California Preschool Learning Foundations with Key Early Learning Education Resources</a:t>
            </a:r>
            <a:r>
              <a:rPr lang="en-US" altLang="en-US" dirty="0">
                <a:latin typeface="Arial" panose="020B0604020202020204" pitchFamily="34" charset="0"/>
                <a:ea typeface="ＭＳ Ｐゴシック" panose="020B0600070205080204" pitchFamily="34" charset="-128"/>
                <a:cs typeface="Arial" panose="020B0604020202020204" pitchFamily="34" charset="0"/>
              </a:rPr>
              <a:t>. This table represents an overview of the alignment among the nine domains of the </a:t>
            </a:r>
            <a:r>
              <a:rPr lang="en-US" altLang="en-US" i="0" dirty="0">
                <a:latin typeface="Arial" panose="020B0604020202020204" pitchFamily="34" charset="0"/>
                <a:ea typeface="ＭＳ Ｐゴシック" panose="020B0600070205080204" pitchFamily="34" charset="-128"/>
                <a:cs typeface="Arial" panose="020B0604020202020204" pitchFamily="34" charset="0"/>
              </a:rPr>
              <a:t>Preschool Learning Foundations</a:t>
            </a:r>
            <a:r>
              <a:rPr lang="en-US" altLang="en-US" dirty="0">
                <a:latin typeface="Arial" panose="020B0604020202020204" pitchFamily="34" charset="0"/>
                <a:ea typeface="ＭＳ Ｐゴシック" panose="020B0600070205080204" pitchFamily="34" charset="-128"/>
                <a:cs typeface="Arial" panose="020B0604020202020204" pitchFamily="34" charset="0"/>
              </a:rPr>
              <a:t> with the content of the CA Standards and the Common Core State Standards (CCSS).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alignment demonstrates that early learning is a </a:t>
            </a:r>
            <a:r>
              <a:rPr lang="en-US" altLang="en-US" u="sng" dirty="0">
                <a:latin typeface="Arial" panose="020B0604020202020204" pitchFamily="34" charset="0"/>
                <a:ea typeface="ＭＳ Ｐゴシック" panose="020B0600070205080204" pitchFamily="34" charset="-128"/>
                <a:cs typeface="Arial" panose="020B0604020202020204" pitchFamily="34" charset="0"/>
              </a:rPr>
              <a:t>significant part</a:t>
            </a:r>
            <a:r>
              <a:rPr lang="en-US" altLang="en-US" dirty="0">
                <a:latin typeface="Arial" panose="020B0604020202020204" pitchFamily="34" charset="0"/>
                <a:ea typeface="ＭＳ Ｐゴシック" panose="020B0600070205080204" pitchFamily="34" charset="-128"/>
                <a:cs typeface="Arial" panose="020B0604020202020204" pitchFamily="34" charset="0"/>
              </a:rPr>
              <a:t> of the educational system and that the </a:t>
            </a:r>
            <a:r>
              <a:rPr lang="en-US" altLang="en-US" u="sng" dirty="0">
                <a:latin typeface="Arial" panose="020B0604020202020204" pitchFamily="34" charset="0"/>
                <a:ea typeface="ＭＳ Ｐゴシック" panose="020B0600070205080204" pitchFamily="34" charset="-128"/>
                <a:cs typeface="Arial" panose="020B0604020202020204" pitchFamily="34" charset="0"/>
              </a:rPr>
              <a:t>knowledge and skills</a:t>
            </a:r>
            <a:r>
              <a:rPr lang="en-US" altLang="en-US" dirty="0">
                <a:latin typeface="Arial" panose="020B0604020202020204" pitchFamily="34" charset="0"/>
                <a:ea typeface="ＭＳ Ｐゴシック" panose="020B0600070205080204" pitchFamily="34" charset="-128"/>
                <a:cs typeface="Arial" panose="020B0604020202020204" pitchFamily="34" charset="0"/>
              </a:rPr>
              <a:t> of young children are foundational to future learning.</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Understanding the </a:t>
            </a:r>
            <a:r>
              <a:rPr lang="en-US" altLang="en-US" u="sng" dirty="0">
                <a:latin typeface="Arial" panose="020B0604020202020204" pitchFamily="34" charset="0"/>
                <a:ea typeface="ＭＳ Ｐゴシック" panose="020B0600070205080204" pitchFamily="34" charset="-128"/>
                <a:cs typeface="Arial" panose="020B0604020202020204" pitchFamily="34" charset="0"/>
              </a:rPr>
              <a:t>links between</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different ages and different early childhood services allows educators to build on children</a:t>
            </a:r>
            <a:r>
              <a:rPr lang="ja-JP"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s earlier learning and prepare them for the next educational challenge.</a:t>
            </a:r>
          </a:p>
          <a:p>
            <a:pPr eaLnBrk="1" hangingPunct="1">
              <a:spcBef>
                <a:spcPts val="0"/>
              </a:spcBef>
            </a:pPr>
            <a:endPar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All domains of the </a:t>
            </a:r>
            <a:r>
              <a:rPr lang="en-US" altLang="en-US" i="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Preschool Learning Foundations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correspond to the California Kindergarten Content Standards.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Visual and Performing Arts, Physical Development, Health, History-Social Science and Science are all separate domains in the </a:t>
            </a:r>
            <a:r>
              <a:rPr lang="en-US" altLang="en-US" i="0" dirty="0">
                <a:latin typeface="Arial" panose="020B0604020202020204" pitchFamily="34" charset="0"/>
                <a:ea typeface="ＭＳ Ｐゴシック" panose="020B0600070205080204" pitchFamily="34" charset="-128"/>
                <a:cs typeface="Arial" panose="020B0604020202020204" pitchFamily="34" charset="0"/>
              </a:rPr>
              <a:t>Preschool Learning Foundations</a:t>
            </a:r>
            <a:r>
              <a:rPr lang="en-US" altLang="en-US"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Physical Development domain in the </a:t>
            </a:r>
            <a:r>
              <a:rPr lang="en-US" altLang="en-US" i="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Preschool Learning Foundations </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provides a developmental foundation that corresponds with the </a:t>
            </a:r>
            <a:r>
              <a:rPr lang="en-US" altLang="en-US" i="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California Physical Education Standards, K-12</a:t>
            </a:r>
            <a:r>
              <a:rPr lang="en-US" altLang="en-US"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Common Core includes English Language Arts &amp; Literacy in History/Social Studies, Science, and Technical Subjects.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sz="105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2468"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4" tIns="45002" rIns="90004" bIns="45002">
            <a:spAutoFit/>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fld id="{0DCD90C9-8F97-4B6A-93CF-8361D8B76718}" type="slidenum">
              <a:rPr lang="en-US" altLang="en-US"/>
              <a:pPr eaLnBrk="1" hangingPunct="1">
                <a:spcBef>
                  <a:spcPct val="0"/>
                </a:spcBef>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cs typeface="Arial" charset="0"/>
              </a:rPr>
              <a:t>Presenter Remarks: </a:t>
            </a:r>
          </a:p>
          <a:p>
            <a:pPr>
              <a:spcBef>
                <a:spcPts val="0"/>
              </a:spcBef>
            </a:pPr>
            <a:r>
              <a:rPr lang="en-US" dirty="0">
                <a:latin typeface="Arial" charset="0"/>
                <a:ea typeface="MS PGothic" charset="0"/>
                <a:cs typeface="Arial" charset="0"/>
              </a:rPr>
              <a:t>Take out </a:t>
            </a:r>
            <a:r>
              <a:rPr lang="en-US" sz="1200" kern="1200" dirty="0">
                <a:solidFill>
                  <a:schemeClr val="tx1"/>
                </a:solidFill>
                <a:effectLst/>
                <a:latin typeface="Arial" pitchFamily="34" charset="0"/>
                <a:ea typeface="ＭＳ Ｐゴシック" pitchFamily="34" charset="-128"/>
                <a:cs typeface="Arial" pitchFamily="34" charset="0"/>
              </a:rPr>
              <a:t>Handout 6: Physical Education Content Standards </a:t>
            </a:r>
            <a:r>
              <a:rPr lang="en-US" dirty="0">
                <a:latin typeface="Arial" charset="0"/>
                <a:ea typeface="MS PGothic" charset="0"/>
                <a:cs typeface="Arial" charset="0"/>
              </a:rPr>
              <a:t>and read through the standards for kindergarten. What do you notice? </a:t>
            </a:r>
          </a:p>
          <a:p>
            <a:pPr>
              <a:spcBef>
                <a:spcPts val="0"/>
              </a:spcBef>
            </a:pPr>
            <a:endParaRPr lang="en-US" i="1" dirty="0">
              <a:latin typeface="Arial" charset="0"/>
              <a:ea typeface="MS PGothic" charset="0"/>
              <a:cs typeface="Arial" charset="0"/>
            </a:endParaRPr>
          </a:p>
          <a:p>
            <a:pPr>
              <a:spcBef>
                <a:spcPts val="0"/>
              </a:spcBef>
            </a:pPr>
            <a:r>
              <a:rPr lang="en-US" i="1" dirty="0">
                <a:latin typeface="Arial" charset="0"/>
                <a:ea typeface="MS PGothic" charset="0"/>
                <a:cs typeface="Arial" charset="0"/>
              </a:rPr>
              <a:t>Solicit responses.</a:t>
            </a:r>
            <a:r>
              <a:rPr lang="en-US" i="1" baseline="0" dirty="0">
                <a:latin typeface="Arial" charset="0"/>
                <a:ea typeface="MS PGothic" charset="0"/>
                <a:cs typeface="Arial" charset="0"/>
              </a:rPr>
              <a:t> </a:t>
            </a:r>
            <a:r>
              <a:rPr lang="en-US" i="1" dirty="0">
                <a:latin typeface="Arial" charset="0"/>
                <a:ea typeface="MS PGothic" charset="0"/>
                <a:cs typeface="Arial" charset="0"/>
              </a:rPr>
              <a:t>Remind participants that there are five standards and the standards are the same for each grade level, recognizing that each grade has different ages and levels of developmentally appropriate development.</a:t>
            </a:r>
          </a:p>
          <a:p>
            <a:pPr>
              <a:spcBef>
                <a:spcPts val="0"/>
              </a:spcBef>
            </a:pPr>
            <a:endParaRPr lang="en-US" dirty="0">
              <a:latin typeface="Arial" charset="0"/>
              <a:ea typeface="MS PGothic" charset="0"/>
              <a:cs typeface="Arial" charset="0"/>
            </a:endParaRPr>
          </a:p>
          <a:p>
            <a:pPr>
              <a:spcBef>
                <a:spcPts val="0"/>
              </a:spcBef>
            </a:pPr>
            <a:r>
              <a:rPr lang="en-US" dirty="0">
                <a:latin typeface="Arial" charset="0"/>
                <a:ea typeface="MS PGothic" charset="0"/>
                <a:cs typeface="Arial" charset="0"/>
              </a:rPr>
              <a:t>This handout provides a more detailed look at each physical</a:t>
            </a:r>
            <a:r>
              <a:rPr lang="en-US" baseline="0" dirty="0">
                <a:latin typeface="Arial" charset="0"/>
                <a:ea typeface="MS PGothic" charset="0"/>
                <a:cs typeface="Arial" charset="0"/>
              </a:rPr>
              <a:t> education content</a:t>
            </a:r>
            <a:r>
              <a:rPr lang="en-US" dirty="0">
                <a:latin typeface="Arial" charset="0"/>
                <a:ea typeface="MS PGothic" charset="0"/>
                <a:cs typeface="Arial" charset="0"/>
              </a:rPr>
              <a:t> standard and correlating examples. As you likely</a:t>
            </a:r>
            <a:r>
              <a:rPr lang="en-US" baseline="0" dirty="0">
                <a:latin typeface="Arial" charset="0"/>
                <a:ea typeface="MS PGothic" charset="0"/>
                <a:cs typeface="Arial" charset="0"/>
              </a:rPr>
              <a:t> noticed, </a:t>
            </a:r>
            <a:r>
              <a:rPr lang="en-US" dirty="0">
                <a:latin typeface="Arial" charset="0"/>
                <a:ea typeface="MS PGothic" charset="0"/>
                <a:cs typeface="Arial" charset="0"/>
              </a:rPr>
              <a:t>many of the developmental skills introduced and practiced in pre-K</a:t>
            </a:r>
            <a:r>
              <a:rPr lang="en-US" baseline="0" dirty="0">
                <a:latin typeface="Arial" charset="0"/>
                <a:ea typeface="MS PGothic" charset="0"/>
                <a:cs typeface="Arial" charset="0"/>
              </a:rPr>
              <a:t> </a:t>
            </a:r>
            <a:r>
              <a:rPr lang="en-US" dirty="0">
                <a:latin typeface="Arial" charset="0"/>
                <a:ea typeface="MS PGothic" charset="0"/>
                <a:cs typeface="Arial" charset="0"/>
              </a:rPr>
              <a:t>are continued through TK and into kindergarten. Having an awareness of children’s physical development during the early years is best practice for all early childhood</a:t>
            </a:r>
            <a:r>
              <a:rPr lang="en-US" baseline="0" dirty="0">
                <a:latin typeface="Arial" charset="0"/>
                <a:ea typeface="MS PGothic" charset="0"/>
                <a:cs typeface="Arial" charset="0"/>
              </a:rPr>
              <a:t> </a:t>
            </a:r>
            <a:r>
              <a:rPr lang="en-US" dirty="0">
                <a:latin typeface="Arial" charset="0"/>
                <a:ea typeface="MS PGothic" charset="0"/>
                <a:cs typeface="Arial" charset="0"/>
              </a:rPr>
              <a:t>educators.</a:t>
            </a:r>
          </a:p>
          <a:p>
            <a:pPr>
              <a:spcBef>
                <a:spcPts val="0"/>
              </a:spcBef>
            </a:pPr>
            <a:endParaRPr lang="en-US" b="1" dirty="0">
              <a:latin typeface="Arial" charset="0"/>
              <a:ea typeface="MS PGothic" charset="0"/>
              <a:cs typeface="Arial"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2EDAE2-C54C-284E-A89B-55150263DDF0}" type="slidenum">
              <a:rPr lang="en-US" sz="1200"/>
              <a:pPr eaLnBrk="1" hangingPunct="1"/>
              <a:t>24</a:t>
            </a:fld>
            <a:endParaRPr lang="en-US" sz="1200"/>
          </a:p>
        </p:txBody>
      </p:sp>
    </p:spTree>
    <p:extLst>
      <p:ext uri="{BB962C8B-B14F-4D97-AF65-F5344CB8AC3E}">
        <p14:creationId xmlns:p14="http://schemas.microsoft.com/office/powerpoint/2010/main" val="1884636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9986" name="Notes Placeholder 2"/>
          <p:cNvSpPr>
            <a:spLocks noGrp="1"/>
          </p:cNvSpPr>
          <p:nvPr>
            <p:ph type="body" idx="1"/>
          </p:nvPr>
        </p:nvSpPr>
        <p:spPr bwMode="auto">
          <a:xfrm>
            <a:off x="685800" y="4394200"/>
            <a:ext cx="5486400" cy="4048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The DRDP-K (2015)</a:t>
            </a:r>
            <a:r>
              <a:rPr lang="en-US" altLang="en-US" baseline="30000" dirty="0"/>
              <a:t> </a:t>
            </a:r>
            <a:r>
              <a:rPr lang="en-US" altLang="en-US" dirty="0"/>
              <a:t>informs teachers' understanding of the developmental continuum.</a:t>
            </a:r>
          </a:p>
          <a:p>
            <a:pPr>
              <a:spcBef>
                <a:spcPts val="0"/>
              </a:spcBef>
            </a:pPr>
            <a:r>
              <a:rPr lang="en-US" altLang="en-US" dirty="0"/>
              <a:t> </a:t>
            </a:r>
            <a:endParaRPr lang="en-US" altLang="en-US" b="1" dirty="0"/>
          </a:p>
          <a:p>
            <a:pPr>
              <a:spcBef>
                <a:spcPts val="0"/>
              </a:spcBef>
            </a:pPr>
            <a:r>
              <a:rPr lang="en-US" altLang="en-US" dirty="0"/>
              <a:t>One key feature of the DRDP-K to consider is that it is an observation-based assessment too and not a test. It is used to support children's learning. </a:t>
            </a:r>
          </a:p>
          <a:p>
            <a:pPr>
              <a:spcBef>
                <a:spcPts val="0"/>
              </a:spcBef>
            </a:pPr>
            <a:endParaRPr lang="en-US" altLang="en-US" dirty="0"/>
          </a:p>
          <a:p>
            <a:pPr>
              <a:spcBef>
                <a:spcPts val="0"/>
              </a:spcBef>
            </a:pPr>
            <a:r>
              <a:rPr lang="en-US" altLang="en-US" dirty="0"/>
              <a:t>Observing and documenting children's progress provides teachers with the information that they need to differentiate instruction and experiences. It also provides information to individualize.</a:t>
            </a:r>
          </a:p>
          <a:p>
            <a:pPr>
              <a:spcBef>
                <a:spcPts val="0"/>
              </a:spcBef>
            </a:pPr>
            <a:endParaRPr lang="en-US" altLang="en-US" b="1" dirty="0"/>
          </a:p>
          <a:p>
            <a:pPr eaLnBrk="1" hangingPunct="1">
              <a:spcBef>
                <a:spcPts val="0"/>
              </a:spcBef>
            </a:pPr>
            <a:r>
              <a:rPr lang="en-US" altLang="en-US" dirty="0"/>
              <a:t>Observational tools are preferred over criterion-referenced tools because the information gathered by observation more accurately reflects what children are able to do.</a:t>
            </a:r>
            <a:r>
              <a:rPr lang="en-US" altLang="en-US" baseline="0" dirty="0"/>
              <a:t> </a:t>
            </a:r>
            <a:r>
              <a:rPr lang="en-US" altLang="en-US" dirty="0"/>
              <a:t>Understanding</a:t>
            </a:r>
            <a:r>
              <a:rPr lang="en-US" altLang="en-US" baseline="0" dirty="0"/>
              <a:t> what children are able to do allows teachers to better </a:t>
            </a:r>
            <a:r>
              <a:rPr lang="en-US" altLang="en-US" dirty="0"/>
              <a:t>plan for activities that will meet and appropriately challenge children's developmental needs.</a:t>
            </a:r>
          </a:p>
          <a:p>
            <a:pPr marL="227013" lvl="1">
              <a:spcBef>
                <a:spcPts val="0"/>
              </a:spcBef>
            </a:pPr>
            <a:endParaRPr lang="en-US" altLang="en-US" dirty="0"/>
          </a:p>
          <a:p>
            <a:pPr>
              <a:spcBef>
                <a:spcPts val="0"/>
              </a:spcBef>
            </a:pPr>
            <a:r>
              <a:rPr lang="en-US" altLang="en-US" dirty="0"/>
              <a:t>Other features of the DRDP-K (2015)</a:t>
            </a:r>
            <a:r>
              <a:rPr lang="en-US" altLang="en-US" baseline="0" dirty="0"/>
              <a:t> </a:t>
            </a:r>
            <a:r>
              <a:rPr lang="en-US" altLang="en-US" dirty="0"/>
              <a:t>include:</a:t>
            </a:r>
          </a:p>
          <a:p>
            <a:pPr marL="171450" indent="-171450">
              <a:spcBef>
                <a:spcPts val="0"/>
              </a:spcBef>
              <a:buFont typeface="Arial" panose="020B0604020202020204" pitchFamily="34" charset="0"/>
              <a:buChar char="•"/>
            </a:pPr>
            <a:r>
              <a:rPr lang="en-US" altLang="en-US" dirty="0"/>
              <a:t>It is an individual child assessment that can be shared with families. </a:t>
            </a:r>
          </a:p>
          <a:p>
            <a:pPr marL="171450" indent="-171450">
              <a:spcBef>
                <a:spcPts val="0"/>
              </a:spcBef>
              <a:buFont typeface="Arial" panose="020B0604020202020204" pitchFamily="34" charset="0"/>
              <a:buChar char="•"/>
            </a:pPr>
            <a:r>
              <a:rPr lang="en-US" altLang="en-US" dirty="0"/>
              <a:t>It is aligned with the Preschool Learning Foundations. </a:t>
            </a:r>
          </a:p>
          <a:p>
            <a:pPr marL="171450" indent="-171450">
              <a:spcBef>
                <a:spcPts val="0"/>
              </a:spcBef>
              <a:buFont typeface="Arial" panose="020B0604020202020204" pitchFamily="34" charset="0"/>
              <a:buChar char="•"/>
            </a:pPr>
            <a:r>
              <a:rPr lang="en-US" altLang="en-US" dirty="0"/>
              <a:t>It opens up the opportunity for articulation between preschool and TK teachers. </a:t>
            </a:r>
          </a:p>
          <a:p>
            <a:pPr marL="628650" lvl="1" indent="-171450">
              <a:spcBef>
                <a:spcPts val="0"/>
              </a:spcBef>
              <a:buFont typeface="Wingdings" panose="05000000000000000000" pitchFamily="2" charset="2"/>
              <a:buChar char="§"/>
            </a:pPr>
            <a:r>
              <a:rPr lang="en-US" altLang="en-US" dirty="0"/>
              <a:t>Sharing information as to where children are on the developmental continuum can better prepare TK teachers to work with students. </a:t>
            </a:r>
          </a:p>
          <a:p>
            <a:pPr marL="171450" indent="-171450">
              <a:spcBef>
                <a:spcPts val="0"/>
              </a:spcBef>
              <a:buFont typeface="Arial" panose="020B0604020202020204" pitchFamily="34" charset="0"/>
              <a:buChar char="•"/>
            </a:pPr>
            <a:r>
              <a:rPr lang="en-US" altLang="en-US" dirty="0"/>
              <a:t>It allows teachers to include a request form for previous records as part of TK registration, to help support the relationship</a:t>
            </a:r>
            <a:r>
              <a:rPr lang="en-US" altLang="en-US" baseline="0" dirty="0"/>
              <a:t>s between </a:t>
            </a:r>
            <a:r>
              <a:rPr lang="en-US" altLang="en-US" dirty="0"/>
              <a:t>preschool, family, and TK.</a:t>
            </a:r>
          </a:p>
          <a:p>
            <a:pPr>
              <a:spcBef>
                <a:spcPts val="0"/>
              </a:spcBef>
              <a:buFontTx/>
              <a:buChar char="•"/>
            </a:pPr>
            <a:endParaRPr lang="en-US" altLang="en-US" dirty="0"/>
          </a:p>
          <a:p>
            <a:pPr eaLnBrk="1" hangingPunct="1">
              <a:spcBef>
                <a:spcPts val="0"/>
              </a:spcBef>
            </a:pPr>
            <a:r>
              <a:rPr lang="en-US" altLang="en-US" dirty="0"/>
              <a:t>The DRDP-K (2015) has been developed with world-renowned experts. It is based on research and knowledge regarding what is most important for predicting school success.</a:t>
            </a:r>
          </a:p>
        </p:txBody>
      </p:sp>
      <p:sp>
        <p:nvSpPr>
          <p:cNvPr id="1699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3E410A-FD6F-4BE2-A606-D5C62EF0421E}" type="slidenum">
              <a:rPr lang="en-US" altLang="en-US" sz="1200">
                <a:solidFill>
                  <a:srgbClr val="000000"/>
                </a:solidFill>
                <a:cs typeface="Arial" panose="020B0604020202020204" pitchFamily="34" charset="0"/>
              </a:rPr>
              <a:pPr eaLnBrk="1" hangingPunct="1"/>
              <a:t>25</a:t>
            </a:fld>
            <a:endParaRPr lang="en-US" altLang="en-US" sz="1200">
              <a:solidFill>
                <a:srgbClr val="000000"/>
              </a:solidFill>
              <a:cs typeface="Arial" panose="020B0604020202020204" pitchFamily="34" charset="0"/>
            </a:endParaRPr>
          </a:p>
        </p:txBody>
      </p:sp>
    </p:spTree>
    <p:extLst>
      <p:ext uri="{BB962C8B-B14F-4D97-AF65-F5344CB8AC3E}">
        <p14:creationId xmlns:p14="http://schemas.microsoft.com/office/powerpoint/2010/main" val="2498566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8612" name="Rectangle 3"/>
          <p:cNvSpPr>
            <a:spLocks noGrp="1" noChangeArrowheads="1"/>
          </p:cNvSpPr>
          <p:nvPr>
            <p:ph type="body" idx="1"/>
          </p:nvPr>
        </p:nvSpPr>
        <p:spPr>
          <a:xfrm>
            <a:off x="685800" y="4342606"/>
            <a:ext cx="5486400" cy="4114800"/>
          </a:xfrm>
          <a:solidFill>
            <a:srgbClr val="FFFFFF"/>
          </a:solidFill>
          <a:ln>
            <a:noFill/>
          </a:ln>
        </p:spPr>
        <p:txBody>
          <a:bodyPr/>
          <a:lstStyle/>
          <a:p>
            <a:pPr eaLnBrk="1" hangingPunct="1">
              <a:spcBef>
                <a:spcPts val="0"/>
              </a:spcBef>
            </a:pPr>
            <a:r>
              <a:rPr lang="en-US" altLang="en-US" b="1" dirty="0"/>
              <a:t>Presenter Remarks:</a:t>
            </a:r>
          </a:p>
          <a:p>
            <a:pPr eaLnBrk="1" hangingPunct="1">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Refer to Handout 7: DRDP-K Perceptual-Motor Skills</a:t>
            </a:r>
            <a:r>
              <a:rPr lang="en-US" altLang="en-US" i="1" baseline="0" dirty="0">
                <a:latin typeface="Arial" panose="020B0604020202020204" pitchFamily="34" charset="0"/>
                <a:ea typeface="ＭＳ Ｐゴシック" panose="020B0600070205080204" pitchFamily="34" charset="-128"/>
                <a:cs typeface="Arial" panose="020B0604020202020204" pitchFamily="34" charset="0"/>
              </a:rPr>
              <a:t> and Movement Concepts</a:t>
            </a:r>
            <a:r>
              <a:rPr lang="en-US" altLang="en-US" i="1" dirty="0">
                <a:latin typeface="Arial" panose="020B0604020202020204" pitchFamily="34" charset="0"/>
                <a:ea typeface="ＭＳ Ｐゴシック" panose="020B0600070205080204" pitchFamily="34" charset="-128"/>
                <a:cs typeface="Arial" panose="020B0604020202020204" pitchFamily="34" charset="0"/>
              </a:rPr>
              <a:t>.</a:t>
            </a:r>
          </a:p>
          <a:p>
            <a:pPr eaLnBrk="1" hangingPunct="1">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physical development measures for </a:t>
            </a:r>
            <a:r>
              <a:rPr lang="en-US" altLang="en-US" i="0" dirty="0">
                <a:latin typeface="Arial" panose="020B0604020202020204" pitchFamily="34" charset="0"/>
                <a:ea typeface="ＭＳ Ｐゴシック" panose="020B0600070205080204" pitchFamily="34" charset="-128"/>
                <a:cs typeface="Arial" panose="020B0604020202020204" pitchFamily="34" charset="0"/>
              </a:rPr>
              <a:t>Perceptual-Motor Skills</a:t>
            </a:r>
            <a:r>
              <a:rPr lang="en-US" altLang="en-US" i="0" baseline="0" dirty="0">
                <a:latin typeface="Arial" panose="020B0604020202020204" pitchFamily="34" charset="0"/>
                <a:ea typeface="ＭＳ Ｐゴシック" panose="020B0600070205080204" pitchFamily="34" charset="-128"/>
                <a:cs typeface="Arial" panose="020B0604020202020204" pitchFamily="34" charset="0"/>
              </a:rPr>
              <a:t> and Movement Concepts</a:t>
            </a:r>
            <a:r>
              <a:rPr lang="en-US" altLang="en-US" i="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are located on page 34 in the DRDP-K (2015) document. The measure is PD 1: Perceptual-Motor Skills and Movement Concepts.</a:t>
            </a:r>
            <a:endParaRPr lang="en-US" altLang="en-US" sz="19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It is important for participants to understand that the foundations describe the knowledge and skills that all young children typically exhibit:</a:t>
            </a:r>
          </a:p>
          <a:p>
            <a:pPr lvl="1" eaLnBrk="1" hangingPunct="1">
              <a:spcBef>
                <a:spcPts val="0"/>
              </a:spcBef>
              <a:buFont typeface="Times" panose="02020603050405020304" pitchFamily="18" charset="0"/>
              <a:buChar char="•"/>
            </a:pPr>
            <a:r>
              <a:rPr lang="en-US" altLang="en-US" dirty="0">
                <a:latin typeface="Arial" panose="020B0604020202020204" pitchFamily="34" charset="0"/>
                <a:ea typeface="Arial" panose="020B0604020202020204" pitchFamily="34" charset="0"/>
                <a:cs typeface="Arial" panose="020B0604020202020204" pitchFamily="34" charset="0"/>
              </a:rPr>
              <a:t>at about 48 and 60 months of age</a:t>
            </a:r>
          </a:p>
          <a:p>
            <a:pPr lvl="1" eaLnBrk="1" hangingPunct="1">
              <a:spcBef>
                <a:spcPts val="0"/>
              </a:spcBef>
              <a:buFont typeface="Times" panose="02020603050405020304" pitchFamily="18" charset="0"/>
              <a:buChar char="•"/>
            </a:pPr>
            <a:r>
              <a:rPr lang="en-US" altLang="en-US" dirty="0">
                <a:latin typeface="Arial" panose="020B0604020202020204" pitchFamily="34" charset="0"/>
                <a:ea typeface="Arial" panose="020B0604020202020204" pitchFamily="34" charset="0"/>
                <a:cs typeface="Arial" panose="020B0604020202020204" pitchFamily="34" charset="0"/>
              </a:rPr>
              <a:t>as they complete their first or second year of preschool</a:t>
            </a:r>
          </a:p>
          <a:p>
            <a:pPr lvl="1" eaLnBrk="1" hangingPunct="1">
              <a:spcBef>
                <a:spcPts val="0"/>
              </a:spcBef>
              <a:buFont typeface="Times" panose="02020603050405020304" pitchFamily="18" charset="0"/>
              <a:buChar char="•"/>
            </a:pPr>
            <a:r>
              <a:rPr lang="en-US" altLang="en-US" dirty="0">
                <a:latin typeface="Arial" panose="020B0604020202020204" pitchFamily="34" charset="0"/>
                <a:ea typeface="Arial" panose="020B0604020202020204" pitchFamily="34" charset="0"/>
                <a:cs typeface="Arial" panose="020B0604020202020204" pitchFamily="34" charset="0"/>
              </a:rPr>
              <a:t>with appropriate support and</a:t>
            </a:r>
          </a:p>
          <a:p>
            <a:pPr lvl="1" eaLnBrk="1" hangingPunct="1">
              <a:spcBef>
                <a:spcPts val="0"/>
              </a:spcBef>
              <a:buFont typeface="Times" panose="02020603050405020304" pitchFamily="18" charset="0"/>
              <a:buChar char="•"/>
            </a:pPr>
            <a:r>
              <a:rPr lang="en-US" altLang="en-US" dirty="0">
                <a:latin typeface="Arial" panose="020B0604020202020204" pitchFamily="34" charset="0"/>
                <a:ea typeface="Arial" panose="020B0604020202020204" pitchFamily="34" charset="0"/>
                <a:cs typeface="Arial" panose="020B0604020202020204" pitchFamily="34" charset="0"/>
              </a:rPr>
              <a:t>when attending a high-quality preschool program</a:t>
            </a:r>
          </a:p>
          <a:p>
            <a:pPr lvl="1" eaLnBrk="1" hangingPunct="1">
              <a:spcBef>
                <a:spcPts val="0"/>
              </a:spcBef>
              <a:buFont typeface="Times" panose="02020603050405020304" pitchFamily="18" charset="0"/>
              <a:buNone/>
            </a:pPr>
            <a:endParaRPr lang="en-US" altLang="en-US" dirty="0">
              <a:latin typeface="Arial" panose="020B0604020202020204" pitchFamily="34" charset="0"/>
              <a:ea typeface="Arial" panose="020B0604020202020204" pitchFamily="34" charset="0"/>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DRDP is the child observational assessment instrument that is used by teachers to record a child</a:t>
            </a:r>
            <a:r>
              <a:rPr lang="ja-JP" altLang="en-US" dirty="0">
                <a:latin typeface="Arial" panose="020B0604020202020204" pitchFamily="34" charset="0"/>
                <a:ea typeface="ＭＳ Ｐゴシック" panose="020B0600070205080204" pitchFamily="34" charset="-128"/>
                <a:cs typeface="Arial" panose="020B0604020202020204" pitchFamily="34" charset="0"/>
              </a:rPr>
              <a:t>’</a:t>
            </a:r>
            <a:r>
              <a:rPr lang="en-US" altLang="ja-JP" dirty="0">
                <a:latin typeface="Arial" panose="020B0604020202020204" pitchFamily="34" charset="0"/>
                <a:ea typeface="ＭＳ Ｐゴシック" panose="020B0600070205080204" pitchFamily="34" charset="-128"/>
                <a:cs typeface="Arial" panose="020B0604020202020204" pitchFamily="34" charset="0"/>
              </a:rPr>
              <a:t>s progress on a developmental continuum.</a:t>
            </a:r>
          </a:p>
          <a:p>
            <a:pPr eaLnBrk="1" hangingPunct="1">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719B30C2-B7A9-438C-9AB3-1AE4225945FA}" type="slidenum">
              <a:rPr lang="en-US" altLang="en-US" smtClean="0"/>
              <a:pPr>
                <a:defRPr/>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xfrm>
            <a:off x="685800" y="4267200"/>
            <a:ext cx="5562600" cy="4876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t>Presenter Remarks:</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Refer to Handout 3: </a:t>
            </a:r>
            <a:r>
              <a:rPr lang="en-US" altLang="ja-JP" dirty="0">
                <a:latin typeface="Arial" panose="020B0604020202020204" pitchFamily="34" charset="0"/>
                <a:ea typeface="ＭＳ Ｐゴシック" panose="020B0600070205080204" pitchFamily="34" charset="-128"/>
                <a:cs typeface="Arial" panose="020B0604020202020204" pitchFamily="34" charset="0"/>
              </a:rPr>
              <a:t>Perceptual Motor Strands and </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Substrands</a:t>
            </a:r>
            <a:r>
              <a:rPr lang="en-US" altLang="ja-JP" dirty="0">
                <a:latin typeface="Arial" panose="020B0604020202020204" pitchFamily="34" charset="0"/>
                <a:ea typeface="ＭＳ Ｐゴシック" panose="020B0600070205080204" pitchFamily="34" charset="-128"/>
                <a:cs typeface="Arial" panose="020B0604020202020204" pitchFamily="34" charset="0"/>
              </a:rPr>
              <a:t>, Handout 6: CA P.E. Content Standards for Kindergarten, Handout 7: DRDP-K Perceptual-Motor Skills and Movement Concepts Measure (PD 1), and Handout 8: Movement Charts.  This slide demonstrates</a:t>
            </a:r>
            <a:r>
              <a:rPr lang="en-US" altLang="ja-JP" baseline="0" dirty="0">
                <a:latin typeface="Arial" panose="020B0604020202020204" pitchFamily="34" charset="0"/>
                <a:ea typeface="ＭＳ Ｐゴシック" panose="020B0600070205080204" pitchFamily="34" charset="-128"/>
                <a:cs typeface="Arial" panose="020B0604020202020204" pitchFamily="34" charset="0"/>
              </a:rPr>
              <a:t> the connection and overlap between preschool, transitional kindergarten and kindergarten. </a:t>
            </a: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sz="900"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Click on each Venn Diagram section on the slide separately noting</a:t>
            </a:r>
            <a:r>
              <a:rPr lang="en-US" altLang="en-US" i="1" baseline="0" dirty="0">
                <a:latin typeface="Arial" panose="020B0604020202020204" pitchFamily="34" charset="0"/>
                <a:ea typeface="ＭＳ Ｐゴシック" panose="020B0600070205080204" pitchFamily="34" charset="-128"/>
                <a:cs typeface="Arial" panose="020B0604020202020204" pitchFamily="34" charset="0"/>
              </a:rPr>
              <a:t> the following information:</a:t>
            </a: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sz="900" u="sng"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u="sng" dirty="0">
                <a:latin typeface="Arial" panose="020B0604020202020204" pitchFamily="34" charset="0"/>
                <a:ea typeface="ＭＳ Ｐゴシック" panose="020B0600070205080204" pitchFamily="34" charset="-128"/>
                <a:cs typeface="Arial" panose="020B0604020202020204" pitchFamily="34" charset="0"/>
              </a:rPr>
              <a:t>Pre-K</a:t>
            </a:r>
            <a:r>
              <a:rPr lang="en-US" altLang="en-US" dirty="0">
                <a:latin typeface="Arial" panose="020B0604020202020204" pitchFamily="34" charset="0"/>
                <a:ea typeface="ＭＳ Ｐゴシック" panose="020B0600070205080204" pitchFamily="34" charset="-128"/>
                <a:cs typeface="Arial" panose="020B0604020202020204" pitchFamily="34" charset="0"/>
              </a:rPr>
              <a:t>: Pre-K is a time when young children should be introduced, and given time to practice, many motor skills. Handout 8: Movement Chart mentions many of the skills teachers should be introducing to preschool aged children.  </a:t>
            </a:r>
          </a:p>
          <a:p>
            <a:pPr>
              <a:spcBef>
                <a:spcPts val="0"/>
              </a:spcBef>
            </a:pPr>
            <a:endParaRPr lang="en-US" altLang="en-US" sz="1000" u="sng"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u="sng" dirty="0">
                <a:latin typeface="Arial" panose="020B0604020202020204" pitchFamily="34" charset="0"/>
                <a:ea typeface="ＭＳ Ｐゴシック" panose="020B0600070205080204" pitchFamily="34" charset="-128"/>
                <a:cs typeface="Arial" panose="020B0604020202020204" pitchFamily="34" charset="0"/>
              </a:rPr>
              <a:t>K</a:t>
            </a:r>
            <a:r>
              <a:rPr lang="en-US" altLang="en-US" dirty="0">
                <a:latin typeface="Arial" panose="020B0604020202020204" pitchFamily="34" charset="0"/>
                <a:ea typeface="ＭＳ Ｐゴシック" panose="020B0600070205080204" pitchFamily="34" charset="-128"/>
                <a:cs typeface="Arial" panose="020B0604020202020204" pitchFamily="34" charset="0"/>
              </a:rPr>
              <a:t>: In kindergarten, young children are given more time to practice and refine motor skills and have built in complexity by combining one or more motor skills. Glance through the Handout 7: DRDP-K measure and the Handout 8: CA PE Content Stands for Kindergarten and note the added complexity and development for motor skills. </a:t>
            </a:r>
            <a:r>
              <a:rPr lang="en-US" altLang="en-US" i="1" dirty="0">
                <a:latin typeface="Arial" panose="020B0604020202020204" pitchFamily="34" charset="0"/>
                <a:ea typeface="ＭＳ Ｐゴシック" panose="020B0600070205080204" pitchFamily="34" charset="-128"/>
                <a:cs typeface="Arial" panose="020B0604020202020204" pitchFamily="34" charset="0"/>
              </a:rPr>
              <a:t>Allow 2-3 minutes.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u="sng" dirty="0">
                <a:latin typeface="Arial" panose="020B0604020202020204" pitchFamily="34" charset="0"/>
                <a:ea typeface="ＭＳ Ｐゴシック" panose="020B0600070205080204" pitchFamily="34" charset="-128"/>
                <a:cs typeface="Arial" panose="020B0604020202020204" pitchFamily="34" charset="0"/>
              </a:rPr>
              <a:t>TK</a:t>
            </a:r>
            <a:r>
              <a:rPr lang="en-US" altLang="en-US" dirty="0">
                <a:latin typeface="Arial" panose="020B0604020202020204" pitchFamily="34" charset="0"/>
                <a:ea typeface="ＭＳ Ｐゴシック" panose="020B0600070205080204" pitchFamily="34" charset="-128"/>
                <a:cs typeface="Arial" panose="020B0604020202020204" pitchFamily="34" charset="0"/>
              </a:rPr>
              <a:t>: TK is a time for added practice and refinement of motor skills as well as the introduction of movement combinations.</a:t>
            </a:r>
          </a:p>
          <a:p>
            <a:pPr>
              <a:spcBef>
                <a:spcPts val="0"/>
              </a:spcBef>
            </a:pPr>
            <a:endParaRPr lang="en-US" altLang="en-US" sz="900"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With your table, review the handouts and discuss how to create movement combinations for TK children that will bridge the gap from pre-K to kindergarten.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Total time allocation: Approximately 8 minutes</a:t>
            </a:r>
          </a:p>
          <a:p>
            <a:pPr>
              <a:spcBef>
                <a:spcPts val="0"/>
              </a:spcBef>
            </a:pPr>
            <a:endParaRPr lang="en-US" altLang="en-US" dirty="0">
              <a:solidFill>
                <a:srgbClr val="FF0000"/>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70660"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4" tIns="45002" rIns="90004" bIns="45002">
            <a:spAutoFit/>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fld id="{C4473CEE-FA2F-4174-A57A-981609513A78}" type="slidenum">
              <a:rPr lang="en-US" altLang="en-US"/>
              <a:pPr eaLnBrk="1" hangingPunct="1">
                <a:spcBef>
                  <a:spcPct val="0"/>
                </a:spcBef>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FAF0B716-1B0C-4CEC-AC65-1EC164A59BB3}" type="slidenum">
              <a:rPr lang="en-US" altLang="en-US"/>
              <a:pPr>
                <a:spcBef>
                  <a:spcPct val="0"/>
                </a:spcBef>
              </a:pPr>
              <a:t>28</a:t>
            </a:fld>
            <a:endParaRPr lang="en-US" altLang="en-US"/>
          </a:p>
        </p:txBody>
      </p:sp>
      <p:sp>
        <p:nvSpPr>
          <p:cNvPr id="72708" name="Rectangle 2"/>
          <p:cNvSpPr>
            <a:spLocks noGrp="1" noRot="1" noChangeAspect="1" noChangeArrowheads="1" noTextEdit="1"/>
          </p:cNvSpPr>
          <p:nvPr>
            <p:ph type="sldImg"/>
          </p:nvPr>
        </p:nvSpPr>
        <p:spPr>
          <a:xfrm>
            <a:off x="1144588" y="685800"/>
            <a:ext cx="4570412" cy="3429000"/>
          </a:xfrm>
          <a:ln/>
        </p:spPr>
      </p:sp>
      <p:sp>
        <p:nvSpPr>
          <p:cNvPr id="56325" name="Rectangle 3"/>
          <p:cNvSpPr>
            <a:spLocks noGrp="1" noChangeArrowheads="1"/>
          </p:cNvSpPr>
          <p:nvPr>
            <p:ph type="body" idx="1"/>
          </p:nvPr>
        </p:nvSpPr>
        <p:spPr>
          <a:xfrm>
            <a:off x="686594" y="4349137"/>
            <a:ext cx="5486400" cy="4114800"/>
          </a:xfrm>
          <a:solidFill>
            <a:srgbClr val="FFFFFF"/>
          </a:solidFill>
          <a:ln>
            <a:no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89722" tIns="44861" rIns="89722" bIns="44861"/>
          <a:lstStyle/>
          <a:p>
            <a:pPr eaLnBrk="1" hangingPunct="1">
              <a:spcBef>
                <a:spcPts val="0"/>
              </a:spcBef>
              <a:defRPr/>
            </a:pPr>
            <a:r>
              <a:rPr lang="en-US" altLang="en-US" b="1" dirty="0"/>
              <a:t>Activity 2: Dance Freeze</a:t>
            </a:r>
          </a:p>
          <a:p>
            <a:pPr eaLnBrk="1" hangingPunct="1">
              <a:spcBef>
                <a:spcPts val="0"/>
              </a:spcBef>
              <a:defRPr/>
            </a:pPr>
            <a:endParaRPr lang="en-US" altLang="en-US" b="1" dirty="0"/>
          </a:p>
          <a:p>
            <a:pPr eaLnBrk="1" hangingPunct="1">
              <a:spcBef>
                <a:spcPts val="0"/>
              </a:spcBef>
              <a:defRPr/>
            </a:pPr>
            <a:r>
              <a:rPr lang="en-US" altLang="en-US" b="1" dirty="0"/>
              <a:t>Presenter Remarks:</a:t>
            </a:r>
          </a:p>
          <a:p>
            <a:pPr eaLnBrk="1" hangingPunct="1">
              <a:spcBef>
                <a:spcPts val="0"/>
              </a:spcBef>
              <a:defRPr/>
            </a:pPr>
            <a:r>
              <a:rPr lang="en-US" altLang="ja-JP" i="1" dirty="0">
                <a:latin typeface="Arial" panose="020B0604020202020204" pitchFamily="34" charset="0"/>
                <a:ea typeface="ＭＳ Ｐゴシック" panose="020B0600070205080204" pitchFamily="34" charset="-128"/>
                <a:cs typeface="Arial" panose="020B0604020202020204" pitchFamily="34" charset="0"/>
              </a:rPr>
              <a:t>Invite audience to push in chairs and move safely in the area. Another song may be used if desired.</a:t>
            </a:r>
            <a:r>
              <a:rPr lang="en-US" altLang="ja-JP" i="1" baseline="0" dirty="0">
                <a:latin typeface="Arial" panose="020B0604020202020204" pitchFamily="34" charset="0"/>
                <a:ea typeface="ＭＳ Ｐゴシック" panose="020B0600070205080204" pitchFamily="34" charset="-128"/>
                <a:cs typeface="Arial" panose="020B0604020202020204" pitchFamily="34" charset="0"/>
              </a:rPr>
              <a:t> S</a:t>
            </a:r>
            <a:r>
              <a:rPr lang="en-US" altLang="ja-JP" i="1" dirty="0">
                <a:latin typeface="Arial" panose="020B0604020202020204" pitchFamily="34" charset="0"/>
                <a:ea typeface="ＭＳ Ｐゴシック" panose="020B0600070205080204" pitchFamily="34" charset="-128"/>
                <a:cs typeface="Arial" panose="020B0604020202020204" pitchFamily="34" charset="0"/>
              </a:rPr>
              <a:t>tart and stop music segments every 20 seconds. </a:t>
            </a:r>
          </a:p>
          <a:p>
            <a:pPr>
              <a:spcBef>
                <a:spcPts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start and stop song provides opportunities for practicing a variety of movement skills that include many perceptual-motor and movement concepts.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I</a:t>
            </a:r>
            <a:r>
              <a:rPr lang="en-US" altLang="en-US" dirty="0">
                <a:latin typeface="Arial" panose="020B0604020202020204" pitchFamily="34" charset="0"/>
                <a:ea typeface="ＭＳ Ｐゴシック" panose="020B0600070205080204" pitchFamily="34" charset="-128"/>
                <a:cs typeface="Arial" panose="020B0604020202020204" pitchFamily="34" charset="0"/>
              </a:rPr>
              <a:t>n addition, locomotor and non-locomotor skills, balance skills and active physical play are reviewed from Fundamental Movement Skills and Active Physical Play. This song is instrumental.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I</a:t>
            </a:r>
            <a:r>
              <a:rPr lang="en-US" altLang="en-US" dirty="0">
                <a:latin typeface="Arial" panose="020B0604020202020204" pitchFamily="34" charset="0"/>
                <a:ea typeface="ＭＳ Ｐゴシック" panose="020B0600070205080204" pitchFamily="34" charset="-128"/>
                <a:cs typeface="Arial" panose="020B0604020202020204" pitchFamily="34" charset="0"/>
              </a:rPr>
              <a:t>t can be used and modified in a variety of movement opportunities. </a:t>
            </a:r>
          </a:p>
          <a:p>
            <a:pPr>
              <a:spcBef>
                <a:spcPts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defRPr/>
            </a:pPr>
            <a:r>
              <a:rPr lang="en-US" altLang="en-US" dirty="0">
                <a:latin typeface="Arial" panose="020B0604020202020204" pitchFamily="34" charset="0"/>
                <a:ea typeface="ＭＳ Ｐゴシック" panose="020B0600070205080204" pitchFamily="34" charset="-128"/>
                <a:cs typeface="Arial" panose="020B0604020202020204" pitchFamily="34" charset="0"/>
              </a:rPr>
              <a:t>Let’</a:t>
            </a:r>
            <a:r>
              <a:rPr lang="en-US" altLang="ja-JP" dirty="0">
                <a:latin typeface="Arial" panose="020B0604020202020204" pitchFamily="34" charset="0"/>
                <a:ea typeface="ＭＳ Ｐゴシック" panose="020B0600070205080204" pitchFamily="34" charset="-128"/>
                <a:cs typeface="Arial" panose="020B0604020202020204" pitchFamily="34" charset="0"/>
              </a:rPr>
              <a:t>s get started.</a:t>
            </a:r>
            <a:r>
              <a:rPr lang="en-US" altLang="ja-JP" baseline="0" dirty="0">
                <a:latin typeface="Arial" panose="020B0604020202020204" pitchFamily="34" charset="0"/>
                <a:ea typeface="ＭＳ Ｐゴシック" panose="020B0600070205080204" pitchFamily="34" charset="-128"/>
                <a:cs typeface="Arial" panose="020B0604020202020204" pitchFamily="34" charset="0"/>
              </a:rPr>
              <a:t> W</a:t>
            </a:r>
            <a:r>
              <a:rPr lang="en-US" altLang="ja-JP" dirty="0">
                <a:latin typeface="Arial" panose="020B0604020202020204" pitchFamily="34" charset="0"/>
                <a:ea typeface="ＭＳ Ｐゴシック" panose="020B0600070205080204" pitchFamily="34" charset="-128"/>
                <a:cs typeface="Arial" panose="020B0604020202020204" pitchFamily="34" charset="0"/>
              </a:rPr>
              <a:t>hen I say GO, walk into the open space area and listen for the first movement prompt. When the music stops, remember to freeze. GO!</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This song engages participants while integrating perceptual motor skills, movement concepts, locomotor and non-locomotor skills, balance, as well as active physical play that requires young children to use auditory discrimination skills as they start and stop to music.</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actively participate in the song, responding to movement prompts as they practice and integrate various motor skills. Participants record/discuss perceptual-motor skills and movement concepts reflected in the song.</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 Song:</a:t>
            </a:r>
            <a:r>
              <a:rPr lang="en-US" i="1" dirty="0"/>
              <a:t> Dance Freeze</a:t>
            </a:r>
            <a:r>
              <a:rPr lang="en-US" dirty="0"/>
              <a:t>, by Angela Russ, CD: Smart Moves 2 </a:t>
            </a:r>
            <a:br>
              <a:rPr lang="en-US" dirty="0"/>
            </a:br>
            <a:r>
              <a:rPr lang="en-US" dirty="0"/>
              <a:t>(</a:t>
            </a:r>
            <a:r>
              <a:rPr lang="en-US" u="sng" dirty="0">
                <a:hlinkClick r:id="rId3"/>
              </a:rPr>
              <a:t>www.ABridgleClub.com</a:t>
            </a:r>
            <a:r>
              <a:rPr lang="en-US" dirty="0"/>
              <a:t>)</a:t>
            </a:r>
          </a:p>
          <a:p>
            <a:pPr marL="171450" lvl="0" indent="-171450">
              <a:spcBef>
                <a:spcPts val="0"/>
              </a:spcBef>
              <a:buFont typeface="Arial" panose="020B0604020202020204" pitchFamily="34" charset="0"/>
              <a:buChar char="•"/>
            </a:pPr>
            <a:r>
              <a:rPr lang="en-US" dirty="0"/>
              <a:t>Music player</a:t>
            </a:r>
          </a:p>
          <a:p>
            <a:pPr marL="171450" lvl="0" indent="-171450">
              <a:spcBef>
                <a:spcPts val="0"/>
              </a:spcBef>
              <a:buFont typeface="Arial" panose="020B0604020202020204" pitchFamily="34" charset="0"/>
              <a:buChar char="•"/>
            </a:pPr>
            <a:r>
              <a:rPr lang="en-US" dirty="0"/>
              <a:t>Movement prompts (see next page).</a:t>
            </a:r>
          </a:p>
          <a:p>
            <a:pPr marL="171450" lvl="0" indent="-171450">
              <a:spcBef>
                <a:spcPts val="0"/>
              </a:spcBef>
              <a:buFont typeface="Arial" panose="020B0604020202020204" pitchFamily="34" charset="0"/>
              <a:buChar char="•"/>
            </a:pPr>
            <a:r>
              <a:rPr lang="en-US" dirty="0"/>
              <a:t>Open space (indoors or outdoors) for each participant to move safely</a:t>
            </a:r>
          </a:p>
          <a:p>
            <a:pPr marL="171450" lvl="0" indent="-171450">
              <a:spcBef>
                <a:spcPts val="0"/>
              </a:spcBef>
              <a:buFont typeface="Arial" panose="020B0604020202020204" pitchFamily="34" charset="0"/>
              <a:buChar char="•"/>
            </a:pPr>
            <a:r>
              <a:rPr lang="en-US" dirty="0"/>
              <a:t>Optional: Chart paper and markers, 1 per table</a:t>
            </a:r>
          </a:p>
          <a:p>
            <a:pPr>
              <a:spcBef>
                <a:spcPts val="0"/>
              </a:spcBef>
            </a:pPr>
            <a:r>
              <a:rPr lang="en-US" dirty="0"/>
              <a:t> </a:t>
            </a:r>
          </a:p>
          <a:p>
            <a:pPr>
              <a:spcBef>
                <a:spcPts val="0"/>
              </a:spcBef>
            </a:pPr>
            <a:r>
              <a:rPr lang="en-US" b="1" cap="all" dirty="0"/>
              <a:t>Time:</a:t>
            </a:r>
            <a:r>
              <a:rPr lang="en-US" dirty="0"/>
              <a:t> </a:t>
            </a:r>
            <a:br>
              <a:rPr lang="en-US" dirty="0"/>
            </a:br>
            <a:r>
              <a:rPr lang="en-US" dirty="0"/>
              <a:t>3-4 minutes</a:t>
            </a:r>
          </a:p>
          <a:p>
            <a:pPr>
              <a:spcBef>
                <a:spcPts val="0"/>
              </a:spcBef>
            </a:pP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Prepare participants for movement.</a:t>
            </a:r>
            <a:r>
              <a:rPr lang="en-US" baseline="0" dirty="0"/>
              <a:t> C</a:t>
            </a:r>
            <a:r>
              <a:rPr lang="en-US" dirty="0"/>
              <a:t>heck clothing and shoes and push in chairs at tables, along with bags/totes/etc. </a:t>
            </a:r>
          </a:p>
          <a:p>
            <a:pPr marL="228600" lvl="0" indent="-228600">
              <a:spcBef>
                <a:spcPts val="0"/>
              </a:spcBef>
              <a:buFont typeface="+mj-lt"/>
              <a:buAutoNum type="arabicPeriod"/>
            </a:pPr>
            <a:r>
              <a:rPr lang="en-US" dirty="0"/>
              <a:t>Invite all participants to move to an area with open space and be aware of others and objects nearby.</a:t>
            </a:r>
          </a:p>
          <a:p>
            <a:pPr marL="228600" lvl="0" indent="-228600">
              <a:buFont typeface="+mj-lt"/>
              <a:buAutoNum type="arabicPeriod"/>
            </a:pPr>
            <a:r>
              <a:rPr lang="en-US" dirty="0"/>
              <a:t>Introduce the song instructing participants to freeze when the music is off and to listen for a new movement prompt during each freeze segment.</a:t>
            </a:r>
            <a:r>
              <a:rPr lang="en-US" i="1" dirty="0"/>
              <a:t> </a:t>
            </a:r>
            <a:r>
              <a:rPr lang="en-US" i="0" dirty="0"/>
              <a:t>Cue song. (</a:t>
            </a:r>
            <a:r>
              <a:rPr lang="en-US" i="1" dirty="0"/>
              <a:t>Note: There are 15 music segments. See the next page for movement prompts.)</a:t>
            </a:r>
            <a:endParaRPr lang="en-US" i="0" dirty="0"/>
          </a:p>
          <a:p>
            <a:pPr marL="228600" lvl="0" indent="-228600">
              <a:spcBef>
                <a:spcPts val="0"/>
              </a:spcBef>
              <a:buFont typeface="+mj-lt"/>
              <a:buAutoNum type="arabicPeriod"/>
            </a:pPr>
            <a:r>
              <a:rPr lang="en-US" dirty="0"/>
              <a:t>After the song, ask table groups to record and discuss the perceptual-motor and movement concepts experienced in the song activity.</a:t>
            </a:r>
          </a:p>
          <a:p>
            <a:pPr>
              <a:spcBef>
                <a:spcPts val="0"/>
              </a:spcBef>
            </a:pPr>
            <a:r>
              <a:rPr lang="en-US" b="1" dirty="0"/>
              <a:t> </a:t>
            </a:r>
            <a:endParaRPr lang="en-US" dirty="0"/>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Half way through the song, have participants create a new way to move using a variety of perceptual-motor skills and movement concepts.  </a:t>
            </a:r>
          </a:p>
          <a:p>
            <a:pPr marL="171450" lvl="0" indent="-171450">
              <a:spcBef>
                <a:spcPts val="0"/>
              </a:spcBef>
              <a:buFont typeface="Arial" panose="020B0604020202020204" pitchFamily="34" charset="0"/>
              <a:buChar char="•"/>
            </a:pPr>
            <a:r>
              <a:rPr lang="en-US" dirty="0"/>
              <a:t>Song prompts are suggestions only; change/modify/adapt as needed.</a:t>
            </a:r>
          </a:p>
          <a:p>
            <a:pPr marL="171450" lvl="0" indent="-171450">
              <a:spcBef>
                <a:spcPts val="0"/>
              </a:spcBef>
              <a:buFont typeface="Arial" panose="020B0604020202020204" pitchFamily="34" charset="0"/>
              <a:buChar char="•"/>
            </a:pPr>
            <a:r>
              <a:rPr lang="en-US" dirty="0"/>
              <a:t>Advise participants to check their music library for additional start/stop songs or to use any music and start/stop manually. Moving segments should be approximately 20 seconds long. </a:t>
            </a:r>
            <a:br>
              <a:rPr lang="en-US" dirty="0"/>
            </a:br>
            <a:endParaRPr lang="en-US" dirty="0"/>
          </a:p>
          <a:p>
            <a:pPr>
              <a:spcBef>
                <a:spcPts val="0"/>
              </a:spcBef>
            </a:pPr>
            <a:r>
              <a:rPr lang="en-US" b="1" dirty="0"/>
              <a:t>Dance Freeze CD: Smart Moves 2 by Angela Russ</a:t>
            </a:r>
            <a:r>
              <a:rPr lang="en-US" dirty="0">
                <a:effectLst/>
              </a:rPr>
              <a:t> </a:t>
            </a:r>
            <a:r>
              <a:rPr lang="en-US" dirty="0"/>
              <a:t> </a:t>
            </a:r>
          </a:p>
          <a:p>
            <a:pPr>
              <a:spcBef>
                <a:spcPts val="0"/>
              </a:spcBef>
            </a:pPr>
            <a:r>
              <a:rPr lang="en-US" dirty="0"/>
              <a:t> </a:t>
            </a:r>
          </a:p>
          <a:p>
            <a:pPr>
              <a:spcBef>
                <a:spcPts val="0"/>
              </a:spcBef>
            </a:pPr>
            <a:r>
              <a:rPr lang="en-US" b="1" dirty="0"/>
              <a:t>Lyrics</a:t>
            </a:r>
            <a:endParaRPr lang="en-US" dirty="0"/>
          </a:p>
          <a:p>
            <a:pPr>
              <a:spcBef>
                <a:spcPts val="0"/>
              </a:spcBef>
            </a:pPr>
            <a:r>
              <a:rPr lang="en-US" b="1" i="1" dirty="0"/>
              <a:t>Movement Cues</a:t>
            </a:r>
            <a:endParaRPr lang="en-US" dirty="0"/>
          </a:p>
          <a:p>
            <a:pPr>
              <a:spcBef>
                <a:spcPts val="0"/>
              </a:spcBef>
            </a:pPr>
            <a:r>
              <a:rPr lang="en-US" dirty="0"/>
              <a:t> </a:t>
            </a:r>
          </a:p>
          <a:p>
            <a:pPr>
              <a:spcBef>
                <a:spcPts val="0"/>
              </a:spcBef>
            </a:pPr>
            <a:r>
              <a:rPr lang="en-US" dirty="0"/>
              <a:t>Dance when you hear music. </a:t>
            </a:r>
          </a:p>
          <a:p>
            <a:pPr>
              <a:spcBef>
                <a:spcPts val="0"/>
              </a:spcBef>
            </a:pPr>
            <a:r>
              <a:rPr lang="en-US" dirty="0"/>
              <a:t>And when it stops you freeze. </a:t>
            </a:r>
          </a:p>
          <a:p>
            <a:pPr>
              <a:spcBef>
                <a:spcPts val="0"/>
              </a:spcBef>
            </a:pPr>
            <a:r>
              <a:rPr lang="en-US" dirty="0"/>
              <a:t>Start dancing when it starts again. Dance freeze, dance freeze, dance freeze.</a:t>
            </a:r>
          </a:p>
          <a:p>
            <a:pPr>
              <a:spcBef>
                <a:spcPts val="0"/>
              </a:spcBef>
            </a:pPr>
            <a:r>
              <a:rPr lang="en-US" i="1" dirty="0"/>
              <a:t> </a:t>
            </a:r>
            <a:endParaRPr lang="en-US" dirty="0"/>
          </a:p>
          <a:p>
            <a:pPr>
              <a:spcBef>
                <a:spcPts val="0"/>
              </a:spcBef>
            </a:pPr>
            <a:r>
              <a:rPr lang="en-US" i="1" dirty="0"/>
              <a:t>Walk at a </a:t>
            </a:r>
            <a:r>
              <a:rPr lang="en-US" b="1" i="1" dirty="0"/>
              <a:t>half-speed</a:t>
            </a:r>
            <a:r>
              <a:rPr lang="en-US" i="1" dirty="0"/>
              <a:t> in open space.</a:t>
            </a:r>
            <a:endParaRPr lang="en-US" dirty="0"/>
          </a:p>
          <a:p>
            <a:pPr>
              <a:spcBef>
                <a:spcPts val="0"/>
              </a:spcBef>
            </a:pPr>
            <a:r>
              <a:rPr lang="en-US" i="1" dirty="0"/>
              <a:t> </a:t>
            </a:r>
            <a:endParaRPr lang="en-US" dirty="0"/>
          </a:p>
          <a:p>
            <a:pPr>
              <a:spcBef>
                <a:spcPts val="0"/>
              </a:spcBef>
            </a:pPr>
            <a:r>
              <a:rPr lang="en-US" i="1" dirty="0"/>
              <a:t>Musical interlude, followed by a pause – repeats 14 times</a:t>
            </a:r>
            <a:endParaRPr lang="en-US" dirty="0"/>
          </a:p>
          <a:p>
            <a:pPr>
              <a:spcBef>
                <a:spcPts val="0"/>
              </a:spcBef>
            </a:pPr>
            <a:r>
              <a:rPr lang="en-US" i="1" dirty="0"/>
              <a:t>Walk </a:t>
            </a:r>
            <a:r>
              <a:rPr lang="en-US" b="1" i="1" dirty="0"/>
              <a:t>quickly</a:t>
            </a:r>
            <a:r>
              <a:rPr lang="en-US" i="1" dirty="0"/>
              <a:t> and give high-5s. </a:t>
            </a:r>
            <a:endParaRPr lang="en-US" dirty="0"/>
          </a:p>
          <a:p>
            <a:pPr>
              <a:spcBef>
                <a:spcPts val="0"/>
              </a:spcBef>
            </a:pPr>
            <a:r>
              <a:rPr lang="en-US" i="1" dirty="0"/>
              <a:t> </a:t>
            </a:r>
            <a:endParaRPr lang="en-US" dirty="0"/>
          </a:p>
          <a:p>
            <a:pPr>
              <a:spcBef>
                <a:spcPts val="0"/>
              </a:spcBef>
            </a:pPr>
            <a:r>
              <a:rPr lang="en-US" i="1" dirty="0"/>
              <a:t>Step </a:t>
            </a:r>
            <a:r>
              <a:rPr lang="en-US" b="1" i="1" dirty="0"/>
              <a:t>sideways</a:t>
            </a:r>
            <a:r>
              <a:rPr lang="en-US" i="1" dirty="0"/>
              <a:t> leading with the same foot.</a:t>
            </a:r>
            <a:endParaRPr lang="en-US" dirty="0"/>
          </a:p>
          <a:p>
            <a:pPr>
              <a:spcBef>
                <a:spcPts val="0"/>
              </a:spcBef>
            </a:pPr>
            <a:r>
              <a:rPr lang="en-US" i="1" dirty="0"/>
              <a:t> </a:t>
            </a:r>
            <a:endParaRPr lang="en-US" dirty="0"/>
          </a:p>
          <a:p>
            <a:pPr>
              <a:spcBef>
                <a:spcPts val="0"/>
              </a:spcBef>
            </a:pPr>
            <a:r>
              <a:rPr lang="en-US" i="1" dirty="0"/>
              <a:t>Step </a:t>
            </a:r>
            <a:r>
              <a:rPr lang="en-US" b="1" i="1" dirty="0"/>
              <a:t>sideways</a:t>
            </a:r>
            <a:r>
              <a:rPr lang="en-US" i="1" dirty="0"/>
              <a:t> leading with opposite foot.</a:t>
            </a:r>
            <a:endParaRPr lang="en-US" dirty="0"/>
          </a:p>
          <a:p>
            <a:pPr>
              <a:spcBef>
                <a:spcPts val="0"/>
              </a:spcBef>
            </a:pPr>
            <a:r>
              <a:rPr lang="en-US" i="1" dirty="0"/>
              <a:t> </a:t>
            </a:r>
            <a:endParaRPr lang="en-US" dirty="0"/>
          </a:p>
          <a:p>
            <a:pPr>
              <a:spcBef>
                <a:spcPts val="0"/>
              </a:spcBef>
            </a:pPr>
            <a:r>
              <a:rPr lang="en-US" i="1" dirty="0"/>
              <a:t>Put one foot </a:t>
            </a:r>
            <a:r>
              <a:rPr lang="en-US" b="1" i="1" dirty="0"/>
              <a:t>in front</a:t>
            </a:r>
            <a:r>
              <a:rPr lang="en-US" i="1" dirty="0"/>
              <a:t> and gallop.</a:t>
            </a:r>
            <a:endParaRPr lang="en-US" dirty="0"/>
          </a:p>
          <a:p>
            <a:pPr>
              <a:spcBef>
                <a:spcPts val="0"/>
              </a:spcBef>
            </a:pPr>
            <a:r>
              <a:rPr lang="en-US" i="1" dirty="0"/>
              <a:t> </a:t>
            </a:r>
            <a:endParaRPr lang="en-US" dirty="0"/>
          </a:p>
          <a:p>
            <a:pPr>
              <a:spcBef>
                <a:spcPts val="0"/>
              </a:spcBef>
            </a:pPr>
            <a:r>
              <a:rPr lang="en-US" i="1" dirty="0"/>
              <a:t>Turn </a:t>
            </a:r>
            <a:r>
              <a:rPr lang="en-US" b="1" i="1" dirty="0"/>
              <a:t>around</a:t>
            </a:r>
            <a:r>
              <a:rPr lang="en-US" i="1" dirty="0"/>
              <a:t>, gallop with the opposite foot in front.</a:t>
            </a:r>
            <a:endParaRPr lang="en-US" dirty="0"/>
          </a:p>
          <a:p>
            <a:pPr>
              <a:spcBef>
                <a:spcPts val="0"/>
              </a:spcBef>
            </a:pPr>
            <a:r>
              <a:rPr lang="en-US" i="1" dirty="0"/>
              <a:t> </a:t>
            </a:r>
            <a:endParaRPr lang="en-US" dirty="0"/>
          </a:p>
          <a:p>
            <a:pPr>
              <a:spcBef>
                <a:spcPts val="0"/>
              </a:spcBef>
            </a:pPr>
            <a:r>
              <a:rPr lang="en-US" i="1" dirty="0"/>
              <a:t>Stand and </a:t>
            </a:r>
            <a:r>
              <a:rPr lang="en-US" b="1" i="1" dirty="0"/>
              <a:t>sway</a:t>
            </a:r>
            <a:r>
              <a:rPr lang="en-US" i="1" dirty="0"/>
              <a:t> your arms </a:t>
            </a:r>
            <a:r>
              <a:rPr lang="en-US" b="1" i="1" dirty="0"/>
              <a:t>gently</a:t>
            </a:r>
            <a:r>
              <a:rPr lang="en-US" i="1" dirty="0"/>
              <a:t> (little force).</a:t>
            </a:r>
            <a:endParaRPr lang="en-US" dirty="0"/>
          </a:p>
          <a:p>
            <a:pPr>
              <a:spcBef>
                <a:spcPts val="0"/>
              </a:spcBef>
            </a:pPr>
            <a:r>
              <a:rPr lang="en-US" i="1" dirty="0"/>
              <a:t> </a:t>
            </a:r>
            <a:endParaRPr lang="en-US" dirty="0"/>
          </a:p>
          <a:p>
            <a:pPr>
              <a:spcBef>
                <a:spcPts val="0"/>
              </a:spcBef>
            </a:pPr>
            <a:r>
              <a:rPr lang="en-US" i="1" dirty="0"/>
              <a:t>Stand and </a:t>
            </a:r>
            <a:r>
              <a:rPr lang="en-US" b="1" i="1" dirty="0"/>
              <a:t>sway</a:t>
            </a:r>
            <a:r>
              <a:rPr lang="en-US" i="1" dirty="0"/>
              <a:t> your arms </a:t>
            </a:r>
            <a:r>
              <a:rPr lang="en-US" b="1" i="1" dirty="0"/>
              <a:t>vigorously</a:t>
            </a:r>
            <a:r>
              <a:rPr lang="en-US" i="1" dirty="0"/>
              <a:t> (a lot of force.)</a:t>
            </a:r>
            <a:endParaRPr lang="en-US" dirty="0"/>
          </a:p>
          <a:p>
            <a:pPr>
              <a:spcBef>
                <a:spcPts val="0"/>
              </a:spcBef>
            </a:pPr>
            <a:r>
              <a:rPr lang="en-US" i="1" dirty="0"/>
              <a:t> </a:t>
            </a:r>
            <a:endParaRPr lang="en-US" dirty="0"/>
          </a:p>
          <a:p>
            <a:pPr>
              <a:spcBef>
                <a:spcPts val="0"/>
              </a:spcBef>
            </a:pPr>
            <a:r>
              <a:rPr lang="en-US" i="1" dirty="0"/>
              <a:t>Jump </a:t>
            </a:r>
            <a:r>
              <a:rPr lang="en-US" b="1" i="1" dirty="0"/>
              <a:t>side to side</a:t>
            </a:r>
            <a:r>
              <a:rPr lang="en-US" i="1" dirty="0"/>
              <a:t> with just a </a:t>
            </a:r>
            <a:r>
              <a:rPr lang="en-US" b="1" i="1" dirty="0"/>
              <a:t>little effort.</a:t>
            </a:r>
            <a:endParaRPr lang="en-US" dirty="0"/>
          </a:p>
          <a:p>
            <a:pPr>
              <a:spcBef>
                <a:spcPts val="0"/>
              </a:spcBef>
            </a:pPr>
            <a:r>
              <a:rPr lang="en-US" i="1" dirty="0"/>
              <a:t> </a:t>
            </a:r>
            <a:endParaRPr lang="en-US" dirty="0"/>
          </a:p>
          <a:p>
            <a:pPr>
              <a:spcBef>
                <a:spcPts val="0"/>
              </a:spcBef>
            </a:pPr>
            <a:r>
              <a:rPr lang="en-US" i="1" dirty="0"/>
              <a:t>Jump </a:t>
            </a:r>
            <a:r>
              <a:rPr lang="en-US" b="1" i="1" dirty="0"/>
              <a:t>forward</a:t>
            </a:r>
            <a:r>
              <a:rPr lang="en-US" i="1" dirty="0"/>
              <a:t> with </a:t>
            </a:r>
            <a:r>
              <a:rPr lang="en-US" b="1" i="1" dirty="0"/>
              <a:t>a lot of effort.</a:t>
            </a:r>
            <a:endParaRPr lang="en-US" dirty="0"/>
          </a:p>
          <a:p>
            <a:pPr>
              <a:spcBef>
                <a:spcPts val="0"/>
              </a:spcBef>
            </a:pPr>
            <a:r>
              <a:rPr lang="en-US" i="1" dirty="0"/>
              <a:t> </a:t>
            </a:r>
            <a:endParaRPr lang="en-US" dirty="0"/>
          </a:p>
          <a:p>
            <a:pPr>
              <a:spcBef>
                <a:spcPts val="0"/>
              </a:spcBef>
            </a:pPr>
            <a:r>
              <a:rPr lang="en-US" i="1" dirty="0"/>
              <a:t>Skip </a:t>
            </a:r>
            <a:r>
              <a:rPr lang="en-US" b="1" i="1" dirty="0"/>
              <a:t>slowly</a:t>
            </a:r>
            <a:r>
              <a:rPr lang="en-US" i="1" dirty="0"/>
              <a:t> at a </a:t>
            </a:r>
            <a:r>
              <a:rPr lang="en-US" b="1" i="1" dirty="0"/>
              <a:t>high</a:t>
            </a:r>
            <a:r>
              <a:rPr lang="en-US" i="1" dirty="0"/>
              <a:t> level (hands over head).</a:t>
            </a:r>
            <a:endParaRPr lang="en-US" dirty="0"/>
          </a:p>
          <a:p>
            <a:pPr>
              <a:spcBef>
                <a:spcPts val="0"/>
              </a:spcBef>
            </a:pPr>
            <a:r>
              <a:rPr lang="en-US" i="1" dirty="0"/>
              <a:t> </a:t>
            </a:r>
            <a:endParaRPr lang="en-US" dirty="0"/>
          </a:p>
          <a:p>
            <a:pPr>
              <a:spcBef>
                <a:spcPts val="0"/>
              </a:spcBef>
            </a:pPr>
            <a:r>
              <a:rPr lang="en-US" i="1" dirty="0"/>
              <a:t>Skip </a:t>
            </a:r>
            <a:r>
              <a:rPr lang="en-US" b="1" i="1" dirty="0"/>
              <a:t>slowly</a:t>
            </a:r>
            <a:r>
              <a:rPr lang="en-US" i="1" dirty="0"/>
              <a:t> at a </a:t>
            </a:r>
            <a:r>
              <a:rPr lang="en-US" b="1" i="1" dirty="0"/>
              <a:t>high</a:t>
            </a:r>
            <a:r>
              <a:rPr lang="en-US" i="1" dirty="0"/>
              <a:t> level on a </a:t>
            </a:r>
            <a:r>
              <a:rPr lang="en-US" b="1" i="1" dirty="0"/>
              <a:t>curved</a:t>
            </a:r>
            <a:r>
              <a:rPr lang="en-US" i="1" dirty="0"/>
              <a:t> pathway.</a:t>
            </a:r>
            <a:endParaRPr lang="en-US" dirty="0"/>
          </a:p>
          <a:p>
            <a:pPr>
              <a:spcBef>
                <a:spcPts val="0"/>
              </a:spcBef>
            </a:pPr>
            <a:r>
              <a:rPr lang="en-US" i="1" dirty="0"/>
              <a:t> </a:t>
            </a:r>
            <a:endParaRPr lang="en-US" dirty="0"/>
          </a:p>
          <a:p>
            <a:pPr>
              <a:spcBef>
                <a:spcPts val="0"/>
              </a:spcBef>
            </a:pPr>
            <a:r>
              <a:rPr lang="en-US" i="1" dirty="0"/>
              <a:t>Jog at a </a:t>
            </a:r>
            <a:r>
              <a:rPr lang="en-US" b="1" i="1" dirty="0"/>
              <a:t>low</a:t>
            </a:r>
            <a:r>
              <a:rPr lang="en-US" i="1" dirty="0"/>
              <a:t> level on a </a:t>
            </a:r>
            <a:r>
              <a:rPr lang="en-US" b="1" i="1" dirty="0"/>
              <a:t>zigzag</a:t>
            </a:r>
            <a:r>
              <a:rPr lang="en-US" i="1" dirty="0"/>
              <a:t> pathway.</a:t>
            </a:r>
            <a:endParaRPr lang="en-US" dirty="0"/>
          </a:p>
          <a:p>
            <a:pPr>
              <a:spcBef>
                <a:spcPts val="0"/>
              </a:spcBef>
            </a:pPr>
            <a:r>
              <a:rPr lang="en-US" i="1" dirty="0"/>
              <a:t> </a:t>
            </a:r>
            <a:endParaRPr lang="en-US" dirty="0"/>
          </a:p>
          <a:p>
            <a:pPr>
              <a:spcBef>
                <a:spcPts val="0"/>
              </a:spcBef>
            </a:pPr>
            <a:r>
              <a:rPr lang="en-US" i="1" dirty="0"/>
              <a:t>Move your favorite way at a </a:t>
            </a:r>
            <a:r>
              <a:rPr lang="en-US" b="1" i="1" dirty="0"/>
              <a:t>medium</a:t>
            </a:r>
            <a:r>
              <a:rPr lang="en-US" i="1" dirty="0"/>
              <a:t> level </a:t>
            </a:r>
            <a:r>
              <a:rPr lang="en-US" b="1" i="1" dirty="0"/>
              <a:t>half speed </a:t>
            </a:r>
            <a:r>
              <a:rPr lang="en-US" i="1" dirty="0"/>
              <a:t>(half speed is whatever you want it to be).</a:t>
            </a:r>
            <a:endParaRPr lang="en-US" dirty="0"/>
          </a:p>
          <a:p>
            <a:pPr>
              <a:spcBef>
                <a:spcPts val="0"/>
              </a:spcBef>
            </a:pPr>
            <a:r>
              <a:rPr lang="en-US" i="1" dirty="0"/>
              <a:t> </a:t>
            </a:r>
            <a:endParaRPr lang="en-US" dirty="0"/>
          </a:p>
          <a:p>
            <a:pPr>
              <a:spcBef>
                <a:spcPts val="0"/>
              </a:spcBef>
            </a:pPr>
            <a:r>
              <a:rPr lang="en-US" i="1" dirty="0"/>
              <a:t>Walk </a:t>
            </a:r>
            <a:r>
              <a:rPr lang="en-US" b="1" i="1" dirty="0"/>
              <a:t>slowly</a:t>
            </a:r>
            <a:r>
              <a:rPr lang="en-US" i="1" dirty="0"/>
              <a:t> back to your seats!</a:t>
            </a:r>
            <a:endParaRPr lang="en-US" dirty="0"/>
          </a:p>
          <a:p>
            <a:pPr>
              <a:spcBef>
                <a:spcPts val="0"/>
              </a:spcBef>
            </a:pPr>
            <a:r>
              <a:rPr lang="en-US" i="1" dirty="0"/>
              <a:t> </a:t>
            </a:r>
            <a:endParaRPr lang="en-US" dirty="0"/>
          </a:p>
          <a:p>
            <a:r>
              <a:rPr lang="en-US" dirty="0"/>
              <a:t> </a:t>
            </a:r>
          </a:p>
          <a:p>
            <a:pPr>
              <a:spcBef>
                <a:spcPct val="0"/>
              </a:spcBef>
              <a:defRPr/>
            </a:pP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t>Presenter Remarks:</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of Perceptual-Motor Skills and Movement Concepts is Body Awareness.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“Body awareness refers to the ability to accurately describe body parts and their functions. Laterality is the ability to distinguish between the two sides of the body, which leads to the ability to coordinate the two sides of the body” (PLF, Vol.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2, p.</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58).</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BDA9B1D-A559-4F0F-BF63-D84E545DFA04}" type="slidenum">
              <a:rPr lang="en-US" altLang="en-US"/>
              <a:pPr>
                <a:spcBef>
                  <a:spcPct val="0"/>
                </a:spcBef>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b="1" dirty="0"/>
              <a:t>Background Information:</a:t>
            </a:r>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i="0" dirty="0">
                <a:latin typeface="Arial" panose="020B0604020202020204" pitchFamily="34" charset="0"/>
                <a:ea typeface="ＭＳ Ｐゴシック" panose="020B0600070205080204" pitchFamily="34" charset="-128"/>
                <a:cs typeface="Arial" panose="020B0604020202020204" pitchFamily="34" charset="0"/>
              </a:rPr>
              <a:t>Refer participants to Handout 1: Physical Development Domain Alignment.</a:t>
            </a:r>
          </a:p>
          <a:p>
            <a:pPr>
              <a:spcBef>
                <a:spcPts val="0"/>
              </a:spcBef>
            </a:pPr>
            <a:endParaRPr lang="en-US" b="1" dirty="0">
              <a:latin typeface="Arial" charset="0"/>
              <a:ea typeface="MS PGothic" charset="0"/>
              <a:cs typeface="Arial" charset="0"/>
            </a:endParaRPr>
          </a:p>
          <a:p>
            <a:pPr>
              <a:spcBef>
                <a:spcPts val="0"/>
              </a:spcBef>
            </a:pPr>
            <a:r>
              <a:rPr lang="en-US" b="1" dirty="0">
                <a:latin typeface="Arial" charset="0"/>
                <a:ea typeface="MS PGothic" charset="0"/>
                <a:cs typeface="Arial"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Perceptual-Motor Skills and Movement Concepts is the second strand in Physical Development, it consists of three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substrands</a:t>
            </a:r>
            <a:r>
              <a:rPr lang="en-US" altLang="en-US" dirty="0">
                <a:latin typeface="Arial" panose="020B0604020202020204" pitchFamily="34" charset="0"/>
                <a:ea typeface="ＭＳ Ｐゴシック" panose="020B0600070205080204" pitchFamily="34" charset="-128"/>
                <a:cs typeface="Arial" panose="020B0604020202020204" pitchFamily="34" charset="0"/>
              </a:rPr>
              <a:t>: Body Awareness, Spatial Awareness, and Directional Awareness. Each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will be explored in this training.</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Take a moment to read the definitions of body, spatial and directional awareness in the handout.</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432C80F-9061-40BF-840B-6570BC3D71C0}" type="slidenum">
              <a:rPr lang="en-US" altLang="en-US"/>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EA85645-73B3-4DFA-99CF-B9FA365BACF2}" type="slidenum">
              <a:rPr lang="en-US" altLang="en-US"/>
              <a:pPr>
                <a:spcBef>
                  <a:spcPct val="0"/>
                </a:spcBef>
              </a:pPr>
              <a:t>30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definition of body awareness is knowledge about the body and its parts. (PLF, Vol. 2, p. 61)</a:t>
            </a:r>
          </a:p>
          <a:p>
            <a:pPr eaLnBrk="1" hangingPunct="1">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Share with an elbow partner activities you see that involve body awareness.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Children are often motivated to draw pictures of themselves or a significant person in their life such as a family member. Encourage children to talk about their drawing as you model incorporation of body parts vocabulary when commenting on the children’s drawing.</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Seeing external images of their bodies by playing in front of mirrors, making body shadows, drawing rope bodies and tracing body parts (such as hands or feet) onto paper, enhances development of children’s “visual maps” of their body parts.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TK children may enjoy making collages by cutting out different body parts from magazine pictures. </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2AED435-6EC8-4657-B904-307BC804DA22}" type="slidenum">
              <a:rPr lang="en-US" altLang="en-US"/>
              <a:pPr>
                <a:spcBef>
                  <a:spcPct val="0"/>
                </a:spcBef>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b="1" dirty="0"/>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“Young children are learning to identify, describe, and differentiate an increasing number of body parts. Teachers can use novel props to construct body parts that adds a multisensory approach to the movement experience”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(PCF, Vol. 2, pp. 179-180).</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For example, teachers may provide opportunities for children to trace their bodies with different materials. One day a teacher may invite students to trace their bodies using chalk, the next day the same teacher may invite children to trace their bodies using a jump rope, and the third day invite children to trace their bodies using tape. Each of these props (chalk, rope and tape) provide a different sensory experience and contribute to the students knowledge of their body outline in a new way.</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4DA0461-A885-4690-8619-199BCCFC5918}" type="slidenum">
              <a:rPr lang="en-US" altLang="en-US"/>
              <a:pPr>
                <a:spcBef>
                  <a:spcPct val="0"/>
                </a:spcBef>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3:  Body Parts and Giant Bodies </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We are going to construct a body part on the floor. Tell someone nearby</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about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body part you drew. </a:t>
            </a:r>
            <a:r>
              <a:rPr lang="en-US" altLang="en-US" i="1" dirty="0">
                <a:latin typeface="Arial" panose="020B0604020202020204" pitchFamily="34" charset="0"/>
                <a:ea typeface="ＭＳ Ｐゴシック" panose="020B0600070205080204" pitchFamily="34" charset="-128"/>
                <a:cs typeface="Arial" panose="020B0604020202020204" pitchFamily="34" charset="0"/>
              </a:rPr>
              <a:t>As you ask participants the following questions, draw attention to vocabulary used in movement concepts: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Do you see different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pathways</a:t>
            </a:r>
            <a:r>
              <a:rPr lang="en-US" altLang="en-US" dirty="0">
                <a:latin typeface="Arial" panose="020B0604020202020204" pitchFamily="34" charset="0"/>
                <a:ea typeface="ＭＳ Ｐゴシック" panose="020B0600070205080204" pitchFamily="34" charset="-128"/>
                <a:cs typeface="Arial" panose="020B0604020202020204" pitchFamily="34" charset="0"/>
              </a:rPr>
              <a:t> (lines – straight, curved or zigzag) in your body part?</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Is your body part at a high, medium or low </a:t>
            </a:r>
            <a:r>
              <a:rPr lang="en-US" altLang="en-US" b="1" dirty="0">
                <a:latin typeface="Arial" panose="020B0604020202020204" pitchFamily="34" charset="0"/>
                <a:ea typeface="ＭＳ Ｐゴシック" panose="020B0600070205080204" pitchFamily="34" charset="-128"/>
                <a:cs typeface="Arial" panose="020B0604020202020204" pitchFamily="34" charset="0"/>
              </a:rPr>
              <a:t>level</a:t>
            </a:r>
            <a:r>
              <a:rPr lang="en-US" altLang="en-US" dirty="0">
                <a:latin typeface="Arial" panose="020B0604020202020204" pitchFamily="34" charset="0"/>
                <a:ea typeface="ＭＳ Ｐゴシック" panose="020B0600070205080204" pitchFamily="34" charset="-128"/>
                <a:cs typeface="Arial" panose="020B0604020202020204" pitchFamily="34" charset="0"/>
              </a:rPr>
              <a:t> of the body?</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Touch and name your </a:t>
            </a:r>
            <a:r>
              <a:rPr lang="en-US" altLang="en-US" b="1" dirty="0">
                <a:latin typeface="Arial" panose="020B0604020202020204" pitchFamily="34" charset="0"/>
                <a:ea typeface="ＭＳ Ｐゴシック" panose="020B0600070205080204" pitchFamily="34" charset="-128"/>
                <a:cs typeface="Arial" panose="020B0604020202020204" pitchFamily="34" charset="0"/>
              </a:rPr>
              <a:t>body</a:t>
            </a:r>
            <a:r>
              <a:rPr lang="en-US" altLang="en-US" dirty="0">
                <a:latin typeface="Arial" panose="020B0604020202020204" pitchFamily="34" charset="0"/>
                <a:ea typeface="ＭＳ Ｐゴシック" panose="020B0600070205080204" pitchFamily="34" charset="-128"/>
                <a:cs typeface="Arial" panose="020B0604020202020204" pitchFamily="34" charset="0"/>
              </a:rPr>
              <a:t> part. How can your body part move?</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Practice</a:t>
            </a:r>
            <a:r>
              <a:rPr lang="en-US" altLang="en-US" b="1" dirty="0">
                <a:latin typeface="Arial" panose="020B0604020202020204" pitchFamily="34" charset="0"/>
                <a:ea typeface="ＭＳ Ｐゴシック" panose="020B0600070205080204" pitchFamily="34" charset="-128"/>
                <a:cs typeface="Arial" panose="020B0604020202020204" pitchFamily="34" charset="0"/>
              </a:rPr>
              <a:t> directional awareness</a:t>
            </a:r>
            <a:r>
              <a:rPr lang="en-US" altLang="en-US" dirty="0">
                <a:latin typeface="Arial" panose="020B0604020202020204" pitchFamily="34" charset="0"/>
                <a:ea typeface="ＭＳ Ｐゴシック" panose="020B0600070205080204" pitchFamily="34" charset="-128"/>
                <a:cs typeface="Arial" panose="020B0604020202020204" pitchFamily="34" charset="0"/>
              </a:rPr>
              <a:t>:  Place your foot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inside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yarn body part, walk your fingers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around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yarn body part, put your elbow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next to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yarn body part, put your hand </a:t>
            </a:r>
            <a:r>
              <a:rPr lang="en-US" altLang="en-US" b="1" dirty="0">
                <a:latin typeface="Arial" panose="020B0604020202020204" pitchFamily="34" charset="0"/>
                <a:ea typeface="ＭＳ Ｐゴシック" panose="020B0600070205080204" pitchFamily="34" charset="-128"/>
                <a:cs typeface="Arial" panose="020B0604020202020204" pitchFamily="34" charset="0"/>
              </a:rPr>
              <a:t>under</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yarn body part.</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See additional remarks in Activity 3.</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This activity uses a novel prop (yarn rope) to construct, individually and cooperatively, body parts using fine motor skills. Participants identify body parts, positional areas, and integrate phonological awareness.</a:t>
            </a:r>
            <a:endParaRPr lang="en-US" sz="1600" dirty="0"/>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will:</a:t>
            </a:r>
            <a:endParaRPr lang="en-US" sz="1600" dirty="0"/>
          </a:p>
          <a:p>
            <a:pPr marL="171450" lvl="0" indent="-171450">
              <a:spcBef>
                <a:spcPts val="0"/>
              </a:spcBef>
              <a:buFont typeface="Arial" panose="020B0604020202020204" pitchFamily="34" charset="0"/>
              <a:buChar char="•"/>
            </a:pPr>
            <a:r>
              <a:rPr lang="en-US" dirty="0"/>
              <a:t>Individually construct body parts with a yarn rope and cooperatively create a giant body using yarn ropes on the floor/carpet.</a:t>
            </a:r>
            <a:endParaRPr lang="en-US" sz="1600" dirty="0"/>
          </a:p>
          <a:p>
            <a:pPr marL="171450" lvl="0" indent="-171450">
              <a:spcBef>
                <a:spcPts val="0"/>
              </a:spcBef>
              <a:buFont typeface="Arial" panose="020B0604020202020204" pitchFamily="34" charset="0"/>
              <a:buChar char="•"/>
            </a:pPr>
            <a:r>
              <a:rPr lang="en-US" dirty="0"/>
              <a:t>Identify body parts on yarn body and one’s own body.</a:t>
            </a:r>
            <a:endParaRPr lang="en-US" sz="1600" dirty="0"/>
          </a:p>
          <a:p>
            <a:pPr marL="171450" lvl="0" indent="-171450">
              <a:spcBef>
                <a:spcPts val="0"/>
              </a:spcBef>
              <a:buFont typeface="Arial" panose="020B0604020202020204" pitchFamily="34" charset="0"/>
              <a:buChar char="•"/>
            </a:pPr>
            <a:r>
              <a:rPr lang="en-US" dirty="0"/>
              <a:t>Move their body to various positional areas on/near/by yarn body.</a:t>
            </a:r>
            <a:endParaRPr lang="en-US" sz="1600" dirty="0"/>
          </a:p>
          <a:p>
            <a:pPr marL="171450" lvl="0" indent="-171450">
              <a:spcBef>
                <a:spcPts val="0"/>
              </a:spcBef>
              <a:buFont typeface="Arial" panose="020B0604020202020204" pitchFamily="34" charset="0"/>
              <a:buChar char="•"/>
            </a:pPr>
            <a:r>
              <a:rPr lang="en-US" dirty="0"/>
              <a:t>Point to body parts based upon initial letter sounds. </a:t>
            </a:r>
            <a:endParaRPr lang="en-US" sz="1600" dirty="0"/>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Yarn ropes, 4-6’, 1/participant + extras</a:t>
            </a:r>
            <a:endParaRPr lang="en-US" sz="1600" dirty="0"/>
          </a:p>
          <a:p>
            <a:pPr marL="171450" lvl="0" indent="-171450">
              <a:spcBef>
                <a:spcPts val="0"/>
              </a:spcBef>
              <a:buFont typeface="Arial" panose="020B0604020202020204" pitchFamily="34" charset="0"/>
              <a:buChar char="•"/>
            </a:pPr>
            <a:r>
              <a:rPr lang="en-US" dirty="0"/>
              <a:t>Floor/carpet space - check for cleanliness (Offer table space for those not comfortable working on the floor/carpet.)</a:t>
            </a:r>
            <a:endParaRPr lang="en-US" sz="1600" dirty="0"/>
          </a:p>
          <a:p>
            <a:pPr>
              <a:spcBef>
                <a:spcPts val="0"/>
              </a:spcBef>
            </a:pPr>
            <a:r>
              <a:rPr lang="en-US" dirty="0"/>
              <a:t>                 </a:t>
            </a:r>
          </a:p>
          <a:p>
            <a:pPr>
              <a:spcBef>
                <a:spcPts val="0"/>
              </a:spcBef>
            </a:pPr>
            <a:r>
              <a:rPr lang="en-US" b="1" cap="all" dirty="0"/>
              <a:t>Time:</a:t>
            </a:r>
            <a:r>
              <a:rPr lang="en-US" dirty="0"/>
              <a:t> 7-8 minutes</a:t>
            </a:r>
            <a:endParaRPr lang="en-US" sz="1600" dirty="0"/>
          </a:p>
          <a:p>
            <a:pPr>
              <a:spcBef>
                <a:spcPts val="0"/>
              </a:spcBef>
            </a:pPr>
            <a:r>
              <a:rPr lang="en-US" b="1" cap="all" dirty="0"/>
              <a:t> </a:t>
            </a:r>
            <a:endParaRPr lang="en-US" dirty="0"/>
          </a:p>
          <a:p>
            <a:pPr>
              <a:spcBef>
                <a:spcPts val="0"/>
              </a:spcBef>
            </a:pPr>
            <a:r>
              <a:rPr lang="en-US" b="1" cap="all" dirty="0"/>
              <a:t>Process: </a:t>
            </a:r>
            <a:endParaRPr lang="en-US" dirty="0"/>
          </a:p>
          <a:p>
            <a:pPr marL="228600" indent="-228600">
              <a:spcBef>
                <a:spcPts val="0"/>
              </a:spcBef>
              <a:buFont typeface="+mj-lt"/>
              <a:buAutoNum type="arabicPeriod"/>
            </a:pPr>
            <a:r>
              <a:rPr lang="en-US" dirty="0"/>
              <a:t>Spread out yarn ropes (4-6’ in length) on the floor. Leave extra yarn ropes on the floor for “Giant Bodies” activity. </a:t>
            </a:r>
          </a:p>
          <a:p>
            <a:pPr marL="228600" indent="-228600">
              <a:spcBef>
                <a:spcPts val="0"/>
              </a:spcBef>
              <a:buFont typeface="+mj-lt"/>
              <a:buAutoNum type="arabicPeriod"/>
            </a:pPr>
            <a:r>
              <a:rPr lang="en-US" dirty="0"/>
              <a:t>Invite participants to pick up one yarn rope and find open space on the floor to draw a body part with their rope. For participants not comfortable on the floor, use a table or nearby counter.  </a:t>
            </a:r>
          </a:p>
          <a:p>
            <a:pPr>
              <a:spcBef>
                <a:spcPts val="0"/>
              </a:spcBef>
            </a:pPr>
            <a:r>
              <a:rPr lang="en-US" dirty="0"/>
              <a:t> </a:t>
            </a:r>
          </a:p>
          <a:p>
            <a:pPr>
              <a:spcBef>
                <a:spcPts val="0"/>
              </a:spcBef>
            </a:pPr>
            <a:r>
              <a:rPr lang="en-US" b="1" dirty="0"/>
              <a:t>For “Body Parts” Slide:</a:t>
            </a:r>
            <a:endParaRPr lang="en-US" dirty="0"/>
          </a:p>
          <a:p>
            <a:pPr>
              <a:spcBef>
                <a:spcPts val="0"/>
              </a:spcBef>
            </a:pPr>
            <a:r>
              <a:rPr lang="en-US" dirty="0"/>
              <a:t>Instruct participants to construct a body part on the floor and tell someone nearby the body part they drew. </a:t>
            </a:r>
            <a:r>
              <a:rPr lang="en-US" i="1" dirty="0"/>
              <a:t>As you ask participants the following questions, draw attention to vocabulary used in movement concepts:</a:t>
            </a:r>
            <a:endParaRPr lang="en-US" dirty="0"/>
          </a:p>
          <a:p>
            <a:pPr marL="171450" lvl="0" indent="-171450">
              <a:spcBef>
                <a:spcPts val="0"/>
              </a:spcBef>
              <a:buFont typeface="Arial" panose="020B0604020202020204" pitchFamily="34" charset="0"/>
              <a:buChar char="•"/>
            </a:pPr>
            <a:r>
              <a:rPr lang="en-US" dirty="0"/>
              <a:t>Do you see different </a:t>
            </a:r>
            <a:r>
              <a:rPr lang="en-US" b="1" dirty="0"/>
              <a:t>pathways</a:t>
            </a:r>
            <a:r>
              <a:rPr lang="en-US" dirty="0"/>
              <a:t> (lines – straight, curved or zigzag) in your body part?</a:t>
            </a:r>
          </a:p>
          <a:p>
            <a:pPr marL="171450" lvl="0" indent="-171450">
              <a:spcBef>
                <a:spcPts val="0"/>
              </a:spcBef>
              <a:buFont typeface="Arial" panose="020B0604020202020204" pitchFamily="34" charset="0"/>
              <a:buChar char="•"/>
            </a:pPr>
            <a:r>
              <a:rPr lang="en-US" dirty="0"/>
              <a:t>Is your body part at a high, medium or low </a:t>
            </a:r>
            <a:r>
              <a:rPr lang="en-US" b="1" dirty="0"/>
              <a:t>level</a:t>
            </a:r>
            <a:r>
              <a:rPr lang="en-US" dirty="0"/>
              <a:t> of the body?</a:t>
            </a:r>
          </a:p>
          <a:p>
            <a:pPr marL="171450" lvl="0" indent="-171450">
              <a:spcBef>
                <a:spcPts val="0"/>
              </a:spcBef>
              <a:buFont typeface="Arial" panose="020B0604020202020204" pitchFamily="34" charset="0"/>
              <a:buChar char="•"/>
            </a:pPr>
            <a:r>
              <a:rPr lang="en-US" dirty="0"/>
              <a:t>Touch and name your </a:t>
            </a:r>
            <a:r>
              <a:rPr lang="en-US" b="1" dirty="0"/>
              <a:t>body</a:t>
            </a:r>
            <a:r>
              <a:rPr lang="en-US" dirty="0"/>
              <a:t> part. How can your body part move?</a:t>
            </a:r>
          </a:p>
          <a:p>
            <a:pPr marL="171450" lvl="0" indent="-171450">
              <a:spcBef>
                <a:spcPts val="0"/>
              </a:spcBef>
              <a:buFont typeface="Arial" panose="020B0604020202020204" pitchFamily="34" charset="0"/>
              <a:buChar char="•"/>
            </a:pPr>
            <a:r>
              <a:rPr lang="en-US" dirty="0"/>
              <a:t>Practice</a:t>
            </a:r>
            <a:r>
              <a:rPr lang="en-US" b="1" dirty="0"/>
              <a:t> directional awareness</a:t>
            </a:r>
            <a:r>
              <a:rPr lang="en-US" dirty="0"/>
              <a:t>: Place your foot </a:t>
            </a:r>
            <a:r>
              <a:rPr lang="en-US" b="1" dirty="0"/>
              <a:t>inside</a:t>
            </a:r>
            <a:r>
              <a:rPr lang="en-US" dirty="0"/>
              <a:t> the yarn body part, walk your fingers </a:t>
            </a:r>
            <a:r>
              <a:rPr lang="en-US" b="1" dirty="0"/>
              <a:t>around</a:t>
            </a:r>
            <a:r>
              <a:rPr lang="en-US" dirty="0"/>
              <a:t> the yarn body part, put your elbow </a:t>
            </a:r>
            <a:r>
              <a:rPr lang="en-US" b="1" dirty="0"/>
              <a:t>next to </a:t>
            </a:r>
            <a:r>
              <a:rPr lang="en-US" dirty="0"/>
              <a:t>the yarn body part, put your hand </a:t>
            </a:r>
            <a:r>
              <a:rPr lang="en-US" b="1" dirty="0"/>
              <a:t>under</a:t>
            </a:r>
            <a:r>
              <a:rPr lang="en-US" dirty="0"/>
              <a:t> the yarn body part, etc.</a:t>
            </a:r>
          </a:p>
          <a:p>
            <a:pPr>
              <a:spcBef>
                <a:spcPts val="0"/>
              </a:spcBef>
            </a:pPr>
            <a:r>
              <a:rPr lang="en-US" dirty="0"/>
              <a:t> </a:t>
            </a:r>
          </a:p>
          <a:p>
            <a:pPr>
              <a:spcBef>
                <a:spcPts val="0"/>
              </a:spcBef>
            </a:pPr>
            <a:r>
              <a:rPr lang="en-US" i="1" dirty="0"/>
              <a:t>Domain Connections:</a:t>
            </a:r>
            <a:endParaRPr lang="en-US" dirty="0"/>
          </a:p>
          <a:p>
            <a:pPr marL="171450" indent="-171450">
              <a:spcBef>
                <a:spcPts val="0"/>
              </a:spcBef>
              <a:buFont typeface="Arial" panose="020B0604020202020204" pitchFamily="34" charset="0"/>
              <a:buChar char="•"/>
            </a:pPr>
            <a:r>
              <a:rPr lang="en-US" dirty="0"/>
              <a:t>What sound do you hear at the beginning of the word of your body part? What letter is your sound? Can you make your body into the letter of the initial sound?</a:t>
            </a:r>
          </a:p>
          <a:p>
            <a:pPr marL="171450" indent="-171450">
              <a:spcBef>
                <a:spcPts val="0"/>
              </a:spcBef>
              <a:buFont typeface="Arial" panose="020B0604020202020204" pitchFamily="34" charset="0"/>
              <a:buChar char="•"/>
            </a:pPr>
            <a:r>
              <a:rPr lang="en-US" dirty="0"/>
              <a:t>Do you know how to say your body part in another language? (Incorporate the child’s familiar communication method when introducing body parts vocabulary.)</a:t>
            </a:r>
          </a:p>
          <a:p>
            <a:pPr>
              <a:spcBef>
                <a:spcPts val="0"/>
              </a:spcBef>
            </a:pPr>
            <a:r>
              <a:rPr lang="en-US" dirty="0"/>
              <a:t> </a:t>
            </a:r>
          </a:p>
          <a:p>
            <a:pPr>
              <a:spcBef>
                <a:spcPts val="0"/>
              </a:spcBef>
            </a:pPr>
            <a:r>
              <a:rPr lang="en-US" dirty="0"/>
              <a:t>Variation: Teachers can make a “body parts die” by placing pictures of different body parts on each side of a small cardboard box, rolling a die, then everyone draws the body part with their rope. </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Children may benefit from additional visual cues provided by sign language or pictures.</a:t>
            </a:r>
          </a:p>
          <a:p>
            <a:pPr marL="171450" lvl="0" indent="-171450">
              <a:spcBef>
                <a:spcPts val="0"/>
              </a:spcBef>
              <a:buFont typeface="Arial" panose="020B0604020202020204" pitchFamily="34" charset="0"/>
              <a:buChar char="•"/>
            </a:pPr>
            <a:r>
              <a:rPr lang="en-US" dirty="0"/>
              <a:t>Children with special needs may communicate using sign language, picture communication systems, or other augmentative communication methods. </a:t>
            </a:r>
          </a:p>
          <a:p>
            <a:pPr>
              <a:spcBef>
                <a:spcPts val="0"/>
              </a:spcBef>
            </a:pPr>
            <a:r>
              <a:rPr lang="en-US" dirty="0"/>
              <a:t> </a:t>
            </a:r>
          </a:p>
          <a:p>
            <a:pPr>
              <a:spcBef>
                <a:spcPts val="0"/>
              </a:spcBef>
            </a:pPr>
            <a:r>
              <a:rPr lang="en-US" dirty="0"/>
              <a:t>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sz="105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5D8B3B6-04C5-4013-A159-3A49E861D6B8}" type="slidenum">
              <a:rPr lang="en-US" altLang="en-US"/>
              <a:pPr>
                <a:spcBef>
                  <a:spcPct val="0"/>
                </a:spcBef>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3: Body Parts and Giant Bodies continued</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228600" indent="-228600">
              <a:spcBef>
                <a:spcPts val="0"/>
              </a:spcBef>
              <a:buFont typeface="+mj-lt"/>
              <a:buAutoNum type="arabicPeriod"/>
            </a:pPr>
            <a:r>
              <a:rPr lang="en-US" altLang="en-US" b="1" dirty="0">
                <a:latin typeface="Arial" panose="020B0604020202020204" pitchFamily="34" charset="0"/>
                <a:ea typeface="ＭＳ Ｐゴシック" panose="020B0600070205080204" pitchFamily="34" charset="-128"/>
                <a:cs typeface="Arial" panose="020B0604020202020204" pitchFamily="34" charset="0"/>
              </a:rPr>
              <a:t>In a small group of 5-6, draw a giant body cooperatively. </a:t>
            </a:r>
            <a:r>
              <a:rPr lang="en-US" altLang="en-US" dirty="0">
                <a:latin typeface="Arial" panose="020B0604020202020204" pitchFamily="34" charset="0"/>
                <a:ea typeface="ＭＳ Ｐゴシック" panose="020B0600070205080204" pitchFamily="34" charset="-128"/>
                <a:cs typeface="Arial" panose="020B0604020202020204" pitchFamily="34" charset="0"/>
              </a:rPr>
              <a:t>Instruct small groups of 5-6, each with a yarn rope, to create a giant body cooperatively on the floor. Invite groups to use extra yarn ropes to create their giant bodies. Encourage groups to make bodies with shapes or outline a person on the floor so they can touch inside of a body area for directional cueing.</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228600" indent="-228600">
              <a:spcBef>
                <a:spcPts val="0"/>
              </a:spcBef>
              <a:buAutoNum type="arabicPeriod" startAt="2"/>
            </a:pPr>
            <a:r>
              <a:rPr lang="en-US" altLang="en-US" b="1" dirty="0">
                <a:latin typeface="Arial" panose="020B0604020202020204" pitchFamily="34" charset="0"/>
                <a:ea typeface="ＭＳ Ｐゴシック" panose="020B0600070205080204" pitchFamily="34" charset="-128"/>
                <a:cs typeface="Arial" panose="020B0604020202020204" pitchFamily="34" charset="0"/>
              </a:rPr>
              <a:t>Touch yarn body then own body part.  </a:t>
            </a:r>
          </a:p>
          <a:p>
            <a:pPr marL="234950" lvl="1">
              <a:spcBef>
                <a:spcPts val="0"/>
              </a:spcBef>
            </a:pPr>
            <a:r>
              <a:rPr lang="en-US" altLang="en-US" b="1" i="1" dirty="0">
                <a:latin typeface="Arial" panose="020B0604020202020204" pitchFamily="34" charset="0"/>
                <a:ea typeface="ＭＳ Ｐゴシック" panose="020B0600070205080204" pitchFamily="34" charset="-128"/>
                <a:cs typeface="Arial" panose="020B0604020202020204" pitchFamily="34" charset="0"/>
              </a:rPr>
              <a:t>Body awareness</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First touch your head, say </a:t>
            </a:r>
            <a:r>
              <a:rPr lang="en-US" altLang="ja-JP" dirty="0">
                <a:latin typeface="Arial" panose="020B0604020202020204" pitchFamily="34" charset="0"/>
                <a:ea typeface="ＭＳ Ｐゴシック" panose="020B0600070205080204" pitchFamily="34" charset="-128"/>
                <a:cs typeface="Arial" panose="020B0604020202020204" pitchFamily="34" charset="0"/>
              </a:rPr>
              <a:t>“head,” then touch the head on the giant body. Continue naming various body parts - arm, hand, leg, foot, torso, etc. Incorporate the child’s familiar communication method when introducing body parts vocabulary.</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marL="228600" indent="-228600">
              <a:spcBef>
                <a:spcPts val="0"/>
              </a:spcBef>
              <a:buAutoNum type="arabicPeriod" startAt="3"/>
            </a:pPr>
            <a:r>
              <a:rPr lang="en-US" altLang="en-US" b="1" dirty="0">
                <a:latin typeface="Arial" panose="020B0604020202020204" pitchFamily="34" charset="0"/>
                <a:ea typeface="ＭＳ Ｐゴシック" panose="020B0600070205080204" pitchFamily="34" charset="-128"/>
                <a:cs typeface="Arial" panose="020B0604020202020204" pitchFamily="34" charset="0"/>
              </a:rPr>
              <a:t>Move your body to directional prompts.  </a:t>
            </a:r>
          </a:p>
          <a:p>
            <a:pPr marL="234950" lvl="1">
              <a:spcBef>
                <a:spcPts val="0"/>
              </a:spcBef>
            </a:pPr>
            <a:r>
              <a:rPr lang="en-US" altLang="en-US" b="1" i="1" dirty="0">
                <a:latin typeface="Arial" panose="020B0604020202020204" pitchFamily="34" charset="0"/>
                <a:ea typeface="ＭＳ Ｐゴシック" panose="020B0600070205080204" pitchFamily="34" charset="-128"/>
                <a:cs typeface="Arial" panose="020B0604020202020204" pitchFamily="34" charset="0"/>
              </a:rPr>
              <a:t>Directional awareness</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Stand </a:t>
            </a:r>
            <a:r>
              <a:rPr lang="en-US" altLang="en-US" b="1" dirty="0">
                <a:latin typeface="Arial" panose="020B0604020202020204" pitchFamily="34" charset="0"/>
                <a:ea typeface="ＭＳ Ｐゴシック" panose="020B0600070205080204" pitchFamily="34" charset="-128"/>
                <a:cs typeface="Arial" panose="020B0604020202020204" pitchFamily="34" charset="0"/>
              </a:rPr>
              <a:t>inside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giant yarn body, gallop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around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yarn body, put your foot </a:t>
            </a:r>
            <a:r>
              <a:rPr lang="en-US" altLang="en-US" b="1" dirty="0">
                <a:latin typeface="Arial" panose="020B0604020202020204" pitchFamily="34" charset="0"/>
                <a:ea typeface="ＭＳ Ｐゴシック" panose="020B0600070205080204" pitchFamily="34" charset="-128"/>
                <a:cs typeface="Arial" panose="020B0604020202020204" pitchFamily="34" charset="0"/>
              </a:rPr>
              <a:t>next to </a:t>
            </a:r>
            <a:r>
              <a:rPr lang="en-US" altLang="en-US" dirty="0">
                <a:latin typeface="Arial" panose="020B0604020202020204" pitchFamily="34" charset="0"/>
                <a:ea typeface="ＭＳ Ｐゴシック" panose="020B0600070205080204" pitchFamily="34" charset="-128"/>
                <a:cs typeface="Arial" panose="020B0604020202020204" pitchFamily="34" charset="0"/>
              </a:rPr>
              <a:t>a yarn body part that is at a low level, or stand </a:t>
            </a:r>
            <a:r>
              <a:rPr lang="en-US" altLang="en-US" b="1" dirty="0">
                <a:latin typeface="Arial" panose="020B0604020202020204" pitchFamily="34" charset="0"/>
                <a:ea typeface="ＭＳ Ｐゴシック" panose="020B0600070205080204" pitchFamily="34" charset="-128"/>
                <a:cs typeface="Arial" panose="020B0604020202020204" pitchFamily="34" charset="0"/>
              </a:rPr>
              <a:t>above</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yarn body.</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marL="228600" indent="-228600">
              <a:spcBef>
                <a:spcPts val="0"/>
              </a:spcBef>
              <a:buAutoNum type="arabicPeriod" startAt="4"/>
            </a:pPr>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body parts that start with the sound of /s/, /l/, /f/.  </a:t>
            </a:r>
          </a:p>
          <a:p>
            <a:pPr marL="234950" lvl="1">
              <a:spcBef>
                <a:spcPts val="0"/>
              </a:spcBef>
            </a:pPr>
            <a:r>
              <a:rPr lang="en-US" altLang="en-US" b="1" i="1" dirty="0">
                <a:latin typeface="Arial" panose="020B0604020202020204" pitchFamily="34" charset="0"/>
                <a:ea typeface="ＭＳ Ｐゴシック" panose="020B0600070205080204" pitchFamily="34" charset="-128"/>
                <a:cs typeface="Arial" panose="020B0604020202020204" pitchFamily="34" charset="0"/>
              </a:rPr>
              <a:t>Domain Connection:</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Practice phonological awareness by identifying/touching/pointing to body parts that begins with various initial sounds such as touch a body part that starts with the sound of </a:t>
            </a:r>
            <a:r>
              <a:rPr lang="en-US" altLang="ja-JP" dirty="0">
                <a:latin typeface="Arial" panose="020B0604020202020204" pitchFamily="34" charset="0"/>
                <a:ea typeface="ＭＳ Ｐゴシック" panose="020B0600070205080204" pitchFamily="34" charset="-128"/>
                <a:cs typeface="Arial" panose="020B0604020202020204" pitchFamily="34" charset="0"/>
              </a:rPr>
              <a:t>“s” (smile, shoulder, shin, etc.), the sound of “l”, the sound of “f.”</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Note:</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may benefit from additional visual cues provided by sign language or pictures.</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with special needs may communicate using sign language, picture communication systems, or other augmentative communication methods. </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F563A1B-AB58-4894-B7A9-B5EB02506126}" type="slidenum">
              <a:rPr lang="en-US" altLang="en-US"/>
              <a:pPr>
                <a:spcBef>
                  <a:spcPct val="0"/>
                </a:spcBef>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build positive self esteem as they increase their knowledge of body parts. The next slide is a song that engages a movement opportunity that identifies </a:t>
            </a:r>
            <a:r>
              <a:rPr lang="en-US" altLang="en-US" i="1" dirty="0">
                <a:latin typeface="Arial" panose="020B0604020202020204" pitchFamily="34" charset="0"/>
                <a:ea typeface="ＭＳ Ｐゴシック" panose="020B0600070205080204" pitchFamily="34" charset="-128"/>
                <a:cs typeface="Arial" panose="020B0604020202020204" pitchFamily="34" charset="0"/>
              </a:rPr>
              <a:t>and</a:t>
            </a:r>
            <a:r>
              <a:rPr lang="en-US" altLang="en-US" dirty="0">
                <a:latin typeface="Arial" panose="020B0604020202020204" pitchFamily="34" charset="0"/>
                <a:ea typeface="ＭＳ Ｐゴシック" panose="020B0600070205080204" pitchFamily="34" charset="-128"/>
                <a:cs typeface="Arial" panose="020B0604020202020204" pitchFamily="34" charset="0"/>
              </a:rPr>
              <a:t> moves body parts in a coordinated fashion.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song is available in both English and Spanish.</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Trainer may ask audience which song they prefer</a:t>
            </a:r>
            <a:r>
              <a:rPr lang="en-US" altLang="en-US" i="1" baseline="0" dirty="0">
                <a:latin typeface="Arial" panose="020B0604020202020204" pitchFamily="34" charset="0"/>
                <a:ea typeface="ＭＳ Ｐゴシック" panose="020B0600070205080204" pitchFamily="34" charset="-128"/>
                <a:cs typeface="Arial" panose="020B0604020202020204" pitchFamily="34" charset="0"/>
              </a:rPr>
              <a:t> to hear</a:t>
            </a:r>
            <a:r>
              <a:rPr lang="en-US" altLang="en-US" i="1" dirty="0">
                <a:latin typeface="Arial" panose="020B0604020202020204" pitchFamily="34" charset="0"/>
                <a:ea typeface="ＭＳ Ｐゴシック" panose="020B0600070205080204" pitchFamily="34" charset="-128"/>
                <a:cs typeface="Arial" panose="020B0604020202020204" pitchFamily="34" charset="0"/>
              </a:rPr>
              <a:t>.</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D2203F0-C136-43D7-931A-A275BDC1B1FF}" type="slidenum">
              <a:rPr lang="en-US" altLang="en-US"/>
              <a:pPr>
                <a:spcBef>
                  <a:spcPct val="0"/>
                </a:spcBef>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ja-JP" b="1" dirty="0">
                <a:latin typeface="Arial" panose="020B0604020202020204" pitchFamily="34" charset="0"/>
                <a:ea typeface="ＭＳ Ｐゴシック" panose="020B0600070205080204" pitchFamily="34" charset="-128"/>
                <a:cs typeface="Arial" panose="020B0604020202020204" pitchFamily="34" charset="0"/>
              </a:rPr>
              <a:t>Activity 4: In My Body</a:t>
            </a:r>
          </a:p>
          <a:p>
            <a:pPr eaLnBrk="1" hangingPunct="1">
              <a:spcBef>
                <a:spcPts val="0"/>
              </a:spcBef>
            </a:pPr>
            <a:endParaRPr lang="en-US" altLang="en-US" b="1" dirty="0">
              <a:latin typeface="Arial" panose="020B0604020202020204" pitchFamily="34" charset="0"/>
              <a:cs typeface="Arial" panose="020B0604020202020204" pitchFamily="34" charset="0"/>
            </a:endParaRPr>
          </a:p>
          <a:p>
            <a:pPr eaLnBrk="1" hangingPunct="1">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Let’s move our body parts and celebrate how important our bodies are to us. Get ready for some coordination since each verse begins with one moving body part, followed by a second moving body part.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Let’s practice the chorus:  </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In my body – Tap your body all over </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My body –  Make a muscle pose (Do a different muscle pose each time.)</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So great to be in my body! – Arms up and turn in a circle</a:t>
            </a:r>
          </a:p>
          <a:p>
            <a:pPr marL="171450" indent="-171450">
              <a:spcBef>
                <a:spcPts val="0"/>
              </a:spcBef>
              <a:buFont typeface="Arial" panose="020B0604020202020204" pitchFamily="34" charset="0"/>
              <a:buChar char="•"/>
            </a:pPr>
            <a:r>
              <a:rPr lang="en-US" altLang="en-US" i="1" dirty="0">
                <a:latin typeface="Arial" panose="020B0604020202020204" pitchFamily="34" charset="0"/>
                <a:ea typeface="ＭＳ Ｐゴシック" panose="020B0600070205080204" pitchFamily="34" charset="-128"/>
                <a:cs typeface="Arial" panose="020B0604020202020204" pitchFamily="34" charset="0"/>
              </a:rPr>
              <a:t>Cue song.</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a:spcBef>
                <a:spcPts val="0"/>
              </a:spcBef>
            </a:pPr>
            <a:r>
              <a:rPr lang="en-US" altLang="ja-JP" i="1" dirty="0">
                <a:latin typeface="Arial" panose="020B0604020202020204" pitchFamily="34" charset="0"/>
                <a:ea typeface="ＭＳ Ｐゴシック" panose="020B0600070205080204" pitchFamily="34" charset="-128"/>
                <a:cs typeface="Arial" panose="020B0604020202020204" pitchFamily="34" charset="0"/>
              </a:rPr>
              <a:t>After song ask</a:t>
            </a:r>
            <a:r>
              <a:rPr lang="en-US" altLang="ja-JP" dirty="0">
                <a:latin typeface="Arial" panose="020B0604020202020204" pitchFamily="34" charset="0"/>
                <a:ea typeface="ＭＳ Ｐゴシック" panose="020B0600070205080204" pitchFamily="34" charset="-128"/>
                <a:cs typeface="Arial" panose="020B0604020202020204" pitchFamily="34" charset="0"/>
              </a:rPr>
              <a:t>, “Can you identify additional domains this song incorporates?”</a:t>
            </a:r>
          </a:p>
          <a:p>
            <a:pPr>
              <a:spcBef>
                <a:spcPts val="0"/>
              </a:spcBef>
            </a:pP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b="1" cap="all" dirty="0"/>
              <a:t>intent: </a:t>
            </a:r>
            <a:endParaRPr lang="en-US" dirty="0"/>
          </a:p>
          <a:p>
            <a:pPr>
              <a:spcBef>
                <a:spcPts val="0"/>
              </a:spcBef>
            </a:pPr>
            <a:r>
              <a:rPr lang="en-US" dirty="0"/>
              <a:t>This activity is designed to engage participants in a song that celebrates one’s body, identifies body parts and promotes positive self-image.</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will actively participate in the song, moving one set of body parts followed by a second set of body parts simultaneously, as prompted in the song. Participants may engage in the Spanish version of the song, experiencing another language or a home language increasing cultural awareness.</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Song:</a:t>
            </a:r>
            <a:r>
              <a:rPr lang="en-US" i="1" dirty="0"/>
              <a:t> In My Body (Spanish version - </a:t>
            </a:r>
            <a:r>
              <a:rPr lang="en-US" i="1" dirty="0" err="1"/>
              <a:t>En</a:t>
            </a:r>
            <a:r>
              <a:rPr lang="en-US" i="1" dirty="0"/>
              <a:t> </a:t>
            </a:r>
            <a:r>
              <a:rPr lang="en-US" i="1" dirty="0" err="1"/>
              <a:t>Mi</a:t>
            </a:r>
            <a:r>
              <a:rPr lang="en-US" i="1" dirty="0"/>
              <a:t> </a:t>
            </a:r>
            <a:r>
              <a:rPr lang="en-US" i="1" dirty="0" err="1"/>
              <a:t>Cuerpo</a:t>
            </a:r>
            <a:r>
              <a:rPr lang="en-US" i="1" dirty="0"/>
              <a:t>)</a:t>
            </a:r>
            <a:r>
              <a:rPr lang="en-US" dirty="0"/>
              <a:t>, by Angela Russ       </a:t>
            </a:r>
          </a:p>
          <a:p>
            <a:pPr marL="171450" lvl="0" indent="-171450">
              <a:spcBef>
                <a:spcPts val="0"/>
              </a:spcBef>
              <a:buFont typeface="Arial" panose="020B0604020202020204" pitchFamily="34" charset="0"/>
              <a:buChar char="•"/>
            </a:pPr>
            <a:r>
              <a:rPr lang="en-US" dirty="0"/>
              <a:t>CD: Smart Moves 1 (</a:t>
            </a:r>
            <a:r>
              <a:rPr lang="en-US" u="sng" dirty="0">
                <a:hlinkClick r:id="rId3"/>
              </a:rPr>
              <a:t>www.ABridgleClub.com</a:t>
            </a:r>
            <a:r>
              <a:rPr lang="en-US" dirty="0"/>
              <a:t>)</a:t>
            </a:r>
          </a:p>
          <a:p>
            <a:pPr marL="171450" lvl="0" indent="-171450">
              <a:spcBef>
                <a:spcPts val="0"/>
              </a:spcBef>
              <a:buFont typeface="Arial" panose="020B0604020202020204" pitchFamily="34" charset="0"/>
              <a:buChar char="•"/>
            </a:pPr>
            <a:r>
              <a:rPr lang="en-US" dirty="0"/>
              <a:t>Music player</a:t>
            </a:r>
          </a:p>
          <a:p>
            <a:pPr marL="171450" lvl="0" indent="-171450">
              <a:spcBef>
                <a:spcPts val="0"/>
              </a:spcBef>
              <a:buFont typeface="Arial" panose="020B0604020202020204" pitchFamily="34" charset="0"/>
              <a:buChar char="•"/>
            </a:pPr>
            <a:r>
              <a:rPr lang="en-US" dirty="0"/>
              <a:t>PowerPoint slide with English and/or Spanish prompts for movement</a:t>
            </a:r>
          </a:p>
          <a:p>
            <a:pPr marL="171450" lvl="0" indent="-171450">
              <a:spcBef>
                <a:spcPts val="0"/>
              </a:spcBef>
              <a:buFont typeface="Arial" panose="020B0604020202020204" pitchFamily="34" charset="0"/>
              <a:buChar char="•"/>
            </a:pPr>
            <a:r>
              <a:rPr lang="en-US" dirty="0"/>
              <a:t>Open space (indoors or outdoors) for each participant to move safely                                                            </a:t>
            </a:r>
          </a:p>
          <a:p>
            <a:pPr>
              <a:spcBef>
                <a:spcPts val="0"/>
              </a:spcBef>
            </a:pPr>
            <a:r>
              <a:rPr lang="en-US" b="1" cap="all" dirty="0"/>
              <a:t>                                 </a:t>
            </a:r>
            <a:endParaRPr lang="en-US" dirty="0"/>
          </a:p>
          <a:p>
            <a:pPr>
              <a:spcBef>
                <a:spcPts val="0"/>
              </a:spcBef>
            </a:pPr>
            <a:r>
              <a:rPr lang="en-US" b="1" cap="all" dirty="0"/>
              <a:t>Time:</a:t>
            </a:r>
            <a:r>
              <a:rPr lang="en-US" dirty="0"/>
              <a:t> 3-4 minutes</a:t>
            </a:r>
          </a:p>
          <a:p>
            <a:pPr>
              <a:spcBef>
                <a:spcPts val="0"/>
              </a:spcBef>
            </a:pPr>
            <a:r>
              <a:rPr lang="en-US" b="1" cap="all" dirty="0"/>
              <a:t> </a:t>
            </a: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Prepare participants for movements.</a:t>
            </a:r>
            <a:r>
              <a:rPr lang="en-US" baseline="0" dirty="0"/>
              <a:t> C</a:t>
            </a:r>
            <a:r>
              <a:rPr lang="en-US" dirty="0"/>
              <a:t>heck clothing and shoes and push in chairs at tables, along with bags/totes/etc. </a:t>
            </a:r>
          </a:p>
          <a:p>
            <a:pPr marL="228600" lvl="0" indent="-228600">
              <a:spcBef>
                <a:spcPts val="0"/>
              </a:spcBef>
              <a:buFont typeface="+mj-lt"/>
              <a:buAutoNum type="arabicPeriod"/>
            </a:pPr>
            <a:r>
              <a:rPr lang="en-US" dirty="0"/>
              <a:t>Invite all participants to stand, stand behind their chair or find an area that has ample personal space</a:t>
            </a:r>
            <a:r>
              <a:rPr lang="en-US" i="1" dirty="0"/>
              <a:t>. </a:t>
            </a:r>
            <a:endParaRPr lang="en-US" dirty="0"/>
          </a:p>
          <a:p>
            <a:pPr marL="228600" lvl="0" indent="-228600">
              <a:spcBef>
                <a:spcPts val="0"/>
              </a:spcBef>
              <a:buFont typeface="+mj-lt"/>
              <a:buAutoNum type="arabicPeriod"/>
            </a:pPr>
            <a:r>
              <a:rPr lang="en-US" dirty="0"/>
              <a:t>Introduce the song and practice the chorus movements.</a:t>
            </a:r>
            <a:r>
              <a:rPr lang="en-US" baseline="0" dirty="0"/>
              <a:t> S</a:t>
            </a:r>
            <a:r>
              <a:rPr lang="en-US" dirty="0"/>
              <a:t>ee next page for lyrics and movements. Encourage participants to strike a different muscle pose for each chorus interlude. If time allows, practice body moves and then begin the song.</a:t>
            </a:r>
          </a:p>
          <a:p>
            <a:pPr>
              <a:spcBef>
                <a:spcPts val="0"/>
              </a:spcBef>
            </a:pPr>
            <a:r>
              <a:rPr lang="en-US" i="1" dirty="0"/>
              <a:t> </a:t>
            </a:r>
            <a:endParaRPr lang="en-US" dirty="0"/>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Song prompts are suggestions; feel free to change/modify as desired.</a:t>
            </a:r>
          </a:p>
          <a:p>
            <a:pPr marL="171450" lvl="0" indent="-171450">
              <a:spcBef>
                <a:spcPts val="0"/>
              </a:spcBef>
              <a:buFont typeface="Arial" panose="020B0604020202020204" pitchFamily="34" charset="0"/>
              <a:buChar char="•"/>
            </a:pPr>
            <a:r>
              <a:rPr lang="en-US" dirty="0"/>
              <a:t>Posing may be done individually, with a partner, as a group, or select a different person for each chorus to create a pose that the group will imitate.</a:t>
            </a:r>
          </a:p>
          <a:p>
            <a:endParaRPr lang="en-US" b="1" dirty="0"/>
          </a:p>
          <a:p>
            <a:r>
              <a:rPr lang="en-US" b="1" dirty="0"/>
              <a:t>In My Body / </a:t>
            </a:r>
            <a:r>
              <a:rPr lang="en-US" b="1" dirty="0" err="1"/>
              <a:t>En</a:t>
            </a:r>
            <a:r>
              <a:rPr lang="en-US" b="1" dirty="0"/>
              <a:t> </a:t>
            </a:r>
            <a:r>
              <a:rPr lang="en-US" b="1" dirty="0" err="1"/>
              <a:t>Mi</a:t>
            </a:r>
            <a:r>
              <a:rPr lang="en-US" b="1" dirty="0"/>
              <a:t> </a:t>
            </a:r>
            <a:r>
              <a:rPr lang="en-US" b="1" dirty="0" err="1"/>
              <a:t>Cuerpo</a:t>
            </a:r>
            <a:r>
              <a:rPr lang="en-US" dirty="0"/>
              <a:t> </a:t>
            </a:r>
            <a:r>
              <a:rPr lang="en-US" b="1" dirty="0"/>
              <a:t>CD:  Smart Moves 1 by Angela Russ</a:t>
            </a:r>
            <a:endParaRPr lang="en-US" dirty="0"/>
          </a:p>
          <a:p>
            <a:pPr lvl="0">
              <a:spcBef>
                <a:spcPts val="0"/>
              </a:spcBef>
            </a:pPr>
            <a:endParaRPr lang="en-US" dirty="0"/>
          </a:p>
          <a:p>
            <a:pPr lvl="0">
              <a:spcBef>
                <a:spcPts val="0"/>
              </a:spcBef>
            </a:pPr>
            <a:br>
              <a:rPr lang="en-US" dirty="0"/>
            </a:br>
            <a:endParaRPr lang="en-US" altLang="ja-JP"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ja-JP" sz="14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8CDCF3D-F6F3-418E-A67B-A8B79EDF7EF8}" type="slidenum">
              <a:rPr lang="en-US" altLang="en-US">
                <a:solidFill>
                  <a:srgbClr val="000000"/>
                </a:solidFill>
              </a:rPr>
              <a:pPr>
                <a:spcBef>
                  <a:spcPct val="0"/>
                </a:spcBef>
              </a:pPr>
              <a:t>36</a:t>
            </a:fld>
            <a:endParaRPr lang="en-US" alt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a:t>
            </a:r>
          </a:p>
          <a:p>
            <a:r>
              <a:rPr lang="en-US" altLang="en-US" dirty="0">
                <a:latin typeface="Arial" panose="020B0604020202020204" pitchFamily="34" charset="0"/>
                <a:ea typeface="ＭＳ Ｐゴシック" panose="020B0600070205080204" pitchFamily="34" charset="-128"/>
                <a:cs typeface="Arial" panose="020B0604020202020204" pitchFamily="34" charset="0"/>
              </a:rPr>
              <a:t>Show video from CPIN Website: Scarf 2. (duration of 1 minute, 22 seconds)</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video shows a teacher asking children to place a scarf on different body parts and use movements, such as swaying or waving. Notice how every child has a scarf for maximum participation and the teacher is an active role model.</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i="1" dirty="0">
                <a:latin typeface="Arial" panose="020B0604020202020204" pitchFamily="34" charset="0"/>
                <a:ea typeface="ＭＳ Ｐゴシック" panose="020B0600070205080204" pitchFamily="34" charset="-128"/>
                <a:cs typeface="Arial" panose="020B0604020202020204" pitchFamily="34" charset="0"/>
              </a:rPr>
              <a:t>After the video, ask, “</a:t>
            </a:r>
            <a:r>
              <a:rPr lang="en-US" altLang="en-US" dirty="0">
                <a:latin typeface="Arial" panose="020B0604020202020204" pitchFamily="34" charset="0"/>
                <a:ea typeface="ＭＳ Ｐゴシック" panose="020B0600070205080204" pitchFamily="34" charset="-128"/>
                <a:cs typeface="Arial" panose="020B0604020202020204" pitchFamily="34" charset="0"/>
              </a:rPr>
              <a:t>How can you make accommodations for a child with a physical limitation?”</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CF36D2F-5C96-408A-9195-A6894DB556DE}" type="slidenum">
              <a:rPr lang="en-US" altLang="en-US"/>
              <a:pPr>
                <a:spcBef>
                  <a:spcPct val="0"/>
                </a:spcBef>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Refer participants to Handout 9: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Reflection Interactions and Strategies 1.0 and Handout 10: Body Awareness Reflection Worksheet.</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Review Handout 9: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Reflection Interactions and Strategies 1.0 and brainstorm three new activities to share that integrate body awareness interactions and strategies. Be aware of cultural influences and include special needs.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Allow 5 minutes then share with whole group.</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2D9B207-6C48-48EC-9369-01E67495C45F}" type="slidenum">
              <a:rPr lang="en-US" altLang="en-US"/>
              <a:pPr>
                <a:spcBef>
                  <a:spcPct val="0"/>
                </a:spcBef>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second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of Perceptual-Motor skills and Movement Concepts is Spatial Awareness.</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F1D73A2D-6D72-474D-B571-9C66750DF052}" type="slidenum">
              <a:rPr lang="en-US" altLang="en-US"/>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143000" y="838200"/>
            <a:ext cx="4572000" cy="3429000"/>
          </a:xfrm>
          <a:ln/>
        </p:spPr>
      </p:sp>
      <p:sp>
        <p:nvSpPr>
          <p:cNvPr id="256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b="1" dirty="0">
                <a:latin typeface="Arial" charset="0"/>
                <a:ea typeface="MS PGothic" charset="0"/>
                <a:cs typeface="Arial"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“Perceptual-motor coordination is the process of receiving, interpreting, and using information from all of the body’s senses” (PCF, Vol. 2, p. 176).</a:t>
            </a:r>
          </a:p>
          <a:p>
            <a:pPr eaLnBrk="1" hangingPunct="1">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“Movement concepts are the cognitive components of movement” (PCF, Vol.</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2, p. 176</a:t>
            </a:r>
            <a:r>
              <a:rPr lang="en-US" altLang="en-US" dirty="0">
                <a:latin typeface="Arial" panose="020B0604020202020204" pitchFamily="34" charset="0"/>
                <a:ea typeface="ＭＳ Ｐゴシック" panose="020B0600070205080204" pitchFamily="34" charset="-128"/>
                <a:cs typeface="Arial" panose="020B0604020202020204" pitchFamily="34" charset="0"/>
              </a:rPr>
              <a:t>).</a:t>
            </a:r>
          </a:p>
          <a:p>
            <a:pPr eaLnBrk="1" hangingPunct="1">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gain important knowledge about how the body can move in an almost endless variety of ways.</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38BF65A-BB1D-4D9F-8B5A-247AC1097D14}"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01918A5-2F85-45E5-9118-057BBD5F7ABD}" type="slidenum">
              <a:rPr lang="en-US" altLang="en-US"/>
              <a:pPr>
                <a:spcBef>
                  <a:spcPct val="0"/>
                </a:spcBef>
              </a:pPr>
              <a:t>40</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685800" y="4343399"/>
            <a:ext cx="5486400" cy="43418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i="1"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Read the definition of spatial awareness on the slide. </a:t>
            </a:r>
          </a:p>
          <a:p>
            <a:pPr eaLnBrk="1" hangingPunct="1"/>
            <a:endParaRPr lang="en-US" altLang="en-US" i="1"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Adults may use spatial awareness automatically.</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T</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hey have developed a radar that tells them when they are too close to others or objects.</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When </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driving a car, spacing is important. Young children lack spatial awareness. </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T</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his makes it difficult for them to play sports such as soccer.</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T</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hey only focus on the ball and often run into others</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because</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their awareness of others and controlling their body at an early developmental stage. Young children are not miniature adults;</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they need time and practice to develop their skills.</a:t>
            </a:r>
          </a:p>
          <a:p>
            <a:pPr eaLnBrk="1" hangingPunct="1"/>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There are many spatial awareness situations, not just moving in general space. There’s an awareness of feet when stepping inside a hoop or of others who are jumping into a hoop pattern on the floor; climbing through a tunnel or on playground equipment; jumping off of something and landing; making one’s body small/big/narrow/wide/thin/tall; and the ability to lower one’s body to the floor/apparatus/furniture/etc.</a:t>
            </a:r>
          </a:p>
          <a:p>
            <a:pPr eaLnBrk="1" hangingPunct="1"/>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In the opening activity with balloons, what spatial awareness knowledge did you consciously and unconsciously apply? How did you move your body in relation to others and objects? How did you move around at the same time as others and not crash?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i="0"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i="0" dirty="0">
                <a:latin typeface="Arial" panose="020B0604020202020204" pitchFamily="34" charset="0"/>
                <a:ea typeface="ＭＳ Ｐゴシック" panose="020B0600070205080204" pitchFamily="34" charset="-128"/>
                <a:cs typeface="Arial" panose="020B0604020202020204" pitchFamily="34" charset="0"/>
              </a:rPr>
              <a:t>Refer to Handout 11: Perceptual Motor Developmental Sequences. This handout outlines what is on page 181 and 186 of the Preschool Curriculum Framework,</a:t>
            </a:r>
            <a:r>
              <a:rPr lang="en-US" altLang="en-US" i="0"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i="0" dirty="0">
                <a:latin typeface="Arial" panose="020B0604020202020204" pitchFamily="34" charset="0"/>
                <a:ea typeface="ＭＳ Ｐゴシック" panose="020B0600070205080204" pitchFamily="34" charset="-128"/>
                <a:cs typeface="Arial" panose="020B0604020202020204" pitchFamily="34" charset="0"/>
              </a:rPr>
              <a:t>Volume 2, in the spatial and directional </a:t>
            </a:r>
            <a:r>
              <a:rPr lang="en-US" altLang="en-US" i="0"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i="0" dirty="0">
                <a:latin typeface="Arial" panose="020B0604020202020204" pitchFamily="34" charset="0"/>
                <a:ea typeface="ＭＳ Ｐゴシック" panose="020B0600070205080204" pitchFamily="34" charset="-128"/>
                <a:cs typeface="Arial" panose="020B0604020202020204" pitchFamily="34" charset="0"/>
              </a:rPr>
              <a:t>.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developmental sequence of spatial awareness illustrates stages children progress through as they develop and define their personal space. TK children should have ample opportunity to practice moving in general space, both in the same direction as others and in a scattered format, within a play area. Teachers who are aware of the developmental sequence can intentionally plan and facilitate movement experiences as well as observe and assess.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3195EA5-B30D-4BFD-B611-6988ACE33D37}" type="slidenum">
              <a:rPr lang="en-US" altLang="en-US"/>
              <a:pPr>
                <a:spcBef>
                  <a:spcPct val="0"/>
                </a:spcBef>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  </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Many teachers play tag games with young children, often with a lot of frustration and a few bumps and bruises. The spatial awareness of young children are at the early stages of development. Review the bullets on the slide to inform participants about developmentally appropriate practice.</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Young children need a lot of practice defining their personal space, moving safely in general space as well as starting and stopping efficiently. Due to these factors, tag games may or may not be appropriate. If playing a tag game, it is best to begin slowly by having everyone walking, then gradually increase the speed or change the locomotor skill that allows children to go faster such as galloping</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or </a:t>
            </a:r>
            <a:r>
              <a:rPr lang="en-US" altLang="en-US" dirty="0">
                <a:latin typeface="Arial" panose="020B0604020202020204" pitchFamily="34" charset="0"/>
                <a:ea typeface="ＭＳ Ｐゴシック" panose="020B0600070205080204" pitchFamily="34" charset="-128"/>
                <a:cs typeface="Arial" panose="020B0604020202020204" pitchFamily="34" charset="0"/>
              </a:rPr>
              <a:t>skipping.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Sometimes a teacher can be the “tagger” and the children will scatter at will, not even caring that there is a tagger or not. </a:t>
            </a:r>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A2E658E-0E42-4168-BB73-C92296A681E5}" type="slidenum">
              <a:rPr lang="en-US" altLang="en-US"/>
              <a:pPr>
                <a:spcBef>
                  <a:spcPct val="0"/>
                </a:spcBef>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44588" y="687388"/>
            <a:ext cx="4572000" cy="3430587"/>
          </a:xfrm>
          <a:ln/>
        </p:spPr>
      </p:sp>
      <p:sp>
        <p:nvSpPr>
          <p:cNvPr id="103427"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is an example of an obstacle that an adult has designed to encourage a child to discuss and experience the words high, medium, and low.  </a:t>
            </a: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physical development, demonstration typically occurs with less support directed to verbal and/or visual context. Displaying movement words in the TK environment provides additional support to young learners.  In the picture, an adult has engaged the child in a short conversation about her intentions, does she want to---go UNDER at a LOW level; go THROUGH at a MEDIUM level; or go OVER at a HIGH level?  Sight words are on display so the child can recognize words about “</a:t>
            </a:r>
            <a:r>
              <a:rPr lang="en-US" altLang="ja-JP" dirty="0">
                <a:latin typeface="Arial" panose="020B0604020202020204" pitchFamily="34" charset="0"/>
                <a:ea typeface="ＭＳ Ｐゴシック" panose="020B0600070205080204" pitchFamily="34" charset="-128"/>
                <a:cs typeface="Arial" panose="020B0604020202020204" pitchFamily="34" charset="0"/>
              </a:rPr>
              <a:t>space” while actually experiencing spatial awareness. </a:t>
            </a: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Children’s play time is a great opportunity to infuse home language skills using new vocabulary words for positional concepts in English. Incorporate vocabulary in the child’s home language when giving instructions (“Stand </a:t>
            </a:r>
            <a:r>
              <a:rPr lang="en-US" altLang="en-US" i="1" dirty="0">
                <a:latin typeface="Arial" panose="020B0604020202020204" pitchFamily="34" charset="0"/>
                <a:ea typeface="ＭＳ Ｐゴシック" panose="020B0600070205080204" pitchFamily="34" charset="-128"/>
                <a:cs typeface="Arial" panose="020B0604020202020204" pitchFamily="34" charset="0"/>
              </a:rPr>
              <a:t>behind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rope.”) or when orally describing children’s play (“You are </a:t>
            </a:r>
            <a:r>
              <a:rPr lang="en-US" altLang="en-US" i="1" dirty="0">
                <a:latin typeface="Arial" panose="020B0604020202020204" pitchFamily="34" charset="0"/>
                <a:ea typeface="ＭＳ Ｐゴシック" panose="020B0600070205080204" pitchFamily="34" charset="-128"/>
                <a:cs typeface="Arial" panose="020B0604020202020204" pitchFamily="34" charset="0"/>
              </a:rPr>
              <a:t>next to</a:t>
            </a:r>
            <a:r>
              <a:rPr lang="en-US" altLang="en-US" dirty="0">
                <a:latin typeface="Arial" panose="020B0604020202020204" pitchFamily="34" charset="0"/>
                <a:ea typeface="ＭＳ Ｐゴシック" panose="020B0600070205080204" pitchFamily="34" charset="-128"/>
                <a:cs typeface="Arial" panose="020B0604020202020204" pitchFamily="34" charset="0"/>
              </a:rPr>
              <a:t> your fort.”).</a:t>
            </a: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Encourage teachers to obtain (from other teaching/support staff, bilingual assistants, family or community members) and share movement vocabulary for every child in the classroom.  </a:t>
            </a:r>
          </a:p>
          <a:p>
            <a:pPr>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Amongst your table group, discuss additional ways children may move and explore traveling at different levels with or without props. </a:t>
            </a:r>
          </a:p>
          <a:p>
            <a:pPr>
              <a:spcBef>
                <a:spcPct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8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Slide Number Placeholder 1"/>
          <p:cNvSpPr>
            <a:spLocks noGrp="1"/>
          </p:cNvSpPr>
          <p:nvPr>
            <p:ph type="sldNum" sz="quarter" idx="10"/>
          </p:nvPr>
        </p:nvSpPr>
        <p:spPr/>
        <p:txBody>
          <a:bodyPr/>
          <a:lstStyle/>
          <a:p>
            <a:pPr>
              <a:defRPr/>
            </a:pPr>
            <a:fld id="{719B30C2-B7A9-438C-9AB3-1AE4225945FA}" type="slidenum">
              <a:rPr lang="en-US" altLang="en-US" smtClean="0"/>
              <a:pPr>
                <a:defRPr/>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How can adults intentionally plan for spatial awareness activities? </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Ask participants what they see in the picture. </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Identify perceptual-motor skills and movement concepts that occur naturally when adults facilitate movement opportunities for TK. </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 </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E49F881-D325-43FE-AB49-C06308B69B9E}" type="slidenum">
              <a:rPr lang="en-US" altLang="en-US"/>
              <a:pPr>
                <a:spcBef>
                  <a:spcPct val="0"/>
                </a:spcBef>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picture illustrates how to define personal space for young children using a prop, which helps children to learn about spatial qualities. Learning how to travel in general space while keeping personal space (i.e. not colliding into others) is a very important concept young children need to practice and develop.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 variety of props can be used to define personal space: hoops, carpet squares, poly spots, rope yarns on carpet, used computer mouse pads, pot holders, old bike tires (check local bike shop for donations), chalk circles on the playground, tape, etc.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3281EA0-17AF-4703-9A37-C865806C4B6F}" type="slidenum">
              <a:rPr lang="en-US" altLang="en-US"/>
              <a:pPr>
                <a:spcBef>
                  <a:spcPct val="0"/>
                </a:spcBef>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5: Hoop Play </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Invite participants to engage in hoop activities in open space. Remind participants to be aware of others and objects nearby, to not pull or push on hoops causing the hoop to bend, and to not step on hoops since they can be slippery. </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This activity illustrates how hoop play can develop and integrate perceptual-motor skills and movement concepts into active physical play for young children. </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engage in a variety of integrated hoop activities that demonstrate perceptual-motor skills and movement skills they can share with teachers, young children, and families. In small groups, they discuss environment supports and teaching strategies to promote the development of perceptual-motor skills and movement concepts for English learners and children with special needs.</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Hoops, 1/participant</a:t>
            </a:r>
          </a:p>
          <a:p>
            <a:pPr marL="171450" lvl="0" indent="-171450">
              <a:spcBef>
                <a:spcPts val="0"/>
              </a:spcBef>
              <a:buFont typeface="Arial" panose="020B0604020202020204" pitchFamily="34" charset="0"/>
              <a:buChar char="•"/>
            </a:pPr>
            <a:r>
              <a:rPr lang="en-US" dirty="0"/>
              <a:t>Music player and song (trainer’s choice)</a:t>
            </a:r>
          </a:p>
          <a:p>
            <a:pPr marL="171450" lvl="0" indent="-171450">
              <a:spcBef>
                <a:spcPts val="0"/>
              </a:spcBef>
              <a:buFont typeface="Arial" panose="020B0604020202020204" pitchFamily="34" charset="0"/>
              <a:buChar char="•"/>
            </a:pPr>
            <a:r>
              <a:rPr lang="en-US" dirty="0"/>
              <a:t>Open space where participants can move safely</a:t>
            </a:r>
          </a:p>
          <a:p>
            <a:pPr marL="171450" lvl="0" indent="-171450">
              <a:spcBef>
                <a:spcPts val="0"/>
              </a:spcBef>
              <a:buFont typeface="Arial" panose="020B0604020202020204" pitchFamily="34" charset="0"/>
              <a:buChar char="•"/>
            </a:pPr>
            <a:r>
              <a:rPr lang="en-US" dirty="0"/>
              <a:t>Optional: whistle</a:t>
            </a:r>
          </a:p>
          <a:p>
            <a:pPr>
              <a:spcBef>
                <a:spcPts val="0"/>
              </a:spcBef>
            </a:pPr>
            <a:r>
              <a:rPr lang="en-US" dirty="0"/>
              <a:t>                            </a:t>
            </a:r>
          </a:p>
          <a:p>
            <a:pPr>
              <a:spcBef>
                <a:spcPts val="0"/>
              </a:spcBef>
            </a:pPr>
            <a:r>
              <a:rPr lang="en-US" b="1" cap="all" dirty="0"/>
              <a:t>Time:</a:t>
            </a:r>
            <a:r>
              <a:rPr lang="en-US" dirty="0"/>
              <a:t> Depending on time availability, the trainer may choose a few or all of the hoop activities listed below.</a:t>
            </a:r>
          </a:p>
          <a:p>
            <a:pPr>
              <a:spcBef>
                <a:spcPts val="0"/>
              </a:spcBef>
            </a:pPr>
            <a:r>
              <a:rPr lang="en-US" dirty="0"/>
              <a:t> </a:t>
            </a:r>
          </a:p>
          <a:p>
            <a:pPr>
              <a:spcBef>
                <a:spcPts val="0"/>
              </a:spcBef>
            </a:pPr>
            <a:r>
              <a:rPr lang="en-US" b="1" cap="all" dirty="0"/>
              <a:t>Process: </a:t>
            </a:r>
            <a:endParaRPr lang="en-US" dirty="0"/>
          </a:p>
          <a:p>
            <a:pPr>
              <a:spcBef>
                <a:spcPts val="0"/>
              </a:spcBef>
            </a:pPr>
            <a:r>
              <a:rPr lang="en-US" dirty="0"/>
              <a:t>1.   Spread out hoops in the open space; cue music. </a:t>
            </a:r>
          </a:p>
          <a:p>
            <a:pPr>
              <a:spcBef>
                <a:spcPts val="0"/>
              </a:spcBef>
            </a:pPr>
            <a:r>
              <a:rPr lang="en-US" dirty="0"/>
              <a:t>2.   Invite participants to stand in one hoop, make sure ample space is </a:t>
            </a:r>
          </a:p>
          <a:p>
            <a:pPr>
              <a:spcBef>
                <a:spcPts val="0"/>
              </a:spcBef>
            </a:pPr>
            <a:r>
              <a:rPr lang="en-US" dirty="0"/>
              <a:t>      available so everyone has room to move.</a:t>
            </a:r>
          </a:p>
          <a:p>
            <a:pPr>
              <a:spcBef>
                <a:spcPts val="0"/>
              </a:spcBef>
            </a:pPr>
            <a:r>
              <a:rPr lang="en-US" dirty="0"/>
              <a:t>3.   After activity, prompt participants to discuss in small groups </a:t>
            </a:r>
          </a:p>
          <a:p>
            <a:pPr>
              <a:spcBef>
                <a:spcPts val="0"/>
              </a:spcBef>
            </a:pPr>
            <a:r>
              <a:rPr lang="en-US" dirty="0"/>
              <a:t>      questions found at the Post Activity Discussion section.</a:t>
            </a:r>
          </a:p>
          <a:p>
            <a:pPr>
              <a:spcBef>
                <a:spcPts val="0"/>
              </a:spcBef>
            </a:pPr>
            <a:r>
              <a:rPr lang="en-US" dirty="0"/>
              <a:t> </a:t>
            </a:r>
          </a:p>
          <a:p>
            <a:pPr>
              <a:spcBef>
                <a:spcPts val="0"/>
              </a:spcBef>
            </a:pPr>
            <a:r>
              <a:rPr lang="en-US" b="1" dirty="0"/>
              <a:t>HOOP ACTIVITIES:</a:t>
            </a:r>
            <a:endParaRPr lang="en-US" dirty="0"/>
          </a:p>
          <a:p>
            <a:pPr>
              <a:spcBef>
                <a:spcPts val="0"/>
              </a:spcBef>
            </a:pPr>
            <a:r>
              <a:rPr lang="en-US" b="1" dirty="0"/>
              <a:t>Hoop Exploration		</a:t>
            </a:r>
            <a:endParaRPr lang="en-US" dirty="0"/>
          </a:p>
          <a:p>
            <a:pPr>
              <a:spcBef>
                <a:spcPts val="0"/>
              </a:spcBef>
            </a:pPr>
            <a:r>
              <a:rPr lang="en-US" dirty="0"/>
              <a:t>Encourage participants to explore with their hoop for 30-60 seconds. When playing with a new prop, children are naturally curious</a:t>
            </a:r>
            <a:r>
              <a:rPr lang="en-US" baseline="0" dirty="0"/>
              <a:t> and</a:t>
            </a:r>
            <a:r>
              <a:rPr lang="en-US" dirty="0"/>
              <a:t> they listen better after they explore.</a:t>
            </a:r>
          </a:p>
          <a:p>
            <a:pPr>
              <a:spcBef>
                <a:spcPts val="0"/>
              </a:spcBef>
            </a:pPr>
            <a:endParaRPr lang="en-US" b="1" dirty="0"/>
          </a:p>
          <a:p>
            <a:pPr>
              <a:spcBef>
                <a:spcPts val="0"/>
              </a:spcBef>
            </a:pPr>
            <a:r>
              <a:rPr lang="en-US" b="1" dirty="0"/>
              <a:t>Hoop Movement Concepts	 </a:t>
            </a:r>
            <a:endParaRPr lang="en-US" dirty="0"/>
          </a:p>
          <a:p>
            <a:pPr>
              <a:spcBef>
                <a:spcPts val="0"/>
              </a:spcBef>
            </a:pPr>
            <a:r>
              <a:rPr lang="en-US" dirty="0"/>
              <a:t>Put the hoop</a:t>
            </a:r>
            <a:r>
              <a:rPr lang="en-US" b="1" dirty="0"/>
              <a:t> in front of/behind/beside</a:t>
            </a:r>
            <a:r>
              <a:rPr lang="en-US" dirty="0"/>
              <a:t> your body, </a:t>
            </a:r>
            <a:r>
              <a:rPr lang="en-US" b="1" dirty="0"/>
              <a:t>under</a:t>
            </a:r>
            <a:r>
              <a:rPr lang="en-US" dirty="0"/>
              <a:t> a body part, </a:t>
            </a:r>
            <a:r>
              <a:rPr lang="en-US" b="1" dirty="0"/>
              <a:t>between</a:t>
            </a:r>
            <a:r>
              <a:rPr lang="en-US" dirty="0"/>
              <a:t> two body parts, </a:t>
            </a:r>
            <a:r>
              <a:rPr lang="en-US" b="1" dirty="0"/>
              <a:t>near</a:t>
            </a:r>
            <a:r>
              <a:rPr lang="en-US" dirty="0"/>
              <a:t> your body, </a:t>
            </a:r>
            <a:r>
              <a:rPr lang="en-US" b="1" dirty="0"/>
              <a:t>above</a:t>
            </a:r>
            <a:r>
              <a:rPr lang="en-US" dirty="0"/>
              <a:t> your body.</a:t>
            </a:r>
          </a:p>
          <a:p>
            <a:pPr>
              <a:spcBef>
                <a:spcPts val="0"/>
              </a:spcBef>
            </a:pPr>
            <a:r>
              <a:rPr lang="en-US" dirty="0"/>
              <a:t>Can your body go </a:t>
            </a:r>
            <a:r>
              <a:rPr lang="en-US" b="1" dirty="0"/>
              <a:t>through</a:t>
            </a:r>
            <a:r>
              <a:rPr lang="en-US" dirty="0"/>
              <a:t> the hoop?</a:t>
            </a:r>
          </a:p>
          <a:p>
            <a:pPr>
              <a:spcBef>
                <a:spcPts val="0"/>
              </a:spcBef>
            </a:pPr>
            <a:r>
              <a:rPr lang="en-US" dirty="0"/>
              <a:t>Balance the hoop </a:t>
            </a:r>
            <a:r>
              <a:rPr lang="en-US" b="1" dirty="0"/>
              <a:t>on</a:t>
            </a:r>
            <a:r>
              <a:rPr lang="en-US" dirty="0"/>
              <a:t>:  palm of hand, back of hand, arm, shoulder, knee, foot, etc.</a:t>
            </a:r>
          </a:p>
          <a:p>
            <a:pPr>
              <a:spcBef>
                <a:spcPts val="0"/>
              </a:spcBef>
            </a:pPr>
            <a:r>
              <a:rPr lang="en-US" dirty="0"/>
              <a:t>Balance on one foot </a:t>
            </a:r>
            <a:r>
              <a:rPr lang="en-US" b="1" dirty="0"/>
              <a:t>inside</a:t>
            </a:r>
            <a:r>
              <a:rPr lang="en-US" dirty="0"/>
              <a:t> of hoop (hoop is on the ground).  </a:t>
            </a:r>
          </a:p>
          <a:p>
            <a:pPr>
              <a:spcBef>
                <a:spcPts val="0"/>
              </a:spcBef>
            </a:pPr>
            <a:r>
              <a:rPr lang="en-US" dirty="0"/>
              <a:t>Gallop </a:t>
            </a:r>
            <a:r>
              <a:rPr lang="en-US" b="1" dirty="0"/>
              <a:t>around</a:t>
            </a:r>
            <a:r>
              <a:rPr lang="en-US" dirty="0"/>
              <a:t> your hoop.</a:t>
            </a:r>
          </a:p>
          <a:p>
            <a:pPr>
              <a:spcBef>
                <a:spcPts val="0"/>
              </a:spcBef>
            </a:pPr>
            <a:r>
              <a:rPr lang="en-US" dirty="0"/>
              <a:t>Skip </a:t>
            </a:r>
            <a:r>
              <a:rPr lang="en-US" b="1" dirty="0"/>
              <a:t>quickly</a:t>
            </a:r>
            <a:r>
              <a:rPr lang="en-US" dirty="0"/>
              <a:t> to touch another hoop that is the same color as your hoop and then return to your hoop.</a:t>
            </a:r>
          </a:p>
          <a:p>
            <a:pPr>
              <a:spcBef>
                <a:spcPts val="0"/>
              </a:spcBef>
            </a:pPr>
            <a:r>
              <a:rPr lang="en-US" dirty="0"/>
              <a:t>Begin standing in the hoop, jump out when the whistle blows (or hand clap), jump in on the next whistle. Keep repeating; add faster whistle cues or two whistle cues in a row.</a:t>
            </a:r>
            <a:r>
              <a:rPr lang="en-US" baseline="0" dirty="0"/>
              <a:t> T</a:t>
            </a:r>
            <a:r>
              <a:rPr lang="en-US" dirty="0"/>
              <a:t>his activity will increase everyone’s heart rate quickly!</a:t>
            </a:r>
          </a:p>
          <a:p>
            <a:pPr>
              <a:spcBef>
                <a:spcPts val="0"/>
              </a:spcBef>
            </a:pPr>
            <a:r>
              <a:rPr lang="en-US" i="1" dirty="0"/>
              <a:t> </a:t>
            </a:r>
            <a:endParaRPr lang="en-US" dirty="0"/>
          </a:p>
          <a:p>
            <a:pPr>
              <a:spcBef>
                <a:spcPts val="0"/>
              </a:spcBef>
            </a:pPr>
            <a:r>
              <a:rPr lang="en-US" b="1" dirty="0"/>
              <a:t>Musical Hoops		</a:t>
            </a:r>
            <a:endParaRPr lang="en-US" dirty="0"/>
          </a:p>
          <a:p>
            <a:pPr>
              <a:spcBef>
                <a:spcPts val="0"/>
              </a:spcBef>
            </a:pPr>
            <a:r>
              <a:rPr lang="en-US" dirty="0"/>
              <a:t>Spread hoops out in area, 1 hoop/participant. On music cue, walk/gallop/slide, etc. in play area. When the music is off, quickly get into a hoop. If there is someone in a hoop already, look for a new hoop. Young children don’t need competition so eliminating a hoop isn’t necessary.</a:t>
            </a:r>
            <a:r>
              <a:rPr lang="en-US" baseline="0" dirty="0"/>
              <a:t> T</a:t>
            </a:r>
            <a:r>
              <a:rPr lang="en-US" dirty="0"/>
              <a:t>he thrill of getting to a hoop is exciting.</a:t>
            </a:r>
          </a:p>
          <a:p>
            <a:pPr>
              <a:spcBef>
                <a:spcPts val="0"/>
              </a:spcBef>
            </a:pPr>
            <a:r>
              <a:rPr lang="en-US" i="1" dirty="0"/>
              <a:t> </a:t>
            </a:r>
            <a:endParaRPr lang="en-US" dirty="0"/>
          </a:p>
          <a:p>
            <a:pPr>
              <a:spcBef>
                <a:spcPts val="0"/>
              </a:spcBef>
            </a:pPr>
            <a:r>
              <a:rPr lang="en-US" b="1" dirty="0"/>
              <a:t>I Want A Hoop</a:t>
            </a:r>
            <a:endParaRPr lang="en-US" dirty="0"/>
          </a:p>
          <a:p>
            <a:pPr>
              <a:spcBef>
                <a:spcPts val="0"/>
              </a:spcBef>
            </a:pPr>
            <a:r>
              <a:rPr lang="en-US" dirty="0"/>
              <a:t>Everyone stands in their own hoop on the ground. Remove one hoop, that participant becomes the “hoop shopper” and calls out loudly, “I WANT A HOOP!” All participants leave their hoop to quickly get into another hoop. Whoever is without a hoop becomes the next hoop caller and calls out “I Want a Hoop” for everyone to switch quickly again.  </a:t>
            </a:r>
          </a:p>
          <a:p>
            <a:pPr>
              <a:spcBef>
                <a:spcPts val="0"/>
              </a:spcBef>
            </a:pPr>
            <a:r>
              <a:rPr lang="en-US" i="1" dirty="0"/>
              <a:t> </a:t>
            </a:r>
            <a:endParaRPr lang="en-US" dirty="0"/>
          </a:p>
          <a:p>
            <a:pPr>
              <a:spcBef>
                <a:spcPts val="0"/>
              </a:spcBef>
            </a:pPr>
            <a:r>
              <a:rPr lang="en-US" b="1" dirty="0"/>
              <a:t>Hoop Cars – Beep </a:t>
            </a:r>
            <a:r>
              <a:rPr lang="en-US" b="1" dirty="0" err="1"/>
              <a:t>Beep</a:t>
            </a:r>
            <a:r>
              <a:rPr lang="en-US" b="1" dirty="0"/>
              <a:t>			</a:t>
            </a:r>
            <a:endParaRPr lang="en-US" dirty="0"/>
          </a:p>
          <a:p>
            <a:pPr>
              <a:spcBef>
                <a:spcPts val="0"/>
              </a:spcBef>
            </a:pPr>
            <a:r>
              <a:rPr lang="en-US" dirty="0"/>
              <a:t>Hold hoop like a steering wheel, begin driving slowly and safely on cue.  Change locomotor skill, drive at different levels, motor along different pathways and change the pace with tempos such as drive/walk </a:t>
            </a:r>
            <a:r>
              <a:rPr lang="en-US" b="1" dirty="0"/>
              <a:t>slowly</a:t>
            </a:r>
            <a:r>
              <a:rPr lang="en-US" dirty="0"/>
              <a:t> at a </a:t>
            </a:r>
            <a:r>
              <a:rPr lang="en-US" b="1" dirty="0"/>
              <a:t>high</a:t>
            </a:r>
            <a:r>
              <a:rPr lang="en-US" dirty="0"/>
              <a:t> level; pretend to go </a:t>
            </a:r>
            <a:r>
              <a:rPr lang="en-US" b="1" dirty="0"/>
              <a:t>under</a:t>
            </a:r>
            <a:r>
              <a:rPr lang="en-US" dirty="0"/>
              <a:t> a bridge at a </a:t>
            </a:r>
            <a:r>
              <a:rPr lang="en-US" b="1" dirty="0"/>
              <a:t>low</a:t>
            </a:r>
            <a:r>
              <a:rPr lang="en-US" dirty="0"/>
              <a:t> level; travel/gallop on a </a:t>
            </a:r>
            <a:r>
              <a:rPr lang="en-US" b="1" dirty="0"/>
              <a:t>zigzag</a:t>
            </a:r>
            <a:r>
              <a:rPr lang="en-US" dirty="0"/>
              <a:t> pathway </a:t>
            </a:r>
            <a:r>
              <a:rPr lang="en-US" b="1" dirty="0"/>
              <a:t>quickly</a:t>
            </a:r>
            <a:r>
              <a:rPr lang="en-US" dirty="0"/>
              <a:t>. Be aware of others, don’t bump into other cars – if a bump occurs, apologize to the driver (“sorry for crashing”), pull over to the side for 10 seconds and watch others drive safely, then rejoin the game. </a:t>
            </a:r>
          </a:p>
          <a:p>
            <a:pPr>
              <a:spcBef>
                <a:spcPts val="0"/>
              </a:spcBef>
            </a:pPr>
            <a:r>
              <a:rPr lang="en-US" u="sng" dirty="0"/>
              <a:t>Variation</a:t>
            </a:r>
            <a:r>
              <a:rPr lang="en-US" dirty="0"/>
              <a:t>: Helicopters, Race Cars and UFOs. Hold hoop horizontally, vertically or stand inside of it and pretend to be a helicopter, race car or UFO, respectively. Travel in a variety of ways, different levels, pathways and tempos. Add sound effects to make it more interactive!</a:t>
            </a:r>
          </a:p>
          <a:p>
            <a:pPr>
              <a:spcBef>
                <a:spcPts val="0"/>
              </a:spcBef>
            </a:pPr>
            <a:br>
              <a:rPr lang="en-US" dirty="0"/>
            </a:br>
            <a:r>
              <a:rPr lang="en-US" b="1" dirty="0"/>
              <a:t>Hoop Tunnels			</a:t>
            </a:r>
            <a:endParaRPr lang="en-US" dirty="0"/>
          </a:p>
          <a:p>
            <a:pPr>
              <a:spcBef>
                <a:spcPts val="0"/>
              </a:spcBef>
            </a:pPr>
            <a:r>
              <a:rPr lang="en-US" dirty="0"/>
              <a:t>Make a line of 5-6, standing side-to-side to each other; each participant holds their hoop vertically on the ground to make a cooperative hoop tunnel. The first participant in line removes their hoop and crawls through the hoop tunnel. Once through the tunnel, the participant exchanges position with the next hoop holder who crawls through.</a:t>
            </a:r>
            <a:r>
              <a:rPr lang="en-US" baseline="0" dirty="0"/>
              <a:t> K</a:t>
            </a:r>
            <a:r>
              <a:rPr lang="en-US" dirty="0"/>
              <a:t>eep repeating until everyone has had a turn. For added complexity, participants can balance a bean bag on a body part as they crawl through the tunnel.</a:t>
            </a:r>
            <a:br>
              <a:rPr lang="en-US" dirty="0"/>
            </a:br>
            <a:br>
              <a:rPr lang="en-US" dirty="0"/>
            </a:br>
            <a:r>
              <a:rPr lang="en-US" b="1" dirty="0"/>
              <a:t>Zigzag Hoops</a:t>
            </a:r>
            <a:endParaRPr lang="en-US" dirty="0"/>
          </a:p>
          <a:p>
            <a:pPr>
              <a:spcBef>
                <a:spcPts val="0"/>
              </a:spcBef>
            </a:pPr>
            <a:r>
              <a:rPr lang="en-US" dirty="0"/>
              <a:t>Small group of 5-6 place their hoops in a zigzag pattern on the ground and then jump or hop through the hoop pattern. As children create their pattern (hopscotch patterns work well too), teachers can discuss key concept words such</a:t>
            </a:r>
            <a:r>
              <a:rPr lang="en-US" baseline="0" dirty="0"/>
              <a:t> as “C</a:t>
            </a:r>
            <a:r>
              <a:rPr lang="en-US" dirty="0"/>
              <a:t>an you place your hoop next to/near/on top of/below the next hoop to make a hoop pattern?” “Are the hoops near or far apart from each other?” “Describe with your words how your body is going to move through the hoop pattern.” Once the hoop pattern is ready, everyone gets a turn at moving through the hoops by hopping, jumping or leaping.</a:t>
            </a:r>
            <a:r>
              <a:rPr lang="en-US" baseline="0" dirty="0"/>
              <a:t> T</a:t>
            </a:r>
            <a:r>
              <a:rPr lang="en-US" dirty="0"/>
              <a:t>his is a great cardiovascular activity too!</a:t>
            </a:r>
          </a:p>
          <a:p>
            <a:pPr>
              <a:spcBef>
                <a:spcPts val="0"/>
              </a:spcBef>
            </a:pPr>
            <a:r>
              <a:rPr lang="en-US" dirty="0"/>
              <a:t> </a:t>
            </a:r>
          </a:p>
          <a:p>
            <a:pPr>
              <a:spcBef>
                <a:spcPts val="0"/>
              </a:spcBef>
            </a:pPr>
            <a:r>
              <a:rPr lang="en-US" b="1" dirty="0"/>
              <a:t>POST ACTIVITY DISCUSSION:</a:t>
            </a:r>
            <a:endParaRPr lang="en-US" dirty="0"/>
          </a:p>
          <a:p>
            <a:pPr>
              <a:spcBef>
                <a:spcPts val="0"/>
              </a:spcBef>
            </a:pPr>
            <a:r>
              <a:rPr lang="en-US" dirty="0"/>
              <a:t>In small groups, discuss perceptual-motor skills and movement concepts vocabulary from the community building activity.  </a:t>
            </a:r>
          </a:p>
          <a:p>
            <a:pPr lvl="0">
              <a:spcBef>
                <a:spcPts val="0"/>
              </a:spcBef>
            </a:pPr>
            <a:r>
              <a:rPr lang="en-US" dirty="0"/>
              <a:t>What types of activities, environmental supports and teaching strategies may promote the development of perceptual-motor skills and movement concepts for children who are English learners? </a:t>
            </a:r>
          </a:p>
          <a:p>
            <a:pPr lvl="0">
              <a:spcBef>
                <a:spcPts val="0"/>
              </a:spcBef>
            </a:pPr>
            <a:r>
              <a:rPr lang="en-US" dirty="0"/>
              <a:t>What types of activities, environmental supports and teaching strategies may promote the development of perceptual-motor skills and movement concepts for children with special needs?</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For groups not very familiar with vocabulary for perceptual-motor and movement concepts, refer to the Movement Charts handout (CPIN website) during small group discussion.</a:t>
            </a:r>
          </a:p>
          <a:p>
            <a:pPr marL="171450" lvl="0" indent="-171450">
              <a:spcBef>
                <a:spcPts val="0"/>
              </a:spcBef>
              <a:buFont typeface="Arial" panose="020B0604020202020204" pitchFamily="34" charset="0"/>
              <a:buChar char="•"/>
            </a:pPr>
            <a:r>
              <a:rPr lang="en-US" dirty="0"/>
              <a:t>If commercial hoops are not available, homemade hoops can be constructed.</a:t>
            </a:r>
          </a:p>
          <a:p>
            <a:pPr marL="171450" lvl="0" indent="-171450">
              <a:spcBef>
                <a:spcPts val="0"/>
              </a:spcBef>
              <a:buFont typeface="Arial" panose="020B0604020202020204" pitchFamily="34" charset="0"/>
              <a:buChar char="•"/>
            </a:pPr>
            <a:r>
              <a:rPr lang="en-US" dirty="0"/>
              <a:t>At your local home improvement store purchase 1/2-inch flexible tubing (cut to any desired length for small, medium, or large hoops). Dip the ends of the tubing into very hot water to expand the tubing (adults only). Insert a wooden plug (wooden dowel cut 2 inches in length) in the tubing at both ends to complete the circle. Wrap colored electrical tape or duct tape to secure. Continue to add tape at intervals around hoop for more color.  (Adapted from</a:t>
            </a:r>
            <a:r>
              <a:rPr lang="en-US" i="1" dirty="0"/>
              <a:t> Choosy Kids Homemade Props</a:t>
            </a:r>
            <a:r>
              <a:rPr lang="en-US" dirty="0"/>
              <a:t>.)</a:t>
            </a:r>
          </a:p>
          <a:p>
            <a:pPr>
              <a:spcBef>
                <a:spcPts val="0"/>
              </a:spcBef>
            </a:pPr>
            <a:r>
              <a:rPr lang="en-US" dirty="0"/>
              <a:t> </a:t>
            </a:r>
          </a:p>
          <a:p>
            <a:pPr>
              <a:spcBef>
                <a:spcPts val="0"/>
              </a:spcBef>
            </a:pPr>
            <a:r>
              <a:rPr lang="en-US" dirty="0"/>
              <a:t> </a:t>
            </a:r>
          </a:p>
          <a:p>
            <a:pPr>
              <a:spcBef>
                <a:spcPts val="0"/>
              </a:spcBef>
            </a:pPr>
            <a:endParaRPr lang="en-US" altLang="en-US" sz="1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79D3020-6EA4-4451-B835-BC108C6177B7}" type="slidenum">
              <a:rPr lang="en-US" altLang="en-US"/>
              <a:pPr>
                <a:spcBef>
                  <a:spcPct val="0"/>
                </a:spcBef>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Draw attention to the two pictures.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top picture illustrates an outside obstacle course. Although this picture contained commercially bought equipment, homemade props and materials used in the environment are a great substitute for classrooms and home-based settings.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bottom picture illustrates an activity center for motor skills in the classroom (notice the children in the background at other centers). The center was designed for children to walk behind a table, between a wall and a table, on tape that was straight, angled and zigzag all while balancing a bean bag on various body parts. Two bean bags were added and children were asked to see how they could balance bean bags and move their bodies in different ways (tip-toe, side-step – some children even tried to hop!).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 addition to supporting special awareness, these are wonderful activities for dual language learners because it does not require oral language to be successful. </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69D8C08-561E-4679-A0FD-D8ED38105E93}" type="slidenum">
              <a:rPr lang="en-US" altLang="en-US"/>
              <a:pPr>
                <a:spcBef>
                  <a:spcPct val="0"/>
                </a:spcBef>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For children with IEPs, consult the special education provider to get ideas on how to best meet the needs of the child. There are many things the teacher can do to help all children participate. For example, children who lack the mobility to participate in active physical play may not have the same opportunities for physical exploration. Teachers can provide alternative learning activities for children, such as manipulating dolls and actions figures during pretend play or identifying positions of characters and objects in books. When possible, it is very helpful for the child to have the physical experience of moving through different positions.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who are blind or have visual impairments may also need extra assistance to explore their physical environments.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Some children with special needs, such as those with hearing or visual impairments, may need extra help to avoid bumping into other people or environmental obstacles during play and daily routines.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Sometimes children do not have an accurate awareness of their body dimensions and position in space. Other times they may not be able to plan or sequence movements (i.e., motor plan) in order to negotiate around obstacles or climb onto/off playground equipment. Teachers can help by providing extra verbal prompts, visual aids, or physical guidance as appropriate.</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6FE8A48-E06E-4FAE-94C1-F513E3E5833F}" type="slidenum">
              <a:rPr lang="en-US" altLang="en-US"/>
              <a:pPr>
                <a:spcBef>
                  <a:spcPct val="0"/>
                </a:spcBef>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take a moment to read the Handout 13: Spatial Awareness Vignette (or read p. 181-182 in the Preschool Curriculum Framework, Volume 2). </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Using Handout 12: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Reflection Interactions and Strategies, 2.0, each table will brainstorm a short vignette illustrating spatial awareness that is developmentally appropriate for TK.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record your vignette on the Handout 14: Spatial Awareness Vignette Worksheet and discuss key elements that make it a Teachable Moment or Planned </a:t>
            </a:r>
            <a:r>
              <a:rPr lang="en-US" altLang="en-US">
                <a:latin typeface="Arial" panose="020B0604020202020204" pitchFamily="34" charset="0"/>
                <a:ea typeface="ＭＳ Ｐゴシック" panose="020B0600070205080204" pitchFamily="34" charset="-128"/>
                <a:cs typeface="Arial" panose="020B0604020202020204" pitchFamily="34" charset="0"/>
              </a:rPr>
              <a:t>Learning Opportunity.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If time permits, allow groups to share their vignettes.</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Time allocation: 10-12 minutes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2061E10-42CE-4192-B986-A36F612CFDA0}" type="slidenum">
              <a:rPr lang="en-US" altLang="en-US">
                <a:solidFill>
                  <a:srgbClr val="000000"/>
                </a:solidFill>
              </a:rPr>
              <a:pPr>
                <a:spcBef>
                  <a:spcPct val="0"/>
                </a:spcBef>
              </a:pPr>
              <a:t>49</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487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487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487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487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6119220-F2BF-4614-8409-60FD72C10530}" type="slidenum">
              <a:rPr lang="en-US" altLang="en-US" sz="1200">
                <a:solidFill>
                  <a:srgbClr val="000000"/>
                </a:solidFill>
                <a:latin typeface="Tahoma" panose="020B0604030504040204" pitchFamily="34" charset="0"/>
                <a:cs typeface="Tahoma" panose="020B0604030504040204" pitchFamily="34" charset="0"/>
              </a:rPr>
              <a:pPr eaLnBrk="1" hangingPunct="1"/>
              <a:t>5</a:t>
            </a:fld>
            <a:endParaRPr lang="en-US" altLang="en-US" sz="1200">
              <a:solidFill>
                <a:srgbClr val="000000"/>
              </a:solidFill>
              <a:latin typeface="Tahoma" panose="020B0604030504040204" pitchFamily="34" charset="0"/>
              <a:cs typeface="Tahoma" panose="020B0604030504040204" pitchFamily="34" charset="0"/>
            </a:endParaRPr>
          </a:p>
        </p:txBody>
      </p:sp>
      <p:sp>
        <p:nvSpPr>
          <p:cNvPr id="9011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6" name="Rectangle 3"/>
          <p:cNvSpPr>
            <a:spLocks noGrp="1" noChangeArrowheads="1"/>
          </p:cNvSpPr>
          <p:nvPr>
            <p:ph type="body" idx="1"/>
          </p:nvPr>
        </p:nvSpPr>
        <p:spPr bwMode="auto">
          <a:xfrm>
            <a:off x="685800" y="4341813"/>
            <a:ext cx="5486400" cy="41163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8996" tIns="44498" rIns="88996" bIns="44498" numCol="1" anchor="t" anchorCtr="0" compatLnSpc="1">
            <a:prstTxWarp prst="textNoShape">
              <a:avLst/>
            </a:prstTxWarp>
            <a:noAutofit/>
          </a:bodyPr>
          <a:lstStyle/>
          <a:p>
            <a:pPr>
              <a:spcBef>
                <a:spcPts val="0"/>
              </a:spcBef>
            </a:pPr>
            <a:r>
              <a:rPr lang="en-US" altLang="en-US" b="1" dirty="0"/>
              <a:t>Background Information:</a:t>
            </a:r>
          </a:p>
          <a:p>
            <a:pPr marL="0" marR="0" lvl="0" indent="0" algn="l" defTabSz="457200" rtl="0" eaLnBrk="0" fontAlgn="base" latinLnBrk="0" hangingPunct="0">
              <a:spcBef>
                <a:spcPts val="0"/>
              </a:spcBef>
              <a:spcAft>
                <a:spcPct val="0"/>
              </a:spcAft>
              <a:buClrTx/>
              <a:buSzTx/>
              <a:buFontTx/>
              <a:buNone/>
              <a:tabLst/>
              <a:defRPr/>
            </a:pPr>
            <a:r>
              <a:rPr lang="en-US" altLang="en-US" i="1" dirty="0"/>
              <a:t>2008 Physical Activity Guidelines for Americans </a:t>
            </a:r>
            <a:r>
              <a:rPr lang="en-US" altLang="en-US" i="0" dirty="0"/>
              <a:t>(PAG)</a:t>
            </a:r>
            <a:r>
              <a:rPr lang="en-US" altLang="en-US" i="0" baseline="0" dirty="0"/>
              <a:t> </a:t>
            </a:r>
            <a:r>
              <a:rPr lang="en-US" altLang="en-US" baseline="0" dirty="0"/>
              <a:t>(</a:t>
            </a:r>
            <a:r>
              <a:rPr lang="en-US" altLang="en-US" dirty="0"/>
              <a:t>http://www.cdc.gov/nchs/data/databriefs/db141.htm)</a:t>
            </a:r>
          </a:p>
          <a:p>
            <a:pPr marL="0" marR="0" lvl="0" indent="0" algn="l" defTabSz="457200" rtl="0" eaLnBrk="0" fontAlgn="base" latinLnBrk="0" hangingPunct="0">
              <a:spcBef>
                <a:spcPts val="0"/>
              </a:spcBef>
              <a:spcAft>
                <a:spcPct val="0"/>
              </a:spcAft>
              <a:buClrTx/>
              <a:buSzTx/>
              <a:buFontTx/>
              <a:buNone/>
              <a:tabLst/>
              <a:defRPr/>
            </a:pPr>
            <a:endParaRPr lang="en-US" altLang="en-US" b="1" dirty="0"/>
          </a:p>
          <a:p>
            <a:pPr marL="0" marR="0" lvl="0" indent="0" algn="l" defTabSz="457200" rtl="0" eaLnBrk="0" fontAlgn="base" latinLnBrk="0" hangingPunct="0">
              <a:spcBef>
                <a:spcPts val="0"/>
              </a:spcBef>
              <a:spcAft>
                <a:spcPct val="0"/>
              </a:spcAft>
              <a:buClrTx/>
              <a:buSzTx/>
              <a:buFontTx/>
              <a:buNone/>
              <a:tabLst/>
              <a:defRPr/>
            </a:pPr>
            <a:r>
              <a:rPr lang="en-US" altLang="en-US" b="1" dirty="0"/>
              <a:t>Presenter Remarks: </a:t>
            </a:r>
          </a:p>
          <a:p>
            <a:pPr>
              <a:spcBef>
                <a:spcPts val="0"/>
              </a:spcBef>
            </a:pPr>
            <a:r>
              <a:rPr lang="en-US" altLang="en-US" b="0" dirty="0"/>
              <a:t>It is widely recognized that many organizations are consistent in their daily physical</a:t>
            </a:r>
            <a:r>
              <a:rPr lang="en-US" altLang="en-US" b="0" baseline="0" dirty="0"/>
              <a:t> activity</a:t>
            </a:r>
            <a:r>
              <a:rPr lang="en-US" altLang="en-US" b="0" dirty="0"/>
              <a:t> recommendations for young children—to</a:t>
            </a:r>
            <a:r>
              <a:rPr lang="en-US" altLang="en-US" b="0" baseline="0" dirty="0"/>
              <a:t> </a:t>
            </a:r>
            <a:r>
              <a:rPr lang="en-US" altLang="en-US" b="0" u="none" dirty="0"/>
              <a:t>accumulate </a:t>
            </a:r>
            <a:r>
              <a:rPr lang="en-US" altLang="en-US" b="0" dirty="0"/>
              <a:t>at least 60 minutes and up to several hours of physical activity every day of the week. </a:t>
            </a:r>
          </a:p>
          <a:p>
            <a:pPr>
              <a:spcBef>
                <a:spcPts val="0"/>
              </a:spcBef>
            </a:pPr>
            <a:endParaRPr lang="en-US" altLang="ja-JP" b="0" dirty="0"/>
          </a:p>
          <a:p>
            <a:pPr>
              <a:spcBef>
                <a:spcPts val="0"/>
              </a:spcBef>
            </a:pPr>
            <a:r>
              <a:rPr lang="en-US" altLang="ja-JP" b="0" dirty="0"/>
              <a:t>Again, the minutes are to be accumulated and should be spread throughout the day in short bouts that are developmentally appropriate and fun. </a:t>
            </a:r>
          </a:p>
          <a:p>
            <a:pPr>
              <a:spcBef>
                <a:spcPts val="0"/>
              </a:spcBef>
            </a:pPr>
            <a:endParaRPr lang="en-US" altLang="en-US" dirty="0"/>
          </a:p>
          <a:p>
            <a:pPr marL="0" marR="0" lvl="0" indent="0" algn="l" defTabSz="457200" rtl="0" eaLnBrk="0" fontAlgn="base" latinLnBrk="0" hangingPunct="0">
              <a:spcBef>
                <a:spcPts val="0"/>
              </a:spcBef>
              <a:spcAft>
                <a:spcPct val="0"/>
              </a:spcAft>
              <a:buClrTx/>
              <a:buSzTx/>
              <a:buFontTx/>
              <a:buNone/>
              <a:tabLst/>
              <a:defRPr/>
            </a:pPr>
            <a:r>
              <a:rPr lang="en-US" altLang="en-US" i="1" dirty="0"/>
              <a:t>Refer to </a:t>
            </a:r>
            <a:r>
              <a:rPr lang="en-US" i="1" kern="1200" dirty="0">
                <a:solidFill>
                  <a:schemeClr val="tx1"/>
                </a:solidFill>
                <a:effectLst/>
              </a:rPr>
              <a:t>Handout 2: Physical Activity Recommendations for Young Children</a:t>
            </a:r>
            <a:r>
              <a:rPr lang="en-US" i="1" dirty="0"/>
              <a:t>.</a:t>
            </a:r>
            <a:endParaRPr lang="en-US" altLang="en-US" i="1" dirty="0"/>
          </a:p>
          <a:p>
            <a:pPr>
              <a:spcBef>
                <a:spcPts val="0"/>
              </a:spcBef>
            </a:pPr>
            <a:endParaRPr lang="en-US" altLang="en-US" i="1" dirty="0"/>
          </a:p>
          <a:p>
            <a:pPr>
              <a:spcBef>
                <a:spcPts val="0"/>
              </a:spcBef>
            </a:pPr>
            <a:r>
              <a:rPr lang="en-US" altLang="en-US" i="0" dirty="0"/>
              <a:t>Active Start</a:t>
            </a:r>
            <a:r>
              <a:rPr lang="en-US" altLang="en-US" i="0" baseline="0" dirty="0"/>
              <a:t> </a:t>
            </a:r>
            <a:r>
              <a:rPr lang="en-US" altLang="en-US" dirty="0"/>
              <a:t>is a widely recognized national document with physical activity recommendations for infants, toddlers, and preschoolers.  </a:t>
            </a:r>
          </a:p>
          <a:p>
            <a:pPr>
              <a:spcBef>
                <a:spcPts val="0"/>
              </a:spcBef>
            </a:pPr>
            <a:endParaRPr lang="en-US" altLang="en-US" dirty="0"/>
          </a:p>
          <a:p>
            <a:pPr>
              <a:spcBef>
                <a:spcPts val="0"/>
              </a:spcBef>
            </a:pPr>
            <a:r>
              <a:rPr lang="en-US" altLang="en-US" dirty="0"/>
              <a:t>The </a:t>
            </a:r>
            <a:r>
              <a:rPr lang="en-US" altLang="en-US" i="1" dirty="0"/>
              <a:t>2008 Physical Activity Guidelines for Americans </a:t>
            </a:r>
            <a:r>
              <a:rPr lang="en-US" altLang="en-US" dirty="0"/>
              <a:t>(PAG), which have been adopted by the First Lady</a:t>
            </a:r>
            <a:r>
              <a:rPr lang="en-US" altLang="en-US" baseline="0" dirty="0"/>
              <a:t> Michelle Obama’s</a:t>
            </a:r>
            <a:r>
              <a:rPr lang="en-US" altLang="en-US" dirty="0"/>
              <a:t> Let's Move! initiative and the American Academy of Pediatrics, recommend that youth participate in </a:t>
            </a:r>
            <a:r>
              <a:rPr lang="en-US" altLang="en-US" i="0" dirty="0"/>
              <a:t>daily</a:t>
            </a:r>
            <a:r>
              <a:rPr lang="en-US" altLang="en-US" dirty="0"/>
              <a:t> moderate-to-vigorous physical activity for at least 60 minutes.</a:t>
            </a:r>
          </a:p>
          <a:p>
            <a:pPr>
              <a:spcBef>
                <a:spcPts val="0"/>
              </a:spcBef>
            </a:pPr>
            <a:endParaRPr lang="en-US" altLang="en-US" dirty="0">
              <a:solidFill>
                <a:srgbClr val="000000"/>
              </a:solidFill>
            </a:endParaRPr>
          </a:p>
          <a:p>
            <a:pPr>
              <a:spcBef>
                <a:spcPts val="0"/>
              </a:spcBef>
            </a:pPr>
            <a:r>
              <a:rPr lang="en-US" altLang="en-US" dirty="0"/>
              <a:t>California Department of Education policies require, at minimum, 200 physical education</a:t>
            </a:r>
            <a:r>
              <a:rPr lang="en-US" altLang="en-US" baseline="0" dirty="0"/>
              <a:t> minutes every 10 days in elementary grades 1-6.</a:t>
            </a:r>
            <a:r>
              <a:rPr lang="en-US" altLang="en-US" dirty="0"/>
              <a:t> Preparing children in TK and kindergarten for physical activity is highly recommended.</a:t>
            </a:r>
          </a:p>
        </p:txBody>
      </p:sp>
    </p:spTree>
    <p:extLst>
      <p:ext uri="{BB962C8B-B14F-4D97-AF65-F5344CB8AC3E}">
        <p14:creationId xmlns:p14="http://schemas.microsoft.com/office/powerpoint/2010/main" val="34609123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third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en-US" dirty="0">
                <a:latin typeface="Arial" panose="020B0604020202020204" pitchFamily="34" charset="0"/>
                <a:ea typeface="ＭＳ Ｐゴシック" panose="020B0600070205080204" pitchFamily="34" charset="-128"/>
                <a:cs typeface="Arial" panose="020B0604020202020204" pitchFamily="34" charset="0"/>
              </a:rPr>
              <a:t> of Perceptual-Motor Skills and Movement Concepts is </a:t>
            </a:r>
            <a:r>
              <a:rPr lang="en-US" altLang="en-US" b="0" dirty="0">
                <a:latin typeface="Arial" panose="020B0604020202020204" pitchFamily="34" charset="0"/>
                <a:ea typeface="ＭＳ Ｐゴシック" panose="020B0600070205080204" pitchFamily="34" charset="-128"/>
                <a:cs typeface="Arial" panose="020B0604020202020204" pitchFamily="34" charset="0"/>
              </a:rPr>
              <a:t>Directional Awareness.</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CA353BC-6408-418C-8A81-08911CDC4191}" type="slidenum">
              <a:rPr lang="en-US" altLang="en-US"/>
              <a:pPr>
                <a:spcBef>
                  <a:spcPct val="0"/>
                </a:spcBef>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1395203-95F9-4B5B-A56E-8B9DF91FA150}" type="slidenum">
              <a:rPr lang="en-US" altLang="en-US"/>
              <a:pPr>
                <a:spcBef>
                  <a:spcPct val="0"/>
                </a:spcBef>
              </a:pPr>
              <a:t>51</a:t>
            </a:fld>
            <a:endParaRPr lang="en-US" alt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en-US" altLang="en-US" b="1" i="0"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marL="0" marR="0" lvl="0" indent="0" algn="l" defTabSz="914400" rtl="0" eaLnBrk="1" fontAlgn="base" latinLnBrk="0" hangingPunct="1">
              <a:lnSpc>
                <a:spcPct val="100000"/>
              </a:lnSpc>
              <a:spcBef>
                <a:spcPts val="0"/>
              </a:spcBef>
              <a:spcAft>
                <a:spcPct val="0"/>
              </a:spcAft>
              <a:buClrTx/>
              <a:buSzTx/>
              <a:buFontTx/>
              <a:buNone/>
              <a:tabLst/>
              <a:defRPr/>
            </a:pPr>
            <a:r>
              <a:rPr lang="en-US" altLang="en-US" i="0" dirty="0">
                <a:latin typeface="Arial" panose="020B0604020202020204" pitchFamily="34" charset="0"/>
                <a:ea typeface="ＭＳ Ｐゴシック" panose="020B0600070205080204" pitchFamily="34" charset="-128"/>
                <a:cs typeface="Arial" panose="020B0604020202020204" pitchFamily="34" charset="0"/>
              </a:rPr>
              <a:t>Read the definition on the screen and explain the two terms,</a:t>
            </a:r>
            <a:r>
              <a:rPr lang="en-US" altLang="en-US" i="0"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i="1" dirty="0">
                <a:latin typeface="Arial" panose="020B0604020202020204" pitchFamily="34" charset="0"/>
                <a:ea typeface="ＭＳ Ｐゴシック" panose="020B0600070205080204" pitchFamily="34" charset="-128"/>
                <a:cs typeface="Arial" panose="020B0604020202020204" pitchFamily="34" charset="0"/>
              </a:rPr>
              <a:t>laterality</a:t>
            </a:r>
            <a:r>
              <a:rPr lang="en-US" altLang="en-US" i="0" dirty="0">
                <a:latin typeface="Arial" panose="020B0604020202020204" pitchFamily="34" charset="0"/>
                <a:ea typeface="ＭＳ Ｐゴシック" panose="020B0600070205080204" pitchFamily="34" charset="-128"/>
                <a:cs typeface="Arial" panose="020B0604020202020204" pitchFamily="34" charset="0"/>
              </a:rPr>
              <a:t> and </a:t>
            </a:r>
            <a:r>
              <a:rPr lang="en-US" altLang="en-US" i="1" dirty="0">
                <a:latin typeface="Arial" panose="020B0604020202020204" pitchFamily="34" charset="0"/>
                <a:ea typeface="ＭＳ Ｐゴシック" panose="020B0600070205080204" pitchFamily="34" charset="-128"/>
                <a:cs typeface="Arial" panose="020B0604020202020204" pitchFamily="34" charset="0"/>
              </a:rPr>
              <a:t>directionality</a:t>
            </a:r>
            <a:r>
              <a:rPr lang="en-US" altLang="en-US" i="0" dirty="0">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1" fontAlgn="base" latinLnBrk="0" hangingPunct="1">
              <a:spcBef>
                <a:spcPts val="0"/>
              </a:spcBef>
              <a:spcAft>
                <a:spcPct val="0"/>
              </a:spcAft>
              <a:buClrTx/>
              <a:buSzTx/>
              <a:buFontTx/>
              <a:buNone/>
              <a:tabLst/>
              <a:defRPr/>
            </a:pPr>
            <a:endParaRPr lang="en-US" altLang="en-US" b="1" dirty="0">
              <a:latin typeface="Arial" panose="020B0604020202020204" pitchFamily="34" charset="0"/>
              <a:cs typeface="Arial" panose="020B0604020202020204" pitchFamily="34" charset="0"/>
            </a:endParaRPr>
          </a:p>
          <a:p>
            <a:pPr marL="0" marR="0" lvl="0" indent="0" algn="l" defTabSz="914400" rtl="0" eaLnBrk="1" fontAlgn="base" latinLnBrk="0" hangingPunct="1">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u="sng"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u="sng" dirty="0">
                <a:latin typeface="Arial" panose="020B0604020202020204" pitchFamily="34" charset="0"/>
                <a:ea typeface="ＭＳ Ｐゴシック" panose="020B0600070205080204" pitchFamily="34" charset="-128"/>
                <a:cs typeface="Arial" panose="020B0604020202020204" pitchFamily="34" charset="0"/>
              </a:rPr>
              <a:t>Laterality</a:t>
            </a:r>
            <a:r>
              <a:rPr lang="en-US" altLang="en-US" dirty="0">
                <a:latin typeface="Arial" panose="020B0604020202020204" pitchFamily="34" charset="0"/>
                <a:ea typeface="ＭＳ Ｐゴシック" panose="020B0600070205080204" pitchFamily="34" charset="-128"/>
                <a:cs typeface="Arial" panose="020B0604020202020204" pitchFamily="34" charset="0"/>
              </a:rPr>
              <a:t>: Laterality is the awareness that one’s body has two separate sides that can move independently. The most obvious example of laterality is handedness, or the preference for using one hand over the other to perform activities. Preschool children cannot yet identify right and left, but they can distinguish one side of their bodies from the other and coordinate movements of the two sides (bilateral coordination). For example, they can hold a beach ball in one hand and hit it with the other hand. Laterality must develop before children can develop directionality.</a:t>
            </a:r>
          </a:p>
          <a:p>
            <a:pPr eaLnBrk="1" hangingPunct="1">
              <a:spcBef>
                <a:spcPts val="0"/>
              </a:spcBef>
            </a:pPr>
            <a:endParaRPr lang="en-US" altLang="en-US" u="sng"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ts val="0"/>
              </a:spcBef>
            </a:pPr>
            <a:r>
              <a:rPr lang="en-US" altLang="en-US" u="sng" dirty="0">
                <a:latin typeface="Arial" panose="020B0604020202020204" pitchFamily="34" charset="0"/>
                <a:ea typeface="ＭＳ Ｐゴシック" panose="020B0600070205080204" pitchFamily="34" charset="-128"/>
                <a:cs typeface="Arial" panose="020B0604020202020204" pitchFamily="34" charset="0"/>
              </a:rPr>
              <a:t>Directionality</a:t>
            </a:r>
            <a:r>
              <a:rPr lang="en-US" altLang="en-US" dirty="0">
                <a:latin typeface="Arial" panose="020B0604020202020204" pitchFamily="34" charset="0"/>
                <a:ea typeface="ＭＳ Ｐゴシック" panose="020B0600070205080204" pitchFamily="34" charset="-128"/>
                <a:cs typeface="Arial" panose="020B0604020202020204" pitchFamily="34" charset="0"/>
              </a:rPr>
              <a:t>: Directionality is the ability to project the body’s spatial dimensions into surrounding space and to grasp spatial concepts about the movements or locations of objects in the environment such as throwing a scarf up in the air on the dominant side of the body, tossing a scarf overhead from one hand to the other and tossing the scarf up in the air and letting it land on a foot, both of which involve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midline crossing.</a:t>
            </a:r>
          </a:p>
          <a:p>
            <a:pPr eaLnBrk="1" hangingPunct="1">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i="0"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i="0" dirty="0">
                <a:latin typeface="Arial" panose="020B0604020202020204" pitchFamily="34" charset="0"/>
                <a:ea typeface="ＭＳ Ｐゴシック" panose="020B0600070205080204" pitchFamily="34" charset="-128"/>
                <a:cs typeface="Arial" panose="020B0604020202020204" pitchFamily="34" charset="0"/>
              </a:rPr>
              <a:t>Refer to Handout 11: Perceptual Motor Developmental Sequences. This handout outlines what is on page 181 and 186 of the Preschool Curriculum Framework, Volume 2, in the spatial and directional </a:t>
            </a:r>
            <a:r>
              <a:rPr lang="en-US" altLang="en-US" i="0" dirty="0" err="1">
                <a:latin typeface="Arial" panose="020B0604020202020204" pitchFamily="34" charset="0"/>
                <a:ea typeface="ＭＳ Ｐゴシック" panose="020B0600070205080204" pitchFamily="34" charset="-128"/>
                <a:cs typeface="Arial" panose="020B0604020202020204" pitchFamily="34" charset="0"/>
              </a:rPr>
              <a:t>substrands</a:t>
            </a:r>
            <a:r>
              <a:rPr lang="en-US" altLang="en-US" i="0" dirty="0">
                <a:latin typeface="Arial" panose="020B0604020202020204" pitchFamily="34" charset="0"/>
                <a:ea typeface="ＭＳ Ｐゴシック" panose="020B0600070205080204" pitchFamily="34" charset="-128"/>
                <a:cs typeface="Arial" panose="020B0604020202020204" pitchFamily="34" charset="0"/>
              </a:rPr>
              <a:t>. For more information on laterality, see page 62 of the Preschool</a:t>
            </a:r>
            <a:r>
              <a:rPr lang="en-US" altLang="en-US" i="0" baseline="0" dirty="0">
                <a:latin typeface="Arial" panose="020B0604020202020204" pitchFamily="34" charset="0"/>
                <a:ea typeface="ＭＳ Ｐゴシック" panose="020B0600070205080204" pitchFamily="34" charset="-128"/>
                <a:cs typeface="Arial" panose="020B0604020202020204" pitchFamily="34" charset="0"/>
              </a:rPr>
              <a:t> Curriculum Framework, Volume 2.</a:t>
            </a:r>
            <a:endParaRPr lang="en-US" altLang="en-US" i="0"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endParaRPr lang="en-US" alt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developmental sequence of directional awareness provides a progression for young children as they become aware of and define their “sense of direction.” TK teachers can further promote development of directional awareness by providing both planned games and child-initiated play to encourage children to move their bodies in different ways.</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Preschool children are learning to identify the top, bottom, front, or back of objects, but they do not clearly understand that objects have a left or right side. Working on both sides of the body promotes laterality.</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Around age 8, children become aware that objects also have a left and right side.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19164AB-2C94-43FE-8044-62E82DE497F7}" type="slidenum">
              <a:rPr lang="en-US" altLang="en-US"/>
              <a:pPr>
                <a:spcBef>
                  <a:spcPct val="0"/>
                </a:spcBef>
              </a:pPr>
              <a:t>52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If time allows, and Preschool Curriculum Framework resources are available,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i</a:t>
            </a:r>
            <a:r>
              <a:rPr lang="en-US" altLang="en-US" dirty="0">
                <a:latin typeface="Arial" panose="020B0604020202020204" pitchFamily="34" charset="0"/>
                <a:ea typeface="ＭＳ Ｐゴシック" panose="020B0600070205080204" pitchFamily="34" charset="-128"/>
                <a:cs typeface="Arial" panose="020B0604020202020204" pitchFamily="34" charset="0"/>
              </a:rPr>
              <a:t>nvite participants to view Interactions and Strategies for Directional Awareness.</a:t>
            </a:r>
          </a:p>
          <a:p>
            <a:pPr marL="0" marR="0" lvl="0" indent="0" algn="l" defTabSz="914400" rtl="0" eaLnBrk="0" fontAlgn="base" latinLnBrk="0" hangingPunct="0">
              <a:spcBef>
                <a:spcPts val="0"/>
              </a:spcBef>
              <a:spcAft>
                <a:spcPct val="0"/>
              </a:spcAft>
              <a:buClrTx/>
              <a:buSzTx/>
              <a:buFontTx/>
              <a:buNone/>
              <a:tabLst/>
              <a:defRPr/>
            </a:pPr>
            <a:endParaRPr lang="en-US" alt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Children like to climb and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develop muscular strength.</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a:t>
            </a:r>
            <a:r>
              <a:rPr lang="en-US" altLang="en-US" dirty="0">
                <a:latin typeface="Arial" panose="020B0604020202020204" pitchFamily="34" charset="0"/>
                <a:ea typeface="ＭＳ Ｐゴシック" panose="020B0600070205080204" pitchFamily="34" charset="-128"/>
                <a:cs typeface="Arial" panose="020B0604020202020204" pitchFamily="34" charset="0"/>
              </a:rPr>
              <a:t>hey like to explore what their body can and can not do. Climbing experiences can occur in a variety of environments, such as outside on play equipment under adult supervision,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or with family members as they count steps in the community, hike trails, or climb on a mountain of cushions.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0920649-9A27-4E7E-BEF0-058F2075FC97}" type="slidenum">
              <a:rPr lang="en-US" altLang="en-US"/>
              <a:pPr>
                <a:spcBef>
                  <a:spcPct val="0"/>
                </a:spcBef>
              </a:pPr>
              <a:t>53</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outside environment is ideal for allowing children to explore moving their bodies while running, chasing, jumping or moving alongside other children. Indoor spaces can also be adapted to create open space for children to run, chase, and move about freely. Notice the movement words throughout the picture, as so much is happening while children are playing!</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Extra Notes:</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Prompt tables to discuss activities they have seen children engage in, outside and indoors, that support the development of directional awareness. Give groups a few minutes to talk and then discuss and/or chart the responses.</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F779557-7103-41B2-BD84-24DB479E8F58}" type="slidenum">
              <a:rPr lang="en-US" altLang="en-US"/>
              <a:pPr>
                <a:spcBef>
                  <a:spcPct val="0"/>
                </a:spcBef>
              </a:pPr>
              <a:t>54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Using two hands together during play increases children’s awareness of the two sides of their body. Moving feet and manipulatives simultaneously may be challenging for some children</a:t>
            </a:r>
            <a:r>
              <a:rPr lang="en-US" altLang="en-US" baseline="0"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 as s</a:t>
            </a:r>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ome may only be able to do one task at a time. The girls in the pictures are demonstrating more precision by putting hoop segments together as well as increased coordination using two swim noodles to project a beach ball.  </a:t>
            </a:r>
          </a:p>
          <a:p>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Other props children can explore with include scarves, rhythm sticks, and instruments for children to bang together or shake with both hands during movement activities such as dancing or marching. </a:t>
            </a:r>
          </a:p>
          <a:p>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Homemade props may include paper tubes filled with small rocks or beads (secured tightly), wooden dowels cut and sanded smooth, pots and pans (including lids), metal cups, and plates. </a:t>
            </a:r>
          </a:p>
          <a:p>
            <a:endParaRPr lang="en-US" altLang="en-US" i="1"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i="1"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Note: For some cultures striking utensils together is considered inappropriate.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348B998A-0698-4FD7-8E3D-B8FFDEBCD00E}" type="slidenum">
              <a:rPr lang="en-US" altLang="en-US"/>
              <a:pPr>
                <a:spcBef>
                  <a:spcPct val="0"/>
                </a:spcBef>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Games, such as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Follow the Leader, provide opportunities for children to move in different directions, including forward, backward, and sideways. Moving alongside or behind another child while marching in a parade or dancing provides a wonderful challenge for both directional awareness and spatial awareness. Encourage children to move in a variety of pathways as they travel across play areas or while transitioning from one area to another. In traditional childhood games, such as Red Light Green Light, prompt children to move at different levels, tempos, and pathways while incorporating pretend play and moving like ants, leaping like gazelles, and swimming like fish.</a:t>
            </a: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C7F8B202-D4FE-41F0-B109-5EEC1710A0F6}" type="slidenum">
              <a:rPr lang="en-US" altLang="en-US"/>
              <a:pPr>
                <a:spcBef>
                  <a:spcPct val="0"/>
                </a:spcBef>
              </a:pPr>
              <a:t>56</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i="0" dirty="0">
                <a:latin typeface="Arial" panose="020B0604020202020204" pitchFamily="34" charset="0"/>
                <a:ea typeface="ＭＳ Ｐゴシック" panose="020B0600070205080204" pitchFamily="34" charset="-128"/>
                <a:cs typeface="Arial" panose="020B0604020202020204" pitchFamily="34" charset="0"/>
              </a:rPr>
              <a:t>Activity 6: Rhythm Sticks </a:t>
            </a:r>
          </a:p>
          <a:p>
            <a:pPr>
              <a:spcBef>
                <a:spcPts val="0"/>
              </a:spcBef>
            </a:pPr>
            <a:endParaRPr lang="en-US" altLang="en-US" b="1" i="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Remarks: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interactions and strategies mentioned in the previous two slides are exemplified in this next activity which involves traveling on a pathway already marked on the floor and tapping rhythm sticks at various locations to the beat of the music. After the activity, partners will discuss all the directional cues intentionally planned in this activity. Please grab two rhythm sticks and stand on the pathway.</a:t>
            </a:r>
          </a:p>
          <a:p>
            <a:pPr>
              <a:spcBef>
                <a:spcPts val="0"/>
              </a:spcBef>
            </a:pPr>
            <a:br>
              <a:rPr lang="en-US" sz="1000" dirty="0">
                <a:effectLst/>
              </a:rPr>
            </a:br>
            <a:r>
              <a:rPr lang="en-US" b="1" cap="all" dirty="0"/>
              <a:t>intent: </a:t>
            </a:r>
            <a:endParaRPr lang="en-US" dirty="0"/>
          </a:p>
          <a:p>
            <a:pPr>
              <a:spcBef>
                <a:spcPts val="0"/>
              </a:spcBef>
            </a:pPr>
            <a:r>
              <a:rPr lang="en-US" dirty="0"/>
              <a:t>This activity engages participants in a rhythmic activity that blends perceptual motor skills, movement concepts, locomotor skills, and active physical play in a movement pattern that includes directional cues, pathways, crossing midlines and object manipulation.</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will:</a:t>
            </a:r>
          </a:p>
          <a:p>
            <a:pPr marL="171450" lvl="0" indent="-171450">
              <a:spcBef>
                <a:spcPts val="0"/>
              </a:spcBef>
              <a:buFont typeface="Arial" panose="020B0604020202020204" pitchFamily="34" charset="0"/>
              <a:buChar char="•"/>
            </a:pPr>
            <a:r>
              <a:rPr lang="en-US" dirty="0"/>
              <a:t>Actively participate in a rhythmic activity, responding to movement prompts as they integrate perceptual motor skills, movement concepts, locomotor skills, and active physical play as they travel on a directional pathway.</a:t>
            </a:r>
          </a:p>
          <a:p>
            <a:pPr marL="171450" lvl="0" indent="-171450">
              <a:spcBef>
                <a:spcPts val="0"/>
              </a:spcBef>
              <a:buFont typeface="Arial" panose="020B0604020202020204" pitchFamily="34" charset="0"/>
              <a:buChar char="•"/>
            </a:pPr>
            <a:r>
              <a:rPr lang="en-US" dirty="0"/>
              <a:t>Tap rhythm sticks to the beat of the music in a variety of directional locations.</a:t>
            </a:r>
          </a:p>
          <a:p>
            <a:pPr marL="171450" lvl="0" indent="-171450">
              <a:spcBef>
                <a:spcPts val="0"/>
              </a:spcBef>
              <a:buFont typeface="Arial" panose="020B0604020202020204" pitchFamily="34" charset="0"/>
              <a:buChar char="•"/>
            </a:pPr>
            <a:r>
              <a:rPr lang="en-US" dirty="0"/>
              <a:t>Discuss how a rhythmic manipulative activity can enhance directional awareness through physical activity while crossing midlines.</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Rhythm sticks, two per participant (or use wooden dowels)</a:t>
            </a:r>
          </a:p>
          <a:p>
            <a:pPr marL="171450" lvl="0" indent="-171450">
              <a:spcBef>
                <a:spcPts val="0"/>
              </a:spcBef>
              <a:buFont typeface="Arial" panose="020B0604020202020204" pitchFamily="34" charset="0"/>
              <a:buChar char="•"/>
            </a:pPr>
            <a:r>
              <a:rPr lang="en-US" dirty="0"/>
              <a:t>Yarn, painter’s tape, pair of scissors</a:t>
            </a:r>
          </a:p>
          <a:p>
            <a:pPr marL="171450" lvl="0" indent="-171450">
              <a:spcBef>
                <a:spcPts val="0"/>
              </a:spcBef>
              <a:buFont typeface="Arial" panose="020B0604020202020204" pitchFamily="34" charset="0"/>
              <a:buChar char="•"/>
            </a:pPr>
            <a:r>
              <a:rPr lang="en-US" dirty="0"/>
              <a:t>Music player and music (a high energy song with a beat – trainer’s choice, suggestion: </a:t>
            </a:r>
            <a:r>
              <a:rPr lang="en-US" i="1" dirty="0"/>
              <a:t>I Like to Move It</a:t>
            </a:r>
            <a:r>
              <a:rPr lang="en-US" dirty="0"/>
              <a:t>, Disney movie – Madagascar)</a:t>
            </a:r>
          </a:p>
          <a:p>
            <a:pPr marL="171450" lvl="0" indent="-171450">
              <a:spcBef>
                <a:spcPts val="0"/>
              </a:spcBef>
              <a:buFont typeface="Arial" panose="020B0604020202020204" pitchFamily="34" charset="0"/>
              <a:buChar char="•"/>
            </a:pPr>
            <a:r>
              <a:rPr lang="en-US" dirty="0"/>
              <a:t>Movement prompts (see next page)</a:t>
            </a:r>
          </a:p>
          <a:p>
            <a:pPr marL="171450" lvl="0" indent="-171450">
              <a:spcBef>
                <a:spcPts val="0"/>
              </a:spcBef>
              <a:buFont typeface="Arial" panose="020B0604020202020204" pitchFamily="34" charset="0"/>
              <a:buChar char="•"/>
            </a:pPr>
            <a:r>
              <a:rPr lang="en-US" dirty="0"/>
              <a:t>Open space for each participant to move safely </a:t>
            </a:r>
          </a:p>
          <a:p>
            <a:pPr>
              <a:spcBef>
                <a:spcPts val="0"/>
              </a:spcBef>
            </a:pPr>
            <a:r>
              <a:rPr lang="en-US" dirty="0"/>
              <a:t>                                                    </a:t>
            </a:r>
          </a:p>
          <a:p>
            <a:pPr>
              <a:spcBef>
                <a:spcPts val="0"/>
              </a:spcBef>
            </a:pPr>
            <a:r>
              <a:rPr lang="en-US" b="1" cap="all" dirty="0"/>
              <a:t>Time:</a:t>
            </a:r>
            <a:r>
              <a:rPr lang="en-US" dirty="0"/>
              <a:t> 7-8 minutes</a:t>
            </a:r>
          </a:p>
          <a:p>
            <a:pPr>
              <a:spcBef>
                <a:spcPts val="0"/>
              </a:spcBef>
            </a:pPr>
            <a:endParaRPr lang="en-US" dirty="0"/>
          </a:p>
          <a:p>
            <a:pPr>
              <a:spcBef>
                <a:spcPts val="0"/>
              </a:spcBef>
            </a:pPr>
            <a:r>
              <a:rPr lang="en-US" b="1" cap="all" dirty="0"/>
              <a:t>PREPARATION: </a:t>
            </a:r>
            <a:endParaRPr lang="en-US" dirty="0"/>
          </a:p>
          <a:p>
            <a:pPr lvl="0">
              <a:spcBef>
                <a:spcPts val="0"/>
              </a:spcBef>
            </a:pPr>
            <a:r>
              <a:rPr lang="en-US" dirty="0"/>
              <a:t>Prior to activity, prep floor by taping yarn (or use painters tape) in straight, curved and zigzag pathways (see examples below).</a:t>
            </a:r>
          </a:p>
          <a:p>
            <a:pPr lvl="0">
              <a:spcBef>
                <a:spcPts val="0"/>
              </a:spcBef>
            </a:pPr>
            <a:r>
              <a:rPr lang="en-US" dirty="0"/>
              <a:t>Set rhythm sticks on tables, two per participant.</a:t>
            </a:r>
          </a:p>
          <a:p>
            <a:pPr>
              <a:spcBef>
                <a:spcPts val="0"/>
              </a:spcBef>
            </a:pPr>
            <a:r>
              <a:rPr lang="en-US" dirty="0"/>
              <a:t> </a:t>
            </a:r>
            <a:br>
              <a:rPr lang="en-US" sz="1000" dirty="0">
                <a:effectLst/>
              </a:rPr>
            </a:br>
            <a:r>
              <a:rPr lang="en-US" b="1" cap="all" dirty="0"/>
              <a:t>Process:</a:t>
            </a:r>
            <a:r>
              <a:rPr lang="en-US" dirty="0"/>
              <a:t> </a:t>
            </a:r>
          </a:p>
          <a:p>
            <a:pPr marL="228600" lvl="0" indent="-228600">
              <a:spcBef>
                <a:spcPts val="0"/>
              </a:spcBef>
              <a:buFont typeface="+mj-lt"/>
              <a:buAutoNum type="arabicPeriod"/>
            </a:pPr>
            <a:r>
              <a:rPr lang="en-US" dirty="0"/>
              <a:t>Prepare participants for movement. Pass out two rhythm sticks per participant and move to yarn/tape pathway. Be aware of others and objects nearby.</a:t>
            </a:r>
          </a:p>
          <a:p>
            <a:pPr marL="228600" lvl="0" indent="-228600">
              <a:spcBef>
                <a:spcPts val="0"/>
              </a:spcBef>
              <a:buFont typeface="+mj-lt"/>
              <a:buAutoNum type="arabicPeriod"/>
            </a:pPr>
            <a:r>
              <a:rPr lang="en-US" dirty="0"/>
              <a:t>Inform participants they will be traveling on the pathway around the area as they tap their rhythm sticks to a variety of movement prompts. When the music is off, stop in place and listen for a new movement prompt.</a:t>
            </a:r>
            <a:r>
              <a:rPr lang="en-US" i="1" dirty="0"/>
              <a:t>  </a:t>
            </a:r>
            <a:endParaRPr lang="en-US" dirty="0"/>
          </a:p>
          <a:p>
            <a:pPr marL="228600" lvl="0" indent="-228600">
              <a:spcBef>
                <a:spcPts val="0"/>
              </a:spcBef>
              <a:buFont typeface="+mj-lt"/>
              <a:buAutoNum type="arabicPeriod"/>
            </a:pPr>
            <a:r>
              <a:rPr lang="en-US" dirty="0"/>
              <a:t>Cue music and begin moving in a clockwise fashion – see movement prompts below. Individual music segments should be approximately 30-40 seconds in length.</a:t>
            </a:r>
          </a:p>
          <a:p>
            <a:pPr marL="228600" lvl="0" indent="-228600">
              <a:spcBef>
                <a:spcPts val="0"/>
              </a:spcBef>
              <a:buFont typeface="+mj-lt"/>
              <a:buAutoNum type="arabicPeriod"/>
            </a:pPr>
            <a:r>
              <a:rPr lang="en-US" dirty="0"/>
              <a:t>After activity, discuss how directional cues (right/left, side to side, up/down, forward, and sideways) integrated with rhythm and object manipulation can enhance crossing midlines (tapping side across left and right sides of the body; tapping high and low crossed top and bottom; tapping front to back crossed in front and in back of the body; side stepping engaged right/left and top/bottom midlines) for an inclusive movement experience.</a:t>
            </a:r>
          </a:p>
          <a:p>
            <a:pPr>
              <a:spcBef>
                <a:spcPts val="0"/>
              </a:spcBef>
            </a:pPr>
            <a:r>
              <a:rPr lang="en-US" dirty="0"/>
              <a:t> </a:t>
            </a:r>
          </a:p>
          <a:p>
            <a:pPr>
              <a:spcBef>
                <a:spcPts val="0"/>
              </a:spcBef>
            </a:pPr>
            <a:r>
              <a:rPr lang="en-US" b="1" i="1" dirty="0"/>
              <a:t>Rhythm Sticks Movement Prompts </a:t>
            </a:r>
            <a:r>
              <a:rPr lang="en-US" i="1" dirty="0"/>
              <a:t>(30-40 seconds)</a:t>
            </a:r>
            <a:endParaRPr lang="en-US" dirty="0"/>
          </a:p>
          <a:p>
            <a:pPr>
              <a:spcBef>
                <a:spcPts val="0"/>
              </a:spcBef>
            </a:pPr>
            <a:r>
              <a:rPr lang="en-US" i="1" dirty="0"/>
              <a:t> </a:t>
            </a:r>
            <a:endParaRPr lang="en-US" dirty="0"/>
          </a:p>
          <a:p>
            <a:pPr>
              <a:spcBef>
                <a:spcPts val="0"/>
              </a:spcBef>
            </a:pPr>
            <a:r>
              <a:rPr lang="en-US" i="1" dirty="0"/>
              <a:t>When you hear the music, begin walking and tapping sticks together to the beat in a clockwise fashion. Make sure your feet follow the pathway on the floor.</a:t>
            </a:r>
            <a:endParaRPr lang="en-US" dirty="0"/>
          </a:p>
          <a:p>
            <a:pPr>
              <a:spcBef>
                <a:spcPts val="0"/>
              </a:spcBef>
            </a:pPr>
            <a:r>
              <a:rPr lang="en-US" i="1" dirty="0"/>
              <a:t> </a:t>
            </a:r>
            <a:endParaRPr lang="en-US" dirty="0"/>
          </a:p>
          <a:p>
            <a:pPr>
              <a:spcBef>
                <a:spcPts val="0"/>
              </a:spcBef>
            </a:pPr>
            <a:r>
              <a:rPr lang="en-US" i="1" dirty="0"/>
              <a:t>Walk and tap sticks from side to side, begin tapping on the right side first.</a:t>
            </a:r>
            <a:endParaRPr lang="en-US" dirty="0"/>
          </a:p>
          <a:p>
            <a:pPr>
              <a:spcBef>
                <a:spcPts val="0"/>
              </a:spcBef>
            </a:pPr>
            <a:r>
              <a:rPr lang="en-US" i="1" dirty="0"/>
              <a:t> </a:t>
            </a:r>
            <a:endParaRPr lang="en-US" dirty="0"/>
          </a:p>
          <a:p>
            <a:pPr>
              <a:spcBef>
                <a:spcPts val="0"/>
              </a:spcBef>
            </a:pPr>
            <a:r>
              <a:rPr lang="en-US" i="1" dirty="0"/>
              <a:t>Turn around, walk and tap sticks high and low.</a:t>
            </a:r>
            <a:endParaRPr lang="en-US" dirty="0"/>
          </a:p>
          <a:p>
            <a:pPr>
              <a:spcBef>
                <a:spcPts val="0"/>
              </a:spcBef>
            </a:pPr>
            <a:r>
              <a:rPr lang="en-US" i="1" dirty="0"/>
              <a:t> </a:t>
            </a:r>
            <a:endParaRPr lang="en-US" dirty="0"/>
          </a:p>
          <a:p>
            <a:pPr>
              <a:spcBef>
                <a:spcPts val="0"/>
              </a:spcBef>
            </a:pPr>
            <a:r>
              <a:rPr lang="en-US" i="1" dirty="0"/>
              <a:t>Turn around, walk and tap sticks front and back.</a:t>
            </a:r>
            <a:endParaRPr lang="en-US" dirty="0"/>
          </a:p>
          <a:p>
            <a:pPr>
              <a:spcBef>
                <a:spcPts val="0"/>
              </a:spcBef>
            </a:pPr>
            <a:r>
              <a:rPr lang="en-US" i="1" dirty="0"/>
              <a:t> </a:t>
            </a:r>
            <a:endParaRPr lang="en-US" dirty="0"/>
          </a:p>
          <a:p>
            <a:pPr>
              <a:spcBef>
                <a:spcPts val="0"/>
              </a:spcBef>
            </a:pPr>
            <a:r>
              <a:rPr lang="en-US" i="1" dirty="0"/>
              <a:t>Now face your body toward the center of the area.  Step sideways leading with your right foot and tap your sticks up high by your right shoulder. </a:t>
            </a:r>
            <a:endParaRPr lang="en-US" dirty="0"/>
          </a:p>
          <a:p>
            <a:pPr>
              <a:spcBef>
                <a:spcPts val="0"/>
              </a:spcBef>
            </a:pPr>
            <a:r>
              <a:rPr lang="en-US" i="1" dirty="0"/>
              <a:t> </a:t>
            </a:r>
            <a:endParaRPr lang="en-US" dirty="0"/>
          </a:p>
          <a:p>
            <a:pPr>
              <a:spcBef>
                <a:spcPts val="0"/>
              </a:spcBef>
            </a:pPr>
            <a:r>
              <a:rPr lang="en-US" i="1" dirty="0"/>
              <a:t>Still facing inward, step sideways leading with your left foot and tap your sticks down low by your left knee. </a:t>
            </a:r>
            <a:endParaRPr lang="en-US" dirty="0"/>
          </a:p>
          <a:p>
            <a:pPr>
              <a:spcBef>
                <a:spcPts val="0"/>
              </a:spcBef>
            </a:pPr>
            <a:r>
              <a:rPr lang="en-US" i="1" dirty="0"/>
              <a:t> </a:t>
            </a:r>
            <a:endParaRPr lang="en-US" dirty="0"/>
          </a:p>
          <a:p>
            <a:pPr>
              <a:spcBef>
                <a:spcPts val="0"/>
              </a:spcBef>
            </a:pPr>
            <a:r>
              <a:rPr lang="en-US" i="1" dirty="0"/>
              <a:t>Can you do a disco step tap? Step sideways leading with your right foot and tap your sticks up high by your right shoulder.</a:t>
            </a:r>
            <a:r>
              <a:rPr lang="en-US" i="1" baseline="0" dirty="0"/>
              <a:t> B</a:t>
            </a:r>
            <a:r>
              <a:rPr lang="en-US" i="1" dirty="0"/>
              <a:t>ring your left foot next to your right foot and tap your stick down low by your left knee. Keep repeating.  </a:t>
            </a:r>
            <a:endParaRPr lang="en-US" dirty="0"/>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Instead of using a single song, use a variety of music genres that contain different rhythm, beat, tempos, etc.</a:t>
            </a:r>
          </a:p>
          <a:p>
            <a:pPr marL="171450" lvl="0" indent="-171450">
              <a:spcBef>
                <a:spcPts val="0"/>
              </a:spcBef>
              <a:buFont typeface="Arial" panose="020B0604020202020204" pitchFamily="34" charset="0"/>
              <a:buChar char="•"/>
            </a:pPr>
            <a:r>
              <a:rPr lang="en-US" dirty="0"/>
              <a:t>Ask participants for a movement pattern everyone can do.</a:t>
            </a:r>
          </a:p>
          <a:p>
            <a:pPr marL="171450" lvl="0" indent="-171450">
              <a:spcBef>
                <a:spcPts val="0"/>
              </a:spcBef>
              <a:buFont typeface="Arial" panose="020B0604020202020204" pitchFamily="34" charset="0"/>
              <a:buChar char="•"/>
            </a:pPr>
            <a:r>
              <a:rPr lang="en-US" dirty="0"/>
              <a:t>This activity can be done outside on a chalk pathway.</a:t>
            </a:r>
          </a:p>
          <a:p>
            <a:pPr marL="171450" lvl="0" indent="-171450">
              <a:spcBef>
                <a:spcPts val="0"/>
              </a:spcBef>
              <a:buFont typeface="Arial" panose="020B0604020202020204" pitchFamily="34" charset="0"/>
              <a:buChar char="•"/>
            </a:pPr>
            <a:r>
              <a:rPr lang="en-US" dirty="0"/>
              <a:t>Smooth wooden dowels or new pencils (unsharpened) may be substituted for sticks.</a:t>
            </a:r>
          </a:p>
          <a:p>
            <a:pPr marL="171450" lvl="0" indent="-171450">
              <a:spcBef>
                <a:spcPts val="0"/>
              </a:spcBef>
              <a:buFont typeface="Arial" panose="020B0604020202020204" pitchFamily="34" charset="0"/>
              <a:buChar char="•"/>
            </a:pPr>
            <a:r>
              <a:rPr lang="en-US" dirty="0"/>
              <a:t>For safety, moving backwards is not recommended.</a:t>
            </a:r>
          </a:p>
          <a:p>
            <a:pPr>
              <a:spcBef>
                <a:spcPts val="0"/>
              </a:spcBef>
            </a:pPr>
            <a:r>
              <a:rPr lang="en-US" dirty="0"/>
              <a:t> </a:t>
            </a:r>
          </a:p>
          <a:p>
            <a:pPr>
              <a:spcBef>
                <a:spcPts val="0"/>
              </a:spcBef>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43C43EA-9813-44CD-BC14-E19B58BA6FFF}" type="slidenum">
              <a:rPr lang="en-US" altLang="en-US">
                <a:solidFill>
                  <a:srgbClr val="000000"/>
                </a:solidFill>
              </a:rPr>
              <a:pPr>
                <a:spcBef>
                  <a:spcPct val="0"/>
                </a:spcBef>
              </a:pPr>
              <a:t>57</a:t>
            </a:fld>
            <a:endParaRPr lang="en-US" altLang="en-US">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From the previous slide’s discussion, review a few of the participants’ ideas. If not mentioned, create different pathways using different widths when you have children that walk with assistant devices or wheel chairs. Some children with physical disabilities may not be able to move their own bodies in different directions through space. However, they still benefit from the experience of moving forward, backwards, or sideways in a wagon or wheelchair.</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For children with IEPs, consult the special education provider to get ideas on how to best meet the needs of the child. Check with family members and caregivers for additional ideas families employ at home.</a:t>
            </a:r>
          </a:p>
          <a:p>
            <a:pPr>
              <a:spcBef>
                <a:spcPts val="0"/>
              </a:spcBef>
            </a:pPr>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solidFill>
                <a:schemeClr val="tx2"/>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A1AFAF4-8C63-421A-B12F-B153D9A7871B}" type="slidenum">
              <a:rPr lang="en-US" altLang="en-US"/>
              <a:pPr>
                <a:spcBef>
                  <a:spcPct val="0"/>
                </a:spcBef>
              </a:pPr>
              <a:t>58</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i="0"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Show video from CPIN website: Motor Development Activity Center. (Video clip is 8 minutes and 50 seconds in length.)</a:t>
            </a:r>
          </a:p>
          <a:p>
            <a:pPr marL="0" marR="0" lvl="0" indent="0" algn="l" defTabSz="914400" rtl="0" eaLnBrk="0" fontAlgn="base" latinLnBrk="0" hangingPunct="0">
              <a:spcBef>
                <a:spcPts val="0"/>
              </a:spcBef>
              <a:spcAft>
                <a:spcPct val="0"/>
              </a:spcAft>
              <a:buClrTx/>
              <a:buSzTx/>
              <a:buFontTx/>
              <a:buNone/>
              <a:tabLst/>
              <a:defRPr/>
            </a:pPr>
            <a:endParaRPr lang="en-US" alt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video clip illustrates a planned, structured, and facilitated activity in the classroom that enhances both cognitive and physical skills. The activity was sequentially planned from simple to complex and built upon successes and challenges. </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The concepts facilitated during the activity include the following concepts:</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Physical activity in the classroom – a center activity that involves movement and motor skills in limited space</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Practice on various pathways – tape was placed on the floor to practice traveling on straight and zigzag pathways</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Balance activity with a bean bag – both single and multi-object handling is involved</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Spatial awareness – as children move between a table and cabinets, they practice spatial awareness as well as spacing between each other in order to successfully navigate the pathway taped on the floor</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Movement vocabulary – hearing about low/medium/high levels, fast and slow movement words</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Target practice – children gently toss to a target in the classroom</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Problem solving – balancing bean bags on different body parts, using various locomotor skills on a pathway with straight and zigzag lines, navigating space while on the pathway with peers in close proximity</a:t>
            </a:r>
          </a:p>
          <a:p>
            <a:pPr marL="171450" indent="-171450">
              <a:spcBef>
                <a:spcPts val="0"/>
              </a:spcBef>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cs typeface="Arial" panose="020B0604020202020204" pitchFamily="34" charset="0"/>
              </a:rPr>
              <a:t>Force – at the end of the video the teacher asks children to throw from a farther distance and has a discussion about how many muscles were used (too many muscles, too little, or just right)</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As part of domain integration, the beginning of the lesson includes a quick discussion about fruits and vegetables on the bean bags. One bean bag graphic includes a salad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and</a:t>
            </a:r>
            <a:r>
              <a:rPr lang="en-US" altLang="en-US" dirty="0">
                <a:latin typeface="Arial" panose="020B0604020202020204" pitchFamily="34" charset="0"/>
                <a:ea typeface="ＭＳ Ｐゴシック" panose="020B0600070205080204" pitchFamily="34" charset="-128"/>
                <a:cs typeface="Arial" panose="020B0604020202020204" pitchFamily="34" charset="0"/>
              </a:rPr>
              <a:t> the teacher integrated nutrition into the lesson.</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a:t>
            </a:r>
            <a:r>
              <a:rPr lang="en-US" altLang="en-US" dirty="0">
                <a:latin typeface="Arial" panose="020B0604020202020204" pitchFamily="34" charset="0"/>
                <a:ea typeface="ＭＳ Ｐゴシック" panose="020B0600070205080204" pitchFamily="34" charset="-128"/>
                <a:cs typeface="Arial" panose="020B0604020202020204" pitchFamily="34" charset="0"/>
              </a:rPr>
              <a:t>hey also compare “same” and “different” concepts.</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5C4CD1E2-EC4C-41A8-BD06-B498B9CA641E}" type="slidenum">
              <a:rPr lang="en-US" altLang="en-US"/>
              <a:pPr>
                <a:spcBef>
                  <a:spcPct val="0"/>
                </a:spcBef>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4875">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904875">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904875">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904875">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904875">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904875"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904875"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904875"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904875"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DFCCF2D-56CF-4E59-B99E-D4A107C99D87}" type="slidenum">
              <a:rPr lang="en-US" altLang="en-US">
                <a:solidFill>
                  <a:srgbClr val="000000"/>
                </a:solidFill>
                <a:latin typeface="Tahoma" panose="020B0604030504040204" pitchFamily="34" charset="0"/>
              </a:rPr>
              <a:pPr>
                <a:spcBef>
                  <a:spcPct val="0"/>
                </a:spcBef>
              </a:pPr>
              <a:t>6</a:t>
            </a:fld>
            <a:endParaRPr lang="en-US" altLang="en-US">
              <a:solidFill>
                <a:srgbClr val="000000"/>
              </a:solidFill>
              <a:latin typeface="Tahoma" panose="020B0604030504040204" pitchFamily="34" charset="0"/>
            </a:endParaRPr>
          </a:p>
        </p:txBody>
      </p:sp>
      <p:sp>
        <p:nvSpPr>
          <p:cNvPr id="29700" name="Rectangle 2"/>
          <p:cNvSpPr>
            <a:spLocks noGrp="1" noRot="1" noChangeAspect="1" noChangeArrowheads="1" noTextEdit="1"/>
          </p:cNvSpPr>
          <p:nvPr>
            <p:ph type="sldImg"/>
          </p:nvPr>
        </p:nvSpPr>
        <p:spPr>
          <a:xfrm>
            <a:off x="1144588" y="685800"/>
            <a:ext cx="4572000" cy="3429000"/>
          </a:xfrm>
          <a:ln/>
        </p:spPr>
      </p:sp>
      <p:sp>
        <p:nvSpPr>
          <p:cNvPr id="29701" name="Rectangle 3"/>
          <p:cNvSpPr>
            <a:spLocks noGrp="1" noChangeArrowheads="1"/>
          </p:cNvSpPr>
          <p:nvPr>
            <p:ph type="body" idx="1"/>
          </p:nvPr>
        </p:nvSpPr>
        <p:spPr>
          <a:xfrm>
            <a:off x="685800" y="4341813"/>
            <a:ext cx="5486400" cy="41163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996" tIns="44498" rIns="88996" bIns="44498"/>
          <a:lstStyle/>
          <a:p>
            <a:pPr>
              <a:spcBef>
                <a:spcPts val="0"/>
              </a:spcBef>
            </a:pPr>
            <a:r>
              <a:rPr lang="en-US" altLang="en-US" b="1" dirty="0"/>
              <a:t>Presenter Remarks: </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Meeting daily physical activity recommendations through movement opportunities will provide young children with Active Physical Play (3.0 in Physical Development) that will develop Perceptual-Motor Skills and Movement Concepts in the Physical Development domain.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xfrm>
            <a:off x="685800" y="4342606"/>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solidFill>
                  <a:schemeClr val="tx2"/>
                </a:solidFill>
                <a:latin typeface="Arial" panose="020B0604020202020204" pitchFamily="34" charset="0"/>
                <a:ea typeface="ＭＳ Ｐゴシック" panose="020B0600070205080204" pitchFamily="34" charset="-128"/>
                <a:cs typeface="Arial" panose="020B0604020202020204" pitchFamily="34" charset="0"/>
              </a:rPr>
              <a:t>Presenter Remarks:</a:t>
            </a:r>
          </a:p>
          <a:p>
            <a:pPr eaLnBrk="1" hangingPunct="1">
              <a:spcBef>
                <a:spcPct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Let’s apply our knowledge.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P</a:t>
            </a:r>
            <a:r>
              <a:rPr lang="en-US" altLang="en-US" dirty="0">
                <a:latin typeface="Arial" panose="020B0604020202020204" pitchFamily="34" charset="0"/>
                <a:ea typeface="ＭＳ Ｐゴシック" panose="020B0600070205080204" pitchFamily="34" charset="-128"/>
                <a:cs typeface="Arial" panose="020B0604020202020204" pitchFamily="34" charset="0"/>
              </a:rPr>
              <a:t>lease review Handout 15: </a:t>
            </a:r>
            <a:r>
              <a:rPr lang="en-US" altLang="ja-JP" dirty="0" err="1">
                <a:latin typeface="Arial" panose="020B0604020202020204" pitchFamily="34" charset="0"/>
                <a:ea typeface="ＭＳ Ｐゴシック" panose="020B0600070205080204" pitchFamily="34" charset="-128"/>
                <a:cs typeface="Arial" panose="020B0604020202020204" pitchFamily="34" charset="0"/>
              </a:rPr>
              <a:t>Substrand</a:t>
            </a:r>
            <a:r>
              <a:rPr lang="en-US" altLang="ja-JP" dirty="0">
                <a:latin typeface="Arial" panose="020B0604020202020204" pitchFamily="34" charset="0"/>
                <a:ea typeface="ＭＳ Ｐゴシック" panose="020B0600070205080204" pitchFamily="34" charset="-128"/>
                <a:cs typeface="Arial" panose="020B0604020202020204" pitchFamily="34" charset="0"/>
              </a:rPr>
              <a:t> Reflection Interactions and Strategies, 3.0. Then, find a partner and walk around the room as you talk about the interactions and strategies for directional awareness. Discuss specific examples of how you currently implement a few strategies and what you can do in the near future to include more strategies into your daily routine. </a:t>
            </a:r>
          </a:p>
          <a:p>
            <a:pPr eaLnBrk="1" hangingPunct="1">
              <a:spcBef>
                <a:spcPct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i="1" dirty="0">
                <a:latin typeface="Arial" panose="020B0604020202020204" pitchFamily="34" charset="0"/>
                <a:ea typeface="ＭＳ Ｐゴシック" panose="020B0600070205080204" pitchFamily="34" charset="-128"/>
                <a:cs typeface="Arial" panose="020B0604020202020204" pitchFamily="34" charset="0"/>
              </a:rPr>
              <a:t>Time allocation: 2-3 minute</a:t>
            </a:r>
            <a:r>
              <a:rPr lang="en-US" altLang="en-US" dirty="0">
                <a:latin typeface="Arial" panose="020B0604020202020204" pitchFamily="34" charset="0"/>
                <a:ea typeface="ＭＳ Ｐゴシック" panose="020B0600070205080204" pitchFamily="34" charset="-128"/>
                <a:cs typeface="Arial" panose="020B0604020202020204" pitchFamily="34" charset="0"/>
              </a:rPr>
              <a:t>s</a:t>
            </a: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607F3E01-12A8-4178-8D20-568035DE6DA4}" type="slidenum">
              <a:rPr lang="en-US" altLang="en-US"/>
              <a:pPr>
                <a:spcBef>
                  <a:spcPct val="0"/>
                </a:spcBef>
              </a:pPr>
              <a:t>60</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xfrm>
            <a:off x="609600" y="4267200"/>
            <a:ext cx="5867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Activity 7: Putting It All Together</a:t>
            </a:r>
          </a:p>
          <a:p>
            <a:pPr>
              <a:spcBef>
                <a:spcPts val="0"/>
              </a:spcBef>
            </a:pPr>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activity is designed for table groups to incorporate all the three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substrands</a:t>
            </a:r>
            <a:r>
              <a:rPr lang="en-US" altLang="en-US" dirty="0">
                <a:latin typeface="Arial" panose="020B0604020202020204" pitchFamily="34" charset="0"/>
                <a:ea typeface="ＭＳ Ｐゴシック" panose="020B0600070205080204" pitchFamily="34" charset="-128"/>
                <a:cs typeface="Arial" panose="020B0604020202020204" pitchFamily="34" charset="0"/>
              </a:rPr>
              <a:t> in the presentation and design an activity for teachers to do with children. Each table will review the module information and choose materials they want to use (bean bags, ropes, etc.) that exemplifies knowledge acquired through the training as an authentic assessment. Please consider strategies for English language development and accommodations for children with disabilities. </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This activity is designed for participants to incorporate the information they learned in the presentation and design an activity for teachers to do with children.</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will consider all the information about the three </a:t>
            </a:r>
            <a:r>
              <a:rPr lang="en-US" dirty="0" err="1"/>
              <a:t>substrands</a:t>
            </a:r>
            <a:r>
              <a:rPr lang="en-US" dirty="0"/>
              <a:t> and design a perceptual motor skills and movement concepts activity.</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Participants’ notes from the module presentation</a:t>
            </a:r>
          </a:p>
          <a:p>
            <a:pPr marL="171450" lvl="0" indent="-171450">
              <a:spcBef>
                <a:spcPts val="0"/>
              </a:spcBef>
              <a:buFont typeface="Arial" panose="020B0604020202020204" pitchFamily="34" charset="0"/>
              <a:buChar char="•"/>
            </a:pPr>
            <a:r>
              <a:rPr lang="en-US" dirty="0"/>
              <a:t>Perceptual motor skills and movement concepts handout</a:t>
            </a:r>
          </a:p>
          <a:p>
            <a:pPr marL="171450" lvl="0" indent="-171450">
              <a:spcBef>
                <a:spcPts val="0"/>
              </a:spcBef>
              <a:buFont typeface="Arial" panose="020B0604020202020204" pitchFamily="34" charset="0"/>
              <a:buChar char="•"/>
            </a:pPr>
            <a:r>
              <a:rPr lang="en-US" dirty="0"/>
              <a:t>If available, Preschool Learning Foundations, Volume 2 and/or Preschool Curriculum Framework, Volume 2</a:t>
            </a:r>
          </a:p>
          <a:p>
            <a:pPr marL="171450" lvl="0" indent="-171450">
              <a:spcBef>
                <a:spcPts val="0"/>
              </a:spcBef>
              <a:buFont typeface="Arial" panose="020B0604020202020204" pitchFamily="34" charset="0"/>
              <a:buChar char="•"/>
            </a:pPr>
            <a:r>
              <a:rPr lang="en-US" dirty="0"/>
              <a:t>Ropes, scarves, bean bags, beach balls, pool noodles, jump ropes, and any other materials to enhance this activity                                         </a:t>
            </a:r>
          </a:p>
          <a:p>
            <a:pPr>
              <a:spcBef>
                <a:spcPts val="0"/>
              </a:spcBef>
            </a:pPr>
            <a:r>
              <a:rPr lang="en-US" dirty="0"/>
              <a:t>                                                     </a:t>
            </a:r>
          </a:p>
          <a:p>
            <a:pPr>
              <a:spcBef>
                <a:spcPts val="0"/>
              </a:spcBef>
            </a:pPr>
            <a:r>
              <a:rPr lang="en-US" b="1" cap="all" dirty="0"/>
              <a:t>Time:</a:t>
            </a:r>
            <a:r>
              <a:rPr lang="en-US" dirty="0"/>
              <a:t>  20-30 min. depending on the size of group</a:t>
            </a:r>
            <a:r>
              <a:rPr lang="en-US" baseline="0" dirty="0"/>
              <a:t> (</a:t>
            </a:r>
            <a:r>
              <a:rPr lang="en-US" dirty="0"/>
              <a:t>Give each table 10 minutes to design an activity and allow each table to demonstrate the activity to the rest of the group for a few minutes.)</a:t>
            </a:r>
          </a:p>
          <a:p>
            <a:pPr>
              <a:spcBef>
                <a:spcPts val="0"/>
              </a:spcBef>
            </a:pPr>
            <a:br>
              <a:rPr lang="en-US" dirty="0">
                <a:effectLst/>
              </a:rPr>
            </a:br>
            <a:r>
              <a:rPr lang="en-US" b="1" cap="all" dirty="0"/>
              <a:t>Process: </a:t>
            </a:r>
            <a:endParaRPr lang="en-US" dirty="0"/>
          </a:p>
          <a:p>
            <a:pPr marL="228600" lvl="0" indent="-228600">
              <a:spcBef>
                <a:spcPts val="0"/>
              </a:spcBef>
              <a:buFont typeface="+mj-lt"/>
              <a:buAutoNum type="arabicPeriod"/>
            </a:pPr>
            <a:r>
              <a:rPr lang="en-US" dirty="0"/>
              <a:t>Participants review the module information.</a:t>
            </a:r>
          </a:p>
          <a:p>
            <a:pPr marL="228600" lvl="0" indent="-228600">
              <a:spcBef>
                <a:spcPts val="0"/>
              </a:spcBef>
              <a:buFont typeface="+mj-lt"/>
              <a:buAutoNum type="arabicPeriod"/>
            </a:pPr>
            <a:r>
              <a:rPr lang="en-US" dirty="0"/>
              <a:t>Participants choose the materials they want to use (bean bags, ropes, etc.).</a:t>
            </a:r>
          </a:p>
          <a:p>
            <a:pPr marL="228600" lvl="0" indent="-228600">
              <a:spcBef>
                <a:spcPts val="0"/>
              </a:spcBef>
              <a:buFont typeface="+mj-lt"/>
              <a:buAutoNum type="arabicPeriod"/>
            </a:pPr>
            <a:r>
              <a:rPr lang="en-US" dirty="0"/>
              <a:t>They should consider strategies for English language development and accommodations for children with disabilities.</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The whole group can participate in the activities designed by the different groups.</a:t>
            </a:r>
          </a:p>
          <a:p>
            <a:pPr marL="171450" lvl="0" indent="-171450">
              <a:spcBef>
                <a:spcPts val="0"/>
              </a:spcBef>
              <a:buFont typeface="Arial" panose="020B0604020202020204" pitchFamily="34" charset="0"/>
              <a:buChar char="•"/>
            </a:pPr>
            <a:r>
              <a:rPr lang="en-US" dirty="0"/>
              <a:t>Each table can be given a bag of materials to use in their activity.</a:t>
            </a:r>
          </a:p>
          <a:p>
            <a:pPr>
              <a:spcBef>
                <a:spcPts val="0"/>
              </a:spcBef>
            </a:pPr>
            <a:r>
              <a:rPr lang="en-US" dirty="0"/>
              <a:t> </a:t>
            </a:r>
          </a:p>
          <a:p>
            <a:pPr>
              <a:spcBef>
                <a:spcPts val="0"/>
              </a:spcBef>
            </a:pPr>
            <a:r>
              <a:rPr lang="en-US" dirty="0"/>
              <a:t>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solidFill>
                <a:srgbClr val="CC00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85AB033-D4EA-4842-B821-2107BD104368}" type="slidenum">
              <a:rPr lang="en-US" altLang="en-US"/>
              <a:pPr>
                <a:spcBef>
                  <a:spcPct val="0"/>
                </a:spcBef>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ln w="11430"/>
                <a:latin typeface="Arial" pitchFamily="32" charset="0"/>
                <a:ea typeface="Arial" pitchFamily="27" charset="0"/>
              </a:rPr>
              <a:t>Presenter Remarks:</a:t>
            </a: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Please choose and respond</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to </a:t>
            </a:r>
            <a:r>
              <a:rPr lang="en-US" altLang="en-US" dirty="0">
                <a:latin typeface="Arial" panose="020B0604020202020204" pitchFamily="34" charset="0"/>
                <a:ea typeface="ＭＳ Ｐゴシック" panose="020B0600070205080204" pitchFamily="34" charset="-128"/>
                <a:cs typeface="Arial" panose="020B0604020202020204" pitchFamily="34" charset="0"/>
              </a:rPr>
              <a:t>one of the questions with your table group.</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ACAFB07-982E-491A-B508-126A5666A8DA}" type="slidenum">
              <a:rPr lang="en-US" altLang="en-US"/>
              <a:pPr>
                <a:spcBef>
                  <a:spcPct val="0"/>
                </a:spcBef>
              </a:pPr>
              <a:t>62</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A68974B-926A-412E-8074-0885BFC36F3B}" type="slidenum">
              <a:rPr lang="en-US" altLang="en-US"/>
              <a:pPr>
                <a:spcBef>
                  <a:spcPct val="0"/>
                </a:spcBef>
              </a:pPr>
              <a:t>63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ln/>
          <a:extLst/>
        </p:spPr>
        <p:txBody>
          <a:bodyPr/>
          <a:lstStyle/>
          <a:p>
            <a:pPr>
              <a:spcBef>
                <a:spcPts val="0"/>
              </a:spcBef>
              <a:buFont typeface="+mj-lt"/>
              <a:buNone/>
              <a:defRPr/>
            </a:pPr>
            <a:r>
              <a:rPr lang="en-US" b="1" dirty="0">
                <a:ln w="11430"/>
                <a:latin typeface="Arial" pitchFamily="32" charset="0"/>
                <a:ea typeface="Arial" pitchFamily="27" charset="0"/>
              </a:rPr>
              <a:t>Presenter Remarks:</a:t>
            </a:r>
          </a:p>
          <a:p>
            <a:pPr>
              <a:spcBef>
                <a:spcPts val="0"/>
              </a:spcBef>
              <a:buFont typeface="+mj-lt"/>
              <a:buNone/>
              <a:defRPr/>
            </a:pPr>
            <a:r>
              <a:rPr lang="en-US" dirty="0">
                <a:ln w="11430"/>
                <a:latin typeface="Arial" pitchFamily="32" charset="0"/>
                <a:ea typeface="Arial" pitchFamily="27" charset="0"/>
              </a:rPr>
              <a:t>Please feel free to share your impressions or resources and tools with your table or the whole group.</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FB7B0F7-86A7-4267-846F-7255A14B7216}" type="slidenum">
              <a:rPr lang="en-US" altLang="en-US"/>
              <a:pPr>
                <a:spcBef>
                  <a:spcPct val="0"/>
                </a:spcBef>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spcBef>
                <a:spcPts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Thank you for participating and remember to intentionally facilitate movement experiences for young children.</a:t>
            </a:r>
          </a:p>
        </p:txBody>
      </p:sp>
      <p:sp>
        <p:nvSpPr>
          <p:cNvPr id="1484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5D7C838B-CB8D-4F42-9026-B6E98DC119BE}" type="slidenum">
              <a:rPr lang="en-US" altLang="en-US"/>
              <a:pPr>
                <a:spcBef>
                  <a:spcPct val="0"/>
                </a:spcBef>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66</a:t>
            </a:fld>
            <a:endParaRPr lang="en-US"/>
          </a:p>
        </p:txBody>
      </p:sp>
    </p:spTree>
    <p:extLst>
      <p:ext uri="{BB962C8B-B14F-4D97-AF65-F5344CB8AC3E}">
        <p14:creationId xmlns:p14="http://schemas.microsoft.com/office/powerpoint/2010/main" val="193281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b="1" dirty="0"/>
              <a:t>Activity 1: Community Building with Balloons</a:t>
            </a:r>
          </a:p>
          <a:p>
            <a:pPr>
              <a:spcBef>
                <a:spcPts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How familiar are you with the vocabulary of perceptual motor skills and movement concepts?  This community building activity requires cooperative play and the use of a manipulative.  Today we are going to use balloons to illustrate how movement vocabulary can be integrated into active physical play for people of all ages – students, staff and families.  If your site/center/district has a policy against balloons, other items can be used (Nerf balls, pillows, beach balls, etc.).</a:t>
            </a:r>
          </a:p>
          <a:p>
            <a:pPr>
              <a:spcBef>
                <a:spcPts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b="1" cap="all" dirty="0"/>
              <a:t>intent: </a:t>
            </a:r>
            <a:endParaRPr lang="en-US" dirty="0"/>
          </a:p>
          <a:p>
            <a:pPr>
              <a:spcBef>
                <a:spcPts val="0"/>
              </a:spcBef>
            </a:pPr>
            <a:r>
              <a:rPr lang="en-US" dirty="0"/>
              <a:t>This activity cooperatively engages participants in a community building activity illustrating vocabulary for perceptual motor skills and movement concepts using balloons.</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will cooperatively engage in partner and small group activities involving balloons, as well as identify perceptual motor skills and movement concepts. </a:t>
            </a:r>
            <a:r>
              <a:rPr lang="en-US" sz="1200" kern="1200" dirty="0">
                <a:solidFill>
                  <a:schemeClr val="tx1"/>
                </a:solidFill>
                <a:effectLst/>
                <a:latin typeface="Arial" pitchFamily="27" charset="0"/>
                <a:ea typeface="ＭＳ Ｐゴシック" charset="0"/>
                <a:cs typeface="Arial" pitchFamily="27" charset="0"/>
              </a:rPr>
              <a:t>Discuss vocabulary in small groups after activity.</a:t>
            </a:r>
            <a:endParaRPr lang="en-US" dirty="0"/>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Balloons, 1/pair (extra balloons are needed in case balloons pop) </a:t>
            </a:r>
          </a:p>
          <a:p>
            <a:pPr marL="171450" lvl="0" indent="-171450">
              <a:spcBef>
                <a:spcPts val="0"/>
              </a:spcBef>
              <a:buFont typeface="Arial" panose="020B0604020202020204" pitchFamily="34" charset="0"/>
              <a:buChar char="•"/>
            </a:pPr>
            <a:r>
              <a:rPr lang="en-US" dirty="0"/>
              <a:t>1-2 balloon pumpers (to speed up inflating balloons)</a:t>
            </a:r>
          </a:p>
          <a:p>
            <a:pPr marL="171450" lvl="0" indent="-171450">
              <a:spcBef>
                <a:spcPts val="0"/>
              </a:spcBef>
              <a:buFont typeface="Arial" panose="020B0604020202020204" pitchFamily="34" charset="0"/>
              <a:buChar char="•"/>
            </a:pPr>
            <a:r>
              <a:rPr lang="en-US" dirty="0"/>
              <a:t>Music and music player (trainer’s choice)</a:t>
            </a:r>
          </a:p>
          <a:p>
            <a:pPr marL="171450" lvl="0" indent="-171450">
              <a:spcBef>
                <a:spcPts val="0"/>
              </a:spcBef>
              <a:buFont typeface="Arial" panose="020B0604020202020204" pitchFamily="34" charset="0"/>
              <a:buChar char="•"/>
            </a:pPr>
            <a:r>
              <a:rPr lang="en-US" dirty="0"/>
              <a:t>Open space free of obstacles</a:t>
            </a:r>
          </a:p>
          <a:p>
            <a:pPr marL="171450" lvl="0" indent="-171450">
              <a:spcBef>
                <a:spcPts val="0"/>
              </a:spcBef>
              <a:buFont typeface="Arial" panose="020B0604020202020204" pitchFamily="34" charset="0"/>
              <a:buChar char="•"/>
            </a:pPr>
            <a:r>
              <a:rPr lang="en-US" dirty="0"/>
              <a:t>Optional: Large trash bag to store balloons, recycled plastic grocery bags or beach balls for individuals with latex allergies</a:t>
            </a:r>
          </a:p>
          <a:p>
            <a:pPr>
              <a:spcBef>
                <a:spcPts val="0"/>
              </a:spcBef>
            </a:pPr>
            <a:r>
              <a:rPr lang="en-US" dirty="0"/>
              <a:t>                                                              </a:t>
            </a:r>
          </a:p>
          <a:p>
            <a:pPr>
              <a:spcBef>
                <a:spcPts val="0"/>
              </a:spcBef>
            </a:pPr>
            <a:r>
              <a:rPr lang="en-US" b="1" cap="all" dirty="0"/>
              <a:t>Time:</a:t>
            </a:r>
            <a:r>
              <a:rPr lang="en-US" dirty="0"/>
              <a:t> 5 minutes</a:t>
            </a:r>
          </a:p>
          <a:p>
            <a:pPr>
              <a:spcBef>
                <a:spcPts val="0"/>
              </a:spcBef>
            </a:pPr>
            <a:r>
              <a:rPr lang="en-US" dirty="0"/>
              <a:t> </a:t>
            </a:r>
          </a:p>
          <a:p>
            <a:pPr>
              <a:spcBef>
                <a:spcPts val="0"/>
              </a:spcBef>
            </a:pPr>
            <a:r>
              <a:rPr lang="en-US" b="1" cap="all" dirty="0"/>
              <a:t> Process: </a:t>
            </a:r>
            <a:endParaRPr lang="en-US" dirty="0"/>
          </a:p>
          <a:p>
            <a:pPr marL="228600" lvl="0" indent="-228600">
              <a:spcBef>
                <a:spcPts val="0"/>
              </a:spcBef>
              <a:buFont typeface="+mj-lt"/>
              <a:buAutoNum type="arabicPeriod"/>
            </a:pPr>
            <a:r>
              <a:rPr lang="en-US" dirty="0"/>
              <a:t>Prepare participants for movement with ample space for movement, push in chairs/bags/tote, be aware of objects or others nearby, check shoes (move with caution if shoes are not flat or secured to feet). Remind participants to work within their limitations and move into open space. Cue music.</a:t>
            </a:r>
          </a:p>
          <a:p>
            <a:pPr marL="228600" lvl="0" indent="-228600">
              <a:spcBef>
                <a:spcPts val="0"/>
              </a:spcBef>
              <a:buFont typeface="+mj-lt"/>
              <a:buAutoNum type="arabicPeriod"/>
            </a:pPr>
            <a:r>
              <a:rPr lang="en-US" dirty="0"/>
              <a:t>Ask participants how familiar they are with vocabulary for perceptual motor skills and movement concepts. </a:t>
            </a:r>
          </a:p>
          <a:p>
            <a:pPr marL="228600" lvl="0" indent="-228600">
              <a:spcBef>
                <a:spcPts val="0"/>
              </a:spcBef>
              <a:buFont typeface="+mj-lt"/>
              <a:buAutoNum type="arabicPeriod"/>
            </a:pPr>
            <a:r>
              <a:rPr lang="en-US" dirty="0"/>
              <a:t>See balloon instruction prompts below.</a:t>
            </a:r>
          </a:p>
          <a:p>
            <a:pPr>
              <a:spcBef>
                <a:spcPts val="0"/>
              </a:spcBef>
            </a:pPr>
            <a:r>
              <a:rPr lang="en-US" dirty="0"/>
              <a:t> </a:t>
            </a:r>
          </a:p>
          <a:p>
            <a:pPr>
              <a:spcBef>
                <a:spcPts val="0"/>
              </a:spcBef>
            </a:pPr>
            <a:r>
              <a:rPr lang="en-US" b="1" dirty="0"/>
              <a:t>Balloon Instruction Prompts </a:t>
            </a:r>
            <a:r>
              <a:rPr lang="en-US" i="1" dirty="0"/>
              <a:t>(Music can be played in background if desired.)</a:t>
            </a:r>
            <a:endParaRPr lang="en-US" dirty="0"/>
          </a:p>
          <a:p>
            <a:pPr>
              <a:spcBef>
                <a:spcPts val="0"/>
              </a:spcBef>
            </a:pPr>
            <a:r>
              <a:rPr lang="en-US" dirty="0"/>
              <a:t>Ask participants how familiar they are with perceptual motor skills and movement concepts vocabulary. This community building activity illustrates how balloons can introduce and reinforce movement vocabulary through active physical play. This activity can be used with all ages. Teachers can use it with children for development of perceptual-motor skills and movement concepts, as well as with parents at a parent meeting illustrating how play can enhance motor development in young children. Staff can use it as a physical activity break during a long meeting.</a:t>
            </a:r>
          </a:p>
          <a:p>
            <a:pPr>
              <a:spcBef>
                <a:spcPts val="0"/>
              </a:spcBef>
            </a:pPr>
            <a:r>
              <a:rPr lang="en-US" dirty="0"/>
              <a:t> </a:t>
            </a:r>
          </a:p>
          <a:p>
            <a:pPr lvl="0">
              <a:spcBef>
                <a:spcPts val="0"/>
              </a:spcBef>
            </a:pPr>
            <a:r>
              <a:rPr lang="en-US" i="1" dirty="0"/>
              <a:t>When I say GO, find a partner about your same height and introduce yourself.  Decide who will be a kiwi and who will be a papaya. If you are the kiwi, please pick up one balloon for you and your partner.</a:t>
            </a:r>
            <a:endParaRPr lang="en-US" dirty="0"/>
          </a:p>
          <a:p>
            <a:pPr>
              <a:spcBef>
                <a:spcPts val="0"/>
              </a:spcBef>
            </a:pPr>
            <a:r>
              <a:rPr lang="en-US" i="1" dirty="0"/>
              <a:t> </a:t>
            </a:r>
            <a:endParaRPr lang="en-US" dirty="0"/>
          </a:p>
          <a:p>
            <a:pPr lvl="0">
              <a:spcBef>
                <a:spcPts val="0"/>
              </a:spcBef>
            </a:pPr>
            <a:r>
              <a:rPr lang="en-US" i="1" dirty="0"/>
              <a:t>Stand side-to-side, place the balloon between your hips – no hands allowed.  Begin moving in open space when you hear the music and freeze when the music stops. Communicate with your partner so you don’t lose your balloon. Allow 15-20 seconds of movement.</a:t>
            </a:r>
            <a:endParaRPr lang="en-US" dirty="0"/>
          </a:p>
          <a:p>
            <a:pPr>
              <a:spcBef>
                <a:spcPts val="0"/>
              </a:spcBef>
            </a:pPr>
            <a:r>
              <a:rPr lang="en-US" dirty="0"/>
              <a:t> </a:t>
            </a:r>
          </a:p>
          <a:p>
            <a:pPr lvl="0">
              <a:spcBef>
                <a:spcPts val="0"/>
              </a:spcBef>
            </a:pPr>
            <a:r>
              <a:rPr lang="en-US" i="1" dirty="0"/>
              <a:t>Stand front-to-front, place the balloon between your bellies – no hands allowed.  Begin moving in open space when you hear the music, and freeze when the music stops. Allow 15-20 seconds of movement.</a:t>
            </a:r>
            <a:endParaRPr lang="en-US" dirty="0"/>
          </a:p>
          <a:p>
            <a:pPr>
              <a:spcBef>
                <a:spcPts val="0"/>
              </a:spcBef>
            </a:pPr>
            <a:r>
              <a:rPr lang="en-US" dirty="0"/>
              <a:t> </a:t>
            </a:r>
          </a:p>
          <a:p>
            <a:pPr lvl="0">
              <a:spcBef>
                <a:spcPts val="0"/>
              </a:spcBef>
            </a:pPr>
            <a:r>
              <a:rPr lang="en-US" i="1" dirty="0"/>
              <a:t>Stand back-to-back with knees slightly bent, one partner holds the balloon. On GO, twist and turn going from side to side, exchanging the balloon with your partner. Allow 10 seconds, otherwise dizziness may occur.</a:t>
            </a:r>
            <a:endParaRPr lang="en-US" dirty="0"/>
          </a:p>
          <a:p>
            <a:pPr>
              <a:spcBef>
                <a:spcPts val="0"/>
              </a:spcBef>
            </a:pPr>
            <a:r>
              <a:rPr lang="en-US" dirty="0"/>
              <a:t> </a:t>
            </a:r>
          </a:p>
          <a:p>
            <a:pPr lvl="0">
              <a:spcBef>
                <a:spcPts val="0"/>
              </a:spcBef>
            </a:pPr>
            <a:r>
              <a:rPr lang="en-US" i="1" dirty="0"/>
              <a:t>Remain back-to-back, place the balloon between your back. Begin moving in open space when you hear the music, and freeze when the music stops. Allow 15-20 seconds of movement. </a:t>
            </a:r>
            <a:endParaRPr lang="en-US" dirty="0"/>
          </a:p>
          <a:p>
            <a:pPr>
              <a:spcBef>
                <a:spcPts val="0"/>
              </a:spcBef>
            </a:pPr>
            <a:r>
              <a:rPr lang="en-US" dirty="0"/>
              <a:t> </a:t>
            </a:r>
          </a:p>
          <a:p>
            <a:pPr lvl="0">
              <a:spcBef>
                <a:spcPts val="0"/>
              </a:spcBef>
            </a:pPr>
            <a:r>
              <a:rPr lang="en-US" i="1" dirty="0"/>
              <a:t>Remain back-to-back again with a little space in between. One partner bends forward and passes the balloon between their legs to the other partner who is also bending forward. Then stretch up high overhead and pass the balloon to your partner. Keep bending and stretching as you pass the balloon from low to high. Allow 10 seconds, otherwise dizziness may occur.</a:t>
            </a:r>
            <a:endParaRPr lang="en-US" dirty="0"/>
          </a:p>
          <a:p>
            <a:pPr>
              <a:spcBef>
                <a:spcPts val="0"/>
              </a:spcBef>
            </a:pPr>
            <a:r>
              <a:rPr lang="en-US" dirty="0"/>
              <a:t> </a:t>
            </a:r>
          </a:p>
          <a:p>
            <a:pPr lvl="0">
              <a:spcBef>
                <a:spcPts val="0"/>
              </a:spcBef>
            </a:pPr>
            <a:r>
              <a:rPr lang="en-US" i="1" dirty="0"/>
              <a:t>Combine your pair with another pair and stand in a straight line, balloons between your bellies and backs. (The first person in line holds their balloon.) Begin moving in open space</a:t>
            </a:r>
            <a:r>
              <a:rPr lang="en-US" i="1" baseline="0" dirty="0"/>
              <a:t> w</a:t>
            </a:r>
            <a:r>
              <a:rPr lang="en-US" i="1" dirty="0"/>
              <a:t>hen you hear the music</a:t>
            </a:r>
            <a:r>
              <a:rPr lang="en-US" i="1" baseline="0" dirty="0"/>
              <a:t>, and </a:t>
            </a:r>
            <a:r>
              <a:rPr lang="en-US" i="1" dirty="0"/>
              <a:t>freeze when the music stops. Move slowly so you don’t lose a balloon!</a:t>
            </a:r>
            <a:endParaRPr lang="en-US" dirty="0"/>
          </a:p>
          <a:p>
            <a:pPr>
              <a:spcBef>
                <a:spcPts val="0"/>
              </a:spcBef>
            </a:pPr>
            <a:r>
              <a:rPr lang="en-US" i="1" dirty="0"/>
              <a:t> </a:t>
            </a:r>
            <a:endParaRPr lang="en-US" dirty="0"/>
          </a:p>
          <a:p>
            <a:pPr>
              <a:spcBef>
                <a:spcPts val="0"/>
              </a:spcBef>
            </a:pPr>
            <a:r>
              <a:rPr lang="en-US" dirty="0"/>
              <a:t>In your small group, discuss vocabulary terms you heard during our community building activity. Were there additional domains of learning that this activity connects to? </a:t>
            </a:r>
          </a:p>
          <a:p>
            <a:pPr>
              <a:spcBef>
                <a:spcPts val="0"/>
              </a:spcBef>
            </a:pPr>
            <a:r>
              <a:rPr lang="en-US" dirty="0"/>
              <a:t> </a:t>
            </a:r>
          </a:p>
          <a:p>
            <a:pPr>
              <a:spcBef>
                <a:spcPts val="0"/>
              </a:spcBef>
            </a:pPr>
            <a:r>
              <a:rPr lang="en-US" b="1" dirty="0"/>
              <a:t>OPTIONS:</a:t>
            </a:r>
            <a:endParaRPr lang="en-US" dirty="0"/>
          </a:p>
          <a:p>
            <a:pPr lvl="0">
              <a:spcBef>
                <a:spcPts val="0"/>
              </a:spcBef>
            </a:pPr>
            <a:r>
              <a:rPr lang="en-US" dirty="0"/>
              <a:t>If an odd number exists, trainer can be a partner or have a group of three.</a:t>
            </a:r>
          </a:p>
          <a:p>
            <a:pPr lvl="0">
              <a:spcBef>
                <a:spcPts val="0"/>
              </a:spcBef>
            </a:pPr>
            <a:r>
              <a:rPr lang="en-US" dirty="0"/>
              <a:t>Additional substitution items</a:t>
            </a:r>
            <a:r>
              <a:rPr lang="en-US" baseline="0" dirty="0"/>
              <a:t> include </a:t>
            </a:r>
            <a:r>
              <a:rPr lang="en-US" dirty="0"/>
              <a:t>Nerf balls, bean bags, stuffed animals, beach balls, etc.</a:t>
            </a:r>
          </a:p>
          <a:p>
            <a:pPr>
              <a:lnSpc>
                <a:spcPct val="80000"/>
              </a:lnSpc>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E8C39BE-C378-4BF4-9AD5-0CFC15FA0160}" type="slidenum">
              <a:rPr lang="en-US" altLang="en-US">
                <a:solidFill>
                  <a:srgbClr val="000000"/>
                </a:solidFill>
              </a:rPr>
              <a:pPr>
                <a:spcBef>
                  <a:spcPct val="0"/>
                </a:spcBef>
              </a:pPr>
              <a:t>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Background Information:</a:t>
            </a:r>
          </a:p>
          <a:p>
            <a:pPr>
              <a:spcBef>
                <a:spcPts val="0"/>
              </a:spcBef>
            </a:pPr>
            <a:r>
              <a:rPr lang="en-US" altLang="en-US" i="0" dirty="0">
                <a:latin typeface="Arial" panose="020B0604020202020204" pitchFamily="34" charset="0"/>
                <a:ea typeface="ＭＳ Ｐゴシック" panose="020B0600070205080204" pitchFamily="34" charset="-128"/>
                <a:cs typeface="Arial" panose="020B0604020202020204" pitchFamily="34" charset="0"/>
              </a:rPr>
              <a:t>Refer to Preschool Learning Foundations, Volume 2, pp. 51-54, and/or to Handout 3: Perceptual Motor Strand and </a:t>
            </a:r>
            <a:r>
              <a:rPr lang="en-US" altLang="en-US" i="0" dirty="0" err="1">
                <a:latin typeface="Arial" panose="020B0604020202020204" pitchFamily="34" charset="0"/>
                <a:ea typeface="ＭＳ Ｐゴシック" panose="020B0600070205080204" pitchFamily="34" charset="-128"/>
                <a:cs typeface="Arial" panose="020B0604020202020204" pitchFamily="34" charset="0"/>
              </a:rPr>
              <a:t>Substrands</a:t>
            </a:r>
            <a:r>
              <a:rPr lang="en-US" altLang="en-US" i="0" dirty="0">
                <a:latin typeface="Arial" panose="020B0604020202020204" pitchFamily="34" charset="0"/>
                <a:ea typeface="ＭＳ Ｐゴシック" panose="020B0600070205080204" pitchFamily="34" charset="-128"/>
                <a:cs typeface="Arial" panose="020B0604020202020204" pitchFamily="34" charset="0"/>
              </a:rPr>
              <a:t>.</a:t>
            </a:r>
          </a:p>
          <a:p>
            <a:pPr>
              <a:spcBef>
                <a:spcPts val="0"/>
              </a:spcBef>
            </a:pP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Follow the directions on the slide. Discuss the questions in table groups.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B7CB4D6-74D4-4975-95DB-952584163349}" type="slidenum">
              <a:rPr lang="en-US" altLang="en-US"/>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ea typeface="ＭＳ Ｐゴシック" panose="020B0600070205080204" pitchFamily="34" charset="-128"/>
                <a:cs typeface="Arial" panose="020B0604020202020204" pitchFamily="34" charset="0"/>
              </a:rPr>
              <a:t>Presenter Remarks: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Physical activity can be integrated into every domain through intentional planning. The</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a:t>
            </a:r>
            <a:r>
              <a:rPr lang="en-US" altLang="en-US" dirty="0">
                <a:latin typeface="Arial" panose="020B0604020202020204" pitchFamily="34" charset="0"/>
                <a:ea typeface="ＭＳ Ｐゴシック" panose="020B0600070205080204" pitchFamily="34" charset="-128"/>
                <a:cs typeface="Arial" panose="020B0604020202020204" pitchFamily="34" charset="0"/>
              </a:rPr>
              <a:t>Preschool Learning Foundations’ domains contain opportunities to connect physical activity seamlessly. The adults in this picture are actively involved in helping the children crawl through the shapes by holding the foam shapes for them. Children can be asked about the shapes</a:t>
            </a:r>
            <a:r>
              <a:rPr lang="en-US" altLang="en-US" baseline="0" dirty="0">
                <a:latin typeface="Arial" panose="020B0604020202020204" pitchFamily="34" charset="0"/>
                <a:ea typeface="ＭＳ Ｐゴシック" panose="020B0600070205080204" pitchFamily="34" charset="-128"/>
                <a:cs typeface="Arial" panose="020B0604020202020204" pitchFamily="34" charset="0"/>
              </a:rPr>
              <a:t> or</a:t>
            </a:r>
            <a:r>
              <a:rPr lang="en-US" altLang="en-US" dirty="0">
                <a:latin typeface="Arial" panose="020B0604020202020204" pitchFamily="34" charset="0"/>
                <a:ea typeface="ＭＳ Ｐゴシック" panose="020B0600070205080204" pitchFamily="34" charset="-128"/>
                <a:cs typeface="Arial" panose="020B0604020202020204" pitchFamily="34" charset="0"/>
              </a:rPr>
              <a:t> colors, as well as asked to verbally explain how their bodies move through the shapes to incorporate vocabulary.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“Being physically active boosts children’s attention span and capitalizes on multisensory learning so that children are more likely to retain academic concepts such as colors, shapes and the alphabet” (PCF, Vol. 2, p. 137). </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r>
              <a:rPr lang="en-US" altLang="en-US" dirty="0">
                <a:latin typeface="Arial" panose="020B0604020202020204" pitchFamily="34" charset="0"/>
                <a:ea typeface="ＭＳ Ｐゴシック" panose="020B0600070205080204" pitchFamily="34" charset="-128"/>
                <a:cs typeface="Arial" panose="020B0604020202020204" pitchFamily="34" charset="0"/>
              </a:rPr>
              <a:t>Interspersing physical activity throughout the day with learning experiences makes it developmentally appropriate and more meaningful.</a:t>
            </a:r>
          </a:p>
          <a:p>
            <a:pPr>
              <a:spcBef>
                <a:spcPts val="0"/>
              </a:spcBef>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a:spcBef>
                <a:spcPts val="0"/>
              </a:spcBef>
            </a:pPr>
            <a:endParaRPr lang="en-US" altLang="en-US" dirty="0">
              <a:solidFill>
                <a:srgbClr val="CC00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B2B2BB2-DB6F-4E01-98BB-0AD57DF3DA32}" type="slidenum">
              <a:rPr lang="en-US" altLang="en-US"/>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defTabSz="914400">
              <a:defRPr smtClean="0"/>
            </a:lvl1pPr>
          </a:lstStyle>
          <a:p>
            <a:pPr>
              <a:defRPr/>
            </a:pPr>
            <a:fld id="{BAF554C0-24F6-4EA4-BCD5-75E628437858}" type="slidenum">
              <a:rPr lang="en-US" altLang="en-US"/>
              <a:pPr>
                <a:defRPr/>
              </a:pPr>
              <a:t>‹#›</a:t>
            </a:fld>
            <a:endParaRPr lang="en-US" altLang="en-US"/>
          </a:p>
        </p:txBody>
      </p:sp>
    </p:spTree>
    <p:extLst>
      <p:ext uri="{BB962C8B-B14F-4D97-AF65-F5344CB8AC3E}">
        <p14:creationId xmlns:p14="http://schemas.microsoft.com/office/powerpoint/2010/main" val="324862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smtClean="0"/>
            </a:lvl1pPr>
          </a:lstStyle>
          <a:p>
            <a:pPr>
              <a:defRPr/>
            </a:pPr>
            <a:fld id="{C44AD41F-CE76-49FC-AB25-20B0AEE43BD8}" type="slidenum">
              <a:rPr lang="en-US" altLang="en-US"/>
              <a:pPr>
                <a:defRPr/>
              </a:pPr>
              <a:t>‹#›</a:t>
            </a:fld>
            <a:endParaRPr lang="en-US" altLang="en-US"/>
          </a:p>
        </p:txBody>
      </p:sp>
    </p:spTree>
    <p:extLst>
      <p:ext uri="{BB962C8B-B14F-4D97-AF65-F5344CB8AC3E}">
        <p14:creationId xmlns:p14="http://schemas.microsoft.com/office/powerpoint/2010/main" val="232132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smtClean="0"/>
            </a:lvl1pPr>
          </a:lstStyle>
          <a:p>
            <a:pPr>
              <a:defRPr/>
            </a:pPr>
            <a:fld id="{F088F146-E662-4041-BF76-20318E797E42}" type="slidenum">
              <a:rPr lang="en-US" altLang="en-US"/>
              <a:pPr>
                <a:defRPr/>
              </a:pPr>
              <a:t>‹#›</a:t>
            </a:fld>
            <a:endParaRPr lang="en-US" altLang="en-US"/>
          </a:p>
        </p:txBody>
      </p:sp>
    </p:spTree>
    <p:extLst>
      <p:ext uri="{BB962C8B-B14F-4D97-AF65-F5344CB8AC3E}">
        <p14:creationId xmlns:p14="http://schemas.microsoft.com/office/powerpoint/2010/main" val="386659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972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68682" y="-1355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68682" y="1168890"/>
            <a:ext cx="4038600" cy="1143000"/>
          </a:xfrm>
        </p:spPr>
        <p:txBody>
          <a:bodyPr/>
          <a:lstStyle/>
          <a:p>
            <a:pPr lvl="0"/>
            <a:r>
              <a:rPr lang="en-US" dirty="0"/>
              <a:t>Click to edit Master text styles</a:t>
            </a:r>
          </a:p>
        </p:txBody>
      </p:sp>
      <p:sp>
        <p:nvSpPr>
          <p:cNvPr id="10" name="Content Placeholder 2"/>
          <p:cNvSpPr>
            <a:spLocks noGrp="1"/>
          </p:cNvSpPr>
          <p:nvPr>
            <p:ph sz="quarter" idx="13"/>
          </p:nvPr>
        </p:nvSpPr>
        <p:spPr>
          <a:xfrm>
            <a:off x="4527115" y="1203390"/>
            <a:ext cx="4038600" cy="1143000"/>
          </a:xfrm>
        </p:spPr>
        <p:txBody>
          <a:bodyPr/>
          <a:lstStyle/>
          <a:p>
            <a:pPr lvl="0"/>
            <a:r>
              <a:rPr lang="en-US" dirty="0"/>
              <a:t>Click to edit Master text styles</a:t>
            </a:r>
          </a:p>
        </p:txBody>
      </p:sp>
      <p:sp>
        <p:nvSpPr>
          <p:cNvPr id="11" name="Content Placeholder 2"/>
          <p:cNvSpPr>
            <a:spLocks noGrp="1"/>
          </p:cNvSpPr>
          <p:nvPr>
            <p:ph sz="quarter" idx="14"/>
          </p:nvPr>
        </p:nvSpPr>
        <p:spPr>
          <a:xfrm>
            <a:off x="478599" y="2173570"/>
            <a:ext cx="4038600" cy="1143000"/>
          </a:xfrm>
        </p:spPr>
        <p:txBody>
          <a:bodyPr/>
          <a:lstStyle/>
          <a:p>
            <a:pPr lvl="0"/>
            <a:r>
              <a:rPr lang="en-US" dirty="0"/>
              <a:t>Click to edit Master text styles</a:t>
            </a:r>
          </a:p>
        </p:txBody>
      </p:sp>
      <p:sp>
        <p:nvSpPr>
          <p:cNvPr id="12" name="Content Placeholder 2"/>
          <p:cNvSpPr>
            <a:spLocks noGrp="1"/>
          </p:cNvSpPr>
          <p:nvPr>
            <p:ph sz="quarter" idx="15"/>
          </p:nvPr>
        </p:nvSpPr>
        <p:spPr>
          <a:xfrm>
            <a:off x="4507282" y="2155629"/>
            <a:ext cx="4038600" cy="1143000"/>
          </a:xfrm>
        </p:spPr>
        <p:txBody>
          <a:bodyPr/>
          <a:lstStyle/>
          <a:p>
            <a:pPr lvl="0"/>
            <a:r>
              <a:rPr lang="en-US" dirty="0"/>
              <a:t>Click to edit Master text styles</a:t>
            </a:r>
          </a:p>
        </p:txBody>
      </p:sp>
      <p:sp>
        <p:nvSpPr>
          <p:cNvPr id="13" name="Content Placeholder 2"/>
          <p:cNvSpPr>
            <a:spLocks noGrp="1"/>
          </p:cNvSpPr>
          <p:nvPr>
            <p:ph sz="quarter" idx="16"/>
          </p:nvPr>
        </p:nvSpPr>
        <p:spPr>
          <a:xfrm>
            <a:off x="478599" y="4950420"/>
            <a:ext cx="4038600" cy="1143000"/>
          </a:xfrm>
        </p:spPr>
        <p:txBody>
          <a:bodyPr/>
          <a:lstStyle/>
          <a:p>
            <a:pPr lvl="0"/>
            <a:r>
              <a:rPr lang="en-US" dirty="0"/>
              <a:t>Click to edit Master text styles</a:t>
            </a:r>
          </a:p>
        </p:txBody>
      </p:sp>
      <p:sp>
        <p:nvSpPr>
          <p:cNvPr id="14" name="Content Placeholder 2"/>
          <p:cNvSpPr>
            <a:spLocks noGrp="1"/>
          </p:cNvSpPr>
          <p:nvPr>
            <p:ph sz="quarter" idx="17"/>
          </p:nvPr>
        </p:nvSpPr>
        <p:spPr>
          <a:xfrm>
            <a:off x="4527115" y="3183251"/>
            <a:ext cx="4038600" cy="1143000"/>
          </a:xfrm>
        </p:spPr>
        <p:txBody>
          <a:bodyPr/>
          <a:lstStyle/>
          <a:p>
            <a:pPr lvl="0"/>
            <a:r>
              <a:rPr lang="en-US" dirty="0"/>
              <a:t>Click to edit Master text styles</a:t>
            </a:r>
          </a:p>
        </p:txBody>
      </p:sp>
      <p:sp>
        <p:nvSpPr>
          <p:cNvPr id="15" name="Content Placeholder 2"/>
          <p:cNvSpPr>
            <a:spLocks noGrp="1"/>
          </p:cNvSpPr>
          <p:nvPr>
            <p:ph sz="quarter" idx="18"/>
          </p:nvPr>
        </p:nvSpPr>
        <p:spPr>
          <a:xfrm>
            <a:off x="448849" y="4047415"/>
            <a:ext cx="4038600" cy="1143000"/>
          </a:xfrm>
        </p:spPr>
        <p:txBody>
          <a:bodyPr/>
          <a:lstStyle/>
          <a:p>
            <a:pPr lvl="0"/>
            <a:r>
              <a:rPr lang="en-US" dirty="0"/>
              <a:t>Click to edit Master text styles</a:t>
            </a:r>
          </a:p>
        </p:txBody>
      </p:sp>
      <p:sp>
        <p:nvSpPr>
          <p:cNvPr id="16" name="Content Placeholder 2"/>
          <p:cNvSpPr>
            <a:spLocks noGrp="1"/>
          </p:cNvSpPr>
          <p:nvPr>
            <p:ph sz="quarter" idx="19"/>
          </p:nvPr>
        </p:nvSpPr>
        <p:spPr>
          <a:xfrm>
            <a:off x="4487449" y="4081915"/>
            <a:ext cx="4038600" cy="1143000"/>
          </a:xfrm>
        </p:spPr>
        <p:txBody>
          <a:bodyPr/>
          <a:lstStyle/>
          <a:p>
            <a:pPr lvl="0"/>
            <a:r>
              <a:rPr lang="en-US" dirty="0"/>
              <a:t>Click to edit Master text styles</a:t>
            </a:r>
          </a:p>
        </p:txBody>
      </p:sp>
      <p:sp>
        <p:nvSpPr>
          <p:cNvPr id="18" name="Content Placeholder 2"/>
          <p:cNvSpPr>
            <a:spLocks noGrp="1"/>
          </p:cNvSpPr>
          <p:nvPr>
            <p:ph sz="quarter" idx="21"/>
          </p:nvPr>
        </p:nvSpPr>
        <p:spPr>
          <a:xfrm>
            <a:off x="468682" y="3178250"/>
            <a:ext cx="4038600" cy="1143000"/>
          </a:xfrm>
        </p:spPr>
        <p:txBody>
          <a:bodyPr/>
          <a:lstStyle/>
          <a:p>
            <a:pPr lvl="0"/>
            <a:r>
              <a:rPr lang="en-US" dirty="0"/>
              <a:t>Click to edit Master text styles</a:t>
            </a:r>
          </a:p>
        </p:txBody>
      </p:sp>
      <p:sp>
        <p:nvSpPr>
          <p:cNvPr id="19" name="Content Placeholder 2"/>
          <p:cNvSpPr>
            <a:spLocks noGrp="1"/>
          </p:cNvSpPr>
          <p:nvPr>
            <p:ph sz="quarter" idx="22"/>
          </p:nvPr>
        </p:nvSpPr>
        <p:spPr>
          <a:xfrm>
            <a:off x="4502324" y="4950420"/>
            <a:ext cx="4038600" cy="1143000"/>
          </a:xfrm>
        </p:spPr>
        <p:txBody>
          <a:bodyPr/>
          <a:lstStyle/>
          <a:p>
            <a:pPr lvl="0"/>
            <a:r>
              <a:rPr lang="en-US" dirty="0"/>
              <a:t>Click to edit Master text styles</a:t>
            </a:r>
          </a:p>
        </p:txBody>
      </p:sp>
      <p:sp>
        <p:nvSpPr>
          <p:cNvPr id="20" name="Content Placeholder 2"/>
          <p:cNvSpPr>
            <a:spLocks noGrp="1"/>
          </p:cNvSpPr>
          <p:nvPr>
            <p:ph sz="quarter" idx="24"/>
          </p:nvPr>
        </p:nvSpPr>
        <p:spPr>
          <a:xfrm>
            <a:off x="478599" y="5715000"/>
            <a:ext cx="4038600" cy="1143000"/>
          </a:xfrm>
        </p:spPr>
        <p:txBody>
          <a:bodyPr/>
          <a:lstStyle/>
          <a:p>
            <a:pPr lvl="0"/>
            <a:r>
              <a:rPr lang="en-US" dirty="0"/>
              <a:t>Click to edit Master text styles</a:t>
            </a:r>
          </a:p>
        </p:txBody>
      </p:sp>
      <p:sp>
        <p:nvSpPr>
          <p:cNvPr id="21" name="Content Placeholder 2"/>
          <p:cNvSpPr>
            <a:spLocks noGrp="1"/>
          </p:cNvSpPr>
          <p:nvPr>
            <p:ph sz="quarter" idx="25"/>
          </p:nvPr>
        </p:nvSpPr>
        <p:spPr>
          <a:xfrm>
            <a:off x="4546949" y="5715000"/>
            <a:ext cx="4038600" cy="1143000"/>
          </a:xfrm>
        </p:spPr>
        <p:txBody>
          <a:bodyPr/>
          <a:lstStyle/>
          <a:p>
            <a:pPr lvl="0"/>
            <a:r>
              <a:rPr lang="en-US" dirty="0"/>
              <a:t>Click to edit Master text styles</a:t>
            </a:r>
          </a:p>
        </p:txBody>
      </p:sp>
      <p:sp>
        <p:nvSpPr>
          <p:cNvPr id="17" name="Slide Number Placeholder 5"/>
          <p:cNvSpPr>
            <a:spLocks noGrp="1"/>
          </p:cNvSpPr>
          <p:nvPr>
            <p:ph type="sldNum" sz="quarter" idx="26"/>
          </p:nvPr>
        </p:nvSpPr>
        <p:spPr/>
        <p:txBody>
          <a:bodyPr/>
          <a:lstStyle>
            <a:lvl1pPr defTabSz="914400">
              <a:defRPr smtClean="0"/>
            </a:lvl1pPr>
          </a:lstStyle>
          <a:p>
            <a:pPr>
              <a:defRPr/>
            </a:pPr>
            <a:fld id="{E8739C01-40A5-4200-8982-40D7C1E392E9}" type="slidenum">
              <a:rPr lang="en-US" altLang="en-US"/>
              <a:pPr>
                <a:defRPr/>
              </a:pPr>
              <a:t>‹#›</a:t>
            </a:fld>
            <a:endParaRPr lang="en-US" altLang="en-US"/>
          </a:p>
        </p:txBody>
      </p:sp>
    </p:spTree>
    <p:extLst>
      <p:ext uri="{BB962C8B-B14F-4D97-AF65-F5344CB8AC3E}">
        <p14:creationId xmlns:p14="http://schemas.microsoft.com/office/powerpoint/2010/main" val="1364151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62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defTabSz="914400">
              <a:defRPr smtClean="0"/>
            </a:lvl1pPr>
          </a:lstStyle>
          <a:p>
            <a:pPr>
              <a:defRPr/>
            </a:pPr>
            <a:fld id="{E0828B08-21D4-4875-BE8E-AF38866363D3}" type="slidenum">
              <a:rPr lang="en-US" altLang="en-US"/>
              <a:pPr>
                <a:defRPr/>
              </a:pPr>
              <a:t>‹#›</a:t>
            </a:fld>
            <a:endParaRPr lang="en-US" altLang="en-US"/>
          </a:p>
        </p:txBody>
      </p:sp>
    </p:spTree>
    <p:extLst>
      <p:ext uri="{BB962C8B-B14F-4D97-AF65-F5344CB8AC3E}">
        <p14:creationId xmlns:p14="http://schemas.microsoft.com/office/powerpoint/2010/main" val="408828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defTabSz="914400">
              <a:defRPr smtClean="0"/>
            </a:lvl1pPr>
          </a:lstStyle>
          <a:p>
            <a:pPr>
              <a:defRPr/>
            </a:pPr>
            <a:fld id="{2D46E610-E929-4E07-A3D1-F6F5C4CC97CA}" type="slidenum">
              <a:rPr lang="en-US" altLang="en-US"/>
              <a:pPr>
                <a:defRPr/>
              </a:pPr>
              <a:t>‹#›</a:t>
            </a:fld>
            <a:endParaRPr lang="en-US" altLang="en-US"/>
          </a:p>
        </p:txBody>
      </p:sp>
    </p:spTree>
    <p:extLst>
      <p:ext uri="{BB962C8B-B14F-4D97-AF65-F5344CB8AC3E}">
        <p14:creationId xmlns:p14="http://schemas.microsoft.com/office/powerpoint/2010/main" val="62261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defTabSz="914400">
              <a:defRPr smtClean="0"/>
            </a:lvl1pPr>
          </a:lstStyle>
          <a:p>
            <a:pPr>
              <a:defRPr/>
            </a:pPr>
            <a:fld id="{BFC38799-79C1-47C7-B8C6-A631765A08E9}" type="slidenum">
              <a:rPr lang="en-US" altLang="en-US"/>
              <a:pPr>
                <a:defRPr/>
              </a:pPr>
              <a:t>‹#›</a:t>
            </a:fld>
            <a:endParaRPr lang="en-US" altLang="en-US"/>
          </a:p>
        </p:txBody>
      </p:sp>
    </p:spTree>
    <p:extLst>
      <p:ext uri="{BB962C8B-B14F-4D97-AF65-F5344CB8AC3E}">
        <p14:creationId xmlns:p14="http://schemas.microsoft.com/office/powerpoint/2010/main" val="184175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defTabSz="914400">
              <a:defRPr smtClean="0"/>
            </a:lvl1pPr>
          </a:lstStyle>
          <a:p>
            <a:pPr>
              <a:defRPr/>
            </a:pPr>
            <a:fld id="{C7F47494-418B-4B7F-BAB9-CDF2C2DDFBC8}" type="slidenum">
              <a:rPr lang="en-US" altLang="en-US"/>
              <a:pPr>
                <a:defRPr/>
              </a:pPr>
              <a:t>‹#›</a:t>
            </a:fld>
            <a:endParaRPr lang="en-US" altLang="en-US"/>
          </a:p>
        </p:txBody>
      </p:sp>
    </p:spTree>
    <p:extLst>
      <p:ext uri="{BB962C8B-B14F-4D97-AF65-F5344CB8AC3E}">
        <p14:creationId xmlns:p14="http://schemas.microsoft.com/office/powerpoint/2010/main" val="110607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defTabSz="914400">
              <a:defRPr smtClean="0"/>
            </a:lvl1pPr>
          </a:lstStyle>
          <a:p>
            <a:pPr>
              <a:defRPr/>
            </a:pPr>
            <a:fld id="{B5F401EB-14B1-4950-BDDB-A9E9383F9D8B}" type="slidenum">
              <a:rPr lang="en-US" altLang="en-US"/>
              <a:pPr>
                <a:defRPr/>
              </a:pPr>
              <a:t>‹#›</a:t>
            </a:fld>
            <a:endParaRPr lang="en-US" altLang="en-US"/>
          </a:p>
        </p:txBody>
      </p:sp>
    </p:spTree>
    <p:extLst>
      <p:ext uri="{BB962C8B-B14F-4D97-AF65-F5344CB8AC3E}">
        <p14:creationId xmlns:p14="http://schemas.microsoft.com/office/powerpoint/2010/main" val="275038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defTabSz="914400">
              <a:defRPr smtClean="0"/>
            </a:lvl1pPr>
          </a:lstStyle>
          <a:p>
            <a:pPr>
              <a:defRPr/>
            </a:pPr>
            <a:fld id="{8E9EC6B3-052A-4B9B-8415-4A5B0F6E9437}" type="slidenum">
              <a:rPr lang="en-US" altLang="en-US"/>
              <a:pPr>
                <a:defRPr/>
              </a:pPr>
              <a:t>‹#›</a:t>
            </a:fld>
            <a:endParaRPr lang="en-US" altLang="en-US"/>
          </a:p>
        </p:txBody>
      </p:sp>
    </p:spTree>
    <p:extLst>
      <p:ext uri="{BB962C8B-B14F-4D97-AF65-F5344CB8AC3E}">
        <p14:creationId xmlns:p14="http://schemas.microsoft.com/office/powerpoint/2010/main" val="159643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smtClean="0"/>
            </a:lvl1pPr>
          </a:lstStyle>
          <a:p>
            <a:pPr>
              <a:defRPr/>
            </a:pPr>
            <a:fld id="{14E1513C-9D30-408F-86CD-C150C570E4AF}" type="slidenum">
              <a:rPr lang="en-US" altLang="en-US"/>
              <a:pPr>
                <a:defRPr/>
              </a:pPr>
              <a:t>‹#›</a:t>
            </a:fld>
            <a:endParaRPr lang="en-US" altLang="en-US"/>
          </a:p>
        </p:txBody>
      </p:sp>
    </p:spTree>
    <p:extLst>
      <p:ext uri="{BB962C8B-B14F-4D97-AF65-F5344CB8AC3E}">
        <p14:creationId xmlns:p14="http://schemas.microsoft.com/office/powerpoint/2010/main" val="311212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defTabSz="914400">
              <a:defRPr smtClean="0"/>
            </a:lvl1pPr>
          </a:lstStyle>
          <a:p>
            <a:pPr>
              <a:defRPr/>
            </a:pPr>
            <a:fld id="{93B7C8E9-1ADE-474D-93D2-CCD0F0433613}" type="slidenum">
              <a:rPr lang="en-US" altLang="en-US"/>
              <a:pPr>
                <a:defRPr/>
              </a:pPr>
              <a:t>‹#›</a:t>
            </a:fld>
            <a:endParaRPr lang="en-US" altLang="en-US"/>
          </a:p>
        </p:txBody>
      </p:sp>
    </p:spTree>
    <p:extLst>
      <p:ext uri="{BB962C8B-B14F-4D97-AF65-F5344CB8AC3E}">
        <p14:creationId xmlns:p14="http://schemas.microsoft.com/office/powerpoint/2010/main" val="157941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defTabSz="457200" eaLnBrk="1" hangingPunct="1">
              <a:defRPr sz="1200" smtClean="0">
                <a:solidFill>
                  <a:srgbClr val="000000"/>
                </a:solidFill>
              </a:defRPr>
            </a:lvl1pPr>
          </a:lstStyle>
          <a:p>
            <a:pPr>
              <a:defRPr/>
            </a:pPr>
            <a:fld id="{92C6B7AA-BC87-4482-9A9E-4F3826FA1742}" type="slidenum">
              <a:rPr lang="en-US" altLang="en-US"/>
              <a:pPr>
                <a:defRPr/>
              </a:pPr>
              <a:t>‹#›</a:t>
            </a:fld>
            <a:endParaRPr lang="en-US" altLang="en-US"/>
          </a:p>
        </p:txBody>
      </p:sp>
      <p:sp>
        <p:nvSpPr>
          <p:cNvPr id="30725" name="Rectangle 5"/>
          <p:cNvSpPr>
            <a:spLocks noChangeArrowheads="1"/>
          </p:cNvSpPr>
          <p:nvPr/>
        </p:nvSpPr>
        <p:spPr bwMode="auto">
          <a:xfrm>
            <a:off x="0" y="6623050"/>
            <a:ext cx="9144000"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900" dirty="0">
                <a:solidFill>
                  <a:srgbClr val="000000"/>
                </a:solidFill>
                <a:cs typeface="Times New Roman" panose="02020603050405020304" pitchFamily="18" charset="0"/>
              </a:rPr>
              <a:t>©2017 California Department of Education</a:t>
            </a:r>
          </a:p>
        </p:txBody>
      </p:sp>
      <p:pic>
        <p:nvPicPr>
          <p:cNvPr id="1030" name="Picture 6" descr="cpincolorlist.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 id="2147486313" r:id="rId13"/>
    <p:sldLayoutId id="2147486314" r:id="rId14"/>
  </p:sldLayoutIdLst>
  <p:hf hdr="0" ft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panose="020B0600070205080204" pitchFamily="34" charset="-128"/>
          <a:cs typeface="MS PGothic"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anose="020B0600070205080204" pitchFamily="34" charset="-128"/>
          <a:cs typeface="MS PGothic"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anose="020B0600070205080204" pitchFamily="34" charset="-128"/>
          <a:cs typeface="MS PGothic"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anose="020B0600070205080204" pitchFamily="34" charset="-128"/>
          <a:cs typeface="MS PGothic"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2" Type="http://schemas.openxmlformats.org/officeDocument/2006/relationships/notesSlide" Target="../notesSlides/notesSlide13.xml"/><Relationship Id="rId16"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9.png"/><Relationship Id="rId5" Type="http://schemas.openxmlformats.org/officeDocument/2006/relationships/diagramQuickStyle" Target="../diagrams/quickStyle1.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image" Target="../media/image17.png"/><Relationship Id="rId1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Sge_cwcbOAhXH4iYKHaaPDNMQjRwIBw&amp;url=http://www.glogster.com/softballstar98/solar-and-lunar-venn-diagram/g-6n7r3tbln8kj0mr3b7205bt&amp;bvm=bv.129759880,d.eWE&amp;psig=AFQjCNEa4nOYHb5YAG5V0-kI3HcF1zqTwg&amp;ust=1471456754130098"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Users\jan\Desktop\Mark%20Final%20Videos\Scarf_2.mov" TargetMode="External"/><Relationship Id="rId1" Type="http://schemas.microsoft.com/office/2007/relationships/media" Target="\Users\jan\Desktop\Mark%20Final%20Videos\Scarf_2.mov" TargetMode="External"/><Relationship Id="rId5" Type="http://schemas.openxmlformats.org/officeDocument/2006/relationships/image" Target="../media/image5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fr9-U1sbOAhVNzWMKHc_RDmsQjRwIBw&amp;url=http://realdealretirement.com/the-3-steps-you-must-take-with-your-retirement-portfolio-right-now/&amp;psig=AFQjCNGzzifAmUIuQi21CcIqgkkxUrhL9g&amp;ust=1471462214899364"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hyperlink" Target="http://iweb.aahperd.org/iweb/Purchase/ProductDetail.aspx?Product_code=304-10488"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Pv4zeg9HOAhUW62MKHemnAAEQjRwIBw&amp;url=https://anneslibrarylife.wordpress.com/2013/05/07/another-baby-storytime-rhythm-sticks/&amp;psig=AFQjCNFxXqD3FQpsbz65iiDh7UmiLOY3FA&amp;ust=1471818055080515"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78.png"/><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81.wmf"/></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microsoft.com/office/2007/relationships/hdphoto" Target="../media/hdphoto6.wdp"/></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749300" y="6626225"/>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 (CDE) with the </a:t>
            </a:r>
            <a:r>
              <a:rPr lang="en-US" altLang="en-US" sz="900" dirty="0" err="1">
                <a:cs typeface="Times New Roman" panose="02020603050405020304" pitchFamily="18" charset="0"/>
              </a:rPr>
              <a:t>WestEd</a:t>
            </a:r>
            <a:r>
              <a:rPr lang="en-US" altLang="en-US" sz="900" dirty="0">
                <a:cs typeface="Times New Roman" panose="02020603050405020304" pitchFamily="18" charset="0"/>
              </a:rPr>
              <a:t> Center for Child &amp; Family Studies, California Preschool Instructional Network (CPIN). (05/2017) </a:t>
            </a:r>
          </a:p>
        </p:txBody>
      </p:sp>
      <p:pic>
        <p:nvPicPr>
          <p:cNvPr id="18435" name="Picture 4" descr="ks13"/>
          <p:cNvPicPr>
            <a:picLocks noChangeAspect="1" noChangeArrowheads="1"/>
          </p:cNvPicPr>
          <p:nvPr/>
        </p:nvPicPr>
        <p:blipFill rotWithShape="1">
          <a:blip r:embed="rId3">
            <a:extLst>
              <a:ext uri="{28A0092B-C50C-407E-A947-70E740481C1C}">
                <a14:useLocalDpi xmlns:a14="http://schemas.microsoft.com/office/drawing/2010/main" val="0"/>
              </a:ext>
            </a:extLst>
          </a:blip>
          <a:srcRect l="1957" t="217" r="14524" b="-217"/>
          <a:stretch/>
        </p:blipFill>
        <p:spPr bwMode="auto">
          <a:xfrm>
            <a:off x="11430" y="15240"/>
            <a:ext cx="967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4"/>
          <p:cNvSpPr txBox="1">
            <a:spLocks noChangeArrowheads="1"/>
          </p:cNvSpPr>
          <p:nvPr/>
        </p:nvSpPr>
        <p:spPr bwMode="auto">
          <a:xfrm>
            <a:off x="-1" y="5226784"/>
            <a:ext cx="9675541" cy="1631216"/>
          </a:xfrm>
          <a:prstGeom prst="rect">
            <a:avLst/>
          </a:prstGeom>
          <a:solidFill>
            <a:schemeClr val="bg1">
              <a:alpha val="51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eaLnBrk="1" hangingPunct="1">
              <a:defRPr/>
            </a:pPr>
            <a:r>
              <a:rPr lang="en-US" altLang="en-US" sz="2600" dirty="0">
                <a:sym typeface="Wingdings"/>
              </a:rPr>
              <a:t> </a:t>
            </a:r>
            <a:r>
              <a:rPr lang="en-US" altLang="en-US" sz="2800" dirty="0">
                <a:sym typeface="Wingdings"/>
              </a:rPr>
              <a:t>Physical Development in Transitional Kindergarten:</a:t>
            </a:r>
          </a:p>
          <a:p>
            <a:pPr eaLnBrk="1" hangingPunct="1">
              <a:defRPr/>
            </a:pPr>
            <a:r>
              <a:rPr lang="en-US" altLang="en-US" sz="3600" dirty="0"/>
              <a:t>Perceptual-Motor Skills and Movement Concepts</a:t>
            </a:r>
          </a:p>
        </p:txBody>
      </p:sp>
      <p:sp>
        <p:nvSpPr>
          <p:cNvPr id="2" name="Slide Number Placeholder 1"/>
          <p:cNvSpPr>
            <a:spLocks noGrp="1"/>
          </p:cNvSpPr>
          <p:nvPr>
            <p:ph type="sldNum" sz="quarter" idx="10"/>
          </p:nvPr>
        </p:nvSpPr>
        <p:spPr/>
        <p:txBody>
          <a:bodyPr/>
          <a:lstStyle/>
          <a:p>
            <a:pPr>
              <a:defRPr/>
            </a:pPr>
            <a:fld id="{8E9EC6B3-052A-4B9B-8415-4A5B0F6E9437}" type="slidenum">
              <a:rPr lang="en-US" altLang="en-US" smtClean="0"/>
              <a:pPr>
                <a:defRPr/>
              </a:pPr>
              <a:t>1</a:t>
            </a:fld>
            <a:endParaRPr lang="en-US" alt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Information with Families</a:t>
            </a:r>
          </a:p>
        </p:txBody>
      </p:sp>
      <p:sp>
        <p:nvSpPr>
          <p:cNvPr id="36867" name="Content Placeholder 4"/>
          <p:cNvSpPr>
            <a:spLocks noGrp="1"/>
          </p:cNvSpPr>
          <p:nvPr>
            <p:ph sz="half" idx="1"/>
          </p:nvPr>
        </p:nvSpPr>
        <p:spPr>
          <a:xfrm>
            <a:off x="457200" y="1417638"/>
            <a:ext cx="4800600" cy="4678362"/>
          </a:xfrm>
        </p:spPr>
        <p:txBody>
          <a:bodyPr/>
          <a:lstStyle/>
          <a:p>
            <a:pPr marL="468313" indent="-468313"/>
            <a:r>
              <a:rPr lang="en-US" altLang="en-US" sz="2600" b="1" dirty="0"/>
              <a:t>Communication</a:t>
            </a:r>
            <a:br>
              <a:rPr lang="en-US" altLang="en-US" sz="2600" b="1" dirty="0"/>
            </a:br>
            <a:r>
              <a:rPr lang="en-US" altLang="en-US" sz="2600" dirty="0"/>
              <a:t>Use newsletters or post pictures in the classroom.</a:t>
            </a:r>
          </a:p>
          <a:p>
            <a:pPr marL="468313" indent="-468313"/>
            <a:r>
              <a:rPr lang="en-US" altLang="en-US" sz="2600" b="1" dirty="0">
                <a:solidFill>
                  <a:srgbClr val="000000"/>
                </a:solidFill>
              </a:rPr>
              <a:t>Parent Opportunities</a:t>
            </a:r>
            <a:br>
              <a:rPr lang="en-US" altLang="en-US" sz="2600" b="1" dirty="0"/>
            </a:br>
            <a:r>
              <a:rPr lang="en-US" altLang="en-US" sz="2600" dirty="0">
                <a:solidFill>
                  <a:srgbClr val="000000"/>
                </a:solidFill>
              </a:rPr>
              <a:t>Invite parents to share cultural games/songs/ activities when they volunteer or empower them with knowledge during meetings.</a:t>
            </a:r>
          </a:p>
          <a:p>
            <a:pPr marL="468313" indent="-468313"/>
            <a:r>
              <a:rPr lang="en-US" altLang="en-US" sz="2600" b="1" dirty="0">
                <a:solidFill>
                  <a:srgbClr val="000000"/>
                </a:solidFill>
              </a:rPr>
              <a:t>Family Fun Nights</a:t>
            </a:r>
            <a:br>
              <a:rPr lang="en-US" altLang="en-US" sz="2600" b="1" dirty="0"/>
            </a:br>
            <a:r>
              <a:rPr lang="en-US" altLang="en-US" sz="2600" dirty="0">
                <a:solidFill>
                  <a:srgbClr val="000000"/>
                </a:solidFill>
              </a:rPr>
              <a:t>Schedule special events. </a:t>
            </a:r>
          </a:p>
        </p:txBody>
      </p:sp>
      <p:sp>
        <p:nvSpPr>
          <p:cNvPr id="36868" name="Slide Number Placeholder 4"/>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BE95DD2-F9C7-4349-8005-6CBE87B58561}" type="slidenum">
              <a:rPr lang="en-US" altLang="en-US" sz="1400"/>
              <a:pPr>
                <a:spcBef>
                  <a:spcPct val="0"/>
                </a:spcBef>
                <a:buFontTx/>
                <a:buNone/>
              </a:pPr>
              <a:t>10</a:t>
            </a:fld>
            <a:endParaRPr lang="en-US" altLang="en-US" sz="1400"/>
          </a:p>
        </p:txBody>
      </p:sp>
      <p:pic>
        <p:nvPicPr>
          <p:cNvPr id="8" name="Picture 3" descr="IMG_8888"/>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0466" r="5840"/>
          <a:stretch/>
        </p:blipFill>
        <p:spPr>
          <a:xfrm>
            <a:off x="5428938" y="1692276"/>
            <a:ext cx="3276600" cy="3224213"/>
          </a:xfrm>
          <a:effectLst>
            <a:outerShdw blurRad="292100" dist="139700" dir="2700000" algn="tl" rotWithShape="0">
              <a:srgbClr val="333333">
                <a:alpha val="64998"/>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17" descr="C:\Users\Patty\Desktop\Bridge-the-gap-clipart-the-wallpaper-desk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279" y="2524486"/>
            <a:ext cx="3518745" cy="2388371"/>
          </a:xfrm>
          <a:prstGeom prst="rect">
            <a:avLst/>
          </a:prstGeom>
          <a:ln>
            <a:noFill/>
          </a:ln>
          <a:effectLst>
            <a:softEdge rad="112500"/>
          </a:effectLs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64" y="4438435"/>
            <a:ext cx="1430337" cy="18526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17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9344" y="4438435"/>
            <a:ext cx="1431925" cy="18526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8918" name="Subtitle 2"/>
          <p:cNvSpPr txBox="1">
            <a:spLocks/>
          </p:cNvSpPr>
          <p:nvPr/>
        </p:nvSpPr>
        <p:spPr bwMode="auto">
          <a:xfrm>
            <a:off x="6224834" y="3736872"/>
            <a:ext cx="2728913"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buFont typeface="Arial" panose="020B0604020202020204" pitchFamily="34" charset="0"/>
              <a:buNone/>
            </a:pPr>
            <a:r>
              <a:rPr lang="en-US" altLang="en-US" b="1" dirty="0"/>
              <a:t>Kindergarten</a:t>
            </a:r>
          </a:p>
        </p:txBody>
      </p:sp>
      <p:sp>
        <p:nvSpPr>
          <p:cNvPr id="38919" name="Title 1"/>
          <p:cNvSpPr>
            <a:spLocks noGrp="1"/>
          </p:cNvSpPr>
          <p:nvPr>
            <p:ph type="title"/>
          </p:nvPr>
        </p:nvSpPr>
        <p:spPr/>
        <p:txBody>
          <a:bodyPr/>
          <a:lstStyle/>
          <a:p>
            <a:r>
              <a:rPr lang="en-US" altLang="en-US" sz="3600" dirty="0">
                <a:sym typeface="Webdings" panose="05030102010509060703" pitchFamily="18" charset="2"/>
              </a:rPr>
              <a:t>Understanding the Link Between Preschool and Kindergarten</a:t>
            </a:r>
            <a:endParaRPr lang="en-US" altLang="en-US" sz="3600" dirty="0"/>
          </a:p>
        </p:txBody>
      </p:sp>
      <p:sp>
        <p:nvSpPr>
          <p:cNvPr id="38920" name="Subtitle 2"/>
          <p:cNvSpPr>
            <a:spLocks noGrp="1"/>
          </p:cNvSpPr>
          <p:nvPr>
            <p:ph idx="1"/>
          </p:nvPr>
        </p:nvSpPr>
        <p:spPr>
          <a:xfrm>
            <a:off x="492369" y="1435223"/>
            <a:ext cx="3630561" cy="692050"/>
          </a:xfrm>
        </p:spPr>
        <p:txBody>
          <a:bodyPr/>
          <a:lstStyle/>
          <a:p>
            <a:pPr marL="0" indent="0">
              <a:buFont typeface="Arial" panose="020B0604020202020204" pitchFamily="34" charset="0"/>
              <a:buNone/>
            </a:pPr>
            <a:endParaRPr lang="en-US" altLang="en-US" b="1" dirty="0"/>
          </a:p>
          <a:p>
            <a:pPr marL="0" indent="0">
              <a:buFont typeface="Arial" panose="020B0604020202020204" pitchFamily="34" charset="0"/>
              <a:buNone/>
            </a:pPr>
            <a:endParaRPr lang="en-US" altLang="en-US" b="1" dirty="0"/>
          </a:p>
          <a:p>
            <a:pPr marL="0" indent="0">
              <a:buFont typeface="Arial" panose="020B0604020202020204" pitchFamily="34" charset="0"/>
              <a:buNone/>
            </a:pPr>
            <a:endParaRPr lang="en-US" altLang="en-US" b="1" dirty="0"/>
          </a:p>
          <a:p>
            <a:pPr marL="0" indent="0">
              <a:buFont typeface="Arial" panose="020B0604020202020204" pitchFamily="34" charset="0"/>
              <a:buNone/>
            </a:pPr>
            <a:endParaRPr lang="en-US" altLang="en-US" b="1" dirty="0"/>
          </a:p>
          <a:p>
            <a:pPr marL="0" indent="0">
              <a:buFont typeface="Arial" panose="020B0604020202020204" pitchFamily="34" charset="0"/>
              <a:buNone/>
            </a:pPr>
            <a:r>
              <a:rPr lang="en-US" altLang="en-US" b="1" dirty="0"/>
              <a:t>Preschool</a:t>
            </a:r>
          </a:p>
        </p:txBody>
      </p:sp>
      <p:sp>
        <p:nvSpPr>
          <p:cNvPr id="7" name="Curved Down Arrow 6"/>
          <p:cNvSpPr>
            <a:spLocks noChangeArrowheads="1"/>
          </p:cNvSpPr>
          <p:nvPr/>
        </p:nvSpPr>
        <p:spPr bwMode="auto">
          <a:xfrm>
            <a:off x="1295278" y="1665073"/>
            <a:ext cx="6747338" cy="2186642"/>
          </a:xfrm>
          <a:prstGeom prst="curvedDownArrow">
            <a:avLst>
              <a:gd name="adj1" fmla="val 25002"/>
              <a:gd name="adj2" fmla="val 50004"/>
              <a:gd name="adj3" fmla="val 25000"/>
            </a:avLst>
          </a:prstGeom>
          <a:gradFill rotWithShape="1">
            <a:gsLst>
              <a:gs pos="0">
                <a:srgbClr val="FF9383"/>
              </a:gs>
              <a:gs pos="100000">
                <a:srgbClr val="EF3B00"/>
              </a:gs>
            </a:gsLst>
            <a:lin ang="5400000"/>
          </a:gra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latin typeface="+mn-lt"/>
              <a:ea typeface="+mn-ea"/>
            </a:endParaRP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11</a:t>
            </a:fld>
            <a:endParaRPr lang="en-US" altLang="en-US"/>
          </a:p>
        </p:txBody>
      </p:sp>
      <p:sp>
        <p:nvSpPr>
          <p:cNvPr id="4" name="TextBox 3"/>
          <p:cNvSpPr txBox="1"/>
          <p:nvPr/>
        </p:nvSpPr>
        <p:spPr>
          <a:xfrm>
            <a:off x="4122930" y="3930531"/>
            <a:ext cx="830070" cy="584775"/>
          </a:xfrm>
          <a:prstGeom prst="rect">
            <a:avLst/>
          </a:prstGeom>
          <a:noFill/>
        </p:spPr>
        <p:txBody>
          <a:bodyPr wrap="square" rtlCol="0">
            <a:spAutoFit/>
          </a:bodyPr>
          <a:lstStyle/>
          <a:p>
            <a:pPr algn="ctr"/>
            <a:r>
              <a:rPr lang="en-US" sz="3200" b="1" dirty="0"/>
              <a:t>TK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dirty="0">
                <a:ea typeface="ＭＳ Ｐゴシック" panose="020B0600070205080204" pitchFamily="34" charset="-128"/>
              </a:rPr>
              <a:t>Why Use the Preschool Learning Foundations </a:t>
            </a:r>
            <a:r>
              <a:rPr lang="en-US" altLang="en-US" dirty="0"/>
              <a:t>in</a:t>
            </a:r>
            <a:r>
              <a:rPr lang="en-US" altLang="en-US" dirty="0">
                <a:ea typeface="ＭＳ Ｐゴシック" panose="020B0600070205080204" pitchFamily="34" charset="-128"/>
              </a:rPr>
              <a:t>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California Department of Education.</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12</a:t>
            </a:fld>
            <a:endParaRPr lang="en-US" altLang="en-US"/>
          </a:p>
        </p:txBody>
      </p:sp>
    </p:spTree>
    <p:extLst>
      <p:ext uri="{BB962C8B-B14F-4D97-AF65-F5344CB8AC3E}">
        <p14:creationId xmlns:p14="http://schemas.microsoft.com/office/powerpoint/2010/main" val="3045911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4"/>
          <p:cNvSpPr>
            <a:spLocks noGrp="1"/>
          </p:cNvSpPr>
          <p:nvPr>
            <p:ph sz="half" idx="2"/>
          </p:nvPr>
        </p:nvSpPr>
        <p:spPr>
          <a:xfrm>
            <a:off x="5919788" y="5081588"/>
            <a:ext cx="2632075" cy="1503362"/>
          </a:xfrm>
        </p:spPr>
        <p:txBody>
          <a:bodyPr/>
          <a:lstStyle/>
          <a:p>
            <a:r>
              <a:rPr lang="en-US" altLang="en-US" sz="400" dirty="0"/>
              <a:t>Preschool Learning Foundations</a:t>
            </a:r>
          </a:p>
          <a:p>
            <a:r>
              <a:rPr lang="en-US" altLang="en-US" sz="400" dirty="0"/>
              <a:t>Preschool Curriculum Framework</a:t>
            </a:r>
          </a:p>
          <a:p>
            <a:r>
              <a:rPr lang="en-US" altLang="en-US" sz="400" dirty="0"/>
              <a:t>Active Start</a:t>
            </a:r>
          </a:p>
          <a:p>
            <a:r>
              <a:rPr lang="en-US" altLang="en-US" sz="400" dirty="0"/>
              <a:t>Alignment Document</a:t>
            </a:r>
          </a:p>
          <a:p>
            <a:r>
              <a:rPr lang="en-US" altLang="en-US" sz="400" dirty="0"/>
              <a:t>Transitional Kindergarten Implementation Guide</a:t>
            </a:r>
          </a:p>
          <a:p>
            <a:r>
              <a:rPr lang="en-US" altLang="en-US" sz="400" dirty="0"/>
              <a:t>California Common Core State Standards</a:t>
            </a:r>
          </a:p>
          <a:p>
            <a:r>
              <a:rPr lang="en-US" altLang="en-US" sz="400" dirty="0"/>
              <a:t>DRDP Specific to TK and K</a:t>
            </a:r>
          </a:p>
          <a:p>
            <a:r>
              <a:rPr lang="en-US" altLang="en-US" sz="400" dirty="0"/>
              <a:t>Physical Education Model Content Standards for CA Public Schools, K-12</a:t>
            </a:r>
          </a:p>
          <a:p>
            <a:r>
              <a:rPr lang="en-US" altLang="en-US" sz="400" dirty="0"/>
              <a:t>Physical Education Framework for CA Public Schools, K-12</a:t>
            </a:r>
          </a:p>
          <a:p>
            <a:r>
              <a:rPr lang="en-US" altLang="en-US" sz="400" dirty="0"/>
              <a:t>California Common Core State Standards</a:t>
            </a:r>
          </a:p>
          <a:p>
            <a:endParaRPr lang="en-US" altLang="en-US" sz="400" dirty="0"/>
          </a:p>
        </p:txBody>
      </p:sp>
      <p:graphicFrame>
        <p:nvGraphicFramePr>
          <p:cNvPr id="7" name="Content Placeholder 6"/>
          <p:cNvGraphicFramePr>
            <a:graphicFrameLocks noGrp="1"/>
          </p:cNvGraphicFramePr>
          <p:nvPr>
            <p:ph sz="half" idx="1"/>
          </p:nvPr>
        </p:nvGraphicFramePr>
        <p:xfrm>
          <a:off x="727793" y="1293863"/>
          <a:ext cx="7688415" cy="5154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Title 1"/>
          <p:cNvSpPr>
            <a:spLocks noGrp="1"/>
          </p:cNvSpPr>
          <p:nvPr>
            <p:ph type="title"/>
          </p:nvPr>
        </p:nvSpPr>
        <p:spPr>
          <a:xfrm>
            <a:off x="457200" y="130175"/>
            <a:ext cx="8229600" cy="1287463"/>
          </a:xfrm>
        </p:spPr>
        <p:txBody>
          <a:bodyPr/>
          <a:lstStyle/>
          <a:p>
            <a:r>
              <a:rPr lang="en-US" altLang="en-US" sz="3200">
                <a:solidFill>
                  <a:srgbClr val="000000"/>
                </a:solidFill>
              </a:rPr>
              <a:t>CDE Publications and Resources that Support TK Implementation</a:t>
            </a:r>
          </a:p>
        </p:txBody>
      </p:sp>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5122863"/>
            <a:ext cx="796925" cy="10350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950" y="5207000"/>
            <a:ext cx="731838" cy="9445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775" y="2008188"/>
            <a:ext cx="715963" cy="9255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3225" y="2008188"/>
            <a:ext cx="703263" cy="9112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45250" y="5113338"/>
            <a:ext cx="1312863" cy="9159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89700" y="3394075"/>
            <a:ext cx="1223963" cy="9525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6550" y="3384550"/>
            <a:ext cx="738188" cy="10953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9"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67188" y="3521075"/>
            <a:ext cx="749300" cy="1047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a:xfrm>
            <a:off x="8686800" y="30828"/>
            <a:ext cx="457200" cy="365125"/>
          </a:xfrm>
        </p:spPr>
        <p:txBody>
          <a:bodyPr/>
          <a:lstStyle/>
          <a:p>
            <a:pPr defTabSz="914400" eaLnBrk="1" fontAlgn="auto" hangingPunct="1">
              <a:spcBef>
                <a:spcPts val="0"/>
              </a:spcBef>
              <a:spcAft>
                <a:spcPts val="0"/>
              </a:spcAft>
              <a:defRPr/>
            </a:pPr>
            <a:fld id="{9D7FA8F1-CF98-405C-9581-1C0C8E8DEB59}" type="slidenum">
              <a:rPr lang="en-US" altLang="en-US" kern="0" smtClean="0">
                <a:solidFill>
                  <a:sysClr val="windowText" lastClr="000000"/>
                </a:solidFill>
              </a:rPr>
              <a:pPr defTabSz="914400" eaLnBrk="1" fontAlgn="auto" hangingPunct="1">
                <a:spcBef>
                  <a:spcPts val="0"/>
                </a:spcBef>
                <a:spcAft>
                  <a:spcPts val="0"/>
                </a:spcAft>
                <a:defRPr/>
              </a:pPr>
              <a:t>13</a:t>
            </a:fld>
            <a:endParaRPr lang="en-US" altLang="en-US" kern="0" dirty="0">
              <a:solidFill>
                <a:sysClr val="windowText" lastClr="000000"/>
              </a:solidFill>
            </a:endParaRPr>
          </a:p>
        </p:txBody>
      </p:sp>
      <p:pic>
        <p:nvPicPr>
          <p:cNvPr id="21518" name="Content Placeholder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26238" y="2008188"/>
            <a:ext cx="714375" cy="92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0786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noChangeArrowheads="1"/>
          </p:cNvSpPr>
          <p:nvPr>
            <p:ph type="title"/>
          </p:nvPr>
        </p:nvSpPr>
        <p:spPr/>
        <p:txBody>
          <a:bodyPr/>
          <a:lstStyle/>
          <a:p>
            <a:pPr eaLnBrk="1" hangingPunct="1"/>
            <a:r>
              <a:rPr lang="en-US" altLang="en-US" dirty="0"/>
              <a:t>Foundations and Framework, Volume 2</a:t>
            </a:r>
          </a:p>
        </p:txBody>
      </p:sp>
      <p:sp>
        <p:nvSpPr>
          <p:cNvPr id="2" name="Content Placeholder 1"/>
          <p:cNvSpPr>
            <a:spLocks noGrp="1"/>
          </p:cNvSpPr>
          <p:nvPr>
            <p:ph sz="half" idx="1"/>
          </p:nvPr>
        </p:nvSpPr>
        <p:spPr/>
        <p:txBody>
          <a:bodyPr/>
          <a:lstStyle/>
          <a:p>
            <a:pPr marL="0" indent="0">
              <a:buNone/>
            </a:pPr>
            <a:r>
              <a:rPr lang="en-US" altLang="en-US" dirty="0">
                <a:cs typeface="Arial" panose="020B0604020202020204" pitchFamily="34" charset="0"/>
              </a:rPr>
              <a:t>The purpose of the Preschool Learning Foundations is to promote a common understanding of young children’</a:t>
            </a:r>
            <a:r>
              <a:rPr lang="en-US" altLang="ja-JP" dirty="0">
                <a:cs typeface="Arial" panose="020B0604020202020204" pitchFamily="34" charset="0"/>
              </a:rPr>
              <a:t>s learning and to guide instructional practice.</a:t>
            </a:r>
            <a:endParaRPr lang="en-US" dirty="0"/>
          </a:p>
        </p:txBody>
      </p:sp>
      <p:pic>
        <p:nvPicPr>
          <p:cNvPr id="7" name="Picture 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711792" y="1692276"/>
            <a:ext cx="2732511" cy="3535363"/>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Lst>
        </p:spPr>
      </p:pic>
      <p:sp>
        <p:nvSpPr>
          <p:cNvPr id="3" name="Slide Number Placeholder 2"/>
          <p:cNvSpPr>
            <a:spLocks noGrp="1"/>
          </p:cNvSpPr>
          <p:nvPr>
            <p:ph type="sldNum" sz="quarter" idx="10"/>
          </p:nvPr>
        </p:nvSpPr>
        <p:spPr/>
        <p:txBody>
          <a:bodyPr/>
          <a:lstStyle/>
          <a:p>
            <a:fld id="{BEBBF190-489A-403C-B44B-DFF113AA7E88}" type="slidenum">
              <a:rPr lang="en-US" altLang="en-US" smtClean="0"/>
              <a:pPr/>
              <a:t>14</a:t>
            </a:fld>
            <a:endParaRPr lang="en-US" alt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7117" y="3094463"/>
            <a:ext cx="2654373" cy="3418393"/>
          </a:xfrm>
          <a:prstGeom prst="rect">
            <a:avLst/>
          </a:prstGeom>
          <a:ln>
            <a:solidFill>
              <a:schemeClr val="tx1"/>
            </a:solidFill>
          </a:ln>
        </p:spPr>
      </p:pic>
    </p:spTree>
    <p:extLst>
      <p:ext uri="{BB962C8B-B14F-4D97-AF65-F5344CB8AC3E}">
        <p14:creationId xmlns:p14="http://schemas.microsoft.com/office/powerpoint/2010/main" val="3623107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52400"/>
            <a:ext cx="1633538" cy="21129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8131" name="Rectangle 4"/>
          <p:cNvSpPr>
            <a:spLocks noGrp="1" noChangeArrowheads="1"/>
          </p:cNvSpPr>
          <p:nvPr>
            <p:ph type="title" idx="4294967295"/>
          </p:nvPr>
        </p:nvSpPr>
        <p:spPr>
          <a:xfrm>
            <a:off x="6270625" y="2813635"/>
            <a:ext cx="2873375" cy="4031873"/>
          </a:xfrm>
          <a:noFill/>
          <a:effectLst>
            <a:glow>
              <a:schemeClr val="accent1">
                <a:satMod val="175000"/>
                <a:alpha val="47000"/>
              </a:schemeClr>
            </a:glow>
            <a:softEdge rad="0"/>
          </a:effectLst>
          <a:extLst/>
        </p:spPr>
        <p:txBody>
          <a:bodyPr>
            <a:spAutoFit/>
          </a:bodyPr>
          <a:lstStyle/>
          <a:p>
            <a:pPr eaLnBrk="1" hangingPunct="1">
              <a:defRPr/>
            </a:pPr>
            <a:r>
              <a:rPr lang="en-US" altLang="en-US" sz="3200" dirty="0">
                <a:solidFill>
                  <a:schemeClr val="bg1"/>
                </a:solidFill>
                <a:ea typeface="Arial" charset="0"/>
                <a:cs typeface="ＭＳ Ｐゴシック" charset="0"/>
              </a:rPr>
              <a:t>Foundations tell us what children should know and be able to do at around 48 or 60 months.</a:t>
            </a:r>
          </a:p>
        </p:txBody>
      </p:sp>
      <p:sp>
        <p:nvSpPr>
          <p:cNvPr id="7" name="Rectangle 5"/>
          <p:cNvSpPr>
            <a:spLocks noChangeArrowheads="1"/>
          </p:cNvSpPr>
          <p:nvPr/>
        </p:nvSpPr>
        <p:spPr bwMode="auto">
          <a:xfrm>
            <a:off x="2895600" y="6614676"/>
            <a:ext cx="3352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
        <p:nvSpPr>
          <p:cNvPr id="3" name="Slide Number Placeholder 2"/>
          <p:cNvSpPr>
            <a:spLocks noGrp="1"/>
          </p:cNvSpPr>
          <p:nvPr>
            <p:ph type="sldNum" sz="quarter" idx="10"/>
          </p:nvPr>
        </p:nvSpPr>
        <p:spPr/>
        <p:txBody>
          <a:bodyPr/>
          <a:lstStyle/>
          <a:p>
            <a:pPr>
              <a:defRPr/>
            </a:pPr>
            <a:fld id="{8E9EC6B3-052A-4B9B-8415-4A5B0F6E9437}" type="slidenum">
              <a:rPr lang="en-US" altLang="en-US" smtClean="0"/>
              <a:pPr>
                <a:defRPr/>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a:srcRect t="6196" b="34913"/>
          <a:stretch/>
        </p:blipFill>
        <p:spPr>
          <a:xfrm>
            <a:off x="1333500" y="1506538"/>
            <a:ext cx="6477000" cy="4953000"/>
          </a:xfrm>
        </p:spPr>
      </p:pic>
      <p:sp>
        <p:nvSpPr>
          <p:cNvPr id="49154" name="Title 1"/>
          <p:cNvSpPr>
            <a:spLocks noGrp="1"/>
          </p:cNvSpPr>
          <p:nvPr>
            <p:ph type="title"/>
          </p:nvPr>
        </p:nvSpPr>
        <p:spPr/>
        <p:txBody>
          <a:bodyPr/>
          <a:lstStyle/>
          <a:p>
            <a:r>
              <a:rPr lang="en-US" altLang="en-US" sz="3600">
                <a:latin typeface="Arial" panose="020B0604020202020204" pitchFamily="34" charset="0"/>
                <a:cs typeface="Arial" panose="020B0604020202020204" pitchFamily="34" charset="0"/>
              </a:rPr>
              <a:t>Physical Development Foundations Map</a:t>
            </a:r>
          </a:p>
        </p:txBody>
      </p:sp>
      <p:sp>
        <p:nvSpPr>
          <p:cNvPr id="5" name="Slide Number Placeholder 4"/>
          <p:cNvSpPr>
            <a:spLocks noGrp="1"/>
          </p:cNvSpPr>
          <p:nvPr>
            <p:ph type="sldNum" sz="quarter" idx="10"/>
          </p:nvPr>
        </p:nvSpPr>
        <p:spPr/>
        <p:txBody>
          <a:bodyPr/>
          <a:lstStyle/>
          <a:p>
            <a:pPr>
              <a:defRPr/>
            </a:pPr>
            <a:fld id="{BFC38799-79C1-47C7-B8C6-A631765A08E9}" type="slidenum">
              <a:rPr lang="en-US" altLang="en-US" smtClean="0"/>
              <a:pPr>
                <a:defRPr/>
              </a:pPr>
              <a:t>16</a:t>
            </a:fld>
            <a:endParaRPr lang="en-US" altLang="en-US"/>
          </a:p>
        </p:txBody>
      </p:sp>
      <p:sp>
        <p:nvSpPr>
          <p:cNvPr id="34" name="AutoShape 10"/>
          <p:cNvSpPr>
            <a:spLocks noGrp="1" noChangeArrowheads="1"/>
          </p:cNvSpPr>
          <p:nvPr>
            <p:ph sz="quarter" idx="4294967295"/>
          </p:nvPr>
        </p:nvSpPr>
        <p:spPr>
          <a:xfrm>
            <a:off x="7315994" y="2549534"/>
            <a:ext cx="989012" cy="474662"/>
          </a:xfrm>
          <a:prstGeom prst="wedgeRectCallout">
            <a:avLst>
              <a:gd name="adj1" fmla="val -174801"/>
              <a:gd name="adj2" fmla="val 432"/>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2400" b="1" dirty="0">
                <a:ea typeface="ＭＳ Ｐゴシック" charset="0"/>
                <a:cs typeface="ＭＳ Ｐゴシック" charset="0"/>
              </a:rPr>
              <a:t>Age</a:t>
            </a:r>
          </a:p>
        </p:txBody>
      </p:sp>
      <p:sp>
        <p:nvSpPr>
          <p:cNvPr id="32" name="AutoShape 8"/>
          <p:cNvSpPr>
            <a:spLocks noGrp="1" noChangeArrowheads="1"/>
          </p:cNvSpPr>
          <p:nvPr>
            <p:ph sz="quarter" idx="4294967295"/>
          </p:nvPr>
        </p:nvSpPr>
        <p:spPr>
          <a:xfrm>
            <a:off x="109251" y="2559058"/>
            <a:ext cx="1787525" cy="465138"/>
          </a:xfrm>
          <a:prstGeom prst="wedgeRectCallout">
            <a:avLst>
              <a:gd name="adj1" fmla="val 64720"/>
              <a:gd name="adj2" fmla="val -36744"/>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2400" b="1" dirty="0">
                <a:ea typeface="ＭＳ Ｐゴシック" charset="0"/>
                <a:cs typeface="ＭＳ Ｐゴシック" charset="0"/>
              </a:rPr>
              <a:t>Substrand</a:t>
            </a:r>
          </a:p>
        </p:txBody>
      </p:sp>
      <p:sp>
        <p:nvSpPr>
          <p:cNvPr id="16" name="AutoShape 8"/>
          <p:cNvSpPr>
            <a:spLocks noGrp="1" noChangeArrowheads="1"/>
          </p:cNvSpPr>
          <p:nvPr>
            <p:ph sz="quarter" idx="4294967295"/>
          </p:nvPr>
        </p:nvSpPr>
        <p:spPr>
          <a:xfrm>
            <a:off x="74326" y="3444875"/>
            <a:ext cx="1847850" cy="465138"/>
          </a:xfrm>
          <a:prstGeom prst="wedgeRectCallout">
            <a:avLst>
              <a:gd name="adj1" fmla="val 59125"/>
              <a:gd name="adj2" fmla="val -110671"/>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2400" b="1" dirty="0">
                <a:ea typeface="ＭＳ Ｐゴシック" charset="0"/>
                <a:cs typeface="ＭＳ Ｐゴシック" charset="0"/>
              </a:rPr>
              <a:t>Foundation</a:t>
            </a:r>
          </a:p>
        </p:txBody>
      </p:sp>
      <p:sp>
        <p:nvSpPr>
          <p:cNvPr id="33" name="AutoShape 7"/>
          <p:cNvSpPr>
            <a:spLocks noGrp="1" noChangeArrowheads="1"/>
          </p:cNvSpPr>
          <p:nvPr>
            <p:ph sz="quarter" idx="4294967295"/>
          </p:nvPr>
        </p:nvSpPr>
        <p:spPr>
          <a:xfrm>
            <a:off x="109251" y="4453732"/>
            <a:ext cx="1812925" cy="487362"/>
          </a:xfrm>
          <a:prstGeom prst="wedgeRectCallout">
            <a:avLst>
              <a:gd name="adj1" fmla="val 59310"/>
              <a:gd name="adj2" fmla="val -10952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2400" b="1" dirty="0">
                <a:ea typeface="ＭＳ Ｐゴシック" charset="0"/>
                <a:cs typeface="ＭＳ Ｐゴシック" charset="0"/>
              </a:rPr>
              <a:t>Examples</a:t>
            </a:r>
          </a:p>
        </p:txBody>
      </p:sp>
      <p:sp>
        <p:nvSpPr>
          <p:cNvPr id="31" name="AutoShape 2"/>
          <p:cNvSpPr>
            <a:spLocks noGrp="1" noChangeArrowheads="1"/>
          </p:cNvSpPr>
          <p:nvPr>
            <p:ph sz="half" idx="4294967295"/>
          </p:nvPr>
        </p:nvSpPr>
        <p:spPr>
          <a:xfrm>
            <a:off x="685800" y="1780948"/>
            <a:ext cx="1301972" cy="517524"/>
          </a:xfrm>
          <a:prstGeom prst="wedgeRectCallout">
            <a:avLst>
              <a:gd name="adj1" fmla="val 142446"/>
              <a:gd name="adj2" fmla="val -1922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a:lstStyle/>
          <a:p>
            <a:pPr marL="0" indent="0" algn="ctr" eaLnBrk="1" hangingPunct="1">
              <a:buFont typeface="Arial" charset="0"/>
              <a:buNone/>
              <a:defRPr/>
            </a:pPr>
            <a:r>
              <a:rPr lang="en-US" sz="2400" b="1" dirty="0">
                <a:ea typeface="ＭＳ Ｐゴシック" charset="0"/>
                <a:cs typeface="ＭＳ Ｐゴシック" charset="0"/>
              </a:rPr>
              <a:t>Strand</a:t>
            </a:r>
          </a:p>
        </p:txBody>
      </p:sp>
      <p:sp>
        <p:nvSpPr>
          <p:cNvPr id="18" name="AutoShape 2"/>
          <p:cNvSpPr txBox="1">
            <a:spLocks noChangeArrowheads="1"/>
          </p:cNvSpPr>
          <p:nvPr/>
        </p:nvSpPr>
        <p:spPr bwMode="auto">
          <a:xfrm>
            <a:off x="7568913" y="4224343"/>
            <a:ext cx="1301972" cy="517524"/>
          </a:xfrm>
          <a:prstGeom prst="wedgeRectCallout">
            <a:avLst>
              <a:gd name="adj1" fmla="val -54434"/>
              <a:gd name="adj2" fmla="val 93744"/>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sz="2400" b="1" dirty="0">
                <a:ea typeface="ＭＳ Ｐゴシック" charset="0"/>
                <a:cs typeface="ＭＳ Ｐゴシック" charset="0"/>
              </a:rPr>
              <a:t>Domain</a:t>
            </a:r>
          </a:p>
        </p:txBody>
      </p:sp>
      <p:sp>
        <p:nvSpPr>
          <p:cNvPr id="19" name="AutoShape 7"/>
          <p:cNvSpPr txBox="1">
            <a:spLocks noChangeArrowheads="1"/>
          </p:cNvSpPr>
          <p:nvPr/>
        </p:nvSpPr>
        <p:spPr bwMode="auto">
          <a:xfrm>
            <a:off x="427037" y="5484813"/>
            <a:ext cx="1812925" cy="487362"/>
          </a:xfrm>
          <a:prstGeom prst="wedgeRectCallout">
            <a:avLst>
              <a:gd name="adj1" fmla="val 59310"/>
              <a:gd name="adj2" fmla="val -109520"/>
            </a:avLst>
          </a:prstGeom>
          <a:solidFill>
            <a:srgbClr val="FFFFCC"/>
          </a:solidFill>
          <a:ln>
            <a:solidFill>
              <a:schemeClr val="tx1"/>
            </a:solidFill>
            <a:miter lim="800000"/>
            <a:headEnd/>
            <a:tailEnd/>
          </a:ln>
          <a:effectLst>
            <a:outerShdw blurRad="63500" dist="107763"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sz="2400" b="1" dirty="0">
                <a:ea typeface="ＭＳ Ｐゴシック" charset="0"/>
                <a:cs typeface="ＭＳ Ｐゴシック" charset="0"/>
              </a:rPr>
              <a:t>Footnotes</a:t>
            </a:r>
          </a:p>
        </p:txBody>
      </p:sp>
      <p:sp>
        <p:nvSpPr>
          <p:cNvPr id="20" name="Content Placeholder 1"/>
          <p:cNvSpPr txBox="1">
            <a:spLocks/>
          </p:cNvSpPr>
          <p:nvPr/>
        </p:nvSpPr>
        <p:spPr bwMode="auto">
          <a:xfrm>
            <a:off x="3307037" y="4780404"/>
            <a:ext cx="5741264" cy="1694415"/>
          </a:xfrm>
          <a:prstGeom prst="rect">
            <a:avLst/>
          </a:prstGeom>
          <a:solidFill>
            <a:srgbClr val="FFF1E7"/>
          </a:solidFill>
          <a:ln w="41275">
            <a:solidFill>
              <a:schemeClr val="tx1"/>
            </a:solidFill>
          </a:ln>
        </p:spPr>
        <p:txBody>
          <a:bodyPr vert="horz" wrap="square" lIns="91440" tIns="45720" rIns="91440" bIns="4572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950" indent="0">
              <a:buFont typeface="Arial" charset="0"/>
              <a:buNone/>
              <a:defRPr/>
            </a:pPr>
            <a:endParaRPr lang="en-US" sz="2000" dirty="0">
              <a:cs typeface="ＭＳ Ｐゴシック" charset="0"/>
            </a:endParaRPr>
          </a:p>
          <a:p>
            <a:pPr marL="117475" indent="0">
              <a:buFont typeface="Arial" charset="0"/>
              <a:buNone/>
              <a:defRPr/>
            </a:pPr>
            <a:r>
              <a:rPr lang="en-US" sz="2000" dirty="0">
                <a:cs typeface="ＭＳ Ｐゴシック" charset="0"/>
              </a:rPr>
              <a:t>Examine the developmental progression between 48 and 60 months in the foundation:  </a:t>
            </a:r>
          </a:p>
          <a:p>
            <a:pPr marL="457200" indent="-222250">
              <a:defRPr/>
            </a:pPr>
            <a:r>
              <a:rPr lang="en-US" sz="2000" dirty="0">
                <a:cs typeface="ＭＳ Ｐゴシック" charset="0"/>
              </a:rPr>
              <a:t>What do you notice is developing?</a:t>
            </a:r>
          </a:p>
          <a:p>
            <a:pPr marL="457200" indent="-222250">
              <a:defRPr/>
            </a:pPr>
            <a:r>
              <a:rPr lang="en-US" sz="2000" dirty="0">
                <a:cs typeface="ＭＳ Ｐゴシック" charset="0"/>
              </a:rPr>
              <a:t>Use the examples to help you think about growth and change. </a:t>
            </a:r>
          </a:p>
          <a:p>
            <a:pPr marL="0" indent="0">
              <a:buFont typeface="Arial" charset="0"/>
              <a:buNone/>
              <a:defRPr/>
            </a:pPr>
            <a:endParaRPr lang="en-US" sz="2000" dirty="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C:\Users\Patty\Desktop\WestEd TK 6-5-16\Flickr pics\hokey pokey 2.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2" name="Title 1"/>
          <p:cNvSpPr>
            <a:spLocks noGrp="1"/>
          </p:cNvSpPr>
          <p:nvPr>
            <p:ph type="title"/>
          </p:nvPr>
        </p:nvSpPr>
        <p:spPr>
          <a:xfrm>
            <a:off x="483433" y="152400"/>
            <a:ext cx="8229600" cy="1143000"/>
          </a:xfrm>
          <a:solidFill>
            <a:schemeClr val="bg1">
              <a:lumMod val="75000"/>
              <a:alpha val="70000"/>
            </a:schemeClr>
          </a:solidFill>
        </p:spPr>
        <p:txBody>
          <a:bodyPr/>
          <a:lstStyle/>
          <a:p>
            <a:r>
              <a:rPr lang="en-US" altLang="en-US" dirty="0"/>
              <a:t>Preschool Learning Foundations</a:t>
            </a:r>
            <a:endParaRPr lang="en-US" dirty="0"/>
          </a:p>
        </p:txBody>
      </p:sp>
      <p:sp>
        <p:nvSpPr>
          <p:cNvPr id="4" name="Content Placeholder 3"/>
          <p:cNvSpPr>
            <a:spLocks noGrp="1"/>
          </p:cNvSpPr>
          <p:nvPr>
            <p:ph sz="half" idx="2"/>
          </p:nvPr>
        </p:nvSpPr>
        <p:spPr>
          <a:xfrm>
            <a:off x="4114800" y="4671368"/>
            <a:ext cx="4800600" cy="1955799"/>
          </a:xfrm>
          <a:solidFill>
            <a:schemeClr val="bg1">
              <a:lumMod val="75000"/>
              <a:alpha val="50000"/>
            </a:schemeClr>
          </a:solidFill>
        </p:spPr>
        <p:txBody>
          <a:bodyPr/>
          <a:lstStyle/>
          <a:p>
            <a:pPr eaLnBrk="1" hangingPunct="1">
              <a:defRPr/>
            </a:pPr>
            <a:r>
              <a:rPr lang="en-US" altLang="en-US" b="1" dirty="0">
                <a:solidFill>
                  <a:schemeClr val="bg1"/>
                </a:solidFill>
                <a:ea typeface="Arial" charset="0"/>
              </a:rPr>
              <a:t>High-quality programs</a:t>
            </a:r>
          </a:p>
          <a:p>
            <a:pPr eaLnBrk="1" hangingPunct="1">
              <a:defRPr/>
            </a:pPr>
            <a:r>
              <a:rPr lang="en-US" altLang="en-US" b="1" dirty="0">
                <a:solidFill>
                  <a:schemeClr val="bg1"/>
                </a:solidFill>
                <a:ea typeface="Arial" charset="0"/>
              </a:rPr>
              <a:t>Appropriate support</a:t>
            </a:r>
          </a:p>
          <a:p>
            <a:pPr eaLnBrk="1" hangingPunct="1">
              <a:defRPr/>
            </a:pPr>
            <a:r>
              <a:rPr lang="en-US" altLang="en-US" b="1" dirty="0">
                <a:solidFill>
                  <a:schemeClr val="bg1"/>
                </a:solidFill>
                <a:ea typeface="Arial" charset="0"/>
              </a:rPr>
              <a:t>Research-based evidence</a:t>
            </a:r>
          </a:p>
          <a:p>
            <a:endParaRPr lang="en-US" dirty="0">
              <a:solidFill>
                <a:schemeClr val="bg1"/>
              </a:solidFill>
            </a:endParaRPr>
          </a:p>
        </p:txBody>
      </p:sp>
      <p:sp>
        <p:nvSpPr>
          <p:cNvPr id="5" name="Slide Number Placeholder 4"/>
          <p:cNvSpPr>
            <a:spLocks noGrp="1"/>
          </p:cNvSpPr>
          <p:nvPr>
            <p:ph type="sldNum" sz="quarter" idx="10"/>
          </p:nvPr>
        </p:nvSpPr>
        <p:spPr/>
        <p:txBody>
          <a:bodyPr/>
          <a:lstStyle/>
          <a:p>
            <a:pPr>
              <a:defRPr/>
            </a:pPr>
            <a:fld id="{BFC38799-79C1-47C7-B8C6-A631765A08E9}" type="slidenum">
              <a:rPr lang="en-US" altLang="en-US" smtClean="0"/>
              <a:pPr>
                <a:defRPr/>
              </a:pPr>
              <a:t>17</a:t>
            </a:fld>
            <a:endParaRPr lang="en-US" altLang="en-US"/>
          </a:p>
        </p:txBody>
      </p:sp>
      <p:sp>
        <p:nvSpPr>
          <p:cNvPr id="12" name="Rectangle 5"/>
          <p:cNvSpPr>
            <a:spLocks noChangeArrowheads="1"/>
          </p:cNvSpPr>
          <p:nvPr/>
        </p:nvSpPr>
        <p:spPr bwMode="auto">
          <a:xfrm>
            <a:off x="2921833" y="6627168"/>
            <a:ext cx="3352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sz="quarter"/>
          </p:nvPr>
        </p:nvSpPr>
        <p:spPr/>
        <p:txBody>
          <a:bodyPr/>
          <a:lstStyle/>
          <a:p>
            <a:r>
              <a:rPr lang="en-US" sz="4000" dirty="0"/>
              <a:t>Preschool Curriculum Framework Strategies</a:t>
            </a:r>
          </a:p>
        </p:txBody>
      </p:sp>
      <p:pic>
        <p:nvPicPr>
          <p:cNvPr id="23"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914400" y="3968750"/>
            <a:ext cx="2916766"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7" descr="5426303473_06f6571c90.jpg"/>
          <p:cNvPicPr>
            <a:picLocks noGrp="1" noChangeAspect="1"/>
          </p:cNvPicPr>
          <p:nvPr>
            <p:ph sz="quarter" idx="3"/>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914400" y="1599406"/>
            <a:ext cx="2916766"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ontent Placeholder 15"/>
          <p:cNvSpPr>
            <a:spLocks noGrp="1"/>
          </p:cNvSpPr>
          <p:nvPr>
            <p:ph sz="quarter" idx="4"/>
          </p:nvPr>
        </p:nvSpPr>
        <p:spPr>
          <a:xfrm>
            <a:off x="4572000" y="1751013"/>
            <a:ext cx="4038600" cy="4375150"/>
          </a:xfrm>
        </p:spPr>
        <p:txBody>
          <a:bodyPr/>
          <a:lstStyle/>
          <a:p>
            <a:pPr>
              <a:spcAft>
                <a:spcPts val="1200"/>
              </a:spcAft>
            </a:pPr>
            <a:r>
              <a:rPr lang="en-US" altLang="en-US" sz="2800" dirty="0">
                <a:sym typeface="Wingdings"/>
              </a:rPr>
              <a:t>Teachable Moments</a:t>
            </a:r>
          </a:p>
          <a:p>
            <a:pPr>
              <a:spcAft>
                <a:spcPts val="1200"/>
              </a:spcAft>
            </a:pPr>
            <a:r>
              <a:rPr lang="en-US" altLang="en-US" sz="2800" dirty="0">
                <a:sym typeface="Wingdings"/>
              </a:rPr>
              <a:t>Interactions &amp; Strategies</a:t>
            </a:r>
          </a:p>
          <a:p>
            <a:pPr>
              <a:spcAft>
                <a:spcPts val="1200"/>
              </a:spcAft>
            </a:pPr>
            <a:r>
              <a:rPr lang="en-US" altLang="en-US" sz="2800" dirty="0">
                <a:sym typeface="Wingdings"/>
              </a:rPr>
              <a:t>Planning Learning Opportunities</a:t>
            </a:r>
          </a:p>
          <a:p>
            <a:pPr>
              <a:spcAft>
                <a:spcPts val="1200"/>
              </a:spcAft>
            </a:pPr>
            <a:r>
              <a:rPr lang="en-US" altLang="en-US" sz="2800" dirty="0"/>
              <a:t>Engaging Families</a:t>
            </a:r>
          </a:p>
        </p:txBody>
      </p:sp>
      <p:sp>
        <p:nvSpPr>
          <p:cNvPr id="2" name="Slide Number Placeholder 1"/>
          <p:cNvSpPr>
            <a:spLocks noGrp="1"/>
          </p:cNvSpPr>
          <p:nvPr>
            <p:ph type="sldNum" sz="quarter" idx="4294967295"/>
          </p:nvPr>
        </p:nvSpPr>
        <p:spPr>
          <a:xfrm>
            <a:off x="8686800" y="0"/>
            <a:ext cx="457200" cy="365125"/>
          </a:xfrm>
        </p:spPr>
        <p:txBody>
          <a:bodyPr/>
          <a:lstStyle/>
          <a:p>
            <a:pPr>
              <a:defRPr/>
            </a:pPr>
            <a:fld id="{8E9EC6B3-052A-4B9B-8415-4A5B0F6E9437}" type="slidenum">
              <a:rPr lang="en-US" altLang="en-US" smtClean="0"/>
              <a:pPr>
                <a:defRPr/>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3" name="Rectangle 2"/>
          <p:cNvSpPr>
            <a:spLocks noGrp="1" noChangeArrowheads="1"/>
          </p:cNvSpPr>
          <p:nvPr>
            <p:ph type="title"/>
          </p:nvPr>
        </p:nvSpPr>
        <p:spPr>
          <a:xfrm>
            <a:off x="4800600" y="304800"/>
            <a:ext cx="3657600" cy="1143000"/>
          </a:xfrm>
        </p:spPr>
        <p:txBody>
          <a:bodyPr/>
          <a:lstStyle/>
          <a:p>
            <a:r>
              <a:rPr lang="en-US" altLang="en-US" sz="4000" dirty="0">
                <a:cs typeface="Arial" panose="020B0604020202020204" pitchFamily="34" charset="0"/>
              </a:rPr>
              <a:t>Framework Strategies</a:t>
            </a:r>
            <a:endParaRPr lang="en-US" altLang="en-US" sz="4000" i="1" dirty="0">
              <a:cs typeface="Arial" panose="020B0604020202020204" pitchFamily="34" charset="0"/>
            </a:endParaRPr>
          </a:p>
        </p:txBody>
      </p:sp>
      <p:sp>
        <p:nvSpPr>
          <p:cNvPr id="3" name="Content Placeholder 2"/>
          <p:cNvSpPr>
            <a:spLocks noGrp="1"/>
          </p:cNvSpPr>
          <p:nvPr>
            <p:ph sz="half" idx="2"/>
          </p:nvPr>
        </p:nvSpPr>
        <p:spPr>
          <a:xfrm>
            <a:off x="4800600" y="1752600"/>
            <a:ext cx="3886200" cy="4373563"/>
          </a:xfrm>
        </p:spPr>
        <p:txBody>
          <a:bodyPr/>
          <a:lstStyle/>
          <a:p>
            <a:pPr>
              <a:spcAft>
                <a:spcPts val="600"/>
              </a:spcAft>
              <a:buFont typeface="Wingdings" panose="05000000000000000000" pitchFamily="2" charset="2"/>
              <a:buChar char="ü"/>
              <a:defRPr/>
            </a:pPr>
            <a:r>
              <a:rPr lang="en-US" altLang="en-US" dirty="0"/>
              <a:t>Developmentally appropriate</a:t>
            </a:r>
          </a:p>
          <a:p>
            <a:pPr>
              <a:spcAft>
                <a:spcPts val="600"/>
              </a:spcAft>
              <a:buFont typeface="Wingdings" panose="05000000000000000000" pitchFamily="2" charset="2"/>
              <a:buChar char="ü"/>
              <a:defRPr/>
            </a:pPr>
            <a:r>
              <a:rPr lang="en-US" altLang="en-US" dirty="0"/>
              <a:t>Reflective and intentional</a:t>
            </a:r>
          </a:p>
          <a:p>
            <a:pPr>
              <a:spcAft>
                <a:spcPts val="600"/>
              </a:spcAft>
              <a:buFont typeface="Wingdings" panose="05000000000000000000" pitchFamily="2" charset="2"/>
              <a:buChar char="ü"/>
              <a:defRPr/>
            </a:pPr>
            <a:r>
              <a:rPr lang="en-US" altLang="en-US" dirty="0"/>
              <a:t>Individually and culturally meaningful</a:t>
            </a:r>
          </a:p>
          <a:p>
            <a:pPr>
              <a:spcAft>
                <a:spcPts val="600"/>
              </a:spcAft>
              <a:buFont typeface="Wingdings" panose="05000000000000000000" pitchFamily="2" charset="2"/>
              <a:buChar char="ü"/>
              <a:defRPr/>
            </a:pPr>
            <a:r>
              <a:rPr lang="en-US" altLang="en-US" dirty="0"/>
              <a:t>Inclusive</a:t>
            </a:r>
            <a:endParaRPr lang="en-US" dirty="0"/>
          </a:p>
        </p:txBody>
      </p:sp>
      <p:pic>
        <p:nvPicPr>
          <p:cNvPr id="8" name="Picture 6" descr="C:\Users\Patty\Desktop\Flickr Pics\2 girls jumping over rope.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a:stretch/>
        </p:blipFill>
        <p:spPr bwMode="auto">
          <a:xfrm>
            <a:off x="-3748" y="6246"/>
            <a:ext cx="4495801" cy="6866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5"/>
          <p:cNvSpPr>
            <a:spLocks noChangeArrowheads="1"/>
          </p:cNvSpPr>
          <p:nvPr/>
        </p:nvSpPr>
        <p:spPr bwMode="auto">
          <a:xfrm>
            <a:off x="4492052" y="6629400"/>
            <a:ext cx="4651947" cy="228600"/>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
        <p:nvSpPr>
          <p:cNvPr id="4" name="Slide Number Placeholder 3"/>
          <p:cNvSpPr>
            <a:spLocks noGrp="1"/>
          </p:cNvSpPr>
          <p:nvPr>
            <p:ph type="sldNum" sz="quarter" idx="10"/>
          </p:nvPr>
        </p:nvSpPr>
        <p:spPr/>
        <p:txBody>
          <a:bodyPr/>
          <a:lstStyle/>
          <a:p>
            <a:pPr>
              <a:defRPr/>
            </a:pPr>
            <a:fld id="{BFC38799-79C1-47C7-B8C6-A631765A08E9}" type="slidenum">
              <a:rPr lang="en-US" altLang="en-US" smtClean="0"/>
              <a:pPr>
                <a:defRPr/>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19100" y="76200"/>
            <a:ext cx="8229600" cy="1143000"/>
          </a:xfrm>
        </p:spPr>
        <p:txBody>
          <a:bodyPr/>
          <a:lstStyle/>
          <a:p>
            <a:r>
              <a:rPr lang="en-US" altLang="en-US" dirty="0">
                <a:solidFill>
                  <a:srgbClr val="000000"/>
                </a:solidFill>
                <a:sym typeface="Webdings" panose="05030102010509060703" pitchFamily="18" charset="2"/>
              </a:rPr>
              <a:t>Objectives</a:t>
            </a:r>
            <a:endParaRPr lang="en-US" altLang="en-US" dirty="0"/>
          </a:p>
        </p:txBody>
      </p:sp>
      <p:sp>
        <p:nvSpPr>
          <p:cNvPr id="20483" name="Content Placeholder 2"/>
          <p:cNvSpPr>
            <a:spLocks noGrp="1"/>
          </p:cNvSpPr>
          <p:nvPr>
            <p:ph idx="1"/>
          </p:nvPr>
        </p:nvSpPr>
        <p:spPr>
          <a:xfrm>
            <a:off x="381000" y="990600"/>
            <a:ext cx="8305800" cy="4800600"/>
          </a:xfrm>
        </p:spPr>
        <p:txBody>
          <a:bodyPr/>
          <a:lstStyle/>
          <a:p>
            <a:r>
              <a:rPr lang="en-US" altLang="en-US" sz="2300" dirty="0"/>
              <a:t>Become aware of key concepts from the </a:t>
            </a:r>
            <a:r>
              <a:rPr lang="en-US" altLang="en-US" sz="2300" i="1" dirty="0"/>
              <a:t>California Preschool Learning Foundations, Volume 2</a:t>
            </a:r>
            <a:r>
              <a:rPr lang="en-US" altLang="en-US" sz="2300" dirty="0"/>
              <a:t>—Physical Development domain, Perceptual-Motor Skills and Movement Concepts.</a:t>
            </a:r>
          </a:p>
          <a:p>
            <a:pPr>
              <a:spcBef>
                <a:spcPts val="675"/>
              </a:spcBef>
            </a:pPr>
            <a:r>
              <a:rPr lang="en-US" altLang="en-US" sz="2300" dirty="0"/>
              <a:t>Explore the developmental continuum of perceptual-motor skills and movement concepts and develop strategies that will guide instruction and learning in transitional kindergarten (TK).</a:t>
            </a:r>
          </a:p>
          <a:p>
            <a:pPr>
              <a:spcBef>
                <a:spcPts val="675"/>
              </a:spcBef>
            </a:pPr>
            <a:r>
              <a:rPr lang="en-US" altLang="en-US" sz="2300" dirty="0"/>
              <a:t>Discuss current research underlying the teaching strategies used to support the development of perceptual-motor skills.</a:t>
            </a:r>
          </a:p>
          <a:p>
            <a:pPr>
              <a:spcBef>
                <a:spcPts val="675"/>
              </a:spcBef>
            </a:pPr>
            <a:r>
              <a:rPr lang="en-US" altLang="en-US" sz="2300" dirty="0"/>
              <a:t>Practice using the Preschool Learning Foundations and Preschool Curriculum Framework to intentionally plan age-appropriate, developmentally appropriate, cultural and inclusive strategies that promote perceptual-motor skills and movement concepts.</a:t>
            </a: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7" descr="C:\Users\Patty\Desktop\Bridge-the-gap-clipart-the-wallpaper-deskt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8869" y="1926360"/>
            <a:ext cx="3570149" cy="242326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94" y="3387409"/>
            <a:ext cx="1430337" cy="1852613"/>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657" y="3387410"/>
            <a:ext cx="1431925" cy="1852612"/>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Lst>
        </p:spPr>
      </p:pic>
      <p:pic>
        <p:nvPicPr>
          <p:cNvPr id="80897" name="Picture 4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2407" y="4572000"/>
            <a:ext cx="1403074" cy="185873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411513"/>
            <a:ext cx="8229600" cy="1143000"/>
          </a:xfrm>
        </p:spPr>
        <p:txBody>
          <a:bodyPr/>
          <a:lstStyle/>
          <a:p>
            <a:r>
              <a:rPr lang="en-US" sz="3600" dirty="0"/>
              <a:t>Alignment of Physical Development Foundations and PE Model Content Standards</a:t>
            </a:r>
          </a:p>
        </p:txBody>
      </p:sp>
      <p:sp>
        <p:nvSpPr>
          <p:cNvPr id="3" name="Slide Number Placeholder 2"/>
          <p:cNvSpPr>
            <a:spLocks noGrp="1"/>
          </p:cNvSpPr>
          <p:nvPr>
            <p:ph type="sldNum" sz="quarter" idx="10"/>
          </p:nvPr>
        </p:nvSpPr>
        <p:spPr/>
        <p:txBody>
          <a:bodyPr/>
          <a:lstStyle/>
          <a:p>
            <a:fld id="{0AAC4CFD-359F-415F-976E-E86D4C061EB8}" type="slidenum">
              <a:rPr lang="en-US" altLang="en-US" smtClean="0"/>
              <a:pPr/>
              <a:t>20</a:t>
            </a:fld>
            <a:endParaRPr lang="en-US" altLang="en-US"/>
          </a:p>
        </p:txBody>
      </p:sp>
      <p:sp>
        <p:nvSpPr>
          <p:cNvPr id="4" name="TextBox 3"/>
          <p:cNvSpPr txBox="1"/>
          <p:nvPr/>
        </p:nvSpPr>
        <p:spPr>
          <a:xfrm>
            <a:off x="4267200" y="3387409"/>
            <a:ext cx="762000" cy="584775"/>
          </a:xfrm>
          <a:prstGeom prst="rect">
            <a:avLst/>
          </a:prstGeom>
          <a:noFill/>
        </p:spPr>
        <p:txBody>
          <a:bodyPr wrap="square" rtlCol="0">
            <a:spAutoFit/>
          </a:bodyPr>
          <a:lstStyle/>
          <a:p>
            <a:r>
              <a:rPr lang="en-US" sz="3200" b="1" dirty="0"/>
              <a:t>TK</a:t>
            </a:r>
          </a:p>
        </p:txBody>
      </p:sp>
    </p:spTree>
    <p:extLst>
      <p:ext uri="{BB962C8B-B14F-4D97-AF65-F5344CB8AC3E}">
        <p14:creationId xmlns:p14="http://schemas.microsoft.com/office/powerpoint/2010/main" val="1609339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027700"/>
          </a:xfrm>
        </p:spPr>
        <p:txBody>
          <a:bodyPr/>
          <a:lstStyle/>
          <a:p>
            <a:r>
              <a:rPr lang="en-US" sz="4000" dirty="0">
                <a:latin typeface="Arial" charset="0"/>
                <a:ea typeface="ＭＳ Ｐゴシック" charset="0"/>
                <a:cs typeface="ＭＳ Ｐゴシック" charset="0"/>
              </a:rPr>
              <a:t>Alignment Document</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21</a:t>
            </a:fld>
            <a:endParaRPr lang="en-US" alt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7728" y="1027699"/>
            <a:ext cx="4170783" cy="5470603"/>
          </a:xfrm>
          <a:prstGeom prst="rect">
            <a:avLst/>
          </a:prstGeom>
          <a:ln>
            <a:solidFill>
              <a:srgbClr val="000000"/>
            </a:solidFill>
          </a:ln>
        </p:spPr>
      </p:pic>
    </p:spTree>
    <p:extLst>
      <p:ext uri="{BB962C8B-B14F-4D97-AF65-F5344CB8AC3E}">
        <p14:creationId xmlns:p14="http://schemas.microsoft.com/office/powerpoint/2010/main" val="2730353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tle 2"/>
          <p:cNvSpPr txBox="1">
            <a:spLocks/>
          </p:cNvSpPr>
          <p:nvPr/>
        </p:nvSpPr>
        <p:spPr bwMode="auto">
          <a:xfrm>
            <a:off x="0" y="0"/>
            <a:ext cx="9144000" cy="1616075"/>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Font typeface="Arial" panose="020B0604020202020204" pitchFamily="34" charset="0"/>
              <a:buNone/>
            </a:pPr>
            <a:endParaRPr lang="en-US" altLang="en-US" sz="4400" b="1" dirty="0">
              <a:cs typeface="Arial" panose="020B0604020202020204" pitchFamily="34" charset="0"/>
            </a:endParaRPr>
          </a:p>
          <a:p>
            <a:pPr eaLnBrk="1" hangingPunct="1">
              <a:lnSpc>
                <a:spcPct val="150000"/>
              </a:lnSpc>
              <a:spcBef>
                <a:spcPct val="20000"/>
              </a:spcBef>
              <a:buFont typeface="Arial" panose="020B0604020202020204" pitchFamily="34" charset="0"/>
              <a:buNone/>
            </a:pPr>
            <a:endParaRPr lang="en-US" altLang="en-US" sz="4400" b="1" dirty="0">
              <a:cs typeface="Arial" panose="020B0604020202020204" pitchFamily="34" charset="0"/>
            </a:endParaRPr>
          </a:p>
        </p:txBody>
      </p:sp>
      <p:sp>
        <p:nvSpPr>
          <p:cNvPr id="45062" name="Title 1"/>
          <p:cNvSpPr>
            <a:spLocks noGrp="1"/>
          </p:cNvSpPr>
          <p:nvPr>
            <p:ph type="title"/>
          </p:nvPr>
        </p:nvSpPr>
        <p:spPr/>
        <p:txBody>
          <a:bodyPr>
            <a:normAutofit/>
          </a:bodyPr>
          <a:lstStyle/>
          <a:p>
            <a:pPr>
              <a:defRPr/>
            </a:pPr>
            <a:r>
              <a:rPr lang="en-US" dirty="0">
                <a:cs typeface="MS PGothic" charset="0"/>
              </a:rPr>
              <a:t>TK Implementation Guide</a:t>
            </a:r>
          </a:p>
        </p:txBody>
      </p:sp>
      <p:pic>
        <p:nvPicPr>
          <p:cNvPr id="19460"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627552" y="1920210"/>
            <a:ext cx="3083380" cy="3751846"/>
          </a:xfrm>
          <a:ln>
            <a:solidFill>
              <a:schemeClr val="tx1"/>
            </a:solidFill>
          </a:ln>
          <a:effectLst/>
        </p:spPr>
      </p:pic>
      <p:sp>
        <p:nvSpPr>
          <p:cNvPr id="2" name="Slide Number Placeholder 1"/>
          <p:cNvSpPr>
            <a:spLocks noGrp="1"/>
          </p:cNvSpPr>
          <p:nvPr>
            <p:ph type="sldNum" sz="quarter" idx="10"/>
          </p:nvPr>
        </p:nvSpPr>
        <p:spPr/>
        <p:txBody>
          <a:bodyPr/>
          <a:lstStyle/>
          <a:p>
            <a:fld id="{FC1C457C-A6B5-457C-B066-5E4A7A0FEC8D}" type="slidenum">
              <a:rPr lang="en-US" altLang="en-US" smtClean="0"/>
              <a:pPr/>
              <a:t>22</a:t>
            </a:fld>
            <a:endParaRPr lang="en-US" altLang="en-US" dirty="0"/>
          </a:p>
        </p:txBody>
      </p:sp>
      <p:pic>
        <p:nvPicPr>
          <p:cNvPr id="11" name="Picture 6"/>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1872" t="10867" r="17364" b="11588"/>
          <a:stretch/>
        </p:blipFill>
        <p:spPr bwMode="auto">
          <a:xfrm>
            <a:off x="3881284" y="1383774"/>
            <a:ext cx="4800600" cy="495881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378439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Overview of Alignment</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171165812"/>
              </p:ext>
            </p:extLst>
          </p:nvPr>
        </p:nvGraphicFramePr>
        <p:xfrm>
          <a:off x="609600" y="1600200"/>
          <a:ext cx="7924800" cy="4495799"/>
        </p:xfrm>
        <a:graphic>
          <a:graphicData uri="http://schemas.openxmlformats.org/drawingml/2006/table">
            <a:tbl>
              <a:tblPr>
                <a:effectLst>
                  <a:outerShdw blurRad="50800" dist="38100" dir="18900000" algn="bl" rotWithShape="0">
                    <a:prstClr val="black">
                      <a:alpha val="40000"/>
                    </a:prstClr>
                  </a:outerShdw>
                </a:effectLst>
                <a:tableStyleId>{1E171933-4619-4E11-9A3F-F7608DF75F80}</a:tableStyleId>
              </a:tblPr>
              <a:tblGrid>
                <a:gridCol w="26416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6323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California Preschool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Learning Foundations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California Kindergarten Content Standards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       Common Core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      State Standards</a:t>
                      </a:r>
                      <a:endParaRPr kumimoji="0" lang="en-US" sz="1200" b="1"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0"/>
                  </a:ext>
                </a:extLst>
              </a:tr>
              <a:tr h="4854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Social-Emotional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 Education Mental, Emotional, and Social Health</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1"/>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Language and Literacy</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2"/>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English-Language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ELDA Framework</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3"/>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Mathematics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4"/>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Visual and Performing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Visual and Performing Arts</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5"/>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Physical Development</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Physical Education</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6"/>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Health Education</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7"/>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History-Social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History-Social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8"/>
                  </a:ext>
                </a:extLst>
              </a:tr>
              <a:tr h="4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2">
                        <a:lumMod val="9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Next Generation Science</a:t>
                      </a:r>
                      <a:endParaRPr kumimoji="0" lang="en-US" sz="11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50559" marR="50559" marT="45728" marB="45728" horzOverflow="overflow">
                    <a:solidFill>
                      <a:schemeClr val="bg1">
                        <a:lumMod val="85000"/>
                      </a:schemeClr>
                    </a:solidFill>
                  </a:tcPr>
                </a:tc>
                <a:extLst>
                  <a:ext uri="{0D108BD9-81ED-4DB2-BD59-A6C34878D82A}">
                    <a16:rowId xmlns:a16="http://schemas.microsoft.com/office/drawing/2014/main" val="10009"/>
                  </a:ext>
                </a:extLst>
              </a:tr>
            </a:tbl>
          </a:graphicData>
        </a:graphic>
      </p:graphicFrame>
      <p:pic>
        <p:nvPicPr>
          <p:cNvPr id="7" name="Picture 49" descr="cov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620000" y="1066800"/>
            <a:ext cx="1236518" cy="16002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0"/>
          </p:nvPr>
        </p:nvSpPr>
        <p:spPr/>
        <p:txBody>
          <a:bodyPr/>
          <a:lstStyle/>
          <a:p>
            <a:pPr>
              <a:defRPr/>
            </a:pPr>
            <a:fld id="{BFC38799-79C1-47C7-B8C6-A631765A08E9}" type="slidenum">
              <a:rPr lang="en-US" altLang="en-US" smtClean="0"/>
              <a:pPr>
                <a:defRPr/>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2"/>
          <p:cNvSpPr txBox="1">
            <a:spLocks/>
          </p:cNvSpPr>
          <p:nvPr/>
        </p:nvSpPr>
        <p:spPr bwMode="auto">
          <a:xfrm>
            <a:off x="0" y="0"/>
            <a:ext cx="9144000" cy="15748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000" b="1" dirty="0"/>
          </a:p>
        </p:txBody>
      </p:sp>
      <p:sp>
        <p:nvSpPr>
          <p:cNvPr id="2" name="Title 1"/>
          <p:cNvSpPr>
            <a:spLocks noGrp="1"/>
          </p:cNvSpPr>
          <p:nvPr>
            <p:ph type="title" sz="quarter"/>
          </p:nvPr>
        </p:nvSpPr>
        <p:spPr/>
        <p:txBody>
          <a:bodyPr>
            <a:noAutofit/>
          </a:bodyPr>
          <a:lstStyle/>
          <a:p>
            <a:br>
              <a:rPr lang="en-US" sz="4000" dirty="0">
                <a:solidFill>
                  <a:srgbClr val="000000"/>
                </a:solidFill>
              </a:rPr>
            </a:br>
            <a:br>
              <a:rPr lang="en-US" sz="4000" dirty="0">
                <a:solidFill>
                  <a:srgbClr val="000000"/>
                </a:solidFill>
              </a:rPr>
            </a:br>
            <a:r>
              <a:rPr lang="en-US" sz="4000" dirty="0">
                <a:solidFill>
                  <a:srgbClr val="000000"/>
                </a:solidFill>
              </a:rPr>
              <a:t>PE Model Content Standards</a:t>
            </a:r>
            <a:br>
              <a:rPr lang="en-US" sz="4000" dirty="0">
                <a:solidFill>
                  <a:srgbClr val="000000"/>
                </a:solidFill>
              </a:rPr>
            </a:br>
            <a:r>
              <a:rPr lang="en-US" sz="4000" dirty="0">
                <a:solidFill>
                  <a:srgbClr val="000000"/>
                </a:solidFill>
              </a:rPr>
              <a:t> and PE Framework</a:t>
            </a:r>
            <a:br>
              <a:rPr lang="en-US" sz="4000" dirty="0">
                <a:solidFill>
                  <a:srgbClr val="000000"/>
                </a:solidFill>
              </a:rPr>
            </a:br>
            <a:br>
              <a:rPr lang="en-US" sz="4000" dirty="0"/>
            </a:br>
            <a:endParaRPr lang="en-US" sz="4000" dirty="0"/>
          </a:p>
        </p:txBody>
      </p:sp>
      <p:pic>
        <p:nvPicPr>
          <p:cNvPr id="11" name="Content Placeholder 10"/>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tretch/>
        </p:blipFill>
        <p:spPr bwMode="auto">
          <a:xfrm>
            <a:off x="457200" y="1849438"/>
            <a:ext cx="2209800" cy="2896341"/>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Lst>
        </p:spPr>
      </p:pic>
      <p:sp>
        <p:nvSpPr>
          <p:cNvPr id="4" name="Content Placeholder 3"/>
          <p:cNvSpPr>
            <a:spLocks noGrp="1"/>
          </p:cNvSpPr>
          <p:nvPr>
            <p:ph sz="quarter" idx="2"/>
          </p:nvPr>
        </p:nvSpPr>
        <p:spPr>
          <a:xfrm>
            <a:off x="3581400" y="1888163"/>
            <a:ext cx="5086662" cy="2590800"/>
          </a:xfrm>
        </p:spPr>
        <p:style>
          <a:lnRef idx="2">
            <a:schemeClr val="dk1"/>
          </a:lnRef>
          <a:fillRef idx="1">
            <a:schemeClr val="lt1"/>
          </a:fillRef>
          <a:effectRef idx="0">
            <a:schemeClr val="dk1"/>
          </a:effectRef>
          <a:fontRef idx="minor">
            <a:schemeClr val="dk1"/>
          </a:fontRef>
        </p:style>
        <p:txBody>
          <a:bodyPr/>
          <a:lstStyle/>
          <a:p>
            <a:pPr marL="109538" indent="0">
              <a:buNone/>
            </a:pPr>
            <a:r>
              <a:rPr lang="en-US" sz="2800" dirty="0"/>
              <a:t>Find and read </a:t>
            </a:r>
            <a:r>
              <a:rPr lang="en-US" sz="2800" dirty="0">
                <a:solidFill>
                  <a:schemeClr val="tx1"/>
                </a:solidFill>
                <a:latin typeface="Arial" pitchFamily="34" charset="0"/>
                <a:ea typeface="ＭＳ Ｐゴシック" pitchFamily="34" charset="-128"/>
                <a:cs typeface="Arial" pitchFamily="34" charset="0"/>
              </a:rPr>
              <a:t>Handout 6: Physical Education Content Standards.</a:t>
            </a:r>
          </a:p>
          <a:p>
            <a:pPr marL="109538" indent="0">
              <a:buNone/>
            </a:pPr>
            <a:endParaRPr lang="en-US" sz="1600" dirty="0">
              <a:solidFill>
                <a:schemeClr val="tx1"/>
              </a:solidFill>
              <a:latin typeface="Arial" pitchFamily="34" charset="0"/>
              <a:ea typeface="ＭＳ Ｐゴシック" pitchFamily="34" charset="-128"/>
              <a:cs typeface="Arial" pitchFamily="34" charset="0"/>
            </a:endParaRPr>
          </a:p>
          <a:p>
            <a:pPr marL="109538" indent="0">
              <a:buNone/>
            </a:pPr>
            <a:r>
              <a:rPr lang="en-US" sz="2800" dirty="0"/>
              <a:t>What do you notice?</a:t>
            </a:r>
          </a:p>
        </p:txBody>
      </p:sp>
      <p:pic>
        <p:nvPicPr>
          <p:cNvPr id="12" name="Content Placeholder 11"/>
          <p:cNvPicPr>
            <a:picLocks noGrp="1" noChangeAspect="1" noChangeArrowheads="1"/>
          </p:cNvPicPr>
          <p:nvPr>
            <p:ph sz="quarter" idx="3"/>
          </p:nvPr>
        </p:nvPicPr>
        <p:blipFill rotWithShape="1">
          <a:blip r:embed="rId4">
            <a:extLst>
              <a:ext uri="{28A0092B-C50C-407E-A947-70E740481C1C}">
                <a14:useLocalDpi xmlns:a14="http://schemas.microsoft.com/office/drawing/2010/main" val="0"/>
              </a:ext>
            </a:extLst>
          </a:blip>
          <a:stretch/>
        </p:blipFill>
        <p:spPr bwMode="auto">
          <a:xfrm>
            <a:off x="1209832" y="3200769"/>
            <a:ext cx="2133599" cy="2604462"/>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Lst>
        </p:spPr>
      </p:pic>
      <p:sp>
        <p:nvSpPr>
          <p:cNvPr id="5" name="Slide Number Placeholder 4"/>
          <p:cNvSpPr>
            <a:spLocks noGrp="1"/>
          </p:cNvSpPr>
          <p:nvPr>
            <p:ph type="sldNum" sz="quarter" idx="4294967295"/>
          </p:nvPr>
        </p:nvSpPr>
        <p:spPr/>
        <p:txBody>
          <a:bodyPr/>
          <a:lstStyle/>
          <a:p>
            <a:fld id="{5AE695F7-682A-4240-9BBC-BE2E29D64C58}" type="slidenum">
              <a:rPr lang="en-US" altLang="en-US" smtClean="0"/>
              <a:pPr/>
              <a:t>24</a:t>
            </a:fld>
            <a:endParaRPr lang="en-US" altLang="en-US"/>
          </a:p>
        </p:txBody>
      </p:sp>
    </p:spTree>
    <p:extLst>
      <p:ext uri="{BB962C8B-B14F-4D97-AF65-F5344CB8AC3E}">
        <p14:creationId xmlns:p14="http://schemas.microsoft.com/office/powerpoint/2010/main" val="354373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25"/>
            <a:ext cx="8229600" cy="1143000"/>
          </a:xfrm>
        </p:spPr>
        <p:txBody>
          <a:bodyPr/>
          <a:lstStyle/>
          <a:p>
            <a:r>
              <a:rPr lang="en-US" dirty="0"/>
              <a:t>DRDP-K (2015)</a:t>
            </a:r>
          </a:p>
        </p:txBody>
      </p:sp>
      <p:sp>
        <p:nvSpPr>
          <p:cNvPr id="168961" name="Content Placeholder 1"/>
          <p:cNvSpPr>
            <a:spLocks noGrp="1"/>
          </p:cNvSpPr>
          <p:nvPr>
            <p:ph idx="1"/>
          </p:nvPr>
        </p:nvSpPr>
        <p:spPr>
          <a:xfrm>
            <a:off x="457200" y="1166250"/>
            <a:ext cx="8229600" cy="4959913"/>
          </a:xfrm>
        </p:spPr>
        <p:txBody>
          <a:bodyPr/>
          <a:lstStyle/>
          <a:p>
            <a:pPr marL="341313" indent="-341313">
              <a:spcAft>
                <a:spcPts val="600"/>
              </a:spcAft>
            </a:pPr>
            <a:r>
              <a:rPr lang="en-US" altLang="en-US" sz="2600" dirty="0">
                <a:ea typeface="ＭＳ Ｐゴシック" panose="020B0600070205080204" pitchFamily="34" charset="-128"/>
              </a:rPr>
              <a:t>An observation-based assessment tool, </a:t>
            </a:r>
            <a:r>
              <a:rPr lang="en-US" altLang="en-US" sz="2600" b="1" i="1" dirty="0">
                <a:ea typeface="ＭＳ Ｐゴシック" panose="020B0600070205080204" pitchFamily="34" charset="-128"/>
              </a:rPr>
              <a:t>not</a:t>
            </a:r>
            <a:r>
              <a:rPr lang="en-US" altLang="en-US" sz="2600" i="1" dirty="0">
                <a:ea typeface="ＭＳ Ｐゴシック" panose="020B0600070205080204" pitchFamily="34" charset="-128"/>
              </a:rPr>
              <a:t> </a:t>
            </a:r>
            <a:r>
              <a:rPr lang="en-US" altLang="en-US" sz="2600" dirty="0">
                <a:ea typeface="ＭＳ Ｐゴシック" panose="020B0600070205080204" pitchFamily="34" charset="-128"/>
              </a:rPr>
              <a:t>a test</a:t>
            </a:r>
          </a:p>
          <a:p>
            <a:pPr marL="341313" indent="-341313">
              <a:spcAft>
                <a:spcPts val="600"/>
              </a:spcAft>
            </a:pPr>
            <a:r>
              <a:rPr lang="en-US" altLang="en-US" sz="2600" dirty="0">
                <a:ea typeface="ＭＳ Ｐゴシック" panose="020B0600070205080204" pitchFamily="34" charset="-128"/>
              </a:rPr>
              <a:t>Individual child assessment</a:t>
            </a:r>
          </a:p>
          <a:p>
            <a:pPr marL="341313" indent="-341313">
              <a:spcAft>
                <a:spcPts val="600"/>
              </a:spcAft>
            </a:pPr>
            <a:r>
              <a:rPr lang="en-US" altLang="en-US" sz="2600" dirty="0">
                <a:ea typeface="ＭＳ Ｐゴシック" panose="020B0600070205080204" pitchFamily="34" charset="-128"/>
              </a:rPr>
              <a:t>Completed by each child'</a:t>
            </a:r>
            <a:r>
              <a:rPr lang="en-US" altLang="ja-JP" sz="2600" dirty="0">
                <a:ea typeface="ＭＳ Ｐゴシック" panose="020B0600070205080204" pitchFamily="34" charset="-128"/>
              </a:rPr>
              <a:t>s teacher</a:t>
            </a:r>
          </a:p>
          <a:p>
            <a:pPr marL="341313" indent="-341313">
              <a:spcAft>
                <a:spcPts val="600"/>
              </a:spcAft>
            </a:pPr>
            <a:r>
              <a:rPr lang="en-US" altLang="en-US" sz="2600" dirty="0">
                <a:ea typeface="ＭＳ Ｐゴシック" panose="020B0600070205080204" pitchFamily="34" charset="-128"/>
              </a:rPr>
              <a:t>Based on developmental research and theory</a:t>
            </a:r>
          </a:p>
          <a:p>
            <a:pPr marL="341313" indent="-341313">
              <a:spcAft>
                <a:spcPts val="600"/>
              </a:spcAft>
            </a:pPr>
            <a:r>
              <a:rPr lang="en-US" altLang="en-US" sz="2600" dirty="0">
                <a:ea typeface="ＭＳ Ｐゴシック" panose="020B0600070205080204" pitchFamily="34" charset="-128"/>
              </a:rPr>
              <a:t>Includes developmental sequences of behaviors along a continuum</a:t>
            </a:r>
          </a:p>
          <a:p>
            <a:pPr marL="341313" indent="-341313">
              <a:spcAft>
                <a:spcPts val="600"/>
              </a:spcAft>
            </a:pPr>
            <a:r>
              <a:rPr lang="en-US" altLang="en-US" sz="2600" dirty="0">
                <a:ea typeface="ＭＳ Ｐゴシック" panose="020B0600070205080204" pitchFamily="34" charset="-128"/>
              </a:rPr>
              <a:t>Spans the developmental continuum of children in a two-year kindergarten program</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25</a:t>
            </a:fld>
            <a:endParaRPr lang="en-US" altLang="en-US"/>
          </a:p>
        </p:txBody>
      </p:sp>
      <p:pic>
        <p:nvPicPr>
          <p:cNvPr id="1955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9962" y="4860899"/>
            <a:ext cx="2327787" cy="1803477"/>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276252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3600" dirty="0">
                <a:solidFill>
                  <a:srgbClr val="000000"/>
                </a:solidFill>
              </a:rPr>
              <a:t>DRDP-K (2015)</a:t>
            </a:r>
            <a:br>
              <a:rPr lang="en-US" altLang="en-US" sz="3600" dirty="0">
                <a:solidFill>
                  <a:srgbClr val="000000"/>
                </a:solidFill>
              </a:rPr>
            </a:br>
            <a:r>
              <a:rPr lang="en-US" altLang="en-US" sz="3600" dirty="0">
                <a:solidFill>
                  <a:srgbClr val="000000"/>
                </a:solidFill>
              </a:rPr>
              <a:t>Perceptual</a:t>
            </a:r>
            <a:r>
              <a:rPr lang="en-US" altLang="en-US" sz="3600" dirty="0"/>
              <a:t>-Motor Skills and Movement Concepts</a:t>
            </a:r>
            <a:br>
              <a:rPr lang="en-US" altLang="en-US" sz="3600" dirty="0"/>
            </a:br>
            <a:endParaRPr lang="en-US" sz="3600" dirty="0"/>
          </a:p>
        </p:txBody>
      </p:sp>
      <p:pic>
        <p:nvPicPr>
          <p:cNvPr id="6"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38931" y="1981200"/>
            <a:ext cx="5866138" cy="4525963"/>
          </a:xfrm>
          <a:prstGeom prst="rect">
            <a:avLst/>
          </a:prstGeom>
          <a:noFill/>
          <a:ln>
            <a:noFill/>
          </a:ln>
          <a:effectLst>
            <a:outerShdw dist="17961" dir="2700000" algn="ctr" rotWithShape="0">
              <a:srgbClr val="7F2B0E"/>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E0828B08-21D4-4875-BE8E-AF38866363D3}" type="slidenum">
              <a:rPr lang="en-US" altLang="en-US" smtClean="0"/>
              <a:pPr>
                <a:defRPr/>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09600" y="3048000"/>
            <a:ext cx="2343150" cy="1200329"/>
          </a:xfrm>
          <a:prstGeom prst="rect">
            <a:avLst/>
          </a:prstGeom>
          <a:noFill/>
        </p:spPr>
        <p:txBody>
          <a:bodyPr>
            <a:spAutoFit/>
          </a:bodyPr>
          <a:lstStyle/>
          <a:p>
            <a:pPr algn="ctr" eaLnBrk="1" hangingPunct="1">
              <a:defRPr/>
            </a:pPr>
            <a:r>
              <a:rPr lang="en-US" sz="2400" dirty="0">
                <a:ln w="10541" cmpd="sng">
                  <a:noFill/>
                  <a:prstDash val="solid"/>
                </a:ln>
                <a:effectLst/>
                <a:cs typeface="Arial" pitchFamily="34" charset="0"/>
              </a:rPr>
              <a:t>Introduction and Practice of Motor Skills</a:t>
            </a:r>
          </a:p>
        </p:txBody>
      </p:sp>
      <p:sp>
        <p:nvSpPr>
          <p:cNvPr id="19" name="Rectangle 18"/>
          <p:cNvSpPr/>
          <p:nvPr/>
        </p:nvSpPr>
        <p:spPr>
          <a:xfrm>
            <a:off x="6172201" y="3048000"/>
            <a:ext cx="2057400" cy="1200329"/>
          </a:xfrm>
          <a:prstGeom prst="rect">
            <a:avLst/>
          </a:prstGeom>
          <a:noFill/>
        </p:spPr>
        <p:txBody>
          <a:bodyPr>
            <a:spAutoFit/>
          </a:bodyPr>
          <a:lstStyle/>
          <a:p>
            <a:pPr algn="ctr" eaLnBrk="1" hangingPunct="1">
              <a:defRPr/>
            </a:pPr>
            <a:r>
              <a:rPr lang="en-US" sz="2400" dirty="0">
                <a:ln w="10541" cmpd="sng">
                  <a:noFill/>
                  <a:prstDash val="solid"/>
                </a:ln>
                <a:effectLst/>
                <a:cs typeface="Arial" pitchFamily="34" charset="0"/>
              </a:rPr>
              <a:t>Motor Skill Practice and Complexity</a:t>
            </a:r>
          </a:p>
        </p:txBody>
      </p:sp>
      <p:sp>
        <p:nvSpPr>
          <p:cNvPr id="20" name="Rectangle 19"/>
          <p:cNvSpPr/>
          <p:nvPr/>
        </p:nvSpPr>
        <p:spPr>
          <a:xfrm>
            <a:off x="3581400" y="3048000"/>
            <a:ext cx="2107116" cy="1200329"/>
          </a:xfrm>
          <a:prstGeom prst="rect">
            <a:avLst/>
          </a:prstGeom>
          <a:noFill/>
        </p:spPr>
        <p:txBody>
          <a:bodyPr>
            <a:spAutoFit/>
          </a:bodyPr>
          <a:lstStyle/>
          <a:p>
            <a:pPr algn="ctr" eaLnBrk="1" hangingPunct="1">
              <a:defRPr/>
            </a:pPr>
            <a:r>
              <a:rPr lang="en-US" sz="2400" dirty="0">
                <a:ln w="10541" cmpd="sng">
                  <a:noFill/>
                  <a:prstDash val="solid"/>
                </a:ln>
                <a:effectLst/>
                <a:cs typeface="Arial" pitchFamily="34" charset="0"/>
              </a:rPr>
              <a:t>Introduction of Movement Combinations</a:t>
            </a:r>
          </a:p>
        </p:txBody>
      </p:sp>
      <p:sp>
        <p:nvSpPr>
          <p:cNvPr id="3" name="Rectangle 2"/>
          <p:cNvSpPr/>
          <p:nvPr/>
        </p:nvSpPr>
        <p:spPr>
          <a:xfrm>
            <a:off x="1603177" y="2209799"/>
            <a:ext cx="1415772" cy="646331"/>
          </a:xfrm>
          <a:prstGeom prst="rect">
            <a:avLst/>
          </a:prstGeom>
          <a:noFill/>
        </p:spPr>
        <p:txBody>
          <a:bodyPr wrap="none">
            <a:spAutoFit/>
          </a:bodyPr>
          <a:lstStyle/>
          <a:p>
            <a:pPr algn="ctr" eaLnBrk="1" hangingPunct="1">
              <a:defRPr/>
            </a:pPr>
            <a:r>
              <a:rPr lang="en-US" sz="3600" b="1" dirty="0">
                <a:ln w="10541" cmpd="sng">
                  <a:noFill/>
                  <a:prstDash val="solid"/>
                </a:ln>
                <a:effectLst/>
                <a:ea typeface="+mn-ea"/>
                <a:cs typeface="Arial" pitchFamily="34" charset="0"/>
              </a:rPr>
              <a:t>Pre-K</a:t>
            </a:r>
          </a:p>
        </p:txBody>
      </p:sp>
      <p:sp>
        <p:nvSpPr>
          <p:cNvPr id="21" name="Rectangle 20"/>
          <p:cNvSpPr/>
          <p:nvPr/>
        </p:nvSpPr>
        <p:spPr>
          <a:xfrm>
            <a:off x="6941855" y="2209799"/>
            <a:ext cx="518091" cy="646331"/>
          </a:xfrm>
          <a:prstGeom prst="rect">
            <a:avLst/>
          </a:prstGeom>
          <a:noFill/>
        </p:spPr>
        <p:txBody>
          <a:bodyPr wrap="none">
            <a:spAutoFit/>
          </a:bodyPr>
          <a:lstStyle/>
          <a:p>
            <a:pPr algn="ctr" eaLnBrk="1" hangingPunct="1">
              <a:defRPr/>
            </a:pPr>
            <a:r>
              <a:rPr lang="en-US" sz="3600" b="1" dirty="0">
                <a:ln w="10541" cmpd="sng">
                  <a:noFill/>
                  <a:prstDash val="solid"/>
                </a:ln>
                <a:effectLst/>
                <a:ea typeface="+mn-ea"/>
                <a:cs typeface="Arial" pitchFamily="34" charset="0"/>
              </a:rPr>
              <a:t>K</a:t>
            </a:r>
          </a:p>
        </p:txBody>
      </p:sp>
      <p:sp>
        <p:nvSpPr>
          <p:cNvPr id="22" name="Rectangle 21"/>
          <p:cNvSpPr/>
          <p:nvPr/>
        </p:nvSpPr>
        <p:spPr>
          <a:xfrm>
            <a:off x="4061409" y="2183875"/>
            <a:ext cx="800219" cy="646331"/>
          </a:xfrm>
          <a:prstGeom prst="rect">
            <a:avLst/>
          </a:prstGeom>
          <a:noFill/>
        </p:spPr>
        <p:txBody>
          <a:bodyPr wrap="none">
            <a:spAutoFit/>
          </a:bodyPr>
          <a:lstStyle/>
          <a:p>
            <a:pPr algn="ctr" eaLnBrk="1" hangingPunct="1">
              <a:defRPr/>
            </a:pPr>
            <a:r>
              <a:rPr lang="en-US" sz="3600" b="1" dirty="0">
                <a:ln w="10541" cmpd="sng">
                  <a:noFill/>
                  <a:prstDash val="solid"/>
                </a:ln>
                <a:effectLst/>
                <a:ea typeface="+mn-ea"/>
                <a:cs typeface="Arial" pitchFamily="34" charset="0"/>
              </a:rPr>
              <a:t>TK</a:t>
            </a:r>
          </a:p>
        </p:txBody>
      </p:sp>
      <p:sp>
        <p:nvSpPr>
          <p:cNvPr id="2" name="Title 1"/>
          <p:cNvSpPr>
            <a:spLocks noGrp="1"/>
          </p:cNvSpPr>
          <p:nvPr>
            <p:ph type="title"/>
          </p:nvPr>
        </p:nvSpPr>
        <p:spPr>
          <a:xfrm>
            <a:off x="482974" y="251963"/>
            <a:ext cx="8229600" cy="1143000"/>
          </a:xfrm>
        </p:spPr>
        <p:txBody>
          <a:bodyPr/>
          <a:lstStyle/>
          <a:p>
            <a:r>
              <a:rPr lang="en-US" altLang="en-US" dirty="0">
                <a:effectLst/>
              </a:rPr>
              <a:t>Understanding the Link Between Preschool and Kindergarten</a:t>
            </a:r>
            <a:endParaRPr lang="en-US" dirty="0">
              <a:effectLst/>
            </a:endParaRPr>
          </a:p>
        </p:txBody>
      </p:sp>
      <p:pic>
        <p:nvPicPr>
          <p:cNvPr id="15" name="Picture 2" descr="http://84d1f3.medialib.glogster.com/media/22/22584ff77431d8ada6ace37ff189affc24e1d053ab803fc5cffce5ece665d11f/jeb4sp-edu-venn-diagram-blank.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8229600" cy="436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E0828B08-21D4-4875-BE8E-AF38866363D3}" type="slidenum">
              <a:rPr lang="en-US" altLang="en-US" smtClean="0">
                <a:solidFill>
                  <a:schemeClr val="tx1"/>
                </a:solidFill>
                <a:effectLst/>
              </a:rPr>
              <a:pPr>
                <a:defRPr/>
              </a:pPr>
              <a:t>27</a:t>
            </a:fld>
            <a:endParaRPr lang="en-US" altLang="en-US">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10"/>
          <p:cNvSpPr txBox="1">
            <a:spLocks/>
          </p:cNvSpPr>
          <p:nvPr/>
        </p:nvSpPr>
        <p:spPr>
          <a:xfrm>
            <a:off x="685800" y="1676400"/>
            <a:ext cx="8229600" cy="3276600"/>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dirty="0"/>
          </a:p>
        </p:txBody>
      </p:sp>
      <p:pic>
        <p:nvPicPr>
          <p:cNvPr id="716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244109"/>
            <a:ext cx="1600200" cy="160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r>
              <a:rPr lang="en-US" altLang="en-US" dirty="0">
                <a:sym typeface="Webdings" panose="05030102010509060703" pitchFamily="18" charset="2"/>
              </a:rPr>
              <a:t>Dance Freeze</a:t>
            </a:r>
            <a:endParaRPr lang="en-US" dirty="0"/>
          </a:p>
        </p:txBody>
      </p:sp>
      <p:sp>
        <p:nvSpPr>
          <p:cNvPr id="3" name="Content Placeholder 2"/>
          <p:cNvSpPr>
            <a:spLocks noGrp="1"/>
          </p:cNvSpPr>
          <p:nvPr>
            <p:ph idx="1"/>
          </p:nvPr>
        </p:nvSpPr>
        <p:spPr/>
        <p:txBody>
          <a:bodyPr/>
          <a:lstStyle/>
          <a:p>
            <a:pPr marL="457200" indent="-457200" fontAlgn="auto">
              <a:spcAft>
                <a:spcPts val="1200"/>
              </a:spcAft>
              <a:defRPr/>
            </a:pPr>
            <a:r>
              <a:rPr lang="en-US" dirty="0"/>
              <a:t>Start and stop song.</a:t>
            </a:r>
          </a:p>
          <a:p>
            <a:pPr marL="457200" indent="-457200" fontAlgn="auto">
              <a:spcAft>
                <a:spcPts val="1200"/>
              </a:spcAft>
              <a:defRPr/>
            </a:pPr>
            <a:r>
              <a:rPr lang="en-US" dirty="0"/>
              <a:t>Use auditory discrimination.</a:t>
            </a:r>
          </a:p>
          <a:p>
            <a:pPr marL="457200" indent="-457200" fontAlgn="auto">
              <a:spcAft>
                <a:spcPts val="1200"/>
              </a:spcAft>
              <a:defRPr/>
            </a:pPr>
            <a:r>
              <a:rPr lang="en-US" dirty="0"/>
              <a:t>Practice/review locomotor and non-locomotor skills, balance skills and active physical play.</a:t>
            </a:r>
          </a:p>
          <a:p>
            <a:pPr marL="457200" indent="-457200" fontAlgn="auto">
              <a:spcAft>
                <a:spcPts val="1200"/>
              </a:spcAft>
              <a:defRPr/>
            </a:pPr>
            <a:r>
              <a:rPr lang="en-US" dirty="0"/>
              <a:t>Build in complexity and movement combinations.</a:t>
            </a:r>
          </a:p>
          <a:p>
            <a:endParaRPr lang="en-US" dirty="0"/>
          </a:p>
        </p:txBody>
      </p:sp>
      <p:sp>
        <p:nvSpPr>
          <p:cNvPr id="5" name="Slide Number Placeholder 4"/>
          <p:cNvSpPr>
            <a:spLocks noGrp="1"/>
          </p:cNvSpPr>
          <p:nvPr>
            <p:ph type="sldNum" sz="quarter" idx="10"/>
          </p:nvPr>
        </p:nvSpPr>
        <p:spPr/>
        <p:txBody>
          <a:bodyPr/>
          <a:lstStyle/>
          <a:p>
            <a:pPr>
              <a:defRPr/>
            </a:pPr>
            <a:fld id="{E0828B08-21D4-4875-BE8E-AF38866363D3}" type="slidenum">
              <a:rPr lang="en-US" altLang="en-US" smtClean="0"/>
              <a:pPr>
                <a:defRPr/>
              </a:pPr>
              <a:t>28</a:t>
            </a:fld>
            <a:endParaRPr lang="en-US" altLang="en-US"/>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a:spLocks noChangeArrowheads="1"/>
          </p:cNvSpPr>
          <p:nvPr/>
        </p:nvSpPr>
        <p:spPr bwMode="auto">
          <a:xfrm rot="10800000">
            <a:off x="7994973" y="3348832"/>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 name="Title 1"/>
          <p:cNvSpPr>
            <a:spLocks noGrp="1"/>
          </p:cNvSpPr>
          <p:nvPr>
            <p:ph type="title"/>
          </p:nvPr>
        </p:nvSpPr>
        <p:spPr/>
        <p:txBody>
          <a:bodyPr/>
          <a:lstStyle/>
          <a:p>
            <a:r>
              <a:rPr lang="en-US" altLang="en-US" dirty="0"/>
              <a:t>Perceptual-Motor Skills and Movement Concepts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027" y="1692276"/>
            <a:ext cx="6845946" cy="4525963"/>
          </a:xfrm>
          <a:prstGeom prst="rect">
            <a:avLst/>
          </a:prstGeom>
        </p:spPr>
      </p:pic>
      <p:sp>
        <p:nvSpPr>
          <p:cNvPr id="7" name="Slide Number Placeholder 6"/>
          <p:cNvSpPr>
            <a:spLocks noGrp="1"/>
          </p:cNvSpPr>
          <p:nvPr>
            <p:ph type="sldNum" sz="quarter" idx="10"/>
          </p:nvPr>
        </p:nvSpPr>
        <p:spPr/>
        <p:txBody>
          <a:bodyPr/>
          <a:lstStyle/>
          <a:p>
            <a:pPr>
              <a:defRPr/>
            </a:pPr>
            <a:fld id="{E0828B08-21D4-4875-BE8E-AF38866363D3}" type="slidenum">
              <a:rPr lang="en-US" altLang="en-US" smtClean="0"/>
              <a:pPr>
                <a:defRPr/>
              </a:pPr>
              <a:t>29</a:t>
            </a:fld>
            <a:endParaRPr lang="en-US" altLang="en-US"/>
          </a:p>
        </p:txBody>
      </p:sp>
      <p:sp>
        <p:nvSpPr>
          <p:cNvPr id="8" name="TextBox 7"/>
          <p:cNvSpPr txBox="1"/>
          <p:nvPr/>
        </p:nvSpPr>
        <p:spPr>
          <a:xfrm>
            <a:off x="5791200" y="6248401"/>
            <a:ext cx="2362200" cy="369332"/>
          </a:xfrm>
          <a:prstGeom prst="rect">
            <a:avLst/>
          </a:prstGeom>
          <a:noFill/>
        </p:spPr>
        <p:txBody>
          <a:bodyPr wrap="square" rtlCol="0">
            <a:spAutoFit/>
          </a:bodyPr>
          <a:lstStyle/>
          <a:p>
            <a:r>
              <a:rPr lang="en-US" altLang="en-US" dirty="0">
                <a:cs typeface="Arial" panose="020B0604020202020204" pitchFamily="34" charset="0"/>
              </a:rPr>
              <a:t>(PLF, Vol. 2, p. 51)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Perceptual-Motor Skills and Movement Concepts</a:t>
            </a:r>
          </a:p>
        </p:txBody>
      </p:sp>
      <p:pic>
        <p:nvPicPr>
          <p:cNvPr id="22531"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00125" y="1611313"/>
            <a:ext cx="7143750" cy="4525962"/>
          </a:xfrm>
        </p:spPr>
      </p:pic>
      <p:sp>
        <p:nvSpPr>
          <p:cNvPr id="5" name="Right Arrow 4"/>
          <p:cNvSpPr>
            <a:spLocks noChangeArrowheads="1"/>
          </p:cNvSpPr>
          <p:nvPr/>
        </p:nvSpPr>
        <p:spPr bwMode="auto">
          <a:xfrm>
            <a:off x="152400" y="3875088"/>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2"/>
          <p:cNvSpPr>
            <a:spLocks noGrp="1" noChangeArrowheads="1"/>
          </p:cNvSpPr>
          <p:nvPr>
            <p:ph type="title"/>
          </p:nvPr>
        </p:nvSpPr>
        <p:spPr/>
        <p:txBody>
          <a:bodyPr/>
          <a:lstStyle/>
          <a:p>
            <a:pPr eaLnBrk="1" hangingPunct="1"/>
            <a:r>
              <a:rPr lang="en-US" altLang="en-US" dirty="0"/>
              <a:t>Body Awareness</a:t>
            </a:r>
          </a:p>
        </p:txBody>
      </p:sp>
      <p:sp>
        <p:nvSpPr>
          <p:cNvPr id="75778" name="Rectangle 3"/>
          <p:cNvSpPr>
            <a:spLocks noGrp="1" noChangeArrowheads="1"/>
          </p:cNvSpPr>
          <p:nvPr>
            <p:ph idx="1"/>
          </p:nvPr>
        </p:nvSpPr>
        <p:spPr/>
        <p:txBody>
          <a:bodyPr/>
          <a:lstStyle/>
          <a:p>
            <a:pPr marL="0" indent="0" eaLnBrk="1" hangingPunct="1">
              <a:buNone/>
            </a:pPr>
            <a:r>
              <a:rPr lang="en-US" altLang="en-US" sz="2800" dirty="0"/>
              <a:t>Body awareness refers to knowledge about the body and its parts.</a:t>
            </a:r>
            <a:br>
              <a:rPr lang="en-US" altLang="en-US" sz="2800" dirty="0"/>
            </a:br>
            <a:r>
              <a:rPr lang="en-US" altLang="en-US" sz="1800" dirty="0"/>
              <a:t>(PLF, Vol. 2, p. 61)</a:t>
            </a:r>
          </a:p>
          <a:p>
            <a:pPr marL="0" indent="0" eaLnBrk="1" hangingPunct="1">
              <a:buFontTx/>
              <a:buNone/>
            </a:pPr>
            <a:endParaRPr lang="en-US" altLang="en-US" sz="2800" i="1" dirty="0"/>
          </a:p>
          <a:p>
            <a:pPr marL="0" indent="0" eaLnBrk="1" hangingPunct="1">
              <a:buFontTx/>
              <a:buNone/>
            </a:pPr>
            <a:endParaRPr lang="en-US" altLang="en-US" sz="1200" i="1" dirty="0"/>
          </a:p>
        </p:txBody>
      </p:sp>
      <p:sp>
        <p:nvSpPr>
          <p:cNvPr id="75779" name="Slide Number Placeholder 5"/>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33ECCAA-0170-45AB-ACDB-321BE8E8FFC6}" type="slidenum">
              <a:rPr lang="en-US" altLang="en-US" sz="1200"/>
              <a:pPr>
                <a:spcBef>
                  <a:spcPct val="0"/>
                </a:spcBef>
                <a:buFontTx/>
                <a:buNone/>
              </a:pPr>
              <a:t>30</a:t>
            </a:fld>
            <a:endParaRPr lang="en-US" altLang="en-US"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7" descr="5426303473_06f6571c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0" y="-76200"/>
            <a:ext cx="9144000" cy="1200329"/>
          </a:xfrm>
          <a:prstGeom prst="rect">
            <a:avLst/>
          </a:prstGeom>
          <a:solidFill>
            <a:schemeClr val="bg1">
              <a:alpha val="51000"/>
            </a:scheme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600" dirty="0">
                <a:sym typeface="Wingdings"/>
              </a:rPr>
              <a:t> </a:t>
            </a:r>
            <a:r>
              <a:rPr lang="en-US" altLang="en-US" sz="3600" dirty="0"/>
              <a:t>Interactions and Strategies to Support the Development of Body Awareness</a:t>
            </a:r>
            <a:endParaRPr lang="en-US" altLang="en-US" sz="3600" dirty="0">
              <a:ea typeface="MS PGothic" pitchFamily="34" charset="-128"/>
              <a:sym typeface="Webdings" pitchFamily="18" charset="2"/>
            </a:endParaRPr>
          </a:p>
        </p:txBody>
      </p:sp>
      <p:sp>
        <p:nvSpPr>
          <p:cNvPr id="7" name="Rectangle 4"/>
          <p:cNvSpPr txBox="1">
            <a:spLocks noChangeArrowheads="1"/>
          </p:cNvSpPr>
          <p:nvPr/>
        </p:nvSpPr>
        <p:spPr bwMode="auto">
          <a:xfrm>
            <a:off x="0" y="5396062"/>
            <a:ext cx="9144000" cy="1815882"/>
          </a:xfrm>
          <a:prstGeom prst="rect">
            <a:avLst/>
          </a:prstGeom>
          <a:solidFill>
            <a:schemeClr val="bg1">
              <a:alpha val="51000"/>
            </a:scheme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b="0" dirty="0"/>
              <a:t>“Provide opportunities for children to see external representations of their bodies”</a:t>
            </a:r>
          </a:p>
          <a:p>
            <a:pPr>
              <a:defRPr/>
            </a:pPr>
            <a:r>
              <a:rPr lang="en-US" altLang="en-US" sz="1800" b="0" dirty="0">
                <a:latin typeface="Arial" panose="020B0604020202020204" pitchFamily="34" charset="0"/>
                <a:cs typeface="Arial" panose="020B0604020202020204" pitchFamily="34" charset="0"/>
              </a:rPr>
              <a:t>(PCF, Vol. 2, p. 180).</a:t>
            </a:r>
          </a:p>
          <a:p>
            <a:pPr>
              <a:defRPr/>
            </a:pPr>
            <a:endParaRPr lang="en-US" altLang="en-US" sz="2800" b="0" dirty="0"/>
          </a:p>
          <a:p>
            <a:pPr>
              <a:defRPr/>
            </a:pPr>
            <a:endParaRPr lang="en-US" altLang="en-US" sz="1000" b="0" dirty="0"/>
          </a:p>
        </p:txBody>
      </p:sp>
      <p:sp>
        <p:nvSpPr>
          <p:cNvPr id="77833" name="Rectangle 5"/>
          <p:cNvSpPr>
            <a:spLocks noChangeArrowheads="1"/>
          </p:cNvSpPr>
          <p:nvPr/>
        </p:nvSpPr>
        <p:spPr bwMode="auto">
          <a:xfrm>
            <a:off x="388938" y="6626225"/>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a:t>
            </a: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altLang="en-US" sz="3600" dirty="0"/>
              <a:t>Interactions and Strategies to </a:t>
            </a:r>
            <a:br>
              <a:rPr lang="en-US" altLang="en-US" sz="3600" dirty="0"/>
            </a:br>
            <a:r>
              <a:rPr lang="en-US" altLang="en-US" sz="3600" dirty="0"/>
              <a:t>Support the Development of </a:t>
            </a:r>
            <a:br>
              <a:rPr lang="en-US" altLang="en-US" sz="3600" dirty="0"/>
            </a:br>
            <a:r>
              <a:rPr lang="en-US" altLang="en-US" sz="3600" dirty="0"/>
              <a:t>Body Awareness</a:t>
            </a:r>
            <a:endParaRPr lang="en-US" sz="3600" dirty="0"/>
          </a:p>
        </p:txBody>
      </p:sp>
      <p:sp>
        <p:nvSpPr>
          <p:cNvPr id="3" name="Content Placeholder 2"/>
          <p:cNvSpPr>
            <a:spLocks noGrp="1"/>
          </p:cNvSpPr>
          <p:nvPr>
            <p:ph idx="1"/>
          </p:nvPr>
        </p:nvSpPr>
        <p:spPr>
          <a:xfrm>
            <a:off x="457200" y="1981200"/>
            <a:ext cx="8229600" cy="4144963"/>
          </a:xfrm>
        </p:spPr>
        <p:txBody>
          <a:bodyPr/>
          <a:lstStyle/>
          <a:p>
            <a:pPr eaLnBrk="1" hangingPunct="1">
              <a:spcBef>
                <a:spcPts val="600"/>
              </a:spcBef>
              <a:spcAft>
                <a:spcPts val="1200"/>
              </a:spcAft>
            </a:pPr>
            <a:r>
              <a:rPr lang="en-US" altLang="en-US" sz="2800" dirty="0"/>
              <a:t>Introduce body-parts vocabulary during structured group games. </a:t>
            </a:r>
          </a:p>
          <a:p>
            <a:pPr eaLnBrk="1" hangingPunct="1">
              <a:spcBef>
                <a:spcPts val="600"/>
              </a:spcBef>
              <a:spcAft>
                <a:spcPts val="1200"/>
              </a:spcAft>
            </a:pPr>
            <a:r>
              <a:rPr lang="en-US" altLang="en-US" sz="2800" dirty="0"/>
              <a:t>Use body-parts vocabulary in the child’s home language.</a:t>
            </a:r>
          </a:p>
          <a:p>
            <a:pPr eaLnBrk="1" hangingPunct="1">
              <a:spcBef>
                <a:spcPts val="600"/>
              </a:spcBef>
              <a:spcAft>
                <a:spcPts val="1200"/>
              </a:spcAft>
            </a:pPr>
            <a:r>
              <a:rPr lang="en-US" altLang="en-US" sz="2800" dirty="0"/>
              <a:t>Provide constructional play for children to build or put together body parts.</a:t>
            </a:r>
          </a:p>
          <a:p>
            <a:pPr marL="0" indent="0" eaLnBrk="1" hangingPunct="1">
              <a:spcBef>
                <a:spcPts val="600"/>
              </a:spcBef>
              <a:spcAft>
                <a:spcPts val="1200"/>
              </a:spcAft>
              <a:buNone/>
            </a:pPr>
            <a:r>
              <a:rPr lang="en-US" altLang="en-US" sz="1800" dirty="0">
                <a:cs typeface="Arial" panose="020B0604020202020204" pitchFamily="34" charset="0"/>
              </a:rPr>
              <a:t>(PCF, Vol. 2, pp. 179-180)</a:t>
            </a:r>
          </a:p>
          <a:p>
            <a:pPr eaLnBrk="1" hangingPunct="1">
              <a:spcBef>
                <a:spcPts val="600"/>
              </a:spcBef>
              <a:spcAft>
                <a:spcPts val="1200"/>
              </a:spcAft>
            </a:pPr>
            <a:endParaRPr lang="en-US" altLang="en-US" sz="2800" dirty="0"/>
          </a:p>
        </p:txBody>
      </p:sp>
      <p:sp>
        <p:nvSpPr>
          <p:cNvPr id="4" name="Slide Number Placeholder 3"/>
          <p:cNvSpPr>
            <a:spLocks noGrp="1"/>
          </p:cNvSpPr>
          <p:nvPr>
            <p:ph type="sldNum" sz="quarter" idx="10"/>
          </p:nvPr>
        </p:nvSpPr>
        <p:spPr/>
        <p:txBody>
          <a:bodyPr/>
          <a:lstStyle/>
          <a:p>
            <a:pPr>
              <a:defRPr/>
            </a:pPr>
            <a:fld id="{E0828B08-21D4-4875-BE8E-AF38866363D3}" type="slidenum">
              <a:rPr lang="en-US" altLang="en-US" smtClean="0"/>
              <a:pPr>
                <a:defRPr/>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566" y="2476964"/>
            <a:ext cx="1779588"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991" y="2908958"/>
            <a:ext cx="1447800" cy="188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8824" y="2244201"/>
            <a:ext cx="1549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60" y="2047008"/>
            <a:ext cx="2557463"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5938" y="128042"/>
            <a:ext cx="8229600" cy="1143000"/>
          </a:xfrm>
        </p:spPr>
        <p:txBody>
          <a:bodyPr/>
          <a:lstStyle/>
          <a:p>
            <a:r>
              <a:rPr lang="en-US" altLang="en-US" dirty="0"/>
              <a:t>Body Parts</a:t>
            </a:r>
            <a:endParaRPr lang="en-US" dirty="0"/>
          </a:p>
        </p:txBody>
      </p:sp>
      <p:sp>
        <p:nvSpPr>
          <p:cNvPr id="3" name="Content Placeholder 2"/>
          <p:cNvSpPr>
            <a:spLocks noGrp="1"/>
          </p:cNvSpPr>
          <p:nvPr>
            <p:ph sz="half" idx="1"/>
          </p:nvPr>
        </p:nvSpPr>
        <p:spPr>
          <a:xfrm>
            <a:off x="328560" y="1311521"/>
            <a:ext cx="8358239" cy="932680"/>
          </a:xfrm>
        </p:spPr>
        <p:txBody>
          <a:bodyPr/>
          <a:lstStyle/>
          <a:p>
            <a:pPr marL="0" indent="0" algn="ctr">
              <a:buNone/>
            </a:pPr>
            <a:r>
              <a:rPr lang="en-US" altLang="en-US" dirty="0"/>
              <a:t>Using rope, draw a body part on the floor.</a:t>
            </a:r>
          </a:p>
        </p:txBody>
      </p:sp>
      <p:sp>
        <p:nvSpPr>
          <p:cNvPr id="4" name="Content Placeholder 3"/>
          <p:cNvSpPr>
            <a:spLocks noGrp="1"/>
          </p:cNvSpPr>
          <p:nvPr>
            <p:ph sz="half" idx="2"/>
          </p:nvPr>
        </p:nvSpPr>
        <p:spPr>
          <a:xfrm>
            <a:off x="595244" y="4981431"/>
            <a:ext cx="8170862" cy="749436"/>
          </a:xfrm>
        </p:spPr>
        <p:txBody>
          <a:bodyPr/>
          <a:lstStyle/>
          <a:p>
            <a:pPr marL="0" indent="0" algn="ctr">
              <a:buNone/>
            </a:pPr>
            <a:r>
              <a:rPr lang="en-US" altLang="en-US" dirty="0"/>
              <a:t>Ask children to describe their drawings of parts.</a:t>
            </a:r>
          </a:p>
        </p:txBody>
      </p:sp>
      <p:sp>
        <p:nvSpPr>
          <p:cNvPr id="5" name="Slide Number Placeholder 4"/>
          <p:cNvSpPr>
            <a:spLocks noGrp="1"/>
          </p:cNvSpPr>
          <p:nvPr>
            <p:ph type="sldNum" sz="quarter" idx="10"/>
          </p:nvPr>
        </p:nvSpPr>
        <p:spPr/>
        <p:txBody>
          <a:bodyPr/>
          <a:lstStyle/>
          <a:p>
            <a:pPr>
              <a:defRPr/>
            </a:pPr>
            <a:fld id="{BFC38799-79C1-47C7-B8C6-A631765A08E9}" type="slidenum">
              <a:rPr lang="en-US" altLang="en-US" smtClean="0"/>
              <a:pPr>
                <a:defRPr/>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t>Giant Yarn Bodies</a:t>
            </a:r>
            <a:endParaRPr lang="en-US" dirty="0"/>
          </a:p>
        </p:txBody>
      </p:sp>
      <p:pic>
        <p:nvPicPr>
          <p:cNvPr id="16" name="Picture 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1600200"/>
            <a:ext cx="3288323" cy="399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8"/>
          <p:cNvSpPr>
            <a:spLocks noGrp="1"/>
          </p:cNvSpPr>
          <p:nvPr>
            <p:ph sz="half" idx="2"/>
          </p:nvPr>
        </p:nvSpPr>
        <p:spPr>
          <a:xfrm>
            <a:off x="4337325" y="1600200"/>
            <a:ext cx="4349475" cy="4525963"/>
          </a:xfrm>
        </p:spPr>
        <p:txBody>
          <a:bodyPr/>
          <a:lstStyle/>
          <a:p>
            <a:pPr marL="468313" indent="-468313">
              <a:buFont typeface="+mj-lt"/>
              <a:buAutoNum type="arabicPeriod"/>
            </a:pPr>
            <a:r>
              <a:rPr lang="en-US" altLang="en-US" dirty="0"/>
              <a:t>In a small group of 5-6, draw a giant body cooperatively.</a:t>
            </a:r>
          </a:p>
          <a:p>
            <a:pPr marL="468313" indent="-468313">
              <a:buFont typeface="+mj-lt"/>
              <a:buAutoNum type="arabicPeriod"/>
            </a:pPr>
            <a:r>
              <a:rPr lang="en-US" altLang="en-US" dirty="0"/>
              <a:t>Touch yarn body then own body part.</a:t>
            </a:r>
          </a:p>
          <a:p>
            <a:pPr marL="468313" indent="-468313">
              <a:buFont typeface="+mj-lt"/>
              <a:buAutoNum type="arabicPeriod"/>
            </a:pPr>
            <a:r>
              <a:rPr lang="en-US" altLang="en-US" dirty="0"/>
              <a:t>Move your body to directional prompts.</a:t>
            </a:r>
          </a:p>
          <a:p>
            <a:pPr marL="468313" indent="-468313">
              <a:buFont typeface="+mj-lt"/>
              <a:buAutoNum type="arabicPeriod"/>
            </a:pPr>
            <a:r>
              <a:rPr lang="en-US" altLang="en-US" dirty="0"/>
              <a:t>Point to body parts that start with the sounds of /s/, /l/, /f/.</a:t>
            </a:r>
            <a:endParaRPr lang="en-US" dirty="0"/>
          </a:p>
        </p:txBody>
      </p:sp>
      <p:sp>
        <p:nvSpPr>
          <p:cNvPr id="10" name="Slide Number Placeholder 9"/>
          <p:cNvSpPr>
            <a:spLocks noGrp="1"/>
          </p:cNvSpPr>
          <p:nvPr>
            <p:ph type="sldNum" sz="quarter" idx="10"/>
          </p:nvPr>
        </p:nvSpPr>
        <p:spPr/>
        <p:txBody>
          <a:bodyPr/>
          <a:lstStyle/>
          <a:p>
            <a:pPr>
              <a:defRPr/>
            </a:pPr>
            <a:fld id="{BFC38799-79C1-47C7-B8C6-A631765A08E9}" type="slidenum">
              <a:rPr lang="en-US" altLang="en-US" smtClean="0"/>
              <a:pPr>
                <a:defRPr/>
              </a:pPr>
              <a:t>34</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XXX 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37"/>
            <a:ext cx="9144000" cy="6887737"/>
          </a:xfrm>
          <a:prstGeom prst="rect">
            <a:avLst/>
          </a:prstGeom>
          <a:ln>
            <a:noFill/>
          </a:ln>
          <a:effectLst>
            <a:outerShdw blurRad="292100" dist="139700" dir="2700000" algn="tl" rotWithShape="0">
              <a:srgbClr val="333333">
                <a:alpha val="65000"/>
              </a:srgbClr>
            </a:outerShdw>
          </a:effectLst>
          <a:extLst/>
        </p:spPr>
      </p:pic>
      <p:sp>
        <p:nvSpPr>
          <p:cNvPr id="7" name="Rectangle 4"/>
          <p:cNvSpPr txBox="1">
            <a:spLocks noChangeArrowheads="1"/>
          </p:cNvSpPr>
          <p:nvPr/>
        </p:nvSpPr>
        <p:spPr bwMode="auto">
          <a:xfrm>
            <a:off x="-1" y="5330918"/>
            <a:ext cx="9144001" cy="1477328"/>
          </a:xfrm>
          <a:prstGeom prst="rect">
            <a:avLst/>
          </a:prstGeom>
          <a:solidFill>
            <a:schemeClr val="bg1">
              <a:alpha val="51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b="0" dirty="0"/>
              <a:t>“Engage children in singing and movement activities to teach body parts”</a:t>
            </a:r>
          </a:p>
          <a:p>
            <a:pPr>
              <a:defRPr/>
            </a:pPr>
            <a:r>
              <a:rPr lang="en-US" altLang="en-US" sz="1800" b="0" dirty="0">
                <a:latin typeface="Arial" panose="020B0604020202020204" pitchFamily="34" charset="0"/>
                <a:cs typeface="Arial" panose="020B0604020202020204" pitchFamily="34" charset="0"/>
              </a:rPr>
              <a:t>(PCF, Vol. 2, p. 179).</a:t>
            </a:r>
          </a:p>
          <a:p>
            <a:pPr>
              <a:defRPr/>
            </a:pPr>
            <a:endParaRPr lang="en-US" altLang="en-US" sz="1600" b="0" dirty="0"/>
          </a:p>
        </p:txBody>
      </p:sp>
      <p:sp>
        <p:nvSpPr>
          <p:cNvPr id="86022" name="Rectangle 5"/>
          <p:cNvSpPr>
            <a:spLocks noChangeArrowheads="1"/>
          </p:cNvSpPr>
          <p:nvPr/>
        </p:nvSpPr>
        <p:spPr bwMode="auto">
          <a:xfrm>
            <a:off x="520700" y="6638026"/>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a:t>
            </a:r>
          </a:p>
        </p:txBody>
      </p:sp>
      <p:sp>
        <p:nvSpPr>
          <p:cNvPr id="10" name="Rectangle 4"/>
          <p:cNvSpPr txBox="1">
            <a:spLocks noChangeArrowheads="1"/>
          </p:cNvSpPr>
          <p:nvPr/>
        </p:nvSpPr>
        <p:spPr bwMode="auto">
          <a:xfrm>
            <a:off x="0" y="76200"/>
            <a:ext cx="3468103" cy="2246769"/>
          </a:xfrm>
          <a:prstGeom prst="rect">
            <a:avLst/>
          </a:prstGeom>
          <a:solidFill>
            <a:schemeClr val="bg1">
              <a:alpha val="51000"/>
            </a:scheme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ym typeface="Wingdings"/>
              </a:rPr>
              <a:t> </a:t>
            </a:r>
            <a:r>
              <a:rPr lang="en-US" altLang="en-US" sz="2800" dirty="0"/>
              <a:t>Interactions and Strategies to Support the Development of Body Awareness</a:t>
            </a:r>
            <a:endParaRPr lang="en-US" altLang="en-US" sz="2800" dirty="0">
              <a:ea typeface="MS PGothic" pitchFamily="34" charset="-128"/>
              <a:sym typeface="Webdings" pitchFamily="18" charset="2"/>
            </a:endParaRPr>
          </a:p>
        </p:txBody>
      </p:sp>
      <p:sp>
        <p:nvSpPr>
          <p:cNvPr id="2" name="Slide Number Placeholder 1"/>
          <p:cNvSpPr>
            <a:spLocks noGrp="1"/>
          </p:cNvSpPr>
          <p:nvPr>
            <p:ph type="sldNum" sz="quarter" idx="10"/>
          </p:nvPr>
        </p:nvSpPr>
        <p:spPr/>
        <p:txBody>
          <a:bodyPr/>
          <a:lstStyle/>
          <a:p>
            <a:pPr>
              <a:defRPr/>
            </a:pPr>
            <a:fld id="{BFC38799-79C1-47C7-B8C6-A631765A08E9}" type="slidenum">
              <a:rPr lang="en-US" altLang="en-US" smtClean="0"/>
              <a:pPr>
                <a:defRPr/>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XXX 01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511925" y="2217545"/>
            <a:ext cx="2040773" cy="2335598"/>
          </a:xfrm>
          <a:prstGeom prst="rect">
            <a:avLst/>
          </a:prstGeom>
          <a:ln>
            <a:noFill/>
          </a:ln>
          <a:effectLst>
            <a:softEdge rad="112500"/>
          </a:effectLst>
          <a:extLst/>
        </p:spPr>
      </p:pic>
      <p:sp>
        <p:nvSpPr>
          <p:cNvPr id="88067" name="Rectangle 1"/>
          <p:cNvSpPr>
            <a:spLocks noChangeArrowheads="1"/>
          </p:cNvSpPr>
          <p:nvPr/>
        </p:nvSpPr>
        <p:spPr bwMode="auto">
          <a:xfrm>
            <a:off x="912813" y="2085975"/>
            <a:ext cx="23637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solidFill>
                <a:srgbClr val="0000FF"/>
              </a:solidFill>
            </a:endParaRPr>
          </a:p>
          <a:p>
            <a:pPr eaLnBrk="1" hangingPunct="1">
              <a:spcBef>
                <a:spcPct val="0"/>
              </a:spcBef>
              <a:buFontTx/>
              <a:buNone/>
            </a:pPr>
            <a:endParaRPr lang="en-US" altLang="en-US" sz="1800" dirty="0">
              <a:solidFill>
                <a:srgbClr val="0000FF"/>
              </a:solidFill>
            </a:endParaRPr>
          </a:p>
        </p:txBody>
      </p:sp>
      <p:sp>
        <p:nvSpPr>
          <p:cNvPr id="88071" name="Rectangle 13"/>
          <p:cNvSpPr>
            <a:spLocks noChangeArrowheads="1"/>
          </p:cNvSpPr>
          <p:nvPr/>
        </p:nvSpPr>
        <p:spPr bwMode="auto">
          <a:xfrm>
            <a:off x="3087688" y="6099175"/>
            <a:ext cx="29686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rPr>
              <a:t>By Angela Russ</a:t>
            </a:r>
          </a:p>
        </p:txBody>
      </p:sp>
      <p:pic>
        <p:nvPicPr>
          <p:cNvPr id="88073" name="Picture 17" descr="http://www.abridgeclub.com/smart_moves_1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075" y="5353050"/>
            <a:ext cx="752475"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p:nvPr>
        </p:nvSpPr>
        <p:spPr/>
        <p:txBody>
          <a:bodyPr/>
          <a:lstStyle/>
          <a:p>
            <a:r>
              <a:rPr lang="en-US" altLang="en-US" dirty="0">
                <a:solidFill>
                  <a:srgbClr val="000000"/>
                </a:solidFill>
                <a:sym typeface="Webdings" panose="05030102010509060703" pitchFamily="18" charset="2"/>
              </a:rPr>
              <a:t></a:t>
            </a:r>
            <a:r>
              <a:rPr lang="en-US" altLang="en-US" dirty="0">
                <a:solidFill>
                  <a:srgbClr val="000000"/>
                </a:solidFill>
              </a:rPr>
              <a:t>In My Body </a:t>
            </a:r>
            <a:endParaRPr lang="en-US" dirty="0"/>
          </a:p>
        </p:txBody>
      </p:sp>
      <p:sp>
        <p:nvSpPr>
          <p:cNvPr id="3" name="Content Placeholder 2"/>
          <p:cNvSpPr>
            <a:spLocks noGrp="1"/>
          </p:cNvSpPr>
          <p:nvPr>
            <p:ph sz="half" idx="1"/>
          </p:nvPr>
        </p:nvSpPr>
        <p:spPr>
          <a:xfrm>
            <a:off x="844495" y="1200149"/>
            <a:ext cx="2895600" cy="4525963"/>
          </a:xfrm>
        </p:spPr>
        <p:txBody>
          <a:bodyPr/>
          <a:lstStyle/>
          <a:p>
            <a:pPr eaLnBrk="1" hangingPunct="1">
              <a:spcBef>
                <a:spcPct val="0"/>
              </a:spcBef>
              <a:buFontTx/>
              <a:buNone/>
            </a:pPr>
            <a:r>
              <a:rPr lang="en-US" altLang="en-US" sz="1600" i="1" dirty="0">
                <a:solidFill>
                  <a:srgbClr val="000000"/>
                </a:solidFill>
              </a:rPr>
              <a:t>Chorus:</a:t>
            </a:r>
          </a:p>
          <a:p>
            <a:pPr eaLnBrk="1" hangingPunct="1">
              <a:spcBef>
                <a:spcPct val="0"/>
              </a:spcBef>
              <a:buFontTx/>
              <a:buNone/>
            </a:pPr>
            <a:r>
              <a:rPr lang="en-US" altLang="en-US" sz="1600" i="1" dirty="0">
                <a:solidFill>
                  <a:srgbClr val="000000"/>
                </a:solidFill>
              </a:rPr>
              <a:t>In My Body, My Body</a:t>
            </a:r>
          </a:p>
          <a:p>
            <a:pPr eaLnBrk="1" hangingPunct="1">
              <a:spcBef>
                <a:spcPct val="0"/>
              </a:spcBef>
              <a:buFontTx/>
              <a:buNone/>
            </a:pPr>
            <a:r>
              <a:rPr lang="en-US" altLang="en-US" sz="1600" i="1" dirty="0">
                <a:solidFill>
                  <a:srgbClr val="000000"/>
                </a:solidFill>
              </a:rPr>
              <a:t>So great to be in my body</a:t>
            </a:r>
          </a:p>
          <a:p>
            <a:pPr marL="0" indent="0" eaLnBrk="1" hangingPunct="1">
              <a:spcBef>
                <a:spcPct val="0"/>
              </a:spcBef>
              <a:buNone/>
            </a:pPr>
            <a:endParaRPr lang="en-US" altLang="en-US" sz="1600" dirty="0">
              <a:solidFill>
                <a:srgbClr val="000000"/>
              </a:solidFill>
            </a:endParaRPr>
          </a:p>
          <a:p>
            <a:pPr marL="0" indent="0" eaLnBrk="1" hangingPunct="1">
              <a:spcBef>
                <a:spcPct val="0"/>
              </a:spcBef>
              <a:buNone/>
            </a:pPr>
            <a:r>
              <a:rPr lang="en-US" altLang="en-US" sz="1600" dirty="0">
                <a:solidFill>
                  <a:srgbClr val="000000"/>
                </a:solidFill>
              </a:rPr>
              <a:t>Two waving hands</a:t>
            </a:r>
            <a:br>
              <a:rPr lang="en-US" altLang="en-US" sz="1600" dirty="0">
                <a:solidFill>
                  <a:srgbClr val="000000"/>
                </a:solidFill>
              </a:rPr>
            </a:br>
            <a:r>
              <a:rPr lang="en-US" altLang="en-US" sz="1600" dirty="0">
                <a:solidFill>
                  <a:srgbClr val="000000"/>
                </a:solidFill>
              </a:rPr>
              <a:t>Two tapping feet</a:t>
            </a:r>
          </a:p>
          <a:p>
            <a:pPr marL="0" indent="0" eaLnBrk="1" hangingPunct="1">
              <a:spcBef>
                <a:spcPct val="0"/>
              </a:spcBef>
              <a:buNone/>
            </a:pPr>
            <a:endParaRPr lang="en-US" altLang="en-US" sz="1600" dirty="0">
              <a:solidFill>
                <a:srgbClr val="000000"/>
              </a:solidFill>
            </a:endParaRPr>
          </a:p>
          <a:p>
            <a:pPr marL="0" indent="0" eaLnBrk="1" hangingPunct="1">
              <a:spcBef>
                <a:spcPct val="0"/>
              </a:spcBef>
              <a:buNone/>
            </a:pPr>
            <a:r>
              <a:rPr lang="en-US" altLang="en-US" sz="1600" dirty="0">
                <a:solidFill>
                  <a:srgbClr val="000000"/>
                </a:solidFill>
              </a:rPr>
              <a:t>Two flapping ears</a:t>
            </a:r>
            <a:br>
              <a:rPr lang="en-US" altLang="en-US" sz="1600" dirty="0">
                <a:solidFill>
                  <a:srgbClr val="000000"/>
                </a:solidFill>
              </a:rPr>
            </a:br>
            <a:r>
              <a:rPr lang="en-US" altLang="en-US" sz="1600" dirty="0">
                <a:solidFill>
                  <a:srgbClr val="000000"/>
                </a:solidFill>
              </a:rPr>
              <a:t>One shaking seat</a:t>
            </a:r>
          </a:p>
          <a:p>
            <a:pPr marL="0" indent="0" eaLnBrk="1" hangingPunct="1">
              <a:spcBef>
                <a:spcPct val="0"/>
              </a:spcBef>
              <a:buNone/>
            </a:pPr>
            <a:endParaRPr lang="en-US" altLang="en-US" sz="1600" dirty="0">
              <a:solidFill>
                <a:srgbClr val="000000"/>
              </a:solidFill>
            </a:endParaRPr>
          </a:p>
          <a:p>
            <a:pPr marL="0" indent="0" eaLnBrk="1" hangingPunct="1">
              <a:spcBef>
                <a:spcPct val="0"/>
              </a:spcBef>
              <a:buNone/>
            </a:pPr>
            <a:r>
              <a:rPr lang="en-US" altLang="en-US" sz="1600" dirty="0">
                <a:solidFill>
                  <a:srgbClr val="000000"/>
                </a:solidFill>
              </a:rPr>
              <a:t>Two hugging arms</a:t>
            </a:r>
            <a:br>
              <a:rPr lang="en-US" altLang="en-US" sz="1600" dirty="0">
                <a:solidFill>
                  <a:srgbClr val="000000"/>
                </a:solidFill>
              </a:rPr>
            </a:br>
            <a:r>
              <a:rPr lang="en-US" altLang="en-US" sz="1600" dirty="0">
                <a:solidFill>
                  <a:srgbClr val="000000"/>
                </a:solidFill>
              </a:rPr>
              <a:t>Two knocking knees</a:t>
            </a:r>
          </a:p>
          <a:p>
            <a:pPr marL="0" indent="0" eaLnBrk="1" hangingPunct="1">
              <a:spcBef>
                <a:spcPct val="0"/>
              </a:spcBef>
              <a:buNone/>
            </a:pPr>
            <a:endParaRPr lang="en-US" altLang="en-US" sz="1600" dirty="0">
              <a:solidFill>
                <a:srgbClr val="000000"/>
              </a:solidFill>
            </a:endParaRPr>
          </a:p>
          <a:p>
            <a:pPr marL="0" indent="0" eaLnBrk="1" hangingPunct="1">
              <a:spcBef>
                <a:spcPct val="0"/>
              </a:spcBef>
              <a:buNone/>
            </a:pPr>
            <a:r>
              <a:rPr lang="en-US" altLang="en-US" sz="1600" dirty="0">
                <a:solidFill>
                  <a:srgbClr val="000000"/>
                </a:solidFill>
              </a:rPr>
              <a:t>Two blinking eyes</a:t>
            </a:r>
            <a:br>
              <a:rPr lang="en-US" altLang="en-US" sz="1600" dirty="0">
                <a:solidFill>
                  <a:srgbClr val="000000"/>
                </a:solidFill>
              </a:rPr>
            </a:br>
            <a:r>
              <a:rPr lang="en-US" altLang="en-US" sz="1600" dirty="0">
                <a:solidFill>
                  <a:srgbClr val="000000"/>
                </a:solidFill>
              </a:rPr>
              <a:t>And chomping teeth</a:t>
            </a:r>
          </a:p>
          <a:p>
            <a:pPr marL="0" indent="0" eaLnBrk="1" hangingPunct="1">
              <a:spcBef>
                <a:spcPct val="0"/>
              </a:spcBef>
              <a:buNone/>
            </a:pPr>
            <a:endParaRPr lang="en-US" altLang="en-US" sz="1600" dirty="0">
              <a:solidFill>
                <a:srgbClr val="000000"/>
              </a:solidFill>
            </a:endParaRPr>
          </a:p>
          <a:p>
            <a:pPr marL="0" indent="0" eaLnBrk="1" hangingPunct="1">
              <a:spcBef>
                <a:spcPct val="0"/>
              </a:spcBef>
              <a:buNone/>
            </a:pPr>
            <a:r>
              <a:rPr lang="en-US" altLang="en-US" sz="1600" dirty="0">
                <a:solidFill>
                  <a:srgbClr val="000000"/>
                </a:solidFill>
              </a:rPr>
              <a:t>One nodding head</a:t>
            </a:r>
            <a:br>
              <a:rPr lang="en-US" altLang="en-US" sz="1600" dirty="0">
                <a:solidFill>
                  <a:srgbClr val="000000"/>
                </a:solidFill>
              </a:rPr>
            </a:br>
            <a:r>
              <a:rPr lang="en-US" altLang="en-US" sz="1600" dirty="0">
                <a:solidFill>
                  <a:srgbClr val="000000"/>
                </a:solidFill>
              </a:rPr>
              <a:t>One round tummy</a:t>
            </a:r>
          </a:p>
          <a:p>
            <a:pPr marL="0" indent="0" eaLnBrk="1" hangingPunct="1">
              <a:spcBef>
                <a:spcPct val="0"/>
              </a:spcBef>
              <a:buNone/>
            </a:pPr>
            <a:endParaRPr lang="en-US" altLang="en-US" sz="1600" dirty="0">
              <a:solidFill>
                <a:srgbClr val="000000"/>
              </a:solidFill>
            </a:endParaRPr>
          </a:p>
          <a:p>
            <a:pPr marL="0" indent="0" eaLnBrk="1" hangingPunct="1">
              <a:spcBef>
                <a:spcPct val="0"/>
              </a:spcBef>
              <a:buNone/>
            </a:pPr>
            <a:r>
              <a:rPr lang="en-US" altLang="en-US" sz="1600" dirty="0">
                <a:solidFill>
                  <a:srgbClr val="000000"/>
                </a:solidFill>
              </a:rPr>
              <a:t>Two kissing lips</a:t>
            </a:r>
            <a:br>
              <a:rPr lang="en-US" altLang="en-US" sz="1600" dirty="0">
                <a:solidFill>
                  <a:srgbClr val="000000"/>
                </a:solidFill>
              </a:rPr>
            </a:br>
            <a:r>
              <a:rPr lang="en-US" altLang="en-US" sz="1600" dirty="0">
                <a:solidFill>
                  <a:srgbClr val="000000"/>
                </a:solidFill>
              </a:rPr>
              <a:t>10 finger tips</a:t>
            </a:r>
          </a:p>
          <a:p>
            <a:endParaRPr lang="en-US" sz="3200" dirty="0"/>
          </a:p>
        </p:txBody>
      </p:sp>
      <p:sp>
        <p:nvSpPr>
          <p:cNvPr id="4" name="Content Placeholder 3"/>
          <p:cNvSpPr>
            <a:spLocks noGrp="1"/>
          </p:cNvSpPr>
          <p:nvPr>
            <p:ph sz="half" idx="2"/>
          </p:nvPr>
        </p:nvSpPr>
        <p:spPr>
          <a:xfrm>
            <a:off x="5907088" y="1230352"/>
            <a:ext cx="2779712" cy="4525963"/>
          </a:xfrm>
        </p:spPr>
        <p:txBody>
          <a:bodyPr/>
          <a:lstStyle/>
          <a:p>
            <a:pPr marL="0" indent="0">
              <a:spcBef>
                <a:spcPts val="0"/>
              </a:spcBef>
              <a:buNone/>
            </a:pPr>
            <a:r>
              <a:rPr lang="es-ES" altLang="en-US" sz="1600" i="1" dirty="0">
                <a:solidFill>
                  <a:srgbClr val="0000FF"/>
                </a:solidFill>
                <a:sym typeface="Webdings" panose="05030102010509060703" pitchFamily="18" charset="2"/>
              </a:rPr>
              <a:t>En mi cuerpo, Mi cuerpo</a:t>
            </a:r>
            <a:br>
              <a:rPr lang="es-ES" altLang="en-US" sz="1600" i="1" dirty="0">
                <a:solidFill>
                  <a:srgbClr val="0000FF"/>
                </a:solidFill>
                <a:sym typeface="Webdings" panose="05030102010509060703" pitchFamily="18" charset="2"/>
              </a:rPr>
            </a:br>
            <a:r>
              <a:rPr lang="es-ES" altLang="en-US" sz="1600" i="1" dirty="0">
                <a:solidFill>
                  <a:srgbClr val="0000FF"/>
                </a:solidFill>
                <a:sym typeface="Webdings" panose="05030102010509060703" pitchFamily="18" charset="2"/>
              </a:rPr>
              <a:t>¡Que bueno es estar</a:t>
            </a:r>
            <a:br>
              <a:rPr lang="es-ES" altLang="en-US" sz="1600" i="1" dirty="0">
                <a:solidFill>
                  <a:srgbClr val="0000FF"/>
                </a:solidFill>
                <a:sym typeface="Webdings" panose="05030102010509060703" pitchFamily="18" charset="2"/>
              </a:rPr>
            </a:br>
            <a:r>
              <a:rPr lang="es-ES" altLang="en-US" sz="1600" i="1" dirty="0">
                <a:solidFill>
                  <a:srgbClr val="0000FF"/>
                </a:solidFill>
                <a:sym typeface="Webdings" panose="05030102010509060703" pitchFamily="18" charset="2"/>
              </a:rPr>
              <a:t>En mi cuerpo!</a:t>
            </a:r>
          </a:p>
          <a:p>
            <a:pPr marL="0" indent="0">
              <a:spcBef>
                <a:spcPts val="0"/>
              </a:spcBef>
              <a:buNone/>
            </a:pPr>
            <a:endParaRPr lang="es-ES" altLang="en-US" sz="1600" i="1" dirty="0">
              <a:solidFill>
                <a:srgbClr val="0000FF"/>
              </a:solidFill>
              <a:sym typeface="Webdings" panose="05030102010509060703" pitchFamily="18" charset="2"/>
            </a:endParaRPr>
          </a:p>
          <a:p>
            <a:pPr marL="0" indent="0" eaLnBrk="1" hangingPunct="1">
              <a:spcBef>
                <a:spcPts val="0"/>
              </a:spcBef>
              <a:buFontTx/>
              <a:buNone/>
            </a:pPr>
            <a:r>
              <a:rPr lang="en-US" altLang="en-US" sz="1600" dirty="0">
                <a:solidFill>
                  <a:srgbClr val="0000FF"/>
                </a:solidFill>
              </a:rPr>
              <a:t>Dos </a:t>
            </a:r>
            <a:r>
              <a:rPr lang="en-US" altLang="en-US" sz="1600" dirty="0" err="1">
                <a:solidFill>
                  <a:srgbClr val="0000FF"/>
                </a:solidFill>
              </a:rPr>
              <a:t>manos</a:t>
            </a:r>
            <a:r>
              <a:rPr lang="en-US" altLang="en-US" sz="1600" dirty="0">
                <a:solidFill>
                  <a:srgbClr val="0000FF"/>
                </a:solidFill>
              </a:rPr>
              <a:t> </a:t>
            </a:r>
            <a:r>
              <a:rPr lang="en-US" altLang="en-US" sz="1600" dirty="0" err="1">
                <a:solidFill>
                  <a:srgbClr val="0000FF"/>
                </a:solidFill>
              </a:rPr>
              <a:t>saludando</a:t>
            </a:r>
            <a:br>
              <a:rPr lang="en-US" altLang="en-US" sz="1600" dirty="0">
                <a:solidFill>
                  <a:srgbClr val="0000FF"/>
                </a:solidFill>
              </a:rPr>
            </a:br>
            <a:r>
              <a:rPr lang="en-US" altLang="en-US" sz="1600" dirty="0">
                <a:solidFill>
                  <a:srgbClr val="0000FF"/>
                </a:solidFill>
              </a:rPr>
              <a:t>Dos pies </a:t>
            </a:r>
            <a:r>
              <a:rPr lang="en-US" altLang="en-US" sz="1600" dirty="0" err="1">
                <a:solidFill>
                  <a:srgbClr val="0000FF"/>
                </a:solidFill>
              </a:rPr>
              <a:t>golpeando</a:t>
            </a:r>
            <a:endParaRPr lang="en-US" altLang="en-US" sz="1600" dirty="0">
              <a:solidFill>
                <a:srgbClr val="0000FF"/>
              </a:solidFill>
            </a:endParaRPr>
          </a:p>
          <a:p>
            <a:pPr marL="0" indent="0" eaLnBrk="1" hangingPunct="1">
              <a:spcBef>
                <a:spcPts val="0"/>
              </a:spcBef>
              <a:buFontTx/>
              <a:buNone/>
            </a:pPr>
            <a:br>
              <a:rPr lang="en-US" altLang="en-US" sz="1600" dirty="0">
                <a:solidFill>
                  <a:srgbClr val="0000FF"/>
                </a:solidFill>
              </a:rPr>
            </a:br>
            <a:r>
              <a:rPr lang="en-US" altLang="en-US" sz="1600" dirty="0">
                <a:solidFill>
                  <a:srgbClr val="0000FF"/>
                </a:solidFill>
              </a:rPr>
              <a:t>Dos </a:t>
            </a:r>
            <a:r>
              <a:rPr lang="en-US" altLang="en-US" sz="1600" dirty="0" err="1">
                <a:solidFill>
                  <a:srgbClr val="0000FF"/>
                </a:solidFill>
              </a:rPr>
              <a:t>orejas</a:t>
            </a:r>
            <a:r>
              <a:rPr lang="en-US" altLang="en-US" sz="1600" dirty="0">
                <a:solidFill>
                  <a:srgbClr val="0000FF"/>
                </a:solidFill>
              </a:rPr>
              <a:t> </a:t>
            </a:r>
            <a:r>
              <a:rPr lang="en-US" altLang="en-US" sz="1600" dirty="0" err="1">
                <a:solidFill>
                  <a:srgbClr val="0000FF"/>
                </a:solidFill>
              </a:rPr>
              <a:t>batiendo</a:t>
            </a:r>
            <a:endParaRPr lang="en-US" altLang="en-US" sz="1600" dirty="0">
              <a:solidFill>
                <a:srgbClr val="0000FF"/>
              </a:solidFill>
            </a:endParaRPr>
          </a:p>
          <a:p>
            <a:pPr marL="0" indent="0" eaLnBrk="1" hangingPunct="1">
              <a:spcBef>
                <a:spcPts val="0"/>
              </a:spcBef>
              <a:buFontTx/>
              <a:buNone/>
            </a:pPr>
            <a:r>
              <a:rPr lang="en-US" altLang="en-US" sz="1600" dirty="0">
                <a:solidFill>
                  <a:srgbClr val="0000FF"/>
                </a:solidFill>
              </a:rPr>
              <a:t>Una </a:t>
            </a:r>
            <a:r>
              <a:rPr lang="en-US" altLang="en-US" sz="1600" dirty="0" err="1">
                <a:solidFill>
                  <a:srgbClr val="0000FF"/>
                </a:solidFill>
              </a:rPr>
              <a:t>colita</a:t>
            </a:r>
            <a:r>
              <a:rPr lang="en-US" altLang="en-US" sz="1600" dirty="0">
                <a:solidFill>
                  <a:srgbClr val="0000FF"/>
                </a:solidFill>
              </a:rPr>
              <a:t> </a:t>
            </a:r>
            <a:r>
              <a:rPr lang="en-US" altLang="en-US" sz="1600" dirty="0" err="1">
                <a:solidFill>
                  <a:srgbClr val="0000FF"/>
                </a:solidFill>
              </a:rPr>
              <a:t>sacudiendo</a:t>
            </a:r>
            <a:endParaRPr lang="en-US" altLang="en-US" sz="1600" dirty="0">
              <a:solidFill>
                <a:srgbClr val="0000FF"/>
              </a:solidFill>
            </a:endParaRPr>
          </a:p>
          <a:p>
            <a:pPr marL="0" indent="0" eaLnBrk="1" hangingPunct="1">
              <a:spcBef>
                <a:spcPts val="0"/>
              </a:spcBef>
              <a:buFontTx/>
              <a:buNone/>
            </a:pPr>
            <a:endParaRPr lang="en-US" altLang="en-US" sz="1600" dirty="0">
              <a:solidFill>
                <a:srgbClr val="0000FF"/>
              </a:solidFill>
            </a:endParaRPr>
          </a:p>
          <a:p>
            <a:pPr marL="0" indent="0" eaLnBrk="1" hangingPunct="1">
              <a:spcBef>
                <a:spcPts val="0"/>
              </a:spcBef>
              <a:buFontTx/>
              <a:buNone/>
            </a:pPr>
            <a:r>
              <a:rPr lang="en-US" altLang="en-US" sz="1600" dirty="0">
                <a:solidFill>
                  <a:srgbClr val="0000FF"/>
                </a:solidFill>
              </a:rPr>
              <a:t>Dos </a:t>
            </a:r>
            <a:r>
              <a:rPr lang="en-US" altLang="en-US" sz="1600" dirty="0" err="1">
                <a:solidFill>
                  <a:srgbClr val="0000FF"/>
                </a:solidFill>
              </a:rPr>
              <a:t>brazos</a:t>
            </a:r>
            <a:r>
              <a:rPr lang="en-US" altLang="en-US" sz="1600" dirty="0">
                <a:solidFill>
                  <a:srgbClr val="0000FF"/>
                </a:solidFill>
              </a:rPr>
              <a:t> </a:t>
            </a:r>
            <a:r>
              <a:rPr lang="en-US" altLang="en-US" sz="1600" dirty="0" err="1">
                <a:solidFill>
                  <a:srgbClr val="0000FF"/>
                </a:solidFill>
              </a:rPr>
              <a:t>abrazando</a:t>
            </a:r>
            <a:br>
              <a:rPr lang="en-US" altLang="en-US" sz="1600" dirty="0">
                <a:solidFill>
                  <a:srgbClr val="0000FF"/>
                </a:solidFill>
              </a:rPr>
            </a:br>
            <a:r>
              <a:rPr lang="en-US" altLang="en-US" sz="1600" dirty="0">
                <a:solidFill>
                  <a:srgbClr val="0000FF"/>
                </a:solidFill>
              </a:rPr>
              <a:t>Dos </a:t>
            </a:r>
            <a:r>
              <a:rPr lang="en-US" altLang="en-US" sz="1600" dirty="0" err="1">
                <a:solidFill>
                  <a:srgbClr val="0000FF"/>
                </a:solidFill>
              </a:rPr>
              <a:t>rodillas</a:t>
            </a:r>
            <a:r>
              <a:rPr lang="en-US" altLang="en-US" sz="1600" dirty="0">
                <a:solidFill>
                  <a:srgbClr val="0000FF"/>
                </a:solidFill>
              </a:rPr>
              <a:t> </a:t>
            </a:r>
            <a:r>
              <a:rPr lang="en-US" altLang="en-US" sz="1600" dirty="0" err="1">
                <a:solidFill>
                  <a:srgbClr val="0000FF"/>
                </a:solidFill>
              </a:rPr>
              <a:t>tocando</a:t>
            </a:r>
            <a:endParaRPr lang="en-US" altLang="en-US" sz="1600" dirty="0">
              <a:solidFill>
                <a:srgbClr val="0000FF"/>
              </a:solidFill>
            </a:endParaRPr>
          </a:p>
          <a:p>
            <a:pPr marL="0" indent="0" eaLnBrk="1" hangingPunct="1">
              <a:spcBef>
                <a:spcPts val="0"/>
              </a:spcBef>
              <a:buFontTx/>
              <a:buNone/>
            </a:pPr>
            <a:endParaRPr lang="en-US" altLang="en-US" sz="1600" dirty="0">
              <a:solidFill>
                <a:srgbClr val="0000FF"/>
              </a:solidFill>
            </a:endParaRPr>
          </a:p>
          <a:p>
            <a:pPr marL="0" indent="0" eaLnBrk="1" hangingPunct="1">
              <a:spcBef>
                <a:spcPts val="0"/>
              </a:spcBef>
              <a:buFontTx/>
              <a:buNone/>
            </a:pPr>
            <a:r>
              <a:rPr lang="en-US" altLang="en-US" sz="1600" dirty="0">
                <a:solidFill>
                  <a:srgbClr val="0000FF"/>
                </a:solidFill>
              </a:rPr>
              <a:t>Dos </a:t>
            </a:r>
            <a:r>
              <a:rPr lang="en-US" altLang="en-US" sz="1600" dirty="0" err="1">
                <a:solidFill>
                  <a:srgbClr val="0000FF"/>
                </a:solidFill>
              </a:rPr>
              <a:t>ojos</a:t>
            </a:r>
            <a:r>
              <a:rPr lang="en-US" altLang="en-US" sz="1600" dirty="0">
                <a:solidFill>
                  <a:srgbClr val="0000FF"/>
                </a:solidFill>
              </a:rPr>
              <a:t> </a:t>
            </a:r>
            <a:r>
              <a:rPr lang="en-US" altLang="en-US" sz="1600" dirty="0" err="1">
                <a:solidFill>
                  <a:srgbClr val="0000FF"/>
                </a:solidFill>
              </a:rPr>
              <a:t>parpadeando</a:t>
            </a:r>
            <a:br>
              <a:rPr lang="en-US" altLang="en-US" sz="1600" dirty="0">
                <a:solidFill>
                  <a:srgbClr val="0000FF"/>
                </a:solidFill>
              </a:rPr>
            </a:br>
            <a:r>
              <a:rPr lang="en-US" altLang="en-US" sz="1600" dirty="0">
                <a:solidFill>
                  <a:srgbClr val="0000FF"/>
                </a:solidFill>
              </a:rPr>
              <a:t>Los </a:t>
            </a:r>
            <a:r>
              <a:rPr lang="en-US" altLang="en-US" sz="1600" dirty="0" err="1">
                <a:solidFill>
                  <a:srgbClr val="0000FF"/>
                </a:solidFill>
              </a:rPr>
              <a:t>dientes</a:t>
            </a:r>
            <a:r>
              <a:rPr lang="en-US" altLang="en-US" sz="1600" dirty="0">
                <a:solidFill>
                  <a:srgbClr val="0000FF"/>
                </a:solidFill>
              </a:rPr>
              <a:t> </a:t>
            </a:r>
            <a:r>
              <a:rPr lang="en-US" altLang="en-US" sz="1600" dirty="0" err="1">
                <a:solidFill>
                  <a:srgbClr val="0000FF"/>
                </a:solidFill>
              </a:rPr>
              <a:t>mordiendo</a:t>
            </a:r>
            <a:r>
              <a:rPr lang="en-US" altLang="en-US" sz="1600" dirty="0">
                <a:solidFill>
                  <a:srgbClr val="0000FF"/>
                </a:solidFill>
              </a:rPr>
              <a:t> </a:t>
            </a:r>
          </a:p>
          <a:p>
            <a:pPr marL="0" indent="0" eaLnBrk="1" hangingPunct="1">
              <a:spcBef>
                <a:spcPts val="0"/>
              </a:spcBef>
              <a:buFontTx/>
              <a:buNone/>
            </a:pPr>
            <a:endParaRPr lang="en-US" altLang="en-US" sz="1600" dirty="0">
              <a:solidFill>
                <a:srgbClr val="0000FF"/>
              </a:solidFill>
            </a:endParaRPr>
          </a:p>
          <a:p>
            <a:pPr marL="0" indent="0" eaLnBrk="1" hangingPunct="1">
              <a:spcBef>
                <a:spcPts val="0"/>
              </a:spcBef>
              <a:buFontTx/>
              <a:buNone/>
            </a:pPr>
            <a:r>
              <a:rPr lang="en-US" altLang="en-US" sz="1600" dirty="0">
                <a:solidFill>
                  <a:srgbClr val="0000FF"/>
                </a:solidFill>
              </a:rPr>
              <a:t>Una </a:t>
            </a:r>
            <a:r>
              <a:rPr lang="en-US" altLang="en-US" sz="1600" dirty="0" err="1">
                <a:solidFill>
                  <a:srgbClr val="0000FF"/>
                </a:solidFill>
              </a:rPr>
              <a:t>cabeza</a:t>
            </a:r>
            <a:r>
              <a:rPr lang="en-US" altLang="en-US" sz="1600" dirty="0">
                <a:solidFill>
                  <a:srgbClr val="0000FF"/>
                </a:solidFill>
              </a:rPr>
              <a:t> </a:t>
            </a:r>
            <a:r>
              <a:rPr lang="en-US" altLang="en-US" sz="1600" dirty="0" err="1">
                <a:solidFill>
                  <a:srgbClr val="0000FF"/>
                </a:solidFill>
              </a:rPr>
              <a:t>inclinando</a:t>
            </a:r>
            <a:br>
              <a:rPr lang="en-US" altLang="en-US" sz="1600" dirty="0">
                <a:solidFill>
                  <a:srgbClr val="0000FF"/>
                </a:solidFill>
              </a:rPr>
            </a:br>
            <a:r>
              <a:rPr lang="en-US" altLang="en-US" sz="1600" dirty="0">
                <a:solidFill>
                  <a:srgbClr val="0000FF"/>
                </a:solidFill>
              </a:rPr>
              <a:t>Un </a:t>
            </a:r>
            <a:r>
              <a:rPr lang="en-US" altLang="en-US" sz="1600" dirty="0" err="1">
                <a:solidFill>
                  <a:srgbClr val="0000FF"/>
                </a:solidFill>
              </a:rPr>
              <a:t>estómago</a:t>
            </a:r>
            <a:r>
              <a:rPr lang="en-US" altLang="en-US" sz="1600" dirty="0">
                <a:solidFill>
                  <a:srgbClr val="0000FF"/>
                </a:solidFill>
              </a:rPr>
              <a:t> </a:t>
            </a:r>
            <a:r>
              <a:rPr lang="en-US" altLang="en-US" sz="1600" dirty="0" err="1">
                <a:solidFill>
                  <a:srgbClr val="0000FF"/>
                </a:solidFill>
              </a:rPr>
              <a:t>redondo</a:t>
            </a:r>
            <a:endParaRPr lang="en-US" altLang="en-US" sz="1600" dirty="0">
              <a:solidFill>
                <a:srgbClr val="0000FF"/>
              </a:solidFill>
            </a:endParaRPr>
          </a:p>
          <a:p>
            <a:pPr marL="0" indent="0" eaLnBrk="1" hangingPunct="1">
              <a:spcBef>
                <a:spcPts val="0"/>
              </a:spcBef>
              <a:buFontTx/>
              <a:buNone/>
            </a:pPr>
            <a:endParaRPr lang="en-US" altLang="en-US" sz="1600" dirty="0">
              <a:solidFill>
                <a:srgbClr val="0000FF"/>
              </a:solidFill>
            </a:endParaRPr>
          </a:p>
          <a:p>
            <a:pPr marL="0" indent="0" eaLnBrk="1" hangingPunct="1">
              <a:spcBef>
                <a:spcPts val="0"/>
              </a:spcBef>
              <a:buFontTx/>
              <a:buNone/>
            </a:pPr>
            <a:r>
              <a:rPr lang="en-US" altLang="en-US" sz="1600" dirty="0">
                <a:solidFill>
                  <a:srgbClr val="0000FF"/>
                </a:solidFill>
              </a:rPr>
              <a:t>Dos </a:t>
            </a:r>
            <a:r>
              <a:rPr lang="en-US" altLang="en-US" sz="1600" dirty="0" err="1">
                <a:solidFill>
                  <a:srgbClr val="0000FF"/>
                </a:solidFill>
              </a:rPr>
              <a:t>labios</a:t>
            </a:r>
            <a:r>
              <a:rPr lang="en-US" altLang="en-US" sz="1600" dirty="0">
                <a:solidFill>
                  <a:srgbClr val="0000FF"/>
                </a:solidFill>
              </a:rPr>
              <a:t> </a:t>
            </a:r>
            <a:r>
              <a:rPr lang="en-US" altLang="en-US" sz="1600" dirty="0" err="1">
                <a:solidFill>
                  <a:srgbClr val="0000FF"/>
                </a:solidFill>
              </a:rPr>
              <a:t>besando</a:t>
            </a:r>
            <a:br>
              <a:rPr lang="en-US" altLang="en-US" sz="1600" dirty="0">
                <a:solidFill>
                  <a:srgbClr val="0000FF"/>
                </a:solidFill>
              </a:rPr>
            </a:br>
            <a:r>
              <a:rPr lang="en-US" altLang="en-US" sz="1600" dirty="0" err="1">
                <a:solidFill>
                  <a:srgbClr val="0000FF"/>
                </a:solidFill>
              </a:rPr>
              <a:t>Diez</a:t>
            </a:r>
            <a:r>
              <a:rPr lang="en-US" altLang="en-US" sz="1600" dirty="0">
                <a:solidFill>
                  <a:srgbClr val="0000FF"/>
                </a:solidFill>
              </a:rPr>
              <a:t> </a:t>
            </a:r>
            <a:r>
              <a:rPr lang="en-US" altLang="en-US" sz="1600" dirty="0" err="1">
                <a:solidFill>
                  <a:srgbClr val="0000FF"/>
                </a:solidFill>
              </a:rPr>
              <a:t>puntas</a:t>
            </a:r>
            <a:r>
              <a:rPr lang="en-US" altLang="en-US" sz="1600" dirty="0">
                <a:solidFill>
                  <a:srgbClr val="0000FF"/>
                </a:solidFill>
              </a:rPr>
              <a:t> de </a:t>
            </a:r>
            <a:r>
              <a:rPr lang="en-US" altLang="en-US" sz="1600" dirty="0" err="1">
                <a:solidFill>
                  <a:srgbClr val="0000FF"/>
                </a:solidFill>
              </a:rPr>
              <a:t>dedos</a:t>
            </a:r>
            <a:endParaRPr lang="en-US" altLang="en-US" sz="1600" dirty="0">
              <a:solidFill>
                <a:srgbClr val="0000FF"/>
              </a:solidFill>
            </a:endParaRPr>
          </a:p>
          <a:p>
            <a:pPr>
              <a:spcBef>
                <a:spcPts val="0"/>
              </a:spcBef>
            </a:pPr>
            <a:endParaRPr lang="en-US" sz="1600" dirty="0"/>
          </a:p>
        </p:txBody>
      </p:sp>
      <p:sp>
        <p:nvSpPr>
          <p:cNvPr id="7" name="Slide Number Placeholder 6"/>
          <p:cNvSpPr>
            <a:spLocks noGrp="1"/>
          </p:cNvSpPr>
          <p:nvPr>
            <p:ph type="sldNum" sz="quarter" idx="10"/>
          </p:nvPr>
        </p:nvSpPr>
        <p:spPr/>
        <p:txBody>
          <a:bodyPr/>
          <a:lstStyle/>
          <a:p>
            <a:pPr>
              <a:defRPr/>
            </a:pPr>
            <a:fld id="{BFC38799-79C1-47C7-B8C6-A631765A08E9}" type="slidenum">
              <a:rPr lang="en-US" altLang="en-US" smtClean="0"/>
              <a:pPr>
                <a:defRPr/>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2">
              <a:lumMod val="50000"/>
              <a:lumOff val="50000"/>
              <a:alpha val="40000"/>
            </a:schemeClr>
          </a:solidFill>
        </p:spPr>
        <p:txBody>
          <a:bodyPr/>
          <a:lstStyle/>
          <a:p>
            <a:pPr>
              <a:defRPr/>
            </a:pPr>
            <a:r>
              <a:rPr lang="en-US" altLang="en-US"/>
              <a:t>What It Might Look Like…</a:t>
            </a:r>
          </a:p>
        </p:txBody>
      </p:sp>
      <p:pic>
        <p:nvPicPr>
          <p:cNvPr id="57346" name="Scarf_2.mov" descr="/Users/jan/Desktop/Mark Final Videos/Scarf_2.mov">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588" y="0"/>
            <a:ext cx="9145588" cy="6858000"/>
          </a:xfrm>
        </p:spPr>
      </p:pic>
      <p:sp>
        <p:nvSpPr>
          <p:cNvPr id="90116"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43B0EEA-D9E8-4CD8-9E89-5AA8DDEA1DC7}" type="slidenum">
              <a:rPr lang="en-US" altLang="en-US" sz="1200">
                <a:solidFill>
                  <a:schemeClr val="bg1"/>
                </a:solidFill>
              </a:rPr>
              <a:pPr>
                <a:spcBef>
                  <a:spcPct val="0"/>
                </a:spcBef>
                <a:buFontTx/>
                <a:buNone/>
              </a:pPr>
              <a:t>37</a:t>
            </a:fld>
            <a:endParaRPr lang="en-US" altLang="en-US" sz="1200" dirty="0">
              <a:solidFill>
                <a:schemeClr val="bg1"/>
              </a:solidFill>
            </a:endParaRPr>
          </a:p>
        </p:txBody>
      </p:sp>
      <p:sp>
        <p:nvSpPr>
          <p:cNvPr id="6" name="Rectangle 4"/>
          <p:cNvSpPr txBox="1">
            <a:spLocks noChangeArrowheads="1"/>
          </p:cNvSpPr>
          <p:nvPr/>
        </p:nvSpPr>
        <p:spPr bwMode="auto">
          <a:xfrm>
            <a:off x="0" y="276999"/>
            <a:ext cx="9144000" cy="646331"/>
          </a:xfrm>
          <a:prstGeom prst="rect">
            <a:avLst/>
          </a:prstGeom>
          <a:solidFill>
            <a:schemeClr val="bg1">
              <a:alpha val="51000"/>
            </a:schemeClr>
          </a:solidFill>
          <a:ln>
            <a:noFill/>
          </a:ln>
          <a:effectLst>
            <a:glow>
              <a:schemeClr val="accent1">
                <a:satMod val="175000"/>
                <a:alpha val="47000"/>
              </a:schemeClr>
            </a:glow>
            <a:softEdge rad="0"/>
          </a:effectLst>
          <a:extLst/>
        </p:spPr>
        <p:txBody>
          <a:bodyPr anchor="ctr">
            <a:spAutoFit/>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2600" b="1">
                <a:sym typeface="Wingdings" panose="05000000000000000000" pitchFamily="2" charset="2"/>
              </a:rPr>
              <a:t> </a:t>
            </a:r>
            <a:r>
              <a:rPr lang="en-US" altLang="en-US" sz="3600" b="1">
                <a:sym typeface="Wingdings" panose="05000000000000000000" pitchFamily="2" charset="2"/>
              </a:rPr>
              <a:t>What it looks like…</a:t>
            </a:r>
          </a:p>
        </p:txBody>
      </p:sp>
      <p:sp>
        <p:nvSpPr>
          <p:cNvPr id="90120" name="Rectangle 5"/>
          <p:cNvSpPr>
            <a:spLocks noChangeArrowheads="1"/>
          </p:cNvSpPr>
          <p:nvPr/>
        </p:nvSpPr>
        <p:spPr bwMode="auto">
          <a:xfrm>
            <a:off x="388938" y="6546850"/>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34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7346"/>
                                        </p:tgtEl>
                                      </p:cBhvr>
                                    </p:cmd>
                                  </p:childTnLst>
                                </p:cTn>
                              </p:par>
                            </p:childTnLst>
                          </p:cTn>
                        </p:par>
                      </p:childTnLst>
                    </p:cTn>
                  </p:par>
                </p:childTnLst>
              </p:cTn>
              <p:nextCondLst>
                <p:cond evt="onClick" delay="0">
                  <p:tgtEl>
                    <p:spTgt spid="57346"/>
                  </p:tgtEl>
                </p:cond>
              </p:nextCondLst>
            </p:seq>
            <p:video>
              <p:cMediaNode>
                <p:cTn id="7" fill="hold" display="0">
                  <p:stCondLst>
                    <p:cond delay="indefinite"/>
                  </p:stCondLst>
                  <p:endCondLst>
                    <p:cond evt="onNext" delay="0">
                      <p:tgtEl>
                        <p:sldTgt/>
                      </p:tgtEl>
                    </p:cond>
                    <p:cond evt="onPrev" delay="0">
                      <p:tgtEl>
                        <p:sldTgt/>
                      </p:tgtEl>
                    </p:cond>
                  </p:endCondLst>
                </p:cTn>
                <p:tgtEl>
                  <p:spTgt spid="5734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ym typeface="Webdings" panose="05030102010509060703" pitchFamily="18" charset="2"/>
              </a:rPr>
              <a:t>1.0 Body Awareness</a:t>
            </a:r>
            <a:br>
              <a:rPr lang="en-US" altLang="en-US" dirty="0">
                <a:sym typeface="Webdings" panose="05030102010509060703" pitchFamily="18" charset="2"/>
              </a:rPr>
            </a:br>
            <a:r>
              <a:rPr lang="en-US" altLang="en-US" dirty="0">
                <a:sym typeface="Webdings" panose="05030102010509060703" pitchFamily="18" charset="2"/>
              </a:rPr>
              <a:t>Interactions and Strategies</a:t>
            </a:r>
            <a:endParaRPr lang="en-US" dirty="0"/>
          </a:p>
        </p:txBody>
      </p:sp>
      <p:sp>
        <p:nvSpPr>
          <p:cNvPr id="49155" name="Content Placeholder 2"/>
          <p:cNvSpPr>
            <a:spLocks noGrp="1"/>
          </p:cNvSpPr>
          <p:nvPr>
            <p:ph sz="half" idx="1"/>
          </p:nvPr>
        </p:nvSpPr>
        <p:spPr/>
        <p:txBody>
          <a:bodyPr/>
          <a:lstStyle/>
          <a:p>
            <a:pPr marL="0" indent="0">
              <a:buFont typeface="Arial" panose="020B0604020202020204" pitchFamily="34" charset="0"/>
              <a:buNone/>
              <a:defRPr/>
            </a:pPr>
            <a:r>
              <a:rPr lang="en-US" altLang="en-US" u="sng" dirty="0">
                <a:cs typeface="ＭＳ Ｐゴシック" charset="0"/>
              </a:rPr>
              <a:t>Provide 3!</a:t>
            </a:r>
          </a:p>
          <a:p>
            <a:pPr marL="0" indent="0">
              <a:buNone/>
              <a:defRPr/>
            </a:pPr>
            <a:r>
              <a:rPr lang="en-US" altLang="en-US" dirty="0">
                <a:cs typeface="ＭＳ Ｐゴシック" charset="0"/>
              </a:rPr>
              <a:t>At your table, provide three additional ideas to share that develop body awareness. </a:t>
            </a:r>
          </a:p>
        </p:txBody>
      </p:sp>
      <p:pic>
        <p:nvPicPr>
          <p:cNvPr id="92165" name="Picture 7" descr="http://realdealretirement.com/wp-content/uploads/2015/04/1-2-3-660x40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056" y="4537362"/>
            <a:ext cx="2528888"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20570" y="1600200"/>
            <a:ext cx="3493859" cy="4525963"/>
          </a:xfrm>
          <a:prstGeom prst="rect">
            <a:avLst/>
          </a:prstGeom>
          <a:noFill/>
          <a:ln>
            <a:noFill/>
          </a:ln>
          <a:effectLst>
            <a:outerShdw dist="17961" dir="2700000" algn="ctr" rotWithShape="0">
              <a:srgbClr val="7F2B0E"/>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BFC38799-79C1-47C7-B8C6-A631765A08E9}"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a:spLocks noChangeArrowheads="1"/>
          </p:cNvSpPr>
          <p:nvPr/>
        </p:nvSpPr>
        <p:spPr bwMode="auto">
          <a:xfrm rot="10800000">
            <a:off x="7921792" y="3697287"/>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 name="Title 1"/>
          <p:cNvSpPr>
            <a:spLocks noGrp="1"/>
          </p:cNvSpPr>
          <p:nvPr>
            <p:ph type="title"/>
          </p:nvPr>
        </p:nvSpPr>
        <p:spPr/>
        <p:txBody>
          <a:bodyPr/>
          <a:lstStyle/>
          <a:p>
            <a:r>
              <a:rPr lang="en-US" altLang="en-US" dirty="0"/>
              <a:t>Perceptual-Motor Skills and Movement Concepts</a:t>
            </a:r>
            <a:endParaRPr lang="en-US" dirty="0"/>
          </a:p>
        </p:txBody>
      </p:sp>
      <p:pic>
        <p:nvPicPr>
          <p:cNvPr id="5" name="Content Placeholder 4"/>
          <p:cNvPicPr>
            <a:picLocks noGrp="1" noChangeAspect="1"/>
          </p:cNvPicPr>
          <p:nvPr>
            <p:ph idx="1"/>
          </p:nvPr>
        </p:nvPicPr>
        <p:blipFill>
          <a:blip r:embed="rId3"/>
          <a:stretch>
            <a:fillRect/>
          </a:stretch>
        </p:blipFill>
        <p:spPr>
          <a:xfrm>
            <a:off x="1149027" y="1676400"/>
            <a:ext cx="6845946" cy="4525963"/>
          </a:xfrm>
          <a:prstGeom prst="rect">
            <a:avLst/>
          </a:prstGeom>
        </p:spPr>
      </p:pic>
      <p:sp>
        <p:nvSpPr>
          <p:cNvPr id="7" name="Slide Number Placeholder 6"/>
          <p:cNvSpPr>
            <a:spLocks noGrp="1"/>
          </p:cNvSpPr>
          <p:nvPr>
            <p:ph type="sldNum" sz="quarter" idx="10"/>
          </p:nvPr>
        </p:nvSpPr>
        <p:spPr/>
        <p:txBody>
          <a:bodyPr/>
          <a:lstStyle/>
          <a:p>
            <a:pPr>
              <a:defRPr/>
            </a:pPr>
            <a:fld id="{E0828B08-21D4-4875-BE8E-AF38866363D3}"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3872716" y="358037"/>
            <a:ext cx="4987428" cy="1409963"/>
          </a:xfrm>
        </p:spPr>
        <p:txBody>
          <a:bodyPr/>
          <a:lstStyle/>
          <a:p>
            <a:r>
              <a:rPr lang="en-US" altLang="en-US" sz="3600" dirty="0"/>
              <a:t>Perceptual-Motor Skills and Movement Concepts</a:t>
            </a:r>
          </a:p>
        </p:txBody>
      </p:sp>
      <p:sp>
        <p:nvSpPr>
          <p:cNvPr id="24579" name="Rectangle 3"/>
          <p:cNvSpPr>
            <a:spLocks noGrp="1" noChangeArrowheads="1"/>
          </p:cNvSpPr>
          <p:nvPr>
            <p:ph sz="half" idx="1"/>
          </p:nvPr>
        </p:nvSpPr>
        <p:spPr>
          <a:xfrm>
            <a:off x="3872716" y="2126037"/>
            <a:ext cx="4876800" cy="3931599"/>
          </a:xfrm>
        </p:spPr>
        <p:txBody>
          <a:bodyPr/>
          <a:lstStyle/>
          <a:p>
            <a:pPr eaLnBrk="1" hangingPunct="1">
              <a:spcAft>
                <a:spcPts val="1200"/>
              </a:spcAft>
            </a:pPr>
            <a:r>
              <a:rPr lang="en-US" altLang="en-US" sz="2600" dirty="0"/>
              <a:t>Perceptual-motor coordination is the process of receiving, interpreting, and using information from all of the body’s senses.</a:t>
            </a:r>
          </a:p>
          <a:p>
            <a:pPr eaLnBrk="1" hangingPunct="1">
              <a:spcAft>
                <a:spcPts val="0"/>
              </a:spcAft>
            </a:pPr>
            <a:r>
              <a:rPr lang="en-US" altLang="en-US" sz="2600" dirty="0"/>
              <a:t>Movement concepts are the cognitive components of movement.</a:t>
            </a:r>
            <a:endParaRPr lang="en-US" altLang="en-US" sz="2400" dirty="0">
              <a:latin typeface="Arial" panose="020B0604020202020204" pitchFamily="34" charset="0"/>
              <a:cs typeface="Arial" panose="020B0604020202020204" pitchFamily="34" charset="0"/>
            </a:endParaRPr>
          </a:p>
          <a:p>
            <a:pPr marL="0" indent="0" eaLnBrk="1" hangingPunct="1">
              <a:lnSpc>
                <a:spcPct val="90000"/>
              </a:lnSpc>
              <a:buNone/>
            </a:pPr>
            <a:r>
              <a:rPr lang="en-US" altLang="en-US" sz="1800" dirty="0">
                <a:latin typeface="Arial" panose="020B0604020202020204" pitchFamily="34" charset="0"/>
                <a:cs typeface="Arial" panose="020B0604020202020204" pitchFamily="34" charset="0"/>
              </a:rPr>
              <a:t>     (PCF, Vol. 2, p. 176)</a:t>
            </a:r>
          </a:p>
          <a:p>
            <a:pPr eaLnBrk="1" hangingPunct="1">
              <a:lnSpc>
                <a:spcPct val="90000"/>
              </a:lnSpc>
              <a:buFontTx/>
              <a:buNone/>
            </a:pPr>
            <a:endParaRPr lang="en-US" altLang="en-US" sz="2400" dirty="0"/>
          </a:p>
          <a:p>
            <a:pPr eaLnBrk="1" hangingPunct="1">
              <a:lnSpc>
                <a:spcPct val="90000"/>
              </a:lnSpc>
              <a:buFontTx/>
              <a:buNone/>
            </a:pPr>
            <a:endParaRPr lang="en-US" altLang="en-US" sz="2400" dirty="0"/>
          </a:p>
        </p:txBody>
      </p:sp>
      <p:pic>
        <p:nvPicPr>
          <p:cNvPr id="2458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
            <a:ext cx="3752256" cy="6858001"/>
          </a:xfrm>
        </p:spPr>
      </p:pic>
      <p:sp>
        <p:nvSpPr>
          <p:cNvPr id="5" name="Rectangle 5"/>
          <p:cNvSpPr>
            <a:spLocks noChangeArrowheads="1"/>
          </p:cNvSpPr>
          <p:nvPr/>
        </p:nvSpPr>
        <p:spPr bwMode="auto">
          <a:xfrm>
            <a:off x="3752256" y="6588805"/>
            <a:ext cx="5391744"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
        <p:nvSpPr>
          <p:cNvPr id="2" name="Slide Number Placeholder 1"/>
          <p:cNvSpPr>
            <a:spLocks noGrp="1"/>
          </p:cNvSpPr>
          <p:nvPr>
            <p:ph type="sldNum" sz="quarter" idx="10"/>
          </p:nvPr>
        </p:nvSpPr>
        <p:spPr/>
        <p:txBody>
          <a:bodyPr/>
          <a:lstStyle/>
          <a:p>
            <a:pPr>
              <a:defRPr/>
            </a:pPr>
            <a:fld id="{BFC38799-79C1-47C7-B8C6-A631765A08E9}"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pPr eaLnBrk="1" hangingPunct="1"/>
            <a:r>
              <a:rPr lang="en-US" altLang="en-US" dirty="0"/>
              <a:t>Spatial Awareness</a:t>
            </a:r>
          </a:p>
        </p:txBody>
      </p:sp>
      <p:sp>
        <p:nvSpPr>
          <p:cNvPr id="96258" name="Rectangle 3"/>
          <p:cNvSpPr>
            <a:spLocks noGrp="1" noChangeArrowheads="1"/>
          </p:cNvSpPr>
          <p:nvPr>
            <p:ph idx="1"/>
          </p:nvPr>
        </p:nvSpPr>
        <p:spPr/>
        <p:txBody>
          <a:bodyPr/>
          <a:lstStyle/>
          <a:p>
            <a:pPr marL="0" indent="0" eaLnBrk="1" hangingPunct="1">
              <a:buNone/>
            </a:pPr>
            <a:r>
              <a:rPr lang="en-US" altLang="en-US" sz="2800" dirty="0"/>
              <a:t>Spatial awareness refers to how a child moves their body in space and awareness of how much space the body takes up; its relationship to other objects or people in the environment; and ability to project the body into space.</a:t>
            </a:r>
          </a:p>
          <a:p>
            <a:pPr marL="0" indent="0" eaLnBrk="1" hangingPunct="1">
              <a:buFont typeface="Arial" panose="020B0604020202020204" pitchFamily="34" charset="0"/>
              <a:buNone/>
            </a:pPr>
            <a:r>
              <a:rPr lang="en-US" altLang="en-US" sz="1800" dirty="0"/>
              <a:t>(PLF, Vol. 2, p. 63)</a:t>
            </a:r>
          </a:p>
          <a:p>
            <a:pPr marL="0" indent="0" eaLnBrk="1" hangingPunct="1">
              <a:buFontTx/>
              <a:buNone/>
            </a:pPr>
            <a:endParaRPr lang="en-US" altLang="en-US" sz="2800" i="1" dirty="0"/>
          </a:p>
          <a:p>
            <a:pPr marL="0" indent="0" eaLnBrk="1" hangingPunct="1">
              <a:buFontTx/>
              <a:buNone/>
            </a:pPr>
            <a:endParaRPr lang="en-US" altLang="en-US" sz="1200" i="1" dirty="0"/>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ym typeface="Webdings" panose="05030102010509060703" pitchFamily="18" charset="2"/>
              </a:rPr>
              <a:t>Developmental Sequence of Spatial Awareness</a:t>
            </a:r>
            <a:endParaRPr lang="en-US" dirty="0"/>
          </a:p>
        </p:txBody>
      </p:sp>
      <p:sp>
        <p:nvSpPr>
          <p:cNvPr id="98306" name="Content Placeholder 2"/>
          <p:cNvSpPr>
            <a:spLocks noGrp="1"/>
          </p:cNvSpPr>
          <p:nvPr>
            <p:ph idx="1"/>
          </p:nvPr>
        </p:nvSpPr>
        <p:spPr>
          <a:xfrm>
            <a:off x="457200" y="1692276"/>
            <a:ext cx="8229600" cy="4525963"/>
          </a:xfrm>
        </p:spPr>
        <p:txBody>
          <a:bodyPr/>
          <a:lstStyle/>
          <a:p>
            <a:r>
              <a:rPr lang="en-US" altLang="en-US" sz="2400" u="sng" dirty="0"/>
              <a:t>Around Age 3</a:t>
            </a:r>
            <a:r>
              <a:rPr lang="en-US" altLang="en-US" sz="2400" dirty="0"/>
              <a:t>: Child bumps into others who are close by during all types of activities. </a:t>
            </a:r>
          </a:p>
          <a:p>
            <a:r>
              <a:rPr lang="en-US" altLang="en-US" sz="2400" u="sng" dirty="0"/>
              <a:t>Around Age 4</a:t>
            </a:r>
            <a:r>
              <a:rPr lang="en-US" altLang="en-US" sz="2400" dirty="0"/>
              <a:t>: Child participates in seated activities without bumping into others. </a:t>
            </a:r>
          </a:p>
          <a:p>
            <a:r>
              <a:rPr lang="en-US" altLang="en-US" sz="2400" u="sng" dirty="0"/>
              <a:t>Around Age 5</a:t>
            </a:r>
            <a:r>
              <a:rPr lang="en-US" altLang="en-US" sz="2400" dirty="0"/>
              <a:t>: Child participates in standing activities (primarily staying in place) without bumping into others.</a:t>
            </a:r>
          </a:p>
          <a:p>
            <a:r>
              <a:rPr lang="en-US" altLang="en-US" sz="2400" u="sng" dirty="0"/>
              <a:t>Around Age 5</a:t>
            </a:r>
            <a:r>
              <a:rPr lang="en-US" altLang="en-US" sz="2400" u="sng" dirty="0">
                <a:cs typeface="Arial" panose="020B0604020202020204" pitchFamily="34" charset="0"/>
              </a:rPr>
              <a:t>½</a:t>
            </a:r>
            <a:r>
              <a:rPr lang="en-US" altLang="en-US" sz="2400" dirty="0"/>
              <a:t>: During a locomotor activity while moving in the same direction, child (with prompting) maintains space around self without bumping into others.</a:t>
            </a:r>
          </a:p>
          <a:p>
            <a:pPr>
              <a:spcBef>
                <a:spcPts val="0"/>
              </a:spcBef>
            </a:pPr>
            <a:r>
              <a:rPr lang="en-US" altLang="en-US" sz="2400" u="sng" dirty="0"/>
              <a:t>Around Age 6</a:t>
            </a:r>
            <a:r>
              <a:rPr lang="en-US" altLang="en-US" sz="2400" dirty="0"/>
              <a:t>: During a locomotor activity moving in different directions, child maintains space around self without bumping into others. </a:t>
            </a:r>
            <a:r>
              <a:rPr lang="en-US" altLang="en-US" sz="1800" dirty="0"/>
              <a:t>(PCF, Vol. 2, p.181)</a:t>
            </a:r>
            <a:br>
              <a:rPr lang="en-US" altLang="en-US" sz="1800" dirty="0"/>
            </a:br>
            <a:endParaRPr lang="en-US" altLang="en-US" sz="1800" dirty="0"/>
          </a:p>
        </p:txBody>
      </p:sp>
      <p:sp>
        <p:nvSpPr>
          <p:cNvPr id="3" name="Slide Number Placeholder 2"/>
          <p:cNvSpPr>
            <a:spLocks noGrp="1"/>
          </p:cNvSpPr>
          <p:nvPr>
            <p:ph type="sldNum" sz="quarter" idx="10"/>
          </p:nvPr>
        </p:nvSpPr>
        <p:spPr/>
        <p:txBody>
          <a:bodyPr/>
          <a:lstStyle/>
          <a:p>
            <a:pPr>
              <a:defRPr/>
            </a:pPr>
            <a:fld id="{E0828B08-21D4-4875-BE8E-AF38866363D3}"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C:\Documents and Settings\ComputerUser\Local Settings\Temporary Internet Files\Content.IE5\TSTTZW85\MC9003055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478" y="365125"/>
            <a:ext cx="892175"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2"/>
          <p:cNvSpPr txBox="1">
            <a:spLocks/>
          </p:cNvSpPr>
          <p:nvPr/>
        </p:nvSpPr>
        <p:spPr>
          <a:xfrm>
            <a:off x="-3269768" y="2567821"/>
            <a:ext cx="6270625" cy="2833687"/>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US" altLang="en-US" sz="2600" dirty="0">
              <a:latin typeface="+mj-lt"/>
            </a:endParaRPr>
          </a:p>
        </p:txBody>
      </p:sp>
      <p:sp>
        <p:nvSpPr>
          <p:cNvPr id="2" name="Title 1"/>
          <p:cNvSpPr>
            <a:spLocks noGrp="1"/>
          </p:cNvSpPr>
          <p:nvPr>
            <p:ph type="title"/>
          </p:nvPr>
        </p:nvSpPr>
        <p:spPr>
          <a:xfrm>
            <a:off x="457200" y="153327"/>
            <a:ext cx="8229600" cy="1143000"/>
          </a:xfrm>
        </p:spPr>
        <p:txBody>
          <a:bodyPr/>
          <a:lstStyle/>
          <a:p>
            <a:r>
              <a:rPr lang="en-US" altLang="en-US" dirty="0">
                <a:solidFill>
                  <a:srgbClr val="000000"/>
                </a:solidFill>
                <a:sym typeface="Webdings" panose="05030102010509060703" pitchFamily="18" charset="2"/>
              </a:rPr>
              <a:t>Tag Game Notes</a:t>
            </a:r>
            <a:endParaRPr lang="en-US" dirty="0"/>
          </a:p>
        </p:txBody>
      </p:sp>
      <p:sp>
        <p:nvSpPr>
          <p:cNvPr id="4" name="Content Placeholder 3"/>
          <p:cNvSpPr>
            <a:spLocks noGrp="1"/>
          </p:cNvSpPr>
          <p:nvPr>
            <p:ph sz="half" idx="1"/>
          </p:nvPr>
        </p:nvSpPr>
        <p:spPr>
          <a:xfrm>
            <a:off x="381000" y="1352461"/>
            <a:ext cx="5791200" cy="4525963"/>
          </a:xfrm>
        </p:spPr>
        <p:txBody>
          <a:bodyPr/>
          <a:lstStyle/>
          <a:p>
            <a:pPr>
              <a:defRPr/>
            </a:pPr>
            <a:r>
              <a:rPr lang="en-US" altLang="en-US" sz="2300" dirty="0">
                <a:latin typeface="Arial" panose="020B0604020202020204" pitchFamily="34" charset="0"/>
                <a:cs typeface="Arial" panose="020B0604020202020204" pitchFamily="34" charset="0"/>
              </a:rPr>
              <a:t>Tag games require children to chase and flee; to be aware of their personal space and then travel safely within general space.  </a:t>
            </a:r>
          </a:p>
          <a:p>
            <a:pPr>
              <a:defRPr/>
            </a:pPr>
            <a:r>
              <a:rPr lang="en-US" altLang="en-US" sz="2300" dirty="0">
                <a:latin typeface="Arial" panose="020B0604020202020204" pitchFamily="34" charset="0"/>
                <a:cs typeface="Arial" panose="020B0604020202020204" pitchFamily="34" charset="0"/>
              </a:rPr>
              <a:t>Introduce tag games by having children move in the same direction.</a:t>
            </a:r>
          </a:p>
          <a:p>
            <a:pPr>
              <a:defRPr/>
            </a:pPr>
            <a:r>
              <a:rPr lang="en-US" altLang="en-US" sz="2300" dirty="0">
                <a:latin typeface="Arial" panose="020B0604020202020204" pitchFamily="34" charset="0"/>
                <a:cs typeface="Arial" panose="020B0604020202020204" pitchFamily="34" charset="0"/>
              </a:rPr>
              <a:t>Begin tag games slowly to check for understanding, and gradually increase the speed by changing the locomotor skill. </a:t>
            </a:r>
          </a:p>
          <a:p>
            <a:pPr>
              <a:defRPr/>
            </a:pPr>
            <a:r>
              <a:rPr lang="en-US" altLang="en-US" sz="2300" dirty="0">
                <a:latin typeface="Arial" panose="020B0604020202020204" pitchFamily="34" charset="0"/>
                <a:cs typeface="Arial" panose="020B0604020202020204" pitchFamily="34" charset="0"/>
              </a:rPr>
              <a:t>Ensure play area is free of obstacles.</a:t>
            </a:r>
          </a:p>
          <a:p>
            <a:pPr>
              <a:defRPr/>
            </a:pPr>
            <a:r>
              <a:rPr lang="en-US" altLang="en-US" sz="2300" dirty="0">
                <a:latin typeface="Arial" panose="020B0604020202020204" pitchFamily="34" charset="0"/>
                <a:cs typeface="Arial" panose="020B0604020202020204" pitchFamily="34" charset="0"/>
              </a:rPr>
              <a:t>Begin with adult taggers‒sometimes taggers aren’t even necessary!</a:t>
            </a:r>
          </a:p>
          <a:p>
            <a:pPr>
              <a:defRPr/>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11" name="Picture 3"/>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39623"/>
          <a:stretch/>
        </p:blipFill>
        <p:spPr bwMode="auto">
          <a:xfrm>
            <a:off x="6241366" y="2754364"/>
            <a:ext cx="2438400" cy="3154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pPr>
              <a:defRPr/>
            </a:pPr>
            <a:fld id="{BFC38799-79C1-47C7-B8C6-A631765A08E9}"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Interactions and Strategies to Support the Development of Spatial Awareness</a:t>
            </a:r>
            <a:endParaRPr lang="en-US" sz="3200" dirty="0"/>
          </a:p>
        </p:txBody>
      </p:sp>
      <p:pic>
        <p:nvPicPr>
          <p:cNvPr id="14" name="Picture 3" descr="level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50002" y="1692276"/>
            <a:ext cx="3467100"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sz="half" idx="2"/>
          </p:nvPr>
        </p:nvSpPr>
        <p:spPr>
          <a:xfrm>
            <a:off x="4572000" y="1600200"/>
            <a:ext cx="4114800" cy="4525963"/>
          </a:xfrm>
        </p:spPr>
        <p:txBody>
          <a:bodyPr/>
          <a:lstStyle/>
          <a:p>
            <a:r>
              <a:rPr lang="en-US" altLang="en-US" sz="2400" dirty="0"/>
              <a:t>Narrate or ask questions about children’s play using positional-concepts vocabulary in English and/or in the child’s home language.</a:t>
            </a:r>
          </a:p>
          <a:p>
            <a:r>
              <a:rPr lang="en-US" altLang="en-US" sz="2400" dirty="0"/>
              <a:t>Provide opportunities for children to experience moving at different levels of body positioning, ranging from high to low.</a:t>
            </a:r>
            <a:endParaRPr lang="en-US" altLang="en-US" sz="2400" b="0" dirty="0"/>
          </a:p>
          <a:p>
            <a:endParaRPr lang="en-US" altLang="en-US" sz="2400" dirty="0"/>
          </a:p>
          <a:p>
            <a:pPr lvl="2"/>
            <a:endParaRPr lang="en-US" dirty="0"/>
          </a:p>
        </p:txBody>
      </p:sp>
      <p:sp>
        <p:nvSpPr>
          <p:cNvPr id="102403" name="Text Box 3"/>
          <p:cNvSpPr txBox="1">
            <a:spLocks noChangeArrowheads="1"/>
          </p:cNvSpPr>
          <p:nvPr/>
        </p:nvSpPr>
        <p:spPr bwMode="auto">
          <a:xfrm>
            <a:off x="187377" y="1877380"/>
            <a:ext cx="9144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t>Over</a:t>
            </a:r>
          </a:p>
        </p:txBody>
      </p:sp>
      <p:sp>
        <p:nvSpPr>
          <p:cNvPr id="102404" name="Text Box 4"/>
          <p:cNvSpPr txBox="1">
            <a:spLocks noChangeArrowheads="1"/>
          </p:cNvSpPr>
          <p:nvPr/>
        </p:nvSpPr>
        <p:spPr bwMode="auto">
          <a:xfrm>
            <a:off x="152400" y="2907714"/>
            <a:ext cx="152400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t>Through</a:t>
            </a:r>
          </a:p>
        </p:txBody>
      </p:sp>
      <p:sp>
        <p:nvSpPr>
          <p:cNvPr id="102405" name="Text Box 5"/>
          <p:cNvSpPr txBox="1">
            <a:spLocks noChangeArrowheads="1"/>
          </p:cNvSpPr>
          <p:nvPr/>
        </p:nvSpPr>
        <p:spPr bwMode="auto">
          <a:xfrm>
            <a:off x="152400" y="3963593"/>
            <a:ext cx="11430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1"/>
              <a:t>Under</a:t>
            </a:r>
          </a:p>
        </p:txBody>
      </p:sp>
      <p:sp>
        <p:nvSpPr>
          <p:cNvPr id="7" name="Slide Number Placeholder 6"/>
          <p:cNvSpPr>
            <a:spLocks noGrp="1"/>
          </p:cNvSpPr>
          <p:nvPr>
            <p:ph type="sldNum" sz="quarter" idx="10"/>
          </p:nvPr>
        </p:nvSpPr>
        <p:spPr/>
        <p:txBody>
          <a:bodyPr/>
          <a:lstStyle/>
          <a:p>
            <a:pPr>
              <a:defRPr/>
            </a:pPr>
            <a:fld id="{BFC38799-79C1-47C7-B8C6-A631765A08E9}" type="slidenum">
              <a:rPr lang="en-US" altLang="en-US" smtClean="0"/>
              <a:pPr>
                <a:defRPr/>
              </a:pPr>
              <a:t>43</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7" descr="C:\Users\Patty\Desktop\WestEd TK 6-5-16\Flickr pics\kids playing with hoo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7"/>
          <p:cNvSpPr txBox="1">
            <a:spLocks/>
          </p:cNvSpPr>
          <p:nvPr/>
        </p:nvSpPr>
        <p:spPr bwMode="auto">
          <a:xfrm>
            <a:off x="2159794" y="182562"/>
            <a:ext cx="4824412" cy="914400"/>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2pPr>
            <a:lvl3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3pPr>
            <a:lvl4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4pPr>
            <a:lvl5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5pPr>
            <a:lvl6pPr marL="4572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6pPr>
            <a:lvl7pPr marL="9144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7pPr>
            <a:lvl8pPr marL="13716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8pPr>
            <a:lvl9pPr marL="18288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9pPr>
          </a:lstStyle>
          <a:p>
            <a:pPr>
              <a:defRPr/>
            </a:pPr>
            <a:r>
              <a:rPr lang="en-US" sz="4000" kern="0" dirty="0">
                <a:solidFill>
                  <a:schemeClr val="bg1"/>
                </a:solidFill>
              </a:rPr>
              <a:t>What Do You See?</a:t>
            </a:r>
            <a:endParaRPr lang="en-US" kern="0" dirty="0">
              <a:solidFill>
                <a:schemeClr val="bg1"/>
              </a:solidFill>
            </a:endParaRPr>
          </a:p>
        </p:txBody>
      </p:sp>
      <p:sp>
        <p:nvSpPr>
          <p:cNvPr id="104452" name="Rectangle 5"/>
          <p:cNvSpPr>
            <a:spLocks noChangeArrowheads="1"/>
          </p:cNvSpPr>
          <p:nvPr/>
        </p:nvSpPr>
        <p:spPr bwMode="auto">
          <a:xfrm>
            <a:off x="388938" y="6546850"/>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cs typeface="Times New Roman" panose="02020603050405020304" pitchFamily="18" charset="0"/>
              </a:rPr>
              <a:t>©2017 California Department of Education</a:t>
            </a:r>
          </a:p>
        </p:txBody>
      </p:sp>
      <p:sp>
        <p:nvSpPr>
          <p:cNvPr id="2" name="Slide Number Placeholder 1"/>
          <p:cNvSpPr>
            <a:spLocks noGrp="1"/>
          </p:cNvSpPr>
          <p:nvPr>
            <p:ph type="sldNum" sz="quarter" idx="10"/>
          </p:nvPr>
        </p:nvSpPr>
        <p:spPr/>
        <p:txBody>
          <a:bodyPr/>
          <a:lstStyle/>
          <a:p>
            <a:pPr>
              <a:defRPr/>
            </a:pPr>
            <a:fld id="{B5F401EB-14B1-4950-BDDB-A9E9383F9D8B}" type="slidenum">
              <a:rPr lang="en-US" altLang="en-US" smtClean="0"/>
              <a:pPr>
                <a:defRPr/>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Interactions and Strategies to Support the Development of Spatial Awareness</a:t>
            </a:r>
            <a:endParaRPr lang="en-US" sz="3200" dirty="0"/>
          </a:p>
        </p:txBody>
      </p:sp>
      <p:sp>
        <p:nvSpPr>
          <p:cNvPr id="3" name="Content Placeholder 2"/>
          <p:cNvSpPr>
            <a:spLocks noGrp="1"/>
          </p:cNvSpPr>
          <p:nvPr>
            <p:ph sz="half" idx="1"/>
          </p:nvPr>
        </p:nvSpPr>
        <p:spPr/>
        <p:txBody>
          <a:bodyPr/>
          <a:lstStyle/>
          <a:p>
            <a:pPr marL="0" lvl="0" indent="0" defTabSz="914400" eaLnBrk="1" hangingPunct="1">
              <a:spcBef>
                <a:spcPct val="0"/>
              </a:spcBef>
              <a:buNone/>
              <a:defRPr/>
            </a:pPr>
            <a:r>
              <a:rPr lang="en-US" altLang="en-US" kern="0" dirty="0">
                <a:solidFill>
                  <a:prstClr val="black"/>
                </a:solidFill>
                <a:latin typeface="Arial" panose="020B0604020202020204" pitchFamily="34" charset="0"/>
                <a:cs typeface="+mn-cs"/>
              </a:rPr>
              <a:t>Use props or play objects to guide children in positioning their bodies </a:t>
            </a:r>
            <a:r>
              <a:rPr lang="en-US" altLang="en-US" i="1" kern="0" dirty="0">
                <a:solidFill>
                  <a:prstClr val="black"/>
                </a:solidFill>
                <a:latin typeface="Arial" panose="020B0604020202020204" pitchFamily="34" charset="0"/>
                <a:cs typeface="+mn-cs"/>
              </a:rPr>
              <a:t>(hoops, carpet squares, poly spots, rope circles, used computer mouse pads, pot holders, old bike tires, chalk, tape, etc.)</a:t>
            </a:r>
            <a:r>
              <a:rPr lang="en-US" altLang="en-US" dirty="0">
                <a:latin typeface="Arial" panose="020B0604020202020204" pitchFamily="34" charset="0"/>
                <a:cs typeface="Arial" panose="020B0604020202020204" pitchFamily="34" charset="0"/>
              </a:rPr>
              <a:t> </a:t>
            </a:r>
          </a:p>
          <a:p>
            <a:pPr marL="0" indent="0" defTabSz="914400" eaLnBrk="1" hangingPunct="1">
              <a:spcBef>
                <a:spcPct val="0"/>
              </a:spcBef>
              <a:buNone/>
              <a:defRPr/>
            </a:pPr>
            <a:r>
              <a:rPr lang="en-US" altLang="en-US" sz="1800" dirty="0">
                <a:latin typeface="Arial" panose="020B0604020202020204" pitchFamily="34" charset="0"/>
                <a:cs typeface="Arial" panose="020B0604020202020204" pitchFamily="34" charset="0"/>
              </a:rPr>
              <a:t>(PCF, Vol. 2, p. 185).</a:t>
            </a:r>
            <a:endParaRPr lang="en-US" altLang="en-US" sz="1800" i="1" kern="0" dirty="0">
              <a:solidFill>
                <a:prstClr val="black"/>
              </a:solidFill>
              <a:latin typeface="Arial" panose="020B0604020202020204" pitchFamily="34" charset="0"/>
              <a:cs typeface="+mn-cs"/>
            </a:endParaRPr>
          </a:p>
          <a:p>
            <a:pPr marL="0" lvl="0" indent="0" defTabSz="914400" eaLnBrk="1" hangingPunct="1">
              <a:spcBef>
                <a:spcPct val="0"/>
              </a:spcBef>
              <a:buNone/>
              <a:defRPr/>
            </a:pPr>
            <a:endParaRPr lang="en-US" altLang="en-US" sz="2400" i="1" kern="0" dirty="0">
              <a:solidFill>
                <a:prstClr val="black"/>
              </a:solidFill>
              <a:latin typeface="Arial" panose="020B0604020202020204" pitchFamily="34" charset="0"/>
              <a:cs typeface="+mn-cs"/>
            </a:endParaRPr>
          </a:p>
          <a:p>
            <a:pPr marL="0" lvl="0" indent="0" defTabSz="914400" eaLnBrk="1" hangingPunct="1">
              <a:spcBef>
                <a:spcPct val="0"/>
              </a:spcBef>
              <a:buNone/>
              <a:defRPr/>
            </a:pPr>
            <a:endParaRPr lang="en-US" altLang="en-US" sz="4000" kern="0" dirty="0">
              <a:solidFill>
                <a:prstClr val="black"/>
              </a:solidFill>
              <a:latin typeface="Arial" panose="020B0604020202020204" pitchFamily="34" charset="0"/>
              <a:cs typeface="+mn-cs"/>
            </a:endParaRPr>
          </a:p>
          <a:p>
            <a:endParaRPr lang="en-US" dirty="0"/>
          </a:p>
        </p:txBody>
      </p:sp>
      <p:pic>
        <p:nvPicPr>
          <p:cNvPr id="11" name="Picture 7"/>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p:blipFill>
        <p:spPr bwMode="auto">
          <a:xfrm>
            <a:off x="5059698" y="1600200"/>
            <a:ext cx="3215604"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lide Number Placeholder 8"/>
          <p:cNvSpPr>
            <a:spLocks noGrp="1"/>
          </p:cNvSpPr>
          <p:nvPr>
            <p:ph type="sldNum" sz="quarter" idx="10"/>
          </p:nvPr>
        </p:nvSpPr>
        <p:spPr/>
        <p:txBody>
          <a:bodyPr/>
          <a:lstStyle/>
          <a:p>
            <a:pPr>
              <a:defRPr/>
            </a:pPr>
            <a:fld id="{BFC38799-79C1-47C7-B8C6-A631765A08E9}" type="slidenum">
              <a:rPr lang="en-US" altLang="en-US" smtClean="0"/>
              <a:pPr>
                <a:defRPr/>
              </a:pPr>
              <a:t>45</a:t>
            </a:fld>
            <a:endParaRPr lang="en-US" altLang="en-US"/>
          </a:p>
        </p:txBody>
      </p:sp>
      <p:sp>
        <p:nvSpPr>
          <p:cNvPr id="7" name="Content Placeholder 6"/>
          <p:cNvSpPr>
            <a:spLocks noGrp="1"/>
          </p:cNvSpPr>
          <p:nvPr>
            <p:ph sz="quarter" idx="4294967295"/>
          </p:nvPr>
        </p:nvSpPr>
        <p:spPr>
          <a:xfrm>
            <a:off x="4891881" y="5208245"/>
            <a:ext cx="3551237" cy="1096963"/>
          </a:xfrm>
        </p:spPr>
        <p:txBody>
          <a:bodyPr/>
          <a:lstStyle/>
          <a:p>
            <a:pPr eaLnBrk="1" hangingPunct="1">
              <a:defRPr/>
            </a:pPr>
            <a:r>
              <a:rPr lang="en-US" altLang="en-US" sz="2800" b="1" kern="0" dirty="0">
                <a:solidFill>
                  <a:schemeClr val="accent2">
                    <a:lumMod val="50000"/>
                  </a:schemeClr>
                </a:solidFill>
                <a:ea typeface="+mn-ea"/>
              </a:rPr>
              <a:t>Personal Space </a:t>
            </a:r>
          </a:p>
          <a:p>
            <a:pPr eaLnBrk="1" hangingPunct="1">
              <a:defRPr/>
            </a:pPr>
            <a:r>
              <a:rPr lang="en-US" altLang="en-US" sz="2800" b="1" kern="0" dirty="0">
                <a:solidFill>
                  <a:schemeClr val="accent2">
                    <a:lumMod val="50000"/>
                  </a:schemeClr>
                </a:solidFill>
                <a:ea typeface="+mn-ea"/>
              </a:rPr>
              <a:t>General Space</a:t>
            </a:r>
          </a:p>
          <a:p>
            <a:endParaRPr lang="en-US" sz="3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txBox="1">
            <a:spLocks/>
          </p:cNvSpPr>
          <p:nvPr/>
        </p:nvSpPr>
        <p:spPr bwMode="auto">
          <a:xfrm>
            <a:off x="5257800" y="1570038"/>
            <a:ext cx="35814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u="sng" dirty="0"/>
          </a:p>
          <a:p>
            <a:endParaRPr lang="en-US" altLang="en-US" sz="2400" dirty="0"/>
          </a:p>
        </p:txBody>
      </p:sp>
      <p:sp>
        <p:nvSpPr>
          <p:cNvPr id="2" name="Title 1"/>
          <p:cNvSpPr>
            <a:spLocks noGrp="1"/>
          </p:cNvSpPr>
          <p:nvPr>
            <p:ph type="title"/>
          </p:nvPr>
        </p:nvSpPr>
        <p:spPr>
          <a:xfrm>
            <a:off x="5600700" y="236538"/>
            <a:ext cx="2895600" cy="1143000"/>
          </a:xfrm>
        </p:spPr>
        <p:txBody>
          <a:bodyPr/>
          <a:lstStyle/>
          <a:p>
            <a:r>
              <a:rPr lang="en-US" altLang="en-US" dirty="0">
                <a:solidFill>
                  <a:srgbClr val="000000"/>
                </a:solidFill>
                <a:sym typeface="Webdings" panose="05030102010509060703" pitchFamily="18" charset="2"/>
              </a:rPr>
              <a:t>Hoop Play</a:t>
            </a:r>
            <a:endParaRPr lang="en-US" dirty="0"/>
          </a:p>
        </p:txBody>
      </p:sp>
      <p:pic>
        <p:nvPicPr>
          <p:cNvPr id="8" name="Picture 9" descr="C:\Users\Patty\Desktop\Flickr Pics\zigzag hoops 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 y="0"/>
            <a:ext cx="514349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sz="half" idx="2"/>
          </p:nvPr>
        </p:nvSpPr>
        <p:spPr>
          <a:xfrm>
            <a:off x="5505449" y="1379538"/>
            <a:ext cx="3276600" cy="4525963"/>
          </a:xfrm>
        </p:spPr>
        <p:txBody>
          <a:bodyPr/>
          <a:lstStyle/>
          <a:p>
            <a:pPr marL="280988" indent="-280988"/>
            <a:r>
              <a:rPr lang="en-US" altLang="en-US" dirty="0"/>
              <a:t>Hoop Exploration</a:t>
            </a:r>
          </a:p>
          <a:p>
            <a:pPr marL="280988" indent="-280988"/>
            <a:r>
              <a:rPr lang="en-US" altLang="en-US" dirty="0"/>
              <a:t>Hoop Movement Concepts</a:t>
            </a:r>
          </a:p>
          <a:p>
            <a:pPr marL="280988" indent="-280988"/>
            <a:r>
              <a:rPr lang="en-US" altLang="en-US" dirty="0"/>
              <a:t>Musical Hoops</a:t>
            </a:r>
          </a:p>
          <a:p>
            <a:pPr marL="280988" indent="-280988"/>
            <a:r>
              <a:rPr lang="en-US" altLang="en-US" dirty="0"/>
              <a:t>I Want a Hoop</a:t>
            </a:r>
          </a:p>
          <a:p>
            <a:pPr marL="280988" indent="-280988"/>
            <a:r>
              <a:rPr lang="en-US" altLang="en-US" dirty="0"/>
              <a:t>Hoop Cars–Beep </a:t>
            </a:r>
            <a:r>
              <a:rPr lang="en-US" altLang="en-US" dirty="0" err="1"/>
              <a:t>Beep</a:t>
            </a:r>
            <a:endParaRPr lang="en-US" altLang="en-US" dirty="0"/>
          </a:p>
          <a:p>
            <a:pPr marL="280988" indent="-280988"/>
            <a:r>
              <a:rPr lang="en-US" altLang="en-US" dirty="0"/>
              <a:t>Hoop Tunnels</a:t>
            </a:r>
          </a:p>
          <a:p>
            <a:pPr marL="280988" indent="-280988"/>
            <a:r>
              <a:rPr lang="en-US" altLang="en-US" dirty="0"/>
              <a:t>Zigzag Hoops</a:t>
            </a:r>
          </a:p>
          <a:p>
            <a:endParaRPr lang="en-US" dirty="0"/>
          </a:p>
        </p:txBody>
      </p:sp>
      <p:sp>
        <p:nvSpPr>
          <p:cNvPr id="5" name="Slide Number Placeholder 4"/>
          <p:cNvSpPr>
            <a:spLocks noGrp="1"/>
          </p:cNvSpPr>
          <p:nvPr>
            <p:ph type="sldNum" sz="quarter" idx="10"/>
          </p:nvPr>
        </p:nvSpPr>
        <p:spPr/>
        <p:txBody>
          <a:bodyPr/>
          <a:lstStyle/>
          <a:p>
            <a:pPr>
              <a:defRPr/>
            </a:pPr>
            <a:fld id="{BFC38799-79C1-47C7-B8C6-A631765A08E9}" type="slidenum">
              <a:rPr lang="en-US" altLang="en-US" smtClean="0"/>
              <a:pPr>
                <a:defRPr/>
              </a:pPr>
              <a:t>46</a:t>
            </a:fld>
            <a:endParaRPr lang="en-US" altLang="en-US"/>
          </a:p>
        </p:txBody>
      </p:sp>
      <p:sp>
        <p:nvSpPr>
          <p:cNvPr id="10" name="Rectangle 5"/>
          <p:cNvSpPr>
            <a:spLocks noChangeArrowheads="1"/>
          </p:cNvSpPr>
          <p:nvPr/>
        </p:nvSpPr>
        <p:spPr bwMode="auto">
          <a:xfrm>
            <a:off x="5143498" y="6607985"/>
            <a:ext cx="4000502"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317090" y="795726"/>
            <a:ext cx="3581400" cy="1858963"/>
          </a:xfrm>
        </p:spPr>
        <p:txBody>
          <a:bodyPr/>
          <a:lstStyle/>
          <a:p>
            <a:r>
              <a:rPr lang="en-US" altLang="en-US" sz="3200" dirty="0"/>
              <a:t>Interactions and Strategies to </a:t>
            </a:r>
            <a:br>
              <a:rPr lang="en-US" altLang="en-US" sz="3200" dirty="0"/>
            </a:br>
            <a:r>
              <a:rPr lang="en-US" altLang="en-US" sz="3200" dirty="0"/>
              <a:t>Support the Development of </a:t>
            </a:r>
            <a:br>
              <a:rPr lang="en-US" altLang="en-US" sz="3200" dirty="0"/>
            </a:br>
            <a:r>
              <a:rPr lang="en-US" altLang="en-US" sz="3200" dirty="0"/>
              <a:t>Spatial Awareness</a:t>
            </a:r>
          </a:p>
        </p:txBody>
      </p:sp>
      <p:sp>
        <p:nvSpPr>
          <p:cNvPr id="110595" name="Content Placeholder 2"/>
          <p:cNvSpPr>
            <a:spLocks noGrp="1"/>
          </p:cNvSpPr>
          <p:nvPr>
            <p:ph sz="half" idx="1"/>
          </p:nvPr>
        </p:nvSpPr>
        <p:spPr>
          <a:xfrm>
            <a:off x="4114800" y="2925757"/>
            <a:ext cx="4800600" cy="3741110"/>
          </a:xfrm>
          <a:noFill/>
        </p:spPr>
        <p:txBody>
          <a:bodyPr/>
          <a:lstStyle/>
          <a:p>
            <a:pPr marL="225425" indent="-225425"/>
            <a:r>
              <a:rPr lang="en-US" altLang="en-US" sz="2600" dirty="0"/>
              <a:t>Design obstacle courses that encourage children to go over, under, through, and between objects.</a:t>
            </a:r>
          </a:p>
          <a:p>
            <a:pPr marL="225425" indent="-225425"/>
            <a:r>
              <a:rPr lang="en-US" altLang="en-US" sz="2600" dirty="0"/>
              <a:t>Incorporate activities where children move around with objects balanced on different parts of the body.</a:t>
            </a:r>
          </a:p>
          <a:p>
            <a:pPr marL="0" indent="0">
              <a:buNone/>
            </a:pPr>
            <a:r>
              <a:rPr lang="en-US" altLang="en-US" sz="1800" dirty="0">
                <a:latin typeface="Arial" panose="020B0604020202020204" pitchFamily="34" charset="0"/>
                <a:cs typeface="Arial" panose="020B0604020202020204" pitchFamily="34" charset="0"/>
              </a:rPr>
              <a:t>    (PCF, Vol. 2, p. 183)</a:t>
            </a:r>
          </a:p>
          <a:p>
            <a:pPr marL="225425" indent="-225425"/>
            <a:endParaRPr lang="en-US" altLang="en-US" sz="2600" dirty="0"/>
          </a:p>
        </p:txBody>
      </p:sp>
      <p:pic>
        <p:nvPicPr>
          <p:cNvPr id="110596" name="Picture 7" descr="F:\Tback pics for PPT\Balancing classroom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0" y="3352800"/>
            <a:ext cx="3886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7" name="Picture 8" descr="C:\Users\Patty\Desktop\Flickr Pics\outside obstacle course.jpg"/>
          <p:cNvPicPr>
            <a:picLocks noChangeAspect="1" noChangeArrowheads="1"/>
          </p:cNvPicPr>
          <p:nvPr/>
        </p:nvPicPr>
        <p:blipFill rotWithShape="1">
          <a:blip r:embed="rId4">
            <a:extLst>
              <a:ext uri="{28A0092B-C50C-407E-A947-70E740481C1C}">
                <a14:useLocalDpi xmlns:a14="http://schemas.microsoft.com/office/drawing/2010/main" val="0"/>
              </a:ext>
            </a:extLst>
          </a:blip>
          <a:srcRect l="28985" b="21828"/>
          <a:stretch/>
        </p:blipFill>
        <p:spPr bwMode="auto">
          <a:xfrm>
            <a:off x="5105400" y="0"/>
            <a:ext cx="4038600" cy="283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FC38799-79C1-47C7-B8C6-A631765A08E9}" type="slidenum">
              <a:rPr lang="en-US" altLang="en-US" smtClean="0">
                <a:solidFill>
                  <a:schemeClr val="bg1"/>
                </a:solidFill>
              </a:rPr>
              <a:pPr>
                <a:defRPr/>
              </a:pPr>
              <a:t>47</a:t>
            </a:fld>
            <a:endParaRPr lang="en-US" altLang="en-US" dirty="0">
              <a:solidFill>
                <a:schemeClr val="bg1"/>
              </a:solidFill>
            </a:endParaRPr>
          </a:p>
        </p:txBody>
      </p:sp>
      <p:sp>
        <p:nvSpPr>
          <p:cNvPr id="7" name="Rectangle 5"/>
          <p:cNvSpPr>
            <a:spLocks noChangeArrowheads="1"/>
          </p:cNvSpPr>
          <p:nvPr/>
        </p:nvSpPr>
        <p:spPr bwMode="auto">
          <a:xfrm>
            <a:off x="3886200" y="6607985"/>
            <a:ext cx="5257800"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438106" y="1698704"/>
            <a:ext cx="5411788" cy="5257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2pPr>
            <a:lvl3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3pPr>
            <a:lvl4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4pPr>
            <a:lvl5pPr algn="ctr" rtl="0" eaLnBrk="0" fontAlgn="base" hangingPunct="0">
              <a:spcBef>
                <a:spcPct val="0"/>
              </a:spcBef>
              <a:spcAft>
                <a:spcPct val="0"/>
              </a:spcAft>
              <a:defRPr sz="4400">
                <a:solidFill>
                  <a:schemeClr val="tx2"/>
                </a:solidFill>
                <a:latin typeface="Arial" pitchFamily="27" charset="0"/>
                <a:ea typeface="Arial" pitchFamily="27" charset="0"/>
                <a:cs typeface="Arial" pitchFamily="27" charset="0"/>
              </a:defRPr>
            </a:lvl5pPr>
            <a:lvl6pPr marL="4572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6pPr>
            <a:lvl7pPr marL="9144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7pPr>
            <a:lvl8pPr marL="13716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8pPr>
            <a:lvl9pPr marL="1828800" algn="ctr" rtl="0" fontAlgn="base">
              <a:spcBef>
                <a:spcPct val="0"/>
              </a:spcBef>
              <a:spcAft>
                <a:spcPct val="0"/>
              </a:spcAft>
              <a:defRPr sz="4400">
                <a:solidFill>
                  <a:schemeClr val="tx2"/>
                </a:solidFill>
                <a:latin typeface="Arial" pitchFamily="27" charset="0"/>
                <a:ea typeface="Arial" pitchFamily="27" charset="0"/>
                <a:cs typeface="Arial" pitchFamily="27" charset="0"/>
              </a:defRPr>
            </a:lvl9pPr>
          </a:lstStyle>
          <a:p>
            <a:pPr eaLnBrk="1" hangingPunct="1">
              <a:defRPr/>
            </a:pPr>
            <a:endParaRPr lang="en-US" altLang="en-US" sz="3600" kern="0" dirty="0">
              <a:solidFill>
                <a:schemeClr val="tx1"/>
              </a:solidFill>
            </a:endParaRPr>
          </a:p>
          <a:p>
            <a:pPr eaLnBrk="1" hangingPunct="1">
              <a:defRPr/>
            </a:pPr>
            <a:endParaRPr lang="en-US" altLang="en-US" sz="4000" kern="0" dirty="0"/>
          </a:p>
          <a:p>
            <a:pPr eaLnBrk="1" hangingPunct="1">
              <a:defRPr/>
            </a:pPr>
            <a:endParaRPr lang="en-US" altLang="en-US" sz="4000" kern="0" dirty="0"/>
          </a:p>
        </p:txBody>
      </p:sp>
      <p:sp>
        <p:nvSpPr>
          <p:cNvPr id="2" name="Title 1"/>
          <p:cNvSpPr>
            <a:spLocks noGrp="1"/>
          </p:cNvSpPr>
          <p:nvPr>
            <p:ph type="title"/>
          </p:nvPr>
        </p:nvSpPr>
        <p:spPr>
          <a:xfrm>
            <a:off x="468443" y="304800"/>
            <a:ext cx="8229600" cy="1143000"/>
          </a:xfrm>
        </p:spPr>
        <p:txBody>
          <a:bodyPr/>
          <a:lstStyle/>
          <a:p>
            <a:r>
              <a:rPr lang="en-US" altLang="en-US" sz="3600" dirty="0"/>
              <a:t>Interactions and Strategies to Support the Development of Spatial Awareness</a:t>
            </a:r>
            <a:endParaRPr lang="en-US" sz="3600" dirty="0"/>
          </a:p>
        </p:txBody>
      </p:sp>
      <p:sp>
        <p:nvSpPr>
          <p:cNvPr id="4" name="Content Placeholder 3"/>
          <p:cNvSpPr>
            <a:spLocks noGrp="1"/>
          </p:cNvSpPr>
          <p:nvPr>
            <p:ph sz="half" idx="2"/>
          </p:nvPr>
        </p:nvSpPr>
        <p:spPr>
          <a:xfrm>
            <a:off x="4361096" y="1828800"/>
            <a:ext cx="4336947" cy="4518104"/>
          </a:xfrm>
        </p:spPr>
        <p:txBody>
          <a:bodyPr/>
          <a:lstStyle/>
          <a:p>
            <a:pPr eaLnBrk="1" hangingPunct="1">
              <a:defRPr/>
            </a:pPr>
            <a:r>
              <a:rPr lang="en-US" altLang="en-US" kern="0" dirty="0"/>
              <a:t>Provide alternative ways for children with physical disabilities or other special needs to learn spatial concepts.</a:t>
            </a:r>
          </a:p>
          <a:p>
            <a:pPr eaLnBrk="1" hangingPunct="1">
              <a:defRPr/>
            </a:pPr>
            <a:r>
              <a:rPr lang="en-US" altLang="en-US" dirty="0"/>
              <a:t>Use alternative learning activities as needed for children with special needs.</a:t>
            </a:r>
          </a:p>
          <a:p>
            <a:pPr marL="0" indent="0" eaLnBrk="1" hangingPunct="1">
              <a:buNone/>
              <a:defRPr/>
            </a:pPr>
            <a:r>
              <a:rPr lang="en-US" altLang="en-US" sz="1800" dirty="0">
                <a:latin typeface="Arial" panose="020B0604020202020204" pitchFamily="34" charset="0"/>
                <a:cs typeface="Arial" panose="020B0604020202020204" pitchFamily="34" charset="0"/>
              </a:rPr>
              <a:t>      (PCF, Vol. 2, p. 185)</a:t>
            </a:r>
          </a:p>
          <a:p>
            <a:pPr eaLnBrk="1" hangingPunct="1">
              <a:defRPr/>
            </a:pPr>
            <a:endParaRPr lang="en-US" altLang="en-US" dirty="0"/>
          </a:p>
          <a:p>
            <a:endParaRPr lang="en-US" dirty="0"/>
          </a:p>
        </p:txBody>
      </p:sp>
      <p:pic>
        <p:nvPicPr>
          <p:cNvPr id="8" name="Picture 8" descr="3739045651_5dc105576a.jpg"/>
          <p:cNvPicPr>
            <a:picLocks noGrp="1" noChangeAspect="1"/>
          </p:cNvPicPr>
          <p:nvPr>
            <p:ph sz="half" idx="1"/>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21329"/>
          <a:stretch>
            <a:fillRect/>
          </a:stretch>
        </p:blipFill>
        <p:spPr bwMode="auto">
          <a:xfrm>
            <a:off x="304800" y="1981200"/>
            <a:ext cx="3746706" cy="317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pPr>
              <a:defRPr/>
            </a:pPr>
            <a:fld id="{BFC38799-79C1-47C7-B8C6-A631765A08E9}" type="slidenum">
              <a:rPr lang="en-US" altLang="en-US" smtClean="0"/>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000000"/>
                </a:solidFill>
                <a:sym typeface="Webdings" panose="05030102010509060703" pitchFamily="18" charset="2"/>
              </a:rPr>
              <a:t>2.0 Spatial Awareness</a:t>
            </a:r>
            <a:br>
              <a:rPr lang="en-US" altLang="en-US" dirty="0">
                <a:solidFill>
                  <a:srgbClr val="000000"/>
                </a:solidFill>
                <a:sym typeface="Webdings" panose="05030102010509060703" pitchFamily="18" charset="2"/>
              </a:rPr>
            </a:br>
            <a:r>
              <a:rPr lang="en-US" altLang="en-US" dirty="0">
                <a:solidFill>
                  <a:srgbClr val="000000"/>
                </a:solidFill>
                <a:sym typeface="Webdings" panose="05030102010509060703" pitchFamily="18" charset="2"/>
              </a:rPr>
              <a:t>Interactions and Strategies</a:t>
            </a:r>
            <a:endParaRPr lang="en-US" dirty="0"/>
          </a:p>
        </p:txBody>
      </p:sp>
      <p:sp>
        <p:nvSpPr>
          <p:cNvPr id="114691" name="Content Placeholder 2"/>
          <p:cNvSpPr>
            <a:spLocks noGrp="1"/>
          </p:cNvSpPr>
          <p:nvPr>
            <p:ph sz="half" idx="1"/>
          </p:nvPr>
        </p:nvSpPr>
        <p:spPr>
          <a:xfrm>
            <a:off x="457200" y="1600200"/>
            <a:ext cx="4114800" cy="4525963"/>
          </a:xfrm>
        </p:spPr>
        <p:txBody>
          <a:bodyPr/>
          <a:lstStyle/>
          <a:p>
            <a:pPr marL="0" indent="0">
              <a:buNone/>
            </a:pPr>
            <a:r>
              <a:rPr lang="en-US" altLang="en-US" u="sng" dirty="0"/>
              <a:t>Spatial Awareness Vignettes</a:t>
            </a:r>
            <a:r>
              <a:rPr lang="en-US" altLang="en-US" dirty="0"/>
              <a:t>: </a:t>
            </a:r>
          </a:p>
          <a:p>
            <a:pPr marL="0" indent="0">
              <a:buNone/>
            </a:pPr>
            <a:r>
              <a:rPr lang="en-US" altLang="en-US" dirty="0"/>
              <a:t>Each table will cooperatively write a short vignette illustrating spatial awareness, connecting key elements to a Teachable Moment or Planning Learning Opportunities.</a:t>
            </a:r>
          </a:p>
        </p:txBody>
      </p:sp>
      <p:pic>
        <p:nvPicPr>
          <p:cNvPr id="9"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5105400" y="1787510"/>
            <a:ext cx="3140919" cy="4068763"/>
          </a:xfrm>
          <a:prstGeom prst="rect">
            <a:avLst/>
          </a:prstGeom>
          <a:noFill/>
          <a:ln>
            <a:noFill/>
          </a:ln>
          <a:effectLst>
            <a:outerShdw dist="17961" dir="2700000" algn="ctr" rotWithShape="0">
              <a:srgbClr val="7F2B0E"/>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BFC38799-79C1-47C7-B8C6-A631765A08E9}" type="slidenum">
              <a:rPr lang="en-US" altLang="en-US" smtClean="0"/>
              <a:pPr>
                <a:defRPr/>
              </a:pPr>
              <a:t>49</a:t>
            </a:fld>
            <a:endParaRPr lang="en-US" altLang="en-US"/>
          </a:p>
        </p:txBody>
      </p:sp>
      <p:pic>
        <p:nvPicPr>
          <p:cNvPr id="1146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325" y="3776565"/>
            <a:ext cx="3267075" cy="2381250"/>
          </a:xfrm>
          <a:prstGeom prst="rect">
            <a:avLst/>
          </a:prstGeom>
          <a:noFill/>
          <a:ln>
            <a:noFill/>
          </a:ln>
          <a:effectLst>
            <a:outerShdw dist="17961" dir="2700000" algn="ctr" rotWithShape="0">
              <a:srgbClr val="7F2B0E"/>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activestart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503363"/>
            <a:ext cx="1614488" cy="23463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102631"/>
            <a:ext cx="2771775" cy="203368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608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238" y="1899662"/>
            <a:ext cx="4398962" cy="14086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60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770387"/>
            <a:ext cx="2192354" cy="2192354"/>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2"/>
          <p:cNvSpPr>
            <a:spLocks noGrp="1"/>
          </p:cNvSpPr>
          <p:nvPr>
            <p:ph type="title"/>
          </p:nvPr>
        </p:nvSpPr>
        <p:spPr>
          <a:xfrm>
            <a:off x="457200" y="0"/>
            <a:ext cx="8229600" cy="1417638"/>
          </a:xfrm>
        </p:spPr>
        <p:txBody>
          <a:bodyPr/>
          <a:lstStyle/>
          <a:p>
            <a:r>
              <a:rPr lang="en-US" sz="4000" dirty="0"/>
              <a:t>Daily Physical Activity Recommendations</a:t>
            </a:r>
          </a:p>
        </p:txBody>
      </p:sp>
      <p:sp>
        <p:nvSpPr>
          <p:cNvPr id="2" name="Slide Number Placeholder 1"/>
          <p:cNvSpPr>
            <a:spLocks noGrp="1"/>
          </p:cNvSpPr>
          <p:nvPr>
            <p:ph type="sldNum" sz="quarter" idx="10"/>
          </p:nvPr>
        </p:nvSpPr>
        <p:spPr/>
        <p:txBody>
          <a:bodyPr/>
          <a:lstStyle/>
          <a:p>
            <a:fld id="{A9D0785C-7124-49AF-9B13-309D5497B4FB}" type="slidenum">
              <a:rPr lang="en-US" altLang="en-US" smtClean="0"/>
              <a:pPr/>
              <a:t>5</a:t>
            </a:fld>
            <a:endParaRPr lang="en-US" altLang="en-US"/>
          </a:p>
        </p:txBody>
      </p:sp>
    </p:spTree>
    <p:extLst>
      <p:ext uri="{BB962C8B-B14F-4D97-AF65-F5344CB8AC3E}">
        <p14:creationId xmlns:p14="http://schemas.microsoft.com/office/powerpoint/2010/main" val="1084612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a:spLocks noChangeArrowheads="1"/>
          </p:cNvSpPr>
          <p:nvPr/>
        </p:nvSpPr>
        <p:spPr bwMode="auto">
          <a:xfrm rot="10800000">
            <a:off x="7994973" y="4114800"/>
            <a:ext cx="977900" cy="484187"/>
          </a:xfrm>
          <a:prstGeom prst="rightArrow">
            <a:avLst>
              <a:gd name="adj1" fmla="val 50000"/>
              <a:gd name="adj2" fmla="val 49996"/>
            </a:avLst>
          </a:prstGeom>
          <a:solidFill>
            <a:srgbClr val="FFFF00"/>
          </a:solid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 name="Title 1"/>
          <p:cNvSpPr>
            <a:spLocks noGrp="1"/>
          </p:cNvSpPr>
          <p:nvPr>
            <p:ph type="title"/>
          </p:nvPr>
        </p:nvSpPr>
        <p:spPr/>
        <p:txBody>
          <a:bodyPr/>
          <a:lstStyle/>
          <a:p>
            <a:r>
              <a:rPr lang="en-US" altLang="en-US" dirty="0"/>
              <a:t>Perceptual-Motor Skills and Movement Concepts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9027" y="1600200"/>
            <a:ext cx="6845946" cy="4525963"/>
          </a:xfrm>
          <a:prstGeom prst="rect">
            <a:avLst/>
          </a:prstGeom>
        </p:spPr>
      </p:pic>
      <p:sp>
        <p:nvSpPr>
          <p:cNvPr id="6" name="Slide Number Placeholder 5"/>
          <p:cNvSpPr>
            <a:spLocks noGrp="1"/>
          </p:cNvSpPr>
          <p:nvPr>
            <p:ph type="sldNum" sz="quarter" idx="10"/>
          </p:nvPr>
        </p:nvSpPr>
        <p:spPr/>
        <p:txBody>
          <a:bodyPr/>
          <a:lstStyle/>
          <a:p>
            <a:pPr>
              <a:defRPr/>
            </a:pPr>
            <a:fld id="{E0828B08-21D4-4875-BE8E-AF38866363D3}" type="slidenum">
              <a:rPr lang="en-US" altLang="en-US" smtClean="0"/>
              <a:pPr>
                <a:defRPr/>
              </a:pPr>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2"/>
          <p:cNvSpPr>
            <a:spLocks noGrp="1" noChangeArrowheads="1"/>
          </p:cNvSpPr>
          <p:nvPr>
            <p:ph type="title"/>
          </p:nvPr>
        </p:nvSpPr>
        <p:spPr/>
        <p:txBody>
          <a:bodyPr/>
          <a:lstStyle/>
          <a:p>
            <a:pPr eaLnBrk="1" hangingPunct="1"/>
            <a:r>
              <a:rPr lang="en-US" altLang="en-US" dirty="0"/>
              <a:t>Directional Awareness</a:t>
            </a:r>
          </a:p>
        </p:txBody>
      </p:sp>
      <p:sp>
        <p:nvSpPr>
          <p:cNvPr id="118786" name="Rectangle 3"/>
          <p:cNvSpPr>
            <a:spLocks noGrp="1" noChangeArrowheads="1"/>
          </p:cNvSpPr>
          <p:nvPr>
            <p:ph idx="1"/>
          </p:nvPr>
        </p:nvSpPr>
        <p:spPr/>
        <p:txBody>
          <a:bodyPr/>
          <a:lstStyle/>
          <a:p>
            <a:pPr marL="0" indent="0" eaLnBrk="1" hangingPunct="1">
              <a:buFont typeface="Arial" panose="020B0604020202020204" pitchFamily="34" charset="0"/>
              <a:buNone/>
            </a:pPr>
            <a:r>
              <a:rPr lang="en-US" altLang="en-US" sz="2800" dirty="0"/>
              <a:t>Directional awareness refers to where the body moves; includes handedness, laterality, sequence, and rhythm.</a:t>
            </a:r>
          </a:p>
          <a:p>
            <a:pPr marL="0" indent="0" eaLnBrk="1" hangingPunct="1">
              <a:buFont typeface="Arial" panose="020B0604020202020204" pitchFamily="34" charset="0"/>
              <a:buNone/>
            </a:pPr>
            <a:r>
              <a:rPr lang="en-US" altLang="en-US" sz="1800" dirty="0"/>
              <a:t>(PLF, Vol. 2, p. 61)</a:t>
            </a:r>
          </a:p>
          <a:p>
            <a:pPr marL="0" indent="0" eaLnBrk="1" hangingPunct="1">
              <a:buFontTx/>
              <a:buNone/>
            </a:pPr>
            <a:endParaRPr lang="en-US" altLang="en-US" sz="2800" i="1" dirty="0"/>
          </a:p>
          <a:p>
            <a:pPr eaLnBrk="1" hangingPunct="1">
              <a:spcBef>
                <a:spcPct val="0"/>
              </a:spcBef>
              <a:buFontTx/>
              <a:buNone/>
            </a:pPr>
            <a:r>
              <a:rPr lang="en-US" altLang="en-US" sz="2800" dirty="0">
                <a:sym typeface="Wingdings" panose="05000000000000000000" pitchFamily="2" charset="2"/>
              </a:rPr>
              <a:t>  </a:t>
            </a:r>
            <a:r>
              <a:rPr lang="en-US" altLang="en-US" sz="2800" dirty="0"/>
              <a:t>Laterality</a:t>
            </a:r>
          </a:p>
          <a:p>
            <a:pPr eaLnBrk="1" hangingPunct="1">
              <a:spcBef>
                <a:spcPct val="0"/>
              </a:spcBef>
              <a:buFontTx/>
              <a:buNone/>
            </a:pPr>
            <a:r>
              <a:rPr lang="en-US" altLang="en-US" sz="2800" dirty="0">
                <a:sym typeface="Wingdings" panose="05000000000000000000" pitchFamily="2" charset="2"/>
              </a:rPr>
              <a:t>  </a:t>
            </a:r>
            <a:r>
              <a:rPr lang="en-US" altLang="en-US" sz="2800" dirty="0"/>
              <a:t>Directionality</a:t>
            </a:r>
          </a:p>
          <a:p>
            <a:pPr marL="0" indent="0" eaLnBrk="1" hangingPunct="1">
              <a:buFontTx/>
              <a:buNone/>
            </a:pPr>
            <a:endParaRPr lang="en-US" altLang="en-US" sz="1200" i="1" dirty="0"/>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51</a:t>
            </a:fld>
            <a:endParaRPr lang="en-US"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itle 1"/>
          <p:cNvSpPr>
            <a:spLocks noGrp="1"/>
          </p:cNvSpPr>
          <p:nvPr>
            <p:ph type="title"/>
          </p:nvPr>
        </p:nvSpPr>
        <p:spPr>
          <a:xfrm>
            <a:off x="457200" y="182562"/>
            <a:ext cx="8229600" cy="1143000"/>
          </a:xfrm>
        </p:spPr>
        <p:txBody>
          <a:bodyPr/>
          <a:lstStyle/>
          <a:p>
            <a:r>
              <a:rPr lang="en-US" altLang="en-US" sz="3600" dirty="0"/>
              <a:t> </a:t>
            </a:r>
            <a:br>
              <a:rPr lang="en-US" altLang="en-US" sz="3600" dirty="0"/>
            </a:br>
            <a:r>
              <a:rPr lang="en-US" altLang="en-US" sz="3600" dirty="0"/>
              <a:t>Developmental Sequence of </a:t>
            </a:r>
            <a:br>
              <a:rPr lang="en-US" altLang="en-US" sz="3600" dirty="0"/>
            </a:br>
            <a:r>
              <a:rPr lang="en-US" altLang="en-US" sz="3600" dirty="0"/>
              <a:t>Directional Awareness</a:t>
            </a:r>
            <a:br>
              <a:rPr lang="en-US" altLang="en-US" sz="3600" dirty="0"/>
            </a:br>
            <a:endParaRPr lang="en-US" altLang="en-US" sz="3600" dirty="0"/>
          </a:p>
        </p:txBody>
      </p:sp>
      <p:sp>
        <p:nvSpPr>
          <p:cNvPr id="2" name="Content Placeholder 1"/>
          <p:cNvSpPr>
            <a:spLocks noGrp="1"/>
          </p:cNvSpPr>
          <p:nvPr>
            <p:ph idx="1"/>
          </p:nvPr>
        </p:nvSpPr>
        <p:spPr>
          <a:xfrm>
            <a:off x="457200" y="1425012"/>
            <a:ext cx="8229600" cy="4525963"/>
          </a:xfrm>
        </p:spPr>
        <p:txBody>
          <a:bodyPr/>
          <a:lstStyle/>
          <a:p>
            <a:pPr marL="0" indent="0" eaLnBrk="1" hangingPunct="1">
              <a:spcBef>
                <a:spcPts val="600"/>
              </a:spcBef>
              <a:spcAft>
                <a:spcPts val="1200"/>
              </a:spcAft>
              <a:buFontTx/>
              <a:buNone/>
            </a:pPr>
            <a:r>
              <a:rPr lang="en-US" altLang="en-US" sz="2600" u="sng" dirty="0"/>
              <a:t>As children mature</a:t>
            </a:r>
            <a:r>
              <a:rPr lang="en-US" altLang="en-US" sz="2600" dirty="0"/>
              <a:t>, they develop a “sense of direction” in a predictable sequence. </a:t>
            </a:r>
          </a:p>
          <a:p>
            <a:pPr marL="0" indent="0" eaLnBrk="1" hangingPunct="1">
              <a:spcBef>
                <a:spcPts val="600"/>
              </a:spcBef>
              <a:spcAft>
                <a:spcPts val="1200"/>
              </a:spcAft>
              <a:buFontTx/>
              <a:buNone/>
            </a:pPr>
            <a:r>
              <a:rPr lang="en-US" altLang="en-US" sz="2600" u="sng" dirty="0"/>
              <a:t>Ages 2-3</a:t>
            </a:r>
            <a:r>
              <a:rPr lang="en-US" altLang="en-US" sz="2600" dirty="0"/>
              <a:t>: Children can identify front/back and top/bottom on their own bodies.</a:t>
            </a:r>
          </a:p>
          <a:p>
            <a:pPr marL="0" indent="0" eaLnBrk="1" hangingPunct="1">
              <a:spcBef>
                <a:spcPts val="600"/>
              </a:spcBef>
              <a:spcAft>
                <a:spcPts val="1200"/>
              </a:spcAft>
              <a:buFontTx/>
              <a:buNone/>
            </a:pPr>
            <a:r>
              <a:rPr lang="en-US" altLang="en-US" sz="2600" u="sng" dirty="0"/>
              <a:t>Around 4</a:t>
            </a:r>
            <a:r>
              <a:rPr lang="en-US" altLang="en-US" sz="2600" dirty="0"/>
              <a:t>: Children are aware that their bodies have two distinct sides and are learning to determine which side is left and which is right.</a:t>
            </a:r>
          </a:p>
          <a:p>
            <a:pPr marL="0" indent="0" eaLnBrk="1" hangingPunct="1">
              <a:spcBef>
                <a:spcPts val="600"/>
              </a:spcBef>
              <a:spcAft>
                <a:spcPts val="1200"/>
              </a:spcAft>
              <a:buFontTx/>
              <a:buNone/>
            </a:pPr>
            <a:r>
              <a:rPr lang="en-US" altLang="en-US" sz="2600" u="sng" dirty="0"/>
              <a:t>Ages 6-7</a:t>
            </a:r>
            <a:r>
              <a:rPr lang="en-US" altLang="en-US" sz="2600" dirty="0"/>
              <a:t>: Children can accurately identify left and right sides of their own body.</a:t>
            </a:r>
            <a:br>
              <a:rPr lang="en-US" altLang="en-US" sz="2600" dirty="0"/>
            </a:br>
            <a:r>
              <a:rPr lang="en-US" altLang="en-US" sz="1800" dirty="0">
                <a:latin typeface="Arial" panose="020B0604020202020204" pitchFamily="34" charset="0"/>
                <a:cs typeface="Arial" panose="020B0604020202020204" pitchFamily="34" charset="0"/>
              </a:rPr>
              <a:t>(PCF, Vol. 2, p. 186)</a:t>
            </a:r>
            <a:endParaRPr lang="en-US" sz="1800" dirty="0"/>
          </a:p>
        </p:txBody>
      </p:sp>
      <p:sp>
        <p:nvSpPr>
          <p:cNvPr id="3" name="Slide Number Placeholder 2"/>
          <p:cNvSpPr>
            <a:spLocks noGrp="1"/>
          </p:cNvSpPr>
          <p:nvPr>
            <p:ph type="sldNum" sz="quarter" idx="10"/>
          </p:nvPr>
        </p:nvSpPr>
        <p:spPr/>
        <p:txBody>
          <a:bodyPr/>
          <a:lstStyle/>
          <a:p>
            <a:pPr>
              <a:defRPr/>
            </a:pPr>
            <a:fld id="{E0828B08-21D4-4875-BE8E-AF38866363D3}" type="slidenum">
              <a:rPr lang="en-US" altLang="en-US" smtClean="0"/>
              <a:pPr>
                <a:defRPr/>
              </a:pPr>
              <a:t>52</a:t>
            </a:fld>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2"/>
          <p:cNvSpPr txBox="1">
            <a:spLocks/>
          </p:cNvSpPr>
          <p:nvPr/>
        </p:nvSpPr>
        <p:spPr bwMode="auto">
          <a:xfrm>
            <a:off x="0" y="0"/>
            <a:ext cx="9175750" cy="1371600"/>
          </a:xfrm>
          <a:prstGeom prst="rect">
            <a:avLst/>
          </a:prstGeom>
          <a:solidFill>
            <a:schemeClr val="accent1">
              <a:alpha val="4784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800" b="1"/>
          </a:p>
          <a:p>
            <a:pPr algn="ctr">
              <a:spcBef>
                <a:spcPct val="0"/>
              </a:spcBef>
              <a:buFontTx/>
              <a:buNone/>
            </a:pPr>
            <a:r>
              <a:rPr lang="en-US" altLang="en-US" sz="3600" b="1"/>
              <a:t>Interactions and Strategies to Support the Development of Spatial Awareness</a:t>
            </a:r>
            <a:endParaRPr lang="en-US" altLang="en-US" sz="3600" b="1">
              <a:sym typeface="Webdings" panose="05030102010509060703" pitchFamily="18" charset="2"/>
            </a:endParaRPr>
          </a:p>
        </p:txBody>
      </p:sp>
      <p:pic>
        <p:nvPicPr>
          <p:cNvPr id="122883" name="Picture 2" descr="C:\Users\Patty\Desktop\Flickr Pics\kids at play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3"/>
            <a:ext cx="9175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4"/>
          <p:cNvSpPr txBox="1">
            <a:spLocks noChangeArrowheads="1"/>
          </p:cNvSpPr>
          <p:nvPr/>
        </p:nvSpPr>
        <p:spPr bwMode="auto">
          <a:xfrm>
            <a:off x="-31531" y="5312960"/>
            <a:ext cx="9175531" cy="1231106"/>
          </a:xfrm>
          <a:prstGeom prst="rect">
            <a:avLst/>
          </a:prstGeom>
          <a:solidFill>
            <a:srgbClr val="6F9ABC">
              <a:alpha val="79000"/>
            </a:srgb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b="0" kern="0" dirty="0">
                <a:solidFill>
                  <a:schemeClr val="bg1"/>
                </a:solidFill>
              </a:rPr>
              <a:t>“Provide safe environments in which children can climb up and down” </a:t>
            </a:r>
          </a:p>
          <a:p>
            <a:pPr>
              <a:defRPr/>
            </a:pPr>
            <a:r>
              <a:rPr lang="en-US" altLang="en-US" sz="1800" b="0" kern="0" dirty="0">
                <a:solidFill>
                  <a:schemeClr val="bg1"/>
                </a:solidFill>
                <a:latin typeface="Arial" panose="020B0604020202020204" pitchFamily="34" charset="0"/>
                <a:cs typeface="Arial" panose="020B0604020202020204" pitchFamily="34" charset="0"/>
              </a:rPr>
              <a:t>(</a:t>
            </a:r>
            <a:r>
              <a:rPr lang="en-US" altLang="en-US" sz="1800" b="0" dirty="0">
                <a:solidFill>
                  <a:schemeClr val="bg1"/>
                </a:solidFill>
                <a:latin typeface="Arial" panose="020B0604020202020204" pitchFamily="34" charset="0"/>
                <a:cs typeface="Arial" panose="020B0604020202020204" pitchFamily="34" charset="0"/>
              </a:rPr>
              <a:t>PCF, Vol. 2, p. 187).</a:t>
            </a:r>
          </a:p>
        </p:txBody>
      </p:sp>
      <p:sp>
        <p:nvSpPr>
          <p:cNvPr id="22" name="Rectangle 4"/>
          <p:cNvSpPr txBox="1">
            <a:spLocks noChangeArrowheads="1"/>
          </p:cNvSpPr>
          <p:nvPr/>
        </p:nvSpPr>
        <p:spPr bwMode="auto">
          <a:xfrm>
            <a:off x="0" y="-14644"/>
            <a:ext cx="9144000" cy="1077218"/>
          </a:xfrm>
          <a:prstGeom prst="rect">
            <a:avLst/>
          </a:prstGeom>
          <a:no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600" dirty="0">
                <a:solidFill>
                  <a:schemeClr val="bg1"/>
                </a:solidFill>
                <a:sym typeface="Wingdings"/>
              </a:rPr>
              <a:t> </a:t>
            </a:r>
            <a:r>
              <a:rPr lang="en-US" altLang="en-US" sz="3200" dirty="0">
                <a:solidFill>
                  <a:schemeClr val="bg1"/>
                </a:solidFill>
              </a:rPr>
              <a:t>Interactions and Strategies to Support the Development of Directional Awareness</a:t>
            </a:r>
            <a:endParaRPr lang="en-US" altLang="en-US" sz="3200" dirty="0">
              <a:solidFill>
                <a:schemeClr val="bg1"/>
              </a:solidFill>
              <a:ea typeface="MS PGothic" pitchFamily="34" charset="-128"/>
              <a:sym typeface="Webdings" pitchFamily="18" charset="2"/>
            </a:endParaRPr>
          </a:p>
        </p:txBody>
      </p:sp>
      <p:sp>
        <p:nvSpPr>
          <p:cNvPr id="122890" name="Rectangle 5"/>
          <p:cNvSpPr>
            <a:spLocks noChangeArrowheads="1"/>
          </p:cNvSpPr>
          <p:nvPr/>
        </p:nvSpPr>
        <p:spPr bwMode="auto">
          <a:xfrm>
            <a:off x="444500" y="6626225"/>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solidFill>
                  <a:schemeClr val="bg1"/>
                </a:solidFill>
              </a:rPr>
              <a:pPr>
                <a:defRPr/>
              </a:pPr>
              <a:t>53</a:t>
            </a:fld>
            <a:endParaRPr lang="en-US" altLang="en-US"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7" descr="C:\Users\Patty\Desktop\Flickr Pics\kids on playgroun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4"/>
          <p:cNvSpPr txBox="1">
            <a:spLocks noChangeArrowheads="1"/>
          </p:cNvSpPr>
          <p:nvPr/>
        </p:nvSpPr>
        <p:spPr bwMode="auto">
          <a:xfrm>
            <a:off x="4724400" y="1143000"/>
            <a:ext cx="1905000" cy="523220"/>
          </a:xfrm>
          <a:prstGeom prst="rect">
            <a:avLst/>
          </a:prstGeom>
          <a:solidFill>
            <a:schemeClr val="bg1">
              <a:lumMod val="50000"/>
              <a:alpha val="73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Sideways</a:t>
            </a:r>
            <a:endParaRPr lang="en-US" altLang="en-US" sz="1000" dirty="0">
              <a:solidFill>
                <a:schemeClr val="bg1"/>
              </a:solidFill>
            </a:endParaRPr>
          </a:p>
        </p:txBody>
      </p:sp>
      <p:sp>
        <p:nvSpPr>
          <p:cNvPr id="124934" name="Rectangle 5"/>
          <p:cNvSpPr>
            <a:spLocks noChangeArrowheads="1"/>
          </p:cNvSpPr>
          <p:nvPr/>
        </p:nvSpPr>
        <p:spPr bwMode="auto">
          <a:xfrm>
            <a:off x="520700" y="6626225"/>
            <a:ext cx="83947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dirty="0">
                <a:solidFill>
                  <a:schemeClr val="bg1"/>
                </a:solidFill>
                <a:cs typeface="Times New Roman" panose="02020603050405020304" pitchFamily="18" charset="0"/>
              </a:rPr>
              <a:t>©2017 California Department of Education</a:t>
            </a:r>
          </a:p>
        </p:txBody>
      </p:sp>
      <p:sp>
        <p:nvSpPr>
          <p:cNvPr id="9" name="Rectangle 4"/>
          <p:cNvSpPr txBox="1">
            <a:spLocks noChangeArrowheads="1"/>
          </p:cNvSpPr>
          <p:nvPr/>
        </p:nvSpPr>
        <p:spPr bwMode="auto">
          <a:xfrm>
            <a:off x="228599" y="3828604"/>
            <a:ext cx="1893817" cy="523220"/>
          </a:xfrm>
          <a:prstGeom prst="rect">
            <a:avLst/>
          </a:prstGeom>
          <a:solidFill>
            <a:srgbClr val="829AAB">
              <a:alpha val="47000"/>
            </a:srgb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Backward</a:t>
            </a:r>
            <a:endParaRPr lang="en-US" altLang="en-US" sz="1000" dirty="0">
              <a:solidFill>
                <a:schemeClr val="bg1"/>
              </a:solidFill>
            </a:endParaRPr>
          </a:p>
        </p:txBody>
      </p:sp>
      <p:sp>
        <p:nvSpPr>
          <p:cNvPr id="10" name="Rectangle 4"/>
          <p:cNvSpPr txBox="1">
            <a:spLocks noChangeArrowheads="1"/>
          </p:cNvSpPr>
          <p:nvPr/>
        </p:nvSpPr>
        <p:spPr bwMode="auto">
          <a:xfrm>
            <a:off x="6057899" y="209550"/>
            <a:ext cx="1408043" cy="523220"/>
          </a:xfrm>
          <a:prstGeom prst="rect">
            <a:avLst/>
          </a:prstGeom>
          <a:solidFill>
            <a:schemeClr val="bg1">
              <a:lumMod val="50000"/>
              <a:alpha val="73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Behind</a:t>
            </a:r>
            <a:endParaRPr lang="en-US" altLang="en-US" sz="1000" dirty="0">
              <a:solidFill>
                <a:schemeClr val="bg1"/>
              </a:solidFill>
            </a:endParaRPr>
          </a:p>
        </p:txBody>
      </p:sp>
      <p:sp>
        <p:nvSpPr>
          <p:cNvPr id="11" name="Rectangle 4"/>
          <p:cNvSpPr txBox="1">
            <a:spLocks noChangeArrowheads="1"/>
          </p:cNvSpPr>
          <p:nvPr/>
        </p:nvSpPr>
        <p:spPr bwMode="auto">
          <a:xfrm>
            <a:off x="4629150" y="3633014"/>
            <a:ext cx="1905000" cy="523220"/>
          </a:xfrm>
          <a:prstGeom prst="rect">
            <a:avLst/>
          </a:prstGeom>
          <a:solidFill>
            <a:schemeClr val="bg1">
              <a:lumMod val="50000"/>
              <a:alpha val="73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Between </a:t>
            </a:r>
            <a:endParaRPr lang="en-US" altLang="en-US" sz="1000" dirty="0">
              <a:solidFill>
                <a:schemeClr val="bg1"/>
              </a:solidFill>
            </a:endParaRPr>
          </a:p>
        </p:txBody>
      </p:sp>
      <p:sp>
        <p:nvSpPr>
          <p:cNvPr id="12" name="Rectangle 4"/>
          <p:cNvSpPr txBox="1">
            <a:spLocks noChangeArrowheads="1"/>
          </p:cNvSpPr>
          <p:nvPr/>
        </p:nvSpPr>
        <p:spPr bwMode="auto">
          <a:xfrm>
            <a:off x="7619999" y="4351824"/>
            <a:ext cx="1408043" cy="523220"/>
          </a:xfrm>
          <a:prstGeom prst="rect">
            <a:avLst/>
          </a:prstGeom>
          <a:solidFill>
            <a:srgbClr val="829AAB">
              <a:alpha val="75000"/>
            </a:srgb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Under</a:t>
            </a:r>
            <a:endParaRPr lang="en-US" altLang="en-US" sz="1000" dirty="0">
              <a:solidFill>
                <a:schemeClr val="bg1"/>
              </a:solidFill>
            </a:endParaRPr>
          </a:p>
        </p:txBody>
      </p:sp>
      <p:sp>
        <p:nvSpPr>
          <p:cNvPr id="14" name="Rectangle 4"/>
          <p:cNvSpPr txBox="1">
            <a:spLocks noChangeArrowheads="1"/>
          </p:cNvSpPr>
          <p:nvPr/>
        </p:nvSpPr>
        <p:spPr bwMode="auto">
          <a:xfrm>
            <a:off x="2400300" y="1666220"/>
            <a:ext cx="786848" cy="523220"/>
          </a:xfrm>
          <a:prstGeom prst="rect">
            <a:avLst/>
          </a:prstGeom>
          <a:solidFill>
            <a:schemeClr val="bg1">
              <a:lumMod val="50000"/>
              <a:alpha val="73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Up</a:t>
            </a:r>
            <a:endParaRPr lang="en-US" altLang="en-US" sz="1000" dirty="0">
              <a:solidFill>
                <a:schemeClr val="bg1"/>
              </a:solidFill>
            </a:endParaRPr>
          </a:p>
        </p:txBody>
      </p:sp>
      <p:sp>
        <p:nvSpPr>
          <p:cNvPr id="15" name="Rectangle 4"/>
          <p:cNvSpPr txBox="1">
            <a:spLocks noChangeArrowheads="1"/>
          </p:cNvSpPr>
          <p:nvPr/>
        </p:nvSpPr>
        <p:spPr bwMode="auto">
          <a:xfrm>
            <a:off x="2800350" y="189190"/>
            <a:ext cx="1263098" cy="523220"/>
          </a:xfrm>
          <a:prstGeom prst="rect">
            <a:avLst/>
          </a:prstGeom>
          <a:solidFill>
            <a:schemeClr val="bg1">
              <a:lumMod val="50000"/>
              <a:alpha val="73000"/>
            </a:schemeClr>
          </a:solidFill>
          <a:ln>
            <a:no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Over</a:t>
            </a:r>
            <a:endParaRPr lang="en-US" altLang="en-US" sz="1000" dirty="0">
              <a:solidFill>
                <a:schemeClr val="bg1"/>
              </a:solidFill>
            </a:endParaRPr>
          </a:p>
        </p:txBody>
      </p:sp>
      <p:sp>
        <p:nvSpPr>
          <p:cNvPr id="16" name="Rectangle 4"/>
          <p:cNvSpPr txBox="1">
            <a:spLocks noChangeArrowheads="1"/>
          </p:cNvSpPr>
          <p:nvPr/>
        </p:nvSpPr>
        <p:spPr bwMode="auto">
          <a:xfrm>
            <a:off x="2238375" y="4351824"/>
            <a:ext cx="1162050" cy="523220"/>
          </a:xfrm>
          <a:prstGeom prst="rect">
            <a:avLst/>
          </a:prstGeom>
          <a:solidFill>
            <a:srgbClr val="829AAB">
              <a:alpha val="47000"/>
            </a:srgb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dirty="0">
                <a:solidFill>
                  <a:schemeClr val="bg1"/>
                </a:solidFill>
              </a:rPr>
              <a:t>Down</a:t>
            </a:r>
            <a:endParaRPr lang="en-US" altLang="en-US" sz="1000" dirty="0">
              <a:solidFill>
                <a:schemeClr val="bg1"/>
              </a:solidFill>
            </a:endParaRPr>
          </a:p>
        </p:txBody>
      </p:sp>
      <p:sp>
        <p:nvSpPr>
          <p:cNvPr id="13" name="Rectangle 4"/>
          <p:cNvSpPr txBox="1">
            <a:spLocks noChangeArrowheads="1"/>
          </p:cNvSpPr>
          <p:nvPr/>
        </p:nvSpPr>
        <p:spPr bwMode="auto">
          <a:xfrm>
            <a:off x="0" y="5215423"/>
            <a:ext cx="9144000" cy="1231106"/>
          </a:xfrm>
          <a:prstGeom prst="rect">
            <a:avLst/>
          </a:prstGeom>
          <a:solidFill>
            <a:srgbClr val="829AAB">
              <a:alpha val="52000"/>
            </a:srgbClr>
          </a:solidFill>
          <a:ln>
            <a:noFill/>
          </a:ln>
          <a:effectLst>
            <a:glow>
              <a:schemeClr val="accent1">
                <a:satMod val="175000"/>
                <a:alpha val="47000"/>
              </a:schemeClr>
            </a:glow>
            <a:softEdge rad="0"/>
          </a:effectLst>
          <a:extLst/>
        </p:spPr>
        <p:txBody>
          <a:bodyPr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a:defRPr/>
            </a:pPr>
            <a:r>
              <a:rPr lang="en-US" altLang="en-US" sz="2800" b="0" dirty="0">
                <a:solidFill>
                  <a:schemeClr val="bg1"/>
                </a:solidFill>
                <a:sym typeface="Wingdings"/>
              </a:rPr>
              <a:t> “P</a:t>
            </a:r>
            <a:r>
              <a:rPr lang="en-US" altLang="en-US" sz="2800" b="0" dirty="0">
                <a:solidFill>
                  <a:schemeClr val="bg1"/>
                </a:solidFill>
              </a:rPr>
              <a:t>rovide opportunities for child-initiated play in areas with open space”</a:t>
            </a:r>
          </a:p>
          <a:p>
            <a:pPr>
              <a:defRPr/>
            </a:pPr>
            <a:r>
              <a:rPr lang="en-US" altLang="en-US" sz="1800" b="0" dirty="0">
                <a:solidFill>
                  <a:schemeClr val="bg1"/>
                </a:solidFill>
                <a:latin typeface="Arial" panose="020B0604020202020204" pitchFamily="34" charset="0"/>
                <a:cs typeface="Arial" panose="020B0604020202020204" pitchFamily="34" charset="0"/>
              </a:rPr>
              <a:t>(PCF, Vol. 2, p. 187).</a:t>
            </a:r>
            <a:endParaRPr lang="en-US" altLang="en-US" sz="3400" b="0" dirty="0">
              <a:solidFill>
                <a:schemeClr val="bg1"/>
              </a:solidFill>
            </a:endParaRP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solidFill>
                  <a:schemeClr val="bg1"/>
                </a:solidFill>
              </a:rPr>
              <a:pPr>
                <a:defRPr/>
              </a:pPr>
              <a:t>54</a:t>
            </a:fld>
            <a:endParaRPr lang="en-US" altLang="en-US"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6" descr="5849685518_d08380059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875"/>
            <a:ext cx="4949825"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Content Placeholder 1"/>
          <p:cNvSpPr>
            <a:spLocks noGrp="1"/>
          </p:cNvSpPr>
          <p:nvPr>
            <p:ph idx="1"/>
          </p:nvPr>
        </p:nvSpPr>
        <p:spPr>
          <a:xfrm>
            <a:off x="4613428" y="3733800"/>
            <a:ext cx="4114800" cy="2193925"/>
          </a:xfrm>
          <a:noFill/>
        </p:spPr>
        <p:txBody>
          <a:bodyPr/>
          <a:lstStyle/>
          <a:p>
            <a:pPr marL="0" indent="0">
              <a:buFont typeface="Arial" panose="020B0604020202020204" pitchFamily="34" charset="0"/>
              <a:buNone/>
              <a:defRPr/>
            </a:pPr>
            <a:endParaRPr lang="en-US" altLang="en-US" sz="1100" dirty="0">
              <a:ea typeface="MS PGothic" pitchFamily="34" charset="-128"/>
              <a:cs typeface="ＭＳ Ｐゴシック" charset="0"/>
            </a:endParaRPr>
          </a:p>
          <a:p>
            <a:pPr marL="0" indent="0" algn="ctr">
              <a:buNone/>
              <a:defRPr/>
            </a:pPr>
            <a:r>
              <a:rPr lang="en-US" altLang="en-US" sz="2800" dirty="0">
                <a:ea typeface="MS PGothic" pitchFamily="34" charset="-128"/>
                <a:cs typeface="ＭＳ Ｐゴシック" charset="0"/>
              </a:rPr>
              <a:t>“Engage children in two-handed play activities”</a:t>
            </a:r>
          </a:p>
          <a:p>
            <a:pPr marL="0" indent="0" algn="ctr">
              <a:buNone/>
              <a:defRPr/>
            </a:pPr>
            <a:r>
              <a:rPr lang="en-US" altLang="en-US" sz="1800" dirty="0">
                <a:latin typeface="Arial" panose="020B0604020202020204" pitchFamily="34" charset="0"/>
                <a:cs typeface="Arial" panose="020B0604020202020204" pitchFamily="34" charset="0"/>
              </a:rPr>
              <a:t>(PCF, Vol. 2, p. 188).</a:t>
            </a:r>
          </a:p>
        </p:txBody>
      </p:sp>
      <p:sp>
        <p:nvSpPr>
          <p:cNvPr id="126979" name="Title 3"/>
          <p:cNvSpPr>
            <a:spLocks noGrp="1"/>
          </p:cNvSpPr>
          <p:nvPr>
            <p:ph type="title"/>
          </p:nvPr>
        </p:nvSpPr>
        <p:spPr>
          <a:xfrm>
            <a:off x="149225" y="685800"/>
            <a:ext cx="3886200" cy="2087563"/>
          </a:xfrm>
        </p:spPr>
        <p:txBody>
          <a:bodyPr/>
          <a:lstStyle/>
          <a:p>
            <a:r>
              <a:rPr lang="en-US" altLang="en-US" sz="3000" dirty="0"/>
              <a:t>Interactions and Strategies to </a:t>
            </a:r>
            <a:br>
              <a:rPr lang="en-US" altLang="en-US" sz="3000" dirty="0"/>
            </a:br>
            <a:r>
              <a:rPr lang="en-US" altLang="en-US" sz="3000" dirty="0"/>
              <a:t>Support the Development of Directional Awareness</a:t>
            </a:r>
          </a:p>
        </p:txBody>
      </p:sp>
      <p:pic>
        <p:nvPicPr>
          <p:cNvPr id="126981" name="Content Placeholder 7" descr="Girl putting hoop together_1.jpg"/>
          <p:cNvPicPr>
            <a:picLocks noChangeAspect="1"/>
          </p:cNvPicPr>
          <p:nvPr/>
        </p:nvPicPr>
        <p:blipFill>
          <a:blip r:embed="rId4">
            <a:extLst>
              <a:ext uri="{28A0092B-C50C-407E-A947-70E740481C1C}">
                <a14:useLocalDpi xmlns:a14="http://schemas.microsoft.com/office/drawing/2010/main" val="0"/>
              </a:ext>
            </a:extLst>
          </a:blip>
          <a:srcRect l="-495"/>
          <a:stretch>
            <a:fillRect/>
          </a:stretch>
        </p:blipFill>
        <p:spPr bwMode="auto">
          <a:xfrm>
            <a:off x="-76200" y="3444875"/>
            <a:ext cx="4267200" cy="341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solidFill>
                  <a:schemeClr val="bg1"/>
                </a:solidFill>
              </a:rPr>
              <a:pPr>
                <a:defRPr/>
              </a:pPr>
              <a:t>55</a:t>
            </a:fld>
            <a:endParaRPr lang="en-US" altLang="en-US" dirty="0">
              <a:solidFill>
                <a:schemeClr val="bg1"/>
              </a:solidFill>
            </a:endParaRPr>
          </a:p>
        </p:txBody>
      </p:sp>
      <p:sp>
        <p:nvSpPr>
          <p:cNvPr id="7" name="Rectangle 5"/>
          <p:cNvSpPr>
            <a:spLocks noChangeArrowheads="1"/>
          </p:cNvSpPr>
          <p:nvPr/>
        </p:nvSpPr>
        <p:spPr bwMode="auto">
          <a:xfrm>
            <a:off x="4191000" y="6617575"/>
            <a:ext cx="4953000"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Patty\Desktop\Flickr Pics\marching parade.jpg"/>
          <p:cNvPicPr>
            <a:picLocks noChangeAspect="1" noChangeArrowheads="1"/>
          </p:cNvPicPr>
          <p:nvPr/>
        </p:nvPicPr>
        <p:blipFill rotWithShape="1">
          <a:blip r:embed="rId3">
            <a:extLst>
              <a:ext uri="{28A0092B-C50C-407E-A947-70E740481C1C}">
                <a14:useLocalDpi xmlns:a14="http://schemas.microsoft.com/office/drawing/2010/main" val="0"/>
              </a:ext>
            </a:extLst>
          </a:blip>
          <a:srcRect b="8847"/>
          <a:stretch/>
        </p:blipFill>
        <p:spPr bwMode="auto">
          <a:xfrm>
            <a:off x="3988507" y="1"/>
            <a:ext cx="5155493" cy="3214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Content Placeholder 2"/>
          <p:cNvSpPr>
            <a:spLocks noGrp="1"/>
          </p:cNvSpPr>
          <p:nvPr>
            <p:ph sz="half" idx="1"/>
          </p:nvPr>
        </p:nvSpPr>
        <p:spPr>
          <a:xfrm>
            <a:off x="4133850" y="3214833"/>
            <a:ext cx="4857750" cy="3364644"/>
          </a:xfrm>
          <a:noFill/>
        </p:spPr>
        <p:txBody>
          <a:bodyPr/>
          <a:lstStyle/>
          <a:p>
            <a:pPr marL="393700" indent="-279400"/>
            <a:r>
              <a:rPr lang="en-US" altLang="en-US" sz="2700" dirty="0"/>
              <a:t>Design activities for children to practice moving alongside or in a line with other people.</a:t>
            </a:r>
          </a:p>
          <a:p>
            <a:pPr marL="393700" indent="-279400"/>
            <a:r>
              <a:rPr lang="en-US" altLang="en-US" sz="2700" dirty="0"/>
              <a:t>Encourage children to move in different directions and in different pathways.</a:t>
            </a:r>
          </a:p>
          <a:p>
            <a:pPr marL="393700" indent="-279400">
              <a:buNone/>
            </a:pPr>
            <a:r>
              <a:rPr lang="en-US" altLang="en-US" sz="1800" dirty="0">
                <a:latin typeface="Arial" panose="020B0604020202020204" pitchFamily="34" charset="0"/>
                <a:cs typeface="Arial" panose="020B0604020202020204" pitchFamily="34" charset="0"/>
              </a:rPr>
              <a:t>     (PCF, Vol. 2, pp. 187-188)</a:t>
            </a:r>
          </a:p>
          <a:p>
            <a:pPr marL="457200"/>
            <a:endParaRPr lang="en-US" altLang="en-US" sz="2800" dirty="0"/>
          </a:p>
        </p:txBody>
      </p:sp>
      <p:sp>
        <p:nvSpPr>
          <p:cNvPr id="129028" name="Title 1"/>
          <p:cNvSpPr>
            <a:spLocks noGrp="1"/>
          </p:cNvSpPr>
          <p:nvPr>
            <p:ph type="title"/>
          </p:nvPr>
        </p:nvSpPr>
        <p:spPr>
          <a:xfrm>
            <a:off x="0" y="73025"/>
            <a:ext cx="3988507" cy="3355975"/>
          </a:xfrm>
        </p:spPr>
        <p:txBody>
          <a:bodyPr/>
          <a:lstStyle/>
          <a:p>
            <a:r>
              <a:rPr lang="en-US" altLang="en-US" sz="3000" dirty="0"/>
              <a:t>Interactions and Strategies to </a:t>
            </a:r>
            <a:br>
              <a:rPr lang="en-US" altLang="en-US" sz="3000" dirty="0"/>
            </a:br>
            <a:r>
              <a:rPr lang="en-US" altLang="en-US" sz="3000" dirty="0"/>
              <a:t>Support the Development of </a:t>
            </a:r>
            <a:br>
              <a:rPr lang="en-US" altLang="en-US" sz="3000" dirty="0"/>
            </a:br>
            <a:r>
              <a:rPr lang="en-US" altLang="en-US" sz="3000" dirty="0"/>
              <a:t>Directional Awareness</a:t>
            </a:r>
          </a:p>
        </p:txBody>
      </p:sp>
      <p:pic>
        <p:nvPicPr>
          <p:cNvPr id="129029" name="Picture 4" descr="pathways"/>
          <p:cNvPicPr>
            <a:picLocks noChangeAspect="1" noChangeArrowheads="1"/>
          </p:cNvPicPr>
          <p:nvPr/>
        </p:nvPicPr>
        <p:blipFill rotWithShape="1">
          <a:blip r:embed="rId4">
            <a:extLst>
              <a:ext uri="{28A0092B-C50C-407E-A947-70E740481C1C}">
                <a14:useLocalDpi xmlns:a14="http://schemas.microsoft.com/office/drawing/2010/main" val="0"/>
              </a:ext>
            </a:extLst>
          </a:blip>
          <a:srcRect l="14094" t="7565" b="7327"/>
          <a:stretch/>
        </p:blipFill>
        <p:spPr bwMode="auto">
          <a:xfrm>
            <a:off x="-42012" y="3429000"/>
            <a:ext cx="4225184"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solidFill>
                  <a:schemeClr val="bg1"/>
                </a:solidFill>
              </a:rPr>
              <a:pPr>
                <a:defRPr/>
              </a:pPr>
              <a:t>56</a:t>
            </a:fld>
            <a:endParaRPr lang="en-US" altLang="en-US" dirty="0">
              <a:solidFill>
                <a:schemeClr val="bg1"/>
              </a:solidFill>
            </a:endParaRPr>
          </a:p>
        </p:txBody>
      </p:sp>
      <p:sp>
        <p:nvSpPr>
          <p:cNvPr id="7" name="Rectangle 5"/>
          <p:cNvSpPr>
            <a:spLocks noChangeArrowheads="1"/>
          </p:cNvSpPr>
          <p:nvPr/>
        </p:nvSpPr>
        <p:spPr bwMode="auto">
          <a:xfrm>
            <a:off x="4183172" y="6603321"/>
            <a:ext cx="4960828"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itle 1"/>
          <p:cNvSpPr>
            <a:spLocks noGrp="1"/>
          </p:cNvSpPr>
          <p:nvPr>
            <p:ph type="title"/>
          </p:nvPr>
        </p:nvSpPr>
        <p:spPr/>
        <p:txBody>
          <a:bodyPr/>
          <a:lstStyle/>
          <a:p>
            <a:r>
              <a:rPr lang="en-US" altLang="en-US" dirty="0"/>
              <a:t>Rhythm and Movement</a:t>
            </a:r>
          </a:p>
        </p:txBody>
      </p:sp>
      <p:sp>
        <p:nvSpPr>
          <p:cNvPr id="3" name="Content Placeholder 2"/>
          <p:cNvSpPr>
            <a:spLocks noGrp="1"/>
          </p:cNvSpPr>
          <p:nvPr>
            <p:ph sz="half" idx="2"/>
          </p:nvPr>
        </p:nvSpPr>
        <p:spPr/>
        <p:txBody>
          <a:bodyPr/>
          <a:lstStyle/>
          <a:p>
            <a:r>
              <a:rPr lang="en-US" altLang="en-US" dirty="0">
                <a:solidFill>
                  <a:srgbClr val="000000"/>
                </a:solidFill>
              </a:rPr>
              <a:t>Rhythm</a:t>
            </a:r>
          </a:p>
          <a:p>
            <a:r>
              <a:rPr lang="en-US" altLang="en-US" dirty="0">
                <a:solidFill>
                  <a:srgbClr val="000000"/>
                </a:solidFill>
              </a:rPr>
              <a:t>Directional awareness</a:t>
            </a:r>
          </a:p>
          <a:p>
            <a:r>
              <a:rPr lang="en-US" altLang="en-US" dirty="0">
                <a:solidFill>
                  <a:srgbClr val="000000"/>
                </a:solidFill>
              </a:rPr>
              <a:t>Gross Motor </a:t>
            </a:r>
          </a:p>
          <a:p>
            <a:r>
              <a:rPr lang="en-US" altLang="en-US" dirty="0">
                <a:solidFill>
                  <a:srgbClr val="000000"/>
                </a:solidFill>
              </a:rPr>
              <a:t>Crossing Midlines</a:t>
            </a:r>
          </a:p>
          <a:p>
            <a:r>
              <a:rPr lang="en-US" altLang="en-US" dirty="0">
                <a:solidFill>
                  <a:srgbClr val="000000"/>
                </a:solidFill>
              </a:rPr>
              <a:t>Active Physical Play</a:t>
            </a:r>
            <a:endParaRPr lang="en-US" altLang="en-US" sz="1800" u="sng" dirty="0">
              <a:solidFill>
                <a:srgbClr val="000000"/>
              </a:solidFill>
            </a:endParaRPr>
          </a:p>
          <a:p>
            <a:endParaRPr lang="en-US" dirty="0"/>
          </a:p>
        </p:txBody>
      </p:sp>
      <p:cxnSp>
        <p:nvCxnSpPr>
          <p:cNvPr id="4" name="Elbow Connector 3"/>
          <p:cNvCxnSpPr>
            <a:cxnSpLocks noChangeShapeType="1"/>
          </p:cNvCxnSpPr>
          <p:nvPr/>
        </p:nvCxnSpPr>
        <p:spPr bwMode="auto">
          <a:xfrm rot="16200000" flipH="1">
            <a:off x="1076325" y="5343525"/>
            <a:ext cx="1352550" cy="762000"/>
          </a:xfrm>
          <a:prstGeom prst="bentConnector3">
            <a:avLst>
              <a:gd name="adj1" fmla="val 50000"/>
            </a:avLst>
          </a:pr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1" name="Arc 10"/>
          <p:cNvSpPr>
            <a:spLocks/>
          </p:cNvSpPr>
          <p:nvPr/>
        </p:nvSpPr>
        <p:spPr bwMode="auto">
          <a:xfrm rot="-10249775">
            <a:off x="3254375" y="4075113"/>
            <a:ext cx="1524000" cy="1352550"/>
          </a:xfrm>
          <a:custGeom>
            <a:avLst/>
            <a:gdLst>
              <a:gd name="T0" fmla="*/ 78532 w 1524000"/>
              <a:gd name="T1" fmla="*/ 377258 h 1352550"/>
              <a:gd name="T2" fmla="*/ 723011 w 1524000"/>
              <a:gd name="T3" fmla="*/ 886 h 1352550"/>
              <a:gd name="T4" fmla="*/ 1398916 w 1524000"/>
              <a:gd name="T5" fmla="*/ 305027 h 1352550"/>
              <a:gd name="T6" fmla="*/ 0 60000 65536"/>
              <a:gd name="T7" fmla="*/ 0 60000 65536"/>
              <a:gd name="T8" fmla="*/ 0 60000 65536"/>
            </a:gdLst>
            <a:ahLst/>
            <a:cxnLst>
              <a:cxn ang="T6">
                <a:pos x="T0" y="T1"/>
              </a:cxn>
              <a:cxn ang="T7">
                <a:pos x="T2" y="T3"/>
              </a:cxn>
              <a:cxn ang="T8">
                <a:pos x="T4" y="T5"/>
              </a:cxn>
            </a:cxnLst>
            <a:rect l="0" t="0" r="r" b="b"/>
            <a:pathLst>
              <a:path w="1524000" h="1352550" stroke="0">
                <a:moveTo>
                  <a:pt x="78532" y="377258"/>
                </a:moveTo>
                <a:cubicBezTo>
                  <a:pt x="200639" y="157422"/>
                  <a:pt x="447209" y="13427"/>
                  <a:pt x="723011" y="886"/>
                </a:cubicBezTo>
                <a:cubicBezTo>
                  <a:pt x="993170" y="-11398"/>
                  <a:pt x="1250415" y="104356"/>
                  <a:pt x="1398916" y="305027"/>
                </a:cubicBezTo>
                <a:lnTo>
                  <a:pt x="762000" y="676275"/>
                </a:lnTo>
                <a:lnTo>
                  <a:pt x="78532" y="377258"/>
                </a:lnTo>
                <a:close/>
              </a:path>
              <a:path w="1524000" h="1352550" fill="none">
                <a:moveTo>
                  <a:pt x="78532" y="377258"/>
                </a:moveTo>
                <a:cubicBezTo>
                  <a:pt x="200639" y="157422"/>
                  <a:pt x="447209" y="13427"/>
                  <a:pt x="723011" y="886"/>
                </a:cubicBezTo>
                <a:cubicBezTo>
                  <a:pt x="993170" y="-11398"/>
                  <a:pt x="1250415" y="104356"/>
                  <a:pt x="1398916" y="305027"/>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eaLnBrk="1" hangingPunct="1">
              <a:defRPr/>
            </a:pPr>
            <a:endParaRPr lang="en-US"/>
          </a:p>
        </p:txBody>
      </p:sp>
      <p:cxnSp>
        <p:nvCxnSpPr>
          <p:cNvPr id="14" name="Straight Connector 13"/>
          <p:cNvCxnSpPr>
            <a:cxnSpLocks noChangeShapeType="1"/>
          </p:cNvCxnSpPr>
          <p:nvPr/>
        </p:nvCxnSpPr>
        <p:spPr bwMode="auto">
          <a:xfrm>
            <a:off x="1371600" y="5029200"/>
            <a:ext cx="1981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0" name="Arc 19"/>
          <p:cNvSpPr>
            <a:spLocks/>
          </p:cNvSpPr>
          <p:nvPr/>
        </p:nvSpPr>
        <p:spPr bwMode="auto">
          <a:xfrm rot="853987">
            <a:off x="4457700" y="4957763"/>
            <a:ext cx="1524000" cy="1352550"/>
          </a:xfrm>
          <a:custGeom>
            <a:avLst/>
            <a:gdLst>
              <a:gd name="T0" fmla="*/ 78532 w 1524000"/>
              <a:gd name="T1" fmla="*/ 377258 h 1352550"/>
              <a:gd name="T2" fmla="*/ 723011 w 1524000"/>
              <a:gd name="T3" fmla="*/ 886 h 1352550"/>
              <a:gd name="T4" fmla="*/ 1398916 w 1524000"/>
              <a:gd name="T5" fmla="*/ 305027 h 1352550"/>
              <a:gd name="T6" fmla="*/ 0 60000 65536"/>
              <a:gd name="T7" fmla="*/ 0 60000 65536"/>
              <a:gd name="T8" fmla="*/ 0 60000 65536"/>
            </a:gdLst>
            <a:ahLst/>
            <a:cxnLst>
              <a:cxn ang="T6">
                <a:pos x="T0" y="T1"/>
              </a:cxn>
              <a:cxn ang="T7">
                <a:pos x="T2" y="T3"/>
              </a:cxn>
              <a:cxn ang="T8">
                <a:pos x="T4" y="T5"/>
              </a:cxn>
            </a:cxnLst>
            <a:rect l="0" t="0" r="r" b="b"/>
            <a:pathLst>
              <a:path w="1524000" h="1352550" stroke="0">
                <a:moveTo>
                  <a:pt x="78532" y="377258"/>
                </a:moveTo>
                <a:cubicBezTo>
                  <a:pt x="200639" y="157422"/>
                  <a:pt x="447209" y="13427"/>
                  <a:pt x="723011" y="886"/>
                </a:cubicBezTo>
                <a:cubicBezTo>
                  <a:pt x="993170" y="-11398"/>
                  <a:pt x="1250415" y="104356"/>
                  <a:pt x="1398916" y="305027"/>
                </a:cubicBezTo>
                <a:lnTo>
                  <a:pt x="762000" y="676275"/>
                </a:lnTo>
                <a:lnTo>
                  <a:pt x="78532" y="377258"/>
                </a:lnTo>
                <a:close/>
              </a:path>
              <a:path w="1524000" h="1352550" fill="none">
                <a:moveTo>
                  <a:pt x="78532" y="377258"/>
                </a:moveTo>
                <a:cubicBezTo>
                  <a:pt x="200639" y="157422"/>
                  <a:pt x="447209" y="13427"/>
                  <a:pt x="723011" y="886"/>
                </a:cubicBezTo>
                <a:cubicBezTo>
                  <a:pt x="993170" y="-11398"/>
                  <a:pt x="1250415" y="104356"/>
                  <a:pt x="1398916" y="305027"/>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eaLnBrk="1" hangingPunct="1">
              <a:defRPr/>
            </a:pPr>
            <a:endParaRPr lang="en-US"/>
          </a:p>
        </p:txBody>
      </p:sp>
      <p:sp>
        <p:nvSpPr>
          <p:cNvPr id="21" name="Arc 20"/>
          <p:cNvSpPr>
            <a:spLocks/>
          </p:cNvSpPr>
          <p:nvPr/>
        </p:nvSpPr>
        <p:spPr bwMode="auto">
          <a:xfrm rot="-10249775">
            <a:off x="5838825" y="4457700"/>
            <a:ext cx="1524000" cy="1352550"/>
          </a:xfrm>
          <a:custGeom>
            <a:avLst/>
            <a:gdLst>
              <a:gd name="T0" fmla="*/ 78532 w 1524000"/>
              <a:gd name="T1" fmla="*/ 377258 h 1352550"/>
              <a:gd name="T2" fmla="*/ 723011 w 1524000"/>
              <a:gd name="T3" fmla="*/ 886 h 1352550"/>
              <a:gd name="T4" fmla="*/ 1398916 w 1524000"/>
              <a:gd name="T5" fmla="*/ 305027 h 1352550"/>
              <a:gd name="T6" fmla="*/ 0 60000 65536"/>
              <a:gd name="T7" fmla="*/ 0 60000 65536"/>
              <a:gd name="T8" fmla="*/ 0 60000 65536"/>
            </a:gdLst>
            <a:ahLst/>
            <a:cxnLst>
              <a:cxn ang="T6">
                <a:pos x="T0" y="T1"/>
              </a:cxn>
              <a:cxn ang="T7">
                <a:pos x="T2" y="T3"/>
              </a:cxn>
              <a:cxn ang="T8">
                <a:pos x="T4" y="T5"/>
              </a:cxn>
            </a:cxnLst>
            <a:rect l="0" t="0" r="r" b="b"/>
            <a:pathLst>
              <a:path w="1524000" h="1352550" stroke="0">
                <a:moveTo>
                  <a:pt x="78532" y="377258"/>
                </a:moveTo>
                <a:cubicBezTo>
                  <a:pt x="200639" y="157422"/>
                  <a:pt x="447209" y="13427"/>
                  <a:pt x="723011" y="886"/>
                </a:cubicBezTo>
                <a:cubicBezTo>
                  <a:pt x="993170" y="-11398"/>
                  <a:pt x="1250415" y="104356"/>
                  <a:pt x="1398916" y="305027"/>
                </a:cubicBezTo>
                <a:lnTo>
                  <a:pt x="762000" y="676275"/>
                </a:lnTo>
                <a:lnTo>
                  <a:pt x="78532" y="377258"/>
                </a:lnTo>
                <a:close/>
              </a:path>
              <a:path w="1524000" h="1352550" fill="none">
                <a:moveTo>
                  <a:pt x="78532" y="377258"/>
                </a:moveTo>
                <a:cubicBezTo>
                  <a:pt x="200639" y="157422"/>
                  <a:pt x="447209" y="13427"/>
                  <a:pt x="723011" y="886"/>
                </a:cubicBezTo>
                <a:cubicBezTo>
                  <a:pt x="993170" y="-11398"/>
                  <a:pt x="1250415" y="104356"/>
                  <a:pt x="1398916" y="305027"/>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eaLnBrk="1" hangingPunct="1">
              <a:defRPr/>
            </a:pPr>
            <a:endParaRPr lang="en-US"/>
          </a:p>
        </p:txBody>
      </p:sp>
      <p:sp>
        <p:nvSpPr>
          <p:cNvPr id="22" name="Arc 21"/>
          <p:cNvSpPr>
            <a:spLocks/>
          </p:cNvSpPr>
          <p:nvPr/>
        </p:nvSpPr>
        <p:spPr bwMode="auto">
          <a:xfrm rot="853987">
            <a:off x="7058025" y="5310188"/>
            <a:ext cx="1524000" cy="1352550"/>
          </a:xfrm>
          <a:custGeom>
            <a:avLst/>
            <a:gdLst>
              <a:gd name="T0" fmla="*/ 78532 w 1524000"/>
              <a:gd name="T1" fmla="*/ 377258 h 1352550"/>
              <a:gd name="T2" fmla="*/ 723011 w 1524000"/>
              <a:gd name="T3" fmla="*/ 886 h 1352550"/>
              <a:gd name="T4" fmla="*/ 1398916 w 1524000"/>
              <a:gd name="T5" fmla="*/ 305027 h 1352550"/>
              <a:gd name="T6" fmla="*/ 0 60000 65536"/>
              <a:gd name="T7" fmla="*/ 0 60000 65536"/>
              <a:gd name="T8" fmla="*/ 0 60000 65536"/>
            </a:gdLst>
            <a:ahLst/>
            <a:cxnLst>
              <a:cxn ang="T6">
                <a:pos x="T0" y="T1"/>
              </a:cxn>
              <a:cxn ang="T7">
                <a:pos x="T2" y="T3"/>
              </a:cxn>
              <a:cxn ang="T8">
                <a:pos x="T4" y="T5"/>
              </a:cxn>
            </a:cxnLst>
            <a:rect l="0" t="0" r="r" b="b"/>
            <a:pathLst>
              <a:path w="1524000" h="1352550" stroke="0">
                <a:moveTo>
                  <a:pt x="78532" y="377258"/>
                </a:moveTo>
                <a:cubicBezTo>
                  <a:pt x="200639" y="157422"/>
                  <a:pt x="447209" y="13427"/>
                  <a:pt x="723011" y="886"/>
                </a:cubicBezTo>
                <a:cubicBezTo>
                  <a:pt x="993170" y="-11398"/>
                  <a:pt x="1250415" y="104356"/>
                  <a:pt x="1398916" y="305027"/>
                </a:cubicBezTo>
                <a:lnTo>
                  <a:pt x="762000" y="676275"/>
                </a:lnTo>
                <a:lnTo>
                  <a:pt x="78532" y="377258"/>
                </a:lnTo>
                <a:close/>
              </a:path>
              <a:path w="1524000" h="1352550" fill="none">
                <a:moveTo>
                  <a:pt x="78532" y="377258"/>
                </a:moveTo>
                <a:cubicBezTo>
                  <a:pt x="200639" y="157422"/>
                  <a:pt x="447209" y="13427"/>
                  <a:pt x="723011" y="886"/>
                </a:cubicBezTo>
                <a:cubicBezTo>
                  <a:pt x="993170" y="-11398"/>
                  <a:pt x="1250415" y="104356"/>
                  <a:pt x="1398916" y="305027"/>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Lst>
        </p:spPr>
        <p:txBody>
          <a:bodyPr anchor="ctr"/>
          <a:lstStyle/>
          <a:p>
            <a:pPr eaLnBrk="1" hangingPunct="1">
              <a:defRPr/>
            </a:pPr>
            <a:endParaRPr lang="en-US"/>
          </a:p>
        </p:txBody>
      </p:sp>
      <p:cxnSp>
        <p:nvCxnSpPr>
          <p:cNvPr id="23" name="Straight Connector 22"/>
          <p:cNvCxnSpPr>
            <a:cxnSpLocks noChangeShapeType="1"/>
          </p:cNvCxnSpPr>
          <p:nvPr/>
        </p:nvCxnSpPr>
        <p:spPr bwMode="auto">
          <a:xfrm flipV="1">
            <a:off x="7839075" y="5791200"/>
            <a:ext cx="695325" cy="51435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6" name="Straight Connector 25"/>
          <p:cNvCxnSpPr>
            <a:cxnSpLocks noChangeShapeType="1"/>
          </p:cNvCxnSpPr>
          <p:nvPr/>
        </p:nvCxnSpPr>
        <p:spPr bwMode="auto">
          <a:xfrm flipH="1" flipV="1">
            <a:off x="6934200" y="6048375"/>
            <a:ext cx="904875" cy="25717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29" name="Straight Connector 28"/>
          <p:cNvCxnSpPr>
            <a:cxnSpLocks noChangeShapeType="1"/>
          </p:cNvCxnSpPr>
          <p:nvPr/>
        </p:nvCxnSpPr>
        <p:spPr bwMode="auto">
          <a:xfrm flipV="1">
            <a:off x="5943600" y="6048375"/>
            <a:ext cx="981075" cy="38893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1" name="Straight Connector 30"/>
          <p:cNvCxnSpPr>
            <a:cxnSpLocks noChangeShapeType="1"/>
          </p:cNvCxnSpPr>
          <p:nvPr/>
        </p:nvCxnSpPr>
        <p:spPr bwMode="auto">
          <a:xfrm flipH="1" flipV="1">
            <a:off x="5038725" y="6048375"/>
            <a:ext cx="904875" cy="37782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2" name="Straight Connector 31"/>
          <p:cNvCxnSpPr>
            <a:cxnSpLocks noChangeShapeType="1"/>
          </p:cNvCxnSpPr>
          <p:nvPr/>
        </p:nvCxnSpPr>
        <p:spPr bwMode="auto">
          <a:xfrm flipV="1">
            <a:off x="4016375" y="6048375"/>
            <a:ext cx="1022350" cy="3222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4" name="Straight Connector 33"/>
          <p:cNvCxnSpPr>
            <a:cxnSpLocks noChangeShapeType="1"/>
          </p:cNvCxnSpPr>
          <p:nvPr/>
        </p:nvCxnSpPr>
        <p:spPr bwMode="auto">
          <a:xfrm flipH="1" flipV="1">
            <a:off x="3155950" y="6048375"/>
            <a:ext cx="904875" cy="32385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36" name="Straight Connector 35"/>
          <p:cNvCxnSpPr>
            <a:cxnSpLocks noChangeShapeType="1"/>
          </p:cNvCxnSpPr>
          <p:nvPr/>
        </p:nvCxnSpPr>
        <p:spPr bwMode="auto">
          <a:xfrm flipV="1">
            <a:off x="2141538" y="6048375"/>
            <a:ext cx="1014412" cy="32226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24" name="Picture 2" descr="https://anneslibrarylife.files.wordpress.com/2013/05/rhythm-sticks.png">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694811" y="1645670"/>
            <a:ext cx="3620005" cy="2896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BFC38799-79C1-47C7-B8C6-A631765A08E9}" type="slidenum">
              <a:rPr lang="en-US" altLang="en-US" smtClean="0"/>
              <a:pPr>
                <a:defRPr/>
              </a:pPr>
              <a:t>57</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Title 1"/>
          <p:cNvSpPr>
            <a:spLocks noGrp="1"/>
          </p:cNvSpPr>
          <p:nvPr>
            <p:ph type="title"/>
          </p:nvPr>
        </p:nvSpPr>
        <p:spPr>
          <a:xfrm>
            <a:off x="381000" y="533400"/>
            <a:ext cx="4534885" cy="1371600"/>
          </a:xfrm>
        </p:spPr>
        <p:txBody>
          <a:bodyPr/>
          <a:lstStyle/>
          <a:p>
            <a:r>
              <a:rPr lang="en-US" altLang="en-US" sz="3200" dirty="0"/>
              <a:t>Interactions and Strategies to Support the Development of Directional Awareness</a:t>
            </a:r>
          </a:p>
        </p:txBody>
      </p:sp>
      <p:sp>
        <p:nvSpPr>
          <p:cNvPr id="78851" name="Content Placeholder 2"/>
          <p:cNvSpPr>
            <a:spLocks noGrp="1"/>
          </p:cNvSpPr>
          <p:nvPr>
            <p:ph sz="half" idx="1"/>
          </p:nvPr>
        </p:nvSpPr>
        <p:spPr>
          <a:xfrm>
            <a:off x="3581400" y="3276600"/>
            <a:ext cx="5410200" cy="3276600"/>
          </a:xfrm>
          <a:noFill/>
        </p:spPr>
        <p:txBody>
          <a:bodyPr/>
          <a:lstStyle/>
          <a:p>
            <a:pPr>
              <a:defRPr/>
            </a:pPr>
            <a:r>
              <a:rPr lang="en-US" altLang="en-US" sz="2600" dirty="0">
                <a:latin typeface="Arial" panose="020B0604020202020204" pitchFamily="34" charset="0"/>
                <a:ea typeface="MS PGothic" pitchFamily="34" charset="-128"/>
                <a:cs typeface="Arial" panose="020B0604020202020204" pitchFamily="34" charset="0"/>
              </a:rPr>
              <a:t>Adapt movement experiences as needed for children with physical disabilities.</a:t>
            </a:r>
          </a:p>
          <a:p>
            <a:pPr>
              <a:defRPr/>
            </a:pPr>
            <a:r>
              <a:rPr lang="en-US" altLang="en-US" sz="2600" dirty="0">
                <a:latin typeface="Arial" panose="020B0604020202020204" pitchFamily="34" charset="0"/>
                <a:ea typeface="MS PGothic" pitchFamily="34" charset="-128"/>
                <a:cs typeface="Arial" panose="020B0604020202020204" pitchFamily="34" charset="0"/>
              </a:rPr>
              <a:t>Children with physical disabilities can experience movement in different directions and follow pathways.</a:t>
            </a:r>
            <a:r>
              <a:rPr lang="en-US" altLang="en-US" sz="2600" i="1" dirty="0">
                <a:solidFill>
                  <a:schemeClr val="tx2"/>
                </a:solidFill>
                <a:latin typeface="Arial" panose="020B0604020202020204" pitchFamily="34" charset="0"/>
                <a:cs typeface="Arial" panose="020B0604020202020204" pitchFamily="34" charset="0"/>
              </a:rPr>
              <a:t> </a:t>
            </a:r>
          </a:p>
          <a:p>
            <a:pPr marL="0" indent="0">
              <a:buNone/>
              <a:defRPr/>
            </a:pPr>
            <a:r>
              <a:rPr lang="en-US" altLang="en-US" sz="1800" i="1" dirty="0">
                <a:solidFill>
                  <a:schemeClr val="tx2"/>
                </a:solidFill>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(PCF, Vol. 2, p. 189)</a:t>
            </a:r>
          </a:p>
        </p:txBody>
      </p:sp>
      <p:pic>
        <p:nvPicPr>
          <p:cNvPr id="133125" name="Picture 8" descr="C:\Users\Patty\Desktop\Per Motor 6-19-16\Flickr Pics\teaching helping boy w draw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21770"/>
          <a:stretch/>
        </p:blipFill>
        <p:spPr bwMode="auto">
          <a:xfrm>
            <a:off x="6096000" y="0"/>
            <a:ext cx="3040626" cy="3128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3739055639_13daf484e8.jpg"/>
          <p:cNvPicPr>
            <a:picLocks noGrp="1" noChangeAspect="1"/>
          </p:cNvPicPr>
          <p:nvPr>
            <p:ph sz="half" idx="2"/>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b="6669"/>
          <a:stretch/>
        </p:blipFill>
        <p:spPr bwMode="auto">
          <a:xfrm>
            <a:off x="-22124" y="2548563"/>
            <a:ext cx="3443751" cy="430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BFC38799-79C1-47C7-B8C6-A631765A08E9}" type="slidenum">
              <a:rPr lang="en-US" altLang="en-US" smtClean="0"/>
              <a:pPr>
                <a:defRPr/>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itle 1"/>
          <p:cNvSpPr>
            <a:spLocks noGrp="1"/>
          </p:cNvSpPr>
          <p:nvPr>
            <p:ph type="title"/>
          </p:nvPr>
        </p:nvSpPr>
        <p:spPr/>
        <p:txBody>
          <a:bodyPr/>
          <a:lstStyle/>
          <a:p>
            <a:r>
              <a:rPr lang="en-US" altLang="en-US" sz="3600" dirty="0"/>
              <a:t>Planned and Facilitated: Movement Opportunity in the Classroom</a:t>
            </a:r>
          </a:p>
        </p:txBody>
      </p:sp>
      <p:sp>
        <p:nvSpPr>
          <p:cNvPr id="3" name="Content Placeholder 2"/>
          <p:cNvSpPr>
            <a:spLocks noGrp="1"/>
          </p:cNvSpPr>
          <p:nvPr>
            <p:ph idx="1"/>
          </p:nvPr>
        </p:nvSpPr>
        <p:spPr/>
        <p:txBody>
          <a:bodyPr/>
          <a:lstStyle/>
          <a:p>
            <a:endParaRPr lang="en-US"/>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59</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a:lstStyle/>
          <a:p>
            <a:endParaRPr lang="en-US" altLang="en-US" dirty="0"/>
          </a:p>
        </p:txBody>
      </p:sp>
      <p:pic>
        <p:nvPicPr>
          <p:cNvPr id="28675" name="Content Placeholder 12" descr="SF-scarf on boy chest laying down.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513" y="0"/>
            <a:ext cx="9180513" cy="6937375"/>
          </a:xfrm>
          <a:noFill/>
        </p:spPr>
      </p:pic>
      <p:sp>
        <p:nvSpPr>
          <p:cNvPr id="3" name="Content Placeholder 2"/>
          <p:cNvSpPr>
            <a:spLocks noGrp="1"/>
          </p:cNvSpPr>
          <p:nvPr>
            <p:ph sz="half" idx="1"/>
          </p:nvPr>
        </p:nvSpPr>
        <p:spPr>
          <a:xfrm>
            <a:off x="4724400" y="430563"/>
            <a:ext cx="3998626" cy="3074637"/>
          </a:xfrm>
        </p:spPr>
        <p:txBody>
          <a:bodyPr/>
          <a:lstStyle/>
          <a:p>
            <a:pPr marL="0" indent="0" algn="ctr">
              <a:spcBef>
                <a:spcPts val="0"/>
              </a:spcBef>
              <a:buFont typeface="Arial" panose="020B0604020202020204" pitchFamily="34" charset="0"/>
              <a:buNone/>
              <a:defRPr/>
            </a:pPr>
            <a:r>
              <a:rPr lang="en-US" altLang="en-US" dirty="0">
                <a:solidFill>
                  <a:schemeClr val="bg1"/>
                </a:solidFill>
                <a:sym typeface="Webdings" panose="05030102010509060703" pitchFamily="18" charset="2"/>
              </a:rPr>
              <a:t>Active physical play provides </a:t>
            </a:r>
          </a:p>
          <a:p>
            <a:pPr marL="0" indent="0" algn="ctr">
              <a:spcBef>
                <a:spcPts val="0"/>
              </a:spcBef>
              <a:buFont typeface="Arial" panose="020B0604020202020204" pitchFamily="34" charset="0"/>
              <a:buNone/>
              <a:defRPr/>
            </a:pPr>
            <a:r>
              <a:rPr lang="en-US" altLang="en-US" dirty="0">
                <a:solidFill>
                  <a:schemeClr val="bg1"/>
                </a:solidFill>
                <a:sym typeface="Webdings" panose="05030102010509060703" pitchFamily="18" charset="2"/>
              </a:rPr>
              <a:t>children with movement opportunities</a:t>
            </a:r>
          </a:p>
          <a:p>
            <a:pPr marL="0" indent="0" algn="ctr">
              <a:spcBef>
                <a:spcPts val="0"/>
              </a:spcBef>
              <a:buFont typeface="Arial" panose="020B0604020202020204" pitchFamily="34" charset="0"/>
              <a:buNone/>
              <a:defRPr/>
            </a:pPr>
            <a:r>
              <a:rPr lang="en-US" altLang="en-US" dirty="0">
                <a:solidFill>
                  <a:schemeClr val="bg1"/>
                </a:solidFill>
                <a:sym typeface="Webdings" panose="05030102010509060703" pitchFamily="18" charset="2"/>
              </a:rPr>
              <a:t>to develop perceptual-motor skills and movement concepts.</a:t>
            </a:r>
            <a:endParaRPr lang="en-US" altLang="en-US" dirty="0">
              <a:solidFill>
                <a:schemeClr val="bg1"/>
              </a:solidFill>
            </a:endParaRPr>
          </a:p>
          <a:p>
            <a:pPr algn="ctr">
              <a:defRPr/>
            </a:pPr>
            <a:endParaRPr lang="en-US" dirty="0">
              <a:solidFill>
                <a:schemeClr val="bg1"/>
              </a:solidFill>
            </a:endParaRPr>
          </a:p>
        </p:txBody>
      </p:sp>
      <p:sp>
        <p:nvSpPr>
          <p:cNvPr id="5" name="Rectangle 5"/>
          <p:cNvSpPr>
            <a:spLocks noChangeArrowheads="1"/>
          </p:cNvSpPr>
          <p:nvPr/>
        </p:nvSpPr>
        <p:spPr bwMode="auto">
          <a:xfrm>
            <a:off x="2286000" y="6623050"/>
            <a:ext cx="504617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
        <p:nvSpPr>
          <p:cNvPr id="2" name="Slide Number Placeholder 1"/>
          <p:cNvSpPr>
            <a:spLocks noGrp="1"/>
          </p:cNvSpPr>
          <p:nvPr>
            <p:ph type="sldNum" sz="quarter" idx="10"/>
          </p:nvPr>
        </p:nvSpPr>
        <p:spPr/>
        <p:txBody>
          <a:bodyPr/>
          <a:lstStyle/>
          <a:p>
            <a:pPr>
              <a:defRPr/>
            </a:pPr>
            <a:fld id="{BFC38799-79C1-47C7-B8C6-A631765A08E9}" type="slidenum">
              <a:rPr lang="en-US" altLang="en-US" smtClean="0">
                <a:solidFill>
                  <a:schemeClr val="bg1"/>
                </a:solidFill>
              </a:rPr>
              <a:pPr>
                <a:defRPr/>
              </a:pPr>
              <a:t>6</a:t>
            </a:fld>
            <a:endParaRPr lang="en-US" altLang="en-US" dirty="0">
              <a:solidFill>
                <a:schemeClr val="bg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ym typeface="Webdings" panose="05030102010509060703" pitchFamily="18" charset="2"/>
              </a:rPr>
              <a:t>3.0 Directional Awareness</a:t>
            </a:r>
            <a:br>
              <a:rPr lang="en-US" altLang="en-US" dirty="0">
                <a:sym typeface="Webdings" panose="05030102010509060703" pitchFamily="18" charset="2"/>
              </a:rPr>
            </a:br>
            <a:r>
              <a:rPr lang="en-US" altLang="en-US" dirty="0">
                <a:sym typeface="Webdings" panose="05030102010509060703" pitchFamily="18" charset="2"/>
              </a:rPr>
              <a:t>Interactions and Strategies</a:t>
            </a:r>
            <a:endParaRPr lang="en-US" dirty="0"/>
          </a:p>
        </p:txBody>
      </p:sp>
      <p:sp>
        <p:nvSpPr>
          <p:cNvPr id="49155" name="Content Placeholder 2"/>
          <p:cNvSpPr>
            <a:spLocks noGrp="1"/>
          </p:cNvSpPr>
          <p:nvPr>
            <p:ph sz="half" idx="1"/>
          </p:nvPr>
        </p:nvSpPr>
        <p:spPr/>
        <p:txBody>
          <a:bodyPr/>
          <a:lstStyle/>
          <a:p>
            <a:pPr marL="0" indent="0" algn="ctr">
              <a:buFont typeface="Arial" panose="020B0604020202020204" pitchFamily="34" charset="0"/>
              <a:buNone/>
              <a:defRPr/>
            </a:pPr>
            <a:r>
              <a:rPr lang="en-US" altLang="en-US" b="1" dirty="0">
                <a:cs typeface="ＭＳ Ｐゴシック" charset="0"/>
              </a:rPr>
              <a:t>Walk and Talk:</a:t>
            </a:r>
          </a:p>
          <a:p>
            <a:pPr marL="0" indent="0" algn="ctr">
              <a:buNone/>
              <a:defRPr/>
            </a:pPr>
            <a:r>
              <a:rPr lang="en-US" altLang="en-US" dirty="0">
                <a:cs typeface="ＭＳ Ｐゴシック" charset="0"/>
              </a:rPr>
              <a:t>With a partner, walk around the room and talk about additional interactions and strategies to be shared with staff that would increase directional awareness in TK children.</a:t>
            </a:r>
          </a:p>
        </p:txBody>
      </p:sp>
      <p:sp>
        <p:nvSpPr>
          <p:cNvPr id="137219"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E1FCFCE-84C3-4473-B75B-9E9A35064B69}" type="slidenum">
              <a:rPr lang="en-US" altLang="en-US" sz="1200"/>
              <a:pPr>
                <a:spcBef>
                  <a:spcPct val="0"/>
                </a:spcBef>
                <a:buFontTx/>
                <a:buNone/>
              </a:pPr>
              <a:t>60</a:t>
            </a:fld>
            <a:endParaRPr lang="en-US" altLang="en-US" sz="1200"/>
          </a:p>
        </p:txBody>
      </p:sp>
      <p:pic>
        <p:nvPicPr>
          <p:cNvPr id="8"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53000" y="1692276"/>
            <a:ext cx="3493859" cy="4525963"/>
          </a:xfrm>
          <a:prstGeom prst="rect">
            <a:avLst/>
          </a:prstGeom>
          <a:noFill/>
          <a:ln>
            <a:noFill/>
          </a:ln>
          <a:effectLst>
            <a:outerShdw dist="17961" dir="2700000" algn="ctr" rotWithShape="0">
              <a:srgbClr val="7F2B0E"/>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ym typeface="Webdings" panose="05030102010509060703" pitchFamily="18" charset="2"/>
              </a:rPr>
              <a:t>Putting It All Together</a:t>
            </a:r>
            <a:endParaRPr lang="en-US" dirty="0"/>
          </a:p>
        </p:txBody>
      </p:sp>
      <p:sp>
        <p:nvSpPr>
          <p:cNvPr id="139266" name="Content Placeholder 4"/>
          <p:cNvSpPr>
            <a:spLocks noGrp="1"/>
          </p:cNvSpPr>
          <p:nvPr>
            <p:ph idx="1"/>
          </p:nvPr>
        </p:nvSpPr>
        <p:spPr/>
        <p:txBody>
          <a:bodyPr/>
          <a:lstStyle/>
          <a:p>
            <a:pPr marL="514350" indent="-514350">
              <a:spcAft>
                <a:spcPts val="1200"/>
              </a:spcAft>
              <a:buFontTx/>
              <a:buAutoNum type="arabicPeriod"/>
            </a:pPr>
            <a:r>
              <a:rPr lang="en-US" altLang="en-US" sz="2800" dirty="0"/>
              <a:t>In table groups, design an activity that puts all three </a:t>
            </a:r>
            <a:r>
              <a:rPr lang="en-US" altLang="en-US" sz="2800" dirty="0" err="1"/>
              <a:t>substrands</a:t>
            </a:r>
            <a:r>
              <a:rPr lang="en-US" altLang="en-US" sz="2800" dirty="0"/>
              <a:t> together.</a:t>
            </a:r>
          </a:p>
          <a:p>
            <a:pPr marL="514350" indent="-514350">
              <a:spcAft>
                <a:spcPts val="1200"/>
              </a:spcAft>
              <a:buFontTx/>
              <a:buAutoNum type="arabicPeriod"/>
            </a:pPr>
            <a:r>
              <a:rPr lang="en-US" altLang="en-US" sz="2800" dirty="0"/>
              <a:t>Please use any of the materials provided.</a:t>
            </a:r>
          </a:p>
          <a:p>
            <a:pPr marL="514350" indent="-514350">
              <a:spcAft>
                <a:spcPts val="1200"/>
              </a:spcAft>
              <a:buFontTx/>
              <a:buAutoNum type="arabicPeriod"/>
            </a:pPr>
            <a:r>
              <a:rPr lang="en-US" altLang="en-US" sz="2800" dirty="0"/>
              <a:t>Present the activity to the whole group.</a:t>
            </a:r>
          </a:p>
          <a:p>
            <a:pPr marL="514350" indent="-514350">
              <a:spcAft>
                <a:spcPts val="1200"/>
              </a:spcAft>
              <a:buFontTx/>
              <a:buAutoNum type="arabicPeriod"/>
            </a:pPr>
            <a:r>
              <a:rPr lang="en-US" altLang="en-US" sz="2800" dirty="0"/>
              <a:t>Consider adaptations for a child with a disability.</a:t>
            </a:r>
          </a:p>
          <a:p>
            <a:pPr marL="514350" indent="-514350">
              <a:spcAft>
                <a:spcPts val="1200"/>
              </a:spcAft>
              <a:buFontTx/>
              <a:buAutoNum type="arabicPeriod"/>
            </a:pPr>
            <a:r>
              <a:rPr lang="en-US" altLang="en-US" sz="2800" dirty="0"/>
              <a:t>Include potential ELD strategies.</a:t>
            </a:r>
          </a:p>
        </p:txBody>
      </p:sp>
      <p:sp>
        <p:nvSpPr>
          <p:cNvPr id="3" name="Slide Number Placeholder 2"/>
          <p:cNvSpPr>
            <a:spLocks noGrp="1"/>
          </p:cNvSpPr>
          <p:nvPr>
            <p:ph type="sldNum" sz="quarter" idx="10"/>
          </p:nvPr>
        </p:nvSpPr>
        <p:spPr/>
        <p:txBody>
          <a:bodyPr/>
          <a:lstStyle/>
          <a:p>
            <a:pPr>
              <a:defRPr/>
            </a:pPr>
            <a:fld id="{E0828B08-21D4-4875-BE8E-AF38866363D3}" type="slidenum">
              <a:rPr lang="en-US" altLang="en-US" smtClean="0"/>
              <a:pPr>
                <a:defRPr/>
              </a:pPr>
              <a:t>61</a:t>
            </a:fld>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a:t>Reflection</a:t>
            </a:r>
          </a:p>
        </p:txBody>
      </p:sp>
      <p:sp>
        <p:nvSpPr>
          <p:cNvPr id="141315" name="Content Placeholder 2"/>
          <p:cNvSpPr>
            <a:spLocks noGrp="1"/>
          </p:cNvSpPr>
          <p:nvPr>
            <p:ph idx="1"/>
          </p:nvPr>
        </p:nvSpPr>
        <p:spPr>
          <a:xfrm>
            <a:off x="447207" y="1413890"/>
            <a:ext cx="8229600" cy="4525963"/>
          </a:xfrm>
        </p:spPr>
        <p:txBody>
          <a:bodyPr/>
          <a:lstStyle/>
          <a:p>
            <a:pPr marL="514350" indent="-514350">
              <a:spcBef>
                <a:spcPts val="1200"/>
              </a:spcBef>
              <a:buFontTx/>
              <a:buAutoNum type="arabicPeriod"/>
            </a:pPr>
            <a:r>
              <a:rPr lang="en-US" altLang="en-US" sz="2800" dirty="0"/>
              <a:t>How can the family be engaged in providing opportunities that support the development of perceptual motor skills and movement concepts?</a:t>
            </a:r>
          </a:p>
          <a:p>
            <a:pPr marL="514350" indent="-514350">
              <a:spcBef>
                <a:spcPts val="1200"/>
              </a:spcBef>
              <a:buFontTx/>
              <a:buAutoNum type="arabicPeriod"/>
            </a:pPr>
            <a:r>
              <a:rPr lang="en-US" altLang="en-US" sz="2800" dirty="0"/>
              <a:t>How can teachers recognize if children are experiencing challenges and difficulties in perceptual motor skills and movement concepts?</a:t>
            </a:r>
          </a:p>
          <a:p>
            <a:pPr marL="514350" indent="-514350">
              <a:spcBef>
                <a:spcPts val="1200"/>
              </a:spcBef>
              <a:buFontTx/>
              <a:buAutoNum type="arabicPeriod"/>
            </a:pPr>
            <a:r>
              <a:rPr lang="en-US" altLang="en-US" sz="2800" dirty="0"/>
              <a:t>How can teachers infuse more perceptual motor skills in their daily routines?</a:t>
            </a:r>
          </a:p>
        </p:txBody>
      </p:sp>
      <p:sp>
        <p:nvSpPr>
          <p:cNvPr id="141316" name="Slide Number Placeholder 5"/>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790F17B-958C-4509-A145-7B247B06C9D4}" type="slidenum">
              <a:rPr lang="en-US" altLang="en-US" sz="1200"/>
              <a:pPr>
                <a:spcBef>
                  <a:spcPct val="0"/>
                </a:spcBef>
                <a:buFontTx/>
                <a:buNone/>
              </a:pPr>
              <a:t>62</a:t>
            </a:fld>
            <a:endParaRPr lang="en-US" altLang="en-US" sz="1200"/>
          </a:p>
        </p:txBody>
      </p:sp>
      <p:pic>
        <p:nvPicPr>
          <p:cNvPr id="141317" name="Picture 5" descr="C:\Users\Clersida Garcia\AppData\Local\Microsoft\Windows\Temporary Internet Files\Content.IE5\OS6ZPE7O\MC900287289[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52" y="4800600"/>
            <a:ext cx="60642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C:\Documents and Settings\ComputerUser\Local Settings\Temporary Internet Files\Content.IE5\TSTTZW85\MC9003055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5170"/>
            <a:ext cx="1782763" cy="181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ight Arrow 8"/>
          <p:cNvSpPr>
            <a:spLocks noChangeArrowheads="1"/>
          </p:cNvSpPr>
          <p:nvPr/>
        </p:nvSpPr>
        <p:spPr bwMode="auto">
          <a:xfrm>
            <a:off x="4042080" y="4680210"/>
            <a:ext cx="1600200" cy="461611"/>
          </a:xfrm>
          <a:prstGeom prst="rightArrow">
            <a:avLst>
              <a:gd name="adj1" fmla="val 50000"/>
              <a:gd name="adj2" fmla="val 50000"/>
            </a:avLst>
          </a:prstGeom>
          <a:gradFill rotWithShape="1">
            <a:gsLst>
              <a:gs pos="0">
                <a:srgbClr val="CBFFFF"/>
              </a:gs>
              <a:gs pos="100000">
                <a:srgbClr val="B5E5E9"/>
              </a:gs>
            </a:gsLst>
            <a:lin ang="5400000"/>
          </a:gradFill>
          <a:ln w="9525">
            <a:solidFill>
              <a:srgbClr val="B6DCDF"/>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2" name="Title 1"/>
          <p:cNvSpPr>
            <a:spLocks noGrp="1"/>
          </p:cNvSpPr>
          <p:nvPr>
            <p:ph type="title"/>
          </p:nvPr>
        </p:nvSpPr>
        <p:spPr/>
        <p:txBody>
          <a:bodyPr/>
          <a:lstStyle/>
          <a:p>
            <a:r>
              <a:rPr lang="en-US" altLang="en-US" dirty="0"/>
              <a:t>Questions and Answers</a:t>
            </a:r>
            <a:endParaRPr lang="en-US" dirty="0"/>
          </a:p>
        </p:txBody>
      </p:sp>
      <p:sp>
        <p:nvSpPr>
          <p:cNvPr id="4" name="Content Placeholder 3"/>
          <p:cNvSpPr>
            <a:spLocks noGrp="1"/>
          </p:cNvSpPr>
          <p:nvPr>
            <p:ph sz="half" idx="2"/>
          </p:nvPr>
        </p:nvSpPr>
        <p:spPr>
          <a:xfrm>
            <a:off x="457200" y="4591258"/>
            <a:ext cx="4038600" cy="1249363"/>
          </a:xfrm>
        </p:spPr>
        <p:txBody>
          <a:bodyPr/>
          <a:lstStyle/>
          <a:p>
            <a:pPr marL="0" indent="0">
              <a:buNone/>
            </a:pPr>
            <a:r>
              <a:rPr lang="en-US" altLang="en-US" dirty="0"/>
              <a:t>Parking lot questions</a:t>
            </a:r>
          </a:p>
          <a:p>
            <a:pPr marL="0" indent="0">
              <a:buNone/>
            </a:pPr>
            <a:endParaRPr lang="en-US" dirty="0"/>
          </a:p>
        </p:txBody>
      </p:sp>
      <p:sp>
        <p:nvSpPr>
          <p:cNvPr id="143366" name="Slide Number Placeholder 7"/>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2B0432A-C9AF-4EF1-A23F-A69EC102936E}" type="slidenum">
              <a:rPr lang="en-US" altLang="en-US" sz="1200"/>
              <a:pPr>
                <a:spcBef>
                  <a:spcPct val="0"/>
                </a:spcBef>
                <a:buFontTx/>
                <a:buNone/>
              </a:pPr>
              <a:t>63</a:t>
            </a:fld>
            <a:endParaRPr lang="en-US" altLang="en-US" sz="1200"/>
          </a:p>
        </p:txBody>
      </p:sp>
      <p:pic>
        <p:nvPicPr>
          <p:cNvPr id="12" name="Picture 4" descr="C:\Documents and Settings\ComputerUser\Local Settings\Temporary Internet Files\Content.IE5\313B1H10\MC900434411[1].wmf"/>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522064" y="1668475"/>
            <a:ext cx="2099872" cy="2363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8837" r="40663"/>
          <a:stretch/>
        </p:blipFill>
        <p:spPr>
          <a:xfrm>
            <a:off x="4526304" y="10794"/>
            <a:ext cx="4617696" cy="6884918"/>
          </a:xfrm>
        </p:spPr>
      </p:pic>
      <p:sp>
        <p:nvSpPr>
          <p:cNvPr id="145412" name="Title 1"/>
          <p:cNvSpPr>
            <a:spLocks noGrp="1"/>
          </p:cNvSpPr>
          <p:nvPr>
            <p:ph type="title"/>
          </p:nvPr>
        </p:nvSpPr>
        <p:spPr>
          <a:xfrm>
            <a:off x="24772" y="0"/>
            <a:ext cx="4572000" cy="990600"/>
          </a:xfrm>
        </p:spPr>
        <p:txBody>
          <a:bodyPr/>
          <a:lstStyle/>
          <a:p>
            <a:r>
              <a:rPr lang="en-US" altLang="en-US" dirty="0">
                <a:solidFill>
                  <a:srgbClr val="000000"/>
                </a:solidFill>
              </a:rPr>
              <a:t>Sharing Forum</a:t>
            </a:r>
          </a:p>
        </p:txBody>
      </p:sp>
      <p:sp>
        <p:nvSpPr>
          <p:cNvPr id="3" name="Content Placeholder 2"/>
          <p:cNvSpPr>
            <a:spLocks noGrp="1"/>
          </p:cNvSpPr>
          <p:nvPr>
            <p:ph sz="half" idx="2"/>
          </p:nvPr>
        </p:nvSpPr>
        <p:spPr>
          <a:xfrm>
            <a:off x="609600" y="1828800"/>
            <a:ext cx="3733800" cy="4525963"/>
          </a:xfrm>
        </p:spPr>
        <p:txBody>
          <a:bodyPr/>
          <a:lstStyle/>
          <a:p>
            <a:pPr marL="0" lvl="1" indent="0">
              <a:spcBef>
                <a:spcPct val="0"/>
              </a:spcBef>
              <a:buFontTx/>
              <a:buNone/>
            </a:pPr>
            <a:r>
              <a:rPr lang="en-US" altLang="en-US" sz="2800" b="1" dirty="0">
                <a:solidFill>
                  <a:srgbClr val="000000"/>
                </a:solidFill>
              </a:rPr>
              <a:t>Impressions of today’s training?</a:t>
            </a:r>
          </a:p>
          <a:p>
            <a:pPr marL="0" lvl="1" indent="0">
              <a:spcBef>
                <a:spcPct val="0"/>
              </a:spcBef>
              <a:buFontTx/>
              <a:buNone/>
            </a:pPr>
            <a:endParaRPr lang="en-US" altLang="en-US" sz="2800" b="1" dirty="0">
              <a:solidFill>
                <a:srgbClr val="000000"/>
              </a:solidFill>
            </a:endParaRPr>
          </a:p>
          <a:p>
            <a:pPr marL="0" lvl="1" indent="0">
              <a:spcBef>
                <a:spcPct val="0"/>
              </a:spcBef>
              <a:buFontTx/>
              <a:buNone/>
            </a:pPr>
            <a:r>
              <a:rPr lang="en-US" altLang="en-US" sz="2800" b="1" dirty="0">
                <a:solidFill>
                  <a:srgbClr val="000000"/>
                </a:solidFill>
              </a:rPr>
              <a:t>Additional resources or tools to share?</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BFC38799-79C1-47C7-B8C6-A631765A08E9}" type="slidenum">
              <a:rPr lang="en-US" altLang="en-US" smtClean="0">
                <a:solidFill>
                  <a:schemeClr val="bg1"/>
                </a:solidFill>
              </a:rPr>
              <a:pPr>
                <a:defRPr/>
              </a:pPr>
              <a:t>64</a:t>
            </a:fld>
            <a:endParaRPr lang="en-US" altLang="en-US" dirty="0">
              <a:solidFill>
                <a:schemeClr val="bg1"/>
              </a:solidFill>
            </a:endParaRPr>
          </a:p>
        </p:txBody>
      </p:sp>
      <p:sp>
        <p:nvSpPr>
          <p:cNvPr id="6" name="Rectangle 5"/>
          <p:cNvSpPr>
            <a:spLocks noChangeArrowheads="1"/>
          </p:cNvSpPr>
          <p:nvPr/>
        </p:nvSpPr>
        <p:spPr bwMode="auto">
          <a:xfrm>
            <a:off x="0" y="6627168"/>
            <a:ext cx="9143999" cy="230832"/>
          </a:xfrm>
          <a:prstGeom prst="rect">
            <a:avLst/>
          </a:prstGeom>
          <a:no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cs typeface="Times New Roman" panose="02020603050405020304" pitchFamily="18" charset="0"/>
              </a:rPr>
              <a:t>©2017 California Department of Education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823" y="2276406"/>
            <a:ext cx="3848101" cy="2066993"/>
          </a:xfrm>
        </p:spPr>
        <p:txBody>
          <a:bodyPr/>
          <a:lstStyle/>
          <a:p>
            <a:r>
              <a:rPr lang="en-US" altLang="en-US" sz="3600" dirty="0">
                <a:solidFill>
                  <a:prstClr val="black"/>
                </a:solidFill>
                <a:latin typeface="+mn-lt"/>
                <a:ea typeface="+mn-ea"/>
                <a:cs typeface="Arial" pitchFamily="34" charset="0"/>
              </a:rPr>
              <a:t>Thank you for planning a variety of movement opportunities! </a:t>
            </a:r>
            <a:br>
              <a:rPr lang="en-US" altLang="en-US" sz="3600" dirty="0">
                <a:solidFill>
                  <a:prstClr val="black"/>
                </a:solidFill>
                <a:latin typeface="+mn-lt"/>
                <a:ea typeface="+mn-ea"/>
                <a:cs typeface="Arial" pitchFamily="34" charset="0"/>
              </a:rPr>
            </a:br>
            <a:endParaRPr lang="en-US" sz="3600" dirty="0"/>
          </a:p>
        </p:txBody>
      </p:sp>
      <p:pic>
        <p:nvPicPr>
          <p:cNvPr id="6" name="Picture 4" descr="C:\Users\Patty\Desktop\Per Motor 6-19-16\Flickr Pics\blonde girl holding pea.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370" r="-4445"/>
          <a:stretch/>
        </p:blipFill>
        <p:spPr bwMode="auto">
          <a:xfrm>
            <a:off x="1" y="-9593"/>
            <a:ext cx="487557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E0828B08-21D4-4875-BE8E-AF38866363D3}" type="slidenum">
              <a:rPr lang="en-US" altLang="en-US" smtClean="0"/>
              <a:pPr>
                <a:defRPr/>
              </a:pPr>
              <a:t>65</a:t>
            </a:fld>
            <a:endParaRPr lang="en-US" altLang="en-US"/>
          </a:p>
        </p:txBody>
      </p:sp>
      <p:sp>
        <p:nvSpPr>
          <p:cNvPr id="8" name="Rectangle 5"/>
          <p:cNvSpPr>
            <a:spLocks noChangeArrowheads="1"/>
          </p:cNvSpPr>
          <p:nvPr/>
        </p:nvSpPr>
        <p:spPr bwMode="auto">
          <a:xfrm>
            <a:off x="4648200" y="6626443"/>
            <a:ext cx="4495799" cy="230832"/>
          </a:xfrm>
          <a:prstGeom prst="rect">
            <a:avLst/>
          </a:prstGeom>
          <a:solidFill>
            <a:srgbClr val="F7B080"/>
          </a:solidFill>
          <a:ln>
            <a:noFill/>
          </a:ln>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October 3, 2016). </a:t>
            </a:r>
          </a:p>
          <a:p>
            <a:pPr marL="233363" indent="-233363">
              <a:spcBef>
                <a:spcPts val="0"/>
              </a:spcBef>
              <a:spcAft>
                <a:spcPts val="1200"/>
              </a:spcAft>
              <a:buNone/>
            </a:pPr>
            <a:r>
              <a:rPr lang="en-US" sz="1400" dirty="0"/>
              <a:t>California Department of Education. 2008. California Preschool Learning Foundations, Volume 2. http://www.cde.ca.gov/sp/cd/re/documents/psfoundationsvol2.pdf (accessed October 3, 2016).</a:t>
            </a:r>
            <a:endParaRPr lang="en-US" sz="1400" dirty="0">
              <a:ea typeface="MS PGothic" panose="020B0600070205080204" pitchFamily="34" charset="-128"/>
              <a:cs typeface="Arial"/>
            </a:endParaRPr>
          </a:p>
          <a:p>
            <a:pPr marL="233363" indent="-233363">
              <a:spcBef>
                <a:spcPts val="0"/>
              </a:spcBef>
              <a:spcAft>
                <a:spcPts val="1200"/>
              </a:spcAft>
              <a:buNone/>
            </a:pPr>
            <a:r>
              <a:rPr lang="en-US" sz="1400" dirty="0">
                <a:ea typeface="Times New Roman" panose="02020603050405020304" pitchFamily="18" charset="0"/>
                <a:cs typeface="Times New Roman" panose="02020603050405020304" pitchFamily="18" charset="0"/>
              </a:rPr>
              <a:t>California Department of Education. 2013. </a:t>
            </a:r>
            <a:r>
              <a:rPr lang="en-US" sz="1400" i="1" dirty="0"/>
              <a:t>Transitional Kindergarten Implementation Guide: A Resource for California Public School District Administrators and Teachers</a:t>
            </a:r>
            <a:r>
              <a:rPr lang="en-US" sz="1400" dirty="0"/>
              <a:t>. </a:t>
            </a:r>
            <a:r>
              <a:rPr lang="en-US" sz="1400" dirty="0">
                <a:ea typeface="Times New Roman" panose="02020603050405020304" pitchFamily="18" charset="0"/>
                <a:cs typeface="Times New Roman" panose="02020603050405020304" pitchFamily="18" charset="0"/>
              </a:rPr>
              <a:t>http://www.cde.ca.gov/ci/gs/em/documents/tkguide.pdf (accessed October 3, 2016).</a:t>
            </a:r>
            <a:endParaRPr lang="en-US" sz="1400" dirty="0">
              <a:ea typeface="MS PGothic" panose="020B0600070205080204" pitchFamily="34" charset="-128"/>
              <a:cs typeface="Arial"/>
            </a:endParaRPr>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66</a:t>
            </a:fld>
            <a:endParaRPr lang="en-US" altLang="en-US"/>
          </a:p>
        </p:txBody>
      </p:sp>
    </p:spTree>
    <p:extLst>
      <p:ext uri="{BB962C8B-B14F-4D97-AF65-F5344CB8AC3E}">
        <p14:creationId xmlns:p14="http://schemas.microsoft.com/office/powerpoint/2010/main" val="152003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r>
              <a:rPr lang="en-US" altLang="en-US" dirty="0">
                <a:solidFill>
                  <a:srgbClr val="000000"/>
                </a:solidFill>
                <a:sym typeface="Webdings" panose="05030102010509060703" pitchFamily="18" charset="2"/>
              </a:rPr>
              <a:t>Community Building</a:t>
            </a:r>
            <a:endParaRPr lang="en-US" altLang="en-US" dirty="0"/>
          </a:p>
        </p:txBody>
      </p:sp>
      <p:sp>
        <p:nvSpPr>
          <p:cNvPr id="30723" name="Content Placeholder 2"/>
          <p:cNvSpPr>
            <a:spLocks noGrp="1"/>
          </p:cNvSpPr>
          <p:nvPr>
            <p:ph sz="half" idx="1"/>
          </p:nvPr>
        </p:nvSpPr>
        <p:spPr>
          <a:xfrm>
            <a:off x="457200" y="1600200"/>
            <a:ext cx="8001000" cy="808038"/>
          </a:xfrm>
        </p:spPr>
        <p:txBody>
          <a:bodyPr/>
          <a:lstStyle/>
          <a:p>
            <a:pPr marL="0" indent="0" algn="ctr">
              <a:buFont typeface="Arial" panose="020B0604020202020204" pitchFamily="34" charset="0"/>
              <a:buNone/>
            </a:pPr>
            <a:r>
              <a:rPr lang="en-US" altLang="en-US" sz="3200" b="1"/>
              <a:t>Find a partner and introduce yourself!</a:t>
            </a:r>
          </a:p>
        </p:txBody>
      </p:sp>
      <p:sp>
        <p:nvSpPr>
          <p:cNvPr id="2" name="Rectangle 1"/>
          <p:cNvSpPr>
            <a:spLocks noChangeArrowheads="1"/>
          </p:cNvSpPr>
          <p:nvPr/>
        </p:nvSpPr>
        <p:spPr bwMode="auto">
          <a:xfrm>
            <a:off x="2514600" y="2590800"/>
            <a:ext cx="3886200" cy="3382963"/>
          </a:xfrm>
          <a:prstGeom prst="rect">
            <a:avLst/>
          </a:prstGeom>
          <a:blipFill dpi="0" rotWithShape="1">
            <a:blip r:embed="rId3">
              <a:extLst>
                <a:ext uri="{28A0092B-C50C-407E-A947-70E740481C1C}">
                  <a14:useLocalDpi xmlns:a14="http://schemas.microsoft.com/office/drawing/2010/main" val="0"/>
                </a:ext>
              </a:extLst>
            </a:blip>
            <a:srcRect/>
            <a:tile tx="0" ty="0" sx="100000" sy="100000" flip="none" algn="tl"/>
          </a:blipFill>
          <a:ln w="9525">
            <a:solidFill>
              <a:srgbClr val="D34412"/>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n-US">
              <a:solidFill>
                <a:schemeClr val="lt1"/>
              </a:solidFill>
              <a:latin typeface="+mn-lt"/>
              <a:ea typeface="+mn-ea"/>
            </a:endParaRPr>
          </a:p>
        </p:txBody>
      </p:sp>
      <p:sp>
        <p:nvSpPr>
          <p:cNvPr id="10" name="Content Placeholder 9"/>
          <p:cNvSpPr>
            <a:spLocks noGrp="1" noChangeArrowheads="1"/>
          </p:cNvSpPr>
          <p:nvPr>
            <p:ph sz="half" idx="2"/>
          </p:nvPr>
        </p:nvSpPr>
        <p:spPr>
          <a:xfrm>
            <a:off x="2971800" y="2824163"/>
            <a:ext cx="3200400" cy="2590800"/>
          </a:xfrm>
          <a:prstGeom prst="cloudCallout">
            <a:avLst>
              <a:gd name="adj1" fmla="val -44663"/>
              <a:gd name="adj2" fmla="val 60387"/>
            </a:avLst>
          </a:prstGeom>
          <a:solidFill>
            <a:schemeClr val="bg1"/>
          </a:solidFill>
          <a:ln>
            <a:solidFill>
              <a:srgbClr val="D34412"/>
            </a:solidFill>
            <a:round/>
            <a:headEnd/>
            <a:tailEnd/>
          </a:ln>
          <a:effectLst>
            <a:outerShdw blurRad="40000" dist="23000" dir="5400000" rotWithShape="0">
              <a:srgbClr val="808080">
                <a:alpha val="34998"/>
              </a:srgbClr>
            </a:outerShdw>
          </a:effectLst>
        </p:spPr>
        <p:txBody>
          <a:bodyPr anchor="ctr"/>
          <a:lstStyle/>
          <a:p>
            <a:pPr marL="0" indent="0" algn="ctr">
              <a:buFont typeface="Arial" panose="020B0604020202020204" pitchFamily="34" charset="0"/>
              <a:buNone/>
              <a:defRPr/>
            </a:pPr>
            <a:r>
              <a:rPr lang="en-US" sz="4000" b="1" dirty="0">
                <a:solidFill>
                  <a:schemeClr val="accent1">
                    <a:lumMod val="75000"/>
                  </a:schemeClr>
                </a:solidFill>
                <a:latin typeface="Eras Bold ITC" pitchFamily="34" charset="0"/>
                <a:ea typeface="+mn-ea"/>
              </a:rPr>
              <a:t>Hello!</a:t>
            </a:r>
          </a:p>
        </p:txBody>
      </p:sp>
      <p:sp>
        <p:nvSpPr>
          <p:cNvPr id="3" name="Slide Number Placeholder 2"/>
          <p:cNvSpPr>
            <a:spLocks noGrp="1"/>
          </p:cNvSpPr>
          <p:nvPr>
            <p:ph type="sldNum" sz="quarter" idx="10"/>
          </p:nvPr>
        </p:nvSpPr>
        <p:spPr/>
        <p:txBody>
          <a:bodyPr/>
          <a:lstStyle/>
          <a:p>
            <a:pPr>
              <a:defRPr/>
            </a:pPr>
            <a:fld id="{BFC38799-79C1-47C7-B8C6-A631765A08E9}" type="slidenum">
              <a:rPr lang="en-US" altLang="en-US" smtClean="0"/>
              <a:pPr>
                <a:defRPr/>
              </a:pPr>
              <a:t>7</a:t>
            </a:fld>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381000"/>
            <a:ext cx="8229600" cy="1143000"/>
          </a:xfrm>
        </p:spPr>
        <p:txBody>
          <a:bodyPr/>
          <a:lstStyle/>
          <a:p>
            <a:pPr eaLnBrk="1" hangingPunct="1"/>
            <a:r>
              <a:rPr lang="en-US" altLang="en-US" sz="3600" dirty="0"/>
              <a:t>Perceptual-Motor Skills and Movement Concepts Strands and </a:t>
            </a:r>
            <a:r>
              <a:rPr lang="en-US" altLang="en-US" sz="3600" dirty="0" err="1"/>
              <a:t>Substrands</a:t>
            </a:r>
            <a:endParaRPr lang="en-US" altLang="en-US" sz="3600" dirty="0"/>
          </a:p>
        </p:txBody>
      </p:sp>
      <p:sp>
        <p:nvSpPr>
          <p:cNvPr id="58370" name="Rectangle 3"/>
          <p:cNvSpPr>
            <a:spLocks noGrp="1" noChangeArrowheads="1"/>
          </p:cNvSpPr>
          <p:nvPr>
            <p:ph idx="1"/>
          </p:nvPr>
        </p:nvSpPr>
        <p:spPr>
          <a:xfrm>
            <a:off x="457200" y="1828800"/>
            <a:ext cx="8229600" cy="4221163"/>
          </a:xfrm>
        </p:spPr>
        <p:txBody>
          <a:bodyPr/>
          <a:lstStyle/>
          <a:p>
            <a:pPr marL="0" indent="0" eaLnBrk="1" hangingPunct="1">
              <a:lnSpc>
                <a:spcPct val="90000"/>
              </a:lnSpc>
              <a:buNone/>
              <a:defRPr/>
            </a:pPr>
            <a:r>
              <a:rPr lang="en-US" altLang="en-US" sz="2800" dirty="0">
                <a:latin typeface="Arial" panose="020B0604020202020204" pitchFamily="34" charset="0"/>
                <a:cs typeface="Arial" panose="020B0604020202020204" pitchFamily="34" charset="0"/>
              </a:rPr>
              <a:t>Refer to Preschool Learning Foundations, Volume 2, pages 51-54, or Handout 3: Perceptual Motor Strand and </a:t>
            </a:r>
            <a:r>
              <a:rPr lang="en-US" altLang="en-US" sz="2800" dirty="0" err="1">
                <a:latin typeface="Arial" panose="020B0604020202020204" pitchFamily="34" charset="0"/>
                <a:cs typeface="Arial" panose="020B0604020202020204" pitchFamily="34" charset="0"/>
              </a:rPr>
              <a:t>Substrands</a:t>
            </a:r>
            <a:r>
              <a:rPr lang="en-US" altLang="en-US" sz="2800" dirty="0">
                <a:latin typeface="Arial" panose="020B0604020202020204" pitchFamily="34" charset="0"/>
                <a:cs typeface="Arial" panose="020B0604020202020204" pitchFamily="34" charset="0"/>
              </a:rPr>
              <a:t>.</a:t>
            </a:r>
          </a:p>
          <a:p>
            <a:pPr eaLnBrk="1" hangingPunct="1">
              <a:lnSpc>
                <a:spcPct val="90000"/>
              </a:lnSpc>
              <a:defRPr/>
            </a:pPr>
            <a:r>
              <a:rPr lang="en-US" altLang="en-US" sz="2800" dirty="0"/>
              <a:t>Read the three </a:t>
            </a:r>
            <a:r>
              <a:rPr lang="en-US" altLang="en-US" sz="2800" b="1" dirty="0"/>
              <a:t>awareness</a:t>
            </a:r>
            <a:r>
              <a:rPr lang="en-US" altLang="en-US" sz="2800" dirty="0"/>
              <a:t> </a:t>
            </a:r>
            <a:r>
              <a:rPr lang="en-US" altLang="en-US" sz="2800" dirty="0" err="1"/>
              <a:t>substrands</a:t>
            </a:r>
            <a:r>
              <a:rPr lang="en-US" altLang="en-US" sz="2800" dirty="0"/>
              <a:t> and examples.</a:t>
            </a:r>
          </a:p>
          <a:p>
            <a:pPr eaLnBrk="1" hangingPunct="1">
              <a:lnSpc>
                <a:spcPct val="90000"/>
              </a:lnSpc>
              <a:defRPr/>
            </a:pPr>
            <a:r>
              <a:rPr lang="en-US" altLang="en-US" sz="2800" dirty="0"/>
              <a:t>How did the last activity address these </a:t>
            </a:r>
            <a:r>
              <a:rPr lang="en-US" altLang="en-US" sz="2800" dirty="0" err="1"/>
              <a:t>substrands</a:t>
            </a:r>
            <a:r>
              <a:rPr lang="en-US" altLang="en-US" sz="2800" dirty="0"/>
              <a:t>?</a:t>
            </a:r>
          </a:p>
          <a:p>
            <a:pPr eaLnBrk="1" hangingPunct="1">
              <a:lnSpc>
                <a:spcPct val="90000"/>
              </a:lnSpc>
              <a:defRPr/>
            </a:pPr>
            <a:r>
              <a:rPr lang="en-US" altLang="en-US" sz="2800" dirty="0"/>
              <a:t>How could you adapt the activity to further address the </a:t>
            </a:r>
            <a:r>
              <a:rPr lang="en-US" altLang="en-US" sz="2800" dirty="0" err="1"/>
              <a:t>substrands</a:t>
            </a:r>
            <a:r>
              <a:rPr lang="en-US" altLang="en-US" sz="2800" dirty="0"/>
              <a:t>?</a:t>
            </a:r>
          </a:p>
          <a:p>
            <a:pPr eaLnBrk="1" hangingPunct="1">
              <a:lnSpc>
                <a:spcPct val="90000"/>
              </a:lnSpc>
              <a:defRPr/>
            </a:pPr>
            <a:r>
              <a:rPr lang="en-US" altLang="en-US" sz="2800" dirty="0"/>
              <a:t>How could you integrate the </a:t>
            </a:r>
            <a:r>
              <a:rPr lang="en-US" altLang="en-US" sz="2800" dirty="0" err="1"/>
              <a:t>substrands</a:t>
            </a:r>
            <a:r>
              <a:rPr lang="en-US" altLang="en-US" sz="2800" dirty="0"/>
              <a:t> into other domains?</a:t>
            </a:r>
          </a:p>
        </p:txBody>
      </p:sp>
      <p:sp>
        <p:nvSpPr>
          <p:cNvPr id="2" name="Slide Number Placeholder 1"/>
          <p:cNvSpPr>
            <a:spLocks noGrp="1"/>
          </p:cNvSpPr>
          <p:nvPr>
            <p:ph type="sldNum" sz="quarter" idx="10"/>
          </p:nvPr>
        </p:nvSpPr>
        <p:spPr/>
        <p:txBody>
          <a:bodyPr/>
          <a:lstStyle/>
          <a:p>
            <a:pPr>
              <a:defRPr/>
            </a:pPr>
            <a:fld id="{E0828B08-21D4-4875-BE8E-AF38866363D3}" type="slidenum">
              <a:rPr lang="en-US" altLang="en-US" smtClean="0"/>
              <a:pPr>
                <a:defRPr/>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br>
              <a:rPr lang="en-US" altLang="en-US"/>
            </a:br>
            <a:br>
              <a:rPr lang="en-US" altLang="en-US"/>
            </a:br>
            <a:endParaRPr lang="en-US" altLang="en-US"/>
          </a:p>
        </p:txBody>
      </p:sp>
      <p:pic>
        <p:nvPicPr>
          <p:cNvPr id="34819" name="Content Placeholder 7" descr="SF crawling through shapes.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875"/>
            <a:ext cx="5791200" cy="6873875"/>
          </a:xfrm>
        </p:spPr>
      </p:pic>
      <p:sp>
        <p:nvSpPr>
          <p:cNvPr id="10242" name="Content Placeholder 4"/>
          <p:cNvSpPr>
            <a:spLocks noGrp="1"/>
          </p:cNvSpPr>
          <p:nvPr>
            <p:ph sz="half" idx="2"/>
          </p:nvPr>
        </p:nvSpPr>
        <p:spPr>
          <a:xfrm>
            <a:off x="5943600" y="685800"/>
            <a:ext cx="2895600" cy="5867400"/>
          </a:xfrm>
        </p:spPr>
        <p:txBody>
          <a:bodyPr/>
          <a:lstStyle/>
          <a:p>
            <a:pPr marL="0" indent="0">
              <a:buFont typeface="Arial" panose="020B0604020202020204" pitchFamily="34" charset="0"/>
              <a:buNone/>
              <a:defRPr/>
            </a:pPr>
            <a:r>
              <a:rPr lang="en-US" altLang="en-US" dirty="0">
                <a:ea typeface="MS PGothic" pitchFamily="34" charset="-128"/>
                <a:cs typeface="ＭＳ Ｐゴシック" charset="0"/>
              </a:rPr>
              <a:t>Perceptual-Motor Skills and Movement Concepts develop through </a:t>
            </a:r>
            <a:r>
              <a:rPr lang="en-US" altLang="en-US" i="1" dirty="0">
                <a:ea typeface="MS PGothic" pitchFamily="34" charset="-128"/>
                <a:cs typeface="ＭＳ Ｐゴシック" charset="0"/>
              </a:rPr>
              <a:t>integration</a:t>
            </a:r>
            <a:r>
              <a:rPr lang="en-US" altLang="en-US" dirty="0">
                <a:ea typeface="MS PGothic" pitchFamily="34" charset="-128"/>
                <a:cs typeface="ＭＳ Ｐゴシック" charset="0"/>
              </a:rPr>
              <a:t> </a:t>
            </a:r>
            <a:br>
              <a:rPr lang="en-US" altLang="en-US" dirty="0">
                <a:ea typeface="MS PGothic" pitchFamily="34" charset="-128"/>
                <a:cs typeface="ＭＳ Ｐゴシック" charset="0"/>
              </a:rPr>
            </a:br>
            <a:r>
              <a:rPr lang="en-US" altLang="en-US" dirty="0">
                <a:ea typeface="MS PGothic" pitchFamily="34" charset="-128"/>
                <a:cs typeface="ＭＳ Ｐゴシック" charset="0"/>
              </a:rPr>
              <a:t>into the:</a:t>
            </a:r>
          </a:p>
          <a:p>
            <a:pPr marL="225425" indent="-225425">
              <a:defRPr/>
            </a:pPr>
            <a:r>
              <a:rPr lang="en-US" altLang="en-US" dirty="0">
                <a:ea typeface="MS PGothic" pitchFamily="34" charset="-128"/>
                <a:cs typeface="ＭＳ Ｐゴシック" charset="0"/>
              </a:rPr>
              <a:t>School or TK curriculum</a:t>
            </a:r>
          </a:p>
          <a:p>
            <a:pPr marL="225425" indent="-225425">
              <a:defRPr/>
            </a:pPr>
            <a:r>
              <a:rPr lang="en-US" altLang="en-US" dirty="0">
                <a:solidFill>
                  <a:srgbClr val="000000"/>
                </a:solidFill>
                <a:ea typeface="MS PGothic" pitchFamily="34" charset="-128"/>
                <a:cs typeface="ＭＳ Ｐゴシック" charset="0"/>
              </a:rPr>
              <a:t>Daily lives of children at home</a:t>
            </a:r>
          </a:p>
          <a:p>
            <a:pPr marL="0" indent="0">
              <a:buFontTx/>
              <a:buNone/>
              <a:defRPr/>
            </a:pPr>
            <a:endParaRPr lang="en-US" altLang="en-US" dirty="0">
              <a:solidFill>
                <a:srgbClr val="000000"/>
              </a:solidFill>
              <a:ea typeface="MS PGothic" pitchFamily="34" charset="-128"/>
              <a:cs typeface="ＭＳ Ｐゴシック" charset="0"/>
            </a:endParaRPr>
          </a:p>
        </p:txBody>
      </p:sp>
      <p:sp>
        <p:nvSpPr>
          <p:cNvPr id="5" name="Rectangle 5"/>
          <p:cNvSpPr>
            <a:spLocks noChangeArrowheads="1"/>
          </p:cNvSpPr>
          <p:nvPr/>
        </p:nvSpPr>
        <p:spPr bwMode="auto">
          <a:xfrm>
            <a:off x="5791200" y="6588805"/>
            <a:ext cx="33528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©2017 California Department of Education</a:t>
            </a:r>
          </a:p>
        </p:txBody>
      </p:sp>
      <p:sp>
        <p:nvSpPr>
          <p:cNvPr id="2" name="Slide Number Placeholder 1"/>
          <p:cNvSpPr>
            <a:spLocks noGrp="1"/>
          </p:cNvSpPr>
          <p:nvPr>
            <p:ph type="sldNum" sz="quarter" idx="10"/>
          </p:nvPr>
        </p:nvSpPr>
        <p:spPr/>
        <p:txBody>
          <a:bodyPr/>
          <a:lstStyle/>
          <a:p>
            <a:pPr>
              <a:defRPr/>
            </a:pPr>
            <a:fld id="{BFC38799-79C1-47C7-B8C6-A631765A08E9}" type="slidenum">
              <a:rPr lang="en-US" altLang="en-US" smtClean="0"/>
              <a:pPr>
                <a:defRPr/>
              </a:pPr>
              <a:t>9</a:t>
            </a:fld>
            <a:endParaRPr lang="en-US" altLang="en-US"/>
          </a:p>
        </p:txBody>
      </p:sp>
    </p:spTree>
  </p:cSld>
  <p:clrMapOvr>
    <a:masterClrMapping/>
  </p:clrMapOvr>
</p:sld>
</file>

<file path=ppt/theme/theme1.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18920</TotalTime>
  <Words>10240</Words>
  <Application>Microsoft Office PowerPoint</Application>
  <PresentationFormat>On-screen Show (4:3)</PresentationFormat>
  <Paragraphs>1274</Paragraphs>
  <Slides>66</Slides>
  <Notes>66</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MS PGothic</vt:lpstr>
      <vt:lpstr>MS PGothic</vt:lpstr>
      <vt:lpstr>Arial</vt:lpstr>
      <vt:lpstr>Calibri</vt:lpstr>
      <vt:lpstr>Courier New</vt:lpstr>
      <vt:lpstr>Eras Bold ITC</vt:lpstr>
      <vt:lpstr>Tahoma</vt:lpstr>
      <vt:lpstr>Times</vt:lpstr>
      <vt:lpstr>Times New Roman</vt:lpstr>
      <vt:lpstr>Webdings</vt:lpstr>
      <vt:lpstr>Wingdings</vt:lpstr>
      <vt:lpstr>1_Office Theme</vt:lpstr>
      <vt:lpstr>PowerPoint Presentation</vt:lpstr>
      <vt:lpstr>Objectives</vt:lpstr>
      <vt:lpstr>Perceptual-Motor Skills and Movement Concepts</vt:lpstr>
      <vt:lpstr>Perceptual-Motor Skills and Movement Concepts</vt:lpstr>
      <vt:lpstr>Daily Physical Activity Recommendations</vt:lpstr>
      <vt:lpstr>PowerPoint Presentation</vt:lpstr>
      <vt:lpstr>Community Building</vt:lpstr>
      <vt:lpstr>Perceptual-Motor Skills and Movement Concepts Strands and Substrands</vt:lpstr>
      <vt:lpstr>  </vt:lpstr>
      <vt:lpstr>Information with Families</vt:lpstr>
      <vt:lpstr>Understanding the Link Between Preschool and Kindergarten</vt:lpstr>
      <vt:lpstr>Why Use the Preschool Learning Foundations in TK?</vt:lpstr>
      <vt:lpstr>CDE Publications and Resources that Support TK Implementation</vt:lpstr>
      <vt:lpstr>Foundations and Framework, Volume 2</vt:lpstr>
      <vt:lpstr>Foundations tell us what children should know and be able to do at around 48 or 60 months.</vt:lpstr>
      <vt:lpstr>Physical Development Foundations Map</vt:lpstr>
      <vt:lpstr>Preschool Learning Foundations</vt:lpstr>
      <vt:lpstr>Preschool Curriculum Framework Strategies</vt:lpstr>
      <vt:lpstr>Framework Strategies</vt:lpstr>
      <vt:lpstr>Alignment of Physical Development Foundations and PE Model Content Standards</vt:lpstr>
      <vt:lpstr>Alignment Document</vt:lpstr>
      <vt:lpstr>TK Implementation Guide</vt:lpstr>
      <vt:lpstr>Overview of Alignment</vt:lpstr>
      <vt:lpstr>  PE Model Content Standards  and PE Framework  </vt:lpstr>
      <vt:lpstr>DRDP-K (2015)</vt:lpstr>
      <vt:lpstr>DRDP-K (2015) Perceptual-Motor Skills and Movement Concepts </vt:lpstr>
      <vt:lpstr>Understanding the Link Between Preschool and Kindergarten</vt:lpstr>
      <vt:lpstr>Dance Freeze</vt:lpstr>
      <vt:lpstr>Perceptual-Motor Skills and Movement Concepts</vt:lpstr>
      <vt:lpstr>Body Awareness</vt:lpstr>
      <vt:lpstr>PowerPoint Presentation</vt:lpstr>
      <vt:lpstr>Interactions and Strategies to  Support the Development of  Body Awareness</vt:lpstr>
      <vt:lpstr>Body Parts</vt:lpstr>
      <vt:lpstr>Giant Yarn Bodies</vt:lpstr>
      <vt:lpstr>PowerPoint Presentation</vt:lpstr>
      <vt:lpstr>In My Body </vt:lpstr>
      <vt:lpstr>What It Might Look Like…</vt:lpstr>
      <vt:lpstr>1.0 Body Awareness Interactions and Strategies</vt:lpstr>
      <vt:lpstr>Perceptual-Motor Skills and Movement Concepts</vt:lpstr>
      <vt:lpstr>Spatial Awareness</vt:lpstr>
      <vt:lpstr>Developmental Sequence of Spatial Awareness</vt:lpstr>
      <vt:lpstr>Tag Game Notes</vt:lpstr>
      <vt:lpstr>Interactions and Strategies to Support the Development of Spatial Awareness</vt:lpstr>
      <vt:lpstr>PowerPoint Presentation</vt:lpstr>
      <vt:lpstr>Interactions and Strategies to Support the Development of Spatial Awareness</vt:lpstr>
      <vt:lpstr>Hoop Play</vt:lpstr>
      <vt:lpstr>Interactions and Strategies to  Support the Development of  Spatial Awareness</vt:lpstr>
      <vt:lpstr>Interactions and Strategies to Support the Development of Spatial Awareness</vt:lpstr>
      <vt:lpstr>2.0 Spatial Awareness Interactions and Strategies</vt:lpstr>
      <vt:lpstr>Perceptual-Motor Skills and Movement Concepts</vt:lpstr>
      <vt:lpstr>Directional Awareness</vt:lpstr>
      <vt:lpstr>  Developmental Sequence of  Directional Awareness </vt:lpstr>
      <vt:lpstr>PowerPoint Presentation</vt:lpstr>
      <vt:lpstr>PowerPoint Presentation</vt:lpstr>
      <vt:lpstr>Interactions and Strategies to  Support the Development of Directional Awareness</vt:lpstr>
      <vt:lpstr>Interactions and Strategies to  Support the Development of  Directional Awareness</vt:lpstr>
      <vt:lpstr>Rhythm and Movement</vt:lpstr>
      <vt:lpstr>Interactions and Strategies to Support the Development of Directional Awareness</vt:lpstr>
      <vt:lpstr>Planned and Facilitated: Movement Opportunity in the Classroom</vt:lpstr>
      <vt:lpstr>3.0 Directional Awareness Interactions and Strategies</vt:lpstr>
      <vt:lpstr>Putting It All Together</vt:lpstr>
      <vt:lpstr>Reflection</vt:lpstr>
      <vt:lpstr>Questions and Answers</vt:lpstr>
      <vt:lpstr>Sharing Forum</vt:lpstr>
      <vt:lpstr>Thank you for planning a variety of movement opportunities!  </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dc:creator>
  <cp:lastModifiedBy>stherri</cp:lastModifiedBy>
  <cp:revision>812</cp:revision>
  <cp:lastPrinted>2016-09-04T21:39:48Z</cp:lastPrinted>
  <dcterms:created xsi:type="dcterms:W3CDTF">2011-09-14T04:40:26Z</dcterms:created>
  <dcterms:modified xsi:type="dcterms:W3CDTF">2017-01-26T18:58:23Z</dcterms:modified>
</cp:coreProperties>
</file>